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9" r:id="rId5"/>
    <p:sldMasterId id="2147483741" r:id="rId6"/>
  </p:sldMasterIdLst>
  <p:notesMasterIdLst>
    <p:notesMasterId r:id="rId56"/>
  </p:notesMasterIdLst>
  <p:sldIdLst>
    <p:sldId id="257" r:id="rId7"/>
    <p:sldId id="295" r:id="rId8"/>
    <p:sldId id="349" r:id="rId9"/>
    <p:sldId id="350" r:id="rId10"/>
    <p:sldId id="351" r:id="rId11"/>
    <p:sldId id="359" r:id="rId12"/>
    <p:sldId id="276" r:id="rId13"/>
    <p:sldId id="347" r:id="rId14"/>
    <p:sldId id="356" r:id="rId15"/>
    <p:sldId id="322" r:id="rId16"/>
    <p:sldId id="277" r:id="rId17"/>
    <p:sldId id="357" r:id="rId18"/>
    <p:sldId id="292" r:id="rId19"/>
    <p:sldId id="279" r:id="rId20"/>
    <p:sldId id="360" r:id="rId21"/>
    <p:sldId id="321" r:id="rId22"/>
    <p:sldId id="361" r:id="rId23"/>
    <p:sldId id="325" r:id="rId24"/>
    <p:sldId id="323" r:id="rId25"/>
    <p:sldId id="358" r:id="rId26"/>
    <p:sldId id="327" r:id="rId27"/>
    <p:sldId id="280" r:id="rId28"/>
    <p:sldId id="365" r:id="rId29"/>
    <p:sldId id="329" r:id="rId30"/>
    <p:sldId id="364" r:id="rId31"/>
    <p:sldId id="334" r:id="rId32"/>
    <p:sldId id="352" r:id="rId33"/>
    <p:sldId id="353" r:id="rId34"/>
    <p:sldId id="354" r:id="rId35"/>
    <p:sldId id="355" r:id="rId36"/>
    <p:sldId id="335" r:id="rId37"/>
    <p:sldId id="336" r:id="rId38"/>
    <p:sldId id="362" r:id="rId39"/>
    <p:sldId id="338" r:id="rId40"/>
    <p:sldId id="337" r:id="rId41"/>
    <p:sldId id="340" r:id="rId42"/>
    <p:sldId id="265" r:id="rId43"/>
    <p:sldId id="341" r:id="rId44"/>
    <p:sldId id="342" r:id="rId45"/>
    <p:sldId id="266" r:id="rId46"/>
    <p:sldId id="343" r:id="rId47"/>
    <p:sldId id="344" r:id="rId48"/>
    <p:sldId id="267" r:id="rId49"/>
    <p:sldId id="268" r:id="rId50"/>
    <p:sldId id="269" r:id="rId51"/>
    <p:sldId id="363" r:id="rId52"/>
    <p:sldId id="366" r:id="rId53"/>
    <p:sldId id="270" r:id="rId54"/>
    <p:sldId id="345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3300"/>
    <a:srgbClr val="DA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6" autoAdjust="0"/>
    <p:restoredTop sz="95778" autoAdjust="0"/>
  </p:normalViewPr>
  <p:slideViewPr>
    <p:cSldViewPr>
      <p:cViewPr>
        <p:scale>
          <a:sx n="50" d="100"/>
          <a:sy n="50" d="100"/>
        </p:scale>
        <p:origin x="-8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52E6A0-C248-474B-A634-D10D99101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338E42-B819-4E8A-AECA-B059158768B5}" type="slidenum">
              <a:rPr lang="en-GB" smtClean="0"/>
              <a:pPr eaLnBrk="1" hangingPunct="1"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2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E998B2-FEEE-4837-990C-F13CD458CAF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726DB24-9E9E-44A2-BD2F-93BE0ABDDC0A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187747-A4EA-4F17-BE99-579812EE160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C7824FB-1F0D-49F0-AF66-4F7E42476C84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5427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81A3299-49BE-4A52-90A3-06666B298DFE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187747-A4EA-4F17-BE99-579812EE160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C7824FB-1F0D-49F0-AF66-4F7E42476C84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5427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81A3299-49BE-4A52-90A3-06666B298DFE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4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EECBC9-9CF0-410C-8D16-BD2355F5E506}" type="slidenum">
              <a:rPr lang="en-GB" smtClean="0"/>
              <a:pPr eaLnBrk="1" hangingPunct="1"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F48958-EF64-4AB4-95BF-CD8DE19FB271}" type="slidenum">
              <a:rPr lang="en-GB" smtClean="0"/>
              <a:pPr eaLnBrk="1" hangingPunct="1"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C2E67E2-7E55-458A-A6DC-CAD1ABFB0C14}" type="slidenum">
              <a:rPr 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22125E9-3B40-45CA-97B2-7B27F565D723}" type="slidenum">
              <a:rPr 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AEE046-AFB5-4DCF-9F7D-FD2CC20ED66F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131E9A1-5CB0-49D3-A181-7A6C03855F38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8B4D7F-2BE9-4B46-9A42-6D68952442C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098F61D-A53A-4290-A40D-98A3107723F6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5939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0A2F11E-33AD-4BE8-8228-A1EB76C9973D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2C1DE4-DF68-4F1E-9220-C82CFC01BB64}" type="slidenum">
              <a:rPr 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algn="r"/>
              <a:t>23</a:t>
            </a:fld>
            <a:endParaRPr 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97CA2E-6C33-4735-9EAB-6A0BF4ECECD8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/>
              <a:t>23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4105CE-E499-408B-83F4-D640AD790C97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C62AFED-8E21-4793-9D9B-E4EF113B37D5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0459DA4-CF14-415C-A535-4D318EA37E0D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However, the trouble is that gut hormones are known to cause nausea and vomiting at high plasma levels.</a:t>
            </a:r>
          </a:p>
          <a:p>
            <a:pPr eaLnBrk="1" hangingPunct="1"/>
            <a:r>
              <a:rPr lang="en-GB" smtClean="0"/>
              <a:t>The same is true of any anorectic substance, and this reflects the fact that satiety is a spectrum, with ravenous hunger at one end, and severe nausea at the other.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74B389-3EE3-4932-A0A2-5F26BD6623B8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B362487-0769-4697-884B-5C0302132D99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  <p:sp>
        <p:nvSpPr>
          <p:cNvPr id="6144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F9E240-C4EE-4D34-BB54-16474E6EBB95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9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C9A5FAA-BAD6-484F-B8B5-78F8324049C7}" type="slidenum">
              <a:rPr lang="en-US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FF21C10-D667-4A9C-8376-9833F8EB2404}" type="slidenum">
              <a:rPr lang="en-US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27D7C58-6F33-413B-B3A1-8EA7DF303BFB}" type="slidenum">
              <a:rPr lang="en-US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B309689-77E8-424D-9840-DAB4A53A0B1B}" type="slidenum">
              <a:rPr lang="en-US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B99432-54BF-4144-8A3F-18EEBD85C827}" type="slidenum">
              <a:rPr lang="en-US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5BC612D-5665-44D2-B76B-F830835F4305}" type="slidenum">
              <a:rPr lang="en-US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76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61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CF739B-9016-46E0-A262-4A0986B7045B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9DD7509-8E7A-4E15-B1D3-1D985533871E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6451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FEAA6FC-6C11-47D2-A5DE-EE5F463A7485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11200"/>
            <a:ext cx="4605337" cy="3454400"/>
          </a:xfrm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DA902E8-498A-4BC4-A14B-38AEF53AA4B4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54171A2-3ACF-467E-938C-C52B255D53AE}" type="slidenum">
              <a:rPr lang="en-US" sz="1200"/>
              <a:pPr algn="r" eaLnBrk="1" hangingPunct="1"/>
              <a:t>34</a:t>
            </a:fld>
            <a:endParaRPr lang="en-US" sz="120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1449F1E-A62F-490D-881A-170F2B60059F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F97078D-808F-43C6-AAEC-6BAF7A5848AB}" type="slidenum">
              <a:rPr lang="en-US" sz="1200"/>
              <a:pPr algn="r" eaLnBrk="1" hangingPunct="1"/>
              <a:t>36</a:t>
            </a:fld>
            <a:endParaRPr lang="en-US" sz="1200"/>
          </a:p>
        </p:txBody>
      </p:sp>
      <p:sp>
        <p:nvSpPr>
          <p:cNvPr id="6656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4B20E3A-4557-4CB5-9A1E-F2CF1B56748B}" type="slidenum">
              <a:rPr lang="en-US" sz="1200"/>
              <a:pPr algn="r" eaLnBrk="1" hangingPunct="1"/>
              <a:t>36</a:t>
            </a:fld>
            <a:endParaRPr lang="en-US" sz="1200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6EE755-A0F5-4A3C-BC1B-EF02E81A194D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F432670-9591-4FF0-A465-9A27AC775037}" type="slidenum">
              <a:rPr lang="en-US" sz="1200"/>
              <a:pPr algn="r" eaLnBrk="1" hangingPunct="1"/>
              <a:t>37</a:t>
            </a:fld>
            <a:endParaRPr lang="en-US" sz="1200"/>
          </a:p>
        </p:txBody>
      </p:sp>
      <p:sp>
        <p:nvSpPr>
          <p:cNvPr id="6758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35502514-9143-4E17-B77D-F0F37698D10F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37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391FE4-EA1F-401C-ACD0-2DD712A782C3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73C4E61-648C-4672-9B43-30E59748EE2E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E8FB804-F9F7-478C-BB81-4C930D652014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38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6DFD8ED-5F7A-4565-8FA9-0F6A09BE5249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6BE3AA1-8991-4D58-B041-B7E4F42366E5}" type="slidenum">
              <a:rPr lang="en-US" sz="1200"/>
              <a:pPr algn="r" eaLnBrk="1" hangingPunct="1"/>
              <a:t>39</a:t>
            </a:fld>
            <a:endParaRPr lang="en-US" sz="1200"/>
          </a:p>
        </p:txBody>
      </p:sp>
      <p:sp>
        <p:nvSpPr>
          <p:cNvPr id="6963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413E0F0D-9A17-451D-8BD5-410988FC2189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39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3B01F8-B7CB-4205-9ECE-D9C575792D37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2DA1E65-4D7E-4628-B313-1A8EF473D52F}" type="slidenum">
              <a:rPr lang="en-US" sz="1200"/>
              <a:pPr algn="r" eaLnBrk="1" hangingPunct="1"/>
              <a:t>41</a:t>
            </a:fld>
            <a:endParaRPr lang="en-US" sz="1200"/>
          </a:p>
        </p:txBody>
      </p:sp>
      <p:sp>
        <p:nvSpPr>
          <p:cNvPr id="7066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A58D92FD-1B5B-4E92-AF0A-B518E3B634CF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41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3AFF26-DAAF-4999-AC5B-9D2DCF023AF1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D76D6B6-8BE9-4826-BDE8-3EA542CA28BA}" type="slidenum">
              <a:rPr lang="en-US" sz="1200"/>
              <a:pPr algn="r" eaLnBrk="1" hangingPunct="1"/>
              <a:t>42</a:t>
            </a:fld>
            <a:endParaRPr lang="en-US" sz="1200"/>
          </a:p>
        </p:txBody>
      </p:sp>
      <p:sp>
        <p:nvSpPr>
          <p:cNvPr id="7168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A15C618-4410-4486-BE00-EEB46EEC39FD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42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70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B1EB37-C7D1-4CDD-934D-4CA20ACBB9F4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735F0A5-2E9C-4FBA-98C3-E576B21C87E4}" type="slidenum">
              <a:rPr lang="en-US" sz="1200"/>
              <a:pPr algn="r" eaLnBrk="1" hangingPunct="1"/>
              <a:t>43</a:t>
            </a:fld>
            <a:endParaRPr lang="en-US" sz="1200"/>
          </a:p>
        </p:txBody>
      </p:sp>
      <p:sp>
        <p:nvSpPr>
          <p:cNvPr id="7270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022B288A-345A-43AD-9C72-EB5FE0CA7960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43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796100-2CFC-4124-97CF-BF3FA35BBB0E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4B9BA8E-10B0-4860-A743-3DD4DC057805}" type="slidenum">
              <a:rPr lang="en-US" sz="1200"/>
              <a:pPr algn="r" eaLnBrk="1" hangingPunct="1"/>
              <a:t>44</a:t>
            </a:fld>
            <a:endParaRPr lang="en-US" sz="1200"/>
          </a:p>
        </p:txBody>
      </p:sp>
      <p:sp>
        <p:nvSpPr>
          <p:cNvPr id="7373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9BF564B4-8B49-4686-AB93-D875A94D76BB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44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A29103-6137-4562-A9AA-EAD1388300C4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DDE3E10-6DE6-4654-AE39-0EBA662585B7}" type="slidenum">
              <a:rPr lang="en-US" sz="1200"/>
              <a:pPr algn="r" eaLnBrk="1" hangingPunct="1"/>
              <a:t>45</a:t>
            </a:fld>
            <a:endParaRPr lang="en-US" sz="1200"/>
          </a:p>
        </p:txBody>
      </p:sp>
      <p:sp>
        <p:nvSpPr>
          <p:cNvPr id="747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C24FD4F-74B3-4ED2-A2BA-428BC24CC2BC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45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A29103-6137-4562-A9AA-EAD1388300C4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DDE3E10-6DE6-4654-AE39-0EBA662585B7}" type="slidenum">
              <a:rPr lang="en-US" sz="1200"/>
              <a:pPr algn="r" eaLnBrk="1" hangingPunct="1"/>
              <a:t>46</a:t>
            </a:fld>
            <a:endParaRPr lang="en-US" sz="1200"/>
          </a:p>
        </p:txBody>
      </p:sp>
      <p:sp>
        <p:nvSpPr>
          <p:cNvPr id="747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C24FD4F-74B3-4ED2-A2BA-428BC24CC2BC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46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A29103-6137-4562-A9AA-EAD1388300C4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DDE3E10-6DE6-4654-AE39-0EBA662585B7}" type="slidenum">
              <a:rPr lang="en-US" sz="1200"/>
              <a:pPr algn="r" eaLnBrk="1" hangingPunct="1"/>
              <a:t>47</a:t>
            </a:fld>
            <a:endParaRPr lang="en-US" sz="1200"/>
          </a:p>
        </p:txBody>
      </p:sp>
      <p:sp>
        <p:nvSpPr>
          <p:cNvPr id="747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C24FD4F-74B3-4ED2-A2BA-428BC24CC2BC}" type="slidenum">
              <a:rPr lang="en-US" sz="1200" b="1">
                <a:solidFill>
                  <a:srgbClr val="FF0000"/>
                </a:solidFill>
                <a:latin typeface="Arial Black" pitchFamily="34" charset="0"/>
              </a:rPr>
              <a:pPr algn="r" eaLnBrk="1" hangingPunct="1">
                <a:spcBef>
                  <a:spcPct val="50000"/>
                </a:spcBef>
              </a:pPr>
              <a:t>47</a:t>
            </a:fld>
            <a:endParaRPr lang="en-US" sz="1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18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24CECD9-F000-45A7-A8CD-7083BE41623C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9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4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3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2E6A0-C248-474B-A634-D10D99101A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B0D2-69AB-4839-AAA0-09707A466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E785-B75D-400B-8577-76730BA7F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ACED-6088-4A7C-BE4E-04E502624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3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3A90-52FF-4295-A261-49F18A671D49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8ED4-695C-4D8B-A941-BFD7A309B2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67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2EBA-6FE7-4A75-9298-4E80E7F0FB90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A3C4-3E75-4C5B-85BB-632C7E018F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8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FD39-8672-4D31-95E5-674CF722C552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5742-49A8-431F-9355-AE34560FD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2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3E8E-1E48-4B5A-B3C7-2F6A0FB5FD2D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CA1F-A7A5-4D33-943B-3C4FD57206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5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88C7-0879-4A8E-8521-1BA841466430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7206-2B24-4723-BEB3-7FDC26A7D4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8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7D50-4E82-4CF2-B2C0-7E7B83EADCCF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8893-2E0C-4A33-A377-07CCE89A1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75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462F-C9A1-4F70-921C-B904B7F55FAF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2D51-19EA-4111-AAF7-EDC23B034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F3E5-CFA3-4652-828A-2D6839B5EE02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B21A-C470-4B59-B6F3-A6E2843DE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7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9725-25DC-4D79-8291-3B060D319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2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D851-3449-4794-8CFE-D661087928B0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3108-BA04-4337-832D-57ADB4711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03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E741-F784-43B8-9BCD-9726FC39D980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75FF-2841-46B9-B9AE-6590B7E353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87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B765-FE6E-45CC-AA99-45F9774134AD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1F51-640C-42C9-8904-A83B30B52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15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DF97-78F6-499C-A57A-E2F914F3CF50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77A1-0F7B-4472-BA89-F980B2A290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41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1EC0-B481-4FB3-84F8-DDEAA2A08106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8A14-7887-4E21-92B5-751824651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8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85F1-EA91-442D-A449-3B1ACA35A5A9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D12D-DE4D-4C6F-9070-9FB021C660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4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990E-48F7-4B15-9E03-7E20A25C9E4F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D56E-5EFA-4DFD-B8BA-181530406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15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9992-A5D1-4397-8F59-B37D383B53CC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B91A-9BBB-4F30-923C-9A2A09086A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2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000-B452-48B8-9656-284C5084110F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D150-6AA9-4B30-95A0-B3B1ECC13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28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311F-3A62-4E27-8E0A-469B22C49CF0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EFC7-D6CC-485E-A167-778991BA1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A172-741B-41EC-BEE7-40CC874E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2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DCFD-01EE-4C93-9666-D8DD634BCDC9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64BD-DC41-4AB1-999B-80CE0E8FD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62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70A0-5123-4FBF-95BA-116C9497C719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0C31-180A-43D4-A462-7CAB96D86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74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1033-0B43-4B2E-ABC3-2D3F20069F00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A70C-71C1-4C79-A028-695B94302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03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7F57-95C4-49F5-A706-E59383C27D82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3570-F4D7-4081-A569-1591DFADA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73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FDC6-A94A-43AA-8AF8-A9D3C880FEB3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8B1C-49C1-45D3-AC3F-46DD503C5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75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9632-C341-4AF4-8415-E39DB32A2927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5EF4-7365-4B8C-9936-CABDAB449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31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7F7A-9084-42AF-A577-8054A702D0C6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E2D4-87B0-4BBD-9427-C1FA110A40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20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A364-3D60-4C41-BF2D-84F3C7B291D4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3236-B581-45A2-830C-9EA774E13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50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5EA4-ABD8-4EEE-8E1D-6DC89941ABBD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1FCF-66FF-475E-B1CE-034F31C497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58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0360-4F1A-4D26-B066-FF49BBBA3918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FABB-FA4D-43AA-9655-B056B5229D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4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5FE7F-BD8D-4DE0-8876-984B8219B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77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21BB-E98D-40F8-8CA2-4CD37C55F5E8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04C8-F4B9-4448-912C-06530679CE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3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AA8D-DE6E-4BDD-9C51-8C33408F94C0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C588-5FF7-4411-A917-23403BC3A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06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70AE-0268-48F6-BD41-5BA40A64721C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4518-253A-4549-BBD7-B26A1176BA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85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C3AE8-B06E-438E-968D-22E1C7D0BFC7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7111-F09B-4F36-BE35-FD6602955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74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4211-7391-4494-AA6E-991CCBD3ACA5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CD56-CC77-402A-87B4-62320ED879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86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3986-1DBE-4FC4-A608-4CEFFC755C1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B77-543B-4305-B3BD-8CB97DCE093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92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0F54-9659-4F68-9E12-2405C254A69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A9C8-0A22-4B27-8CAE-3C569998B0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27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02E8-04A3-490B-A615-97EC8AAF2A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1573-5602-4C81-AC70-CB7B0362193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30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FBB8-99DF-492F-A1DC-BF87ACDCF59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D9C4-FF9B-448B-90D6-9A83788FA10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61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B734-E029-48BA-BAFA-8C89633AA6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F1FC-256D-4DFB-9D56-F344AC75A9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4577-4FB4-4BBD-8691-93FCF0AE1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4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8656-857C-49A8-9053-F14929A4028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28C0-7AFB-4A7E-853F-3DA83B7FAF2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29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74DE-0DB7-4C9C-8AA0-956D65DA64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15FC-817E-4B41-90FA-319E0C0D6DC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18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A8B1-0229-461A-9EFB-AF5136C6C7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0034-6D18-41C1-B0B7-6A40CDA6991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99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B663-1BC0-427A-8F96-9C61E0BCAB2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508F-32A6-439D-9EED-B9B0DA4F2CB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48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2062-690B-4484-B7DF-4EAB594CDE5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8837-19BC-4F34-BE5F-FE81AA68FFA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FF04-6014-42BE-81DC-E7C2FAFC58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68A1-A72F-4AAE-B67E-E0EB65D030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98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3986-1DBE-4FC4-A608-4CEFFC755C1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B77-543B-4305-B3BD-8CB97DCE093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03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0F54-9659-4F68-9E12-2405C254A69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A9C8-0A22-4B27-8CAE-3C569998B0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72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02E8-04A3-490B-A615-97EC8AAF2A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1573-5602-4C81-AC70-CB7B0362193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3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FBB8-99DF-492F-A1DC-BF87ACDCF59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D9C4-FF9B-448B-90D6-9A83788FA10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8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7825F-BAB0-418D-971E-0313F86E5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02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B734-E029-48BA-BAFA-8C89633AA6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F1FC-256D-4DFB-9D56-F344AC75A9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94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8656-857C-49A8-9053-F14929A4028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28C0-7AFB-4A7E-853F-3DA83B7FAF2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604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74DE-0DB7-4C9C-8AA0-956D65DA64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15FC-817E-4B41-90FA-319E0C0D6DC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68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A8B1-0229-461A-9EFB-AF5136C6C7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0034-6D18-41C1-B0B7-6A40CDA6991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5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B663-1BC0-427A-8F96-9C61E0BCAB2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508F-32A6-439D-9EED-B9B0DA4F2CB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06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2062-690B-4484-B7DF-4EAB594CDE5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8837-19BC-4F34-BE5F-FE81AA68FFA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72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FF04-6014-42BE-81DC-E7C2FAFC58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68A1-A72F-4AAE-B67E-E0EB65D030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7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FF27-85CD-4D50-ADC7-1B340B414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171E4-E98E-4256-AA8B-063E696CC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A554-6F21-4787-947F-0DAB1E5EA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A3B02F-D7E8-4FBC-9123-8233C1649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4DFE7-FF6D-4278-A7BE-4B564168ED33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9515D-478C-4BDE-AB96-6438F901A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8416C-9D70-417A-BD85-C43A8E1EE29D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BB607-D0A8-452D-BB12-EF93A42A3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B175DE-B5BC-43B9-A11A-97E7DDDB957D}" type="datetimeFigureOut">
              <a:rPr lang="en-GB"/>
              <a:pPr>
                <a:defRPr/>
              </a:pPr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85636F-F472-4BB0-A9A3-510F677324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33913F-6702-4EA7-9D7C-F0C0D8B0292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C549EE-3C83-42A0-A6E4-28081515605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33913F-6702-4EA7-9D7C-F0C0D8B0292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C549EE-3C83-42A0-A6E4-28081515605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6.wmf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ront_Top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IMP_Logo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611188" y="2943225"/>
            <a:ext cx="76999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Ghrelin, </a:t>
            </a:r>
            <a:r>
              <a:rPr lang="en-GB" sz="4400" dirty="0">
                <a:solidFill>
                  <a:srgbClr val="FF0000"/>
                </a:solidFill>
              </a:rPr>
              <a:t>PYY, </a:t>
            </a:r>
            <a:r>
              <a:rPr lang="en-GB" sz="4400" dirty="0" smtClean="0">
                <a:solidFill>
                  <a:srgbClr val="FF0000"/>
                </a:solidFill>
              </a:rPr>
              <a:t>PP </a:t>
            </a:r>
            <a:r>
              <a:rPr lang="en-GB" sz="4400" dirty="0" smtClean="0">
                <a:solidFill>
                  <a:srgbClr val="FF0000"/>
                </a:solidFill>
              </a:rPr>
              <a:t>and appetite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11188" y="4701624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2800" dirty="0" smtClean="0">
                <a:solidFill>
                  <a:schemeClr val="bg2"/>
                </a:solidFill>
              </a:rPr>
              <a:t>Dr </a:t>
            </a:r>
            <a:r>
              <a:rPr lang="en-GB" sz="2800" dirty="0">
                <a:solidFill>
                  <a:schemeClr val="bg2"/>
                </a:solidFill>
              </a:rPr>
              <a:t>Ben Field</a:t>
            </a:r>
          </a:p>
          <a:p>
            <a:pPr algn="l" eaLnBrk="1" hangingPunct="1"/>
            <a:r>
              <a:rPr lang="en-GB" sz="2000" dirty="0">
                <a:solidFill>
                  <a:schemeClr val="bg2"/>
                </a:solidFill>
              </a:rPr>
              <a:t>Clinical Lecturer &amp; Honorary Consultant in Diabetes &amp; Endocrinology</a:t>
            </a:r>
          </a:p>
          <a:p>
            <a:pPr algn="l" eaLnBrk="1" hangingPunct="1"/>
            <a:r>
              <a:rPr lang="en-GB" sz="2000" dirty="0">
                <a:solidFill>
                  <a:schemeClr val="bg2"/>
                </a:solidFill>
              </a:rPr>
              <a:t>Section of Investigative Medicine</a:t>
            </a:r>
          </a:p>
          <a:p>
            <a:pPr algn="l" eaLnBrk="1" hangingPunct="1"/>
            <a:r>
              <a:rPr lang="en-GB" sz="2000" dirty="0">
                <a:solidFill>
                  <a:schemeClr val="bg2"/>
                </a:solidFill>
              </a:rPr>
              <a:t>Imperial College London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1"/>
          <p:cNvSpPr>
            <a:spLocks noChangeArrowheads="1"/>
          </p:cNvSpPr>
          <p:nvPr/>
        </p:nvSpPr>
        <p:spPr bwMode="auto">
          <a:xfrm>
            <a:off x="142875" y="3071813"/>
            <a:ext cx="5286375" cy="135731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6845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1-36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</a:t>
            </a:r>
            <a:r>
              <a:rPr lang="en-GB" sz="3200" b="1" smtClean="0">
                <a:solidFill>
                  <a:srgbClr val="DAEDEF"/>
                </a:solidFill>
                <a:latin typeface="Lucida Sans" pitchFamily="34" charset="0"/>
              </a:rPr>
              <a:t>acts like NPY centrally…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103313"/>
            <a:ext cx="32146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143000"/>
            <a:ext cx="33210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up 19"/>
          <p:cNvGrpSpPr>
            <a:grpSpLocks/>
          </p:cNvGrpSpPr>
          <p:nvPr/>
        </p:nvGrpSpPr>
        <p:grpSpPr bwMode="auto">
          <a:xfrm>
            <a:off x="214313" y="3286125"/>
            <a:ext cx="5087937" cy="928688"/>
            <a:chOff x="142844" y="1214422"/>
            <a:chExt cx="4306011" cy="785818"/>
          </a:xfrm>
        </p:grpSpPr>
        <p:pic>
          <p:nvPicPr>
            <p:cNvPr id="1639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96" y="1214422"/>
              <a:ext cx="3643306" cy="25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543" y="1785926"/>
              <a:ext cx="2464612" cy="21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571612"/>
              <a:ext cx="4306011" cy="1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 rot="16200000" flipH="1">
            <a:off x="5992813" y="3106738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saline control</a:t>
            </a:r>
          </a:p>
        </p:txBody>
      </p:sp>
      <p:cxnSp>
        <p:nvCxnSpPr>
          <p:cNvPr id="16393" name="Straight Arrow Connector 22"/>
          <p:cNvCxnSpPr>
            <a:cxnSpLocks noChangeShapeType="1"/>
          </p:cNvCxnSpPr>
          <p:nvPr/>
        </p:nvCxnSpPr>
        <p:spPr bwMode="auto">
          <a:xfrm rot="5400000">
            <a:off x="6282531" y="5007769"/>
            <a:ext cx="1500188" cy="0"/>
          </a:xfrm>
          <a:prstGeom prst="straightConnector1">
            <a:avLst/>
          </a:prstGeom>
          <a:noFill/>
          <a:ln w="44450" algn="ctr">
            <a:solidFill>
              <a:srgbClr val="FF33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643063" y="542925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intracerebroventricular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 PYY</a:t>
            </a:r>
            <a:r>
              <a:rPr lang="en-GB" sz="20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1-36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 satiated rats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1547813" y="990600"/>
          <a:ext cx="5737225" cy="540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Prism Project" r:id="rId4" imgW="4788000" imgH="4509000" progId="Prism4.Document">
                  <p:embed/>
                </p:oleObj>
              </mc:Choice>
              <mc:Fallback>
                <p:oleObj name="Prism Project" r:id="rId4" imgW="4788000" imgH="4509000" progId="Prism4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990600"/>
                        <a:ext cx="5737225" cy="540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0" y="6550025"/>
            <a:ext cx="4494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Adrian et al, Gastroenterology 1985; 89:1070-7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773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… but PYY is secreted after meals…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0" y="658177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Adrian &amp; Bloom, Surgery 1987; 101:715-719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8435" name="Rectangle 499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18436" name="Text Box 500"/>
          <p:cNvSpPr txBox="1">
            <a:spLocks noChangeArrowheads="1"/>
          </p:cNvSpPr>
          <p:nvPr/>
        </p:nvSpPr>
        <p:spPr bwMode="auto">
          <a:xfrm>
            <a:off x="250825" y="182563"/>
            <a:ext cx="806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… and elevated after ileal resection…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pSp>
        <p:nvGrpSpPr>
          <p:cNvPr id="18437" name="Group 506"/>
          <p:cNvGrpSpPr>
            <a:grpSpLocks/>
          </p:cNvGrpSpPr>
          <p:nvPr/>
        </p:nvGrpSpPr>
        <p:grpSpPr bwMode="auto">
          <a:xfrm>
            <a:off x="611188" y="1643063"/>
            <a:ext cx="7600950" cy="4521200"/>
            <a:chOff x="408" y="1193"/>
            <a:chExt cx="4788" cy="2848"/>
          </a:xfrm>
        </p:grpSpPr>
        <p:sp>
          <p:nvSpPr>
            <p:cNvPr id="1463302" name="Line 6"/>
            <p:cNvSpPr>
              <a:spLocks noChangeShapeType="1"/>
            </p:cNvSpPr>
            <p:nvPr/>
          </p:nvSpPr>
          <p:spPr bwMode="auto">
            <a:xfrm flipV="1">
              <a:off x="1549" y="3534"/>
              <a:ext cx="1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03" name="Line 7"/>
            <p:cNvSpPr>
              <a:spLocks noChangeShapeType="1"/>
            </p:cNvSpPr>
            <p:nvPr/>
          </p:nvSpPr>
          <p:spPr bwMode="auto">
            <a:xfrm flipV="1">
              <a:off x="2139" y="3534"/>
              <a:ext cx="1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04" name="Line 8"/>
            <p:cNvSpPr>
              <a:spLocks noChangeShapeType="1"/>
            </p:cNvSpPr>
            <p:nvPr/>
          </p:nvSpPr>
          <p:spPr bwMode="auto">
            <a:xfrm flipV="1">
              <a:off x="2731" y="3534"/>
              <a:ext cx="1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05" name="Line 9"/>
            <p:cNvSpPr>
              <a:spLocks noChangeShapeType="1"/>
            </p:cNvSpPr>
            <p:nvPr/>
          </p:nvSpPr>
          <p:spPr bwMode="auto">
            <a:xfrm flipV="1">
              <a:off x="3322" y="3534"/>
              <a:ext cx="1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06" name="Line 10"/>
            <p:cNvSpPr>
              <a:spLocks noChangeShapeType="1"/>
            </p:cNvSpPr>
            <p:nvPr/>
          </p:nvSpPr>
          <p:spPr bwMode="auto">
            <a:xfrm flipV="1">
              <a:off x="3914" y="3534"/>
              <a:ext cx="1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07" name="Line 11"/>
            <p:cNvSpPr>
              <a:spLocks noChangeShapeType="1"/>
            </p:cNvSpPr>
            <p:nvPr/>
          </p:nvSpPr>
          <p:spPr bwMode="auto">
            <a:xfrm flipV="1">
              <a:off x="4504" y="3534"/>
              <a:ext cx="1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08" name="Rectangle 12"/>
            <p:cNvSpPr>
              <a:spLocks noChangeArrowheads="1"/>
            </p:cNvSpPr>
            <p:nvPr/>
          </p:nvSpPr>
          <p:spPr bwMode="auto">
            <a:xfrm>
              <a:off x="870" y="3623"/>
              <a:ext cx="1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-30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09" name="Rectangle 13"/>
            <p:cNvSpPr>
              <a:spLocks noChangeArrowheads="1"/>
            </p:cNvSpPr>
            <p:nvPr/>
          </p:nvSpPr>
          <p:spPr bwMode="auto">
            <a:xfrm>
              <a:off x="1515" y="3623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0" name="Rectangle 14"/>
            <p:cNvSpPr>
              <a:spLocks noChangeArrowheads="1"/>
            </p:cNvSpPr>
            <p:nvPr/>
          </p:nvSpPr>
          <p:spPr bwMode="auto">
            <a:xfrm>
              <a:off x="2072" y="3623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30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1" name="Rectangle 15"/>
            <p:cNvSpPr>
              <a:spLocks noChangeArrowheads="1"/>
            </p:cNvSpPr>
            <p:nvPr/>
          </p:nvSpPr>
          <p:spPr bwMode="auto">
            <a:xfrm>
              <a:off x="2664" y="3623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2" name="Rectangle 16"/>
            <p:cNvSpPr>
              <a:spLocks noChangeArrowheads="1"/>
            </p:cNvSpPr>
            <p:nvPr/>
          </p:nvSpPr>
          <p:spPr bwMode="auto">
            <a:xfrm>
              <a:off x="3255" y="3623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90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3" name="Rectangle 17"/>
            <p:cNvSpPr>
              <a:spLocks noChangeArrowheads="1"/>
            </p:cNvSpPr>
            <p:nvPr/>
          </p:nvSpPr>
          <p:spPr bwMode="auto">
            <a:xfrm>
              <a:off x="3813" y="3623"/>
              <a:ext cx="2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120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4" name="Rectangle 18"/>
            <p:cNvSpPr>
              <a:spLocks noChangeArrowheads="1"/>
            </p:cNvSpPr>
            <p:nvPr/>
          </p:nvSpPr>
          <p:spPr bwMode="auto">
            <a:xfrm>
              <a:off x="4403" y="3623"/>
              <a:ext cx="2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150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5" name="Rectangle 19"/>
            <p:cNvSpPr>
              <a:spLocks noChangeArrowheads="1"/>
            </p:cNvSpPr>
            <p:nvPr/>
          </p:nvSpPr>
          <p:spPr bwMode="auto">
            <a:xfrm>
              <a:off x="4995" y="3623"/>
              <a:ext cx="2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180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6" name="Rectangle 20"/>
            <p:cNvSpPr>
              <a:spLocks noChangeArrowheads="1"/>
            </p:cNvSpPr>
            <p:nvPr/>
          </p:nvSpPr>
          <p:spPr bwMode="auto">
            <a:xfrm>
              <a:off x="2736" y="3839"/>
              <a:ext cx="6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1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Minutes</a:t>
              </a:r>
              <a:endPara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7" name="Line 21"/>
            <p:cNvSpPr>
              <a:spLocks noChangeShapeType="1"/>
            </p:cNvSpPr>
            <p:nvPr/>
          </p:nvSpPr>
          <p:spPr bwMode="auto">
            <a:xfrm>
              <a:off x="897" y="3282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8" name="Line 22"/>
            <p:cNvSpPr>
              <a:spLocks noChangeShapeType="1"/>
            </p:cNvSpPr>
            <p:nvPr/>
          </p:nvSpPr>
          <p:spPr bwMode="auto">
            <a:xfrm>
              <a:off x="897" y="3026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19" name="Line 23"/>
            <p:cNvSpPr>
              <a:spLocks noChangeShapeType="1"/>
            </p:cNvSpPr>
            <p:nvPr/>
          </p:nvSpPr>
          <p:spPr bwMode="auto">
            <a:xfrm>
              <a:off x="897" y="2772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23" name="Line 27"/>
            <p:cNvSpPr>
              <a:spLocks noChangeShapeType="1"/>
            </p:cNvSpPr>
            <p:nvPr/>
          </p:nvSpPr>
          <p:spPr bwMode="auto">
            <a:xfrm>
              <a:off x="897" y="1755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24" name="Line 28"/>
            <p:cNvSpPr>
              <a:spLocks noChangeShapeType="1"/>
            </p:cNvSpPr>
            <p:nvPr/>
          </p:nvSpPr>
          <p:spPr bwMode="auto">
            <a:xfrm>
              <a:off x="897" y="1499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25" name="Rectangle 29"/>
            <p:cNvSpPr>
              <a:spLocks noChangeArrowheads="1"/>
            </p:cNvSpPr>
            <p:nvPr/>
          </p:nvSpPr>
          <p:spPr bwMode="auto">
            <a:xfrm>
              <a:off x="751" y="3483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26" name="Rectangle 30"/>
            <p:cNvSpPr>
              <a:spLocks noChangeArrowheads="1"/>
            </p:cNvSpPr>
            <p:nvPr/>
          </p:nvSpPr>
          <p:spPr bwMode="auto">
            <a:xfrm>
              <a:off x="684" y="3229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10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27" name="Rectangle 31"/>
            <p:cNvSpPr>
              <a:spLocks noChangeArrowheads="1"/>
            </p:cNvSpPr>
            <p:nvPr/>
          </p:nvSpPr>
          <p:spPr bwMode="auto">
            <a:xfrm>
              <a:off x="684" y="2975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20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28" name="Rectangle 32"/>
            <p:cNvSpPr>
              <a:spLocks noChangeArrowheads="1"/>
            </p:cNvSpPr>
            <p:nvPr/>
          </p:nvSpPr>
          <p:spPr bwMode="auto">
            <a:xfrm>
              <a:off x="684" y="2719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30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29" name="Rectangle 33"/>
            <p:cNvSpPr>
              <a:spLocks noChangeArrowheads="1"/>
            </p:cNvSpPr>
            <p:nvPr/>
          </p:nvSpPr>
          <p:spPr bwMode="auto">
            <a:xfrm>
              <a:off x="684" y="2465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40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30" name="Rectangle 34"/>
            <p:cNvSpPr>
              <a:spLocks noChangeArrowheads="1"/>
            </p:cNvSpPr>
            <p:nvPr/>
          </p:nvSpPr>
          <p:spPr bwMode="auto">
            <a:xfrm>
              <a:off x="684" y="2212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50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31" name="Rectangle 35"/>
            <p:cNvSpPr>
              <a:spLocks noChangeArrowheads="1"/>
            </p:cNvSpPr>
            <p:nvPr/>
          </p:nvSpPr>
          <p:spPr bwMode="auto">
            <a:xfrm>
              <a:off x="684" y="1956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32" name="Rectangle 36"/>
            <p:cNvSpPr>
              <a:spLocks noChangeArrowheads="1"/>
            </p:cNvSpPr>
            <p:nvPr/>
          </p:nvSpPr>
          <p:spPr bwMode="auto">
            <a:xfrm>
              <a:off x="684" y="1702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70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33" name="Rectangle 37"/>
            <p:cNvSpPr>
              <a:spLocks noChangeArrowheads="1"/>
            </p:cNvSpPr>
            <p:nvPr/>
          </p:nvSpPr>
          <p:spPr bwMode="auto">
            <a:xfrm>
              <a:off x="684" y="144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80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34" name="Rectangle 38"/>
            <p:cNvSpPr>
              <a:spLocks noChangeArrowheads="1"/>
            </p:cNvSpPr>
            <p:nvPr/>
          </p:nvSpPr>
          <p:spPr bwMode="auto">
            <a:xfrm>
              <a:off x="684" y="1193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90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35" name="Rectangle 39"/>
            <p:cNvSpPr>
              <a:spLocks noChangeArrowheads="1"/>
            </p:cNvSpPr>
            <p:nvPr/>
          </p:nvSpPr>
          <p:spPr bwMode="auto">
            <a:xfrm rot="16200000">
              <a:off x="71" y="2222"/>
              <a:ext cx="87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1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pmol/l PYY</a:t>
              </a:r>
              <a:endPara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42" name="Freeform 46"/>
            <p:cNvSpPr>
              <a:spLocks/>
            </p:cNvSpPr>
            <p:nvPr/>
          </p:nvSpPr>
          <p:spPr bwMode="auto">
            <a:xfrm>
              <a:off x="957" y="1551"/>
              <a:ext cx="4139" cy="712"/>
            </a:xfrm>
            <a:custGeom>
              <a:avLst/>
              <a:gdLst/>
              <a:ahLst/>
              <a:cxnLst>
                <a:cxn ang="0">
                  <a:pos x="0" y="712"/>
                </a:cxn>
                <a:cxn ang="0">
                  <a:pos x="295" y="686"/>
                </a:cxn>
                <a:cxn ang="0">
                  <a:pos x="592" y="712"/>
                </a:cxn>
                <a:cxn ang="0">
                  <a:pos x="887" y="585"/>
                </a:cxn>
                <a:cxn ang="0">
                  <a:pos x="1182" y="406"/>
                </a:cxn>
                <a:cxn ang="0">
                  <a:pos x="1774" y="152"/>
                </a:cxn>
                <a:cxn ang="0">
                  <a:pos x="2957" y="25"/>
                </a:cxn>
                <a:cxn ang="0">
                  <a:pos x="4139" y="0"/>
                </a:cxn>
              </a:cxnLst>
              <a:rect l="0" t="0" r="r" b="b"/>
              <a:pathLst>
                <a:path w="4139" h="712">
                  <a:moveTo>
                    <a:pt x="0" y="712"/>
                  </a:moveTo>
                  <a:lnTo>
                    <a:pt x="295" y="686"/>
                  </a:lnTo>
                  <a:lnTo>
                    <a:pt x="592" y="712"/>
                  </a:lnTo>
                  <a:lnTo>
                    <a:pt x="887" y="585"/>
                  </a:lnTo>
                  <a:lnTo>
                    <a:pt x="1182" y="406"/>
                  </a:lnTo>
                  <a:lnTo>
                    <a:pt x="1774" y="152"/>
                  </a:lnTo>
                  <a:lnTo>
                    <a:pt x="2957" y="25"/>
                  </a:lnTo>
                  <a:lnTo>
                    <a:pt x="4139" y="0"/>
                  </a:lnTo>
                </a:path>
              </a:pathLst>
            </a:custGeom>
            <a:noFill/>
            <a:ln w="603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43" name="Line 47"/>
            <p:cNvSpPr>
              <a:spLocks noChangeShapeType="1"/>
            </p:cNvSpPr>
            <p:nvPr/>
          </p:nvSpPr>
          <p:spPr bwMode="auto">
            <a:xfrm>
              <a:off x="922" y="2263"/>
              <a:ext cx="69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44" name="Line 48"/>
            <p:cNvSpPr>
              <a:spLocks noChangeShapeType="1"/>
            </p:cNvSpPr>
            <p:nvPr/>
          </p:nvSpPr>
          <p:spPr bwMode="auto">
            <a:xfrm flipV="1">
              <a:off x="957" y="2228"/>
              <a:ext cx="1" cy="69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45" name="Line 49"/>
            <p:cNvSpPr>
              <a:spLocks noChangeShapeType="1"/>
            </p:cNvSpPr>
            <p:nvPr/>
          </p:nvSpPr>
          <p:spPr bwMode="auto">
            <a:xfrm>
              <a:off x="1217" y="2237"/>
              <a:ext cx="69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46" name="Line 50"/>
            <p:cNvSpPr>
              <a:spLocks noChangeShapeType="1"/>
            </p:cNvSpPr>
            <p:nvPr/>
          </p:nvSpPr>
          <p:spPr bwMode="auto">
            <a:xfrm flipV="1">
              <a:off x="1252" y="2203"/>
              <a:ext cx="1" cy="68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47" name="Line 51"/>
            <p:cNvSpPr>
              <a:spLocks noChangeShapeType="1"/>
            </p:cNvSpPr>
            <p:nvPr/>
          </p:nvSpPr>
          <p:spPr bwMode="auto">
            <a:xfrm>
              <a:off x="1514" y="2263"/>
              <a:ext cx="69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48" name="Line 52"/>
            <p:cNvSpPr>
              <a:spLocks noChangeShapeType="1"/>
            </p:cNvSpPr>
            <p:nvPr/>
          </p:nvSpPr>
          <p:spPr bwMode="auto">
            <a:xfrm flipV="1">
              <a:off x="1549" y="2228"/>
              <a:ext cx="1" cy="69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49" name="Line 53"/>
            <p:cNvSpPr>
              <a:spLocks noChangeShapeType="1"/>
            </p:cNvSpPr>
            <p:nvPr/>
          </p:nvSpPr>
          <p:spPr bwMode="auto">
            <a:xfrm>
              <a:off x="1810" y="2136"/>
              <a:ext cx="68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0" name="Line 54"/>
            <p:cNvSpPr>
              <a:spLocks noChangeShapeType="1"/>
            </p:cNvSpPr>
            <p:nvPr/>
          </p:nvSpPr>
          <p:spPr bwMode="auto">
            <a:xfrm flipV="1">
              <a:off x="1844" y="2101"/>
              <a:ext cx="1" cy="69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1" name="Line 55"/>
            <p:cNvSpPr>
              <a:spLocks noChangeShapeType="1"/>
            </p:cNvSpPr>
            <p:nvPr/>
          </p:nvSpPr>
          <p:spPr bwMode="auto">
            <a:xfrm>
              <a:off x="2105" y="1957"/>
              <a:ext cx="68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2" name="Line 56"/>
            <p:cNvSpPr>
              <a:spLocks noChangeShapeType="1"/>
            </p:cNvSpPr>
            <p:nvPr/>
          </p:nvSpPr>
          <p:spPr bwMode="auto">
            <a:xfrm flipV="1">
              <a:off x="2139" y="1923"/>
              <a:ext cx="1" cy="69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3" name="Line 57"/>
            <p:cNvSpPr>
              <a:spLocks noChangeShapeType="1"/>
            </p:cNvSpPr>
            <p:nvPr/>
          </p:nvSpPr>
          <p:spPr bwMode="auto">
            <a:xfrm>
              <a:off x="2697" y="1703"/>
              <a:ext cx="68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4" name="Line 58"/>
            <p:cNvSpPr>
              <a:spLocks noChangeShapeType="1"/>
            </p:cNvSpPr>
            <p:nvPr/>
          </p:nvSpPr>
          <p:spPr bwMode="auto">
            <a:xfrm flipV="1">
              <a:off x="2731" y="1669"/>
              <a:ext cx="1" cy="69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5" name="Line 59"/>
            <p:cNvSpPr>
              <a:spLocks noChangeShapeType="1"/>
            </p:cNvSpPr>
            <p:nvPr/>
          </p:nvSpPr>
          <p:spPr bwMode="auto">
            <a:xfrm>
              <a:off x="3879" y="1576"/>
              <a:ext cx="69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6" name="Line 60"/>
            <p:cNvSpPr>
              <a:spLocks noChangeShapeType="1"/>
            </p:cNvSpPr>
            <p:nvPr/>
          </p:nvSpPr>
          <p:spPr bwMode="auto">
            <a:xfrm flipV="1">
              <a:off x="3914" y="1542"/>
              <a:ext cx="1" cy="69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7" name="Line 61"/>
            <p:cNvSpPr>
              <a:spLocks noChangeShapeType="1"/>
            </p:cNvSpPr>
            <p:nvPr/>
          </p:nvSpPr>
          <p:spPr bwMode="auto">
            <a:xfrm>
              <a:off x="5062" y="1551"/>
              <a:ext cx="68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8" name="Line 62"/>
            <p:cNvSpPr>
              <a:spLocks noChangeShapeType="1"/>
            </p:cNvSpPr>
            <p:nvPr/>
          </p:nvSpPr>
          <p:spPr bwMode="auto">
            <a:xfrm flipV="1">
              <a:off x="5096" y="1516"/>
              <a:ext cx="1" cy="69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59" name="Line 63"/>
            <p:cNvSpPr>
              <a:spLocks noChangeShapeType="1"/>
            </p:cNvSpPr>
            <p:nvPr/>
          </p:nvSpPr>
          <p:spPr bwMode="auto">
            <a:xfrm flipV="1">
              <a:off x="957" y="2009"/>
              <a:ext cx="1" cy="202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0" name="Line 64"/>
            <p:cNvSpPr>
              <a:spLocks noChangeShapeType="1"/>
            </p:cNvSpPr>
            <p:nvPr/>
          </p:nvSpPr>
          <p:spPr bwMode="auto">
            <a:xfrm>
              <a:off x="922" y="2009"/>
              <a:ext cx="69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1" name="Line 65"/>
            <p:cNvSpPr>
              <a:spLocks noChangeShapeType="1"/>
            </p:cNvSpPr>
            <p:nvPr/>
          </p:nvSpPr>
          <p:spPr bwMode="auto">
            <a:xfrm>
              <a:off x="957" y="2314"/>
              <a:ext cx="1" cy="204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2" name="Line 66"/>
            <p:cNvSpPr>
              <a:spLocks noChangeShapeType="1"/>
            </p:cNvSpPr>
            <p:nvPr/>
          </p:nvSpPr>
          <p:spPr bwMode="auto">
            <a:xfrm>
              <a:off x="922" y="2518"/>
              <a:ext cx="69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3" name="Line 67"/>
            <p:cNvSpPr>
              <a:spLocks noChangeShapeType="1"/>
            </p:cNvSpPr>
            <p:nvPr/>
          </p:nvSpPr>
          <p:spPr bwMode="auto">
            <a:xfrm flipV="1">
              <a:off x="1252" y="1983"/>
              <a:ext cx="1" cy="202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4" name="Line 68"/>
            <p:cNvSpPr>
              <a:spLocks noChangeShapeType="1"/>
            </p:cNvSpPr>
            <p:nvPr/>
          </p:nvSpPr>
          <p:spPr bwMode="auto">
            <a:xfrm>
              <a:off x="1217" y="1983"/>
              <a:ext cx="69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5" name="Line 69"/>
            <p:cNvSpPr>
              <a:spLocks noChangeShapeType="1"/>
            </p:cNvSpPr>
            <p:nvPr/>
          </p:nvSpPr>
          <p:spPr bwMode="auto">
            <a:xfrm>
              <a:off x="1252" y="2288"/>
              <a:ext cx="1" cy="205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6" name="Line 70"/>
            <p:cNvSpPr>
              <a:spLocks noChangeShapeType="1"/>
            </p:cNvSpPr>
            <p:nvPr/>
          </p:nvSpPr>
          <p:spPr bwMode="auto">
            <a:xfrm>
              <a:off x="1217" y="2493"/>
              <a:ext cx="69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7" name="Line 71"/>
            <p:cNvSpPr>
              <a:spLocks noChangeShapeType="1"/>
            </p:cNvSpPr>
            <p:nvPr/>
          </p:nvSpPr>
          <p:spPr bwMode="auto">
            <a:xfrm flipV="1">
              <a:off x="1549" y="2009"/>
              <a:ext cx="1" cy="202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8" name="Line 72"/>
            <p:cNvSpPr>
              <a:spLocks noChangeShapeType="1"/>
            </p:cNvSpPr>
            <p:nvPr/>
          </p:nvSpPr>
          <p:spPr bwMode="auto">
            <a:xfrm>
              <a:off x="1514" y="2009"/>
              <a:ext cx="69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69" name="Line 73"/>
            <p:cNvSpPr>
              <a:spLocks noChangeShapeType="1"/>
            </p:cNvSpPr>
            <p:nvPr/>
          </p:nvSpPr>
          <p:spPr bwMode="auto">
            <a:xfrm>
              <a:off x="1549" y="2314"/>
              <a:ext cx="1" cy="204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0" name="Line 74"/>
            <p:cNvSpPr>
              <a:spLocks noChangeShapeType="1"/>
            </p:cNvSpPr>
            <p:nvPr/>
          </p:nvSpPr>
          <p:spPr bwMode="auto">
            <a:xfrm>
              <a:off x="1514" y="2518"/>
              <a:ext cx="69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1" name="Line 75"/>
            <p:cNvSpPr>
              <a:spLocks noChangeShapeType="1"/>
            </p:cNvSpPr>
            <p:nvPr/>
          </p:nvSpPr>
          <p:spPr bwMode="auto">
            <a:xfrm flipV="1">
              <a:off x="1844" y="1882"/>
              <a:ext cx="1" cy="202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2" name="Line 76"/>
            <p:cNvSpPr>
              <a:spLocks noChangeShapeType="1"/>
            </p:cNvSpPr>
            <p:nvPr/>
          </p:nvSpPr>
          <p:spPr bwMode="auto">
            <a:xfrm>
              <a:off x="1810" y="1882"/>
              <a:ext cx="68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3" name="Line 77"/>
            <p:cNvSpPr>
              <a:spLocks noChangeShapeType="1"/>
            </p:cNvSpPr>
            <p:nvPr/>
          </p:nvSpPr>
          <p:spPr bwMode="auto">
            <a:xfrm>
              <a:off x="1844" y="2187"/>
              <a:ext cx="1" cy="203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4" name="Line 78"/>
            <p:cNvSpPr>
              <a:spLocks noChangeShapeType="1"/>
            </p:cNvSpPr>
            <p:nvPr/>
          </p:nvSpPr>
          <p:spPr bwMode="auto">
            <a:xfrm>
              <a:off x="1810" y="2390"/>
              <a:ext cx="68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5" name="Line 79"/>
            <p:cNvSpPr>
              <a:spLocks noChangeShapeType="1"/>
            </p:cNvSpPr>
            <p:nvPr/>
          </p:nvSpPr>
          <p:spPr bwMode="auto">
            <a:xfrm flipV="1">
              <a:off x="2139" y="1703"/>
              <a:ext cx="1" cy="203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6" name="Line 80"/>
            <p:cNvSpPr>
              <a:spLocks noChangeShapeType="1"/>
            </p:cNvSpPr>
            <p:nvPr/>
          </p:nvSpPr>
          <p:spPr bwMode="auto">
            <a:xfrm>
              <a:off x="2105" y="1703"/>
              <a:ext cx="68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7" name="Line 81"/>
            <p:cNvSpPr>
              <a:spLocks noChangeShapeType="1"/>
            </p:cNvSpPr>
            <p:nvPr/>
          </p:nvSpPr>
          <p:spPr bwMode="auto">
            <a:xfrm>
              <a:off x="2139" y="2009"/>
              <a:ext cx="1" cy="204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8" name="Line 82"/>
            <p:cNvSpPr>
              <a:spLocks noChangeShapeType="1"/>
            </p:cNvSpPr>
            <p:nvPr/>
          </p:nvSpPr>
          <p:spPr bwMode="auto">
            <a:xfrm>
              <a:off x="2105" y="2213"/>
              <a:ext cx="68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79" name="Line 83"/>
            <p:cNvSpPr>
              <a:spLocks noChangeShapeType="1"/>
            </p:cNvSpPr>
            <p:nvPr/>
          </p:nvSpPr>
          <p:spPr bwMode="auto">
            <a:xfrm flipV="1">
              <a:off x="2731" y="1424"/>
              <a:ext cx="1" cy="228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0" name="Line 84"/>
            <p:cNvSpPr>
              <a:spLocks noChangeShapeType="1"/>
            </p:cNvSpPr>
            <p:nvPr/>
          </p:nvSpPr>
          <p:spPr bwMode="auto">
            <a:xfrm>
              <a:off x="2697" y="1424"/>
              <a:ext cx="68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1" name="Line 85"/>
            <p:cNvSpPr>
              <a:spLocks noChangeShapeType="1"/>
            </p:cNvSpPr>
            <p:nvPr/>
          </p:nvSpPr>
          <p:spPr bwMode="auto">
            <a:xfrm>
              <a:off x="2731" y="1755"/>
              <a:ext cx="1" cy="228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2" name="Line 86"/>
            <p:cNvSpPr>
              <a:spLocks noChangeShapeType="1"/>
            </p:cNvSpPr>
            <p:nvPr/>
          </p:nvSpPr>
          <p:spPr bwMode="auto">
            <a:xfrm>
              <a:off x="2697" y="1983"/>
              <a:ext cx="68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3" name="Line 87"/>
            <p:cNvSpPr>
              <a:spLocks noChangeShapeType="1"/>
            </p:cNvSpPr>
            <p:nvPr/>
          </p:nvSpPr>
          <p:spPr bwMode="auto">
            <a:xfrm flipV="1">
              <a:off x="3914" y="1271"/>
              <a:ext cx="1" cy="254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4" name="Line 88"/>
            <p:cNvSpPr>
              <a:spLocks noChangeShapeType="1"/>
            </p:cNvSpPr>
            <p:nvPr/>
          </p:nvSpPr>
          <p:spPr bwMode="auto">
            <a:xfrm>
              <a:off x="3879" y="1271"/>
              <a:ext cx="69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5" name="Line 89"/>
            <p:cNvSpPr>
              <a:spLocks noChangeShapeType="1"/>
            </p:cNvSpPr>
            <p:nvPr/>
          </p:nvSpPr>
          <p:spPr bwMode="auto">
            <a:xfrm>
              <a:off x="3914" y="1628"/>
              <a:ext cx="1" cy="254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6" name="Line 90"/>
            <p:cNvSpPr>
              <a:spLocks noChangeShapeType="1"/>
            </p:cNvSpPr>
            <p:nvPr/>
          </p:nvSpPr>
          <p:spPr bwMode="auto">
            <a:xfrm>
              <a:off x="3879" y="1882"/>
              <a:ext cx="69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7" name="Line 91"/>
            <p:cNvSpPr>
              <a:spLocks noChangeShapeType="1"/>
            </p:cNvSpPr>
            <p:nvPr/>
          </p:nvSpPr>
          <p:spPr bwMode="auto">
            <a:xfrm flipV="1">
              <a:off x="5096" y="1245"/>
              <a:ext cx="1" cy="254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8" name="Line 92"/>
            <p:cNvSpPr>
              <a:spLocks noChangeShapeType="1"/>
            </p:cNvSpPr>
            <p:nvPr/>
          </p:nvSpPr>
          <p:spPr bwMode="auto">
            <a:xfrm>
              <a:off x="5062" y="1245"/>
              <a:ext cx="68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89" name="Line 93"/>
            <p:cNvSpPr>
              <a:spLocks noChangeShapeType="1"/>
            </p:cNvSpPr>
            <p:nvPr/>
          </p:nvSpPr>
          <p:spPr bwMode="auto">
            <a:xfrm>
              <a:off x="5096" y="1602"/>
              <a:ext cx="1" cy="254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0" name="Line 94"/>
            <p:cNvSpPr>
              <a:spLocks noChangeShapeType="1"/>
            </p:cNvSpPr>
            <p:nvPr/>
          </p:nvSpPr>
          <p:spPr bwMode="auto">
            <a:xfrm>
              <a:off x="5062" y="1856"/>
              <a:ext cx="68" cy="1"/>
            </a:xfrm>
            <a:prstGeom prst="line">
              <a:avLst/>
            </a:prstGeom>
            <a:noFill/>
            <a:ln w="30163">
              <a:solidFill>
                <a:srgbClr val="19FF1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5" name="Freeform 99"/>
            <p:cNvSpPr>
              <a:spLocks/>
            </p:cNvSpPr>
            <p:nvPr/>
          </p:nvSpPr>
          <p:spPr bwMode="auto">
            <a:xfrm>
              <a:off x="955" y="3314"/>
              <a:ext cx="50" cy="4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0" y="4"/>
                </a:cxn>
                <a:cxn ang="0">
                  <a:pos x="48" y="41"/>
                </a:cxn>
                <a:cxn ang="0">
                  <a:pos x="0" y="36"/>
                </a:cxn>
                <a:cxn ang="0">
                  <a:pos x="2" y="0"/>
                </a:cxn>
              </a:cxnLst>
              <a:rect l="0" t="0" r="r" b="b"/>
              <a:pathLst>
                <a:path w="50" h="41">
                  <a:moveTo>
                    <a:pt x="2" y="0"/>
                  </a:moveTo>
                  <a:lnTo>
                    <a:pt x="50" y="4"/>
                  </a:lnTo>
                  <a:lnTo>
                    <a:pt x="48" y="41"/>
                  </a:lnTo>
                  <a:lnTo>
                    <a:pt x="0" y="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6" name="Line 100"/>
            <p:cNvSpPr>
              <a:spLocks noChangeShapeType="1"/>
            </p:cNvSpPr>
            <p:nvPr/>
          </p:nvSpPr>
          <p:spPr bwMode="auto">
            <a:xfrm>
              <a:off x="957" y="3314"/>
              <a:ext cx="48" cy="4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7" name="Line 101"/>
            <p:cNvSpPr>
              <a:spLocks noChangeShapeType="1"/>
            </p:cNvSpPr>
            <p:nvPr/>
          </p:nvSpPr>
          <p:spPr bwMode="auto">
            <a:xfrm flipH="1">
              <a:off x="1003" y="3318"/>
              <a:ext cx="2" cy="37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8" name="Line 102"/>
            <p:cNvSpPr>
              <a:spLocks noChangeShapeType="1"/>
            </p:cNvSpPr>
            <p:nvPr/>
          </p:nvSpPr>
          <p:spPr bwMode="auto">
            <a:xfrm flipH="1" flipV="1">
              <a:off x="955" y="3350"/>
              <a:ext cx="48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9" name="Line 103"/>
            <p:cNvSpPr>
              <a:spLocks noChangeShapeType="1"/>
            </p:cNvSpPr>
            <p:nvPr/>
          </p:nvSpPr>
          <p:spPr bwMode="auto">
            <a:xfrm flipV="1">
              <a:off x="955" y="3314"/>
              <a:ext cx="2" cy="3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0" name="Freeform 104"/>
            <p:cNvSpPr>
              <a:spLocks/>
            </p:cNvSpPr>
            <p:nvPr/>
          </p:nvSpPr>
          <p:spPr bwMode="auto">
            <a:xfrm>
              <a:off x="1024" y="3319"/>
              <a:ext cx="53" cy="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3" y="5"/>
                </a:cxn>
                <a:cxn ang="0">
                  <a:pos x="51" y="43"/>
                </a:cxn>
                <a:cxn ang="0">
                  <a:pos x="0" y="38"/>
                </a:cxn>
                <a:cxn ang="0">
                  <a:pos x="3" y="0"/>
                </a:cxn>
              </a:cxnLst>
              <a:rect l="0" t="0" r="r" b="b"/>
              <a:pathLst>
                <a:path w="53" h="43">
                  <a:moveTo>
                    <a:pt x="3" y="0"/>
                  </a:moveTo>
                  <a:lnTo>
                    <a:pt x="53" y="5"/>
                  </a:lnTo>
                  <a:lnTo>
                    <a:pt x="51" y="43"/>
                  </a:lnTo>
                  <a:lnTo>
                    <a:pt x="0" y="3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1" name="Line 105"/>
            <p:cNvSpPr>
              <a:spLocks noChangeShapeType="1"/>
            </p:cNvSpPr>
            <p:nvPr/>
          </p:nvSpPr>
          <p:spPr bwMode="auto">
            <a:xfrm>
              <a:off x="1027" y="3319"/>
              <a:ext cx="50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2" name="Line 106"/>
            <p:cNvSpPr>
              <a:spLocks noChangeShapeType="1"/>
            </p:cNvSpPr>
            <p:nvPr/>
          </p:nvSpPr>
          <p:spPr bwMode="auto">
            <a:xfrm flipH="1">
              <a:off x="1075" y="3324"/>
              <a:ext cx="2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3" name="Line 107"/>
            <p:cNvSpPr>
              <a:spLocks noChangeShapeType="1"/>
            </p:cNvSpPr>
            <p:nvPr/>
          </p:nvSpPr>
          <p:spPr bwMode="auto">
            <a:xfrm flipH="1" flipV="1">
              <a:off x="1024" y="3357"/>
              <a:ext cx="51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4" name="Line 108"/>
            <p:cNvSpPr>
              <a:spLocks noChangeShapeType="1"/>
            </p:cNvSpPr>
            <p:nvPr/>
          </p:nvSpPr>
          <p:spPr bwMode="auto">
            <a:xfrm flipV="1">
              <a:off x="1024" y="3319"/>
              <a:ext cx="3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5" name="Freeform 109"/>
            <p:cNvSpPr>
              <a:spLocks/>
            </p:cNvSpPr>
            <p:nvPr/>
          </p:nvSpPr>
          <p:spPr bwMode="auto">
            <a:xfrm>
              <a:off x="1096" y="3326"/>
              <a:ext cx="51" cy="4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1" y="4"/>
                </a:cxn>
                <a:cxn ang="0">
                  <a:pos x="48" y="41"/>
                </a:cxn>
                <a:cxn ang="0">
                  <a:pos x="0" y="38"/>
                </a:cxn>
                <a:cxn ang="0">
                  <a:pos x="1" y="0"/>
                </a:cxn>
              </a:cxnLst>
              <a:rect l="0" t="0" r="r" b="b"/>
              <a:pathLst>
                <a:path w="51" h="41">
                  <a:moveTo>
                    <a:pt x="1" y="0"/>
                  </a:moveTo>
                  <a:lnTo>
                    <a:pt x="51" y="4"/>
                  </a:lnTo>
                  <a:lnTo>
                    <a:pt x="48" y="41"/>
                  </a:lnTo>
                  <a:lnTo>
                    <a:pt x="0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6" name="Line 110"/>
            <p:cNvSpPr>
              <a:spLocks noChangeShapeType="1"/>
            </p:cNvSpPr>
            <p:nvPr/>
          </p:nvSpPr>
          <p:spPr bwMode="auto">
            <a:xfrm>
              <a:off x="1097" y="3326"/>
              <a:ext cx="50" cy="4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7" name="Line 111"/>
            <p:cNvSpPr>
              <a:spLocks noChangeShapeType="1"/>
            </p:cNvSpPr>
            <p:nvPr/>
          </p:nvSpPr>
          <p:spPr bwMode="auto">
            <a:xfrm flipH="1">
              <a:off x="1144" y="3330"/>
              <a:ext cx="3" cy="37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8" name="Line 112"/>
            <p:cNvSpPr>
              <a:spLocks noChangeShapeType="1"/>
            </p:cNvSpPr>
            <p:nvPr/>
          </p:nvSpPr>
          <p:spPr bwMode="auto">
            <a:xfrm flipH="1" flipV="1">
              <a:off x="1096" y="3364"/>
              <a:ext cx="48" cy="3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09" name="Line 113"/>
            <p:cNvSpPr>
              <a:spLocks noChangeShapeType="1"/>
            </p:cNvSpPr>
            <p:nvPr/>
          </p:nvSpPr>
          <p:spPr bwMode="auto">
            <a:xfrm flipV="1">
              <a:off x="1096" y="3326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0" name="Freeform 114"/>
            <p:cNvSpPr>
              <a:spLocks/>
            </p:cNvSpPr>
            <p:nvPr/>
          </p:nvSpPr>
          <p:spPr bwMode="auto">
            <a:xfrm>
              <a:off x="1164" y="3331"/>
              <a:ext cx="53" cy="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3" y="5"/>
                </a:cxn>
                <a:cxn ang="0">
                  <a:pos x="52" y="43"/>
                </a:cxn>
                <a:cxn ang="0">
                  <a:pos x="0" y="38"/>
                </a:cxn>
                <a:cxn ang="0">
                  <a:pos x="4" y="0"/>
                </a:cxn>
              </a:cxnLst>
              <a:rect l="0" t="0" r="r" b="b"/>
              <a:pathLst>
                <a:path w="53" h="43">
                  <a:moveTo>
                    <a:pt x="4" y="0"/>
                  </a:moveTo>
                  <a:lnTo>
                    <a:pt x="53" y="5"/>
                  </a:lnTo>
                  <a:lnTo>
                    <a:pt x="52" y="43"/>
                  </a:lnTo>
                  <a:lnTo>
                    <a:pt x="0" y="3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1" name="Line 115"/>
            <p:cNvSpPr>
              <a:spLocks noChangeShapeType="1"/>
            </p:cNvSpPr>
            <p:nvPr/>
          </p:nvSpPr>
          <p:spPr bwMode="auto">
            <a:xfrm>
              <a:off x="1168" y="3331"/>
              <a:ext cx="49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2" name="Line 116"/>
            <p:cNvSpPr>
              <a:spLocks noChangeShapeType="1"/>
            </p:cNvSpPr>
            <p:nvPr/>
          </p:nvSpPr>
          <p:spPr bwMode="auto">
            <a:xfrm flipH="1">
              <a:off x="1216" y="3336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3" name="Line 117"/>
            <p:cNvSpPr>
              <a:spLocks noChangeShapeType="1"/>
            </p:cNvSpPr>
            <p:nvPr/>
          </p:nvSpPr>
          <p:spPr bwMode="auto">
            <a:xfrm flipH="1" flipV="1">
              <a:off x="1164" y="3369"/>
              <a:ext cx="52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4" name="Line 118"/>
            <p:cNvSpPr>
              <a:spLocks noChangeShapeType="1"/>
            </p:cNvSpPr>
            <p:nvPr/>
          </p:nvSpPr>
          <p:spPr bwMode="auto">
            <a:xfrm flipV="1">
              <a:off x="1164" y="3331"/>
              <a:ext cx="4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5" name="Freeform 119"/>
            <p:cNvSpPr>
              <a:spLocks/>
            </p:cNvSpPr>
            <p:nvPr/>
          </p:nvSpPr>
          <p:spPr bwMode="auto">
            <a:xfrm>
              <a:off x="1236" y="3338"/>
              <a:ext cx="16" cy="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6" y="2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2" y="0"/>
                </a:cxn>
              </a:cxnLst>
              <a:rect l="0" t="0" r="r" b="b"/>
              <a:pathLst>
                <a:path w="16" h="38">
                  <a:moveTo>
                    <a:pt x="2" y="0"/>
                  </a:moveTo>
                  <a:lnTo>
                    <a:pt x="16" y="2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6" name="Line 120"/>
            <p:cNvSpPr>
              <a:spLocks noChangeShapeType="1"/>
            </p:cNvSpPr>
            <p:nvPr/>
          </p:nvSpPr>
          <p:spPr bwMode="auto">
            <a:xfrm>
              <a:off x="1238" y="3338"/>
              <a:ext cx="14" cy="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7" name="Line 121"/>
            <p:cNvSpPr>
              <a:spLocks noChangeShapeType="1"/>
            </p:cNvSpPr>
            <p:nvPr/>
          </p:nvSpPr>
          <p:spPr bwMode="auto">
            <a:xfrm flipH="1">
              <a:off x="1250" y="3340"/>
              <a:ext cx="2" cy="3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8" name="Line 122"/>
            <p:cNvSpPr>
              <a:spLocks noChangeShapeType="1"/>
            </p:cNvSpPr>
            <p:nvPr/>
          </p:nvSpPr>
          <p:spPr bwMode="auto">
            <a:xfrm flipH="1">
              <a:off x="1236" y="3376"/>
              <a:ext cx="14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19" name="Line 123"/>
            <p:cNvSpPr>
              <a:spLocks noChangeShapeType="1"/>
            </p:cNvSpPr>
            <p:nvPr/>
          </p:nvSpPr>
          <p:spPr bwMode="auto">
            <a:xfrm flipV="1">
              <a:off x="1236" y="3338"/>
              <a:ext cx="2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0" name="Freeform 124"/>
            <p:cNvSpPr>
              <a:spLocks/>
            </p:cNvSpPr>
            <p:nvPr/>
          </p:nvSpPr>
          <p:spPr bwMode="auto">
            <a:xfrm>
              <a:off x="1250" y="3336"/>
              <a:ext cx="38" cy="4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4" y="0"/>
                </a:cxn>
                <a:cxn ang="0">
                  <a:pos x="38" y="38"/>
                </a:cxn>
                <a:cxn ang="0">
                  <a:pos x="2" y="40"/>
                </a:cxn>
                <a:cxn ang="0">
                  <a:pos x="0" y="4"/>
                </a:cxn>
              </a:cxnLst>
              <a:rect l="0" t="0" r="r" b="b"/>
              <a:pathLst>
                <a:path w="38" h="40">
                  <a:moveTo>
                    <a:pt x="0" y="4"/>
                  </a:moveTo>
                  <a:lnTo>
                    <a:pt x="34" y="0"/>
                  </a:lnTo>
                  <a:lnTo>
                    <a:pt x="38" y="38"/>
                  </a:lnTo>
                  <a:lnTo>
                    <a:pt x="2" y="4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1" name="Line 125"/>
            <p:cNvSpPr>
              <a:spLocks noChangeShapeType="1"/>
            </p:cNvSpPr>
            <p:nvPr/>
          </p:nvSpPr>
          <p:spPr bwMode="auto">
            <a:xfrm flipV="1">
              <a:off x="1250" y="3336"/>
              <a:ext cx="34" cy="4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2" name="Line 126"/>
            <p:cNvSpPr>
              <a:spLocks noChangeShapeType="1"/>
            </p:cNvSpPr>
            <p:nvPr/>
          </p:nvSpPr>
          <p:spPr bwMode="auto">
            <a:xfrm>
              <a:off x="1284" y="3336"/>
              <a:ext cx="4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3" name="Line 127"/>
            <p:cNvSpPr>
              <a:spLocks noChangeShapeType="1"/>
            </p:cNvSpPr>
            <p:nvPr/>
          </p:nvSpPr>
          <p:spPr bwMode="auto">
            <a:xfrm flipH="1">
              <a:off x="1252" y="3374"/>
              <a:ext cx="36" cy="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4" name="Line 128"/>
            <p:cNvSpPr>
              <a:spLocks noChangeShapeType="1"/>
            </p:cNvSpPr>
            <p:nvPr/>
          </p:nvSpPr>
          <p:spPr bwMode="auto">
            <a:xfrm flipH="1" flipV="1">
              <a:off x="1250" y="3340"/>
              <a:ext cx="2" cy="3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5" name="Freeform 129"/>
            <p:cNvSpPr>
              <a:spLocks/>
            </p:cNvSpPr>
            <p:nvPr/>
          </p:nvSpPr>
          <p:spPr bwMode="auto">
            <a:xfrm>
              <a:off x="1305" y="3330"/>
              <a:ext cx="53" cy="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1" y="0"/>
                </a:cxn>
                <a:cxn ang="0">
                  <a:pos x="53" y="37"/>
                </a:cxn>
                <a:cxn ang="0">
                  <a:pos x="3" y="43"/>
                </a:cxn>
                <a:cxn ang="0">
                  <a:pos x="0" y="5"/>
                </a:cxn>
              </a:cxnLst>
              <a:rect l="0" t="0" r="r" b="b"/>
              <a:pathLst>
                <a:path w="53" h="43">
                  <a:moveTo>
                    <a:pt x="0" y="5"/>
                  </a:moveTo>
                  <a:lnTo>
                    <a:pt x="51" y="0"/>
                  </a:lnTo>
                  <a:lnTo>
                    <a:pt x="53" y="37"/>
                  </a:lnTo>
                  <a:lnTo>
                    <a:pt x="3" y="4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6" name="Line 130"/>
            <p:cNvSpPr>
              <a:spLocks noChangeShapeType="1"/>
            </p:cNvSpPr>
            <p:nvPr/>
          </p:nvSpPr>
          <p:spPr bwMode="auto">
            <a:xfrm flipV="1">
              <a:off x="1305" y="3330"/>
              <a:ext cx="51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7" name="Line 131"/>
            <p:cNvSpPr>
              <a:spLocks noChangeShapeType="1"/>
            </p:cNvSpPr>
            <p:nvPr/>
          </p:nvSpPr>
          <p:spPr bwMode="auto">
            <a:xfrm>
              <a:off x="1356" y="3330"/>
              <a:ext cx="2" cy="37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8" name="Line 132"/>
            <p:cNvSpPr>
              <a:spLocks noChangeShapeType="1"/>
            </p:cNvSpPr>
            <p:nvPr/>
          </p:nvSpPr>
          <p:spPr bwMode="auto">
            <a:xfrm flipH="1">
              <a:off x="1308" y="3367"/>
              <a:ext cx="50" cy="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29" name="Line 133"/>
            <p:cNvSpPr>
              <a:spLocks noChangeShapeType="1"/>
            </p:cNvSpPr>
            <p:nvPr/>
          </p:nvSpPr>
          <p:spPr bwMode="auto">
            <a:xfrm flipH="1" flipV="1">
              <a:off x="1305" y="3335"/>
              <a:ext cx="3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0" name="Freeform 134"/>
            <p:cNvSpPr>
              <a:spLocks/>
            </p:cNvSpPr>
            <p:nvPr/>
          </p:nvSpPr>
          <p:spPr bwMode="auto">
            <a:xfrm>
              <a:off x="1379" y="3324"/>
              <a:ext cx="50" cy="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8" y="0"/>
                </a:cxn>
                <a:cxn ang="0">
                  <a:pos x="50" y="37"/>
                </a:cxn>
                <a:cxn ang="0">
                  <a:pos x="1" y="42"/>
                </a:cxn>
                <a:cxn ang="0">
                  <a:pos x="0" y="4"/>
                </a:cxn>
              </a:cxnLst>
              <a:rect l="0" t="0" r="r" b="b"/>
              <a:pathLst>
                <a:path w="50" h="42">
                  <a:moveTo>
                    <a:pt x="0" y="4"/>
                  </a:moveTo>
                  <a:lnTo>
                    <a:pt x="48" y="0"/>
                  </a:lnTo>
                  <a:lnTo>
                    <a:pt x="50" y="37"/>
                  </a:lnTo>
                  <a:lnTo>
                    <a:pt x="1" y="4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1" name="Line 135"/>
            <p:cNvSpPr>
              <a:spLocks noChangeShapeType="1"/>
            </p:cNvSpPr>
            <p:nvPr/>
          </p:nvSpPr>
          <p:spPr bwMode="auto">
            <a:xfrm flipV="1">
              <a:off x="1379" y="3324"/>
              <a:ext cx="48" cy="4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2" name="Line 136"/>
            <p:cNvSpPr>
              <a:spLocks noChangeShapeType="1"/>
            </p:cNvSpPr>
            <p:nvPr/>
          </p:nvSpPr>
          <p:spPr bwMode="auto">
            <a:xfrm>
              <a:off x="1427" y="3324"/>
              <a:ext cx="2" cy="37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3" name="Line 137"/>
            <p:cNvSpPr>
              <a:spLocks noChangeShapeType="1"/>
            </p:cNvSpPr>
            <p:nvPr/>
          </p:nvSpPr>
          <p:spPr bwMode="auto">
            <a:xfrm flipH="1">
              <a:off x="1380" y="3361"/>
              <a:ext cx="49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4" name="Line 138"/>
            <p:cNvSpPr>
              <a:spLocks noChangeShapeType="1"/>
            </p:cNvSpPr>
            <p:nvPr/>
          </p:nvSpPr>
          <p:spPr bwMode="auto">
            <a:xfrm flipH="1" flipV="1">
              <a:off x="1379" y="3328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5" name="Freeform 139"/>
            <p:cNvSpPr>
              <a:spLocks/>
            </p:cNvSpPr>
            <p:nvPr/>
          </p:nvSpPr>
          <p:spPr bwMode="auto">
            <a:xfrm>
              <a:off x="1449" y="3318"/>
              <a:ext cx="52" cy="4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0" y="0"/>
                </a:cxn>
                <a:cxn ang="0">
                  <a:pos x="52" y="37"/>
                </a:cxn>
                <a:cxn ang="0">
                  <a:pos x="2" y="41"/>
                </a:cxn>
                <a:cxn ang="0">
                  <a:pos x="0" y="5"/>
                </a:cxn>
              </a:cxnLst>
              <a:rect l="0" t="0" r="r" b="b"/>
              <a:pathLst>
                <a:path w="52" h="41">
                  <a:moveTo>
                    <a:pt x="0" y="5"/>
                  </a:moveTo>
                  <a:lnTo>
                    <a:pt x="50" y="0"/>
                  </a:lnTo>
                  <a:lnTo>
                    <a:pt x="52" y="37"/>
                  </a:lnTo>
                  <a:lnTo>
                    <a:pt x="2" y="4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6" name="Line 140"/>
            <p:cNvSpPr>
              <a:spLocks noChangeShapeType="1"/>
            </p:cNvSpPr>
            <p:nvPr/>
          </p:nvSpPr>
          <p:spPr bwMode="auto">
            <a:xfrm flipV="1">
              <a:off x="1449" y="3318"/>
              <a:ext cx="50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7" name="Line 141"/>
            <p:cNvSpPr>
              <a:spLocks noChangeShapeType="1"/>
            </p:cNvSpPr>
            <p:nvPr/>
          </p:nvSpPr>
          <p:spPr bwMode="auto">
            <a:xfrm>
              <a:off x="1499" y="3318"/>
              <a:ext cx="2" cy="37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8" name="Line 142"/>
            <p:cNvSpPr>
              <a:spLocks noChangeShapeType="1"/>
            </p:cNvSpPr>
            <p:nvPr/>
          </p:nvSpPr>
          <p:spPr bwMode="auto">
            <a:xfrm flipH="1">
              <a:off x="1451" y="3355"/>
              <a:ext cx="50" cy="4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39" name="Line 143"/>
            <p:cNvSpPr>
              <a:spLocks noChangeShapeType="1"/>
            </p:cNvSpPr>
            <p:nvPr/>
          </p:nvSpPr>
          <p:spPr bwMode="auto">
            <a:xfrm flipH="1" flipV="1">
              <a:off x="1449" y="3323"/>
              <a:ext cx="2" cy="3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0" name="Freeform 144"/>
            <p:cNvSpPr>
              <a:spLocks/>
            </p:cNvSpPr>
            <p:nvPr/>
          </p:nvSpPr>
          <p:spPr bwMode="auto">
            <a:xfrm>
              <a:off x="1519" y="3314"/>
              <a:ext cx="30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30" y="36"/>
                </a:cxn>
                <a:cxn ang="0">
                  <a:pos x="2" y="40"/>
                </a:cxn>
                <a:cxn ang="0">
                  <a:pos x="0" y="2"/>
                </a:cxn>
              </a:cxnLst>
              <a:rect l="0" t="0" r="r" b="b"/>
              <a:pathLst>
                <a:path w="30" h="40">
                  <a:moveTo>
                    <a:pt x="0" y="2"/>
                  </a:moveTo>
                  <a:lnTo>
                    <a:pt x="28" y="0"/>
                  </a:lnTo>
                  <a:lnTo>
                    <a:pt x="30" y="36"/>
                  </a:lnTo>
                  <a:lnTo>
                    <a:pt x="2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1" name="Line 145"/>
            <p:cNvSpPr>
              <a:spLocks noChangeShapeType="1"/>
            </p:cNvSpPr>
            <p:nvPr/>
          </p:nvSpPr>
          <p:spPr bwMode="auto">
            <a:xfrm flipV="1">
              <a:off x="1519" y="3314"/>
              <a:ext cx="28" cy="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2" name="Line 146"/>
            <p:cNvSpPr>
              <a:spLocks noChangeShapeType="1"/>
            </p:cNvSpPr>
            <p:nvPr/>
          </p:nvSpPr>
          <p:spPr bwMode="auto">
            <a:xfrm>
              <a:off x="1547" y="3314"/>
              <a:ext cx="2" cy="3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3" name="Line 147"/>
            <p:cNvSpPr>
              <a:spLocks noChangeShapeType="1"/>
            </p:cNvSpPr>
            <p:nvPr/>
          </p:nvSpPr>
          <p:spPr bwMode="auto">
            <a:xfrm flipH="1">
              <a:off x="1521" y="3350"/>
              <a:ext cx="28" cy="4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4" name="Line 148"/>
            <p:cNvSpPr>
              <a:spLocks noChangeShapeType="1"/>
            </p:cNvSpPr>
            <p:nvPr/>
          </p:nvSpPr>
          <p:spPr bwMode="auto">
            <a:xfrm flipH="1" flipV="1">
              <a:off x="1519" y="3316"/>
              <a:ext cx="2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5" name="Freeform 149"/>
            <p:cNvSpPr>
              <a:spLocks/>
            </p:cNvSpPr>
            <p:nvPr/>
          </p:nvSpPr>
          <p:spPr bwMode="auto">
            <a:xfrm>
              <a:off x="1544" y="3309"/>
              <a:ext cx="29" cy="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0" y="0"/>
                </a:cxn>
                <a:cxn ang="0">
                  <a:pos x="29" y="38"/>
                </a:cxn>
                <a:cxn ang="0">
                  <a:pos x="8" y="43"/>
                </a:cxn>
                <a:cxn ang="0">
                  <a:pos x="0" y="5"/>
                </a:cxn>
              </a:cxnLst>
              <a:rect l="0" t="0" r="r" b="b"/>
              <a:pathLst>
                <a:path w="29" h="43">
                  <a:moveTo>
                    <a:pt x="0" y="5"/>
                  </a:moveTo>
                  <a:lnTo>
                    <a:pt x="20" y="0"/>
                  </a:lnTo>
                  <a:lnTo>
                    <a:pt x="29" y="38"/>
                  </a:lnTo>
                  <a:lnTo>
                    <a:pt x="8" y="4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6" name="Line 150"/>
            <p:cNvSpPr>
              <a:spLocks noChangeShapeType="1"/>
            </p:cNvSpPr>
            <p:nvPr/>
          </p:nvSpPr>
          <p:spPr bwMode="auto">
            <a:xfrm flipV="1">
              <a:off x="1544" y="3309"/>
              <a:ext cx="20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7" name="Line 151"/>
            <p:cNvSpPr>
              <a:spLocks noChangeShapeType="1"/>
            </p:cNvSpPr>
            <p:nvPr/>
          </p:nvSpPr>
          <p:spPr bwMode="auto">
            <a:xfrm>
              <a:off x="1564" y="3309"/>
              <a:ext cx="9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8" name="Line 152"/>
            <p:cNvSpPr>
              <a:spLocks noChangeShapeType="1"/>
            </p:cNvSpPr>
            <p:nvPr/>
          </p:nvSpPr>
          <p:spPr bwMode="auto">
            <a:xfrm flipH="1">
              <a:off x="1552" y="3347"/>
              <a:ext cx="21" cy="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49" name="Line 153"/>
            <p:cNvSpPr>
              <a:spLocks noChangeShapeType="1"/>
            </p:cNvSpPr>
            <p:nvPr/>
          </p:nvSpPr>
          <p:spPr bwMode="auto">
            <a:xfrm flipH="1" flipV="1">
              <a:off x="1544" y="3314"/>
              <a:ext cx="8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0" name="Freeform 154"/>
            <p:cNvSpPr>
              <a:spLocks/>
            </p:cNvSpPr>
            <p:nvPr/>
          </p:nvSpPr>
          <p:spPr bwMode="auto">
            <a:xfrm>
              <a:off x="1585" y="3292"/>
              <a:ext cx="58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9" y="0"/>
                </a:cxn>
                <a:cxn ang="0">
                  <a:pos x="58" y="36"/>
                </a:cxn>
                <a:cxn ang="0">
                  <a:pos x="8" y="50"/>
                </a:cxn>
                <a:cxn ang="0">
                  <a:pos x="0" y="12"/>
                </a:cxn>
              </a:cxnLst>
              <a:rect l="0" t="0" r="r" b="b"/>
              <a:pathLst>
                <a:path w="58" h="50">
                  <a:moveTo>
                    <a:pt x="0" y="12"/>
                  </a:moveTo>
                  <a:lnTo>
                    <a:pt x="49" y="0"/>
                  </a:lnTo>
                  <a:lnTo>
                    <a:pt x="58" y="36"/>
                  </a:lnTo>
                  <a:lnTo>
                    <a:pt x="8" y="5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1" name="Line 155"/>
            <p:cNvSpPr>
              <a:spLocks noChangeShapeType="1"/>
            </p:cNvSpPr>
            <p:nvPr/>
          </p:nvSpPr>
          <p:spPr bwMode="auto">
            <a:xfrm flipV="1">
              <a:off x="1585" y="3292"/>
              <a:ext cx="49" cy="1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2" name="Line 156"/>
            <p:cNvSpPr>
              <a:spLocks noChangeShapeType="1"/>
            </p:cNvSpPr>
            <p:nvPr/>
          </p:nvSpPr>
          <p:spPr bwMode="auto">
            <a:xfrm>
              <a:off x="1634" y="3292"/>
              <a:ext cx="9" cy="3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3" name="Line 157"/>
            <p:cNvSpPr>
              <a:spLocks noChangeShapeType="1"/>
            </p:cNvSpPr>
            <p:nvPr/>
          </p:nvSpPr>
          <p:spPr bwMode="auto">
            <a:xfrm flipH="1">
              <a:off x="1593" y="3328"/>
              <a:ext cx="50" cy="14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4" name="Line 158"/>
            <p:cNvSpPr>
              <a:spLocks noChangeShapeType="1"/>
            </p:cNvSpPr>
            <p:nvPr/>
          </p:nvSpPr>
          <p:spPr bwMode="auto">
            <a:xfrm flipH="1" flipV="1">
              <a:off x="1585" y="3304"/>
              <a:ext cx="8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5" name="Freeform 159"/>
            <p:cNvSpPr>
              <a:spLocks/>
            </p:cNvSpPr>
            <p:nvPr/>
          </p:nvSpPr>
          <p:spPr bwMode="auto">
            <a:xfrm>
              <a:off x="1655" y="3273"/>
              <a:ext cx="57" cy="5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8" y="0"/>
                </a:cxn>
                <a:cxn ang="0">
                  <a:pos x="57" y="38"/>
                </a:cxn>
                <a:cxn ang="0">
                  <a:pos x="9" y="50"/>
                </a:cxn>
                <a:cxn ang="0">
                  <a:pos x="0" y="14"/>
                </a:cxn>
              </a:cxnLst>
              <a:rect l="0" t="0" r="r" b="b"/>
              <a:pathLst>
                <a:path w="57" h="50">
                  <a:moveTo>
                    <a:pt x="0" y="14"/>
                  </a:moveTo>
                  <a:lnTo>
                    <a:pt x="48" y="0"/>
                  </a:lnTo>
                  <a:lnTo>
                    <a:pt x="57" y="38"/>
                  </a:lnTo>
                  <a:lnTo>
                    <a:pt x="9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6" name="Line 160"/>
            <p:cNvSpPr>
              <a:spLocks noChangeShapeType="1"/>
            </p:cNvSpPr>
            <p:nvPr/>
          </p:nvSpPr>
          <p:spPr bwMode="auto">
            <a:xfrm flipV="1">
              <a:off x="1655" y="3273"/>
              <a:ext cx="48" cy="14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7" name="Line 161"/>
            <p:cNvSpPr>
              <a:spLocks noChangeShapeType="1"/>
            </p:cNvSpPr>
            <p:nvPr/>
          </p:nvSpPr>
          <p:spPr bwMode="auto">
            <a:xfrm>
              <a:off x="1703" y="3273"/>
              <a:ext cx="9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8" name="Line 162"/>
            <p:cNvSpPr>
              <a:spLocks noChangeShapeType="1"/>
            </p:cNvSpPr>
            <p:nvPr/>
          </p:nvSpPr>
          <p:spPr bwMode="auto">
            <a:xfrm flipH="1">
              <a:off x="1664" y="3311"/>
              <a:ext cx="48" cy="1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59" name="Line 163"/>
            <p:cNvSpPr>
              <a:spLocks noChangeShapeType="1"/>
            </p:cNvSpPr>
            <p:nvPr/>
          </p:nvSpPr>
          <p:spPr bwMode="auto">
            <a:xfrm flipH="1" flipV="1">
              <a:off x="1655" y="3287"/>
              <a:ext cx="9" cy="3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0" name="Freeform 164"/>
            <p:cNvSpPr>
              <a:spLocks/>
            </p:cNvSpPr>
            <p:nvPr/>
          </p:nvSpPr>
          <p:spPr bwMode="auto">
            <a:xfrm>
              <a:off x="1724" y="3256"/>
              <a:ext cx="56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8" y="0"/>
                </a:cxn>
                <a:cxn ang="0">
                  <a:pos x="56" y="38"/>
                </a:cxn>
                <a:cxn ang="0">
                  <a:pos x="8" y="50"/>
                </a:cxn>
                <a:cxn ang="0">
                  <a:pos x="0" y="12"/>
                </a:cxn>
              </a:cxnLst>
              <a:rect l="0" t="0" r="r" b="b"/>
              <a:pathLst>
                <a:path w="56" h="50">
                  <a:moveTo>
                    <a:pt x="0" y="12"/>
                  </a:moveTo>
                  <a:lnTo>
                    <a:pt x="48" y="0"/>
                  </a:lnTo>
                  <a:lnTo>
                    <a:pt x="56" y="38"/>
                  </a:lnTo>
                  <a:lnTo>
                    <a:pt x="8" y="5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1" name="Line 165"/>
            <p:cNvSpPr>
              <a:spLocks noChangeShapeType="1"/>
            </p:cNvSpPr>
            <p:nvPr/>
          </p:nvSpPr>
          <p:spPr bwMode="auto">
            <a:xfrm flipV="1">
              <a:off x="1724" y="3256"/>
              <a:ext cx="48" cy="1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2" name="Line 166"/>
            <p:cNvSpPr>
              <a:spLocks noChangeShapeType="1"/>
            </p:cNvSpPr>
            <p:nvPr/>
          </p:nvSpPr>
          <p:spPr bwMode="auto">
            <a:xfrm>
              <a:off x="1772" y="3256"/>
              <a:ext cx="8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3" name="Line 167"/>
            <p:cNvSpPr>
              <a:spLocks noChangeShapeType="1"/>
            </p:cNvSpPr>
            <p:nvPr/>
          </p:nvSpPr>
          <p:spPr bwMode="auto">
            <a:xfrm flipH="1">
              <a:off x="1732" y="3294"/>
              <a:ext cx="48" cy="1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4" name="Line 168"/>
            <p:cNvSpPr>
              <a:spLocks noChangeShapeType="1"/>
            </p:cNvSpPr>
            <p:nvPr/>
          </p:nvSpPr>
          <p:spPr bwMode="auto">
            <a:xfrm flipH="1" flipV="1">
              <a:off x="1724" y="3268"/>
              <a:ext cx="8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5" name="Freeform 169"/>
            <p:cNvSpPr>
              <a:spLocks/>
            </p:cNvSpPr>
            <p:nvPr/>
          </p:nvSpPr>
          <p:spPr bwMode="auto">
            <a:xfrm>
              <a:off x="1792" y="3239"/>
              <a:ext cx="55" cy="4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7" y="0"/>
                </a:cxn>
                <a:cxn ang="0">
                  <a:pos x="55" y="37"/>
                </a:cxn>
                <a:cxn ang="0">
                  <a:pos x="9" y="49"/>
                </a:cxn>
                <a:cxn ang="0">
                  <a:pos x="0" y="12"/>
                </a:cxn>
              </a:cxnLst>
              <a:rect l="0" t="0" r="r" b="b"/>
              <a:pathLst>
                <a:path w="55" h="49">
                  <a:moveTo>
                    <a:pt x="0" y="12"/>
                  </a:moveTo>
                  <a:lnTo>
                    <a:pt x="47" y="0"/>
                  </a:lnTo>
                  <a:lnTo>
                    <a:pt x="55" y="37"/>
                  </a:lnTo>
                  <a:lnTo>
                    <a:pt x="9" y="4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6" name="Line 170"/>
            <p:cNvSpPr>
              <a:spLocks noChangeShapeType="1"/>
            </p:cNvSpPr>
            <p:nvPr/>
          </p:nvSpPr>
          <p:spPr bwMode="auto">
            <a:xfrm flipV="1">
              <a:off x="1792" y="3239"/>
              <a:ext cx="47" cy="1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7" name="Line 171"/>
            <p:cNvSpPr>
              <a:spLocks noChangeShapeType="1"/>
            </p:cNvSpPr>
            <p:nvPr/>
          </p:nvSpPr>
          <p:spPr bwMode="auto">
            <a:xfrm>
              <a:off x="1839" y="3239"/>
              <a:ext cx="8" cy="37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8" name="Line 172"/>
            <p:cNvSpPr>
              <a:spLocks noChangeShapeType="1"/>
            </p:cNvSpPr>
            <p:nvPr/>
          </p:nvSpPr>
          <p:spPr bwMode="auto">
            <a:xfrm flipH="1">
              <a:off x="1801" y="3276"/>
              <a:ext cx="46" cy="1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69" name="Line 173"/>
            <p:cNvSpPr>
              <a:spLocks noChangeShapeType="1"/>
            </p:cNvSpPr>
            <p:nvPr/>
          </p:nvSpPr>
          <p:spPr bwMode="auto">
            <a:xfrm flipH="1" flipV="1">
              <a:off x="1792" y="3251"/>
              <a:ext cx="9" cy="37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0" name="Freeform 174"/>
            <p:cNvSpPr>
              <a:spLocks/>
            </p:cNvSpPr>
            <p:nvPr/>
          </p:nvSpPr>
          <p:spPr bwMode="auto">
            <a:xfrm>
              <a:off x="1834" y="3240"/>
              <a:ext cx="20" cy="3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20" y="33"/>
                </a:cxn>
                <a:cxn ang="0">
                  <a:pos x="18" y="33"/>
                </a:cxn>
                <a:cxn ang="0">
                  <a:pos x="0" y="2"/>
                </a:cxn>
              </a:cxnLst>
              <a:rect l="0" t="0" r="r" b="b"/>
              <a:pathLst>
                <a:path w="20" h="33">
                  <a:moveTo>
                    <a:pt x="0" y="2"/>
                  </a:moveTo>
                  <a:lnTo>
                    <a:pt x="1" y="0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1" name="Line 175"/>
            <p:cNvSpPr>
              <a:spLocks noChangeShapeType="1"/>
            </p:cNvSpPr>
            <p:nvPr/>
          </p:nvSpPr>
          <p:spPr bwMode="auto">
            <a:xfrm flipV="1">
              <a:off x="1834" y="3240"/>
              <a:ext cx="1" cy="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2" name="Line 176"/>
            <p:cNvSpPr>
              <a:spLocks noChangeShapeType="1"/>
            </p:cNvSpPr>
            <p:nvPr/>
          </p:nvSpPr>
          <p:spPr bwMode="auto">
            <a:xfrm>
              <a:off x="1835" y="3240"/>
              <a:ext cx="19" cy="33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3" name="Line 177"/>
            <p:cNvSpPr>
              <a:spLocks noChangeShapeType="1"/>
            </p:cNvSpPr>
            <p:nvPr/>
          </p:nvSpPr>
          <p:spPr bwMode="auto">
            <a:xfrm flipH="1">
              <a:off x="1852" y="3273"/>
              <a:ext cx="2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4" name="Line 178"/>
            <p:cNvSpPr>
              <a:spLocks noChangeShapeType="1"/>
            </p:cNvSpPr>
            <p:nvPr/>
          </p:nvSpPr>
          <p:spPr bwMode="auto">
            <a:xfrm flipH="1" flipV="1">
              <a:off x="1834" y="3242"/>
              <a:ext cx="18" cy="3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5" name="Freeform 179"/>
            <p:cNvSpPr>
              <a:spLocks/>
            </p:cNvSpPr>
            <p:nvPr/>
          </p:nvSpPr>
          <p:spPr bwMode="auto">
            <a:xfrm>
              <a:off x="1852" y="3204"/>
              <a:ext cx="62" cy="5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3" y="0"/>
                </a:cxn>
                <a:cxn ang="0">
                  <a:pos x="62" y="31"/>
                </a:cxn>
                <a:cxn ang="0">
                  <a:pos x="19" y="57"/>
                </a:cxn>
                <a:cxn ang="0">
                  <a:pos x="0" y="26"/>
                </a:cxn>
              </a:cxnLst>
              <a:rect l="0" t="0" r="r" b="b"/>
              <a:pathLst>
                <a:path w="62" h="57">
                  <a:moveTo>
                    <a:pt x="0" y="26"/>
                  </a:moveTo>
                  <a:lnTo>
                    <a:pt x="43" y="0"/>
                  </a:lnTo>
                  <a:lnTo>
                    <a:pt x="62" y="31"/>
                  </a:lnTo>
                  <a:lnTo>
                    <a:pt x="19" y="5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6" name="Line 180"/>
            <p:cNvSpPr>
              <a:spLocks noChangeShapeType="1"/>
            </p:cNvSpPr>
            <p:nvPr/>
          </p:nvSpPr>
          <p:spPr bwMode="auto">
            <a:xfrm flipV="1">
              <a:off x="1852" y="3204"/>
              <a:ext cx="43" cy="2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7" name="Line 181"/>
            <p:cNvSpPr>
              <a:spLocks noChangeShapeType="1"/>
            </p:cNvSpPr>
            <p:nvPr/>
          </p:nvSpPr>
          <p:spPr bwMode="auto">
            <a:xfrm>
              <a:off x="1895" y="3204"/>
              <a:ext cx="19" cy="3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8" name="Line 182"/>
            <p:cNvSpPr>
              <a:spLocks noChangeShapeType="1"/>
            </p:cNvSpPr>
            <p:nvPr/>
          </p:nvSpPr>
          <p:spPr bwMode="auto">
            <a:xfrm flipH="1">
              <a:off x="1871" y="3235"/>
              <a:ext cx="43" cy="2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79" name="Line 183"/>
            <p:cNvSpPr>
              <a:spLocks noChangeShapeType="1"/>
            </p:cNvSpPr>
            <p:nvPr/>
          </p:nvSpPr>
          <p:spPr bwMode="auto">
            <a:xfrm flipH="1" flipV="1">
              <a:off x="1852" y="3230"/>
              <a:ext cx="19" cy="3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0" name="Freeform 184"/>
            <p:cNvSpPr>
              <a:spLocks/>
            </p:cNvSpPr>
            <p:nvPr/>
          </p:nvSpPr>
          <p:spPr bwMode="auto">
            <a:xfrm>
              <a:off x="1914" y="3168"/>
              <a:ext cx="60" cy="5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1" y="0"/>
                </a:cxn>
                <a:cxn ang="0">
                  <a:pos x="60" y="31"/>
                </a:cxn>
                <a:cxn ang="0">
                  <a:pos x="19" y="57"/>
                </a:cxn>
                <a:cxn ang="0">
                  <a:pos x="0" y="24"/>
                </a:cxn>
              </a:cxnLst>
              <a:rect l="0" t="0" r="r" b="b"/>
              <a:pathLst>
                <a:path w="60" h="57">
                  <a:moveTo>
                    <a:pt x="0" y="24"/>
                  </a:moveTo>
                  <a:lnTo>
                    <a:pt x="41" y="0"/>
                  </a:lnTo>
                  <a:lnTo>
                    <a:pt x="60" y="31"/>
                  </a:lnTo>
                  <a:lnTo>
                    <a:pt x="19" y="5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1" name="Line 185"/>
            <p:cNvSpPr>
              <a:spLocks noChangeShapeType="1"/>
            </p:cNvSpPr>
            <p:nvPr/>
          </p:nvSpPr>
          <p:spPr bwMode="auto">
            <a:xfrm flipV="1">
              <a:off x="1914" y="3168"/>
              <a:ext cx="41" cy="24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2" name="Line 186"/>
            <p:cNvSpPr>
              <a:spLocks noChangeShapeType="1"/>
            </p:cNvSpPr>
            <p:nvPr/>
          </p:nvSpPr>
          <p:spPr bwMode="auto">
            <a:xfrm>
              <a:off x="1955" y="3168"/>
              <a:ext cx="19" cy="3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3" name="Line 187"/>
            <p:cNvSpPr>
              <a:spLocks noChangeShapeType="1"/>
            </p:cNvSpPr>
            <p:nvPr/>
          </p:nvSpPr>
          <p:spPr bwMode="auto">
            <a:xfrm flipH="1">
              <a:off x="1933" y="3199"/>
              <a:ext cx="41" cy="2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4" name="Line 188"/>
            <p:cNvSpPr>
              <a:spLocks noChangeShapeType="1"/>
            </p:cNvSpPr>
            <p:nvPr/>
          </p:nvSpPr>
          <p:spPr bwMode="auto">
            <a:xfrm flipH="1" flipV="1">
              <a:off x="1914" y="3192"/>
              <a:ext cx="19" cy="33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5" name="Freeform 189"/>
            <p:cNvSpPr>
              <a:spLocks/>
            </p:cNvSpPr>
            <p:nvPr/>
          </p:nvSpPr>
          <p:spPr bwMode="auto">
            <a:xfrm>
              <a:off x="1974" y="3131"/>
              <a:ext cx="62" cy="5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3" y="0"/>
                </a:cxn>
                <a:cxn ang="0">
                  <a:pos x="62" y="32"/>
                </a:cxn>
                <a:cxn ang="0">
                  <a:pos x="19" y="58"/>
                </a:cxn>
                <a:cxn ang="0">
                  <a:pos x="0" y="25"/>
                </a:cxn>
              </a:cxnLst>
              <a:rect l="0" t="0" r="r" b="b"/>
              <a:pathLst>
                <a:path w="62" h="58">
                  <a:moveTo>
                    <a:pt x="0" y="25"/>
                  </a:moveTo>
                  <a:lnTo>
                    <a:pt x="43" y="0"/>
                  </a:lnTo>
                  <a:lnTo>
                    <a:pt x="62" y="32"/>
                  </a:lnTo>
                  <a:lnTo>
                    <a:pt x="19" y="5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6" name="Line 190"/>
            <p:cNvSpPr>
              <a:spLocks noChangeShapeType="1"/>
            </p:cNvSpPr>
            <p:nvPr/>
          </p:nvSpPr>
          <p:spPr bwMode="auto">
            <a:xfrm flipV="1">
              <a:off x="1974" y="3131"/>
              <a:ext cx="43" cy="2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7" name="Line 191"/>
            <p:cNvSpPr>
              <a:spLocks noChangeShapeType="1"/>
            </p:cNvSpPr>
            <p:nvPr/>
          </p:nvSpPr>
          <p:spPr bwMode="auto">
            <a:xfrm>
              <a:off x="2017" y="3131"/>
              <a:ext cx="19" cy="3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8" name="Line 192"/>
            <p:cNvSpPr>
              <a:spLocks noChangeShapeType="1"/>
            </p:cNvSpPr>
            <p:nvPr/>
          </p:nvSpPr>
          <p:spPr bwMode="auto">
            <a:xfrm flipH="1">
              <a:off x="1993" y="3163"/>
              <a:ext cx="43" cy="2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89" name="Line 193"/>
            <p:cNvSpPr>
              <a:spLocks noChangeShapeType="1"/>
            </p:cNvSpPr>
            <p:nvPr/>
          </p:nvSpPr>
          <p:spPr bwMode="auto">
            <a:xfrm flipH="1" flipV="1">
              <a:off x="1974" y="3156"/>
              <a:ext cx="19" cy="33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0" name="Freeform 194"/>
            <p:cNvSpPr>
              <a:spLocks/>
            </p:cNvSpPr>
            <p:nvPr/>
          </p:nvSpPr>
          <p:spPr bwMode="auto">
            <a:xfrm>
              <a:off x="2034" y="3095"/>
              <a:ext cx="62" cy="5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3" y="0"/>
                </a:cxn>
                <a:cxn ang="0">
                  <a:pos x="62" y="30"/>
                </a:cxn>
                <a:cxn ang="0">
                  <a:pos x="19" y="56"/>
                </a:cxn>
                <a:cxn ang="0">
                  <a:pos x="0" y="25"/>
                </a:cxn>
              </a:cxnLst>
              <a:rect l="0" t="0" r="r" b="b"/>
              <a:pathLst>
                <a:path w="62" h="56">
                  <a:moveTo>
                    <a:pt x="0" y="25"/>
                  </a:moveTo>
                  <a:lnTo>
                    <a:pt x="43" y="0"/>
                  </a:lnTo>
                  <a:lnTo>
                    <a:pt x="62" y="30"/>
                  </a:lnTo>
                  <a:lnTo>
                    <a:pt x="19" y="5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1" name="Line 195"/>
            <p:cNvSpPr>
              <a:spLocks noChangeShapeType="1"/>
            </p:cNvSpPr>
            <p:nvPr/>
          </p:nvSpPr>
          <p:spPr bwMode="auto">
            <a:xfrm flipV="1">
              <a:off x="2034" y="3095"/>
              <a:ext cx="43" cy="25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2" name="Line 196"/>
            <p:cNvSpPr>
              <a:spLocks noChangeShapeType="1"/>
            </p:cNvSpPr>
            <p:nvPr/>
          </p:nvSpPr>
          <p:spPr bwMode="auto">
            <a:xfrm>
              <a:off x="2077" y="3095"/>
              <a:ext cx="19" cy="30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3" name="Line 197"/>
            <p:cNvSpPr>
              <a:spLocks noChangeShapeType="1"/>
            </p:cNvSpPr>
            <p:nvPr/>
          </p:nvSpPr>
          <p:spPr bwMode="auto">
            <a:xfrm flipH="1">
              <a:off x="2053" y="3125"/>
              <a:ext cx="43" cy="2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4" name="Line 198"/>
            <p:cNvSpPr>
              <a:spLocks noChangeShapeType="1"/>
            </p:cNvSpPr>
            <p:nvPr/>
          </p:nvSpPr>
          <p:spPr bwMode="auto">
            <a:xfrm flipH="1" flipV="1">
              <a:off x="2034" y="3120"/>
              <a:ext cx="19" cy="3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5" name="Freeform 199"/>
            <p:cNvSpPr>
              <a:spLocks/>
            </p:cNvSpPr>
            <p:nvPr/>
          </p:nvSpPr>
          <p:spPr bwMode="auto">
            <a:xfrm>
              <a:off x="2096" y="3064"/>
              <a:ext cx="52" cy="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3" y="0"/>
                </a:cxn>
                <a:cxn ang="0">
                  <a:pos x="52" y="31"/>
                </a:cxn>
                <a:cxn ang="0">
                  <a:pos x="19" y="51"/>
                </a:cxn>
                <a:cxn ang="0">
                  <a:pos x="0" y="19"/>
                </a:cxn>
              </a:cxnLst>
              <a:rect l="0" t="0" r="r" b="b"/>
              <a:pathLst>
                <a:path w="52" h="51">
                  <a:moveTo>
                    <a:pt x="0" y="19"/>
                  </a:moveTo>
                  <a:lnTo>
                    <a:pt x="33" y="0"/>
                  </a:lnTo>
                  <a:lnTo>
                    <a:pt x="52" y="31"/>
                  </a:lnTo>
                  <a:lnTo>
                    <a:pt x="19" y="5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6" name="Line 200"/>
            <p:cNvSpPr>
              <a:spLocks noChangeShapeType="1"/>
            </p:cNvSpPr>
            <p:nvPr/>
          </p:nvSpPr>
          <p:spPr bwMode="auto">
            <a:xfrm flipV="1">
              <a:off x="2096" y="3064"/>
              <a:ext cx="33" cy="19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7" name="Line 201"/>
            <p:cNvSpPr>
              <a:spLocks noChangeShapeType="1"/>
            </p:cNvSpPr>
            <p:nvPr/>
          </p:nvSpPr>
          <p:spPr bwMode="auto">
            <a:xfrm>
              <a:off x="2129" y="3064"/>
              <a:ext cx="19" cy="3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8" name="Line 202"/>
            <p:cNvSpPr>
              <a:spLocks noChangeShapeType="1"/>
            </p:cNvSpPr>
            <p:nvPr/>
          </p:nvSpPr>
          <p:spPr bwMode="auto">
            <a:xfrm flipH="1">
              <a:off x="2115" y="3095"/>
              <a:ext cx="33" cy="20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499" name="Line 203"/>
            <p:cNvSpPr>
              <a:spLocks noChangeShapeType="1"/>
            </p:cNvSpPr>
            <p:nvPr/>
          </p:nvSpPr>
          <p:spPr bwMode="auto">
            <a:xfrm flipH="1" flipV="1">
              <a:off x="2096" y="3083"/>
              <a:ext cx="19" cy="3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500" name="Freeform 204"/>
            <p:cNvSpPr>
              <a:spLocks/>
            </p:cNvSpPr>
            <p:nvPr/>
          </p:nvSpPr>
          <p:spPr bwMode="auto">
            <a:xfrm>
              <a:off x="2136" y="3059"/>
              <a:ext cx="15" cy="3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5" y="39"/>
                </a:cxn>
                <a:cxn ang="0">
                  <a:pos x="5" y="39"/>
                </a:cxn>
                <a:cxn ang="0">
                  <a:pos x="0" y="1"/>
                </a:cxn>
              </a:cxnLst>
              <a:rect l="0" t="0" r="r" b="b"/>
              <a:pathLst>
                <a:path w="15" h="39">
                  <a:moveTo>
                    <a:pt x="0" y="1"/>
                  </a:moveTo>
                  <a:lnTo>
                    <a:pt x="10" y="0"/>
                  </a:lnTo>
                  <a:lnTo>
                    <a:pt x="15" y="39"/>
                  </a:lnTo>
                  <a:lnTo>
                    <a:pt x="5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501" name="Line 205"/>
            <p:cNvSpPr>
              <a:spLocks noChangeShapeType="1"/>
            </p:cNvSpPr>
            <p:nvPr/>
          </p:nvSpPr>
          <p:spPr bwMode="auto">
            <a:xfrm flipV="1">
              <a:off x="2136" y="3059"/>
              <a:ext cx="10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grpSp>
          <p:nvGrpSpPr>
            <p:cNvPr id="18625" name="Group 206"/>
            <p:cNvGrpSpPr>
              <a:grpSpLocks/>
            </p:cNvGrpSpPr>
            <p:nvPr/>
          </p:nvGrpSpPr>
          <p:grpSpPr bwMode="auto">
            <a:xfrm>
              <a:off x="2136" y="2860"/>
              <a:ext cx="2771" cy="239"/>
              <a:chOff x="2136" y="2860"/>
              <a:chExt cx="2771" cy="239"/>
            </a:xfrm>
          </p:grpSpPr>
          <p:sp>
            <p:nvSpPr>
              <p:cNvPr id="1463503" name="Line 207"/>
              <p:cNvSpPr>
                <a:spLocks noChangeShapeType="1"/>
              </p:cNvSpPr>
              <p:nvPr/>
            </p:nvSpPr>
            <p:spPr bwMode="auto">
              <a:xfrm>
                <a:off x="2146" y="3059"/>
                <a:ext cx="5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04" name="Line 208"/>
              <p:cNvSpPr>
                <a:spLocks noChangeShapeType="1"/>
              </p:cNvSpPr>
              <p:nvPr/>
            </p:nvSpPr>
            <p:spPr bwMode="auto">
              <a:xfrm flipH="1">
                <a:off x="2141" y="3098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05" name="Line 209"/>
              <p:cNvSpPr>
                <a:spLocks noChangeShapeType="1"/>
              </p:cNvSpPr>
              <p:nvPr/>
            </p:nvSpPr>
            <p:spPr bwMode="auto">
              <a:xfrm flipH="1" flipV="1">
                <a:off x="2136" y="3060"/>
                <a:ext cx="5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06" name="Freeform 210"/>
              <p:cNvSpPr>
                <a:spLocks/>
              </p:cNvSpPr>
              <p:nvPr/>
            </p:nvSpPr>
            <p:spPr bwMode="auto">
              <a:xfrm>
                <a:off x="2168" y="3050"/>
                <a:ext cx="53" cy="4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8" y="0"/>
                  </a:cxn>
                  <a:cxn ang="0">
                    <a:pos x="53" y="38"/>
                  </a:cxn>
                  <a:cxn ang="0">
                    <a:pos x="5" y="45"/>
                  </a:cxn>
                  <a:cxn ang="0">
                    <a:pos x="0" y="5"/>
                  </a:cxn>
                </a:cxnLst>
                <a:rect l="0" t="0" r="r" b="b"/>
                <a:pathLst>
                  <a:path w="53" h="45">
                    <a:moveTo>
                      <a:pt x="0" y="5"/>
                    </a:moveTo>
                    <a:lnTo>
                      <a:pt x="48" y="0"/>
                    </a:lnTo>
                    <a:lnTo>
                      <a:pt x="53" y="38"/>
                    </a:lnTo>
                    <a:lnTo>
                      <a:pt x="5" y="4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07" name="Line 211"/>
              <p:cNvSpPr>
                <a:spLocks noChangeShapeType="1"/>
              </p:cNvSpPr>
              <p:nvPr/>
            </p:nvSpPr>
            <p:spPr bwMode="auto">
              <a:xfrm flipV="1">
                <a:off x="2168" y="3050"/>
                <a:ext cx="48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08" name="Line 212"/>
              <p:cNvSpPr>
                <a:spLocks noChangeShapeType="1"/>
              </p:cNvSpPr>
              <p:nvPr/>
            </p:nvSpPr>
            <p:spPr bwMode="auto">
              <a:xfrm>
                <a:off x="2216" y="3050"/>
                <a:ext cx="5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09" name="Line 213"/>
              <p:cNvSpPr>
                <a:spLocks noChangeShapeType="1"/>
              </p:cNvSpPr>
              <p:nvPr/>
            </p:nvSpPr>
            <p:spPr bwMode="auto">
              <a:xfrm flipH="1">
                <a:off x="2173" y="3088"/>
                <a:ext cx="48" cy="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0" name="Line 214"/>
              <p:cNvSpPr>
                <a:spLocks noChangeShapeType="1"/>
              </p:cNvSpPr>
              <p:nvPr/>
            </p:nvSpPr>
            <p:spPr bwMode="auto">
              <a:xfrm flipH="1" flipV="1">
                <a:off x="2168" y="3055"/>
                <a:ext cx="5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1" name="Freeform 215"/>
              <p:cNvSpPr>
                <a:spLocks/>
              </p:cNvSpPr>
              <p:nvPr/>
            </p:nvSpPr>
            <p:spPr bwMode="auto">
              <a:xfrm>
                <a:off x="2239" y="3040"/>
                <a:ext cx="53" cy="4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8" y="0"/>
                  </a:cxn>
                  <a:cxn ang="0">
                    <a:pos x="53" y="39"/>
                  </a:cxn>
                  <a:cxn ang="0">
                    <a:pos x="5" y="46"/>
                  </a:cxn>
                  <a:cxn ang="0">
                    <a:pos x="0" y="7"/>
                  </a:cxn>
                </a:cxnLst>
                <a:rect l="0" t="0" r="r" b="b"/>
                <a:pathLst>
                  <a:path w="53" h="46">
                    <a:moveTo>
                      <a:pt x="0" y="7"/>
                    </a:moveTo>
                    <a:lnTo>
                      <a:pt x="48" y="0"/>
                    </a:lnTo>
                    <a:lnTo>
                      <a:pt x="53" y="39"/>
                    </a:lnTo>
                    <a:lnTo>
                      <a:pt x="5" y="4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2" name="Line 216"/>
              <p:cNvSpPr>
                <a:spLocks noChangeShapeType="1"/>
              </p:cNvSpPr>
              <p:nvPr/>
            </p:nvSpPr>
            <p:spPr bwMode="auto">
              <a:xfrm flipV="1">
                <a:off x="2239" y="3040"/>
                <a:ext cx="48" cy="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3" name="Line 217"/>
              <p:cNvSpPr>
                <a:spLocks noChangeShapeType="1"/>
              </p:cNvSpPr>
              <p:nvPr/>
            </p:nvSpPr>
            <p:spPr bwMode="auto">
              <a:xfrm>
                <a:off x="2287" y="3040"/>
                <a:ext cx="5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4" name="Line 218"/>
              <p:cNvSpPr>
                <a:spLocks noChangeShapeType="1"/>
              </p:cNvSpPr>
              <p:nvPr/>
            </p:nvSpPr>
            <p:spPr bwMode="auto">
              <a:xfrm flipH="1">
                <a:off x="2244" y="3079"/>
                <a:ext cx="48" cy="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5" name="Line 219"/>
              <p:cNvSpPr>
                <a:spLocks noChangeShapeType="1"/>
              </p:cNvSpPr>
              <p:nvPr/>
            </p:nvSpPr>
            <p:spPr bwMode="auto">
              <a:xfrm flipH="1" flipV="1">
                <a:off x="2239" y="3047"/>
                <a:ext cx="5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6" name="Freeform 220"/>
              <p:cNvSpPr>
                <a:spLocks/>
              </p:cNvSpPr>
              <p:nvPr/>
            </p:nvSpPr>
            <p:spPr bwMode="auto">
              <a:xfrm>
                <a:off x="2309" y="3031"/>
                <a:ext cx="53" cy="4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8" y="0"/>
                  </a:cxn>
                  <a:cxn ang="0">
                    <a:pos x="53" y="40"/>
                  </a:cxn>
                  <a:cxn ang="0">
                    <a:pos x="5" y="45"/>
                  </a:cxn>
                  <a:cxn ang="0">
                    <a:pos x="0" y="7"/>
                  </a:cxn>
                </a:cxnLst>
                <a:rect l="0" t="0" r="r" b="b"/>
                <a:pathLst>
                  <a:path w="53" h="45">
                    <a:moveTo>
                      <a:pt x="0" y="7"/>
                    </a:moveTo>
                    <a:lnTo>
                      <a:pt x="48" y="0"/>
                    </a:lnTo>
                    <a:lnTo>
                      <a:pt x="53" y="40"/>
                    </a:lnTo>
                    <a:lnTo>
                      <a:pt x="5" y="4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7" name="Line 221"/>
              <p:cNvSpPr>
                <a:spLocks noChangeShapeType="1"/>
              </p:cNvSpPr>
              <p:nvPr/>
            </p:nvSpPr>
            <p:spPr bwMode="auto">
              <a:xfrm flipV="1">
                <a:off x="2309" y="3031"/>
                <a:ext cx="48" cy="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8" name="Line 222"/>
              <p:cNvSpPr>
                <a:spLocks noChangeShapeType="1"/>
              </p:cNvSpPr>
              <p:nvPr/>
            </p:nvSpPr>
            <p:spPr bwMode="auto">
              <a:xfrm>
                <a:off x="2357" y="3031"/>
                <a:ext cx="5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19" name="Line 223"/>
              <p:cNvSpPr>
                <a:spLocks noChangeShapeType="1"/>
              </p:cNvSpPr>
              <p:nvPr/>
            </p:nvSpPr>
            <p:spPr bwMode="auto">
              <a:xfrm flipH="1">
                <a:off x="2314" y="3071"/>
                <a:ext cx="48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0" name="Line 224"/>
              <p:cNvSpPr>
                <a:spLocks noChangeShapeType="1"/>
              </p:cNvSpPr>
              <p:nvPr/>
            </p:nvSpPr>
            <p:spPr bwMode="auto">
              <a:xfrm flipH="1" flipV="1">
                <a:off x="2309" y="3038"/>
                <a:ext cx="5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1" name="Freeform 225"/>
              <p:cNvSpPr>
                <a:spLocks/>
              </p:cNvSpPr>
              <p:nvPr/>
            </p:nvSpPr>
            <p:spPr bwMode="auto">
              <a:xfrm>
                <a:off x="2379" y="3023"/>
                <a:ext cx="54" cy="4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8" y="0"/>
                  </a:cxn>
                  <a:cxn ang="0">
                    <a:pos x="54" y="39"/>
                  </a:cxn>
                  <a:cxn ang="0">
                    <a:pos x="5" y="44"/>
                  </a:cxn>
                  <a:cxn ang="0">
                    <a:pos x="0" y="6"/>
                  </a:cxn>
                </a:cxnLst>
                <a:rect l="0" t="0" r="r" b="b"/>
                <a:pathLst>
                  <a:path w="54" h="44">
                    <a:moveTo>
                      <a:pt x="0" y="6"/>
                    </a:moveTo>
                    <a:lnTo>
                      <a:pt x="48" y="0"/>
                    </a:lnTo>
                    <a:lnTo>
                      <a:pt x="54" y="39"/>
                    </a:lnTo>
                    <a:lnTo>
                      <a:pt x="5" y="4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2" name="Line 226"/>
              <p:cNvSpPr>
                <a:spLocks noChangeShapeType="1"/>
              </p:cNvSpPr>
              <p:nvPr/>
            </p:nvSpPr>
            <p:spPr bwMode="auto">
              <a:xfrm flipV="1">
                <a:off x="2379" y="3023"/>
                <a:ext cx="48" cy="6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3" name="Line 227"/>
              <p:cNvSpPr>
                <a:spLocks noChangeShapeType="1"/>
              </p:cNvSpPr>
              <p:nvPr/>
            </p:nvSpPr>
            <p:spPr bwMode="auto">
              <a:xfrm>
                <a:off x="2427" y="3023"/>
                <a:ext cx="6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4" name="Line 228"/>
              <p:cNvSpPr>
                <a:spLocks noChangeShapeType="1"/>
              </p:cNvSpPr>
              <p:nvPr/>
            </p:nvSpPr>
            <p:spPr bwMode="auto">
              <a:xfrm flipH="1">
                <a:off x="2384" y="3062"/>
                <a:ext cx="49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5" name="Line 229"/>
              <p:cNvSpPr>
                <a:spLocks noChangeShapeType="1"/>
              </p:cNvSpPr>
              <p:nvPr/>
            </p:nvSpPr>
            <p:spPr bwMode="auto">
              <a:xfrm flipH="1" flipV="1">
                <a:off x="2379" y="3029"/>
                <a:ext cx="5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6" name="Freeform 230"/>
              <p:cNvSpPr>
                <a:spLocks/>
              </p:cNvSpPr>
              <p:nvPr/>
            </p:nvSpPr>
            <p:spPr bwMode="auto">
              <a:xfrm>
                <a:off x="2450" y="3014"/>
                <a:ext cx="53" cy="4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8" y="0"/>
                  </a:cxn>
                  <a:cxn ang="0">
                    <a:pos x="53" y="38"/>
                  </a:cxn>
                  <a:cxn ang="0">
                    <a:pos x="5" y="45"/>
                  </a:cxn>
                  <a:cxn ang="0">
                    <a:pos x="0" y="5"/>
                  </a:cxn>
                </a:cxnLst>
                <a:rect l="0" t="0" r="r" b="b"/>
                <a:pathLst>
                  <a:path w="53" h="45">
                    <a:moveTo>
                      <a:pt x="0" y="5"/>
                    </a:moveTo>
                    <a:lnTo>
                      <a:pt x="48" y="0"/>
                    </a:lnTo>
                    <a:lnTo>
                      <a:pt x="53" y="38"/>
                    </a:lnTo>
                    <a:lnTo>
                      <a:pt x="5" y="4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7" name="Line 231"/>
              <p:cNvSpPr>
                <a:spLocks noChangeShapeType="1"/>
              </p:cNvSpPr>
              <p:nvPr/>
            </p:nvSpPr>
            <p:spPr bwMode="auto">
              <a:xfrm flipV="1">
                <a:off x="2450" y="3014"/>
                <a:ext cx="48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8" name="Line 232"/>
              <p:cNvSpPr>
                <a:spLocks noChangeShapeType="1"/>
              </p:cNvSpPr>
              <p:nvPr/>
            </p:nvSpPr>
            <p:spPr bwMode="auto">
              <a:xfrm>
                <a:off x="2498" y="3014"/>
                <a:ext cx="5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29" name="Line 233"/>
              <p:cNvSpPr>
                <a:spLocks noChangeShapeType="1"/>
              </p:cNvSpPr>
              <p:nvPr/>
            </p:nvSpPr>
            <p:spPr bwMode="auto">
              <a:xfrm flipH="1">
                <a:off x="2455" y="3052"/>
                <a:ext cx="48" cy="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0" name="Line 234"/>
              <p:cNvSpPr>
                <a:spLocks noChangeShapeType="1"/>
              </p:cNvSpPr>
              <p:nvPr/>
            </p:nvSpPr>
            <p:spPr bwMode="auto">
              <a:xfrm flipH="1" flipV="1">
                <a:off x="2450" y="3019"/>
                <a:ext cx="5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1" name="Freeform 235"/>
              <p:cNvSpPr>
                <a:spLocks/>
              </p:cNvSpPr>
              <p:nvPr/>
            </p:nvSpPr>
            <p:spPr bwMode="auto">
              <a:xfrm>
                <a:off x="2520" y="3005"/>
                <a:ext cx="53" cy="4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8" y="0"/>
                  </a:cxn>
                  <a:cxn ang="0">
                    <a:pos x="53" y="38"/>
                  </a:cxn>
                  <a:cxn ang="0">
                    <a:pos x="5" y="45"/>
                  </a:cxn>
                  <a:cxn ang="0">
                    <a:pos x="0" y="6"/>
                  </a:cxn>
                </a:cxnLst>
                <a:rect l="0" t="0" r="r" b="b"/>
                <a:pathLst>
                  <a:path w="53" h="45">
                    <a:moveTo>
                      <a:pt x="0" y="6"/>
                    </a:moveTo>
                    <a:lnTo>
                      <a:pt x="48" y="0"/>
                    </a:lnTo>
                    <a:lnTo>
                      <a:pt x="53" y="38"/>
                    </a:lnTo>
                    <a:lnTo>
                      <a:pt x="5" y="4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2" name="Line 236"/>
              <p:cNvSpPr>
                <a:spLocks noChangeShapeType="1"/>
              </p:cNvSpPr>
              <p:nvPr/>
            </p:nvSpPr>
            <p:spPr bwMode="auto">
              <a:xfrm flipV="1">
                <a:off x="2520" y="3005"/>
                <a:ext cx="48" cy="6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3" name="Line 237"/>
              <p:cNvSpPr>
                <a:spLocks noChangeShapeType="1"/>
              </p:cNvSpPr>
              <p:nvPr/>
            </p:nvSpPr>
            <p:spPr bwMode="auto">
              <a:xfrm>
                <a:off x="2568" y="3005"/>
                <a:ext cx="5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4" name="Line 238"/>
              <p:cNvSpPr>
                <a:spLocks noChangeShapeType="1"/>
              </p:cNvSpPr>
              <p:nvPr/>
            </p:nvSpPr>
            <p:spPr bwMode="auto">
              <a:xfrm flipH="1">
                <a:off x="2525" y="3043"/>
                <a:ext cx="48" cy="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5" name="Line 239"/>
              <p:cNvSpPr>
                <a:spLocks noChangeShapeType="1"/>
              </p:cNvSpPr>
              <p:nvPr/>
            </p:nvSpPr>
            <p:spPr bwMode="auto">
              <a:xfrm flipH="1" flipV="1">
                <a:off x="2520" y="3011"/>
                <a:ext cx="5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6" name="Freeform 240"/>
              <p:cNvSpPr>
                <a:spLocks/>
              </p:cNvSpPr>
              <p:nvPr/>
            </p:nvSpPr>
            <p:spPr bwMode="auto">
              <a:xfrm>
                <a:off x="2590" y="2995"/>
                <a:ext cx="54" cy="4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8" y="0"/>
                  </a:cxn>
                  <a:cxn ang="0">
                    <a:pos x="54" y="40"/>
                  </a:cxn>
                  <a:cxn ang="0">
                    <a:pos x="6" y="46"/>
                  </a:cxn>
                  <a:cxn ang="0">
                    <a:pos x="0" y="7"/>
                  </a:cxn>
                </a:cxnLst>
                <a:rect l="0" t="0" r="r" b="b"/>
                <a:pathLst>
                  <a:path w="54" h="46">
                    <a:moveTo>
                      <a:pt x="0" y="7"/>
                    </a:moveTo>
                    <a:lnTo>
                      <a:pt x="48" y="0"/>
                    </a:lnTo>
                    <a:lnTo>
                      <a:pt x="54" y="40"/>
                    </a:lnTo>
                    <a:lnTo>
                      <a:pt x="6" y="4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7" name="Line 241"/>
              <p:cNvSpPr>
                <a:spLocks noChangeShapeType="1"/>
              </p:cNvSpPr>
              <p:nvPr/>
            </p:nvSpPr>
            <p:spPr bwMode="auto">
              <a:xfrm flipV="1">
                <a:off x="2590" y="2995"/>
                <a:ext cx="48" cy="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8" name="Line 242"/>
              <p:cNvSpPr>
                <a:spLocks noChangeShapeType="1"/>
              </p:cNvSpPr>
              <p:nvPr/>
            </p:nvSpPr>
            <p:spPr bwMode="auto">
              <a:xfrm>
                <a:off x="2638" y="2995"/>
                <a:ext cx="6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39" name="Line 243"/>
              <p:cNvSpPr>
                <a:spLocks noChangeShapeType="1"/>
              </p:cNvSpPr>
              <p:nvPr/>
            </p:nvSpPr>
            <p:spPr bwMode="auto">
              <a:xfrm flipH="1">
                <a:off x="2596" y="3035"/>
                <a:ext cx="48" cy="6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0" name="Line 244"/>
              <p:cNvSpPr>
                <a:spLocks noChangeShapeType="1"/>
              </p:cNvSpPr>
              <p:nvPr/>
            </p:nvSpPr>
            <p:spPr bwMode="auto">
              <a:xfrm flipH="1" flipV="1">
                <a:off x="2590" y="3002"/>
                <a:ext cx="6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1" name="Freeform 245"/>
              <p:cNvSpPr>
                <a:spLocks/>
              </p:cNvSpPr>
              <p:nvPr/>
            </p:nvSpPr>
            <p:spPr bwMode="auto">
              <a:xfrm>
                <a:off x="2661" y="2987"/>
                <a:ext cx="53" cy="4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8" y="0"/>
                  </a:cxn>
                  <a:cxn ang="0">
                    <a:pos x="53" y="39"/>
                  </a:cxn>
                  <a:cxn ang="0">
                    <a:pos x="5" y="44"/>
                  </a:cxn>
                  <a:cxn ang="0">
                    <a:pos x="0" y="6"/>
                  </a:cxn>
                </a:cxnLst>
                <a:rect l="0" t="0" r="r" b="b"/>
                <a:pathLst>
                  <a:path w="53" h="44">
                    <a:moveTo>
                      <a:pt x="0" y="6"/>
                    </a:moveTo>
                    <a:lnTo>
                      <a:pt x="48" y="0"/>
                    </a:lnTo>
                    <a:lnTo>
                      <a:pt x="53" y="39"/>
                    </a:lnTo>
                    <a:lnTo>
                      <a:pt x="5" y="4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2" name="Line 246"/>
              <p:cNvSpPr>
                <a:spLocks noChangeShapeType="1"/>
              </p:cNvSpPr>
              <p:nvPr/>
            </p:nvSpPr>
            <p:spPr bwMode="auto">
              <a:xfrm flipV="1">
                <a:off x="2661" y="2987"/>
                <a:ext cx="48" cy="6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3" name="Line 247"/>
              <p:cNvSpPr>
                <a:spLocks noChangeShapeType="1"/>
              </p:cNvSpPr>
              <p:nvPr/>
            </p:nvSpPr>
            <p:spPr bwMode="auto">
              <a:xfrm>
                <a:off x="2709" y="2987"/>
                <a:ext cx="5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4" name="Line 248"/>
              <p:cNvSpPr>
                <a:spLocks noChangeShapeType="1"/>
              </p:cNvSpPr>
              <p:nvPr/>
            </p:nvSpPr>
            <p:spPr bwMode="auto">
              <a:xfrm flipH="1">
                <a:off x="2666" y="3026"/>
                <a:ext cx="48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5" name="Line 249"/>
              <p:cNvSpPr>
                <a:spLocks noChangeShapeType="1"/>
              </p:cNvSpPr>
              <p:nvPr/>
            </p:nvSpPr>
            <p:spPr bwMode="auto">
              <a:xfrm flipH="1" flipV="1">
                <a:off x="2661" y="2993"/>
                <a:ext cx="5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6" name="Freeform 250"/>
              <p:cNvSpPr>
                <a:spLocks/>
              </p:cNvSpPr>
              <p:nvPr/>
            </p:nvSpPr>
            <p:spPr bwMode="auto">
              <a:xfrm>
                <a:off x="2733" y="2980"/>
                <a:ext cx="51" cy="4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8" y="0"/>
                  </a:cxn>
                  <a:cxn ang="0">
                    <a:pos x="51" y="39"/>
                  </a:cxn>
                  <a:cxn ang="0">
                    <a:pos x="3" y="43"/>
                  </a:cxn>
                  <a:cxn ang="0">
                    <a:pos x="0" y="3"/>
                  </a:cxn>
                </a:cxnLst>
                <a:rect l="0" t="0" r="r" b="b"/>
                <a:pathLst>
                  <a:path w="51" h="43">
                    <a:moveTo>
                      <a:pt x="0" y="3"/>
                    </a:moveTo>
                    <a:lnTo>
                      <a:pt x="48" y="0"/>
                    </a:lnTo>
                    <a:lnTo>
                      <a:pt x="51" y="39"/>
                    </a:lnTo>
                    <a:lnTo>
                      <a:pt x="3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7" name="Line 251"/>
              <p:cNvSpPr>
                <a:spLocks noChangeShapeType="1"/>
              </p:cNvSpPr>
              <p:nvPr/>
            </p:nvSpPr>
            <p:spPr bwMode="auto">
              <a:xfrm flipV="1">
                <a:off x="2733" y="2980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8" name="Line 252"/>
              <p:cNvSpPr>
                <a:spLocks noChangeShapeType="1"/>
              </p:cNvSpPr>
              <p:nvPr/>
            </p:nvSpPr>
            <p:spPr bwMode="auto">
              <a:xfrm>
                <a:off x="2781" y="2980"/>
                <a:ext cx="3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49" name="Line 253"/>
              <p:cNvSpPr>
                <a:spLocks noChangeShapeType="1"/>
              </p:cNvSpPr>
              <p:nvPr/>
            </p:nvSpPr>
            <p:spPr bwMode="auto">
              <a:xfrm flipH="1">
                <a:off x="2736" y="3019"/>
                <a:ext cx="48" cy="4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0" name="Line 254"/>
              <p:cNvSpPr>
                <a:spLocks noChangeShapeType="1"/>
              </p:cNvSpPr>
              <p:nvPr/>
            </p:nvSpPr>
            <p:spPr bwMode="auto">
              <a:xfrm flipH="1" flipV="1">
                <a:off x="2733" y="2983"/>
                <a:ext cx="3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1" name="Freeform 255"/>
              <p:cNvSpPr>
                <a:spLocks/>
              </p:cNvSpPr>
              <p:nvPr/>
            </p:nvSpPr>
            <p:spPr bwMode="auto">
              <a:xfrm>
                <a:off x="2801" y="2973"/>
                <a:ext cx="55" cy="4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2" y="0"/>
                  </a:cxn>
                  <a:cxn ang="0">
                    <a:pos x="55" y="39"/>
                  </a:cxn>
                  <a:cxn ang="0">
                    <a:pos x="4" y="44"/>
                  </a:cxn>
                  <a:cxn ang="0">
                    <a:pos x="0" y="5"/>
                  </a:cxn>
                </a:cxnLst>
                <a:rect l="0" t="0" r="r" b="b"/>
                <a:pathLst>
                  <a:path w="55" h="44">
                    <a:moveTo>
                      <a:pt x="0" y="5"/>
                    </a:moveTo>
                    <a:lnTo>
                      <a:pt x="52" y="0"/>
                    </a:lnTo>
                    <a:lnTo>
                      <a:pt x="55" y="39"/>
                    </a:lnTo>
                    <a:lnTo>
                      <a:pt x="4" y="4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2" name="Line 256"/>
              <p:cNvSpPr>
                <a:spLocks noChangeShapeType="1"/>
              </p:cNvSpPr>
              <p:nvPr/>
            </p:nvSpPr>
            <p:spPr bwMode="auto">
              <a:xfrm flipV="1">
                <a:off x="2801" y="2973"/>
                <a:ext cx="52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3" name="Line 257"/>
              <p:cNvSpPr>
                <a:spLocks noChangeShapeType="1"/>
              </p:cNvSpPr>
              <p:nvPr/>
            </p:nvSpPr>
            <p:spPr bwMode="auto">
              <a:xfrm>
                <a:off x="2853" y="2973"/>
                <a:ext cx="3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4" name="Line 258"/>
              <p:cNvSpPr>
                <a:spLocks noChangeShapeType="1"/>
              </p:cNvSpPr>
              <p:nvPr/>
            </p:nvSpPr>
            <p:spPr bwMode="auto">
              <a:xfrm flipH="1">
                <a:off x="2805" y="3012"/>
                <a:ext cx="51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5" name="Line 259"/>
              <p:cNvSpPr>
                <a:spLocks noChangeShapeType="1"/>
              </p:cNvSpPr>
              <p:nvPr/>
            </p:nvSpPr>
            <p:spPr bwMode="auto">
              <a:xfrm flipH="1" flipV="1">
                <a:off x="2801" y="2978"/>
                <a:ext cx="4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6" name="Freeform 260"/>
              <p:cNvSpPr>
                <a:spLocks/>
              </p:cNvSpPr>
              <p:nvPr/>
            </p:nvSpPr>
            <p:spPr bwMode="auto">
              <a:xfrm>
                <a:off x="2874" y="2968"/>
                <a:ext cx="51" cy="4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8" y="0"/>
                  </a:cxn>
                  <a:cxn ang="0">
                    <a:pos x="51" y="39"/>
                  </a:cxn>
                  <a:cxn ang="0">
                    <a:pos x="3" y="43"/>
                  </a:cxn>
                  <a:cxn ang="0">
                    <a:pos x="0" y="3"/>
                  </a:cxn>
                </a:cxnLst>
                <a:rect l="0" t="0" r="r" b="b"/>
                <a:pathLst>
                  <a:path w="51" h="43">
                    <a:moveTo>
                      <a:pt x="0" y="3"/>
                    </a:moveTo>
                    <a:lnTo>
                      <a:pt x="48" y="0"/>
                    </a:lnTo>
                    <a:lnTo>
                      <a:pt x="51" y="39"/>
                    </a:lnTo>
                    <a:lnTo>
                      <a:pt x="3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7" name="Line 261"/>
              <p:cNvSpPr>
                <a:spLocks noChangeShapeType="1"/>
              </p:cNvSpPr>
              <p:nvPr/>
            </p:nvSpPr>
            <p:spPr bwMode="auto">
              <a:xfrm flipV="1">
                <a:off x="2874" y="2968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8" name="Line 262"/>
              <p:cNvSpPr>
                <a:spLocks noChangeShapeType="1"/>
              </p:cNvSpPr>
              <p:nvPr/>
            </p:nvSpPr>
            <p:spPr bwMode="auto">
              <a:xfrm>
                <a:off x="2922" y="2968"/>
                <a:ext cx="3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59" name="Line 263"/>
              <p:cNvSpPr>
                <a:spLocks noChangeShapeType="1"/>
              </p:cNvSpPr>
              <p:nvPr/>
            </p:nvSpPr>
            <p:spPr bwMode="auto">
              <a:xfrm flipH="1">
                <a:off x="2877" y="3007"/>
                <a:ext cx="48" cy="4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0" name="Line 264"/>
              <p:cNvSpPr>
                <a:spLocks noChangeShapeType="1"/>
              </p:cNvSpPr>
              <p:nvPr/>
            </p:nvSpPr>
            <p:spPr bwMode="auto">
              <a:xfrm flipH="1" flipV="1">
                <a:off x="2874" y="2971"/>
                <a:ext cx="3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1" name="Freeform 265"/>
              <p:cNvSpPr>
                <a:spLocks/>
              </p:cNvSpPr>
              <p:nvPr/>
            </p:nvSpPr>
            <p:spPr bwMode="auto">
              <a:xfrm>
                <a:off x="2942" y="2961"/>
                <a:ext cx="55" cy="4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2" y="0"/>
                  </a:cxn>
                  <a:cxn ang="0">
                    <a:pos x="55" y="39"/>
                  </a:cxn>
                  <a:cxn ang="0">
                    <a:pos x="4" y="44"/>
                  </a:cxn>
                  <a:cxn ang="0">
                    <a:pos x="0" y="5"/>
                  </a:cxn>
                </a:cxnLst>
                <a:rect l="0" t="0" r="r" b="b"/>
                <a:pathLst>
                  <a:path w="55" h="44">
                    <a:moveTo>
                      <a:pt x="0" y="5"/>
                    </a:moveTo>
                    <a:lnTo>
                      <a:pt x="52" y="0"/>
                    </a:lnTo>
                    <a:lnTo>
                      <a:pt x="55" y="39"/>
                    </a:lnTo>
                    <a:lnTo>
                      <a:pt x="4" y="4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2" name="Line 266"/>
              <p:cNvSpPr>
                <a:spLocks noChangeShapeType="1"/>
              </p:cNvSpPr>
              <p:nvPr/>
            </p:nvSpPr>
            <p:spPr bwMode="auto">
              <a:xfrm flipV="1">
                <a:off x="2942" y="2961"/>
                <a:ext cx="52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3" name="Line 267"/>
              <p:cNvSpPr>
                <a:spLocks noChangeShapeType="1"/>
              </p:cNvSpPr>
              <p:nvPr/>
            </p:nvSpPr>
            <p:spPr bwMode="auto">
              <a:xfrm>
                <a:off x="2994" y="2961"/>
                <a:ext cx="3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4" name="Line 268"/>
              <p:cNvSpPr>
                <a:spLocks noChangeShapeType="1"/>
              </p:cNvSpPr>
              <p:nvPr/>
            </p:nvSpPr>
            <p:spPr bwMode="auto">
              <a:xfrm flipH="1">
                <a:off x="2946" y="3000"/>
                <a:ext cx="51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5" name="Line 269"/>
              <p:cNvSpPr>
                <a:spLocks noChangeShapeType="1"/>
              </p:cNvSpPr>
              <p:nvPr/>
            </p:nvSpPr>
            <p:spPr bwMode="auto">
              <a:xfrm flipH="1" flipV="1">
                <a:off x="2942" y="2966"/>
                <a:ext cx="4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6" name="Freeform 270"/>
              <p:cNvSpPr>
                <a:spLocks/>
              </p:cNvSpPr>
              <p:nvPr/>
            </p:nvSpPr>
            <p:spPr bwMode="auto">
              <a:xfrm>
                <a:off x="3016" y="2956"/>
                <a:ext cx="52" cy="4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8" y="0"/>
                  </a:cxn>
                  <a:cxn ang="0">
                    <a:pos x="52" y="37"/>
                  </a:cxn>
                  <a:cxn ang="0">
                    <a:pos x="2" y="43"/>
                  </a:cxn>
                  <a:cxn ang="0">
                    <a:pos x="0" y="3"/>
                  </a:cxn>
                </a:cxnLst>
                <a:rect l="0" t="0" r="r" b="b"/>
                <a:pathLst>
                  <a:path w="52" h="43">
                    <a:moveTo>
                      <a:pt x="0" y="3"/>
                    </a:moveTo>
                    <a:lnTo>
                      <a:pt x="48" y="0"/>
                    </a:lnTo>
                    <a:lnTo>
                      <a:pt x="52" y="37"/>
                    </a:lnTo>
                    <a:lnTo>
                      <a:pt x="2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7" name="Line 271"/>
              <p:cNvSpPr>
                <a:spLocks noChangeShapeType="1"/>
              </p:cNvSpPr>
              <p:nvPr/>
            </p:nvSpPr>
            <p:spPr bwMode="auto">
              <a:xfrm flipV="1">
                <a:off x="3016" y="2956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8" name="Line 272"/>
              <p:cNvSpPr>
                <a:spLocks noChangeShapeType="1"/>
              </p:cNvSpPr>
              <p:nvPr/>
            </p:nvSpPr>
            <p:spPr bwMode="auto">
              <a:xfrm>
                <a:off x="3064" y="2956"/>
                <a:ext cx="4" cy="3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69" name="Line 273"/>
              <p:cNvSpPr>
                <a:spLocks noChangeShapeType="1"/>
              </p:cNvSpPr>
              <p:nvPr/>
            </p:nvSpPr>
            <p:spPr bwMode="auto">
              <a:xfrm flipH="1">
                <a:off x="3018" y="2993"/>
                <a:ext cx="50" cy="6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0" name="Line 274"/>
              <p:cNvSpPr>
                <a:spLocks noChangeShapeType="1"/>
              </p:cNvSpPr>
              <p:nvPr/>
            </p:nvSpPr>
            <p:spPr bwMode="auto">
              <a:xfrm flipH="1" flipV="1">
                <a:off x="3016" y="2959"/>
                <a:ext cx="2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1" name="Freeform 275"/>
              <p:cNvSpPr>
                <a:spLocks/>
              </p:cNvSpPr>
              <p:nvPr/>
            </p:nvSpPr>
            <p:spPr bwMode="auto">
              <a:xfrm>
                <a:off x="3086" y="2949"/>
                <a:ext cx="52" cy="4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8" y="0"/>
                  </a:cxn>
                  <a:cxn ang="0">
                    <a:pos x="52" y="39"/>
                  </a:cxn>
                  <a:cxn ang="0">
                    <a:pos x="4" y="43"/>
                  </a:cxn>
                  <a:cxn ang="0">
                    <a:pos x="0" y="3"/>
                  </a:cxn>
                </a:cxnLst>
                <a:rect l="0" t="0" r="r" b="b"/>
                <a:pathLst>
                  <a:path w="52" h="43">
                    <a:moveTo>
                      <a:pt x="0" y="3"/>
                    </a:moveTo>
                    <a:lnTo>
                      <a:pt x="48" y="0"/>
                    </a:lnTo>
                    <a:lnTo>
                      <a:pt x="52" y="39"/>
                    </a:lnTo>
                    <a:lnTo>
                      <a:pt x="4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2" name="Line 276"/>
              <p:cNvSpPr>
                <a:spLocks noChangeShapeType="1"/>
              </p:cNvSpPr>
              <p:nvPr/>
            </p:nvSpPr>
            <p:spPr bwMode="auto">
              <a:xfrm flipV="1">
                <a:off x="3086" y="2949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3" name="Line 277"/>
              <p:cNvSpPr>
                <a:spLocks noChangeShapeType="1"/>
              </p:cNvSpPr>
              <p:nvPr/>
            </p:nvSpPr>
            <p:spPr bwMode="auto">
              <a:xfrm>
                <a:off x="3134" y="2949"/>
                <a:ext cx="4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4" name="Line 278"/>
              <p:cNvSpPr>
                <a:spLocks noChangeShapeType="1"/>
              </p:cNvSpPr>
              <p:nvPr/>
            </p:nvSpPr>
            <p:spPr bwMode="auto">
              <a:xfrm flipH="1">
                <a:off x="3090" y="2988"/>
                <a:ext cx="48" cy="4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5" name="Line 279"/>
              <p:cNvSpPr>
                <a:spLocks noChangeShapeType="1"/>
              </p:cNvSpPr>
              <p:nvPr/>
            </p:nvSpPr>
            <p:spPr bwMode="auto">
              <a:xfrm flipH="1" flipV="1">
                <a:off x="3086" y="2952"/>
                <a:ext cx="4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6" name="Freeform 280"/>
              <p:cNvSpPr>
                <a:spLocks/>
              </p:cNvSpPr>
              <p:nvPr/>
            </p:nvSpPr>
            <p:spPr bwMode="auto">
              <a:xfrm>
                <a:off x="3155" y="2942"/>
                <a:ext cx="55" cy="4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2" y="0"/>
                  </a:cxn>
                  <a:cxn ang="0">
                    <a:pos x="55" y="39"/>
                  </a:cxn>
                  <a:cxn ang="0">
                    <a:pos x="3" y="45"/>
                  </a:cxn>
                  <a:cxn ang="0">
                    <a:pos x="0" y="5"/>
                  </a:cxn>
                </a:cxnLst>
                <a:rect l="0" t="0" r="r" b="b"/>
                <a:pathLst>
                  <a:path w="55" h="45">
                    <a:moveTo>
                      <a:pt x="0" y="5"/>
                    </a:moveTo>
                    <a:lnTo>
                      <a:pt x="52" y="0"/>
                    </a:lnTo>
                    <a:lnTo>
                      <a:pt x="55" y="39"/>
                    </a:lnTo>
                    <a:lnTo>
                      <a:pt x="3" y="4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7" name="Line 281"/>
              <p:cNvSpPr>
                <a:spLocks noChangeShapeType="1"/>
              </p:cNvSpPr>
              <p:nvPr/>
            </p:nvSpPr>
            <p:spPr bwMode="auto">
              <a:xfrm flipV="1">
                <a:off x="3155" y="2942"/>
                <a:ext cx="52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8" name="Line 282"/>
              <p:cNvSpPr>
                <a:spLocks noChangeShapeType="1"/>
              </p:cNvSpPr>
              <p:nvPr/>
            </p:nvSpPr>
            <p:spPr bwMode="auto">
              <a:xfrm>
                <a:off x="3207" y="2942"/>
                <a:ext cx="3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79" name="Line 283"/>
              <p:cNvSpPr>
                <a:spLocks noChangeShapeType="1"/>
              </p:cNvSpPr>
              <p:nvPr/>
            </p:nvSpPr>
            <p:spPr bwMode="auto">
              <a:xfrm flipH="1">
                <a:off x="3158" y="2981"/>
                <a:ext cx="52" cy="6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0" name="Line 284"/>
              <p:cNvSpPr>
                <a:spLocks noChangeShapeType="1"/>
              </p:cNvSpPr>
              <p:nvPr/>
            </p:nvSpPr>
            <p:spPr bwMode="auto">
              <a:xfrm flipH="1" flipV="1">
                <a:off x="3155" y="2947"/>
                <a:ext cx="3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1" name="Freeform 285"/>
              <p:cNvSpPr>
                <a:spLocks/>
              </p:cNvSpPr>
              <p:nvPr/>
            </p:nvSpPr>
            <p:spPr bwMode="auto">
              <a:xfrm>
                <a:off x="3227" y="2937"/>
                <a:ext cx="52" cy="4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8" y="0"/>
                  </a:cxn>
                  <a:cxn ang="0">
                    <a:pos x="52" y="39"/>
                  </a:cxn>
                  <a:cxn ang="0">
                    <a:pos x="4" y="43"/>
                  </a:cxn>
                  <a:cxn ang="0">
                    <a:pos x="0" y="3"/>
                  </a:cxn>
                </a:cxnLst>
                <a:rect l="0" t="0" r="r" b="b"/>
                <a:pathLst>
                  <a:path w="52" h="43">
                    <a:moveTo>
                      <a:pt x="0" y="3"/>
                    </a:moveTo>
                    <a:lnTo>
                      <a:pt x="48" y="0"/>
                    </a:lnTo>
                    <a:lnTo>
                      <a:pt x="52" y="39"/>
                    </a:lnTo>
                    <a:lnTo>
                      <a:pt x="4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2" name="Line 286"/>
              <p:cNvSpPr>
                <a:spLocks noChangeShapeType="1"/>
              </p:cNvSpPr>
              <p:nvPr/>
            </p:nvSpPr>
            <p:spPr bwMode="auto">
              <a:xfrm flipV="1">
                <a:off x="3227" y="2937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3" name="Line 287"/>
              <p:cNvSpPr>
                <a:spLocks noChangeShapeType="1"/>
              </p:cNvSpPr>
              <p:nvPr/>
            </p:nvSpPr>
            <p:spPr bwMode="auto">
              <a:xfrm>
                <a:off x="3275" y="2937"/>
                <a:ext cx="4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4" name="Line 288"/>
              <p:cNvSpPr>
                <a:spLocks noChangeShapeType="1"/>
              </p:cNvSpPr>
              <p:nvPr/>
            </p:nvSpPr>
            <p:spPr bwMode="auto">
              <a:xfrm flipH="1">
                <a:off x="3231" y="2976"/>
                <a:ext cx="48" cy="4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5" name="Line 289"/>
              <p:cNvSpPr>
                <a:spLocks noChangeShapeType="1"/>
              </p:cNvSpPr>
              <p:nvPr/>
            </p:nvSpPr>
            <p:spPr bwMode="auto">
              <a:xfrm flipH="1" flipV="1">
                <a:off x="3227" y="2940"/>
                <a:ext cx="4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6" name="Freeform 290"/>
              <p:cNvSpPr>
                <a:spLocks/>
              </p:cNvSpPr>
              <p:nvPr/>
            </p:nvSpPr>
            <p:spPr bwMode="auto">
              <a:xfrm>
                <a:off x="3296" y="2930"/>
                <a:ext cx="55" cy="4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1" y="0"/>
                  </a:cxn>
                  <a:cxn ang="0">
                    <a:pos x="55" y="39"/>
                  </a:cxn>
                  <a:cxn ang="0">
                    <a:pos x="3" y="45"/>
                  </a:cxn>
                  <a:cxn ang="0">
                    <a:pos x="0" y="5"/>
                  </a:cxn>
                </a:cxnLst>
                <a:rect l="0" t="0" r="r" b="b"/>
                <a:pathLst>
                  <a:path w="55" h="45">
                    <a:moveTo>
                      <a:pt x="0" y="5"/>
                    </a:moveTo>
                    <a:lnTo>
                      <a:pt x="51" y="0"/>
                    </a:lnTo>
                    <a:lnTo>
                      <a:pt x="55" y="39"/>
                    </a:lnTo>
                    <a:lnTo>
                      <a:pt x="3" y="4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7" name="Line 291"/>
              <p:cNvSpPr>
                <a:spLocks noChangeShapeType="1"/>
              </p:cNvSpPr>
              <p:nvPr/>
            </p:nvSpPr>
            <p:spPr bwMode="auto">
              <a:xfrm flipV="1">
                <a:off x="3296" y="2930"/>
                <a:ext cx="51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8" name="Line 292"/>
              <p:cNvSpPr>
                <a:spLocks noChangeShapeType="1"/>
              </p:cNvSpPr>
              <p:nvPr/>
            </p:nvSpPr>
            <p:spPr bwMode="auto">
              <a:xfrm>
                <a:off x="3347" y="2930"/>
                <a:ext cx="4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89" name="Line 293"/>
              <p:cNvSpPr>
                <a:spLocks noChangeShapeType="1"/>
              </p:cNvSpPr>
              <p:nvPr/>
            </p:nvSpPr>
            <p:spPr bwMode="auto">
              <a:xfrm flipH="1">
                <a:off x="3299" y="2969"/>
                <a:ext cx="52" cy="6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0" name="Line 294"/>
              <p:cNvSpPr>
                <a:spLocks noChangeShapeType="1"/>
              </p:cNvSpPr>
              <p:nvPr/>
            </p:nvSpPr>
            <p:spPr bwMode="auto">
              <a:xfrm flipH="1" flipV="1">
                <a:off x="3296" y="2935"/>
                <a:ext cx="3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1" name="Freeform 295"/>
              <p:cNvSpPr>
                <a:spLocks/>
              </p:cNvSpPr>
              <p:nvPr/>
            </p:nvSpPr>
            <p:spPr bwMode="auto">
              <a:xfrm>
                <a:off x="3368" y="2925"/>
                <a:ext cx="51" cy="4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8" y="0"/>
                  </a:cxn>
                  <a:cxn ang="0">
                    <a:pos x="51" y="38"/>
                  </a:cxn>
                  <a:cxn ang="0">
                    <a:pos x="3" y="43"/>
                  </a:cxn>
                  <a:cxn ang="0">
                    <a:pos x="0" y="3"/>
                  </a:cxn>
                </a:cxnLst>
                <a:rect l="0" t="0" r="r" b="b"/>
                <a:pathLst>
                  <a:path w="51" h="43">
                    <a:moveTo>
                      <a:pt x="0" y="3"/>
                    </a:moveTo>
                    <a:lnTo>
                      <a:pt x="48" y="0"/>
                    </a:lnTo>
                    <a:lnTo>
                      <a:pt x="51" y="38"/>
                    </a:lnTo>
                    <a:lnTo>
                      <a:pt x="3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2" name="Line 296"/>
              <p:cNvSpPr>
                <a:spLocks noChangeShapeType="1"/>
              </p:cNvSpPr>
              <p:nvPr/>
            </p:nvSpPr>
            <p:spPr bwMode="auto">
              <a:xfrm flipV="1">
                <a:off x="3368" y="2925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3" name="Line 297"/>
              <p:cNvSpPr>
                <a:spLocks noChangeShapeType="1"/>
              </p:cNvSpPr>
              <p:nvPr/>
            </p:nvSpPr>
            <p:spPr bwMode="auto">
              <a:xfrm>
                <a:off x="3416" y="2925"/>
                <a:ext cx="3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4" name="Line 298"/>
              <p:cNvSpPr>
                <a:spLocks noChangeShapeType="1"/>
              </p:cNvSpPr>
              <p:nvPr/>
            </p:nvSpPr>
            <p:spPr bwMode="auto">
              <a:xfrm flipH="1">
                <a:off x="3371" y="2963"/>
                <a:ext cx="48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5" name="Line 299"/>
              <p:cNvSpPr>
                <a:spLocks noChangeShapeType="1"/>
              </p:cNvSpPr>
              <p:nvPr/>
            </p:nvSpPr>
            <p:spPr bwMode="auto">
              <a:xfrm flipH="1" flipV="1">
                <a:off x="3368" y="2928"/>
                <a:ext cx="3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6" name="Freeform 300"/>
              <p:cNvSpPr>
                <a:spLocks/>
              </p:cNvSpPr>
              <p:nvPr/>
            </p:nvSpPr>
            <p:spPr bwMode="auto">
              <a:xfrm>
                <a:off x="3440" y="2918"/>
                <a:ext cx="50" cy="4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8" y="0"/>
                  </a:cxn>
                  <a:cxn ang="0">
                    <a:pos x="50" y="39"/>
                  </a:cxn>
                  <a:cxn ang="0">
                    <a:pos x="3" y="43"/>
                  </a:cxn>
                  <a:cxn ang="0">
                    <a:pos x="0" y="5"/>
                  </a:cxn>
                </a:cxnLst>
                <a:rect l="0" t="0" r="r" b="b"/>
                <a:pathLst>
                  <a:path w="50" h="43">
                    <a:moveTo>
                      <a:pt x="0" y="5"/>
                    </a:moveTo>
                    <a:lnTo>
                      <a:pt x="48" y="0"/>
                    </a:lnTo>
                    <a:lnTo>
                      <a:pt x="50" y="39"/>
                    </a:lnTo>
                    <a:lnTo>
                      <a:pt x="3" y="4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7" name="Line 301"/>
              <p:cNvSpPr>
                <a:spLocks noChangeShapeType="1"/>
              </p:cNvSpPr>
              <p:nvPr/>
            </p:nvSpPr>
            <p:spPr bwMode="auto">
              <a:xfrm flipV="1">
                <a:off x="3440" y="2918"/>
                <a:ext cx="48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8" name="Line 302"/>
              <p:cNvSpPr>
                <a:spLocks noChangeShapeType="1"/>
              </p:cNvSpPr>
              <p:nvPr/>
            </p:nvSpPr>
            <p:spPr bwMode="auto">
              <a:xfrm>
                <a:off x="3488" y="2918"/>
                <a:ext cx="2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599" name="Line 303"/>
              <p:cNvSpPr>
                <a:spLocks noChangeShapeType="1"/>
              </p:cNvSpPr>
              <p:nvPr/>
            </p:nvSpPr>
            <p:spPr bwMode="auto">
              <a:xfrm flipH="1">
                <a:off x="3443" y="2957"/>
                <a:ext cx="47" cy="4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0" name="Line 304"/>
              <p:cNvSpPr>
                <a:spLocks noChangeShapeType="1"/>
              </p:cNvSpPr>
              <p:nvPr/>
            </p:nvSpPr>
            <p:spPr bwMode="auto">
              <a:xfrm flipH="1" flipV="1">
                <a:off x="3440" y="2923"/>
                <a:ext cx="3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1" name="Freeform 305"/>
              <p:cNvSpPr>
                <a:spLocks/>
              </p:cNvSpPr>
              <p:nvPr/>
            </p:nvSpPr>
            <p:spPr bwMode="auto">
              <a:xfrm>
                <a:off x="3509" y="2911"/>
                <a:ext cx="54" cy="4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1" y="0"/>
                  </a:cxn>
                  <a:cxn ang="0">
                    <a:pos x="54" y="40"/>
                  </a:cxn>
                  <a:cxn ang="0">
                    <a:pos x="3" y="45"/>
                  </a:cxn>
                  <a:cxn ang="0">
                    <a:pos x="0" y="5"/>
                  </a:cxn>
                </a:cxnLst>
                <a:rect l="0" t="0" r="r" b="b"/>
                <a:pathLst>
                  <a:path w="54" h="45">
                    <a:moveTo>
                      <a:pt x="0" y="5"/>
                    </a:moveTo>
                    <a:lnTo>
                      <a:pt x="51" y="0"/>
                    </a:lnTo>
                    <a:lnTo>
                      <a:pt x="54" y="40"/>
                    </a:lnTo>
                    <a:lnTo>
                      <a:pt x="3" y="4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2" name="Line 306"/>
              <p:cNvSpPr>
                <a:spLocks noChangeShapeType="1"/>
              </p:cNvSpPr>
              <p:nvPr/>
            </p:nvSpPr>
            <p:spPr bwMode="auto">
              <a:xfrm flipV="1">
                <a:off x="3509" y="2911"/>
                <a:ext cx="51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3" name="Line 307"/>
              <p:cNvSpPr>
                <a:spLocks noChangeShapeType="1"/>
              </p:cNvSpPr>
              <p:nvPr/>
            </p:nvSpPr>
            <p:spPr bwMode="auto">
              <a:xfrm>
                <a:off x="3560" y="2911"/>
                <a:ext cx="3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4" name="Line 308"/>
              <p:cNvSpPr>
                <a:spLocks noChangeShapeType="1"/>
              </p:cNvSpPr>
              <p:nvPr/>
            </p:nvSpPr>
            <p:spPr bwMode="auto">
              <a:xfrm flipH="1">
                <a:off x="3512" y="2951"/>
                <a:ext cx="51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5" name="Line 309"/>
              <p:cNvSpPr>
                <a:spLocks noChangeShapeType="1"/>
              </p:cNvSpPr>
              <p:nvPr/>
            </p:nvSpPr>
            <p:spPr bwMode="auto">
              <a:xfrm flipH="1" flipV="1">
                <a:off x="3509" y="2916"/>
                <a:ext cx="3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6" name="Freeform 310"/>
              <p:cNvSpPr>
                <a:spLocks/>
              </p:cNvSpPr>
              <p:nvPr/>
            </p:nvSpPr>
            <p:spPr bwMode="auto">
              <a:xfrm>
                <a:off x="3581" y="2906"/>
                <a:ext cx="51" cy="4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8" y="0"/>
                  </a:cxn>
                  <a:cxn ang="0">
                    <a:pos x="51" y="39"/>
                  </a:cxn>
                  <a:cxn ang="0">
                    <a:pos x="3" y="43"/>
                  </a:cxn>
                  <a:cxn ang="0">
                    <a:pos x="0" y="3"/>
                  </a:cxn>
                </a:cxnLst>
                <a:rect l="0" t="0" r="r" b="b"/>
                <a:pathLst>
                  <a:path w="51" h="43">
                    <a:moveTo>
                      <a:pt x="0" y="3"/>
                    </a:moveTo>
                    <a:lnTo>
                      <a:pt x="48" y="0"/>
                    </a:lnTo>
                    <a:lnTo>
                      <a:pt x="51" y="39"/>
                    </a:lnTo>
                    <a:lnTo>
                      <a:pt x="3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7" name="Line 311"/>
              <p:cNvSpPr>
                <a:spLocks noChangeShapeType="1"/>
              </p:cNvSpPr>
              <p:nvPr/>
            </p:nvSpPr>
            <p:spPr bwMode="auto">
              <a:xfrm flipV="1">
                <a:off x="3581" y="2906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8" name="Line 312"/>
              <p:cNvSpPr>
                <a:spLocks noChangeShapeType="1"/>
              </p:cNvSpPr>
              <p:nvPr/>
            </p:nvSpPr>
            <p:spPr bwMode="auto">
              <a:xfrm>
                <a:off x="3629" y="2906"/>
                <a:ext cx="3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09" name="Line 313"/>
              <p:cNvSpPr>
                <a:spLocks noChangeShapeType="1"/>
              </p:cNvSpPr>
              <p:nvPr/>
            </p:nvSpPr>
            <p:spPr bwMode="auto">
              <a:xfrm flipH="1">
                <a:off x="3584" y="2945"/>
                <a:ext cx="48" cy="4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0" name="Line 314"/>
              <p:cNvSpPr>
                <a:spLocks noChangeShapeType="1"/>
              </p:cNvSpPr>
              <p:nvPr/>
            </p:nvSpPr>
            <p:spPr bwMode="auto">
              <a:xfrm flipH="1" flipV="1">
                <a:off x="3581" y="2909"/>
                <a:ext cx="3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1" name="Freeform 315"/>
              <p:cNvSpPr>
                <a:spLocks/>
              </p:cNvSpPr>
              <p:nvPr/>
            </p:nvSpPr>
            <p:spPr bwMode="auto">
              <a:xfrm>
                <a:off x="3649" y="2899"/>
                <a:ext cx="55" cy="4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2" y="0"/>
                  </a:cxn>
                  <a:cxn ang="0">
                    <a:pos x="55" y="40"/>
                  </a:cxn>
                  <a:cxn ang="0">
                    <a:pos x="4" y="45"/>
                  </a:cxn>
                  <a:cxn ang="0">
                    <a:pos x="0" y="5"/>
                  </a:cxn>
                </a:cxnLst>
                <a:rect l="0" t="0" r="r" b="b"/>
                <a:pathLst>
                  <a:path w="55" h="45">
                    <a:moveTo>
                      <a:pt x="0" y="5"/>
                    </a:moveTo>
                    <a:lnTo>
                      <a:pt x="52" y="0"/>
                    </a:lnTo>
                    <a:lnTo>
                      <a:pt x="55" y="40"/>
                    </a:lnTo>
                    <a:lnTo>
                      <a:pt x="4" y="4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2" name="Line 316"/>
              <p:cNvSpPr>
                <a:spLocks noChangeShapeType="1"/>
              </p:cNvSpPr>
              <p:nvPr/>
            </p:nvSpPr>
            <p:spPr bwMode="auto">
              <a:xfrm flipV="1">
                <a:off x="3649" y="2899"/>
                <a:ext cx="52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3" name="Line 317"/>
              <p:cNvSpPr>
                <a:spLocks noChangeShapeType="1"/>
              </p:cNvSpPr>
              <p:nvPr/>
            </p:nvSpPr>
            <p:spPr bwMode="auto">
              <a:xfrm>
                <a:off x="3701" y="2899"/>
                <a:ext cx="3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4" name="Line 318"/>
              <p:cNvSpPr>
                <a:spLocks noChangeShapeType="1"/>
              </p:cNvSpPr>
              <p:nvPr/>
            </p:nvSpPr>
            <p:spPr bwMode="auto">
              <a:xfrm flipH="1">
                <a:off x="3653" y="2939"/>
                <a:ext cx="51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5" name="Line 319"/>
              <p:cNvSpPr>
                <a:spLocks noChangeShapeType="1"/>
              </p:cNvSpPr>
              <p:nvPr/>
            </p:nvSpPr>
            <p:spPr bwMode="auto">
              <a:xfrm flipH="1" flipV="1">
                <a:off x="3649" y="2904"/>
                <a:ext cx="4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6" name="Freeform 320"/>
              <p:cNvSpPr>
                <a:spLocks/>
              </p:cNvSpPr>
              <p:nvPr/>
            </p:nvSpPr>
            <p:spPr bwMode="auto">
              <a:xfrm>
                <a:off x="3721" y="2894"/>
                <a:ext cx="52" cy="4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8" y="0"/>
                  </a:cxn>
                  <a:cxn ang="0">
                    <a:pos x="52" y="39"/>
                  </a:cxn>
                  <a:cxn ang="0">
                    <a:pos x="4" y="43"/>
                  </a:cxn>
                  <a:cxn ang="0">
                    <a:pos x="0" y="3"/>
                  </a:cxn>
                </a:cxnLst>
                <a:rect l="0" t="0" r="r" b="b"/>
                <a:pathLst>
                  <a:path w="52" h="43">
                    <a:moveTo>
                      <a:pt x="0" y="3"/>
                    </a:moveTo>
                    <a:lnTo>
                      <a:pt x="48" y="0"/>
                    </a:lnTo>
                    <a:lnTo>
                      <a:pt x="52" y="39"/>
                    </a:lnTo>
                    <a:lnTo>
                      <a:pt x="4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7" name="Line 321"/>
              <p:cNvSpPr>
                <a:spLocks noChangeShapeType="1"/>
              </p:cNvSpPr>
              <p:nvPr/>
            </p:nvSpPr>
            <p:spPr bwMode="auto">
              <a:xfrm flipV="1">
                <a:off x="3721" y="2894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8" name="Line 322"/>
              <p:cNvSpPr>
                <a:spLocks noChangeShapeType="1"/>
              </p:cNvSpPr>
              <p:nvPr/>
            </p:nvSpPr>
            <p:spPr bwMode="auto">
              <a:xfrm>
                <a:off x="3769" y="2894"/>
                <a:ext cx="4" cy="39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19" name="Line 323"/>
              <p:cNvSpPr>
                <a:spLocks noChangeShapeType="1"/>
              </p:cNvSpPr>
              <p:nvPr/>
            </p:nvSpPr>
            <p:spPr bwMode="auto">
              <a:xfrm flipH="1">
                <a:off x="3725" y="2933"/>
                <a:ext cx="48" cy="4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0" name="Line 324"/>
              <p:cNvSpPr>
                <a:spLocks noChangeShapeType="1"/>
              </p:cNvSpPr>
              <p:nvPr/>
            </p:nvSpPr>
            <p:spPr bwMode="auto">
              <a:xfrm flipH="1" flipV="1">
                <a:off x="3721" y="2897"/>
                <a:ext cx="4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1" name="Freeform 325"/>
              <p:cNvSpPr>
                <a:spLocks/>
              </p:cNvSpPr>
              <p:nvPr/>
            </p:nvSpPr>
            <p:spPr bwMode="auto">
              <a:xfrm>
                <a:off x="3792" y="2887"/>
                <a:ext cx="51" cy="4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0" y="0"/>
                  </a:cxn>
                  <a:cxn ang="0">
                    <a:pos x="51" y="40"/>
                  </a:cxn>
                  <a:cxn ang="0">
                    <a:pos x="3" y="43"/>
                  </a:cxn>
                  <a:cxn ang="0">
                    <a:pos x="0" y="5"/>
                  </a:cxn>
                </a:cxnLst>
                <a:rect l="0" t="0" r="r" b="b"/>
                <a:pathLst>
                  <a:path w="51" h="43">
                    <a:moveTo>
                      <a:pt x="0" y="5"/>
                    </a:moveTo>
                    <a:lnTo>
                      <a:pt x="50" y="0"/>
                    </a:lnTo>
                    <a:lnTo>
                      <a:pt x="51" y="40"/>
                    </a:lnTo>
                    <a:lnTo>
                      <a:pt x="3" y="4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2" name="Line 326"/>
              <p:cNvSpPr>
                <a:spLocks noChangeShapeType="1"/>
              </p:cNvSpPr>
              <p:nvPr/>
            </p:nvSpPr>
            <p:spPr bwMode="auto">
              <a:xfrm flipV="1">
                <a:off x="3792" y="2887"/>
                <a:ext cx="50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3" name="Line 327"/>
              <p:cNvSpPr>
                <a:spLocks noChangeShapeType="1"/>
              </p:cNvSpPr>
              <p:nvPr/>
            </p:nvSpPr>
            <p:spPr bwMode="auto">
              <a:xfrm>
                <a:off x="3842" y="2887"/>
                <a:ext cx="1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4" name="Line 328"/>
              <p:cNvSpPr>
                <a:spLocks noChangeShapeType="1"/>
              </p:cNvSpPr>
              <p:nvPr/>
            </p:nvSpPr>
            <p:spPr bwMode="auto">
              <a:xfrm flipH="1">
                <a:off x="3795" y="2927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5" name="Line 329"/>
              <p:cNvSpPr>
                <a:spLocks noChangeShapeType="1"/>
              </p:cNvSpPr>
              <p:nvPr/>
            </p:nvSpPr>
            <p:spPr bwMode="auto">
              <a:xfrm flipH="1" flipV="1">
                <a:off x="3792" y="2892"/>
                <a:ext cx="3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6" name="Freeform 330"/>
              <p:cNvSpPr>
                <a:spLocks/>
              </p:cNvSpPr>
              <p:nvPr/>
            </p:nvSpPr>
            <p:spPr bwMode="auto">
              <a:xfrm>
                <a:off x="3864" y="2882"/>
                <a:ext cx="51" cy="4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8" y="0"/>
                  </a:cxn>
                  <a:cxn ang="0">
                    <a:pos x="51" y="38"/>
                  </a:cxn>
                  <a:cxn ang="0">
                    <a:pos x="2" y="43"/>
                  </a:cxn>
                  <a:cxn ang="0">
                    <a:pos x="0" y="3"/>
                  </a:cxn>
                </a:cxnLst>
                <a:rect l="0" t="0" r="r" b="b"/>
                <a:pathLst>
                  <a:path w="51" h="43">
                    <a:moveTo>
                      <a:pt x="0" y="3"/>
                    </a:moveTo>
                    <a:lnTo>
                      <a:pt x="48" y="0"/>
                    </a:lnTo>
                    <a:lnTo>
                      <a:pt x="51" y="38"/>
                    </a:lnTo>
                    <a:lnTo>
                      <a:pt x="2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7" name="Line 331"/>
              <p:cNvSpPr>
                <a:spLocks noChangeShapeType="1"/>
              </p:cNvSpPr>
              <p:nvPr/>
            </p:nvSpPr>
            <p:spPr bwMode="auto">
              <a:xfrm flipV="1">
                <a:off x="3864" y="2882"/>
                <a:ext cx="48" cy="3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8" name="Line 332"/>
              <p:cNvSpPr>
                <a:spLocks noChangeShapeType="1"/>
              </p:cNvSpPr>
              <p:nvPr/>
            </p:nvSpPr>
            <p:spPr bwMode="auto">
              <a:xfrm>
                <a:off x="3912" y="2882"/>
                <a:ext cx="3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29" name="Line 333"/>
              <p:cNvSpPr>
                <a:spLocks noChangeShapeType="1"/>
              </p:cNvSpPr>
              <p:nvPr/>
            </p:nvSpPr>
            <p:spPr bwMode="auto">
              <a:xfrm flipH="1">
                <a:off x="3866" y="2920"/>
                <a:ext cx="49" cy="5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0" name="Line 334"/>
              <p:cNvSpPr>
                <a:spLocks noChangeShapeType="1"/>
              </p:cNvSpPr>
              <p:nvPr/>
            </p:nvSpPr>
            <p:spPr bwMode="auto">
              <a:xfrm flipH="1" flipV="1">
                <a:off x="3864" y="2885"/>
                <a:ext cx="2" cy="40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1" name="Freeform 335"/>
              <p:cNvSpPr>
                <a:spLocks/>
              </p:cNvSpPr>
              <p:nvPr/>
            </p:nvSpPr>
            <p:spPr bwMode="auto">
              <a:xfrm>
                <a:off x="3912" y="2880"/>
                <a:ext cx="3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3" y="38"/>
                  </a:cxn>
                  <a:cxn ang="0">
                    <a:pos x="2" y="38"/>
                  </a:cxn>
                  <a:cxn ang="0">
                    <a:pos x="0" y="2"/>
                  </a:cxn>
                </a:cxnLst>
                <a:rect l="0" t="0" r="r" b="b"/>
                <a:pathLst>
                  <a:path w="3" h="38">
                    <a:moveTo>
                      <a:pt x="0" y="2"/>
                    </a:moveTo>
                    <a:lnTo>
                      <a:pt x="2" y="0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2" name="Line 336"/>
              <p:cNvSpPr>
                <a:spLocks noChangeShapeType="1"/>
              </p:cNvSpPr>
              <p:nvPr/>
            </p:nvSpPr>
            <p:spPr bwMode="auto">
              <a:xfrm flipV="1">
                <a:off x="3912" y="2880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3" name="Line 337"/>
              <p:cNvSpPr>
                <a:spLocks noChangeShapeType="1"/>
              </p:cNvSpPr>
              <p:nvPr/>
            </p:nvSpPr>
            <p:spPr bwMode="auto">
              <a:xfrm>
                <a:off x="3914" y="2880"/>
                <a:ext cx="1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4" name="Line 338"/>
              <p:cNvSpPr>
                <a:spLocks noChangeShapeType="1"/>
              </p:cNvSpPr>
              <p:nvPr/>
            </p:nvSpPr>
            <p:spPr bwMode="auto">
              <a:xfrm flipH="1">
                <a:off x="3914" y="2918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5" name="Line 339"/>
              <p:cNvSpPr>
                <a:spLocks noChangeShapeType="1"/>
              </p:cNvSpPr>
              <p:nvPr/>
            </p:nvSpPr>
            <p:spPr bwMode="auto">
              <a:xfrm flipH="1" flipV="1">
                <a:off x="3912" y="2882"/>
                <a:ext cx="2" cy="36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6" name="Freeform 340"/>
              <p:cNvSpPr>
                <a:spLocks/>
              </p:cNvSpPr>
              <p:nvPr/>
            </p:nvSpPr>
            <p:spPr bwMode="auto">
              <a:xfrm>
                <a:off x="3934" y="2880"/>
                <a:ext cx="5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2" y="38"/>
                  </a:cxn>
                  <a:cxn ang="0">
                    <a:pos x="2" y="38"/>
                  </a:cxn>
                  <a:cxn ang="0">
                    <a:pos x="0" y="0"/>
                  </a:cxn>
                </a:cxnLst>
                <a:rect l="0" t="0" r="r" b="b"/>
                <a:pathLst>
                  <a:path w="52" h="38">
                    <a:moveTo>
                      <a:pt x="0" y="0"/>
                    </a:moveTo>
                    <a:lnTo>
                      <a:pt x="50" y="0"/>
                    </a:lnTo>
                    <a:lnTo>
                      <a:pt x="52" y="38"/>
                    </a:lnTo>
                    <a:lnTo>
                      <a:pt x="2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7" name="Line 341"/>
              <p:cNvSpPr>
                <a:spLocks noChangeShapeType="1"/>
              </p:cNvSpPr>
              <p:nvPr/>
            </p:nvSpPr>
            <p:spPr bwMode="auto">
              <a:xfrm>
                <a:off x="3934" y="2880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8" name="Line 342"/>
              <p:cNvSpPr>
                <a:spLocks noChangeShapeType="1"/>
              </p:cNvSpPr>
              <p:nvPr/>
            </p:nvSpPr>
            <p:spPr bwMode="auto">
              <a:xfrm>
                <a:off x="3984" y="2880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39" name="Line 343"/>
              <p:cNvSpPr>
                <a:spLocks noChangeShapeType="1"/>
              </p:cNvSpPr>
              <p:nvPr/>
            </p:nvSpPr>
            <p:spPr bwMode="auto">
              <a:xfrm flipH="1">
                <a:off x="3936" y="2918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0" name="Line 344"/>
              <p:cNvSpPr>
                <a:spLocks noChangeShapeType="1"/>
              </p:cNvSpPr>
              <p:nvPr/>
            </p:nvSpPr>
            <p:spPr bwMode="auto">
              <a:xfrm flipH="1" flipV="1">
                <a:off x="3934" y="2880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1" name="Freeform 345"/>
              <p:cNvSpPr>
                <a:spLocks/>
              </p:cNvSpPr>
              <p:nvPr/>
            </p:nvSpPr>
            <p:spPr bwMode="auto">
              <a:xfrm>
                <a:off x="4005" y="2878"/>
                <a:ext cx="51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51" y="38"/>
                  </a:cxn>
                  <a:cxn ang="0">
                    <a:pos x="1" y="38"/>
                  </a:cxn>
                  <a:cxn ang="0">
                    <a:pos x="0" y="0"/>
                  </a:cxn>
                </a:cxnLst>
                <a:rect l="0" t="0" r="r" b="b"/>
                <a:pathLst>
                  <a:path w="51" h="38">
                    <a:moveTo>
                      <a:pt x="0" y="0"/>
                    </a:moveTo>
                    <a:lnTo>
                      <a:pt x="49" y="0"/>
                    </a:lnTo>
                    <a:lnTo>
                      <a:pt x="51" y="38"/>
                    </a:lnTo>
                    <a:lnTo>
                      <a:pt x="1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2" name="Line 346"/>
              <p:cNvSpPr>
                <a:spLocks noChangeShapeType="1"/>
              </p:cNvSpPr>
              <p:nvPr/>
            </p:nvSpPr>
            <p:spPr bwMode="auto">
              <a:xfrm>
                <a:off x="4005" y="2878"/>
                <a:ext cx="49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3" name="Line 347"/>
              <p:cNvSpPr>
                <a:spLocks noChangeShapeType="1"/>
              </p:cNvSpPr>
              <p:nvPr/>
            </p:nvSpPr>
            <p:spPr bwMode="auto">
              <a:xfrm>
                <a:off x="4054" y="2878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4" name="Line 348"/>
              <p:cNvSpPr>
                <a:spLocks noChangeShapeType="1"/>
              </p:cNvSpPr>
              <p:nvPr/>
            </p:nvSpPr>
            <p:spPr bwMode="auto">
              <a:xfrm flipH="1">
                <a:off x="4006" y="2916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5" name="Line 349"/>
              <p:cNvSpPr>
                <a:spLocks noChangeShapeType="1"/>
              </p:cNvSpPr>
              <p:nvPr/>
            </p:nvSpPr>
            <p:spPr bwMode="auto">
              <a:xfrm flipH="1" flipV="1">
                <a:off x="4005" y="2878"/>
                <a:ext cx="1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6" name="Freeform 350"/>
              <p:cNvSpPr>
                <a:spLocks/>
              </p:cNvSpPr>
              <p:nvPr/>
            </p:nvSpPr>
            <p:spPr bwMode="auto">
              <a:xfrm>
                <a:off x="4077" y="2877"/>
                <a:ext cx="51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51" y="37"/>
                  </a:cxn>
                  <a:cxn ang="0">
                    <a:pos x="1" y="37"/>
                  </a:cxn>
                  <a:cxn ang="0">
                    <a:pos x="0" y="0"/>
                  </a:cxn>
                </a:cxnLst>
                <a:rect l="0" t="0" r="r" b="b"/>
                <a:pathLst>
                  <a:path w="51" h="37">
                    <a:moveTo>
                      <a:pt x="0" y="0"/>
                    </a:moveTo>
                    <a:lnTo>
                      <a:pt x="49" y="0"/>
                    </a:lnTo>
                    <a:lnTo>
                      <a:pt x="51" y="37"/>
                    </a:lnTo>
                    <a:lnTo>
                      <a:pt x="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7" name="Line 351"/>
              <p:cNvSpPr>
                <a:spLocks noChangeShapeType="1"/>
              </p:cNvSpPr>
              <p:nvPr/>
            </p:nvSpPr>
            <p:spPr bwMode="auto">
              <a:xfrm>
                <a:off x="4077" y="2877"/>
                <a:ext cx="49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8" name="Line 352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2" cy="3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49" name="Line 353"/>
              <p:cNvSpPr>
                <a:spLocks noChangeShapeType="1"/>
              </p:cNvSpPr>
              <p:nvPr/>
            </p:nvSpPr>
            <p:spPr bwMode="auto">
              <a:xfrm flipH="1">
                <a:off x="4078" y="2914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0" name="Line 354"/>
              <p:cNvSpPr>
                <a:spLocks noChangeShapeType="1"/>
              </p:cNvSpPr>
              <p:nvPr/>
            </p:nvSpPr>
            <p:spPr bwMode="auto">
              <a:xfrm flipH="1" flipV="1">
                <a:off x="4077" y="2877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1" name="Freeform 355"/>
              <p:cNvSpPr>
                <a:spLocks/>
              </p:cNvSpPr>
              <p:nvPr/>
            </p:nvSpPr>
            <p:spPr bwMode="auto">
              <a:xfrm>
                <a:off x="4147" y="2875"/>
                <a:ext cx="51" cy="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0" y="0"/>
                  </a:cxn>
                  <a:cxn ang="0">
                    <a:pos x="51" y="38"/>
                  </a:cxn>
                  <a:cxn ang="0">
                    <a:pos x="2" y="39"/>
                  </a:cxn>
                  <a:cxn ang="0">
                    <a:pos x="0" y="2"/>
                  </a:cxn>
                </a:cxnLst>
                <a:rect l="0" t="0" r="r" b="b"/>
                <a:pathLst>
                  <a:path w="51" h="39">
                    <a:moveTo>
                      <a:pt x="0" y="2"/>
                    </a:moveTo>
                    <a:lnTo>
                      <a:pt x="50" y="0"/>
                    </a:lnTo>
                    <a:lnTo>
                      <a:pt x="51" y="38"/>
                    </a:lnTo>
                    <a:lnTo>
                      <a:pt x="2" y="3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2" name="Line 356"/>
              <p:cNvSpPr>
                <a:spLocks noChangeShapeType="1"/>
              </p:cNvSpPr>
              <p:nvPr/>
            </p:nvSpPr>
            <p:spPr bwMode="auto">
              <a:xfrm flipV="1">
                <a:off x="4147" y="2875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3" name="Line 357"/>
              <p:cNvSpPr>
                <a:spLocks noChangeShapeType="1"/>
              </p:cNvSpPr>
              <p:nvPr/>
            </p:nvSpPr>
            <p:spPr bwMode="auto">
              <a:xfrm>
                <a:off x="4197" y="2875"/>
                <a:ext cx="1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4" name="Line 358"/>
              <p:cNvSpPr>
                <a:spLocks noChangeShapeType="1"/>
              </p:cNvSpPr>
              <p:nvPr/>
            </p:nvSpPr>
            <p:spPr bwMode="auto">
              <a:xfrm flipH="1">
                <a:off x="4149" y="2913"/>
                <a:ext cx="49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5" name="Line 359"/>
              <p:cNvSpPr>
                <a:spLocks noChangeShapeType="1"/>
              </p:cNvSpPr>
              <p:nvPr/>
            </p:nvSpPr>
            <p:spPr bwMode="auto">
              <a:xfrm flipH="1" flipV="1">
                <a:off x="4147" y="2877"/>
                <a:ext cx="2" cy="3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6" name="Freeform 360"/>
              <p:cNvSpPr>
                <a:spLocks/>
              </p:cNvSpPr>
              <p:nvPr/>
            </p:nvSpPr>
            <p:spPr bwMode="auto">
              <a:xfrm>
                <a:off x="4217" y="2873"/>
                <a:ext cx="52" cy="4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0" y="0"/>
                  </a:cxn>
                  <a:cxn ang="0">
                    <a:pos x="52" y="38"/>
                  </a:cxn>
                  <a:cxn ang="0">
                    <a:pos x="2" y="40"/>
                  </a:cxn>
                  <a:cxn ang="0">
                    <a:pos x="0" y="2"/>
                  </a:cxn>
                </a:cxnLst>
                <a:rect l="0" t="0" r="r" b="b"/>
                <a:pathLst>
                  <a:path w="52" h="40">
                    <a:moveTo>
                      <a:pt x="0" y="2"/>
                    </a:moveTo>
                    <a:lnTo>
                      <a:pt x="50" y="0"/>
                    </a:lnTo>
                    <a:lnTo>
                      <a:pt x="52" y="38"/>
                    </a:lnTo>
                    <a:lnTo>
                      <a:pt x="2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7" name="Line 361"/>
              <p:cNvSpPr>
                <a:spLocks noChangeShapeType="1"/>
              </p:cNvSpPr>
              <p:nvPr/>
            </p:nvSpPr>
            <p:spPr bwMode="auto">
              <a:xfrm flipV="1">
                <a:off x="4217" y="2873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8" name="Line 362"/>
              <p:cNvSpPr>
                <a:spLocks noChangeShapeType="1"/>
              </p:cNvSpPr>
              <p:nvPr/>
            </p:nvSpPr>
            <p:spPr bwMode="auto">
              <a:xfrm>
                <a:off x="4267" y="2873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59" name="Line 363"/>
              <p:cNvSpPr>
                <a:spLocks noChangeShapeType="1"/>
              </p:cNvSpPr>
              <p:nvPr/>
            </p:nvSpPr>
            <p:spPr bwMode="auto">
              <a:xfrm flipH="1">
                <a:off x="4219" y="2911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0" name="Line 364"/>
              <p:cNvSpPr>
                <a:spLocks noChangeShapeType="1"/>
              </p:cNvSpPr>
              <p:nvPr/>
            </p:nvSpPr>
            <p:spPr bwMode="auto">
              <a:xfrm flipH="1" flipV="1">
                <a:off x="4217" y="2875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1" name="Freeform 365"/>
              <p:cNvSpPr>
                <a:spLocks/>
              </p:cNvSpPr>
              <p:nvPr/>
            </p:nvSpPr>
            <p:spPr bwMode="auto">
              <a:xfrm>
                <a:off x="4289" y="2872"/>
                <a:ext cx="52" cy="3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0" y="0"/>
                  </a:cxn>
                  <a:cxn ang="0">
                    <a:pos x="52" y="37"/>
                  </a:cxn>
                  <a:cxn ang="0">
                    <a:pos x="2" y="39"/>
                  </a:cxn>
                  <a:cxn ang="0">
                    <a:pos x="0" y="1"/>
                  </a:cxn>
                </a:cxnLst>
                <a:rect l="0" t="0" r="r" b="b"/>
                <a:pathLst>
                  <a:path w="52" h="39">
                    <a:moveTo>
                      <a:pt x="0" y="1"/>
                    </a:moveTo>
                    <a:lnTo>
                      <a:pt x="50" y="0"/>
                    </a:lnTo>
                    <a:lnTo>
                      <a:pt x="52" y="37"/>
                    </a:lnTo>
                    <a:lnTo>
                      <a:pt x="2" y="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2" name="Line 366"/>
              <p:cNvSpPr>
                <a:spLocks noChangeShapeType="1"/>
              </p:cNvSpPr>
              <p:nvPr/>
            </p:nvSpPr>
            <p:spPr bwMode="auto">
              <a:xfrm flipV="1">
                <a:off x="4289" y="2872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3" name="Line 367"/>
              <p:cNvSpPr>
                <a:spLocks noChangeShapeType="1"/>
              </p:cNvSpPr>
              <p:nvPr/>
            </p:nvSpPr>
            <p:spPr bwMode="auto">
              <a:xfrm>
                <a:off x="4339" y="2872"/>
                <a:ext cx="2" cy="3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4" name="Line 368"/>
              <p:cNvSpPr>
                <a:spLocks noChangeShapeType="1"/>
              </p:cNvSpPr>
              <p:nvPr/>
            </p:nvSpPr>
            <p:spPr bwMode="auto">
              <a:xfrm flipH="1">
                <a:off x="4291" y="2909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5" name="Line 369"/>
              <p:cNvSpPr>
                <a:spLocks noChangeShapeType="1"/>
              </p:cNvSpPr>
              <p:nvPr/>
            </p:nvSpPr>
            <p:spPr bwMode="auto">
              <a:xfrm flipH="1" flipV="1">
                <a:off x="4289" y="2873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6" name="Freeform 370"/>
              <p:cNvSpPr>
                <a:spLocks/>
              </p:cNvSpPr>
              <p:nvPr/>
            </p:nvSpPr>
            <p:spPr bwMode="auto">
              <a:xfrm>
                <a:off x="4360" y="2870"/>
                <a:ext cx="51" cy="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0" y="0"/>
                  </a:cxn>
                  <a:cxn ang="0">
                    <a:pos x="51" y="38"/>
                  </a:cxn>
                  <a:cxn ang="0">
                    <a:pos x="2" y="39"/>
                  </a:cxn>
                  <a:cxn ang="0">
                    <a:pos x="0" y="2"/>
                  </a:cxn>
                </a:cxnLst>
                <a:rect l="0" t="0" r="r" b="b"/>
                <a:pathLst>
                  <a:path w="51" h="39">
                    <a:moveTo>
                      <a:pt x="0" y="2"/>
                    </a:moveTo>
                    <a:lnTo>
                      <a:pt x="50" y="0"/>
                    </a:lnTo>
                    <a:lnTo>
                      <a:pt x="51" y="38"/>
                    </a:lnTo>
                    <a:lnTo>
                      <a:pt x="2" y="3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7" name="Line 371"/>
              <p:cNvSpPr>
                <a:spLocks noChangeShapeType="1"/>
              </p:cNvSpPr>
              <p:nvPr/>
            </p:nvSpPr>
            <p:spPr bwMode="auto">
              <a:xfrm flipV="1">
                <a:off x="4360" y="2870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8" name="Line 372"/>
              <p:cNvSpPr>
                <a:spLocks noChangeShapeType="1"/>
              </p:cNvSpPr>
              <p:nvPr/>
            </p:nvSpPr>
            <p:spPr bwMode="auto">
              <a:xfrm>
                <a:off x="4410" y="2870"/>
                <a:ext cx="1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69" name="Line 373"/>
              <p:cNvSpPr>
                <a:spLocks noChangeShapeType="1"/>
              </p:cNvSpPr>
              <p:nvPr/>
            </p:nvSpPr>
            <p:spPr bwMode="auto">
              <a:xfrm flipH="1">
                <a:off x="4362" y="2908"/>
                <a:ext cx="49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0" name="Line 374"/>
              <p:cNvSpPr>
                <a:spLocks noChangeShapeType="1"/>
              </p:cNvSpPr>
              <p:nvPr/>
            </p:nvSpPr>
            <p:spPr bwMode="auto">
              <a:xfrm flipH="1" flipV="1">
                <a:off x="4360" y="2872"/>
                <a:ext cx="2" cy="3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1" name="Freeform 375"/>
              <p:cNvSpPr>
                <a:spLocks/>
              </p:cNvSpPr>
              <p:nvPr/>
            </p:nvSpPr>
            <p:spPr bwMode="auto">
              <a:xfrm>
                <a:off x="4430" y="2868"/>
                <a:ext cx="52" cy="4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0" y="0"/>
                  </a:cxn>
                  <a:cxn ang="0">
                    <a:pos x="52" y="38"/>
                  </a:cxn>
                  <a:cxn ang="0">
                    <a:pos x="2" y="40"/>
                  </a:cxn>
                  <a:cxn ang="0">
                    <a:pos x="0" y="2"/>
                  </a:cxn>
                </a:cxnLst>
                <a:rect l="0" t="0" r="r" b="b"/>
                <a:pathLst>
                  <a:path w="52" h="40">
                    <a:moveTo>
                      <a:pt x="0" y="2"/>
                    </a:moveTo>
                    <a:lnTo>
                      <a:pt x="50" y="0"/>
                    </a:lnTo>
                    <a:lnTo>
                      <a:pt x="52" y="38"/>
                    </a:lnTo>
                    <a:lnTo>
                      <a:pt x="2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2" name="Line 376"/>
              <p:cNvSpPr>
                <a:spLocks noChangeShapeType="1"/>
              </p:cNvSpPr>
              <p:nvPr/>
            </p:nvSpPr>
            <p:spPr bwMode="auto">
              <a:xfrm flipV="1">
                <a:off x="4430" y="2868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3" name="Line 377"/>
              <p:cNvSpPr>
                <a:spLocks noChangeShapeType="1"/>
              </p:cNvSpPr>
              <p:nvPr/>
            </p:nvSpPr>
            <p:spPr bwMode="auto">
              <a:xfrm>
                <a:off x="4480" y="2868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4" name="Line 378"/>
              <p:cNvSpPr>
                <a:spLocks noChangeShapeType="1"/>
              </p:cNvSpPr>
              <p:nvPr/>
            </p:nvSpPr>
            <p:spPr bwMode="auto">
              <a:xfrm flipH="1">
                <a:off x="4432" y="2906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5" name="Line 379"/>
              <p:cNvSpPr>
                <a:spLocks noChangeShapeType="1"/>
              </p:cNvSpPr>
              <p:nvPr/>
            </p:nvSpPr>
            <p:spPr bwMode="auto">
              <a:xfrm flipH="1" flipV="1">
                <a:off x="4430" y="2870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6" name="Freeform 380"/>
              <p:cNvSpPr>
                <a:spLocks/>
              </p:cNvSpPr>
              <p:nvPr/>
            </p:nvSpPr>
            <p:spPr bwMode="auto">
              <a:xfrm>
                <a:off x="4502" y="2866"/>
                <a:ext cx="52" cy="4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0" y="0"/>
                  </a:cxn>
                  <a:cxn ang="0">
                    <a:pos x="52" y="38"/>
                  </a:cxn>
                  <a:cxn ang="0">
                    <a:pos x="2" y="40"/>
                  </a:cxn>
                  <a:cxn ang="0">
                    <a:pos x="0" y="2"/>
                  </a:cxn>
                </a:cxnLst>
                <a:rect l="0" t="0" r="r" b="b"/>
                <a:pathLst>
                  <a:path w="52" h="40">
                    <a:moveTo>
                      <a:pt x="0" y="2"/>
                    </a:moveTo>
                    <a:lnTo>
                      <a:pt x="50" y="0"/>
                    </a:lnTo>
                    <a:lnTo>
                      <a:pt x="52" y="38"/>
                    </a:lnTo>
                    <a:lnTo>
                      <a:pt x="2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7" name="Line 381"/>
              <p:cNvSpPr>
                <a:spLocks noChangeShapeType="1"/>
              </p:cNvSpPr>
              <p:nvPr/>
            </p:nvSpPr>
            <p:spPr bwMode="auto">
              <a:xfrm flipV="1">
                <a:off x="4502" y="2866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8" name="Line 382"/>
              <p:cNvSpPr>
                <a:spLocks noChangeShapeType="1"/>
              </p:cNvSpPr>
              <p:nvPr/>
            </p:nvSpPr>
            <p:spPr bwMode="auto">
              <a:xfrm>
                <a:off x="4552" y="2866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79" name="Line 383"/>
              <p:cNvSpPr>
                <a:spLocks noChangeShapeType="1"/>
              </p:cNvSpPr>
              <p:nvPr/>
            </p:nvSpPr>
            <p:spPr bwMode="auto">
              <a:xfrm flipH="1">
                <a:off x="4504" y="2904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0" name="Line 384"/>
              <p:cNvSpPr>
                <a:spLocks noChangeShapeType="1"/>
              </p:cNvSpPr>
              <p:nvPr/>
            </p:nvSpPr>
            <p:spPr bwMode="auto">
              <a:xfrm flipH="1" flipV="1">
                <a:off x="4502" y="2868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1" name="Freeform 385"/>
              <p:cNvSpPr>
                <a:spLocks/>
              </p:cNvSpPr>
              <p:nvPr/>
            </p:nvSpPr>
            <p:spPr bwMode="auto">
              <a:xfrm>
                <a:off x="4573" y="2865"/>
                <a:ext cx="51" cy="3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9" y="0"/>
                  </a:cxn>
                  <a:cxn ang="0">
                    <a:pos x="51" y="37"/>
                  </a:cxn>
                  <a:cxn ang="0">
                    <a:pos x="1" y="39"/>
                  </a:cxn>
                  <a:cxn ang="0">
                    <a:pos x="0" y="1"/>
                  </a:cxn>
                </a:cxnLst>
                <a:rect l="0" t="0" r="r" b="b"/>
                <a:pathLst>
                  <a:path w="51" h="39">
                    <a:moveTo>
                      <a:pt x="0" y="1"/>
                    </a:moveTo>
                    <a:lnTo>
                      <a:pt x="49" y="0"/>
                    </a:lnTo>
                    <a:lnTo>
                      <a:pt x="51" y="37"/>
                    </a:lnTo>
                    <a:lnTo>
                      <a:pt x="1" y="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2" name="Line 386"/>
              <p:cNvSpPr>
                <a:spLocks noChangeShapeType="1"/>
              </p:cNvSpPr>
              <p:nvPr/>
            </p:nvSpPr>
            <p:spPr bwMode="auto">
              <a:xfrm flipV="1">
                <a:off x="4573" y="2865"/>
                <a:ext cx="49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3" name="Line 387"/>
              <p:cNvSpPr>
                <a:spLocks noChangeShapeType="1"/>
              </p:cNvSpPr>
              <p:nvPr/>
            </p:nvSpPr>
            <p:spPr bwMode="auto">
              <a:xfrm>
                <a:off x="4622" y="2865"/>
                <a:ext cx="2" cy="3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4" name="Line 388"/>
              <p:cNvSpPr>
                <a:spLocks noChangeShapeType="1"/>
              </p:cNvSpPr>
              <p:nvPr/>
            </p:nvSpPr>
            <p:spPr bwMode="auto">
              <a:xfrm flipH="1">
                <a:off x="4574" y="2902"/>
                <a:ext cx="50" cy="2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5" name="Line 389"/>
              <p:cNvSpPr>
                <a:spLocks noChangeShapeType="1"/>
              </p:cNvSpPr>
              <p:nvPr/>
            </p:nvSpPr>
            <p:spPr bwMode="auto">
              <a:xfrm flipH="1" flipV="1">
                <a:off x="4573" y="2866"/>
                <a:ext cx="1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6" name="Freeform 390"/>
              <p:cNvSpPr>
                <a:spLocks/>
              </p:cNvSpPr>
              <p:nvPr/>
            </p:nvSpPr>
            <p:spPr bwMode="auto">
              <a:xfrm>
                <a:off x="4643" y="2865"/>
                <a:ext cx="51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1" y="37"/>
                  </a:cxn>
                  <a:cxn ang="0">
                    <a:pos x="2" y="37"/>
                  </a:cxn>
                  <a:cxn ang="0">
                    <a:pos x="0" y="0"/>
                  </a:cxn>
                </a:cxnLst>
                <a:rect l="0" t="0" r="r" b="b"/>
                <a:pathLst>
                  <a:path w="51" h="37">
                    <a:moveTo>
                      <a:pt x="0" y="0"/>
                    </a:moveTo>
                    <a:lnTo>
                      <a:pt x="50" y="0"/>
                    </a:lnTo>
                    <a:lnTo>
                      <a:pt x="51" y="37"/>
                    </a:lnTo>
                    <a:lnTo>
                      <a:pt x="2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7" name="Line 391"/>
              <p:cNvSpPr>
                <a:spLocks noChangeShapeType="1"/>
              </p:cNvSpPr>
              <p:nvPr/>
            </p:nvSpPr>
            <p:spPr bwMode="auto">
              <a:xfrm>
                <a:off x="4643" y="2865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8" name="Line 392"/>
              <p:cNvSpPr>
                <a:spLocks noChangeShapeType="1"/>
              </p:cNvSpPr>
              <p:nvPr/>
            </p:nvSpPr>
            <p:spPr bwMode="auto">
              <a:xfrm>
                <a:off x="4693" y="2865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89" name="Line 393"/>
              <p:cNvSpPr>
                <a:spLocks noChangeShapeType="1"/>
              </p:cNvSpPr>
              <p:nvPr/>
            </p:nvSpPr>
            <p:spPr bwMode="auto">
              <a:xfrm flipH="1">
                <a:off x="4645" y="2902"/>
                <a:ext cx="49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0" name="Line 394"/>
              <p:cNvSpPr>
                <a:spLocks noChangeShapeType="1"/>
              </p:cNvSpPr>
              <p:nvPr/>
            </p:nvSpPr>
            <p:spPr bwMode="auto">
              <a:xfrm flipH="1" flipV="1">
                <a:off x="4643" y="2865"/>
                <a:ext cx="2" cy="37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1" name="Freeform 395"/>
              <p:cNvSpPr>
                <a:spLocks/>
              </p:cNvSpPr>
              <p:nvPr/>
            </p:nvSpPr>
            <p:spPr bwMode="auto">
              <a:xfrm>
                <a:off x="4715" y="2863"/>
                <a:ext cx="5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2" y="38"/>
                  </a:cxn>
                  <a:cxn ang="0">
                    <a:pos x="2" y="38"/>
                  </a:cxn>
                  <a:cxn ang="0">
                    <a:pos x="0" y="0"/>
                  </a:cxn>
                </a:cxnLst>
                <a:rect l="0" t="0" r="r" b="b"/>
                <a:pathLst>
                  <a:path w="52" h="38">
                    <a:moveTo>
                      <a:pt x="0" y="0"/>
                    </a:moveTo>
                    <a:lnTo>
                      <a:pt x="50" y="0"/>
                    </a:lnTo>
                    <a:lnTo>
                      <a:pt x="52" y="38"/>
                    </a:lnTo>
                    <a:lnTo>
                      <a:pt x="2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2" name="Line 396"/>
              <p:cNvSpPr>
                <a:spLocks noChangeShapeType="1"/>
              </p:cNvSpPr>
              <p:nvPr/>
            </p:nvSpPr>
            <p:spPr bwMode="auto">
              <a:xfrm>
                <a:off x="4715" y="2863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3" name="Line 397"/>
              <p:cNvSpPr>
                <a:spLocks noChangeShapeType="1"/>
              </p:cNvSpPr>
              <p:nvPr/>
            </p:nvSpPr>
            <p:spPr bwMode="auto">
              <a:xfrm>
                <a:off x="4765" y="2863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4" name="Line 398"/>
              <p:cNvSpPr>
                <a:spLocks noChangeShapeType="1"/>
              </p:cNvSpPr>
              <p:nvPr/>
            </p:nvSpPr>
            <p:spPr bwMode="auto">
              <a:xfrm flipH="1">
                <a:off x="4717" y="2901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5" name="Line 399"/>
              <p:cNvSpPr>
                <a:spLocks noChangeShapeType="1"/>
              </p:cNvSpPr>
              <p:nvPr/>
            </p:nvSpPr>
            <p:spPr bwMode="auto">
              <a:xfrm flipH="1" flipV="1">
                <a:off x="4715" y="2863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6" name="Freeform 400"/>
              <p:cNvSpPr>
                <a:spLocks/>
              </p:cNvSpPr>
              <p:nvPr/>
            </p:nvSpPr>
            <p:spPr bwMode="auto">
              <a:xfrm>
                <a:off x="4785" y="2861"/>
                <a:ext cx="5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2" y="38"/>
                  </a:cxn>
                  <a:cxn ang="0">
                    <a:pos x="2" y="38"/>
                  </a:cxn>
                  <a:cxn ang="0">
                    <a:pos x="0" y="0"/>
                  </a:cxn>
                </a:cxnLst>
                <a:rect l="0" t="0" r="r" b="b"/>
                <a:pathLst>
                  <a:path w="52" h="38">
                    <a:moveTo>
                      <a:pt x="0" y="0"/>
                    </a:moveTo>
                    <a:lnTo>
                      <a:pt x="50" y="0"/>
                    </a:lnTo>
                    <a:lnTo>
                      <a:pt x="52" y="38"/>
                    </a:lnTo>
                    <a:lnTo>
                      <a:pt x="2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7" name="Line 401"/>
              <p:cNvSpPr>
                <a:spLocks noChangeShapeType="1"/>
              </p:cNvSpPr>
              <p:nvPr/>
            </p:nvSpPr>
            <p:spPr bwMode="auto">
              <a:xfrm>
                <a:off x="4785" y="2861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8" name="Line 402"/>
              <p:cNvSpPr>
                <a:spLocks noChangeShapeType="1"/>
              </p:cNvSpPr>
              <p:nvPr/>
            </p:nvSpPr>
            <p:spPr bwMode="auto">
              <a:xfrm>
                <a:off x="4835" y="2861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699" name="Line 403"/>
              <p:cNvSpPr>
                <a:spLocks noChangeShapeType="1"/>
              </p:cNvSpPr>
              <p:nvPr/>
            </p:nvSpPr>
            <p:spPr bwMode="auto">
              <a:xfrm flipH="1">
                <a:off x="4787" y="2899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700" name="Line 404"/>
              <p:cNvSpPr>
                <a:spLocks noChangeShapeType="1"/>
              </p:cNvSpPr>
              <p:nvPr/>
            </p:nvSpPr>
            <p:spPr bwMode="auto">
              <a:xfrm flipH="1" flipV="1">
                <a:off x="4785" y="2861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701" name="Freeform 405"/>
              <p:cNvSpPr>
                <a:spLocks/>
              </p:cNvSpPr>
              <p:nvPr/>
            </p:nvSpPr>
            <p:spPr bwMode="auto">
              <a:xfrm>
                <a:off x="4856" y="2860"/>
                <a:ext cx="51" cy="3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0" y="0"/>
                  </a:cxn>
                  <a:cxn ang="0">
                    <a:pos x="51" y="37"/>
                  </a:cxn>
                  <a:cxn ang="0">
                    <a:pos x="2" y="39"/>
                  </a:cxn>
                  <a:cxn ang="0">
                    <a:pos x="0" y="1"/>
                  </a:cxn>
                </a:cxnLst>
                <a:rect l="0" t="0" r="r" b="b"/>
                <a:pathLst>
                  <a:path w="51" h="39">
                    <a:moveTo>
                      <a:pt x="0" y="1"/>
                    </a:moveTo>
                    <a:lnTo>
                      <a:pt x="50" y="0"/>
                    </a:lnTo>
                    <a:lnTo>
                      <a:pt x="51" y="37"/>
                    </a:lnTo>
                    <a:lnTo>
                      <a:pt x="2" y="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1463702" name="Line 406"/>
              <p:cNvSpPr>
                <a:spLocks noChangeShapeType="1"/>
              </p:cNvSpPr>
              <p:nvPr/>
            </p:nvSpPr>
            <p:spPr bwMode="auto">
              <a:xfrm flipV="1">
                <a:off x="4856" y="2860"/>
                <a:ext cx="50" cy="1"/>
              </a:xfrm>
              <a:prstGeom prst="line">
                <a:avLst/>
              </a:prstGeom>
              <a:noFill/>
              <a:ln w="3175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</p:grpSp>
        <p:sp>
          <p:nvSpPr>
            <p:cNvPr id="1463703" name="Line 407"/>
            <p:cNvSpPr>
              <a:spLocks noChangeShapeType="1"/>
            </p:cNvSpPr>
            <p:nvPr/>
          </p:nvSpPr>
          <p:spPr bwMode="auto">
            <a:xfrm>
              <a:off x="4906" y="2860"/>
              <a:ext cx="1" cy="37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04" name="Line 408"/>
            <p:cNvSpPr>
              <a:spLocks noChangeShapeType="1"/>
            </p:cNvSpPr>
            <p:nvPr/>
          </p:nvSpPr>
          <p:spPr bwMode="auto">
            <a:xfrm flipH="1">
              <a:off x="4858" y="2897"/>
              <a:ext cx="49" cy="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05" name="Line 409"/>
            <p:cNvSpPr>
              <a:spLocks noChangeShapeType="1"/>
            </p:cNvSpPr>
            <p:nvPr/>
          </p:nvSpPr>
          <p:spPr bwMode="auto">
            <a:xfrm flipH="1" flipV="1">
              <a:off x="4856" y="2861"/>
              <a:ext cx="2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06" name="Freeform 410"/>
            <p:cNvSpPr>
              <a:spLocks/>
            </p:cNvSpPr>
            <p:nvPr/>
          </p:nvSpPr>
          <p:spPr bwMode="auto">
            <a:xfrm>
              <a:off x="4928" y="2858"/>
              <a:ext cx="51" cy="3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0" y="0"/>
                </a:cxn>
                <a:cxn ang="0">
                  <a:pos x="51" y="38"/>
                </a:cxn>
                <a:cxn ang="0">
                  <a:pos x="2" y="39"/>
                </a:cxn>
                <a:cxn ang="0">
                  <a:pos x="0" y="2"/>
                </a:cxn>
              </a:cxnLst>
              <a:rect l="0" t="0" r="r" b="b"/>
              <a:pathLst>
                <a:path w="51" h="39">
                  <a:moveTo>
                    <a:pt x="0" y="2"/>
                  </a:moveTo>
                  <a:lnTo>
                    <a:pt x="50" y="0"/>
                  </a:lnTo>
                  <a:lnTo>
                    <a:pt x="51" y="38"/>
                  </a:lnTo>
                  <a:lnTo>
                    <a:pt x="2" y="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07" name="Line 411"/>
            <p:cNvSpPr>
              <a:spLocks noChangeShapeType="1"/>
            </p:cNvSpPr>
            <p:nvPr/>
          </p:nvSpPr>
          <p:spPr bwMode="auto">
            <a:xfrm flipV="1">
              <a:off x="4928" y="2858"/>
              <a:ext cx="50" cy="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08" name="Line 412"/>
            <p:cNvSpPr>
              <a:spLocks noChangeShapeType="1"/>
            </p:cNvSpPr>
            <p:nvPr/>
          </p:nvSpPr>
          <p:spPr bwMode="auto">
            <a:xfrm>
              <a:off x="4978" y="2858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09" name="Line 413"/>
            <p:cNvSpPr>
              <a:spLocks noChangeShapeType="1"/>
            </p:cNvSpPr>
            <p:nvPr/>
          </p:nvSpPr>
          <p:spPr bwMode="auto">
            <a:xfrm flipH="1">
              <a:off x="4930" y="2896"/>
              <a:ext cx="49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0" name="Line 414"/>
            <p:cNvSpPr>
              <a:spLocks noChangeShapeType="1"/>
            </p:cNvSpPr>
            <p:nvPr/>
          </p:nvSpPr>
          <p:spPr bwMode="auto">
            <a:xfrm flipH="1" flipV="1">
              <a:off x="4928" y="2860"/>
              <a:ext cx="2" cy="37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1" name="Freeform 415"/>
            <p:cNvSpPr>
              <a:spLocks/>
            </p:cNvSpPr>
            <p:nvPr/>
          </p:nvSpPr>
          <p:spPr bwMode="auto">
            <a:xfrm>
              <a:off x="4998" y="2856"/>
              <a:ext cx="52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0" y="0"/>
                </a:cxn>
                <a:cxn ang="0">
                  <a:pos x="52" y="38"/>
                </a:cxn>
                <a:cxn ang="0">
                  <a:pos x="2" y="40"/>
                </a:cxn>
                <a:cxn ang="0">
                  <a:pos x="0" y="2"/>
                </a:cxn>
              </a:cxnLst>
              <a:rect l="0" t="0" r="r" b="b"/>
              <a:pathLst>
                <a:path w="52" h="40">
                  <a:moveTo>
                    <a:pt x="0" y="2"/>
                  </a:moveTo>
                  <a:lnTo>
                    <a:pt x="50" y="0"/>
                  </a:lnTo>
                  <a:lnTo>
                    <a:pt x="52" y="38"/>
                  </a:lnTo>
                  <a:lnTo>
                    <a:pt x="2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2" name="Line 416"/>
            <p:cNvSpPr>
              <a:spLocks noChangeShapeType="1"/>
            </p:cNvSpPr>
            <p:nvPr/>
          </p:nvSpPr>
          <p:spPr bwMode="auto">
            <a:xfrm flipV="1">
              <a:off x="4998" y="2856"/>
              <a:ext cx="50" cy="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3" name="Line 417"/>
            <p:cNvSpPr>
              <a:spLocks noChangeShapeType="1"/>
            </p:cNvSpPr>
            <p:nvPr/>
          </p:nvSpPr>
          <p:spPr bwMode="auto">
            <a:xfrm>
              <a:off x="5048" y="2856"/>
              <a:ext cx="2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4" name="Line 418"/>
            <p:cNvSpPr>
              <a:spLocks noChangeShapeType="1"/>
            </p:cNvSpPr>
            <p:nvPr/>
          </p:nvSpPr>
          <p:spPr bwMode="auto">
            <a:xfrm flipH="1">
              <a:off x="5000" y="2894"/>
              <a:ext cx="50" cy="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5" name="Line 419"/>
            <p:cNvSpPr>
              <a:spLocks noChangeShapeType="1"/>
            </p:cNvSpPr>
            <p:nvPr/>
          </p:nvSpPr>
          <p:spPr bwMode="auto">
            <a:xfrm flipH="1" flipV="1">
              <a:off x="4998" y="2858"/>
              <a:ext cx="2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6" name="Freeform 420"/>
            <p:cNvSpPr>
              <a:spLocks/>
            </p:cNvSpPr>
            <p:nvPr/>
          </p:nvSpPr>
          <p:spPr bwMode="auto">
            <a:xfrm>
              <a:off x="5069" y="2856"/>
              <a:ext cx="27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7" y="36"/>
                </a:cxn>
                <a:cxn ang="0">
                  <a:pos x="1" y="38"/>
                </a:cxn>
                <a:cxn ang="0">
                  <a:pos x="0" y="0"/>
                </a:cxn>
              </a:cxnLst>
              <a:rect l="0" t="0" r="r" b="b"/>
              <a:pathLst>
                <a:path w="27" h="38">
                  <a:moveTo>
                    <a:pt x="0" y="0"/>
                  </a:moveTo>
                  <a:lnTo>
                    <a:pt x="25" y="0"/>
                  </a:lnTo>
                  <a:lnTo>
                    <a:pt x="27" y="36"/>
                  </a:lnTo>
                  <a:lnTo>
                    <a:pt x="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7" name="Line 421"/>
            <p:cNvSpPr>
              <a:spLocks noChangeShapeType="1"/>
            </p:cNvSpPr>
            <p:nvPr/>
          </p:nvSpPr>
          <p:spPr bwMode="auto">
            <a:xfrm>
              <a:off x="5069" y="2856"/>
              <a:ext cx="25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8" name="Line 422"/>
            <p:cNvSpPr>
              <a:spLocks noChangeShapeType="1"/>
            </p:cNvSpPr>
            <p:nvPr/>
          </p:nvSpPr>
          <p:spPr bwMode="auto">
            <a:xfrm>
              <a:off x="5094" y="2856"/>
              <a:ext cx="2" cy="36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19" name="Line 423"/>
            <p:cNvSpPr>
              <a:spLocks noChangeShapeType="1"/>
            </p:cNvSpPr>
            <p:nvPr/>
          </p:nvSpPr>
          <p:spPr bwMode="auto">
            <a:xfrm flipH="1">
              <a:off x="5070" y="2892"/>
              <a:ext cx="26" cy="2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0" name="Line 424"/>
            <p:cNvSpPr>
              <a:spLocks noChangeShapeType="1"/>
            </p:cNvSpPr>
            <p:nvPr/>
          </p:nvSpPr>
          <p:spPr bwMode="auto">
            <a:xfrm flipH="1" flipV="1">
              <a:off x="5069" y="2856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1" name="Freeform 425"/>
            <p:cNvSpPr>
              <a:spLocks/>
            </p:cNvSpPr>
            <p:nvPr/>
          </p:nvSpPr>
          <p:spPr bwMode="auto">
            <a:xfrm>
              <a:off x="922" y="3297"/>
              <a:ext cx="69" cy="69"/>
            </a:xfrm>
            <a:custGeom>
              <a:avLst/>
              <a:gdLst/>
              <a:ahLst/>
              <a:cxnLst>
                <a:cxn ang="0">
                  <a:pos x="69" y="34"/>
                </a:cxn>
                <a:cxn ang="0">
                  <a:pos x="67" y="26"/>
                </a:cxn>
                <a:cxn ang="0">
                  <a:pos x="64" y="17"/>
                </a:cxn>
                <a:cxn ang="0">
                  <a:pos x="59" y="10"/>
                </a:cxn>
                <a:cxn ang="0">
                  <a:pos x="52" y="5"/>
                </a:cxn>
                <a:cxn ang="0">
                  <a:pos x="43" y="2"/>
                </a:cxn>
                <a:cxn ang="0">
                  <a:pos x="35" y="0"/>
                </a:cxn>
                <a:cxn ang="0">
                  <a:pos x="26" y="2"/>
                </a:cxn>
                <a:cxn ang="0">
                  <a:pos x="17" y="5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2" y="43"/>
                </a:cxn>
                <a:cxn ang="0">
                  <a:pos x="5" y="51"/>
                </a:cxn>
                <a:cxn ang="0">
                  <a:pos x="11" y="58"/>
                </a:cxn>
                <a:cxn ang="0">
                  <a:pos x="17" y="65"/>
                </a:cxn>
                <a:cxn ang="0">
                  <a:pos x="26" y="69"/>
                </a:cxn>
                <a:cxn ang="0">
                  <a:pos x="35" y="69"/>
                </a:cxn>
                <a:cxn ang="0">
                  <a:pos x="43" y="69"/>
                </a:cxn>
                <a:cxn ang="0">
                  <a:pos x="52" y="65"/>
                </a:cxn>
                <a:cxn ang="0">
                  <a:pos x="59" y="58"/>
                </a:cxn>
                <a:cxn ang="0">
                  <a:pos x="64" y="51"/>
                </a:cxn>
                <a:cxn ang="0">
                  <a:pos x="67" y="43"/>
                </a:cxn>
                <a:cxn ang="0">
                  <a:pos x="69" y="34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7" y="26"/>
                  </a:lnTo>
                  <a:lnTo>
                    <a:pt x="64" y="17"/>
                  </a:lnTo>
                  <a:lnTo>
                    <a:pt x="59" y="10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17" y="5"/>
                  </a:lnTo>
                  <a:lnTo>
                    <a:pt x="11" y="10"/>
                  </a:lnTo>
                  <a:lnTo>
                    <a:pt x="5" y="17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2" y="43"/>
                  </a:lnTo>
                  <a:lnTo>
                    <a:pt x="5" y="51"/>
                  </a:lnTo>
                  <a:lnTo>
                    <a:pt x="11" y="58"/>
                  </a:lnTo>
                  <a:lnTo>
                    <a:pt x="17" y="65"/>
                  </a:lnTo>
                  <a:lnTo>
                    <a:pt x="26" y="69"/>
                  </a:lnTo>
                  <a:lnTo>
                    <a:pt x="35" y="69"/>
                  </a:lnTo>
                  <a:lnTo>
                    <a:pt x="43" y="69"/>
                  </a:lnTo>
                  <a:lnTo>
                    <a:pt x="52" y="65"/>
                  </a:lnTo>
                  <a:lnTo>
                    <a:pt x="59" y="58"/>
                  </a:lnTo>
                  <a:lnTo>
                    <a:pt x="64" y="51"/>
                  </a:lnTo>
                  <a:lnTo>
                    <a:pt x="67" y="43"/>
                  </a:lnTo>
                  <a:lnTo>
                    <a:pt x="69" y="34"/>
                  </a:lnTo>
                </a:path>
              </a:pathLst>
            </a:custGeom>
            <a:noFill/>
            <a:ln w="14288">
              <a:solidFill>
                <a:srgbClr val="007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2" name="Freeform 426"/>
            <p:cNvSpPr>
              <a:spLocks/>
            </p:cNvSpPr>
            <p:nvPr/>
          </p:nvSpPr>
          <p:spPr bwMode="auto">
            <a:xfrm>
              <a:off x="1217" y="3323"/>
              <a:ext cx="69" cy="68"/>
            </a:xfrm>
            <a:custGeom>
              <a:avLst/>
              <a:gdLst/>
              <a:ahLst/>
              <a:cxnLst>
                <a:cxn ang="0">
                  <a:pos x="69" y="34"/>
                </a:cxn>
                <a:cxn ang="0">
                  <a:pos x="67" y="25"/>
                </a:cxn>
                <a:cxn ang="0">
                  <a:pos x="64" y="17"/>
                </a:cxn>
                <a:cxn ang="0">
                  <a:pos x="59" y="10"/>
                </a:cxn>
                <a:cxn ang="0">
                  <a:pos x="52" y="5"/>
                </a:cxn>
                <a:cxn ang="0">
                  <a:pos x="43" y="1"/>
                </a:cxn>
                <a:cxn ang="0">
                  <a:pos x="35" y="0"/>
                </a:cxn>
                <a:cxn ang="0">
                  <a:pos x="26" y="1"/>
                </a:cxn>
                <a:cxn ang="0">
                  <a:pos x="18" y="5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2" y="43"/>
                </a:cxn>
                <a:cxn ang="0">
                  <a:pos x="6" y="51"/>
                </a:cxn>
                <a:cxn ang="0">
                  <a:pos x="11" y="58"/>
                </a:cxn>
                <a:cxn ang="0">
                  <a:pos x="18" y="63"/>
                </a:cxn>
                <a:cxn ang="0">
                  <a:pos x="26" y="67"/>
                </a:cxn>
                <a:cxn ang="0">
                  <a:pos x="35" y="68"/>
                </a:cxn>
                <a:cxn ang="0">
                  <a:pos x="43" y="67"/>
                </a:cxn>
                <a:cxn ang="0">
                  <a:pos x="52" y="63"/>
                </a:cxn>
                <a:cxn ang="0">
                  <a:pos x="59" y="58"/>
                </a:cxn>
                <a:cxn ang="0">
                  <a:pos x="64" y="51"/>
                </a:cxn>
                <a:cxn ang="0">
                  <a:pos x="67" y="43"/>
                </a:cxn>
                <a:cxn ang="0">
                  <a:pos x="69" y="34"/>
                </a:cxn>
              </a:cxnLst>
              <a:rect l="0" t="0" r="r" b="b"/>
              <a:pathLst>
                <a:path w="69" h="68">
                  <a:moveTo>
                    <a:pt x="69" y="34"/>
                  </a:moveTo>
                  <a:lnTo>
                    <a:pt x="67" y="25"/>
                  </a:lnTo>
                  <a:lnTo>
                    <a:pt x="64" y="17"/>
                  </a:lnTo>
                  <a:lnTo>
                    <a:pt x="59" y="10"/>
                  </a:lnTo>
                  <a:lnTo>
                    <a:pt x="52" y="5"/>
                  </a:lnTo>
                  <a:lnTo>
                    <a:pt x="43" y="1"/>
                  </a:lnTo>
                  <a:lnTo>
                    <a:pt x="35" y="0"/>
                  </a:lnTo>
                  <a:lnTo>
                    <a:pt x="26" y="1"/>
                  </a:lnTo>
                  <a:lnTo>
                    <a:pt x="18" y="5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43"/>
                  </a:lnTo>
                  <a:lnTo>
                    <a:pt x="6" y="51"/>
                  </a:lnTo>
                  <a:lnTo>
                    <a:pt x="11" y="58"/>
                  </a:lnTo>
                  <a:lnTo>
                    <a:pt x="18" y="63"/>
                  </a:lnTo>
                  <a:lnTo>
                    <a:pt x="26" y="67"/>
                  </a:lnTo>
                  <a:lnTo>
                    <a:pt x="35" y="68"/>
                  </a:lnTo>
                  <a:lnTo>
                    <a:pt x="43" y="67"/>
                  </a:lnTo>
                  <a:lnTo>
                    <a:pt x="52" y="63"/>
                  </a:lnTo>
                  <a:lnTo>
                    <a:pt x="59" y="58"/>
                  </a:lnTo>
                  <a:lnTo>
                    <a:pt x="64" y="51"/>
                  </a:lnTo>
                  <a:lnTo>
                    <a:pt x="67" y="43"/>
                  </a:lnTo>
                  <a:lnTo>
                    <a:pt x="69" y="34"/>
                  </a:lnTo>
                </a:path>
              </a:pathLst>
            </a:custGeom>
            <a:noFill/>
            <a:ln w="14288">
              <a:solidFill>
                <a:srgbClr val="007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3" name="Freeform 427"/>
            <p:cNvSpPr>
              <a:spLocks/>
            </p:cNvSpPr>
            <p:nvPr/>
          </p:nvSpPr>
          <p:spPr bwMode="auto">
            <a:xfrm>
              <a:off x="1514" y="3297"/>
              <a:ext cx="69" cy="69"/>
            </a:xfrm>
            <a:custGeom>
              <a:avLst/>
              <a:gdLst/>
              <a:ahLst/>
              <a:cxnLst>
                <a:cxn ang="0">
                  <a:pos x="69" y="34"/>
                </a:cxn>
                <a:cxn ang="0">
                  <a:pos x="67" y="26"/>
                </a:cxn>
                <a:cxn ang="0">
                  <a:pos x="64" y="17"/>
                </a:cxn>
                <a:cxn ang="0">
                  <a:pos x="59" y="10"/>
                </a:cxn>
                <a:cxn ang="0">
                  <a:pos x="52" y="5"/>
                </a:cxn>
                <a:cxn ang="0">
                  <a:pos x="43" y="2"/>
                </a:cxn>
                <a:cxn ang="0">
                  <a:pos x="35" y="0"/>
                </a:cxn>
                <a:cxn ang="0">
                  <a:pos x="24" y="2"/>
                </a:cxn>
                <a:cxn ang="0">
                  <a:pos x="18" y="5"/>
                </a:cxn>
                <a:cxn ang="0">
                  <a:pos x="9" y="10"/>
                </a:cxn>
                <a:cxn ang="0">
                  <a:pos x="4" y="17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0" y="43"/>
                </a:cxn>
                <a:cxn ang="0">
                  <a:pos x="4" y="51"/>
                </a:cxn>
                <a:cxn ang="0">
                  <a:pos x="9" y="58"/>
                </a:cxn>
                <a:cxn ang="0">
                  <a:pos x="18" y="65"/>
                </a:cxn>
                <a:cxn ang="0">
                  <a:pos x="24" y="69"/>
                </a:cxn>
                <a:cxn ang="0">
                  <a:pos x="35" y="69"/>
                </a:cxn>
                <a:cxn ang="0">
                  <a:pos x="43" y="69"/>
                </a:cxn>
                <a:cxn ang="0">
                  <a:pos x="52" y="65"/>
                </a:cxn>
                <a:cxn ang="0">
                  <a:pos x="59" y="58"/>
                </a:cxn>
                <a:cxn ang="0">
                  <a:pos x="64" y="51"/>
                </a:cxn>
                <a:cxn ang="0">
                  <a:pos x="67" y="43"/>
                </a:cxn>
                <a:cxn ang="0">
                  <a:pos x="69" y="34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7" y="26"/>
                  </a:lnTo>
                  <a:lnTo>
                    <a:pt x="64" y="17"/>
                  </a:lnTo>
                  <a:lnTo>
                    <a:pt x="59" y="10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24" y="2"/>
                  </a:lnTo>
                  <a:lnTo>
                    <a:pt x="18" y="5"/>
                  </a:lnTo>
                  <a:lnTo>
                    <a:pt x="9" y="10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4" y="51"/>
                  </a:lnTo>
                  <a:lnTo>
                    <a:pt x="9" y="58"/>
                  </a:lnTo>
                  <a:lnTo>
                    <a:pt x="18" y="65"/>
                  </a:lnTo>
                  <a:lnTo>
                    <a:pt x="24" y="69"/>
                  </a:lnTo>
                  <a:lnTo>
                    <a:pt x="35" y="69"/>
                  </a:lnTo>
                  <a:lnTo>
                    <a:pt x="43" y="69"/>
                  </a:lnTo>
                  <a:lnTo>
                    <a:pt x="52" y="65"/>
                  </a:lnTo>
                  <a:lnTo>
                    <a:pt x="59" y="58"/>
                  </a:lnTo>
                  <a:lnTo>
                    <a:pt x="64" y="51"/>
                  </a:lnTo>
                  <a:lnTo>
                    <a:pt x="67" y="43"/>
                  </a:lnTo>
                  <a:lnTo>
                    <a:pt x="69" y="34"/>
                  </a:lnTo>
                </a:path>
              </a:pathLst>
            </a:custGeom>
            <a:noFill/>
            <a:ln w="14288">
              <a:solidFill>
                <a:srgbClr val="007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4" name="Freeform 428"/>
            <p:cNvSpPr>
              <a:spLocks/>
            </p:cNvSpPr>
            <p:nvPr/>
          </p:nvSpPr>
          <p:spPr bwMode="auto">
            <a:xfrm>
              <a:off x="1810" y="3222"/>
              <a:ext cx="68" cy="68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66" y="25"/>
                </a:cxn>
                <a:cxn ang="0">
                  <a:pos x="63" y="17"/>
                </a:cxn>
                <a:cxn ang="0">
                  <a:pos x="58" y="10"/>
                </a:cxn>
                <a:cxn ang="0">
                  <a:pos x="51" y="5"/>
                </a:cxn>
                <a:cxn ang="0">
                  <a:pos x="42" y="1"/>
                </a:cxn>
                <a:cxn ang="0">
                  <a:pos x="34" y="0"/>
                </a:cxn>
                <a:cxn ang="0">
                  <a:pos x="24" y="1"/>
                </a:cxn>
                <a:cxn ang="0">
                  <a:pos x="17" y="5"/>
                </a:cxn>
                <a:cxn ang="0">
                  <a:pos x="8" y="10"/>
                </a:cxn>
                <a:cxn ang="0">
                  <a:pos x="3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0" y="42"/>
                </a:cxn>
                <a:cxn ang="0">
                  <a:pos x="3" y="51"/>
                </a:cxn>
                <a:cxn ang="0">
                  <a:pos x="8" y="58"/>
                </a:cxn>
                <a:cxn ang="0">
                  <a:pos x="17" y="63"/>
                </a:cxn>
                <a:cxn ang="0">
                  <a:pos x="24" y="66"/>
                </a:cxn>
                <a:cxn ang="0">
                  <a:pos x="34" y="68"/>
                </a:cxn>
                <a:cxn ang="0">
                  <a:pos x="42" y="66"/>
                </a:cxn>
                <a:cxn ang="0">
                  <a:pos x="51" y="63"/>
                </a:cxn>
                <a:cxn ang="0">
                  <a:pos x="58" y="58"/>
                </a:cxn>
                <a:cxn ang="0">
                  <a:pos x="63" y="51"/>
                </a:cxn>
                <a:cxn ang="0">
                  <a:pos x="66" y="42"/>
                </a:cxn>
                <a:cxn ang="0">
                  <a:pos x="68" y="34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6" y="25"/>
                  </a:lnTo>
                  <a:lnTo>
                    <a:pt x="63" y="17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2" y="1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7" y="5"/>
                  </a:lnTo>
                  <a:lnTo>
                    <a:pt x="8" y="10"/>
                  </a:lnTo>
                  <a:lnTo>
                    <a:pt x="3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3" y="51"/>
                  </a:lnTo>
                  <a:lnTo>
                    <a:pt x="8" y="58"/>
                  </a:lnTo>
                  <a:lnTo>
                    <a:pt x="17" y="63"/>
                  </a:lnTo>
                  <a:lnTo>
                    <a:pt x="24" y="66"/>
                  </a:lnTo>
                  <a:lnTo>
                    <a:pt x="34" y="68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1"/>
                  </a:lnTo>
                  <a:lnTo>
                    <a:pt x="66" y="42"/>
                  </a:lnTo>
                  <a:lnTo>
                    <a:pt x="68" y="34"/>
                  </a:lnTo>
                </a:path>
              </a:pathLst>
            </a:custGeom>
            <a:noFill/>
            <a:ln w="14288">
              <a:solidFill>
                <a:srgbClr val="007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5" name="Freeform 429"/>
            <p:cNvSpPr>
              <a:spLocks/>
            </p:cNvSpPr>
            <p:nvPr/>
          </p:nvSpPr>
          <p:spPr bwMode="auto">
            <a:xfrm>
              <a:off x="2105" y="3043"/>
              <a:ext cx="68" cy="69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67" y="26"/>
                </a:cxn>
                <a:cxn ang="0">
                  <a:pos x="63" y="17"/>
                </a:cxn>
                <a:cxn ang="0">
                  <a:pos x="58" y="10"/>
                </a:cxn>
                <a:cxn ang="0">
                  <a:pos x="51" y="5"/>
                </a:cxn>
                <a:cxn ang="0">
                  <a:pos x="43" y="2"/>
                </a:cxn>
                <a:cxn ang="0">
                  <a:pos x="34" y="0"/>
                </a:cxn>
                <a:cxn ang="0">
                  <a:pos x="25" y="2"/>
                </a:cxn>
                <a:cxn ang="0">
                  <a:pos x="17" y="5"/>
                </a:cxn>
                <a:cxn ang="0">
                  <a:pos x="10" y="10"/>
                </a:cxn>
                <a:cxn ang="0">
                  <a:pos x="5" y="17"/>
                </a:cxn>
                <a:cxn ang="0">
                  <a:pos x="1" y="26"/>
                </a:cxn>
                <a:cxn ang="0">
                  <a:pos x="0" y="34"/>
                </a:cxn>
                <a:cxn ang="0">
                  <a:pos x="1" y="43"/>
                </a:cxn>
                <a:cxn ang="0">
                  <a:pos x="5" y="52"/>
                </a:cxn>
                <a:cxn ang="0">
                  <a:pos x="10" y="58"/>
                </a:cxn>
                <a:cxn ang="0">
                  <a:pos x="17" y="64"/>
                </a:cxn>
                <a:cxn ang="0">
                  <a:pos x="25" y="67"/>
                </a:cxn>
                <a:cxn ang="0">
                  <a:pos x="34" y="69"/>
                </a:cxn>
                <a:cxn ang="0">
                  <a:pos x="43" y="67"/>
                </a:cxn>
                <a:cxn ang="0">
                  <a:pos x="51" y="64"/>
                </a:cxn>
                <a:cxn ang="0">
                  <a:pos x="58" y="58"/>
                </a:cxn>
                <a:cxn ang="0">
                  <a:pos x="63" y="52"/>
                </a:cxn>
                <a:cxn ang="0">
                  <a:pos x="67" y="43"/>
                </a:cxn>
                <a:cxn ang="0">
                  <a:pos x="68" y="34"/>
                </a:cxn>
              </a:cxnLst>
              <a:rect l="0" t="0" r="r" b="b"/>
              <a:pathLst>
                <a:path w="68" h="69">
                  <a:moveTo>
                    <a:pt x="68" y="34"/>
                  </a:moveTo>
                  <a:lnTo>
                    <a:pt x="67" y="26"/>
                  </a:lnTo>
                  <a:lnTo>
                    <a:pt x="63" y="17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7" y="5"/>
                  </a:lnTo>
                  <a:lnTo>
                    <a:pt x="10" y="10"/>
                  </a:lnTo>
                  <a:lnTo>
                    <a:pt x="5" y="17"/>
                  </a:lnTo>
                  <a:lnTo>
                    <a:pt x="1" y="26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5" y="52"/>
                  </a:lnTo>
                  <a:lnTo>
                    <a:pt x="10" y="58"/>
                  </a:lnTo>
                  <a:lnTo>
                    <a:pt x="17" y="64"/>
                  </a:lnTo>
                  <a:lnTo>
                    <a:pt x="25" y="67"/>
                  </a:lnTo>
                  <a:lnTo>
                    <a:pt x="34" y="69"/>
                  </a:lnTo>
                  <a:lnTo>
                    <a:pt x="43" y="67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3" y="52"/>
                  </a:lnTo>
                  <a:lnTo>
                    <a:pt x="67" y="43"/>
                  </a:lnTo>
                  <a:lnTo>
                    <a:pt x="68" y="34"/>
                  </a:lnTo>
                </a:path>
              </a:pathLst>
            </a:custGeom>
            <a:noFill/>
            <a:ln w="14288">
              <a:solidFill>
                <a:srgbClr val="007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6" name="Freeform 430"/>
            <p:cNvSpPr>
              <a:spLocks/>
            </p:cNvSpPr>
            <p:nvPr/>
          </p:nvSpPr>
          <p:spPr bwMode="auto">
            <a:xfrm>
              <a:off x="2697" y="2968"/>
              <a:ext cx="68" cy="68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67" y="25"/>
                </a:cxn>
                <a:cxn ang="0">
                  <a:pos x="63" y="17"/>
                </a:cxn>
                <a:cxn ang="0">
                  <a:pos x="58" y="10"/>
                </a:cxn>
                <a:cxn ang="0">
                  <a:pos x="51" y="3"/>
                </a:cxn>
                <a:cxn ang="0">
                  <a:pos x="43" y="0"/>
                </a:cxn>
                <a:cxn ang="0">
                  <a:pos x="34" y="0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8" y="10"/>
                </a:cxn>
                <a:cxn ang="0">
                  <a:pos x="3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0" y="43"/>
                </a:cxn>
                <a:cxn ang="0">
                  <a:pos x="3" y="51"/>
                </a:cxn>
                <a:cxn ang="0">
                  <a:pos x="8" y="58"/>
                </a:cxn>
                <a:cxn ang="0">
                  <a:pos x="17" y="63"/>
                </a:cxn>
                <a:cxn ang="0">
                  <a:pos x="24" y="67"/>
                </a:cxn>
                <a:cxn ang="0">
                  <a:pos x="34" y="68"/>
                </a:cxn>
                <a:cxn ang="0">
                  <a:pos x="43" y="67"/>
                </a:cxn>
                <a:cxn ang="0">
                  <a:pos x="51" y="63"/>
                </a:cxn>
                <a:cxn ang="0">
                  <a:pos x="58" y="58"/>
                </a:cxn>
                <a:cxn ang="0">
                  <a:pos x="63" y="51"/>
                </a:cxn>
                <a:cxn ang="0">
                  <a:pos x="67" y="43"/>
                </a:cxn>
                <a:cxn ang="0">
                  <a:pos x="68" y="34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7" y="25"/>
                  </a:lnTo>
                  <a:lnTo>
                    <a:pt x="63" y="17"/>
                  </a:lnTo>
                  <a:lnTo>
                    <a:pt x="58" y="10"/>
                  </a:lnTo>
                  <a:lnTo>
                    <a:pt x="51" y="3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3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3" y="51"/>
                  </a:lnTo>
                  <a:lnTo>
                    <a:pt x="8" y="58"/>
                  </a:lnTo>
                  <a:lnTo>
                    <a:pt x="17" y="63"/>
                  </a:lnTo>
                  <a:lnTo>
                    <a:pt x="24" y="67"/>
                  </a:lnTo>
                  <a:lnTo>
                    <a:pt x="34" y="68"/>
                  </a:lnTo>
                  <a:lnTo>
                    <a:pt x="43" y="67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1"/>
                  </a:lnTo>
                  <a:lnTo>
                    <a:pt x="67" y="43"/>
                  </a:lnTo>
                  <a:lnTo>
                    <a:pt x="68" y="34"/>
                  </a:lnTo>
                </a:path>
              </a:pathLst>
            </a:custGeom>
            <a:noFill/>
            <a:ln w="14288">
              <a:solidFill>
                <a:srgbClr val="007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7" name="Freeform 431"/>
            <p:cNvSpPr>
              <a:spLocks/>
            </p:cNvSpPr>
            <p:nvPr/>
          </p:nvSpPr>
          <p:spPr bwMode="auto">
            <a:xfrm>
              <a:off x="3879" y="2865"/>
              <a:ext cx="69" cy="68"/>
            </a:xfrm>
            <a:custGeom>
              <a:avLst/>
              <a:gdLst/>
              <a:ahLst/>
              <a:cxnLst>
                <a:cxn ang="0">
                  <a:pos x="69" y="34"/>
                </a:cxn>
                <a:cxn ang="0">
                  <a:pos x="67" y="25"/>
                </a:cxn>
                <a:cxn ang="0">
                  <a:pos x="64" y="17"/>
                </a:cxn>
                <a:cxn ang="0">
                  <a:pos x="59" y="10"/>
                </a:cxn>
                <a:cxn ang="0">
                  <a:pos x="52" y="5"/>
                </a:cxn>
                <a:cxn ang="0">
                  <a:pos x="43" y="1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5"/>
                </a:cxn>
                <a:cxn ang="0">
                  <a:pos x="9" y="10"/>
                </a:cxn>
                <a:cxn ang="0">
                  <a:pos x="4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0" y="43"/>
                </a:cxn>
                <a:cxn ang="0">
                  <a:pos x="4" y="51"/>
                </a:cxn>
                <a:cxn ang="0">
                  <a:pos x="9" y="58"/>
                </a:cxn>
                <a:cxn ang="0">
                  <a:pos x="17" y="63"/>
                </a:cxn>
                <a:cxn ang="0">
                  <a:pos x="24" y="67"/>
                </a:cxn>
                <a:cxn ang="0">
                  <a:pos x="35" y="68"/>
                </a:cxn>
                <a:cxn ang="0">
                  <a:pos x="43" y="67"/>
                </a:cxn>
                <a:cxn ang="0">
                  <a:pos x="52" y="63"/>
                </a:cxn>
                <a:cxn ang="0">
                  <a:pos x="59" y="58"/>
                </a:cxn>
                <a:cxn ang="0">
                  <a:pos x="64" y="51"/>
                </a:cxn>
                <a:cxn ang="0">
                  <a:pos x="67" y="43"/>
                </a:cxn>
                <a:cxn ang="0">
                  <a:pos x="69" y="34"/>
                </a:cxn>
              </a:cxnLst>
              <a:rect l="0" t="0" r="r" b="b"/>
              <a:pathLst>
                <a:path w="69" h="68">
                  <a:moveTo>
                    <a:pt x="69" y="34"/>
                  </a:moveTo>
                  <a:lnTo>
                    <a:pt x="67" y="25"/>
                  </a:lnTo>
                  <a:lnTo>
                    <a:pt x="64" y="17"/>
                  </a:lnTo>
                  <a:lnTo>
                    <a:pt x="59" y="10"/>
                  </a:lnTo>
                  <a:lnTo>
                    <a:pt x="52" y="5"/>
                  </a:lnTo>
                  <a:lnTo>
                    <a:pt x="43" y="1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5"/>
                  </a:lnTo>
                  <a:lnTo>
                    <a:pt x="9" y="10"/>
                  </a:lnTo>
                  <a:lnTo>
                    <a:pt x="4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4" y="51"/>
                  </a:lnTo>
                  <a:lnTo>
                    <a:pt x="9" y="58"/>
                  </a:lnTo>
                  <a:lnTo>
                    <a:pt x="17" y="63"/>
                  </a:lnTo>
                  <a:lnTo>
                    <a:pt x="24" y="67"/>
                  </a:lnTo>
                  <a:lnTo>
                    <a:pt x="35" y="68"/>
                  </a:lnTo>
                  <a:lnTo>
                    <a:pt x="43" y="67"/>
                  </a:lnTo>
                  <a:lnTo>
                    <a:pt x="52" y="63"/>
                  </a:lnTo>
                  <a:lnTo>
                    <a:pt x="59" y="58"/>
                  </a:lnTo>
                  <a:lnTo>
                    <a:pt x="64" y="51"/>
                  </a:lnTo>
                  <a:lnTo>
                    <a:pt x="67" y="43"/>
                  </a:lnTo>
                  <a:lnTo>
                    <a:pt x="69" y="34"/>
                  </a:lnTo>
                </a:path>
              </a:pathLst>
            </a:custGeom>
            <a:noFill/>
            <a:ln w="14288">
              <a:solidFill>
                <a:srgbClr val="007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8" name="Freeform 432"/>
            <p:cNvSpPr>
              <a:spLocks/>
            </p:cNvSpPr>
            <p:nvPr/>
          </p:nvSpPr>
          <p:spPr bwMode="auto">
            <a:xfrm>
              <a:off x="5062" y="2839"/>
              <a:ext cx="68" cy="69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67" y="26"/>
                </a:cxn>
                <a:cxn ang="0">
                  <a:pos x="63" y="17"/>
                </a:cxn>
                <a:cxn ang="0">
                  <a:pos x="58" y="10"/>
                </a:cxn>
                <a:cxn ang="0">
                  <a:pos x="51" y="5"/>
                </a:cxn>
                <a:cxn ang="0">
                  <a:pos x="43" y="2"/>
                </a:cxn>
                <a:cxn ang="0">
                  <a:pos x="34" y="0"/>
                </a:cxn>
                <a:cxn ang="0">
                  <a:pos x="25" y="2"/>
                </a:cxn>
                <a:cxn ang="0">
                  <a:pos x="17" y="5"/>
                </a:cxn>
                <a:cxn ang="0">
                  <a:pos x="10" y="10"/>
                </a:cxn>
                <a:cxn ang="0">
                  <a:pos x="5" y="17"/>
                </a:cxn>
                <a:cxn ang="0">
                  <a:pos x="1" y="26"/>
                </a:cxn>
                <a:cxn ang="0">
                  <a:pos x="0" y="34"/>
                </a:cxn>
                <a:cxn ang="0">
                  <a:pos x="1" y="43"/>
                </a:cxn>
                <a:cxn ang="0">
                  <a:pos x="5" y="51"/>
                </a:cxn>
                <a:cxn ang="0">
                  <a:pos x="10" y="58"/>
                </a:cxn>
                <a:cxn ang="0">
                  <a:pos x="17" y="65"/>
                </a:cxn>
                <a:cxn ang="0">
                  <a:pos x="25" y="69"/>
                </a:cxn>
                <a:cxn ang="0">
                  <a:pos x="34" y="69"/>
                </a:cxn>
                <a:cxn ang="0">
                  <a:pos x="43" y="69"/>
                </a:cxn>
                <a:cxn ang="0">
                  <a:pos x="51" y="65"/>
                </a:cxn>
                <a:cxn ang="0">
                  <a:pos x="58" y="58"/>
                </a:cxn>
                <a:cxn ang="0">
                  <a:pos x="63" y="51"/>
                </a:cxn>
                <a:cxn ang="0">
                  <a:pos x="67" y="43"/>
                </a:cxn>
                <a:cxn ang="0">
                  <a:pos x="68" y="34"/>
                </a:cxn>
              </a:cxnLst>
              <a:rect l="0" t="0" r="r" b="b"/>
              <a:pathLst>
                <a:path w="68" h="69">
                  <a:moveTo>
                    <a:pt x="68" y="34"/>
                  </a:moveTo>
                  <a:lnTo>
                    <a:pt x="67" y="26"/>
                  </a:lnTo>
                  <a:lnTo>
                    <a:pt x="63" y="17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7" y="5"/>
                  </a:lnTo>
                  <a:lnTo>
                    <a:pt x="10" y="10"/>
                  </a:lnTo>
                  <a:lnTo>
                    <a:pt x="5" y="17"/>
                  </a:lnTo>
                  <a:lnTo>
                    <a:pt x="1" y="26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5" y="51"/>
                  </a:lnTo>
                  <a:lnTo>
                    <a:pt x="10" y="58"/>
                  </a:lnTo>
                  <a:lnTo>
                    <a:pt x="17" y="65"/>
                  </a:lnTo>
                  <a:lnTo>
                    <a:pt x="25" y="69"/>
                  </a:lnTo>
                  <a:lnTo>
                    <a:pt x="34" y="69"/>
                  </a:lnTo>
                  <a:lnTo>
                    <a:pt x="43" y="69"/>
                  </a:lnTo>
                  <a:lnTo>
                    <a:pt x="51" y="65"/>
                  </a:lnTo>
                  <a:lnTo>
                    <a:pt x="58" y="58"/>
                  </a:lnTo>
                  <a:lnTo>
                    <a:pt x="63" y="51"/>
                  </a:lnTo>
                  <a:lnTo>
                    <a:pt x="67" y="43"/>
                  </a:lnTo>
                  <a:lnTo>
                    <a:pt x="68" y="34"/>
                  </a:lnTo>
                </a:path>
              </a:pathLst>
            </a:custGeom>
            <a:noFill/>
            <a:ln w="14288">
              <a:solidFill>
                <a:srgbClr val="007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29" name="Line 433"/>
            <p:cNvSpPr>
              <a:spLocks noChangeShapeType="1"/>
            </p:cNvSpPr>
            <p:nvPr/>
          </p:nvSpPr>
          <p:spPr bwMode="auto">
            <a:xfrm flipV="1">
              <a:off x="957" y="3230"/>
              <a:ext cx="1" cy="50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0" name="Line 434"/>
            <p:cNvSpPr>
              <a:spLocks noChangeShapeType="1"/>
            </p:cNvSpPr>
            <p:nvPr/>
          </p:nvSpPr>
          <p:spPr bwMode="auto">
            <a:xfrm>
              <a:off x="922" y="3230"/>
              <a:ext cx="69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1" name="Line 435"/>
            <p:cNvSpPr>
              <a:spLocks noChangeShapeType="1"/>
            </p:cNvSpPr>
            <p:nvPr/>
          </p:nvSpPr>
          <p:spPr bwMode="auto">
            <a:xfrm>
              <a:off x="957" y="3383"/>
              <a:ext cx="1" cy="5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2" name="Line 436"/>
            <p:cNvSpPr>
              <a:spLocks noChangeShapeType="1"/>
            </p:cNvSpPr>
            <p:nvPr/>
          </p:nvSpPr>
          <p:spPr bwMode="auto">
            <a:xfrm>
              <a:off x="922" y="3434"/>
              <a:ext cx="69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3" name="Line 437"/>
            <p:cNvSpPr>
              <a:spLocks noChangeShapeType="1"/>
            </p:cNvSpPr>
            <p:nvPr/>
          </p:nvSpPr>
          <p:spPr bwMode="auto">
            <a:xfrm flipV="1">
              <a:off x="1252" y="3256"/>
              <a:ext cx="1" cy="50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4" name="Line 438"/>
            <p:cNvSpPr>
              <a:spLocks noChangeShapeType="1"/>
            </p:cNvSpPr>
            <p:nvPr/>
          </p:nvSpPr>
          <p:spPr bwMode="auto">
            <a:xfrm>
              <a:off x="1217" y="3256"/>
              <a:ext cx="69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5" name="Line 439"/>
            <p:cNvSpPr>
              <a:spLocks noChangeShapeType="1"/>
            </p:cNvSpPr>
            <p:nvPr/>
          </p:nvSpPr>
          <p:spPr bwMode="auto">
            <a:xfrm>
              <a:off x="1252" y="3409"/>
              <a:ext cx="1" cy="5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6" name="Line 440"/>
            <p:cNvSpPr>
              <a:spLocks noChangeShapeType="1"/>
            </p:cNvSpPr>
            <p:nvPr/>
          </p:nvSpPr>
          <p:spPr bwMode="auto">
            <a:xfrm>
              <a:off x="1217" y="3460"/>
              <a:ext cx="69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7" name="Line 441"/>
            <p:cNvSpPr>
              <a:spLocks noChangeShapeType="1"/>
            </p:cNvSpPr>
            <p:nvPr/>
          </p:nvSpPr>
          <p:spPr bwMode="auto">
            <a:xfrm flipV="1">
              <a:off x="1549" y="3230"/>
              <a:ext cx="1" cy="50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8" name="Line 442"/>
            <p:cNvSpPr>
              <a:spLocks noChangeShapeType="1"/>
            </p:cNvSpPr>
            <p:nvPr/>
          </p:nvSpPr>
          <p:spPr bwMode="auto">
            <a:xfrm>
              <a:off x="1514" y="3230"/>
              <a:ext cx="69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39" name="Line 443"/>
            <p:cNvSpPr>
              <a:spLocks noChangeShapeType="1"/>
            </p:cNvSpPr>
            <p:nvPr/>
          </p:nvSpPr>
          <p:spPr bwMode="auto">
            <a:xfrm>
              <a:off x="1549" y="3383"/>
              <a:ext cx="1" cy="5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0" name="Line 444"/>
            <p:cNvSpPr>
              <a:spLocks noChangeShapeType="1"/>
            </p:cNvSpPr>
            <p:nvPr/>
          </p:nvSpPr>
          <p:spPr bwMode="auto">
            <a:xfrm>
              <a:off x="1514" y="3434"/>
              <a:ext cx="69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1" name="Line 445"/>
            <p:cNvSpPr>
              <a:spLocks noChangeShapeType="1"/>
            </p:cNvSpPr>
            <p:nvPr/>
          </p:nvSpPr>
          <p:spPr bwMode="auto">
            <a:xfrm flipV="1">
              <a:off x="1844" y="3180"/>
              <a:ext cx="1" cy="24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2" name="Line 446"/>
            <p:cNvSpPr>
              <a:spLocks noChangeShapeType="1"/>
            </p:cNvSpPr>
            <p:nvPr/>
          </p:nvSpPr>
          <p:spPr bwMode="auto">
            <a:xfrm>
              <a:off x="1810" y="3180"/>
              <a:ext cx="68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3" name="Line 447"/>
            <p:cNvSpPr>
              <a:spLocks noChangeShapeType="1"/>
            </p:cNvSpPr>
            <p:nvPr/>
          </p:nvSpPr>
          <p:spPr bwMode="auto">
            <a:xfrm>
              <a:off x="1844" y="3307"/>
              <a:ext cx="1" cy="24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4" name="Line 448"/>
            <p:cNvSpPr>
              <a:spLocks noChangeShapeType="1"/>
            </p:cNvSpPr>
            <p:nvPr/>
          </p:nvSpPr>
          <p:spPr bwMode="auto">
            <a:xfrm>
              <a:off x="1810" y="3331"/>
              <a:ext cx="68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5" name="Line 449"/>
            <p:cNvSpPr>
              <a:spLocks noChangeShapeType="1"/>
            </p:cNvSpPr>
            <p:nvPr/>
          </p:nvSpPr>
          <p:spPr bwMode="auto">
            <a:xfrm flipV="1">
              <a:off x="2139" y="2976"/>
              <a:ext cx="1" cy="50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6" name="Line 450"/>
            <p:cNvSpPr>
              <a:spLocks noChangeShapeType="1"/>
            </p:cNvSpPr>
            <p:nvPr/>
          </p:nvSpPr>
          <p:spPr bwMode="auto">
            <a:xfrm>
              <a:off x="2105" y="2976"/>
              <a:ext cx="68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7" name="Line 451"/>
            <p:cNvSpPr>
              <a:spLocks noChangeShapeType="1"/>
            </p:cNvSpPr>
            <p:nvPr/>
          </p:nvSpPr>
          <p:spPr bwMode="auto">
            <a:xfrm>
              <a:off x="2139" y="3129"/>
              <a:ext cx="1" cy="5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8" name="Line 452"/>
            <p:cNvSpPr>
              <a:spLocks noChangeShapeType="1"/>
            </p:cNvSpPr>
            <p:nvPr/>
          </p:nvSpPr>
          <p:spPr bwMode="auto">
            <a:xfrm>
              <a:off x="2105" y="3180"/>
              <a:ext cx="68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49" name="Line 453"/>
            <p:cNvSpPr>
              <a:spLocks noChangeShapeType="1"/>
            </p:cNvSpPr>
            <p:nvPr/>
          </p:nvSpPr>
          <p:spPr bwMode="auto">
            <a:xfrm flipV="1">
              <a:off x="2731" y="2873"/>
              <a:ext cx="1" cy="78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0" name="Line 454"/>
            <p:cNvSpPr>
              <a:spLocks noChangeShapeType="1"/>
            </p:cNvSpPr>
            <p:nvPr/>
          </p:nvSpPr>
          <p:spPr bwMode="auto">
            <a:xfrm>
              <a:off x="2697" y="2873"/>
              <a:ext cx="68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1" name="Line 455"/>
            <p:cNvSpPr>
              <a:spLocks noChangeShapeType="1"/>
            </p:cNvSpPr>
            <p:nvPr/>
          </p:nvSpPr>
          <p:spPr bwMode="auto">
            <a:xfrm>
              <a:off x="2731" y="3053"/>
              <a:ext cx="1" cy="76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2" name="Line 456"/>
            <p:cNvSpPr>
              <a:spLocks noChangeShapeType="1"/>
            </p:cNvSpPr>
            <p:nvPr/>
          </p:nvSpPr>
          <p:spPr bwMode="auto">
            <a:xfrm>
              <a:off x="2697" y="3129"/>
              <a:ext cx="68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3" name="Line 457"/>
            <p:cNvSpPr>
              <a:spLocks noChangeShapeType="1"/>
            </p:cNvSpPr>
            <p:nvPr/>
          </p:nvSpPr>
          <p:spPr bwMode="auto">
            <a:xfrm flipV="1">
              <a:off x="3914" y="2772"/>
              <a:ext cx="1" cy="76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4" name="Line 458"/>
            <p:cNvSpPr>
              <a:spLocks noChangeShapeType="1"/>
            </p:cNvSpPr>
            <p:nvPr/>
          </p:nvSpPr>
          <p:spPr bwMode="auto">
            <a:xfrm>
              <a:off x="3879" y="2772"/>
              <a:ext cx="69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5" name="Line 459"/>
            <p:cNvSpPr>
              <a:spLocks noChangeShapeType="1"/>
            </p:cNvSpPr>
            <p:nvPr/>
          </p:nvSpPr>
          <p:spPr bwMode="auto">
            <a:xfrm>
              <a:off x="3914" y="2951"/>
              <a:ext cx="1" cy="75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6" name="Line 460"/>
            <p:cNvSpPr>
              <a:spLocks noChangeShapeType="1"/>
            </p:cNvSpPr>
            <p:nvPr/>
          </p:nvSpPr>
          <p:spPr bwMode="auto">
            <a:xfrm>
              <a:off x="3879" y="3026"/>
              <a:ext cx="69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7" name="Line 461"/>
            <p:cNvSpPr>
              <a:spLocks noChangeShapeType="1"/>
            </p:cNvSpPr>
            <p:nvPr/>
          </p:nvSpPr>
          <p:spPr bwMode="auto">
            <a:xfrm flipV="1">
              <a:off x="5096" y="2746"/>
              <a:ext cx="1" cy="76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8" name="Line 462"/>
            <p:cNvSpPr>
              <a:spLocks noChangeShapeType="1"/>
            </p:cNvSpPr>
            <p:nvPr/>
          </p:nvSpPr>
          <p:spPr bwMode="auto">
            <a:xfrm>
              <a:off x="5062" y="2746"/>
              <a:ext cx="68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59" name="Line 463"/>
            <p:cNvSpPr>
              <a:spLocks noChangeShapeType="1"/>
            </p:cNvSpPr>
            <p:nvPr/>
          </p:nvSpPr>
          <p:spPr bwMode="auto">
            <a:xfrm>
              <a:off x="5096" y="2925"/>
              <a:ext cx="1" cy="77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0" name="Line 464"/>
            <p:cNvSpPr>
              <a:spLocks noChangeShapeType="1"/>
            </p:cNvSpPr>
            <p:nvPr/>
          </p:nvSpPr>
          <p:spPr bwMode="auto">
            <a:xfrm>
              <a:off x="5062" y="3002"/>
              <a:ext cx="68" cy="1"/>
            </a:xfrm>
            <a:prstGeom prst="line">
              <a:avLst/>
            </a:prstGeom>
            <a:noFill/>
            <a:ln w="30163">
              <a:solidFill>
                <a:srgbClr val="00B2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1" name="Rectangle 465"/>
            <p:cNvSpPr>
              <a:spLocks noChangeArrowheads="1"/>
            </p:cNvSpPr>
            <p:nvPr/>
          </p:nvSpPr>
          <p:spPr bwMode="auto">
            <a:xfrm>
              <a:off x="3536" y="2473"/>
              <a:ext cx="48" cy="38"/>
            </a:xfrm>
            <a:prstGeom prst="rect">
              <a:avLst/>
            </a:prstGeom>
            <a:solidFill>
              <a:srgbClr val="007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2" name="Line 466"/>
            <p:cNvSpPr>
              <a:spLocks noChangeShapeType="1"/>
            </p:cNvSpPr>
            <p:nvPr/>
          </p:nvSpPr>
          <p:spPr bwMode="auto">
            <a:xfrm>
              <a:off x="3536" y="2473"/>
              <a:ext cx="48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3" name="Line 467"/>
            <p:cNvSpPr>
              <a:spLocks noChangeShapeType="1"/>
            </p:cNvSpPr>
            <p:nvPr/>
          </p:nvSpPr>
          <p:spPr bwMode="auto">
            <a:xfrm>
              <a:off x="3584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4" name="Line 468"/>
            <p:cNvSpPr>
              <a:spLocks noChangeShapeType="1"/>
            </p:cNvSpPr>
            <p:nvPr/>
          </p:nvSpPr>
          <p:spPr bwMode="auto">
            <a:xfrm flipH="1">
              <a:off x="3536" y="2511"/>
              <a:ext cx="48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5" name="Line 469"/>
            <p:cNvSpPr>
              <a:spLocks noChangeShapeType="1"/>
            </p:cNvSpPr>
            <p:nvPr/>
          </p:nvSpPr>
          <p:spPr bwMode="auto">
            <a:xfrm flipV="1">
              <a:off x="3536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6" name="Rectangle 470"/>
            <p:cNvSpPr>
              <a:spLocks noChangeArrowheads="1"/>
            </p:cNvSpPr>
            <p:nvPr/>
          </p:nvSpPr>
          <p:spPr bwMode="auto">
            <a:xfrm>
              <a:off x="3607" y="2473"/>
              <a:ext cx="49" cy="38"/>
            </a:xfrm>
            <a:prstGeom prst="rect">
              <a:avLst/>
            </a:prstGeom>
            <a:solidFill>
              <a:srgbClr val="007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7" name="Line 471"/>
            <p:cNvSpPr>
              <a:spLocks noChangeShapeType="1"/>
            </p:cNvSpPr>
            <p:nvPr/>
          </p:nvSpPr>
          <p:spPr bwMode="auto">
            <a:xfrm>
              <a:off x="3607" y="2473"/>
              <a:ext cx="49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8" name="Line 472"/>
            <p:cNvSpPr>
              <a:spLocks noChangeShapeType="1"/>
            </p:cNvSpPr>
            <p:nvPr/>
          </p:nvSpPr>
          <p:spPr bwMode="auto">
            <a:xfrm>
              <a:off x="3656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69" name="Line 473"/>
            <p:cNvSpPr>
              <a:spLocks noChangeShapeType="1"/>
            </p:cNvSpPr>
            <p:nvPr/>
          </p:nvSpPr>
          <p:spPr bwMode="auto">
            <a:xfrm flipH="1">
              <a:off x="3607" y="2511"/>
              <a:ext cx="49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0" name="Line 474"/>
            <p:cNvSpPr>
              <a:spLocks noChangeShapeType="1"/>
            </p:cNvSpPr>
            <p:nvPr/>
          </p:nvSpPr>
          <p:spPr bwMode="auto">
            <a:xfrm flipV="1">
              <a:off x="3607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1" name="Rectangle 475"/>
            <p:cNvSpPr>
              <a:spLocks noChangeArrowheads="1"/>
            </p:cNvSpPr>
            <p:nvPr/>
          </p:nvSpPr>
          <p:spPr bwMode="auto">
            <a:xfrm>
              <a:off x="3677" y="2473"/>
              <a:ext cx="50" cy="38"/>
            </a:xfrm>
            <a:prstGeom prst="rect">
              <a:avLst/>
            </a:prstGeom>
            <a:solidFill>
              <a:srgbClr val="007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2" name="Line 476"/>
            <p:cNvSpPr>
              <a:spLocks noChangeShapeType="1"/>
            </p:cNvSpPr>
            <p:nvPr/>
          </p:nvSpPr>
          <p:spPr bwMode="auto">
            <a:xfrm>
              <a:off x="3677" y="2473"/>
              <a:ext cx="50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3" name="Line 477"/>
            <p:cNvSpPr>
              <a:spLocks noChangeShapeType="1"/>
            </p:cNvSpPr>
            <p:nvPr/>
          </p:nvSpPr>
          <p:spPr bwMode="auto">
            <a:xfrm>
              <a:off x="3727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4" name="Line 478"/>
            <p:cNvSpPr>
              <a:spLocks noChangeShapeType="1"/>
            </p:cNvSpPr>
            <p:nvPr/>
          </p:nvSpPr>
          <p:spPr bwMode="auto">
            <a:xfrm flipH="1">
              <a:off x="3677" y="2511"/>
              <a:ext cx="50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5" name="Line 479"/>
            <p:cNvSpPr>
              <a:spLocks noChangeShapeType="1"/>
            </p:cNvSpPr>
            <p:nvPr/>
          </p:nvSpPr>
          <p:spPr bwMode="auto">
            <a:xfrm flipV="1">
              <a:off x="3677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6" name="Rectangle 480"/>
            <p:cNvSpPr>
              <a:spLocks noChangeArrowheads="1"/>
            </p:cNvSpPr>
            <p:nvPr/>
          </p:nvSpPr>
          <p:spPr bwMode="auto">
            <a:xfrm>
              <a:off x="3749" y="2473"/>
              <a:ext cx="48" cy="38"/>
            </a:xfrm>
            <a:prstGeom prst="rect">
              <a:avLst/>
            </a:prstGeom>
            <a:solidFill>
              <a:srgbClr val="007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7" name="Line 481"/>
            <p:cNvSpPr>
              <a:spLocks noChangeShapeType="1"/>
            </p:cNvSpPr>
            <p:nvPr/>
          </p:nvSpPr>
          <p:spPr bwMode="auto">
            <a:xfrm>
              <a:off x="3749" y="2473"/>
              <a:ext cx="48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8" name="Line 482"/>
            <p:cNvSpPr>
              <a:spLocks noChangeShapeType="1"/>
            </p:cNvSpPr>
            <p:nvPr/>
          </p:nvSpPr>
          <p:spPr bwMode="auto">
            <a:xfrm>
              <a:off x="3797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79" name="Line 483"/>
            <p:cNvSpPr>
              <a:spLocks noChangeShapeType="1"/>
            </p:cNvSpPr>
            <p:nvPr/>
          </p:nvSpPr>
          <p:spPr bwMode="auto">
            <a:xfrm flipH="1">
              <a:off x="3749" y="2511"/>
              <a:ext cx="48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80" name="Line 484"/>
            <p:cNvSpPr>
              <a:spLocks noChangeShapeType="1"/>
            </p:cNvSpPr>
            <p:nvPr/>
          </p:nvSpPr>
          <p:spPr bwMode="auto">
            <a:xfrm flipV="1">
              <a:off x="3749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81" name="Rectangle 485"/>
            <p:cNvSpPr>
              <a:spLocks noChangeArrowheads="1"/>
            </p:cNvSpPr>
            <p:nvPr/>
          </p:nvSpPr>
          <p:spPr bwMode="auto">
            <a:xfrm>
              <a:off x="3819" y="2473"/>
              <a:ext cx="50" cy="38"/>
            </a:xfrm>
            <a:prstGeom prst="rect">
              <a:avLst/>
            </a:prstGeom>
            <a:solidFill>
              <a:srgbClr val="007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82" name="Line 486"/>
            <p:cNvSpPr>
              <a:spLocks noChangeShapeType="1"/>
            </p:cNvSpPr>
            <p:nvPr/>
          </p:nvSpPr>
          <p:spPr bwMode="auto">
            <a:xfrm>
              <a:off x="3819" y="2473"/>
              <a:ext cx="50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83" name="Line 487"/>
            <p:cNvSpPr>
              <a:spLocks noChangeShapeType="1"/>
            </p:cNvSpPr>
            <p:nvPr/>
          </p:nvSpPr>
          <p:spPr bwMode="auto">
            <a:xfrm>
              <a:off x="3869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84" name="Line 488"/>
            <p:cNvSpPr>
              <a:spLocks noChangeShapeType="1"/>
            </p:cNvSpPr>
            <p:nvPr/>
          </p:nvSpPr>
          <p:spPr bwMode="auto">
            <a:xfrm flipH="1">
              <a:off x="3819" y="2511"/>
              <a:ext cx="50" cy="1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85" name="Line 489"/>
            <p:cNvSpPr>
              <a:spLocks noChangeShapeType="1"/>
            </p:cNvSpPr>
            <p:nvPr/>
          </p:nvSpPr>
          <p:spPr bwMode="auto">
            <a:xfrm flipV="1">
              <a:off x="3819" y="2473"/>
              <a:ext cx="1" cy="38"/>
            </a:xfrm>
            <a:prstGeom prst="line">
              <a:avLst/>
            </a:prstGeom>
            <a:noFill/>
            <a:ln w="3175">
              <a:solidFill>
                <a:srgbClr val="007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86" name="Freeform 490"/>
            <p:cNvSpPr>
              <a:spLocks/>
            </p:cNvSpPr>
            <p:nvPr/>
          </p:nvSpPr>
          <p:spPr bwMode="auto">
            <a:xfrm>
              <a:off x="3670" y="2458"/>
              <a:ext cx="69" cy="68"/>
            </a:xfrm>
            <a:custGeom>
              <a:avLst/>
              <a:gdLst/>
              <a:ahLst/>
              <a:cxnLst>
                <a:cxn ang="0">
                  <a:pos x="69" y="34"/>
                </a:cxn>
                <a:cxn ang="0">
                  <a:pos x="67" y="26"/>
                </a:cxn>
                <a:cxn ang="0">
                  <a:pos x="64" y="17"/>
                </a:cxn>
                <a:cxn ang="0">
                  <a:pos x="59" y="10"/>
                </a:cxn>
                <a:cxn ang="0">
                  <a:pos x="52" y="5"/>
                </a:cxn>
                <a:cxn ang="0">
                  <a:pos x="43" y="2"/>
                </a:cxn>
                <a:cxn ang="0">
                  <a:pos x="35" y="0"/>
                </a:cxn>
                <a:cxn ang="0">
                  <a:pos x="26" y="2"/>
                </a:cxn>
                <a:cxn ang="0">
                  <a:pos x="17" y="5"/>
                </a:cxn>
                <a:cxn ang="0">
                  <a:pos x="10" y="10"/>
                </a:cxn>
                <a:cxn ang="0">
                  <a:pos x="5" y="17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2" y="43"/>
                </a:cxn>
                <a:cxn ang="0">
                  <a:pos x="5" y="51"/>
                </a:cxn>
                <a:cxn ang="0">
                  <a:pos x="10" y="58"/>
                </a:cxn>
                <a:cxn ang="0">
                  <a:pos x="17" y="63"/>
                </a:cxn>
                <a:cxn ang="0">
                  <a:pos x="26" y="67"/>
                </a:cxn>
                <a:cxn ang="0">
                  <a:pos x="35" y="68"/>
                </a:cxn>
                <a:cxn ang="0">
                  <a:pos x="43" y="67"/>
                </a:cxn>
                <a:cxn ang="0">
                  <a:pos x="52" y="63"/>
                </a:cxn>
                <a:cxn ang="0">
                  <a:pos x="59" y="58"/>
                </a:cxn>
                <a:cxn ang="0">
                  <a:pos x="64" y="51"/>
                </a:cxn>
                <a:cxn ang="0">
                  <a:pos x="67" y="43"/>
                </a:cxn>
                <a:cxn ang="0">
                  <a:pos x="69" y="34"/>
                </a:cxn>
              </a:cxnLst>
              <a:rect l="0" t="0" r="r" b="b"/>
              <a:pathLst>
                <a:path w="69" h="68">
                  <a:moveTo>
                    <a:pt x="69" y="34"/>
                  </a:moveTo>
                  <a:lnTo>
                    <a:pt x="67" y="26"/>
                  </a:lnTo>
                  <a:lnTo>
                    <a:pt x="64" y="17"/>
                  </a:lnTo>
                  <a:lnTo>
                    <a:pt x="59" y="10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17" y="5"/>
                  </a:lnTo>
                  <a:lnTo>
                    <a:pt x="10" y="10"/>
                  </a:lnTo>
                  <a:lnTo>
                    <a:pt x="5" y="17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2" y="43"/>
                  </a:lnTo>
                  <a:lnTo>
                    <a:pt x="5" y="51"/>
                  </a:lnTo>
                  <a:lnTo>
                    <a:pt x="10" y="58"/>
                  </a:lnTo>
                  <a:lnTo>
                    <a:pt x="17" y="63"/>
                  </a:lnTo>
                  <a:lnTo>
                    <a:pt x="26" y="67"/>
                  </a:lnTo>
                  <a:lnTo>
                    <a:pt x="35" y="68"/>
                  </a:lnTo>
                  <a:lnTo>
                    <a:pt x="43" y="67"/>
                  </a:lnTo>
                  <a:lnTo>
                    <a:pt x="52" y="63"/>
                  </a:lnTo>
                  <a:lnTo>
                    <a:pt x="59" y="58"/>
                  </a:lnTo>
                  <a:lnTo>
                    <a:pt x="64" y="51"/>
                  </a:lnTo>
                  <a:lnTo>
                    <a:pt x="67" y="43"/>
                  </a:lnTo>
                  <a:lnTo>
                    <a:pt x="69" y="34"/>
                  </a:lnTo>
                </a:path>
              </a:pathLst>
            </a:custGeom>
            <a:noFill/>
            <a:ln w="14288">
              <a:solidFill>
                <a:srgbClr val="007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87" name="Rectangle 491"/>
            <p:cNvSpPr>
              <a:spLocks noChangeArrowheads="1"/>
            </p:cNvSpPr>
            <p:nvPr/>
          </p:nvSpPr>
          <p:spPr bwMode="auto">
            <a:xfrm>
              <a:off x="3915" y="2401"/>
              <a:ext cx="6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Controls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89" name="Line 493"/>
            <p:cNvSpPr>
              <a:spLocks noChangeShapeType="1"/>
            </p:cNvSpPr>
            <p:nvPr/>
          </p:nvSpPr>
          <p:spPr bwMode="auto">
            <a:xfrm flipH="1">
              <a:off x="957" y="3535"/>
              <a:ext cx="41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790" name="Line 494"/>
            <p:cNvSpPr>
              <a:spLocks noChangeShapeType="1"/>
            </p:cNvSpPr>
            <p:nvPr/>
          </p:nvSpPr>
          <p:spPr bwMode="auto">
            <a:xfrm flipV="1">
              <a:off x="957" y="1245"/>
              <a:ext cx="1" cy="22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8713" name="Text Box 496"/>
            <p:cNvSpPr txBox="1">
              <a:spLocks noChangeArrowheads="1"/>
            </p:cNvSpPr>
            <p:nvPr/>
          </p:nvSpPr>
          <p:spPr bwMode="auto">
            <a:xfrm>
              <a:off x="1292" y="1207"/>
              <a:ext cx="108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000000"/>
                  </a:solidFill>
                </a:rPr>
                <a:t>530 kcal breakfast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8714" name="Line 497"/>
            <p:cNvSpPr>
              <a:spLocks noChangeShapeType="1"/>
            </p:cNvSpPr>
            <p:nvPr/>
          </p:nvSpPr>
          <p:spPr bwMode="auto">
            <a:xfrm>
              <a:off x="1543" y="1706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463321" name="Line 25"/>
            <p:cNvSpPr>
              <a:spLocks noChangeShapeType="1"/>
            </p:cNvSpPr>
            <p:nvPr/>
          </p:nvSpPr>
          <p:spPr bwMode="auto">
            <a:xfrm>
              <a:off x="894" y="2263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20" name="Line 24"/>
            <p:cNvSpPr>
              <a:spLocks noChangeShapeType="1"/>
            </p:cNvSpPr>
            <p:nvPr/>
          </p:nvSpPr>
          <p:spPr bwMode="auto">
            <a:xfrm>
              <a:off x="897" y="2518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22" name="Line 26"/>
            <p:cNvSpPr>
              <a:spLocks noChangeShapeType="1"/>
            </p:cNvSpPr>
            <p:nvPr/>
          </p:nvSpPr>
          <p:spPr bwMode="auto">
            <a:xfrm>
              <a:off x="897" y="2009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1" name="Line 95"/>
            <p:cNvSpPr>
              <a:spLocks noChangeShapeType="1"/>
            </p:cNvSpPr>
            <p:nvPr/>
          </p:nvSpPr>
          <p:spPr bwMode="auto">
            <a:xfrm>
              <a:off x="3529" y="2094"/>
              <a:ext cx="338" cy="1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2" name="Line 96"/>
            <p:cNvSpPr>
              <a:spLocks noChangeShapeType="1"/>
            </p:cNvSpPr>
            <p:nvPr/>
          </p:nvSpPr>
          <p:spPr bwMode="auto">
            <a:xfrm>
              <a:off x="3662" y="2094"/>
              <a:ext cx="69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3" name="Line 97"/>
            <p:cNvSpPr>
              <a:spLocks noChangeShapeType="1"/>
            </p:cNvSpPr>
            <p:nvPr/>
          </p:nvSpPr>
          <p:spPr bwMode="auto">
            <a:xfrm flipV="1">
              <a:off x="3697" y="2060"/>
              <a:ext cx="1" cy="68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463394" name="Rectangle 98"/>
            <p:cNvSpPr>
              <a:spLocks noChangeArrowheads="1"/>
            </p:cNvSpPr>
            <p:nvPr/>
          </p:nvSpPr>
          <p:spPr bwMode="auto">
            <a:xfrm>
              <a:off x="3915" y="2003"/>
              <a:ext cx="11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Ileal Resection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2" name="Line 26"/>
            <p:cNvSpPr>
              <a:spLocks noChangeShapeType="1"/>
            </p:cNvSpPr>
            <p:nvPr/>
          </p:nvSpPr>
          <p:spPr bwMode="auto">
            <a:xfrm>
              <a:off x="897" y="1244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3" name="Line 11"/>
            <p:cNvSpPr>
              <a:spLocks noChangeShapeType="1"/>
            </p:cNvSpPr>
            <p:nvPr/>
          </p:nvSpPr>
          <p:spPr bwMode="auto">
            <a:xfrm flipV="1">
              <a:off x="5094" y="3536"/>
              <a:ext cx="1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4"/>
          <p:cNvGraphicFramePr>
            <a:graphicFrameLocks noChangeAspect="1"/>
          </p:cNvGraphicFramePr>
          <p:nvPr/>
        </p:nvGraphicFramePr>
        <p:xfrm>
          <a:off x="4763" y="1785938"/>
          <a:ext cx="9134475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Prism Project" r:id="rId4" imgW="9432000" imgH="4572000" progId="Prism5.Document">
                  <p:embed/>
                </p:oleObj>
              </mc:Choice>
              <mc:Fallback>
                <p:oleObj name="Prism Project" r:id="rId4" imgW="9432000" imgH="4572000" progId="Prism5.Document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785938"/>
                        <a:ext cx="9134475" cy="442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182563"/>
            <a:ext cx="622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… and elevated after RYGB…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0" y="6550025"/>
            <a:ext cx="536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adapted from: </a:t>
            </a: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le Roux et al, Ann Surg 2006; 243: 108-14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1501775" y="1277938"/>
            <a:ext cx="1709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PYY</a:t>
            </a:r>
            <a:endParaRPr lang="en-GB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6254750" y="1277938"/>
            <a:ext cx="146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GLP-1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50825" y="182563"/>
            <a:ext cx="551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… and is low in obesity…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1042988" y="1341438"/>
            <a:ext cx="7488237" cy="4608512"/>
            <a:chOff x="1042988" y="1341438"/>
            <a:chExt cx="7488237" cy="4608512"/>
          </a:xfrm>
        </p:grpSpPr>
        <p:pic>
          <p:nvPicPr>
            <p:cNvPr id="204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" t="9171" r="3029" b="6856"/>
            <a:stretch>
              <a:fillRect/>
            </a:stretch>
          </p:blipFill>
          <p:spPr bwMode="auto">
            <a:xfrm>
              <a:off x="1042988" y="1341438"/>
              <a:ext cx="6697662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9924" name="Text Box 4"/>
            <p:cNvSpPr txBox="1">
              <a:spLocks noChangeArrowheads="1"/>
            </p:cNvSpPr>
            <p:nvPr/>
          </p:nvSpPr>
          <p:spPr bwMode="auto">
            <a:xfrm>
              <a:off x="7234238" y="2179638"/>
              <a:ext cx="1223962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Lean</a:t>
              </a:r>
            </a:p>
          </p:txBody>
        </p:sp>
        <p:sp>
          <p:nvSpPr>
            <p:cNvPr id="1489925" name="Text Box 5"/>
            <p:cNvSpPr txBox="1">
              <a:spLocks noChangeArrowheads="1"/>
            </p:cNvSpPr>
            <p:nvPr/>
          </p:nvSpPr>
          <p:spPr bwMode="auto">
            <a:xfrm>
              <a:off x="7234238" y="2900363"/>
              <a:ext cx="1296987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Obese</a:t>
              </a:r>
            </a:p>
          </p:txBody>
        </p:sp>
        <p:sp>
          <p:nvSpPr>
            <p:cNvPr id="120840" name="Text Box 8"/>
            <p:cNvSpPr txBox="1">
              <a:spLocks noChangeArrowheads="1"/>
            </p:cNvSpPr>
            <p:nvPr/>
          </p:nvSpPr>
          <p:spPr bwMode="auto">
            <a:xfrm>
              <a:off x="2571750" y="1628775"/>
              <a:ext cx="1803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500 ml meal</a:t>
              </a:r>
              <a:endPara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20841" name="Text Box 9"/>
            <p:cNvSpPr txBox="1">
              <a:spLocks noChangeArrowheads="1"/>
            </p:cNvSpPr>
            <p:nvPr/>
          </p:nvSpPr>
          <p:spPr bwMode="auto">
            <a:xfrm>
              <a:off x="5357813" y="1628775"/>
              <a:ext cx="1803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900 ml meal</a:t>
              </a:r>
              <a:endPara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120842" name="Text Box 2"/>
          <p:cNvSpPr txBox="1">
            <a:spLocks noChangeArrowheads="1"/>
          </p:cNvSpPr>
          <p:nvPr/>
        </p:nvSpPr>
        <p:spPr bwMode="auto">
          <a:xfrm>
            <a:off x="0" y="6550025"/>
            <a:ext cx="7653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Le Roux et al, Endocrinology 2006; 147:3-8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404915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273" y="5949280"/>
            <a:ext cx="371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Eberlein et al, Peptides 1989; 10: 797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063" y="3500180"/>
            <a:ext cx="461665" cy="7368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l"/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PYY</a:t>
            </a:r>
            <a:r>
              <a:rPr lang="en-GB" b="1" baseline="-2500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1-36</a:t>
            </a:r>
            <a:endParaRPr lang="en-GB" b="1" baseline="-2500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2879395"/>
            <a:ext cx="461665" cy="7368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l"/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PYY</a:t>
            </a:r>
            <a:r>
              <a:rPr lang="en-GB" b="1" baseline="-2500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3-36</a:t>
            </a:r>
            <a:endParaRPr lang="en-GB" b="1" baseline="-2500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1920"/>
            <a:ext cx="3456384" cy="43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48064" y="5949280"/>
            <a:ext cx="379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Grandt et al, Regul Pept 1994; 51: 151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7834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 exists in two forms: 1-36 &amp; 3-36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8374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 </a:t>
            </a:r>
            <a:r>
              <a:rPr lang="en-GB" sz="3200" b="1" smtClean="0">
                <a:solidFill>
                  <a:srgbClr val="DAEDEF"/>
                </a:solidFill>
                <a:latin typeface="Lucida Sans" pitchFamily="34" charset="0"/>
              </a:rPr>
              <a:t>length confers receptor selectivity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pic>
        <p:nvPicPr>
          <p:cNvPr id="14533" name="Picture 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002206"/>
            <a:ext cx="8664848" cy="564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5313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 structure / function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388" y="1196975"/>
          <a:ext cx="8785242" cy="2319337"/>
        </p:xfrm>
        <a:graphic>
          <a:graphicData uri="http://schemas.openxmlformats.org/drawingml/2006/table">
            <a:tbl>
              <a:tblPr/>
              <a:tblGrid>
                <a:gridCol w="512614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313639"/>
                <a:gridCol w="188857"/>
              </a:tblGrid>
              <a:tr h="4149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149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PYY</a:t>
                      </a:r>
                    </a:p>
                  </a:txBody>
                  <a:tcPr marL="10121" marR="10121" marT="10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  <a:r>
                        <a:rPr lang="en-GB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149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NPY</a:t>
                      </a:r>
                    </a:p>
                  </a:txBody>
                  <a:tcPr marL="10121" marR="10121" marT="10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  <a:r>
                        <a:rPr lang="en-GB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149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PP</a:t>
                      </a:r>
                    </a:p>
                  </a:txBody>
                  <a:tcPr marL="10121" marR="10121" marT="10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  <a:r>
                        <a:rPr lang="en-GB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253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825" y="3933825"/>
            <a:ext cx="7132638" cy="2676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Calibri" pitchFamily="34" charset="0"/>
              </a:rPr>
              <a:t>PYY</a:t>
            </a:r>
            <a:r>
              <a:rPr lang="en-GB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Calibri" pitchFamily="34" charset="0"/>
              </a:rPr>
              <a:t>1-36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Calibri" pitchFamily="34" charset="0"/>
              </a:rPr>
              <a:t>:	non-selective Y receptor agonist</a:t>
            </a:r>
          </a:p>
          <a:p>
            <a:pPr algn="l">
              <a:defRPr/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Calibri" pitchFamily="34" charset="0"/>
              </a:rPr>
              <a:t>PYY</a:t>
            </a:r>
            <a:r>
              <a:rPr lang="en-GB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Calibri" pitchFamily="34" charset="0"/>
              </a:rPr>
              <a:t>3-36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Calibri" pitchFamily="34" charset="0"/>
              </a:rPr>
              <a:t>:	Y2-selective agonist</a:t>
            </a:r>
          </a:p>
          <a:p>
            <a:pPr algn="l">
              <a:defRPr/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Calibri" pitchFamily="34" charset="0"/>
              </a:rPr>
              <a:t>NPY:		non-selective Y receptor agonist</a:t>
            </a:r>
          </a:p>
          <a:p>
            <a:pPr algn="l">
              <a:defRPr/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Calibri" pitchFamily="34" charset="0"/>
              </a:rPr>
              <a:t>PP:		Y4-selective agonist</a:t>
            </a:r>
          </a:p>
        </p:txBody>
      </p:sp>
    </p:spTree>
    <p:extLst>
      <p:ext uri="{BB962C8B-B14F-4D97-AF65-F5344CB8AC3E}">
        <p14:creationId xmlns:p14="http://schemas.microsoft.com/office/powerpoint/2010/main" val="10595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4"/>
          <p:cNvGrpSpPr>
            <a:grpSpLocks/>
          </p:cNvGrpSpPr>
          <p:nvPr/>
        </p:nvGrpSpPr>
        <p:grpSpPr bwMode="auto">
          <a:xfrm>
            <a:off x="2357438" y="2744788"/>
            <a:ext cx="2786062" cy="2628900"/>
            <a:chOff x="2571736" y="2131204"/>
            <a:chExt cx="2786082" cy="2628900"/>
          </a:xfrm>
        </p:grpSpPr>
        <p:pic>
          <p:nvPicPr>
            <p:cNvPr id="21514" name="Picture 7" descr="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52"/>
            <a:stretch>
              <a:fillRect/>
            </a:stretch>
          </p:blipFill>
          <p:spPr bwMode="auto">
            <a:xfrm>
              <a:off x="2643174" y="2131204"/>
              <a:ext cx="2714644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2571736" y="4286256"/>
              <a:ext cx="285752" cy="214314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1507" name="Picture 7" descr="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85"/>
          <a:stretch>
            <a:fillRect/>
          </a:stretch>
        </p:blipFill>
        <p:spPr bwMode="auto">
          <a:xfrm>
            <a:off x="106363" y="2689225"/>
            <a:ext cx="2108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42875" y="2071688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intraperitoneal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 PYY</a:t>
            </a:r>
            <a:r>
              <a:rPr lang="en-GB" sz="20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3-36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 in fasted rats</a:t>
            </a:r>
          </a:p>
        </p:txBody>
      </p:sp>
      <p:pic>
        <p:nvPicPr>
          <p:cNvPr id="21509" name="Picture 5" descr="body we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686050"/>
            <a:ext cx="36337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5357813" y="2071688"/>
            <a:ext cx="3786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repeated </a:t>
            </a:r>
            <a:r>
              <a:rPr lang="en-GB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i.p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. PYY</a:t>
            </a:r>
            <a:r>
              <a:rPr lang="en-GB" sz="20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3-36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 in rats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6550025"/>
            <a:ext cx="432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Batterham </a:t>
            </a:r>
            <a:r>
              <a:rPr lang="en-GB" sz="1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et al. </a:t>
            </a: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Nature 2002; 418:650-4</a:t>
            </a:r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407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and satiety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0063" y="2286000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intra-arcuate PYY</a:t>
            </a:r>
            <a:r>
              <a:rPr lang="en-GB" sz="20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3-36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fasted rats</a:t>
            </a:r>
          </a:p>
        </p:txBody>
      </p:sp>
      <p:pic>
        <p:nvPicPr>
          <p:cNvPr id="22531" name="Picture 6" descr="pyya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303688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"/>
          <a:stretch>
            <a:fillRect/>
          </a:stretch>
        </p:blipFill>
        <p:spPr bwMode="auto">
          <a:xfrm>
            <a:off x="4932363" y="1343025"/>
            <a:ext cx="3736975" cy="38719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714875" y="5500688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intra-arcuate Y2R antagonist blocks peripheral PYY</a:t>
            </a:r>
            <a:r>
              <a:rPr lang="en-GB" sz="20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3-36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6550025"/>
            <a:ext cx="432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Batterham </a:t>
            </a:r>
            <a:r>
              <a:rPr lang="en-GB" sz="1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et al. </a:t>
            </a: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Nature 2002; 418:650-4</a:t>
            </a: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473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sites of action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cxnSp>
        <p:nvCxnSpPr>
          <p:cNvPr id="22537" name="Straight Arrow Connector 12"/>
          <p:cNvCxnSpPr>
            <a:cxnSpLocks noChangeShapeType="1"/>
          </p:cNvCxnSpPr>
          <p:nvPr/>
        </p:nvCxnSpPr>
        <p:spPr bwMode="auto">
          <a:xfrm flipV="1">
            <a:off x="3000375" y="4714875"/>
            <a:ext cx="2428875" cy="642938"/>
          </a:xfrm>
          <a:prstGeom prst="straightConnector1">
            <a:avLst/>
          </a:prstGeom>
          <a:noFill/>
          <a:ln w="44450" algn="ctr">
            <a:solidFill>
              <a:srgbClr val="FF33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4271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Learning objectives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230404" name="Text Box 2"/>
          <p:cNvSpPr txBox="1">
            <a:spLocks noChangeArrowheads="1"/>
          </p:cNvSpPr>
          <p:nvPr/>
        </p:nvSpPr>
        <p:spPr bwMode="auto">
          <a:xfrm>
            <a:off x="324618" y="1268413"/>
            <a:ext cx="835183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2300" indent="-622300" algn="l">
              <a:lnSpc>
                <a:spcPct val="110000"/>
              </a:lnSpc>
              <a:spcAft>
                <a:spcPct val="10000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Describe the structure, release pattern and biological actions of the gut hormones PYY, PP and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ghrelin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</a:t>
            </a:r>
          </a:p>
          <a:p>
            <a:pPr marL="622300" indent="-622300" algn="l">
              <a:lnSpc>
                <a:spcPct val="110000"/>
              </a:lnSpc>
              <a:spcAft>
                <a:spcPct val="10000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Discuss the physiological relevance of the biological actions of these hormones </a:t>
            </a:r>
          </a:p>
          <a:p>
            <a:pPr marL="622300" indent="-622300" algn="l">
              <a:lnSpc>
                <a:spcPct val="110000"/>
              </a:lnSpc>
              <a:spcAft>
                <a:spcPct val="10000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Critically discuss the evidence regarding the targeting of central circuits by these hormones </a:t>
            </a:r>
          </a:p>
          <a:p>
            <a:pPr marL="622300" indent="-622300" algn="l">
              <a:lnSpc>
                <a:spcPct val="110000"/>
              </a:lnSpc>
              <a:spcAft>
                <a:spcPct val="10000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Discuss the potential for therapeutic use of these hormone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signalling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4676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sites of action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pSp>
        <p:nvGrpSpPr>
          <p:cNvPr id="23556" name="Group 66"/>
          <p:cNvGrpSpPr>
            <a:grpSpLocks/>
          </p:cNvGrpSpPr>
          <p:nvPr/>
        </p:nvGrpSpPr>
        <p:grpSpPr bwMode="auto">
          <a:xfrm>
            <a:off x="395288" y="2098675"/>
            <a:ext cx="3527425" cy="3313113"/>
            <a:chOff x="158" y="1434"/>
            <a:chExt cx="2222" cy="2087"/>
          </a:xfrm>
        </p:grpSpPr>
        <p:sp>
          <p:nvSpPr>
            <p:cNvPr id="23563" name="AutoShape 45"/>
            <p:cNvSpPr>
              <a:spLocks noChangeArrowheads="1"/>
            </p:cNvSpPr>
            <p:nvPr/>
          </p:nvSpPr>
          <p:spPr bwMode="auto">
            <a:xfrm>
              <a:off x="158" y="1434"/>
              <a:ext cx="2041" cy="104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67 w 21600"/>
                <a:gd name="T13" fmla="*/ 5571 h 21600"/>
                <a:gd name="T14" fmla="*/ 16033 w 21600"/>
                <a:gd name="T15" fmla="*/ 160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28" y="21600"/>
                  </a:lnTo>
                  <a:lnTo>
                    <a:pt x="1407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4" name="Oval 46"/>
            <p:cNvSpPr>
              <a:spLocks noChangeArrowheads="1"/>
            </p:cNvSpPr>
            <p:nvPr/>
          </p:nvSpPr>
          <p:spPr bwMode="auto">
            <a:xfrm>
              <a:off x="158" y="2613"/>
              <a:ext cx="2087" cy="908"/>
            </a:xfrm>
            <a:prstGeom prst="ellipse">
              <a:avLst/>
            </a:prstGeom>
            <a:solidFill>
              <a:srgbClr val="D2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65" name="Oval 47"/>
            <p:cNvSpPr>
              <a:spLocks noChangeArrowheads="1"/>
            </p:cNvSpPr>
            <p:nvPr/>
          </p:nvSpPr>
          <p:spPr bwMode="auto">
            <a:xfrm>
              <a:off x="339" y="2885"/>
              <a:ext cx="363" cy="363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66" name="Oval 48"/>
            <p:cNvSpPr>
              <a:spLocks noChangeArrowheads="1"/>
            </p:cNvSpPr>
            <p:nvPr/>
          </p:nvSpPr>
          <p:spPr bwMode="auto">
            <a:xfrm>
              <a:off x="1654" y="2885"/>
              <a:ext cx="363" cy="36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67" name="Line 49"/>
            <p:cNvSpPr>
              <a:spLocks noChangeShapeType="1"/>
            </p:cNvSpPr>
            <p:nvPr/>
          </p:nvSpPr>
          <p:spPr bwMode="auto">
            <a:xfrm flipH="1">
              <a:off x="838" y="3067"/>
              <a:ext cx="998" cy="0"/>
            </a:xfrm>
            <a:prstGeom prst="lin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 type="diamond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954" name="Text Box 50"/>
            <p:cNvSpPr txBox="1">
              <a:spLocks noChangeArrowheads="1"/>
            </p:cNvSpPr>
            <p:nvPr/>
          </p:nvSpPr>
          <p:spPr bwMode="auto">
            <a:xfrm>
              <a:off x="584" y="3112"/>
              <a:ext cx="5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GABA</a:t>
              </a:r>
              <a:endPara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3569" name="Line 51"/>
            <p:cNvSpPr>
              <a:spLocks noChangeShapeType="1"/>
            </p:cNvSpPr>
            <p:nvPr/>
          </p:nvSpPr>
          <p:spPr bwMode="auto">
            <a:xfrm flipH="1" flipV="1">
              <a:off x="1473" y="1978"/>
              <a:ext cx="363" cy="1089"/>
            </a:xfrm>
            <a:prstGeom prst="lin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 type="diamond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0" name="Line 52"/>
            <p:cNvSpPr>
              <a:spLocks noChangeShapeType="1"/>
            </p:cNvSpPr>
            <p:nvPr/>
          </p:nvSpPr>
          <p:spPr bwMode="auto">
            <a:xfrm flipV="1">
              <a:off x="520" y="1978"/>
              <a:ext cx="363" cy="1089"/>
            </a:xfrm>
            <a:prstGeom prst="line">
              <a:avLst/>
            </a:prstGeom>
            <a:noFill/>
            <a:ln w="114300">
              <a:solidFill>
                <a:srgbClr val="FF3300"/>
              </a:solidFill>
              <a:round/>
              <a:headEnd/>
              <a:tailEnd type="diamond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957" name="Text Box 53"/>
            <p:cNvSpPr txBox="1">
              <a:spLocks noChangeArrowheads="1"/>
            </p:cNvSpPr>
            <p:nvPr/>
          </p:nvSpPr>
          <p:spPr bwMode="auto">
            <a:xfrm>
              <a:off x="1331" y="1706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NPY</a:t>
              </a:r>
              <a:endPara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23958" name="Text Box 54"/>
            <p:cNvSpPr txBox="1">
              <a:spLocks noChangeArrowheads="1"/>
            </p:cNvSpPr>
            <p:nvPr/>
          </p:nvSpPr>
          <p:spPr bwMode="auto">
            <a:xfrm>
              <a:off x="384" y="1706"/>
              <a:ext cx="5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a-MSH</a:t>
              </a:r>
              <a:endPara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3573" name="Line 55"/>
            <p:cNvSpPr>
              <a:spLocks noChangeShapeType="1"/>
            </p:cNvSpPr>
            <p:nvPr/>
          </p:nvSpPr>
          <p:spPr bwMode="auto">
            <a:xfrm flipH="1" flipV="1">
              <a:off x="1201" y="1978"/>
              <a:ext cx="318" cy="182"/>
            </a:xfrm>
            <a:prstGeom prst="lin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 type="diamond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960" name="Text Box 56"/>
            <p:cNvSpPr txBox="1">
              <a:spLocks noChangeArrowheads="1"/>
            </p:cNvSpPr>
            <p:nvPr/>
          </p:nvSpPr>
          <p:spPr bwMode="auto">
            <a:xfrm>
              <a:off x="883" y="1706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AgRP</a:t>
              </a:r>
              <a:endPara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3575" name="Freeform 57"/>
            <p:cNvSpPr>
              <a:spLocks/>
            </p:cNvSpPr>
            <p:nvPr/>
          </p:nvSpPr>
          <p:spPr bwMode="auto">
            <a:xfrm>
              <a:off x="812" y="1525"/>
              <a:ext cx="207" cy="216"/>
            </a:xfrm>
            <a:custGeom>
              <a:avLst/>
              <a:gdLst>
                <a:gd name="T0" fmla="*/ 2 w 1610"/>
                <a:gd name="T1" fmla="*/ 0 h 1680"/>
                <a:gd name="T2" fmla="*/ 0 w 1610"/>
                <a:gd name="T3" fmla="*/ 1 h 1680"/>
                <a:gd name="T4" fmla="*/ 0 w 1610"/>
                <a:gd name="T5" fmla="*/ 2 h 1680"/>
                <a:gd name="T6" fmla="*/ 1 w 1610"/>
                <a:gd name="T7" fmla="*/ 2 h 1680"/>
                <a:gd name="T8" fmla="*/ 1 w 1610"/>
                <a:gd name="T9" fmla="*/ 1 h 1680"/>
                <a:gd name="T10" fmla="*/ 1 w 1610"/>
                <a:gd name="T11" fmla="*/ 1 h 1680"/>
                <a:gd name="T12" fmla="*/ 1 w 1610"/>
                <a:gd name="T13" fmla="*/ 2 h 1680"/>
                <a:gd name="T14" fmla="*/ 2 w 1610"/>
                <a:gd name="T15" fmla="*/ 2 h 1680"/>
                <a:gd name="T16" fmla="*/ 2 w 1610"/>
                <a:gd name="T17" fmla="*/ 1 h 1680"/>
                <a:gd name="T18" fmla="*/ 2 w 1610"/>
                <a:gd name="T19" fmla="*/ 1 h 1680"/>
                <a:gd name="T20" fmla="*/ 2 w 1610"/>
                <a:gd name="T21" fmla="*/ 2 h 1680"/>
                <a:gd name="T22" fmla="*/ 3 w 1610"/>
                <a:gd name="T23" fmla="*/ 2 h 1680"/>
                <a:gd name="T24" fmla="*/ 3 w 1610"/>
                <a:gd name="T25" fmla="*/ 1 h 1680"/>
                <a:gd name="T26" fmla="*/ 3 w 1610"/>
                <a:gd name="T27" fmla="*/ 3 h 1680"/>
                <a:gd name="T28" fmla="*/ 0 w 1610"/>
                <a:gd name="T29" fmla="*/ 3 h 16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0"/>
                <a:gd name="T46" fmla="*/ 0 h 1680"/>
                <a:gd name="T47" fmla="*/ 1610 w 1610"/>
                <a:gd name="T48" fmla="*/ 1680 h 16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0" h="1680">
                  <a:moveTo>
                    <a:pt x="1120" y="94"/>
                  </a:moveTo>
                  <a:cubicBezTo>
                    <a:pt x="853" y="0"/>
                    <a:pt x="94" y="29"/>
                    <a:pt x="39" y="220"/>
                  </a:cubicBezTo>
                  <a:cubicBezTo>
                    <a:pt x="7" y="597"/>
                    <a:pt x="0" y="560"/>
                    <a:pt x="15" y="1000"/>
                  </a:cubicBezTo>
                  <a:cubicBezTo>
                    <a:pt x="16" y="1301"/>
                    <a:pt x="214" y="1144"/>
                    <a:pt x="214" y="1144"/>
                  </a:cubicBezTo>
                  <a:cubicBezTo>
                    <a:pt x="268" y="773"/>
                    <a:pt x="221" y="796"/>
                    <a:pt x="326" y="433"/>
                  </a:cubicBezTo>
                  <a:cubicBezTo>
                    <a:pt x="481" y="307"/>
                    <a:pt x="497" y="378"/>
                    <a:pt x="553" y="462"/>
                  </a:cubicBezTo>
                  <a:cubicBezTo>
                    <a:pt x="564" y="672"/>
                    <a:pt x="513" y="888"/>
                    <a:pt x="582" y="1087"/>
                  </a:cubicBezTo>
                  <a:cubicBezTo>
                    <a:pt x="672" y="1354"/>
                    <a:pt x="773" y="1011"/>
                    <a:pt x="784" y="975"/>
                  </a:cubicBezTo>
                  <a:cubicBezTo>
                    <a:pt x="791" y="830"/>
                    <a:pt x="781" y="702"/>
                    <a:pt x="809" y="545"/>
                  </a:cubicBezTo>
                  <a:cubicBezTo>
                    <a:pt x="860" y="220"/>
                    <a:pt x="1018" y="347"/>
                    <a:pt x="1040" y="574"/>
                  </a:cubicBezTo>
                  <a:cubicBezTo>
                    <a:pt x="1049" y="741"/>
                    <a:pt x="1034" y="812"/>
                    <a:pt x="1066" y="1144"/>
                  </a:cubicBezTo>
                  <a:cubicBezTo>
                    <a:pt x="1152" y="1238"/>
                    <a:pt x="1268" y="1188"/>
                    <a:pt x="1297" y="1115"/>
                  </a:cubicBezTo>
                  <a:cubicBezTo>
                    <a:pt x="1247" y="418"/>
                    <a:pt x="1278" y="189"/>
                    <a:pt x="1495" y="462"/>
                  </a:cubicBezTo>
                  <a:cubicBezTo>
                    <a:pt x="1554" y="970"/>
                    <a:pt x="1610" y="1333"/>
                    <a:pt x="1409" y="1487"/>
                  </a:cubicBezTo>
                  <a:cubicBezTo>
                    <a:pt x="1223" y="1617"/>
                    <a:pt x="505" y="1680"/>
                    <a:pt x="98" y="1429"/>
                  </a:cubicBez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6" name="Freeform 58"/>
            <p:cNvSpPr>
              <a:spLocks/>
            </p:cNvSpPr>
            <p:nvPr/>
          </p:nvSpPr>
          <p:spPr bwMode="auto">
            <a:xfrm>
              <a:off x="1428" y="1525"/>
              <a:ext cx="207" cy="216"/>
            </a:xfrm>
            <a:custGeom>
              <a:avLst/>
              <a:gdLst>
                <a:gd name="T0" fmla="*/ 2 w 1610"/>
                <a:gd name="T1" fmla="*/ 0 h 1680"/>
                <a:gd name="T2" fmla="*/ 0 w 1610"/>
                <a:gd name="T3" fmla="*/ 1 h 1680"/>
                <a:gd name="T4" fmla="*/ 0 w 1610"/>
                <a:gd name="T5" fmla="*/ 2 h 1680"/>
                <a:gd name="T6" fmla="*/ 1 w 1610"/>
                <a:gd name="T7" fmla="*/ 2 h 1680"/>
                <a:gd name="T8" fmla="*/ 1 w 1610"/>
                <a:gd name="T9" fmla="*/ 1 h 1680"/>
                <a:gd name="T10" fmla="*/ 1 w 1610"/>
                <a:gd name="T11" fmla="*/ 1 h 1680"/>
                <a:gd name="T12" fmla="*/ 1 w 1610"/>
                <a:gd name="T13" fmla="*/ 2 h 1680"/>
                <a:gd name="T14" fmla="*/ 2 w 1610"/>
                <a:gd name="T15" fmla="*/ 2 h 1680"/>
                <a:gd name="T16" fmla="*/ 2 w 1610"/>
                <a:gd name="T17" fmla="*/ 1 h 1680"/>
                <a:gd name="T18" fmla="*/ 2 w 1610"/>
                <a:gd name="T19" fmla="*/ 1 h 1680"/>
                <a:gd name="T20" fmla="*/ 2 w 1610"/>
                <a:gd name="T21" fmla="*/ 2 h 1680"/>
                <a:gd name="T22" fmla="*/ 3 w 1610"/>
                <a:gd name="T23" fmla="*/ 2 h 1680"/>
                <a:gd name="T24" fmla="*/ 3 w 1610"/>
                <a:gd name="T25" fmla="*/ 1 h 1680"/>
                <a:gd name="T26" fmla="*/ 3 w 1610"/>
                <a:gd name="T27" fmla="*/ 3 h 1680"/>
                <a:gd name="T28" fmla="*/ 0 w 1610"/>
                <a:gd name="T29" fmla="*/ 3 h 16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0"/>
                <a:gd name="T46" fmla="*/ 0 h 1680"/>
                <a:gd name="T47" fmla="*/ 1610 w 1610"/>
                <a:gd name="T48" fmla="*/ 1680 h 16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0" h="1680">
                  <a:moveTo>
                    <a:pt x="1120" y="94"/>
                  </a:moveTo>
                  <a:cubicBezTo>
                    <a:pt x="853" y="0"/>
                    <a:pt x="94" y="29"/>
                    <a:pt x="39" y="220"/>
                  </a:cubicBezTo>
                  <a:cubicBezTo>
                    <a:pt x="7" y="597"/>
                    <a:pt x="0" y="560"/>
                    <a:pt x="15" y="1000"/>
                  </a:cubicBezTo>
                  <a:cubicBezTo>
                    <a:pt x="16" y="1301"/>
                    <a:pt x="214" y="1144"/>
                    <a:pt x="214" y="1144"/>
                  </a:cubicBezTo>
                  <a:cubicBezTo>
                    <a:pt x="268" y="773"/>
                    <a:pt x="221" y="796"/>
                    <a:pt x="326" y="433"/>
                  </a:cubicBezTo>
                  <a:cubicBezTo>
                    <a:pt x="481" y="307"/>
                    <a:pt x="497" y="378"/>
                    <a:pt x="553" y="462"/>
                  </a:cubicBezTo>
                  <a:cubicBezTo>
                    <a:pt x="564" y="672"/>
                    <a:pt x="513" y="888"/>
                    <a:pt x="582" y="1087"/>
                  </a:cubicBezTo>
                  <a:cubicBezTo>
                    <a:pt x="672" y="1354"/>
                    <a:pt x="773" y="1011"/>
                    <a:pt x="784" y="975"/>
                  </a:cubicBezTo>
                  <a:cubicBezTo>
                    <a:pt x="791" y="830"/>
                    <a:pt x="781" y="702"/>
                    <a:pt x="809" y="545"/>
                  </a:cubicBezTo>
                  <a:cubicBezTo>
                    <a:pt x="860" y="220"/>
                    <a:pt x="1018" y="347"/>
                    <a:pt x="1040" y="574"/>
                  </a:cubicBezTo>
                  <a:cubicBezTo>
                    <a:pt x="1049" y="741"/>
                    <a:pt x="1034" y="812"/>
                    <a:pt x="1066" y="1144"/>
                  </a:cubicBezTo>
                  <a:cubicBezTo>
                    <a:pt x="1152" y="1238"/>
                    <a:pt x="1268" y="1188"/>
                    <a:pt x="1297" y="1115"/>
                  </a:cubicBezTo>
                  <a:cubicBezTo>
                    <a:pt x="1247" y="418"/>
                    <a:pt x="1278" y="189"/>
                    <a:pt x="1495" y="462"/>
                  </a:cubicBezTo>
                  <a:cubicBezTo>
                    <a:pt x="1554" y="970"/>
                    <a:pt x="1610" y="1333"/>
                    <a:pt x="1409" y="1487"/>
                  </a:cubicBezTo>
                  <a:cubicBezTo>
                    <a:pt x="1223" y="1617"/>
                    <a:pt x="505" y="1680"/>
                    <a:pt x="98" y="1429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7" name="Freeform 59"/>
            <p:cNvSpPr>
              <a:spLocks/>
            </p:cNvSpPr>
            <p:nvPr/>
          </p:nvSpPr>
          <p:spPr bwMode="auto">
            <a:xfrm rot="5400000">
              <a:off x="570" y="2947"/>
              <a:ext cx="207" cy="216"/>
            </a:xfrm>
            <a:custGeom>
              <a:avLst/>
              <a:gdLst>
                <a:gd name="T0" fmla="*/ 2 w 1610"/>
                <a:gd name="T1" fmla="*/ 0 h 1680"/>
                <a:gd name="T2" fmla="*/ 0 w 1610"/>
                <a:gd name="T3" fmla="*/ 1 h 1680"/>
                <a:gd name="T4" fmla="*/ 0 w 1610"/>
                <a:gd name="T5" fmla="*/ 2 h 1680"/>
                <a:gd name="T6" fmla="*/ 1 w 1610"/>
                <a:gd name="T7" fmla="*/ 2 h 1680"/>
                <a:gd name="T8" fmla="*/ 1 w 1610"/>
                <a:gd name="T9" fmla="*/ 1 h 1680"/>
                <a:gd name="T10" fmla="*/ 1 w 1610"/>
                <a:gd name="T11" fmla="*/ 1 h 1680"/>
                <a:gd name="T12" fmla="*/ 1 w 1610"/>
                <a:gd name="T13" fmla="*/ 2 h 1680"/>
                <a:gd name="T14" fmla="*/ 2 w 1610"/>
                <a:gd name="T15" fmla="*/ 2 h 1680"/>
                <a:gd name="T16" fmla="*/ 2 w 1610"/>
                <a:gd name="T17" fmla="*/ 1 h 1680"/>
                <a:gd name="T18" fmla="*/ 2 w 1610"/>
                <a:gd name="T19" fmla="*/ 1 h 1680"/>
                <a:gd name="T20" fmla="*/ 2 w 1610"/>
                <a:gd name="T21" fmla="*/ 2 h 1680"/>
                <a:gd name="T22" fmla="*/ 3 w 1610"/>
                <a:gd name="T23" fmla="*/ 2 h 1680"/>
                <a:gd name="T24" fmla="*/ 3 w 1610"/>
                <a:gd name="T25" fmla="*/ 1 h 1680"/>
                <a:gd name="T26" fmla="*/ 3 w 1610"/>
                <a:gd name="T27" fmla="*/ 3 h 1680"/>
                <a:gd name="T28" fmla="*/ 0 w 1610"/>
                <a:gd name="T29" fmla="*/ 3 h 16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0"/>
                <a:gd name="T46" fmla="*/ 0 h 1680"/>
                <a:gd name="T47" fmla="*/ 1610 w 1610"/>
                <a:gd name="T48" fmla="*/ 1680 h 16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0" h="1680">
                  <a:moveTo>
                    <a:pt x="1120" y="94"/>
                  </a:moveTo>
                  <a:cubicBezTo>
                    <a:pt x="853" y="0"/>
                    <a:pt x="94" y="29"/>
                    <a:pt x="39" y="220"/>
                  </a:cubicBezTo>
                  <a:cubicBezTo>
                    <a:pt x="7" y="597"/>
                    <a:pt x="0" y="560"/>
                    <a:pt x="15" y="1000"/>
                  </a:cubicBezTo>
                  <a:cubicBezTo>
                    <a:pt x="16" y="1301"/>
                    <a:pt x="214" y="1144"/>
                    <a:pt x="214" y="1144"/>
                  </a:cubicBezTo>
                  <a:cubicBezTo>
                    <a:pt x="268" y="773"/>
                    <a:pt x="221" y="796"/>
                    <a:pt x="326" y="433"/>
                  </a:cubicBezTo>
                  <a:cubicBezTo>
                    <a:pt x="481" y="307"/>
                    <a:pt x="497" y="378"/>
                    <a:pt x="553" y="462"/>
                  </a:cubicBezTo>
                  <a:cubicBezTo>
                    <a:pt x="564" y="672"/>
                    <a:pt x="513" y="888"/>
                    <a:pt x="582" y="1087"/>
                  </a:cubicBezTo>
                  <a:cubicBezTo>
                    <a:pt x="672" y="1354"/>
                    <a:pt x="773" y="1011"/>
                    <a:pt x="784" y="975"/>
                  </a:cubicBezTo>
                  <a:cubicBezTo>
                    <a:pt x="791" y="830"/>
                    <a:pt x="781" y="702"/>
                    <a:pt x="809" y="545"/>
                  </a:cubicBezTo>
                  <a:cubicBezTo>
                    <a:pt x="860" y="220"/>
                    <a:pt x="1018" y="347"/>
                    <a:pt x="1040" y="574"/>
                  </a:cubicBezTo>
                  <a:cubicBezTo>
                    <a:pt x="1049" y="741"/>
                    <a:pt x="1034" y="812"/>
                    <a:pt x="1066" y="1144"/>
                  </a:cubicBezTo>
                  <a:cubicBezTo>
                    <a:pt x="1152" y="1238"/>
                    <a:pt x="1268" y="1188"/>
                    <a:pt x="1297" y="1115"/>
                  </a:cubicBezTo>
                  <a:cubicBezTo>
                    <a:pt x="1247" y="418"/>
                    <a:pt x="1278" y="189"/>
                    <a:pt x="1495" y="462"/>
                  </a:cubicBezTo>
                  <a:cubicBezTo>
                    <a:pt x="1554" y="970"/>
                    <a:pt x="1610" y="1333"/>
                    <a:pt x="1409" y="1487"/>
                  </a:cubicBezTo>
                  <a:cubicBezTo>
                    <a:pt x="1223" y="1617"/>
                    <a:pt x="505" y="1680"/>
                    <a:pt x="98" y="142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964" name="Text Box 60"/>
            <p:cNvSpPr txBox="1">
              <a:spLocks noChangeArrowheads="1"/>
            </p:cNvSpPr>
            <p:nvPr/>
          </p:nvSpPr>
          <p:spPr bwMode="auto">
            <a:xfrm>
              <a:off x="268" y="1479"/>
              <a:ext cx="5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MC4R</a:t>
              </a:r>
              <a:endPara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23965" name="Text Box 61"/>
            <p:cNvSpPr txBox="1">
              <a:spLocks noChangeArrowheads="1"/>
            </p:cNvSpPr>
            <p:nvPr/>
          </p:nvSpPr>
          <p:spPr bwMode="auto">
            <a:xfrm>
              <a:off x="1605" y="1479"/>
              <a:ext cx="7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Y1R/Y5R</a:t>
              </a:r>
              <a:endPara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3580" name="Freeform 62"/>
            <p:cNvSpPr>
              <a:spLocks/>
            </p:cNvSpPr>
            <p:nvPr/>
          </p:nvSpPr>
          <p:spPr bwMode="auto">
            <a:xfrm rot="4005387">
              <a:off x="1664" y="2669"/>
              <a:ext cx="207" cy="136"/>
            </a:xfrm>
            <a:custGeom>
              <a:avLst/>
              <a:gdLst>
                <a:gd name="T0" fmla="*/ 2 w 1610"/>
                <a:gd name="T1" fmla="*/ 0 h 1680"/>
                <a:gd name="T2" fmla="*/ 0 w 1610"/>
                <a:gd name="T3" fmla="*/ 0 h 1680"/>
                <a:gd name="T4" fmla="*/ 0 w 1610"/>
                <a:gd name="T5" fmla="*/ 1 h 1680"/>
                <a:gd name="T6" fmla="*/ 1 w 1610"/>
                <a:gd name="T7" fmla="*/ 1 h 1680"/>
                <a:gd name="T8" fmla="*/ 1 w 1610"/>
                <a:gd name="T9" fmla="*/ 0 h 1680"/>
                <a:gd name="T10" fmla="*/ 1 w 1610"/>
                <a:gd name="T11" fmla="*/ 0 h 1680"/>
                <a:gd name="T12" fmla="*/ 1 w 1610"/>
                <a:gd name="T13" fmla="*/ 1 h 1680"/>
                <a:gd name="T14" fmla="*/ 2 w 1610"/>
                <a:gd name="T15" fmla="*/ 0 h 1680"/>
                <a:gd name="T16" fmla="*/ 2 w 1610"/>
                <a:gd name="T17" fmla="*/ 0 h 1680"/>
                <a:gd name="T18" fmla="*/ 2 w 1610"/>
                <a:gd name="T19" fmla="*/ 0 h 1680"/>
                <a:gd name="T20" fmla="*/ 2 w 1610"/>
                <a:gd name="T21" fmla="*/ 1 h 1680"/>
                <a:gd name="T22" fmla="*/ 3 w 1610"/>
                <a:gd name="T23" fmla="*/ 1 h 1680"/>
                <a:gd name="T24" fmla="*/ 3 w 1610"/>
                <a:gd name="T25" fmla="*/ 0 h 1680"/>
                <a:gd name="T26" fmla="*/ 3 w 1610"/>
                <a:gd name="T27" fmla="*/ 1 h 1680"/>
                <a:gd name="T28" fmla="*/ 0 w 1610"/>
                <a:gd name="T29" fmla="*/ 1 h 16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0"/>
                <a:gd name="T46" fmla="*/ 0 h 1680"/>
                <a:gd name="T47" fmla="*/ 1610 w 1610"/>
                <a:gd name="T48" fmla="*/ 1680 h 16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0" h="1680">
                  <a:moveTo>
                    <a:pt x="1120" y="94"/>
                  </a:moveTo>
                  <a:cubicBezTo>
                    <a:pt x="853" y="0"/>
                    <a:pt x="94" y="29"/>
                    <a:pt x="39" y="220"/>
                  </a:cubicBezTo>
                  <a:cubicBezTo>
                    <a:pt x="7" y="597"/>
                    <a:pt x="0" y="560"/>
                    <a:pt x="15" y="1000"/>
                  </a:cubicBezTo>
                  <a:cubicBezTo>
                    <a:pt x="16" y="1301"/>
                    <a:pt x="214" y="1144"/>
                    <a:pt x="214" y="1144"/>
                  </a:cubicBezTo>
                  <a:cubicBezTo>
                    <a:pt x="268" y="773"/>
                    <a:pt x="221" y="796"/>
                    <a:pt x="326" y="433"/>
                  </a:cubicBezTo>
                  <a:cubicBezTo>
                    <a:pt x="481" y="307"/>
                    <a:pt x="497" y="378"/>
                    <a:pt x="553" y="462"/>
                  </a:cubicBezTo>
                  <a:cubicBezTo>
                    <a:pt x="564" y="672"/>
                    <a:pt x="513" y="888"/>
                    <a:pt x="582" y="1087"/>
                  </a:cubicBezTo>
                  <a:cubicBezTo>
                    <a:pt x="672" y="1354"/>
                    <a:pt x="773" y="1011"/>
                    <a:pt x="784" y="975"/>
                  </a:cubicBezTo>
                  <a:cubicBezTo>
                    <a:pt x="791" y="830"/>
                    <a:pt x="781" y="702"/>
                    <a:pt x="809" y="545"/>
                  </a:cubicBezTo>
                  <a:cubicBezTo>
                    <a:pt x="860" y="220"/>
                    <a:pt x="1018" y="347"/>
                    <a:pt x="1040" y="574"/>
                  </a:cubicBezTo>
                  <a:cubicBezTo>
                    <a:pt x="1049" y="741"/>
                    <a:pt x="1034" y="812"/>
                    <a:pt x="1066" y="1144"/>
                  </a:cubicBezTo>
                  <a:cubicBezTo>
                    <a:pt x="1152" y="1238"/>
                    <a:pt x="1268" y="1188"/>
                    <a:pt x="1297" y="1115"/>
                  </a:cubicBezTo>
                  <a:cubicBezTo>
                    <a:pt x="1247" y="418"/>
                    <a:pt x="1278" y="189"/>
                    <a:pt x="1495" y="462"/>
                  </a:cubicBezTo>
                  <a:cubicBezTo>
                    <a:pt x="1554" y="970"/>
                    <a:pt x="1610" y="1333"/>
                    <a:pt x="1409" y="1487"/>
                  </a:cubicBezTo>
                  <a:cubicBezTo>
                    <a:pt x="1223" y="1617"/>
                    <a:pt x="505" y="1680"/>
                    <a:pt x="98" y="142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967" name="Text Box 63"/>
            <p:cNvSpPr txBox="1">
              <a:spLocks noChangeArrowheads="1"/>
            </p:cNvSpPr>
            <p:nvPr/>
          </p:nvSpPr>
          <p:spPr bwMode="auto">
            <a:xfrm>
              <a:off x="1791" y="2594"/>
              <a:ext cx="4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Y2R</a:t>
              </a:r>
              <a:endPara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23968" name="Text Box 64"/>
            <p:cNvSpPr txBox="1">
              <a:spLocks noChangeArrowheads="1"/>
            </p:cNvSpPr>
            <p:nvPr/>
          </p:nvSpPr>
          <p:spPr bwMode="auto">
            <a:xfrm>
              <a:off x="975" y="2614"/>
              <a:ext cx="4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ARC</a:t>
              </a:r>
              <a:endPara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23969" name="Text Box 65"/>
            <p:cNvSpPr txBox="1">
              <a:spLocks noChangeArrowheads="1"/>
            </p:cNvSpPr>
            <p:nvPr/>
          </p:nvSpPr>
          <p:spPr bwMode="auto">
            <a:xfrm>
              <a:off x="974" y="2250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PVN</a:t>
              </a:r>
              <a:endPara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</p:grpSp>
      <p:grpSp>
        <p:nvGrpSpPr>
          <p:cNvPr id="23557" name="Group 14"/>
          <p:cNvGrpSpPr>
            <a:grpSpLocks/>
          </p:cNvGrpSpPr>
          <p:nvPr/>
        </p:nvGrpSpPr>
        <p:grpSpPr bwMode="auto">
          <a:xfrm>
            <a:off x="4356100" y="2701925"/>
            <a:ext cx="4492625" cy="2571750"/>
            <a:chOff x="317" y="777"/>
            <a:chExt cx="2495" cy="1428"/>
          </a:xfrm>
        </p:grpSpPr>
        <p:sp>
          <p:nvSpPr>
            <p:cNvPr id="23560" name="Rectangle 13"/>
            <p:cNvSpPr>
              <a:spLocks noChangeArrowheads="1"/>
            </p:cNvSpPr>
            <p:nvPr/>
          </p:nvSpPr>
          <p:spPr bwMode="auto">
            <a:xfrm>
              <a:off x="317" y="777"/>
              <a:ext cx="2495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6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22"/>
              <a:ext cx="1160" cy="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935"/>
              <a:ext cx="1196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5205413" y="1916113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Y2R knockout mice resistant to PYY</a:t>
            </a:r>
            <a:r>
              <a:rPr lang="en-GB" sz="20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3-36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 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0" y="6550025"/>
            <a:ext cx="432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Batterham </a:t>
            </a:r>
            <a:r>
              <a:rPr lang="en-GB" sz="1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et al. </a:t>
            </a: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Nature 2002; 418:650-4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pic>
        <p:nvPicPr>
          <p:cNvPr id="24579" name="Picture 4" descr="HM002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714875"/>
            <a:ext cx="143827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17"/>
          <p:cNvGrpSpPr>
            <a:grpSpLocks/>
          </p:cNvGrpSpPr>
          <p:nvPr/>
        </p:nvGrpSpPr>
        <p:grpSpPr bwMode="auto">
          <a:xfrm>
            <a:off x="1022350" y="1052513"/>
            <a:ext cx="3962400" cy="3305175"/>
            <a:chOff x="2245" y="663"/>
            <a:chExt cx="1315" cy="1097"/>
          </a:xfrm>
        </p:grpSpPr>
        <p:sp>
          <p:nvSpPr>
            <p:cNvPr id="24592" name="Freeform 18"/>
            <p:cNvSpPr>
              <a:spLocks/>
            </p:cNvSpPr>
            <p:nvPr/>
          </p:nvSpPr>
          <p:spPr bwMode="auto">
            <a:xfrm>
              <a:off x="2245" y="663"/>
              <a:ext cx="1315" cy="765"/>
            </a:xfrm>
            <a:custGeom>
              <a:avLst/>
              <a:gdLst>
                <a:gd name="T0" fmla="*/ 0 w 5593"/>
                <a:gd name="T1" fmla="*/ 0 h 3151"/>
                <a:gd name="T2" fmla="*/ 0 w 5593"/>
                <a:gd name="T3" fmla="*/ 0 h 3151"/>
                <a:gd name="T4" fmla="*/ 0 w 5593"/>
                <a:gd name="T5" fmla="*/ 0 h 3151"/>
                <a:gd name="T6" fmla="*/ 0 w 5593"/>
                <a:gd name="T7" fmla="*/ 0 h 3151"/>
                <a:gd name="T8" fmla="*/ 0 w 5593"/>
                <a:gd name="T9" fmla="*/ 0 h 3151"/>
                <a:gd name="T10" fmla="*/ 0 w 5593"/>
                <a:gd name="T11" fmla="*/ 0 h 3151"/>
                <a:gd name="T12" fmla="*/ 0 w 5593"/>
                <a:gd name="T13" fmla="*/ 0 h 3151"/>
                <a:gd name="T14" fmla="*/ 0 w 5593"/>
                <a:gd name="T15" fmla="*/ 0 h 3151"/>
                <a:gd name="T16" fmla="*/ 0 w 5593"/>
                <a:gd name="T17" fmla="*/ 0 h 3151"/>
                <a:gd name="T18" fmla="*/ 0 w 5593"/>
                <a:gd name="T19" fmla="*/ 0 h 3151"/>
                <a:gd name="T20" fmla="*/ 0 w 5593"/>
                <a:gd name="T21" fmla="*/ 0 h 3151"/>
                <a:gd name="T22" fmla="*/ 0 w 5593"/>
                <a:gd name="T23" fmla="*/ 0 h 3151"/>
                <a:gd name="T24" fmla="*/ 0 w 5593"/>
                <a:gd name="T25" fmla="*/ 0 h 3151"/>
                <a:gd name="T26" fmla="*/ 0 w 5593"/>
                <a:gd name="T27" fmla="*/ 0 h 3151"/>
                <a:gd name="T28" fmla="*/ 0 w 5593"/>
                <a:gd name="T29" fmla="*/ 0 h 3151"/>
                <a:gd name="T30" fmla="*/ 0 w 5593"/>
                <a:gd name="T31" fmla="*/ 0 h 3151"/>
                <a:gd name="T32" fmla="*/ 0 w 5593"/>
                <a:gd name="T33" fmla="*/ 0 h 3151"/>
                <a:gd name="T34" fmla="*/ 0 w 5593"/>
                <a:gd name="T35" fmla="*/ 0 h 3151"/>
                <a:gd name="T36" fmla="*/ 0 w 5593"/>
                <a:gd name="T37" fmla="*/ 0 h 3151"/>
                <a:gd name="T38" fmla="*/ 0 w 5593"/>
                <a:gd name="T39" fmla="*/ 0 h 3151"/>
                <a:gd name="T40" fmla="*/ 0 w 5593"/>
                <a:gd name="T41" fmla="*/ 0 h 3151"/>
                <a:gd name="T42" fmla="*/ 0 w 5593"/>
                <a:gd name="T43" fmla="*/ 0 h 3151"/>
                <a:gd name="T44" fmla="*/ 0 w 5593"/>
                <a:gd name="T45" fmla="*/ 0 h 3151"/>
                <a:gd name="T46" fmla="*/ 0 w 5593"/>
                <a:gd name="T47" fmla="*/ 0 h 3151"/>
                <a:gd name="T48" fmla="*/ 0 w 5593"/>
                <a:gd name="T49" fmla="*/ 0 h 3151"/>
                <a:gd name="T50" fmla="*/ 0 w 5593"/>
                <a:gd name="T51" fmla="*/ 0 h 3151"/>
                <a:gd name="T52" fmla="*/ 0 w 5593"/>
                <a:gd name="T53" fmla="*/ 0 h 3151"/>
                <a:gd name="T54" fmla="*/ 0 w 5593"/>
                <a:gd name="T55" fmla="*/ 0 h 3151"/>
                <a:gd name="T56" fmla="*/ 0 w 5593"/>
                <a:gd name="T57" fmla="*/ 0 h 3151"/>
                <a:gd name="T58" fmla="*/ 0 w 5593"/>
                <a:gd name="T59" fmla="*/ 0 h 3151"/>
                <a:gd name="T60" fmla="*/ 0 w 5593"/>
                <a:gd name="T61" fmla="*/ 0 h 3151"/>
                <a:gd name="T62" fmla="*/ 0 w 5593"/>
                <a:gd name="T63" fmla="*/ 0 h 3151"/>
                <a:gd name="T64" fmla="*/ 0 w 5593"/>
                <a:gd name="T65" fmla="*/ 0 h 3151"/>
                <a:gd name="T66" fmla="*/ 0 w 5593"/>
                <a:gd name="T67" fmla="*/ 0 h 3151"/>
                <a:gd name="T68" fmla="*/ 0 w 5593"/>
                <a:gd name="T69" fmla="*/ 0 h 3151"/>
                <a:gd name="T70" fmla="*/ 0 w 5593"/>
                <a:gd name="T71" fmla="*/ 0 h 3151"/>
                <a:gd name="T72" fmla="*/ 0 w 5593"/>
                <a:gd name="T73" fmla="*/ 0 h 3151"/>
                <a:gd name="T74" fmla="*/ 0 w 5593"/>
                <a:gd name="T75" fmla="*/ 0 h 3151"/>
                <a:gd name="T76" fmla="*/ 0 w 5593"/>
                <a:gd name="T77" fmla="*/ 0 h 3151"/>
                <a:gd name="T78" fmla="*/ 0 w 5593"/>
                <a:gd name="T79" fmla="*/ 0 h 3151"/>
                <a:gd name="T80" fmla="*/ 0 w 5593"/>
                <a:gd name="T81" fmla="*/ 0 h 3151"/>
                <a:gd name="T82" fmla="*/ 0 w 5593"/>
                <a:gd name="T83" fmla="*/ 0 h 3151"/>
                <a:gd name="T84" fmla="*/ 0 w 5593"/>
                <a:gd name="T85" fmla="*/ 0 h 3151"/>
                <a:gd name="T86" fmla="*/ 0 w 5593"/>
                <a:gd name="T87" fmla="*/ 0 h 3151"/>
                <a:gd name="T88" fmla="*/ 0 w 5593"/>
                <a:gd name="T89" fmla="*/ 0 h 3151"/>
                <a:gd name="T90" fmla="*/ 0 w 5593"/>
                <a:gd name="T91" fmla="*/ 0 h 3151"/>
                <a:gd name="T92" fmla="*/ 0 w 5593"/>
                <a:gd name="T93" fmla="*/ 0 h 3151"/>
                <a:gd name="T94" fmla="*/ 0 w 5593"/>
                <a:gd name="T95" fmla="*/ 0 h 3151"/>
                <a:gd name="T96" fmla="*/ 0 w 5593"/>
                <a:gd name="T97" fmla="*/ 0 h 3151"/>
                <a:gd name="T98" fmla="*/ 0 w 5593"/>
                <a:gd name="T99" fmla="*/ 0 h 3151"/>
                <a:gd name="T100" fmla="*/ 0 w 5593"/>
                <a:gd name="T101" fmla="*/ 0 h 3151"/>
                <a:gd name="T102" fmla="*/ 0 w 5593"/>
                <a:gd name="T103" fmla="*/ 0 h 3151"/>
                <a:gd name="T104" fmla="*/ 0 w 5593"/>
                <a:gd name="T105" fmla="*/ 0 h 3151"/>
                <a:gd name="T106" fmla="*/ 0 w 5593"/>
                <a:gd name="T107" fmla="*/ 0 h 3151"/>
                <a:gd name="T108" fmla="*/ 0 w 5593"/>
                <a:gd name="T109" fmla="*/ 0 h 3151"/>
                <a:gd name="T110" fmla="*/ 0 w 5593"/>
                <a:gd name="T111" fmla="*/ 0 h 3151"/>
                <a:gd name="T112" fmla="*/ 0 w 5593"/>
                <a:gd name="T113" fmla="*/ 0 h 3151"/>
                <a:gd name="T114" fmla="*/ 0 w 5593"/>
                <a:gd name="T115" fmla="*/ 0 h 3151"/>
                <a:gd name="T116" fmla="*/ 0 w 5593"/>
                <a:gd name="T117" fmla="*/ 0 h 3151"/>
                <a:gd name="T118" fmla="*/ 0 w 5593"/>
                <a:gd name="T119" fmla="*/ 0 h 3151"/>
                <a:gd name="T120" fmla="*/ 0 w 5593"/>
                <a:gd name="T121" fmla="*/ 0 h 3151"/>
                <a:gd name="T122" fmla="*/ 0 w 5593"/>
                <a:gd name="T123" fmla="*/ 0 h 3151"/>
                <a:gd name="T124" fmla="*/ 0 w 5593"/>
                <a:gd name="T125" fmla="*/ 0 h 31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93"/>
                <a:gd name="T190" fmla="*/ 0 h 3151"/>
                <a:gd name="T191" fmla="*/ 5593 w 5593"/>
                <a:gd name="T192" fmla="*/ 3151 h 31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93" h="3151">
                  <a:moveTo>
                    <a:pt x="3441" y="156"/>
                  </a:moveTo>
                  <a:lnTo>
                    <a:pt x="3410" y="144"/>
                  </a:lnTo>
                  <a:lnTo>
                    <a:pt x="3377" y="125"/>
                  </a:lnTo>
                  <a:lnTo>
                    <a:pt x="3341" y="99"/>
                  </a:lnTo>
                  <a:lnTo>
                    <a:pt x="3299" y="73"/>
                  </a:lnTo>
                  <a:lnTo>
                    <a:pt x="3249" y="49"/>
                  </a:lnTo>
                  <a:lnTo>
                    <a:pt x="3189" y="25"/>
                  </a:lnTo>
                  <a:lnTo>
                    <a:pt x="3119" y="11"/>
                  </a:lnTo>
                  <a:lnTo>
                    <a:pt x="3036" y="0"/>
                  </a:lnTo>
                  <a:lnTo>
                    <a:pt x="2957" y="0"/>
                  </a:lnTo>
                  <a:lnTo>
                    <a:pt x="2889" y="11"/>
                  </a:lnTo>
                  <a:lnTo>
                    <a:pt x="2832" y="23"/>
                  </a:lnTo>
                  <a:lnTo>
                    <a:pt x="2782" y="43"/>
                  </a:lnTo>
                  <a:lnTo>
                    <a:pt x="2735" y="61"/>
                  </a:lnTo>
                  <a:lnTo>
                    <a:pt x="2687" y="78"/>
                  </a:lnTo>
                  <a:lnTo>
                    <a:pt x="2637" y="92"/>
                  </a:lnTo>
                  <a:lnTo>
                    <a:pt x="2582" y="101"/>
                  </a:lnTo>
                  <a:lnTo>
                    <a:pt x="2527" y="101"/>
                  </a:lnTo>
                  <a:lnTo>
                    <a:pt x="2471" y="95"/>
                  </a:lnTo>
                  <a:lnTo>
                    <a:pt x="2420" y="85"/>
                  </a:lnTo>
                  <a:lnTo>
                    <a:pt x="2371" y="71"/>
                  </a:lnTo>
                  <a:lnTo>
                    <a:pt x="2319" y="61"/>
                  </a:lnTo>
                  <a:lnTo>
                    <a:pt x="2270" y="55"/>
                  </a:lnTo>
                  <a:lnTo>
                    <a:pt x="2213" y="56"/>
                  </a:lnTo>
                  <a:lnTo>
                    <a:pt x="2157" y="67"/>
                  </a:lnTo>
                  <a:lnTo>
                    <a:pt x="2104" y="79"/>
                  </a:lnTo>
                  <a:lnTo>
                    <a:pt x="2059" y="85"/>
                  </a:lnTo>
                  <a:lnTo>
                    <a:pt x="2014" y="85"/>
                  </a:lnTo>
                  <a:lnTo>
                    <a:pt x="1972" y="85"/>
                  </a:lnTo>
                  <a:lnTo>
                    <a:pt x="1928" y="85"/>
                  </a:lnTo>
                  <a:lnTo>
                    <a:pt x="1876" y="89"/>
                  </a:lnTo>
                  <a:lnTo>
                    <a:pt x="1811" y="101"/>
                  </a:lnTo>
                  <a:lnTo>
                    <a:pt x="1732" y="125"/>
                  </a:lnTo>
                  <a:lnTo>
                    <a:pt x="1603" y="177"/>
                  </a:lnTo>
                  <a:lnTo>
                    <a:pt x="1549" y="219"/>
                  </a:lnTo>
                  <a:lnTo>
                    <a:pt x="1520" y="255"/>
                  </a:lnTo>
                  <a:lnTo>
                    <a:pt x="1486" y="279"/>
                  </a:lnTo>
                  <a:lnTo>
                    <a:pt x="1462" y="281"/>
                  </a:lnTo>
                  <a:lnTo>
                    <a:pt x="1429" y="279"/>
                  </a:lnTo>
                  <a:lnTo>
                    <a:pt x="1395" y="273"/>
                  </a:lnTo>
                  <a:lnTo>
                    <a:pt x="1355" y="266"/>
                  </a:lnTo>
                  <a:lnTo>
                    <a:pt x="1307" y="269"/>
                  </a:lnTo>
                  <a:lnTo>
                    <a:pt x="1251" y="281"/>
                  </a:lnTo>
                  <a:lnTo>
                    <a:pt x="1184" y="308"/>
                  </a:lnTo>
                  <a:lnTo>
                    <a:pt x="1106" y="357"/>
                  </a:lnTo>
                  <a:lnTo>
                    <a:pt x="1030" y="415"/>
                  </a:lnTo>
                  <a:lnTo>
                    <a:pt x="968" y="469"/>
                  </a:lnTo>
                  <a:lnTo>
                    <a:pt x="920" y="522"/>
                  </a:lnTo>
                  <a:lnTo>
                    <a:pt x="881" y="567"/>
                  </a:lnTo>
                  <a:lnTo>
                    <a:pt x="854" y="606"/>
                  </a:lnTo>
                  <a:lnTo>
                    <a:pt x="839" y="632"/>
                  </a:lnTo>
                  <a:lnTo>
                    <a:pt x="830" y="651"/>
                  </a:lnTo>
                  <a:lnTo>
                    <a:pt x="826" y="657"/>
                  </a:lnTo>
                  <a:lnTo>
                    <a:pt x="819" y="660"/>
                  </a:lnTo>
                  <a:lnTo>
                    <a:pt x="795" y="665"/>
                  </a:lnTo>
                  <a:lnTo>
                    <a:pt x="761" y="675"/>
                  </a:lnTo>
                  <a:lnTo>
                    <a:pt x="721" y="687"/>
                  </a:lnTo>
                  <a:lnTo>
                    <a:pt x="679" y="704"/>
                  </a:lnTo>
                  <a:lnTo>
                    <a:pt x="631" y="731"/>
                  </a:lnTo>
                  <a:lnTo>
                    <a:pt x="591" y="761"/>
                  </a:lnTo>
                  <a:lnTo>
                    <a:pt x="559" y="793"/>
                  </a:lnTo>
                  <a:lnTo>
                    <a:pt x="524" y="829"/>
                  </a:lnTo>
                  <a:lnTo>
                    <a:pt x="487" y="865"/>
                  </a:lnTo>
                  <a:lnTo>
                    <a:pt x="446" y="900"/>
                  </a:lnTo>
                  <a:lnTo>
                    <a:pt x="404" y="935"/>
                  </a:lnTo>
                  <a:lnTo>
                    <a:pt x="366" y="976"/>
                  </a:lnTo>
                  <a:lnTo>
                    <a:pt x="332" y="1020"/>
                  </a:lnTo>
                  <a:lnTo>
                    <a:pt x="304" y="1072"/>
                  </a:lnTo>
                  <a:lnTo>
                    <a:pt x="290" y="1130"/>
                  </a:lnTo>
                  <a:lnTo>
                    <a:pt x="270" y="1178"/>
                  </a:lnTo>
                  <a:lnTo>
                    <a:pt x="237" y="1225"/>
                  </a:lnTo>
                  <a:lnTo>
                    <a:pt x="218" y="1288"/>
                  </a:lnTo>
                  <a:lnTo>
                    <a:pt x="235" y="1374"/>
                  </a:lnTo>
                  <a:lnTo>
                    <a:pt x="213" y="1388"/>
                  </a:lnTo>
                  <a:lnTo>
                    <a:pt x="163" y="1427"/>
                  </a:lnTo>
                  <a:lnTo>
                    <a:pt x="105" y="1493"/>
                  </a:lnTo>
                  <a:lnTo>
                    <a:pt x="66" y="1588"/>
                  </a:lnTo>
                  <a:lnTo>
                    <a:pt x="58" y="1759"/>
                  </a:lnTo>
                  <a:lnTo>
                    <a:pt x="66" y="1880"/>
                  </a:lnTo>
                  <a:lnTo>
                    <a:pt x="46" y="1928"/>
                  </a:lnTo>
                  <a:lnTo>
                    <a:pt x="19" y="1979"/>
                  </a:lnTo>
                  <a:lnTo>
                    <a:pt x="0" y="2059"/>
                  </a:lnTo>
                  <a:lnTo>
                    <a:pt x="10" y="2204"/>
                  </a:lnTo>
                  <a:lnTo>
                    <a:pt x="46" y="2359"/>
                  </a:lnTo>
                  <a:lnTo>
                    <a:pt x="93" y="2470"/>
                  </a:lnTo>
                  <a:lnTo>
                    <a:pt x="148" y="2536"/>
                  </a:lnTo>
                  <a:lnTo>
                    <a:pt x="223" y="2561"/>
                  </a:lnTo>
                  <a:lnTo>
                    <a:pt x="218" y="2610"/>
                  </a:lnTo>
                  <a:lnTo>
                    <a:pt x="235" y="2657"/>
                  </a:lnTo>
                  <a:lnTo>
                    <a:pt x="270" y="2697"/>
                  </a:lnTo>
                  <a:lnTo>
                    <a:pt x="315" y="2731"/>
                  </a:lnTo>
                  <a:lnTo>
                    <a:pt x="368" y="2763"/>
                  </a:lnTo>
                  <a:lnTo>
                    <a:pt x="429" y="2789"/>
                  </a:lnTo>
                  <a:lnTo>
                    <a:pt x="490" y="2807"/>
                  </a:lnTo>
                  <a:lnTo>
                    <a:pt x="548" y="2819"/>
                  </a:lnTo>
                  <a:lnTo>
                    <a:pt x="598" y="2829"/>
                  </a:lnTo>
                  <a:lnTo>
                    <a:pt x="643" y="2843"/>
                  </a:lnTo>
                  <a:lnTo>
                    <a:pt x="685" y="2857"/>
                  </a:lnTo>
                  <a:lnTo>
                    <a:pt x="726" y="2872"/>
                  </a:lnTo>
                  <a:lnTo>
                    <a:pt x="770" y="2887"/>
                  </a:lnTo>
                  <a:lnTo>
                    <a:pt x="819" y="2898"/>
                  </a:lnTo>
                  <a:lnTo>
                    <a:pt x="873" y="2907"/>
                  </a:lnTo>
                  <a:lnTo>
                    <a:pt x="939" y="2909"/>
                  </a:lnTo>
                  <a:lnTo>
                    <a:pt x="1006" y="2909"/>
                  </a:lnTo>
                  <a:lnTo>
                    <a:pt x="1063" y="2909"/>
                  </a:lnTo>
                  <a:lnTo>
                    <a:pt x="1119" y="2910"/>
                  </a:lnTo>
                  <a:lnTo>
                    <a:pt x="1169" y="2913"/>
                  </a:lnTo>
                  <a:lnTo>
                    <a:pt x="1215" y="2916"/>
                  </a:lnTo>
                  <a:lnTo>
                    <a:pt x="1262" y="2923"/>
                  </a:lnTo>
                  <a:lnTo>
                    <a:pt x="1313" y="2932"/>
                  </a:lnTo>
                  <a:lnTo>
                    <a:pt x="1364" y="2943"/>
                  </a:lnTo>
                  <a:lnTo>
                    <a:pt x="1421" y="2952"/>
                  </a:lnTo>
                  <a:lnTo>
                    <a:pt x="1478" y="2959"/>
                  </a:lnTo>
                  <a:lnTo>
                    <a:pt x="1535" y="2957"/>
                  </a:lnTo>
                  <a:lnTo>
                    <a:pt x="1593" y="2950"/>
                  </a:lnTo>
                  <a:lnTo>
                    <a:pt x="1642" y="2934"/>
                  </a:lnTo>
                  <a:lnTo>
                    <a:pt x="1689" y="2909"/>
                  </a:lnTo>
                  <a:lnTo>
                    <a:pt x="1727" y="2875"/>
                  </a:lnTo>
                  <a:lnTo>
                    <a:pt x="1755" y="2830"/>
                  </a:lnTo>
                  <a:lnTo>
                    <a:pt x="1840" y="2818"/>
                  </a:lnTo>
                  <a:lnTo>
                    <a:pt x="1915" y="2759"/>
                  </a:lnTo>
                  <a:lnTo>
                    <a:pt x="1969" y="2678"/>
                  </a:lnTo>
                  <a:lnTo>
                    <a:pt x="1990" y="2594"/>
                  </a:lnTo>
                  <a:lnTo>
                    <a:pt x="2041" y="2566"/>
                  </a:lnTo>
                  <a:lnTo>
                    <a:pt x="2059" y="2508"/>
                  </a:lnTo>
                  <a:lnTo>
                    <a:pt x="2049" y="2447"/>
                  </a:lnTo>
                  <a:lnTo>
                    <a:pt x="2035" y="2405"/>
                  </a:lnTo>
                  <a:lnTo>
                    <a:pt x="2044" y="2404"/>
                  </a:lnTo>
                  <a:lnTo>
                    <a:pt x="2079" y="2394"/>
                  </a:lnTo>
                  <a:lnTo>
                    <a:pt x="2129" y="2374"/>
                  </a:lnTo>
                  <a:lnTo>
                    <a:pt x="2191" y="2327"/>
                  </a:lnTo>
                  <a:lnTo>
                    <a:pt x="2218" y="2273"/>
                  </a:lnTo>
                  <a:lnTo>
                    <a:pt x="2193" y="2228"/>
                  </a:lnTo>
                  <a:lnTo>
                    <a:pt x="2155" y="2178"/>
                  </a:lnTo>
                  <a:lnTo>
                    <a:pt x="2145" y="2114"/>
                  </a:lnTo>
                  <a:lnTo>
                    <a:pt x="2163" y="2071"/>
                  </a:lnTo>
                  <a:lnTo>
                    <a:pt x="2201" y="2023"/>
                  </a:lnTo>
                  <a:lnTo>
                    <a:pt x="2254" y="1975"/>
                  </a:lnTo>
                  <a:lnTo>
                    <a:pt x="2324" y="1926"/>
                  </a:lnTo>
                  <a:lnTo>
                    <a:pt x="2407" y="1883"/>
                  </a:lnTo>
                  <a:lnTo>
                    <a:pt x="2504" y="1848"/>
                  </a:lnTo>
                  <a:lnTo>
                    <a:pt x="2609" y="1826"/>
                  </a:lnTo>
                  <a:lnTo>
                    <a:pt x="2727" y="1823"/>
                  </a:lnTo>
                  <a:lnTo>
                    <a:pt x="2836" y="1832"/>
                  </a:lnTo>
                  <a:lnTo>
                    <a:pt x="2928" y="1850"/>
                  </a:lnTo>
                  <a:lnTo>
                    <a:pt x="3003" y="1873"/>
                  </a:lnTo>
                  <a:lnTo>
                    <a:pt x="3058" y="1901"/>
                  </a:lnTo>
                  <a:lnTo>
                    <a:pt x="3101" y="1926"/>
                  </a:lnTo>
                  <a:lnTo>
                    <a:pt x="3130" y="1946"/>
                  </a:lnTo>
                  <a:lnTo>
                    <a:pt x="3146" y="1963"/>
                  </a:lnTo>
                  <a:lnTo>
                    <a:pt x="3152" y="1968"/>
                  </a:lnTo>
                  <a:lnTo>
                    <a:pt x="3172" y="2101"/>
                  </a:lnTo>
                  <a:lnTo>
                    <a:pt x="3227" y="2189"/>
                  </a:lnTo>
                  <a:lnTo>
                    <a:pt x="3297" y="2238"/>
                  </a:lnTo>
                  <a:lnTo>
                    <a:pt x="3363" y="2258"/>
                  </a:lnTo>
                  <a:lnTo>
                    <a:pt x="3366" y="2278"/>
                  </a:lnTo>
                  <a:lnTo>
                    <a:pt x="3396" y="2320"/>
                  </a:lnTo>
                  <a:lnTo>
                    <a:pt x="3466" y="2363"/>
                  </a:lnTo>
                  <a:lnTo>
                    <a:pt x="3597" y="2382"/>
                  </a:lnTo>
                  <a:lnTo>
                    <a:pt x="3599" y="2369"/>
                  </a:lnTo>
                  <a:lnTo>
                    <a:pt x="3615" y="2339"/>
                  </a:lnTo>
                  <a:lnTo>
                    <a:pt x="3648" y="2314"/>
                  </a:lnTo>
                  <a:lnTo>
                    <a:pt x="3707" y="2309"/>
                  </a:lnTo>
                  <a:lnTo>
                    <a:pt x="3732" y="2300"/>
                  </a:lnTo>
                  <a:lnTo>
                    <a:pt x="3786" y="2294"/>
                  </a:lnTo>
                  <a:lnTo>
                    <a:pt x="3852" y="2309"/>
                  </a:lnTo>
                  <a:lnTo>
                    <a:pt x="3909" y="2374"/>
                  </a:lnTo>
                  <a:lnTo>
                    <a:pt x="3921" y="2371"/>
                  </a:lnTo>
                  <a:lnTo>
                    <a:pt x="3942" y="2374"/>
                  </a:lnTo>
                  <a:lnTo>
                    <a:pt x="3966" y="2378"/>
                  </a:lnTo>
                  <a:lnTo>
                    <a:pt x="3976" y="2405"/>
                  </a:lnTo>
                  <a:lnTo>
                    <a:pt x="3989" y="2407"/>
                  </a:lnTo>
                  <a:lnTo>
                    <a:pt x="4010" y="2413"/>
                  </a:lnTo>
                  <a:lnTo>
                    <a:pt x="4035" y="2430"/>
                  </a:lnTo>
                  <a:lnTo>
                    <a:pt x="4049" y="2461"/>
                  </a:lnTo>
                  <a:lnTo>
                    <a:pt x="4065" y="2473"/>
                  </a:lnTo>
                  <a:lnTo>
                    <a:pt x="4103" y="2500"/>
                  </a:lnTo>
                  <a:lnTo>
                    <a:pt x="4139" y="2536"/>
                  </a:lnTo>
                  <a:lnTo>
                    <a:pt x="4156" y="2574"/>
                  </a:lnTo>
                  <a:lnTo>
                    <a:pt x="4295" y="2684"/>
                  </a:lnTo>
                  <a:lnTo>
                    <a:pt x="4320" y="2703"/>
                  </a:lnTo>
                  <a:lnTo>
                    <a:pt x="4392" y="2754"/>
                  </a:lnTo>
                  <a:lnTo>
                    <a:pt x="4499" y="2826"/>
                  </a:lnTo>
                  <a:lnTo>
                    <a:pt x="4625" y="2909"/>
                  </a:lnTo>
                  <a:lnTo>
                    <a:pt x="4764" y="2994"/>
                  </a:lnTo>
                  <a:lnTo>
                    <a:pt x="4900" y="3067"/>
                  </a:lnTo>
                  <a:lnTo>
                    <a:pt x="5027" y="3123"/>
                  </a:lnTo>
                  <a:lnTo>
                    <a:pt x="5129" y="3151"/>
                  </a:lnTo>
                  <a:lnTo>
                    <a:pt x="5206" y="3151"/>
                  </a:lnTo>
                  <a:lnTo>
                    <a:pt x="5263" y="3133"/>
                  </a:lnTo>
                  <a:lnTo>
                    <a:pt x="5310" y="3105"/>
                  </a:lnTo>
                  <a:lnTo>
                    <a:pt x="5340" y="3071"/>
                  </a:lnTo>
                  <a:lnTo>
                    <a:pt x="5357" y="3034"/>
                  </a:lnTo>
                  <a:lnTo>
                    <a:pt x="5363" y="2997"/>
                  </a:lnTo>
                  <a:lnTo>
                    <a:pt x="5357" y="2959"/>
                  </a:lnTo>
                  <a:lnTo>
                    <a:pt x="5340" y="2932"/>
                  </a:lnTo>
                  <a:lnTo>
                    <a:pt x="5413" y="2928"/>
                  </a:lnTo>
                  <a:lnTo>
                    <a:pt x="5487" y="2879"/>
                  </a:lnTo>
                  <a:lnTo>
                    <a:pt x="5535" y="2809"/>
                  </a:lnTo>
                  <a:lnTo>
                    <a:pt x="5547" y="2741"/>
                  </a:lnTo>
                  <a:lnTo>
                    <a:pt x="5581" y="2664"/>
                  </a:lnTo>
                  <a:lnTo>
                    <a:pt x="5593" y="2502"/>
                  </a:lnTo>
                  <a:lnTo>
                    <a:pt x="5573" y="2329"/>
                  </a:lnTo>
                  <a:lnTo>
                    <a:pt x="5502" y="2225"/>
                  </a:lnTo>
                  <a:lnTo>
                    <a:pt x="5501" y="2167"/>
                  </a:lnTo>
                  <a:lnTo>
                    <a:pt x="5481" y="2023"/>
                  </a:lnTo>
                  <a:lnTo>
                    <a:pt x="5423" y="1846"/>
                  </a:lnTo>
                  <a:lnTo>
                    <a:pt x="5307" y="1682"/>
                  </a:lnTo>
                  <a:lnTo>
                    <a:pt x="5299" y="1626"/>
                  </a:lnTo>
                  <a:lnTo>
                    <a:pt x="5263" y="1577"/>
                  </a:lnTo>
                  <a:lnTo>
                    <a:pt x="5215" y="1530"/>
                  </a:lnTo>
                  <a:lnTo>
                    <a:pt x="5172" y="1465"/>
                  </a:lnTo>
                  <a:lnTo>
                    <a:pt x="5152" y="1420"/>
                  </a:lnTo>
                  <a:lnTo>
                    <a:pt x="5124" y="1370"/>
                  </a:lnTo>
                  <a:lnTo>
                    <a:pt x="5091" y="1313"/>
                  </a:lnTo>
                  <a:lnTo>
                    <a:pt x="5049" y="1258"/>
                  </a:lnTo>
                  <a:lnTo>
                    <a:pt x="4999" y="1205"/>
                  </a:lnTo>
                  <a:lnTo>
                    <a:pt x="4944" y="1163"/>
                  </a:lnTo>
                  <a:lnTo>
                    <a:pt x="4878" y="1134"/>
                  </a:lnTo>
                  <a:lnTo>
                    <a:pt x="4810" y="1124"/>
                  </a:lnTo>
                  <a:lnTo>
                    <a:pt x="4806" y="1082"/>
                  </a:lnTo>
                  <a:lnTo>
                    <a:pt x="4792" y="1031"/>
                  </a:lnTo>
                  <a:lnTo>
                    <a:pt x="4764" y="976"/>
                  </a:lnTo>
                  <a:lnTo>
                    <a:pt x="4731" y="922"/>
                  </a:lnTo>
                  <a:lnTo>
                    <a:pt x="4690" y="868"/>
                  </a:lnTo>
                  <a:lnTo>
                    <a:pt x="4649" y="821"/>
                  </a:lnTo>
                  <a:lnTo>
                    <a:pt x="4608" y="782"/>
                  </a:lnTo>
                  <a:lnTo>
                    <a:pt x="4569" y="761"/>
                  </a:lnTo>
                  <a:lnTo>
                    <a:pt x="4541" y="739"/>
                  </a:lnTo>
                  <a:lnTo>
                    <a:pt x="4520" y="702"/>
                  </a:lnTo>
                  <a:lnTo>
                    <a:pt x="4500" y="657"/>
                  </a:lnTo>
                  <a:lnTo>
                    <a:pt x="4478" y="612"/>
                  </a:lnTo>
                  <a:lnTo>
                    <a:pt x="4443" y="563"/>
                  </a:lnTo>
                  <a:lnTo>
                    <a:pt x="4392" y="518"/>
                  </a:lnTo>
                  <a:lnTo>
                    <a:pt x="4318" y="481"/>
                  </a:lnTo>
                  <a:lnTo>
                    <a:pt x="4217" y="457"/>
                  </a:lnTo>
                  <a:lnTo>
                    <a:pt x="4210" y="449"/>
                  </a:lnTo>
                  <a:lnTo>
                    <a:pt x="4196" y="429"/>
                  </a:lnTo>
                  <a:lnTo>
                    <a:pt x="4168" y="402"/>
                  </a:lnTo>
                  <a:lnTo>
                    <a:pt x="4127" y="371"/>
                  </a:lnTo>
                  <a:lnTo>
                    <a:pt x="4076" y="338"/>
                  </a:lnTo>
                  <a:lnTo>
                    <a:pt x="4013" y="311"/>
                  </a:lnTo>
                  <a:lnTo>
                    <a:pt x="3933" y="291"/>
                  </a:lnTo>
                  <a:lnTo>
                    <a:pt x="3843" y="284"/>
                  </a:lnTo>
                  <a:lnTo>
                    <a:pt x="3839" y="277"/>
                  </a:lnTo>
                  <a:lnTo>
                    <a:pt x="3824" y="263"/>
                  </a:lnTo>
                  <a:lnTo>
                    <a:pt x="3798" y="240"/>
                  </a:lnTo>
                  <a:lnTo>
                    <a:pt x="3758" y="217"/>
                  </a:lnTo>
                  <a:lnTo>
                    <a:pt x="3706" y="194"/>
                  </a:lnTo>
                  <a:lnTo>
                    <a:pt x="3635" y="174"/>
                  </a:lnTo>
                  <a:lnTo>
                    <a:pt x="3546" y="159"/>
                  </a:lnTo>
                  <a:lnTo>
                    <a:pt x="3441" y="156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3" name="Freeform 19"/>
            <p:cNvSpPr>
              <a:spLocks/>
            </p:cNvSpPr>
            <p:nvPr/>
          </p:nvSpPr>
          <p:spPr bwMode="auto">
            <a:xfrm>
              <a:off x="2696" y="1106"/>
              <a:ext cx="728" cy="654"/>
            </a:xfrm>
            <a:custGeom>
              <a:avLst/>
              <a:gdLst>
                <a:gd name="T0" fmla="*/ 0 w 2261"/>
                <a:gd name="T1" fmla="*/ 1 h 2030"/>
                <a:gd name="T2" fmla="*/ 1 w 2261"/>
                <a:gd name="T3" fmla="*/ 1 h 2030"/>
                <a:gd name="T4" fmla="*/ 1 w 2261"/>
                <a:gd name="T5" fmla="*/ 1 h 2030"/>
                <a:gd name="T6" fmla="*/ 1 w 2261"/>
                <a:gd name="T7" fmla="*/ 1 h 2030"/>
                <a:gd name="T8" fmla="*/ 1 w 2261"/>
                <a:gd name="T9" fmla="*/ 1 h 2030"/>
                <a:gd name="T10" fmla="*/ 1 w 2261"/>
                <a:gd name="T11" fmla="*/ 1 h 2030"/>
                <a:gd name="T12" fmla="*/ 1 w 2261"/>
                <a:gd name="T13" fmla="*/ 1 h 2030"/>
                <a:gd name="T14" fmla="*/ 1 w 2261"/>
                <a:gd name="T15" fmla="*/ 1 h 2030"/>
                <a:gd name="T16" fmla="*/ 1 w 2261"/>
                <a:gd name="T17" fmla="*/ 0 h 2030"/>
                <a:gd name="T18" fmla="*/ 1 w 2261"/>
                <a:gd name="T19" fmla="*/ 0 h 2030"/>
                <a:gd name="T20" fmla="*/ 1 w 2261"/>
                <a:gd name="T21" fmla="*/ 0 h 2030"/>
                <a:gd name="T22" fmla="*/ 1 w 2261"/>
                <a:gd name="T23" fmla="*/ 0 h 2030"/>
                <a:gd name="T24" fmla="*/ 1 w 2261"/>
                <a:gd name="T25" fmla="*/ 0 h 2030"/>
                <a:gd name="T26" fmla="*/ 1 w 2261"/>
                <a:gd name="T27" fmla="*/ 0 h 2030"/>
                <a:gd name="T28" fmla="*/ 1 w 2261"/>
                <a:gd name="T29" fmla="*/ 0 h 2030"/>
                <a:gd name="T30" fmla="*/ 1 w 2261"/>
                <a:gd name="T31" fmla="*/ 0 h 2030"/>
                <a:gd name="T32" fmla="*/ 1 w 2261"/>
                <a:gd name="T33" fmla="*/ 0 h 2030"/>
                <a:gd name="T34" fmla="*/ 1 w 2261"/>
                <a:gd name="T35" fmla="*/ 0 h 2030"/>
                <a:gd name="T36" fmla="*/ 0 w 2261"/>
                <a:gd name="T37" fmla="*/ 0 h 2030"/>
                <a:gd name="T38" fmla="*/ 0 w 2261"/>
                <a:gd name="T39" fmla="*/ 0 h 2030"/>
                <a:gd name="T40" fmla="*/ 0 w 2261"/>
                <a:gd name="T41" fmla="*/ 0 h 2030"/>
                <a:gd name="T42" fmla="*/ 0 w 2261"/>
                <a:gd name="T43" fmla="*/ 0 h 2030"/>
                <a:gd name="T44" fmla="*/ 0 w 2261"/>
                <a:gd name="T45" fmla="*/ 0 h 2030"/>
                <a:gd name="T46" fmla="*/ 0 w 2261"/>
                <a:gd name="T47" fmla="*/ 0 h 2030"/>
                <a:gd name="T48" fmla="*/ 0 w 2261"/>
                <a:gd name="T49" fmla="*/ 0 h 2030"/>
                <a:gd name="T50" fmla="*/ 0 w 2261"/>
                <a:gd name="T51" fmla="*/ 1 h 2030"/>
                <a:gd name="T52" fmla="*/ 0 w 2261"/>
                <a:gd name="T53" fmla="*/ 1 h 2030"/>
                <a:gd name="T54" fmla="*/ 0 w 2261"/>
                <a:gd name="T55" fmla="*/ 1 h 2030"/>
                <a:gd name="T56" fmla="*/ 0 w 2261"/>
                <a:gd name="T57" fmla="*/ 1 h 2030"/>
                <a:gd name="T58" fmla="*/ 0 w 2261"/>
                <a:gd name="T59" fmla="*/ 1 h 2030"/>
                <a:gd name="T60" fmla="*/ 0 w 2261"/>
                <a:gd name="T61" fmla="*/ 0 h 2030"/>
                <a:gd name="T62" fmla="*/ 0 w 2261"/>
                <a:gd name="T63" fmla="*/ 0 h 2030"/>
                <a:gd name="T64" fmla="*/ 0 w 2261"/>
                <a:gd name="T65" fmla="*/ 0 h 2030"/>
                <a:gd name="T66" fmla="*/ 0 w 2261"/>
                <a:gd name="T67" fmla="*/ 0 h 2030"/>
                <a:gd name="T68" fmla="*/ 0 w 2261"/>
                <a:gd name="T69" fmla="*/ 0 h 2030"/>
                <a:gd name="T70" fmla="*/ 0 w 2261"/>
                <a:gd name="T71" fmla="*/ 0 h 2030"/>
                <a:gd name="T72" fmla="*/ 0 w 2261"/>
                <a:gd name="T73" fmla="*/ 0 h 2030"/>
                <a:gd name="T74" fmla="*/ 0 w 2261"/>
                <a:gd name="T75" fmla="*/ 0 h 2030"/>
                <a:gd name="T76" fmla="*/ 0 w 2261"/>
                <a:gd name="T77" fmla="*/ 0 h 2030"/>
                <a:gd name="T78" fmla="*/ 0 w 2261"/>
                <a:gd name="T79" fmla="*/ 0 h 2030"/>
                <a:gd name="T80" fmla="*/ 0 w 2261"/>
                <a:gd name="T81" fmla="*/ 0 h 2030"/>
                <a:gd name="T82" fmla="*/ 0 w 2261"/>
                <a:gd name="T83" fmla="*/ 0 h 2030"/>
                <a:gd name="T84" fmla="*/ 0 w 2261"/>
                <a:gd name="T85" fmla="*/ 0 h 2030"/>
                <a:gd name="T86" fmla="*/ 0 w 2261"/>
                <a:gd name="T87" fmla="*/ 0 h 2030"/>
                <a:gd name="T88" fmla="*/ 0 w 2261"/>
                <a:gd name="T89" fmla="*/ 0 h 2030"/>
                <a:gd name="T90" fmla="*/ 0 w 2261"/>
                <a:gd name="T91" fmla="*/ 0 h 2030"/>
                <a:gd name="T92" fmla="*/ 0 w 2261"/>
                <a:gd name="T93" fmla="*/ 0 h 2030"/>
                <a:gd name="T94" fmla="*/ 0 w 2261"/>
                <a:gd name="T95" fmla="*/ 0 h 2030"/>
                <a:gd name="T96" fmla="*/ 0 w 2261"/>
                <a:gd name="T97" fmla="*/ 0 h 2030"/>
                <a:gd name="T98" fmla="*/ 0 w 2261"/>
                <a:gd name="T99" fmla="*/ 0 h 2030"/>
                <a:gd name="T100" fmla="*/ 0 w 2261"/>
                <a:gd name="T101" fmla="*/ 0 h 2030"/>
                <a:gd name="T102" fmla="*/ 0 w 2261"/>
                <a:gd name="T103" fmla="*/ 0 h 2030"/>
                <a:gd name="T104" fmla="*/ 0 w 2261"/>
                <a:gd name="T105" fmla="*/ 0 h 2030"/>
                <a:gd name="T106" fmla="*/ 0 w 2261"/>
                <a:gd name="T107" fmla="*/ 0 h 2030"/>
                <a:gd name="T108" fmla="*/ 0 w 2261"/>
                <a:gd name="T109" fmla="*/ 0 h 2030"/>
                <a:gd name="T110" fmla="*/ 0 w 2261"/>
                <a:gd name="T111" fmla="*/ 0 h 2030"/>
                <a:gd name="T112" fmla="*/ 0 w 2261"/>
                <a:gd name="T113" fmla="*/ 1 h 2030"/>
                <a:gd name="T114" fmla="*/ 0 w 2261"/>
                <a:gd name="T115" fmla="*/ 1 h 2030"/>
                <a:gd name="T116" fmla="*/ 0 w 2261"/>
                <a:gd name="T117" fmla="*/ 1 h 2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61"/>
                <a:gd name="T178" fmla="*/ 0 h 2030"/>
                <a:gd name="T179" fmla="*/ 2261 w 2261"/>
                <a:gd name="T180" fmla="*/ 2030 h 20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61" h="2030">
                  <a:moveTo>
                    <a:pt x="1154" y="2009"/>
                  </a:moveTo>
                  <a:lnTo>
                    <a:pt x="1154" y="1902"/>
                  </a:lnTo>
                  <a:lnTo>
                    <a:pt x="1139" y="1785"/>
                  </a:lnTo>
                  <a:lnTo>
                    <a:pt x="1145" y="1790"/>
                  </a:lnTo>
                  <a:lnTo>
                    <a:pt x="1165" y="1799"/>
                  </a:lnTo>
                  <a:lnTo>
                    <a:pt x="1196" y="1811"/>
                  </a:lnTo>
                  <a:lnTo>
                    <a:pt x="1234" y="1823"/>
                  </a:lnTo>
                  <a:lnTo>
                    <a:pt x="1280" y="1833"/>
                  </a:lnTo>
                  <a:lnTo>
                    <a:pt x="1325" y="1835"/>
                  </a:lnTo>
                  <a:lnTo>
                    <a:pt x="1375" y="1829"/>
                  </a:lnTo>
                  <a:lnTo>
                    <a:pt x="1423" y="1811"/>
                  </a:lnTo>
                  <a:lnTo>
                    <a:pt x="1476" y="1835"/>
                  </a:lnTo>
                  <a:lnTo>
                    <a:pt x="1530" y="1844"/>
                  </a:lnTo>
                  <a:lnTo>
                    <a:pt x="1583" y="1848"/>
                  </a:lnTo>
                  <a:lnTo>
                    <a:pt x="1635" y="1841"/>
                  </a:lnTo>
                  <a:lnTo>
                    <a:pt x="1685" y="1826"/>
                  </a:lnTo>
                  <a:lnTo>
                    <a:pt x="1730" y="1806"/>
                  </a:lnTo>
                  <a:lnTo>
                    <a:pt x="1771" y="1777"/>
                  </a:lnTo>
                  <a:lnTo>
                    <a:pt x="1805" y="1745"/>
                  </a:lnTo>
                  <a:lnTo>
                    <a:pt x="1810" y="1742"/>
                  </a:lnTo>
                  <a:lnTo>
                    <a:pt x="1828" y="1735"/>
                  </a:lnTo>
                  <a:lnTo>
                    <a:pt x="1856" y="1725"/>
                  </a:lnTo>
                  <a:lnTo>
                    <a:pt x="1887" y="1710"/>
                  </a:lnTo>
                  <a:lnTo>
                    <a:pt x="1921" y="1691"/>
                  </a:lnTo>
                  <a:lnTo>
                    <a:pt x="1956" y="1665"/>
                  </a:lnTo>
                  <a:lnTo>
                    <a:pt x="1989" y="1637"/>
                  </a:lnTo>
                  <a:lnTo>
                    <a:pt x="2018" y="1603"/>
                  </a:lnTo>
                  <a:lnTo>
                    <a:pt x="2028" y="1591"/>
                  </a:lnTo>
                  <a:lnTo>
                    <a:pt x="2057" y="1569"/>
                  </a:lnTo>
                  <a:lnTo>
                    <a:pt x="2097" y="1533"/>
                  </a:lnTo>
                  <a:lnTo>
                    <a:pt x="2143" y="1485"/>
                  </a:lnTo>
                  <a:lnTo>
                    <a:pt x="2187" y="1426"/>
                  </a:lnTo>
                  <a:lnTo>
                    <a:pt x="2225" y="1356"/>
                  </a:lnTo>
                  <a:lnTo>
                    <a:pt x="2253" y="1280"/>
                  </a:lnTo>
                  <a:lnTo>
                    <a:pt x="2261" y="1196"/>
                  </a:lnTo>
                  <a:lnTo>
                    <a:pt x="2251" y="1120"/>
                  </a:lnTo>
                  <a:lnTo>
                    <a:pt x="2225" y="1060"/>
                  </a:lnTo>
                  <a:lnTo>
                    <a:pt x="2190" y="1011"/>
                  </a:lnTo>
                  <a:lnTo>
                    <a:pt x="2150" y="978"/>
                  </a:lnTo>
                  <a:lnTo>
                    <a:pt x="2106" y="957"/>
                  </a:lnTo>
                  <a:lnTo>
                    <a:pt x="2061" y="948"/>
                  </a:lnTo>
                  <a:lnTo>
                    <a:pt x="2019" y="951"/>
                  </a:lnTo>
                  <a:lnTo>
                    <a:pt x="1984" y="962"/>
                  </a:lnTo>
                  <a:lnTo>
                    <a:pt x="1972" y="944"/>
                  </a:lnTo>
                  <a:lnTo>
                    <a:pt x="1936" y="897"/>
                  </a:lnTo>
                  <a:lnTo>
                    <a:pt x="1880" y="850"/>
                  </a:lnTo>
                  <a:lnTo>
                    <a:pt x="1813" y="827"/>
                  </a:lnTo>
                  <a:lnTo>
                    <a:pt x="1806" y="811"/>
                  </a:lnTo>
                  <a:lnTo>
                    <a:pt x="1780" y="769"/>
                  </a:lnTo>
                  <a:lnTo>
                    <a:pt x="1730" y="727"/>
                  </a:lnTo>
                  <a:lnTo>
                    <a:pt x="1650" y="700"/>
                  </a:lnTo>
                  <a:lnTo>
                    <a:pt x="1654" y="683"/>
                  </a:lnTo>
                  <a:lnTo>
                    <a:pt x="1660" y="643"/>
                  </a:lnTo>
                  <a:lnTo>
                    <a:pt x="1656" y="597"/>
                  </a:lnTo>
                  <a:lnTo>
                    <a:pt x="1634" y="565"/>
                  </a:lnTo>
                  <a:lnTo>
                    <a:pt x="1630" y="557"/>
                  </a:lnTo>
                  <a:lnTo>
                    <a:pt x="1622" y="539"/>
                  </a:lnTo>
                  <a:lnTo>
                    <a:pt x="1600" y="514"/>
                  </a:lnTo>
                  <a:lnTo>
                    <a:pt x="1563" y="485"/>
                  </a:lnTo>
                  <a:lnTo>
                    <a:pt x="1560" y="478"/>
                  </a:lnTo>
                  <a:lnTo>
                    <a:pt x="1549" y="462"/>
                  </a:lnTo>
                  <a:lnTo>
                    <a:pt x="1530" y="446"/>
                  </a:lnTo>
                  <a:lnTo>
                    <a:pt x="1503" y="439"/>
                  </a:lnTo>
                  <a:lnTo>
                    <a:pt x="1503" y="434"/>
                  </a:lnTo>
                  <a:lnTo>
                    <a:pt x="1500" y="424"/>
                  </a:lnTo>
                  <a:lnTo>
                    <a:pt x="1486" y="414"/>
                  </a:lnTo>
                  <a:lnTo>
                    <a:pt x="1455" y="414"/>
                  </a:lnTo>
                  <a:lnTo>
                    <a:pt x="1438" y="381"/>
                  </a:lnTo>
                  <a:lnTo>
                    <a:pt x="1393" y="361"/>
                  </a:lnTo>
                  <a:lnTo>
                    <a:pt x="1344" y="354"/>
                  </a:lnTo>
                  <a:lnTo>
                    <a:pt x="1309" y="368"/>
                  </a:lnTo>
                  <a:lnTo>
                    <a:pt x="1285" y="362"/>
                  </a:lnTo>
                  <a:lnTo>
                    <a:pt x="1261" y="374"/>
                  </a:lnTo>
                  <a:lnTo>
                    <a:pt x="1237" y="396"/>
                  </a:lnTo>
                  <a:lnTo>
                    <a:pt x="1226" y="421"/>
                  </a:lnTo>
                  <a:lnTo>
                    <a:pt x="1207" y="421"/>
                  </a:lnTo>
                  <a:lnTo>
                    <a:pt x="1171" y="431"/>
                  </a:lnTo>
                  <a:lnTo>
                    <a:pt x="1141" y="459"/>
                  </a:lnTo>
                  <a:lnTo>
                    <a:pt x="1147" y="524"/>
                  </a:lnTo>
                  <a:lnTo>
                    <a:pt x="1139" y="523"/>
                  </a:lnTo>
                  <a:lnTo>
                    <a:pt x="1121" y="523"/>
                  </a:lnTo>
                  <a:lnTo>
                    <a:pt x="1106" y="532"/>
                  </a:lnTo>
                  <a:lnTo>
                    <a:pt x="1105" y="555"/>
                  </a:lnTo>
                  <a:lnTo>
                    <a:pt x="1086" y="563"/>
                  </a:lnTo>
                  <a:lnTo>
                    <a:pt x="1048" y="590"/>
                  </a:lnTo>
                  <a:lnTo>
                    <a:pt x="1014" y="643"/>
                  </a:lnTo>
                  <a:lnTo>
                    <a:pt x="1011" y="730"/>
                  </a:lnTo>
                  <a:lnTo>
                    <a:pt x="1023" y="778"/>
                  </a:lnTo>
                  <a:lnTo>
                    <a:pt x="1039" y="822"/>
                  </a:lnTo>
                  <a:lnTo>
                    <a:pt x="1056" y="863"/>
                  </a:lnTo>
                  <a:lnTo>
                    <a:pt x="1080" y="902"/>
                  </a:lnTo>
                  <a:lnTo>
                    <a:pt x="1108" y="936"/>
                  </a:lnTo>
                  <a:lnTo>
                    <a:pt x="1141" y="969"/>
                  </a:lnTo>
                  <a:lnTo>
                    <a:pt x="1183" y="1003"/>
                  </a:lnTo>
                  <a:lnTo>
                    <a:pt x="1226" y="1037"/>
                  </a:lnTo>
                  <a:lnTo>
                    <a:pt x="1202" y="1039"/>
                  </a:lnTo>
                  <a:lnTo>
                    <a:pt x="1148" y="1051"/>
                  </a:lnTo>
                  <a:lnTo>
                    <a:pt x="1086" y="1087"/>
                  </a:lnTo>
                  <a:lnTo>
                    <a:pt x="1040" y="1156"/>
                  </a:lnTo>
                  <a:lnTo>
                    <a:pt x="1021" y="1230"/>
                  </a:lnTo>
                  <a:lnTo>
                    <a:pt x="1024" y="1281"/>
                  </a:lnTo>
                  <a:lnTo>
                    <a:pt x="1045" y="1318"/>
                  </a:lnTo>
                  <a:lnTo>
                    <a:pt x="1073" y="1350"/>
                  </a:lnTo>
                  <a:lnTo>
                    <a:pt x="1078" y="1381"/>
                  </a:lnTo>
                  <a:lnTo>
                    <a:pt x="1056" y="1418"/>
                  </a:lnTo>
                  <a:lnTo>
                    <a:pt x="1040" y="1462"/>
                  </a:lnTo>
                  <a:lnTo>
                    <a:pt x="1065" y="1518"/>
                  </a:lnTo>
                  <a:lnTo>
                    <a:pt x="1058" y="1521"/>
                  </a:lnTo>
                  <a:lnTo>
                    <a:pt x="1054" y="1536"/>
                  </a:lnTo>
                  <a:lnTo>
                    <a:pt x="1056" y="1562"/>
                  </a:lnTo>
                  <a:lnTo>
                    <a:pt x="1080" y="1603"/>
                  </a:lnTo>
                  <a:lnTo>
                    <a:pt x="1095" y="1631"/>
                  </a:lnTo>
                  <a:lnTo>
                    <a:pt x="1083" y="1643"/>
                  </a:lnTo>
                  <a:lnTo>
                    <a:pt x="1070" y="1654"/>
                  </a:lnTo>
                  <a:lnTo>
                    <a:pt x="1080" y="1685"/>
                  </a:lnTo>
                  <a:lnTo>
                    <a:pt x="1071" y="1753"/>
                  </a:lnTo>
                  <a:lnTo>
                    <a:pt x="1080" y="1906"/>
                  </a:lnTo>
                  <a:lnTo>
                    <a:pt x="1070" y="1858"/>
                  </a:lnTo>
                  <a:lnTo>
                    <a:pt x="1040" y="1721"/>
                  </a:lnTo>
                  <a:lnTo>
                    <a:pt x="1009" y="1503"/>
                  </a:lnTo>
                  <a:lnTo>
                    <a:pt x="983" y="1207"/>
                  </a:lnTo>
                  <a:lnTo>
                    <a:pt x="981" y="944"/>
                  </a:lnTo>
                  <a:lnTo>
                    <a:pt x="991" y="782"/>
                  </a:lnTo>
                  <a:lnTo>
                    <a:pt x="995" y="662"/>
                  </a:lnTo>
                  <a:lnTo>
                    <a:pt x="975" y="524"/>
                  </a:lnTo>
                  <a:lnTo>
                    <a:pt x="933" y="417"/>
                  </a:lnTo>
                  <a:lnTo>
                    <a:pt x="898" y="396"/>
                  </a:lnTo>
                  <a:lnTo>
                    <a:pt x="876" y="383"/>
                  </a:lnTo>
                  <a:lnTo>
                    <a:pt x="877" y="312"/>
                  </a:lnTo>
                  <a:lnTo>
                    <a:pt x="890" y="258"/>
                  </a:lnTo>
                  <a:lnTo>
                    <a:pt x="904" y="235"/>
                  </a:lnTo>
                  <a:lnTo>
                    <a:pt x="917" y="229"/>
                  </a:lnTo>
                  <a:lnTo>
                    <a:pt x="922" y="230"/>
                  </a:lnTo>
                  <a:lnTo>
                    <a:pt x="912" y="195"/>
                  </a:lnTo>
                  <a:lnTo>
                    <a:pt x="903" y="118"/>
                  </a:lnTo>
                  <a:lnTo>
                    <a:pt x="902" y="114"/>
                  </a:lnTo>
                  <a:lnTo>
                    <a:pt x="893" y="99"/>
                  </a:lnTo>
                  <a:lnTo>
                    <a:pt x="872" y="82"/>
                  </a:lnTo>
                  <a:lnTo>
                    <a:pt x="843" y="59"/>
                  </a:lnTo>
                  <a:lnTo>
                    <a:pt x="799" y="39"/>
                  </a:lnTo>
                  <a:lnTo>
                    <a:pt x="741" y="20"/>
                  </a:lnTo>
                  <a:lnTo>
                    <a:pt x="666" y="6"/>
                  </a:lnTo>
                  <a:lnTo>
                    <a:pt x="573" y="0"/>
                  </a:lnTo>
                  <a:lnTo>
                    <a:pt x="481" y="6"/>
                  </a:lnTo>
                  <a:lnTo>
                    <a:pt x="400" y="27"/>
                  </a:lnTo>
                  <a:lnTo>
                    <a:pt x="330" y="59"/>
                  </a:lnTo>
                  <a:lnTo>
                    <a:pt x="272" y="98"/>
                  </a:lnTo>
                  <a:lnTo>
                    <a:pt x="227" y="137"/>
                  </a:lnTo>
                  <a:lnTo>
                    <a:pt x="195" y="176"/>
                  </a:lnTo>
                  <a:lnTo>
                    <a:pt x="175" y="211"/>
                  </a:lnTo>
                  <a:lnTo>
                    <a:pt x="168" y="235"/>
                  </a:lnTo>
                  <a:lnTo>
                    <a:pt x="180" y="268"/>
                  </a:lnTo>
                  <a:lnTo>
                    <a:pt x="198" y="297"/>
                  </a:lnTo>
                  <a:lnTo>
                    <a:pt x="215" y="320"/>
                  </a:lnTo>
                  <a:lnTo>
                    <a:pt x="225" y="340"/>
                  </a:lnTo>
                  <a:lnTo>
                    <a:pt x="213" y="362"/>
                  </a:lnTo>
                  <a:lnTo>
                    <a:pt x="187" y="392"/>
                  </a:lnTo>
                  <a:lnTo>
                    <a:pt x="163" y="429"/>
                  </a:lnTo>
                  <a:lnTo>
                    <a:pt x="152" y="480"/>
                  </a:lnTo>
                  <a:lnTo>
                    <a:pt x="152" y="538"/>
                  </a:lnTo>
                  <a:lnTo>
                    <a:pt x="144" y="592"/>
                  </a:lnTo>
                  <a:lnTo>
                    <a:pt x="127" y="632"/>
                  </a:lnTo>
                  <a:lnTo>
                    <a:pt x="105" y="650"/>
                  </a:lnTo>
                  <a:lnTo>
                    <a:pt x="67" y="667"/>
                  </a:lnTo>
                  <a:lnTo>
                    <a:pt x="24" y="704"/>
                  </a:lnTo>
                  <a:lnTo>
                    <a:pt x="0" y="751"/>
                  </a:lnTo>
                  <a:lnTo>
                    <a:pt x="17" y="796"/>
                  </a:lnTo>
                  <a:lnTo>
                    <a:pt x="58" y="811"/>
                  </a:lnTo>
                  <a:lnTo>
                    <a:pt x="85" y="785"/>
                  </a:lnTo>
                  <a:lnTo>
                    <a:pt x="109" y="744"/>
                  </a:lnTo>
                  <a:lnTo>
                    <a:pt x="136" y="709"/>
                  </a:lnTo>
                  <a:lnTo>
                    <a:pt x="160" y="691"/>
                  </a:lnTo>
                  <a:lnTo>
                    <a:pt x="172" y="688"/>
                  </a:lnTo>
                  <a:lnTo>
                    <a:pt x="171" y="699"/>
                  </a:lnTo>
                  <a:lnTo>
                    <a:pt x="160" y="717"/>
                  </a:lnTo>
                  <a:lnTo>
                    <a:pt x="149" y="749"/>
                  </a:lnTo>
                  <a:lnTo>
                    <a:pt x="138" y="798"/>
                  </a:lnTo>
                  <a:lnTo>
                    <a:pt x="136" y="845"/>
                  </a:lnTo>
                  <a:lnTo>
                    <a:pt x="149" y="883"/>
                  </a:lnTo>
                  <a:lnTo>
                    <a:pt x="112" y="953"/>
                  </a:lnTo>
                  <a:lnTo>
                    <a:pt x="83" y="970"/>
                  </a:lnTo>
                  <a:lnTo>
                    <a:pt x="63" y="1004"/>
                  </a:lnTo>
                  <a:lnTo>
                    <a:pt x="58" y="1048"/>
                  </a:lnTo>
                  <a:lnTo>
                    <a:pt x="79" y="1085"/>
                  </a:lnTo>
                  <a:lnTo>
                    <a:pt x="120" y="1096"/>
                  </a:lnTo>
                  <a:lnTo>
                    <a:pt x="158" y="1080"/>
                  </a:lnTo>
                  <a:lnTo>
                    <a:pt x="185" y="1049"/>
                  </a:lnTo>
                  <a:lnTo>
                    <a:pt x="193" y="1011"/>
                  </a:lnTo>
                  <a:lnTo>
                    <a:pt x="187" y="948"/>
                  </a:lnTo>
                  <a:lnTo>
                    <a:pt x="206" y="920"/>
                  </a:lnTo>
                  <a:lnTo>
                    <a:pt x="216" y="913"/>
                  </a:lnTo>
                  <a:lnTo>
                    <a:pt x="210" y="906"/>
                  </a:lnTo>
                  <a:lnTo>
                    <a:pt x="210" y="886"/>
                  </a:lnTo>
                  <a:lnTo>
                    <a:pt x="219" y="839"/>
                  </a:lnTo>
                  <a:lnTo>
                    <a:pt x="243" y="780"/>
                  </a:lnTo>
                  <a:lnTo>
                    <a:pt x="287" y="724"/>
                  </a:lnTo>
                  <a:lnTo>
                    <a:pt x="303" y="713"/>
                  </a:lnTo>
                  <a:lnTo>
                    <a:pt x="315" y="676"/>
                  </a:lnTo>
                  <a:lnTo>
                    <a:pt x="326" y="680"/>
                  </a:lnTo>
                  <a:lnTo>
                    <a:pt x="351" y="688"/>
                  </a:lnTo>
                  <a:lnTo>
                    <a:pt x="381" y="685"/>
                  </a:lnTo>
                  <a:lnTo>
                    <a:pt x="409" y="662"/>
                  </a:lnTo>
                  <a:lnTo>
                    <a:pt x="418" y="650"/>
                  </a:lnTo>
                  <a:lnTo>
                    <a:pt x="437" y="619"/>
                  </a:lnTo>
                  <a:lnTo>
                    <a:pt x="452" y="578"/>
                  </a:lnTo>
                  <a:lnTo>
                    <a:pt x="451" y="536"/>
                  </a:lnTo>
                  <a:lnTo>
                    <a:pt x="444" y="505"/>
                  </a:lnTo>
                  <a:lnTo>
                    <a:pt x="452" y="490"/>
                  </a:lnTo>
                  <a:lnTo>
                    <a:pt x="471" y="490"/>
                  </a:lnTo>
                  <a:lnTo>
                    <a:pt x="496" y="506"/>
                  </a:lnTo>
                  <a:lnTo>
                    <a:pt x="521" y="524"/>
                  </a:lnTo>
                  <a:lnTo>
                    <a:pt x="541" y="542"/>
                  </a:lnTo>
                  <a:lnTo>
                    <a:pt x="559" y="569"/>
                  </a:lnTo>
                  <a:lnTo>
                    <a:pt x="573" y="613"/>
                  </a:lnTo>
                  <a:lnTo>
                    <a:pt x="588" y="654"/>
                  </a:lnTo>
                  <a:lnTo>
                    <a:pt x="610" y="678"/>
                  </a:lnTo>
                  <a:lnTo>
                    <a:pt x="630" y="690"/>
                  </a:lnTo>
                  <a:lnTo>
                    <a:pt x="637" y="692"/>
                  </a:lnTo>
                  <a:lnTo>
                    <a:pt x="618" y="688"/>
                  </a:lnTo>
                  <a:lnTo>
                    <a:pt x="569" y="688"/>
                  </a:lnTo>
                  <a:lnTo>
                    <a:pt x="510" y="707"/>
                  </a:lnTo>
                  <a:lnTo>
                    <a:pt x="454" y="759"/>
                  </a:lnTo>
                  <a:lnTo>
                    <a:pt x="390" y="897"/>
                  </a:lnTo>
                  <a:lnTo>
                    <a:pt x="373" y="1030"/>
                  </a:lnTo>
                  <a:lnTo>
                    <a:pt x="387" y="1151"/>
                  </a:lnTo>
                  <a:lnTo>
                    <a:pt x="429" y="1252"/>
                  </a:lnTo>
                  <a:lnTo>
                    <a:pt x="486" y="1335"/>
                  </a:lnTo>
                  <a:lnTo>
                    <a:pt x="545" y="1390"/>
                  </a:lnTo>
                  <a:lnTo>
                    <a:pt x="601" y="1414"/>
                  </a:lnTo>
                  <a:lnTo>
                    <a:pt x="642" y="1401"/>
                  </a:lnTo>
                  <a:lnTo>
                    <a:pt x="620" y="1514"/>
                  </a:lnTo>
                  <a:lnTo>
                    <a:pt x="655" y="1658"/>
                  </a:lnTo>
                  <a:lnTo>
                    <a:pt x="707" y="1787"/>
                  </a:lnTo>
                  <a:lnTo>
                    <a:pt x="734" y="1841"/>
                  </a:lnTo>
                  <a:lnTo>
                    <a:pt x="744" y="1892"/>
                  </a:lnTo>
                  <a:lnTo>
                    <a:pt x="760" y="1982"/>
                  </a:lnTo>
                  <a:lnTo>
                    <a:pt x="760" y="2030"/>
                  </a:lnTo>
                  <a:lnTo>
                    <a:pt x="1154" y="2009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4" name="Freeform 20"/>
            <p:cNvSpPr>
              <a:spLocks/>
            </p:cNvSpPr>
            <p:nvPr/>
          </p:nvSpPr>
          <p:spPr bwMode="auto">
            <a:xfrm>
              <a:off x="2638" y="1050"/>
              <a:ext cx="311" cy="172"/>
            </a:xfrm>
            <a:custGeom>
              <a:avLst/>
              <a:gdLst>
                <a:gd name="T0" fmla="*/ 0 w 1322"/>
                <a:gd name="T1" fmla="*/ 0 h 708"/>
                <a:gd name="T2" fmla="*/ 0 w 1322"/>
                <a:gd name="T3" fmla="*/ 0 h 708"/>
                <a:gd name="T4" fmla="*/ 0 w 1322"/>
                <a:gd name="T5" fmla="*/ 0 h 708"/>
                <a:gd name="T6" fmla="*/ 0 w 1322"/>
                <a:gd name="T7" fmla="*/ 0 h 708"/>
                <a:gd name="T8" fmla="*/ 0 w 1322"/>
                <a:gd name="T9" fmla="*/ 0 h 708"/>
                <a:gd name="T10" fmla="*/ 0 w 1322"/>
                <a:gd name="T11" fmla="*/ 0 h 708"/>
                <a:gd name="T12" fmla="*/ 0 w 1322"/>
                <a:gd name="T13" fmla="*/ 0 h 708"/>
                <a:gd name="T14" fmla="*/ 0 w 1322"/>
                <a:gd name="T15" fmla="*/ 0 h 708"/>
                <a:gd name="T16" fmla="*/ 0 w 1322"/>
                <a:gd name="T17" fmla="*/ 0 h 708"/>
                <a:gd name="T18" fmla="*/ 0 w 1322"/>
                <a:gd name="T19" fmla="*/ 0 h 708"/>
                <a:gd name="T20" fmla="*/ 0 w 1322"/>
                <a:gd name="T21" fmla="*/ 0 h 708"/>
                <a:gd name="T22" fmla="*/ 0 w 1322"/>
                <a:gd name="T23" fmla="*/ 0 h 708"/>
                <a:gd name="T24" fmla="*/ 0 w 1322"/>
                <a:gd name="T25" fmla="*/ 0 h 708"/>
                <a:gd name="T26" fmla="*/ 0 w 1322"/>
                <a:gd name="T27" fmla="*/ 0 h 708"/>
                <a:gd name="T28" fmla="*/ 0 w 1322"/>
                <a:gd name="T29" fmla="*/ 0 h 708"/>
                <a:gd name="T30" fmla="*/ 0 w 1322"/>
                <a:gd name="T31" fmla="*/ 0 h 708"/>
                <a:gd name="T32" fmla="*/ 0 w 1322"/>
                <a:gd name="T33" fmla="*/ 0 h 708"/>
                <a:gd name="T34" fmla="*/ 0 w 1322"/>
                <a:gd name="T35" fmla="*/ 0 h 708"/>
                <a:gd name="T36" fmla="*/ 0 w 1322"/>
                <a:gd name="T37" fmla="*/ 0 h 708"/>
                <a:gd name="T38" fmla="*/ 0 w 1322"/>
                <a:gd name="T39" fmla="*/ 0 h 708"/>
                <a:gd name="T40" fmla="*/ 0 w 1322"/>
                <a:gd name="T41" fmla="*/ 0 h 708"/>
                <a:gd name="T42" fmla="*/ 0 w 1322"/>
                <a:gd name="T43" fmla="*/ 0 h 708"/>
                <a:gd name="T44" fmla="*/ 0 w 1322"/>
                <a:gd name="T45" fmla="*/ 0 h 708"/>
                <a:gd name="T46" fmla="*/ 0 w 1322"/>
                <a:gd name="T47" fmla="*/ 0 h 708"/>
                <a:gd name="T48" fmla="*/ 0 w 1322"/>
                <a:gd name="T49" fmla="*/ 0 h 708"/>
                <a:gd name="T50" fmla="*/ 0 w 1322"/>
                <a:gd name="T51" fmla="*/ 0 h 708"/>
                <a:gd name="T52" fmla="*/ 0 w 1322"/>
                <a:gd name="T53" fmla="*/ 0 h 708"/>
                <a:gd name="T54" fmla="*/ 0 w 1322"/>
                <a:gd name="T55" fmla="*/ 0 h 708"/>
                <a:gd name="T56" fmla="*/ 0 w 1322"/>
                <a:gd name="T57" fmla="*/ 0 h 708"/>
                <a:gd name="T58" fmla="*/ 0 w 1322"/>
                <a:gd name="T59" fmla="*/ 0 h 708"/>
                <a:gd name="T60" fmla="*/ 0 w 1322"/>
                <a:gd name="T61" fmla="*/ 0 h 708"/>
                <a:gd name="T62" fmla="*/ 0 w 1322"/>
                <a:gd name="T63" fmla="*/ 0 h 708"/>
                <a:gd name="T64" fmla="*/ 0 w 1322"/>
                <a:gd name="T65" fmla="*/ 0 h 708"/>
                <a:gd name="T66" fmla="*/ 0 w 1322"/>
                <a:gd name="T67" fmla="*/ 0 h 708"/>
                <a:gd name="T68" fmla="*/ 0 w 1322"/>
                <a:gd name="T69" fmla="*/ 0 h 708"/>
                <a:gd name="T70" fmla="*/ 0 w 1322"/>
                <a:gd name="T71" fmla="*/ 0 h 708"/>
                <a:gd name="T72" fmla="*/ 0 w 1322"/>
                <a:gd name="T73" fmla="*/ 0 h 7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22"/>
                <a:gd name="T112" fmla="*/ 0 h 708"/>
                <a:gd name="T113" fmla="*/ 1322 w 1322"/>
                <a:gd name="T114" fmla="*/ 708 h 7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22" h="708">
                  <a:moveTo>
                    <a:pt x="1322" y="133"/>
                  </a:moveTo>
                  <a:lnTo>
                    <a:pt x="1314" y="131"/>
                  </a:lnTo>
                  <a:lnTo>
                    <a:pt x="1284" y="120"/>
                  </a:lnTo>
                  <a:lnTo>
                    <a:pt x="1237" y="107"/>
                  </a:lnTo>
                  <a:lnTo>
                    <a:pt x="1176" y="91"/>
                  </a:lnTo>
                  <a:lnTo>
                    <a:pt x="1105" y="71"/>
                  </a:lnTo>
                  <a:lnTo>
                    <a:pt x="1021" y="53"/>
                  </a:lnTo>
                  <a:lnTo>
                    <a:pt x="928" y="35"/>
                  </a:lnTo>
                  <a:lnTo>
                    <a:pt x="829" y="18"/>
                  </a:lnTo>
                  <a:lnTo>
                    <a:pt x="725" y="7"/>
                  </a:lnTo>
                  <a:lnTo>
                    <a:pt x="619" y="0"/>
                  </a:lnTo>
                  <a:lnTo>
                    <a:pt x="514" y="0"/>
                  </a:lnTo>
                  <a:lnTo>
                    <a:pt x="409" y="6"/>
                  </a:lnTo>
                  <a:lnTo>
                    <a:pt x="308" y="23"/>
                  </a:lnTo>
                  <a:lnTo>
                    <a:pt x="214" y="47"/>
                  </a:lnTo>
                  <a:lnTo>
                    <a:pt x="126" y="86"/>
                  </a:lnTo>
                  <a:lnTo>
                    <a:pt x="50" y="137"/>
                  </a:lnTo>
                  <a:lnTo>
                    <a:pt x="0" y="207"/>
                  </a:lnTo>
                  <a:lnTo>
                    <a:pt x="6" y="278"/>
                  </a:lnTo>
                  <a:lnTo>
                    <a:pt x="54" y="348"/>
                  </a:lnTo>
                  <a:lnTo>
                    <a:pt x="128" y="420"/>
                  </a:lnTo>
                  <a:lnTo>
                    <a:pt x="215" y="493"/>
                  </a:lnTo>
                  <a:lnTo>
                    <a:pt x="295" y="564"/>
                  </a:lnTo>
                  <a:lnTo>
                    <a:pt x="354" y="637"/>
                  </a:lnTo>
                  <a:lnTo>
                    <a:pt x="379" y="708"/>
                  </a:lnTo>
                  <a:lnTo>
                    <a:pt x="378" y="693"/>
                  </a:lnTo>
                  <a:lnTo>
                    <a:pt x="384" y="661"/>
                  </a:lnTo>
                  <a:lnTo>
                    <a:pt x="409" y="630"/>
                  </a:lnTo>
                  <a:lnTo>
                    <a:pt x="469" y="619"/>
                  </a:lnTo>
                  <a:lnTo>
                    <a:pt x="420" y="566"/>
                  </a:lnTo>
                  <a:lnTo>
                    <a:pt x="406" y="494"/>
                  </a:lnTo>
                  <a:lnTo>
                    <a:pt x="431" y="411"/>
                  </a:lnTo>
                  <a:lnTo>
                    <a:pt x="500" y="327"/>
                  </a:lnTo>
                  <a:lnTo>
                    <a:pt x="619" y="251"/>
                  </a:lnTo>
                  <a:lnTo>
                    <a:pt x="793" y="186"/>
                  </a:lnTo>
                  <a:lnTo>
                    <a:pt x="1025" y="143"/>
                  </a:lnTo>
                  <a:lnTo>
                    <a:pt x="1322" y="133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5" name="Freeform 21"/>
            <p:cNvSpPr>
              <a:spLocks/>
            </p:cNvSpPr>
            <p:nvPr/>
          </p:nvSpPr>
          <p:spPr bwMode="auto">
            <a:xfrm>
              <a:off x="2552" y="972"/>
              <a:ext cx="537" cy="275"/>
            </a:xfrm>
            <a:custGeom>
              <a:avLst/>
              <a:gdLst>
                <a:gd name="T0" fmla="*/ 0 w 2284"/>
                <a:gd name="T1" fmla="*/ 0 h 1132"/>
                <a:gd name="T2" fmla="*/ 0 w 2284"/>
                <a:gd name="T3" fmla="*/ 0 h 1132"/>
                <a:gd name="T4" fmla="*/ 0 w 2284"/>
                <a:gd name="T5" fmla="*/ 0 h 1132"/>
                <a:gd name="T6" fmla="*/ 0 w 2284"/>
                <a:gd name="T7" fmla="*/ 0 h 1132"/>
                <a:gd name="T8" fmla="*/ 0 w 2284"/>
                <a:gd name="T9" fmla="*/ 0 h 1132"/>
                <a:gd name="T10" fmla="*/ 0 w 2284"/>
                <a:gd name="T11" fmla="*/ 0 h 1132"/>
                <a:gd name="T12" fmla="*/ 0 w 2284"/>
                <a:gd name="T13" fmla="*/ 0 h 1132"/>
                <a:gd name="T14" fmla="*/ 0 w 2284"/>
                <a:gd name="T15" fmla="*/ 0 h 1132"/>
                <a:gd name="T16" fmla="*/ 0 w 2284"/>
                <a:gd name="T17" fmla="*/ 0 h 1132"/>
                <a:gd name="T18" fmla="*/ 0 w 2284"/>
                <a:gd name="T19" fmla="*/ 0 h 1132"/>
                <a:gd name="T20" fmla="*/ 0 w 2284"/>
                <a:gd name="T21" fmla="*/ 0 h 1132"/>
                <a:gd name="T22" fmla="*/ 0 w 2284"/>
                <a:gd name="T23" fmla="*/ 0 h 1132"/>
                <a:gd name="T24" fmla="*/ 0 w 2284"/>
                <a:gd name="T25" fmla="*/ 0 h 1132"/>
                <a:gd name="T26" fmla="*/ 0 w 2284"/>
                <a:gd name="T27" fmla="*/ 0 h 1132"/>
                <a:gd name="T28" fmla="*/ 0 w 2284"/>
                <a:gd name="T29" fmla="*/ 0 h 1132"/>
                <a:gd name="T30" fmla="*/ 0 w 2284"/>
                <a:gd name="T31" fmla="*/ 0 h 1132"/>
                <a:gd name="T32" fmla="*/ 0 w 2284"/>
                <a:gd name="T33" fmla="*/ 0 h 1132"/>
                <a:gd name="T34" fmla="*/ 0 w 2284"/>
                <a:gd name="T35" fmla="*/ 0 h 1132"/>
                <a:gd name="T36" fmla="*/ 0 w 2284"/>
                <a:gd name="T37" fmla="*/ 0 h 1132"/>
                <a:gd name="T38" fmla="*/ 0 w 2284"/>
                <a:gd name="T39" fmla="*/ 0 h 1132"/>
                <a:gd name="T40" fmla="*/ 0 w 2284"/>
                <a:gd name="T41" fmla="*/ 0 h 1132"/>
                <a:gd name="T42" fmla="*/ 0 w 2284"/>
                <a:gd name="T43" fmla="*/ 0 h 1132"/>
                <a:gd name="T44" fmla="*/ 0 w 2284"/>
                <a:gd name="T45" fmla="*/ 0 h 1132"/>
                <a:gd name="T46" fmla="*/ 0 w 2284"/>
                <a:gd name="T47" fmla="*/ 0 h 1132"/>
                <a:gd name="T48" fmla="*/ 0 w 2284"/>
                <a:gd name="T49" fmla="*/ 0 h 1132"/>
                <a:gd name="T50" fmla="*/ 0 w 2284"/>
                <a:gd name="T51" fmla="*/ 0 h 1132"/>
                <a:gd name="T52" fmla="*/ 0 w 2284"/>
                <a:gd name="T53" fmla="*/ 0 h 1132"/>
                <a:gd name="T54" fmla="*/ 0 w 2284"/>
                <a:gd name="T55" fmla="*/ 0 h 1132"/>
                <a:gd name="T56" fmla="*/ 0 w 2284"/>
                <a:gd name="T57" fmla="*/ 0 h 1132"/>
                <a:gd name="T58" fmla="*/ 0 w 2284"/>
                <a:gd name="T59" fmla="*/ 0 h 1132"/>
                <a:gd name="T60" fmla="*/ 0 w 2284"/>
                <a:gd name="T61" fmla="*/ 0 h 1132"/>
                <a:gd name="T62" fmla="*/ 0 w 2284"/>
                <a:gd name="T63" fmla="*/ 0 h 1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84"/>
                <a:gd name="T97" fmla="*/ 0 h 1132"/>
                <a:gd name="T98" fmla="*/ 2284 w 2284"/>
                <a:gd name="T99" fmla="*/ 1132 h 1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84" h="1132">
                  <a:moveTo>
                    <a:pt x="1686" y="455"/>
                  </a:moveTo>
                  <a:lnTo>
                    <a:pt x="1803" y="559"/>
                  </a:lnTo>
                  <a:lnTo>
                    <a:pt x="1839" y="667"/>
                  </a:lnTo>
                  <a:lnTo>
                    <a:pt x="1848" y="765"/>
                  </a:lnTo>
                  <a:lnTo>
                    <a:pt x="1876" y="855"/>
                  </a:lnTo>
                  <a:lnTo>
                    <a:pt x="1899" y="886"/>
                  </a:lnTo>
                  <a:lnTo>
                    <a:pt x="1926" y="918"/>
                  </a:lnTo>
                  <a:lnTo>
                    <a:pt x="1956" y="946"/>
                  </a:lnTo>
                  <a:lnTo>
                    <a:pt x="1992" y="965"/>
                  </a:lnTo>
                  <a:lnTo>
                    <a:pt x="2033" y="979"/>
                  </a:lnTo>
                  <a:lnTo>
                    <a:pt x="2077" y="985"/>
                  </a:lnTo>
                  <a:lnTo>
                    <a:pt x="2129" y="979"/>
                  </a:lnTo>
                  <a:lnTo>
                    <a:pt x="2189" y="963"/>
                  </a:lnTo>
                  <a:lnTo>
                    <a:pt x="2271" y="871"/>
                  </a:lnTo>
                  <a:lnTo>
                    <a:pt x="2284" y="724"/>
                  </a:lnTo>
                  <a:lnTo>
                    <a:pt x="2250" y="570"/>
                  </a:lnTo>
                  <a:lnTo>
                    <a:pt x="2200" y="459"/>
                  </a:lnTo>
                  <a:lnTo>
                    <a:pt x="2183" y="439"/>
                  </a:lnTo>
                  <a:lnTo>
                    <a:pt x="2159" y="413"/>
                  </a:lnTo>
                  <a:lnTo>
                    <a:pt x="2128" y="379"/>
                  </a:lnTo>
                  <a:lnTo>
                    <a:pt x="2089" y="345"/>
                  </a:lnTo>
                  <a:lnTo>
                    <a:pt x="2043" y="310"/>
                  </a:lnTo>
                  <a:lnTo>
                    <a:pt x="1992" y="270"/>
                  </a:lnTo>
                  <a:lnTo>
                    <a:pt x="1933" y="232"/>
                  </a:lnTo>
                  <a:lnTo>
                    <a:pt x="1865" y="193"/>
                  </a:lnTo>
                  <a:lnTo>
                    <a:pt x="1794" y="155"/>
                  </a:lnTo>
                  <a:lnTo>
                    <a:pt x="1715" y="121"/>
                  </a:lnTo>
                  <a:lnTo>
                    <a:pt x="1631" y="88"/>
                  </a:lnTo>
                  <a:lnTo>
                    <a:pt x="1540" y="60"/>
                  </a:lnTo>
                  <a:lnTo>
                    <a:pt x="1444" y="35"/>
                  </a:lnTo>
                  <a:lnTo>
                    <a:pt x="1341" y="18"/>
                  </a:lnTo>
                  <a:lnTo>
                    <a:pt x="1233" y="7"/>
                  </a:lnTo>
                  <a:lnTo>
                    <a:pt x="1119" y="0"/>
                  </a:lnTo>
                  <a:lnTo>
                    <a:pt x="1002" y="6"/>
                  </a:lnTo>
                  <a:lnTo>
                    <a:pt x="890" y="16"/>
                  </a:lnTo>
                  <a:lnTo>
                    <a:pt x="782" y="33"/>
                  </a:lnTo>
                  <a:lnTo>
                    <a:pt x="677" y="59"/>
                  </a:lnTo>
                  <a:lnTo>
                    <a:pt x="581" y="88"/>
                  </a:lnTo>
                  <a:lnTo>
                    <a:pt x="489" y="121"/>
                  </a:lnTo>
                  <a:lnTo>
                    <a:pt x="404" y="157"/>
                  </a:lnTo>
                  <a:lnTo>
                    <a:pt x="322" y="198"/>
                  </a:lnTo>
                  <a:lnTo>
                    <a:pt x="254" y="241"/>
                  </a:lnTo>
                  <a:lnTo>
                    <a:pt x="188" y="288"/>
                  </a:lnTo>
                  <a:lnTo>
                    <a:pt x="134" y="336"/>
                  </a:lnTo>
                  <a:lnTo>
                    <a:pt x="87" y="384"/>
                  </a:lnTo>
                  <a:lnTo>
                    <a:pt x="51" y="431"/>
                  </a:lnTo>
                  <a:lnTo>
                    <a:pt x="22" y="479"/>
                  </a:lnTo>
                  <a:lnTo>
                    <a:pt x="6" y="527"/>
                  </a:lnTo>
                  <a:lnTo>
                    <a:pt x="0" y="570"/>
                  </a:lnTo>
                  <a:lnTo>
                    <a:pt x="10" y="647"/>
                  </a:lnTo>
                  <a:lnTo>
                    <a:pt x="34" y="708"/>
                  </a:lnTo>
                  <a:lnTo>
                    <a:pt x="74" y="750"/>
                  </a:lnTo>
                  <a:lnTo>
                    <a:pt x="120" y="783"/>
                  </a:lnTo>
                  <a:lnTo>
                    <a:pt x="174" y="804"/>
                  </a:lnTo>
                  <a:lnTo>
                    <a:pt x="234" y="822"/>
                  </a:lnTo>
                  <a:lnTo>
                    <a:pt x="298" y="835"/>
                  </a:lnTo>
                  <a:lnTo>
                    <a:pt x="357" y="850"/>
                  </a:lnTo>
                  <a:lnTo>
                    <a:pt x="417" y="871"/>
                  </a:lnTo>
                  <a:lnTo>
                    <a:pt x="477" y="893"/>
                  </a:lnTo>
                  <a:lnTo>
                    <a:pt x="534" y="919"/>
                  </a:lnTo>
                  <a:lnTo>
                    <a:pt x="587" y="952"/>
                  </a:lnTo>
                  <a:lnTo>
                    <a:pt x="636" y="989"/>
                  </a:lnTo>
                  <a:lnTo>
                    <a:pt x="677" y="1032"/>
                  </a:lnTo>
                  <a:lnTo>
                    <a:pt x="706" y="1080"/>
                  </a:lnTo>
                  <a:lnTo>
                    <a:pt x="728" y="1132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6" name="Freeform 22"/>
            <p:cNvSpPr>
              <a:spLocks/>
            </p:cNvSpPr>
            <p:nvPr/>
          </p:nvSpPr>
          <p:spPr bwMode="auto">
            <a:xfrm>
              <a:off x="3099" y="995"/>
              <a:ext cx="78" cy="224"/>
            </a:xfrm>
            <a:custGeom>
              <a:avLst/>
              <a:gdLst>
                <a:gd name="T0" fmla="*/ 0 w 334"/>
                <a:gd name="T1" fmla="*/ 0 h 925"/>
                <a:gd name="T2" fmla="*/ 0 w 334"/>
                <a:gd name="T3" fmla="*/ 0 h 925"/>
                <a:gd name="T4" fmla="*/ 0 w 334"/>
                <a:gd name="T5" fmla="*/ 0 h 925"/>
                <a:gd name="T6" fmla="*/ 0 w 334"/>
                <a:gd name="T7" fmla="*/ 0 h 925"/>
                <a:gd name="T8" fmla="*/ 0 w 334"/>
                <a:gd name="T9" fmla="*/ 0 h 925"/>
                <a:gd name="T10" fmla="*/ 0 w 334"/>
                <a:gd name="T11" fmla="*/ 0 h 925"/>
                <a:gd name="T12" fmla="*/ 0 w 334"/>
                <a:gd name="T13" fmla="*/ 0 h 925"/>
                <a:gd name="T14" fmla="*/ 0 w 334"/>
                <a:gd name="T15" fmla="*/ 0 h 925"/>
                <a:gd name="T16" fmla="*/ 0 w 334"/>
                <a:gd name="T17" fmla="*/ 0 h 925"/>
                <a:gd name="T18" fmla="*/ 0 w 334"/>
                <a:gd name="T19" fmla="*/ 0 h 925"/>
                <a:gd name="T20" fmla="*/ 0 w 334"/>
                <a:gd name="T21" fmla="*/ 0 h 925"/>
                <a:gd name="T22" fmla="*/ 0 w 334"/>
                <a:gd name="T23" fmla="*/ 0 h 925"/>
                <a:gd name="T24" fmla="*/ 0 w 334"/>
                <a:gd name="T25" fmla="*/ 0 h 9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925"/>
                <a:gd name="T41" fmla="*/ 334 w 334"/>
                <a:gd name="T42" fmla="*/ 925 h 9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925">
                  <a:moveTo>
                    <a:pt x="255" y="0"/>
                  </a:moveTo>
                  <a:lnTo>
                    <a:pt x="264" y="74"/>
                  </a:lnTo>
                  <a:lnTo>
                    <a:pt x="291" y="127"/>
                  </a:lnTo>
                  <a:lnTo>
                    <a:pt x="321" y="216"/>
                  </a:lnTo>
                  <a:lnTo>
                    <a:pt x="334" y="390"/>
                  </a:lnTo>
                  <a:lnTo>
                    <a:pt x="315" y="560"/>
                  </a:lnTo>
                  <a:lnTo>
                    <a:pt x="274" y="639"/>
                  </a:lnTo>
                  <a:lnTo>
                    <a:pt x="236" y="690"/>
                  </a:lnTo>
                  <a:lnTo>
                    <a:pt x="224" y="771"/>
                  </a:lnTo>
                  <a:lnTo>
                    <a:pt x="207" y="872"/>
                  </a:lnTo>
                  <a:lnTo>
                    <a:pt x="150" y="925"/>
                  </a:lnTo>
                  <a:lnTo>
                    <a:pt x="74" y="916"/>
                  </a:lnTo>
                  <a:lnTo>
                    <a:pt x="0" y="82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7" name="Freeform 23"/>
            <p:cNvSpPr>
              <a:spLocks/>
            </p:cNvSpPr>
            <p:nvPr/>
          </p:nvSpPr>
          <p:spPr bwMode="auto">
            <a:xfrm>
              <a:off x="3138" y="801"/>
              <a:ext cx="110" cy="217"/>
            </a:xfrm>
            <a:custGeom>
              <a:avLst/>
              <a:gdLst>
                <a:gd name="T0" fmla="*/ 0 w 470"/>
                <a:gd name="T1" fmla="*/ 0 h 894"/>
                <a:gd name="T2" fmla="*/ 0 w 470"/>
                <a:gd name="T3" fmla="*/ 0 h 894"/>
                <a:gd name="T4" fmla="*/ 0 w 470"/>
                <a:gd name="T5" fmla="*/ 0 h 894"/>
                <a:gd name="T6" fmla="*/ 0 w 470"/>
                <a:gd name="T7" fmla="*/ 0 h 894"/>
                <a:gd name="T8" fmla="*/ 0 w 470"/>
                <a:gd name="T9" fmla="*/ 0 h 894"/>
                <a:gd name="T10" fmla="*/ 0 w 470"/>
                <a:gd name="T11" fmla="*/ 0 h 894"/>
                <a:gd name="T12" fmla="*/ 0 w 470"/>
                <a:gd name="T13" fmla="*/ 0 h 894"/>
                <a:gd name="T14" fmla="*/ 0 w 470"/>
                <a:gd name="T15" fmla="*/ 0 h 894"/>
                <a:gd name="T16" fmla="*/ 0 w 470"/>
                <a:gd name="T17" fmla="*/ 0 h 894"/>
                <a:gd name="T18" fmla="*/ 0 w 470"/>
                <a:gd name="T19" fmla="*/ 0 h 894"/>
                <a:gd name="T20" fmla="*/ 0 w 470"/>
                <a:gd name="T21" fmla="*/ 0 h 894"/>
                <a:gd name="T22" fmla="*/ 0 w 470"/>
                <a:gd name="T23" fmla="*/ 0 h 894"/>
                <a:gd name="T24" fmla="*/ 0 w 470"/>
                <a:gd name="T25" fmla="*/ 0 h 894"/>
                <a:gd name="T26" fmla="*/ 0 w 470"/>
                <a:gd name="T27" fmla="*/ 0 h 894"/>
                <a:gd name="T28" fmla="*/ 0 w 470"/>
                <a:gd name="T29" fmla="*/ 0 h 894"/>
                <a:gd name="T30" fmla="*/ 0 w 470"/>
                <a:gd name="T31" fmla="*/ 0 h 894"/>
                <a:gd name="T32" fmla="*/ 0 w 470"/>
                <a:gd name="T33" fmla="*/ 0 h 8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0"/>
                <a:gd name="T52" fmla="*/ 0 h 894"/>
                <a:gd name="T53" fmla="*/ 470 w 470"/>
                <a:gd name="T54" fmla="*/ 894 h 8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0" h="894">
                  <a:moveTo>
                    <a:pt x="0" y="894"/>
                  </a:moveTo>
                  <a:lnTo>
                    <a:pt x="8" y="829"/>
                  </a:lnTo>
                  <a:lnTo>
                    <a:pt x="36" y="809"/>
                  </a:lnTo>
                  <a:lnTo>
                    <a:pt x="75" y="796"/>
                  </a:lnTo>
                  <a:lnTo>
                    <a:pt x="111" y="749"/>
                  </a:lnTo>
                  <a:lnTo>
                    <a:pt x="129" y="667"/>
                  </a:lnTo>
                  <a:lnTo>
                    <a:pt x="129" y="570"/>
                  </a:lnTo>
                  <a:lnTo>
                    <a:pt x="147" y="467"/>
                  </a:lnTo>
                  <a:lnTo>
                    <a:pt x="201" y="359"/>
                  </a:lnTo>
                  <a:lnTo>
                    <a:pt x="245" y="310"/>
                  </a:lnTo>
                  <a:lnTo>
                    <a:pt x="299" y="269"/>
                  </a:lnTo>
                  <a:lnTo>
                    <a:pt x="350" y="233"/>
                  </a:lnTo>
                  <a:lnTo>
                    <a:pt x="396" y="199"/>
                  </a:lnTo>
                  <a:lnTo>
                    <a:pt x="434" y="161"/>
                  </a:lnTo>
                  <a:lnTo>
                    <a:pt x="462" y="121"/>
                  </a:lnTo>
                  <a:lnTo>
                    <a:pt x="470" y="67"/>
                  </a:lnTo>
                  <a:lnTo>
                    <a:pt x="456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8" name="Freeform 24"/>
            <p:cNvSpPr>
              <a:spLocks/>
            </p:cNvSpPr>
            <p:nvPr/>
          </p:nvSpPr>
          <p:spPr bwMode="auto">
            <a:xfrm>
              <a:off x="3097" y="731"/>
              <a:ext cx="51" cy="197"/>
            </a:xfrm>
            <a:custGeom>
              <a:avLst/>
              <a:gdLst>
                <a:gd name="T0" fmla="*/ 0 w 216"/>
                <a:gd name="T1" fmla="*/ 0 h 810"/>
                <a:gd name="T2" fmla="*/ 0 w 216"/>
                <a:gd name="T3" fmla="*/ 0 h 810"/>
                <a:gd name="T4" fmla="*/ 0 w 216"/>
                <a:gd name="T5" fmla="*/ 0 h 810"/>
                <a:gd name="T6" fmla="*/ 0 w 216"/>
                <a:gd name="T7" fmla="*/ 0 h 810"/>
                <a:gd name="T8" fmla="*/ 0 w 216"/>
                <a:gd name="T9" fmla="*/ 0 h 810"/>
                <a:gd name="T10" fmla="*/ 0 w 216"/>
                <a:gd name="T11" fmla="*/ 0 h 810"/>
                <a:gd name="T12" fmla="*/ 0 w 216"/>
                <a:gd name="T13" fmla="*/ 0 h 810"/>
                <a:gd name="T14" fmla="*/ 0 w 216"/>
                <a:gd name="T15" fmla="*/ 0 h 810"/>
                <a:gd name="T16" fmla="*/ 0 w 216"/>
                <a:gd name="T17" fmla="*/ 0 h 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810"/>
                <a:gd name="T29" fmla="*/ 216 w 216"/>
                <a:gd name="T30" fmla="*/ 810 h 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810">
                  <a:moveTo>
                    <a:pt x="216" y="0"/>
                  </a:moveTo>
                  <a:lnTo>
                    <a:pt x="122" y="49"/>
                  </a:lnTo>
                  <a:lnTo>
                    <a:pt x="105" y="131"/>
                  </a:lnTo>
                  <a:lnTo>
                    <a:pt x="109" y="234"/>
                  </a:lnTo>
                  <a:lnTo>
                    <a:pt x="72" y="352"/>
                  </a:lnTo>
                  <a:lnTo>
                    <a:pt x="17" y="489"/>
                  </a:lnTo>
                  <a:lnTo>
                    <a:pt x="0" y="639"/>
                  </a:lnTo>
                  <a:lnTo>
                    <a:pt x="2" y="760"/>
                  </a:lnTo>
                  <a:lnTo>
                    <a:pt x="5" y="81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9" name="Freeform 25"/>
            <p:cNvSpPr>
              <a:spLocks/>
            </p:cNvSpPr>
            <p:nvPr/>
          </p:nvSpPr>
          <p:spPr bwMode="auto">
            <a:xfrm>
              <a:off x="2922" y="892"/>
              <a:ext cx="195" cy="51"/>
            </a:xfrm>
            <a:custGeom>
              <a:avLst/>
              <a:gdLst>
                <a:gd name="T0" fmla="*/ 0 w 827"/>
                <a:gd name="T1" fmla="*/ 0 h 210"/>
                <a:gd name="T2" fmla="*/ 0 w 827"/>
                <a:gd name="T3" fmla="*/ 0 h 210"/>
                <a:gd name="T4" fmla="*/ 0 w 827"/>
                <a:gd name="T5" fmla="*/ 0 h 210"/>
                <a:gd name="T6" fmla="*/ 0 w 827"/>
                <a:gd name="T7" fmla="*/ 0 h 210"/>
                <a:gd name="T8" fmla="*/ 0 w 827"/>
                <a:gd name="T9" fmla="*/ 0 h 210"/>
                <a:gd name="T10" fmla="*/ 0 w 827"/>
                <a:gd name="T11" fmla="*/ 0 h 210"/>
                <a:gd name="T12" fmla="*/ 0 w 827"/>
                <a:gd name="T13" fmla="*/ 0 h 210"/>
                <a:gd name="T14" fmla="*/ 0 w 827"/>
                <a:gd name="T15" fmla="*/ 0 h 210"/>
                <a:gd name="T16" fmla="*/ 0 w 827"/>
                <a:gd name="T17" fmla="*/ 0 h 210"/>
                <a:gd name="T18" fmla="*/ 0 w 827"/>
                <a:gd name="T19" fmla="*/ 0 h 210"/>
                <a:gd name="T20" fmla="*/ 0 w 827"/>
                <a:gd name="T21" fmla="*/ 0 h 210"/>
                <a:gd name="T22" fmla="*/ 0 w 827"/>
                <a:gd name="T23" fmla="*/ 0 h 210"/>
                <a:gd name="T24" fmla="*/ 0 w 827"/>
                <a:gd name="T25" fmla="*/ 0 h 210"/>
                <a:gd name="T26" fmla="*/ 0 w 827"/>
                <a:gd name="T27" fmla="*/ 0 h 210"/>
                <a:gd name="T28" fmla="*/ 0 w 827"/>
                <a:gd name="T29" fmla="*/ 0 h 210"/>
                <a:gd name="T30" fmla="*/ 0 w 827"/>
                <a:gd name="T31" fmla="*/ 0 h 210"/>
                <a:gd name="T32" fmla="*/ 0 w 827"/>
                <a:gd name="T33" fmla="*/ 0 h 2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7"/>
                <a:gd name="T52" fmla="*/ 0 h 210"/>
                <a:gd name="T53" fmla="*/ 827 w 827"/>
                <a:gd name="T54" fmla="*/ 210 h 2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7" h="210">
                  <a:moveTo>
                    <a:pt x="827" y="210"/>
                  </a:moveTo>
                  <a:lnTo>
                    <a:pt x="785" y="155"/>
                  </a:lnTo>
                  <a:lnTo>
                    <a:pt x="738" y="114"/>
                  </a:lnTo>
                  <a:lnTo>
                    <a:pt x="684" y="89"/>
                  </a:lnTo>
                  <a:lnTo>
                    <a:pt x="627" y="70"/>
                  </a:lnTo>
                  <a:lnTo>
                    <a:pt x="573" y="61"/>
                  </a:lnTo>
                  <a:lnTo>
                    <a:pt x="516" y="60"/>
                  </a:lnTo>
                  <a:lnTo>
                    <a:pt x="463" y="61"/>
                  </a:lnTo>
                  <a:lnTo>
                    <a:pt x="414" y="66"/>
                  </a:lnTo>
                  <a:lnTo>
                    <a:pt x="363" y="67"/>
                  </a:lnTo>
                  <a:lnTo>
                    <a:pt x="302" y="67"/>
                  </a:lnTo>
                  <a:lnTo>
                    <a:pt x="241" y="67"/>
                  </a:lnTo>
                  <a:lnTo>
                    <a:pt x="177" y="61"/>
                  </a:lnTo>
                  <a:lnTo>
                    <a:pt x="119" y="53"/>
                  </a:lnTo>
                  <a:lnTo>
                    <a:pt x="67" y="40"/>
                  </a:lnTo>
                  <a:lnTo>
                    <a:pt x="27" y="22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0" name="Freeform 26"/>
            <p:cNvSpPr>
              <a:spLocks/>
            </p:cNvSpPr>
            <p:nvPr/>
          </p:nvSpPr>
          <p:spPr bwMode="auto">
            <a:xfrm>
              <a:off x="2565" y="987"/>
              <a:ext cx="19" cy="26"/>
            </a:xfrm>
            <a:custGeom>
              <a:avLst/>
              <a:gdLst>
                <a:gd name="T0" fmla="*/ 0 w 80"/>
                <a:gd name="T1" fmla="*/ 0 h 109"/>
                <a:gd name="T2" fmla="*/ 0 w 80"/>
                <a:gd name="T3" fmla="*/ 0 h 109"/>
                <a:gd name="T4" fmla="*/ 0 w 80"/>
                <a:gd name="T5" fmla="*/ 0 h 109"/>
                <a:gd name="T6" fmla="*/ 0 w 80"/>
                <a:gd name="T7" fmla="*/ 0 h 109"/>
                <a:gd name="T8" fmla="*/ 0 w 80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09"/>
                <a:gd name="T17" fmla="*/ 80 w 8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09">
                  <a:moveTo>
                    <a:pt x="0" y="0"/>
                  </a:moveTo>
                  <a:lnTo>
                    <a:pt x="17" y="8"/>
                  </a:lnTo>
                  <a:lnTo>
                    <a:pt x="53" y="29"/>
                  </a:lnTo>
                  <a:lnTo>
                    <a:pt x="80" y="62"/>
                  </a:lnTo>
                  <a:lnTo>
                    <a:pt x="80" y="109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1" name="Freeform 27"/>
            <p:cNvSpPr>
              <a:spLocks/>
            </p:cNvSpPr>
            <p:nvPr/>
          </p:nvSpPr>
          <p:spPr bwMode="auto">
            <a:xfrm>
              <a:off x="2581" y="809"/>
              <a:ext cx="346" cy="186"/>
            </a:xfrm>
            <a:custGeom>
              <a:avLst/>
              <a:gdLst>
                <a:gd name="T0" fmla="*/ 0 w 1472"/>
                <a:gd name="T1" fmla="*/ 0 h 765"/>
                <a:gd name="T2" fmla="*/ 0 w 1472"/>
                <a:gd name="T3" fmla="*/ 0 h 765"/>
                <a:gd name="T4" fmla="*/ 0 w 1472"/>
                <a:gd name="T5" fmla="*/ 0 h 765"/>
                <a:gd name="T6" fmla="*/ 0 w 1472"/>
                <a:gd name="T7" fmla="*/ 0 h 765"/>
                <a:gd name="T8" fmla="*/ 0 w 1472"/>
                <a:gd name="T9" fmla="*/ 0 h 765"/>
                <a:gd name="T10" fmla="*/ 0 w 1472"/>
                <a:gd name="T11" fmla="*/ 0 h 765"/>
                <a:gd name="T12" fmla="*/ 0 w 1472"/>
                <a:gd name="T13" fmla="*/ 0 h 765"/>
                <a:gd name="T14" fmla="*/ 0 w 1472"/>
                <a:gd name="T15" fmla="*/ 0 h 765"/>
                <a:gd name="T16" fmla="*/ 0 w 1472"/>
                <a:gd name="T17" fmla="*/ 0 h 765"/>
                <a:gd name="T18" fmla="*/ 0 w 1472"/>
                <a:gd name="T19" fmla="*/ 0 h 765"/>
                <a:gd name="T20" fmla="*/ 0 w 1472"/>
                <a:gd name="T21" fmla="*/ 0 h 765"/>
                <a:gd name="T22" fmla="*/ 0 w 1472"/>
                <a:gd name="T23" fmla="*/ 0 h 765"/>
                <a:gd name="T24" fmla="*/ 0 w 1472"/>
                <a:gd name="T25" fmla="*/ 0 h 765"/>
                <a:gd name="T26" fmla="*/ 0 w 1472"/>
                <a:gd name="T27" fmla="*/ 0 h 765"/>
                <a:gd name="T28" fmla="*/ 0 w 1472"/>
                <a:gd name="T29" fmla="*/ 0 h 765"/>
                <a:gd name="T30" fmla="*/ 0 w 1472"/>
                <a:gd name="T31" fmla="*/ 0 h 765"/>
                <a:gd name="T32" fmla="*/ 0 w 1472"/>
                <a:gd name="T33" fmla="*/ 0 h 765"/>
                <a:gd name="T34" fmla="*/ 0 w 1472"/>
                <a:gd name="T35" fmla="*/ 0 h 765"/>
                <a:gd name="T36" fmla="*/ 0 w 1472"/>
                <a:gd name="T37" fmla="*/ 0 h 765"/>
                <a:gd name="T38" fmla="*/ 0 w 1472"/>
                <a:gd name="T39" fmla="*/ 0 h 765"/>
                <a:gd name="T40" fmla="*/ 0 w 1472"/>
                <a:gd name="T41" fmla="*/ 0 h 765"/>
                <a:gd name="T42" fmla="*/ 0 w 1472"/>
                <a:gd name="T43" fmla="*/ 0 h 765"/>
                <a:gd name="T44" fmla="*/ 0 w 1472"/>
                <a:gd name="T45" fmla="*/ 0 h 765"/>
                <a:gd name="T46" fmla="*/ 0 w 1472"/>
                <a:gd name="T47" fmla="*/ 0 h 765"/>
                <a:gd name="T48" fmla="*/ 0 w 1472"/>
                <a:gd name="T49" fmla="*/ 0 h 765"/>
                <a:gd name="T50" fmla="*/ 0 w 1472"/>
                <a:gd name="T51" fmla="*/ 0 h 765"/>
                <a:gd name="T52" fmla="*/ 0 w 1472"/>
                <a:gd name="T53" fmla="*/ 0 h 765"/>
                <a:gd name="T54" fmla="*/ 0 w 1472"/>
                <a:gd name="T55" fmla="*/ 0 h 765"/>
                <a:gd name="T56" fmla="*/ 0 w 1472"/>
                <a:gd name="T57" fmla="*/ 0 h 765"/>
                <a:gd name="T58" fmla="*/ 0 w 1472"/>
                <a:gd name="T59" fmla="*/ 0 h 765"/>
                <a:gd name="T60" fmla="*/ 0 w 1472"/>
                <a:gd name="T61" fmla="*/ 0 h 765"/>
                <a:gd name="T62" fmla="*/ 0 w 1472"/>
                <a:gd name="T63" fmla="*/ 0 h 765"/>
                <a:gd name="T64" fmla="*/ 0 w 1472"/>
                <a:gd name="T65" fmla="*/ 0 h 765"/>
                <a:gd name="T66" fmla="*/ 0 w 1472"/>
                <a:gd name="T67" fmla="*/ 0 h 765"/>
                <a:gd name="T68" fmla="*/ 0 w 1472"/>
                <a:gd name="T69" fmla="*/ 0 h 765"/>
                <a:gd name="T70" fmla="*/ 0 w 1472"/>
                <a:gd name="T71" fmla="*/ 0 h 765"/>
                <a:gd name="T72" fmla="*/ 0 w 1472"/>
                <a:gd name="T73" fmla="*/ 0 h 765"/>
                <a:gd name="T74" fmla="*/ 0 w 1472"/>
                <a:gd name="T75" fmla="*/ 0 h 765"/>
                <a:gd name="T76" fmla="*/ 0 w 1472"/>
                <a:gd name="T77" fmla="*/ 0 h 765"/>
                <a:gd name="T78" fmla="*/ 0 w 1472"/>
                <a:gd name="T79" fmla="*/ 0 h 765"/>
                <a:gd name="T80" fmla="*/ 0 w 1472"/>
                <a:gd name="T81" fmla="*/ 0 h 7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2"/>
                <a:gd name="T124" fmla="*/ 0 h 765"/>
                <a:gd name="T125" fmla="*/ 1472 w 1472"/>
                <a:gd name="T126" fmla="*/ 765 h 7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2" h="765">
                  <a:moveTo>
                    <a:pt x="0" y="765"/>
                  </a:moveTo>
                  <a:lnTo>
                    <a:pt x="12" y="753"/>
                  </a:lnTo>
                  <a:lnTo>
                    <a:pt x="39" y="726"/>
                  </a:lnTo>
                  <a:lnTo>
                    <a:pt x="85" y="690"/>
                  </a:lnTo>
                  <a:lnTo>
                    <a:pt x="144" y="646"/>
                  </a:lnTo>
                  <a:lnTo>
                    <a:pt x="212" y="601"/>
                  </a:lnTo>
                  <a:lnTo>
                    <a:pt x="288" y="563"/>
                  </a:lnTo>
                  <a:lnTo>
                    <a:pt x="367" y="533"/>
                  </a:lnTo>
                  <a:lnTo>
                    <a:pt x="447" y="519"/>
                  </a:lnTo>
                  <a:lnTo>
                    <a:pt x="531" y="517"/>
                  </a:lnTo>
                  <a:lnTo>
                    <a:pt x="626" y="514"/>
                  </a:lnTo>
                  <a:lnTo>
                    <a:pt x="722" y="511"/>
                  </a:lnTo>
                  <a:lnTo>
                    <a:pt x="819" y="508"/>
                  </a:lnTo>
                  <a:lnTo>
                    <a:pt x="910" y="499"/>
                  </a:lnTo>
                  <a:lnTo>
                    <a:pt x="991" y="483"/>
                  </a:lnTo>
                  <a:lnTo>
                    <a:pt x="1058" y="461"/>
                  </a:lnTo>
                  <a:lnTo>
                    <a:pt x="1106" y="430"/>
                  </a:lnTo>
                  <a:lnTo>
                    <a:pt x="1152" y="402"/>
                  </a:lnTo>
                  <a:lnTo>
                    <a:pt x="1202" y="396"/>
                  </a:lnTo>
                  <a:lnTo>
                    <a:pt x="1258" y="402"/>
                  </a:lnTo>
                  <a:lnTo>
                    <a:pt x="1316" y="408"/>
                  </a:lnTo>
                  <a:lnTo>
                    <a:pt x="1371" y="408"/>
                  </a:lnTo>
                  <a:lnTo>
                    <a:pt x="1415" y="396"/>
                  </a:lnTo>
                  <a:lnTo>
                    <a:pt x="1454" y="363"/>
                  </a:lnTo>
                  <a:lnTo>
                    <a:pt x="1472" y="294"/>
                  </a:lnTo>
                  <a:lnTo>
                    <a:pt x="1472" y="226"/>
                  </a:lnTo>
                  <a:lnTo>
                    <a:pt x="1445" y="180"/>
                  </a:lnTo>
                  <a:lnTo>
                    <a:pt x="1399" y="155"/>
                  </a:lnTo>
                  <a:lnTo>
                    <a:pt x="1342" y="142"/>
                  </a:lnTo>
                  <a:lnTo>
                    <a:pt x="1280" y="133"/>
                  </a:lnTo>
                  <a:lnTo>
                    <a:pt x="1216" y="125"/>
                  </a:lnTo>
                  <a:lnTo>
                    <a:pt x="1159" y="112"/>
                  </a:lnTo>
                  <a:lnTo>
                    <a:pt x="1117" y="82"/>
                  </a:lnTo>
                  <a:lnTo>
                    <a:pt x="1072" y="47"/>
                  </a:lnTo>
                  <a:lnTo>
                    <a:pt x="1009" y="17"/>
                  </a:lnTo>
                  <a:lnTo>
                    <a:pt x="934" y="1"/>
                  </a:lnTo>
                  <a:lnTo>
                    <a:pt x="856" y="0"/>
                  </a:lnTo>
                  <a:lnTo>
                    <a:pt x="782" y="18"/>
                  </a:lnTo>
                  <a:lnTo>
                    <a:pt x="720" y="64"/>
                  </a:lnTo>
                  <a:lnTo>
                    <a:pt x="670" y="136"/>
                  </a:lnTo>
                  <a:lnTo>
                    <a:pt x="648" y="239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2" name="Freeform 28"/>
            <p:cNvSpPr>
              <a:spLocks/>
            </p:cNvSpPr>
            <p:nvPr/>
          </p:nvSpPr>
          <p:spPr bwMode="auto">
            <a:xfrm>
              <a:off x="2403" y="831"/>
              <a:ext cx="336" cy="438"/>
            </a:xfrm>
            <a:custGeom>
              <a:avLst/>
              <a:gdLst>
                <a:gd name="T0" fmla="*/ 0 w 1430"/>
                <a:gd name="T1" fmla="*/ 0 h 1804"/>
                <a:gd name="T2" fmla="*/ 0 w 1430"/>
                <a:gd name="T3" fmla="*/ 0 h 1804"/>
                <a:gd name="T4" fmla="*/ 0 w 1430"/>
                <a:gd name="T5" fmla="*/ 0 h 1804"/>
                <a:gd name="T6" fmla="*/ 0 w 1430"/>
                <a:gd name="T7" fmla="*/ 0 h 1804"/>
                <a:gd name="T8" fmla="*/ 0 w 1430"/>
                <a:gd name="T9" fmla="*/ 0 h 1804"/>
                <a:gd name="T10" fmla="*/ 0 w 1430"/>
                <a:gd name="T11" fmla="*/ 0 h 1804"/>
                <a:gd name="T12" fmla="*/ 0 w 1430"/>
                <a:gd name="T13" fmla="*/ 0 h 1804"/>
                <a:gd name="T14" fmla="*/ 0 w 1430"/>
                <a:gd name="T15" fmla="*/ 0 h 1804"/>
                <a:gd name="T16" fmla="*/ 0 w 1430"/>
                <a:gd name="T17" fmla="*/ 0 h 1804"/>
                <a:gd name="T18" fmla="*/ 0 w 1430"/>
                <a:gd name="T19" fmla="*/ 0 h 1804"/>
                <a:gd name="T20" fmla="*/ 0 w 1430"/>
                <a:gd name="T21" fmla="*/ 0 h 1804"/>
                <a:gd name="T22" fmla="*/ 0 w 1430"/>
                <a:gd name="T23" fmla="*/ 0 h 1804"/>
                <a:gd name="T24" fmla="*/ 0 w 1430"/>
                <a:gd name="T25" fmla="*/ 0 h 1804"/>
                <a:gd name="T26" fmla="*/ 0 w 1430"/>
                <a:gd name="T27" fmla="*/ 0 h 1804"/>
                <a:gd name="T28" fmla="*/ 0 w 1430"/>
                <a:gd name="T29" fmla="*/ 0 h 1804"/>
                <a:gd name="T30" fmla="*/ 0 w 1430"/>
                <a:gd name="T31" fmla="*/ 0 h 1804"/>
                <a:gd name="T32" fmla="*/ 0 w 1430"/>
                <a:gd name="T33" fmla="*/ 0 h 1804"/>
                <a:gd name="T34" fmla="*/ 0 w 1430"/>
                <a:gd name="T35" fmla="*/ 0 h 1804"/>
                <a:gd name="T36" fmla="*/ 0 w 1430"/>
                <a:gd name="T37" fmla="*/ 0 h 1804"/>
                <a:gd name="T38" fmla="*/ 0 w 1430"/>
                <a:gd name="T39" fmla="*/ 0 h 1804"/>
                <a:gd name="T40" fmla="*/ 0 w 1430"/>
                <a:gd name="T41" fmla="*/ 0 h 1804"/>
                <a:gd name="T42" fmla="*/ 0 w 1430"/>
                <a:gd name="T43" fmla="*/ 0 h 1804"/>
                <a:gd name="T44" fmla="*/ 0 w 1430"/>
                <a:gd name="T45" fmla="*/ 0 h 1804"/>
                <a:gd name="T46" fmla="*/ 0 w 1430"/>
                <a:gd name="T47" fmla="*/ 0 h 1804"/>
                <a:gd name="T48" fmla="*/ 0 w 1430"/>
                <a:gd name="T49" fmla="*/ 0 h 1804"/>
                <a:gd name="T50" fmla="*/ 0 w 1430"/>
                <a:gd name="T51" fmla="*/ 0 h 1804"/>
                <a:gd name="T52" fmla="*/ 0 w 1430"/>
                <a:gd name="T53" fmla="*/ 0 h 1804"/>
                <a:gd name="T54" fmla="*/ 0 w 1430"/>
                <a:gd name="T55" fmla="*/ 0 h 1804"/>
                <a:gd name="T56" fmla="*/ 0 w 1430"/>
                <a:gd name="T57" fmla="*/ 0 h 1804"/>
                <a:gd name="T58" fmla="*/ 0 w 1430"/>
                <a:gd name="T59" fmla="*/ 0 h 1804"/>
                <a:gd name="T60" fmla="*/ 0 w 1430"/>
                <a:gd name="T61" fmla="*/ 0 h 1804"/>
                <a:gd name="T62" fmla="*/ 0 w 1430"/>
                <a:gd name="T63" fmla="*/ 0 h 1804"/>
                <a:gd name="T64" fmla="*/ 0 w 1430"/>
                <a:gd name="T65" fmla="*/ 0 h 1804"/>
                <a:gd name="T66" fmla="*/ 0 w 1430"/>
                <a:gd name="T67" fmla="*/ 0 h 1804"/>
                <a:gd name="T68" fmla="*/ 0 w 1430"/>
                <a:gd name="T69" fmla="*/ 0 h 1804"/>
                <a:gd name="T70" fmla="*/ 0 w 1430"/>
                <a:gd name="T71" fmla="*/ 0 h 1804"/>
                <a:gd name="T72" fmla="*/ 0 w 1430"/>
                <a:gd name="T73" fmla="*/ 0 h 1804"/>
                <a:gd name="T74" fmla="*/ 0 w 1430"/>
                <a:gd name="T75" fmla="*/ 0 h 1804"/>
                <a:gd name="T76" fmla="*/ 0 w 1430"/>
                <a:gd name="T77" fmla="*/ 0 h 1804"/>
                <a:gd name="T78" fmla="*/ 0 w 1430"/>
                <a:gd name="T79" fmla="*/ 0 h 1804"/>
                <a:gd name="T80" fmla="*/ 0 w 1430"/>
                <a:gd name="T81" fmla="*/ 0 h 1804"/>
                <a:gd name="T82" fmla="*/ 0 w 1430"/>
                <a:gd name="T83" fmla="*/ 0 h 1804"/>
                <a:gd name="T84" fmla="*/ 0 w 1430"/>
                <a:gd name="T85" fmla="*/ 0 h 1804"/>
                <a:gd name="T86" fmla="*/ 0 w 1430"/>
                <a:gd name="T87" fmla="*/ 0 h 1804"/>
                <a:gd name="T88" fmla="*/ 0 w 1430"/>
                <a:gd name="T89" fmla="*/ 0 h 1804"/>
                <a:gd name="T90" fmla="*/ 0 w 1430"/>
                <a:gd name="T91" fmla="*/ 0 h 1804"/>
                <a:gd name="T92" fmla="*/ 0 w 1430"/>
                <a:gd name="T93" fmla="*/ 0 h 1804"/>
                <a:gd name="T94" fmla="*/ 0 w 1430"/>
                <a:gd name="T95" fmla="*/ 0 h 1804"/>
                <a:gd name="T96" fmla="*/ 0 w 1430"/>
                <a:gd name="T97" fmla="*/ 0 h 1804"/>
                <a:gd name="T98" fmla="*/ 0 w 1430"/>
                <a:gd name="T99" fmla="*/ 0 h 1804"/>
                <a:gd name="T100" fmla="*/ 0 w 1430"/>
                <a:gd name="T101" fmla="*/ 0 h 1804"/>
                <a:gd name="T102" fmla="*/ 0 w 1430"/>
                <a:gd name="T103" fmla="*/ 0 h 1804"/>
                <a:gd name="T104" fmla="*/ 0 w 1430"/>
                <a:gd name="T105" fmla="*/ 0 h 1804"/>
                <a:gd name="T106" fmla="*/ 0 w 1430"/>
                <a:gd name="T107" fmla="*/ 0 h 1804"/>
                <a:gd name="T108" fmla="*/ 0 w 1430"/>
                <a:gd name="T109" fmla="*/ 0 h 1804"/>
                <a:gd name="T110" fmla="*/ 0 w 1430"/>
                <a:gd name="T111" fmla="*/ 0 h 1804"/>
                <a:gd name="T112" fmla="*/ 0 w 1430"/>
                <a:gd name="T113" fmla="*/ 0 h 1804"/>
                <a:gd name="T114" fmla="*/ 0 w 1430"/>
                <a:gd name="T115" fmla="*/ 0 h 1804"/>
                <a:gd name="T116" fmla="*/ 0 w 1430"/>
                <a:gd name="T117" fmla="*/ 0 h 1804"/>
                <a:gd name="T118" fmla="*/ 0 w 1430"/>
                <a:gd name="T119" fmla="*/ 0 h 1804"/>
                <a:gd name="T120" fmla="*/ 0 w 1430"/>
                <a:gd name="T121" fmla="*/ 0 h 18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30"/>
                <a:gd name="T184" fmla="*/ 0 h 1804"/>
                <a:gd name="T185" fmla="*/ 1430 w 1430"/>
                <a:gd name="T186" fmla="*/ 1804 h 18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30" h="1804">
                  <a:moveTo>
                    <a:pt x="1430" y="69"/>
                  </a:moveTo>
                  <a:lnTo>
                    <a:pt x="1405" y="51"/>
                  </a:lnTo>
                  <a:lnTo>
                    <a:pt x="1351" y="17"/>
                  </a:lnTo>
                  <a:lnTo>
                    <a:pt x="1282" y="0"/>
                  </a:lnTo>
                  <a:lnTo>
                    <a:pt x="1226" y="26"/>
                  </a:lnTo>
                  <a:lnTo>
                    <a:pt x="1204" y="54"/>
                  </a:lnTo>
                  <a:lnTo>
                    <a:pt x="1172" y="83"/>
                  </a:lnTo>
                  <a:lnTo>
                    <a:pt x="1133" y="114"/>
                  </a:lnTo>
                  <a:lnTo>
                    <a:pt x="1094" y="144"/>
                  </a:lnTo>
                  <a:lnTo>
                    <a:pt x="1052" y="178"/>
                  </a:lnTo>
                  <a:lnTo>
                    <a:pt x="1013" y="214"/>
                  </a:lnTo>
                  <a:lnTo>
                    <a:pt x="977" y="250"/>
                  </a:lnTo>
                  <a:lnTo>
                    <a:pt x="950" y="290"/>
                  </a:lnTo>
                  <a:lnTo>
                    <a:pt x="910" y="346"/>
                  </a:lnTo>
                  <a:lnTo>
                    <a:pt x="884" y="352"/>
                  </a:lnTo>
                  <a:lnTo>
                    <a:pt x="855" y="346"/>
                  </a:lnTo>
                  <a:lnTo>
                    <a:pt x="805" y="346"/>
                  </a:lnTo>
                  <a:lnTo>
                    <a:pt x="766" y="364"/>
                  </a:lnTo>
                  <a:lnTo>
                    <a:pt x="719" y="392"/>
                  </a:lnTo>
                  <a:lnTo>
                    <a:pt x="669" y="432"/>
                  </a:lnTo>
                  <a:lnTo>
                    <a:pt x="615" y="485"/>
                  </a:lnTo>
                  <a:lnTo>
                    <a:pt x="567" y="546"/>
                  </a:lnTo>
                  <a:lnTo>
                    <a:pt x="527" y="614"/>
                  </a:lnTo>
                  <a:lnTo>
                    <a:pt x="495" y="690"/>
                  </a:lnTo>
                  <a:lnTo>
                    <a:pt x="478" y="773"/>
                  </a:lnTo>
                  <a:lnTo>
                    <a:pt x="391" y="796"/>
                  </a:lnTo>
                  <a:lnTo>
                    <a:pt x="317" y="857"/>
                  </a:lnTo>
                  <a:lnTo>
                    <a:pt x="262" y="942"/>
                  </a:lnTo>
                  <a:lnTo>
                    <a:pt x="227" y="1042"/>
                  </a:lnTo>
                  <a:lnTo>
                    <a:pt x="215" y="1148"/>
                  </a:lnTo>
                  <a:lnTo>
                    <a:pt x="231" y="1251"/>
                  </a:lnTo>
                  <a:lnTo>
                    <a:pt x="274" y="1342"/>
                  </a:lnTo>
                  <a:lnTo>
                    <a:pt x="345" y="1412"/>
                  </a:lnTo>
                  <a:lnTo>
                    <a:pt x="239" y="1336"/>
                  </a:lnTo>
                  <a:lnTo>
                    <a:pt x="148" y="1306"/>
                  </a:lnTo>
                  <a:lnTo>
                    <a:pt x="74" y="1306"/>
                  </a:lnTo>
                  <a:lnTo>
                    <a:pt x="25" y="1331"/>
                  </a:lnTo>
                  <a:lnTo>
                    <a:pt x="0" y="1376"/>
                  </a:lnTo>
                  <a:lnTo>
                    <a:pt x="0" y="1426"/>
                  </a:lnTo>
                  <a:lnTo>
                    <a:pt x="33" y="1478"/>
                  </a:lnTo>
                  <a:lnTo>
                    <a:pt x="99" y="1522"/>
                  </a:lnTo>
                  <a:lnTo>
                    <a:pt x="178" y="1558"/>
                  </a:lnTo>
                  <a:lnTo>
                    <a:pt x="245" y="1587"/>
                  </a:lnTo>
                  <a:lnTo>
                    <a:pt x="308" y="1613"/>
                  </a:lnTo>
                  <a:lnTo>
                    <a:pt x="361" y="1638"/>
                  </a:lnTo>
                  <a:lnTo>
                    <a:pt x="410" y="1661"/>
                  </a:lnTo>
                  <a:lnTo>
                    <a:pt x="457" y="1686"/>
                  </a:lnTo>
                  <a:lnTo>
                    <a:pt x="501" y="1715"/>
                  </a:lnTo>
                  <a:lnTo>
                    <a:pt x="545" y="1746"/>
                  </a:lnTo>
                  <a:lnTo>
                    <a:pt x="596" y="1774"/>
                  </a:lnTo>
                  <a:lnTo>
                    <a:pt x="652" y="1791"/>
                  </a:lnTo>
                  <a:lnTo>
                    <a:pt x="706" y="1799"/>
                  </a:lnTo>
                  <a:lnTo>
                    <a:pt x="761" y="1804"/>
                  </a:lnTo>
                  <a:lnTo>
                    <a:pt x="808" y="1802"/>
                  </a:lnTo>
                  <a:lnTo>
                    <a:pt x="847" y="1796"/>
                  </a:lnTo>
                  <a:lnTo>
                    <a:pt x="871" y="1793"/>
                  </a:lnTo>
                  <a:lnTo>
                    <a:pt x="883" y="1791"/>
                  </a:lnTo>
                  <a:lnTo>
                    <a:pt x="977" y="1776"/>
                  </a:lnTo>
                  <a:lnTo>
                    <a:pt x="1039" y="1733"/>
                  </a:lnTo>
                  <a:lnTo>
                    <a:pt x="1039" y="1682"/>
                  </a:lnTo>
                  <a:lnTo>
                    <a:pt x="961" y="163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2648" y="1253"/>
              <a:ext cx="64" cy="39"/>
            </a:xfrm>
            <a:custGeom>
              <a:avLst/>
              <a:gdLst>
                <a:gd name="T0" fmla="*/ 0 w 277"/>
                <a:gd name="T1" fmla="*/ 0 h 162"/>
                <a:gd name="T2" fmla="*/ 0 w 277"/>
                <a:gd name="T3" fmla="*/ 0 h 162"/>
                <a:gd name="T4" fmla="*/ 0 w 277"/>
                <a:gd name="T5" fmla="*/ 0 h 162"/>
                <a:gd name="T6" fmla="*/ 0 w 277"/>
                <a:gd name="T7" fmla="*/ 0 h 162"/>
                <a:gd name="T8" fmla="*/ 0 w 277"/>
                <a:gd name="T9" fmla="*/ 0 h 162"/>
                <a:gd name="T10" fmla="*/ 0 w 277"/>
                <a:gd name="T11" fmla="*/ 0 h 162"/>
                <a:gd name="T12" fmla="*/ 0 w 277"/>
                <a:gd name="T13" fmla="*/ 0 h 162"/>
                <a:gd name="T14" fmla="*/ 0 w 277"/>
                <a:gd name="T15" fmla="*/ 0 h 162"/>
                <a:gd name="T16" fmla="*/ 0 w 277"/>
                <a:gd name="T17" fmla="*/ 0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162"/>
                <a:gd name="T29" fmla="*/ 277 w 277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162">
                  <a:moveTo>
                    <a:pt x="0" y="6"/>
                  </a:moveTo>
                  <a:lnTo>
                    <a:pt x="48" y="0"/>
                  </a:lnTo>
                  <a:lnTo>
                    <a:pt x="82" y="14"/>
                  </a:lnTo>
                  <a:lnTo>
                    <a:pt x="108" y="36"/>
                  </a:lnTo>
                  <a:lnTo>
                    <a:pt x="129" y="68"/>
                  </a:lnTo>
                  <a:lnTo>
                    <a:pt x="152" y="101"/>
                  </a:lnTo>
                  <a:lnTo>
                    <a:pt x="181" y="131"/>
                  </a:lnTo>
                  <a:lnTo>
                    <a:pt x="222" y="155"/>
                  </a:lnTo>
                  <a:lnTo>
                    <a:pt x="277" y="162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4" name="Freeform 30"/>
            <p:cNvSpPr>
              <a:spLocks/>
            </p:cNvSpPr>
            <p:nvPr/>
          </p:nvSpPr>
          <p:spPr bwMode="auto">
            <a:xfrm>
              <a:off x="2382" y="1224"/>
              <a:ext cx="239" cy="115"/>
            </a:xfrm>
            <a:custGeom>
              <a:avLst/>
              <a:gdLst>
                <a:gd name="T0" fmla="*/ 0 w 1015"/>
                <a:gd name="T1" fmla="*/ 0 h 473"/>
                <a:gd name="T2" fmla="*/ 0 w 1015"/>
                <a:gd name="T3" fmla="*/ 0 h 473"/>
                <a:gd name="T4" fmla="*/ 0 w 1015"/>
                <a:gd name="T5" fmla="*/ 0 h 473"/>
                <a:gd name="T6" fmla="*/ 0 w 1015"/>
                <a:gd name="T7" fmla="*/ 0 h 473"/>
                <a:gd name="T8" fmla="*/ 0 w 1015"/>
                <a:gd name="T9" fmla="*/ 0 h 473"/>
                <a:gd name="T10" fmla="*/ 0 w 1015"/>
                <a:gd name="T11" fmla="*/ 0 h 473"/>
                <a:gd name="T12" fmla="*/ 0 w 1015"/>
                <a:gd name="T13" fmla="*/ 0 h 473"/>
                <a:gd name="T14" fmla="*/ 0 w 1015"/>
                <a:gd name="T15" fmla="*/ 0 h 473"/>
                <a:gd name="T16" fmla="*/ 0 w 1015"/>
                <a:gd name="T17" fmla="*/ 0 h 473"/>
                <a:gd name="T18" fmla="*/ 0 w 1015"/>
                <a:gd name="T19" fmla="*/ 0 h 473"/>
                <a:gd name="T20" fmla="*/ 0 w 1015"/>
                <a:gd name="T21" fmla="*/ 0 h 473"/>
                <a:gd name="T22" fmla="*/ 0 w 1015"/>
                <a:gd name="T23" fmla="*/ 0 h 473"/>
                <a:gd name="T24" fmla="*/ 0 w 1015"/>
                <a:gd name="T25" fmla="*/ 0 h 473"/>
                <a:gd name="T26" fmla="*/ 0 w 1015"/>
                <a:gd name="T27" fmla="*/ 0 h 473"/>
                <a:gd name="T28" fmla="*/ 0 w 1015"/>
                <a:gd name="T29" fmla="*/ 0 h 473"/>
                <a:gd name="T30" fmla="*/ 0 w 1015"/>
                <a:gd name="T31" fmla="*/ 0 h 473"/>
                <a:gd name="T32" fmla="*/ 0 w 1015"/>
                <a:gd name="T33" fmla="*/ 0 h 473"/>
                <a:gd name="T34" fmla="*/ 0 w 1015"/>
                <a:gd name="T35" fmla="*/ 0 h 473"/>
                <a:gd name="T36" fmla="*/ 0 w 1015"/>
                <a:gd name="T37" fmla="*/ 0 h 473"/>
                <a:gd name="T38" fmla="*/ 0 w 1015"/>
                <a:gd name="T39" fmla="*/ 0 h 473"/>
                <a:gd name="T40" fmla="*/ 0 w 1015"/>
                <a:gd name="T41" fmla="*/ 0 h 473"/>
                <a:gd name="T42" fmla="*/ 0 w 1015"/>
                <a:gd name="T43" fmla="*/ 0 h 473"/>
                <a:gd name="T44" fmla="*/ 0 w 1015"/>
                <a:gd name="T45" fmla="*/ 0 h 473"/>
                <a:gd name="T46" fmla="*/ 0 w 1015"/>
                <a:gd name="T47" fmla="*/ 0 h 473"/>
                <a:gd name="T48" fmla="*/ 0 w 1015"/>
                <a:gd name="T49" fmla="*/ 0 h 4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5"/>
                <a:gd name="T76" fmla="*/ 0 h 473"/>
                <a:gd name="T77" fmla="*/ 1015 w 1015"/>
                <a:gd name="T78" fmla="*/ 473 h 4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5" h="473">
                  <a:moveTo>
                    <a:pt x="1015" y="473"/>
                  </a:moveTo>
                  <a:lnTo>
                    <a:pt x="953" y="470"/>
                  </a:lnTo>
                  <a:lnTo>
                    <a:pt x="910" y="457"/>
                  </a:lnTo>
                  <a:lnTo>
                    <a:pt x="877" y="440"/>
                  </a:lnTo>
                  <a:lnTo>
                    <a:pt x="851" y="419"/>
                  </a:lnTo>
                  <a:lnTo>
                    <a:pt x="824" y="399"/>
                  </a:lnTo>
                  <a:lnTo>
                    <a:pt x="796" y="381"/>
                  </a:lnTo>
                  <a:lnTo>
                    <a:pt x="755" y="369"/>
                  </a:lnTo>
                  <a:lnTo>
                    <a:pt x="704" y="363"/>
                  </a:lnTo>
                  <a:lnTo>
                    <a:pt x="643" y="362"/>
                  </a:lnTo>
                  <a:lnTo>
                    <a:pt x="591" y="357"/>
                  </a:lnTo>
                  <a:lnTo>
                    <a:pt x="547" y="351"/>
                  </a:lnTo>
                  <a:lnTo>
                    <a:pt x="507" y="340"/>
                  </a:lnTo>
                  <a:lnTo>
                    <a:pt x="469" y="326"/>
                  </a:lnTo>
                  <a:lnTo>
                    <a:pt x="433" y="306"/>
                  </a:lnTo>
                  <a:lnTo>
                    <a:pt x="400" y="282"/>
                  </a:lnTo>
                  <a:lnTo>
                    <a:pt x="368" y="251"/>
                  </a:lnTo>
                  <a:lnTo>
                    <a:pt x="329" y="214"/>
                  </a:lnTo>
                  <a:lnTo>
                    <a:pt x="284" y="167"/>
                  </a:lnTo>
                  <a:lnTo>
                    <a:pt x="233" y="116"/>
                  </a:lnTo>
                  <a:lnTo>
                    <a:pt x="183" y="71"/>
                  </a:lnTo>
                  <a:lnTo>
                    <a:pt x="130" y="33"/>
                  </a:lnTo>
                  <a:lnTo>
                    <a:pt x="82" y="8"/>
                  </a:lnTo>
                  <a:lnTo>
                    <a:pt x="36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5" name="Freeform 31"/>
            <p:cNvSpPr>
              <a:spLocks/>
            </p:cNvSpPr>
            <p:nvPr/>
          </p:nvSpPr>
          <p:spPr bwMode="auto">
            <a:xfrm>
              <a:off x="2298" y="1264"/>
              <a:ext cx="115" cy="25"/>
            </a:xfrm>
            <a:custGeom>
              <a:avLst/>
              <a:gdLst>
                <a:gd name="T0" fmla="*/ 0 w 489"/>
                <a:gd name="T1" fmla="*/ 0 h 105"/>
                <a:gd name="T2" fmla="*/ 0 w 489"/>
                <a:gd name="T3" fmla="*/ 0 h 105"/>
                <a:gd name="T4" fmla="*/ 0 w 489"/>
                <a:gd name="T5" fmla="*/ 0 h 105"/>
                <a:gd name="T6" fmla="*/ 0 w 489"/>
                <a:gd name="T7" fmla="*/ 0 h 105"/>
                <a:gd name="T8" fmla="*/ 0 w 489"/>
                <a:gd name="T9" fmla="*/ 0 h 105"/>
                <a:gd name="T10" fmla="*/ 0 w 489"/>
                <a:gd name="T11" fmla="*/ 0 h 105"/>
                <a:gd name="T12" fmla="*/ 0 w 489"/>
                <a:gd name="T13" fmla="*/ 0 h 105"/>
                <a:gd name="T14" fmla="*/ 0 w 489"/>
                <a:gd name="T15" fmla="*/ 0 h 105"/>
                <a:gd name="T16" fmla="*/ 0 w 489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9"/>
                <a:gd name="T28" fmla="*/ 0 h 105"/>
                <a:gd name="T29" fmla="*/ 489 w 489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9" h="105">
                  <a:moveTo>
                    <a:pt x="0" y="84"/>
                  </a:moveTo>
                  <a:lnTo>
                    <a:pt x="83" y="37"/>
                  </a:lnTo>
                  <a:lnTo>
                    <a:pt x="161" y="11"/>
                  </a:lnTo>
                  <a:lnTo>
                    <a:pt x="234" y="0"/>
                  </a:lnTo>
                  <a:lnTo>
                    <a:pt x="299" y="3"/>
                  </a:lnTo>
                  <a:lnTo>
                    <a:pt x="359" y="21"/>
                  </a:lnTo>
                  <a:lnTo>
                    <a:pt x="408" y="43"/>
                  </a:lnTo>
                  <a:lnTo>
                    <a:pt x="455" y="73"/>
                  </a:lnTo>
                  <a:lnTo>
                    <a:pt x="489" y="10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6" name="Freeform 32"/>
            <p:cNvSpPr>
              <a:spLocks/>
            </p:cNvSpPr>
            <p:nvPr/>
          </p:nvSpPr>
          <p:spPr bwMode="auto">
            <a:xfrm>
              <a:off x="2313" y="1188"/>
              <a:ext cx="113" cy="15"/>
            </a:xfrm>
            <a:custGeom>
              <a:avLst/>
              <a:gdLst>
                <a:gd name="T0" fmla="*/ 0 w 480"/>
                <a:gd name="T1" fmla="*/ 0 h 61"/>
                <a:gd name="T2" fmla="*/ 0 w 480"/>
                <a:gd name="T3" fmla="*/ 0 h 61"/>
                <a:gd name="T4" fmla="*/ 0 w 480"/>
                <a:gd name="T5" fmla="*/ 0 h 61"/>
                <a:gd name="T6" fmla="*/ 0 w 480"/>
                <a:gd name="T7" fmla="*/ 0 h 61"/>
                <a:gd name="T8" fmla="*/ 0 w 480"/>
                <a:gd name="T9" fmla="*/ 0 h 61"/>
                <a:gd name="T10" fmla="*/ 0 w 480"/>
                <a:gd name="T11" fmla="*/ 0 h 61"/>
                <a:gd name="T12" fmla="*/ 0 w 480"/>
                <a:gd name="T13" fmla="*/ 0 h 61"/>
                <a:gd name="T14" fmla="*/ 0 w 480"/>
                <a:gd name="T15" fmla="*/ 0 h 61"/>
                <a:gd name="T16" fmla="*/ 0 w 480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61"/>
                <a:gd name="T29" fmla="*/ 480 w 480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61">
                  <a:moveTo>
                    <a:pt x="480" y="50"/>
                  </a:moveTo>
                  <a:lnTo>
                    <a:pt x="469" y="46"/>
                  </a:lnTo>
                  <a:lnTo>
                    <a:pt x="439" y="33"/>
                  </a:lnTo>
                  <a:lnTo>
                    <a:pt x="392" y="19"/>
                  </a:lnTo>
                  <a:lnTo>
                    <a:pt x="331" y="6"/>
                  </a:lnTo>
                  <a:lnTo>
                    <a:pt x="260" y="0"/>
                  </a:lnTo>
                  <a:lnTo>
                    <a:pt x="180" y="2"/>
                  </a:lnTo>
                  <a:lnTo>
                    <a:pt x="94" y="20"/>
                  </a:lnTo>
                  <a:lnTo>
                    <a:pt x="0" y="61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7" name="Freeform 33"/>
            <p:cNvSpPr>
              <a:spLocks/>
            </p:cNvSpPr>
            <p:nvPr/>
          </p:nvSpPr>
          <p:spPr bwMode="auto">
            <a:xfrm>
              <a:off x="2301" y="989"/>
              <a:ext cx="107" cy="33"/>
            </a:xfrm>
            <a:custGeom>
              <a:avLst/>
              <a:gdLst>
                <a:gd name="T0" fmla="*/ 0 w 456"/>
                <a:gd name="T1" fmla="*/ 0 h 137"/>
                <a:gd name="T2" fmla="*/ 0 w 456"/>
                <a:gd name="T3" fmla="*/ 0 h 137"/>
                <a:gd name="T4" fmla="*/ 0 w 456"/>
                <a:gd name="T5" fmla="*/ 0 h 137"/>
                <a:gd name="T6" fmla="*/ 0 w 456"/>
                <a:gd name="T7" fmla="*/ 0 h 137"/>
                <a:gd name="T8" fmla="*/ 0 w 456"/>
                <a:gd name="T9" fmla="*/ 0 h 137"/>
                <a:gd name="T10" fmla="*/ 0 w 456"/>
                <a:gd name="T11" fmla="*/ 0 h 137"/>
                <a:gd name="T12" fmla="*/ 0 w 456"/>
                <a:gd name="T13" fmla="*/ 0 h 137"/>
                <a:gd name="T14" fmla="*/ 0 w 456"/>
                <a:gd name="T15" fmla="*/ 0 h 137"/>
                <a:gd name="T16" fmla="*/ 0 w 45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137"/>
                <a:gd name="T29" fmla="*/ 456 w 45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137">
                  <a:moveTo>
                    <a:pt x="0" y="31"/>
                  </a:moveTo>
                  <a:lnTo>
                    <a:pt x="17" y="91"/>
                  </a:lnTo>
                  <a:lnTo>
                    <a:pt x="61" y="125"/>
                  </a:lnTo>
                  <a:lnTo>
                    <a:pt x="127" y="137"/>
                  </a:lnTo>
                  <a:lnTo>
                    <a:pt x="203" y="131"/>
                  </a:lnTo>
                  <a:lnTo>
                    <a:pt x="283" y="113"/>
                  </a:lnTo>
                  <a:lnTo>
                    <a:pt x="356" y="83"/>
                  </a:lnTo>
                  <a:lnTo>
                    <a:pt x="416" y="44"/>
                  </a:lnTo>
                  <a:lnTo>
                    <a:pt x="456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" name="Freeform 34"/>
            <p:cNvSpPr>
              <a:spLocks/>
            </p:cNvSpPr>
            <p:nvPr/>
          </p:nvSpPr>
          <p:spPr bwMode="auto">
            <a:xfrm>
              <a:off x="2347" y="1021"/>
              <a:ext cx="48" cy="62"/>
            </a:xfrm>
            <a:custGeom>
              <a:avLst/>
              <a:gdLst>
                <a:gd name="T0" fmla="*/ 0 w 202"/>
                <a:gd name="T1" fmla="*/ 0 h 257"/>
                <a:gd name="T2" fmla="*/ 0 w 202"/>
                <a:gd name="T3" fmla="*/ 0 h 257"/>
                <a:gd name="T4" fmla="*/ 0 w 202"/>
                <a:gd name="T5" fmla="*/ 0 h 257"/>
                <a:gd name="T6" fmla="*/ 0 w 202"/>
                <a:gd name="T7" fmla="*/ 0 h 257"/>
                <a:gd name="T8" fmla="*/ 0 w 202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7"/>
                <a:gd name="T17" fmla="*/ 202 w 202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7">
                  <a:moveTo>
                    <a:pt x="0" y="0"/>
                  </a:moveTo>
                  <a:lnTo>
                    <a:pt x="35" y="12"/>
                  </a:lnTo>
                  <a:lnTo>
                    <a:pt x="117" y="49"/>
                  </a:lnTo>
                  <a:lnTo>
                    <a:pt x="190" y="127"/>
                  </a:lnTo>
                  <a:lnTo>
                    <a:pt x="202" y="257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" name="Freeform 35"/>
            <p:cNvSpPr>
              <a:spLocks/>
            </p:cNvSpPr>
            <p:nvPr/>
          </p:nvSpPr>
          <p:spPr bwMode="auto">
            <a:xfrm>
              <a:off x="2421" y="823"/>
              <a:ext cx="19" cy="73"/>
            </a:xfrm>
            <a:custGeom>
              <a:avLst/>
              <a:gdLst>
                <a:gd name="T0" fmla="*/ 0 w 78"/>
                <a:gd name="T1" fmla="*/ 0 h 304"/>
                <a:gd name="T2" fmla="*/ 0 w 78"/>
                <a:gd name="T3" fmla="*/ 0 h 304"/>
                <a:gd name="T4" fmla="*/ 0 w 78"/>
                <a:gd name="T5" fmla="*/ 0 h 304"/>
                <a:gd name="T6" fmla="*/ 0 w 78"/>
                <a:gd name="T7" fmla="*/ 0 h 304"/>
                <a:gd name="T8" fmla="*/ 0 w 78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4"/>
                <a:gd name="T17" fmla="*/ 78 w 78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4">
                  <a:moveTo>
                    <a:pt x="78" y="0"/>
                  </a:moveTo>
                  <a:lnTo>
                    <a:pt x="64" y="24"/>
                  </a:lnTo>
                  <a:lnTo>
                    <a:pt x="31" y="86"/>
                  </a:lnTo>
                  <a:lnTo>
                    <a:pt x="4" y="181"/>
                  </a:lnTo>
                  <a:lnTo>
                    <a:pt x="0" y="304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0" name="Freeform 36"/>
            <p:cNvSpPr>
              <a:spLocks/>
            </p:cNvSpPr>
            <p:nvPr/>
          </p:nvSpPr>
          <p:spPr bwMode="auto">
            <a:xfrm>
              <a:off x="2529" y="811"/>
              <a:ext cx="64" cy="104"/>
            </a:xfrm>
            <a:custGeom>
              <a:avLst/>
              <a:gdLst>
                <a:gd name="T0" fmla="*/ 0 w 273"/>
                <a:gd name="T1" fmla="*/ 0 h 429"/>
                <a:gd name="T2" fmla="*/ 0 w 273"/>
                <a:gd name="T3" fmla="*/ 0 h 429"/>
                <a:gd name="T4" fmla="*/ 0 w 273"/>
                <a:gd name="T5" fmla="*/ 0 h 429"/>
                <a:gd name="T6" fmla="*/ 0 w 273"/>
                <a:gd name="T7" fmla="*/ 0 h 429"/>
                <a:gd name="T8" fmla="*/ 0 w 273"/>
                <a:gd name="T9" fmla="*/ 0 h 429"/>
                <a:gd name="T10" fmla="*/ 0 w 273"/>
                <a:gd name="T11" fmla="*/ 0 h 429"/>
                <a:gd name="T12" fmla="*/ 0 w 273"/>
                <a:gd name="T13" fmla="*/ 0 h 429"/>
                <a:gd name="T14" fmla="*/ 0 w 273"/>
                <a:gd name="T15" fmla="*/ 0 h 429"/>
                <a:gd name="T16" fmla="*/ 0 w 273"/>
                <a:gd name="T17" fmla="*/ 0 h 429"/>
                <a:gd name="T18" fmla="*/ 0 w 273"/>
                <a:gd name="T19" fmla="*/ 0 h 429"/>
                <a:gd name="T20" fmla="*/ 0 w 273"/>
                <a:gd name="T21" fmla="*/ 0 h 429"/>
                <a:gd name="T22" fmla="*/ 0 w 273"/>
                <a:gd name="T23" fmla="*/ 0 h 429"/>
                <a:gd name="T24" fmla="*/ 0 w 273"/>
                <a:gd name="T25" fmla="*/ 0 h 4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3"/>
                <a:gd name="T40" fmla="*/ 0 h 429"/>
                <a:gd name="T41" fmla="*/ 273 w 273"/>
                <a:gd name="T42" fmla="*/ 429 h 4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3" h="429">
                  <a:moveTo>
                    <a:pt x="267" y="429"/>
                  </a:moveTo>
                  <a:lnTo>
                    <a:pt x="234" y="400"/>
                  </a:lnTo>
                  <a:lnTo>
                    <a:pt x="248" y="345"/>
                  </a:lnTo>
                  <a:lnTo>
                    <a:pt x="273" y="268"/>
                  </a:lnTo>
                  <a:lnTo>
                    <a:pt x="267" y="164"/>
                  </a:lnTo>
                  <a:lnTo>
                    <a:pt x="248" y="111"/>
                  </a:lnTo>
                  <a:lnTo>
                    <a:pt x="216" y="68"/>
                  </a:lnTo>
                  <a:lnTo>
                    <a:pt x="181" y="36"/>
                  </a:lnTo>
                  <a:lnTo>
                    <a:pt x="140" y="15"/>
                  </a:lnTo>
                  <a:lnTo>
                    <a:pt x="100" y="3"/>
                  </a:lnTo>
                  <a:lnTo>
                    <a:pt x="60" y="0"/>
                  </a:lnTo>
                  <a:lnTo>
                    <a:pt x="26" y="5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1" name="Freeform 37"/>
            <p:cNvSpPr>
              <a:spLocks/>
            </p:cNvSpPr>
            <p:nvPr/>
          </p:nvSpPr>
          <p:spPr bwMode="auto">
            <a:xfrm>
              <a:off x="2592" y="799"/>
              <a:ext cx="26" cy="51"/>
            </a:xfrm>
            <a:custGeom>
              <a:avLst/>
              <a:gdLst>
                <a:gd name="T0" fmla="*/ 0 w 112"/>
                <a:gd name="T1" fmla="*/ 0 h 212"/>
                <a:gd name="T2" fmla="*/ 0 w 112"/>
                <a:gd name="T3" fmla="*/ 0 h 212"/>
                <a:gd name="T4" fmla="*/ 0 w 112"/>
                <a:gd name="T5" fmla="*/ 0 h 212"/>
                <a:gd name="T6" fmla="*/ 0 w 112"/>
                <a:gd name="T7" fmla="*/ 0 h 212"/>
                <a:gd name="T8" fmla="*/ 0 w 112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12"/>
                <a:gd name="T17" fmla="*/ 112 w 112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12">
                  <a:moveTo>
                    <a:pt x="0" y="212"/>
                  </a:moveTo>
                  <a:lnTo>
                    <a:pt x="0" y="178"/>
                  </a:lnTo>
                  <a:lnTo>
                    <a:pt x="11" y="101"/>
                  </a:lnTo>
                  <a:lnTo>
                    <a:pt x="45" y="29"/>
                  </a:lnTo>
                  <a:lnTo>
                    <a:pt x="112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2" name="Freeform 38"/>
            <p:cNvSpPr>
              <a:spLocks/>
            </p:cNvSpPr>
            <p:nvPr/>
          </p:nvSpPr>
          <p:spPr bwMode="auto">
            <a:xfrm>
              <a:off x="2749" y="701"/>
              <a:ext cx="124" cy="108"/>
            </a:xfrm>
            <a:custGeom>
              <a:avLst/>
              <a:gdLst>
                <a:gd name="T0" fmla="*/ 0 w 526"/>
                <a:gd name="T1" fmla="*/ 0 h 446"/>
                <a:gd name="T2" fmla="*/ 0 w 526"/>
                <a:gd name="T3" fmla="*/ 0 h 446"/>
                <a:gd name="T4" fmla="*/ 0 w 526"/>
                <a:gd name="T5" fmla="*/ 0 h 446"/>
                <a:gd name="T6" fmla="*/ 0 w 526"/>
                <a:gd name="T7" fmla="*/ 0 h 446"/>
                <a:gd name="T8" fmla="*/ 0 w 526"/>
                <a:gd name="T9" fmla="*/ 0 h 446"/>
                <a:gd name="T10" fmla="*/ 0 w 526"/>
                <a:gd name="T11" fmla="*/ 0 h 446"/>
                <a:gd name="T12" fmla="*/ 0 w 526"/>
                <a:gd name="T13" fmla="*/ 0 h 446"/>
                <a:gd name="T14" fmla="*/ 0 w 526"/>
                <a:gd name="T15" fmla="*/ 0 h 446"/>
                <a:gd name="T16" fmla="*/ 0 w 526"/>
                <a:gd name="T17" fmla="*/ 0 h 446"/>
                <a:gd name="T18" fmla="*/ 0 w 526"/>
                <a:gd name="T19" fmla="*/ 0 h 446"/>
                <a:gd name="T20" fmla="*/ 0 w 526"/>
                <a:gd name="T21" fmla="*/ 0 h 446"/>
                <a:gd name="T22" fmla="*/ 0 w 526"/>
                <a:gd name="T23" fmla="*/ 0 h 446"/>
                <a:gd name="T24" fmla="*/ 0 w 526"/>
                <a:gd name="T25" fmla="*/ 0 h 446"/>
                <a:gd name="T26" fmla="*/ 0 w 526"/>
                <a:gd name="T27" fmla="*/ 0 h 446"/>
                <a:gd name="T28" fmla="*/ 0 w 526"/>
                <a:gd name="T29" fmla="*/ 0 h 446"/>
                <a:gd name="T30" fmla="*/ 0 w 526"/>
                <a:gd name="T31" fmla="*/ 0 h 446"/>
                <a:gd name="T32" fmla="*/ 0 w 526"/>
                <a:gd name="T33" fmla="*/ 0 h 4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6"/>
                <a:gd name="T52" fmla="*/ 0 h 446"/>
                <a:gd name="T53" fmla="*/ 526 w 526"/>
                <a:gd name="T54" fmla="*/ 446 h 4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6" h="446">
                  <a:moveTo>
                    <a:pt x="134" y="446"/>
                  </a:moveTo>
                  <a:lnTo>
                    <a:pt x="54" y="420"/>
                  </a:lnTo>
                  <a:lnTo>
                    <a:pt x="10" y="375"/>
                  </a:lnTo>
                  <a:lnTo>
                    <a:pt x="0" y="319"/>
                  </a:lnTo>
                  <a:lnTo>
                    <a:pt x="18" y="259"/>
                  </a:lnTo>
                  <a:lnTo>
                    <a:pt x="56" y="199"/>
                  </a:lnTo>
                  <a:lnTo>
                    <a:pt x="110" y="144"/>
                  </a:lnTo>
                  <a:lnTo>
                    <a:pt x="179" y="102"/>
                  </a:lnTo>
                  <a:lnTo>
                    <a:pt x="257" y="78"/>
                  </a:lnTo>
                  <a:lnTo>
                    <a:pt x="329" y="63"/>
                  </a:lnTo>
                  <a:lnTo>
                    <a:pt x="389" y="50"/>
                  </a:lnTo>
                  <a:lnTo>
                    <a:pt x="436" y="38"/>
                  </a:lnTo>
                  <a:lnTo>
                    <a:pt x="470" y="26"/>
                  </a:lnTo>
                  <a:lnTo>
                    <a:pt x="496" y="18"/>
                  </a:lnTo>
                  <a:lnTo>
                    <a:pt x="512" y="9"/>
                  </a:lnTo>
                  <a:lnTo>
                    <a:pt x="524" y="3"/>
                  </a:lnTo>
                  <a:lnTo>
                    <a:pt x="526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3" name="Freeform 39"/>
            <p:cNvSpPr>
              <a:spLocks/>
            </p:cNvSpPr>
            <p:nvPr/>
          </p:nvSpPr>
          <p:spPr bwMode="auto">
            <a:xfrm>
              <a:off x="2889" y="814"/>
              <a:ext cx="104" cy="28"/>
            </a:xfrm>
            <a:custGeom>
              <a:avLst/>
              <a:gdLst>
                <a:gd name="T0" fmla="*/ 0 w 444"/>
                <a:gd name="T1" fmla="*/ 0 h 113"/>
                <a:gd name="T2" fmla="*/ 0 w 444"/>
                <a:gd name="T3" fmla="*/ 0 h 113"/>
                <a:gd name="T4" fmla="*/ 0 w 444"/>
                <a:gd name="T5" fmla="*/ 0 h 113"/>
                <a:gd name="T6" fmla="*/ 0 w 444"/>
                <a:gd name="T7" fmla="*/ 0 h 113"/>
                <a:gd name="T8" fmla="*/ 0 w 444"/>
                <a:gd name="T9" fmla="*/ 0 h 113"/>
                <a:gd name="T10" fmla="*/ 0 w 444"/>
                <a:gd name="T11" fmla="*/ 0 h 113"/>
                <a:gd name="T12" fmla="*/ 0 w 444"/>
                <a:gd name="T13" fmla="*/ 0 h 113"/>
                <a:gd name="T14" fmla="*/ 0 w 444"/>
                <a:gd name="T15" fmla="*/ 0 h 113"/>
                <a:gd name="T16" fmla="*/ 0 w 444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4"/>
                <a:gd name="T28" fmla="*/ 0 h 113"/>
                <a:gd name="T29" fmla="*/ 444 w 444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4" h="113">
                  <a:moveTo>
                    <a:pt x="0" y="113"/>
                  </a:moveTo>
                  <a:lnTo>
                    <a:pt x="62" y="111"/>
                  </a:lnTo>
                  <a:lnTo>
                    <a:pt x="129" y="113"/>
                  </a:lnTo>
                  <a:lnTo>
                    <a:pt x="199" y="113"/>
                  </a:lnTo>
                  <a:lnTo>
                    <a:pt x="266" y="111"/>
                  </a:lnTo>
                  <a:lnTo>
                    <a:pt x="330" y="100"/>
                  </a:lnTo>
                  <a:lnTo>
                    <a:pt x="383" y="81"/>
                  </a:lnTo>
                  <a:lnTo>
                    <a:pt x="420" y="49"/>
                  </a:lnTo>
                  <a:lnTo>
                    <a:pt x="444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" name="Freeform 40"/>
            <p:cNvSpPr>
              <a:spLocks/>
            </p:cNvSpPr>
            <p:nvPr/>
          </p:nvSpPr>
          <p:spPr bwMode="auto">
            <a:xfrm>
              <a:off x="3028" y="945"/>
              <a:ext cx="60" cy="125"/>
            </a:xfrm>
            <a:custGeom>
              <a:avLst/>
              <a:gdLst>
                <a:gd name="T0" fmla="*/ 0 w 255"/>
                <a:gd name="T1" fmla="*/ 0 h 516"/>
                <a:gd name="T2" fmla="*/ 0 w 255"/>
                <a:gd name="T3" fmla="*/ 0 h 516"/>
                <a:gd name="T4" fmla="*/ 0 w 255"/>
                <a:gd name="T5" fmla="*/ 0 h 516"/>
                <a:gd name="T6" fmla="*/ 0 w 255"/>
                <a:gd name="T7" fmla="*/ 0 h 516"/>
                <a:gd name="T8" fmla="*/ 0 w 255"/>
                <a:gd name="T9" fmla="*/ 0 h 516"/>
                <a:gd name="T10" fmla="*/ 0 w 255"/>
                <a:gd name="T11" fmla="*/ 0 h 516"/>
                <a:gd name="T12" fmla="*/ 0 w 255"/>
                <a:gd name="T13" fmla="*/ 0 h 516"/>
                <a:gd name="T14" fmla="*/ 0 w 255"/>
                <a:gd name="T15" fmla="*/ 0 h 516"/>
                <a:gd name="T16" fmla="*/ 0 w 255"/>
                <a:gd name="T17" fmla="*/ 0 h 516"/>
                <a:gd name="T18" fmla="*/ 0 w 255"/>
                <a:gd name="T19" fmla="*/ 0 h 516"/>
                <a:gd name="T20" fmla="*/ 0 w 255"/>
                <a:gd name="T21" fmla="*/ 0 h 516"/>
                <a:gd name="T22" fmla="*/ 0 w 255"/>
                <a:gd name="T23" fmla="*/ 0 h 516"/>
                <a:gd name="T24" fmla="*/ 0 w 255"/>
                <a:gd name="T25" fmla="*/ 0 h 5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516"/>
                <a:gd name="T41" fmla="*/ 255 w 255"/>
                <a:gd name="T42" fmla="*/ 516 h 5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516">
                  <a:moveTo>
                    <a:pt x="30" y="425"/>
                  </a:moveTo>
                  <a:lnTo>
                    <a:pt x="135" y="516"/>
                  </a:lnTo>
                  <a:lnTo>
                    <a:pt x="172" y="482"/>
                  </a:lnTo>
                  <a:lnTo>
                    <a:pt x="166" y="397"/>
                  </a:lnTo>
                  <a:lnTo>
                    <a:pt x="132" y="325"/>
                  </a:lnTo>
                  <a:lnTo>
                    <a:pt x="76" y="271"/>
                  </a:lnTo>
                  <a:lnTo>
                    <a:pt x="22" y="198"/>
                  </a:lnTo>
                  <a:lnTo>
                    <a:pt x="0" y="117"/>
                  </a:lnTo>
                  <a:lnTo>
                    <a:pt x="52" y="44"/>
                  </a:lnTo>
                  <a:lnTo>
                    <a:pt x="141" y="3"/>
                  </a:lnTo>
                  <a:lnTo>
                    <a:pt x="204" y="0"/>
                  </a:lnTo>
                  <a:lnTo>
                    <a:pt x="240" y="12"/>
                  </a:lnTo>
                  <a:lnTo>
                    <a:pt x="255" y="23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" name="Freeform 41"/>
            <p:cNvSpPr>
              <a:spLocks/>
            </p:cNvSpPr>
            <p:nvPr/>
          </p:nvSpPr>
          <p:spPr bwMode="auto">
            <a:xfrm>
              <a:off x="3193" y="1040"/>
              <a:ext cx="84" cy="223"/>
            </a:xfrm>
            <a:custGeom>
              <a:avLst/>
              <a:gdLst>
                <a:gd name="T0" fmla="*/ 0 w 357"/>
                <a:gd name="T1" fmla="*/ 0 h 918"/>
                <a:gd name="T2" fmla="*/ 0 w 357"/>
                <a:gd name="T3" fmla="*/ 0 h 918"/>
                <a:gd name="T4" fmla="*/ 0 w 357"/>
                <a:gd name="T5" fmla="*/ 0 h 918"/>
                <a:gd name="T6" fmla="*/ 0 w 357"/>
                <a:gd name="T7" fmla="*/ 0 h 918"/>
                <a:gd name="T8" fmla="*/ 0 w 357"/>
                <a:gd name="T9" fmla="*/ 0 h 918"/>
                <a:gd name="T10" fmla="*/ 0 w 357"/>
                <a:gd name="T11" fmla="*/ 0 h 918"/>
                <a:gd name="T12" fmla="*/ 0 w 357"/>
                <a:gd name="T13" fmla="*/ 0 h 918"/>
                <a:gd name="T14" fmla="*/ 0 w 357"/>
                <a:gd name="T15" fmla="*/ 0 h 918"/>
                <a:gd name="T16" fmla="*/ 0 w 357"/>
                <a:gd name="T17" fmla="*/ 0 h 918"/>
                <a:gd name="T18" fmla="*/ 0 w 357"/>
                <a:gd name="T19" fmla="*/ 0 h 918"/>
                <a:gd name="T20" fmla="*/ 0 w 357"/>
                <a:gd name="T21" fmla="*/ 0 h 918"/>
                <a:gd name="T22" fmla="*/ 0 w 357"/>
                <a:gd name="T23" fmla="*/ 0 h 918"/>
                <a:gd name="T24" fmla="*/ 0 w 357"/>
                <a:gd name="T25" fmla="*/ 0 h 918"/>
                <a:gd name="T26" fmla="*/ 0 w 357"/>
                <a:gd name="T27" fmla="*/ 0 h 918"/>
                <a:gd name="T28" fmla="*/ 0 w 357"/>
                <a:gd name="T29" fmla="*/ 0 h 918"/>
                <a:gd name="T30" fmla="*/ 0 w 357"/>
                <a:gd name="T31" fmla="*/ 0 h 918"/>
                <a:gd name="T32" fmla="*/ 0 w 357"/>
                <a:gd name="T33" fmla="*/ 0 h 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7"/>
                <a:gd name="T52" fmla="*/ 0 h 918"/>
                <a:gd name="T53" fmla="*/ 357 w 357"/>
                <a:gd name="T54" fmla="*/ 918 h 9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7" h="918">
                  <a:moveTo>
                    <a:pt x="223" y="0"/>
                  </a:moveTo>
                  <a:lnTo>
                    <a:pt x="299" y="75"/>
                  </a:lnTo>
                  <a:lnTo>
                    <a:pt x="343" y="165"/>
                  </a:lnTo>
                  <a:lnTo>
                    <a:pt x="357" y="259"/>
                  </a:lnTo>
                  <a:lnTo>
                    <a:pt x="349" y="357"/>
                  </a:lnTo>
                  <a:lnTo>
                    <a:pt x="315" y="448"/>
                  </a:lnTo>
                  <a:lnTo>
                    <a:pt x="260" y="531"/>
                  </a:lnTo>
                  <a:lnTo>
                    <a:pt x="188" y="597"/>
                  </a:lnTo>
                  <a:lnTo>
                    <a:pt x="99" y="636"/>
                  </a:lnTo>
                  <a:lnTo>
                    <a:pt x="27" y="671"/>
                  </a:lnTo>
                  <a:lnTo>
                    <a:pt x="0" y="714"/>
                  </a:lnTo>
                  <a:lnTo>
                    <a:pt x="5" y="761"/>
                  </a:lnTo>
                  <a:lnTo>
                    <a:pt x="32" y="804"/>
                  </a:lnTo>
                  <a:lnTo>
                    <a:pt x="71" y="850"/>
                  </a:lnTo>
                  <a:lnTo>
                    <a:pt x="110" y="885"/>
                  </a:lnTo>
                  <a:lnTo>
                    <a:pt x="143" y="909"/>
                  </a:lnTo>
                  <a:lnTo>
                    <a:pt x="157" y="918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6" name="Freeform 42"/>
            <p:cNvSpPr>
              <a:spLocks/>
            </p:cNvSpPr>
            <p:nvPr/>
          </p:nvSpPr>
          <p:spPr bwMode="auto">
            <a:xfrm>
              <a:off x="3370" y="1324"/>
              <a:ext cx="131" cy="51"/>
            </a:xfrm>
            <a:custGeom>
              <a:avLst/>
              <a:gdLst>
                <a:gd name="T0" fmla="*/ 0 w 559"/>
                <a:gd name="T1" fmla="*/ 0 h 211"/>
                <a:gd name="T2" fmla="*/ 0 w 559"/>
                <a:gd name="T3" fmla="*/ 0 h 211"/>
                <a:gd name="T4" fmla="*/ 0 w 559"/>
                <a:gd name="T5" fmla="*/ 0 h 211"/>
                <a:gd name="T6" fmla="*/ 0 w 559"/>
                <a:gd name="T7" fmla="*/ 0 h 211"/>
                <a:gd name="T8" fmla="*/ 0 w 559"/>
                <a:gd name="T9" fmla="*/ 0 h 211"/>
                <a:gd name="T10" fmla="*/ 0 w 559"/>
                <a:gd name="T11" fmla="*/ 0 h 211"/>
                <a:gd name="T12" fmla="*/ 0 w 559"/>
                <a:gd name="T13" fmla="*/ 0 h 211"/>
                <a:gd name="T14" fmla="*/ 0 w 559"/>
                <a:gd name="T15" fmla="*/ 0 h 211"/>
                <a:gd name="T16" fmla="*/ 0 w 559"/>
                <a:gd name="T17" fmla="*/ 0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9"/>
                <a:gd name="T28" fmla="*/ 0 h 211"/>
                <a:gd name="T29" fmla="*/ 559 w 559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9" h="211">
                  <a:moveTo>
                    <a:pt x="559" y="211"/>
                  </a:moveTo>
                  <a:lnTo>
                    <a:pt x="452" y="207"/>
                  </a:lnTo>
                  <a:lnTo>
                    <a:pt x="353" y="186"/>
                  </a:lnTo>
                  <a:lnTo>
                    <a:pt x="257" y="151"/>
                  </a:lnTo>
                  <a:lnTo>
                    <a:pt x="175" y="111"/>
                  </a:lnTo>
                  <a:lnTo>
                    <a:pt x="101" y="72"/>
                  </a:lnTo>
                  <a:lnTo>
                    <a:pt x="49" y="34"/>
                  </a:lnTo>
                  <a:lnTo>
                    <a:pt x="13" y="1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7" name="Freeform 43"/>
            <p:cNvSpPr>
              <a:spLocks/>
            </p:cNvSpPr>
            <p:nvPr/>
          </p:nvSpPr>
          <p:spPr bwMode="auto">
            <a:xfrm>
              <a:off x="3335" y="1296"/>
              <a:ext cx="36" cy="26"/>
            </a:xfrm>
            <a:custGeom>
              <a:avLst/>
              <a:gdLst>
                <a:gd name="T0" fmla="*/ 0 w 155"/>
                <a:gd name="T1" fmla="*/ 0 h 108"/>
                <a:gd name="T2" fmla="*/ 0 w 155"/>
                <a:gd name="T3" fmla="*/ 0 h 108"/>
                <a:gd name="T4" fmla="*/ 0 w 155"/>
                <a:gd name="T5" fmla="*/ 0 h 108"/>
                <a:gd name="T6" fmla="*/ 0 w 155"/>
                <a:gd name="T7" fmla="*/ 0 h 108"/>
                <a:gd name="T8" fmla="*/ 0 w 155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08"/>
                <a:gd name="T17" fmla="*/ 155 w 15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08">
                  <a:moveTo>
                    <a:pt x="0" y="55"/>
                  </a:moveTo>
                  <a:lnTo>
                    <a:pt x="37" y="76"/>
                  </a:lnTo>
                  <a:lnTo>
                    <a:pt x="110" y="108"/>
                  </a:lnTo>
                  <a:lnTo>
                    <a:pt x="155" y="101"/>
                  </a:lnTo>
                  <a:lnTo>
                    <a:pt x="112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8" name="Freeform 44"/>
            <p:cNvSpPr>
              <a:spLocks/>
            </p:cNvSpPr>
            <p:nvPr/>
          </p:nvSpPr>
          <p:spPr bwMode="auto">
            <a:xfrm>
              <a:off x="3264" y="1191"/>
              <a:ext cx="274" cy="74"/>
            </a:xfrm>
            <a:custGeom>
              <a:avLst/>
              <a:gdLst>
                <a:gd name="T0" fmla="*/ 0 w 1167"/>
                <a:gd name="T1" fmla="*/ 0 h 308"/>
                <a:gd name="T2" fmla="*/ 0 w 1167"/>
                <a:gd name="T3" fmla="*/ 0 h 308"/>
                <a:gd name="T4" fmla="*/ 0 w 1167"/>
                <a:gd name="T5" fmla="*/ 0 h 308"/>
                <a:gd name="T6" fmla="*/ 0 w 1167"/>
                <a:gd name="T7" fmla="*/ 0 h 308"/>
                <a:gd name="T8" fmla="*/ 0 w 1167"/>
                <a:gd name="T9" fmla="*/ 0 h 308"/>
                <a:gd name="T10" fmla="*/ 0 w 1167"/>
                <a:gd name="T11" fmla="*/ 0 h 308"/>
                <a:gd name="T12" fmla="*/ 0 w 1167"/>
                <a:gd name="T13" fmla="*/ 0 h 308"/>
                <a:gd name="T14" fmla="*/ 0 w 1167"/>
                <a:gd name="T15" fmla="*/ 0 h 308"/>
                <a:gd name="T16" fmla="*/ 0 w 1167"/>
                <a:gd name="T17" fmla="*/ 0 h 308"/>
                <a:gd name="T18" fmla="*/ 0 w 1167"/>
                <a:gd name="T19" fmla="*/ 0 h 308"/>
                <a:gd name="T20" fmla="*/ 0 w 1167"/>
                <a:gd name="T21" fmla="*/ 0 h 308"/>
                <a:gd name="T22" fmla="*/ 0 w 1167"/>
                <a:gd name="T23" fmla="*/ 0 h 308"/>
                <a:gd name="T24" fmla="*/ 0 w 1167"/>
                <a:gd name="T25" fmla="*/ 0 h 308"/>
                <a:gd name="T26" fmla="*/ 0 w 1167"/>
                <a:gd name="T27" fmla="*/ 0 h 308"/>
                <a:gd name="T28" fmla="*/ 0 w 1167"/>
                <a:gd name="T29" fmla="*/ 0 h 308"/>
                <a:gd name="T30" fmla="*/ 0 w 1167"/>
                <a:gd name="T31" fmla="*/ 0 h 308"/>
                <a:gd name="T32" fmla="*/ 0 w 1167"/>
                <a:gd name="T33" fmla="*/ 0 h 3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7"/>
                <a:gd name="T52" fmla="*/ 0 h 308"/>
                <a:gd name="T53" fmla="*/ 1167 w 1167"/>
                <a:gd name="T54" fmla="*/ 308 h 3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7" h="308">
                  <a:moveTo>
                    <a:pt x="1167" y="53"/>
                  </a:moveTo>
                  <a:lnTo>
                    <a:pt x="1136" y="150"/>
                  </a:lnTo>
                  <a:lnTo>
                    <a:pt x="1072" y="224"/>
                  </a:lnTo>
                  <a:lnTo>
                    <a:pt x="988" y="275"/>
                  </a:lnTo>
                  <a:lnTo>
                    <a:pt x="889" y="302"/>
                  </a:lnTo>
                  <a:lnTo>
                    <a:pt x="784" y="308"/>
                  </a:lnTo>
                  <a:lnTo>
                    <a:pt x="681" y="292"/>
                  </a:lnTo>
                  <a:lnTo>
                    <a:pt x="589" y="256"/>
                  </a:lnTo>
                  <a:lnTo>
                    <a:pt x="514" y="199"/>
                  </a:lnTo>
                  <a:lnTo>
                    <a:pt x="449" y="140"/>
                  </a:lnTo>
                  <a:lnTo>
                    <a:pt x="385" y="89"/>
                  </a:lnTo>
                  <a:lnTo>
                    <a:pt x="320" y="53"/>
                  </a:lnTo>
                  <a:lnTo>
                    <a:pt x="254" y="25"/>
                  </a:lnTo>
                  <a:lnTo>
                    <a:pt x="186" y="8"/>
                  </a:lnTo>
                  <a:lnTo>
                    <a:pt x="123" y="0"/>
                  </a:lnTo>
                  <a:lnTo>
                    <a:pt x="60" y="0"/>
                  </a:lnTo>
                  <a:lnTo>
                    <a:pt x="0" y="11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9" name="Freeform 45"/>
            <p:cNvSpPr>
              <a:spLocks/>
            </p:cNvSpPr>
            <p:nvPr/>
          </p:nvSpPr>
          <p:spPr bwMode="auto">
            <a:xfrm>
              <a:off x="3272" y="935"/>
              <a:ext cx="104" cy="131"/>
            </a:xfrm>
            <a:custGeom>
              <a:avLst/>
              <a:gdLst>
                <a:gd name="T0" fmla="*/ 0 w 443"/>
                <a:gd name="T1" fmla="*/ 0 h 539"/>
                <a:gd name="T2" fmla="*/ 0 w 443"/>
                <a:gd name="T3" fmla="*/ 0 h 539"/>
                <a:gd name="T4" fmla="*/ 0 w 443"/>
                <a:gd name="T5" fmla="*/ 0 h 539"/>
                <a:gd name="T6" fmla="*/ 0 w 443"/>
                <a:gd name="T7" fmla="*/ 0 h 539"/>
                <a:gd name="T8" fmla="*/ 0 w 443"/>
                <a:gd name="T9" fmla="*/ 0 h 539"/>
                <a:gd name="T10" fmla="*/ 0 w 443"/>
                <a:gd name="T11" fmla="*/ 0 h 539"/>
                <a:gd name="T12" fmla="*/ 0 w 443"/>
                <a:gd name="T13" fmla="*/ 0 h 539"/>
                <a:gd name="T14" fmla="*/ 0 w 443"/>
                <a:gd name="T15" fmla="*/ 0 h 539"/>
                <a:gd name="T16" fmla="*/ 0 w 443"/>
                <a:gd name="T17" fmla="*/ 0 h 539"/>
                <a:gd name="T18" fmla="*/ 0 w 443"/>
                <a:gd name="T19" fmla="*/ 0 h 539"/>
                <a:gd name="T20" fmla="*/ 0 w 443"/>
                <a:gd name="T21" fmla="*/ 0 h 539"/>
                <a:gd name="T22" fmla="*/ 0 w 443"/>
                <a:gd name="T23" fmla="*/ 0 h 539"/>
                <a:gd name="T24" fmla="*/ 0 w 4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3"/>
                <a:gd name="T40" fmla="*/ 0 h 539"/>
                <a:gd name="T41" fmla="*/ 443 w 4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3" h="539">
                  <a:moveTo>
                    <a:pt x="443" y="0"/>
                  </a:moveTo>
                  <a:lnTo>
                    <a:pt x="344" y="9"/>
                  </a:lnTo>
                  <a:lnTo>
                    <a:pt x="275" y="40"/>
                  </a:lnTo>
                  <a:lnTo>
                    <a:pt x="227" y="83"/>
                  </a:lnTo>
                  <a:lnTo>
                    <a:pt x="201" y="135"/>
                  </a:lnTo>
                  <a:lnTo>
                    <a:pt x="185" y="190"/>
                  </a:lnTo>
                  <a:lnTo>
                    <a:pt x="179" y="243"/>
                  </a:lnTo>
                  <a:lnTo>
                    <a:pt x="174" y="288"/>
                  </a:lnTo>
                  <a:lnTo>
                    <a:pt x="167" y="317"/>
                  </a:lnTo>
                  <a:lnTo>
                    <a:pt x="132" y="375"/>
                  </a:lnTo>
                  <a:lnTo>
                    <a:pt x="77" y="450"/>
                  </a:lnTo>
                  <a:lnTo>
                    <a:pt x="24" y="515"/>
                  </a:lnTo>
                  <a:lnTo>
                    <a:pt x="0" y="539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0" name="Freeform 46"/>
            <p:cNvSpPr>
              <a:spLocks/>
            </p:cNvSpPr>
            <p:nvPr/>
          </p:nvSpPr>
          <p:spPr bwMode="auto">
            <a:xfrm>
              <a:off x="3348" y="1040"/>
              <a:ext cx="145" cy="130"/>
            </a:xfrm>
            <a:custGeom>
              <a:avLst/>
              <a:gdLst>
                <a:gd name="T0" fmla="*/ 0 w 613"/>
                <a:gd name="T1" fmla="*/ 0 h 537"/>
                <a:gd name="T2" fmla="*/ 0 w 613"/>
                <a:gd name="T3" fmla="*/ 0 h 537"/>
                <a:gd name="T4" fmla="*/ 0 w 613"/>
                <a:gd name="T5" fmla="*/ 0 h 537"/>
                <a:gd name="T6" fmla="*/ 0 w 613"/>
                <a:gd name="T7" fmla="*/ 0 h 537"/>
                <a:gd name="T8" fmla="*/ 0 w 613"/>
                <a:gd name="T9" fmla="*/ 0 h 537"/>
                <a:gd name="T10" fmla="*/ 0 w 613"/>
                <a:gd name="T11" fmla="*/ 0 h 537"/>
                <a:gd name="T12" fmla="*/ 0 w 613"/>
                <a:gd name="T13" fmla="*/ 0 h 537"/>
                <a:gd name="T14" fmla="*/ 0 w 613"/>
                <a:gd name="T15" fmla="*/ 0 h 537"/>
                <a:gd name="T16" fmla="*/ 0 w 613"/>
                <a:gd name="T17" fmla="*/ 0 h 537"/>
                <a:gd name="T18" fmla="*/ 0 w 613"/>
                <a:gd name="T19" fmla="*/ 0 h 537"/>
                <a:gd name="T20" fmla="*/ 0 w 613"/>
                <a:gd name="T21" fmla="*/ 0 h 537"/>
                <a:gd name="T22" fmla="*/ 0 w 613"/>
                <a:gd name="T23" fmla="*/ 0 h 537"/>
                <a:gd name="T24" fmla="*/ 0 w 613"/>
                <a:gd name="T25" fmla="*/ 0 h 537"/>
                <a:gd name="T26" fmla="*/ 0 w 613"/>
                <a:gd name="T27" fmla="*/ 0 h 537"/>
                <a:gd name="T28" fmla="*/ 0 w 613"/>
                <a:gd name="T29" fmla="*/ 0 h 537"/>
                <a:gd name="T30" fmla="*/ 0 w 613"/>
                <a:gd name="T31" fmla="*/ 0 h 537"/>
                <a:gd name="T32" fmla="*/ 0 w 613"/>
                <a:gd name="T33" fmla="*/ 0 h 537"/>
                <a:gd name="T34" fmla="*/ 0 w 613"/>
                <a:gd name="T35" fmla="*/ 0 h 537"/>
                <a:gd name="T36" fmla="*/ 0 w 613"/>
                <a:gd name="T37" fmla="*/ 0 h 537"/>
                <a:gd name="T38" fmla="*/ 0 w 613"/>
                <a:gd name="T39" fmla="*/ 0 h 537"/>
                <a:gd name="T40" fmla="*/ 0 w 613"/>
                <a:gd name="T41" fmla="*/ 0 h 537"/>
                <a:gd name="T42" fmla="*/ 0 w 613"/>
                <a:gd name="T43" fmla="*/ 0 h 537"/>
                <a:gd name="T44" fmla="*/ 0 w 613"/>
                <a:gd name="T45" fmla="*/ 0 h 537"/>
                <a:gd name="T46" fmla="*/ 0 w 613"/>
                <a:gd name="T47" fmla="*/ 0 h 537"/>
                <a:gd name="T48" fmla="*/ 0 w 613"/>
                <a:gd name="T49" fmla="*/ 0 h 5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3"/>
                <a:gd name="T76" fmla="*/ 0 h 537"/>
                <a:gd name="T77" fmla="*/ 613 w 613"/>
                <a:gd name="T78" fmla="*/ 537 h 5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3" h="537">
                  <a:moveTo>
                    <a:pt x="613" y="130"/>
                  </a:moveTo>
                  <a:lnTo>
                    <a:pt x="547" y="87"/>
                  </a:lnTo>
                  <a:lnTo>
                    <a:pt x="490" y="46"/>
                  </a:lnTo>
                  <a:lnTo>
                    <a:pt x="438" y="19"/>
                  </a:lnTo>
                  <a:lnTo>
                    <a:pt x="390" y="2"/>
                  </a:lnTo>
                  <a:lnTo>
                    <a:pt x="350" y="0"/>
                  </a:lnTo>
                  <a:lnTo>
                    <a:pt x="315" y="14"/>
                  </a:lnTo>
                  <a:lnTo>
                    <a:pt x="288" y="49"/>
                  </a:lnTo>
                  <a:lnTo>
                    <a:pt x="266" y="104"/>
                  </a:lnTo>
                  <a:lnTo>
                    <a:pt x="266" y="174"/>
                  </a:lnTo>
                  <a:lnTo>
                    <a:pt x="291" y="244"/>
                  </a:lnTo>
                  <a:lnTo>
                    <a:pt x="332" y="315"/>
                  </a:lnTo>
                  <a:lnTo>
                    <a:pt x="376" y="382"/>
                  </a:lnTo>
                  <a:lnTo>
                    <a:pt x="412" y="441"/>
                  </a:lnTo>
                  <a:lnTo>
                    <a:pt x="430" y="490"/>
                  </a:lnTo>
                  <a:lnTo>
                    <a:pt x="418" y="525"/>
                  </a:lnTo>
                  <a:lnTo>
                    <a:pt x="368" y="537"/>
                  </a:lnTo>
                  <a:lnTo>
                    <a:pt x="294" y="531"/>
                  </a:lnTo>
                  <a:lnTo>
                    <a:pt x="224" y="507"/>
                  </a:lnTo>
                  <a:lnTo>
                    <a:pt x="163" y="471"/>
                  </a:lnTo>
                  <a:lnTo>
                    <a:pt x="109" y="429"/>
                  </a:lnTo>
                  <a:lnTo>
                    <a:pt x="61" y="388"/>
                  </a:lnTo>
                  <a:lnTo>
                    <a:pt x="29" y="351"/>
                  </a:lnTo>
                  <a:lnTo>
                    <a:pt x="8" y="324"/>
                  </a:lnTo>
                  <a:lnTo>
                    <a:pt x="0" y="31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8463" name="Rectangle 47"/>
          <p:cNvSpPr>
            <a:spLocks noChangeArrowheads="1"/>
          </p:cNvSpPr>
          <p:nvPr/>
        </p:nvSpPr>
        <p:spPr bwMode="auto">
          <a:xfrm>
            <a:off x="1412875" y="2214563"/>
            <a:ext cx="25003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Hypothalamus</a:t>
            </a:r>
          </a:p>
        </p:txBody>
      </p:sp>
      <p:sp>
        <p:nvSpPr>
          <p:cNvPr id="188466" name="Text Box 50"/>
          <p:cNvSpPr txBox="1">
            <a:spLocks noChangeArrowheads="1"/>
          </p:cNvSpPr>
          <p:nvPr/>
        </p:nvSpPr>
        <p:spPr bwMode="auto">
          <a:xfrm>
            <a:off x="3413125" y="3500438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l"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Brainstem</a:t>
            </a:r>
          </a:p>
        </p:txBody>
      </p:sp>
      <p:sp>
        <p:nvSpPr>
          <p:cNvPr id="188472" name="Text Box 56"/>
          <p:cNvSpPr txBox="1">
            <a:spLocks noChangeArrowheads="1"/>
          </p:cNvSpPr>
          <p:nvPr/>
        </p:nvSpPr>
        <p:spPr bwMode="auto">
          <a:xfrm>
            <a:off x="3913188" y="5286375"/>
            <a:ext cx="105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l">
              <a:defRPr/>
            </a:pPr>
            <a:r>
              <a:rPr lang="en-GB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Vagus</a:t>
            </a:r>
            <a:endParaRPr lang="en-GB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473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sites of action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cxnSp>
        <p:nvCxnSpPr>
          <p:cNvPr id="24585" name="Curved Connector 65"/>
          <p:cNvCxnSpPr>
            <a:cxnSpLocks noChangeShapeType="1"/>
          </p:cNvCxnSpPr>
          <p:nvPr/>
        </p:nvCxnSpPr>
        <p:spPr bwMode="auto">
          <a:xfrm rot="10800000" flipH="1">
            <a:off x="1270000" y="2714625"/>
            <a:ext cx="1357313" cy="3027363"/>
          </a:xfrm>
          <a:prstGeom prst="curvedConnector4">
            <a:avLst>
              <a:gd name="adj1" fmla="val -42856"/>
              <a:gd name="adj2" fmla="val 78634"/>
            </a:avLst>
          </a:prstGeom>
          <a:noFill/>
          <a:ln w="44450" algn="ctr">
            <a:solidFill>
              <a:srgbClr val="FF33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Freeform 79"/>
          <p:cNvSpPr>
            <a:spLocks/>
          </p:cNvSpPr>
          <p:nvPr/>
        </p:nvSpPr>
        <p:spPr bwMode="auto">
          <a:xfrm>
            <a:off x="2746375" y="2752725"/>
            <a:ext cx="625475" cy="1474788"/>
          </a:xfrm>
          <a:custGeom>
            <a:avLst/>
            <a:gdLst>
              <a:gd name="T0" fmla="*/ 599788 w 624689"/>
              <a:gd name="T1" fmla="*/ 1472936 h 1475715"/>
              <a:gd name="T2" fmla="*/ 527086 w 624689"/>
              <a:gd name="T3" fmla="*/ 442785 h 1475715"/>
              <a:gd name="T4" fmla="*/ 0 w 624689"/>
              <a:gd name="T5" fmla="*/ 0 h 14757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689" h="1475715">
                <a:moveTo>
                  <a:pt x="597529" y="1475715"/>
                </a:moveTo>
                <a:cubicBezTo>
                  <a:pt x="611109" y="1082644"/>
                  <a:pt x="624689" y="689573"/>
                  <a:pt x="525101" y="443620"/>
                </a:cubicBezTo>
                <a:cubicBezTo>
                  <a:pt x="425513" y="197668"/>
                  <a:pt x="212756" y="98834"/>
                  <a:pt x="0" y="0"/>
                </a:cubicBezTo>
              </a:path>
            </a:pathLst>
          </a:custGeom>
          <a:noFill/>
          <a:ln w="44450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7" name="Freeform 80"/>
          <p:cNvSpPr>
            <a:spLocks noChangeArrowheads="1"/>
          </p:cNvSpPr>
          <p:nvPr/>
        </p:nvSpPr>
        <p:spPr bwMode="auto">
          <a:xfrm>
            <a:off x="755650" y="4329113"/>
            <a:ext cx="3340100" cy="1633537"/>
          </a:xfrm>
          <a:custGeom>
            <a:avLst/>
            <a:gdLst>
              <a:gd name="T0" fmla="*/ 2068479 w 3339765"/>
              <a:gd name="T1" fmla="*/ 1425027 h 1633116"/>
              <a:gd name="T2" fmla="*/ 1955532 w 3339765"/>
              <a:gd name="T3" fmla="*/ 1330641 h 1633116"/>
              <a:gd name="T4" fmla="*/ 2003650 w 3339765"/>
              <a:gd name="T5" fmla="*/ 1467463 h 1633116"/>
              <a:gd name="T6" fmla="*/ 1952900 w 3339765"/>
              <a:gd name="T7" fmla="*/ 1566008 h 1633116"/>
              <a:gd name="T8" fmla="*/ 2055293 w 3339765"/>
              <a:gd name="T9" fmla="*/ 1501677 h 1633116"/>
              <a:gd name="T10" fmla="*/ 2498959 w 3339765"/>
              <a:gd name="T11" fmla="*/ 841250 h 1633116"/>
              <a:gd name="T12" fmla="*/ 2877345 w 3339765"/>
              <a:gd name="T13" fmla="*/ 1158446 h 1633116"/>
              <a:gd name="T14" fmla="*/ 2861241 w 3339765"/>
              <a:gd name="T15" fmla="*/ 542177 h 1633116"/>
              <a:gd name="T16" fmla="*/ 2580471 w 3339765"/>
              <a:gd name="T17" fmla="*/ 650931 h 1633116"/>
              <a:gd name="T18" fmla="*/ 2616697 w 3339765"/>
              <a:gd name="T19" fmla="*/ 196776 h 1633116"/>
              <a:gd name="T20" fmla="*/ 2708825 w 3339765"/>
              <a:gd name="T21" fmla="*/ 43092 h 1633116"/>
              <a:gd name="T22" fmla="*/ 2566361 w 3339765"/>
              <a:gd name="T23" fmla="*/ 105392 h 1633116"/>
              <a:gd name="T24" fmla="*/ 2419377 w 3339765"/>
              <a:gd name="T25" fmla="*/ 69935 h 1633116"/>
              <a:gd name="T26" fmla="*/ 2539525 w 3339765"/>
              <a:gd name="T27" fmla="*/ 188002 h 1633116"/>
              <a:gd name="T28" fmla="*/ 2497935 w 3339765"/>
              <a:gd name="T29" fmla="*/ 650931 h 1633116"/>
              <a:gd name="T30" fmla="*/ 2291533 w 3339765"/>
              <a:gd name="T31" fmla="*/ 1020510 h 1633116"/>
              <a:gd name="T32" fmla="*/ 2082331 w 3339765"/>
              <a:gd name="T33" fmla="*/ 904688 h 1633116"/>
              <a:gd name="T34" fmla="*/ 1081066 w 3339765"/>
              <a:gd name="T35" fmla="*/ 61848 h 1633116"/>
              <a:gd name="T36" fmla="*/ 118371 w 3339765"/>
              <a:gd name="T37" fmla="*/ 413999 h 1633116"/>
              <a:gd name="T38" fmla="*/ 9543 w 3339765"/>
              <a:gd name="T39" fmla="*/ 321963 h 1633116"/>
              <a:gd name="T40" fmla="*/ 54009 w 3339765"/>
              <a:gd name="T41" fmla="*/ 465426 h 1633116"/>
              <a:gd name="T42" fmla="*/ 39294 w 3339765"/>
              <a:gd name="T43" fmla="*/ 587489 h 1633116"/>
              <a:gd name="T44" fmla="*/ 116940 w 3339765"/>
              <a:gd name="T45" fmla="*/ 496862 h 1633116"/>
              <a:gd name="T46" fmla="*/ 1073654 w 3339765"/>
              <a:gd name="T47" fmla="*/ 122450 h 1633116"/>
              <a:gd name="T48" fmla="*/ 2000326 w 3339765"/>
              <a:gd name="T49" fmla="*/ 892756 h 1633116"/>
              <a:gd name="T50" fmla="*/ 2260195 w 3339765"/>
              <a:gd name="T51" fmla="*/ 1086937 h 1633116"/>
              <a:gd name="T52" fmla="*/ 2068479 w 3339765"/>
              <a:gd name="T53" fmla="*/ 1425027 h 16331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39765"/>
              <a:gd name="T82" fmla="*/ 0 h 1633116"/>
              <a:gd name="T83" fmla="*/ 3339765 w 3339765"/>
              <a:gd name="T84" fmla="*/ 1633116 h 16331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39765" h="1633116">
                <a:moveTo>
                  <a:pt x="2067649" y="1423559"/>
                </a:moveTo>
                <a:cubicBezTo>
                  <a:pt x="2016892" y="1464134"/>
                  <a:pt x="2033018" y="1264644"/>
                  <a:pt x="1954746" y="1329269"/>
                </a:cubicBezTo>
                <a:cubicBezTo>
                  <a:pt x="1920775" y="1421650"/>
                  <a:pt x="1995704" y="1389717"/>
                  <a:pt x="2002845" y="1465951"/>
                </a:cubicBezTo>
                <a:cubicBezTo>
                  <a:pt x="2010343" y="1506732"/>
                  <a:pt x="1946293" y="1494785"/>
                  <a:pt x="1952115" y="1564395"/>
                </a:cubicBezTo>
                <a:cubicBezTo>
                  <a:pt x="2034386" y="1633116"/>
                  <a:pt x="2003182" y="1547763"/>
                  <a:pt x="2054467" y="1500129"/>
                </a:cubicBezTo>
                <a:cubicBezTo>
                  <a:pt x="2338323" y="1150844"/>
                  <a:pt x="2404424" y="924527"/>
                  <a:pt x="2497954" y="840382"/>
                </a:cubicBezTo>
                <a:cubicBezTo>
                  <a:pt x="2611100" y="783236"/>
                  <a:pt x="2535365" y="1156010"/>
                  <a:pt x="2876188" y="1157253"/>
                </a:cubicBezTo>
                <a:cubicBezTo>
                  <a:pt x="3339765" y="1107445"/>
                  <a:pt x="3192117" y="545133"/>
                  <a:pt x="2860092" y="541617"/>
                </a:cubicBezTo>
                <a:cubicBezTo>
                  <a:pt x="2650325" y="545218"/>
                  <a:pt x="2620175" y="719669"/>
                  <a:pt x="2579435" y="650259"/>
                </a:cubicBezTo>
                <a:cubicBezTo>
                  <a:pt x="2573400" y="562742"/>
                  <a:pt x="2594524" y="285598"/>
                  <a:pt x="2615649" y="196572"/>
                </a:cubicBezTo>
                <a:cubicBezTo>
                  <a:pt x="2631450" y="136987"/>
                  <a:pt x="2804549" y="84146"/>
                  <a:pt x="2707736" y="43048"/>
                </a:cubicBezTo>
                <a:cubicBezTo>
                  <a:pt x="2617401" y="7152"/>
                  <a:pt x="2647717" y="111818"/>
                  <a:pt x="2565333" y="105284"/>
                </a:cubicBezTo>
                <a:cubicBezTo>
                  <a:pt x="2488001" y="88050"/>
                  <a:pt x="2437957" y="0"/>
                  <a:pt x="2418405" y="69863"/>
                </a:cubicBezTo>
                <a:cubicBezTo>
                  <a:pt x="2402157" y="182320"/>
                  <a:pt x="2509173" y="108216"/>
                  <a:pt x="2538505" y="187810"/>
                </a:cubicBezTo>
                <a:cubicBezTo>
                  <a:pt x="2530961" y="281362"/>
                  <a:pt x="2513382" y="493665"/>
                  <a:pt x="2496932" y="650259"/>
                </a:cubicBezTo>
                <a:cubicBezTo>
                  <a:pt x="2482863" y="781983"/>
                  <a:pt x="2328336" y="972682"/>
                  <a:pt x="2290613" y="1019458"/>
                </a:cubicBezTo>
                <a:cubicBezTo>
                  <a:pt x="2211845" y="1052155"/>
                  <a:pt x="2150904" y="1007871"/>
                  <a:pt x="2081494" y="903756"/>
                </a:cubicBezTo>
                <a:cubicBezTo>
                  <a:pt x="1777268" y="190484"/>
                  <a:pt x="1493648" y="97143"/>
                  <a:pt x="1080632" y="61784"/>
                </a:cubicBezTo>
                <a:cubicBezTo>
                  <a:pt x="648671" y="56811"/>
                  <a:pt x="231491" y="371322"/>
                  <a:pt x="118323" y="413571"/>
                </a:cubicBezTo>
                <a:cubicBezTo>
                  <a:pt x="97198" y="401500"/>
                  <a:pt x="32992" y="223096"/>
                  <a:pt x="9539" y="321631"/>
                </a:cubicBezTo>
                <a:cubicBezTo>
                  <a:pt x="0" y="401132"/>
                  <a:pt x="40224" y="383982"/>
                  <a:pt x="53989" y="464946"/>
                </a:cubicBezTo>
                <a:cubicBezTo>
                  <a:pt x="61078" y="526078"/>
                  <a:pt x="6586" y="502266"/>
                  <a:pt x="39278" y="586885"/>
                </a:cubicBezTo>
                <a:cubicBezTo>
                  <a:pt x="75501" y="625790"/>
                  <a:pt x="134306" y="522470"/>
                  <a:pt x="116892" y="496350"/>
                </a:cubicBezTo>
                <a:cubicBezTo>
                  <a:pt x="271753" y="418923"/>
                  <a:pt x="776924" y="111964"/>
                  <a:pt x="1073221" y="122322"/>
                </a:cubicBezTo>
                <a:cubicBezTo>
                  <a:pt x="1606920" y="190384"/>
                  <a:pt x="1716926" y="319275"/>
                  <a:pt x="1999521" y="891836"/>
                </a:cubicBezTo>
                <a:cubicBezTo>
                  <a:pt x="2173587" y="1131056"/>
                  <a:pt x="2176891" y="1130930"/>
                  <a:pt x="2259286" y="1085817"/>
                </a:cubicBezTo>
                <a:cubicBezTo>
                  <a:pt x="2235230" y="1152042"/>
                  <a:pt x="2096570" y="1366228"/>
                  <a:pt x="2067649" y="1423559"/>
                </a:cubicBezTo>
                <a:close/>
              </a:path>
            </a:pathLst>
          </a:cu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8" name="Oval 81"/>
          <p:cNvSpPr>
            <a:spLocks noChangeArrowheads="1"/>
          </p:cNvSpPr>
          <p:nvPr/>
        </p:nvSpPr>
        <p:spPr bwMode="auto">
          <a:xfrm>
            <a:off x="3556000" y="5143500"/>
            <a:ext cx="142875" cy="214313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9" name="TextBox 83"/>
          <p:cNvSpPr txBox="1">
            <a:spLocks noChangeArrowheads="1"/>
          </p:cNvSpPr>
          <p:nvPr/>
        </p:nvSpPr>
        <p:spPr bwMode="auto">
          <a:xfrm flipH="1">
            <a:off x="2627313" y="4143375"/>
            <a:ext cx="985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4800">
                <a:solidFill>
                  <a:srgbClr val="002060"/>
                </a:solidFill>
                <a:latin typeface="Wingdings" pitchFamily="2" charset="2"/>
              </a:rPr>
              <a:t>#</a:t>
            </a:r>
          </a:p>
        </p:txBody>
      </p:sp>
      <p:sp>
        <p:nvSpPr>
          <p:cNvPr id="24590" name="TextBox 84"/>
          <p:cNvSpPr txBox="1">
            <a:spLocks noChangeArrowheads="1"/>
          </p:cNvSpPr>
          <p:nvPr/>
        </p:nvSpPr>
        <p:spPr bwMode="auto">
          <a:xfrm flipH="1">
            <a:off x="2698750" y="2884488"/>
            <a:ext cx="985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4800">
                <a:solidFill>
                  <a:srgbClr val="002060"/>
                </a:solidFill>
                <a:latin typeface="Wingdings" pitchFamily="2" charset="2"/>
              </a:rPr>
              <a:t>#</a:t>
            </a:r>
          </a:p>
        </p:txBody>
      </p:sp>
      <p:sp>
        <p:nvSpPr>
          <p:cNvPr id="24591" name="TextBox 1"/>
          <p:cNvSpPr txBox="1">
            <a:spLocks noChangeArrowheads="1"/>
          </p:cNvSpPr>
          <p:nvPr/>
        </p:nvSpPr>
        <p:spPr bwMode="auto">
          <a:xfrm>
            <a:off x="4572000" y="4157663"/>
            <a:ext cx="4421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Abbott et al, Brain Research 2005; 1044: 127</a:t>
            </a:r>
          </a:p>
          <a:p>
            <a:pPr algn="l" eaLnBrk="1" hangingPunct="1"/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/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Koda et al, Endocrinology 2005; 146: 2369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71625"/>
            <a:ext cx="4237038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71438" y="2928938"/>
            <a:ext cx="4321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obese volunteers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90 min </a:t>
            </a:r>
            <a:r>
              <a:rPr lang="en-GB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i.v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. infusion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free choice buffet</a:t>
            </a:r>
          </a:p>
        </p:txBody>
      </p:sp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25605" name="Text Box 15"/>
          <p:cNvSpPr txBox="1">
            <a:spLocks noChangeArrowheads="1"/>
          </p:cNvSpPr>
          <p:nvPr/>
        </p:nvSpPr>
        <p:spPr bwMode="auto">
          <a:xfrm>
            <a:off x="250825" y="182563"/>
            <a:ext cx="5056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human infusion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108562" name="Text Box 2"/>
          <p:cNvSpPr txBox="1">
            <a:spLocks noChangeArrowheads="1"/>
          </p:cNvSpPr>
          <p:nvPr/>
        </p:nvSpPr>
        <p:spPr bwMode="auto">
          <a:xfrm>
            <a:off x="0" y="6550025"/>
            <a:ext cx="7653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Batterham et al, N Engl J Med 2003; 349:941-8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wrap="none" lIns="91428" tIns="45715" rIns="91428" bIns="45715" anchor="ctr"/>
          <a:lstStyle/>
          <a:p>
            <a:pPr algn="l" defTabSz="912813"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50825" y="180975"/>
            <a:ext cx="8281988" cy="5794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8" tIns="45715" rIns="91428" bIns="45715">
            <a:spAutoFit/>
          </a:bodyPr>
          <a:lstStyle/>
          <a:p>
            <a:pPr algn="l" defTabSz="912813"/>
            <a:r>
              <a:rPr lang="en-GB" sz="3200" b="1">
                <a:solidFill>
                  <a:srgbClr val="DAEDEF"/>
                </a:solidFill>
                <a:latin typeface="Lucida Sans" pitchFamily="34" charset="0"/>
                <a:cs typeface="Arial" charset="0"/>
              </a:rPr>
              <a:t>PYY + OXM have additive satiety effect</a:t>
            </a:r>
            <a:endParaRPr lang="en-US" sz="3200" b="1">
              <a:solidFill>
                <a:srgbClr val="DAEDEF"/>
              </a:solidFill>
              <a:latin typeface="Lucida Sans" pitchFamily="34" charset="0"/>
              <a:cs typeface="Arial" charset="0"/>
            </a:endParaRPr>
          </a:p>
        </p:txBody>
      </p:sp>
      <p:sp>
        <p:nvSpPr>
          <p:cNvPr id="277507" name="Text Box 20"/>
          <p:cNvSpPr txBox="1">
            <a:spLocks noChangeArrowheads="1"/>
          </p:cNvSpPr>
          <p:nvPr/>
        </p:nvSpPr>
        <p:spPr bwMode="auto">
          <a:xfrm>
            <a:off x="468313" y="3500438"/>
            <a:ext cx="3352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algn="l" defTabSz="912813"/>
            <a:r>
              <a:rPr lang="en-GB" b="1">
                <a:solidFill>
                  <a:srgbClr val="FF3300"/>
                </a:solidFill>
                <a:latin typeface="Calibri" pitchFamily="34" charset="0"/>
                <a:cs typeface="Arial" charset="0"/>
              </a:rPr>
              <a:t>Simultaneous IV infusions in</a:t>
            </a:r>
          </a:p>
          <a:p>
            <a:pPr algn="l" defTabSz="912813"/>
            <a:r>
              <a:rPr lang="en-GB" b="1">
                <a:solidFill>
                  <a:srgbClr val="FF3300"/>
                </a:solidFill>
                <a:latin typeface="Calibri" pitchFamily="34" charset="0"/>
                <a:cs typeface="Arial" charset="0"/>
              </a:rPr>
              <a:t>obese human volunteers</a:t>
            </a:r>
          </a:p>
          <a:p>
            <a:pPr algn="l" defTabSz="912813"/>
            <a:endParaRPr lang="en-GB" b="1">
              <a:solidFill>
                <a:srgbClr val="FF3300"/>
              </a:solidFill>
              <a:latin typeface="Calibri" pitchFamily="34" charset="0"/>
              <a:cs typeface="Arial" charset="0"/>
            </a:endParaRPr>
          </a:p>
          <a:p>
            <a:pPr algn="l" defTabSz="912813"/>
            <a:r>
              <a:rPr lang="en-GB" b="1">
                <a:solidFill>
                  <a:srgbClr val="FF3300"/>
                </a:solidFill>
                <a:latin typeface="Calibri" pitchFamily="34" charset="0"/>
                <a:cs typeface="Arial" charset="0"/>
              </a:rPr>
              <a:t>PYY</a:t>
            </a:r>
            <a:r>
              <a:rPr lang="en-GB" b="1" baseline="-25000">
                <a:solidFill>
                  <a:srgbClr val="FF3300"/>
                </a:solidFill>
                <a:latin typeface="Calibri" pitchFamily="34" charset="0"/>
                <a:cs typeface="Arial" charset="0"/>
              </a:rPr>
              <a:t>3-36</a:t>
            </a:r>
            <a:r>
              <a:rPr lang="en-GB" b="1">
                <a:solidFill>
                  <a:srgbClr val="FF3300"/>
                </a:solidFill>
                <a:latin typeface="Calibri" pitchFamily="34" charset="0"/>
                <a:cs typeface="Arial" charset="0"/>
              </a:rPr>
              <a:t> 0.25 pmol/kg/min</a:t>
            </a:r>
          </a:p>
          <a:p>
            <a:pPr algn="l" defTabSz="912813"/>
            <a:r>
              <a:rPr lang="en-GB" b="1">
                <a:solidFill>
                  <a:srgbClr val="FF3300"/>
                </a:solidFill>
                <a:latin typeface="Calibri" pitchFamily="34" charset="0"/>
                <a:cs typeface="Arial" charset="0"/>
              </a:rPr>
              <a:t>Oxyntomodulin 1.5 pmol/kg/min</a:t>
            </a:r>
            <a:endParaRPr lang="en-US" b="1">
              <a:solidFill>
                <a:srgbClr val="FF33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7750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25538"/>
            <a:ext cx="619283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208088"/>
            <a:ext cx="24479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276475"/>
            <a:ext cx="416242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3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26627" name="Text Box 15"/>
          <p:cNvSpPr txBox="1">
            <a:spLocks noChangeArrowheads="1"/>
          </p:cNvSpPr>
          <p:nvPr/>
        </p:nvSpPr>
        <p:spPr bwMode="auto">
          <a:xfrm>
            <a:off x="250825" y="182563"/>
            <a:ext cx="5324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as a drug target?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108562" name="Text Box 2"/>
          <p:cNvSpPr txBox="1">
            <a:spLocks noChangeArrowheads="1"/>
          </p:cNvSpPr>
          <p:nvPr/>
        </p:nvSpPr>
        <p:spPr bwMode="auto">
          <a:xfrm>
            <a:off x="0" y="6550025"/>
            <a:ext cx="7653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Gantz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et al, J </a:t>
            </a: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Clin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</a:t>
            </a: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Endocrinol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</a:t>
            </a: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Metab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2007; 92:1754-7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74763"/>
            <a:ext cx="8005763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73059" name="Picture 3" descr="Tonel (Antonio Eligio Fernández) "/>
          <p:cNvPicPr>
            <a:picLocks noChangeAspect="1" noChangeArrowheads="1"/>
          </p:cNvPicPr>
          <p:nvPr/>
        </p:nvPicPr>
        <p:blipFill>
          <a:blip r:embed="rId3"/>
          <a:srcRect t="484"/>
          <a:stretch>
            <a:fillRect/>
          </a:stretch>
        </p:blipFill>
        <p:spPr bwMode="auto">
          <a:xfrm>
            <a:off x="2400300" y="1196975"/>
            <a:ext cx="43434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250825" y="180975"/>
            <a:ext cx="7297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algn="l" defTabSz="912813"/>
            <a:r>
              <a:rPr lang="en-GB" sz="3200" b="1">
                <a:solidFill>
                  <a:srgbClr val="DAEDEF"/>
                </a:solidFill>
                <a:latin typeface="Lucida Sans" pitchFamily="34" charset="0"/>
                <a:cs typeface="Arial" charset="0"/>
              </a:rPr>
              <a:t>Is nausea the opposite of hunger?</a:t>
            </a:r>
            <a:endParaRPr lang="en-US" sz="3200" b="1">
              <a:solidFill>
                <a:srgbClr val="DAEDEF"/>
              </a:solidFill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250825" y="182563"/>
            <a:ext cx="5324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as a drug target?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8001000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62" name="Text Box 2"/>
          <p:cNvSpPr txBox="1">
            <a:spLocks noChangeArrowheads="1"/>
          </p:cNvSpPr>
          <p:nvPr/>
        </p:nvSpPr>
        <p:spPr bwMode="auto">
          <a:xfrm>
            <a:off x="0" y="6550025"/>
            <a:ext cx="7653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Gantz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et al, J </a:t>
            </a: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Clin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</a:t>
            </a: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Endocrinol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</a:t>
            </a: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Metab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2007; 92:1754-7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29699" name="Text Box 16"/>
          <p:cNvSpPr txBox="1">
            <a:spLocks noChangeArrowheads="1"/>
          </p:cNvSpPr>
          <p:nvPr/>
        </p:nvSpPr>
        <p:spPr bwMode="auto">
          <a:xfrm>
            <a:off x="250825" y="182563"/>
            <a:ext cx="6965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delayed orexigenic effect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pSp>
        <p:nvGrpSpPr>
          <p:cNvPr id="29700" name="Group 21"/>
          <p:cNvGrpSpPr>
            <a:grpSpLocks/>
          </p:cNvGrpSpPr>
          <p:nvPr/>
        </p:nvGrpSpPr>
        <p:grpSpPr bwMode="auto">
          <a:xfrm>
            <a:off x="1720850" y="1724025"/>
            <a:ext cx="5813425" cy="4584700"/>
            <a:chOff x="884" y="1086"/>
            <a:chExt cx="3662" cy="2888"/>
          </a:xfrm>
        </p:grpSpPr>
        <p:pic>
          <p:nvPicPr>
            <p:cNvPr id="29707" name="Picture 3" descr="PY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" t="8470" r="4697" b="4247"/>
            <a:stretch>
              <a:fillRect/>
            </a:stretch>
          </p:blipFill>
          <p:spPr bwMode="auto">
            <a:xfrm>
              <a:off x="884" y="1086"/>
              <a:ext cx="3521" cy="2888"/>
            </a:xfrm>
            <a:prstGeom prst="rect">
              <a:avLst/>
            </a:prstGeom>
            <a:solidFill>
              <a:srgbClr val="FFFF00">
                <a:alpha val="1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7" name="TextBox 4"/>
            <p:cNvSpPr txBox="1">
              <a:spLocks noChangeArrowheads="1"/>
            </p:cNvSpPr>
            <p:nvPr/>
          </p:nvSpPr>
          <p:spPr bwMode="auto">
            <a:xfrm>
              <a:off x="3742" y="1888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saline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25959" name="TextBox 7"/>
            <p:cNvSpPr txBox="1">
              <a:spLocks noChangeArrowheads="1"/>
            </p:cNvSpPr>
            <p:nvPr/>
          </p:nvSpPr>
          <p:spPr bwMode="auto">
            <a:xfrm>
              <a:off x="3061" y="1373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PYY</a:t>
              </a:r>
              <a:r>
                <a:rPr lang="en-GB" sz="24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3-36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13" y="2460"/>
              <a:ext cx="909" cy="45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2400" b="1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15" y="3309"/>
              <a:ext cx="22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479" y="3311"/>
              <a:ext cx="52" cy="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37" y="3310"/>
              <a:ext cx="22" cy="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42" y="3309"/>
              <a:ext cx="22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969" name="Text Box 2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Parkinson </a:t>
            </a:r>
            <a:r>
              <a:rPr lang="en-GB" sz="1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et al</a:t>
            </a:r>
            <a:r>
              <a:rPr lang="en-GB" sz="1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, Am J Physiol Endocrinol Metab 2008; 294:E698-708</a:t>
            </a:r>
            <a:endParaRPr lang="en-US" sz="1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1349375" y="1125538"/>
            <a:ext cx="639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previously </a:t>
            </a:r>
            <a:r>
              <a:rPr lang="en-GB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ad libitum</a:t>
            </a: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fed C57BL/6 mice</a:t>
            </a: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29703" name="Oval 15"/>
          <p:cNvSpPr>
            <a:spLocks noChangeArrowheads="1"/>
          </p:cNvSpPr>
          <p:nvPr/>
        </p:nvSpPr>
        <p:spPr bwMode="auto">
          <a:xfrm>
            <a:off x="2024063" y="5780088"/>
            <a:ext cx="1477962" cy="647700"/>
          </a:xfrm>
          <a:prstGeom prst="ellips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9704" name="Group 18"/>
          <p:cNvGrpSpPr>
            <a:grpSpLocks/>
          </p:cNvGrpSpPr>
          <p:nvPr/>
        </p:nvGrpSpPr>
        <p:grpSpPr bwMode="auto">
          <a:xfrm>
            <a:off x="2613025" y="4208463"/>
            <a:ext cx="919163" cy="444500"/>
            <a:chOff x="1549" y="1925"/>
            <a:chExt cx="579" cy="280"/>
          </a:xfrm>
        </p:grpSpPr>
        <p:sp>
          <p:nvSpPr>
            <p:cNvPr id="29705" name="Line 16"/>
            <p:cNvSpPr>
              <a:spLocks noChangeShapeType="1"/>
            </p:cNvSpPr>
            <p:nvPr/>
          </p:nvSpPr>
          <p:spPr bwMode="auto">
            <a:xfrm>
              <a:off x="1610" y="2205"/>
              <a:ext cx="454" cy="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stealth" w="lg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113" name="Text Box 17"/>
            <p:cNvSpPr txBox="1">
              <a:spLocks noChangeArrowheads="1"/>
            </p:cNvSpPr>
            <p:nvPr/>
          </p:nvSpPr>
          <p:spPr bwMode="auto">
            <a:xfrm>
              <a:off x="1549" y="1925"/>
              <a:ext cx="5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fasted</a:t>
              </a:r>
              <a:endPara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30723" name="Text Box 15"/>
          <p:cNvSpPr txBox="1">
            <a:spLocks noChangeArrowheads="1"/>
          </p:cNvSpPr>
          <p:nvPr/>
        </p:nvSpPr>
        <p:spPr bwMode="auto">
          <a:xfrm>
            <a:off x="250825" y="182563"/>
            <a:ext cx="526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as a drug target?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30724" name="Freeform 5"/>
          <p:cNvSpPr>
            <a:spLocks/>
          </p:cNvSpPr>
          <p:nvPr/>
        </p:nvSpPr>
        <p:spPr bwMode="auto">
          <a:xfrm>
            <a:off x="1006475" y="2343150"/>
            <a:ext cx="5307013" cy="3560763"/>
          </a:xfrm>
          <a:custGeom>
            <a:avLst/>
            <a:gdLst>
              <a:gd name="T0" fmla="*/ 0 w 3343"/>
              <a:gd name="T1" fmla="*/ 2147483647 h 2243"/>
              <a:gd name="T2" fmla="*/ 2147483647 w 3343"/>
              <a:gd name="T3" fmla="*/ 2147483647 h 2243"/>
              <a:gd name="T4" fmla="*/ 2147483647 w 3343"/>
              <a:gd name="T5" fmla="*/ 2147483647 h 2243"/>
              <a:gd name="T6" fmla="*/ 2147483647 w 3343"/>
              <a:gd name="T7" fmla="*/ 2147483647 h 2243"/>
              <a:gd name="T8" fmla="*/ 0 60000 65536"/>
              <a:gd name="T9" fmla="*/ 0 60000 65536"/>
              <a:gd name="T10" fmla="*/ 0 60000 65536"/>
              <a:gd name="T11" fmla="*/ 0 60000 65536"/>
              <a:gd name="T12" fmla="*/ 0 w 3343"/>
              <a:gd name="T13" fmla="*/ 0 h 2243"/>
              <a:gd name="T14" fmla="*/ 3343 w 3343"/>
              <a:gd name="T15" fmla="*/ 2243 h 22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3" h="2243">
                <a:moveTo>
                  <a:pt x="0" y="2243"/>
                </a:moveTo>
                <a:cubicBezTo>
                  <a:pt x="59" y="1869"/>
                  <a:pt x="187" y="0"/>
                  <a:pt x="352" y="0"/>
                </a:cubicBezTo>
                <a:cubicBezTo>
                  <a:pt x="517" y="0"/>
                  <a:pt x="550" y="591"/>
                  <a:pt x="936" y="1183"/>
                </a:cubicBezTo>
                <a:cubicBezTo>
                  <a:pt x="1322" y="1775"/>
                  <a:pt x="2842" y="1976"/>
                  <a:pt x="3343" y="2185"/>
                </a:cubicBezTo>
              </a:path>
            </a:pathLst>
          </a:custGeom>
          <a:noFill/>
          <a:ln w="15875" cap="flat" cmpd="sng" algn="ctr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00125" y="3478213"/>
            <a:ext cx="5357813" cy="928687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75" y="6049963"/>
            <a:ext cx="1785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0" y="1285875"/>
            <a:ext cx="1000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[Drug]</a:t>
            </a:r>
          </a:p>
        </p:txBody>
      </p:sp>
      <p:cxnSp>
        <p:nvCxnSpPr>
          <p:cNvPr id="30728" name="Straight Arrow Connector 12"/>
          <p:cNvCxnSpPr>
            <a:cxnSpLocks noChangeShapeType="1"/>
          </p:cNvCxnSpPr>
          <p:nvPr/>
        </p:nvCxnSpPr>
        <p:spPr bwMode="auto">
          <a:xfrm>
            <a:off x="6588125" y="3500438"/>
            <a:ext cx="0" cy="865187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9" name="Straight Arrow Connector 13"/>
          <p:cNvCxnSpPr>
            <a:cxnSpLocks noChangeShapeType="1"/>
          </p:cNvCxnSpPr>
          <p:nvPr/>
        </p:nvCxnSpPr>
        <p:spPr bwMode="auto">
          <a:xfrm flipV="1">
            <a:off x="6588125" y="2420938"/>
            <a:ext cx="0" cy="936625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Straight Arrow Connector 14"/>
          <p:cNvCxnSpPr>
            <a:cxnSpLocks noChangeShapeType="1"/>
          </p:cNvCxnSpPr>
          <p:nvPr/>
        </p:nvCxnSpPr>
        <p:spPr bwMode="auto">
          <a:xfrm>
            <a:off x="6588125" y="4508500"/>
            <a:ext cx="1588" cy="865188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788150" y="3714750"/>
            <a:ext cx="2212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Anorexigenic?</a:t>
            </a:r>
            <a:endParaRPr lang="en-GB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8150" y="4714875"/>
            <a:ext cx="2212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Orexigenic?</a:t>
            </a:r>
            <a:endParaRPr lang="en-GB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8150" y="2701925"/>
            <a:ext cx="2141538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Nausea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000125" y="2335213"/>
            <a:ext cx="5715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7188" y="2120900"/>
            <a:ext cx="714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C</a:t>
            </a:r>
            <a:r>
              <a:rPr lang="en-GB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max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-172244" y="4079082"/>
            <a:ext cx="3559175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57313" y="5978525"/>
            <a:ext cx="714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T</a:t>
            </a:r>
            <a:r>
              <a:rPr lang="en-GB" b="1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max</a:t>
            </a:r>
            <a:endParaRPr lang="en-GB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30738" name="Freeform 6"/>
          <p:cNvSpPr>
            <a:spLocks/>
          </p:cNvSpPr>
          <p:nvPr/>
        </p:nvSpPr>
        <p:spPr bwMode="auto">
          <a:xfrm>
            <a:off x="996950" y="3340100"/>
            <a:ext cx="5360988" cy="2563813"/>
          </a:xfrm>
          <a:custGeom>
            <a:avLst/>
            <a:gdLst>
              <a:gd name="T0" fmla="*/ 0 w 3377"/>
              <a:gd name="T1" fmla="*/ 2147483647 h 1615"/>
              <a:gd name="T2" fmla="*/ 2147483647 w 3377"/>
              <a:gd name="T3" fmla="*/ 2147483647 h 1615"/>
              <a:gd name="T4" fmla="*/ 2147483647 w 3377"/>
              <a:gd name="T5" fmla="*/ 2147483647 h 1615"/>
              <a:gd name="T6" fmla="*/ 0 60000 65536"/>
              <a:gd name="T7" fmla="*/ 0 60000 65536"/>
              <a:gd name="T8" fmla="*/ 0 60000 65536"/>
              <a:gd name="T9" fmla="*/ 0 w 3377"/>
              <a:gd name="T10" fmla="*/ 0 h 1615"/>
              <a:gd name="T11" fmla="*/ 3377 w 3377"/>
              <a:gd name="T12" fmla="*/ 1615 h 1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7" h="1615">
                <a:moveTo>
                  <a:pt x="0" y="1615"/>
                </a:moveTo>
                <a:cubicBezTo>
                  <a:pt x="108" y="856"/>
                  <a:pt x="196" y="432"/>
                  <a:pt x="764" y="216"/>
                </a:cubicBezTo>
                <a:cubicBezTo>
                  <a:pt x="1332" y="0"/>
                  <a:pt x="2833" y="481"/>
                  <a:pt x="3377" y="551"/>
                </a:cubicBezTo>
              </a:path>
            </a:pathLst>
          </a:custGeom>
          <a:noFill/>
          <a:ln w="15875" cap="flat" cmpd="sng" algn="ctr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grpSp>
        <p:nvGrpSpPr>
          <p:cNvPr id="30739" name="Group 23"/>
          <p:cNvGrpSpPr>
            <a:grpSpLocks/>
          </p:cNvGrpSpPr>
          <p:nvPr/>
        </p:nvGrpSpPr>
        <p:grpSpPr bwMode="auto">
          <a:xfrm>
            <a:off x="992188" y="1654175"/>
            <a:ext cx="5472112" cy="4248150"/>
            <a:chOff x="431" y="1117"/>
            <a:chExt cx="3447" cy="2676"/>
          </a:xfrm>
        </p:grpSpPr>
        <p:sp>
          <p:nvSpPr>
            <p:cNvPr id="30740" name="Line 21"/>
            <p:cNvSpPr>
              <a:spLocks noChangeShapeType="1"/>
            </p:cNvSpPr>
            <p:nvPr/>
          </p:nvSpPr>
          <p:spPr bwMode="auto">
            <a:xfrm>
              <a:off x="431" y="3793"/>
              <a:ext cx="34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Line 22"/>
            <p:cNvSpPr>
              <a:spLocks noChangeShapeType="1"/>
            </p:cNvSpPr>
            <p:nvPr/>
          </p:nvSpPr>
          <p:spPr bwMode="auto">
            <a:xfrm flipV="1">
              <a:off x="431" y="1117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31747" name="Text Box 15"/>
          <p:cNvSpPr txBox="1">
            <a:spLocks noChangeArrowheads="1"/>
          </p:cNvSpPr>
          <p:nvPr/>
        </p:nvSpPr>
        <p:spPr bwMode="auto">
          <a:xfrm>
            <a:off x="250825" y="182563"/>
            <a:ext cx="6754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Long-acting analogue of 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35050" y="1214438"/>
            <a:ext cx="24812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acute food intake</a:t>
            </a:r>
          </a:p>
          <a:p>
            <a:pPr>
              <a:defRPr/>
            </a:pPr>
            <a:endParaRPr lang="en-GB" sz="1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  <a:p>
            <a:pPr>
              <a:defRPr/>
            </a:pPr>
            <a:r>
              <a:rPr lang="en-GB" sz="1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fasted lean C57BL/6 mice</a:t>
            </a:r>
          </a:p>
          <a:p>
            <a:pPr>
              <a:defRPr/>
            </a:pPr>
            <a:r>
              <a:rPr lang="en-GB" sz="1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n = 8 per group</a:t>
            </a:r>
            <a:endParaRPr lang="en-US" sz="1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386388" y="1214438"/>
            <a:ext cx="2820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chronic weight loss</a:t>
            </a:r>
          </a:p>
          <a:p>
            <a:pPr>
              <a:defRPr/>
            </a:pPr>
            <a:endParaRPr lang="en-GB" sz="1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  <a:p>
            <a:pPr>
              <a:defRPr/>
            </a:pPr>
            <a:r>
              <a:rPr lang="en-GB" sz="1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diet-induced obese C57BL/6 mice</a:t>
            </a:r>
          </a:p>
          <a:p>
            <a:pPr>
              <a:defRPr/>
            </a:pPr>
            <a:r>
              <a:rPr lang="en-GB" sz="1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n = 8 – 11 per group</a:t>
            </a:r>
            <a:endParaRPr lang="en-US" sz="1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71438" y="2214563"/>
          <a:ext cx="9139237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Prism Project" r:id="rId4" imgW="9648000" imgH="4752000" progId="">
                  <p:embed/>
                </p:oleObj>
              </mc:Choice>
              <mc:Fallback>
                <p:oleObj name="Prism Project" r:id="rId4" imgW="9648000" imgH="47520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214563"/>
                        <a:ext cx="9139237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unpublished data</a:t>
            </a:r>
            <a:endParaRPr lang="en-US" sz="1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092950" y="2997200"/>
            <a:ext cx="881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saline</a:t>
            </a: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812088" y="4076700"/>
            <a:ext cx="97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PYY</a:t>
            </a:r>
            <a:r>
              <a:rPr lang="en-GB" b="1" baseline="-250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3-36</a:t>
            </a:r>
            <a:endParaRPr lang="en-US" b="1" baseline="-250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402513" y="5654675"/>
            <a:ext cx="149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Y analogue</a:t>
            </a: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970213" y="2781300"/>
            <a:ext cx="881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saline</a:t>
            </a: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36913" y="3789363"/>
            <a:ext cx="974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PYY</a:t>
            </a:r>
            <a:r>
              <a:rPr lang="en-GB" b="1" baseline="-250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3-36</a:t>
            </a:r>
            <a:endParaRPr lang="en-US" b="1" baseline="-250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794000" y="5294313"/>
            <a:ext cx="149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Y analogue</a:t>
            </a: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108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 b="1">
                <a:solidFill>
                  <a:srgbClr val="DAEDEF"/>
                </a:solidFill>
                <a:latin typeface="Lucida Sans" pitchFamily="34" charset="0"/>
              </a:rPr>
              <a:t>Plan</a:t>
            </a:r>
          </a:p>
        </p:txBody>
      </p:sp>
      <p:sp>
        <p:nvSpPr>
          <p:cNvPr id="230404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83518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10000"/>
              </a:lnSpc>
              <a:spcAft>
                <a:spcPct val="100000"/>
              </a:spcAft>
              <a:buFont typeface="Arial" pitchFamily="34" charset="0"/>
              <a:buChar char="•"/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Revision – CNS control of appetite</a:t>
            </a:r>
          </a:p>
          <a:p>
            <a:pPr marL="342900" indent="-342900" algn="l">
              <a:lnSpc>
                <a:spcPct val="110000"/>
              </a:lnSpc>
              <a:spcAft>
                <a:spcPct val="100000"/>
              </a:spcAft>
              <a:buFont typeface="Arial" pitchFamily="34" charset="0"/>
              <a:buChar char="•"/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Gut hormones overview</a:t>
            </a:r>
          </a:p>
          <a:p>
            <a:pPr marL="800100" lvl="1" indent="-342900" algn="l">
              <a:lnSpc>
                <a:spcPct val="110000"/>
              </a:lnSpc>
              <a:spcAft>
                <a:spcPct val="100000"/>
              </a:spcAft>
              <a:buFont typeface="Wingdings" pitchFamily="2" charset="2"/>
              <a:buChar char="Ø"/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Peptide YY (PYY)</a:t>
            </a:r>
          </a:p>
          <a:p>
            <a:pPr marL="800100" lvl="1" indent="-342900" algn="l">
              <a:lnSpc>
                <a:spcPct val="110000"/>
              </a:lnSpc>
              <a:spcAft>
                <a:spcPct val="100000"/>
              </a:spcAft>
              <a:buFont typeface="Wingdings" pitchFamily="2" charset="2"/>
              <a:buChar char="Ø"/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Pancreatic Polypeptide (PP)</a:t>
            </a:r>
          </a:p>
          <a:p>
            <a:pPr marL="800100" lvl="1" indent="-342900" algn="l">
              <a:lnSpc>
                <a:spcPct val="110000"/>
              </a:lnSpc>
              <a:spcAft>
                <a:spcPct val="100000"/>
              </a:spcAft>
              <a:buFont typeface="Wingdings" pitchFamily="2" charset="2"/>
              <a:buChar char="Ø"/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Ghrelin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50825" y="182563"/>
            <a:ext cx="365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3-36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summary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126982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83518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Reduces appetite</a:t>
            </a:r>
          </a:p>
          <a:p>
            <a:pPr algn="l">
              <a:defRPr/>
            </a:pPr>
            <a:endParaRPr lang="en-GB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  <a:p>
            <a:pPr algn="l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Rapidly cleared from circulation</a:t>
            </a:r>
          </a:p>
          <a:p>
            <a:pPr algn="l">
              <a:defRPr/>
            </a:pPr>
            <a:endParaRPr lang="en-GB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  <a:p>
            <a:pPr algn="l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Rapid peak causes nausea &amp; vomiting</a:t>
            </a:r>
          </a:p>
          <a:p>
            <a:pPr algn="l">
              <a:defRPr/>
            </a:pPr>
            <a:endParaRPr lang="en-GB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  <a:p>
            <a:pPr algn="l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Appetite overswing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99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33795" name="Text Box 200"/>
          <p:cNvSpPr txBox="1">
            <a:spLocks noChangeArrowheads="1"/>
          </p:cNvSpPr>
          <p:nvPr/>
        </p:nvSpPr>
        <p:spPr bwMode="auto">
          <a:xfrm>
            <a:off x="250825" y="182563"/>
            <a:ext cx="4941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Pancreatic polypeptide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pic>
        <p:nvPicPr>
          <p:cNvPr id="33796" name="Picture 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55700"/>
            <a:ext cx="8382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84914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 smtClean="0">
                <a:solidFill>
                  <a:srgbClr val="DAEDEF"/>
                </a:solidFill>
                <a:latin typeface="Lucida Sans" pitchFamily="34" charset="0"/>
              </a:rPr>
              <a:t>Released from PP islet cells after meals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35956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6550025"/>
            <a:ext cx="7653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Adrian et al, Gut 1976; 17:940-4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grpSp>
        <p:nvGrpSpPr>
          <p:cNvPr id="34822" name="Group 20"/>
          <p:cNvGrpSpPr>
            <a:grpSpLocks/>
          </p:cNvGrpSpPr>
          <p:nvPr/>
        </p:nvGrpSpPr>
        <p:grpSpPr bwMode="auto">
          <a:xfrm>
            <a:off x="3643313" y="1214438"/>
            <a:ext cx="5500687" cy="4694237"/>
            <a:chOff x="3954630" y="1357298"/>
            <a:chExt cx="5189370" cy="4429156"/>
          </a:xfrm>
        </p:grpSpPr>
        <p:pic>
          <p:nvPicPr>
            <p:cNvPr id="348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0" b="4367"/>
            <a:stretch>
              <a:fillRect/>
            </a:stretch>
          </p:blipFill>
          <p:spPr bwMode="auto">
            <a:xfrm>
              <a:off x="3954630" y="1357298"/>
              <a:ext cx="5189370" cy="407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10" r="29317" b="-443"/>
            <a:stretch>
              <a:fillRect/>
            </a:stretch>
          </p:blipFill>
          <p:spPr bwMode="auto">
            <a:xfrm>
              <a:off x="4857752" y="5572140"/>
              <a:ext cx="4071966" cy="21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1979612" y="2924944"/>
            <a:ext cx="720180" cy="256406"/>
          </a:xfrm>
          <a:prstGeom prst="rect">
            <a:avLst/>
          </a:prstGeom>
          <a:solidFill>
            <a:srgbClr val="FF3300">
              <a:alpha val="23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softEdge rad="254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5148065" y="4273079"/>
            <a:ext cx="1584176" cy="452065"/>
          </a:xfrm>
          <a:prstGeom prst="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121721" y="4941168"/>
            <a:ext cx="2402607" cy="452065"/>
          </a:xfrm>
          <a:prstGeom prst="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2343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 smtClean="0">
                <a:solidFill>
                  <a:srgbClr val="DAEDEF"/>
                </a:solidFill>
                <a:latin typeface="Lucida Sans" pitchFamily="34" charset="0"/>
              </a:rPr>
              <a:t>PP actions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5121721" y="1698501"/>
            <a:ext cx="369875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0"/>
              </a:spcBef>
              <a:spcAft>
                <a:spcPts val="3000"/>
              </a:spcAft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↓ </a:t>
            </a: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pancreatic </a:t>
            </a: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exocrine </a:t>
            </a:r>
            <a:r>
              <a:rPr lang="en-GB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secretion</a:t>
            </a:r>
          </a:p>
          <a:p>
            <a:pPr algn="l">
              <a:spcBef>
                <a:spcPts val="0"/>
              </a:spcBef>
              <a:spcAft>
                <a:spcPts val="3000"/>
              </a:spcAft>
              <a:defRPr/>
            </a:pPr>
            <a:r>
              <a:rPr lang="en-GB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↓ gallbladder contraction</a:t>
            </a:r>
          </a:p>
          <a:p>
            <a:pPr algn="l">
              <a:spcBef>
                <a:spcPts val="0"/>
              </a:spcBef>
              <a:spcAft>
                <a:spcPts val="3000"/>
              </a:spcAft>
              <a:defRPr/>
            </a:pPr>
            <a:r>
              <a:rPr lang="en-GB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↓ </a:t>
            </a: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gastric </a:t>
            </a: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acid secretion</a:t>
            </a:r>
          </a:p>
          <a:p>
            <a:pPr algn="l">
              <a:spcBef>
                <a:spcPts val="0"/>
              </a:spcBef>
              <a:spcAft>
                <a:spcPts val="3000"/>
              </a:spcAft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↓ gastric </a:t>
            </a: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emptying</a:t>
            </a:r>
          </a:p>
          <a:p>
            <a:pPr algn="l">
              <a:spcBef>
                <a:spcPts val="0"/>
              </a:spcBef>
              <a:spcAft>
                <a:spcPts val="3000"/>
              </a:spcAft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↓ </a:t>
            </a: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food intake</a:t>
            </a:r>
          </a:p>
          <a:p>
            <a:pPr algn="l">
              <a:spcBef>
                <a:spcPts val="0"/>
              </a:spcBef>
              <a:spcAft>
                <a:spcPts val="3000"/>
              </a:spcAft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↑ energy expenditure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8" y="1052737"/>
            <a:ext cx="3746990" cy="297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/>
          <a:stretch/>
        </p:blipFill>
        <p:spPr bwMode="auto">
          <a:xfrm>
            <a:off x="611560" y="4026805"/>
            <a:ext cx="3203769" cy="27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r="50492" b="89324"/>
          <a:stretch/>
        </p:blipFill>
        <p:spPr bwMode="auto">
          <a:xfrm>
            <a:off x="3785741" y="5517232"/>
            <a:ext cx="930275" cy="3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7332" y="6408433"/>
            <a:ext cx="484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Asakawa et al, Gastroenterology 2003; 124: 1325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pic>
        <p:nvPicPr>
          <p:cNvPr id="35843" name="Picture 4" descr="HM002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4714875"/>
            <a:ext cx="143827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157288" y="1052513"/>
            <a:ext cx="3962400" cy="3305175"/>
            <a:chOff x="2245" y="663"/>
            <a:chExt cx="1315" cy="1097"/>
          </a:xfrm>
        </p:grpSpPr>
        <p:sp>
          <p:nvSpPr>
            <p:cNvPr id="35855" name="Freeform 18"/>
            <p:cNvSpPr>
              <a:spLocks/>
            </p:cNvSpPr>
            <p:nvPr/>
          </p:nvSpPr>
          <p:spPr bwMode="auto">
            <a:xfrm>
              <a:off x="2245" y="663"/>
              <a:ext cx="1315" cy="765"/>
            </a:xfrm>
            <a:custGeom>
              <a:avLst/>
              <a:gdLst>
                <a:gd name="T0" fmla="*/ 0 w 5593"/>
                <a:gd name="T1" fmla="*/ 0 h 3151"/>
                <a:gd name="T2" fmla="*/ 0 w 5593"/>
                <a:gd name="T3" fmla="*/ 0 h 3151"/>
                <a:gd name="T4" fmla="*/ 0 w 5593"/>
                <a:gd name="T5" fmla="*/ 0 h 3151"/>
                <a:gd name="T6" fmla="*/ 0 w 5593"/>
                <a:gd name="T7" fmla="*/ 0 h 3151"/>
                <a:gd name="T8" fmla="*/ 0 w 5593"/>
                <a:gd name="T9" fmla="*/ 0 h 3151"/>
                <a:gd name="T10" fmla="*/ 0 w 5593"/>
                <a:gd name="T11" fmla="*/ 0 h 3151"/>
                <a:gd name="T12" fmla="*/ 0 w 5593"/>
                <a:gd name="T13" fmla="*/ 0 h 3151"/>
                <a:gd name="T14" fmla="*/ 0 w 5593"/>
                <a:gd name="T15" fmla="*/ 0 h 3151"/>
                <a:gd name="T16" fmla="*/ 0 w 5593"/>
                <a:gd name="T17" fmla="*/ 0 h 3151"/>
                <a:gd name="T18" fmla="*/ 0 w 5593"/>
                <a:gd name="T19" fmla="*/ 0 h 3151"/>
                <a:gd name="T20" fmla="*/ 0 w 5593"/>
                <a:gd name="T21" fmla="*/ 0 h 3151"/>
                <a:gd name="T22" fmla="*/ 0 w 5593"/>
                <a:gd name="T23" fmla="*/ 0 h 3151"/>
                <a:gd name="T24" fmla="*/ 0 w 5593"/>
                <a:gd name="T25" fmla="*/ 0 h 3151"/>
                <a:gd name="T26" fmla="*/ 0 w 5593"/>
                <a:gd name="T27" fmla="*/ 0 h 3151"/>
                <a:gd name="T28" fmla="*/ 0 w 5593"/>
                <a:gd name="T29" fmla="*/ 0 h 3151"/>
                <a:gd name="T30" fmla="*/ 0 w 5593"/>
                <a:gd name="T31" fmla="*/ 0 h 3151"/>
                <a:gd name="T32" fmla="*/ 0 w 5593"/>
                <a:gd name="T33" fmla="*/ 0 h 3151"/>
                <a:gd name="T34" fmla="*/ 0 w 5593"/>
                <a:gd name="T35" fmla="*/ 0 h 3151"/>
                <a:gd name="T36" fmla="*/ 0 w 5593"/>
                <a:gd name="T37" fmla="*/ 0 h 3151"/>
                <a:gd name="T38" fmla="*/ 0 w 5593"/>
                <a:gd name="T39" fmla="*/ 0 h 3151"/>
                <a:gd name="T40" fmla="*/ 0 w 5593"/>
                <a:gd name="T41" fmla="*/ 0 h 3151"/>
                <a:gd name="T42" fmla="*/ 0 w 5593"/>
                <a:gd name="T43" fmla="*/ 0 h 3151"/>
                <a:gd name="T44" fmla="*/ 0 w 5593"/>
                <a:gd name="T45" fmla="*/ 0 h 3151"/>
                <a:gd name="T46" fmla="*/ 0 w 5593"/>
                <a:gd name="T47" fmla="*/ 0 h 3151"/>
                <a:gd name="T48" fmla="*/ 0 w 5593"/>
                <a:gd name="T49" fmla="*/ 0 h 3151"/>
                <a:gd name="T50" fmla="*/ 0 w 5593"/>
                <a:gd name="T51" fmla="*/ 0 h 3151"/>
                <a:gd name="T52" fmla="*/ 0 w 5593"/>
                <a:gd name="T53" fmla="*/ 0 h 3151"/>
                <a:gd name="T54" fmla="*/ 0 w 5593"/>
                <a:gd name="T55" fmla="*/ 0 h 3151"/>
                <a:gd name="T56" fmla="*/ 0 w 5593"/>
                <a:gd name="T57" fmla="*/ 0 h 3151"/>
                <a:gd name="T58" fmla="*/ 0 w 5593"/>
                <a:gd name="T59" fmla="*/ 0 h 3151"/>
                <a:gd name="T60" fmla="*/ 0 w 5593"/>
                <a:gd name="T61" fmla="*/ 0 h 3151"/>
                <a:gd name="T62" fmla="*/ 0 w 5593"/>
                <a:gd name="T63" fmla="*/ 0 h 3151"/>
                <a:gd name="T64" fmla="*/ 0 w 5593"/>
                <a:gd name="T65" fmla="*/ 0 h 3151"/>
                <a:gd name="T66" fmla="*/ 0 w 5593"/>
                <a:gd name="T67" fmla="*/ 0 h 3151"/>
                <a:gd name="T68" fmla="*/ 0 w 5593"/>
                <a:gd name="T69" fmla="*/ 0 h 3151"/>
                <a:gd name="T70" fmla="*/ 0 w 5593"/>
                <a:gd name="T71" fmla="*/ 0 h 3151"/>
                <a:gd name="T72" fmla="*/ 0 w 5593"/>
                <a:gd name="T73" fmla="*/ 0 h 3151"/>
                <a:gd name="T74" fmla="*/ 0 w 5593"/>
                <a:gd name="T75" fmla="*/ 0 h 3151"/>
                <a:gd name="T76" fmla="*/ 0 w 5593"/>
                <a:gd name="T77" fmla="*/ 0 h 3151"/>
                <a:gd name="T78" fmla="*/ 0 w 5593"/>
                <a:gd name="T79" fmla="*/ 0 h 3151"/>
                <a:gd name="T80" fmla="*/ 0 w 5593"/>
                <a:gd name="T81" fmla="*/ 0 h 3151"/>
                <a:gd name="T82" fmla="*/ 0 w 5593"/>
                <a:gd name="T83" fmla="*/ 0 h 3151"/>
                <a:gd name="T84" fmla="*/ 0 w 5593"/>
                <a:gd name="T85" fmla="*/ 0 h 3151"/>
                <a:gd name="T86" fmla="*/ 0 w 5593"/>
                <a:gd name="T87" fmla="*/ 0 h 3151"/>
                <a:gd name="T88" fmla="*/ 0 w 5593"/>
                <a:gd name="T89" fmla="*/ 0 h 3151"/>
                <a:gd name="T90" fmla="*/ 0 w 5593"/>
                <a:gd name="T91" fmla="*/ 0 h 3151"/>
                <a:gd name="T92" fmla="*/ 0 w 5593"/>
                <a:gd name="T93" fmla="*/ 0 h 3151"/>
                <a:gd name="T94" fmla="*/ 0 w 5593"/>
                <a:gd name="T95" fmla="*/ 0 h 3151"/>
                <a:gd name="T96" fmla="*/ 0 w 5593"/>
                <a:gd name="T97" fmla="*/ 0 h 3151"/>
                <a:gd name="T98" fmla="*/ 0 w 5593"/>
                <a:gd name="T99" fmla="*/ 0 h 3151"/>
                <a:gd name="T100" fmla="*/ 0 w 5593"/>
                <a:gd name="T101" fmla="*/ 0 h 3151"/>
                <a:gd name="T102" fmla="*/ 0 w 5593"/>
                <a:gd name="T103" fmla="*/ 0 h 3151"/>
                <a:gd name="T104" fmla="*/ 0 w 5593"/>
                <a:gd name="T105" fmla="*/ 0 h 3151"/>
                <a:gd name="T106" fmla="*/ 0 w 5593"/>
                <a:gd name="T107" fmla="*/ 0 h 3151"/>
                <a:gd name="T108" fmla="*/ 0 w 5593"/>
                <a:gd name="T109" fmla="*/ 0 h 3151"/>
                <a:gd name="T110" fmla="*/ 0 w 5593"/>
                <a:gd name="T111" fmla="*/ 0 h 3151"/>
                <a:gd name="T112" fmla="*/ 0 w 5593"/>
                <a:gd name="T113" fmla="*/ 0 h 3151"/>
                <a:gd name="T114" fmla="*/ 0 w 5593"/>
                <a:gd name="T115" fmla="*/ 0 h 3151"/>
                <a:gd name="T116" fmla="*/ 0 w 5593"/>
                <a:gd name="T117" fmla="*/ 0 h 3151"/>
                <a:gd name="T118" fmla="*/ 0 w 5593"/>
                <a:gd name="T119" fmla="*/ 0 h 3151"/>
                <a:gd name="T120" fmla="*/ 0 w 5593"/>
                <a:gd name="T121" fmla="*/ 0 h 3151"/>
                <a:gd name="T122" fmla="*/ 0 w 5593"/>
                <a:gd name="T123" fmla="*/ 0 h 3151"/>
                <a:gd name="T124" fmla="*/ 0 w 5593"/>
                <a:gd name="T125" fmla="*/ 0 h 31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93"/>
                <a:gd name="T190" fmla="*/ 0 h 3151"/>
                <a:gd name="T191" fmla="*/ 5593 w 5593"/>
                <a:gd name="T192" fmla="*/ 3151 h 31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93" h="3151">
                  <a:moveTo>
                    <a:pt x="3441" y="156"/>
                  </a:moveTo>
                  <a:lnTo>
                    <a:pt x="3410" y="144"/>
                  </a:lnTo>
                  <a:lnTo>
                    <a:pt x="3377" y="125"/>
                  </a:lnTo>
                  <a:lnTo>
                    <a:pt x="3341" y="99"/>
                  </a:lnTo>
                  <a:lnTo>
                    <a:pt x="3299" y="73"/>
                  </a:lnTo>
                  <a:lnTo>
                    <a:pt x="3249" y="49"/>
                  </a:lnTo>
                  <a:lnTo>
                    <a:pt x="3189" y="25"/>
                  </a:lnTo>
                  <a:lnTo>
                    <a:pt x="3119" y="11"/>
                  </a:lnTo>
                  <a:lnTo>
                    <a:pt x="3036" y="0"/>
                  </a:lnTo>
                  <a:lnTo>
                    <a:pt x="2957" y="0"/>
                  </a:lnTo>
                  <a:lnTo>
                    <a:pt x="2889" y="11"/>
                  </a:lnTo>
                  <a:lnTo>
                    <a:pt x="2832" y="23"/>
                  </a:lnTo>
                  <a:lnTo>
                    <a:pt x="2782" y="43"/>
                  </a:lnTo>
                  <a:lnTo>
                    <a:pt x="2735" y="61"/>
                  </a:lnTo>
                  <a:lnTo>
                    <a:pt x="2687" y="78"/>
                  </a:lnTo>
                  <a:lnTo>
                    <a:pt x="2637" y="92"/>
                  </a:lnTo>
                  <a:lnTo>
                    <a:pt x="2582" y="101"/>
                  </a:lnTo>
                  <a:lnTo>
                    <a:pt x="2527" y="101"/>
                  </a:lnTo>
                  <a:lnTo>
                    <a:pt x="2471" y="95"/>
                  </a:lnTo>
                  <a:lnTo>
                    <a:pt x="2420" y="85"/>
                  </a:lnTo>
                  <a:lnTo>
                    <a:pt x="2371" y="71"/>
                  </a:lnTo>
                  <a:lnTo>
                    <a:pt x="2319" y="61"/>
                  </a:lnTo>
                  <a:lnTo>
                    <a:pt x="2270" y="55"/>
                  </a:lnTo>
                  <a:lnTo>
                    <a:pt x="2213" y="56"/>
                  </a:lnTo>
                  <a:lnTo>
                    <a:pt x="2157" y="67"/>
                  </a:lnTo>
                  <a:lnTo>
                    <a:pt x="2104" y="79"/>
                  </a:lnTo>
                  <a:lnTo>
                    <a:pt x="2059" y="85"/>
                  </a:lnTo>
                  <a:lnTo>
                    <a:pt x="2014" y="85"/>
                  </a:lnTo>
                  <a:lnTo>
                    <a:pt x="1972" y="85"/>
                  </a:lnTo>
                  <a:lnTo>
                    <a:pt x="1928" y="85"/>
                  </a:lnTo>
                  <a:lnTo>
                    <a:pt x="1876" y="89"/>
                  </a:lnTo>
                  <a:lnTo>
                    <a:pt x="1811" y="101"/>
                  </a:lnTo>
                  <a:lnTo>
                    <a:pt x="1732" y="125"/>
                  </a:lnTo>
                  <a:lnTo>
                    <a:pt x="1603" y="177"/>
                  </a:lnTo>
                  <a:lnTo>
                    <a:pt x="1549" y="219"/>
                  </a:lnTo>
                  <a:lnTo>
                    <a:pt x="1520" y="255"/>
                  </a:lnTo>
                  <a:lnTo>
                    <a:pt x="1486" y="279"/>
                  </a:lnTo>
                  <a:lnTo>
                    <a:pt x="1462" y="281"/>
                  </a:lnTo>
                  <a:lnTo>
                    <a:pt x="1429" y="279"/>
                  </a:lnTo>
                  <a:lnTo>
                    <a:pt x="1395" y="273"/>
                  </a:lnTo>
                  <a:lnTo>
                    <a:pt x="1355" y="266"/>
                  </a:lnTo>
                  <a:lnTo>
                    <a:pt x="1307" y="269"/>
                  </a:lnTo>
                  <a:lnTo>
                    <a:pt x="1251" y="281"/>
                  </a:lnTo>
                  <a:lnTo>
                    <a:pt x="1184" y="308"/>
                  </a:lnTo>
                  <a:lnTo>
                    <a:pt x="1106" y="357"/>
                  </a:lnTo>
                  <a:lnTo>
                    <a:pt x="1030" y="415"/>
                  </a:lnTo>
                  <a:lnTo>
                    <a:pt x="968" y="469"/>
                  </a:lnTo>
                  <a:lnTo>
                    <a:pt x="920" y="522"/>
                  </a:lnTo>
                  <a:lnTo>
                    <a:pt x="881" y="567"/>
                  </a:lnTo>
                  <a:lnTo>
                    <a:pt x="854" y="606"/>
                  </a:lnTo>
                  <a:lnTo>
                    <a:pt x="839" y="632"/>
                  </a:lnTo>
                  <a:lnTo>
                    <a:pt x="830" y="651"/>
                  </a:lnTo>
                  <a:lnTo>
                    <a:pt x="826" y="657"/>
                  </a:lnTo>
                  <a:lnTo>
                    <a:pt x="819" y="660"/>
                  </a:lnTo>
                  <a:lnTo>
                    <a:pt x="795" y="665"/>
                  </a:lnTo>
                  <a:lnTo>
                    <a:pt x="761" y="675"/>
                  </a:lnTo>
                  <a:lnTo>
                    <a:pt x="721" y="687"/>
                  </a:lnTo>
                  <a:lnTo>
                    <a:pt x="679" y="704"/>
                  </a:lnTo>
                  <a:lnTo>
                    <a:pt x="631" y="731"/>
                  </a:lnTo>
                  <a:lnTo>
                    <a:pt x="591" y="761"/>
                  </a:lnTo>
                  <a:lnTo>
                    <a:pt x="559" y="793"/>
                  </a:lnTo>
                  <a:lnTo>
                    <a:pt x="524" y="829"/>
                  </a:lnTo>
                  <a:lnTo>
                    <a:pt x="487" y="865"/>
                  </a:lnTo>
                  <a:lnTo>
                    <a:pt x="446" y="900"/>
                  </a:lnTo>
                  <a:lnTo>
                    <a:pt x="404" y="935"/>
                  </a:lnTo>
                  <a:lnTo>
                    <a:pt x="366" y="976"/>
                  </a:lnTo>
                  <a:lnTo>
                    <a:pt x="332" y="1020"/>
                  </a:lnTo>
                  <a:lnTo>
                    <a:pt x="304" y="1072"/>
                  </a:lnTo>
                  <a:lnTo>
                    <a:pt x="290" y="1130"/>
                  </a:lnTo>
                  <a:lnTo>
                    <a:pt x="270" y="1178"/>
                  </a:lnTo>
                  <a:lnTo>
                    <a:pt x="237" y="1225"/>
                  </a:lnTo>
                  <a:lnTo>
                    <a:pt x="218" y="1288"/>
                  </a:lnTo>
                  <a:lnTo>
                    <a:pt x="235" y="1374"/>
                  </a:lnTo>
                  <a:lnTo>
                    <a:pt x="213" y="1388"/>
                  </a:lnTo>
                  <a:lnTo>
                    <a:pt x="163" y="1427"/>
                  </a:lnTo>
                  <a:lnTo>
                    <a:pt x="105" y="1493"/>
                  </a:lnTo>
                  <a:lnTo>
                    <a:pt x="66" y="1588"/>
                  </a:lnTo>
                  <a:lnTo>
                    <a:pt x="58" y="1759"/>
                  </a:lnTo>
                  <a:lnTo>
                    <a:pt x="66" y="1880"/>
                  </a:lnTo>
                  <a:lnTo>
                    <a:pt x="46" y="1928"/>
                  </a:lnTo>
                  <a:lnTo>
                    <a:pt x="19" y="1979"/>
                  </a:lnTo>
                  <a:lnTo>
                    <a:pt x="0" y="2059"/>
                  </a:lnTo>
                  <a:lnTo>
                    <a:pt x="10" y="2204"/>
                  </a:lnTo>
                  <a:lnTo>
                    <a:pt x="46" y="2359"/>
                  </a:lnTo>
                  <a:lnTo>
                    <a:pt x="93" y="2470"/>
                  </a:lnTo>
                  <a:lnTo>
                    <a:pt x="148" y="2536"/>
                  </a:lnTo>
                  <a:lnTo>
                    <a:pt x="223" y="2561"/>
                  </a:lnTo>
                  <a:lnTo>
                    <a:pt x="218" y="2610"/>
                  </a:lnTo>
                  <a:lnTo>
                    <a:pt x="235" y="2657"/>
                  </a:lnTo>
                  <a:lnTo>
                    <a:pt x="270" y="2697"/>
                  </a:lnTo>
                  <a:lnTo>
                    <a:pt x="315" y="2731"/>
                  </a:lnTo>
                  <a:lnTo>
                    <a:pt x="368" y="2763"/>
                  </a:lnTo>
                  <a:lnTo>
                    <a:pt x="429" y="2789"/>
                  </a:lnTo>
                  <a:lnTo>
                    <a:pt x="490" y="2807"/>
                  </a:lnTo>
                  <a:lnTo>
                    <a:pt x="548" y="2819"/>
                  </a:lnTo>
                  <a:lnTo>
                    <a:pt x="598" y="2829"/>
                  </a:lnTo>
                  <a:lnTo>
                    <a:pt x="643" y="2843"/>
                  </a:lnTo>
                  <a:lnTo>
                    <a:pt x="685" y="2857"/>
                  </a:lnTo>
                  <a:lnTo>
                    <a:pt x="726" y="2872"/>
                  </a:lnTo>
                  <a:lnTo>
                    <a:pt x="770" y="2887"/>
                  </a:lnTo>
                  <a:lnTo>
                    <a:pt x="819" y="2898"/>
                  </a:lnTo>
                  <a:lnTo>
                    <a:pt x="873" y="2907"/>
                  </a:lnTo>
                  <a:lnTo>
                    <a:pt x="939" y="2909"/>
                  </a:lnTo>
                  <a:lnTo>
                    <a:pt x="1006" y="2909"/>
                  </a:lnTo>
                  <a:lnTo>
                    <a:pt x="1063" y="2909"/>
                  </a:lnTo>
                  <a:lnTo>
                    <a:pt x="1119" y="2910"/>
                  </a:lnTo>
                  <a:lnTo>
                    <a:pt x="1169" y="2913"/>
                  </a:lnTo>
                  <a:lnTo>
                    <a:pt x="1215" y="2916"/>
                  </a:lnTo>
                  <a:lnTo>
                    <a:pt x="1262" y="2923"/>
                  </a:lnTo>
                  <a:lnTo>
                    <a:pt x="1313" y="2932"/>
                  </a:lnTo>
                  <a:lnTo>
                    <a:pt x="1364" y="2943"/>
                  </a:lnTo>
                  <a:lnTo>
                    <a:pt x="1421" y="2952"/>
                  </a:lnTo>
                  <a:lnTo>
                    <a:pt x="1478" y="2959"/>
                  </a:lnTo>
                  <a:lnTo>
                    <a:pt x="1535" y="2957"/>
                  </a:lnTo>
                  <a:lnTo>
                    <a:pt x="1593" y="2950"/>
                  </a:lnTo>
                  <a:lnTo>
                    <a:pt x="1642" y="2934"/>
                  </a:lnTo>
                  <a:lnTo>
                    <a:pt x="1689" y="2909"/>
                  </a:lnTo>
                  <a:lnTo>
                    <a:pt x="1727" y="2875"/>
                  </a:lnTo>
                  <a:lnTo>
                    <a:pt x="1755" y="2830"/>
                  </a:lnTo>
                  <a:lnTo>
                    <a:pt x="1840" y="2818"/>
                  </a:lnTo>
                  <a:lnTo>
                    <a:pt x="1915" y="2759"/>
                  </a:lnTo>
                  <a:lnTo>
                    <a:pt x="1969" y="2678"/>
                  </a:lnTo>
                  <a:lnTo>
                    <a:pt x="1990" y="2594"/>
                  </a:lnTo>
                  <a:lnTo>
                    <a:pt x="2041" y="2566"/>
                  </a:lnTo>
                  <a:lnTo>
                    <a:pt x="2059" y="2508"/>
                  </a:lnTo>
                  <a:lnTo>
                    <a:pt x="2049" y="2447"/>
                  </a:lnTo>
                  <a:lnTo>
                    <a:pt x="2035" y="2405"/>
                  </a:lnTo>
                  <a:lnTo>
                    <a:pt x="2044" y="2404"/>
                  </a:lnTo>
                  <a:lnTo>
                    <a:pt x="2079" y="2394"/>
                  </a:lnTo>
                  <a:lnTo>
                    <a:pt x="2129" y="2374"/>
                  </a:lnTo>
                  <a:lnTo>
                    <a:pt x="2191" y="2327"/>
                  </a:lnTo>
                  <a:lnTo>
                    <a:pt x="2218" y="2273"/>
                  </a:lnTo>
                  <a:lnTo>
                    <a:pt x="2193" y="2228"/>
                  </a:lnTo>
                  <a:lnTo>
                    <a:pt x="2155" y="2178"/>
                  </a:lnTo>
                  <a:lnTo>
                    <a:pt x="2145" y="2114"/>
                  </a:lnTo>
                  <a:lnTo>
                    <a:pt x="2163" y="2071"/>
                  </a:lnTo>
                  <a:lnTo>
                    <a:pt x="2201" y="2023"/>
                  </a:lnTo>
                  <a:lnTo>
                    <a:pt x="2254" y="1975"/>
                  </a:lnTo>
                  <a:lnTo>
                    <a:pt x="2324" y="1926"/>
                  </a:lnTo>
                  <a:lnTo>
                    <a:pt x="2407" y="1883"/>
                  </a:lnTo>
                  <a:lnTo>
                    <a:pt x="2504" y="1848"/>
                  </a:lnTo>
                  <a:lnTo>
                    <a:pt x="2609" y="1826"/>
                  </a:lnTo>
                  <a:lnTo>
                    <a:pt x="2727" y="1823"/>
                  </a:lnTo>
                  <a:lnTo>
                    <a:pt x="2836" y="1832"/>
                  </a:lnTo>
                  <a:lnTo>
                    <a:pt x="2928" y="1850"/>
                  </a:lnTo>
                  <a:lnTo>
                    <a:pt x="3003" y="1873"/>
                  </a:lnTo>
                  <a:lnTo>
                    <a:pt x="3058" y="1901"/>
                  </a:lnTo>
                  <a:lnTo>
                    <a:pt x="3101" y="1926"/>
                  </a:lnTo>
                  <a:lnTo>
                    <a:pt x="3130" y="1946"/>
                  </a:lnTo>
                  <a:lnTo>
                    <a:pt x="3146" y="1963"/>
                  </a:lnTo>
                  <a:lnTo>
                    <a:pt x="3152" y="1968"/>
                  </a:lnTo>
                  <a:lnTo>
                    <a:pt x="3172" y="2101"/>
                  </a:lnTo>
                  <a:lnTo>
                    <a:pt x="3227" y="2189"/>
                  </a:lnTo>
                  <a:lnTo>
                    <a:pt x="3297" y="2238"/>
                  </a:lnTo>
                  <a:lnTo>
                    <a:pt x="3363" y="2258"/>
                  </a:lnTo>
                  <a:lnTo>
                    <a:pt x="3366" y="2278"/>
                  </a:lnTo>
                  <a:lnTo>
                    <a:pt x="3396" y="2320"/>
                  </a:lnTo>
                  <a:lnTo>
                    <a:pt x="3466" y="2363"/>
                  </a:lnTo>
                  <a:lnTo>
                    <a:pt x="3597" y="2382"/>
                  </a:lnTo>
                  <a:lnTo>
                    <a:pt x="3599" y="2369"/>
                  </a:lnTo>
                  <a:lnTo>
                    <a:pt x="3615" y="2339"/>
                  </a:lnTo>
                  <a:lnTo>
                    <a:pt x="3648" y="2314"/>
                  </a:lnTo>
                  <a:lnTo>
                    <a:pt x="3707" y="2309"/>
                  </a:lnTo>
                  <a:lnTo>
                    <a:pt x="3732" y="2300"/>
                  </a:lnTo>
                  <a:lnTo>
                    <a:pt x="3786" y="2294"/>
                  </a:lnTo>
                  <a:lnTo>
                    <a:pt x="3852" y="2309"/>
                  </a:lnTo>
                  <a:lnTo>
                    <a:pt x="3909" y="2374"/>
                  </a:lnTo>
                  <a:lnTo>
                    <a:pt x="3921" y="2371"/>
                  </a:lnTo>
                  <a:lnTo>
                    <a:pt x="3942" y="2374"/>
                  </a:lnTo>
                  <a:lnTo>
                    <a:pt x="3966" y="2378"/>
                  </a:lnTo>
                  <a:lnTo>
                    <a:pt x="3976" y="2405"/>
                  </a:lnTo>
                  <a:lnTo>
                    <a:pt x="3989" y="2407"/>
                  </a:lnTo>
                  <a:lnTo>
                    <a:pt x="4010" y="2413"/>
                  </a:lnTo>
                  <a:lnTo>
                    <a:pt x="4035" y="2430"/>
                  </a:lnTo>
                  <a:lnTo>
                    <a:pt x="4049" y="2461"/>
                  </a:lnTo>
                  <a:lnTo>
                    <a:pt x="4065" y="2473"/>
                  </a:lnTo>
                  <a:lnTo>
                    <a:pt x="4103" y="2500"/>
                  </a:lnTo>
                  <a:lnTo>
                    <a:pt x="4139" y="2536"/>
                  </a:lnTo>
                  <a:lnTo>
                    <a:pt x="4156" y="2574"/>
                  </a:lnTo>
                  <a:lnTo>
                    <a:pt x="4295" y="2684"/>
                  </a:lnTo>
                  <a:lnTo>
                    <a:pt x="4320" y="2703"/>
                  </a:lnTo>
                  <a:lnTo>
                    <a:pt x="4392" y="2754"/>
                  </a:lnTo>
                  <a:lnTo>
                    <a:pt x="4499" y="2826"/>
                  </a:lnTo>
                  <a:lnTo>
                    <a:pt x="4625" y="2909"/>
                  </a:lnTo>
                  <a:lnTo>
                    <a:pt x="4764" y="2994"/>
                  </a:lnTo>
                  <a:lnTo>
                    <a:pt x="4900" y="3067"/>
                  </a:lnTo>
                  <a:lnTo>
                    <a:pt x="5027" y="3123"/>
                  </a:lnTo>
                  <a:lnTo>
                    <a:pt x="5129" y="3151"/>
                  </a:lnTo>
                  <a:lnTo>
                    <a:pt x="5206" y="3151"/>
                  </a:lnTo>
                  <a:lnTo>
                    <a:pt x="5263" y="3133"/>
                  </a:lnTo>
                  <a:lnTo>
                    <a:pt x="5310" y="3105"/>
                  </a:lnTo>
                  <a:lnTo>
                    <a:pt x="5340" y="3071"/>
                  </a:lnTo>
                  <a:lnTo>
                    <a:pt x="5357" y="3034"/>
                  </a:lnTo>
                  <a:lnTo>
                    <a:pt x="5363" y="2997"/>
                  </a:lnTo>
                  <a:lnTo>
                    <a:pt x="5357" y="2959"/>
                  </a:lnTo>
                  <a:lnTo>
                    <a:pt x="5340" y="2932"/>
                  </a:lnTo>
                  <a:lnTo>
                    <a:pt x="5413" y="2928"/>
                  </a:lnTo>
                  <a:lnTo>
                    <a:pt x="5487" y="2879"/>
                  </a:lnTo>
                  <a:lnTo>
                    <a:pt x="5535" y="2809"/>
                  </a:lnTo>
                  <a:lnTo>
                    <a:pt x="5547" y="2741"/>
                  </a:lnTo>
                  <a:lnTo>
                    <a:pt x="5581" y="2664"/>
                  </a:lnTo>
                  <a:lnTo>
                    <a:pt x="5593" y="2502"/>
                  </a:lnTo>
                  <a:lnTo>
                    <a:pt x="5573" y="2329"/>
                  </a:lnTo>
                  <a:lnTo>
                    <a:pt x="5502" y="2225"/>
                  </a:lnTo>
                  <a:lnTo>
                    <a:pt x="5501" y="2167"/>
                  </a:lnTo>
                  <a:lnTo>
                    <a:pt x="5481" y="2023"/>
                  </a:lnTo>
                  <a:lnTo>
                    <a:pt x="5423" y="1846"/>
                  </a:lnTo>
                  <a:lnTo>
                    <a:pt x="5307" y="1682"/>
                  </a:lnTo>
                  <a:lnTo>
                    <a:pt x="5299" y="1626"/>
                  </a:lnTo>
                  <a:lnTo>
                    <a:pt x="5263" y="1577"/>
                  </a:lnTo>
                  <a:lnTo>
                    <a:pt x="5215" y="1530"/>
                  </a:lnTo>
                  <a:lnTo>
                    <a:pt x="5172" y="1465"/>
                  </a:lnTo>
                  <a:lnTo>
                    <a:pt x="5152" y="1420"/>
                  </a:lnTo>
                  <a:lnTo>
                    <a:pt x="5124" y="1370"/>
                  </a:lnTo>
                  <a:lnTo>
                    <a:pt x="5091" y="1313"/>
                  </a:lnTo>
                  <a:lnTo>
                    <a:pt x="5049" y="1258"/>
                  </a:lnTo>
                  <a:lnTo>
                    <a:pt x="4999" y="1205"/>
                  </a:lnTo>
                  <a:lnTo>
                    <a:pt x="4944" y="1163"/>
                  </a:lnTo>
                  <a:lnTo>
                    <a:pt x="4878" y="1134"/>
                  </a:lnTo>
                  <a:lnTo>
                    <a:pt x="4810" y="1124"/>
                  </a:lnTo>
                  <a:lnTo>
                    <a:pt x="4806" y="1082"/>
                  </a:lnTo>
                  <a:lnTo>
                    <a:pt x="4792" y="1031"/>
                  </a:lnTo>
                  <a:lnTo>
                    <a:pt x="4764" y="976"/>
                  </a:lnTo>
                  <a:lnTo>
                    <a:pt x="4731" y="922"/>
                  </a:lnTo>
                  <a:lnTo>
                    <a:pt x="4690" y="868"/>
                  </a:lnTo>
                  <a:lnTo>
                    <a:pt x="4649" y="821"/>
                  </a:lnTo>
                  <a:lnTo>
                    <a:pt x="4608" y="782"/>
                  </a:lnTo>
                  <a:lnTo>
                    <a:pt x="4569" y="761"/>
                  </a:lnTo>
                  <a:lnTo>
                    <a:pt x="4541" y="739"/>
                  </a:lnTo>
                  <a:lnTo>
                    <a:pt x="4520" y="702"/>
                  </a:lnTo>
                  <a:lnTo>
                    <a:pt x="4500" y="657"/>
                  </a:lnTo>
                  <a:lnTo>
                    <a:pt x="4478" y="612"/>
                  </a:lnTo>
                  <a:lnTo>
                    <a:pt x="4443" y="563"/>
                  </a:lnTo>
                  <a:lnTo>
                    <a:pt x="4392" y="518"/>
                  </a:lnTo>
                  <a:lnTo>
                    <a:pt x="4318" y="481"/>
                  </a:lnTo>
                  <a:lnTo>
                    <a:pt x="4217" y="457"/>
                  </a:lnTo>
                  <a:lnTo>
                    <a:pt x="4210" y="449"/>
                  </a:lnTo>
                  <a:lnTo>
                    <a:pt x="4196" y="429"/>
                  </a:lnTo>
                  <a:lnTo>
                    <a:pt x="4168" y="402"/>
                  </a:lnTo>
                  <a:lnTo>
                    <a:pt x="4127" y="371"/>
                  </a:lnTo>
                  <a:lnTo>
                    <a:pt x="4076" y="338"/>
                  </a:lnTo>
                  <a:lnTo>
                    <a:pt x="4013" y="311"/>
                  </a:lnTo>
                  <a:lnTo>
                    <a:pt x="3933" y="291"/>
                  </a:lnTo>
                  <a:lnTo>
                    <a:pt x="3843" y="284"/>
                  </a:lnTo>
                  <a:lnTo>
                    <a:pt x="3839" y="277"/>
                  </a:lnTo>
                  <a:lnTo>
                    <a:pt x="3824" y="263"/>
                  </a:lnTo>
                  <a:lnTo>
                    <a:pt x="3798" y="240"/>
                  </a:lnTo>
                  <a:lnTo>
                    <a:pt x="3758" y="217"/>
                  </a:lnTo>
                  <a:lnTo>
                    <a:pt x="3706" y="194"/>
                  </a:lnTo>
                  <a:lnTo>
                    <a:pt x="3635" y="174"/>
                  </a:lnTo>
                  <a:lnTo>
                    <a:pt x="3546" y="159"/>
                  </a:lnTo>
                  <a:lnTo>
                    <a:pt x="3441" y="156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19"/>
            <p:cNvSpPr>
              <a:spLocks/>
            </p:cNvSpPr>
            <p:nvPr/>
          </p:nvSpPr>
          <p:spPr bwMode="auto">
            <a:xfrm>
              <a:off x="2696" y="1106"/>
              <a:ext cx="728" cy="654"/>
            </a:xfrm>
            <a:custGeom>
              <a:avLst/>
              <a:gdLst>
                <a:gd name="T0" fmla="*/ 0 w 2261"/>
                <a:gd name="T1" fmla="*/ 1 h 2030"/>
                <a:gd name="T2" fmla="*/ 1 w 2261"/>
                <a:gd name="T3" fmla="*/ 1 h 2030"/>
                <a:gd name="T4" fmla="*/ 1 w 2261"/>
                <a:gd name="T5" fmla="*/ 1 h 2030"/>
                <a:gd name="T6" fmla="*/ 1 w 2261"/>
                <a:gd name="T7" fmla="*/ 1 h 2030"/>
                <a:gd name="T8" fmla="*/ 1 w 2261"/>
                <a:gd name="T9" fmla="*/ 1 h 2030"/>
                <a:gd name="T10" fmla="*/ 1 w 2261"/>
                <a:gd name="T11" fmla="*/ 1 h 2030"/>
                <a:gd name="T12" fmla="*/ 1 w 2261"/>
                <a:gd name="T13" fmla="*/ 1 h 2030"/>
                <a:gd name="T14" fmla="*/ 1 w 2261"/>
                <a:gd name="T15" fmla="*/ 1 h 2030"/>
                <a:gd name="T16" fmla="*/ 1 w 2261"/>
                <a:gd name="T17" fmla="*/ 0 h 2030"/>
                <a:gd name="T18" fmla="*/ 1 w 2261"/>
                <a:gd name="T19" fmla="*/ 0 h 2030"/>
                <a:gd name="T20" fmla="*/ 1 w 2261"/>
                <a:gd name="T21" fmla="*/ 0 h 2030"/>
                <a:gd name="T22" fmla="*/ 1 w 2261"/>
                <a:gd name="T23" fmla="*/ 0 h 2030"/>
                <a:gd name="T24" fmla="*/ 1 w 2261"/>
                <a:gd name="T25" fmla="*/ 0 h 2030"/>
                <a:gd name="T26" fmla="*/ 1 w 2261"/>
                <a:gd name="T27" fmla="*/ 0 h 2030"/>
                <a:gd name="T28" fmla="*/ 1 w 2261"/>
                <a:gd name="T29" fmla="*/ 0 h 2030"/>
                <a:gd name="T30" fmla="*/ 1 w 2261"/>
                <a:gd name="T31" fmla="*/ 0 h 2030"/>
                <a:gd name="T32" fmla="*/ 1 w 2261"/>
                <a:gd name="T33" fmla="*/ 0 h 2030"/>
                <a:gd name="T34" fmla="*/ 1 w 2261"/>
                <a:gd name="T35" fmla="*/ 0 h 2030"/>
                <a:gd name="T36" fmla="*/ 0 w 2261"/>
                <a:gd name="T37" fmla="*/ 0 h 2030"/>
                <a:gd name="T38" fmla="*/ 0 w 2261"/>
                <a:gd name="T39" fmla="*/ 0 h 2030"/>
                <a:gd name="T40" fmla="*/ 0 w 2261"/>
                <a:gd name="T41" fmla="*/ 0 h 2030"/>
                <a:gd name="T42" fmla="*/ 0 w 2261"/>
                <a:gd name="T43" fmla="*/ 0 h 2030"/>
                <a:gd name="T44" fmla="*/ 0 w 2261"/>
                <a:gd name="T45" fmla="*/ 0 h 2030"/>
                <a:gd name="T46" fmla="*/ 0 w 2261"/>
                <a:gd name="T47" fmla="*/ 0 h 2030"/>
                <a:gd name="T48" fmla="*/ 0 w 2261"/>
                <a:gd name="T49" fmla="*/ 0 h 2030"/>
                <a:gd name="T50" fmla="*/ 0 w 2261"/>
                <a:gd name="T51" fmla="*/ 1 h 2030"/>
                <a:gd name="T52" fmla="*/ 0 w 2261"/>
                <a:gd name="T53" fmla="*/ 1 h 2030"/>
                <a:gd name="T54" fmla="*/ 0 w 2261"/>
                <a:gd name="T55" fmla="*/ 1 h 2030"/>
                <a:gd name="T56" fmla="*/ 0 w 2261"/>
                <a:gd name="T57" fmla="*/ 1 h 2030"/>
                <a:gd name="T58" fmla="*/ 0 w 2261"/>
                <a:gd name="T59" fmla="*/ 1 h 2030"/>
                <a:gd name="T60" fmla="*/ 0 w 2261"/>
                <a:gd name="T61" fmla="*/ 0 h 2030"/>
                <a:gd name="T62" fmla="*/ 0 w 2261"/>
                <a:gd name="T63" fmla="*/ 0 h 2030"/>
                <a:gd name="T64" fmla="*/ 0 w 2261"/>
                <a:gd name="T65" fmla="*/ 0 h 2030"/>
                <a:gd name="T66" fmla="*/ 0 w 2261"/>
                <a:gd name="T67" fmla="*/ 0 h 2030"/>
                <a:gd name="T68" fmla="*/ 0 w 2261"/>
                <a:gd name="T69" fmla="*/ 0 h 2030"/>
                <a:gd name="T70" fmla="*/ 0 w 2261"/>
                <a:gd name="T71" fmla="*/ 0 h 2030"/>
                <a:gd name="T72" fmla="*/ 0 w 2261"/>
                <a:gd name="T73" fmla="*/ 0 h 2030"/>
                <a:gd name="T74" fmla="*/ 0 w 2261"/>
                <a:gd name="T75" fmla="*/ 0 h 2030"/>
                <a:gd name="T76" fmla="*/ 0 w 2261"/>
                <a:gd name="T77" fmla="*/ 0 h 2030"/>
                <a:gd name="T78" fmla="*/ 0 w 2261"/>
                <a:gd name="T79" fmla="*/ 0 h 2030"/>
                <a:gd name="T80" fmla="*/ 0 w 2261"/>
                <a:gd name="T81" fmla="*/ 0 h 2030"/>
                <a:gd name="T82" fmla="*/ 0 w 2261"/>
                <a:gd name="T83" fmla="*/ 0 h 2030"/>
                <a:gd name="T84" fmla="*/ 0 w 2261"/>
                <a:gd name="T85" fmla="*/ 0 h 2030"/>
                <a:gd name="T86" fmla="*/ 0 w 2261"/>
                <a:gd name="T87" fmla="*/ 0 h 2030"/>
                <a:gd name="T88" fmla="*/ 0 w 2261"/>
                <a:gd name="T89" fmla="*/ 0 h 2030"/>
                <a:gd name="T90" fmla="*/ 0 w 2261"/>
                <a:gd name="T91" fmla="*/ 0 h 2030"/>
                <a:gd name="T92" fmla="*/ 0 w 2261"/>
                <a:gd name="T93" fmla="*/ 0 h 2030"/>
                <a:gd name="T94" fmla="*/ 0 w 2261"/>
                <a:gd name="T95" fmla="*/ 0 h 2030"/>
                <a:gd name="T96" fmla="*/ 0 w 2261"/>
                <a:gd name="T97" fmla="*/ 0 h 2030"/>
                <a:gd name="T98" fmla="*/ 0 w 2261"/>
                <a:gd name="T99" fmla="*/ 0 h 2030"/>
                <a:gd name="T100" fmla="*/ 0 w 2261"/>
                <a:gd name="T101" fmla="*/ 0 h 2030"/>
                <a:gd name="T102" fmla="*/ 0 w 2261"/>
                <a:gd name="T103" fmla="*/ 0 h 2030"/>
                <a:gd name="T104" fmla="*/ 0 w 2261"/>
                <a:gd name="T105" fmla="*/ 0 h 2030"/>
                <a:gd name="T106" fmla="*/ 0 w 2261"/>
                <a:gd name="T107" fmla="*/ 0 h 2030"/>
                <a:gd name="T108" fmla="*/ 0 w 2261"/>
                <a:gd name="T109" fmla="*/ 0 h 2030"/>
                <a:gd name="T110" fmla="*/ 0 w 2261"/>
                <a:gd name="T111" fmla="*/ 0 h 2030"/>
                <a:gd name="T112" fmla="*/ 0 w 2261"/>
                <a:gd name="T113" fmla="*/ 1 h 2030"/>
                <a:gd name="T114" fmla="*/ 0 w 2261"/>
                <a:gd name="T115" fmla="*/ 1 h 2030"/>
                <a:gd name="T116" fmla="*/ 0 w 2261"/>
                <a:gd name="T117" fmla="*/ 1 h 2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61"/>
                <a:gd name="T178" fmla="*/ 0 h 2030"/>
                <a:gd name="T179" fmla="*/ 2261 w 2261"/>
                <a:gd name="T180" fmla="*/ 2030 h 20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61" h="2030">
                  <a:moveTo>
                    <a:pt x="1154" y="2009"/>
                  </a:moveTo>
                  <a:lnTo>
                    <a:pt x="1154" y="1902"/>
                  </a:lnTo>
                  <a:lnTo>
                    <a:pt x="1139" y="1785"/>
                  </a:lnTo>
                  <a:lnTo>
                    <a:pt x="1145" y="1790"/>
                  </a:lnTo>
                  <a:lnTo>
                    <a:pt x="1165" y="1799"/>
                  </a:lnTo>
                  <a:lnTo>
                    <a:pt x="1196" y="1811"/>
                  </a:lnTo>
                  <a:lnTo>
                    <a:pt x="1234" y="1823"/>
                  </a:lnTo>
                  <a:lnTo>
                    <a:pt x="1280" y="1833"/>
                  </a:lnTo>
                  <a:lnTo>
                    <a:pt x="1325" y="1835"/>
                  </a:lnTo>
                  <a:lnTo>
                    <a:pt x="1375" y="1829"/>
                  </a:lnTo>
                  <a:lnTo>
                    <a:pt x="1423" y="1811"/>
                  </a:lnTo>
                  <a:lnTo>
                    <a:pt x="1476" y="1835"/>
                  </a:lnTo>
                  <a:lnTo>
                    <a:pt x="1530" y="1844"/>
                  </a:lnTo>
                  <a:lnTo>
                    <a:pt x="1583" y="1848"/>
                  </a:lnTo>
                  <a:lnTo>
                    <a:pt x="1635" y="1841"/>
                  </a:lnTo>
                  <a:lnTo>
                    <a:pt x="1685" y="1826"/>
                  </a:lnTo>
                  <a:lnTo>
                    <a:pt x="1730" y="1806"/>
                  </a:lnTo>
                  <a:lnTo>
                    <a:pt x="1771" y="1777"/>
                  </a:lnTo>
                  <a:lnTo>
                    <a:pt x="1805" y="1745"/>
                  </a:lnTo>
                  <a:lnTo>
                    <a:pt x="1810" y="1742"/>
                  </a:lnTo>
                  <a:lnTo>
                    <a:pt x="1828" y="1735"/>
                  </a:lnTo>
                  <a:lnTo>
                    <a:pt x="1856" y="1725"/>
                  </a:lnTo>
                  <a:lnTo>
                    <a:pt x="1887" y="1710"/>
                  </a:lnTo>
                  <a:lnTo>
                    <a:pt x="1921" y="1691"/>
                  </a:lnTo>
                  <a:lnTo>
                    <a:pt x="1956" y="1665"/>
                  </a:lnTo>
                  <a:lnTo>
                    <a:pt x="1989" y="1637"/>
                  </a:lnTo>
                  <a:lnTo>
                    <a:pt x="2018" y="1603"/>
                  </a:lnTo>
                  <a:lnTo>
                    <a:pt x="2028" y="1591"/>
                  </a:lnTo>
                  <a:lnTo>
                    <a:pt x="2057" y="1569"/>
                  </a:lnTo>
                  <a:lnTo>
                    <a:pt x="2097" y="1533"/>
                  </a:lnTo>
                  <a:lnTo>
                    <a:pt x="2143" y="1485"/>
                  </a:lnTo>
                  <a:lnTo>
                    <a:pt x="2187" y="1426"/>
                  </a:lnTo>
                  <a:lnTo>
                    <a:pt x="2225" y="1356"/>
                  </a:lnTo>
                  <a:lnTo>
                    <a:pt x="2253" y="1280"/>
                  </a:lnTo>
                  <a:lnTo>
                    <a:pt x="2261" y="1196"/>
                  </a:lnTo>
                  <a:lnTo>
                    <a:pt x="2251" y="1120"/>
                  </a:lnTo>
                  <a:lnTo>
                    <a:pt x="2225" y="1060"/>
                  </a:lnTo>
                  <a:lnTo>
                    <a:pt x="2190" y="1011"/>
                  </a:lnTo>
                  <a:lnTo>
                    <a:pt x="2150" y="978"/>
                  </a:lnTo>
                  <a:lnTo>
                    <a:pt x="2106" y="957"/>
                  </a:lnTo>
                  <a:lnTo>
                    <a:pt x="2061" y="948"/>
                  </a:lnTo>
                  <a:lnTo>
                    <a:pt x="2019" y="951"/>
                  </a:lnTo>
                  <a:lnTo>
                    <a:pt x="1984" y="962"/>
                  </a:lnTo>
                  <a:lnTo>
                    <a:pt x="1972" y="944"/>
                  </a:lnTo>
                  <a:lnTo>
                    <a:pt x="1936" y="897"/>
                  </a:lnTo>
                  <a:lnTo>
                    <a:pt x="1880" y="850"/>
                  </a:lnTo>
                  <a:lnTo>
                    <a:pt x="1813" y="827"/>
                  </a:lnTo>
                  <a:lnTo>
                    <a:pt x="1806" y="811"/>
                  </a:lnTo>
                  <a:lnTo>
                    <a:pt x="1780" y="769"/>
                  </a:lnTo>
                  <a:lnTo>
                    <a:pt x="1730" y="727"/>
                  </a:lnTo>
                  <a:lnTo>
                    <a:pt x="1650" y="700"/>
                  </a:lnTo>
                  <a:lnTo>
                    <a:pt x="1654" y="683"/>
                  </a:lnTo>
                  <a:lnTo>
                    <a:pt x="1660" y="643"/>
                  </a:lnTo>
                  <a:lnTo>
                    <a:pt x="1656" y="597"/>
                  </a:lnTo>
                  <a:lnTo>
                    <a:pt x="1634" y="565"/>
                  </a:lnTo>
                  <a:lnTo>
                    <a:pt x="1630" y="557"/>
                  </a:lnTo>
                  <a:lnTo>
                    <a:pt x="1622" y="539"/>
                  </a:lnTo>
                  <a:lnTo>
                    <a:pt x="1600" y="514"/>
                  </a:lnTo>
                  <a:lnTo>
                    <a:pt x="1563" y="485"/>
                  </a:lnTo>
                  <a:lnTo>
                    <a:pt x="1560" y="478"/>
                  </a:lnTo>
                  <a:lnTo>
                    <a:pt x="1549" y="462"/>
                  </a:lnTo>
                  <a:lnTo>
                    <a:pt x="1530" y="446"/>
                  </a:lnTo>
                  <a:lnTo>
                    <a:pt x="1503" y="439"/>
                  </a:lnTo>
                  <a:lnTo>
                    <a:pt x="1503" y="434"/>
                  </a:lnTo>
                  <a:lnTo>
                    <a:pt x="1500" y="424"/>
                  </a:lnTo>
                  <a:lnTo>
                    <a:pt x="1486" y="414"/>
                  </a:lnTo>
                  <a:lnTo>
                    <a:pt x="1455" y="414"/>
                  </a:lnTo>
                  <a:lnTo>
                    <a:pt x="1438" y="381"/>
                  </a:lnTo>
                  <a:lnTo>
                    <a:pt x="1393" y="361"/>
                  </a:lnTo>
                  <a:lnTo>
                    <a:pt x="1344" y="354"/>
                  </a:lnTo>
                  <a:lnTo>
                    <a:pt x="1309" y="368"/>
                  </a:lnTo>
                  <a:lnTo>
                    <a:pt x="1285" y="362"/>
                  </a:lnTo>
                  <a:lnTo>
                    <a:pt x="1261" y="374"/>
                  </a:lnTo>
                  <a:lnTo>
                    <a:pt x="1237" y="396"/>
                  </a:lnTo>
                  <a:lnTo>
                    <a:pt x="1226" y="421"/>
                  </a:lnTo>
                  <a:lnTo>
                    <a:pt x="1207" y="421"/>
                  </a:lnTo>
                  <a:lnTo>
                    <a:pt x="1171" y="431"/>
                  </a:lnTo>
                  <a:lnTo>
                    <a:pt x="1141" y="459"/>
                  </a:lnTo>
                  <a:lnTo>
                    <a:pt x="1147" y="524"/>
                  </a:lnTo>
                  <a:lnTo>
                    <a:pt x="1139" y="523"/>
                  </a:lnTo>
                  <a:lnTo>
                    <a:pt x="1121" y="523"/>
                  </a:lnTo>
                  <a:lnTo>
                    <a:pt x="1106" y="532"/>
                  </a:lnTo>
                  <a:lnTo>
                    <a:pt x="1105" y="555"/>
                  </a:lnTo>
                  <a:lnTo>
                    <a:pt x="1086" y="563"/>
                  </a:lnTo>
                  <a:lnTo>
                    <a:pt x="1048" y="590"/>
                  </a:lnTo>
                  <a:lnTo>
                    <a:pt x="1014" y="643"/>
                  </a:lnTo>
                  <a:lnTo>
                    <a:pt x="1011" y="730"/>
                  </a:lnTo>
                  <a:lnTo>
                    <a:pt x="1023" y="778"/>
                  </a:lnTo>
                  <a:lnTo>
                    <a:pt x="1039" y="822"/>
                  </a:lnTo>
                  <a:lnTo>
                    <a:pt x="1056" y="863"/>
                  </a:lnTo>
                  <a:lnTo>
                    <a:pt x="1080" y="902"/>
                  </a:lnTo>
                  <a:lnTo>
                    <a:pt x="1108" y="936"/>
                  </a:lnTo>
                  <a:lnTo>
                    <a:pt x="1141" y="969"/>
                  </a:lnTo>
                  <a:lnTo>
                    <a:pt x="1183" y="1003"/>
                  </a:lnTo>
                  <a:lnTo>
                    <a:pt x="1226" y="1037"/>
                  </a:lnTo>
                  <a:lnTo>
                    <a:pt x="1202" y="1039"/>
                  </a:lnTo>
                  <a:lnTo>
                    <a:pt x="1148" y="1051"/>
                  </a:lnTo>
                  <a:lnTo>
                    <a:pt x="1086" y="1087"/>
                  </a:lnTo>
                  <a:lnTo>
                    <a:pt x="1040" y="1156"/>
                  </a:lnTo>
                  <a:lnTo>
                    <a:pt x="1021" y="1230"/>
                  </a:lnTo>
                  <a:lnTo>
                    <a:pt x="1024" y="1281"/>
                  </a:lnTo>
                  <a:lnTo>
                    <a:pt x="1045" y="1318"/>
                  </a:lnTo>
                  <a:lnTo>
                    <a:pt x="1073" y="1350"/>
                  </a:lnTo>
                  <a:lnTo>
                    <a:pt x="1078" y="1381"/>
                  </a:lnTo>
                  <a:lnTo>
                    <a:pt x="1056" y="1418"/>
                  </a:lnTo>
                  <a:lnTo>
                    <a:pt x="1040" y="1462"/>
                  </a:lnTo>
                  <a:lnTo>
                    <a:pt x="1065" y="1518"/>
                  </a:lnTo>
                  <a:lnTo>
                    <a:pt x="1058" y="1521"/>
                  </a:lnTo>
                  <a:lnTo>
                    <a:pt x="1054" y="1536"/>
                  </a:lnTo>
                  <a:lnTo>
                    <a:pt x="1056" y="1562"/>
                  </a:lnTo>
                  <a:lnTo>
                    <a:pt x="1080" y="1603"/>
                  </a:lnTo>
                  <a:lnTo>
                    <a:pt x="1095" y="1631"/>
                  </a:lnTo>
                  <a:lnTo>
                    <a:pt x="1083" y="1643"/>
                  </a:lnTo>
                  <a:lnTo>
                    <a:pt x="1070" y="1654"/>
                  </a:lnTo>
                  <a:lnTo>
                    <a:pt x="1080" y="1685"/>
                  </a:lnTo>
                  <a:lnTo>
                    <a:pt x="1071" y="1753"/>
                  </a:lnTo>
                  <a:lnTo>
                    <a:pt x="1080" y="1906"/>
                  </a:lnTo>
                  <a:lnTo>
                    <a:pt x="1070" y="1858"/>
                  </a:lnTo>
                  <a:lnTo>
                    <a:pt x="1040" y="1721"/>
                  </a:lnTo>
                  <a:lnTo>
                    <a:pt x="1009" y="1503"/>
                  </a:lnTo>
                  <a:lnTo>
                    <a:pt x="983" y="1207"/>
                  </a:lnTo>
                  <a:lnTo>
                    <a:pt x="981" y="944"/>
                  </a:lnTo>
                  <a:lnTo>
                    <a:pt x="991" y="782"/>
                  </a:lnTo>
                  <a:lnTo>
                    <a:pt x="995" y="662"/>
                  </a:lnTo>
                  <a:lnTo>
                    <a:pt x="975" y="524"/>
                  </a:lnTo>
                  <a:lnTo>
                    <a:pt x="933" y="417"/>
                  </a:lnTo>
                  <a:lnTo>
                    <a:pt x="898" y="396"/>
                  </a:lnTo>
                  <a:lnTo>
                    <a:pt x="876" y="383"/>
                  </a:lnTo>
                  <a:lnTo>
                    <a:pt x="877" y="312"/>
                  </a:lnTo>
                  <a:lnTo>
                    <a:pt x="890" y="258"/>
                  </a:lnTo>
                  <a:lnTo>
                    <a:pt x="904" y="235"/>
                  </a:lnTo>
                  <a:lnTo>
                    <a:pt x="917" y="229"/>
                  </a:lnTo>
                  <a:lnTo>
                    <a:pt x="922" y="230"/>
                  </a:lnTo>
                  <a:lnTo>
                    <a:pt x="912" y="195"/>
                  </a:lnTo>
                  <a:lnTo>
                    <a:pt x="903" y="118"/>
                  </a:lnTo>
                  <a:lnTo>
                    <a:pt x="902" y="114"/>
                  </a:lnTo>
                  <a:lnTo>
                    <a:pt x="893" y="99"/>
                  </a:lnTo>
                  <a:lnTo>
                    <a:pt x="872" y="82"/>
                  </a:lnTo>
                  <a:lnTo>
                    <a:pt x="843" y="59"/>
                  </a:lnTo>
                  <a:lnTo>
                    <a:pt x="799" y="39"/>
                  </a:lnTo>
                  <a:lnTo>
                    <a:pt x="741" y="20"/>
                  </a:lnTo>
                  <a:lnTo>
                    <a:pt x="666" y="6"/>
                  </a:lnTo>
                  <a:lnTo>
                    <a:pt x="573" y="0"/>
                  </a:lnTo>
                  <a:lnTo>
                    <a:pt x="481" y="6"/>
                  </a:lnTo>
                  <a:lnTo>
                    <a:pt x="400" y="27"/>
                  </a:lnTo>
                  <a:lnTo>
                    <a:pt x="330" y="59"/>
                  </a:lnTo>
                  <a:lnTo>
                    <a:pt x="272" y="98"/>
                  </a:lnTo>
                  <a:lnTo>
                    <a:pt x="227" y="137"/>
                  </a:lnTo>
                  <a:lnTo>
                    <a:pt x="195" y="176"/>
                  </a:lnTo>
                  <a:lnTo>
                    <a:pt x="175" y="211"/>
                  </a:lnTo>
                  <a:lnTo>
                    <a:pt x="168" y="235"/>
                  </a:lnTo>
                  <a:lnTo>
                    <a:pt x="180" y="268"/>
                  </a:lnTo>
                  <a:lnTo>
                    <a:pt x="198" y="297"/>
                  </a:lnTo>
                  <a:lnTo>
                    <a:pt x="215" y="320"/>
                  </a:lnTo>
                  <a:lnTo>
                    <a:pt x="225" y="340"/>
                  </a:lnTo>
                  <a:lnTo>
                    <a:pt x="213" y="362"/>
                  </a:lnTo>
                  <a:lnTo>
                    <a:pt x="187" y="392"/>
                  </a:lnTo>
                  <a:lnTo>
                    <a:pt x="163" y="429"/>
                  </a:lnTo>
                  <a:lnTo>
                    <a:pt x="152" y="480"/>
                  </a:lnTo>
                  <a:lnTo>
                    <a:pt x="152" y="538"/>
                  </a:lnTo>
                  <a:lnTo>
                    <a:pt x="144" y="592"/>
                  </a:lnTo>
                  <a:lnTo>
                    <a:pt x="127" y="632"/>
                  </a:lnTo>
                  <a:lnTo>
                    <a:pt x="105" y="650"/>
                  </a:lnTo>
                  <a:lnTo>
                    <a:pt x="67" y="667"/>
                  </a:lnTo>
                  <a:lnTo>
                    <a:pt x="24" y="704"/>
                  </a:lnTo>
                  <a:lnTo>
                    <a:pt x="0" y="751"/>
                  </a:lnTo>
                  <a:lnTo>
                    <a:pt x="17" y="796"/>
                  </a:lnTo>
                  <a:lnTo>
                    <a:pt x="58" y="811"/>
                  </a:lnTo>
                  <a:lnTo>
                    <a:pt x="85" y="785"/>
                  </a:lnTo>
                  <a:lnTo>
                    <a:pt x="109" y="744"/>
                  </a:lnTo>
                  <a:lnTo>
                    <a:pt x="136" y="709"/>
                  </a:lnTo>
                  <a:lnTo>
                    <a:pt x="160" y="691"/>
                  </a:lnTo>
                  <a:lnTo>
                    <a:pt x="172" y="688"/>
                  </a:lnTo>
                  <a:lnTo>
                    <a:pt x="171" y="699"/>
                  </a:lnTo>
                  <a:lnTo>
                    <a:pt x="160" y="717"/>
                  </a:lnTo>
                  <a:lnTo>
                    <a:pt x="149" y="749"/>
                  </a:lnTo>
                  <a:lnTo>
                    <a:pt x="138" y="798"/>
                  </a:lnTo>
                  <a:lnTo>
                    <a:pt x="136" y="845"/>
                  </a:lnTo>
                  <a:lnTo>
                    <a:pt x="149" y="883"/>
                  </a:lnTo>
                  <a:lnTo>
                    <a:pt x="112" y="953"/>
                  </a:lnTo>
                  <a:lnTo>
                    <a:pt x="83" y="970"/>
                  </a:lnTo>
                  <a:lnTo>
                    <a:pt x="63" y="1004"/>
                  </a:lnTo>
                  <a:lnTo>
                    <a:pt x="58" y="1048"/>
                  </a:lnTo>
                  <a:lnTo>
                    <a:pt x="79" y="1085"/>
                  </a:lnTo>
                  <a:lnTo>
                    <a:pt x="120" y="1096"/>
                  </a:lnTo>
                  <a:lnTo>
                    <a:pt x="158" y="1080"/>
                  </a:lnTo>
                  <a:lnTo>
                    <a:pt x="185" y="1049"/>
                  </a:lnTo>
                  <a:lnTo>
                    <a:pt x="193" y="1011"/>
                  </a:lnTo>
                  <a:lnTo>
                    <a:pt x="187" y="948"/>
                  </a:lnTo>
                  <a:lnTo>
                    <a:pt x="206" y="920"/>
                  </a:lnTo>
                  <a:lnTo>
                    <a:pt x="216" y="913"/>
                  </a:lnTo>
                  <a:lnTo>
                    <a:pt x="210" y="906"/>
                  </a:lnTo>
                  <a:lnTo>
                    <a:pt x="210" y="886"/>
                  </a:lnTo>
                  <a:lnTo>
                    <a:pt x="219" y="839"/>
                  </a:lnTo>
                  <a:lnTo>
                    <a:pt x="243" y="780"/>
                  </a:lnTo>
                  <a:lnTo>
                    <a:pt x="287" y="724"/>
                  </a:lnTo>
                  <a:lnTo>
                    <a:pt x="303" y="713"/>
                  </a:lnTo>
                  <a:lnTo>
                    <a:pt x="315" y="676"/>
                  </a:lnTo>
                  <a:lnTo>
                    <a:pt x="326" y="680"/>
                  </a:lnTo>
                  <a:lnTo>
                    <a:pt x="351" y="688"/>
                  </a:lnTo>
                  <a:lnTo>
                    <a:pt x="381" y="685"/>
                  </a:lnTo>
                  <a:lnTo>
                    <a:pt x="409" y="662"/>
                  </a:lnTo>
                  <a:lnTo>
                    <a:pt x="418" y="650"/>
                  </a:lnTo>
                  <a:lnTo>
                    <a:pt x="437" y="619"/>
                  </a:lnTo>
                  <a:lnTo>
                    <a:pt x="452" y="578"/>
                  </a:lnTo>
                  <a:lnTo>
                    <a:pt x="451" y="536"/>
                  </a:lnTo>
                  <a:lnTo>
                    <a:pt x="444" y="505"/>
                  </a:lnTo>
                  <a:lnTo>
                    <a:pt x="452" y="490"/>
                  </a:lnTo>
                  <a:lnTo>
                    <a:pt x="471" y="490"/>
                  </a:lnTo>
                  <a:lnTo>
                    <a:pt x="496" y="506"/>
                  </a:lnTo>
                  <a:lnTo>
                    <a:pt x="521" y="524"/>
                  </a:lnTo>
                  <a:lnTo>
                    <a:pt x="541" y="542"/>
                  </a:lnTo>
                  <a:lnTo>
                    <a:pt x="559" y="569"/>
                  </a:lnTo>
                  <a:lnTo>
                    <a:pt x="573" y="613"/>
                  </a:lnTo>
                  <a:lnTo>
                    <a:pt x="588" y="654"/>
                  </a:lnTo>
                  <a:lnTo>
                    <a:pt x="610" y="678"/>
                  </a:lnTo>
                  <a:lnTo>
                    <a:pt x="630" y="690"/>
                  </a:lnTo>
                  <a:lnTo>
                    <a:pt x="637" y="692"/>
                  </a:lnTo>
                  <a:lnTo>
                    <a:pt x="618" y="688"/>
                  </a:lnTo>
                  <a:lnTo>
                    <a:pt x="569" y="688"/>
                  </a:lnTo>
                  <a:lnTo>
                    <a:pt x="510" y="707"/>
                  </a:lnTo>
                  <a:lnTo>
                    <a:pt x="454" y="759"/>
                  </a:lnTo>
                  <a:lnTo>
                    <a:pt x="390" y="897"/>
                  </a:lnTo>
                  <a:lnTo>
                    <a:pt x="373" y="1030"/>
                  </a:lnTo>
                  <a:lnTo>
                    <a:pt x="387" y="1151"/>
                  </a:lnTo>
                  <a:lnTo>
                    <a:pt x="429" y="1252"/>
                  </a:lnTo>
                  <a:lnTo>
                    <a:pt x="486" y="1335"/>
                  </a:lnTo>
                  <a:lnTo>
                    <a:pt x="545" y="1390"/>
                  </a:lnTo>
                  <a:lnTo>
                    <a:pt x="601" y="1414"/>
                  </a:lnTo>
                  <a:lnTo>
                    <a:pt x="642" y="1401"/>
                  </a:lnTo>
                  <a:lnTo>
                    <a:pt x="620" y="1514"/>
                  </a:lnTo>
                  <a:lnTo>
                    <a:pt x="655" y="1658"/>
                  </a:lnTo>
                  <a:lnTo>
                    <a:pt x="707" y="1787"/>
                  </a:lnTo>
                  <a:lnTo>
                    <a:pt x="734" y="1841"/>
                  </a:lnTo>
                  <a:lnTo>
                    <a:pt x="744" y="1892"/>
                  </a:lnTo>
                  <a:lnTo>
                    <a:pt x="760" y="1982"/>
                  </a:lnTo>
                  <a:lnTo>
                    <a:pt x="760" y="2030"/>
                  </a:lnTo>
                  <a:lnTo>
                    <a:pt x="1154" y="2009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20"/>
            <p:cNvSpPr>
              <a:spLocks/>
            </p:cNvSpPr>
            <p:nvPr/>
          </p:nvSpPr>
          <p:spPr bwMode="auto">
            <a:xfrm>
              <a:off x="2638" y="1050"/>
              <a:ext cx="311" cy="172"/>
            </a:xfrm>
            <a:custGeom>
              <a:avLst/>
              <a:gdLst>
                <a:gd name="T0" fmla="*/ 0 w 1322"/>
                <a:gd name="T1" fmla="*/ 0 h 708"/>
                <a:gd name="T2" fmla="*/ 0 w 1322"/>
                <a:gd name="T3" fmla="*/ 0 h 708"/>
                <a:gd name="T4" fmla="*/ 0 w 1322"/>
                <a:gd name="T5" fmla="*/ 0 h 708"/>
                <a:gd name="T6" fmla="*/ 0 w 1322"/>
                <a:gd name="T7" fmla="*/ 0 h 708"/>
                <a:gd name="T8" fmla="*/ 0 w 1322"/>
                <a:gd name="T9" fmla="*/ 0 h 708"/>
                <a:gd name="T10" fmla="*/ 0 w 1322"/>
                <a:gd name="T11" fmla="*/ 0 h 708"/>
                <a:gd name="T12" fmla="*/ 0 w 1322"/>
                <a:gd name="T13" fmla="*/ 0 h 708"/>
                <a:gd name="T14" fmla="*/ 0 w 1322"/>
                <a:gd name="T15" fmla="*/ 0 h 708"/>
                <a:gd name="T16" fmla="*/ 0 w 1322"/>
                <a:gd name="T17" fmla="*/ 0 h 708"/>
                <a:gd name="T18" fmla="*/ 0 w 1322"/>
                <a:gd name="T19" fmla="*/ 0 h 708"/>
                <a:gd name="T20" fmla="*/ 0 w 1322"/>
                <a:gd name="T21" fmla="*/ 0 h 708"/>
                <a:gd name="T22" fmla="*/ 0 w 1322"/>
                <a:gd name="T23" fmla="*/ 0 h 708"/>
                <a:gd name="T24" fmla="*/ 0 w 1322"/>
                <a:gd name="T25" fmla="*/ 0 h 708"/>
                <a:gd name="T26" fmla="*/ 0 w 1322"/>
                <a:gd name="T27" fmla="*/ 0 h 708"/>
                <a:gd name="T28" fmla="*/ 0 w 1322"/>
                <a:gd name="T29" fmla="*/ 0 h 708"/>
                <a:gd name="T30" fmla="*/ 0 w 1322"/>
                <a:gd name="T31" fmla="*/ 0 h 708"/>
                <a:gd name="T32" fmla="*/ 0 w 1322"/>
                <a:gd name="T33" fmla="*/ 0 h 708"/>
                <a:gd name="T34" fmla="*/ 0 w 1322"/>
                <a:gd name="T35" fmla="*/ 0 h 708"/>
                <a:gd name="T36" fmla="*/ 0 w 1322"/>
                <a:gd name="T37" fmla="*/ 0 h 708"/>
                <a:gd name="T38" fmla="*/ 0 w 1322"/>
                <a:gd name="T39" fmla="*/ 0 h 708"/>
                <a:gd name="T40" fmla="*/ 0 w 1322"/>
                <a:gd name="T41" fmla="*/ 0 h 708"/>
                <a:gd name="T42" fmla="*/ 0 w 1322"/>
                <a:gd name="T43" fmla="*/ 0 h 708"/>
                <a:gd name="T44" fmla="*/ 0 w 1322"/>
                <a:gd name="T45" fmla="*/ 0 h 708"/>
                <a:gd name="T46" fmla="*/ 0 w 1322"/>
                <a:gd name="T47" fmla="*/ 0 h 708"/>
                <a:gd name="T48" fmla="*/ 0 w 1322"/>
                <a:gd name="T49" fmla="*/ 0 h 708"/>
                <a:gd name="T50" fmla="*/ 0 w 1322"/>
                <a:gd name="T51" fmla="*/ 0 h 708"/>
                <a:gd name="T52" fmla="*/ 0 w 1322"/>
                <a:gd name="T53" fmla="*/ 0 h 708"/>
                <a:gd name="T54" fmla="*/ 0 w 1322"/>
                <a:gd name="T55" fmla="*/ 0 h 708"/>
                <a:gd name="T56" fmla="*/ 0 w 1322"/>
                <a:gd name="T57" fmla="*/ 0 h 708"/>
                <a:gd name="T58" fmla="*/ 0 w 1322"/>
                <a:gd name="T59" fmla="*/ 0 h 708"/>
                <a:gd name="T60" fmla="*/ 0 w 1322"/>
                <a:gd name="T61" fmla="*/ 0 h 708"/>
                <a:gd name="T62" fmla="*/ 0 w 1322"/>
                <a:gd name="T63" fmla="*/ 0 h 708"/>
                <a:gd name="T64" fmla="*/ 0 w 1322"/>
                <a:gd name="T65" fmla="*/ 0 h 708"/>
                <a:gd name="T66" fmla="*/ 0 w 1322"/>
                <a:gd name="T67" fmla="*/ 0 h 708"/>
                <a:gd name="T68" fmla="*/ 0 w 1322"/>
                <a:gd name="T69" fmla="*/ 0 h 708"/>
                <a:gd name="T70" fmla="*/ 0 w 1322"/>
                <a:gd name="T71" fmla="*/ 0 h 708"/>
                <a:gd name="T72" fmla="*/ 0 w 1322"/>
                <a:gd name="T73" fmla="*/ 0 h 7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22"/>
                <a:gd name="T112" fmla="*/ 0 h 708"/>
                <a:gd name="T113" fmla="*/ 1322 w 1322"/>
                <a:gd name="T114" fmla="*/ 708 h 7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22" h="708">
                  <a:moveTo>
                    <a:pt x="1322" y="133"/>
                  </a:moveTo>
                  <a:lnTo>
                    <a:pt x="1314" y="131"/>
                  </a:lnTo>
                  <a:lnTo>
                    <a:pt x="1284" y="120"/>
                  </a:lnTo>
                  <a:lnTo>
                    <a:pt x="1237" y="107"/>
                  </a:lnTo>
                  <a:lnTo>
                    <a:pt x="1176" y="91"/>
                  </a:lnTo>
                  <a:lnTo>
                    <a:pt x="1105" y="71"/>
                  </a:lnTo>
                  <a:lnTo>
                    <a:pt x="1021" y="53"/>
                  </a:lnTo>
                  <a:lnTo>
                    <a:pt x="928" y="35"/>
                  </a:lnTo>
                  <a:lnTo>
                    <a:pt x="829" y="18"/>
                  </a:lnTo>
                  <a:lnTo>
                    <a:pt x="725" y="7"/>
                  </a:lnTo>
                  <a:lnTo>
                    <a:pt x="619" y="0"/>
                  </a:lnTo>
                  <a:lnTo>
                    <a:pt x="514" y="0"/>
                  </a:lnTo>
                  <a:lnTo>
                    <a:pt x="409" y="6"/>
                  </a:lnTo>
                  <a:lnTo>
                    <a:pt x="308" y="23"/>
                  </a:lnTo>
                  <a:lnTo>
                    <a:pt x="214" y="47"/>
                  </a:lnTo>
                  <a:lnTo>
                    <a:pt x="126" y="86"/>
                  </a:lnTo>
                  <a:lnTo>
                    <a:pt x="50" y="137"/>
                  </a:lnTo>
                  <a:lnTo>
                    <a:pt x="0" y="207"/>
                  </a:lnTo>
                  <a:lnTo>
                    <a:pt x="6" y="278"/>
                  </a:lnTo>
                  <a:lnTo>
                    <a:pt x="54" y="348"/>
                  </a:lnTo>
                  <a:lnTo>
                    <a:pt x="128" y="420"/>
                  </a:lnTo>
                  <a:lnTo>
                    <a:pt x="215" y="493"/>
                  </a:lnTo>
                  <a:lnTo>
                    <a:pt x="295" y="564"/>
                  </a:lnTo>
                  <a:lnTo>
                    <a:pt x="354" y="637"/>
                  </a:lnTo>
                  <a:lnTo>
                    <a:pt x="379" y="708"/>
                  </a:lnTo>
                  <a:lnTo>
                    <a:pt x="378" y="693"/>
                  </a:lnTo>
                  <a:lnTo>
                    <a:pt x="384" y="661"/>
                  </a:lnTo>
                  <a:lnTo>
                    <a:pt x="409" y="630"/>
                  </a:lnTo>
                  <a:lnTo>
                    <a:pt x="469" y="619"/>
                  </a:lnTo>
                  <a:lnTo>
                    <a:pt x="420" y="566"/>
                  </a:lnTo>
                  <a:lnTo>
                    <a:pt x="406" y="494"/>
                  </a:lnTo>
                  <a:lnTo>
                    <a:pt x="431" y="411"/>
                  </a:lnTo>
                  <a:lnTo>
                    <a:pt x="500" y="327"/>
                  </a:lnTo>
                  <a:lnTo>
                    <a:pt x="619" y="251"/>
                  </a:lnTo>
                  <a:lnTo>
                    <a:pt x="793" y="186"/>
                  </a:lnTo>
                  <a:lnTo>
                    <a:pt x="1025" y="143"/>
                  </a:lnTo>
                  <a:lnTo>
                    <a:pt x="1322" y="133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Freeform 21"/>
            <p:cNvSpPr>
              <a:spLocks/>
            </p:cNvSpPr>
            <p:nvPr/>
          </p:nvSpPr>
          <p:spPr bwMode="auto">
            <a:xfrm>
              <a:off x="2552" y="972"/>
              <a:ext cx="537" cy="275"/>
            </a:xfrm>
            <a:custGeom>
              <a:avLst/>
              <a:gdLst>
                <a:gd name="T0" fmla="*/ 0 w 2284"/>
                <a:gd name="T1" fmla="*/ 0 h 1132"/>
                <a:gd name="T2" fmla="*/ 0 w 2284"/>
                <a:gd name="T3" fmla="*/ 0 h 1132"/>
                <a:gd name="T4" fmla="*/ 0 w 2284"/>
                <a:gd name="T5" fmla="*/ 0 h 1132"/>
                <a:gd name="T6" fmla="*/ 0 w 2284"/>
                <a:gd name="T7" fmla="*/ 0 h 1132"/>
                <a:gd name="T8" fmla="*/ 0 w 2284"/>
                <a:gd name="T9" fmla="*/ 0 h 1132"/>
                <a:gd name="T10" fmla="*/ 0 w 2284"/>
                <a:gd name="T11" fmla="*/ 0 h 1132"/>
                <a:gd name="T12" fmla="*/ 0 w 2284"/>
                <a:gd name="T13" fmla="*/ 0 h 1132"/>
                <a:gd name="T14" fmla="*/ 0 w 2284"/>
                <a:gd name="T15" fmla="*/ 0 h 1132"/>
                <a:gd name="T16" fmla="*/ 0 w 2284"/>
                <a:gd name="T17" fmla="*/ 0 h 1132"/>
                <a:gd name="T18" fmla="*/ 0 w 2284"/>
                <a:gd name="T19" fmla="*/ 0 h 1132"/>
                <a:gd name="T20" fmla="*/ 0 w 2284"/>
                <a:gd name="T21" fmla="*/ 0 h 1132"/>
                <a:gd name="T22" fmla="*/ 0 w 2284"/>
                <a:gd name="T23" fmla="*/ 0 h 1132"/>
                <a:gd name="T24" fmla="*/ 0 w 2284"/>
                <a:gd name="T25" fmla="*/ 0 h 1132"/>
                <a:gd name="T26" fmla="*/ 0 w 2284"/>
                <a:gd name="T27" fmla="*/ 0 h 1132"/>
                <a:gd name="T28" fmla="*/ 0 w 2284"/>
                <a:gd name="T29" fmla="*/ 0 h 1132"/>
                <a:gd name="T30" fmla="*/ 0 w 2284"/>
                <a:gd name="T31" fmla="*/ 0 h 1132"/>
                <a:gd name="T32" fmla="*/ 0 w 2284"/>
                <a:gd name="T33" fmla="*/ 0 h 1132"/>
                <a:gd name="T34" fmla="*/ 0 w 2284"/>
                <a:gd name="T35" fmla="*/ 0 h 1132"/>
                <a:gd name="T36" fmla="*/ 0 w 2284"/>
                <a:gd name="T37" fmla="*/ 0 h 1132"/>
                <a:gd name="T38" fmla="*/ 0 w 2284"/>
                <a:gd name="T39" fmla="*/ 0 h 1132"/>
                <a:gd name="T40" fmla="*/ 0 w 2284"/>
                <a:gd name="T41" fmla="*/ 0 h 1132"/>
                <a:gd name="T42" fmla="*/ 0 w 2284"/>
                <a:gd name="T43" fmla="*/ 0 h 1132"/>
                <a:gd name="T44" fmla="*/ 0 w 2284"/>
                <a:gd name="T45" fmla="*/ 0 h 1132"/>
                <a:gd name="T46" fmla="*/ 0 w 2284"/>
                <a:gd name="T47" fmla="*/ 0 h 1132"/>
                <a:gd name="T48" fmla="*/ 0 w 2284"/>
                <a:gd name="T49" fmla="*/ 0 h 1132"/>
                <a:gd name="T50" fmla="*/ 0 w 2284"/>
                <a:gd name="T51" fmla="*/ 0 h 1132"/>
                <a:gd name="T52" fmla="*/ 0 w 2284"/>
                <a:gd name="T53" fmla="*/ 0 h 1132"/>
                <a:gd name="T54" fmla="*/ 0 w 2284"/>
                <a:gd name="T55" fmla="*/ 0 h 1132"/>
                <a:gd name="T56" fmla="*/ 0 w 2284"/>
                <a:gd name="T57" fmla="*/ 0 h 1132"/>
                <a:gd name="T58" fmla="*/ 0 w 2284"/>
                <a:gd name="T59" fmla="*/ 0 h 1132"/>
                <a:gd name="T60" fmla="*/ 0 w 2284"/>
                <a:gd name="T61" fmla="*/ 0 h 1132"/>
                <a:gd name="T62" fmla="*/ 0 w 2284"/>
                <a:gd name="T63" fmla="*/ 0 h 1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84"/>
                <a:gd name="T97" fmla="*/ 0 h 1132"/>
                <a:gd name="T98" fmla="*/ 2284 w 2284"/>
                <a:gd name="T99" fmla="*/ 1132 h 1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84" h="1132">
                  <a:moveTo>
                    <a:pt x="1686" y="455"/>
                  </a:moveTo>
                  <a:lnTo>
                    <a:pt x="1803" y="559"/>
                  </a:lnTo>
                  <a:lnTo>
                    <a:pt x="1839" y="667"/>
                  </a:lnTo>
                  <a:lnTo>
                    <a:pt x="1848" y="765"/>
                  </a:lnTo>
                  <a:lnTo>
                    <a:pt x="1876" y="855"/>
                  </a:lnTo>
                  <a:lnTo>
                    <a:pt x="1899" y="886"/>
                  </a:lnTo>
                  <a:lnTo>
                    <a:pt x="1926" y="918"/>
                  </a:lnTo>
                  <a:lnTo>
                    <a:pt x="1956" y="946"/>
                  </a:lnTo>
                  <a:lnTo>
                    <a:pt x="1992" y="965"/>
                  </a:lnTo>
                  <a:lnTo>
                    <a:pt x="2033" y="979"/>
                  </a:lnTo>
                  <a:lnTo>
                    <a:pt x="2077" y="985"/>
                  </a:lnTo>
                  <a:lnTo>
                    <a:pt x="2129" y="979"/>
                  </a:lnTo>
                  <a:lnTo>
                    <a:pt x="2189" y="963"/>
                  </a:lnTo>
                  <a:lnTo>
                    <a:pt x="2271" y="871"/>
                  </a:lnTo>
                  <a:lnTo>
                    <a:pt x="2284" y="724"/>
                  </a:lnTo>
                  <a:lnTo>
                    <a:pt x="2250" y="570"/>
                  </a:lnTo>
                  <a:lnTo>
                    <a:pt x="2200" y="459"/>
                  </a:lnTo>
                  <a:lnTo>
                    <a:pt x="2183" y="439"/>
                  </a:lnTo>
                  <a:lnTo>
                    <a:pt x="2159" y="413"/>
                  </a:lnTo>
                  <a:lnTo>
                    <a:pt x="2128" y="379"/>
                  </a:lnTo>
                  <a:lnTo>
                    <a:pt x="2089" y="345"/>
                  </a:lnTo>
                  <a:lnTo>
                    <a:pt x="2043" y="310"/>
                  </a:lnTo>
                  <a:lnTo>
                    <a:pt x="1992" y="270"/>
                  </a:lnTo>
                  <a:lnTo>
                    <a:pt x="1933" y="232"/>
                  </a:lnTo>
                  <a:lnTo>
                    <a:pt x="1865" y="193"/>
                  </a:lnTo>
                  <a:lnTo>
                    <a:pt x="1794" y="155"/>
                  </a:lnTo>
                  <a:lnTo>
                    <a:pt x="1715" y="121"/>
                  </a:lnTo>
                  <a:lnTo>
                    <a:pt x="1631" y="88"/>
                  </a:lnTo>
                  <a:lnTo>
                    <a:pt x="1540" y="60"/>
                  </a:lnTo>
                  <a:lnTo>
                    <a:pt x="1444" y="35"/>
                  </a:lnTo>
                  <a:lnTo>
                    <a:pt x="1341" y="18"/>
                  </a:lnTo>
                  <a:lnTo>
                    <a:pt x="1233" y="7"/>
                  </a:lnTo>
                  <a:lnTo>
                    <a:pt x="1119" y="0"/>
                  </a:lnTo>
                  <a:lnTo>
                    <a:pt x="1002" y="6"/>
                  </a:lnTo>
                  <a:lnTo>
                    <a:pt x="890" y="16"/>
                  </a:lnTo>
                  <a:lnTo>
                    <a:pt x="782" y="33"/>
                  </a:lnTo>
                  <a:lnTo>
                    <a:pt x="677" y="59"/>
                  </a:lnTo>
                  <a:lnTo>
                    <a:pt x="581" y="88"/>
                  </a:lnTo>
                  <a:lnTo>
                    <a:pt x="489" y="121"/>
                  </a:lnTo>
                  <a:lnTo>
                    <a:pt x="404" y="157"/>
                  </a:lnTo>
                  <a:lnTo>
                    <a:pt x="322" y="198"/>
                  </a:lnTo>
                  <a:lnTo>
                    <a:pt x="254" y="241"/>
                  </a:lnTo>
                  <a:lnTo>
                    <a:pt x="188" y="288"/>
                  </a:lnTo>
                  <a:lnTo>
                    <a:pt x="134" y="336"/>
                  </a:lnTo>
                  <a:lnTo>
                    <a:pt x="87" y="384"/>
                  </a:lnTo>
                  <a:lnTo>
                    <a:pt x="51" y="431"/>
                  </a:lnTo>
                  <a:lnTo>
                    <a:pt x="22" y="479"/>
                  </a:lnTo>
                  <a:lnTo>
                    <a:pt x="6" y="527"/>
                  </a:lnTo>
                  <a:lnTo>
                    <a:pt x="0" y="570"/>
                  </a:lnTo>
                  <a:lnTo>
                    <a:pt x="10" y="647"/>
                  </a:lnTo>
                  <a:lnTo>
                    <a:pt x="34" y="708"/>
                  </a:lnTo>
                  <a:lnTo>
                    <a:pt x="74" y="750"/>
                  </a:lnTo>
                  <a:lnTo>
                    <a:pt x="120" y="783"/>
                  </a:lnTo>
                  <a:lnTo>
                    <a:pt x="174" y="804"/>
                  </a:lnTo>
                  <a:lnTo>
                    <a:pt x="234" y="822"/>
                  </a:lnTo>
                  <a:lnTo>
                    <a:pt x="298" y="835"/>
                  </a:lnTo>
                  <a:lnTo>
                    <a:pt x="357" y="850"/>
                  </a:lnTo>
                  <a:lnTo>
                    <a:pt x="417" y="871"/>
                  </a:lnTo>
                  <a:lnTo>
                    <a:pt x="477" y="893"/>
                  </a:lnTo>
                  <a:lnTo>
                    <a:pt x="534" y="919"/>
                  </a:lnTo>
                  <a:lnTo>
                    <a:pt x="587" y="952"/>
                  </a:lnTo>
                  <a:lnTo>
                    <a:pt x="636" y="989"/>
                  </a:lnTo>
                  <a:lnTo>
                    <a:pt x="677" y="1032"/>
                  </a:lnTo>
                  <a:lnTo>
                    <a:pt x="706" y="1080"/>
                  </a:lnTo>
                  <a:lnTo>
                    <a:pt x="728" y="1132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9" name="Freeform 22"/>
            <p:cNvSpPr>
              <a:spLocks/>
            </p:cNvSpPr>
            <p:nvPr/>
          </p:nvSpPr>
          <p:spPr bwMode="auto">
            <a:xfrm>
              <a:off x="3099" y="995"/>
              <a:ext cx="78" cy="224"/>
            </a:xfrm>
            <a:custGeom>
              <a:avLst/>
              <a:gdLst>
                <a:gd name="T0" fmla="*/ 0 w 334"/>
                <a:gd name="T1" fmla="*/ 0 h 925"/>
                <a:gd name="T2" fmla="*/ 0 w 334"/>
                <a:gd name="T3" fmla="*/ 0 h 925"/>
                <a:gd name="T4" fmla="*/ 0 w 334"/>
                <a:gd name="T5" fmla="*/ 0 h 925"/>
                <a:gd name="T6" fmla="*/ 0 w 334"/>
                <a:gd name="T7" fmla="*/ 0 h 925"/>
                <a:gd name="T8" fmla="*/ 0 w 334"/>
                <a:gd name="T9" fmla="*/ 0 h 925"/>
                <a:gd name="T10" fmla="*/ 0 w 334"/>
                <a:gd name="T11" fmla="*/ 0 h 925"/>
                <a:gd name="T12" fmla="*/ 0 w 334"/>
                <a:gd name="T13" fmla="*/ 0 h 925"/>
                <a:gd name="T14" fmla="*/ 0 w 334"/>
                <a:gd name="T15" fmla="*/ 0 h 925"/>
                <a:gd name="T16" fmla="*/ 0 w 334"/>
                <a:gd name="T17" fmla="*/ 0 h 925"/>
                <a:gd name="T18" fmla="*/ 0 w 334"/>
                <a:gd name="T19" fmla="*/ 0 h 925"/>
                <a:gd name="T20" fmla="*/ 0 w 334"/>
                <a:gd name="T21" fmla="*/ 0 h 925"/>
                <a:gd name="T22" fmla="*/ 0 w 334"/>
                <a:gd name="T23" fmla="*/ 0 h 925"/>
                <a:gd name="T24" fmla="*/ 0 w 334"/>
                <a:gd name="T25" fmla="*/ 0 h 9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925"/>
                <a:gd name="T41" fmla="*/ 334 w 334"/>
                <a:gd name="T42" fmla="*/ 925 h 9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925">
                  <a:moveTo>
                    <a:pt x="255" y="0"/>
                  </a:moveTo>
                  <a:lnTo>
                    <a:pt x="264" y="74"/>
                  </a:lnTo>
                  <a:lnTo>
                    <a:pt x="291" y="127"/>
                  </a:lnTo>
                  <a:lnTo>
                    <a:pt x="321" y="216"/>
                  </a:lnTo>
                  <a:lnTo>
                    <a:pt x="334" y="390"/>
                  </a:lnTo>
                  <a:lnTo>
                    <a:pt x="315" y="560"/>
                  </a:lnTo>
                  <a:lnTo>
                    <a:pt x="274" y="639"/>
                  </a:lnTo>
                  <a:lnTo>
                    <a:pt x="236" y="690"/>
                  </a:lnTo>
                  <a:lnTo>
                    <a:pt x="224" y="771"/>
                  </a:lnTo>
                  <a:lnTo>
                    <a:pt x="207" y="872"/>
                  </a:lnTo>
                  <a:lnTo>
                    <a:pt x="150" y="925"/>
                  </a:lnTo>
                  <a:lnTo>
                    <a:pt x="74" y="916"/>
                  </a:lnTo>
                  <a:lnTo>
                    <a:pt x="0" y="82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0" name="Freeform 23"/>
            <p:cNvSpPr>
              <a:spLocks/>
            </p:cNvSpPr>
            <p:nvPr/>
          </p:nvSpPr>
          <p:spPr bwMode="auto">
            <a:xfrm>
              <a:off x="3138" y="801"/>
              <a:ext cx="110" cy="217"/>
            </a:xfrm>
            <a:custGeom>
              <a:avLst/>
              <a:gdLst>
                <a:gd name="T0" fmla="*/ 0 w 470"/>
                <a:gd name="T1" fmla="*/ 0 h 894"/>
                <a:gd name="T2" fmla="*/ 0 w 470"/>
                <a:gd name="T3" fmla="*/ 0 h 894"/>
                <a:gd name="T4" fmla="*/ 0 w 470"/>
                <a:gd name="T5" fmla="*/ 0 h 894"/>
                <a:gd name="T6" fmla="*/ 0 w 470"/>
                <a:gd name="T7" fmla="*/ 0 h 894"/>
                <a:gd name="T8" fmla="*/ 0 w 470"/>
                <a:gd name="T9" fmla="*/ 0 h 894"/>
                <a:gd name="T10" fmla="*/ 0 w 470"/>
                <a:gd name="T11" fmla="*/ 0 h 894"/>
                <a:gd name="T12" fmla="*/ 0 w 470"/>
                <a:gd name="T13" fmla="*/ 0 h 894"/>
                <a:gd name="T14" fmla="*/ 0 w 470"/>
                <a:gd name="T15" fmla="*/ 0 h 894"/>
                <a:gd name="T16" fmla="*/ 0 w 470"/>
                <a:gd name="T17" fmla="*/ 0 h 894"/>
                <a:gd name="T18" fmla="*/ 0 w 470"/>
                <a:gd name="T19" fmla="*/ 0 h 894"/>
                <a:gd name="T20" fmla="*/ 0 w 470"/>
                <a:gd name="T21" fmla="*/ 0 h 894"/>
                <a:gd name="T22" fmla="*/ 0 w 470"/>
                <a:gd name="T23" fmla="*/ 0 h 894"/>
                <a:gd name="T24" fmla="*/ 0 w 470"/>
                <a:gd name="T25" fmla="*/ 0 h 894"/>
                <a:gd name="T26" fmla="*/ 0 w 470"/>
                <a:gd name="T27" fmla="*/ 0 h 894"/>
                <a:gd name="T28" fmla="*/ 0 w 470"/>
                <a:gd name="T29" fmla="*/ 0 h 894"/>
                <a:gd name="T30" fmla="*/ 0 w 470"/>
                <a:gd name="T31" fmla="*/ 0 h 894"/>
                <a:gd name="T32" fmla="*/ 0 w 470"/>
                <a:gd name="T33" fmla="*/ 0 h 8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0"/>
                <a:gd name="T52" fmla="*/ 0 h 894"/>
                <a:gd name="T53" fmla="*/ 470 w 470"/>
                <a:gd name="T54" fmla="*/ 894 h 8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0" h="894">
                  <a:moveTo>
                    <a:pt x="0" y="894"/>
                  </a:moveTo>
                  <a:lnTo>
                    <a:pt x="8" y="829"/>
                  </a:lnTo>
                  <a:lnTo>
                    <a:pt x="36" y="809"/>
                  </a:lnTo>
                  <a:lnTo>
                    <a:pt x="75" y="796"/>
                  </a:lnTo>
                  <a:lnTo>
                    <a:pt x="111" y="749"/>
                  </a:lnTo>
                  <a:lnTo>
                    <a:pt x="129" y="667"/>
                  </a:lnTo>
                  <a:lnTo>
                    <a:pt x="129" y="570"/>
                  </a:lnTo>
                  <a:lnTo>
                    <a:pt x="147" y="467"/>
                  </a:lnTo>
                  <a:lnTo>
                    <a:pt x="201" y="359"/>
                  </a:lnTo>
                  <a:lnTo>
                    <a:pt x="245" y="310"/>
                  </a:lnTo>
                  <a:lnTo>
                    <a:pt x="299" y="269"/>
                  </a:lnTo>
                  <a:lnTo>
                    <a:pt x="350" y="233"/>
                  </a:lnTo>
                  <a:lnTo>
                    <a:pt x="396" y="199"/>
                  </a:lnTo>
                  <a:lnTo>
                    <a:pt x="434" y="161"/>
                  </a:lnTo>
                  <a:lnTo>
                    <a:pt x="462" y="121"/>
                  </a:lnTo>
                  <a:lnTo>
                    <a:pt x="470" y="67"/>
                  </a:lnTo>
                  <a:lnTo>
                    <a:pt x="456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1" name="Freeform 24"/>
            <p:cNvSpPr>
              <a:spLocks/>
            </p:cNvSpPr>
            <p:nvPr/>
          </p:nvSpPr>
          <p:spPr bwMode="auto">
            <a:xfrm>
              <a:off x="3097" y="731"/>
              <a:ext cx="51" cy="197"/>
            </a:xfrm>
            <a:custGeom>
              <a:avLst/>
              <a:gdLst>
                <a:gd name="T0" fmla="*/ 0 w 216"/>
                <a:gd name="T1" fmla="*/ 0 h 810"/>
                <a:gd name="T2" fmla="*/ 0 w 216"/>
                <a:gd name="T3" fmla="*/ 0 h 810"/>
                <a:gd name="T4" fmla="*/ 0 w 216"/>
                <a:gd name="T5" fmla="*/ 0 h 810"/>
                <a:gd name="T6" fmla="*/ 0 w 216"/>
                <a:gd name="T7" fmla="*/ 0 h 810"/>
                <a:gd name="T8" fmla="*/ 0 w 216"/>
                <a:gd name="T9" fmla="*/ 0 h 810"/>
                <a:gd name="T10" fmla="*/ 0 w 216"/>
                <a:gd name="T11" fmla="*/ 0 h 810"/>
                <a:gd name="T12" fmla="*/ 0 w 216"/>
                <a:gd name="T13" fmla="*/ 0 h 810"/>
                <a:gd name="T14" fmla="*/ 0 w 216"/>
                <a:gd name="T15" fmla="*/ 0 h 810"/>
                <a:gd name="T16" fmla="*/ 0 w 216"/>
                <a:gd name="T17" fmla="*/ 0 h 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810"/>
                <a:gd name="T29" fmla="*/ 216 w 216"/>
                <a:gd name="T30" fmla="*/ 810 h 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810">
                  <a:moveTo>
                    <a:pt x="216" y="0"/>
                  </a:moveTo>
                  <a:lnTo>
                    <a:pt x="122" y="49"/>
                  </a:lnTo>
                  <a:lnTo>
                    <a:pt x="105" y="131"/>
                  </a:lnTo>
                  <a:lnTo>
                    <a:pt x="109" y="234"/>
                  </a:lnTo>
                  <a:lnTo>
                    <a:pt x="72" y="352"/>
                  </a:lnTo>
                  <a:lnTo>
                    <a:pt x="17" y="489"/>
                  </a:lnTo>
                  <a:lnTo>
                    <a:pt x="0" y="639"/>
                  </a:lnTo>
                  <a:lnTo>
                    <a:pt x="2" y="760"/>
                  </a:lnTo>
                  <a:lnTo>
                    <a:pt x="5" y="81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2" name="Freeform 25"/>
            <p:cNvSpPr>
              <a:spLocks/>
            </p:cNvSpPr>
            <p:nvPr/>
          </p:nvSpPr>
          <p:spPr bwMode="auto">
            <a:xfrm>
              <a:off x="2922" y="892"/>
              <a:ext cx="195" cy="51"/>
            </a:xfrm>
            <a:custGeom>
              <a:avLst/>
              <a:gdLst>
                <a:gd name="T0" fmla="*/ 0 w 827"/>
                <a:gd name="T1" fmla="*/ 0 h 210"/>
                <a:gd name="T2" fmla="*/ 0 w 827"/>
                <a:gd name="T3" fmla="*/ 0 h 210"/>
                <a:gd name="T4" fmla="*/ 0 w 827"/>
                <a:gd name="T5" fmla="*/ 0 h 210"/>
                <a:gd name="T6" fmla="*/ 0 w 827"/>
                <a:gd name="T7" fmla="*/ 0 h 210"/>
                <a:gd name="T8" fmla="*/ 0 w 827"/>
                <a:gd name="T9" fmla="*/ 0 h 210"/>
                <a:gd name="T10" fmla="*/ 0 w 827"/>
                <a:gd name="T11" fmla="*/ 0 h 210"/>
                <a:gd name="T12" fmla="*/ 0 w 827"/>
                <a:gd name="T13" fmla="*/ 0 h 210"/>
                <a:gd name="T14" fmla="*/ 0 w 827"/>
                <a:gd name="T15" fmla="*/ 0 h 210"/>
                <a:gd name="T16" fmla="*/ 0 w 827"/>
                <a:gd name="T17" fmla="*/ 0 h 210"/>
                <a:gd name="T18" fmla="*/ 0 w 827"/>
                <a:gd name="T19" fmla="*/ 0 h 210"/>
                <a:gd name="T20" fmla="*/ 0 w 827"/>
                <a:gd name="T21" fmla="*/ 0 h 210"/>
                <a:gd name="T22" fmla="*/ 0 w 827"/>
                <a:gd name="T23" fmla="*/ 0 h 210"/>
                <a:gd name="T24" fmla="*/ 0 w 827"/>
                <a:gd name="T25" fmla="*/ 0 h 210"/>
                <a:gd name="T26" fmla="*/ 0 w 827"/>
                <a:gd name="T27" fmla="*/ 0 h 210"/>
                <a:gd name="T28" fmla="*/ 0 w 827"/>
                <a:gd name="T29" fmla="*/ 0 h 210"/>
                <a:gd name="T30" fmla="*/ 0 w 827"/>
                <a:gd name="T31" fmla="*/ 0 h 210"/>
                <a:gd name="T32" fmla="*/ 0 w 827"/>
                <a:gd name="T33" fmla="*/ 0 h 2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7"/>
                <a:gd name="T52" fmla="*/ 0 h 210"/>
                <a:gd name="T53" fmla="*/ 827 w 827"/>
                <a:gd name="T54" fmla="*/ 210 h 2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7" h="210">
                  <a:moveTo>
                    <a:pt x="827" y="210"/>
                  </a:moveTo>
                  <a:lnTo>
                    <a:pt x="785" y="155"/>
                  </a:lnTo>
                  <a:lnTo>
                    <a:pt x="738" y="114"/>
                  </a:lnTo>
                  <a:lnTo>
                    <a:pt x="684" y="89"/>
                  </a:lnTo>
                  <a:lnTo>
                    <a:pt x="627" y="70"/>
                  </a:lnTo>
                  <a:lnTo>
                    <a:pt x="573" y="61"/>
                  </a:lnTo>
                  <a:lnTo>
                    <a:pt x="516" y="60"/>
                  </a:lnTo>
                  <a:lnTo>
                    <a:pt x="463" y="61"/>
                  </a:lnTo>
                  <a:lnTo>
                    <a:pt x="414" y="66"/>
                  </a:lnTo>
                  <a:lnTo>
                    <a:pt x="363" y="67"/>
                  </a:lnTo>
                  <a:lnTo>
                    <a:pt x="302" y="67"/>
                  </a:lnTo>
                  <a:lnTo>
                    <a:pt x="241" y="67"/>
                  </a:lnTo>
                  <a:lnTo>
                    <a:pt x="177" y="61"/>
                  </a:lnTo>
                  <a:lnTo>
                    <a:pt x="119" y="53"/>
                  </a:lnTo>
                  <a:lnTo>
                    <a:pt x="67" y="40"/>
                  </a:lnTo>
                  <a:lnTo>
                    <a:pt x="27" y="22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3" name="Freeform 26"/>
            <p:cNvSpPr>
              <a:spLocks/>
            </p:cNvSpPr>
            <p:nvPr/>
          </p:nvSpPr>
          <p:spPr bwMode="auto">
            <a:xfrm>
              <a:off x="2565" y="987"/>
              <a:ext cx="19" cy="26"/>
            </a:xfrm>
            <a:custGeom>
              <a:avLst/>
              <a:gdLst>
                <a:gd name="T0" fmla="*/ 0 w 80"/>
                <a:gd name="T1" fmla="*/ 0 h 109"/>
                <a:gd name="T2" fmla="*/ 0 w 80"/>
                <a:gd name="T3" fmla="*/ 0 h 109"/>
                <a:gd name="T4" fmla="*/ 0 w 80"/>
                <a:gd name="T5" fmla="*/ 0 h 109"/>
                <a:gd name="T6" fmla="*/ 0 w 80"/>
                <a:gd name="T7" fmla="*/ 0 h 109"/>
                <a:gd name="T8" fmla="*/ 0 w 80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09"/>
                <a:gd name="T17" fmla="*/ 80 w 8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09">
                  <a:moveTo>
                    <a:pt x="0" y="0"/>
                  </a:moveTo>
                  <a:lnTo>
                    <a:pt x="17" y="8"/>
                  </a:lnTo>
                  <a:lnTo>
                    <a:pt x="53" y="29"/>
                  </a:lnTo>
                  <a:lnTo>
                    <a:pt x="80" y="62"/>
                  </a:lnTo>
                  <a:lnTo>
                    <a:pt x="80" y="109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4" name="Freeform 27"/>
            <p:cNvSpPr>
              <a:spLocks/>
            </p:cNvSpPr>
            <p:nvPr/>
          </p:nvSpPr>
          <p:spPr bwMode="auto">
            <a:xfrm>
              <a:off x="2581" y="809"/>
              <a:ext cx="346" cy="186"/>
            </a:xfrm>
            <a:custGeom>
              <a:avLst/>
              <a:gdLst>
                <a:gd name="T0" fmla="*/ 0 w 1472"/>
                <a:gd name="T1" fmla="*/ 0 h 765"/>
                <a:gd name="T2" fmla="*/ 0 w 1472"/>
                <a:gd name="T3" fmla="*/ 0 h 765"/>
                <a:gd name="T4" fmla="*/ 0 w 1472"/>
                <a:gd name="T5" fmla="*/ 0 h 765"/>
                <a:gd name="T6" fmla="*/ 0 w 1472"/>
                <a:gd name="T7" fmla="*/ 0 h 765"/>
                <a:gd name="T8" fmla="*/ 0 w 1472"/>
                <a:gd name="T9" fmla="*/ 0 h 765"/>
                <a:gd name="T10" fmla="*/ 0 w 1472"/>
                <a:gd name="T11" fmla="*/ 0 h 765"/>
                <a:gd name="T12" fmla="*/ 0 w 1472"/>
                <a:gd name="T13" fmla="*/ 0 h 765"/>
                <a:gd name="T14" fmla="*/ 0 w 1472"/>
                <a:gd name="T15" fmla="*/ 0 h 765"/>
                <a:gd name="T16" fmla="*/ 0 w 1472"/>
                <a:gd name="T17" fmla="*/ 0 h 765"/>
                <a:gd name="T18" fmla="*/ 0 w 1472"/>
                <a:gd name="T19" fmla="*/ 0 h 765"/>
                <a:gd name="T20" fmla="*/ 0 w 1472"/>
                <a:gd name="T21" fmla="*/ 0 h 765"/>
                <a:gd name="T22" fmla="*/ 0 w 1472"/>
                <a:gd name="T23" fmla="*/ 0 h 765"/>
                <a:gd name="T24" fmla="*/ 0 w 1472"/>
                <a:gd name="T25" fmla="*/ 0 h 765"/>
                <a:gd name="T26" fmla="*/ 0 w 1472"/>
                <a:gd name="T27" fmla="*/ 0 h 765"/>
                <a:gd name="T28" fmla="*/ 0 w 1472"/>
                <a:gd name="T29" fmla="*/ 0 h 765"/>
                <a:gd name="T30" fmla="*/ 0 w 1472"/>
                <a:gd name="T31" fmla="*/ 0 h 765"/>
                <a:gd name="T32" fmla="*/ 0 w 1472"/>
                <a:gd name="T33" fmla="*/ 0 h 765"/>
                <a:gd name="T34" fmla="*/ 0 w 1472"/>
                <a:gd name="T35" fmla="*/ 0 h 765"/>
                <a:gd name="T36" fmla="*/ 0 w 1472"/>
                <a:gd name="T37" fmla="*/ 0 h 765"/>
                <a:gd name="T38" fmla="*/ 0 w 1472"/>
                <a:gd name="T39" fmla="*/ 0 h 765"/>
                <a:gd name="T40" fmla="*/ 0 w 1472"/>
                <a:gd name="T41" fmla="*/ 0 h 765"/>
                <a:gd name="T42" fmla="*/ 0 w 1472"/>
                <a:gd name="T43" fmla="*/ 0 h 765"/>
                <a:gd name="T44" fmla="*/ 0 w 1472"/>
                <a:gd name="T45" fmla="*/ 0 h 765"/>
                <a:gd name="T46" fmla="*/ 0 w 1472"/>
                <a:gd name="T47" fmla="*/ 0 h 765"/>
                <a:gd name="T48" fmla="*/ 0 w 1472"/>
                <a:gd name="T49" fmla="*/ 0 h 765"/>
                <a:gd name="T50" fmla="*/ 0 w 1472"/>
                <a:gd name="T51" fmla="*/ 0 h 765"/>
                <a:gd name="T52" fmla="*/ 0 w 1472"/>
                <a:gd name="T53" fmla="*/ 0 h 765"/>
                <a:gd name="T54" fmla="*/ 0 w 1472"/>
                <a:gd name="T55" fmla="*/ 0 h 765"/>
                <a:gd name="T56" fmla="*/ 0 w 1472"/>
                <a:gd name="T57" fmla="*/ 0 h 765"/>
                <a:gd name="T58" fmla="*/ 0 w 1472"/>
                <a:gd name="T59" fmla="*/ 0 h 765"/>
                <a:gd name="T60" fmla="*/ 0 w 1472"/>
                <a:gd name="T61" fmla="*/ 0 h 765"/>
                <a:gd name="T62" fmla="*/ 0 w 1472"/>
                <a:gd name="T63" fmla="*/ 0 h 765"/>
                <a:gd name="T64" fmla="*/ 0 w 1472"/>
                <a:gd name="T65" fmla="*/ 0 h 765"/>
                <a:gd name="T66" fmla="*/ 0 w 1472"/>
                <a:gd name="T67" fmla="*/ 0 h 765"/>
                <a:gd name="T68" fmla="*/ 0 w 1472"/>
                <a:gd name="T69" fmla="*/ 0 h 765"/>
                <a:gd name="T70" fmla="*/ 0 w 1472"/>
                <a:gd name="T71" fmla="*/ 0 h 765"/>
                <a:gd name="T72" fmla="*/ 0 w 1472"/>
                <a:gd name="T73" fmla="*/ 0 h 765"/>
                <a:gd name="T74" fmla="*/ 0 w 1472"/>
                <a:gd name="T75" fmla="*/ 0 h 765"/>
                <a:gd name="T76" fmla="*/ 0 w 1472"/>
                <a:gd name="T77" fmla="*/ 0 h 765"/>
                <a:gd name="T78" fmla="*/ 0 w 1472"/>
                <a:gd name="T79" fmla="*/ 0 h 765"/>
                <a:gd name="T80" fmla="*/ 0 w 1472"/>
                <a:gd name="T81" fmla="*/ 0 h 7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2"/>
                <a:gd name="T124" fmla="*/ 0 h 765"/>
                <a:gd name="T125" fmla="*/ 1472 w 1472"/>
                <a:gd name="T126" fmla="*/ 765 h 7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2" h="765">
                  <a:moveTo>
                    <a:pt x="0" y="765"/>
                  </a:moveTo>
                  <a:lnTo>
                    <a:pt x="12" y="753"/>
                  </a:lnTo>
                  <a:lnTo>
                    <a:pt x="39" y="726"/>
                  </a:lnTo>
                  <a:lnTo>
                    <a:pt x="85" y="690"/>
                  </a:lnTo>
                  <a:lnTo>
                    <a:pt x="144" y="646"/>
                  </a:lnTo>
                  <a:lnTo>
                    <a:pt x="212" y="601"/>
                  </a:lnTo>
                  <a:lnTo>
                    <a:pt x="288" y="563"/>
                  </a:lnTo>
                  <a:lnTo>
                    <a:pt x="367" y="533"/>
                  </a:lnTo>
                  <a:lnTo>
                    <a:pt x="447" y="519"/>
                  </a:lnTo>
                  <a:lnTo>
                    <a:pt x="531" y="517"/>
                  </a:lnTo>
                  <a:lnTo>
                    <a:pt x="626" y="514"/>
                  </a:lnTo>
                  <a:lnTo>
                    <a:pt x="722" y="511"/>
                  </a:lnTo>
                  <a:lnTo>
                    <a:pt x="819" y="508"/>
                  </a:lnTo>
                  <a:lnTo>
                    <a:pt x="910" y="499"/>
                  </a:lnTo>
                  <a:lnTo>
                    <a:pt x="991" y="483"/>
                  </a:lnTo>
                  <a:lnTo>
                    <a:pt x="1058" y="461"/>
                  </a:lnTo>
                  <a:lnTo>
                    <a:pt x="1106" y="430"/>
                  </a:lnTo>
                  <a:lnTo>
                    <a:pt x="1152" y="402"/>
                  </a:lnTo>
                  <a:lnTo>
                    <a:pt x="1202" y="396"/>
                  </a:lnTo>
                  <a:lnTo>
                    <a:pt x="1258" y="402"/>
                  </a:lnTo>
                  <a:lnTo>
                    <a:pt x="1316" y="408"/>
                  </a:lnTo>
                  <a:lnTo>
                    <a:pt x="1371" y="408"/>
                  </a:lnTo>
                  <a:lnTo>
                    <a:pt x="1415" y="396"/>
                  </a:lnTo>
                  <a:lnTo>
                    <a:pt x="1454" y="363"/>
                  </a:lnTo>
                  <a:lnTo>
                    <a:pt x="1472" y="294"/>
                  </a:lnTo>
                  <a:lnTo>
                    <a:pt x="1472" y="226"/>
                  </a:lnTo>
                  <a:lnTo>
                    <a:pt x="1445" y="180"/>
                  </a:lnTo>
                  <a:lnTo>
                    <a:pt x="1399" y="155"/>
                  </a:lnTo>
                  <a:lnTo>
                    <a:pt x="1342" y="142"/>
                  </a:lnTo>
                  <a:lnTo>
                    <a:pt x="1280" y="133"/>
                  </a:lnTo>
                  <a:lnTo>
                    <a:pt x="1216" y="125"/>
                  </a:lnTo>
                  <a:lnTo>
                    <a:pt x="1159" y="112"/>
                  </a:lnTo>
                  <a:lnTo>
                    <a:pt x="1117" y="82"/>
                  </a:lnTo>
                  <a:lnTo>
                    <a:pt x="1072" y="47"/>
                  </a:lnTo>
                  <a:lnTo>
                    <a:pt x="1009" y="17"/>
                  </a:lnTo>
                  <a:lnTo>
                    <a:pt x="934" y="1"/>
                  </a:lnTo>
                  <a:lnTo>
                    <a:pt x="856" y="0"/>
                  </a:lnTo>
                  <a:lnTo>
                    <a:pt x="782" y="18"/>
                  </a:lnTo>
                  <a:lnTo>
                    <a:pt x="720" y="64"/>
                  </a:lnTo>
                  <a:lnTo>
                    <a:pt x="670" y="136"/>
                  </a:lnTo>
                  <a:lnTo>
                    <a:pt x="648" y="239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5" name="Freeform 28"/>
            <p:cNvSpPr>
              <a:spLocks/>
            </p:cNvSpPr>
            <p:nvPr/>
          </p:nvSpPr>
          <p:spPr bwMode="auto">
            <a:xfrm>
              <a:off x="2403" y="831"/>
              <a:ext cx="336" cy="438"/>
            </a:xfrm>
            <a:custGeom>
              <a:avLst/>
              <a:gdLst>
                <a:gd name="T0" fmla="*/ 0 w 1430"/>
                <a:gd name="T1" fmla="*/ 0 h 1804"/>
                <a:gd name="T2" fmla="*/ 0 w 1430"/>
                <a:gd name="T3" fmla="*/ 0 h 1804"/>
                <a:gd name="T4" fmla="*/ 0 w 1430"/>
                <a:gd name="T5" fmla="*/ 0 h 1804"/>
                <a:gd name="T6" fmla="*/ 0 w 1430"/>
                <a:gd name="T7" fmla="*/ 0 h 1804"/>
                <a:gd name="T8" fmla="*/ 0 w 1430"/>
                <a:gd name="T9" fmla="*/ 0 h 1804"/>
                <a:gd name="T10" fmla="*/ 0 w 1430"/>
                <a:gd name="T11" fmla="*/ 0 h 1804"/>
                <a:gd name="T12" fmla="*/ 0 w 1430"/>
                <a:gd name="T13" fmla="*/ 0 h 1804"/>
                <a:gd name="T14" fmla="*/ 0 w 1430"/>
                <a:gd name="T15" fmla="*/ 0 h 1804"/>
                <a:gd name="T16" fmla="*/ 0 w 1430"/>
                <a:gd name="T17" fmla="*/ 0 h 1804"/>
                <a:gd name="T18" fmla="*/ 0 w 1430"/>
                <a:gd name="T19" fmla="*/ 0 h 1804"/>
                <a:gd name="T20" fmla="*/ 0 w 1430"/>
                <a:gd name="T21" fmla="*/ 0 h 1804"/>
                <a:gd name="T22" fmla="*/ 0 w 1430"/>
                <a:gd name="T23" fmla="*/ 0 h 1804"/>
                <a:gd name="T24" fmla="*/ 0 w 1430"/>
                <a:gd name="T25" fmla="*/ 0 h 1804"/>
                <a:gd name="T26" fmla="*/ 0 w 1430"/>
                <a:gd name="T27" fmla="*/ 0 h 1804"/>
                <a:gd name="T28" fmla="*/ 0 w 1430"/>
                <a:gd name="T29" fmla="*/ 0 h 1804"/>
                <a:gd name="T30" fmla="*/ 0 w 1430"/>
                <a:gd name="T31" fmla="*/ 0 h 1804"/>
                <a:gd name="T32" fmla="*/ 0 w 1430"/>
                <a:gd name="T33" fmla="*/ 0 h 1804"/>
                <a:gd name="T34" fmla="*/ 0 w 1430"/>
                <a:gd name="T35" fmla="*/ 0 h 1804"/>
                <a:gd name="T36" fmla="*/ 0 w 1430"/>
                <a:gd name="T37" fmla="*/ 0 h 1804"/>
                <a:gd name="T38" fmla="*/ 0 w 1430"/>
                <a:gd name="T39" fmla="*/ 0 h 1804"/>
                <a:gd name="T40" fmla="*/ 0 w 1430"/>
                <a:gd name="T41" fmla="*/ 0 h 1804"/>
                <a:gd name="T42" fmla="*/ 0 w 1430"/>
                <a:gd name="T43" fmla="*/ 0 h 1804"/>
                <a:gd name="T44" fmla="*/ 0 w 1430"/>
                <a:gd name="T45" fmla="*/ 0 h 1804"/>
                <a:gd name="T46" fmla="*/ 0 w 1430"/>
                <a:gd name="T47" fmla="*/ 0 h 1804"/>
                <a:gd name="T48" fmla="*/ 0 w 1430"/>
                <a:gd name="T49" fmla="*/ 0 h 1804"/>
                <a:gd name="T50" fmla="*/ 0 w 1430"/>
                <a:gd name="T51" fmla="*/ 0 h 1804"/>
                <a:gd name="T52" fmla="*/ 0 w 1430"/>
                <a:gd name="T53" fmla="*/ 0 h 1804"/>
                <a:gd name="T54" fmla="*/ 0 w 1430"/>
                <a:gd name="T55" fmla="*/ 0 h 1804"/>
                <a:gd name="T56" fmla="*/ 0 w 1430"/>
                <a:gd name="T57" fmla="*/ 0 h 1804"/>
                <a:gd name="T58" fmla="*/ 0 w 1430"/>
                <a:gd name="T59" fmla="*/ 0 h 1804"/>
                <a:gd name="T60" fmla="*/ 0 w 1430"/>
                <a:gd name="T61" fmla="*/ 0 h 1804"/>
                <a:gd name="T62" fmla="*/ 0 w 1430"/>
                <a:gd name="T63" fmla="*/ 0 h 1804"/>
                <a:gd name="T64" fmla="*/ 0 w 1430"/>
                <a:gd name="T65" fmla="*/ 0 h 1804"/>
                <a:gd name="T66" fmla="*/ 0 w 1430"/>
                <a:gd name="T67" fmla="*/ 0 h 1804"/>
                <a:gd name="T68" fmla="*/ 0 w 1430"/>
                <a:gd name="T69" fmla="*/ 0 h 1804"/>
                <a:gd name="T70" fmla="*/ 0 w 1430"/>
                <a:gd name="T71" fmla="*/ 0 h 1804"/>
                <a:gd name="T72" fmla="*/ 0 w 1430"/>
                <a:gd name="T73" fmla="*/ 0 h 1804"/>
                <a:gd name="T74" fmla="*/ 0 w 1430"/>
                <a:gd name="T75" fmla="*/ 0 h 1804"/>
                <a:gd name="T76" fmla="*/ 0 w 1430"/>
                <a:gd name="T77" fmla="*/ 0 h 1804"/>
                <a:gd name="T78" fmla="*/ 0 w 1430"/>
                <a:gd name="T79" fmla="*/ 0 h 1804"/>
                <a:gd name="T80" fmla="*/ 0 w 1430"/>
                <a:gd name="T81" fmla="*/ 0 h 1804"/>
                <a:gd name="T82" fmla="*/ 0 w 1430"/>
                <a:gd name="T83" fmla="*/ 0 h 1804"/>
                <a:gd name="T84" fmla="*/ 0 w 1430"/>
                <a:gd name="T85" fmla="*/ 0 h 1804"/>
                <a:gd name="T86" fmla="*/ 0 w 1430"/>
                <a:gd name="T87" fmla="*/ 0 h 1804"/>
                <a:gd name="T88" fmla="*/ 0 w 1430"/>
                <a:gd name="T89" fmla="*/ 0 h 1804"/>
                <a:gd name="T90" fmla="*/ 0 w 1430"/>
                <a:gd name="T91" fmla="*/ 0 h 1804"/>
                <a:gd name="T92" fmla="*/ 0 w 1430"/>
                <a:gd name="T93" fmla="*/ 0 h 1804"/>
                <a:gd name="T94" fmla="*/ 0 w 1430"/>
                <a:gd name="T95" fmla="*/ 0 h 1804"/>
                <a:gd name="T96" fmla="*/ 0 w 1430"/>
                <a:gd name="T97" fmla="*/ 0 h 1804"/>
                <a:gd name="T98" fmla="*/ 0 w 1430"/>
                <a:gd name="T99" fmla="*/ 0 h 1804"/>
                <a:gd name="T100" fmla="*/ 0 w 1430"/>
                <a:gd name="T101" fmla="*/ 0 h 1804"/>
                <a:gd name="T102" fmla="*/ 0 w 1430"/>
                <a:gd name="T103" fmla="*/ 0 h 1804"/>
                <a:gd name="T104" fmla="*/ 0 w 1430"/>
                <a:gd name="T105" fmla="*/ 0 h 1804"/>
                <a:gd name="T106" fmla="*/ 0 w 1430"/>
                <a:gd name="T107" fmla="*/ 0 h 1804"/>
                <a:gd name="T108" fmla="*/ 0 w 1430"/>
                <a:gd name="T109" fmla="*/ 0 h 1804"/>
                <a:gd name="T110" fmla="*/ 0 w 1430"/>
                <a:gd name="T111" fmla="*/ 0 h 1804"/>
                <a:gd name="T112" fmla="*/ 0 w 1430"/>
                <a:gd name="T113" fmla="*/ 0 h 1804"/>
                <a:gd name="T114" fmla="*/ 0 w 1430"/>
                <a:gd name="T115" fmla="*/ 0 h 1804"/>
                <a:gd name="T116" fmla="*/ 0 w 1430"/>
                <a:gd name="T117" fmla="*/ 0 h 1804"/>
                <a:gd name="T118" fmla="*/ 0 w 1430"/>
                <a:gd name="T119" fmla="*/ 0 h 1804"/>
                <a:gd name="T120" fmla="*/ 0 w 1430"/>
                <a:gd name="T121" fmla="*/ 0 h 18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30"/>
                <a:gd name="T184" fmla="*/ 0 h 1804"/>
                <a:gd name="T185" fmla="*/ 1430 w 1430"/>
                <a:gd name="T186" fmla="*/ 1804 h 18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30" h="1804">
                  <a:moveTo>
                    <a:pt x="1430" y="69"/>
                  </a:moveTo>
                  <a:lnTo>
                    <a:pt x="1405" y="51"/>
                  </a:lnTo>
                  <a:lnTo>
                    <a:pt x="1351" y="17"/>
                  </a:lnTo>
                  <a:lnTo>
                    <a:pt x="1282" y="0"/>
                  </a:lnTo>
                  <a:lnTo>
                    <a:pt x="1226" y="26"/>
                  </a:lnTo>
                  <a:lnTo>
                    <a:pt x="1204" y="54"/>
                  </a:lnTo>
                  <a:lnTo>
                    <a:pt x="1172" y="83"/>
                  </a:lnTo>
                  <a:lnTo>
                    <a:pt x="1133" y="114"/>
                  </a:lnTo>
                  <a:lnTo>
                    <a:pt x="1094" y="144"/>
                  </a:lnTo>
                  <a:lnTo>
                    <a:pt x="1052" y="178"/>
                  </a:lnTo>
                  <a:lnTo>
                    <a:pt x="1013" y="214"/>
                  </a:lnTo>
                  <a:lnTo>
                    <a:pt x="977" y="250"/>
                  </a:lnTo>
                  <a:lnTo>
                    <a:pt x="950" y="290"/>
                  </a:lnTo>
                  <a:lnTo>
                    <a:pt x="910" y="346"/>
                  </a:lnTo>
                  <a:lnTo>
                    <a:pt x="884" y="352"/>
                  </a:lnTo>
                  <a:lnTo>
                    <a:pt x="855" y="346"/>
                  </a:lnTo>
                  <a:lnTo>
                    <a:pt x="805" y="346"/>
                  </a:lnTo>
                  <a:lnTo>
                    <a:pt x="766" y="364"/>
                  </a:lnTo>
                  <a:lnTo>
                    <a:pt x="719" y="392"/>
                  </a:lnTo>
                  <a:lnTo>
                    <a:pt x="669" y="432"/>
                  </a:lnTo>
                  <a:lnTo>
                    <a:pt x="615" y="485"/>
                  </a:lnTo>
                  <a:lnTo>
                    <a:pt x="567" y="546"/>
                  </a:lnTo>
                  <a:lnTo>
                    <a:pt x="527" y="614"/>
                  </a:lnTo>
                  <a:lnTo>
                    <a:pt x="495" y="690"/>
                  </a:lnTo>
                  <a:lnTo>
                    <a:pt x="478" y="773"/>
                  </a:lnTo>
                  <a:lnTo>
                    <a:pt x="391" y="796"/>
                  </a:lnTo>
                  <a:lnTo>
                    <a:pt x="317" y="857"/>
                  </a:lnTo>
                  <a:lnTo>
                    <a:pt x="262" y="942"/>
                  </a:lnTo>
                  <a:lnTo>
                    <a:pt x="227" y="1042"/>
                  </a:lnTo>
                  <a:lnTo>
                    <a:pt x="215" y="1148"/>
                  </a:lnTo>
                  <a:lnTo>
                    <a:pt x="231" y="1251"/>
                  </a:lnTo>
                  <a:lnTo>
                    <a:pt x="274" y="1342"/>
                  </a:lnTo>
                  <a:lnTo>
                    <a:pt x="345" y="1412"/>
                  </a:lnTo>
                  <a:lnTo>
                    <a:pt x="239" y="1336"/>
                  </a:lnTo>
                  <a:lnTo>
                    <a:pt x="148" y="1306"/>
                  </a:lnTo>
                  <a:lnTo>
                    <a:pt x="74" y="1306"/>
                  </a:lnTo>
                  <a:lnTo>
                    <a:pt x="25" y="1331"/>
                  </a:lnTo>
                  <a:lnTo>
                    <a:pt x="0" y="1376"/>
                  </a:lnTo>
                  <a:lnTo>
                    <a:pt x="0" y="1426"/>
                  </a:lnTo>
                  <a:lnTo>
                    <a:pt x="33" y="1478"/>
                  </a:lnTo>
                  <a:lnTo>
                    <a:pt x="99" y="1522"/>
                  </a:lnTo>
                  <a:lnTo>
                    <a:pt x="178" y="1558"/>
                  </a:lnTo>
                  <a:lnTo>
                    <a:pt x="245" y="1587"/>
                  </a:lnTo>
                  <a:lnTo>
                    <a:pt x="308" y="1613"/>
                  </a:lnTo>
                  <a:lnTo>
                    <a:pt x="361" y="1638"/>
                  </a:lnTo>
                  <a:lnTo>
                    <a:pt x="410" y="1661"/>
                  </a:lnTo>
                  <a:lnTo>
                    <a:pt x="457" y="1686"/>
                  </a:lnTo>
                  <a:lnTo>
                    <a:pt x="501" y="1715"/>
                  </a:lnTo>
                  <a:lnTo>
                    <a:pt x="545" y="1746"/>
                  </a:lnTo>
                  <a:lnTo>
                    <a:pt x="596" y="1774"/>
                  </a:lnTo>
                  <a:lnTo>
                    <a:pt x="652" y="1791"/>
                  </a:lnTo>
                  <a:lnTo>
                    <a:pt x="706" y="1799"/>
                  </a:lnTo>
                  <a:lnTo>
                    <a:pt x="761" y="1804"/>
                  </a:lnTo>
                  <a:lnTo>
                    <a:pt x="808" y="1802"/>
                  </a:lnTo>
                  <a:lnTo>
                    <a:pt x="847" y="1796"/>
                  </a:lnTo>
                  <a:lnTo>
                    <a:pt x="871" y="1793"/>
                  </a:lnTo>
                  <a:lnTo>
                    <a:pt x="883" y="1791"/>
                  </a:lnTo>
                  <a:lnTo>
                    <a:pt x="977" y="1776"/>
                  </a:lnTo>
                  <a:lnTo>
                    <a:pt x="1039" y="1733"/>
                  </a:lnTo>
                  <a:lnTo>
                    <a:pt x="1039" y="1682"/>
                  </a:lnTo>
                  <a:lnTo>
                    <a:pt x="961" y="163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6" name="Freeform 29"/>
            <p:cNvSpPr>
              <a:spLocks/>
            </p:cNvSpPr>
            <p:nvPr/>
          </p:nvSpPr>
          <p:spPr bwMode="auto">
            <a:xfrm>
              <a:off x="2648" y="1253"/>
              <a:ext cx="64" cy="39"/>
            </a:xfrm>
            <a:custGeom>
              <a:avLst/>
              <a:gdLst>
                <a:gd name="T0" fmla="*/ 0 w 277"/>
                <a:gd name="T1" fmla="*/ 0 h 162"/>
                <a:gd name="T2" fmla="*/ 0 w 277"/>
                <a:gd name="T3" fmla="*/ 0 h 162"/>
                <a:gd name="T4" fmla="*/ 0 w 277"/>
                <a:gd name="T5" fmla="*/ 0 h 162"/>
                <a:gd name="T6" fmla="*/ 0 w 277"/>
                <a:gd name="T7" fmla="*/ 0 h 162"/>
                <a:gd name="T8" fmla="*/ 0 w 277"/>
                <a:gd name="T9" fmla="*/ 0 h 162"/>
                <a:gd name="T10" fmla="*/ 0 w 277"/>
                <a:gd name="T11" fmla="*/ 0 h 162"/>
                <a:gd name="T12" fmla="*/ 0 w 277"/>
                <a:gd name="T13" fmla="*/ 0 h 162"/>
                <a:gd name="T14" fmla="*/ 0 w 277"/>
                <a:gd name="T15" fmla="*/ 0 h 162"/>
                <a:gd name="T16" fmla="*/ 0 w 277"/>
                <a:gd name="T17" fmla="*/ 0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162"/>
                <a:gd name="T29" fmla="*/ 277 w 277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162">
                  <a:moveTo>
                    <a:pt x="0" y="6"/>
                  </a:moveTo>
                  <a:lnTo>
                    <a:pt x="48" y="0"/>
                  </a:lnTo>
                  <a:lnTo>
                    <a:pt x="82" y="14"/>
                  </a:lnTo>
                  <a:lnTo>
                    <a:pt x="108" y="36"/>
                  </a:lnTo>
                  <a:lnTo>
                    <a:pt x="129" y="68"/>
                  </a:lnTo>
                  <a:lnTo>
                    <a:pt x="152" y="101"/>
                  </a:lnTo>
                  <a:lnTo>
                    <a:pt x="181" y="131"/>
                  </a:lnTo>
                  <a:lnTo>
                    <a:pt x="222" y="155"/>
                  </a:lnTo>
                  <a:lnTo>
                    <a:pt x="277" y="162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7" name="Freeform 30"/>
            <p:cNvSpPr>
              <a:spLocks/>
            </p:cNvSpPr>
            <p:nvPr/>
          </p:nvSpPr>
          <p:spPr bwMode="auto">
            <a:xfrm>
              <a:off x="2382" y="1224"/>
              <a:ext cx="239" cy="115"/>
            </a:xfrm>
            <a:custGeom>
              <a:avLst/>
              <a:gdLst>
                <a:gd name="T0" fmla="*/ 0 w 1015"/>
                <a:gd name="T1" fmla="*/ 0 h 473"/>
                <a:gd name="T2" fmla="*/ 0 w 1015"/>
                <a:gd name="T3" fmla="*/ 0 h 473"/>
                <a:gd name="T4" fmla="*/ 0 w 1015"/>
                <a:gd name="T5" fmla="*/ 0 h 473"/>
                <a:gd name="T6" fmla="*/ 0 w 1015"/>
                <a:gd name="T7" fmla="*/ 0 h 473"/>
                <a:gd name="T8" fmla="*/ 0 w 1015"/>
                <a:gd name="T9" fmla="*/ 0 h 473"/>
                <a:gd name="T10" fmla="*/ 0 w 1015"/>
                <a:gd name="T11" fmla="*/ 0 h 473"/>
                <a:gd name="T12" fmla="*/ 0 w 1015"/>
                <a:gd name="T13" fmla="*/ 0 h 473"/>
                <a:gd name="T14" fmla="*/ 0 w 1015"/>
                <a:gd name="T15" fmla="*/ 0 h 473"/>
                <a:gd name="T16" fmla="*/ 0 w 1015"/>
                <a:gd name="T17" fmla="*/ 0 h 473"/>
                <a:gd name="T18" fmla="*/ 0 w 1015"/>
                <a:gd name="T19" fmla="*/ 0 h 473"/>
                <a:gd name="T20" fmla="*/ 0 w 1015"/>
                <a:gd name="T21" fmla="*/ 0 h 473"/>
                <a:gd name="T22" fmla="*/ 0 w 1015"/>
                <a:gd name="T23" fmla="*/ 0 h 473"/>
                <a:gd name="T24" fmla="*/ 0 w 1015"/>
                <a:gd name="T25" fmla="*/ 0 h 473"/>
                <a:gd name="T26" fmla="*/ 0 w 1015"/>
                <a:gd name="T27" fmla="*/ 0 h 473"/>
                <a:gd name="T28" fmla="*/ 0 w 1015"/>
                <a:gd name="T29" fmla="*/ 0 h 473"/>
                <a:gd name="T30" fmla="*/ 0 w 1015"/>
                <a:gd name="T31" fmla="*/ 0 h 473"/>
                <a:gd name="T32" fmla="*/ 0 w 1015"/>
                <a:gd name="T33" fmla="*/ 0 h 473"/>
                <a:gd name="T34" fmla="*/ 0 w 1015"/>
                <a:gd name="T35" fmla="*/ 0 h 473"/>
                <a:gd name="T36" fmla="*/ 0 w 1015"/>
                <a:gd name="T37" fmla="*/ 0 h 473"/>
                <a:gd name="T38" fmla="*/ 0 w 1015"/>
                <a:gd name="T39" fmla="*/ 0 h 473"/>
                <a:gd name="T40" fmla="*/ 0 w 1015"/>
                <a:gd name="T41" fmla="*/ 0 h 473"/>
                <a:gd name="T42" fmla="*/ 0 w 1015"/>
                <a:gd name="T43" fmla="*/ 0 h 473"/>
                <a:gd name="T44" fmla="*/ 0 w 1015"/>
                <a:gd name="T45" fmla="*/ 0 h 473"/>
                <a:gd name="T46" fmla="*/ 0 w 1015"/>
                <a:gd name="T47" fmla="*/ 0 h 473"/>
                <a:gd name="T48" fmla="*/ 0 w 1015"/>
                <a:gd name="T49" fmla="*/ 0 h 4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5"/>
                <a:gd name="T76" fmla="*/ 0 h 473"/>
                <a:gd name="T77" fmla="*/ 1015 w 1015"/>
                <a:gd name="T78" fmla="*/ 473 h 4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5" h="473">
                  <a:moveTo>
                    <a:pt x="1015" y="473"/>
                  </a:moveTo>
                  <a:lnTo>
                    <a:pt x="953" y="470"/>
                  </a:lnTo>
                  <a:lnTo>
                    <a:pt x="910" y="457"/>
                  </a:lnTo>
                  <a:lnTo>
                    <a:pt x="877" y="440"/>
                  </a:lnTo>
                  <a:lnTo>
                    <a:pt x="851" y="419"/>
                  </a:lnTo>
                  <a:lnTo>
                    <a:pt x="824" y="399"/>
                  </a:lnTo>
                  <a:lnTo>
                    <a:pt x="796" y="381"/>
                  </a:lnTo>
                  <a:lnTo>
                    <a:pt x="755" y="369"/>
                  </a:lnTo>
                  <a:lnTo>
                    <a:pt x="704" y="363"/>
                  </a:lnTo>
                  <a:lnTo>
                    <a:pt x="643" y="362"/>
                  </a:lnTo>
                  <a:lnTo>
                    <a:pt x="591" y="357"/>
                  </a:lnTo>
                  <a:lnTo>
                    <a:pt x="547" y="351"/>
                  </a:lnTo>
                  <a:lnTo>
                    <a:pt x="507" y="340"/>
                  </a:lnTo>
                  <a:lnTo>
                    <a:pt x="469" y="326"/>
                  </a:lnTo>
                  <a:lnTo>
                    <a:pt x="433" y="306"/>
                  </a:lnTo>
                  <a:lnTo>
                    <a:pt x="400" y="282"/>
                  </a:lnTo>
                  <a:lnTo>
                    <a:pt x="368" y="251"/>
                  </a:lnTo>
                  <a:lnTo>
                    <a:pt x="329" y="214"/>
                  </a:lnTo>
                  <a:lnTo>
                    <a:pt x="284" y="167"/>
                  </a:lnTo>
                  <a:lnTo>
                    <a:pt x="233" y="116"/>
                  </a:lnTo>
                  <a:lnTo>
                    <a:pt x="183" y="71"/>
                  </a:lnTo>
                  <a:lnTo>
                    <a:pt x="130" y="33"/>
                  </a:lnTo>
                  <a:lnTo>
                    <a:pt x="82" y="8"/>
                  </a:lnTo>
                  <a:lnTo>
                    <a:pt x="36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8" name="Freeform 31"/>
            <p:cNvSpPr>
              <a:spLocks/>
            </p:cNvSpPr>
            <p:nvPr/>
          </p:nvSpPr>
          <p:spPr bwMode="auto">
            <a:xfrm>
              <a:off x="2298" y="1264"/>
              <a:ext cx="115" cy="25"/>
            </a:xfrm>
            <a:custGeom>
              <a:avLst/>
              <a:gdLst>
                <a:gd name="T0" fmla="*/ 0 w 489"/>
                <a:gd name="T1" fmla="*/ 0 h 105"/>
                <a:gd name="T2" fmla="*/ 0 w 489"/>
                <a:gd name="T3" fmla="*/ 0 h 105"/>
                <a:gd name="T4" fmla="*/ 0 w 489"/>
                <a:gd name="T5" fmla="*/ 0 h 105"/>
                <a:gd name="T6" fmla="*/ 0 w 489"/>
                <a:gd name="T7" fmla="*/ 0 h 105"/>
                <a:gd name="T8" fmla="*/ 0 w 489"/>
                <a:gd name="T9" fmla="*/ 0 h 105"/>
                <a:gd name="T10" fmla="*/ 0 w 489"/>
                <a:gd name="T11" fmla="*/ 0 h 105"/>
                <a:gd name="T12" fmla="*/ 0 w 489"/>
                <a:gd name="T13" fmla="*/ 0 h 105"/>
                <a:gd name="T14" fmla="*/ 0 w 489"/>
                <a:gd name="T15" fmla="*/ 0 h 105"/>
                <a:gd name="T16" fmla="*/ 0 w 489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9"/>
                <a:gd name="T28" fmla="*/ 0 h 105"/>
                <a:gd name="T29" fmla="*/ 489 w 489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9" h="105">
                  <a:moveTo>
                    <a:pt x="0" y="84"/>
                  </a:moveTo>
                  <a:lnTo>
                    <a:pt x="83" y="37"/>
                  </a:lnTo>
                  <a:lnTo>
                    <a:pt x="161" y="11"/>
                  </a:lnTo>
                  <a:lnTo>
                    <a:pt x="234" y="0"/>
                  </a:lnTo>
                  <a:lnTo>
                    <a:pt x="299" y="3"/>
                  </a:lnTo>
                  <a:lnTo>
                    <a:pt x="359" y="21"/>
                  </a:lnTo>
                  <a:lnTo>
                    <a:pt x="408" y="43"/>
                  </a:lnTo>
                  <a:lnTo>
                    <a:pt x="455" y="73"/>
                  </a:lnTo>
                  <a:lnTo>
                    <a:pt x="489" y="10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9" name="Freeform 32"/>
            <p:cNvSpPr>
              <a:spLocks/>
            </p:cNvSpPr>
            <p:nvPr/>
          </p:nvSpPr>
          <p:spPr bwMode="auto">
            <a:xfrm>
              <a:off x="2313" y="1188"/>
              <a:ext cx="113" cy="15"/>
            </a:xfrm>
            <a:custGeom>
              <a:avLst/>
              <a:gdLst>
                <a:gd name="T0" fmla="*/ 0 w 480"/>
                <a:gd name="T1" fmla="*/ 0 h 61"/>
                <a:gd name="T2" fmla="*/ 0 w 480"/>
                <a:gd name="T3" fmla="*/ 0 h 61"/>
                <a:gd name="T4" fmla="*/ 0 w 480"/>
                <a:gd name="T5" fmla="*/ 0 h 61"/>
                <a:gd name="T6" fmla="*/ 0 w 480"/>
                <a:gd name="T7" fmla="*/ 0 h 61"/>
                <a:gd name="T8" fmla="*/ 0 w 480"/>
                <a:gd name="T9" fmla="*/ 0 h 61"/>
                <a:gd name="T10" fmla="*/ 0 w 480"/>
                <a:gd name="T11" fmla="*/ 0 h 61"/>
                <a:gd name="T12" fmla="*/ 0 w 480"/>
                <a:gd name="T13" fmla="*/ 0 h 61"/>
                <a:gd name="T14" fmla="*/ 0 w 480"/>
                <a:gd name="T15" fmla="*/ 0 h 61"/>
                <a:gd name="T16" fmla="*/ 0 w 480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61"/>
                <a:gd name="T29" fmla="*/ 480 w 480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61">
                  <a:moveTo>
                    <a:pt x="480" y="50"/>
                  </a:moveTo>
                  <a:lnTo>
                    <a:pt x="469" y="46"/>
                  </a:lnTo>
                  <a:lnTo>
                    <a:pt x="439" y="33"/>
                  </a:lnTo>
                  <a:lnTo>
                    <a:pt x="392" y="19"/>
                  </a:lnTo>
                  <a:lnTo>
                    <a:pt x="331" y="6"/>
                  </a:lnTo>
                  <a:lnTo>
                    <a:pt x="260" y="0"/>
                  </a:lnTo>
                  <a:lnTo>
                    <a:pt x="180" y="2"/>
                  </a:lnTo>
                  <a:lnTo>
                    <a:pt x="94" y="20"/>
                  </a:lnTo>
                  <a:lnTo>
                    <a:pt x="0" y="61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0" name="Freeform 33"/>
            <p:cNvSpPr>
              <a:spLocks/>
            </p:cNvSpPr>
            <p:nvPr/>
          </p:nvSpPr>
          <p:spPr bwMode="auto">
            <a:xfrm>
              <a:off x="2301" y="989"/>
              <a:ext cx="107" cy="33"/>
            </a:xfrm>
            <a:custGeom>
              <a:avLst/>
              <a:gdLst>
                <a:gd name="T0" fmla="*/ 0 w 456"/>
                <a:gd name="T1" fmla="*/ 0 h 137"/>
                <a:gd name="T2" fmla="*/ 0 w 456"/>
                <a:gd name="T3" fmla="*/ 0 h 137"/>
                <a:gd name="T4" fmla="*/ 0 w 456"/>
                <a:gd name="T5" fmla="*/ 0 h 137"/>
                <a:gd name="T6" fmla="*/ 0 w 456"/>
                <a:gd name="T7" fmla="*/ 0 h 137"/>
                <a:gd name="T8" fmla="*/ 0 w 456"/>
                <a:gd name="T9" fmla="*/ 0 h 137"/>
                <a:gd name="T10" fmla="*/ 0 w 456"/>
                <a:gd name="T11" fmla="*/ 0 h 137"/>
                <a:gd name="T12" fmla="*/ 0 w 456"/>
                <a:gd name="T13" fmla="*/ 0 h 137"/>
                <a:gd name="T14" fmla="*/ 0 w 456"/>
                <a:gd name="T15" fmla="*/ 0 h 137"/>
                <a:gd name="T16" fmla="*/ 0 w 45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137"/>
                <a:gd name="T29" fmla="*/ 456 w 45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137">
                  <a:moveTo>
                    <a:pt x="0" y="31"/>
                  </a:moveTo>
                  <a:lnTo>
                    <a:pt x="17" y="91"/>
                  </a:lnTo>
                  <a:lnTo>
                    <a:pt x="61" y="125"/>
                  </a:lnTo>
                  <a:lnTo>
                    <a:pt x="127" y="137"/>
                  </a:lnTo>
                  <a:lnTo>
                    <a:pt x="203" y="131"/>
                  </a:lnTo>
                  <a:lnTo>
                    <a:pt x="283" y="113"/>
                  </a:lnTo>
                  <a:lnTo>
                    <a:pt x="356" y="83"/>
                  </a:lnTo>
                  <a:lnTo>
                    <a:pt x="416" y="44"/>
                  </a:lnTo>
                  <a:lnTo>
                    <a:pt x="456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1" name="Freeform 34"/>
            <p:cNvSpPr>
              <a:spLocks/>
            </p:cNvSpPr>
            <p:nvPr/>
          </p:nvSpPr>
          <p:spPr bwMode="auto">
            <a:xfrm>
              <a:off x="2347" y="1021"/>
              <a:ext cx="48" cy="62"/>
            </a:xfrm>
            <a:custGeom>
              <a:avLst/>
              <a:gdLst>
                <a:gd name="T0" fmla="*/ 0 w 202"/>
                <a:gd name="T1" fmla="*/ 0 h 257"/>
                <a:gd name="T2" fmla="*/ 0 w 202"/>
                <a:gd name="T3" fmla="*/ 0 h 257"/>
                <a:gd name="T4" fmla="*/ 0 w 202"/>
                <a:gd name="T5" fmla="*/ 0 h 257"/>
                <a:gd name="T6" fmla="*/ 0 w 202"/>
                <a:gd name="T7" fmla="*/ 0 h 257"/>
                <a:gd name="T8" fmla="*/ 0 w 202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7"/>
                <a:gd name="T17" fmla="*/ 202 w 202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7">
                  <a:moveTo>
                    <a:pt x="0" y="0"/>
                  </a:moveTo>
                  <a:lnTo>
                    <a:pt x="35" y="12"/>
                  </a:lnTo>
                  <a:lnTo>
                    <a:pt x="117" y="49"/>
                  </a:lnTo>
                  <a:lnTo>
                    <a:pt x="190" y="127"/>
                  </a:lnTo>
                  <a:lnTo>
                    <a:pt x="202" y="257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2" name="Freeform 35"/>
            <p:cNvSpPr>
              <a:spLocks/>
            </p:cNvSpPr>
            <p:nvPr/>
          </p:nvSpPr>
          <p:spPr bwMode="auto">
            <a:xfrm>
              <a:off x="2421" y="823"/>
              <a:ext cx="19" cy="73"/>
            </a:xfrm>
            <a:custGeom>
              <a:avLst/>
              <a:gdLst>
                <a:gd name="T0" fmla="*/ 0 w 78"/>
                <a:gd name="T1" fmla="*/ 0 h 304"/>
                <a:gd name="T2" fmla="*/ 0 w 78"/>
                <a:gd name="T3" fmla="*/ 0 h 304"/>
                <a:gd name="T4" fmla="*/ 0 w 78"/>
                <a:gd name="T5" fmla="*/ 0 h 304"/>
                <a:gd name="T6" fmla="*/ 0 w 78"/>
                <a:gd name="T7" fmla="*/ 0 h 304"/>
                <a:gd name="T8" fmla="*/ 0 w 78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4"/>
                <a:gd name="T17" fmla="*/ 78 w 78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4">
                  <a:moveTo>
                    <a:pt x="78" y="0"/>
                  </a:moveTo>
                  <a:lnTo>
                    <a:pt x="64" y="24"/>
                  </a:lnTo>
                  <a:lnTo>
                    <a:pt x="31" y="86"/>
                  </a:lnTo>
                  <a:lnTo>
                    <a:pt x="4" y="181"/>
                  </a:lnTo>
                  <a:lnTo>
                    <a:pt x="0" y="304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3" name="Freeform 36"/>
            <p:cNvSpPr>
              <a:spLocks/>
            </p:cNvSpPr>
            <p:nvPr/>
          </p:nvSpPr>
          <p:spPr bwMode="auto">
            <a:xfrm>
              <a:off x="2529" y="811"/>
              <a:ext cx="64" cy="104"/>
            </a:xfrm>
            <a:custGeom>
              <a:avLst/>
              <a:gdLst>
                <a:gd name="T0" fmla="*/ 0 w 273"/>
                <a:gd name="T1" fmla="*/ 0 h 429"/>
                <a:gd name="T2" fmla="*/ 0 w 273"/>
                <a:gd name="T3" fmla="*/ 0 h 429"/>
                <a:gd name="T4" fmla="*/ 0 w 273"/>
                <a:gd name="T5" fmla="*/ 0 h 429"/>
                <a:gd name="T6" fmla="*/ 0 w 273"/>
                <a:gd name="T7" fmla="*/ 0 h 429"/>
                <a:gd name="T8" fmla="*/ 0 w 273"/>
                <a:gd name="T9" fmla="*/ 0 h 429"/>
                <a:gd name="T10" fmla="*/ 0 w 273"/>
                <a:gd name="T11" fmla="*/ 0 h 429"/>
                <a:gd name="T12" fmla="*/ 0 w 273"/>
                <a:gd name="T13" fmla="*/ 0 h 429"/>
                <a:gd name="T14" fmla="*/ 0 w 273"/>
                <a:gd name="T15" fmla="*/ 0 h 429"/>
                <a:gd name="T16" fmla="*/ 0 w 273"/>
                <a:gd name="T17" fmla="*/ 0 h 429"/>
                <a:gd name="T18" fmla="*/ 0 w 273"/>
                <a:gd name="T19" fmla="*/ 0 h 429"/>
                <a:gd name="T20" fmla="*/ 0 w 273"/>
                <a:gd name="T21" fmla="*/ 0 h 429"/>
                <a:gd name="T22" fmla="*/ 0 w 273"/>
                <a:gd name="T23" fmla="*/ 0 h 429"/>
                <a:gd name="T24" fmla="*/ 0 w 273"/>
                <a:gd name="T25" fmla="*/ 0 h 4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3"/>
                <a:gd name="T40" fmla="*/ 0 h 429"/>
                <a:gd name="T41" fmla="*/ 273 w 273"/>
                <a:gd name="T42" fmla="*/ 429 h 4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3" h="429">
                  <a:moveTo>
                    <a:pt x="267" y="429"/>
                  </a:moveTo>
                  <a:lnTo>
                    <a:pt x="234" y="400"/>
                  </a:lnTo>
                  <a:lnTo>
                    <a:pt x="248" y="345"/>
                  </a:lnTo>
                  <a:lnTo>
                    <a:pt x="273" y="268"/>
                  </a:lnTo>
                  <a:lnTo>
                    <a:pt x="267" y="164"/>
                  </a:lnTo>
                  <a:lnTo>
                    <a:pt x="248" y="111"/>
                  </a:lnTo>
                  <a:lnTo>
                    <a:pt x="216" y="68"/>
                  </a:lnTo>
                  <a:lnTo>
                    <a:pt x="181" y="36"/>
                  </a:lnTo>
                  <a:lnTo>
                    <a:pt x="140" y="15"/>
                  </a:lnTo>
                  <a:lnTo>
                    <a:pt x="100" y="3"/>
                  </a:lnTo>
                  <a:lnTo>
                    <a:pt x="60" y="0"/>
                  </a:lnTo>
                  <a:lnTo>
                    <a:pt x="26" y="5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4" name="Freeform 37"/>
            <p:cNvSpPr>
              <a:spLocks/>
            </p:cNvSpPr>
            <p:nvPr/>
          </p:nvSpPr>
          <p:spPr bwMode="auto">
            <a:xfrm>
              <a:off x="2592" y="799"/>
              <a:ext cx="26" cy="51"/>
            </a:xfrm>
            <a:custGeom>
              <a:avLst/>
              <a:gdLst>
                <a:gd name="T0" fmla="*/ 0 w 112"/>
                <a:gd name="T1" fmla="*/ 0 h 212"/>
                <a:gd name="T2" fmla="*/ 0 w 112"/>
                <a:gd name="T3" fmla="*/ 0 h 212"/>
                <a:gd name="T4" fmla="*/ 0 w 112"/>
                <a:gd name="T5" fmla="*/ 0 h 212"/>
                <a:gd name="T6" fmla="*/ 0 w 112"/>
                <a:gd name="T7" fmla="*/ 0 h 212"/>
                <a:gd name="T8" fmla="*/ 0 w 112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12"/>
                <a:gd name="T17" fmla="*/ 112 w 112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12">
                  <a:moveTo>
                    <a:pt x="0" y="212"/>
                  </a:moveTo>
                  <a:lnTo>
                    <a:pt x="0" y="178"/>
                  </a:lnTo>
                  <a:lnTo>
                    <a:pt x="11" y="101"/>
                  </a:lnTo>
                  <a:lnTo>
                    <a:pt x="45" y="29"/>
                  </a:lnTo>
                  <a:lnTo>
                    <a:pt x="112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5" name="Freeform 38"/>
            <p:cNvSpPr>
              <a:spLocks/>
            </p:cNvSpPr>
            <p:nvPr/>
          </p:nvSpPr>
          <p:spPr bwMode="auto">
            <a:xfrm>
              <a:off x="2749" y="701"/>
              <a:ext cx="124" cy="108"/>
            </a:xfrm>
            <a:custGeom>
              <a:avLst/>
              <a:gdLst>
                <a:gd name="T0" fmla="*/ 0 w 526"/>
                <a:gd name="T1" fmla="*/ 0 h 446"/>
                <a:gd name="T2" fmla="*/ 0 w 526"/>
                <a:gd name="T3" fmla="*/ 0 h 446"/>
                <a:gd name="T4" fmla="*/ 0 w 526"/>
                <a:gd name="T5" fmla="*/ 0 h 446"/>
                <a:gd name="T6" fmla="*/ 0 w 526"/>
                <a:gd name="T7" fmla="*/ 0 h 446"/>
                <a:gd name="T8" fmla="*/ 0 w 526"/>
                <a:gd name="T9" fmla="*/ 0 h 446"/>
                <a:gd name="T10" fmla="*/ 0 w 526"/>
                <a:gd name="T11" fmla="*/ 0 h 446"/>
                <a:gd name="T12" fmla="*/ 0 w 526"/>
                <a:gd name="T13" fmla="*/ 0 h 446"/>
                <a:gd name="T14" fmla="*/ 0 w 526"/>
                <a:gd name="T15" fmla="*/ 0 h 446"/>
                <a:gd name="T16" fmla="*/ 0 w 526"/>
                <a:gd name="T17" fmla="*/ 0 h 446"/>
                <a:gd name="T18" fmla="*/ 0 w 526"/>
                <a:gd name="T19" fmla="*/ 0 h 446"/>
                <a:gd name="T20" fmla="*/ 0 w 526"/>
                <a:gd name="T21" fmla="*/ 0 h 446"/>
                <a:gd name="T22" fmla="*/ 0 w 526"/>
                <a:gd name="T23" fmla="*/ 0 h 446"/>
                <a:gd name="T24" fmla="*/ 0 w 526"/>
                <a:gd name="T25" fmla="*/ 0 h 446"/>
                <a:gd name="T26" fmla="*/ 0 w 526"/>
                <a:gd name="T27" fmla="*/ 0 h 446"/>
                <a:gd name="T28" fmla="*/ 0 w 526"/>
                <a:gd name="T29" fmla="*/ 0 h 446"/>
                <a:gd name="T30" fmla="*/ 0 w 526"/>
                <a:gd name="T31" fmla="*/ 0 h 446"/>
                <a:gd name="T32" fmla="*/ 0 w 526"/>
                <a:gd name="T33" fmla="*/ 0 h 4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6"/>
                <a:gd name="T52" fmla="*/ 0 h 446"/>
                <a:gd name="T53" fmla="*/ 526 w 526"/>
                <a:gd name="T54" fmla="*/ 446 h 4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6" h="446">
                  <a:moveTo>
                    <a:pt x="134" y="446"/>
                  </a:moveTo>
                  <a:lnTo>
                    <a:pt x="54" y="420"/>
                  </a:lnTo>
                  <a:lnTo>
                    <a:pt x="10" y="375"/>
                  </a:lnTo>
                  <a:lnTo>
                    <a:pt x="0" y="319"/>
                  </a:lnTo>
                  <a:lnTo>
                    <a:pt x="18" y="259"/>
                  </a:lnTo>
                  <a:lnTo>
                    <a:pt x="56" y="199"/>
                  </a:lnTo>
                  <a:lnTo>
                    <a:pt x="110" y="144"/>
                  </a:lnTo>
                  <a:lnTo>
                    <a:pt x="179" y="102"/>
                  </a:lnTo>
                  <a:lnTo>
                    <a:pt x="257" y="78"/>
                  </a:lnTo>
                  <a:lnTo>
                    <a:pt x="329" y="63"/>
                  </a:lnTo>
                  <a:lnTo>
                    <a:pt x="389" y="50"/>
                  </a:lnTo>
                  <a:lnTo>
                    <a:pt x="436" y="38"/>
                  </a:lnTo>
                  <a:lnTo>
                    <a:pt x="470" y="26"/>
                  </a:lnTo>
                  <a:lnTo>
                    <a:pt x="496" y="18"/>
                  </a:lnTo>
                  <a:lnTo>
                    <a:pt x="512" y="9"/>
                  </a:lnTo>
                  <a:lnTo>
                    <a:pt x="524" y="3"/>
                  </a:lnTo>
                  <a:lnTo>
                    <a:pt x="526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6" name="Freeform 39"/>
            <p:cNvSpPr>
              <a:spLocks/>
            </p:cNvSpPr>
            <p:nvPr/>
          </p:nvSpPr>
          <p:spPr bwMode="auto">
            <a:xfrm>
              <a:off x="2889" y="814"/>
              <a:ext cx="104" cy="28"/>
            </a:xfrm>
            <a:custGeom>
              <a:avLst/>
              <a:gdLst>
                <a:gd name="T0" fmla="*/ 0 w 444"/>
                <a:gd name="T1" fmla="*/ 0 h 113"/>
                <a:gd name="T2" fmla="*/ 0 w 444"/>
                <a:gd name="T3" fmla="*/ 0 h 113"/>
                <a:gd name="T4" fmla="*/ 0 w 444"/>
                <a:gd name="T5" fmla="*/ 0 h 113"/>
                <a:gd name="T6" fmla="*/ 0 w 444"/>
                <a:gd name="T7" fmla="*/ 0 h 113"/>
                <a:gd name="T8" fmla="*/ 0 w 444"/>
                <a:gd name="T9" fmla="*/ 0 h 113"/>
                <a:gd name="T10" fmla="*/ 0 w 444"/>
                <a:gd name="T11" fmla="*/ 0 h 113"/>
                <a:gd name="T12" fmla="*/ 0 w 444"/>
                <a:gd name="T13" fmla="*/ 0 h 113"/>
                <a:gd name="T14" fmla="*/ 0 w 444"/>
                <a:gd name="T15" fmla="*/ 0 h 113"/>
                <a:gd name="T16" fmla="*/ 0 w 444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4"/>
                <a:gd name="T28" fmla="*/ 0 h 113"/>
                <a:gd name="T29" fmla="*/ 444 w 444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4" h="113">
                  <a:moveTo>
                    <a:pt x="0" y="113"/>
                  </a:moveTo>
                  <a:lnTo>
                    <a:pt x="62" y="111"/>
                  </a:lnTo>
                  <a:lnTo>
                    <a:pt x="129" y="113"/>
                  </a:lnTo>
                  <a:lnTo>
                    <a:pt x="199" y="113"/>
                  </a:lnTo>
                  <a:lnTo>
                    <a:pt x="266" y="111"/>
                  </a:lnTo>
                  <a:lnTo>
                    <a:pt x="330" y="100"/>
                  </a:lnTo>
                  <a:lnTo>
                    <a:pt x="383" y="81"/>
                  </a:lnTo>
                  <a:lnTo>
                    <a:pt x="420" y="49"/>
                  </a:lnTo>
                  <a:lnTo>
                    <a:pt x="444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7" name="Freeform 40"/>
            <p:cNvSpPr>
              <a:spLocks/>
            </p:cNvSpPr>
            <p:nvPr/>
          </p:nvSpPr>
          <p:spPr bwMode="auto">
            <a:xfrm>
              <a:off x="3028" y="945"/>
              <a:ext cx="60" cy="125"/>
            </a:xfrm>
            <a:custGeom>
              <a:avLst/>
              <a:gdLst>
                <a:gd name="T0" fmla="*/ 0 w 255"/>
                <a:gd name="T1" fmla="*/ 0 h 516"/>
                <a:gd name="T2" fmla="*/ 0 w 255"/>
                <a:gd name="T3" fmla="*/ 0 h 516"/>
                <a:gd name="T4" fmla="*/ 0 w 255"/>
                <a:gd name="T5" fmla="*/ 0 h 516"/>
                <a:gd name="T6" fmla="*/ 0 w 255"/>
                <a:gd name="T7" fmla="*/ 0 h 516"/>
                <a:gd name="T8" fmla="*/ 0 w 255"/>
                <a:gd name="T9" fmla="*/ 0 h 516"/>
                <a:gd name="T10" fmla="*/ 0 w 255"/>
                <a:gd name="T11" fmla="*/ 0 h 516"/>
                <a:gd name="T12" fmla="*/ 0 w 255"/>
                <a:gd name="T13" fmla="*/ 0 h 516"/>
                <a:gd name="T14" fmla="*/ 0 w 255"/>
                <a:gd name="T15" fmla="*/ 0 h 516"/>
                <a:gd name="T16" fmla="*/ 0 w 255"/>
                <a:gd name="T17" fmla="*/ 0 h 516"/>
                <a:gd name="T18" fmla="*/ 0 w 255"/>
                <a:gd name="T19" fmla="*/ 0 h 516"/>
                <a:gd name="T20" fmla="*/ 0 w 255"/>
                <a:gd name="T21" fmla="*/ 0 h 516"/>
                <a:gd name="T22" fmla="*/ 0 w 255"/>
                <a:gd name="T23" fmla="*/ 0 h 516"/>
                <a:gd name="T24" fmla="*/ 0 w 255"/>
                <a:gd name="T25" fmla="*/ 0 h 5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516"/>
                <a:gd name="T41" fmla="*/ 255 w 255"/>
                <a:gd name="T42" fmla="*/ 516 h 5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516">
                  <a:moveTo>
                    <a:pt x="30" y="425"/>
                  </a:moveTo>
                  <a:lnTo>
                    <a:pt x="135" y="516"/>
                  </a:lnTo>
                  <a:lnTo>
                    <a:pt x="172" y="482"/>
                  </a:lnTo>
                  <a:lnTo>
                    <a:pt x="166" y="397"/>
                  </a:lnTo>
                  <a:lnTo>
                    <a:pt x="132" y="325"/>
                  </a:lnTo>
                  <a:lnTo>
                    <a:pt x="76" y="271"/>
                  </a:lnTo>
                  <a:lnTo>
                    <a:pt x="22" y="198"/>
                  </a:lnTo>
                  <a:lnTo>
                    <a:pt x="0" y="117"/>
                  </a:lnTo>
                  <a:lnTo>
                    <a:pt x="52" y="44"/>
                  </a:lnTo>
                  <a:lnTo>
                    <a:pt x="141" y="3"/>
                  </a:lnTo>
                  <a:lnTo>
                    <a:pt x="204" y="0"/>
                  </a:lnTo>
                  <a:lnTo>
                    <a:pt x="240" y="12"/>
                  </a:lnTo>
                  <a:lnTo>
                    <a:pt x="255" y="23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8" name="Freeform 41"/>
            <p:cNvSpPr>
              <a:spLocks/>
            </p:cNvSpPr>
            <p:nvPr/>
          </p:nvSpPr>
          <p:spPr bwMode="auto">
            <a:xfrm>
              <a:off x="3193" y="1040"/>
              <a:ext cx="84" cy="223"/>
            </a:xfrm>
            <a:custGeom>
              <a:avLst/>
              <a:gdLst>
                <a:gd name="T0" fmla="*/ 0 w 357"/>
                <a:gd name="T1" fmla="*/ 0 h 918"/>
                <a:gd name="T2" fmla="*/ 0 w 357"/>
                <a:gd name="T3" fmla="*/ 0 h 918"/>
                <a:gd name="T4" fmla="*/ 0 w 357"/>
                <a:gd name="T5" fmla="*/ 0 h 918"/>
                <a:gd name="T6" fmla="*/ 0 w 357"/>
                <a:gd name="T7" fmla="*/ 0 h 918"/>
                <a:gd name="T8" fmla="*/ 0 w 357"/>
                <a:gd name="T9" fmla="*/ 0 h 918"/>
                <a:gd name="T10" fmla="*/ 0 w 357"/>
                <a:gd name="T11" fmla="*/ 0 h 918"/>
                <a:gd name="T12" fmla="*/ 0 w 357"/>
                <a:gd name="T13" fmla="*/ 0 h 918"/>
                <a:gd name="T14" fmla="*/ 0 w 357"/>
                <a:gd name="T15" fmla="*/ 0 h 918"/>
                <a:gd name="T16" fmla="*/ 0 w 357"/>
                <a:gd name="T17" fmla="*/ 0 h 918"/>
                <a:gd name="T18" fmla="*/ 0 w 357"/>
                <a:gd name="T19" fmla="*/ 0 h 918"/>
                <a:gd name="T20" fmla="*/ 0 w 357"/>
                <a:gd name="T21" fmla="*/ 0 h 918"/>
                <a:gd name="T22" fmla="*/ 0 w 357"/>
                <a:gd name="T23" fmla="*/ 0 h 918"/>
                <a:gd name="T24" fmla="*/ 0 w 357"/>
                <a:gd name="T25" fmla="*/ 0 h 918"/>
                <a:gd name="T26" fmla="*/ 0 w 357"/>
                <a:gd name="T27" fmla="*/ 0 h 918"/>
                <a:gd name="T28" fmla="*/ 0 w 357"/>
                <a:gd name="T29" fmla="*/ 0 h 918"/>
                <a:gd name="T30" fmla="*/ 0 w 357"/>
                <a:gd name="T31" fmla="*/ 0 h 918"/>
                <a:gd name="T32" fmla="*/ 0 w 357"/>
                <a:gd name="T33" fmla="*/ 0 h 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7"/>
                <a:gd name="T52" fmla="*/ 0 h 918"/>
                <a:gd name="T53" fmla="*/ 357 w 357"/>
                <a:gd name="T54" fmla="*/ 918 h 9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7" h="918">
                  <a:moveTo>
                    <a:pt x="223" y="0"/>
                  </a:moveTo>
                  <a:lnTo>
                    <a:pt x="299" y="75"/>
                  </a:lnTo>
                  <a:lnTo>
                    <a:pt x="343" y="165"/>
                  </a:lnTo>
                  <a:lnTo>
                    <a:pt x="357" y="259"/>
                  </a:lnTo>
                  <a:lnTo>
                    <a:pt x="349" y="357"/>
                  </a:lnTo>
                  <a:lnTo>
                    <a:pt x="315" y="448"/>
                  </a:lnTo>
                  <a:lnTo>
                    <a:pt x="260" y="531"/>
                  </a:lnTo>
                  <a:lnTo>
                    <a:pt x="188" y="597"/>
                  </a:lnTo>
                  <a:lnTo>
                    <a:pt x="99" y="636"/>
                  </a:lnTo>
                  <a:lnTo>
                    <a:pt x="27" y="671"/>
                  </a:lnTo>
                  <a:lnTo>
                    <a:pt x="0" y="714"/>
                  </a:lnTo>
                  <a:lnTo>
                    <a:pt x="5" y="761"/>
                  </a:lnTo>
                  <a:lnTo>
                    <a:pt x="32" y="804"/>
                  </a:lnTo>
                  <a:lnTo>
                    <a:pt x="71" y="850"/>
                  </a:lnTo>
                  <a:lnTo>
                    <a:pt x="110" y="885"/>
                  </a:lnTo>
                  <a:lnTo>
                    <a:pt x="143" y="909"/>
                  </a:lnTo>
                  <a:lnTo>
                    <a:pt x="157" y="918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9" name="Freeform 42"/>
            <p:cNvSpPr>
              <a:spLocks/>
            </p:cNvSpPr>
            <p:nvPr/>
          </p:nvSpPr>
          <p:spPr bwMode="auto">
            <a:xfrm>
              <a:off x="3370" y="1324"/>
              <a:ext cx="131" cy="51"/>
            </a:xfrm>
            <a:custGeom>
              <a:avLst/>
              <a:gdLst>
                <a:gd name="T0" fmla="*/ 0 w 559"/>
                <a:gd name="T1" fmla="*/ 0 h 211"/>
                <a:gd name="T2" fmla="*/ 0 w 559"/>
                <a:gd name="T3" fmla="*/ 0 h 211"/>
                <a:gd name="T4" fmla="*/ 0 w 559"/>
                <a:gd name="T5" fmla="*/ 0 h 211"/>
                <a:gd name="T6" fmla="*/ 0 w 559"/>
                <a:gd name="T7" fmla="*/ 0 h 211"/>
                <a:gd name="T8" fmla="*/ 0 w 559"/>
                <a:gd name="T9" fmla="*/ 0 h 211"/>
                <a:gd name="T10" fmla="*/ 0 w 559"/>
                <a:gd name="T11" fmla="*/ 0 h 211"/>
                <a:gd name="T12" fmla="*/ 0 w 559"/>
                <a:gd name="T13" fmla="*/ 0 h 211"/>
                <a:gd name="T14" fmla="*/ 0 w 559"/>
                <a:gd name="T15" fmla="*/ 0 h 211"/>
                <a:gd name="T16" fmla="*/ 0 w 559"/>
                <a:gd name="T17" fmla="*/ 0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9"/>
                <a:gd name="T28" fmla="*/ 0 h 211"/>
                <a:gd name="T29" fmla="*/ 559 w 559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9" h="211">
                  <a:moveTo>
                    <a:pt x="559" y="211"/>
                  </a:moveTo>
                  <a:lnTo>
                    <a:pt x="452" y="207"/>
                  </a:lnTo>
                  <a:lnTo>
                    <a:pt x="353" y="186"/>
                  </a:lnTo>
                  <a:lnTo>
                    <a:pt x="257" y="151"/>
                  </a:lnTo>
                  <a:lnTo>
                    <a:pt x="175" y="111"/>
                  </a:lnTo>
                  <a:lnTo>
                    <a:pt x="101" y="72"/>
                  </a:lnTo>
                  <a:lnTo>
                    <a:pt x="49" y="34"/>
                  </a:lnTo>
                  <a:lnTo>
                    <a:pt x="13" y="1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0" name="Freeform 43"/>
            <p:cNvSpPr>
              <a:spLocks/>
            </p:cNvSpPr>
            <p:nvPr/>
          </p:nvSpPr>
          <p:spPr bwMode="auto">
            <a:xfrm>
              <a:off x="3335" y="1296"/>
              <a:ext cx="36" cy="26"/>
            </a:xfrm>
            <a:custGeom>
              <a:avLst/>
              <a:gdLst>
                <a:gd name="T0" fmla="*/ 0 w 155"/>
                <a:gd name="T1" fmla="*/ 0 h 108"/>
                <a:gd name="T2" fmla="*/ 0 w 155"/>
                <a:gd name="T3" fmla="*/ 0 h 108"/>
                <a:gd name="T4" fmla="*/ 0 w 155"/>
                <a:gd name="T5" fmla="*/ 0 h 108"/>
                <a:gd name="T6" fmla="*/ 0 w 155"/>
                <a:gd name="T7" fmla="*/ 0 h 108"/>
                <a:gd name="T8" fmla="*/ 0 w 155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08"/>
                <a:gd name="T17" fmla="*/ 155 w 15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08">
                  <a:moveTo>
                    <a:pt x="0" y="55"/>
                  </a:moveTo>
                  <a:lnTo>
                    <a:pt x="37" y="76"/>
                  </a:lnTo>
                  <a:lnTo>
                    <a:pt x="110" y="108"/>
                  </a:lnTo>
                  <a:lnTo>
                    <a:pt x="155" y="101"/>
                  </a:lnTo>
                  <a:lnTo>
                    <a:pt x="112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1" name="Freeform 44"/>
            <p:cNvSpPr>
              <a:spLocks/>
            </p:cNvSpPr>
            <p:nvPr/>
          </p:nvSpPr>
          <p:spPr bwMode="auto">
            <a:xfrm>
              <a:off x="3264" y="1191"/>
              <a:ext cx="274" cy="74"/>
            </a:xfrm>
            <a:custGeom>
              <a:avLst/>
              <a:gdLst>
                <a:gd name="T0" fmla="*/ 0 w 1167"/>
                <a:gd name="T1" fmla="*/ 0 h 308"/>
                <a:gd name="T2" fmla="*/ 0 w 1167"/>
                <a:gd name="T3" fmla="*/ 0 h 308"/>
                <a:gd name="T4" fmla="*/ 0 w 1167"/>
                <a:gd name="T5" fmla="*/ 0 h 308"/>
                <a:gd name="T6" fmla="*/ 0 w 1167"/>
                <a:gd name="T7" fmla="*/ 0 h 308"/>
                <a:gd name="T8" fmla="*/ 0 w 1167"/>
                <a:gd name="T9" fmla="*/ 0 h 308"/>
                <a:gd name="T10" fmla="*/ 0 w 1167"/>
                <a:gd name="T11" fmla="*/ 0 h 308"/>
                <a:gd name="T12" fmla="*/ 0 w 1167"/>
                <a:gd name="T13" fmla="*/ 0 h 308"/>
                <a:gd name="T14" fmla="*/ 0 w 1167"/>
                <a:gd name="T15" fmla="*/ 0 h 308"/>
                <a:gd name="T16" fmla="*/ 0 w 1167"/>
                <a:gd name="T17" fmla="*/ 0 h 308"/>
                <a:gd name="T18" fmla="*/ 0 w 1167"/>
                <a:gd name="T19" fmla="*/ 0 h 308"/>
                <a:gd name="T20" fmla="*/ 0 w 1167"/>
                <a:gd name="T21" fmla="*/ 0 h 308"/>
                <a:gd name="T22" fmla="*/ 0 w 1167"/>
                <a:gd name="T23" fmla="*/ 0 h 308"/>
                <a:gd name="T24" fmla="*/ 0 w 1167"/>
                <a:gd name="T25" fmla="*/ 0 h 308"/>
                <a:gd name="T26" fmla="*/ 0 w 1167"/>
                <a:gd name="T27" fmla="*/ 0 h 308"/>
                <a:gd name="T28" fmla="*/ 0 w 1167"/>
                <a:gd name="T29" fmla="*/ 0 h 308"/>
                <a:gd name="T30" fmla="*/ 0 w 1167"/>
                <a:gd name="T31" fmla="*/ 0 h 308"/>
                <a:gd name="T32" fmla="*/ 0 w 1167"/>
                <a:gd name="T33" fmla="*/ 0 h 3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7"/>
                <a:gd name="T52" fmla="*/ 0 h 308"/>
                <a:gd name="T53" fmla="*/ 1167 w 1167"/>
                <a:gd name="T54" fmla="*/ 308 h 3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7" h="308">
                  <a:moveTo>
                    <a:pt x="1167" y="53"/>
                  </a:moveTo>
                  <a:lnTo>
                    <a:pt x="1136" y="150"/>
                  </a:lnTo>
                  <a:lnTo>
                    <a:pt x="1072" y="224"/>
                  </a:lnTo>
                  <a:lnTo>
                    <a:pt x="988" y="275"/>
                  </a:lnTo>
                  <a:lnTo>
                    <a:pt x="889" y="302"/>
                  </a:lnTo>
                  <a:lnTo>
                    <a:pt x="784" y="308"/>
                  </a:lnTo>
                  <a:lnTo>
                    <a:pt x="681" y="292"/>
                  </a:lnTo>
                  <a:lnTo>
                    <a:pt x="589" y="256"/>
                  </a:lnTo>
                  <a:lnTo>
                    <a:pt x="514" y="199"/>
                  </a:lnTo>
                  <a:lnTo>
                    <a:pt x="449" y="140"/>
                  </a:lnTo>
                  <a:lnTo>
                    <a:pt x="385" y="89"/>
                  </a:lnTo>
                  <a:lnTo>
                    <a:pt x="320" y="53"/>
                  </a:lnTo>
                  <a:lnTo>
                    <a:pt x="254" y="25"/>
                  </a:lnTo>
                  <a:lnTo>
                    <a:pt x="186" y="8"/>
                  </a:lnTo>
                  <a:lnTo>
                    <a:pt x="123" y="0"/>
                  </a:lnTo>
                  <a:lnTo>
                    <a:pt x="60" y="0"/>
                  </a:lnTo>
                  <a:lnTo>
                    <a:pt x="0" y="11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2" name="Freeform 45"/>
            <p:cNvSpPr>
              <a:spLocks/>
            </p:cNvSpPr>
            <p:nvPr/>
          </p:nvSpPr>
          <p:spPr bwMode="auto">
            <a:xfrm>
              <a:off x="3272" y="935"/>
              <a:ext cx="104" cy="131"/>
            </a:xfrm>
            <a:custGeom>
              <a:avLst/>
              <a:gdLst>
                <a:gd name="T0" fmla="*/ 0 w 443"/>
                <a:gd name="T1" fmla="*/ 0 h 539"/>
                <a:gd name="T2" fmla="*/ 0 w 443"/>
                <a:gd name="T3" fmla="*/ 0 h 539"/>
                <a:gd name="T4" fmla="*/ 0 w 443"/>
                <a:gd name="T5" fmla="*/ 0 h 539"/>
                <a:gd name="T6" fmla="*/ 0 w 443"/>
                <a:gd name="T7" fmla="*/ 0 h 539"/>
                <a:gd name="T8" fmla="*/ 0 w 443"/>
                <a:gd name="T9" fmla="*/ 0 h 539"/>
                <a:gd name="T10" fmla="*/ 0 w 443"/>
                <a:gd name="T11" fmla="*/ 0 h 539"/>
                <a:gd name="T12" fmla="*/ 0 w 443"/>
                <a:gd name="T13" fmla="*/ 0 h 539"/>
                <a:gd name="T14" fmla="*/ 0 w 443"/>
                <a:gd name="T15" fmla="*/ 0 h 539"/>
                <a:gd name="T16" fmla="*/ 0 w 443"/>
                <a:gd name="T17" fmla="*/ 0 h 539"/>
                <a:gd name="T18" fmla="*/ 0 w 443"/>
                <a:gd name="T19" fmla="*/ 0 h 539"/>
                <a:gd name="T20" fmla="*/ 0 w 443"/>
                <a:gd name="T21" fmla="*/ 0 h 539"/>
                <a:gd name="T22" fmla="*/ 0 w 443"/>
                <a:gd name="T23" fmla="*/ 0 h 539"/>
                <a:gd name="T24" fmla="*/ 0 w 4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3"/>
                <a:gd name="T40" fmla="*/ 0 h 539"/>
                <a:gd name="T41" fmla="*/ 443 w 4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3" h="539">
                  <a:moveTo>
                    <a:pt x="443" y="0"/>
                  </a:moveTo>
                  <a:lnTo>
                    <a:pt x="344" y="9"/>
                  </a:lnTo>
                  <a:lnTo>
                    <a:pt x="275" y="40"/>
                  </a:lnTo>
                  <a:lnTo>
                    <a:pt x="227" y="83"/>
                  </a:lnTo>
                  <a:lnTo>
                    <a:pt x="201" y="135"/>
                  </a:lnTo>
                  <a:lnTo>
                    <a:pt x="185" y="190"/>
                  </a:lnTo>
                  <a:lnTo>
                    <a:pt x="179" y="243"/>
                  </a:lnTo>
                  <a:lnTo>
                    <a:pt x="174" y="288"/>
                  </a:lnTo>
                  <a:lnTo>
                    <a:pt x="167" y="317"/>
                  </a:lnTo>
                  <a:lnTo>
                    <a:pt x="132" y="375"/>
                  </a:lnTo>
                  <a:lnTo>
                    <a:pt x="77" y="450"/>
                  </a:lnTo>
                  <a:lnTo>
                    <a:pt x="24" y="515"/>
                  </a:lnTo>
                  <a:lnTo>
                    <a:pt x="0" y="539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3" name="Freeform 46"/>
            <p:cNvSpPr>
              <a:spLocks/>
            </p:cNvSpPr>
            <p:nvPr/>
          </p:nvSpPr>
          <p:spPr bwMode="auto">
            <a:xfrm>
              <a:off x="3348" y="1040"/>
              <a:ext cx="145" cy="130"/>
            </a:xfrm>
            <a:custGeom>
              <a:avLst/>
              <a:gdLst>
                <a:gd name="T0" fmla="*/ 0 w 613"/>
                <a:gd name="T1" fmla="*/ 0 h 537"/>
                <a:gd name="T2" fmla="*/ 0 w 613"/>
                <a:gd name="T3" fmla="*/ 0 h 537"/>
                <a:gd name="T4" fmla="*/ 0 w 613"/>
                <a:gd name="T5" fmla="*/ 0 h 537"/>
                <a:gd name="T6" fmla="*/ 0 w 613"/>
                <a:gd name="T7" fmla="*/ 0 h 537"/>
                <a:gd name="T8" fmla="*/ 0 w 613"/>
                <a:gd name="T9" fmla="*/ 0 h 537"/>
                <a:gd name="T10" fmla="*/ 0 w 613"/>
                <a:gd name="T11" fmla="*/ 0 h 537"/>
                <a:gd name="T12" fmla="*/ 0 w 613"/>
                <a:gd name="T13" fmla="*/ 0 h 537"/>
                <a:gd name="T14" fmla="*/ 0 w 613"/>
                <a:gd name="T15" fmla="*/ 0 h 537"/>
                <a:gd name="T16" fmla="*/ 0 w 613"/>
                <a:gd name="T17" fmla="*/ 0 h 537"/>
                <a:gd name="T18" fmla="*/ 0 w 613"/>
                <a:gd name="T19" fmla="*/ 0 h 537"/>
                <a:gd name="T20" fmla="*/ 0 w 613"/>
                <a:gd name="T21" fmla="*/ 0 h 537"/>
                <a:gd name="T22" fmla="*/ 0 w 613"/>
                <a:gd name="T23" fmla="*/ 0 h 537"/>
                <a:gd name="T24" fmla="*/ 0 w 613"/>
                <a:gd name="T25" fmla="*/ 0 h 537"/>
                <a:gd name="T26" fmla="*/ 0 w 613"/>
                <a:gd name="T27" fmla="*/ 0 h 537"/>
                <a:gd name="T28" fmla="*/ 0 w 613"/>
                <a:gd name="T29" fmla="*/ 0 h 537"/>
                <a:gd name="T30" fmla="*/ 0 w 613"/>
                <a:gd name="T31" fmla="*/ 0 h 537"/>
                <a:gd name="T32" fmla="*/ 0 w 613"/>
                <a:gd name="T33" fmla="*/ 0 h 537"/>
                <a:gd name="T34" fmla="*/ 0 w 613"/>
                <a:gd name="T35" fmla="*/ 0 h 537"/>
                <a:gd name="T36" fmla="*/ 0 w 613"/>
                <a:gd name="T37" fmla="*/ 0 h 537"/>
                <a:gd name="T38" fmla="*/ 0 w 613"/>
                <a:gd name="T39" fmla="*/ 0 h 537"/>
                <a:gd name="T40" fmla="*/ 0 w 613"/>
                <a:gd name="T41" fmla="*/ 0 h 537"/>
                <a:gd name="T42" fmla="*/ 0 w 613"/>
                <a:gd name="T43" fmla="*/ 0 h 537"/>
                <a:gd name="T44" fmla="*/ 0 w 613"/>
                <a:gd name="T45" fmla="*/ 0 h 537"/>
                <a:gd name="T46" fmla="*/ 0 w 613"/>
                <a:gd name="T47" fmla="*/ 0 h 537"/>
                <a:gd name="T48" fmla="*/ 0 w 613"/>
                <a:gd name="T49" fmla="*/ 0 h 5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3"/>
                <a:gd name="T76" fmla="*/ 0 h 537"/>
                <a:gd name="T77" fmla="*/ 613 w 613"/>
                <a:gd name="T78" fmla="*/ 537 h 5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3" h="537">
                  <a:moveTo>
                    <a:pt x="613" y="130"/>
                  </a:moveTo>
                  <a:lnTo>
                    <a:pt x="547" y="87"/>
                  </a:lnTo>
                  <a:lnTo>
                    <a:pt x="490" y="46"/>
                  </a:lnTo>
                  <a:lnTo>
                    <a:pt x="438" y="19"/>
                  </a:lnTo>
                  <a:lnTo>
                    <a:pt x="390" y="2"/>
                  </a:lnTo>
                  <a:lnTo>
                    <a:pt x="350" y="0"/>
                  </a:lnTo>
                  <a:lnTo>
                    <a:pt x="315" y="14"/>
                  </a:lnTo>
                  <a:lnTo>
                    <a:pt x="288" y="49"/>
                  </a:lnTo>
                  <a:lnTo>
                    <a:pt x="266" y="104"/>
                  </a:lnTo>
                  <a:lnTo>
                    <a:pt x="266" y="174"/>
                  </a:lnTo>
                  <a:lnTo>
                    <a:pt x="291" y="244"/>
                  </a:lnTo>
                  <a:lnTo>
                    <a:pt x="332" y="315"/>
                  </a:lnTo>
                  <a:lnTo>
                    <a:pt x="376" y="382"/>
                  </a:lnTo>
                  <a:lnTo>
                    <a:pt x="412" y="441"/>
                  </a:lnTo>
                  <a:lnTo>
                    <a:pt x="430" y="490"/>
                  </a:lnTo>
                  <a:lnTo>
                    <a:pt x="418" y="525"/>
                  </a:lnTo>
                  <a:lnTo>
                    <a:pt x="368" y="537"/>
                  </a:lnTo>
                  <a:lnTo>
                    <a:pt x="294" y="531"/>
                  </a:lnTo>
                  <a:lnTo>
                    <a:pt x="224" y="507"/>
                  </a:lnTo>
                  <a:lnTo>
                    <a:pt x="163" y="471"/>
                  </a:lnTo>
                  <a:lnTo>
                    <a:pt x="109" y="429"/>
                  </a:lnTo>
                  <a:lnTo>
                    <a:pt x="61" y="388"/>
                  </a:lnTo>
                  <a:lnTo>
                    <a:pt x="29" y="351"/>
                  </a:lnTo>
                  <a:lnTo>
                    <a:pt x="8" y="324"/>
                  </a:lnTo>
                  <a:lnTo>
                    <a:pt x="0" y="31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8463" name="Rectangle 47"/>
          <p:cNvSpPr>
            <a:spLocks noChangeArrowheads="1"/>
          </p:cNvSpPr>
          <p:nvPr/>
        </p:nvSpPr>
        <p:spPr bwMode="auto">
          <a:xfrm>
            <a:off x="1547813" y="2214563"/>
            <a:ext cx="2500312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Hypothalamus</a:t>
            </a:r>
          </a:p>
        </p:txBody>
      </p:sp>
      <p:sp>
        <p:nvSpPr>
          <p:cNvPr id="188466" name="Text Box 50"/>
          <p:cNvSpPr txBox="1">
            <a:spLocks noChangeArrowheads="1"/>
          </p:cNvSpPr>
          <p:nvPr/>
        </p:nvSpPr>
        <p:spPr bwMode="auto">
          <a:xfrm>
            <a:off x="3548063" y="3500438"/>
            <a:ext cx="167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l"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Brainstem</a:t>
            </a:r>
          </a:p>
        </p:txBody>
      </p:sp>
      <p:sp>
        <p:nvSpPr>
          <p:cNvPr id="188472" name="Text Box 56"/>
          <p:cNvSpPr txBox="1">
            <a:spLocks noChangeArrowheads="1"/>
          </p:cNvSpPr>
          <p:nvPr/>
        </p:nvSpPr>
        <p:spPr bwMode="auto">
          <a:xfrm>
            <a:off x="4048125" y="5286375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l">
              <a:defRPr/>
            </a:pPr>
            <a:r>
              <a:rPr lang="en-GB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Vagus</a:t>
            </a:r>
            <a:endParaRPr lang="en-GB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3811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PP sites of action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cxnSp>
        <p:nvCxnSpPr>
          <p:cNvPr id="35849" name="Curved Connector 65"/>
          <p:cNvCxnSpPr>
            <a:cxnSpLocks noChangeShapeType="1"/>
          </p:cNvCxnSpPr>
          <p:nvPr/>
        </p:nvCxnSpPr>
        <p:spPr bwMode="auto">
          <a:xfrm rot="10800000" flipH="1">
            <a:off x="1404938" y="2714625"/>
            <a:ext cx="1357312" cy="3027363"/>
          </a:xfrm>
          <a:prstGeom prst="curvedConnector4">
            <a:avLst>
              <a:gd name="adj1" fmla="val -42856"/>
              <a:gd name="adj2" fmla="val 78634"/>
            </a:avLst>
          </a:prstGeom>
          <a:noFill/>
          <a:ln w="44450" algn="ctr">
            <a:solidFill>
              <a:srgbClr val="FF33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Freeform 79"/>
          <p:cNvSpPr>
            <a:spLocks/>
          </p:cNvSpPr>
          <p:nvPr/>
        </p:nvSpPr>
        <p:spPr bwMode="auto">
          <a:xfrm>
            <a:off x="2881313" y="2752725"/>
            <a:ext cx="625475" cy="1474788"/>
          </a:xfrm>
          <a:custGeom>
            <a:avLst/>
            <a:gdLst>
              <a:gd name="T0" fmla="*/ 599788 w 624689"/>
              <a:gd name="T1" fmla="*/ 1472936 h 1475715"/>
              <a:gd name="T2" fmla="*/ 527086 w 624689"/>
              <a:gd name="T3" fmla="*/ 442785 h 1475715"/>
              <a:gd name="T4" fmla="*/ 0 w 624689"/>
              <a:gd name="T5" fmla="*/ 0 h 14757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689" h="1475715">
                <a:moveTo>
                  <a:pt x="597529" y="1475715"/>
                </a:moveTo>
                <a:cubicBezTo>
                  <a:pt x="611109" y="1082644"/>
                  <a:pt x="624689" y="689573"/>
                  <a:pt x="525101" y="443620"/>
                </a:cubicBezTo>
                <a:cubicBezTo>
                  <a:pt x="425513" y="197668"/>
                  <a:pt x="212756" y="98834"/>
                  <a:pt x="0" y="0"/>
                </a:cubicBezTo>
              </a:path>
            </a:pathLst>
          </a:custGeom>
          <a:noFill/>
          <a:ln w="44450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1" name="Freeform 80"/>
          <p:cNvSpPr>
            <a:spLocks noChangeArrowheads="1"/>
          </p:cNvSpPr>
          <p:nvPr/>
        </p:nvSpPr>
        <p:spPr bwMode="auto">
          <a:xfrm>
            <a:off x="890588" y="4329113"/>
            <a:ext cx="3340100" cy="1633537"/>
          </a:xfrm>
          <a:custGeom>
            <a:avLst/>
            <a:gdLst>
              <a:gd name="T0" fmla="*/ 2068479 w 3339765"/>
              <a:gd name="T1" fmla="*/ 1425027 h 1633116"/>
              <a:gd name="T2" fmla="*/ 1955532 w 3339765"/>
              <a:gd name="T3" fmla="*/ 1330641 h 1633116"/>
              <a:gd name="T4" fmla="*/ 2003650 w 3339765"/>
              <a:gd name="T5" fmla="*/ 1467463 h 1633116"/>
              <a:gd name="T6" fmla="*/ 1952900 w 3339765"/>
              <a:gd name="T7" fmla="*/ 1566008 h 1633116"/>
              <a:gd name="T8" fmla="*/ 2055293 w 3339765"/>
              <a:gd name="T9" fmla="*/ 1501677 h 1633116"/>
              <a:gd name="T10" fmla="*/ 2498959 w 3339765"/>
              <a:gd name="T11" fmla="*/ 841250 h 1633116"/>
              <a:gd name="T12" fmla="*/ 2877345 w 3339765"/>
              <a:gd name="T13" fmla="*/ 1158446 h 1633116"/>
              <a:gd name="T14" fmla="*/ 2861241 w 3339765"/>
              <a:gd name="T15" fmla="*/ 542177 h 1633116"/>
              <a:gd name="T16" fmla="*/ 2580471 w 3339765"/>
              <a:gd name="T17" fmla="*/ 650931 h 1633116"/>
              <a:gd name="T18" fmla="*/ 2616697 w 3339765"/>
              <a:gd name="T19" fmla="*/ 196776 h 1633116"/>
              <a:gd name="T20" fmla="*/ 2708825 w 3339765"/>
              <a:gd name="T21" fmla="*/ 43092 h 1633116"/>
              <a:gd name="T22" fmla="*/ 2566361 w 3339765"/>
              <a:gd name="T23" fmla="*/ 105392 h 1633116"/>
              <a:gd name="T24" fmla="*/ 2419377 w 3339765"/>
              <a:gd name="T25" fmla="*/ 69935 h 1633116"/>
              <a:gd name="T26" fmla="*/ 2539525 w 3339765"/>
              <a:gd name="T27" fmla="*/ 188002 h 1633116"/>
              <a:gd name="T28" fmla="*/ 2497935 w 3339765"/>
              <a:gd name="T29" fmla="*/ 650931 h 1633116"/>
              <a:gd name="T30" fmla="*/ 2291533 w 3339765"/>
              <a:gd name="T31" fmla="*/ 1020510 h 1633116"/>
              <a:gd name="T32" fmla="*/ 2082331 w 3339765"/>
              <a:gd name="T33" fmla="*/ 904688 h 1633116"/>
              <a:gd name="T34" fmla="*/ 1081066 w 3339765"/>
              <a:gd name="T35" fmla="*/ 61848 h 1633116"/>
              <a:gd name="T36" fmla="*/ 118371 w 3339765"/>
              <a:gd name="T37" fmla="*/ 413999 h 1633116"/>
              <a:gd name="T38" fmla="*/ 9543 w 3339765"/>
              <a:gd name="T39" fmla="*/ 321963 h 1633116"/>
              <a:gd name="T40" fmla="*/ 54009 w 3339765"/>
              <a:gd name="T41" fmla="*/ 465426 h 1633116"/>
              <a:gd name="T42" fmla="*/ 39294 w 3339765"/>
              <a:gd name="T43" fmla="*/ 587489 h 1633116"/>
              <a:gd name="T44" fmla="*/ 116940 w 3339765"/>
              <a:gd name="T45" fmla="*/ 496862 h 1633116"/>
              <a:gd name="T46" fmla="*/ 1073654 w 3339765"/>
              <a:gd name="T47" fmla="*/ 122450 h 1633116"/>
              <a:gd name="T48" fmla="*/ 2000326 w 3339765"/>
              <a:gd name="T49" fmla="*/ 892756 h 1633116"/>
              <a:gd name="T50" fmla="*/ 2260195 w 3339765"/>
              <a:gd name="T51" fmla="*/ 1086937 h 1633116"/>
              <a:gd name="T52" fmla="*/ 2068479 w 3339765"/>
              <a:gd name="T53" fmla="*/ 1425027 h 16331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39765"/>
              <a:gd name="T82" fmla="*/ 0 h 1633116"/>
              <a:gd name="T83" fmla="*/ 3339765 w 3339765"/>
              <a:gd name="T84" fmla="*/ 1633116 h 16331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39765" h="1633116">
                <a:moveTo>
                  <a:pt x="2067649" y="1423559"/>
                </a:moveTo>
                <a:cubicBezTo>
                  <a:pt x="2016892" y="1464134"/>
                  <a:pt x="2033018" y="1264644"/>
                  <a:pt x="1954746" y="1329269"/>
                </a:cubicBezTo>
                <a:cubicBezTo>
                  <a:pt x="1920775" y="1421650"/>
                  <a:pt x="1995704" y="1389717"/>
                  <a:pt x="2002845" y="1465951"/>
                </a:cubicBezTo>
                <a:cubicBezTo>
                  <a:pt x="2010343" y="1506732"/>
                  <a:pt x="1946293" y="1494785"/>
                  <a:pt x="1952115" y="1564395"/>
                </a:cubicBezTo>
                <a:cubicBezTo>
                  <a:pt x="2034386" y="1633116"/>
                  <a:pt x="2003182" y="1547763"/>
                  <a:pt x="2054467" y="1500129"/>
                </a:cubicBezTo>
                <a:cubicBezTo>
                  <a:pt x="2338323" y="1150844"/>
                  <a:pt x="2404424" y="924527"/>
                  <a:pt x="2497954" y="840382"/>
                </a:cubicBezTo>
                <a:cubicBezTo>
                  <a:pt x="2611100" y="783236"/>
                  <a:pt x="2535365" y="1156010"/>
                  <a:pt x="2876188" y="1157253"/>
                </a:cubicBezTo>
                <a:cubicBezTo>
                  <a:pt x="3339765" y="1107445"/>
                  <a:pt x="3192117" y="545133"/>
                  <a:pt x="2860092" y="541617"/>
                </a:cubicBezTo>
                <a:cubicBezTo>
                  <a:pt x="2650325" y="545218"/>
                  <a:pt x="2620175" y="719669"/>
                  <a:pt x="2579435" y="650259"/>
                </a:cubicBezTo>
                <a:cubicBezTo>
                  <a:pt x="2573400" y="562742"/>
                  <a:pt x="2594524" y="285598"/>
                  <a:pt x="2615649" y="196572"/>
                </a:cubicBezTo>
                <a:cubicBezTo>
                  <a:pt x="2631450" y="136987"/>
                  <a:pt x="2804549" y="84146"/>
                  <a:pt x="2707736" y="43048"/>
                </a:cubicBezTo>
                <a:cubicBezTo>
                  <a:pt x="2617401" y="7152"/>
                  <a:pt x="2647717" y="111818"/>
                  <a:pt x="2565333" y="105284"/>
                </a:cubicBezTo>
                <a:cubicBezTo>
                  <a:pt x="2488001" y="88050"/>
                  <a:pt x="2437957" y="0"/>
                  <a:pt x="2418405" y="69863"/>
                </a:cubicBezTo>
                <a:cubicBezTo>
                  <a:pt x="2402157" y="182320"/>
                  <a:pt x="2509173" y="108216"/>
                  <a:pt x="2538505" y="187810"/>
                </a:cubicBezTo>
                <a:cubicBezTo>
                  <a:pt x="2530961" y="281362"/>
                  <a:pt x="2513382" y="493665"/>
                  <a:pt x="2496932" y="650259"/>
                </a:cubicBezTo>
                <a:cubicBezTo>
                  <a:pt x="2482863" y="781983"/>
                  <a:pt x="2328336" y="972682"/>
                  <a:pt x="2290613" y="1019458"/>
                </a:cubicBezTo>
                <a:cubicBezTo>
                  <a:pt x="2211845" y="1052155"/>
                  <a:pt x="2150904" y="1007871"/>
                  <a:pt x="2081494" y="903756"/>
                </a:cubicBezTo>
                <a:cubicBezTo>
                  <a:pt x="1777268" y="190484"/>
                  <a:pt x="1493648" y="97143"/>
                  <a:pt x="1080632" y="61784"/>
                </a:cubicBezTo>
                <a:cubicBezTo>
                  <a:pt x="648671" y="56811"/>
                  <a:pt x="231491" y="371322"/>
                  <a:pt x="118323" y="413571"/>
                </a:cubicBezTo>
                <a:cubicBezTo>
                  <a:pt x="97198" y="401500"/>
                  <a:pt x="32992" y="223096"/>
                  <a:pt x="9539" y="321631"/>
                </a:cubicBezTo>
                <a:cubicBezTo>
                  <a:pt x="0" y="401132"/>
                  <a:pt x="40224" y="383982"/>
                  <a:pt x="53989" y="464946"/>
                </a:cubicBezTo>
                <a:cubicBezTo>
                  <a:pt x="61078" y="526078"/>
                  <a:pt x="6586" y="502266"/>
                  <a:pt x="39278" y="586885"/>
                </a:cubicBezTo>
                <a:cubicBezTo>
                  <a:pt x="75501" y="625790"/>
                  <a:pt x="134306" y="522470"/>
                  <a:pt x="116892" y="496350"/>
                </a:cubicBezTo>
                <a:cubicBezTo>
                  <a:pt x="271753" y="418923"/>
                  <a:pt x="776924" y="111964"/>
                  <a:pt x="1073221" y="122322"/>
                </a:cubicBezTo>
                <a:cubicBezTo>
                  <a:pt x="1606920" y="190384"/>
                  <a:pt x="1716926" y="319275"/>
                  <a:pt x="1999521" y="891836"/>
                </a:cubicBezTo>
                <a:cubicBezTo>
                  <a:pt x="2173587" y="1131056"/>
                  <a:pt x="2176891" y="1130930"/>
                  <a:pt x="2259286" y="1085817"/>
                </a:cubicBezTo>
                <a:cubicBezTo>
                  <a:pt x="2235230" y="1152042"/>
                  <a:pt x="2096570" y="1366228"/>
                  <a:pt x="2067649" y="1423559"/>
                </a:cubicBezTo>
                <a:close/>
              </a:path>
            </a:pathLst>
          </a:cu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5852" name="Oval 81"/>
          <p:cNvSpPr>
            <a:spLocks noChangeArrowheads="1"/>
          </p:cNvSpPr>
          <p:nvPr/>
        </p:nvSpPr>
        <p:spPr bwMode="auto">
          <a:xfrm>
            <a:off x="3690938" y="5143500"/>
            <a:ext cx="142875" cy="214313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5853" name="TextBox 83"/>
          <p:cNvSpPr txBox="1">
            <a:spLocks noChangeArrowheads="1"/>
          </p:cNvSpPr>
          <p:nvPr/>
        </p:nvSpPr>
        <p:spPr bwMode="auto">
          <a:xfrm flipH="1">
            <a:off x="2762250" y="4143375"/>
            <a:ext cx="985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4800">
                <a:solidFill>
                  <a:srgbClr val="002060"/>
                </a:solidFill>
                <a:latin typeface="Wingdings" pitchFamily="2" charset="2"/>
              </a:rPr>
              <a:t>#</a:t>
            </a:r>
          </a:p>
        </p:txBody>
      </p:sp>
      <p:sp>
        <p:nvSpPr>
          <p:cNvPr id="35854" name="TextBox 42"/>
          <p:cNvSpPr txBox="1">
            <a:spLocks noChangeArrowheads="1"/>
          </p:cNvSpPr>
          <p:nvPr/>
        </p:nvSpPr>
        <p:spPr bwMode="auto">
          <a:xfrm>
            <a:off x="4062413" y="4373563"/>
            <a:ext cx="4849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Asakawa et al, Gastroenterology 2003; 124: 1325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91" y="2220576"/>
            <a:ext cx="4225230" cy="351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6143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PP and human energy intake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1092200" y="1100138"/>
            <a:ext cx="6964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PP IV infusion 10 pmol/kg/min for 90 mins</a:t>
            </a:r>
          </a:p>
          <a:p>
            <a:pPr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to lean human volunteers</a:t>
            </a: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73065" name="Text Box 2"/>
          <p:cNvSpPr txBox="1">
            <a:spLocks noChangeArrowheads="1"/>
          </p:cNvSpPr>
          <p:nvPr/>
        </p:nvSpPr>
        <p:spPr bwMode="auto">
          <a:xfrm>
            <a:off x="0" y="6550025"/>
            <a:ext cx="8785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Batterham et al, J Clin Endocrinol Metab 2003; 88:3989-92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1" y="2492672"/>
            <a:ext cx="4408008" cy="302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37891" name="Text Box 15"/>
          <p:cNvSpPr txBox="1">
            <a:spLocks noChangeArrowheads="1"/>
          </p:cNvSpPr>
          <p:nvPr/>
        </p:nvSpPr>
        <p:spPr bwMode="auto">
          <a:xfrm>
            <a:off x="250825" y="182563"/>
            <a:ext cx="440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PP as a drug target?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5184" y="3357563"/>
            <a:ext cx="44069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7TM </a:t>
            </a: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/ </a:t>
            </a:r>
            <a:r>
              <a:rPr lang="en-GB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Prosidion / Imperial</a:t>
            </a:r>
            <a:endParaRPr lang="en-GB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38921" name="Oval 35"/>
          <p:cNvSpPr>
            <a:spLocks noChangeArrowheads="1"/>
          </p:cNvSpPr>
          <p:nvPr/>
        </p:nvSpPr>
        <p:spPr bwMode="auto">
          <a:xfrm>
            <a:off x="304800" y="48672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G</a:t>
            </a:r>
          </a:p>
        </p:txBody>
      </p:sp>
      <p:sp>
        <p:nvSpPr>
          <p:cNvPr id="38922" name="Oval 36"/>
          <p:cNvSpPr>
            <a:spLocks noChangeArrowheads="1"/>
          </p:cNvSpPr>
          <p:nvPr/>
        </p:nvSpPr>
        <p:spPr bwMode="auto">
          <a:xfrm>
            <a:off x="609600" y="47148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38923" name="Oval 37"/>
          <p:cNvSpPr>
            <a:spLocks noChangeArrowheads="1"/>
          </p:cNvSpPr>
          <p:nvPr/>
        </p:nvSpPr>
        <p:spPr bwMode="auto">
          <a:xfrm>
            <a:off x="914400" y="45624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38924" name="Oval 38"/>
          <p:cNvSpPr>
            <a:spLocks noChangeArrowheads="1"/>
          </p:cNvSpPr>
          <p:nvPr/>
        </p:nvSpPr>
        <p:spPr bwMode="auto">
          <a:xfrm>
            <a:off x="1219200" y="44862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F</a:t>
            </a:r>
          </a:p>
        </p:txBody>
      </p:sp>
      <p:sp>
        <p:nvSpPr>
          <p:cNvPr id="38925" name="Oval 39"/>
          <p:cNvSpPr>
            <a:spLocks noChangeArrowheads="1"/>
          </p:cNvSpPr>
          <p:nvPr/>
        </p:nvSpPr>
        <p:spPr bwMode="auto">
          <a:xfrm>
            <a:off x="1524000" y="44100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L</a:t>
            </a:r>
          </a:p>
        </p:txBody>
      </p:sp>
      <p:sp>
        <p:nvSpPr>
          <p:cNvPr id="38926" name="Oval 40"/>
          <p:cNvSpPr>
            <a:spLocks noChangeArrowheads="1"/>
          </p:cNvSpPr>
          <p:nvPr/>
        </p:nvSpPr>
        <p:spPr bwMode="auto">
          <a:xfrm>
            <a:off x="1828800" y="44100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38927" name="Oval 41"/>
          <p:cNvSpPr>
            <a:spLocks noChangeArrowheads="1"/>
          </p:cNvSpPr>
          <p:nvPr/>
        </p:nvSpPr>
        <p:spPr bwMode="auto">
          <a:xfrm>
            <a:off x="2133600" y="44862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38928" name="Oval 42"/>
          <p:cNvSpPr>
            <a:spLocks noChangeArrowheads="1"/>
          </p:cNvSpPr>
          <p:nvPr/>
        </p:nvSpPr>
        <p:spPr bwMode="auto">
          <a:xfrm>
            <a:off x="2438400" y="45624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E</a:t>
            </a:r>
          </a:p>
        </p:txBody>
      </p:sp>
      <p:sp>
        <p:nvSpPr>
          <p:cNvPr id="38929" name="Oval 43"/>
          <p:cNvSpPr>
            <a:spLocks noChangeArrowheads="1"/>
          </p:cNvSpPr>
          <p:nvPr/>
        </p:nvSpPr>
        <p:spPr bwMode="auto">
          <a:xfrm>
            <a:off x="2743200" y="47148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H</a:t>
            </a:r>
          </a:p>
        </p:txBody>
      </p:sp>
      <p:sp>
        <p:nvSpPr>
          <p:cNvPr id="38930" name="Oval 44"/>
          <p:cNvSpPr>
            <a:spLocks noChangeArrowheads="1"/>
          </p:cNvSpPr>
          <p:nvPr/>
        </p:nvSpPr>
        <p:spPr bwMode="auto">
          <a:xfrm>
            <a:off x="3048000" y="48672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Q</a:t>
            </a:r>
          </a:p>
        </p:txBody>
      </p:sp>
      <p:sp>
        <p:nvSpPr>
          <p:cNvPr id="38931" name="Oval 45"/>
          <p:cNvSpPr>
            <a:spLocks noChangeArrowheads="1"/>
          </p:cNvSpPr>
          <p:nvPr/>
        </p:nvSpPr>
        <p:spPr bwMode="auto">
          <a:xfrm>
            <a:off x="3352800" y="50958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38932" name="Oval 46"/>
          <p:cNvSpPr>
            <a:spLocks noChangeArrowheads="1"/>
          </p:cNvSpPr>
          <p:nvPr/>
        </p:nvSpPr>
        <p:spPr bwMode="auto">
          <a:xfrm>
            <a:off x="3657600" y="53244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V</a:t>
            </a:r>
          </a:p>
        </p:txBody>
      </p:sp>
      <p:sp>
        <p:nvSpPr>
          <p:cNvPr id="38933" name="Oval 47"/>
          <p:cNvSpPr>
            <a:spLocks noChangeArrowheads="1"/>
          </p:cNvSpPr>
          <p:nvPr/>
        </p:nvSpPr>
        <p:spPr bwMode="auto">
          <a:xfrm>
            <a:off x="3962400" y="55530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Q</a:t>
            </a:r>
          </a:p>
        </p:txBody>
      </p:sp>
      <p:sp>
        <p:nvSpPr>
          <p:cNvPr id="38934" name="Oval 48"/>
          <p:cNvSpPr>
            <a:spLocks noChangeArrowheads="1"/>
          </p:cNvSpPr>
          <p:nvPr/>
        </p:nvSpPr>
        <p:spPr bwMode="auto">
          <a:xfrm>
            <a:off x="4267200" y="57054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Q</a:t>
            </a:r>
          </a:p>
        </p:txBody>
      </p:sp>
      <p:sp>
        <p:nvSpPr>
          <p:cNvPr id="38935" name="Oval 49"/>
          <p:cNvSpPr>
            <a:spLocks noChangeArrowheads="1"/>
          </p:cNvSpPr>
          <p:nvPr/>
        </p:nvSpPr>
        <p:spPr bwMode="auto">
          <a:xfrm>
            <a:off x="4572000" y="57816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38936" name="Oval 50"/>
          <p:cNvSpPr>
            <a:spLocks noChangeArrowheads="1"/>
          </p:cNvSpPr>
          <p:nvPr/>
        </p:nvSpPr>
        <p:spPr bwMode="auto">
          <a:xfrm>
            <a:off x="4876800" y="57816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K</a:t>
            </a:r>
          </a:p>
        </p:txBody>
      </p:sp>
      <p:sp>
        <p:nvSpPr>
          <p:cNvPr id="38937" name="Oval 51"/>
          <p:cNvSpPr>
            <a:spLocks noChangeArrowheads="1"/>
          </p:cNvSpPr>
          <p:nvPr/>
        </p:nvSpPr>
        <p:spPr bwMode="auto">
          <a:xfrm>
            <a:off x="5181600" y="57816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E</a:t>
            </a:r>
          </a:p>
        </p:txBody>
      </p:sp>
      <p:sp>
        <p:nvSpPr>
          <p:cNvPr id="38938" name="Oval 52"/>
          <p:cNvSpPr>
            <a:spLocks noChangeArrowheads="1"/>
          </p:cNvSpPr>
          <p:nvPr/>
        </p:nvSpPr>
        <p:spPr bwMode="auto">
          <a:xfrm>
            <a:off x="5486400" y="57816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38939" name="Oval 53"/>
          <p:cNvSpPr>
            <a:spLocks noChangeArrowheads="1"/>
          </p:cNvSpPr>
          <p:nvPr/>
        </p:nvSpPr>
        <p:spPr bwMode="auto">
          <a:xfrm>
            <a:off x="5791200" y="57054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K</a:t>
            </a:r>
          </a:p>
        </p:txBody>
      </p:sp>
      <p:sp>
        <p:nvSpPr>
          <p:cNvPr id="38940" name="Oval 54"/>
          <p:cNvSpPr>
            <a:spLocks noChangeArrowheads="1"/>
          </p:cNvSpPr>
          <p:nvPr/>
        </p:nvSpPr>
        <p:spPr bwMode="auto">
          <a:xfrm>
            <a:off x="6096000" y="56292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K</a:t>
            </a:r>
          </a:p>
        </p:txBody>
      </p:sp>
      <p:sp>
        <p:nvSpPr>
          <p:cNvPr id="38941" name="Oval 55"/>
          <p:cNvSpPr>
            <a:spLocks noChangeArrowheads="1"/>
          </p:cNvSpPr>
          <p:nvPr/>
        </p:nvSpPr>
        <p:spPr bwMode="auto">
          <a:xfrm>
            <a:off x="6400800" y="55530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38942" name="Oval 56"/>
          <p:cNvSpPr>
            <a:spLocks noChangeArrowheads="1"/>
          </p:cNvSpPr>
          <p:nvPr/>
        </p:nvSpPr>
        <p:spPr bwMode="auto">
          <a:xfrm>
            <a:off x="6705600" y="54006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38943" name="Oval 57"/>
          <p:cNvSpPr>
            <a:spLocks noChangeArrowheads="1"/>
          </p:cNvSpPr>
          <p:nvPr/>
        </p:nvSpPr>
        <p:spPr bwMode="auto">
          <a:xfrm>
            <a:off x="6934200" y="51720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38944" name="Oval 58"/>
          <p:cNvSpPr>
            <a:spLocks noChangeArrowheads="1"/>
          </p:cNvSpPr>
          <p:nvPr/>
        </p:nvSpPr>
        <p:spPr bwMode="auto">
          <a:xfrm>
            <a:off x="7239000" y="50196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K</a:t>
            </a:r>
          </a:p>
        </p:txBody>
      </p:sp>
      <p:sp>
        <p:nvSpPr>
          <p:cNvPr id="38945" name="Oval 59"/>
          <p:cNvSpPr>
            <a:spLocks noChangeArrowheads="1"/>
          </p:cNvSpPr>
          <p:nvPr/>
        </p:nvSpPr>
        <p:spPr bwMode="auto">
          <a:xfrm>
            <a:off x="7543800" y="48672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L</a:t>
            </a:r>
          </a:p>
        </p:txBody>
      </p:sp>
      <p:sp>
        <p:nvSpPr>
          <p:cNvPr id="38946" name="Oval 60"/>
          <p:cNvSpPr>
            <a:spLocks noChangeArrowheads="1"/>
          </p:cNvSpPr>
          <p:nvPr/>
        </p:nvSpPr>
        <p:spPr bwMode="auto">
          <a:xfrm>
            <a:off x="7848600" y="47148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Q</a:t>
            </a:r>
          </a:p>
        </p:txBody>
      </p:sp>
      <p:sp>
        <p:nvSpPr>
          <p:cNvPr id="38947" name="Oval 61"/>
          <p:cNvSpPr>
            <a:spLocks noChangeArrowheads="1"/>
          </p:cNvSpPr>
          <p:nvPr/>
        </p:nvSpPr>
        <p:spPr bwMode="auto">
          <a:xfrm>
            <a:off x="8153400" y="46386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38948" name="Oval 62"/>
          <p:cNvSpPr>
            <a:spLocks noChangeArrowheads="1"/>
          </p:cNvSpPr>
          <p:nvPr/>
        </p:nvSpPr>
        <p:spPr bwMode="auto">
          <a:xfrm>
            <a:off x="8458200" y="4714875"/>
            <a:ext cx="381000" cy="381000"/>
          </a:xfrm>
          <a:prstGeom prst="ellipse">
            <a:avLst/>
          </a:prstGeom>
          <a:solidFill>
            <a:srgbClr val="DAEDE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GB" sz="2400" b="1"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38949" name="Text Box 63"/>
          <p:cNvSpPr txBox="1">
            <a:spLocks noChangeArrowheads="1"/>
          </p:cNvSpPr>
          <p:nvPr/>
        </p:nvSpPr>
        <p:spPr bwMode="auto">
          <a:xfrm>
            <a:off x="381000" y="3571875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O=C-(CH</a:t>
            </a:r>
            <a:r>
              <a:rPr lang="en-GB" sz="2400" b="1" baseline="-25000">
                <a:latin typeface="Times New Roman" pitchFamily="18" charset="0"/>
              </a:rPr>
              <a:t>2</a:t>
            </a:r>
            <a:r>
              <a:rPr lang="en-GB" sz="2400" b="1">
                <a:latin typeface="Times New Roman" pitchFamily="18" charset="0"/>
              </a:rPr>
              <a:t>)</a:t>
            </a:r>
            <a:r>
              <a:rPr lang="en-GB" sz="2400" b="1" baseline="-25000">
                <a:latin typeface="Times New Roman" pitchFamily="18" charset="0"/>
              </a:rPr>
              <a:t>6 </a:t>
            </a:r>
            <a:r>
              <a:rPr lang="en-GB" sz="2400" b="1">
                <a:latin typeface="Times New Roman" pitchFamily="18" charset="0"/>
              </a:rPr>
              <a:t>-CH</a:t>
            </a:r>
            <a:r>
              <a:rPr lang="en-GB" sz="2400" b="1" baseline="-25000">
                <a:latin typeface="Times New Roman" pitchFamily="18" charset="0"/>
              </a:rPr>
              <a:t>3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1913920" name="Line 64"/>
          <p:cNvSpPr>
            <a:spLocks noChangeShapeType="1"/>
          </p:cNvSpPr>
          <p:nvPr/>
        </p:nvSpPr>
        <p:spPr bwMode="auto">
          <a:xfrm>
            <a:off x="990600" y="3952875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8951" name="Text Box 65"/>
          <p:cNvSpPr txBox="1">
            <a:spLocks noChangeArrowheads="1"/>
          </p:cNvSpPr>
          <p:nvPr/>
        </p:nvSpPr>
        <p:spPr bwMode="auto">
          <a:xfrm>
            <a:off x="838200" y="40290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O</a:t>
            </a:r>
          </a:p>
        </p:txBody>
      </p:sp>
      <p:sp>
        <p:nvSpPr>
          <p:cNvPr id="1913922" name="Line 66"/>
          <p:cNvSpPr>
            <a:spLocks noChangeShapeType="1"/>
          </p:cNvSpPr>
          <p:nvPr/>
        </p:nvSpPr>
        <p:spPr bwMode="auto">
          <a:xfrm>
            <a:off x="1066800" y="4410075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13924" name="Text Box 68"/>
          <p:cNvSpPr txBox="1">
            <a:spLocks noChangeArrowheads="1"/>
          </p:cNvSpPr>
          <p:nvPr/>
        </p:nvSpPr>
        <p:spPr bwMode="auto">
          <a:xfrm>
            <a:off x="3779838" y="4651375"/>
            <a:ext cx="3465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GB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Human ghrelin</a:t>
            </a:r>
            <a:r>
              <a:rPr lang="en-GB" sz="32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913926" name="Rectangle 70"/>
          <p:cNvSpPr>
            <a:spLocks noChangeArrowheads="1"/>
          </p:cNvSpPr>
          <p:nvPr/>
        </p:nvSpPr>
        <p:spPr bwMode="auto">
          <a:xfrm>
            <a:off x="0" y="1404065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28aa gastric </a:t>
            </a:r>
            <a:r>
              <a:rPr lang="en-GB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hormone</a:t>
            </a:r>
          </a:p>
        </p:txBody>
      </p:sp>
      <p:sp>
        <p:nvSpPr>
          <p:cNvPr id="38917" name="Text Box 72"/>
          <p:cNvSpPr txBox="1">
            <a:spLocks noChangeArrowheads="1"/>
          </p:cNvSpPr>
          <p:nvPr/>
        </p:nvSpPr>
        <p:spPr bwMode="auto">
          <a:xfrm>
            <a:off x="250825" y="182563"/>
            <a:ext cx="17065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Ghrelin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pSp>
        <p:nvGrpSpPr>
          <p:cNvPr id="38918" name="Group 74"/>
          <p:cNvGrpSpPr>
            <a:grpSpLocks/>
          </p:cNvGrpSpPr>
          <p:nvPr/>
        </p:nvGrpSpPr>
        <p:grpSpPr bwMode="auto">
          <a:xfrm>
            <a:off x="3359150" y="2571750"/>
            <a:ext cx="5284788" cy="1482725"/>
            <a:chOff x="3001963" y="2285992"/>
            <a:chExt cx="5284813" cy="1482725"/>
          </a:xfrm>
        </p:grpSpPr>
        <p:pic>
          <p:nvPicPr>
            <p:cNvPr id="38919" name="Picture 46" descr="goat-ear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" t="2750" r="2223" b="2750"/>
            <a:stretch>
              <a:fillRect/>
            </a:stretch>
          </p:blipFill>
          <p:spPr bwMode="auto">
            <a:xfrm>
              <a:off x="6450806" y="2285992"/>
              <a:ext cx="1835970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0" name="TextBox 47"/>
            <p:cNvSpPr txBox="1">
              <a:spLocks noChangeArrowheads="1"/>
            </p:cNvSpPr>
            <p:nvPr/>
          </p:nvSpPr>
          <p:spPr bwMode="auto">
            <a:xfrm>
              <a:off x="3001963" y="2322505"/>
              <a:ext cx="3578225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GB" sz="2000" b="1">
                  <a:solidFill>
                    <a:srgbClr val="002060"/>
                  </a:solidFill>
                </a:rPr>
                <a:t>Ghrelin O-acyltransferase</a:t>
              </a:r>
            </a:p>
            <a:p>
              <a:pPr eaLnBrk="1" hangingPunct="1"/>
              <a:r>
                <a:rPr lang="en-GB" sz="2000" b="1">
                  <a:solidFill>
                    <a:srgbClr val="002060"/>
                  </a:solidFill>
                </a:rPr>
                <a:t>‘GOAT’ </a:t>
              </a:r>
            </a:p>
            <a:p>
              <a:pPr eaLnBrk="1" hangingPunct="1"/>
              <a:endParaRPr lang="en-GB" sz="1200" b="1">
                <a:solidFill>
                  <a:srgbClr val="002060"/>
                </a:solidFill>
              </a:endParaRPr>
            </a:p>
            <a:p>
              <a:pPr eaLnBrk="1" hangingPunct="1"/>
              <a:r>
                <a:rPr lang="en-GB" sz="1200" b="1">
                  <a:solidFill>
                    <a:srgbClr val="002060"/>
                  </a:solidFill>
                </a:rPr>
                <a:t>Yang </a:t>
              </a:r>
              <a:r>
                <a:rPr lang="en-GB" sz="1200" b="1" i="1">
                  <a:solidFill>
                    <a:srgbClr val="002060"/>
                  </a:solidFill>
                </a:rPr>
                <a:t>et al.</a:t>
              </a:r>
              <a:r>
                <a:rPr lang="en-GB" sz="1200" b="1">
                  <a:solidFill>
                    <a:srgbClr val="002060"/>
                  </a:solidFill>
                </a:rPr>
                <a:t> Cell 2008</a:t>
              </a:r>
            </a:p>
            <a:p>
              <a:pPr eaLnBrk="1" hangingPunct="1"/>
              <a:r>
                <a:rPr lang="en-GB" sz="1200" b="1">
                  <a:solidFill>
                    <a:srgbClr val="002060"/>
                  </a:solidFill>
                </a:rPr>
                <a:t>Gutierrez </a:t>
              </a:r>
              <a:r>
                <a:rPr lang="en-GB" sz="1200" b="1" i="1">
                  <a:solidFill>
                    <a:srgbClr val="002060"/>
                  </a:solidFill>
                </a:rPr>
                <a:t>et al.</a:t>
              </a:r>
              <a:r>
                <a:rPr lang="en-GB" sz="1200" b="1">
                  <a:solidFill>
                    <a:srgbClr val="002060"/>
                  </a:solidFill>
                </a:rPr>
                <a:t> Proc. Natl. Acad. Sci 2008</a:t>
              </a:r>
            </a:p>
            <a:p>
              <a:pPr eaLnBrk="1" hangingPunct="1"/>
              <a:endParaRPr lang="en-GB" sz="1200" b="1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39939" name="Text Box 72"/>
          <p:cNvSpPr txBox="1">
            <a:spLocks noChangeArrowheads="1"/>
          </p:cNvSpPr>
          <p:nvPr/>
        </p:nvSpPr>
        <p:spPr bwMode="auto">
          <a:xfrm>
            <a:off x="250825" y="182563"/>
            <a:ext cx="678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Ghrelin: agonist at the GHS-R1a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pic>
        <p:nvPicPr>
          <p:cNvPr id="39940" name="Picture 35" descr="gp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928813"/>
            <a:ext cx="41052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6715125" y="2714625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GH secretion</a:t>
            </a:r>
          </a:p>
        </p:txBody>
      </p:sp>
      <p:cxnSp>
        <p:nvCxnSpPr>
          <p:cNvPr id="39942" name="Straight Arrow Connector 50"/>
          <p:cNvCxnSpPr>
            <a:cxnSpLocks noChangeShapeType="1"/>
          </p:cNvCxnSpPr>
          <p:nvPr/>
        </p:nvCxnSpPr>
        <p:spPr bwMode="auto">
          <a:xfrm flipV="1">
            <a:off x="4857750" y="3000375"/>
            <a:ext cx="1857375" cy="928688"/>
          </a:xfrm>
          <a:prstGeom prst="straightConnector1">
            <a:avLst/>
          </a:prstGeom>
          <a:noFill/>
          <a:ln w="44450" algn="ctr">
            <a:solidFill>
              <a:srgbClr val="FF33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6715125" y="467201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feeding</a:t>
            </a:r>
          </a:p>
        </p:txBody>
      </p:sp>
      <p:cxnSp>
        <p:nvCxnSpPr>
          <p:cNvPr id="39944" name="Straight Arrow Connector 52"/>
          <p:cNvCxnSpPr>
            <a:cxnSpLocks noChangeShapeType="1"/>
          </p:cNvCxnSpPr>
          <p:nvPr/>
        </p:nvCxnSpPr>
        <p:spPr bwMode="auto">
          <a:xfrm>
            <a:off x="4857750" y="3929063"/>
            <a:ext cx="1857375" cy="928687"/>
          </a:xfrm>
          <a:prstGeom prst="straightConnector1">
            <a:avLst/>
          </a:prstGeom>
          <a:noFill/>
          <a:ln w="44450" algn="ctr">
            <a:solidFill>
              <a:srgbClr val="FF33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40963" name="Text Box 72"/>
          <p:cNvSpPr txBox="1">
            <a:spLocks noChangeArrowheads="1"/>
          </p:cNvSpPr>
          <p:nvPr/>
        </p:nvSpPr>
        <p:spPr bwMode="auto">
          <a:xfrm>
            <a:off x="250825" y="182563"/>
            <a:ext cx="678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Ghrelin: agonist at the GHS-R1a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pSp>
        <p:nvGrpSpPr>
          <p:cNvPr id="40964" name="Group 11"/>
          <p:cNvGrpSpPr>
            <a:grpSpLocks/>
          </p:cNvGrpSpPr>
          <p:nvPr/>
        </p:nvGrpSpPr>
        <p:grpSpPr bwMode="auto">
          <a:xfrm>
            <a:off x="285750" y="1993553"/>
            <a:ext cx="5313363" cy="3595687"/>
            <a:chOff x="0" y="0"/>
            <a:chExt cx="11410950" cy="7722738"/>
          </a:xfrm>
        </p:grpSpPr>
        <p:pic>
          <p:nvPicPr>
            <p:cNvPr id="4096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14"/>
            <a:stretch>
              <a:fillRect/>
            </a:stretch>
          </p:blipFill>
          <p:spPr bwMode="auto">
            <a:xfrm>
              <a:off x="0" y="0"/>
              <a:ext cx="11410950" cy="60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89851"/>
            <a:stretch>
              <a:fillRect/>
            </a:stretch>
          </p:blipFill>
          <p:spPr bwMode="auto">
            <a:xfrm>
              <a:off x="1856418" y="5698778"/>
              <a:ext cx="9553594" cy="202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550025"/>
            <a:ext cx="7653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Cummings et al, Diabetes 2001; 50:1714-9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5599113" y="2884140"/>
            <a:ext cx="3544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meal cue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GH </a:t>
            </a:r>
            <a:r>
              <a:rPr lang="en-GB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secretagogue</a:t>
            </a:r>
            <a:endParaRPr lang="en-GB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↑ after weight loss</a:t>
            </a:r>
          </a:p>
        </p:txBody>
      </p:sp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0" y="1196752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plasma level highest pre-meal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508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 b="1">
                <a:solidFill>
                  <a:srgbClr val="DAEDEF"/>
                </a:solidFill>
                <a:latin typeface="Lucida Sans" pitchFamily="34" charset="0"/>
              </a:rPr>
              <a:t>CNS control of appetite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1052513"/>
            <a:ext cx="56197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586" r="1563" b="3130"/>
          <a:stretch>
            <a:fillRect/>
          </a:stretch>
        </p:blipFill>
        <p:spPr bwMode="auto">
          <a:xfrm>
            <a:off x="107950" y="4237038"/>
            <a:ext cx="39147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3276600" y="6011863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b="1">
                <a:solidFill>
                  <a:srgbClr val="FF0000"/>
                </a:solidFill>
                <a:latin typeface="Lucida Sans" pitchFamily="34" charset="0"/>
              </a:rPr>
              <a:t>Dorsal vagal complex</a:t>
            </a:r>
          </a:p>
        </p:txBody>
      </p:sp>
      <p:sp>
        <p:nvSpPr>
          <p:cNvPr id="3" name="Arc 2"/>
          <p:cNvSpPr/>
          <p:nvPr/>
        </p:nvSpPr>
        <p:spPr bwMode="auto">
          <a:xfrm rot="16200000">
            <a:off x="2153444" y="2980531"/>
            <a:ext cx="2579688" cy="2447925"/>
          </a:xfrm>
          <a:prstGeom prst="arc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58086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50825" y="182563"/>
            <a:ext cx="7978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Fasting plasma ghrelin concentration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0" y="6550025"/>
            <a:ext cx="3595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Tschöp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et al, Diabetes 2001 50:707-9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43011" name="Text Box 72"/>
          <p:cNvSpPr txBox="1">
            <a:spLocks noChangeArrowheads="1"/>
          </p:cNvSpPr>
          <p:nvPr/>
        </p:nvSpPr>
        <p:spPr bwMode="auto">
          <a:xfrm>
            <a:off x="250825" y="182563"/>
            <a:ext cx="704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Ghrelin: site of orexigenic action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00188" y="1285875"/>
            <a:ext cx="542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intraperitoneal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injection in fasted rats</a:t>
            </a: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85938"/>
            <a:ext cx="6929438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550025"/>
            <a:ext cx="3643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Wren et al, Diabetes 2001; 50:2540-7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44035" name="Text Box 72"/>
          <p:cNvSpPr txBox="1">
            <a:spLocks noChangeArrowheads="1"/>
          </p:cNvSpPr>
          <p:nvPr/>
        </p:nvSpPr>
        <p:spPr bwMode="auto">
          <a:xfrm>
            <a:off x="250825" y="182563"/>
            <a:ext cx="704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Ghrelin: site of orexigenic action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550025"/>
            <a:ext cx="7653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Wren et al, Diabetes 2001; 50:2540-7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71688"/>
            <a:ext cx="494188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"/>
          <a:stretch>
            <a:fillRect/>
          </a:stretch>
        </p:blipFill>
        <p:spPr bwMode="auto">
          <a:xfrm>
            <a:off x="5286375" y="1771650"/>
            <a:ext cx="3736975" cy="38719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039" name="Straight Arrow Connector 14"/>
          <p:cNvCxnSpPr>
            <a:cxnSpLocks noChangeShapeType="1"/>
          </p:cNvCxnSpPr>
          <p:nvPr/>
        </p:nvCxnSpPr>
        <p:spPr bwMode="auto">
          <a:xfrm>
            <a:off x="2786063" y="3000375"/>
            <a:ext cx="3000375" cy="2143125"/>
          </a:xfrm>
          <a:prstGeom prst="straightConnector1">
            <a:avLst/>
          </a:prstGeom>
          <a:noFill/>
          <a:ln w="44450" algn="ctr">
            <a:solidFill>
              <a:srgbClr val="FF33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57250" y="1714500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intra-nuclear </a:t>
            </a:r>
            <a:r>
              <a:rPr lang="en-GB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cannulated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rats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2"/>
          <a:stretch>
            <a:fillRect/>
          </a:stretch>
        </p:blipFill>
        <p:spPr bwMode="auto">
          <a:xfrm>
            <a:off x="611188" y="1773238"/>
            <a:ext cx="788035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0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45060" name="Text Box 31"/>
          <p:cNvSpPr txBox="1">
            <a:spLocks noChangeArrowheads="1"/>
          </p:cNvSpPr>
          <p:nvPr/>
        </p:nvSpPr>
        <p:spPr bwMode="auto">
          <a:xfrm>
            <a:off x="250825" y="182563"/>
            <a:ext cx="6081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Ghrelin and human appetite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95264" name="Rectangle 2"/>
          <p:cNvSpPr>
            <a:spLocks noChangeArrowheads="1"/>
          </p:cNvSpPr>
          <p:nvPr/>
        </p:nvSpPr>
        <p:spPr bwMode="auto">
          <a:xfrm>
            <a:off x="36513" y="1125538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Ghrelin IV infusion 5.0 pmol/kg/min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550025"/>
            <a:ext cx="4860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nl-NL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Wren et al, J Clin Endocrinol Metab 2001 86:5992-5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46083" name="Text Box 36"/>
          <p:cNvSpPr txBox="1">
            <a:spLocks noChangeArrowheads="1"/>
          </p:cNvSpPr>
          <p:nvPr/>
        </p:nvSpPr>
        <p:spPr bwMode="auto">
          <a:xfrm>
            <a:off x="250825" y="-60325"/>
            <a:ext cx="8175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 b="1">
                <a:solidFill>
                  <a:srgbClr val="DAEDEF"/>
                </a:solidFill>
                <a:latin typeface="Lucida Sans" pitchFamily="34" charset="0"/>
              </a:rPr>
              <a:t>Energy intake after ghrelin infusion in</a:t>
            </a:r>
          </a:p>
          <a:p>
            <a:pPr algn="l" eaLnBrk="1" hangingPunct="1"/>
            <a:r>
              <a:rPr lang="en-US" sz="3200" b="1">
                <a:solidFill>
                  <a:srgbClr val="DAEDEF"/>
                </a:solidFill>
                <a:latin typeface="Lucida Sans" pitchFamily="34" charset="0"/>
              </a:rPr>
              <a:t>cancer patients with cachexia</a:t>
            </a: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0" y="6550025"/>
            <a:ext cx="492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Neary et al, J </a:t>
            </a: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Clin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</a:t>
            </a: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Endocrinol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</a:t>
            </a:r>
            <a:r>
              <a:rPr lang="en-GB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Metab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2004 89:2832-6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pic>
        <p:nvPicPr>
          <p:cNvPr id="4608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99427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365250"/>
            <a:ext cx="3832225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1913926" name="Rectangle 70"/>
          <p:cNvSpPr>
            <a:spLocks noChangeArrowheads="1"/>
          </p:cNvSpPr>
          <p:nvPr/>
        </p:nvSpPr>
        <p:spPr bwMode="auto">
          <a:xfrm>
            <a:off x="2898068" y="6330952"/>
            <a:ext cx="33478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Asakawa et al, Gut 2003; 52: 947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8" name="Text Box 71"/>
          <p:cNvSpPr txBox="1">
            <a:spLocks noChangeArrowheads="1"/>
          </p:cNvSpPr>
          <p:nvPr/>
        </p:nvSpPr>
        <p:spPr bwMode="auto">
          <a:xfrm>
            <a:off x="250825" y="182563"/>
            <a:ext cx="7981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 smtClean="0">
                <a:solidFill>
                  <a:srgbClr val="DAEDEF"/>
                </a:solidFill>
                <a:latin typeface="Lucida Sans" pitchFamily="34" charset="0"/>
              </a:rPr>
              <a:t>Effect of GHS-R1a peptide 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antagonist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1" y="2173469"/>
            <a:ext cx="3892795" cy="268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77" y="2114657"/>
            <a:ext cx="3892795" cy="255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611560" y="4846778"/>
            <a:ext cx="38762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Fasted </a:t>
            </a:r>
            <a:r>
              <a:rPr lang="en-GB" b="1" i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ob/ob</a:t>
            </a: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mice, acute IP injection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232291" y="4846778"/>
            <a:ext cx="38762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Repeated IP injection, </a:t>
            </a:r>
            <a:r>
              <a:rPr lang="en-GB" b="1" i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ob/ob</a:t>
            </a: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mice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1913926" name="Rectangle 70"/>
          <p:cNvSpPr>
            <a:spLocks noChangeArrowheads="1"/>
          </p:cNvSpPr>
          <p:nvPr/>
        </p:nvSpPr>
        <p:spPr bwMode="auto">
          <a:xfrm>
            <a:off x="0" y="6309320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Esler et al, Endocrinology 2007 148:5175-85</a:t>
            </a:r>
          </a:p>
        </p:txBody>
      </p:sp>
      <p:sp>
        <p:nvSpPr>
          <p:cNvPr id="47108" name="Text Box 71"/>
          <p:cNvSpPr txBox="1">
            <a:spLocks noChangeArrowheads="1"/>
          </p:cNvSpPr>
          <p:nvPr/>
        </p:nvSpPr>
        <p:spPr bwMode="auto">
          <a:xfrm>
            <a:off x="250825" y="182563"/>
            <a:ext cx="7612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GHS-R1a orally available antagonist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pSp>
        <p:nvGrpSpPr>
          <p:cNvPr id="47109" name="Group 75"/>
          <p:cNvGrpSpPr>
            <a:grpSpLocks/>
          </p:cNvGrpSpPr>
          <p:nvPr/>
        </p:nvGrpSpPr>
        <p:grpSpPr bwMode="auto">
          <a:xfrm>
            <a:off x="1692275" y="1628775"/>
            <a:ext cx="5832475" cy="4608513"/>
            <a:chOff x="1066" y="1026"/>
            <a:chExt cx="3674" cy="2903"/>
          </a:xfrm>
        </p:grpSpPr>
        <p:pic>
          <p:nvPicPr>
            <p:cNvPr id="47114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026"/>
              <a:ext cx="3629" cy="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5" name="Rectangle 73"/>
            <p:cNvSpPr>
              <a:spLocks noChangeArrowheads="1"/>
            </p:cNvSpPr>
            <p:nvPr/>
          </p:nvSpPr>
          <p:spPr bwMode="auto">
            <a:xfrm>
              <a:off x="1066" y="3612"/>
              <a:ext cx="363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GB"/>
            </a:p>
          </p:txBody>
        </p:sp>
        <p:sp>
          <p:nvSpPr>
            <p:cNvPr id="47116" name="Rectangle 74"/>
            <p:cNvSpPr>
              <a:spLocks noChangeArrowheads="1"/>
            </p:cNvSpPr>
            <p:nvPr/>
          </p:nvSpPr>
          <p:spPr bwMode="auto">
            <a:xfrm>
              <a:off x="2789" y="3612"/>
              <a:ext cx="363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GB"/>
            </a:p>
          </p:txBody>
        </p:sp>
      </p:grpSp>
      <p:sp>
        <p:nvSpPr>
          <p:cNvPr id="2" name="Rectangle 70"/>
          <p:cNvSpPr>
            <a:spLocks noChangeArrowheads="1"/>
          </p:cNvSpPr>
          <p:nvPr/>
        </p:nvSpPr>
        <p:spPr bwMode="auto">
          <a:xfrm>
            <a:off x="0" y="1052513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Bayer Research Center small molecule</a:t>
            </a:r>
          </a:p>
        </p:txBody>
      </p:sp>
      <p:sp>
        <p:nvSpPr>
          <p:cNvPr id="183373" name="Text Box 77"/>
          <p:cNvSpPr txBox="1">
            <a:spLocks noChangeArrowheads="1"/>
          </p:cNvSpPr>
          <p:nvPr/>
        </p:nvSpPr>
        <p:spPr bwMode="auto">
          <a:xfrm>
            <a:off x="7524750" y="2349500"/>
            <a:ext cx="9148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lean rat</a:t>
            </a:r>
          </a:p>
          <a:p>
            <a:pPr algn="l"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IPGTT</a:t>
            </a:r>
            <a:endParaRPr lang="en-US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3374" name="Text Box 78"/>
          <p:cNvSpPr txBox="1">
            <a:spLocks noChangeArrowheads="1"/>
          </p:cNvSpPr>
          <p:nvPr/>
        </p:nvSpPr>
        <p:spPr bwMode="auto">
          <a:xfrm>
            <a:off x="7524750" y="4076700"/>
            <a:ext cx="10612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DIO mice</a:t>
            </a:r>
          </a:p>
          <a:p>
            <a:pPr algn="l"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chronic</a:t>
            </a:r>
          </a:p>
          <a:p>
            <a:pPr algn="l"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oral dose</a:t>
            </a:r>
            <a:endParaRPr lang="en-US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3375" name="Text Box 79"/>
          <p:cNvSpPr txBox="1">
            <a:spLocks noChangeArrowheads="1"/>
          </p:cNvSpPr>
          <p:nvPr/>
        </p:nvSpPr>
        <p:spPr bwMode="auto">
          <a:xfrm>
            <a:off x="50800" y="4076700"/>
            <a:ext cx="10938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DIO mice</a:t>
            </a:r>
          </a:p>
          <a:p>
            <a:pPr algn="l"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chronic</a:t>
            </a:r>
          </a:p>
          <a:p>
            <a:pPr algn="l"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oral dose</a:t>
            </a:r>
          </a:p>
          <a:p>
            <a:pPr algn="l">
              <a:defRPr/>
            </a:pP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10 mg/kg</a:t>
            </a:r>
            <a:endParaRPr lang="en-US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 r="51554" b="53466"/>
          <a:stretch/>
        </p:blipFill>
        <p:spPr bwMode="auto">
          <a:xfrm>
            <a:off x="1005483" y="1844823"/>
            <a:ext cx="3455681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1913926" name="Rectangle 70"/>
          <p:cNvSpPr>
            <a:spLocks noChangeArrowheads="1"/>
          </p:cNvSpPr>
          <p:nvPr/>
        </p:nvSpPr>
        <p:spPr bwMode="auto">
          <a:xfrm>
            <a:off x="0" y="6309320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Nass </a:t>
            </a:r>
            <a:r>
              <a:rPr lang="en-GB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et al, </a:t>
            </a: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Ann Intern Med 2008 149:601-11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8" name="Text Box 71"/>
          <p:cNvSpPr txBox="1">
            <a:spLocks noChangeArrowheads="1"/>
          </p:cNvSpPr>
          <p:nvPr/>
        </p:nvSpPr>
        <p:spPr bwMode="auto">
          <a:xfrm>
            <a:off x="250825" y="182563"/>
            <a:ext cx="7604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 smtClean="0">
                <a:solidFill>
                  <a:srgbClr val="DAEDEF"/>
                </a:solidFill>
                <a:latin typeface="Lucida Sans" pitchFamily="34" charset="0"/>
              </a:rPr>
              <a:t>Ghrelin: the elixir of eternal youth?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2" name="Rectangle 70"/>
          <p:cNvSpPr>
            <a:spLocks noChangeArrowheads="1"/>
          </p:cNvSpPr>
          <p:nvPr/>
        </p:nvSpPr>
        <p:spPr bwMode="auto">
          <a:xfrm>
            <a:off x="0" y="1052513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Oral ghrelin mimetic phase 2 study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2" t="7414" r="1183" b="53465"/>
          <a:stretch/>
        </p:blipFill>
        <p:spPr bwMode="auto">
          <a:xfrm>
            <a:off x="4710545" y="1844823"/>
            <a:ext cx="3343564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73621" y="2596262"/>
            <a:ext cx="9699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Placebo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70"/>
          <p:cNvSpPr>
            <a:spLocks noChangeArrowheads="1"/>
          </p:cNvSpPr>
          <p:nvPr/>
        </p:nvSpPr>
        <p:spPr bwMode="auto">
          <a:xfrm>
            <a:off x="73621" y="5044534"/>
            <a:ext cx="9699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Drug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2" t="58572"/>
          <a:stretch/>
        </p:blipFill>
        <p:spPr bwMode="auto">
          <a:xfrm>
            <a:off x="4710545" y="4293096"/>
            <a:ext cx="3427972" cy="198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2" r="51554"/>
          <a:stretch/>
        </p:blipFill>
        <p:spPr bwMode="auto">
          <a:xfrm>
            <a:off x="1005483" y="4293096"/>
            <a:ext cx="3455681" cy="198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0" y="4293096"/>
            <a:ext cx="9144000" cy="1872208"/>
          </a:xfrm>
          <a:prstGeom prst="rect">
            <a:avLst/>
          </a:prstGeom>
          <a:solidFill>
            <a:srgbClr val="808080">
              <a:alpha val="1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70"/>
          <p:cNvSpPr>
            <a:spLocks noChangeArrowheads="1"/>
          </p:cNvSpPr>
          <p:nvPr/>
        </p:nvSpPr>
        <p:spPr bwMode="auto">
          <a:xfrm>
            <a:off x="1691680" y="3789040"/>
            <a:ext cx="25922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Fasting glucose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5220072" y="3789040"/>
            <a:ext cx="25922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HbA</a:t>
            </a:r>
            <a:r>
              <a:rPr lang="en-GB" b="1" baseline="-2500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1c</a:t>
            </a:r>
            <a:endParaRPr lang="en-GB" b="1" baseline="-2500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844824"/>
            <a:ext cx="9144000" cy="1872208"/>
          </a:xfrm>
          <a:prstGeom prst="rect">
            <a:avLst/>
          </a:prstGeom>
          <a:solidFill>
            <a:srgbClr val="808080">
              <a:alpha val="1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3781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Ghrelin summary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230404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8351837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GHS-R1a antagonists synthesised</a:t>
            </a:r>
          </a:p>
          <a:p>
            <a:pPr algn="l">
              <a:defRPr/>
            </a:pPr>
            <a:endParaRPr lang="en-GB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  <a:p>
            <a:pPr algn="l">
              <a:defRPr/>
            </a:pPr>
            <a:r>
              <a:rPr lang="en-GB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Cause weight loss</a:t>
            </a:r>
          </a:p>
          <a:p>
            <a:pPr algn="l">
              <a:defRPr/>
            </a:pPr>
            <a:endParaRPr lang="en-GB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  <a:p>
            <a:pPr algn="l">
              <a:defRPr/>
            </a:pPr>
            <a:r>
              <a:rPr lang="en-GB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Off-target effects on GH axis</a:t>
            </a:r>
          </a:p>
          <a:p>
            <a:pPr algn="l">
              <a:defRPr/>
            </a:pPr>
            <a:endParaRPr lang="en-GB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  <a:p>
            <a:pPr algn="l">
              <a:defRPr/>
            </a:pPr>
            <a:r>
              <a:rPr lang="en-GB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Future unclear</a:t>
            </a:r>
            <a:endParaRPr 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214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Summary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835183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2300" indent="-622300" algn="l">
              <a:lnSpc>
                <a:spcPct val="110000"/>
              </a:lnSpc>
              <a:spcAft>
                <a:spcPct val="10000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Describe the structure, release pattern and biological actions of the gut hormones PYY, PP and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ghrelin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</a:t>
            </a:r>
          </a:p>
          <a:p>
            <a:pPr marL="622300" indent="-622300" algn="l">
              <a:lnSpc>
                <a:spcPct val="110000"/>
              </a:lnSpc>
              <a:spcAft>
                <a:spcPct val="10000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Discuss the physiological relevance of the biological actions of these hormones </a:t>
            </a:r>
          </a:p>
          <a:p>
            <a:pPr marL="622300" indent="-622300" algn="l">
              <a:lnSpc>
                <a:spcPct val="110000"/>
              </a:lnSpc>
              <a:spcAft>
                <a:spcPct val="10000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Critically discuss the evidence regarding the targeting of central circuits by these hormones </a:t>
            </a:r>
          </a:p>
          <a:p>
            <a:pPr marL="622300" indent="-622300" algn="l">
              <a:lnSpc>
                <a:spcPct val="110000"/>
              </a:lnSpc>
              <a:spcAft>
                <a:spcPct val="10000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Discuss the potential for therapeutic use of these hormone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signalling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5430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Gut hormones &amp; appetite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pic>
        <p:nvPicPr>
          <p:cNvPr id="9220" name="Picture 4" descr="HM002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27425"/>
            <a:ext cx="23304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323850" y="3429000"/>
            <a:ext cx="26638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Insulin</a:t>
            </a:r>
          </a:p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Amylin</a:t>
            </a:r>
          </a:p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PP</a:t>
            </a:r>
          </a:p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PYY</a:t>
            </a:r>
            <a:r>
              <a:rPr lang="en-GB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3-36</a:t>
            </a: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Oxyntomodulin</a:t>
            </a:r>
          </a:p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GLP-1</a:t>
            </a:r>
          </a:p>
          <a:p>
            <a:pPr algn="l"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CCK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323850" y="1470025"/>
            <a:ext cx="1522413" cy="663575"/>
            <a:chOff x="22" y="3838"/>
            <a:chExt cx="959" cy="418"/>
          </a:xfrm>
        </p:grpSpPr>
        <p:grpSp>
          <p:nvGrpSpPr>
            <p:cNvPr id="9263" name="Group 7"/>
            <p:cNvGrpSpPr>
              <a:grpSpLocks/>
            </p:cNvGrpSpPr>
            <p:nvPr/>
          </p:nvGrpSpPr>
          <p:grpSpPr bwMode="auto">
            <a:xfrm>
              <a:off x="302" y="3859"/>
              <a:ext cx="422" cy="397"/>
              <a:chOff x="1394" y="2789"/>
              <a:chExt cx="422" cy="397"/>
            </a:xfrm>
          </p:grpSpPr>
          <p:sp>
            <p:nvSpPr>
              <p:cNvPr id="9265" name="Oval 8"/>
              <p:cNvSpPr>
                <a:spLocks noChangeArrowheads="1"/>
              </p:cNvSpPr>
              <p:nvPr/>
            </p:nvSpPr>
            <p:spPr bwMode="auto">
              <a:xfrm>
                <a:off x="1485" y="2789"/>
                <a:ext cx="182" cy="1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66" name="Oval 9"/>
              <p:cNvSpPr>
                <a:spLocks noChangeArrowheads="1"/>
              </p:cNvSpPr>
              <p:nvPr/>
            </p:nvSpPr>
            <p:spPr bwMode="auto">
              <a:xfrm>
                <a:off x="1586" y="2885"/>
                <a:ext cx="182" cy="15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67" name="Oval 10"/>
              <p:cNvSpPr>
                <a:spLocks noChangeArrowheads="1"/>
              </p:cNvSpPr>
              <p:nvPr/>
            </p:nvSpPr>
            <p:spPr bwMode="auto">
              <a:xfrm>
                <a:off x="1490" y="2981"/>
                <a:ext cx="182" cy="15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68" name="Oval 11"/>
              <p:cNvSpPr>
                <a:spLocks noChangeArrowheads="1"/>
              </p:cNvSpPr>
              <p:nvPr/>
            </p:nvSpPr>
            <p:spPr bwMode="auto">
              <a:xfrm>
                <a:off x="1394" y="2981"/>
                <a:ext cx="182" cy="15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69" name="Oval 12"/>
              <p:cNvSpPr>
                <a:spLocks noChangeArrowheads="1"/>
              </p:cNvSpPr>
              <p:nvPr/>
            </p:nvSpPr>
            <p:spPr bwMode="auto">
              <a:xfrm>
                <a:off x="1485" y="2867"/>
                <a:ext cx="182" cy="15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70" name="Oval 13"/>
              <p:cNvSpPr>
                <a:spLocks noChangeArrowheads="1"/>
              </p:cNvSpPr>
              <p:nvPr/>
            </p:nvSpPr>
            <p:spPr bwMode="auto">
              <a:xfrm>
                <a:off x="1394" y="2885"/>
                <a:ext cx="182" cy="1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71" name="Oval 14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182" cy="1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72" name="Oval 15"/>
              <p:cNvSpPr>
                <a:spLocks noChangeArrowheads="1"/>
              </p:cNvSpPr>
              <p:nvPr/>
            </p:nvSpPr>
            <p:spPr bwMode="auto">
              <a:xfrm>
                <a:off x="1634" y="3029"/>
                <a:ext cx="182" cy="15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88432" name="Text Box 16"/>
            <p:cNvSpPr txBox="1">
              <a:spLocks noChangeArrowheads="1"/>
            </p:cNvSpPr>
            <p:nvPr/>
          </p:nvSpPr>
          <p:spPr bwMode="auto">
            <a:xfrm>
              <a:off x="22" y="3838"/>
              <a:ext cx="9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</a:rPr>
                <a:t>Leptin </a:t>
              </a:r>
            </a:p>
          </p:txBody>
        </p:sp>
      </p:grpSp>
      <p:grpSp>
        <p:nvGrpSpPr>
          <p:cNvPr id="9223" name="Group 17"/>
          <p:cNvGrpSpPr>
            <a:grpSpLocks/>
          </p:cNvGrpSpPr>
          <p:nvPr/>
        </p:nvGrpSpPr>
        <p:grpSpPr bwMode="auto">
          <a:xfrm>
            <a:off x="5745163" y="1052513"/>
            <a:ext cx="2087562" cy="1741487"/>
            <a:chOff x="2245" y="663"/>
            <a:chExt cx="1315" cy="1097"/>
          </a:xfrm>
        </p:grpSpPr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2245" y="663"/>
              <a:ext cx="1315" cy="765"/>
            </a:xfrm>
            <a:custGeom>
              <a:avLst/>
              <a:gdLst>
                <a:gd name="T0" fmla="*/ 2 w 5593"/>
                <a:gd name="T1" fmla="*/ 0 h 3151"/>
                <a:gd name="T2" fmla="*/ 2 w 5593"/>
                <a:gd name="T3" fmla="*/ 0 h 3151"/>
                <a:gd name="T4" fmla="*/ 2 w 5593"/>
                <a:gd name="T5" fmla="*/ 0 h 3151"/>
                <a:gd name="T6" fmla="*/ 2 w 5593"/>
                <a:gd name="T7" fmla="*/ 0 h 3151"/>
                <a:gd name="T8" fmla="*/ 2 w 5593"/>
                <a:gd name="T9" fmla="*/ 0 h 3151"/>
                <a:gd name="T10" fmla="*/ 2 w 5593"/>
                <a:gd name="T11" fmla="*/ 0 h 3151"/>
                <a:gd name="T12" fmla="*/ 1 w 5593"/>
                <a:gd name="T13" fmla="*/ 0 h 3151"/>
                <a:gd name="T14" fmla="*/ 1 w 5593"/>
                <a:gd name="T15" fmla="*/ 0 h 3151"/>
                <a:gd name="T16" fmla="*/ 1 w 5593"/>
                <a:gd name="T17" fmla="*/ 0 h 3151"/>
                <a:gd name="T18" fmla="*/ 1 w 5593"/>
                <a:gd name="T19" fmla="*/ 0 h 3151"/>
                <a:gd name="T20" fmla="*/ 1 w 5593"/>
                <a:gd name="T21" fmla="*/ 0 h 3151"/>
                <a:gd name="T22" fmla="*/ 1 w 5593"/>
                <a:gd name="T23" fmla="*/ 0 h 3151"/>
                <a:gd name="T24" fmla="*/ 1 w 5593"/>
                <a:gd name="T25" fmla="*/ 0 h 3151"/>
                <a:gd name="T26" fmla="*/ 0 w 5593"/>
                <a:gd name="T27" fmla="*/ 0 h 3151"/>
                <a:gd name="T28" fmla="*/ 0 w 5593"/>
                <a:gd name="T29" fmla="*/ 1 h 3151"/>
                <a:gd name="T30" fmla="*/ 0 w 5593"/>
                <a:gd name="T31" fmla="*/ 1 h 3151"/>
                <a:gd name="T32" fmla="*/ 0 w 5593"/>
                <a:gd name="T33" fmla="*/ 1 h 3151"/>
                <a:gd name="T34" fmla="*/ 0 w 5593"/>
                <a:gd name="T35" fmla="*/ 1 h 3151"/>
                <a:gd name="T36" fmla="*/ 0 w 5593"/>
                <a:gd name="T37" fmla="*/ 1 h 3151"/>
                <a:gd name="T38" fmla="*/ 0 w 5593"/>
                <a:gd name="T39" fmla="*/ 2 h 3151"/>
                <a:gd name="T40" fmla="*/ 0 w 5593"/>
                <a:gd name="T41" fmla="*/ 2 h 3151"/>
                <a:gd name="T42" fmla="*/ 0 w 5593"/>
                <a:gd name="T43" fmla="*/ 2 h 3151"/>
                <a:gd name="T44" fmla="*/ 0 w 5593"/>
                <a:gd name="T45" fmla="*/ 2 h 3151"/>
                <a:gd name="T46" fmla="*/ 0 w 5593"/>
                <a:gd name="T47" fmla="*/ 2 h 3151"/>
                <a:gd name="T48" fmla="*/ 0 w 5593"/>
                <a:gd name="T49" fmla="*/ 2 h 3151"/>
                <a:gd name="T50" fmla="*/ 1 w 5593"/>
                <a:gd name="T51" fmla="*/ 2 h 3151"/>
                <a:gd name="T52" fmla="*/ 1 w 5593"/>
                <a:gd name="T53" fmla="*/ 2 h 3151"/>
                <a:gd name="T54" fmla="*/ 1 w 5593"/>
                <a:gd name="T55" fmla="*/ 2 h 3151"/>
                <a:gd name="T56" fmla="*/ 1 w 5593"/>
                <a:gd name="T57" fmla="*/ 2 h 3151"/>
                <a:gd name="T58" fmla="*/ 1 w 5593"/>
                <a:gd name="T59" fmla="*/ 2 h 3151"/>
                <a:gd name="T60" fmla="*/ 1 w 5593"/>
                <a:gd name="T61" fmla="*/ 2 h 3151"/>
                <a:gd name="T62" fmla="*/ 1 w 5593"/>
                <a:gd name="T63" fmla="*/ 2 h 3151"/>
                <a:gd name="T64" fmla="*/ 2 w 5593"/>
                <a:gd name="T65" fmla="*/ 2 h 3151"/>
                <a:gd name="T66" fmla="*/ 2 w 5593"/>
                <a:gd name="T67" fmla="*/ 2 h 3151"/>
                <a:gd name="T68" fmla="*/ 2 w 5593"/>
                <a:gd name="T69" fmla="*/ 2 h 3151"/>
                <a:gd name="T70" fmla="*/ 2 w 5593"/>
                <a:gd name="T71" fmla="*/ 1 h 3151"/>
                <a:gd name="T72" fmla="*/ 2 w 5593"/>
                <a:gd name="T73" fmla="*/ 2 h 3151"/>
                <a:gd name="T74" fmla="*/ 2 w 5593"/>
                <a:gd name="T75" fmla="*/ 2 h 3151"/>
                <a:gd name="T76" fmla="*/ 2 w 5593"/>
                <a:gd name="T77" fmla="*/ 2 h 3151"/>
                <a:gd name="T78" fmla="*/ 3 w 5593"/>
                <a:gd name="T79" fmla="*/ 2 h 3151"/>
                <a:gd name="T80" fmla="*/ 3 w 5593"/>
                <a:gd name="T81" fmla="*/ 2 h 3151"/>
                <a:gd name="T82" fmla="*/ 3 w 5593"/>
                <a:gd name="T83" fmla="*/ 2 h 3151"/>
                <a:gd name="T84" fmla="*/ 3 w 5593"/>
                <a:gd name="T85" fmla="*/ 2 h 3151"/>
                <a:gd name="T86" fmla="*/ 3 w 5593"/>
                <a:gd name="T87" fmla="*/ 2 h 3151"/>
                <a:gd name="T88" fmla="*/ 3 w 5593"/>
                <a:gd name="T89" fmla="*/ 2 h 3151"/>
                <a:gd name="T90" fmla="*/ 3 w 5593"/>
                <a:gd name="T91" fmla="*/ 2 h 3151"/>
                <a:gd name="T92" fmla="*/ 4 w 5593"/>
                <a:gd name="T93" fmla="*/ 3 h 3151"/>
                <a:gd name="T94" fmla="*/ 4 w 5593"/>
                <a:gd name="T95" fmla="*/ 3 h 3151"/>
                <a:gd name="T96" fmla="*/ 4 w 5593"/>
                <a:gd name="T97" fmla="*/ 2 h 3151"/>
                <a:gd name="T98" fmla="*/ 4 w 5593"/>
                <a:gd name="T99" fmla="*/ 2 h 3151"/>
                <a:gd name="T100" fmla="*/ 4 w 5593"/>
                <a:gd name="T101" fmla="*/ 2 h 3151"/>
                <a:gd name="T102" fmla="*/ 4 w 5593"/>
                <a:gd name="T103" fmla="*/ 1 h 3151"/>
                <a:gd name="T104" fmla="*/ 4 w 5593"/>
                <a:gd name="T105" fmla="*/ 1 h 3151"/>
                <a:gd name="T106" fmla="*/ 4 w 5593"/>
                <a:gd name="T107" fmla="*/ 1 h 3151"/>
                <a:gd name="T108" fmla="*/ 4 w 5593"/>
                <a:gd name="T109" fmla="*/ 1 h 3151"/>
                <a:gd name="T110" fmla="*/ 3 w 5593"/>
                <a:gd name="T111" fmla="*/ 1 h 3151"/>
                <a:gd name="T112" fmla="*/ 3 w 5593"/>
                <a:gd name="T113" fmla="*/ 1 h 3151"/>
                <a:gd name="T114" fmla="*/ 3 w 5593"/>
                <a:gd name="T115" fmla="*/ 0 h 3151"/>
                <a:gd name="T116" fmla="*/ 3 w 5593"/>
                <a:gd name="T117" fmla="*/ 0 h 3151"/>
                <a:gd name="T118" fmla="*/ 3 w 5593"/>
                <a:gd name="T119" fmla="*/ 0 h 3151"/>
                <a:gd name="T120" fmla="*/ 3 w 5593"/>
                <a:gd name="T121" fmla="*/ 0 h 3151"/>
                <a:gd name="T122" fmla="*/ 3 w 5593"/>
                <a:gd name="T123" fmla="*/ 0 h 3151"/>
                <a:gd name="T124" fmla="*/ 3 w 5593"/>
                <a:gd name="T125" fmla="*/ 0 h 31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93"/>
                <a:gd name="T190" fmla="*/ 0 h 3151"/>
                <a:gd name="T191" fmla="*/ 5593 w 5593"/>
                <a:gd name="T192" fmla="*/ 3151 h 31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93" h="3151">
                  <a:moveTo>
                    <a:pt x="3441" y="156"/>
                  </a:moveTo>
                  <a:lnTo>
                    <a:pt x="3410" y="144"/>
                  </a:lnTo>
                  <a:lnTo>
                    <a:pt x="3377" y="125"/>
                  </a:lnTo>
                  <a:lnTo>
                    <a:pt x="3341" y="99"/>
                  </a:lnTo>
                  <a:lnTo>
                    <a:pt x="3299" y="73"/>
                  </a:lnTo>
                  <a:lnTo>
                    <a:pt x="3249" y="49"/>
                  </a:lnTo>
                  <a:lnTo>
                    <a:pt x="3189" y="25"/>
                  </a:lnTo>
                  <a:lnTo>
                    <a:pt x="3119" y="11"/>
                  </a:lnTo>
                  <a:lnTo>
                    <a:pt x="3036" y="0"/>
                  </a:lnTo>
                  <a:lnTo>
                    <a:pt x="2957" y="0"/>
                  </a:lnTo>
                  <a:lnTo>
                    <a:pt x="2889" y="11"/>
                  </a:lnTo>
                  <a:lnTo>
                    <a:pt x="2832" y="23"/>
                  </a:lnTo>
                  <a:lnTo>
                    <a:pt x="2782" y="43"/>
                  </a:lnTo>
                  <a:lnTo>
                    <a:pt x="2735" y="61"/>
                  </a:lnTo>
                  <a:lnTo>
                    <a:pt x="2687" y="78"/>
                  </a:lnTo>
                  <a:lnTo>
                    <a:pt x="2637" y="92"/>
                  </a:lnTo>
                  <a:lnTo>
                    <a:pt x="2582" y="101"/>
                  </a:lnTo>
                  <a:lnTo>
                    <a:pt x="2527" y="101"/>
                  </a:lnTo>
                  <a:lnTo>
                    <a:pt x="2471" y="95"/>
                  </a:lnTo>
                  <a:lnTo>
                    <a:pt x="2420" y="85"/>
                  </a:lnTo>
                  <a:lnTo>
                    <a:pt x="2371" y="71"/>
                  </a:lnTo>
                  <a:lnTo>
                    <a:pt x="2319" y="61"/>
                  </a:lnTo>
                  <a:lnTo>
                    <a:pt x="2270" y="55"/>
                  </a:lnTo>
                  <a:lnTo>
                    <a:pt x="2213" y="56"/>
                  </a:lnTo>
                  <a:lnTo>
                    <a:pt x="2157" y="67"/>
                  </a:lnTo>
                  <a:lnTo>
                    <a:pt x="2104" y="79"/>
                  </a:lnTo>
                  <a:lnTo>
                    <a:pt x="2059" y="85"/>
                  </a:lnTo>
                  <a:lnTo>
                    <a:pt x="2014" y="85"/>
                  </a:lnTo>
                  <a:lnTo>
                    <a:pt x="1972" y="85"/>
                  </a:lnTo>
                  <a:lnTo>
                    <a:pt x="1928" y="85"/>
                  </a:lnTo>
                  <a:lnTo>
                    <a:pt x="1876" y="89"/>
                  </a:lnTo>
                  <a:lnTo>
                    <a:pt x="1811" y="101"/>
                  </a:lnTo>
                  <a:lnTo>
                    <a:pt x="1732" y="125"/>
                  </a:lnTo>
                  <a:lnTo>
                    <a:pt x="1603" y="177"/>
                  </a:lnTo>
                  <a:lnTo>
                    <a:pt x="1549" y="219"/>
                  </a:lnTo>
                  <a:lnTo>
                    <a:pt x="1520" y="255"/>
                  </a:lnTo>
                  <a:lnTo>
                    <a:pt x="1486" y="279"/>
                  </a:lnTo>
                  <a:lnTo>
                    <a:pt x="1462" y="281"/>
                  </a:lnTo>
                  <a:lnTo>
                    <a:pt x="1429" y="279"/>
                  </a:lnTo>
                  <a:lnTo>
                    <a:pt x="1395" y="273"/>
                  </a:lnTo>
                  <a:lnTo>
                    <a:pt x="1355" y="266"/>
                  </a:lnTo>
                  <a:lnTo>
                    <a:pt x="1307" y="269"/>
                  </a:lnTo>
                  <a:lnTo>
                    <a:pt x="1251" y="281"/>
                  </a:lnTo>
                  <a:lnTo>
                    <a:pt x="1184" y="308"/>
                  </a:lnTo>
                  <a:lnTo>
                    <a:pt x="1106" y="357"/>
                  </a:lnTo>
                  <a:lnTo>
                    <a:pt x="1030" y="415"/>
                  </a:lnTo>
                  <a:lnTo>
                    <a:pt x="968" y="469"/>
                  </a:lnTo>
                  <a:lnTo>
                    <a:pt x="920" y="522"/>
                  </a:lnTo>
                  <a:lnTo>
                    <a:pt x="881" y="567"/>
                  </a:lnTo>
                  <a:lnTo>
                    <a:pt x="854" y="606"/>
                  </a:lnTo>
                  <a:lnTo>
                    <a:pt x="839" y="632"/>
                  </a:lnTo>
                  <a:lnTo>
                    <a:pt x="830" y="651"/>
                  </a:lnTo>
                  <a:lnTo>
                    <a:pt x="826" y="657"/>
                  </a:lnTo>
                  <a:lnTo>
                    <a:pt x="819" y="660"/>
                  </a:lnTo>
                  <a:lnTo>
                    <a:pt x="795" y="665"/>
                  </a:lnTo>
                  <a:lnTo>
                    <a:pt x="761" y="675"/>
                  </a:lnTo>
                  <a:lnTo>
                    <a:pt x="721" y="687"/>
                  </a:lnTo>
                  <a:lnTo>
                    <a:pt x="679" y="704"/>
                  </a:lnTo>
                  <a:lnTo>
                    <a:pt x="631" y="731"/>
                  </a:lnTo>
                  <a:lnTo>
                    <a:pt x="591" y="761"/>
                  </a:lnTo>
                  <a:lnTo>
                    <a:pt x="559" y="793"/>
                  </a:lnTo>
                  <a:lnTo>
                    <a:pt x="524" y="829"/>
                  </a:lnTo>
                  <a:lnTo>
                    <a:pt x="487" y="865"/>
                  </a:lnTo>
                  <a:lnTo>
                    <a:pt x="446" y="900"/>
                  </a:lnTo>
                  <a:lnTo>
                    <a:pt x="404" y="935"/>
                  </a:lnTo>
                  <a:lnTo>
                    <a:pt x="366" y="976"/>
                  </a:lnTo>
                  <a:lnTo>
                    <a:pt x="332" y="1020"/>
                  </a:lnTo>
                  <a:lnTo>
                    <a:pt x="304" y="1072"/>
                  </a:lnTo>
                  <a:lnTo>
                    <a:pt x="290" y="1130"/>
                  </a:lnTo>
                  <a:lnTo>
                    <a:pt x="270" y="1178"/>
                  </a:lnTo>
                  <a:lnTo>
                    <a:pt x="237" y="1225"/>
                  </a:lnTo>
                  <a:lnTo>
                    <a:pt x="218" y="1288"/>
                  </a:lnTo>
                  <a:lnTo>
                    <a:pt x="235" y="1374"/>
                  </a:lnTo>
                  <a:lnTo>
                    <a:pt x="213" y="1388"/>
                  </a:lnTo>
                  <a:lnTo>
                    <a:pt x="163" y="1427"/>
                  </a:lnTo>
                  <a:lnTo>
                    <a:pt x="105" y="1493"/>
                  </a:lnTo>
                  <a:lnTo>
                    <a:pt x="66" y="1588"/>
                  </a:lnTo>
                  <a:lnTo>
                    <a:pt x="58" y="1759"/>
                  </a:lnTo>
                  <a:lnTo>
                    <a:pt x="66" y="1880"/>
                  </a:lnTo>
                  <a:lnTo>
                    <a:pt x="46" y="1928"/>
                  </a:lnTo>
                  <a:lnTo>
                    <a:pt x="19" y="1979"/>
                  </a:lnTo>
                  <a:lnTo>
                    <a:pt x="0" y="2059"/>
                  </a:lnTo>
                  <a:lnTo>
                    <a:pt x="10" y="2204"/>
                  </a:lnTo>
                  <a:lnTo>
                    <a:pt x="46" y="2359"/>
                  </a:lnTo>
                  <a:lnTo>
                    <a:pt x="93" y="2470"/>
                  </a:lnTo>
                  <a:lnTo>
                    <a:pt x="148" y="2536"/>
                  </a:lnTo>
                  <a:lnTo>
                    <a:pt x="223" y="2561"/>
                  </a:lnTo>
                  <a:lnTo>
                    <a:pt x="218" y="2610"/>
                  </a:lnTo>
                  <a:lnTo>
                    <a:pt x="235" y="2657"/>
                  </a:lnTo>
                  <a:lnTo>
                    <a:pt x="270" y="2697"/>
                  </a:lnTo>
                  <a:lnTo>
                    <a:pt x="315" y="2731"/>
                  </a:lnTo>
                  <a:lnTo>
                    <a:pt x="368" y="2763"/>
                  </a:lnTo>
                  <a:lnTo>
                    <a:pt x="429" y="2789"/>
                  </a:lnTo>
                  <a:lnTo>
                    <a:pt x="490" y="2807"/>
                  </a:lnTo>
                  <a:lnTo>
                    <a:pt x="548" y="2819"/>
                  </a:lnTo>
                  <a:lnTo>
                    <a:pt x="598" y="2829"/>
                  </a:lnTo>
                  <a:lnTo>
                    <a:pt x="643" y="2843"/>
                  </a:lnTo>
                  <a:lnTo>
                    <a:pt x="685" y="2857"/>
                  </a:lnTo>
                  <a:lnTo>
                    <a:pt x="726" y="2872"/>
                  </a:lnTo>
                  <a:lnTo>
                    <a:pt x="770" y="2887"/>
                  </a:lnTo>
                  <a:lnTo>
                    <a:pt x="819" y="2898"/>
                  </a:lnTo>
                  <a:lnTo>
                    <a:pt x="873" y="2907"/>
                  </a:lnTo>
                  <a:lnTo>
                    <a:pt x="939" y="2909"/>
                  </a:lnTo>
                  <a:lnTo>
                    <a:pt x="1006" y="2909"/>
                  </a:lnTo>
                  <a:lnTo>
                    <a:pt x="1063" y="2909"/>
                  </a:lnTo>
                  <a:lnTo>
                    <a:pt x="1119" y="2910"/>
                  </a:lnTo>
                  <a:lnTo>
                    <a:pt x="1169" y="2913"/>
                  </a:lnTo>
                  <a:lnTo>
                    <a:pt x="1215" y="2916"/>
                  </a:lnTo>
                  <a:lnTo>
                    <a:pt x="1262" y="2923"/>
                  </a:lnTo>
                  <a:lnTo>
                    <a:pt x="1313" y="2932"/>
                  </a:lnTo>
                  <a:lnTo>
                    <a:pt x="1364" y="2943"/>
                  </a:lnTo>
                  <a:lnTo>
                    <a:pt x="1421" y="2952"/>
                  </a:lnTo>
                  <a:lnTo>
                    <a:pt x="1478" y="2959"/>
                  </a:lnTo>
                  <a:lnTo>
                    <a:pt x="1535" y="2957"/>
                  </a:lnTo>
                  <a:lnTo>
                    <a:pt x="1593" y="2950"/>
                  </a:lnTo>
                  <a:lnTo>
                    <a:pt x="1642" y="2934"/>
                  </a:lnTo>
                  <a:lnTo>
                    <a:pt x="1689" y="2909"/>
                  </a:lnTo>
                  <a:lnTo>
                    <a:pt x="1727" y="2875"/>
                  </a:lnTo>
                  <a:lnTo>
                    <a:pt x="1755" y="2830"/>
                  </a:lnTo>
                  <a:lnTo>
                    <a:pt x="1840" y="2818"/>
                  </a:lnTo>
                  <a:lnTo>
                    <a:pt x="1915" y="2759"/>
                  </a:lnTo>
                  <a:lnTo>
                    <a:pt x="1969" y="2678"/>
                  </a:lnTo>
                  <a:lnTo>
                    <a:pt x="1990" y="2594"/>
                  </a:lnTo>
                  <a:lnTo>
                    <a:pt x="2041" y="2566"/>
                  </a:lnTo>
                  <a:lnTo>
                    <a:pt x="2059" y="2508"/>
                  </a:lnTo>
                  <a:lnTo>
                    <a:pt x="2049" y="2447"/>
                  </a:lnTo>
                  <a:lnTo>
                    <a:pt x="2035" y="2405"/>
                  </a:lnTo>
                  <a:lnTo>
                    <a:pt x="2044" y="2404"/>
                  </a:lnTo>
                  <a:lnTo>
                    <a:pt x="2079" y="2394"/>
                  </a:lnTo>
                  <a:lnTo>
                    <a:pt x="2129" y="2374"/>
                  </a:lnTo>
                  <a:lnTo>
                    <a:pt x="2191" y="2327"/>
                  </a:lnTo>
                  <a:lnTo>
                    <a:pt x="2218" y="2273"/>
                  </a:lnTo>
                  <a:lnTo>
                    <a:pt x="2193" y="2228"/>
                  </a:lnTo>
                  <a:lnTo>
                    <a:pt x="2155" y="2178"/>
                  </a:lnTo>
                  <a:lnTo>
                    <a:pt x="2145" y="2114"/>
                  </a:lnTo>
                  <a:lnTo>
                    <a:pt x="2163" y="2071"/>
                  </a:lnTo>
                  <a:lnTo>
                    <a:pt x="2201" y="2023"/>
                  </a:lnTo>
                  <a:lnTo>
                    <a:pt x="2254" y="1975"/>
                  </a:lnTo>
                  <a:lnTo>
                    <a:pt x="2324" y="1926"/>
                  </a:lnTo>
                  <a:lnTo>
                    <a:pt x="2407" y="1883"/>
                  </a:lnTo>
                  <a:lnTo>
                    <a:pt x="2504" y="1848"/>
                  </a:lnTo>
                  <a:lnTo>
                    <a:pt x="2609" y="1826"/>
                  </a:lnTo>
                  <a:lnTo>
                    <a:pt x="2727" y="1823"/>
                  </a:lnTo>
                  <a:lnTo>
                    <a:pt x="2836" y="1832"/>
                  </a:lnTo>
                  <a:lnTo>
                    <a:pt x="2928" y="1850"/>
                  </a:lnTo>
                  <a:lnTo>
                    <a:pt x="3003" y="1873"/>
                  </a:lnTo>
                  <a:lnTo>
                    <a:pt x="3058" y="1901"/>
                  </a:lnTo>
                  <a:lnTo>
                    <a:pt x="3101" y="1926"/>
                  </a:lnTo>
                  <a:lnTo>
                    <a:pt x="3130" y="1946"/>
                  </a:lnTo>
                  <a:lnTo>
                    <a:pt x="3146" y="1963"/>
                  </a:lnTo>
                  <a:lnTo>
                    <a:pt x="3152" y="1968"/>
                  </a:lnTo>
                  <a:lnTo>
                    <a:pt x="3172" y="2101"/>
                  </a:lnTo>
                  <a:lnTo>
                    <a:pt x="3227" y="2189"/>
                  </a:lnTo>
                  <a:lnTo>
                    <a:pt x="3297" y="2238"/>
                  </a:lnTo>
                  <a:lnTo>
                    <a:pt x="3363" y="2258"/>
                  </a:lnTo>
                  <a:lnTo>
                    <a:pt x="3366" y="2278"/>
                  </a:lnTo>
                  <a:lnTo>
                    <a:pt x="3396" y="2320"/>
                  </a:lnTo>
                  <a:lnTo>
                    <a:pt x="3466" y="2363"/>
                  </a:lnTo>
                  <a:lnTo>
                    <a:pt x="3597" y="2382"/>
                  </a:lnTo>
                  <a:lnTo>
                    <a:pt x="3599" y="2369"/>
                  </a:lnTo>
                  <a:lnTo>
                    <a:pt x="3615" y="2339"/>
                  </a:lnTo>
                  <a:lnTo>
                    <a:pt x="3648" y="2314"/>
                  </a:lnTo>
                  <a:lnTo>
                    <a:pt x="3707" y="2309"/>
                  </a:lnTo>
                  <a:lnTo>
                    <a:pt x="3732" y="2300"/>
                  </a:lnTo>
                  <a:lnTo>
                    <a:pt x="3786" y="2294"/>
                  </a:lnTo>
                  <a:lnTo>
                    <a:pt x="3852" y="2309"/>
                  </a:lnTo>
                  <a:lnTo>
                    <a:pt x="3909" y="2374"/>
                  </a:lnTo>
                  <a:lnTo>
                    <a:pt x="3921" y="2371"/>
                  </a:lnTo>
                  <a:lnTo>
                    <a:pt x="3942" y="2374"/>
                  </a:lnTo>
                  <a:lnTo>
                    <a:pt x="3966" y="2378"/>
                  </a:lnTo>
                  <a:lnTo>
                    <a:pt x="3976" y="2405"/>
                  </a:lnTo>
                  <a:lnTo>
                    <a:pt x="3989" y="2407"/>
                  </a:lnTo>
                  <a:lnTo>
                    <a:pt x="4010" y="2413"/>
                  </a:lnTo>
                  <a:lnTo>
                    <a:pt x="4035" y="2430"/>
                  </a:lnTo>
                  <a:lnTo>
                    <a:pt x="4049" y="2461"/>
                  </a:lnTo>
                  <a:lnTo>
                    <a:pt x="4065" y="2473"/>
                  </a:lnTo>
                  <a:lnTo>
                    <a:pt x="4103" y="2500"/>
                  </a:lnTo>
                  <a:lnTo>
                    <a:pt x="4139" y="2536"/>
                  </a:lnTo>
                  <a:lnTo>
                    <a:pt x="4156" y="2574"/>
                  </a:lnTo>
                  <a:lnTo>
                    <a:pt x="4295" y="2684"/>
                  </a:lnTo>
                  <a:lnTo>
                    <a:pt x="4320" y="2703"/>
                  </a:lnTo>
                  <a:lnTo>
                    <a:pt x="4392" y="2754"/>
                  </a:lnTo>
                  <a:lnTo>
                    <a:pt x="4499" y="2826"/>
                  </a:lnTo>
                  <a:lnTo>
                    <a:pt x="4625" y="2909"/>
                  </a:lnTo>
                  <a:lnTo>
                    <a:pt x="4764" y="2994"/>
                  </a:lnTo>
                  <a:lnTo>
                    <a:pt x="4900" y="3067"/>
                  </a:lnTo>
                  <a:lnTo>
                    <a:pt x="5027" y="3123"/>
                  </a:lnTo>
                  <a:lnTo>
                    <a:pt x="5129" y="3151"/>
                  </a:lnTo>
                  <a:lnTo>
                    <a:pt x="5206" y="3151"/>
                  </a:lnTo>
                  <a:lnTo>
                    <a:pt x="5263" y="3133"/>
                  </a:lnTo>
                  <a:lnTo>
                    <a:pt x="5310" y="3105"/>
                  </a:lnTo>
                  <a:lnTo>
                    <a:pt x="5340" y="3071"/>
                  </a:lnTo>
                  <a:lnTo>
                    <a:pt x="5357" y="3034"/>
                  </a:lnTo>
                  <a:lnTo>
                    <a:pt x="5363" y="2997"/>
                  </a:lnTo>
                  <a:lnTo>
                    <a:pt x="5357" y="2959"/>
                  </a:lnTo>
                  <a:lnTo>
                    <a:pt x="5340" y="2932"/>
                  </a:lnTo>
                  <a:lnTo>
                    <a:pt x="5413" y="2928"/>
                  </a:lnTo>
                  <a:lnTo>
                    <a:pt x="5487" y="2879"/>
                  </a:lnTo>
                  <a:lnTo>
                    <a:pt x="5535" y="2809"/>
                  </a:lnTo>
                  <a:lnTo>
                    <a:pt x="5547" y="2741"/>
                  </a:lnTo>
                  <a:lnTo>
                    <a:pt x="5581" y="2664"/>
                  </a:lnTo>
                  <a:lnTo>
                    <a:pt x="5593" y="2502"/>
                  </a:lnTo>
                  <a:lnTo>
                    <a:pt x="5573" y="2329"/>
                  </a:lnTo>
                  <a:lnTo>
                    <a:pt x="5502" y="2225"/>
                  </a:lnTo>
                  <a:lnTo>
                    <a:pt x="5501" y="2167"/>
                  </a:lnTo>
                  <a:lnTo>
                    <a:pt x="5481" y="2023"/>
                  </a:lnTo>
                  <a:lnTo>
                    <a:pt x="5423" y="1846"/>
                  </a:lnTo>
                  <a:lnTo>
                    <a:pt x="5307" y="1682"/>
                  </a:lnTo>
                  <a:lnTo>
                    <a:pt x="5299" y="1626"/>
                  </a:lnTo>
                  <a:lnTo>
                    <a:pt x="5263" y="1577"/>
                  </a:lnTo>
                  <a:lnTo>
                    <a:pt x="5215" y="1530"/>
                  </a:lnTo>
                  <a:lnTo>
                    <a:pt x="5172" y="1465"/>
                  </a:lnTo>
                  <a:lnTo>
                    <a:pt x="5152" y="1420"/>
                  </a:lnTo>
                  <a:lnTo>
                    <a:pt x="5124" y="1370"/>
                  </a:lnTo>
                  <a:lnTo>
                    <a:pt x="5091" y="1313"/>
                  </a:lnTo>
                  <a:lnTo>
                    <a:pt x="5049" y="1258"/>
                  </a:lnTo>
                  <a:lnTo>
                    <a:pt x="4999" y="1205"/>
                  </a:lnTo>
                  <a:lnTo>
                    <a:pt x="4944" y="1163"/>
                  </a:lnTo>
                  <a:lnTo>
                    <a:pt x="4878" y="1134"/>
                  </a:lnTo>
                  <a:lnTo>
                    <a:pt x="4810" y="1124"/>
                  </a:lnTo>
                  <a:lnTo>
                    <a:pt x="4806" y="1082"/>
                  </a:lnTo>
                  <a:lnTo>
                    <a:pt x="4792" y="1031"/>
                  </a:lnTo>
                  <a:lnTo>
                    <a:pt x="4764" y="976"/>
                  </a:lnTo>
                  <a:lnTo>
                    <a:pt x="4731" y="922"/>
                  </a:lnTo>
                  <a:lnTo>
                    <a:pt x="4690" y="868"/>
                  </a:lnTo>
                  <a:lnTo>
                    <a:pt x="4649" y="821"/>
                  </a:lnTo>
                  <a:lnTo>
                    <a:pt x="4608" y="782"/>
                  </a:lnTo>
                  <a:lnTo>
                    <a:pt x="4569" y="761"/>
                  </a:lnTo>
                  <a:lnTo>
                    <a:pt x="4541" y="739"/>
                  </a:lnTo>
                  <a:lnTo>
                    <a:pt x="4520" y="702"/>
                  </a:lnTo>
                  <a:lnTo>
                    <a:pt x="4500" y="657"/>
                  </a:lnTo>
                  <a:lnTo>
                    <a:pt x="4478" y="612"/>
                  </a:lnTo>
                  <a:lnTo>
                    <a:pt x="4443" y="563"/>
                  </a:lnTo>
                  <a:lnTo>
                    <a:pt x="4392" y="518"/>
                  </a:lnTo>
                  <a:lnTo>
                    <a:pt x="4318" y="481"/>
                  </a:lnTo>
                  <a:lnTo>
                    <a:pt x="4217" y="457"/>
                  </a:lnTo>
                  <a:lnTo>
                    <a:pt x="4210" y="449"/>
                  </a:lnTo>
                  <a:lnTo>
                    <a:pt x="4196" y="429"/>
                  </a:lnTo>
                  <a:lnTo>
                    <a:pt x="4168" y="402"/>
                  </a:lnTo>
                  <a:lnTo>
                    <a:pt x="4127" y="371"/>
                  </a:lnTo>
                  <a:lnTo>
                    <a:pt x="4076" y="338"/>
                  </a:lnTo>
                  <a:lnTo>
                    <a:pt x="4013" y="311"/>
                  </a:lnTo>
                  <a:lnTo>
                    <a:pt x="3933" y="291"/>
                  </a:lnTo>
                  <a:lnTo>
                    <a:pt x="3843" y="284"/>
                  </a:lnTo>
                  <a:lnTo>
                    <a:pt x="3839" y="277"/>
                  </a:lnTo>
                  <a:lnTo>
                    <a:pt x="3824" y="263"/>
                  </a:lnTo>
                  <a:lnTo>
                    <a:pt x="3798" y="240"/>
                  </a:lnTo>
                  <a:lnTo>
                    <a:pt x="3758" y="217"/>
                  </a:lnTo>
                  <a:lnTo>
                    <a:pt x="3706" y="194"/>
                  </a:lnTo>
                  <a:lnTo>
                    <a:pt x="3635" y="174"/>
                  </a:lnTo>
                  <a:lnTo>
                    <a:pt x="3546" y="159"/>
                  </a:lnTo>
                  <a:lnTo>
                    <a:pt x="3441" y="156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2696" y="1106"/>
              <a:ext cx="728" cy="654"/>
            </a:xfrm>
            <a:custGeom>
              <a:avLst/>
              <a:gdLst>
                <a:gd name="T0" fmla="*/ 4 w 2261"/>
                <a:gd name="T1" fmla="*/ 6 h 2030"/>
                <a:gd name="T2" fmla="*/ 5 w 2261"/>
                <a:gd name="T3" fmla="*/ 6 h 2030"/>
                <a:gd name="T4" fmla="*/ 5 w 2261"/>
                <a:gd name="T5" fmla="*/ 6 h 2030"/>
                <a:gd name="T6" fmla="*/ 6 w 2261"/>
                <a:gd name="T7" fmla="*/ 6 h 2030"/>
                <a:gd name="T8" fmla="*/ 6 w 2261"/>
                <a:gd name="T9" fmla="*/ 6 h 2030"/>
                <a:gd name="T10" fmla="*/ 7 w 2261"/>
                <a:gd name="T11" fmla="*/ 6 h 2030"/>
                <a:gd name="T12" fmla="*/ 7 w 2261"/>
                <a:gd name="T13" fmla="*/ 5 h 2030"/>
                <a:gd name="T14" fmla="*/ 8 w 2261"/>
                <a:gd name="T15" fmla="*/ 5 h 2030"/>
                <a:gd name="T16" fmla="*/ 8 w 2261"/>
                <a:gd name="T17" fmla="*/ 4 h 2030"/>
                <a:gd name="T18" fmla="*/ 7 w 2261"/>
                <a:gd name="T19" fmla="*/ 3 h 2030"/>
                <a:gd name="T20" fmla="*/ 7 w 2261"/>
                <a:gd name="T21" fmla="*/ 3 h 2030"/>
                <a:gd name="T22" fmla="*/ 6 w 2261"/>
                <a:gd name="T23" fmla="*/ 3 h 2030"/>
                <a:gd name="T24" fmla="*/ 6 w 2261"/>
                <a:gd name="T25" fmla="*/ 2 h 2030"/>
                <a:gd name="T26" fmla="*/ 5 w 2261"/>
                <a:gd name="T27" fmla="*/ 2 h 2030"/>
                <a:gd name="T28" fmla="*/ 5 w 2261"/>
                <a:gd name="T29" fmla="*/ 2 h 2030"/>
                <a:gd name="T30" fmla="*/ 5 w 2261"/>
                <a:gd name="T31" fmla="*/ 2 h 2030"/>
                <a:gd name="T32" fmla="*/ 5 w 2261"/>
                <a:gd name="T33" fmla="*/ 1 h 2030"/>
                <a:gd name="T34" fmla="*/ 5 w 2261"/>
                <a:gd name="T35" fmla="*/ 1 h 2030"/>
                <a:gd name="T36" fmla="*/ 4 w 2261"/>
                <a:gd name="T37" fmla="*/ 2 h 2030"/>
                <a:gd name="T38" fmla="*/ 4 w 2261"/>
                <a:gd name="T39" fmla="*/ 2 h 2030"/>
                <a:gd name="T40" fmla="*/ 4 w 2261"/>
                <a:gd name="T41" fmla="*/ 2 h 2030"/>
                <a:gd name="T42" fmla="*/ 4 w 2261"/>
                <a:gd name="T43" fmla="*/ 3 h 2030"/>
                <a:gd name="T44" fmla="*/ 4 w 2261"/>
                <a:gd name="T45" fmla="*/ 3 h 2030"/>
                <a:gd name="T46" fmla="*/ 4 w 2261"/>
                <a:gd name="T47" fmla="*/ 4 h 2030"/>
                <a:gd name="T48" fmla="*/ 4 w 2261"/>
                <a:gd name="T49" fmla="*/ 4 h 2030"/>
                <a:gd name="T50" fmla="*/ 4 w 2261"/>
                <a:gd name="T51" fmla="*/ 5 h 2030"/>
                <a:gd name="T52" fmla="*/ 4 w 2261"/>
                <a:gd name="T53" fmla="*/ 5 h 2030"/>
                <a:gd name="T54" fmla="*/ 4 w 2261"/>
                <a:gd name="T55" fmla="*/ 5 h 2030"/>
                <a:gd name="T56" fmla="*/ 4 w 2261"/>
                <a:gd name="T57" fmla="*/ 6 h 2030"/>
                <a:gd name="T58" fmla="*/ 4 w 2261"/>
                <a:gd name="T59" fmla="*/ 5 h 2030"/>
                <a:gd name="T60" fmla="*/ 4 w 2261"/>
                <a:gd name="T61" fmla="*/ 2 h 2030"/>
                <a:gd name="T62" fmla="*/ 3 w 2261"/>
                <a:gd name="T63" fmla="*/ 1 h 2030"/>
                <a:gd name="T64" fmla="*/ 3 w 2261"/>
                <a:gd name="T65" fmla="*/ 1 h 2030"/>
                <a:gd name="T66" fmla="*/ 3 w 2261"/>
                <a:gd name="T67" fmla="*/ 0 h 2030"/>
                <a:gd name="T68" fmla="*/ 3 w 2261"/>
                <a:gd name="T69" fmla="*/ 0 h 2030"/>
                <a:gd name="T70" fmla="*/ 2 w 2261"/>
                <a:gd name="T71" fmla="*/ 0 h 2030"/>
                <a:gd name="T72" fmla="*/ 1 w 2261"/>
                <a:gd name="T73" fmla="*/ 1 h 2030"/>
                <a:gd name="T74" fmla="*/ 1 w 2261"/>
                <a:gd name="T75" fmla="*/ 1 h 2030"/>
                <a:gd name="T76" fmla="*/ 1 w 2261"/>
                <a:gd name="T77" fmla="*/ 1 h 2030"/>
                <a:gd name="T78" fmla="*/ 1 w 2261"/>
                <a:gd name="T79" fmla="*/ 2 h 2030"/>
                <a:gd name="T80" fmla="*/ 0 w 2261"/>
                <a:gd name="T81" fmla="*/ 2 h 2030"/>
                <a:gd name="T82" fmla="*/ 0 w 2261"/>
                <a:gd name="T83" fmla="*/ 3 h 2030"/>
                <a:gd name="T84" fmla="*/ 1 w 2261"/>
                <a:gd name="T85" fmla="*/ 2 h 2030"/>
                <a:gd name="T86" fmla="*/ 1 w 2261"/>
                <a:gd name="T87" fmla="*/ 3 h 2030"/>
                <a:gd name="T88" fmla="*/ 0 w 2261"/>
                <a:gd name="T89" fmla="*/ 3 h 2030"/>
                <a:gd name="T90" fmla="*/ 0 w 2261"/>
                <a:gd name="T91" fmla="*/ 4 h 2030"/>
                <a:gd name="T92" fmla="*/ 1 w 2261"/>
                <a:gd name="T93" fmla="*/ 4 h 2030"/>
                <a:gd name="T94" fmla="*/ 1 w 2261"/>
                <a:gd name="T95" fmla="*/ 3 h 2030"/>
                <a:gd name="T96" fmla="*/ 1 w 2261"/>
                <a:gd name="T97" fmla="*/ 3 h 2030"/>
                <a:gd name="T98" fmla="*/ 1 w 2261"/>
                <a:gd name="T99" fmla="*/ 2 h 2030"/>
                <a:gd name="T100" fmla="*/ 2 w 2261"/>
                <a:gd name="T101" fmla="*/ 2 h 2030"/>
                <a:gd name="T102" fmla="*/ 2 w 2261"/>
                <a:gd name="T103" fmla="*/ 2 h 2030"/>
                <a:gd name="T104" fmla="*/ 2 w 2261"/>
                <a:gd name="T105" fmla="*/ 2 h 2030"/>
                <a:gd name="T106" fmla="*/ 2 w 2261"/>
                <a:gd name="T107" fmla="*/ 2 h 2030"/>
                <a:gd name="T108" fmla="*/ 2 w 2261"/>
                <a:gd name="T109" fmla="*/ 2 h 2030"/>
                <a:gd name="T110" fmla="*/ 1 w 2261"/>
                <a:gd name="T111" fmla="*/ 4 h 2030"/>
                <a:gd name="T112" fmla="*/ 2 w 2261"/>
                <a:gd name="T113" fmla="*/ 5 h 2030"/>
                <a:gd name="T114" fmla="*/ 2 w 2261"/>
                <a:gd name="T115" fmla="*/ 6 h 2030"/>
                <a:gd name="T116" fmla="*/ 3 w 2261"/>
                <a:gd name="T117" fmla="*/ 7 h 2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61"/>
                <a:gd name="T178" fmla="*/ 0 h 2030"/>
                <a:gd name="T179" fmla="*/ 2261 w 2261"/>
                <a:gd name="T180" fmla="*/ 2030 h 20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61" h="2030">
                  <a:moveTo>
                    <a:pt x="1154" y="2009"/>
                  </a:moveTo>
                  <a:lnTo>
                    <a:pt x="1154" y="1902"/>
                  </a:lnTo>
                  <a:lnTo>
                    <a:pt x="1139" y="1785"/>
                  </a:lnTo>
                  <a:lnTo>
                    <a:pt x="1145" y="1790"/>
                  </a:lnTo>
                  <a:lnTo>
                    <a:pt x="1165" y="1799"/>
                  </a:lnTo>
                  <a:lnTo>
                    <a:pt x="1196" y="1811"/>
                  </a:lnTo>
                  <a:lnTo>
                    <a:pt x="1234" y="1823"/>
                  </a:lnTo>
                  <a:lnTo>
                    <a:pt x="1280" y="1833"/>
                  </a:lnTo>
                  <a:lnTo>
                    <a:pt x="1325" y="1835"/>
                  </a:lnTo>
                  <a:lnTo>
                    <a:pt x="1375" y="1829"/>
                  </a:lnTo>
                  <a:lnTo>
                    <a:pt x="1423" y="1811"/>
                  </a:lnTo>
                  <a:lnTo>
                    <a:pt x="1476" y="1835"/>
                  </a:lnTo>
                  <a:lnTo>
                    <a:pt x="1530" y="1844"/>
                  </a:lnTo>
                  <a:lnTo>
                    <a:pt x="1583" y="1848"/>
                  </a:lnTo>
                  <a:lnTo>
                    <a:pt x="1635" y="1841"/>
                  </a:lnTo>
                  <a:lnTo>
                    <a:pt x="1685" y="1826"/>
                  </a:lnTo>
                  <a:lnTo>
                    <a:pt x="1730" y="1806"/>
                  </a:lnTo>
                  <a:lnTo>
                    <a:pt x="1771" y="1777"/>
                  </a:lnTo>
                  <a:lnTo>
                    <a:pt x="1805" y="1745"/>
                  </a:lnTo>
                  <a:lnTo>
                    <a:pt x="1810" y="1742"/>
                  </a:lnTo>
                  <a:lnTo>
                    <a:pt x="1828" y="1735"/>
                  </a:lnTo>
                  <a:lnTo>
                    <a:pt x="1856" y="1725"/>
                  </a:lnTo>
                  <a:lnTo>
                    <a:pt x="1887" y="1710"/>
                  </a:lnTo>
                  <a:lnTo>
                    <a:pt x="1921" y="1691"/>
                  </a:lnTo>
                  <a:lnTo>
                    <a:pt x="1956" y="1665"/>
                  </a:lnTo>
                  <a:lnTo>
                    <a:pt x="1989" y="1637"/>
                  </a:lnTo>
                  <a:lnTo>
                    <a:pt x="2018" y="1603"/>
                  </a:lnTo>
                  <a:lnTo>
                    <a:pt x="2028" y="1591"/>
                  </a:lnTo>
                  <a:lnTo>
                    <a:pt x="2057" y="1569"/>
                  </a:lnTo>
                  <a:lnTo>
                    <a:pt x="2097" y="1533"/>
                  </a:lnTo>
                  <a:lnTo>
                    <a:pt x="2143" y="1485"/>
                  </a:lnTo>
                  <a:lnTo>
                    <a:pt x="2187" y="1426"/>
                  </a:lnTo>
                  <a:lnTo>
                    <a:pt x="2225" y="1356"/>
                  </a:lnTo>
                  <a:lnTo>
                    <a:pt x="2253" y="1280"/>
                  </a:lnTo>
                  <a:lnTo>
                    <a:pt x="2261" y="1196"/>
                  </a:lnTo>
                  <a:lnTo>
                    <a:pt x="2251" y="1120"/>
                  </a:lnTo>
                  <a:lnTo>
                    <a:pt x="2225" y="1060"/>
                  </a:lnTo>
                  <a:lnTo>
                    <a:pt x="2190" y="1011"/>
                  </a:lnTo>
                  <a:lnTo>
                    <a:pt x="2150" y="978"/>
                  </a:lnTo>
                  <a:lnTo>
                    <a:pt x="2106" y="957"/>
                  </a:lnTo>
                  <a:lnTo>
                    <a:pt x="2061" y="948"/>
                  </a:lnTo>
                  <a:lnTo>
                    <a:pt x="2019" y="951"/>
                  </a:lnTo>
                  <a:lnTo>
                    <a:pt x="1984" y="962"/>
                  </a:lnTo>
                  <a:lnTo>
                    <a:pt x="1972" y="944"/>
                  </a:lnTo>
                  <a:lnTo>
                    <a:pt x="1936" y="897"/>
                  </a:lnTo>
                  <a:lnTo>
                    <a:pt x="1880" y="850"/>
                  </a:lnTo>
                  <a:lnTo>
                    <a:pt x="1813" y="827"/>
                  </a:lnTo>
                  <a:lnTo>
                    <a:pt x="1806" y="811"/>
                  </a:lnTo>
                  <a:lnTo>
                    <a:pt x="1780" y="769"/>
                  </a:lnTo>
                  <a:lnTo>
                    <a:pt x="1730" y="727"/>
                  </a:lnTo>
                  <a:lnTo>
                    <a:pt x="1650" y="700"/>
                  </a:lnTo>
                  <a:lnTo>
                    <a:pt x="1654" y="683"/>
                  </a:lnTo>
                  <a:lnTo>
                    <a:pt x="1660" y="643"/>
                  </a:lnTo>
                  <a:lnTo>
                    <a:pt x="1656" y="597"/>
                  </a:lnTo>
                  <a:lnTo>
                    <a:pt x="1634" y="565"/>
                  </a:lnTo>
                  <a:lnTo>
                    <a:pt x="1630" y="557"/>
                  </a:lnTo>
                  <a:lnTo>
                    <a:pt x="1622" y="539"/>
                  </a:lnTo>
                  <a:lnTo>
                    <a:pt x="1600" y="514"/>
                  </a:lnTo>
                  <a:lnTo>
                    <a:pt x="1563" y="485"/>
                  </a:lnTo>
                  <a:lnTo>
                    <a:pt x="1560" y="478"/>
                  </a:lnTo>
                  <a:lnTo>
                    <a:pt x="1549" y="462"/>
                  </a:lnTo>
                  <a:lnTo>
                    <a:pt x="1530" y="446"/>
                  </a:lnTo>
                  <a:lnTo>
                    <a:pt x="1503" y="439"/>
                  </a:lnTo>
                  <a:lnTo>
                    <a:pt x="1503" y="434"/>
                  </a:lnTo>
                  <a:lnTo>
                    <a:pt x="1500" y="424"/>
                  </a:lnTo>
                  <a:lnTo>
                    <a:pt x="1486" y="414"/>
                  </a:lnTo>
                  <a:lnTo>
                    <a:pt x="1455" y="414"/>
                  </a:lnTo>
                  <a:lnTo>
                    <a:pt x="1438" y="381"/>
                  </a:lnTo>
                  <a:lnTo>
                    <a:pt x="1393" y="361"/>
                  </a:lnTo>
                  <a:lnTo>
                    <a:pt x="1344" y="354"/>
                  </a:lnTo>
                  <a:lnTo>
                    <a:pt x="1309" y="368"/>
                  </a:lnTo>
                  <a:lnTo>
                    <a:pt x="1285" y="362"/>
                  </a:lnTo>
                  <a:lnTo>
                    <a:pt x="1261" y="374"/>
                  </a:lnTo>
                  <a:lnTo>
                    <a:pt x="1237" y="396"/>
                  </a:lnTo>
                  <a:lnTo>
                    <a:pt x="1226" y="421"/>
                  </a:lnTo>
                  <a:lnTo>
                    <a:pt x="1207" y="421"/>
                  </a:lnTo>
                  <a:lnTo>
                    <a:pt x="1171" y="431"/>
                  </a:lnTo>
                  <a:lnTo>
                    <a:pt x="1141" y="459"/>
                  </a:lnTo>
                  <a:lnTo>
                    <a:pt x="1147" y="524"/>
                  </a:lnTo>
                  <a:lnTo>
                    <a:pt x="1139" y="523"/>
                  </a:lnTo>
                  <a:lnTo>
                    <a:pt x="1121" y="523"/>
                  </a:lnTo>
                  <a:lnTo>
                    <a:pt x="1106" y="532"/>
                  </a:lnTo>
                  <a:lnTo>
                    <a:pt x="1105" y="555"/>
                  </a:lnTo>
                  <a:lnTo>
                    <a:pt x="1086" y="563"/>
                  </a:lnTo>
                  <a:lnTo>
                    <a:pt x="1048" y="590"/>
                  </a:lnTo>
                  <a:lnTo>
                    <a:pt x="1014" y="643"/>
                  </a:lnTo>
                  <a:lnTo>
                    <a:pt x="1011" y="730"/>
                  </a:lnTo>
                  <a:lnTo>
                    <a:pt x="1023" y="778"/>
                  </a:lnTo>
                  <a:lnTo>
                    <a:pt x="1039" y="822"/>
                  </a:lnTo>
                  <a:lnTo>
                    <a:pt x="1056" y="863"/>
                  </a:lnTo>
                  <a:lnTo>
                    <a:pt x="1080" y="902"/>
                  </a:lnTo>
                  <a:lnTo>
                    <a:pt x="1108" y="936"/>
                  </a:lnTo>
                  <a:lnTo>
                    <a:pt x="1141" y="969"/>
                  </a:lnTo>
                  <a:lnTo>
                    <a:pt x="1183" y="1003"/>
                  </a:lnTo>
                  <a:lnTo>
                    <a:pt x="1226" y="1037"/>
                  </a:lnTo>
                  <a:lnTo>
                    <a:pt x="1202" y="1039"/>
                  </a:lnTo>
                  <a:lnTo>
                    <a:pt x="1148" y="1051"/>
                  </a:lnTo>
                  <a:lnTo>
                    <a:pt x="1086" y="1087"/>
                  </a:lnTo>
                  <a:lnTo>
                    <a:pt x="1040" y="1156"/>
                  </a:lnTo>
                  <a:lnTo>
                    <a:pt x="1021" y="1230"/>
                  </a:lnTo>
                  <a:lnTo>
                    <a:pt x="1024" y="1281"/>
                  </a:lnTo>
                  <a:lnTo>
                    <a:pt x="1045" y="1318"/>
                  </a:lnTo>
                  <a:lnTo>
                    <a:pt x="1073" y="1350"/>
                  </a:lnTo>
                  <a:lnTo>
                    <a:pt x="1078" y="1381"/>
                  </a:lnTo>
                  <a:lnTo>
                    <a:pt x="1056" y="1418"/>
                  </a:lnTo>
                  <a:lnTo>
                    <a:pt x="1040" y="1462"/>
                  </a:lnTo>
                  <a:lnTo>
                    <a:pt x="1065" y="1518"/>
                  </a:lnTo>
                  <a:lnTo>
                    <a:pt x="1058" y="1521"/>
                  </a:lnTo>
                  <a:lnTo>
                    <a:pt x="1054" y="1536"/>
                  </a:lnTo>
                  <a:lnTo>
                    <a:pt x="1056" y="1562"/>
                  </a:lnTo>
                  <a:lnTo>
                    <a:pt x="1080" y="1603"/>
                  </a:lnTo>
                  <a:lnTo>
                    <a:pt x="1095" y="1631"/>
                  </a:lnTo>
                  <a:lnTo>
                    <a:pt x="1083" y="1643"/>
                  </a:lnTo>
                  <a:lnTo>
                    <a:pt x="1070" y="1654"/>
                  </a:lnTo>
                  <a:lnTo>
                    <a:pt x="1080" y="1685"/>
                  </a:lnTo>
                  <a:lnTo>
                    <a:pt x="1071" y="1753"/>
                  </a:lnTo>
                  <a:lnTo>
                    <a:pt x="1080" y="1906"/>
                  </a:lnTo>
                  <a:lnTo>
                    <a:pt x="1070" y="1858"/>
                  </a:lnTo>
                  <a:lnTo>
                    <a:pt x="1040" y="1721"/>
                  </a:lnTo>
                  <a:lnTo>
                    <a:pt x="1009" y="1503"/>
                  </a:lnTo>
                  <a:lnTo>
                    <a:pt x="983" y="1207"/>
                  </a:lnTo>
                  <a:lnTo>
                    <a:pt x="981" y="944"/>
                  </a:lnTo>
                  <a:lnTo>
                    <a:pt x="991" y="782"/>
                  </a:lnTo>
                  <a:lnTo>
                    <a:pt x="995" y="662"/>
                  </a:lnTo>
                  <a:lnTo>
                    <a:pt x="975" y="524"/>
                  </a:lnTo>
                  <a:lnTo>
                    <a:pt x="933" y="417"/>
                  </a:lnTo>
                  <a:lnTo>
                    <a:pt x="898" y="396"/>
                  </a:lnTo>
                  <a:lnTo>
                    <a:pt x="876" y="383"/>
                  </a:lnTo>
                  <a:lnTo>
                    <a:pt x="877" y="312"/>
                  </a:lnTo>
                  <a:lnTo>
                    <a:pt x="890" y="258"/>
                  </a:lnTo>
                  <a:lnTo>
                    <a:pt x="904" y="235"/>
                  </a:lnTo>
                  <a:lnTo>
                    <a:pt x="917" y="229"/>
                  </a:lnTo>
                  <a:lnTo>
                    <a:pt x="922" y="230"/>
                  </a:lnTo>
                  <a:lnTo>
                    <a:pt x="912" y="195"/>
                  </a:lnTo>
                  <a:lnTo>
                    <a:pt x="903" y="118"/>
                  </a:lnTo>
                  <a:lnTo>
                    <a:pt x="902" y="114"/>
                  </a:lnTo>
                  <a:lnTo>
                    <a:pt x="893" y="99"/>
                  </a:lnTo>
                  <a:lnTo>
                    <a:pt x="872" y="82"/>
                  </a:lnTo>
                  <a:lnTo>
                    <a:pt x="843" y="59"/>
                  </a:lnTo>
                  <a:lnTo>
                    <a:pt x="799" y="39"/>
                  </a:lnTo>
                  <a:lnTo>
                    <a:pt x="741" y="20"/>
                  </a:lnTo>
                  <a:lnTo>
                    <a:pt x="666" y="6"/>
                  </a:lnTo>
                  <a:lnTo>
                    <a:pt x="573" y="0"/>
                  </a:lnTo>
                  <a:lnTo>
                    <a:pt x="481" y="6"/>
                  </a:lnTo>
                  <a:lnTo>
                    <a:pt x="400" y="27"/>
                  </a:lnTo>
                  <a:lnTo>
                    <a:pt x="330" y="59"/>
                  </a:lnTo>
                  <a:lnTo>
                    <a:pt x="272" y="98"/>
                  </a:lnTo>
                  <a:lnTo>
                    <a:pt x="227" y="137"/>
                  </a:lnTo>
                  <a:lnTo>
                    <a:pt x="195" y="176"/>
                  </a:lnTo>
                  <a:lnTo>
                    <a:pt x="175" y="211"/>
                  </a:lnTo>
                  <a:lnTo>
                    <a:pt x="168" y="235"/>
                  </a:lnTo>
                  <a:lnTo>
                    <a:pt x="180" y="268"/>
                  </a:lnTo>
                  <a:lnTo>
                    <a:pt x="198" y="297"/>
                  </a:lnTo>
                  <a:lnTo>
                    <a:pt x="215" y="320"/>
                  </a:lnTo>
                  <a:lnTo>
                    <a:pt x="225" y="340"/>
                  </a:lnTo>
                  <a:lnTo>
                    <a:pt x="213" y="362"/>
                  </a:lnTo>
                  <a:lnTo>
                    <a:pt x="187" y="392"/>
                  </a:lnTo>
                  <a:lnTo>
                    <a:pt x="163" y="429"/>
                  </a:lnTo>
                  <a:lnTo>
                    <a:pt x="152" y="480"/>
                  </a:lnTo>
                  <a:lnTo>
                    <a:pt x="152" y="538"/>
                  </a:lnTo>
                  <a:lnTo>
                    <a:pt x="144" y="592"/>
                  </a:lnTo>
                  <a:lnTo>
                    <a:pt x="127" y="632"/>
                  </a:lnTo>
                  <a:lnTo>
                    <a:pt x="105" y="650"/>
                  </a:lnTo>
                  <a:lnTo>
                    <a:pt x="67" y="667"/>
                  </a:lnTo>
                  <a:lnTo>
                    <a:pt x="24" y="704"/>
                  </a:lnTo>
                  <a:lnTo>
                    <a:pt x="0" y="751"/>
                  </a:lnTo>
                  <a:lnTo>
                    <a:pt x="17" y="796"/>
                  </a:lnTo>
                  <a:lnTo>
                    <a:pt x="58" y="811"/>
                  </a:lnTo>
                  <a:lnTo>
                    <a:pt x="85" y="785"/>
                  </a:lnTo>
                  <a:lnTo>
                    <a:pt x="109" y="744"/>
                  </a:lnTo>
                  <a:lnTo>
                    <a:pt x="136" y="709"/>
                  </a:lnTo>
                  <a:lnTo>
                    <a:pt x="160" y="691"/>
                  </a:lnTo>
                  <a:lnTo>
                    <a:pt x="172" y="688"/>
                  </a:lnTo>
                  <a:lnTo>
                    <a:pt x="171" y="699"/>
                  </a:lnTo>
                  <a:lnTo>
                    <a:pt x="160" y="717"/>
                  </a:lnTo>
                  <a:lnTo>
                    <a:pt x="149" y="749"/>
                  </a:lnTo>
                  <a:lnTo>
                    <a:pt x="138" y="798"/>
                  </a:lnTo>
                  <a:lnTo>
                    <a:pt x="136" y="845"/>
                  </a:lnTo>
                  <a:lnTo>
                    <a:pt x="149" y="883"/>
                  </a:lnTo>
                  <a:lnTo>
                    <a:pt x="112" y="953"/>
                  </a:lnTo>
                  <a:lnTo>
                    <a:pt x="83" y="970"/>
                  </a:lnTo>
                  <a:lnTo>
                    <a:pt x="63" y="1004"/>
                  </a:lnTo>
                  <a:lnTo>
                    <a:pt x="58" y="1048"/>
                  </a:lnTo>
                  <a:lnTo>
                    <a:pt x="79" y="1085"/>
                  </a:lnTo>
                  <a:lnTo>
                    <a:pt x="120" y="1096"/>
                  </a:lnTo>
                  <a:lnTo>
                    <a:pt x="158" y="1080"/>
                  </a:lnTo>
                  <a:lnTo>
                    <a:pt x="185" y="1049"/>
                  </a:lnTo>
                  <a:lnTo>
                    <a:pt x="193" y="1011"/>
                  </a:lnTo>
                  <a:lnTo>
                    <a:pt x="187" y="948"/>
                  </a:lnTo>
                  <a:lnTo>
                    <a:pt x="206" y="920"/>
                  </a:lnTo>
                  <a:lnTo>
                    <a:pt x="216" y="913"/>
                  </a:lnTo>
                  <a:lnTo>
                    <a:pt x="210" y="906"/>
                  </a:lnTo>
                  <a:lnTo>
                    <a:pt x="210" y="886"/>
                  </a:lnTo>
                  <a:lnTo>
                    <a:pt x="219" y="839"/>
                  </a:lnTo>
                  <a:lnTo>
                    <a:pt x="243" y="780"/>
                  </a:lnTo>
                  <a:lnTo>
                    <a:pt x="287" y="724"/>
                  </a:lnTo>
                  <a:lnTo>
                    <a:pt x="303" y="713"/>
                  </a:lnTo>
                  <a:lnTo>
                    <a:pt x="315" y="676"/>
                  </a:lnTo>
                  <a:lnTo>
                    <a:pt x="326" y="680"/>
                  </a:lnTo>
                  <a:lnTo>
                    <a:pt x="351" y="688"/>
                  </a:lnTo>
                  <a:lnTo>
                    <a:pt x="381" y="685"/>
                  </a:lnTo>
                  <a:lnTo>
                    <a:pt x="409" y="662"/>
                  </a:lnTo>
                  <a:lnTo>
                    <a:pt x="418" y="650"/>
                  </a:lnTo>
                  <a:lnTo>
                    <a:pt x="437" y="619"/>
                  </a:lnTo>
                  <a:lnTo>
                    <a:pt x="452" y="578"/>
                  </a:lnTo>
                  <a:lnTo>
                    <a:pt x="451" y="536"/>
                  </a:lnTo>
                  <a:lnTo>
                    <a:pt x="444" y="505"/>
                  </a:lnTo>
                  <a:lnTo>
                    <a:pt x="452" y="490"/>
                  </a:lnTo>
                  <a:lnTo>
                    <a:pt x="471" y="490"/>
                  </a:lnTo>
                  <a:lnTo>
                    <a:pt x="496" y="506"/>
                  </a:lnTo>
                  <a:lnTo>
                    <a:pt x="521" y="524"/>
                  </a:lnTo>
                  <a:lnTo>
                    <a:pt x="541" y="542"/>
                  </a:lnTo>
                  <a:lnTo>
                    <a:pt x="559" y="569"/>
                  </a:lnTo>
                  <a:lnTo>
                    <a:pt x="573" y="613"/>
                  </a:lnTo>
                  <a:lnTo>
                    <a:pt x="588" y="654"/>
                  </a:lnTo>
                  <a:lnTo>
                    <a:pt x="610" y="678"/>
                  </a:lnTo>
                  <a:lnTo>
                    <a:pt x="630" y="690"/>
                  </a:lnTo>
                  <a:lnTo>
                    <a:pt x="637" y="692"/>
                  </a:lnTo>
                  <a:lnTo>
                    <a:pt x="618" y="688"/>
                  </a:lnTo>
                  <a:lnTo>
                    <a:pt x="569" y="688"/>
                  </a:lnTo>
                  <a:lnTo>
                    <a:pt x="510" y="707"/>
                  </a:lnTo>
                  <a:lnTo>
                    <a:pt x="454" y="759"/>
                  </a:lnTo>
                  <a:lnTo>
                    <a:pt x="390" y="897"/>
                  </a:lnTo>
                  <a:lnTo>
                    <a:pt x="373" y="1030"/>
                  </a:lnTo>
                  <a:lnTo>
                    <a:pt x="387" y="1151"/>
                  </a:lnTo>
                  <a:lnTo>
                    <a:pt x="429" y="1252"/>
                  </a:lnTo>
                  <a:lnTo>
                    <a:pt x="486" y="1335"/>
                  </a:lnTo>
                  <a:lnTo>
                    <a:pt x="545" y="1390"/>
                  </a:lnTo>
                  <a:lnTo>
                    <a:pt x="601" y="1414"/>
                  </a:lnTo>
                  <a:lnTo>
                    <a:pt x="642" y="1401"/>
                  </a:lnTo>
                  <a:lnTo>
                    <a:pt x="620" y="1514"/>
                  </a:lnTo>
                  <a:lnTo>
                    <a:pt x="655" y="1658"/>
                  </a:lnTo>
                  <a:lnTo>
                    <a:pt x="707" y="1787"/>
                  </a:lnTo>
                  <a:lnTo>
                    <a:pt x="734" y="1841"/>
                  </a:lnTo>
                  <a:lnTo>
                    <a:pt x="744" y="1892"/>
                  </a:lnTo>
                  <a:lnTo>
                    <a:pt x="760" y="1982"/>
                  </a:lnTo>
                  <a:lnTo>
                    <a:pt x="760" y="2030"/>
                  </a:lnTo>
                  <a:lnTo>
                    <a:pt x="1154" y="2009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2638" y="1050"/>
              <a:ext cx="311" cy="172"/>
            </a:xfrm>
            <a:custGeom>
              <a:avLst/>
              <a:gdLst>
                <a:gd name="T0" fmla="*/ 1 w 1322"/>
                <a:gd name="T1" fmla="*/ 0 h 708"/>
                <a:gd name="T2" fmla="*/ 1 w 1322"/>
                <a:gd name="T3" fmla="*/ 0 h 708"/>
                <a:gd name="T4" fmla="*/ 1 w 1322"/>
                <a:gd name="T5" fmla="*/ 0 h 708"/>
                <a:gd name="T6" fmla="*/ 1 w 1322"/>
                <a:gd name="T7" fmla="*/ 0 h 708"/>
                <a:gd name="T8" fmla="*/ 1 w 1322"/>
                <a:gd name="T9" fmla="*/ 0 h 708"/>
                <a:gd name="T10" fmla="*/ 1 w 1322"/>
                <a:gd name="T11" fmla="*/ 0 h 708"/>
                <a:gd name="T12" fmla="*/ 1 w 1322"/>
                <a:gd name="T13" fmla="*/ 0 h 708"/>
                <a:gd name="T14" fmla="*/ 1 w 1322"/>
                <a:gd name="T15" fmla="*/ 0 h 708"/>
                <a:gd name="T16" fmla="*/ 1 w 1322"/>
                <a:gd name="T17" fmla="*/ 0 h 708"/>
                <a:gd name="T18" fmla="*/ 0 w 1322"/>
                <a:gd name="T19" fmla="*/ 0 h 708"/>
                <a:gd name="T20" fmla="*/ 0 w 1322"/>
                <a:gd name="T21" fmla="*/ 0 h 708"/>
                <a:gd name="T22" fmla="*/ 0 w 1322"/>
                <a:gd name="T23" fmla="*/ 0 h 708"/>
                <a:gd name="T24" fmla="*/ 0 w 1322"/>
                <a:gd name="T25" fmla="*/ 0 h 708"/>
                <a:gd name="T26" fmla="*/ 0 w 1322"/>
                <a:gd name="T27" fmla="*/ 0 h 708"/>
                <a:gd name="T28" fmla="*/ 0 w 1322"/>
                <a:gd name="T29" fmla="*/ 0 h 708"/>
                <a:gd name="T30" fmla="*/ 0 w 1322"/>
                <a:gd name="T31" fmla="*/ 0 h 708"/>
                <a:gd name="T32" fmla="*/ 0 w 1322"/>
                <a:gd name="T33" fmla="*/ 0 h 708"/>
                <a:gd name="T34" fmla="*/ 0 w 1322"/>
                <a:gd name="T35" fmla="*/ 0 h 708"/>
                <a:gd name="T36" fmla="*/ 0 w 1322"/>
                <a:gd name="T37" fmla="*/ 0 h 708"/>
                <a:gd name="T38" fmla="*/ 0 w 1322"/>
                <a:gd name="T39" fmla="*/ 0 h 708"/>
                <a:gd name="T40" fmla="*/ 0 w 1322"/>
                <a:gd name="T41" fmla="*/ 0 h 708"/>
                <a:gd name="T42" fmla="*/ 0 w 1322"/>
                <a:gd name="T43" fmla="*/ 0 h 708"/>
                <a:gd name="T44" fmla="*/ 0 w 1322"/>
                <a:gd name="T45" fmla="*/ 0 h 708"/>
                <a:gd name="T46" fmla="*/ 0 w 1322"/>
                <a:gd name="T47" fmla="*/ 0 h 708"/>
                <a:gd name="T48" fmla="*/ 0 w 1322"/>
                <a:gd name="T49" fmla="*/ 0 h 708"/>
                <a:gd name="T50" fmla="*/ 0 w 1322"/>
                <a:gd name="T51" fmla="*/ 0 h 708"/>
                <a:gd name="T52" fmla="*/ 0 w 1322"/>
                <a:gd name="T53" fmla="*/ 0 h 708"/>
                <a:gd name="T54" fmla="*/ 0 w 1322"/>
                <a:gd name="T55" fmla="*/ 0 h 708"/>
                <a:gd name="T56" fmla="*/ 0 w 1322"/>
                <a:gd name="T57" fmla="*/ 0 h 708"/>
                <a:gd name="T58" fmla="*/ 0 w 1322"/>
                <a:gd name="T59" fmla="*/ 0 h 708"/>
                <a:gd name="T60" fmla="*/ 0 w 1322"/>
                <a:gd name="T61" fmla="*/ 0 h 708"/>
                <a:gd name="T62" fmla="*/ 0 w 1322"/>
                <a:gd name="T63" fmla="*/ 0 h 708"/>
                <a:gd name="T64" fmla="*/ 0 w 1322"/>
                <a:gd name="T65" fmla="*/ 0 h 708"/>
                <a:gd name="T66" fmla="*/ 0 w 1322"/>
                <a:gd name="T67" fmla="*/ 0 h 708"/>
                <a:gd name="T68" fmla="*/ 0 w 1322"/>
                <a:gd name="T69" fmla="*/ 0 h 708"/>
                <a:gd name="T70" fmla="*/ 1 w 1322"/>
                <a:gd name="T71" fmla="*/ 0 h 708"/>
                <a:gd name="T72" fmla="*/ 1 w 1322"/>
                <a:gd name="T73" fmla="*/ 0 h 7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22"/>
                <a:gd name="T112" fmla="*/ 0 h 708"/>
                <a:gd name="T113" fmla="*/ 1322 w 1322"/>
                <a:gd name="T114" fmla="*/ 708 h 7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22" h="708">
                  <a:moveTo>
                    <a:pt x="1322" y="133"/>
                  </a:moveTo>
                  <a:lnTo>
                    <a:pt x="1314" y="131"/>
                  </a:lnTo>
                  <a:lnTo>
                    <a:pt x="1284" y="120"/>
                  </a:lnTo>
                  <a:lnTo>
                    <a:pt x="1237" y="107"/>
                  </a:lnTo>
                  <a:lnTo>
                    <a:pt x="1176" y="91"/>
                  </a:lnTo>
                  <a:lnTo>
                    <a:pt x="1105" y="71"/>
                  </a:lnTo>
                  <a:lnTo>
                    <a:pt x="1021" y="53"/>
                  </a:lnTo>
                  <a:lnTo>
                    <a:pt x="928" y="35"/>
                  </a:lnTo>
                  <a:lnTo>
                    <a:pt x="829" y="18"/>
                  </a:lnTo>
                  <a:lnTo>
                    <a:pt x="725" y="7"/>
                  </a:lnTo>
                  <a:lnTo>
                    <a:pt x="619" y="0"/>
                  </a:lnTo>
                  <a:lnTo>
                    <a:pt x="514" y="0"/>
                  </a:lnTo>
                  <a:lnTo>
                    <a:pt x="409" y="6"/>
                  </a:lnTo>
                  <a:lnTo>
                    <a:pt x="308" y="23"/>
                  </a:lnTo>
                  <a:lnTo>
                    <a:pt x="214" y="47"/>
                  </a:lnTo>
                  <a:lnTo>
                    <a:pt x="126" y="86"/>
                  </a:lnTo>
                  <a:lnTo>
                    <a:pt x="50" y="137"/>
                  </a:lnTo>
                  <a:lnTo>
                    <a:pt x="0" y="207"/>
                  </a:lnTo>
                  <a:lnTo>
                    <a:pt x="6" y="278"/>
                  </a:lnTo>
                  <a:lnTo>
                    <a:pt x="54" y="348"/>
                  </a:lnTo>
                  <a:lnTo>
                    <a:pt x="128" y="420"/>
                  </a:lnTo>
                  <a:lnTo>
                    <a:pt x="215" y="493"/>
                  </a:lnTo>
                  <a:lnTo>
                    <a:pt x="295" y="564"/>
                  </a:lnTo>
                  <a:lnTo>
                    <a:pt x="354" y="637"/>
                  </a:lnTo>
                  <a:lnTo>
                    <a:pt x="379" y="708"/>
                  </a:lnTo>
                  <a:lnTo>
                    <a:pt x="378" y="693"/>
                  </a:lnTo>
                  <a:lnTo>
                    <a:pt x="384" y="661"/>
                  </a:lnTo>
                  <a:lnTo>
                    <a:pt x="409" y="630"/>
                  </a:lnTo>
                  <a:lnTo>
                    <a:pt x="469" y="619"/>
                  </a:lnTo>
                  <a:lnTo>
                    <a:pt x="420" y="566"/>
                  </a:lnTo>
                  <a:lnTo>
                    <a:pt x="406" y="494"/>
                  </a:lnTo>
                  <a:lnTo>
                    <a:pt x="431" y="411"/>
                  </a:lnTo>
                  <a:lnTo>
                    <a:pt x="500" y="327"/>
                  </a:lnTo>
                  <a:lnTo>
                    <a:pt x="619" y="251"/>
                  </a:lnTo>
                  <a:lnTo>
                    <a:pt x="793" y="186"/>
                  </a:lnTo>
                  <a:lnTo>
                    <a:pt x="1025" y="143"/>
                  </a:lnTo>
                  <a:lnTo>
                    <a:pt x="1322" y="133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2552" y="972"/>
              <a:ext cx="537" cy="275"/>
            </a:xfrm>
            <a:custGeom>
              <a:avLst/>
              <a:gdLst>
                <a:gd name="T0" fmla="*/ 1 w 2284"/>
                <a:gd name="T1" fmla="*/ 0 h 1132"/>
                <a:gd name="T2" fmla="*/ 1 w 2284"/>
                <a:gd name="T3" fmla="*/ 1 h 1132"/>
                <a:gd name="T4" fmla="*/ 1 w 2284"/>
                <a:gd name="T5" fmla="*/ 1 h 1132"/>
                <a:gd name="T6" fmla="*/ 1 w 2284"/>
                <a:gd name="T7" fmla="*/ 1 h 1132"/>
                <a:gd name="T8" fmla="*/ 1 w 2284"/>
                <a:gd name="T9" fmla="*/ 1 h 1132"/>
                <a:gd name="T10" fmla="*/ 2 w 2284"/>
                <a:gd name="T11" fmla="*/ 1 h 1132"/>
                <a:gd name="T12" fmla="*/ 2 w 2284"/>
                <a:gd name="T13" fmla="*/ 1 h 1132"/>
                <a:gd name="T14" fmla="*/ 2 w 2284"/>
                <a:gd name="T15" fmla="*/ 0 h 1132"/>
                <a:gd name="T16" fmla="*/ 2 w 2284"/>
                <a:gd name="T17" fmla="*/ 0 h 1132"/>
                <a:gd name="T18" fmla="*/ 2 w 2284"/>
                <a:gd name="T19" fmla="*/ 0 h 1132"/>
                <a:gd name="T20" fmla="*/ 1 w 2284"/>
                <a:gd name="T21" fmla="*/ 0 h 1132"/>
                <a:gd name="T22" fmla="*/ 1 w 2284"/>
                <a:gd name="T23" fmla="*/ 0 h 1132"/>
                <a:gd name="T24" fmla="*/ 1 w 2284"/>
                <a:gd name="T25" fmla="*/ 0 h 1132"/>
                <a:gd name="T26" fmla="*/ 1 w 2284"/>
                <a:gd name="T27" fmla="*/ 0 h 1132"/>
                <a:gd name="T28" fmla="*/ 1 w 2284"/>
                <a:gd name="T29" fmla="*/ 0 h 1132"/>
                <a:gd name="T30" fmla="*/ 1 w 2284"/>
                <a:gd name="T31" fmla="*/ 0 h 1132"/>
                <a:gd name="T32" fmla="*/ 1 w 2284"/>
                <a:gd name="T33" fmla="*/ 0 h 1132"/>
                <a:gd name="T34" fmla="*/ 0 w 2284"/>
                <a:gd name="T35" fmla="*/ 0 h 1132"/>
                <a:gd name="T36" fmla="*/ 0 w 2284"/>
                <a:gd name="T37" fmla="*/ 0 h 1132"/>
                <a:gd name="T38" fmla="*/ 0 w 2284"/>
                <a:gd name="T39" fmla="*/ 0 h 1132"/>
                <a:gd name="T40" fmla="*/ 0 w 2284"/>
                <a:gd name="T41" fmla="*/ 0 h 1132"/>
                <a:gd name="T42" fmla="*/ 0 w 2284"/>
                <a:gd name="T43" fmla="*/ 0 h 1132"/>
                <a:gd name="T44" fmla="*/ 0 w 2284"/>
                <a:gd name="T45" fmla="*/ 0 h 1132"/>
                <a:gd name="T46" fmla="*/ 0 w 2284"/>
                <a:gd name="T47" fmla="*/ 0 h 1132"/>
                <a:gd name="T48" fmla="*/ 0 w 2284"/>
                <a:gd name="T49" fmla="*/ 0 h 1132"/>
                <a:gd name="T50" fmla="*/ 0 w 2284"/>
                <a:gd name="T51" fmla="*/ 1 h 1132"/>
                <a:gd name="T52" fmla="*/ 0 w 2284"/>
                <a:gd name="T53" fmla="*/ 1 h 1132"/>
                <a:gd name="T54" fmla="*/ 0 w 2284"/>
                <a:gd name="T55" fmla="*/ 1 h 1132"/>
                <a:gd name="T56" fmla="*/ 0 w 2284"/>
                <a:gd name="T57" fmla="*/ 1 h 1132"/>
                <a:gd name="T58" fmla="*/ 0 w 2284"/>
                <a:gd name="T59" fmla="*/ 1 h 1132"/>
                <a:gd name="T60" fmla="*/ 0 w 2284"/>
                <a:gd name="T61" fmla="*/ 1 h 1132"/>
                <a:gd name="T62" fmla="*/ 0 w 2284"/>
                <a:gd name="T63" fmla="*/ 1 h 1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84"/>
                <a:gd name="T97" fmla="*/ 0 h 1132"/>
                <a:gd name="T98" fmla="*/ 2284 w 2284"/>
                <a:gd name="T99" fmla="*/ 1132 h 1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84" h="1132">
                  <a:moveTo>
                    <a:pt x="1686" y="455"/>
                  </a:moveTo>
                  <a:lnTo>
                    <a:pt x="1803" y="559"/>
                  </a:lnTo>
                  <a:lnTo>
                    <a:pt x="1839" y="667"/>
                  </a:lnTo>
                  <a:lnTo>
                    <a:pt x="1848" y="765"/>
                  </a:lnTo>
                  <a:lnTo>
                    <a:pt x="1876" y="855"/>
                  </a:lnTo>
                  <a:lnTo>
                    <a:pt x="1899" y="886"/>
                  </a:lnTo>
                  <a:lnTo>
                    <a:pt x="1926" y="918"/>
                  </a:lnTo>
                  <a:lnTo>
                    <a:pt x="1956" y="946"/>
                  </a:lnTo>
                  <a:lnTo>
                    <a:pt x="1992" y="965"/>
                  </a:lnTo>
                  <a:lnTo>
                    <a:pt x="2033" y="979"/>
                  </a:lnTo>
                  <a:lnTo>
                    <a:pt x="2077" y="985"/>
                  </a:lnTo>
                  <a:lnTo>
                    <a:pt x="2129" y="979"/>
                  </a:lnTo>
                  <a:lnTo>
                    <a:pt x="2189" y="963"/>
                  </a:lnTo>
                  <a:lnTo>
                    <a:pt x="2271" y="871"/>
                  </a:lnTo>
                  <a:lnTo>
                    <a:pt x="2284" y="724"/>
                  </a:lnTo>
                  <a:lnTo>
                    <a:pt x="2250" y="570"/>
                  </a:lnTo>
                  <a:lnTo>
                    <a:pt x="2200" y="459"/>
                  </a:lnTo>
                  <a:lnTo>
                    <a:pt x="2183" y="439"/>
                  </a:lnTo>
                  <a:lnTo>
                    <a:pt x="2159" y="413"/>
                  </a:lnTo>
                  <a:lnTo>
                    <a:pt x="2128" y="379"/>
                  </a:lnTo>
                  <a:lnTo>
                    <a:pt x="2089" y="345"/>
                  </a:lnTo>
                  <a:lnTo>
                    <a:pt x="2043" y="310"/>
                  </a:lnTo>
                  <a:lnTo>
                    <a:pt x="1992" y="270"/>
                  </a:lnTo>
                  <a:lnTo>
                    <a:pt x="1933" y="232"/>
                  </a:lnTo>
                  <a:lnTo>
                    <a:pt x="1865" y="193"/>
                  </a:lnTo>
                  <a:lnTo>
                    <a:pt x="1794" y="155"/>
                  </a:lnTo>
                  <a:lnTo>
                    <a:pt x="1715" y="121"/>
                  </a:lnTo>
                  <a:lnTo>
                    <a:pt x="1631" y="88"/>
                  </a:lnTo>
                  <a:lnTo>
                    <a:pt x="1540" y="60"/>
                  </a:lnTo>
                  <a:lnTo>
                    <a:pt x="1444" y="35"/>
                  </a:lnTo>
                  <a:lnTo>
                    <a:pt x="1341" y="18"/>
                  </a:lnTo>
                  <a:lnTo>
                    <a:pt x="1233" y="7"/>
                  </a:lnTo>
                  <a:lnTo>
                    <a:pt x="1119" y="0"/>
                  </a:lnTo>
                  <a:lnTo>
                    <a:pt x="1002" y="6"/>
                  </a:lnTo>
                  <a:lnTo>
                    <a:pt x="890" y="16"/>
                  </a:lnTo>
                  <a:lnTo>
                    <a:pt x="782" y="33"/>
                  </a:lnTo>
                  <a:lnTo>
                    <a:pt x="677" y="59"/>
                  </a:lnTo>
                  <a:lnTo>
                    <a:pt x="581" y="88"/>
                  </a:lnTo>
                  <a:lnTo>
                    <a:pt x="489" y="121"/>
                  </a:lnTo>
                  <a:lnTo>
                    <a:pt x="404" y="157"/>
                  </a:lnTo>
                  <a:lnTo>
                    <a:pt x="322" y="198"/>
                  </a:lnTo>
                  <a:lnTo>
                    <a:pt x="254" y="241"/>
                  </a:lnTo>
                  <a:lnTo>
                    <a:pt x="188" y="288"/>
                  </a:lnTo>
                  <a:lnTo>
                    <a:pt x="134" y="336"/>
                  </a:lnTo>
                  <a:lnTo>
                    <a:pt x="87" y="384"/>
                  </a:lnTo>
                  <a:lnTo>
                    <a:pt x="51" y="431"/>
                  </a:lnTo>
                  <a:lnTo>
                    <a:pt x="22" y="479"/>
                  </a:lnTo>
                  <a:lnTo>
                    <a:pt x="6" y="527"/>
                  </a:lnTo>
                  <a:lnTo>
                    <a:pt x="0" y="570"/>
                  </a:lnTo>
                  <a:lnTo>
                    <a:pt x="10" y="647"/>
                  </a:lnTo>
                  <a:lnTo>
                    <a:pt x="34" y="708"/>
                  </a:lnTo>
                  <a:lnTo>
                    <a:pt x="74" y="750"/>
                  </a:lnTo>
                  <a:lnTo>
                    <a:pt x="120" y="783"/>
                  </a:lnTo>
                  <a:lnTo>
                    <a:pt x="174" y="804"/>
                  </a:lnTo>
                  <a:lnTo>
                    <a:pt x="234" y="822"/>
                  </a:lnTo>
                  <a:lnTo>
                    <a:pt x="298" y="835"/>
                  </a:lnTo>
                  <a:lnTo>
                    <a:pt x="357" y="850"/>
                  </a:lnTo>
                  <a:lnTo>
                    <a:pt x="417" y="871"/>
                  </a:lnTo>
                  <a:lnTo>
                    <a:pt x="477" y="893"/>
                  </a:lnTo>
                  <a:lnTo>
                    <a:pt x="534" y="919"/>
                  </a:lnTo>
                  <a:lnTo>
                    <a:pt x="587" y="952"/>
                  </a:lnTo>
                  <a:lnTo>
                    <a:pt x="636" y="989"/>
                  </a:lnTo>
                  <a:lnTo>
                    <a:pt x="677" y="1032"/>
                  </a:lnTo>
                  <a:lnTo>
                    <a:pt x="706" y="1080"/>
                  </a:lnTo>
                  <a:lnTo>
                    <a:pt x="728" y="1132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3099" y="995"/>
              <a:ext cx="78" cy="224"/>
            </a:xfrm>
            <a:custGeom>
              <a:avLst/>
              <a:gdLst>
                <a:gd name="T0" fmla="*/ 0 w 334"/>
                <a:gd name="T1" fmla="*/ 0 h 925"/>
                <a:gd name="T2" fmla="*/ 0 w 334"/>
                <a:gd name="T3" fmla="*/ 0 h 925"/>
                <a:gd name="T4" fmla="*/ 0 w 334"/>
                <a:gd name="T5" fmla="*/ 0 h 925"/>
                <a:gd name="T6" fmla="*/ 0 w 334"/>
                <a:gd name="T7" fmla="*/ 0 h 925"/>
                <a:gd name="T8" fmla="*/ 0 w 334"/>
                <a:gd name="T9" fmla="*/ 0 h 925"/>
                <a:gd name="T10" fmla="*/ 0 w 334"/>
                <a:gd name="T11" fmla="*/ 0 h 925"/>
                <a:gd name="T12" fmla="*/ 0 w 334"/>
                <a:gd name="T13" fmla="*/ 0 h 925"/>
                <a:gd name="T14" fmla="*/ 0 w 334"/>
                <a:gd name="T15" fmla="*/ 0 h 925"/>
                <a:gd name="T16" fmla="*/ 0 w 334"/>
                <a:gd name="T17" fmla="*/ 1 h 925"/>
                <a:gd name="T18" fmla="*/ 0 w 334"/>
                <a:gd name="T19" fmla="*/ 1 h 925"/>
                <a:gd name="T20" fmla="*/ 0 w 334"/>
                <a:gd name="T21" fmla="*/ 1 h 925"/>
                <a:gd name="T22" fmla="*/ 0 w 334"/>
                <a:gd name="T23" fmla="*/ 1 h 925"/>
                <a:gd name="T24" fmla="*/ 0 w 334"/>
                <a:gd name="T25" fmla="*/ 1 h 9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925"/>
                <a:gd name="T41" fmla="*/ 334 w 334"/>
                <a:gd name="T42" fmla="*/ 925 h 9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925">
                  <a:moveTo>
                    <a:pt x="255" y="0"/>
                  </a:moveTo>
                  <a:lnTo>
                    <a:pt x="264" y="74"/>
                  </a:lnTo>
                  <a:lnTo>
                    <a:pt x="291" y="127"/>
                  </a:lnTo>
                  <a:lnTo>
                    <a:pt x="321" y="216"/>
                  </a:lnTo>
                  <a:lnTo>
                    <a:pt x="334" y="390"/>
                  </a:lnTo>
                  <a:lnTo>
                    <a:pt x="315" y="560"/>
                  </a:lnTo>
                  <a:lnTo>
                    <a:pt x="274" y="639"/>
                  </a:lnTo>
                  <a:lnTo>
                    <a:pt x="236" y="690"/>
                  </a:lnTo>
                  <a:lnTo>
                    <a:pt x="224" y="771"/>
                  </a:lnTo>
                  <a:lnTo>
                    <a:pt x="207" y="872"/>
                  </a:lnTo>
                  <a:lnTo>
                    <a:pt x="150" y="925"/>
                  </a:lnTo>
                  <a:lnTo>
                    <a:pt x="74" y="916"/>
                  </a:lnTo>
                  <a:lnTo>
                    <a:pt x="0" y="82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3138" y="801"/>
              <a:ext cx="110" cy="217"/>
            </a:xfrm>
            <a:custGeom>
              <a:avLst/>
              <a:gdLst>
                <a:gd name="T0" fmla="*/ 0 w 470"/>
                <a:gd name="T1" fmla="*/ 1 h 894"/>
                <a:gd name="T2" fmla="*/ 0 w 470"/>
                <a:gd name="T3" fmla="*/ 1 h 894"/>
                <a:gd name="T4" fmla="*/ 0 w 470"/>
                <a:gd name="T5" fmla="*/ 1 h 894"/>
                <a:gd name="T6" fmla="*/ 0 w 470"/>
                <a:gd name="T7" fmla="*/ 1 h 894"/>
                <a:gd name="T8" fmla="*/ 0 w 470"/>
                <a:gd name="T9" fmla="*/ 1 h 894"/>
                <a:gd name="T10" fmla="*/ 0 w 470"/>
                <a:gd name="T11" fmla="*/ 0 h 894"/>
                <a:gd name="T12" fmla="*/ 0 w 470"/>
                <a:gd name="T13" fmla="*/ 0 h 894"/>
                <a:gd name="T14" fmla="*/ 0 w 470"/>
                <a:gd name="T15" fmla="*/ 0 h 894"/>
                <a:gd name="T16" fmla="*/ 0 w 470"/>
                <a:gd name="T17" fmla="*/ 0 h 894"/>
                <a:gd name="T18" fmla="*/ 0 w 470"/>
                <a:gd name="T19" fmla="*/ 0 h 894"/>
                <a:gd name="T20" fmla="*/ 0 w 470"/>
                <a:gd name="T21" fmla="*/ 0 h 894"/>
                <a:gd name="T22" fmla="*/ 0 w 470"/>
                <a:gd name="T23" fmla="*/ 0 h 894"/>
                <a:gd name="T24" fmla="*/ 0 w 470"/>
                <a:gd name="T25" fmla="*/ 0 h 894"/>
                <a:gd name="T26" fmla="*/ 0 w 470"/>
                <a:gd name="T27" fmla="*/ 0 h 894"/>
                <a:gd name="T28" fmla="*/ 0 w 470"/>
                <a:gd name="T29" fmla="*/ 0 h 894"/>
                <a:gd name="T30" fmla="*/ 0 w 470"/>
                <a:gd name="T31" fmla="*/ 0 h 894"/>
                <a:gd name="T32" fmla="*/ 0 w 470"/>
                <a:gd name="T33" fmla="*/ 0 h 8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0"/>
                <a:gd name="T52" fmla="*/ 0 h 894"/>
                <a:gd name="T53" fmla="*/ 470 w 470"/>
                <a:gd name="T54" fmla="*/ 894 h 8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0" h="894">
                  <a:moveTo>
                    <a:pt x="0" y="894"/>
                  </a:moveTo>
                  <a:lnTo>
                    <a:pt x="8" y="829"/>
                  </a:lnTo>
                  <a:lnTo>
                    <a:pt x="36" y="809"/>
                  </a:lnTo>
                  <a:lnTo>
                    <a:pt x="75" y="796"/>
                  </a:lnTo>
                  <a:lnTo>
                    <a:pt x="111" y="749"/>
                  </a:lnTo>
                  <a:lnTo>
                    <a:pt x="129" y="667"/>
                  </a:lnTo>
                  <a:lnTo>
                    <a:pt x="129" y="570"/>
                  </a:lnTo>
                  <a:lnTo>
                    <a:pt x="147" y="467"/>
                  </a:lnTo>
                  <a:lnTo>
                    <a:pt x="201" y="359"/>
                  </a:lnTo>
                  <a:lnTo>
                    <a:pt x="245" y="310"/>
                  </a:lnTo>
                  <a:lnTo>
                    <a:pt x="299" y="269"/>
                  </a:lnTo>
                  <a:lnTo>
                    <a:pt x="350" y="233"/>
                  </a:lnTo>
                  <a:lnTo>
                    <a:pt x="396" y="199"/>
                  </a:lnTo>
                  <a:lnTo>
                    <a:pt x="434" y="161"/>
                  </a:lnTo>
                  <a:lnTo>
                    <a:pt x="462" y="121"/>
                  </a:lnTo>
                  <a:lnTo>
                    <a:pt x="470" y="67"/>
                  </a:lnTo>
                  <a:lnTo>
                    <a:pt x="456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3097" y="731"/>
              <a:ext cx="51" cy="197"/>
            </a:xfrm>
            <a:custGeom>
              <a:avLst/>
              <a:gdLst>
                <a:gd name="T0" fmla="*/ 0 w 216"/>
                <a:gd name="T1" fmla="*/ 0 h 810"/>
                <a:gd name="T2" fmla="*/ 0 w 216"/>
                <a:gd name="T3" fmla="*/ 0 h 810"/>
                <a:gd name="T4" fmla="*/ 0 w 216"/>
                <a:gd name="T5" fmla="*/ 0 h 810"/>
                <a:gd name="T6" fmla="*/ 0 w 216"/>
                <a:gd name="T7" fmla="*/ 0 h 810"/>
                <a:gd name="T8" fmla="*/ 0 w 216"/>
                <a:gd name="T9" fmla="*/ 0 h 810"/>
                <a:gd name="T10" fmla="*/ 0 w 216"/>
                <a:gd name="T11" fmla="*/ 0 h 810"/>
                <a:gd name="T12" fmla="*/ 0 w 216"/>
                <a:gd name="T13" fmla="*/ 0 h 810"/>
                <a:gd name="T14" fmla="*/ 0 w 216"/>
                <a:gd name="T15" fmla="*/ 1 h 810"/>
                <a:gd name="T16" fmla="*/ 0 w 216"/>
                <a:gd name="T17" fmla="*/ 1 h 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810"/>
                <a:gd name="T29" fmla="*/ 216 w 216"/>
                <a:gd name="T30" fmla="*/ 810 h 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810">
                  <a:moveTo>
                    <a:pt x="216" y="0"/>
                  </a:moveTo>
                  <a:lnTo>
                    <a:pt x="122" y="49"/>
                  </a:lnTo>
                  <a:lnTo>
                    <a:pt x="105" y="131"/>
                  </a:lnTo>
                  <a:lnTo>
                    <a:pt x="109" y="234"/>
                  </a:lnTo>
                  <a:lnTo>
                    <a:pt x="72" y="352"/>
                  </a:lnTo>
                  <a:lnTo>
                    <a:pt x="17" y="489"/>
                  </a:lnTo>
                  <a:lnTo>
                    <a:pt x="0" y="639"/>
                  </a:lnTo>
                  <a:lnTo>
                    <a:pt x="2" y="760"/>
                  </a:lnTo>
                  <a:lnTo>
                    <a:pt x="5" y="81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2922" y="892"/>
              <a:ext cx="195" cy="51"/>
            </a:xfrm>
            <a:custGeom>
              <a:avLst/>
              <a:gdLst>
                <a:gd name="T0" fmla="*/ 1 w 827"/>
                <a:gd name="T1" fmla="*/ 0 h 210"/>
                <a:gd name="T2" fmla="*/ 0 w 827"/>
                <a:gd name="T3" fmla="*/ 0 h 210"/>
                <a:gd name="T4" fmla="*/ 0 w 827"/>
                <a:gd name="T5" fmla="*/ 0 h 210"/>
                <a:gd name="T6" fmla="*/ 0 w 827"/>
                <a:gd name="T7" fmla="*/ 0 h 210"/>
                <a:gd name="T8" fmla="*/ 0 w 827"/>
                <a:gd name="T9" fmla="*/ 0 h 210"/>
                <a:gd name="T10" fmla="*/ 0 w 827"/>
                <a:gd name="T11" fmla="*/ 0 h 210"/>
                <a:gd name="T12" fmla="*/ 0 w 827"/>
                <a:gd name="T13" fmla="*/ 0 h 210"/>
                <a:gd name="T14" fmla="*/ 0 w 827"/>
                <a:gd name="T15" fmla="*/ 0 h 210"/>
                <a:gd name="T16" fmla="*/ 0 w 827"/>
                <a:gd name="T17" fmla="*/ 0 h 210"/>
                <a:gd name="T18" fmla="*/ 0 w 827"/>
                <a:gd name="T19" fmla="*/ 0 h 210"/>
                <a:gd name="T20" fmla="*/ 0 w 827"/>
                <a:gd name="T21" fmla="*/ 0 h 210"/>
                <a:gd name="T22" fmla="*/ 0 w 827"/>
                <a:gd name="T23" fmla="*/ 0 h 210"/>
                <a:gd name="T24" fmla="*/ 0 w 827"/>
                <a:gd name="T25" fmla="*/ 0 h 210"/>
                <a:gd name="T26" fmla="*/ 0 w 827"/>
                <a:gd name="T27" fmla="*/ 0 h 210"/>
                <a:gd name="T28" fmla="*/ 0 w 827"/>
                <a:gd name="T29" fmla="*/ 0 h 210"/>
                <a:gd name="T30" fmla="*/ 0 w 827"/>
                <a:gd name="T31" fmla="*/ 0 h 210"/>
                <a:gd name="T32" fmla="*/ 0 w 827"/>
                <a:gd name="T33" fmla="*/ 0 h 2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7"/>
                <a:gd name="T52" fmla="*/ 0 h 210"/>
                <a:gd name="T53" fmla="*/ 827 w 827"/>
                <a:gd name="T54" fmla="*/ 210 h 2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7" h="210">
                  <a:moveTo>
                    <a:pt x="827" y="210"/>
                  </a:moveTo>
                  <a:lnTo>
                    <a:pt x="785" y="155"/>
                  </a:lnTo>
                  <a:lnTo>
                    <a:pt x="738" y="114"/>
                  </a:lnTo>
                  <a:lnTo>
                    <a:pt x="684" y="89"/>
                  </a:lnTo>
                  <a:lnTo>
                    <a:pt x="627" y="70"/>
                  </a:lnTo>
                  <a:lnTo>
                    <a:pt x="573" y="61"/>
                  </a:lnTo>
                  <a:lnTo>
                    <a:pt x="516" y="60"/>
                  </a:lnTo>
                  <a:lnTo>
                    <a:pt x="463" y="61"/>
                  </a:lnTo>
                  <a:lnTo>
                    <a:pt x="414" y="66"/>
                  </a:lnTo>
                  <a:lnTo>
                    <a:pt x="363" y="67"/>
                  </a:lnTo>
                  <a:lnTo>
                    <a:pt x="302" y="67"/>
                  </a:lnTo>
                  <a:lnTo>
                    <a:pt x="241" y="67"/>
                  </a:lnTo>
                  <a:lnTo>
                    <a:pt x="177" y="61"/>
                  </a:lnTo>
                  <a:lnTo>
                    <a:pt x="119" y="53"/>
                  </a:lnTo>
                  <a:lnTo>
                    <a:pt x="67" y="40"/>
                  </a:lnTo>
                  <a:lnTo>
                    <a:pt x="27" y="22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2565" y="987"/>
              <a:ext cx="19" cy="26"/>
            </a:xfrm>
            <a:custGeom>
              <a:avLst/>
              <a:gdLst>
                <a:gd name="T0" fmla="*/ 0 w 80"/>
                <a:gd name="T1" fmla="*/ 0 h 109"/>
                <a:gd name="T2" fmla="*/ 0 w 80"/>
                <a:gd name="T3" fmla="*/ 0 h 109"/>
                <a:gd name="T4" fmla="*/ 0 w 80"/>
                <a:gd name="T5" fmla="*/ 0 h 109"/>
                <a:gd name="T6" fmla="*/ 0 w 80"/>
                <a:gd name="T7" fmla="*/ 0 h 109"/>
                <a:gd name="T8" fmla="*/ 0 w 80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09"/>
                <a:gd name="T17" fmla="*/ 80 w 8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09">
                  <a:moveTo>
                    <a:pt x="0" y="0"/>
                  </a:moveTo>
                  <a:lnTo>
                    <a:pt x="17" y="8"/>
                  </a:lnTo>
                  <a:lnTo>
                    <a:pt x="53" y="29"/>
                  </a:lnTo>
                  <a:lnTo>
                    <a:pt x="80" y="62"/>
                  </a:lnTo>
                  <a:lnTo>
                    <a:pt x="80" y="109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2581" y="809"/>
              <a:ext cx="346" cy="186"/>
            </a:xfrm>
            <a:custGeom>
              <a:avLst/>
              <a:gdLst>
                <a:gd name="T0" fmla="*/ 0 w 1472"/>
                <a:gd name="T1" fmla="*/ 1 h 765"/>
                <a:gd name="T2" fmla="*/ 0 w 1472"/>
                <a:gd name="T3" fmla="*/ 1 h 765"/>
                <a:gd name="T4" fmla="*/ 0 w 1472"/>
                <a:gd name="T5" fmla="*/ 0 h 765"/>
                <a:gd name="T6" fmla="*/ 0 w 1472"/>
                <a:gd name="T7" fmla="*/ 0 h 765"/>
                <a:gd name="T8" fmla="*/ 0 w 1472"/>
                <a:gd name="T9" fmla="*/ 0 h 765"/>
                <a:gd name="T10" fmla="*/ 0 w 1472"/>
                <a:gd name="T11" fmla="*/ 0 h 765"/>
                <a:gd name="T12" fmla="*/ 0 w 1472"/>
                <a:gd name="T13" fmla="*/ 0 h 765"/>
                <a:gd name="T14" fmla="*/ 0 w 1472"/>
                <a:gd name="T15" fmla="*/ 0 h 765"/>
                <a:gd name="T16" fmla="*/ 0 w 1472"/>
                <a:gd name="T17" fmla="*/ 0 h 765"/>
                <a:gd name="T18" fmla="*/ 0 w 1472"/>
                <a:gd name="T19" fmla="*/ 0 h 765"/>
                <a:gd name="T20" fmla="*/ 0 w 1472"/>
                <a:gd name="T21" fmla="*/ 0 h 765"/>
                <a:gd name="T22" fmla="*/ 0 w 1472"/>
                <a:gd name="T23" fmla="*/ 0 h 765"/>
                <a:gd name="T24" fmla="*/ 1 w 1472"/>
                <a:gd name="T25" fmla="*/ 0 h 765"/>
                <a:gd name="T26" fmla="*/ 1 w 1472"/>
                <a:gd name="T27" fmla="*/ 0 h 765"/>
                <a:gd name="T28" fmla="*/ 1 w 1472"/>
                <a:gd name="T29" fmla="*/ 0 h 765"/>
                <a:gd name="T30" fmla="*/ 1 w 1472"/>
                <a:gd name="T31" fmla="*/ 0 h 765"/>
                <a:gd name="T32" fmla="*/ 1 w 1472"/>
                <a:gd name="T33" fmla="*/ 0 h 765"/>
                <a:gd name="T34" fmla="*/ 1 w 1472"/>
                <a:gd name="T35" fmla="*/ 0 h 765"/>
                <a:gd name="T36" fmla="*/ 1 w 1472"/>
                <a:gd name="T37" fmla="*/ 0 h 765"/>
                <a:gd name="T38" fmla="*/ 1 w 1472"/>
                <a:gd name="T39" fmla="*/ 0 h 765"/>
                <a:gd name="T40" fmla="*/ 1 w 1472"/>
                <a:gd name="T41" fmla="*/ 0 h 765"/>
                <a:gd name="T42" fmla="*/ 1 w 1472"/>
                <a:gd name="T43" fmla="*/ 0 h 765"/>
                <a:gd name="T44" fmla="*/ 1 w 1472"/>
                <a:gd name="T45" fmla="*/ 0 h 765"/>
                <a:gd name="T46" fmla="*/ 1 w 1472"/>
                <a:gd name="T47" fmla="*/ 0 h 765"/>
                <a:gd name="T48" fmla="*/ 1 w 1472"/>
                <a:gd name="T49" fmla="*/ 0 h 765"/>
                <a:gd name="T50" fmla="*/ 1 w 1472"/>
                <a:gd name="T51" fmla="*/ 0 h 765"/>
                <a:gd name="T52" fmla="*/ 1 w 1472"/>
                <a:gd name="T53" fmla="*/ 0 h 765"/>
                <a:gd name="T54" fmla="*/ 1 w 1472"/>
                <a:gd name="T55" fmla="*/ 0 h 765"/>
                <a:gd name="T56" fmla="*/ 1 w 1472"/>
                <a:gd name="T57" fmla="*/ 0 h 765"/>
                <a:gd name="T58" fmla="*/ 1 w 1472"/>
                <a:gd name="T59" fmla="*/ 0 h 765"/>
                <a:gd name="T60" fmla="*/ 1 w 1472"/>
                <a:gd name="T61" fmla="*/ 0 h 765"/>
                <a:gd name="T62" fmla="*/ 1 w 1472"/>
                <a:gd name="T63" fmla="*/ 0 h 765"/>
                <a:gd name="T64" fmla="*/ 1 w 1472"/>
                <a:gd name="T65" fmla="*/ 0 h 765"/>
                <a:gd name="T66" fmla="*/ 1 w 1472"/>
                <a:gd name="T67" fmla="*/ 0 h 765"/>
                <a:gd name="T68" fmla="*/ 1 w 1472"/>
                <a:gd name="T69" fmla="*/ 0 h 765"/>
                <a:gd name="T70" fmla="*/ 1 w 1472"/>
                <a:gd name="T71" fmla="*/ 0 h 765"/>
                <a:gd name="T72" fmla="*/ 1 w 1472"/>
                <a:gd name="T73" fmla="*/ 0 h 765"/>
                <a:gd name="T74" fmla="*/ 0 w 1472"/>
                <a:gd name="T75" fmla="*/ 0 h 765"/>
                <a:gd name="T76" fmla="*/ 0 w 1472"/>
                <a:gd name="T77" fmla="*/ 0 h 765"/>
                <a:gd name="T78" fmla="*/ 0 w 1472"/>
                <a:gd name="T79" fmla="*/ 0 h 765"/>
                <a:gd name="T80" fmla="*/ 0 w 1472"/>
                <a:gd name="T81" fmla="*/ 0 h 7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2"/>
                <a:gd name="T124" fmla="*/ 0 h 765"/>
                <a:gd name="T125" fmla="*/ 1472 w 1472"/>
                <a:gd name="T126" fmla="*/ 765 h 7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2" h="765">
                  <a:moveTo>
                    <a:pt x="0" y="765"/>
                  </a:moveTo>
                  <a:lnTo>
                    <a:pt x="12" y="753"/>
                  </a:lnTo>
                  <a:lnTo>
                    <a:pt x="39" y="726"/>
                  </a:lnTo>
                  <a:lnTo>
                    <a:pt x="85" y="690"/>
                  </a:lnTo>
                  <a:lnTo>
                    <a:pt x="144" y="646"/>
                  </a:lnTo>
                  <a:lnTo>
                    <a:pt x="212" y="601"/>
                  </a:lnTo>
                  <a:lnTo>
                    <a:pt x="288" y="563"/>
                  </a:lnTo>
                  <a:lnTo>
                    <a:pt x="367" y="533"/>
                  </a:lnTo>
                  <a:lnTo>
                    <a:pt x="447" y="519"/>
                  </a:lnTo>
                  <a:lnTo>
                    <a:pt x="531" y="517"/>
                  </a:lnTo>
                  <a:lnTo>
                    <a:pt x="626" y="514"/>
                  </a:lnTo>
                  <a:lnTo>
                    <a:pt x="722" y="511"/>
                  </a:lnTo>
                  <a:lnTo>
                    <a:pt x="819" y="508"/>
                  </a:lnTo>
                  <a:lnTo>
                    <a:pt x="910" y="499"/>
                  </a:lnTo>
                  <a:lnTo>
                    <a:pt x="991" y="483"/>
                  </a:lnTo>
                  <a:lnTo>
                    <a:pt x="1058" y="461"/>
                  </a:lnTo>
                  <a:lnTo>
                    <a:pt x="1106" y="430"/>
                  </a:lnTo>
                  <a:lnTo>
                    <a:pt x="1152" y="402"/>
                  </a:lnTo>
                  <a:lnTo>
                    <a:pt x="1202" y="396"/>
                  </a:lnTo>
                  <a:lnTo>
                    <a:pt x="1258" y="402"/>
                  </a:lnTo>
                  <a:lnTo>
                    <a:pt x="1316" y="408"/>
                  </a:lnTo>
                  <a:lnTo>
                    <a:pt x="1371" y="408"/>
                  </a:lnTo>
                  <a:lnTo>
                    <a:pt x="1415" y="396"/>
                  </a:lnTo>
                  <a:lnTo>
                    <a:pt x="1454" y="363"/>
                  </a:lnTo>
                  <a:lnTo>
                    <a:pt x="1472" y="294"/>
                  </a:lnTo>
                  <a:lnTo>
                    <a:pt x="1472" y="226"/>
                  </a:lnTo>
                  <a:lnTo>
                    <a:pt x="1445" y="180"/>
                  </a:lnTo>
                  <a:lnTo>
                    <a:pt x="1399" y="155"/>
                  </a:lnTo>
                  <a:lnTo>
                    <a:pt x="1342" y="142"/>
                  </a:lnTo>
                  <a:lnTo>
                    <a:pt x="1280" y="133"/>
                  </a:lnTo>
                  <a:lnTo>
                    <a:pt x="1216" y="125"/>
                  </a:lnTo>
                  <a:lnTo>
                    <a:pt x="1159" y="112"/>
                  </a:lnTo>
                  <a:lnTo>
                    <a:pt x="1117" y="82"/>
                  </a:lnTo>
                  <a:lnTo>
                    <a:pt x="1072" y="47"/>
                  </a:lnTo>
                  <a:lnTo>
                    <a:pt x="1009" y="17"/>
                  </a:lnTo>
                  <a:lnTo>
                    <a:pt x="934" y="1"/>
                  </a:lnTo>
                  <a:lnTo>
                    <a:pt x="856" y="0"/>
                  </a:lnTo>
                  <a:lnTo>
                    <a:pt x="782" y="18"/>
                  </a:lnTo>
                  <a:lnTo>
                    <a:pt x="720" y="64"/>
                  </a:lnTo>
                  <a:lnTo>
                    <a:pt x="670" y="136"/>
                  </a:lnTo>
                  <a:lnTo>
                    <a:pt x="648" y="239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2403" y="831"/>
              <a:ext cx="336" cy="438"/>
            </a:xfrm>
            <a:custGeom>
              <a:avLst/>
              <a:gdLst>
                <a:gd name="T0" fmla="*/ 1 w 1430"/>
                <a:gd name="T1" fmla="*/ 0 h 1804"/>
                <a:gd name="T2" fmla="*/ 1 w 1430"/>
                <a:gd name="T3" fmla="*/ 0 h 1804"/>
                <a:gd name="T4" fmla="*/ 1 w 1430"/>
                <a:gd name="T5" fmla="*/ 0 h 1804"/>
                <a:gd name="T6" fmla="*/ 1 w 1430"/>
                <a:gd name="T7" fmla="*/ 0 h 1804"/>
                <a:gd name="T8" fmla="*/ 1 w 1430"/>
                <a:gd name="T9" fmla="*/ 0 h 1804"/>
                <a:gd name="T10" fmla="*/ 1 w 1430"/>
                <a:gd name="T11" fmla="*/ 0 h 1804"/>
                <a:gd name="T12" fmla="*/ 1 w 1430"/>
                <a:gd name="T13" fmla="*/ 0 h 1804"/>
                <a:gd name="T14" fmla="*/ 1 w 1430"/>
                <a:gd name="T15" fmla="*/ 0 h 1804"/>
                <a:gd name="T16" fmla="*/ 1 w 1430"/>
                <a:gd name="T17" fmla="*/ 0 h 1804"/>
                <a:gd name="T18" fmla="*/ 1 w 1430"/>
                <a:gd name="T19" fmla="*/ 0 h 1804"/>
                <a:gd name="T20" fmla="*/ 1 w 1430"/>
                <a:gd name="T21" fmla="*/ 0 h 1804"/>
                <a:gd name="T22" fmla="*/ 1 w 1430"/>
                <a:gd name="T23" fmla="*/ 0 h 1804"/>
                <a:gd name="T24" fmla="*/ 1 w 1430"/>
                <a:gd name="T25" fmla="*/ 0 h 1804"/>
                <a:gd name="T26" fmla="*/ 1 w 1430"/>
                <a:gd name="T27" fmla="*/ 0 h 1804"/>
                <a:gd name="T28" fmla="*/ 1 w 1430"/>
                <a:gd name="T29" fmla="*/ 0 h 1804"/>
                <a:gd name="T30" fmla="*/ 1 w 1430"/>
                <a:gd name="T31" fmla="*/ 0 h 1804"/>
                <a:gd name="T32" fmla="*/ 0 w 1430"/>
                <a:gd name="T33" fmla="*/ 0 h 1804"/>
                <a:gd name="T34" fmla="*/ 0 w 1430"/>
                <a:gd name="T35" fmla="*/ 0 h 1804"/>
                <a:gd name="T36" fmla="*/ 0 w 1430"/>
                <a:gd name="T37" fmla="*/ 0 h 1804"/>
                <a:gd name="T38" fmla="*/ 0 w 1430"/>
                <a:gd name="T39" fmla="*/ 0 h 1804"/>
                <a:gd name="T40" fmla="*/ 0 w 1430"/>
                <a:gd name="T41" fmla="*/ 0 h 1804"/>
                <a:gd name="T42" fmla="*/ 0 w 1430"/>
                <a:gd name="T43" fmla="*/ 0 h 1804"/>
                <a:gd name="T44" fmla="*/ 0 w 1430"/>
                <a:gd name="T45" fmla="*/ 0 h 1804"/>
                <a:gd name="T46" fmla="*/ 0 w 1430"/>
                <a:gd name="T47" fmla="*/ 0 h 1804"/>
                <a:gd name="T48" fmla="*/ 0 w 1430"/>
                <a:gd name="T49" fmla="*/ 1 h 1804"/>
                <a:gd name="T50" fmla="*/ 0 w 1430"/>
                <a:gd name="T51" fmla="*/ 1 h 1804"/>
                <a:gd name="T52" fmla="*/ 0 w 1430"/>
                <a:gd name="T53" fmla="*/ 1 h 1804"/>
                <a:gd name="T54" fmla="*/ 0 w 1430"/>
                <a:gd name="T55" fmla="*/ 1 h 1804"/>
                <a:gd name="T56" fmla="*/ 0 w 1430"/>
                <a:gd name="T57" fmla="*/ 1 h 1804"/>
                <a:gd name="T58" fmla="*/ 0 w 1430"/>
                <a:gd name="T59" fmla="*/ 1 h 1804"/>
                <a:gd name="T60" fmla="*/ 0 w 1430"/>
                <a:gd name="T61" fmla="*/ 1 h 1804"/>
                <a:gd name="T62" fmla="*/ 0 w 1430"/>
                <a:gd name="T63" fmla="*/ 1 h 1804"/>
                <a:gd name="T64" fmla="*/ 0 w 1430"/>
                <a:gd name="T65" fmla="*/ 1 h 1804"/>
                <a:gd name="T66" fmla="*/ 0 w 1430"/>
                <a:gd name="T67" fmla="*/ 1 h 1804"/>
                <a:gd name="T68" fmla="*/ 0 w 1430"/>
                <a:gd name="T69" fmla="*/ 1 h 1804"/>
                <a:gd name="T70" fmla="*/ 0 w 1430"/>
                <a:gd name="T71" fmla="*/ 1 h 1804"/>
                <a:gd name="T72" fmla="*/ 0 w 1430"/>
                <a:gd name="T73" fmla="*/ 1 h 1804"/>
                <a:gd name="T74" fmla="*/ 0 w 1430"/>
                <a:gd name="T75" fmla="*/ 1 h 1804"/>
                <a:gd name="T76" fmla="*/ 0 w 1430"/>
                <a:gd name="T77" fmla="*/ 1 h 1804"/>
                <a:gd name="T78" fmla="*/ 0 w 1430"/>
                <a:gd name="T79" fmla="*/ 1 h 1804"/>
                <a:gd name="T80" fmla="*/ 0 w 1430"/>
                <a:gd name="T81" fmla="*/ 1 h 1804"/>
                <a:gd name="T82" fmla="*/ 0 w 1430"/>
                <a:gd name="T83" fmla="*/ 1 h 1804"/>
                <a:gd name="T84" fmla="*/ 0 w 1430"/>
                <a:gd name="T85" fmla="*/ 1 h 1804"/>
                <a:gd name="T86" fmla="*/ 0 w 1430"/>
                <a:gd name="T87" fmla="*/ 1 h 1804"/>
                <a:gd name="T88" fmla="*/ 0 w 1430"/>
                <a:gd name="T89" fmla="*/ 1 h 1804"/>
                <a:gd name="T90" fmla="*/ 0 w 1430"/>
                <a:gd name="T91" fmla="*/ 1 h 1804"/>
                <a:gd name="T92" fmla="*/ 0 w 1430"/>
                <a:gd name="T93" fmla="*/ 1 h 1804"/>
                <a:gd name="T94" fmla="*/ 0 w 1430"/>
                <a:gd name="T95" fmla="*/ 1 h 1804"/>
                <a:gd name="T96" fmla="*/ 0 w 1430"/>
                <a:gd name="T97" fmla="*/ 1 h 1804"/>
                <a:gd name="T98" fmla="*/ 0 w 1430"/>
                <a:gd name="T99" fmla="*/ 1 h 1804"/>
                <a:gd name="T100" fmla="*/ 0 w 1430"/>
                <a:gd name="T101" fmla="*/ 1 h 1804"/>
                <a:gd name="T102" fmla="*/ 0 w 1430"/>
                <a:gd name="T103" fmla="*/ 1 h 1804"/>
                <a:gd name="T104" fmla="*/ 0 w 1430"/>
                <a:gd name="T105" fmla="*/ 1 h 1804"/>
                <a:gd name="T106" fmla="*/ 1 w 1430"/>
                <a:gd name="T107" fmla="*/ 1 h 1804"/>
                <a:gd name="T108" fmla="*/ 1 w 1430"/>
                <a:gd name="T109" fmla="*/ 1 h 1804"/>
                <a:gd name="T110" fmla="*/ 1 w 1430"/>
                <a:gd name="T111" fmla="*/ 1 h 1804"/>
                <a:gd name="T112" fmla="*/ 1 w 1430"/>
                <a:gd name="T113" fmla="*/ 1 h 1804"/>
                <a:gd name="T114" fmla="*/ 1 w 1430"/>
                <a:gd name="T115" fmla="*/ 1 h 1804"/>
                <a:gd name="T116" fmla="*/ 1 w 1430"/>
                <a:gd name="T117" fmla="*/ 1 h 1804"/>
                <a:gd name="T118" fmla="*/ 1 w 1430"/>
                <a:gd name="T119" fmla="*/ 1 h 1804"/>
                <a:gd name="T120" fmla="*/ 1 w 1430"/>
                <a:gd name="T121" fmla="*/ 1 h 18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30"/>
                <a:gd name="T184" fmla="*/ 0 h 1804"/>
                <a:gd name="T185" fmla="*/ 1430 w 1430"/>
                <a:gd name="T186" fmla="*/ 1804 h 18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30" h="1804">
                  <a:moveTo>
                    <a:pt x="1430" y="69"/>
                  </a:moveTo>
                  <a:lnTo>
                    <a:pt x="1405" y="51"/>
                  </a:lnTo>
                  <a:lnTo>
                    <a:pt x="1351" y="17"/>
                  </a:lnTo>
                  <a:lnTo>
                    <a:pt x="1282" y="0"/>
                  </a:lnTo>
                  <a:lnTo>
                    <a:pt x="1226" y="26"/>
                  </a:lnTo>
                  <a:lnTo>
                    <a:pt x="1204" y="54"/>
                  </a:lnTo>
                  <a:lnTo>
                    <a:pt x="1172" y="83"/>
                  </a:lnTo>
                  <a:lnTo>
                    <a:pt x="1133" y="114"/>
                  </a:lnTo>
                  <a:lnTo>
                    <a:pt x="1094" y="144"/>
                  </a:lnTo>
                  <a:lnTo>
                    <a:pt x="1052" y="178"/>
                  </a:lnTo>
                  <a:lnTo>
                    <a:pt x="1013" y="214"/>
                  </a:lnTo>
                  <a:lnTo>
                    <a:pt x="977" y="250"/>
                  </a:lnTo>
                  <a:lnTo>
                    <a:pt x="950" y="290"/>
                  </a:lnTo>
                  <a:lnTo>
                    <a:pt x="910" y="346"/>
                  </a:lnTo>
                  <a:lnTo>
                    <a:pt x="884" y="352"/>
                  </a:lnTo>
                  <a:lnTo>
                    <a:pt x="855" y="346"/>
                  </a:lnTo>
                  <a:lnTo>
                    <a:pt x="805" y="346"/>
                  </a:lnTo>
                  <a:lnTo>
                    <a:pt x="766" y="364"/>
                  </a:lnTo>
                  <a:lnTo>
                    <a:pt x="719" y="392"/>
                  </a:lnTo>
                  <a:lnTo>
                    <a:pt x="669" y="432"/>
                  </a:lnTo>
                  <a:lnTo>
                    <a:pt x="615" y="485"/>
                  </a:lnTo>
                  <a:lnTo>
                    <a:pt x="567" y="546"/>
                  </a:lnTo>
                  <a:lnTo>
                    <a:pt x="527" y="614"/>
                  </a:lnTo>
                  <a:lnTo>
                    <a:pt x="495" y="690"/>
                  </a:lnTo>
                  <a:lnTo>
                    <a:pt x="478" y="773"/>
                  </a:lnTo>
                  <a:lnTo>
                    <a:pt x="391" y="796"/>
                  </a:lnTo>
                  <a:lnTo>
                    <a:pt x="317" y="857"/>
                  </a:lnTo>
                  <a:lnTo>
                    <a:pt x="262" y="942"/>
                  </a:lnTo>
                  <a:lnTo>
                    <a:pt x="227" y="1042"/>
                  </a:lnTo>
                  <a:lnTo>
                    <a:pt x="215" y="1148"/>
                  </a:lnTo>
                  <a:lnTo>
                    <a:pt x="231" y="1251"/>
                  </a:lnTo>
                  <a:lnTo>
                    <a:pt x="274" y="1342"/>
                  </a:lnTo>
                  <a:lnTo>
                    <a:pt x="345" y="1412"/>
                  </a:lnTo>
                  <a:lnTo>
                    <a:pt x="239" y="1336"/>
                  </a:lnTo>
                  <a:lnTo>
                    <a:pt x="148" y="1306"/>
                  </a:lnTo>
                  <a:lnTo>
                    <a:pt x="74" y="1306"/>
                  </a:lnTo>
                  <a:lnTo>
                    <a:pt x="25" y="1331"/>
                  </a:lnTo>
                  <a:lnTo>
                    <a:pt x="0" y="1376"/>
                  </a:lnTo>
                  <a:lnTo>
                    <a:pt x="0" y="1426"/>
                  </a:lnTo>
                  <a:lnTo>
                    <a:pt x="33" y="1478"/>
                  </a:lnTo>
                  <a:lnTo>
                    <a:pt x="99" y="1522"/>
                  </a:lnTo>
                  <a:lnTo>
                    <a:pt x="178" y="1558"/>
                  </a:lnTo>
                  <a:lnTo>
                    <a:pt x="245" y="1587"/>
                  </a:lnTo>
                  <a:lnTo>
                    <a:pt x="308" y="1613"/>
                  </a:lnTo>
                  <a:lnTo>
                    <a:pt x="361" y="1638"/>
                  </a:lnTo>
                  <a:lnTo>
                    <a:pt x="410" y="1661"/>
                  </a:lnTo>
                  <a:lnTo>
                    <a:pt x="457" y="1686"/>
                  </a:lnTo>
                  <a:lnTo>
                    <a:pt x="501" y="1715"/>
                  </a:lnTo>
                  <a:lnTo>
                    <a:pt x="545" y="1746"/>
                  </a:lnTo>
                  <a:lnTo>
                    <a:pt x="596" y="1774"/>
                  </a:lnTo>
                  <a:lnTo>
                    <a:pt x="652" y="1791"/>
                  </a:lnTo>
                  <a:lnTo>
                    <a:pt x="706" y="1799"/>
                  </a:lnTo>
                  <a:lnTo>
                    <a:pt x="761" y="1804"/>
                  </a:lnTo>
                  <a:lnTo>
                    <a:pt x="808" y="1802"/>
                  </a:lnTo>
                  <a:lnTo>
                    <a:pt x="847" y="1796"/>
                  </a:lnTo>
                  <a:lnTo>
                    <a:pt x="871" y="1793"/>
                  </a:lnTo>
                  <a:lnTo>
                    <a:pt x="883" y="1791"/>
                  </a:lnTo>
                  <a:lnTo>
                    <a:pt x="977" y="1776"/>
                  </a:lnTo>
                  <a:lnTo>
                    <a:pt x="1039" y="1733"/>
                  </a:lnTo>
                  <a:lnTo>
                    <a:pt x="1039" y="1682"/>
                  </a:lnTo>
                  <a:lnTo>
                    <a:pt x="961" y="163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2648" y="1253"/>
              <a:ext cx="64" cy="39"/>
            </a:xfrm>
            <a:custGeom>
              <a:avLst/>
              <a:gdLst>
                <a:gd name="T0" fmla="*/ 0 w 277"/>
                <a:gd name="T1" fmla="*/ 0 h 162"/>
                <a:gd name="T2" fmla="*/ 0 w 277"/>
                <a:gd name="T3" fmla="*/ 0 h 162"/>
                <a:gd name="T4" fmla="*/ 0 w 277"/>
                <a:gd name="T5" fmla="*/ 0 h 162"/>
                <a:gd name="T6" fmla="*/ 0 w 277"/>
                <a:gd name="T7" fmla="*/ 0 h 162"/>
                <a:gd name="T8" fmla="*/ 0 w 277"/>
                <a:gd name="T9" fmla="*/ 0 h 162"/>
                <a:gd name="T10" fmla="*/ 0 w 277"/>
                <a:gd name="T11" fmla="*/ 0 h 162"/>
                <a:gd name="T12" fmla="*/ 0 w 277"/>
                <a:gd name="T13" fmla="*/ 0 h 162"/>
                <a:gd name="T14" fmla="*/ 0 w 277"/>
                <a:gd name="T15" fmla="*/ 0 h 162"/>
                <a:gd name="T16" fmla="*/ 0 w 277"/>
                <a:gd name="T17" fmla="*/ 0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162"/>
                <a:gd name="T29" fmla="*/ 277 w 277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162">
                  <a:moveTo>
                    <a:pt x="0" y="6"/>
                  </a:moveTo>
                  <a:lnTo>
                    <a:pt x="48" y="0"/>
                  </a:lnTo>
                  <a:lnTo>
                    <a:pt x="82" y="14"/>
                  </a:lnTo>
                  <a:lnTo>
                    <a:pt x="108" y="36"/>
                  </a:lnTo>
                  <a:lnTo>
                    <a:pt x="129" y="68"/>
                  </a:lnTo>
                  <a:lnTo>
                    <a:pt x="152" y="101"/>
                  </a:lnTo>
                  <a:lnTo>
                    <a:pt x="181" y="131"/>
                  </a:lnTo>
                  <a:lnTo>
                    <a:pt x="222" y="155"/>
                  </a:lnTo>
                  <a:lnTo>
                    <a:pt x="277" y="162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2382" y="1224"/>
              <a:ext cx="239" cy="115"/>
            </a:xfrm>
            <a:custGeom>
              <a:avLst/>
              <a:gdLst>
                <a:gd name="T0" fmla="*/ 1 w 1015"/>
                <a:gd name="T1" fmla="*/ 0 h 473"/>
                <a:gd name="T2" fmla="*/ 1 w 1015"/>
                <a:gd name="T3" fmla="*/ 0 h 473"/>
                <a:gd name="T4" fmla="*/ 1 w 1015"/>
                <a:gd name="T5" fmla="*/ 0 h 473"/>
                <a:gd name="T6" fmla="*/ 1 w 1015"/>
                <a:gd name="T7" fmla="*/ 0 h 473"/>
                <a:gd name="T8" fmla="*/ 1 w 1015"/>
                <a:gd name="T9" fmla="*/ 0 h 473"/>
                <a:gd name="T10" fmla="*/ 1 w 1015"/>
                <a:gd name="T11" fmla="*/ 0 h 473"/>
                <a:gd name="T12" fmla="*/ 0 w 1015"/>
                <a:gd name="T13" fmla="*/ 0 h 473"/>
                <a:gd name="T14" fmla="*/ 0 w 1015"/>
                <a:gd name="T15" fmla="*/ 0 h 473"/>
                <a:gd name="T16" fmla="*/ 0 w 1015"/>
                <a:gd name="T17" fmla="*/ 0 h 473"/>
                <a:gd name="T18" fmla="*/ 0 w 1015"/>
                <a:gd name="T19" fmla="*/ 0 h 473"/>
                <a:gd name="T20" fmla="*/ 0 w 1015"/>
                <a:gd name="T21" fmla="*/ 0 h 473"/>
                <a:gd name="T22" fmla="*/ 0 w 1015"/>
                <a:gd name="T23" fmla="*/ 0 h 473"/>
                <a:gd name="T24" fmla="*/ 0 w 1015"/>
                <a:gd name="T25" fmla="*/ 0 h 473"/>
                <a:gd name="T26" fmla="*/ 0 w 1015"/>
                <a:gd name="T27" fmla="*/ 0 h 473"/>
                <a:gd name="T28" fmla="*/ 0 w 1015"/>
                <a:gd name="T29" fmla="*/ 0 h 473"/>
                <a:gd name="T30" fmla="*/ 0 w 1015"/>
                <a:gd name="T31" fmla="*/ 0 h 473"/>
                <a:gd name="T32" fmla="*/ 0 w 1015"/>
                <a:gd name="T33" fmla="*/ 0 h 473"/>
                <a:gd name="T34" fmla="*/ 0 w 1015"/>
                <a:gd name="T35" fmla="*/ 0 h 473"/>
                <a:gd name="T36" fmla="*/ 0 w 1015"/>
                <a:gd name="T37" fmla="*/ 0 h 473"/>
                <a:gd name="T38" fmla="*/ 0 w 1015"/>
                <a:gd name="T39" fmla="*/ 0 h 473"/>
                <a:gd name="T40" fmla="*/ 0 w 1015"/>
                <a:gd name="T41" fmla="*/ 0 h 473"/>
                <a:gd name="T42" fmla="*/ 0 w 1015"/>
                <a:gd name="T43" fmla="*/ 0 h 473"/>
                <a:gd name="T44" fmla="*/ 0 w 1015"/>
                <a:gd name="T45" fmla="*/ 0 h 473"/>
                <a:gd name="T46" fmla="*/ 0 w 1015"/>
                <a:gd name="T47" fmla="*/ 0 h 473"/>
                <a:gd name="T48" fmla="*/ 0 w 1015"/>
                <a:gd name="T49" fmla="*/ 0 h 4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5"/>
                <a:gd name="T76" fmla="*/ 0 h 473"/>
                <a:gd name="T77" fmla="*/ 1015 w 1015"/>
                <a:gd name="T78" fmla="*/ 473 h 4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5" h="473">
                  <a:moveTo>
                    <a:pt x="1015" y="473"/>
                  </a:moveTo>
                  <a:lnTo>
                    <a:pt x="953" y="470"/>
                  </a:lnTo>
                  <a:lnTo>
                    <a:pt x="910" y="457"/>
                  </a:lnTo>
                  <a:lnTo>
                    <a:pt x="877" y="440"/>
                  </a:lnTo>
                  <a:lnTo>
                    <a:pt x="851" y="419"/>
                  </a:lnTo>
                  <a:lnTo>
                    <a:pt x="824" y="399"/>
                  </a:lnTo>
                  <a:lnTo>
                    <a:pt x="796" y="381"/>
                  </a:lnTo>
                  <a:lnTo>
                    <a:pt x="755" y="369"/>
                  </a:lnTo>
                  <a:lnTo>
                    <a:pt x="704" y="363"/>
                  </a:lnTo>
                  <a:lnTo>
                    <a:pt x="643" y="362"/>
                  </a:lnTo>
                  <a:lnTo>
                    <a:pt x="591" y="357"/>
                  </a:lnTo>
                  <a:lnTo>
                    <a:pt x="547" y="351"/>
                  </a:lnTo>
                  <a:lnTo>
                    <a:pt x="507" y="340"/>
                  </a:lnTo>
                  <a:lnTo>
                    <a:pt x="469" y="326"/>
                  </a:lnTo>
                  <a:lnTo>
                    <a:pt x="433" y="306"/>
                  </a:lnTo>
                  <a:lnTo>
                    <a:pt x="400" y="282"/>
                  </a:lnTo>
                  <a:lnTo>
                    <a:pt x="368" y="251"/>
                  </a:lnTo>
                  <a:lnTo>
                    <a:pt x="329" y="214"/>
                  </a:lnTo>
                  <a:lnTo>
                    <a:pt x="284" y="167"/>
                  </a:lnTo>
                  <a:lnTo>
                    <a:pt x="233" y="116"/>
                  </a:lnTo>
                  <a:lnTo>
                    <a:pt x="183" y="71"/>
                  </a:lnTo>
                  <a:lnTo>
                    <a:pt x="130" y="33"/>
                  </a:lnTo>
                  <a:lnTo>
                    <a:pt x="82" y="8"/>
                  </a:lnTo>
                  <a:lnTo>
                    <a:pt x="36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2298" y="1264"/>
              <a:ext cx="115" cy="25"/>
            </a:xfrm>
            <a:custGeom>
              <a:avLst/>
              <a:gdLst>
                <a:gd name="T0" fmla="*/ 0 w 489"/>
                <a:gd name="T1" fmla="*/ 0 h 105"/>
                <a:gd name="T2" fmla="*/ 0 w 489"/>
                <a:gd name="T3" fmla="*/ 0 h 105"/>
                <a:gd name="T4" fmla="*/ 0 w 489"/>
                <a:gd name="T5" fmla="*/ 0 h 105"/>
                <a:gd name="T6" fmla="*/ 0 w 489"/>
                <a:gd name="T7" fmla="*/ 0 h 105"/>
                <a:gd name="T8" fmla="*/ 0 w 489"/>
                <a:gd name="T9" fmla="*/ 0 h 105"/>
                <a:gd name="T10" fmla="*/ 0 w 489"/>
                <a:gd name="T11" fmla="*/ 0 h 105"/>
                <a:gd name="T12" fmla="*/ 0 w 489"/>
                <a:gd name="T13" fmla="*/ 0 h 105"/>
                <a:gd name="T14" fmla="*/ 0 w 489"/>
                <a:gd name="T15" fmla="*/ 0 h 105"/>
                <a:gd name="T16" fmla="*/ 0 w 489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9"/>
                <a:gd name="T28" fmla="*/ 0 h 105"/>
                <a:gd name="T29" fmla="*/ 489 w 489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9" h="105">
                  <a:moveTo>
                    <a:pt x="0" y="84"/>
                  </a:moveTo>
                  <a:lnTo>
                    <a:pt x="83" y="37"/>
                  </a:lnTo>
                  <a:lnTo>
                    <a:pt x="161" y="11"/>
                  </a:lnTo>
                  <a:lnTo>
                    <a:pt x="234" y="0"/>
                  </a:lnTo>
                  <a:lnTo>
                    <a:pt x="299" y="3"/>
                  </a:lnTo>
                  <a:lnTo>
                    <a:pt x="359" y="21"/>
                  </a:lnTo>
                  <a:lnTo>
                    <a:pt x="408" y="43"/>
                  </a:lnTo>
                  <a:lnTo>
                    <a:pt x="455" y="73"/>
                  </a:lnTo>
                  <a:lnTo>
                    <a:pt x="489" y="10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2313" y="1188"/>
              <a:ext cx="113" cy="15"/>
            </a:xfrm>
            <a:custGeom>
              <a:avLst/>
              <a:gdLst>
                <a:gd name="T0" fmla="*/ 0 w 480"/>
                <a:gd name="T1" fmla="*/ 0 h 61"/>
                <a:gd name="T2" fmla="*/ 0 w 480"/>
                <a:gd name="T3" fmla="*/ 0 h 61"/>
                <a:gd name="T4" fmla="*/ 0 w 480"/>
                <a:gd name="T5" fmla="*/ 0 h 61"/>
                <a:gd name="T6" fmla="*/ 0 w 480"/>
                <a:gd name="T7" fmla="*/ 0 h 61"/>
                <a:gd name="T8" fmla="*/ 0 w 480"/>
                <a:gd name="T9" fmla="*/ 0 h 61"/>
                <a:gd name="T10" fmla="*/ 0 w 480"/>
                <a:gd name="T11" fmla="*/ 0 h 61"/>
                <a:gd name="T12" fmla="*/ 0 w 480"/>
                <a:gd name="T13" fmla="*/ 0 h 61"/>
                <a:gd name="T14" fmla="*/ 0 w 480"/>
                <a:gd name="T15" fmla="*/ 0 h 61"/>
                <a:gd name="T16" fmla="*/ 0 w 480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61"/>
                <a:gd name="T29" fmla="*/ 480 w 480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61">
                  <a:moveTo>
                    <a:pt x="480" y="50"/>
                  </a:moveTo>
                  <a:lnTo>
                    <a:pt x="469" y="46"/>
                  </a:lnTo>
                  <a:lnTo>
                    <a:pt x="439" y="33"/>
                  </a:lnTo>
                  <a:lnTo>
                    <a:pt x="392" y="19"/>
                  </a:lnTo>
                  <a:lnTo>
                    <a:pt x="331" y="6"/>
                  </a:lnTo>
                  <a:lnTo>
                    <a:pt x="260" y="0"/>
                  </a:lnTo>
                  <a:lnTo>
                    <a:pt x="180" y="2"/>
                  </a:lnTo>
                  <a:lnTo>
                    <a:pt x="94" y="20"/>
                  </a:lnTo>
                  <a:lnTo>
                    <a:pt x="0" y="61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2301" y="989"/>
              <a:ext cx="107" cy="33"/>
            </a:xfrm>
            <a:custGeom>
              <a:avLst/>
              <a:gdLst>
                <a:gd name="T0" fmla="*/ 0 w 456"/>
                <a:gd name="T1" fmla="*/ 0 h 137"/>
                <a:gd name="T2" fmla="*/ 0 w 456"/>
                <a:gd name="T3" fmla="*/ 0 h 137"/>
                <a:gd name="T4" fmla="*/ 0 w 456"/>
                <a:gd name="T5" fmla="*/ 0 h 137"/>
                <a:gd name="T6" fmla="*/ 0 w 456"/>
                <a:gd name="T7" fmla="*/ 0 h 137"/>
                <a:gd name="T8" fmla="*/ 0 w 456"/>
                <a:gd name="T9" fmla="*/ 0 h 137"/>
                <a:gd name="T10" fmla="*/ 0 w 456"/>
                <a:gd name="T11" fmla="*/ 0 h 137"/>
                <a:gd name="T12" fmla="*/ 0 w 456"/>
                <a:gd name="T13" fmla="*/ 0 h 137"/>
                <a:gd name="T14" fmla="*/ 0 w 456"/>
                <a:gd name="T15" fmla="*/ 0 h 137"/>
                <a:gd name="T16" fmla="*/ 0 w 45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137"/>
                <a:gd name="T29" fmla="*/ 456 w 45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137">
                  <a:moveTo>
                    <a:pt x="0" y="31"/>
                  </a:moveTo>
                  <a:lnTo>
                    <a:pt x="17" y="91"/>
                  </a:lnTo>
                  <a:lnTo>
                    <a:pt x="61" y="125"/>
                  </a:lnTo>
                  <a:lnTo>
                    <a:pt x="127" y="137"/>
                  </a:lnTo>
                  <a:lnTo>
                    <a:pt x="203" y="131"/>
                  </a:lnTo>
                  <a:lnTo>
                    <a:pt x="283" y="113"/>
                  </a:lnTo>
                  <a:lnTo>
                    <a:pt x="356" y="83"/>
                  </a:lnTo>
                  <a:lnTo>
                    <a:pt x="416" y="44"/>
                  </a:lnTo>
                  <a:lnTo>
                    <a:pt x="456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2347" y="1021"/>
              <a:ext cx="48" cy="62"/>
            </a:xfrm>
            <a:custGeom>
              <a:avLst/>
              <a:gdLst>
                <a:gd name="T0" fmla="*/ 0 w 202"/>
                <a:gd name="T1" fmla="*/ 0 h 257"/>
                <a:gd name="T2" fmla="*/ 0 w 202"/>
                <a:gd name="T3" fmla="*/ 0 h 257"/>
                <a:gd name="T4" fmla="*/ 0 w 202"/>
                <a:gd name="T5" fmla="*/ 0 h 257"/>
                <a:gd name="T6" fmla="*/ 0 w 202"/>
                <a:gd name="T7" fmla="*/ 0 h 257"/>
                <a:gd name="T8" fmla="*/ 0 w 202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7"/>
                <a:gd name="T17" fmla="*/ 202 w 202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7">
                  <a:moveTo>
                    <a:pt x="0" y="0"/>
                  </a:moveTo>
                  <a:lnTo>
                    <a:pt x="35" y="12"/>
                  </a:lnTo>
                  <a:lnTo>
                    <a:pt x="117" y="49"/>
                  </a:lnTo>
                  <a:lnTo>
                    <a:pt x="190" y="127"/>
                  </a:lnTo>
                  <a:lnTo>
                    <a:pt x="202" y="257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2421" y="823"/>
              <a:ext cx="19" cy="73"/>
            </a:xfrm>
            <a:custGeom>
              <a:avLst/>
              <a:gdLst>
                <a:gd name="T0" fmla="*/ 0 w 78"/>
                <a:gd name="T1" fmla="*/ 0 h 304"/>
                <a:gd name="T2" fmla="*/ 0 w 78"/>
                <a:gd name="T3" fmla="*/ 0 h 304"/>
                <a:gd name="T4" fmla="*/ 0 w 78"/>
                <a:gd name="T5" fmla="*/ 0 h 304"/>
                <a:gd name="T6" fmla="*/ 0 w 78"/>
                <a:gd name="T7" fmla="*/ 0 h 304"/>
                <a:gd name="T8" fmla="*/ 0 w 78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4"/>
                <a:gd name="T17" fmla="*/ 78 w 78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4">
                  <a:moveTo>
                    <a:pt x="78" y="0"/>
                  </a:moveTo>
                  <a:lnTo>
                    <a:pt x="64" y="24"/>
                  </a:lnTo>
                  <a:lnTo>
                    <a:pt x="31" y="86"/>
                  </a:lnTo>
                  <a:lnTo>
                    <a:pt x="4" y="181"/>
                  </a:lnTo>
                  <a:lnTo>
                    <a:pt x="0" y="304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2529" y="811"/>
              <a:ext cx="64" cy="104"/>
            </a:xfrm>
            <a:custGeom>
              <a:avLst/>
              <a:gdLst>
                <a:gd name="T0" fmla="*/ 0 w 273"/>
                <a:gd name="T1" fmla="*/ 0 h 429"/>
                <a:gd name="T2" fmla="*/ 0 w 273"/>
                <a:gd name="T3" fmla="*/ 0 h 429"/>
                <a:gd name="T4" fmla="*/ 0 w 273"/>
                <a:gd name="T5" fmla="*/ 0 h 429"/>
                <a:gd name="T6" fmla="*/ 0 w 273"/>
                <a:gd name="T7" fmla="*/ 0 h 429"/>
                <a:gd name="T8" fmla="*/ 0 w 273"/>
                <a:gd name="T9" fmla="*/ 0 h 429"/>
                <a:gd name="T10" fmla="*/ 0 w 273"/>
                <a:gd name="T11" fmla="*/ 0 h 429"/>
                <a:gd name="T12" fmla="*/ 0 w 273"/>
                <a:gd name="T13" fmla="*/ 0 h 429"/>
                <a:gd name="T14" fmla="*/ 0 w 273"/>
                <a:gd name="T15" fmla="*/ 0 h 429"/>
                <a:gd name="T16" fmla="*/ 0 w 273"/>
                <a:gd name="T17" fmla="*/ 0 h 429"/>
                <a:gd name="T18" fmla="*/ 0 w 273"/>
                <a:gd name="T19" fmla="*/ 0 h 429"/>
                <a:gd name="T20" fmla="*/ 0 w 273"/>
                <a:gd name="T21" fmla="*/ 0 h 429"/>
                <a:gd name="T22" fmla="*/ 0 w 273"/>
                <a:gd name="T23" fmla="*/ 0 h 429"/>
                <a:gd name="T24" fmla="*/ 0 w 273"/>
                <a:gd name="T25" fmla="*/ 0 h 4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3"/>
                <a:gd name="T40" fmla="*/ 0 h 429"/>
                <a:gd name="T41" fmla="*/ 273 w 273"/>
                <a:gd name="T42" fmla="*/ 429 h 4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3" h="429">
                  <a:moveTo>
                    <a:pt x="267" y="429"/>
                  </a:moveTo>
                  <a:lnTo>
                    <a:pt x="234" y="400"/>
                  </a:lnTo>
                  <a:lnTo>
                    <a:pt x="248" y="345"/>
                  </a:lnTo>
                  <a:lnTo>
                    <a:pt x="273" y="268"/>
                  </a:lnTo>
                  <a:lnTo>
                    <a:pt x="267" y="164"/>
                  </a:lnTo>
                  <a:lnTo>
                    <a:pt x="248" y="111"/>
                  </a:lnTo>
                  <a:lnTo>
                    <a:pt x="216" y="68"/>
                  </a:lnTo>
                  <a:lnTo>
                    <a:pt x="181" y="36"/>
                  </a:lnTo>
                  <a:lnTo>
                    <a:pt x="140" y="15"/>
                  </a:lnTo>
                  <a:lnTo>
                    <a:pt x="100" y="3"/>
                  </a:lnTo>
                  <a:lnTo>
                    <a:pt x="60" y="0"/>
                  </a:lnTo>
                  <a:lnTo>
                    <a:pt x="26" y="5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2592" y="799"/>
              <a:ext cx="26" cy="51"/>
            </a:xfrm>
            <a:custGeom>
              <a:avLst/>
              <a:gdLst>
                <a:gd name="T0" fmla="*/ 0 w 112"/>
                <a:gd name="T1" fmla="*/ 0 h 212"/>
                <a:gd name="T2" fmla="*/ 0 w 112"/>
                <a:gd name="T3" fmla="*/ 0 h 212"/>
                <a:gd name="T4" fmla="*/ 0 w 112"/>
                <a:gd name="T5" fmla="*/ 0 h 212"/>
                <a:gd name="T6" fmla="*/ 0 w 112"/>
                <a:gd name="T7" fmla="*/ 0 h 212"/>
                <a:gd name="T8" fmla="*/ 0 w 112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12"/>
                <a:gd name="T17" fmla="*/ 112 w 112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12">
                  <a:moveTo>
                    <a:pt x="0" y="212"/>
                  </a:moveTo>
                  <a:lnTo>
                    <a:pt x="0" y="178"/>
                  </a:lnTo>
                  <a:lnTo>
                    <a:pt x="11" y="101"/>
                  </a:lnTo>
                  <a:lnTo>
                    <a:pt x="45" y="29"/>
                  </a:lnTo>
                  <a:lnTo>
                    <a:pt x="112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2749" y="701"/>
              <a:ext cx="124" cy="108"/>
            </a:xfrm>
            <a:custGeom>
              <a:avLst/>
              <a:gdLst>
                <a:gd name="T0" fmla="*/ 0 w 526"/>
                <a:gd name="T1" fmla="*/ 0 h 446"/>
                <a:gd name="T2" fmla="*/ 0 w 526"/>
                <a:gd name="T3" fmla="*/ 0 h 446"/>
                <a:gd name="T4" fmla="*/ 0 w 526"/>
                <a:gd name="T5" fmla="*/ 0 h 446"/>
                <a:gd name="T6" fmla="*/ 0 w 526"/>
                <a:gd name="T7" fmla="*/ 0 h 446"/>
                <a:gd name="T8" fmla="*/ 0 w 526"/>
                <a:gd name="T9" fmla="*/ 0 h 446"/>
                <a:gd name="T10" fmla="*/ 0 w 526"/>
                <a:gd name="T11" fmla="*/ 0 h 446"/>
                <a:gd name="T12" fmla="*/ 0 w 526"/>
                <a:gd name="T13" fmla="*/ 0 h 446"/>
                <a:gd name="T14" fmla="*/ 0 w 526"/>
                <a:gd name="T15" fmla="*/ 0 h 446"/>
                <a:gd name="T16" fmla="*/ 0 w 526"/>
                <a:gd name="T17" fmla="*/ 0 h 446"/>
                <a:gd name="T18" fmla="*/ 0 w 526"/>
                <a:gd name="T19" fmla="*/ 0 h 446"/>
                <a:gd name="T20" fmla="*/ 0 w 526"/>
                <a:gd name="T21" fmla="*/ 0 h 446"/>
                <a:gd name="T22" fmla="*/ 0 w 526"/>
                <a:gd name="T23" fmla="*/ 0 h 446"/>
                <a:gd name="T24" fmla="*/ 0 w 526"/>
                <a:gd name="T25" fmla="*/ 0 h 446"/>
                <a:gd name="T26" fmla="*/ 0 w 526"/>
                <a:gd name="T27" fmla="*/ 0 h 446"/>
                <a:gd name="T28" fmla="*/ 0 w 526"/>
                <a:gd name="T29" fmla="*/ 0 h 446"/>
                <a:gd name="T30" fmla="*/ 0 w 526"/>
                <a:gd name="T31" fmla="*/ 0 h 446"/>
                <a:gd name="T32" fmla="*/ 0 w 526"/>
                <a:gd name="T33" fmla="*/ 0 h 4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6"/>
                <a:gd name="T52" fmla="*/ 0 h 446"/>
                <a:gd name="T53" fmla="*/ 526 w 526"/>
                <a:gd name="T54" fmla="*/ 446 h 4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6" h="446">
                  <a:moveTo>
                    <a:pt x="134" y="446"/>
                  </a:moveTo>
                  <a:lnTo>
                    <a:pt x="54" y="420"/>
                  </a:lnTo>
                  <a:lnTo>
                    <a:pt x="10" y="375"/>
                  </a:lnTo>
                  <a:lnTo>
                    <a:pt x="0" y="319"/>
                  </a:lnTo>
                  <a:lnTo>
                    <a:pt x="18" y="259"/>
                  </a:lnTo>
                  <a:lnTo>
                    <a:pt x="56" y="199"/>
                  </a:lnTo>
                  <a:lnTo>
                    <a:pt x="110" y="144"/>
                  </a:lnTo>
                  <a:lnTo>
                    <a:pt x="179" y="102"/>
                  </a:lnTo>
                  <a:lnTo>
                    <a:pt x="257" y="78"/>
                  </a:lnTo>
                  <a:lnTo>
                    <a:pt x="329" y="63"/>
                  </a:lnTo>
                  <a:lnTo>
                    <a:pt x="389" y="50"/>
                  </a:lnTo>
                  <a:lnTo>
                    <a:pt x="436" y="38"/>
                  </a:lnTo>
                  <a:lnTo>
                    <a:pt x="470" y="26"/>
                  </a:lnTo>
                  <a:lnTo>
                    <a:pt x="496" y="18"/>
                  </a:lnTo>
                  <a:lnTo>
                    <a:pt x="512" y="9"/>
                  </a:lnTo>
                  <a:lnTo>
                    <a:pt x="524" y="3"/>
                  </a:lnTo>
                  <a:lnTo>
                    <a:pt x="526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2889" y="814"/>
              <a:ext cx="104" cy="28"/>
            </a:xfrm>
            <a:custGeom>
              <a:avLst/>
              <a:gdLst>
                <a:gd name="T0" fmla="*/ 0 w 444"/>
                <a:gd name="T1" fmla="*/ 0 h 113"/>
                <a:gd name="T2" fmla="*/ 0 w 444"/>
                <a:gd name="T3" fmla="*/ 0 h 113"/>
                <a:gd name="T4" fmla="*/ 0 w 444"/>
                <a:gd name="T5" fmla="*/ 0 h 113"/>
                <a:gd name="T6" fmla="*/ 0 w 444"/>
                <a:gd name="T7" fmla="*/ 0 h 113"/>
                <a:gd name="T8" fmla="*/ 0 w 444"/>
                <a:gd name="T9" fmla="*/ 0 h 113"/>
                <a:gd name="T10" fmla="*/ 0 w 444"/>
                <a:gd name="T11" fmla="*/ 0 h 113"/>
                <a:gd name="T12" fmla="*/ 0 w 444"/>
                <a:gd name="T13" fmla="*/ 0 h 113"/>
                <a:gd name="T14" fmla="*/ 0 w 444"/>
                <a:gd name="T15" fmla="*/ 0 h 113"/>
                <a:gd name="T16" fmla="*/ 0 w 444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4"/>
                <a:gd name="T28" fmla="*/ 0 h 113"/>
                <a:gd name="T29" fmla="*/ 444 w 444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4" h="113">
                  <a:moveTo>
                    <a:pt x="0" y="113"/>
                  </a:moveTo>
                  <a:lnTo>
                    <a:pt x="62" y="111"/>
                  </a:lnTo>
                  <a:lnTo>
                    <a:pt x="129" y="113"/>
                  </a:lnTo>
                  <a:lnTo>
                    <a:pt x="199" y="113"/>
                  </a:lnTo>
                  <a:lnTo>
                    <a:pt x="266" y="111"/>
                  </a:lnTo>
                  <a:lnTo>
                    <a:pt x="330" y="100"/>
                  </a:lnTo>
                  <a:lnTo>
                    <a:pt x="383" y="81"/>
                  </a:lnTo>
                  <a:lnTo>
                    <a:pt x="420" y="49"/>
                  </a:lnTo>
                  <a:lnTo>
                    <a:pt x="444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3028" y="945"/>
              <a:ext cx="60" cy="125"/>
            </a:xfrm>
            <a:custGeom>
              <a:avLst/>
              <a:gdLst>
                <a:gd name="T0" fmla="*/ 0 w 255"/>
                <a:gd name="T1" fmla="*/ 0 h 516"/>
                <a:gd name="T2" fmla="*/ 0 w 255"/>
                <a:gd name="T3" fmla="*/ 0 h 516"/>
                <a:gd name="T4" fmla="*/ 0 w 255"/>
                <a:gd name="T5" fmla="*/ 0 h 516"/>
                <a:gd name="T6" fmla="*/ 0 w 255"/>
                <a:gd name="T7" fmla="*/ 0 h 516"/>
                <a:gd name="T8" fmla="*/ 0 w 255"/>
                <a:gd name="T9" fmla="*/ 0 h 516"/>
                <a:gd name="T10" fmla="*/ 0 w 255"/>
                <a:gd name="T11" fmla="*/ 0 h 516"/>
                <a:gd name="T12" fmla="*/ 0 w 255"/>
                <a:gd name="T13" fmla="*/ 0 h 516"/>
                <a:gd name="T14" fmla="*/ 0 w 255"/>
                <a:gd name="T15" fmla="*/ 0 h 516"/>
                <a:gd name="T16" fmla="*/ 0 w 255"/>
                <a:gd name="T17" fmla="*/ 0 h 516"/>
                <a:gd name="T18" fmla="*/ 0 w 255"/>
                <a:gd name="T19" fmla="*/ 0 h 516"/>
                <a:gd name="T20" fmla="*/ 0 w 255"/>
                <a:gd name="T21" fmla="*/ 0 h 516"/>
                <a:gd name="T22" fmla="*/ 0 w 255"/>
                <a:gd name="T23" fmla="*/ 0 h 516"/>
                <a:gd name="T24" fmla="*/ 0 w 255"/>
                <a:gd name="T25" fmla="*/ 0 h 5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516"/>
                <a:gd name="T41" fmla="*/ 255 w 255"/>
                <a:gd name="T42" fmla="*/ 516 h 5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516">
                  <a:moveTo>
                    <a:pt x="30" y="425"/>
                  </a:moveTo>
                  <a:lnTo>
                    <a:pt x="135" y="516"/>
                  </a:lnTo>
                  <a:lnTo>
                    <a:pt x="172" y="482"/>
                  </a:lnTo>
                  <a:lnTo>
                    <a:pt x="166" y="397"/>
                  </a:lnTo>
                  <a:lnTo>
                    <a:pt x="132" y="325"/>
                  </a:lnTo>
                  <a:lnTo>
                    <a:pt x="76" y="271"/>
                  </a:lnTo>
                  <a:lnTo>
                    <a:pt x="22" y="198"/>
                  </a:lnTo>
                  <a:lnTo>
                    <a:pt x="0" y="117"/>
                  </a:lnTo>
                  <a:lnTo>
                    <a:pt x="52" y="44"/>
                  </a:lnTo>
                  <a:lnTo>
                    <a:pt x="141" y="3"/>
                  </a:lnTo>
                  <a:lnTo>
                    <a:pt x="204" y="0"/>
                  </a:lnTo>
                  <a:lnTo>
                    <a:pt x="240" y="12"/>
                  </a:lnTo>
                  <a:lnTo>
                    <a:pt x="255" y="23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3193" y="1040"/>
              <a:ext cx="84" cy="223"/>
            </a:xfrm>
            <a:custGeom>
              <a:avLst/>
              <a:gdLst>
                <a:gd name="T0" fmla="*/ 0 w 357"/>
                <a:gd name="T1" fmla="*/ 0 h 918"/>
                <a:gd name="T2" fmla="*/ 0 w 357"/>
                <a:gd name="T3" fmla="*/ 0 h 918"/>
                <a:gd name="T4" fmla="*/ 0 w 357"/>
                <a:gd name="T5" fmla="*/ 0 h 918"/>
                <a:gd name="T6" fmla="*/ 0 w 357"/>
                <a:gd name="T7" fmla="*/ 0 h 918"/>
                <a:gd name="T8" fmla="*/ 0 w 357"/>
                <a:gd name="T9" fmla="*/ 0 h 918"/>
                <a:gd name="T10" fmla="*/ 0 w 357"/>
                <a:gd name="T11" fmla="*/ 0 h 918"/>
                <a:gd name="T12" fmla="*/ 0 w 357"/>
                <a:gd name="T13" fmla="*/ 0 h 918"/>
                <a:gd name="T14" fmla="*/ 0 w 357"/>
                <a:gd name="T15" fmla="*/ 0 h 918"/>
                <a:gd name="T16" fmla="*/ 0 w 357"/>
                <a:gd name="T17" fmla="*/ 0 h 918"/>
                <a:gd name="T18" fmla="*/ 0 w 357"/>
                <a:gd name="T19" fmla="*/ 0 h 918"/>
                <a:gd name="T20" fmla="*/ 0 w 357"/>
                <a:gd name="T21" fmla="*/ 0 h 918"/>
                <a:gd name="T22" fmla="*/ 0 w 357"/>
                <a:gd name="T23" fmla="*/ 1 h 918"/>
                <a:gd name="T24" fmla="*/ 0 w 357"/>
                <a:gd name="T25" fmla="*/ 1 h 918"/>
                <a:gd name="T26" fmla="*/ 0 w 357"/>
                <a:gd name="T27" fmla="*/ 1 h 918"/>
                <a:gd name="T28" fmla="*/ 0 w 357"/>
                <a:gd name="T29" fmla="*/ 1 h 918"/>
                <a:gd name="T30" fmla="*/ 0 w 357"/>
                <a:gd name="T31" fmla="*/ 1 h 918"/>
                <a:gd name="T32" fmla="*/ 0 w 357"/>
                <a:gd name="T33" fmla="*/ 1 h 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7"/>
                <a:gd name="T52" fmla="*/ 0 h 918"/>
                <a:gd name="T53" fmla="*/ 357 w 357"/>
                <a:gd name="T54" fmla="*/ 918 h 9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7" h="918">
                  <a:moveTo>
                    <a:pt x="223" y="0"/>
                  </a:moveTo>
                  <a:lnTo>
                    <a:pt x="299" y="75"/>
                  </a:lnTo>
                  <a:lnTo>
                    <a:pt x="343" y="165"/>
                  </a:lnTo>
                  <a:lnTo>
                    <a:pt x="357" y="259"/>
                  </a:lnTo>
                  <a:lnTo>
                    <a:pt x="349" y="357"/>
                  </a:lnTo>
                  <a:lnTo>
                    <a:pt x="315" y="448"/>
                  </a:lnTo>
                  <a:lnTo>
                    <a:pt x="260" y="531"/>
                  </a:lnTo>
                  <a:lnTo>
                    <a:pt x="188" y="597"/>
                  </a:lnTo>
                  <a:lnTo>
                    <a:pt x="99" y="636"/>
                  </a:lnTo>
                  <a:lnTo>
                    <a:pt x="27" y="671"/>
                  </a:lnTo>
                  <a:lnTo>
                    <a:pt x="0" y="714"/>
                  </a:lnTo>
                  <a:lnTo>
                    <a:pt x="5" y="761"/>
                  </a:lnTo>
                  <a:lnTo>
                    <a:pt x="32" y="804"/>
                  </a:lnTo>
                  <a:lnTo>
                    <a:pt x="71" y="850"/>
                  </a:lnTo>
                  <a:lnTo>
                    <a:pt x="110" y="885"/>
                  </a:lnTo>
                  <a:lnTo>
                    <a:pt x="143" y="909"/>
                  </a:lnTo>
                  <a:lnTo>
                    <a:pt x="157" y="918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3370" y="1324"/>
              <a:ext cx="131" cy="51"/>
            </a:xfrm>
            <a:custGeom>
              <a:avLst/>
              <a:gdLst>
                <a:gd name="T0" fmla="*/ 0 w 559"/>
                <a:gd name="T1" fmla="*/ 0 h 211"/>
                <a:gd name="T2" fmla="*/ 0 w 559"/>
                <a:gd name="T3" fmla="*/ 0 h 211"/>
                <a:gd name="T4" fmla="*/ 0 w 559"/>
                <a:gd name="T5" fmla="*/ 0 h 211"/>
                <a:gd name="T6" fmla="*/ 0 w 559"/>
                <a:gd name="T7" fmla="*/ 0 h 211"/>
                <a:gd name="T8" fmla="*/ 0 w 559"/>
                <a:gd name="T9" fmla="*/ 0 h 211"/>
                <a:gd name="T10" fmla="*/ 0 w 559"/>
                <a:gd name="T11" fmla="*/ 0 h 211"/>
                <a:gd name="T12" fmla="*/ 0 w 559"/>
                <a:gd name="T13" fmla="*/ 0 h 211"/>
                <a:gd name="T14" fmla="*/ 0 w 559"/>
                <a:gd name="T15" fmla="*/ 0 h 211"/>
                <a:gd name="T16" fmla="*/ 0 w 559"/>
                <a:gd name="T17" fmla="*/ 0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9"/>
                <a:gd name="T28" fmla="*/ 0 h 211"/>
                <a:gd name="T29" fmla="*/ 559 w 559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9" h="211">
                  <a:moveTo>
                    <a:pt x="559" y="211"/>
                  </a:moveTo>
                  <a:lnTo>
                    <a:pt x="452" y="207"/>
                  </a:lnTo>
                  <a:lnTo>
                    <a:pt x="353" y="186"/>
                  </a:lnTo>
                  <a:lnTo>
                    <a:pt x="257" y="151"/>
                  </a:lnTo>
                  <a:lnTo>
                    <a:pt x="175" y="111"/>
                  </a:lnTo>
                  <a:lnTo>
                    <a:pt x="101" y="72"/>
                  </a:lnTo>
                  <a:lnTo>
                    <a:pt x="49" y="34"/>
                  </a:lnTo>
                  <a:lnTo>
                    <a:pt x="13" y="1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3335" y="1296"/>
              <a:ext cx="36" cy="26"/>
            </a:xfrm>
            <a:custGeom>
              <a:avLst/>
              <a:gdLst>
                <a:gd name="T0" fmla="*/ 0 w 155"/>
                <a:gd name="T1" fmla="*/ 0 h 108"/>
                <a:gd name="T2" fmla="*/ 0 w 155"/>
                <a:gd name="T3" fmla="*/ 0 h 108"/>
                <a:gd name="T4" fmla="*/ 0 w 155"/>
                <a:gd name="T5" fmla="*/ 0 h 108"/>
                <a:gd name="T6" fmla="*/ 0 w 155"/>
                <a:gd name="T7" fmla="*/ 0 h 108"/>
                <a:gd name="T8" fmla="*/ 0 w 155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08"/>
                <a:gd name="T17" fmla="*/ 155 w 15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08">
                  <a:moveTo>
                    <a:pt x="0" y="55"/>
                  </a:moveTo>
                  <a:lnTo>
                    <a:pt x="37" y="76"/>
                  </a:lnTo>
                  <a:lnTo>
                    <a:pt x="110" y="108"/>
                  </a:lnTo>
                  <a:lnTo>
                    <a:pt x="155" y="101"/>
                  </a:lnTo>
                  <a:lnTo>
                    <a:pt x="112" y="0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3264" y="1191"/>
              <a:ext cx="274" cy="74"/>
            </a:xfrm>
            <a:custGeom>
              <a:avLst/>
              <a:gdLst>
                <a:gd name="T0" fmla="*/ 1 w 1167"/>
                <a:gd name="T1" fmla="*/ 0 h 308"/>
                <a:gd name="T2" fmla="*/ 1 w 1167"/>
                <a:gd name="T3" fmla="*/ 0 h 308"/>
                <a:gd name="T4" fmla="*/ 1 w 1167"/>
                <a:gd name="T5" fmla="*/ 0 h 308"/>
                <a:gd name="T6" fmla="*/ 1 w 1167"/>
                <a:gd name="T7" fmla="*/ 0 h 308"/>
                <a:gd name="T8" fmla="*/ 1 w 1167"/>
                <a:gd name="T9" fmla="*/ 0 h 308"/>
                <a:gd name="T10" fmla="*/ 0 w 1167"/>
                <a:gd name="T11" fmla="*/ 0 h 308"/>
                <a:gd name="T12" fmla="*/ 0 w 1167"/>
                <a:gd name="T13" fmla="*/ 0 h 308"/>
                <a:gd name="T14" fmla="*/ 0 w 1167"/>
                <a:gd name="T15" fmla="*/ 0 h 308"/>
                <a:gd name="T16" fmla="*/ 0 w 1167"/>
                <a:gd name="T17" fmla="*/ 0 h 308"/>
                <a:gd name="T18" fmla="*/ 0 w 1167"/>
                <a:gd name="T19" fmla="*/ 0 h 308"/>
                <a:gd name="T20" fmla="*/ 0 w 1167"/>
                <a:gd name="T21" fmla="*/ 0 h 308"/>
                <a:gd name="T22" fmla="*/ 0 w 1167"/>
                <a:gd name="T23" fmla="*/ 0 h 308"/>
                <a:gd name="T24" fmla="*/ 0 w 1167"/>
                <a:gd name="T25" fmla="*/ 0 h 308"/>
                <a:gd name="T26" fmla="*/ 0 w 1167"/>
                <a:gd name="T27" fmla="*/ 0 h 308"/>
                <a:gd name="T28" fmla="*/ 0 w 1167"/>
                <a:gd name="T29" fmla="*/ 0 h 308"/>
                <a:gd name="T30" fmla="*/ 0 w 1167"/>
                <a:gd name="T31" fmla="*/ 0 h 308"/>
                <a:gd name="T32" fmla="*/ 0 w 1167"/>
                <a:gd name="T33" fmla="*/ 0 h 3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7"/>
                <a:gd name="T52" fmla="*/ 0 h 308"/>
                <a:gd name="T53" fmla="*/ 1167 w 1167"/>
                <a:gd name="T54" fmla="*/ 308 h 3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7" h="308">
                  <a:moveTo>
                    <a:pt x="1167" y="53"/>
                  </a:moveTo>
                  <a:lnTo>
                    <a:pt x="1136" y="150"/>
                  </a:lnTo>
                  <a:lnTo>
                    <a:pt x="1072" y="224"/>
                  </a:lnTo>
                  <a:lnTo>
                    <a:pt x="988" y="275"/>
                  </a:lnTo>
                  <a:lnTo>
                    <a:pt x="889" y="302"/>
                  </a:lnTo>
                  <a:lnTo>
                    <a:pt x="784" y="308"/>
                  </a:lnTo>
                  <a:lnTo>
                    <a:pt x="681" y="292"/>
                  </a:lnTo>
                  <a:lnTo>
                    <a:pt x="589" y="256"/>
                  </a:lnTo>
                  <a:lnTo>
                    <a:pt x="514" y="199"/>
                  </a:lnTo>
                  <a:lnTo>
                    <a:pt x="449" y="140"/>
                  </a:lnTo>
                  <a:lnTo>
                    <a:pt x="385" y="89"/>
                  </a:lnTo>
                  <a:lnTo>
                    <a:pt x="320" y="53"/>
                  </a:lnTo>
                  <a:lnTo>
                    <a:pt x="254" y="25"/>
                  </a:lnTo>
                  <a:lnTo>
                    <a:pt x="186" y="8"/>
                  </a:lnTo>
                  <a:lnTo>
                    <a:pt x="123" y="0"/>
                  </a:lnTo>
                  <a:lnTo>
                    <a:pt x="60" y="0"/>
                  </a:lnTo>
                  <a:lnTo>
                    <a:pt x="0" y="11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3272" y="935"/>
              <a:ext cx="104" cy="131"/>
            </a:xfrm>
            <a:custGeom>
              <a:avLst/>
              <a:gdLst>
                <a:gd name="T0" fmla="*/ 0 w 443"/>
                <a:gd name="T1" fmla="*/ 0 h 539"/>
                <a:gd name="T2" fmla="*/ 0 w 443"/>
                <a:gd name="T3" fmla="*/ 0 h 539"/>
                <a:gd name="T4" fmla="*/ 0 w 443"/>
                <a:gd name="T5" fmla="*/ 0 h 539"/>
                <a:gd name="T6" fmla="*/ 0 w 443"/>
                <a:gd name="T7" fmla="*/ 0 h 539"/>
                <a:gd name="T8" fmla="*/ 0 w 443"/>
                <a:gd name="T9" fmla="*/ 0 h 539"/>
                <a:gd name="T10" fmla="*/ 0 w 443"/>
                <a:gd name="T11" fmla="*/ 0 h 539"/>
                <a:gd name="T12" fmla="*/ 0 w 443"/>
                <a:gd name="T13" fmla="*/ 0 h 539"/>
                <a:gd name="T14" fmla="*/ 0 w 443"/>
                <a:gd name="T15" fmla="*/ 0 h 539"/>
                <a:gd name="T16" fmla="*/ 0 w 443"/>
                <a:gd name="T17" fmla="*/ 0 h 539"/>
                <a:gd name="T18" fmla="*/ 0 w 443"/>
                <a:gd name="T19" fmla="*/ 0 h 539"/>
                <a:gd name="T20" fmla="*/ 0 w 443"/>
                <a:gd name="T21" fmla="*/ 0 h 539"/>
                <a:gd name="T22" fmla="*/ 0 w 443"/>
                <a:gd name="T23" fmla="*/ 0 h 539"/>
                <a:gd name="T24" fmla="*/ 0 w 4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3"/>
                <a:gd name="T40" fmla="*/ 0 h 539"/>
                <a:gd name="T41" fmla="*/ 443 w 4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3" h="539">
                  <a:moveTo>
                    <a:pt x="443" y="0"/>
                  </a:moveTo>
                  <a:lnTo>
                    <a:pt x="344" y="9"/>
                  </a:lnTo>
                  <a:lnTo>
                    <a:pt x="275" y="40"/>
                  </a:lnTo>
                  <a:lnTo>
                    <a:pt x="227" y="83"/>
                  </a:lnTo>
                  <a:lnTo>
                    <a:pt x="201" y="135"/>
                  </a:lnTo>
                  <a:lnTo>
                    <a:pt x="185" y="190"/>
                  </a:lnTo>
                  <a:lnTo>
                    <a:pt x="179" y="243"/>
                  </a:lnTo>
                  <a:lnTo>
                    <a:pt x="174" y="288"/>
                  </a:lnTo>
                  <a:lnTo>
                    <a:pt x="167" y="317"/>
                  </a:lnTo>
                  <a:lnTo>
                    <a:pt x="132" y="375"/>
                  </a:lnTo>
                  <a:lnTo>
                    <a:pt x="77" y="450"/>
                  </a:lnTo>
                  <a:lnTo>
                    <a:pt x="24" y="515"/>
                  </a:lnTo>
                  <a:lnTo>
                    <a:pt x="0" y="539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3348" y="1040"/>
              <a:ext cx="145" cy="130"/>
            </a:xfrm>
            <a:custGeom>
              <a:avLst/>
              <a:gdLst>
                <a:gd name="T0" fmla="*/ 0 w 613"/>
                <a:gd name="T1" fmla="*/ 0 h 537"/>
                <a:gd name="T2" fmla="*/ 0 w 613"/>
                <a:gd name="T3" fmla="*/ 0 h 537"/>
                <a:gd name="T4" fmla="*/ 0 w 613"/>
                <a:gd name="T5" fmla="*/ 0 h 537"/>
                <a:gd name="T6" fmla="*/ 0 w 613"/>
                <a:gd name="T7" fmla="*/ 0 h 537"/>
                <a:gd name="T8" fmla="*/ 0 w 613"/>
                <a:gd name="T9" fmla="*/ 0 h 537"/>
                <a:gd name="T10" fmla="*/ 0 w 613"/>
                <a:gd name="T11" fmla="*/ 0 h 537"/>
                <a:gd name="T12" fmla="*/ 0 w 613"/>
                <a:gd name="T13" fmla="*/ 0 h 537"/>
                <a:gd name="T14" fmla="*/ 0 w 613"/>
                <a:gd name="T15" fmla="*/ 0 h 537"/>
                <a:gd name="T16" fmla="*/ 0 w 613"/>
                <a:gd name="T17" fmla="*/ 0 h 537"/>
                <a:gd name="T18" fmla="*/ 0 w 613"/>
                <a:gd name="T19" fmla="*/ 0 h 537"/>
                <a:gd name="T20" fmla="*/ 0 w 613"/>
                <a:gd name="T21" fmla="*/ 0 h 537"/>
                <a:gd name="T22" fmla="*/ 0 w 613"/>
                <a:gd name="T23" fmla="*/ 0 h 537"/>
                <a:gd name="T24" fmla="*/ 0 w 613"/>
                <a:gd name="T25" fmla="*/ 0 h 537"/>
                <a:gd name="T26" fmla="*/ 0 w 613"/>
                <a:gd name="T27" fmla="*/ 0 h 537"/>
                <a:gd name="T28" fmla="*/ 0 w 613"/>
                <a:gd name="T29" fmla="*/ 0 h 537"/>
                <a:gd name="T30" fmla="*/ 0 w 613"/>
                <a:gd name="T31" fmla="*/ 0 h 537"/>
                <a:gd name="T32" fmla="*/ 0 w 613"/>
                <a:gd name="T33" fmla="*/ 0 h 537"/>
                <a:gd name="T34" fmla="*/ 0 w 613"/>
                <a:gd name="T35" fmla="*/ 0 h 537"/>
                <a:gd name="T36" fmla="*/ 0 w 613"/>
                <a:gd name="T37" fmla="*/ 0 h 537"/>
                <a:gd name="T38" fmla="*/ 0 w 613"/>
                <a:gd name="T39" fmla="*/ 0 h 537"/>
                <a:gd name="T40" fmla="*/ 0 w 613"/>
                <a:gd name="T41" fmla="*/ 0 h 537"/>
                <a:gd name="T42" fmla="*/ 0 w 613"/>
                <a:gd name="T43" fmla="*/ 0 h 537"/>
                <a:gd name="T44" fmla="*/ 0 w 613"/>
                <a:gd name="T45" fmla="*/ 0 h 537"/>
                <a:gd name="T46" fmla="*/ 0 w 613"/>
                <a:gd name="T47" fmla="*/ 0 h 537"/>
                <a:gd name="T48" fmla="*/ 0 w 613"/>
                <a:gd name="T49" fmla="*/ 0 h 5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3"/>
                <a:gd name="T76" fmla="*/ 0 h 537"/>
                <a:gd name="T77" fmla="*/ 613 w 613"/>
                <a:gd name="T78" fmla="*/ 537 h 5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3" h="537">
                  <a:moveTo>
                    <a:pt x="613" y="130"/>
                  </a:moveTo>
                  <a:lnTo>
                    <a:pt x="547" y="87"/>
                  </a:lnTo>
                  <a:lnTo>
                    <a:pt x="490" y="46"/>
                  </a:lnTo>
                  <a:lnTo>
                    <a:pt x="438" y="19"/>
                  </a:lnTo>
                  <a:lnTo>
                    <a:pt x="390" y="2"/>
                  </a:lnTo>
                  <a:lnTo>
                    <a:pt x="350" y="0"/>
                  </a:lnTo>
                  <a:lnTo>
                    <a:pt x="315" y="14"/>
                  </a:lnTo>
                  <a:lnTo>
                    <a:pt x="288" y="49"/>
                  </a:lnTo>
                  <a:lnTo>
                    <a:pt x="266" y="104"/>
                  </a:lnTo>
                  <a:lnTo>
                    <a:pt x="266" y="174"/>
                  </a:lnTo>
                  <a:lnTo>
                    <a:pt x="291" y="244"/>
                  </a:lnTo>
                  <a:lnTo>
                    <a:pt x="332" y="315"/>
                  </a:lnTo>
                  <a:lnTo>
                    <a:pt x="376" y="382"/>
                  </a:lnTo>
                  <a:lnTo>
                    <a:pt x="412" y="441"/>
                  </a:lnTo>
                  <a:lnTo>
                    <a:pt x="430" y="490"/>
                  </a:lnTo>
                  <a:lnTo>
                    <a:pt x="418" y="525"/>
                  </a:lnTo>
                  <a:lnTo>
                    <a:pt x="368" y="537"/>
                  </a:lnTo>
                  <a:lnTo>
                    <a:pt x="294" y="531"/>
                  </a:lnTo>
                  <a:lnTo>
                    <a:pt x="224" y="507"/>
                  </a:lnTo>
                  <a:lnTo>
                    <a:pt x="163" y="471"/>
                  </a:lnTo>
                  <a:lnTo>
                    <a:pt x="109" y="429"/>
                  </a:lnTo>
                  <a:lnTo>
                    <a:pt x="61" y="388"/>
                  </a:lnTo>
                  <a:lnTo>
                    <a:pt x="29" y="351"/>
                  </a:lnTo>
                  <a:lnTo>
                    <a:pt x="8" y="324"/>
                  </a:lnTo>
                  <a:lnTo>
                    <a:pt x="0" y="315"/>
                  </a:lnTo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8463" name="Rectangle 47"/>
          <p:cNvSpPr>
            <a:spLocks noChangeArrowheads="1"/>
          </p:cNvSpPr>
          <p:nvPr/>
        </p:nvSpPr>
        <p:spPr bwMode="auto">
          <a:xfrm>
            <a:off x="4284663" y="1531938"/>
            <a:ext cx="324008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Hypothalamus</a:t>
            </a:r>
          </a:p>
        </p:txBody>
      </p:sp>
      <p:sp>
        <p:nvSpPr>
          <p:cNvPr id="9225" name="Freeform 48"/>
          <p:cNvSpPr>
            <a:spLocks/>
          </p:cNvSpPr>
          <p:nvPr/>
        </p:nvSpPr>
        <p:spPr bwMode="auto">
          <a:xfrm>
            <a:off x="5665788" y="3913188"/>
            <a:ext cx="976312" cy="633412"/>
          </a:xfrm>
          <a:custGeom>
            <a:avLst/>
            <a:gdLst>
              <a:gd name="T0" fmla="*/ 0 w 615"/>
              <a:gd name="T1" fmla="*/ 302 h 399"/>
              <a:gd name="T2" fmla="*/ 520 w 615"/>
              <a:gd name="T3" fmla="*/ 349 h 399"/>
              <a:gd name="T4" fmla="*/ 567 w 615"/>
              <a:gd name="T5" fmla="*/ 0 h 3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5" h="399">
                <a:moveTo>
                  <a:pt x="0" y="302"/>
                </a:moveTo>
                <a:cubicBezTo>
                  <a:pt x="87" y="310"/>
                  <a:pt x="425" y="399"/>
                  <a:pt x="520" y="349"/>
                </a:cubicBezTo>
                <a:cubicBezTo>
                  <a:pt x="615" y="299"/>
                  <a:pt x="557" y="73"/>
                  <a:pt x="567" y="0"/>
                </a:cubicBezTo>
              </a:path>
            </a:pathLst>
          </a:custGeom>
          <a:noFill/>
          <a:ln w="1270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8466" name="Text Box 50"/>
          <p:cNvSpPr txBox="1">
            <a:spLocks noChangeArrowheads="1"/>
          </p:cNvSpPr>
          <p:nvPr/>
        </p:nvSpPr>
        <p:spPr bwMode="auto">
          <a:xfrm>
            <a:off x="6623050" y="2155825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Brainstem</a:t>
            </a:r>
          </a:p>
        </p:txBody>
      </p:sp>
      <p:sp>
        <p:nvSpPr>
          <p:cNvPr id="9227" name="Freeform 53"/>
          <p:cNvSpPr>
            <a:spLocks/>
          </p:cNvSpPr>
          <p:nvPr/>
        </p:nvSpPr>
        <p:spPr bwMode="auto">
          <a:xfrm>
            <a:off x="827088" y="2719388"/>
            <a:ext cx="5168900" cy="703262"/>
          </a:xfrm>
          <a:custGeom>
            <a:avLst/>
            <a:gdLst>
              <a:gd name="T0" fmla="*/ 0 w 3256"/>
              <a:gd name="T1" fmla="*/ 443 h 443"/>
              <a:gd name="T2" fmla="*/ 119 w 3256"/>
              <a:gd name="T3" fmla="*/ 289 h 443"/>
              <a:gd name="T4" fmla="*/ 1106 w 3256"/>
              <a:gd name="T5" fmla="*/ 39 h 443"/>
              <a:gd name="T6" fmla="*/ 2812 w 3256"/>
              <a:gd name="T7" fmla="*/ 53 h 443"/>
              <a:gd name="T8" fmla="*/ 3256 w 3256"/>
              <a:gd name="T9" fmla="*/ 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56" h="443">
                <a:moveTo>
                  <a:pt x="0" y="443"/>
                </a:moveTo>
                <a:cubicBezTo>
                  <a:pt x="20" y="417"/>
                  <a:pt x="9" y="383"/>
                  <a:pt x="119" y="289"/>
                </a:cubicBezTo>
                <a:cubicBezTo>
                  <a:pt x="220" y="213"/>
                  <a:pt x="625" y="77"/>
                  <a:pt x="1106" y="39"/>
                </a:cubicBezTo>
                <a:cubicBezTo>
                  <a:pt x="1555" y="0"/>
                  <a:pt x="2454" y="59"/>
                  <a:pt x="2812" y="53"/>
                </a:cubicBezTo>
                <a:cubicBezTo>
                  <a:pt x="3170" y="47"/>
                  <a:pt x="3164" y="16"/>
                  <a:pt x="3256" y="6"/>
                </a:cubicBezTo>
              </a:path>
            </a:pathLst>
          </a:custGeom>
          <a:noFill/>
          <a:ln w="1270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8" name="Freeform 54"/>
          <p:cNvSpPr>
            <a:spLocks/>
          </p:cNvSpPr>
          <p:nvPr/>
        </p:nvSpPr>
        <p:spPr bwMode="auto">
          <a:xfrm>
            <a:off x="858838" y="5837238"/>
            <a:ext cx="2468562" cy="750887"/>
          </a:xfrm>
          <a:custGeom>
            <a:avLst/>
            <a:gdLst>
              <a:gd name="T0" fmla="*/ 2468459 w 10000"/>
              <a:gd name="T1" fmla="*/ 23427 h 24019"/>
              <a:gd name="T2" fmla="*/ 0 w 10000"/>
              <a:gd name="T3" fmla="*/ 231428 h 240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000" h="24019">
                <a:moveTo>
                  <a:pt x="10000" y="749"/>
                </a:moveTo>
                <a:cubicBezTo>
                  <a:pt x="5316" y="-7185"/>
                  <a:pt x="4491" y="51572"/>
                  <a:pt x="0" y="7399"/>
                </a:cubicBezTo>
              </a:path>
            </a:pathLst>
          </a:custGeom>
          <a:noFill/>
          <a:ln w="1270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9" name="Freeform 55"/>
          <p:cNvSpPr>
            <a:spLocks/>
          </p:cNvSpPr>
          <p:nvPr/>
        </p:nvSpPr>
        <p:spPr bwMode="auto">
          <a:xfrm>
            <a:off x="6003925" y="2357438"/>
            <a:ext cx="517525" cy="1060450"/>
          </a:xfrm>
          <a:custGeom>
            <a:avLst/>
            <a:gdLst>
              <a:gd name="T0" fmla="*/ 517525 w 10000"/>
              <a:gd name="T1" fmla="*/ 1060450 h 9926"/>
              <a:gd name="T2" fmla="*/ 411174 w 10000"/>
              <a:gd name="T3" fmla="*/ 700094 h 9926"/>
              <a:gd name="T4" fmla="*/ 7918 w 10000"/>
              <a:gd name="T5" fmla="*/ 415911 h 9926"/>
              <a:gd name="T6" fmla="*/ 425457 w 10000"/>
              <a:gd name="T7" fmla="*/ 0 h 99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0" h="9926">
                <a:moveTo>
                  <a:pt x="10000" y="9926"/>
                </a:moveTo>
                <a:cubicBezTo>
                  <a:pt x="9663" y="9361"/>
                  <a:pt x="9571" y="7549"/>
                  <a:pt x="7945" y="6553"/>
                </a:cubicBezTo>
                <a:cubicBezTo>
                  <a:pt x="6319" y="5558"/>
                  <a:pt x="307" y="4993"/>
                  <a:pt x="153" y="3893"/>
                </a:cubicBezTo>
                <a:cubicBezTo>
                  <a:pt x="0" y="2794"/>
                  <a:pt x="6779" y="832"/>
                  <a:pt x="8221" y="0"/>
                </a:cubicBezTo>
              </a:path>
            </a:pathLst>
          </a:custGeom>
          <a:noFill/>
          <a:ln w="1270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8472" name="Text Box 56"/>
          <p:cNvSpPr txBox="1">
            <a:spLocks noChangeArrowheads="1"/>
          </p:cNvSpPr>
          <p:nvPr/>
        </p:nvSpPr>
        <p:spPr bwMode="auto">
          <a:xfrm>
            <a:off x="6862763" y="2806700"/>
            <a:ext cx="105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Vagus</a:t>
            </a:r>
          </a:p>
        </p:txBody>
      </p:sp>
      <p:sp>
        <p:nvSpPr>
          <p:cNvPr id="9231" name="Line 57"/>
          <p:cNvSpPr>
            <a:spLocks noChangeShapeType="1"/>
          </p:cNvSpPr>
          <p:nvPr/>
        </p:nvSpPr>
        <p:spPr bwMode="auto">
          <a:xfrm>
            <a:off x="1835150" y="1830388"/>
            <a:ext cx="1152525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8474" name="Text Box 58"/>
          <p:cNvSpPr txBox="1">
            <a:spLocks noChangeArrowheads="1"/>
          </p:cNvSpPr>
          <p:nvPr/>
        </p:nvSpPr>
        <p:spPr bwMode="auto">
          <a:xfrm>
            <a:off x="6786563" y="4108450"/>
            <a:ext cx="21256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en-GB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algn="r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Gastrin</a:t>
            </a:r>
          </a:p>
          <a:p>
            <a:pPr algn="r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Secretin</a:t>
            </a:r>
          </a:p>
          <a:p>
            <a:pPr algn="r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GIP</a:t>
            </a:r>
          </a:p>
          <a:p>
            <a:pPr algn="r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Motilin</a:t>
            </a:r>
          </a:p>
          <a:p>
            <a:pPr algn="r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Neurotensin</a:t>
            </a:r>
          </a:p>
          <a:p>
            <a:pPr algn="r"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GLP-2</a:t>
            </a:r>
          </a:p>
        </p:txBody>
      </p:sp>
      <p:sp>
        <p:nvSpPr>
          <p:cNvPr id="188475" name="Text Box 59"/>
          <p:cNvSpPr txBox="1">
            <a:spLocks noChangeArrowheads="1"/>
          </p:cNvSpPr>
          <p:nvPr/>
        </p:nvSpPr>
        <p:spPr bwMode="auto">
          <a:xfrm>
            <a:off x="5940425" y="3429000"/>
            <a:ext cx="132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Ghrelin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0" name="Group 195"/>
          <p:cNvGrpSpPr>
            <a:grpSpLocks/>
          </p:cNvGrpSpPr>
          <p:nvPr/>
        </p:nvGrpSpPr>
        <p:grpSpPr bwMode="auto">
          <a:xfrm>
            <a:off x="539552" y="1196752"/>
            <a:ext cx="7921625" cy="5257800"/>
            <a:chOff x="697" y="1026"/>
            <a:chExt cx="4736" cy="3143"/>
          </a:xfrm>
        </p:grpSpPr>
        <p:grpSp>
          <p:nvGrpSpPr>
            <p:cNvPr id="14349" name="Group 4"/>
            <p:cNvGrpSpPr>
              <a:grpSpLocks/>
            </p:cNvGrpSpPr>
            <p:nvPr/>
          </p:nvGrpSpPr>
          <p:grpSpPr bwMode="auto">
            <a:xfrm>
              <a:off x="4269" y="3510"/>
              <a:ext cx="376" cy="409"/>
              <a:chOff x="4510" y="3345"/>
              <a:chExt cx="508" cy="589"/>
            </a:xfrm>
          </p:grpSpPr>
          <p:sp>
            <p:nvSpPr>
              <p:cNvPr id="14531" name="Oval 5"/>
              <p:cNvSpPr>
                <a:spLocks noChangeArrowheads="1"/>
              </p:cNvSpPr>
              <p:nvPr/>
            </p:nvSpPr>
            <p:spPr bwMode="auto">
              <a:xfrm>
                <a:off x="4510" y="3345"/>
                <a:ext cx="508" cy="589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32" name="Oval 6"/>
              <p:cNvSpPr>
                <a:spLocks noChangeArrowheads="1"/>
              </p:cNvSpPr>
              <p:nvPr/>
            </p:nvSpPr>
            <p:spPr bwMode="auto">
              <a:xfrm>
                <a:off x="4510" y="3345"/>
                <a:ext cx="508" cy="589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350" name="Group 7"/>
            <p:cNvGrpSpPr>
              <a:grpSpLocks/>
            </p:cNvGrpSpPr>
            <p:nvPr/>
          </p:nvGrpSpPr>
          <p:grpSpPr bwMode="auto">
            <a:xfrm>
              <a:off x="3918" y="3357"/>
              <a:ext cx="386" cy="410"/>
              <a:chOff x="4122" y="3067"/>
              <a:chExt cx="508" cy="589"/>
            </a:xfrm>
          </p:grpSpPr>
          <p:sp>
            <p:nvSpPr>
              <p:cNvPr id="14529" name="Oval 8"/>
              <p:cNvSpPr>
                <a:spLocks noChangeArrowheads="1"/>
              </p:cNvSpPr>
              <p:nvPr/>
            </p:nvSpPr>
            <p:spPr bwMode="auto">
              <a:xfrm>
                <a:off x="4122" y="3067"/>
                <a:ext cx="508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30" name="Oval 9"/>
              <p:cNvSpPr>
                <a:spLocks noChangeArrowheads="1"/>
              </p:cNvSpPr>
              <p:nvPr/>
            </p:nvSpPr>
            <p:spPr bwMode="auto">
              <a:xfrm>
                <a:off x="4122" y="3067"/>
                <a:ext cx="508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51" name="Rectangle 10"/>
            <p:cNvSpPr>
              <a:spLocks noChangeArrowheads="1"/>
            </p:cNvSpPr>
            <p:nvPr/>
          </p:nvSpPr>
          <p:spPr bwMode="auto">
            <a:xfrm>
              <a:off x="3991" y="3418"/>
              <a:ext cx="30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pro</a:t>
              </a:r>
              <a:endParaRPr lang="en-GB"/>
            </a:p>
          </p:txBody>
        </p:sp>
        <p:grpSp>
          <p:nvGrpSpPr>
            <p:cNvPr id="14352" name="Group 11"/>
            <p:cNvGrpSpPr>
              <a:grpSpLocks/>
            </p:cNvGrpSpPr>
            <p:nvPr/>
          </p:nvGrpSpPr>
          <p:grpSpPr bwMode="auto">
            <a:xfrm>
              <a:off x="3686" y="3565"/>
              <a:ext cx="374" cy="409"/>
              <a:chOff x="3744" y="3330"/>
              <a:chExt cx="507" cy="589"/>
            </a:xfrm>
          </p:grpSpPr>
          <p:sp>
            <p:nvSpPr>
              <p:cNvPr id="14527" name="Oval 12"/>
              <p:cNvSpPr>
                <a:spLocks noChangeArrowheads="1"/>
              </p:cNvSpPr>
              <p:nvPr/>
            </p:nvSpPr>
            <p:spPr bwMode="auto">
              <a:xfrm>
                <a:off x="3744" y="3330"/>
                <a:ext cx="507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8" name="Oval 13"/>
              <p:cNvSpPr>
                <a:spLocks noChangeArrowheads="1"/>
              </p:cNvSpPr>
              <p:nvPr/>
            </p:nvSpPr>
            <p:spPr bwMode="auto">
              <a:xfrm>
                <a:off x="3744" y="3330"/>
                <a:ext cx="507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53" name="Rectangle 14"/>
            <p:cNvSpPr>
              <a:spLocks noChangeArrowheads="1"/>
            </p:cNvSpPr>
            <p:nvPr/>
          </p:nvSpPr>
          <p:spPr bwMode="auto">
            <a:xfrm>
              <a:off x="3746" y="3675"/>
              <a:ext cx="20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ile</a:t>
              </a:r>
              <a:endParaRPr lang="en-GB"/>
            </a:p>
          </p:txBody>
        </p:sp>
        <p:grpSp>
          <p:nvGrpSpPr>
            <p:cNvPr id="14354" name="Group 15"/>
            <p:cNvGrpSpPr>
              <a:grpSpLocks/>
            </p:cNvGrpSpPr>
            <p:nvPr/>
          </p:nvGrpSpPr>
          <p:grpSpPr bwMode="auto">
            <a:xfrm>
              <a:off x="3351" y="3588"/>
              <a:ext cx="377" cy="408"/>
              <a:chOff x="3308" y="3308"/>
              <a:chExt cx="510" cy="588"/>
            </a:xfrm>
          </p:grpSpPr>
          <p:sp>
            <p:nvSpPr>
              <p:cNvPr id="14525" name="Oval 16"/>
              <p:cNvSpPr>
                <a:spLocks noChangeArrowheads="1"/>
              </p:cNvSpPr>
              <p:nvPr/>
            </p:nvSpPr>
            <p:spPr bwMode="auto">
              <a:xfrm>
                <a:off x="3308" y="3308"/>
                <a:ext cx="510" cy="588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6" name="Oval 17"/>
              <p:cNvSpPr>
                <a:spLocks noChangeArrowheads="1"/>
              </p:cNvSpPr>
              <p:nvPr/>
            </p:nvSpPr>
            <p:spPr bwMode="auto">
              <a:xfrm>
                <a:off x="3308" y="3308"/>
                <a:ext cx="510" cy="588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55" name="Rectangle 18"/>
            <p:cNvSpPr>
              <a:spLocks noChangeArrowheads="1"/>
            </p:cNvSpPr>
            <p:nvPr/>
          </p:nvSpPr>
          <p:spPr bwMode="auto">
            <a:xfrm>
              <a:off x="3426" y="3685"/>
              <a:ext cx="25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lys</a:t>
              </a:r>
              <a:endParaRPr lang="en-GB"/>
            </a:p>
          </p:txBody>
        </p:sp>
        <p:grpSp>
          <p:nvGrpSpPr>
            <p:cNvPr id="14356" name="Group 19"/>
            <p:cNvGrpSpPr>
              <a:grpSpLocks/>
            </p:cNvGrpSpPr>
            <p:nvPr/>
          </p:nvGrpSpPr>
          <p:grpSpPr bwMode="auto">
            <a:xfrm>
              <a:off x="3054" y="3455"/>
              <a:ext cx="387" cy="410"/>
              <a:chOff x="2989" y="3067"/>
              <a:chExt cx="509" cy="589"/>
            </a:xfrm>
          </p:grpSpPr>
          <p:sp>
            <p:nvSpPr>
              <p:cNvPr id="14523" name="Oval 20"/>
              <p:cNvSpPr>
                <a:spLocks noChangeArrowheads="1"/>
              </p:cNvSpPr>
              <p:nvPr/>
            </p:nvSpPr>
            <p:spPr bwMode="auto">
              <a:xfrm>
                <a:off x="2989" y="3067"/>
                <a:ext cx="509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4" name="Oval 21"/>
              <p:cNvSpPr>
                <a:spLocks noChangeArrowheads="1"/>
              </p:cNvSpPr>
              <p:nvPr/>
            </p:nvSpPr>
            <p:spPr bwMode="auto">
              <a:xfrm>
                <a:off x="2989" y="3067"/>
                <a:ext cx="509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57" name="Rectangle 22"/>
            <p:cNvSpPr>
              <a:spLocks noChangeArrowheads="1"/>
            </p:cNvSpPr>
            <p:nvPr/>
          </p:nvSpPr>
          <p:spPr bwMode="auto">
            <a:xfrm>
              <a:off x="3124" y="3544"/>
              <a:ext cx="30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pro</a:t>
              </a:r>
              <a:endParaRPr lang="en-GB"/>
            </a:p>
          </p:txBody>
        </p:sp>
        <p:grpSp>
          <p:nvGrpSpPr>
            <p:cNvPr id="14358" name="Group 23"/>
            <p:cNvGrpSpPr>
              <a:grpSpLocks/>
            </p:cNvGrpSpPr>
            <p:nvPr/>
          </p:nvGrpSpPr>
          <p:grpSpPr bwMode="auto">
            <a:xfrm>
              <a:off x="2773" y="3661"/>
              <a:ext cx="375" cy="409"/>
              <a:chOff x="2573" y="3323"/>
              <a:chExt cx="508" cy="589"/>
            </a:xfrm>
          </p:grpSpPr>
          <p:sp>
            <p:nvSpPr>
              <p:cNvPr id="14521" name="Oval 24"/>
              <p:cNvSpPr>
                <a:spLocks noChangeArrowheads="1"/>
              </p:cNvSpPr>
              <p:nvPr/>
            </p:nvSpPr>
            <p:spPr bwMode="auto">
              <a:xfrm>
                <a:off x="2573" y="3323"/>
                <a:ext cx="508" cy="589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2" name="Oval 25"/>
              <p:cNvSpPr>
                <a:spLocks noChangeArrowheads="1"/>
              </p:cNvSpPr>
              <p:nvPr/>
            </p:nvSpPr>
            <p:spPr bwMode="auto">
              <a:xfrm>
                <a:off x="2573" y="3323"/>
                <a:ext cx="508" cy="589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59" name="Rectangle 26"/>
            <p:cNvSpPr>
              <a:spLocks noChangeArrowheads="1"/>
            </p:cNvSpPr>
            <p:nvPr/>
          </p:nvSpPr>
          <p:spPr bwMode="auto">
            <a:xfrm>
              <a:off x="2839" y="3772"/>
              <a:ext cx="27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glu</a:t>
              </a:r>
              <a:endParaRPr lang="en-GB"/>
            </a:p>
          </p:txBody>
        </p:sp>
        <p:grpSp>
          <p:nvGrpSpPr>
            <p:cNvPr id="14360" name="Group 27"/>
            <p:cNvGrpSpPr>
              <a:grpSpLocks/>
            </p:cNvGrpSpPr>
            <p:nvPr/>
          </p:nvGrpSpPr>
          <p:grpSpPr bwMode="auto">
            <a:xfrm>
              <a:off x="2395" y="3698"/>
              <a:ext cx="388" cy="421"/>
              <a:chOff x="2100" y="3298"/>
              <a:chExt cx="509" cy="590"/>
            </a:xfrm>
          </p:grpSpPr>
          <p:sp>
            <p:nvSpPr>
              <p:cNvPr id="14519" name="Oval 28"/>
              <p:cNvSpPr>
                <a:spLocks noChangeArrowheads="1"/>
              </p:cNvSpPr>
              <p:nvPr/>
            </p:nvSpPr>
            <p:spPr bwMode="auto">
              <a:xfrm>
                <a:off x="2100" y="3298"/>
                <a:ext cx="509" cy="5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0" name="Oval 29"/>
              <p:cNvSpPr>
                <a:spLocks noChangeArrowheads="1"/>
              </p:cNvSpPr>
              <p:nvPr/>
            </p:nvSpPr>
            <p:spPr bwMode="auto">
              <a:xfrm>
                <a:off x="2100" y="3298"/>
                <a:ext cx="509" cy="5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61" name="Rectangle 30"/>
            <p:cNvSpPr>
              <a:spLocks noChangeArrowheads="1"/>
            </p:cNvSpPr>
            <p:nvPr/>
          </p:nvSpPr>
          <p:spPr bwMode="auto">
            <a:xfrm>
              <a:off x="2476" y="3804"/>
              <a:ext cx="27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ala</a:t>
              </a:r>
              <a:endParaRPr lang="en-GB"/>
            </a:p>
          </p:txBody>
        </p:sp>
        <p:grpSp>
          <p:nvGrpSpPr>
            <p:cNvPr id="14362" name="Group 31"/>
            <p:cNvGrpSpPr>
              <a:grpSpLocks/>
            </p:cNvGrpSpPr>
            <p:nvPr/>
          </p:nvGrpSpPr>
          <p:grpSpPr bwMode="auto">
            <a:xfrm>
              <a:off x="2055" y="3520"/>
              <a:ext cx="386" cy="410"/>
              <a:chOff x="1700" y="2990"/>
              <a:chExt cx="508" cy="589"/>
            </a:xfrm>
          </p:grpSpPr>
          <p:sp>
            <p:nvSpPr>
              <p:cNvPr id="14517" name="Oval 32"/>
              <p:cNvSpPr>
                <a:spLocks noChangeArrowheads="1"/>
              </p:cNvSpPr>
              <p:nvPr/>
            </p:nvSpPr>
            <p:spPr bwMode="auto">
              <a:xfrm>
                <a:off x="1700" y="2990"/>
                <a:ext cx="508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18" name="Oval 33"/>
              <p:cNvSpPr>
                <a:spLocks noChangeArrowheads="1"/>
              </p:cNvSpPr>
              <p:nvPr/>
            </p:nvSpPr>
            <p:spPr bwMode="auto">
              <a:xfrm>
                <a:off x="1700" y="2990"/>
                <a:ext cx="508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63" name="Rectangle 34"/>
            <p:cNvSpPr>
              <a:spLocks noChangeArrowheads="1"/>
            </p:cNvSpPr>
            <p:nvPr/>
          </p:nvSpPr>
          <p:spPr bwMode="auto">
            <a:xfrm>
              <a:off x="2112" y="3616"/>
              <a:ext cx="30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pro</a:t>
              </a:r>
              <a:endParaRPr lang="en-GB"/>
            </a:p>
          </p:txBody>
        </p:sp>
        <p:grpSp>
          <p:nvGrpSpPr>
            <p:cNvPr id="14364" name="Group 35"/>
            <p:cNvGrpSpPr>
              <a:grpSpLocks/>
            </p:cNvGrpSpPr>
            <p:nvPr/>
          </p:nvGrpSpPr>
          <p:grpSpPr bwMode="auto">
            <a:xfrm>
              <a:off x="1757" y="3761"/>
              <a:ext cx="385" cy="408"/>
              <a:chOff x="1260" y="3285"/>
              <a:chExt cx="508" cy="589"/>
            </a:xfrm>
          </p:grpSpPr>
          <p:sp>
            <p:nvSpPr>
              <p:cNvPr id="14515" name="Oval 36"/>
              <p:cNvSpPr>
                <a:spLocks noChangeArrowheads="1"/>
              </p:cNvSpPr>
              <p:nvPr/>
            </p:nvSpPr>
            <p:spPr bwMode="auto">
              <a:xfrm>
                <a:off x="1260" y="3285"/>
                <a:ext cx="508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16" name="Oval 37"/>
              <p:cNvSpPr>
                <a:spLocks noChangeArrowheads="1"/>
              </p:cNvSpPr>
              <p:nvPr/>
            </p:nvSpPr>
            <p:spPr bwMode="auto">
              <a:xfrm>
                <a:off x="1260" y="3285"/>
                <a:ext cx="508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65" name="Rectangle 38"/>
            <p:cNvSpPr>
              <a:spLocks noChangeArrowheads="1"/>
            </p:cNvSpPr>
            <p:nvPr/>
          </p:nvSpPr>
          <p:spPr bwMode="auto">
            <a:xfrm>
              <a:off x="1847" y="3848"/>
              <a:ext cx="26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gly</a:t>
              </a:r>
              <a:endParaRPr lang="en-GB"/>
            </a:p>
          </p:txBody>
        </p:sp>
        <p:grpSp>
          <p:nvGrpSpPr>
            <p:cNvPr id="14366" name="Group 39"/>
            <p:cNvGrpSpPr>
              <a:grpSpLocks/>
            </p:cNvGrpSpPr>
            <p:nvPr/>
          </p:nvGrpSpPr>
          <p:grpSpPr bwMode="auto">
            <a:xfrm>
              <a:off x="1443" y="3607"/>
              <a:ext cx="376" cy="408"/>
              <a:chOff x="832" y="3037"/>
              <a:chExt cx="508" cy="588"/>
            </a:xfrm>
          </p:grpSpPr>
          <p:sp>
            <p:nvSpPr>
              <p:cNvPr id="14513" name="Oval 40"/>
              <p:cNvSpPr>
                <a:spLocks noChangeArrowheads="1"/>
              </p:cNvSpPr>
              <p:nvPr/>
            </p:nvSpPr>
            <p:spPr bwMode="auto">
              <a:xfrm>
                <a:off x="832" y="3037"/>
                <a:ext cx="508" cy="588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14" name="Oval 41"/>
              <p:cNvSpPr>
                <a:spLocks noChangeArrowheads="1"/>
              </p:cNvSpPr>
              <p:nvPr/>
            </p:nvSpPr>
            <p:spPr bwMode="auto">
              <a:xfrm>
                <a:off x="832" y="3037"/>
                <a:ext cx="508" cy="588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67" name="Rectangle 42"/>
            <p:cNvSpPr>
              <a:spLocks noChangeArrowheads="1"/>
            </p:cNvSpPr>
            <p:nvPr/>
          </p:nvSpPr>
          <p:spPr bwMode="auto">
            <a:xfrm>
              <a:off x="1511" y="3681"/>
              <a:ext cx="27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glu</a:t>
              </a:r>
              <a:endParaRPr lang="en-GB"/>
            </a:p>
          </p:txBody>
        </p:sp>
        <p:grpSp>
          <p:nvGrpSpPr>
            <p:cNvPr id="14368" name="Group 43"/>
            <p:cNvGrpSpPr>
              <a:grpSpLocks/>
            </p:cNvGrpSpPr>
            <p:nvPr/>
          </p:nvGrpSpPr>
          <p:grpSpPr bwMode="auto">
            <a:xfrm>
              <a:off x="1114" y="3721"/>
              <a:ext cx="377" cy="409"/>
              <a:chOff x="389" y="3145"/>
              <a:chExt cx="510" cy="590"/>
            </a:xfrm>
          </p:grpSpPr>
          <p:sp>
            <p:nvSpPr>
              <p:cNvPr id="14511" name="Oval 44"/>
              <p:cNvSpPr>
                <a:spLocks noChangeArrowheads="1"/>
              </p:cNvSpPr>
              <p:nvPr/>
            </p:nvSpPr>
            <p:spPr bwMode="auto">
              <a:xfrm>
                <a:off x="389" y="3145"/>
                <a:ext cx="510" cy="59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12" name="Oval 45"/>
              <p:cNvSpPr>
                <a:spLocks noChangeArrowheads="1"/>
              </p:cNvSpPr>
              <p:nvPr/>
            </p:nvSpPr>
            <p:spPr bwMode="auto">
              <a:xfrm>
                <a:off x="389" y="3145"/>
                <a:ext cx="510" cy="59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69" name="Rectangle 46"/>
            <p:cNvSpPr>
              <a:spLocks noChangeArrowheads="1"/>
            </p:cNvSpPr>
            <p:nvPr/>
          </p:nvSpPr>
          <p:spPr bwMode="auto">
            <a:xfrm>
              <a:off x="1143" y="3778"/>
              <a:ext cx="33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asp</a:t>
              </a:r>
              <a:endParaRPr lang="en-GB"/>
            </a:p>
          </p:txBody>
        </p:sp>
        <p:grpSp>
          <p:nvGrpSpPr>
            <p:cNvPr id="14370" name="Group 47"/>
            <p:cNvGrpSpPr>
              <a:grpSpLocks/>
            </p:cNvGrpSpPr>
            <p:nvPr/>
          </p:nvGrpSpPr>
          <p:grpSpPr bwMode="auto">
            <a:xfrm>
              <a:off x="1104" y="3429"/>
              <a:ext cx="345" cy="364"/>
              <a:chOff x="432" y="2727"/>
              <a:chExt cx="508" cy="589"/>
            </a:xfrm>
          </p:grpSpPr>
          <p:sp>
            <p:nvSpPr>
              <p:cNvPr id="14509" name="Oval 48"/>
              <p:cNvSpPr>
                <a:spLocks noChangeArrowheads="1"/>
              </p:cNvSpPr>
              <p:nvPr/>
            </p:nvSpPr>
            <p:spPr bwMode="auto">
              <a:xfrm>
                <a:off x="432" y="2727"/>
                <a:ext cx="508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10" name="Oval 49"/>
              <p:cNvSpPr>
                <a:spLocks noChangeArrowheads="1"/>
              </p:cNvSpPr>
              <p:nvPr/>
            </p:nvSpPr>
            <p:spPr bwMode="auto">
              <a:xfrm>
                <a:off x="432" y="2727"/>
                <a:ext cx="508" cy="5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71" name="Rectangle 50"/>
            <p:cNvSpPr>
              <a:spLocks noChangeArrowheads="1"/>
            </p:cNvSpPr>
            <p:nvPr/>
          </p:nvSpPr>
          <p:spPr bwMode="auto">
            <a:xfrm>
              <a:off x="1136" y="3527"/>
              <a:ext cx="27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ala</a:t>
              </a:r>
              <a:endParaRPr lang="en-GB"/>
            </a:p>
          </p:txBody>
        </p:sp>
        <p:grpSp>
          <p:nvGrpSpPr>
            <p:cNvPr id="14372" name="Group 51"/>
            <p:cNvGrpSpPr>
              <a:grpSpLocks/>
            </p:cNvGrpSpPr>
            <p:nvPr/>
          </p:nvGrpSpPr>
          <p:grpSpPr bwMode="auto">
            <a:xfrm>
              <a:off x="821" y="3196"/>
              <a:ext cx="377" cy="409"/>
              <a:chOff x="86" y="2378"/>
              <a:chExt cx="509" cy="589"/>
            </a:xfrm>
          </p:grpSpPr>
          <p:sp>
            <p:nvSpPr>
              <p:cNvPr id="14507" name="Oval 52"/>
              <p:cNvSpPr>
                <a:spLocks noChangeArrowheads="1"/>
              </p:cNvSpPr>
              <p:nvPr/>
            </p:nvSpPr>
            <p:spPr bwMode="auto">
              <a:xfrm>
                <a:off x="86" y="2378"/>
                <a:ext cx="509" cy="589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08" name="Oval 53"/>
              <p:cNvSpPr>
                <a:spLocks noChangeArrowheads="1"/>
              </p:cNvSpPr>
              <p:nvPr/>
            </p:nvSpPr>
            <p:spPr bwMode="auto">
              <a:xfrm>
                <a:off x="86" y="2378"/>
                <a:ext cx="509" cy="589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73" name="Rectangle 54"/>
            <p:cNvSpPr>
              <a:spLocks noChangeArrowheads="1"/>
            </p:cNvSpPr>
            <p:nvPr/>
          </p:nvSpPr>
          <p:spPr bwMode="auto">
            <a:xfrm>
              <a:off x="879" y="3301"/>
              <a:ext cx="28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ser</a:t>
              </a:r>
              <a:endParaRPr lang="en-GB"/>
            </a:p>
          </p:txBody>
        </p:sp>
        <p:grpSp>
          <p:nvGrpSpPr>
            <p:cNvPr id="14374" name="Group 55"/>
            <p:cNvGrpSpPr>
              <a:grpSpLocks/>
            </p:cNvGrpSpPr>
            <p:nvPr/>
          </p:nvGrpSpPr>
          <p:grpSpPr bwMode="auto">
            <a:xfrm>
              <a:off x="697" y="2865"/>
              <a:ext cx="373" cy="423"/>
              <a:chOff x="18" y="1890"/>
              <a:chExt cx="509" cy="588"/>
            </a:xfrm>
          </p:grpSpPr>
          <p:sp>
            <p:nvSpPr>
              <p:cNvPr id="14505" name="Oval 56"/>
              <p:cNvSpPr>
                <a:spLocks noChangeArrowheads="1"/>
              </p:cNvSpPr>
              <p:nvPr/>
            </p:nvSpPr>
            <p:spPr bwMode="auto">
              <a:xfrm>
                <a:off x="18" y="1890"/>
                <a:ext cx="509" cy="58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06" name="Oval 57"/>
              <p:cNvSpPr>
                <a:spLocks noChangeArrowheads="1"/>
              </p:cNvSpPr>
              <p:nvPr/>
            </p:nvSpPr>
            <p:spPr bwMode="auto">
              <a:xfrm>
                <a:off x="18" y="1890"/>
                <a:ext cx="509" cy="58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75" name="Rectangle 58"/>
            <p:cNvSpPr>
              <a:spLocks noChangeArrowheads="1"/>
            </p:cNvSpPr>
            <p:nvPr/>
          </p:nvSpPr>
          <p:spPr bwMode="auto">
            <a:xfrm>
              <a:off x="741" y="2954"/>
              <a:ext cx="30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pro</a:t>
              </a:r>
              <a:endParaRPr lang="en-GB"/>
            </a:p>
          </p:txBody>
        </p:sp>
        <p:grpSp>
          <p:nvGrpSpPr>
            <p:cNvPr id="14376" name="Group 59"/>
            <p:cNvGrpSpPr>
              <a:grpSpLocks/>
            </p:cNvGrpSpPr>
            <p:nvPr/>
          </p:nvGrpSpPr>
          <p:grpSpPr bwMode="auto">
            <a:xfrm>
              <a:off x="948" y="2567"/>
              <a:ext cx="376" cy="409"/>
              <a:chOff x="343" y="1533"/>
              <a:chExt cx="509" cy="589"/>
            </a:xfrm>
          </p:grpSpPr>
          <p:sp>
            <p:nvSpPr>
              <p:cNvPr id="14503" name="Oval 60"/>
              <p:cNvSpPr>
                <a:spLocks noChangeArrowheads="1"/>
              </p:cNvSpPr>
              <p:nvPr/>
            </p:nvSpPr>
            <p:spPr bwMode="auto">
              <a:xfrm>
                <a:off x="343" y="1533"/>
                <a:ext cx="509" cy="589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04" name="Oval 61"/>
              <p:cNvSpPr>
                <a:spLocks noChangeArrowheads="1"/>
              </p:cNvSpPr>
              <p:nvPr/>
            </p:nvSpPr>
            <p:spPr bwMode="auto">
              <a:xfrm>
                <a:off x="343" y="1533"/>
                <a:ext cx="509" cy="589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77" name="Rectangle 62"/>
            <p:cNvSpPr>
              <a:spLocks noChangeArrowheads="1"/>
            </p:cNvSpPr>
            <p:nvPr/>
          </p:nvSpPr>
          <p:spPr bwMode="auto">
            <a:xfrm>
              <a:off x="1014" y="2643"/>
              <a:ext cx="27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glu</a:t>
              </a:r>
              <a:endParaRPr lang="en-GB"/>
            </a:p>
          </p:txBody>
        </p:sp>
        <p:grpSp>
          <p:nvGrpSpPr>
            <p:cNvPr id="14378" name="Group 63"/>
            <p:cNvGrpSpPr>
              <a:grpSpLocks/>
            </p:cNvGrpSpPr>
            <p:nvPr/>
          </p:nvGrpSpPr>
          <p:grpSpPr bwMode="auto">
            <a:xfrm>
              <a:off x="1242" y="2776"/>
              <a:ext cx="376" cy="408"/>
              <a:chOff x="694" y="1866"/>
              <a:chExt cx="509" cy="588"/>
            </a:xfrm>
          </p:grpSpPr>
          <p:sp>
            <p:nvSpPr>
              <p:cNvPr id="14501" name="Oval 64"/>
              <p:cNvSpPr>
                <a:spLocks noChangeArrowheads="1"/>
              </p:cNvSpPr>
              <p:nvPr/>
            </p:nvSpPr>
            <p:spPr bwMode="auto">
              <a:xfrm>
                <a:off x="694" y="1866"/>
                <a:ext cx="509" cy="588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02" name="Oval 65"/>
              <p:cNvSpPr>
                <a:spLocks noChangeArrowheads="1"/>
              </p:cNvSpPr>
              <p:nvPr/>
            </p:nvSpPr>
            <p:spPr bwMode="auto">
              <a:xfrm>
                <a:off x="694" y="1866"/>
                <a:ext cx="509" cy="588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79" name="Rectangle 66"/>
            <p:cNvSpPr>
              <a:spLocks noChangeArrowheads="1"/>
            </p:cNvSpPr>
            <p:nvPr/>
          </p:nvSpPr>
          <p:spPr bwMode="auto">
            <a:xfrm>
              <a:off x="1301" y="2887"/>
              <a:ext cx="27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glu</a:t>
              </a:r>
              <a:endParaRPr lang="en-GB"/>
            </a:p>
          </p:txBody>
        </p:sp>
        <p:grpSp>
          <p:nvGrpSpPr>
            <p:cNvPr id="14380" name="Group 67"/>
            <p:cNvGrpSpPr>
              <a:grpSpLocks/>
            </p:cNvGrpSpPr>
            <p:nvPr/>
          </p:nvGrpSpPr>
          <p:grpSpPr bwMode="auto">
            <a:xfrm>
              <a:off x="1479" y="2565"/>
              <a:ext cx="387" cy="408"/>
              <a:chOff x="1078" y="1614"/>
              <a:chExt cx="509" cy="588"/>
            </a:xfrm>
          </p:grpSpPr>
          <p:sp>
            <p:nvSpPr>
              <p:cNvPr id="14499" name="Oval 68"/>
              <p:cNvSpPr>
                <a:spLocks noChangeArrowheads="1"/>
              </p:cNvSpPr>
              <p:nvPr/>
            </p:nvSpPr>
            <p:spPr bwMode="auto">
              <a:xfrm>
                <a:off x="1078" y="1614"/>
                <a:ext cx="509" cy="58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00" name="Oval 69"/>
              <p:cNvSpPr>
                <a:spLocks noChangeArrowheads="1"/>
              </p:cNvSpPr>
              <p:nvPr/>
            </p:nvSpPr>
            <p:spPr bwMode="auto">
              <a:xfrm>
                <a:off x="1078" y="1614"/>
                <a:ext cx="509" cy="58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81" name="Rectangle 70"/>
            <p:cNvSpPr>
              <a:spLocks noChangeArrowheads="1"/>
            </p:cNvSpPr>
            <p:nvPr/>
          </p:nvSpPr>
          <p:spPr bwMode="auto">
            <a:xfrm>
              <a:off x="1530" y="2661"/>
              <a:ext cx="27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leu</a:t>
              </a:r>
              <a:endParaRPr lang="en-GB"/>
            </a:p>
          </p:txBody>
        </p:sp>
        <p:grpSp>
          <p:nvGrpSpPr>
            <p:cNvPr id="14382" name="Group 71"/>
            <p:cNvGrpSpPr>
              <a:grpSpLocks/>
            </p:cNvGrpSpPr>
            <p:nvPr/>
          </p:nvGrpSpPr>
          <p:grpSpPr bwMode="auto">
            <a:xfrm>
              <a:off x="1746" y="2291"/>
              <a:ext cx="364" cy="408"/>
              <a:chOff x="1401" y="1277"/>
              <a:chExt cx="509" cy="589"/>
            </a:xfrm>
          </p:grpSpPr>
          <p:sp>
            <p:nvSpPr>
              <p:cNvPr id="14497" name="Oval 72"/>
              <p:cNvSpPr>
                <a:spLocks noChangeArrowheads="1"/>
              </p:cNvSpPr>
              <p:nvPr/>
            </p:nvSpPr>
            <p:spPr bwMode="auto">
              <a:xfrm>
                <a:off x="1401" y="1277"/>
                <a:ext cx="509" cy="589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8" name="Oval 73"/>
              <p:cNvSpPr>
                <a:spLocks noChangeArrowheads="1"/>
              </p:cNvSpPr>
              <p:nvPr/>
            </p:nvSpPr>
            <p:spPr bwMode="auto">
              <a:xfrm>
                <a:off x="1401" y="1277"/>
                <a:ext cx="509" cy="589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83" name="Rectangle 74"/>
            <p:cNvSpPr>
              <a:spLocks noChangeArrowheads="1"/>
            </p:cNvSpPr>
            <p:nvPr/>
          </p:nvSpPr>
          <p:spPr bwMode="auto">
            <a:xfrm>
              <a:off x="1774" y="2390"/>
              <a:ext cx="33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asn</a:t>
              </a:r>
              <a:endParaRPr lang="en-GB"/>
            </a:p>
          </p:txBody>
        </p:sp>
        <p:grpSp>
          <p:nvGrpSpPr>
            <p:cNvPr id="14384" name="Group 75"/>
            <p:cNvGrpSpPr>
              <a:grpSpLocks/>
            </p:cNvGrpSpPr>
            <p:nvPr/>
          </p:nvGrpSpPr>
          <p:grpSpPr bwMode="auto">
            <a:xfrm>
              <a:off x="2018" y="2492"/>
              <a:ext cx="377" cy="408"/>
              <a:chOff x="1741" y="1596"/>
              <a:chExt cx="509" cy="588"/>
            </a:xfrm>
          </p:grpSpPr>
          <p:sp>
            <p:nvSpPr>
              <p:cNvPr id="14495" name="Oval 76"/>
              <p:cNvSpPr>
                <a:spLocks noChangeArrowheads="1"/>
              </p:cNvSpPr>
              <p:nvPr/>
            </p:nvSpPr>
            <p:spPr bwMode="auto">
              <a:xfrm>
                <a:off x="1741" y="1596"/>
                <a:ext cx="509" cy="588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6" name="Oval 77"/>
              <p:cNvSpPr>
                <a:spLocks noChangeArrowheads="1"/>
              </p:cNvSpPr>
              <p:nvPr/>
            </p:nvSpPr>
            <p:spPr bwMode="auto">
              <a:xfrm>
                <a:off x="1741" y="1596"/>
                <a:ext cx="509" cy="588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85" name="Rectangle 78"/>
            <p:cNvSpPr>
              <a:spLocks noChangeArrowheads="1"/>
            </p:cNvSpPr>
            <p:nvPr/>
          </p:nvSpPr>
          <p:spPr bwMode="auto">
            <a:xfrm>
              <a:off x="2065" y="2595"/>
              <a:ext cx="30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arg</a:t>
              </a:r>
              <a:endParaRPr lang="en-GB"/>
            </a:p>
          </p:txBody>
        </p:sp>
        <p:grpSp>
          <p:nvGrpSpPr>
            <p:cNvPr id="14386" name="Group 79"/>
            <p:cNvGrpSpPr>
              <a:grpSpLocks/>
            </p:cNvGrpSpPr>
            <p:nvPr/>
          </p:nvGrpSpPr>
          <p:grpSpPr bwMode="auto">
            <a:xfrm>
              <a:off x="2323" y="2687"/>
              <a:ext cx="376" cy="408"/>
              <a:chOff x="2108" y="1912"/>
              <a:chExt cx="509" cy="588"/>
            </a:xfrm>
          </p:grpSpPr>
          <p:sp>
            <p:nvSpPr>
              <p:cNvPr id="14493" name="Oval 80"/>
              <p:cNvSpPr>
                <a:spLocks noChangeArrowheads="1"/>
              </p:cNvSpPr>
              <p:nvPr/>
            </p:nvSpPr>
            <p:spPr bwMode="auto">
              <a:xfrm>
                <a:off x="2108" y="1912"/>
                <a:ext cx="509" cy="588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4" name="Oval 81"/>
              <p:cNvSpPr>
                <a:spLocks noChangeArrowheads="1"/>
              </p:cNvSpPr>
              <p:nvPr/>
            </p:nvSpPr>
            <p:spPr bwMode="auto">
              <a:xfrm>
                <a:off x="2108" y="1912"/>
                <a:ext cx="509" cy="588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87" name="Rectangle 82"/>
            <p:cNvSpPr>
              <a:spLocks noChangeArrowheads="1"/>
            </p:cNvSpPr>
            <p:nvPr/>
          </p:nvSpPr>
          <p:spPr bwMode="auto">
            <a:xfrm>
              <a:off x="2407" y="2793"/>
              <a:ext cx="23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tyr</a:t>
              </a:r>
              <a:endParaRPr lang="en-GB"/>
            </a:p>
          </p:txBody>
        </p:sp>
        <p:grpSp>
          <p:nvGrpSpPr>
            <p:cNvPr id="14388" name="Group 83"/>
            <p:cNvGrpSpPr>
              <a:grpSpLocks/>
            </p:cNvGrpSpPr>
            <p:nvPr/>
          </p:nvGrpSpPr>
          <p:grpSpPr bwMode="auto">
            <a:xfrm>
              <a:off x="2378" y="2324"/>
              <a:ext cx="376" cy="409"/>
              <a:chOff x="2231" y="1424"/>
              <a:chExt cx="509" cy="588"/>
            </a:xfrm>
          </p:grpSpPr>
          <p:sp>
            <p:nvSpPr>
              <p:cNvPr id="14491" name="Oval 84"/>
              <p:cNvSpPr>
                <a:spLocks noChangeArrowheads="1"/>
              </p:cNvSpPr>
              <p:nvPr/>
            </p:nvSpPr>
            <p:spPr bwMode="auto">
              <a:xfrm>
                <a:off x="2231" y="1424"/>
                <a:ext cx="509" cy="588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2" name="Oval 85"/>
              <p:cNvSpPr>
                <a:spLocks noChangeArrowheads="1"/>
              </p:cNvSpPr>
              <p:nvPr/>
            </p:nvSpPr>
            <p:spPr bwMode="auto">
              <a:xfrm>
                <a:off x="2231" y="1424"/>
                <a:ext cx="509" cy="588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89" name="Rectangle 86"/>
            <p:cNvSpPr>
              <a:spLocks noChangeArrowheads="1"/>
            </p:cNvSpPr>
            <p:nvPr/>
          </p:nvSpPr>
          <p:spPr bwMode="auto">
            <a:xfrm>
              <a:off x="2459" y="2432"/>
              <a:ext cx="23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tyr</a:t>
              </a:r>
              <a:endParaRPr lang="en-GB"/>
            </a:p>
          </p:txBody>
        </p:sp>
        <p:grpSp>
          <p:nvGrpSpPr>
            <p:cNvPr id="14390" name="Group 87"/>
            <p:cNvGrpSpPr>
              <a:grpSpLocks/>
            </p:cNvGrpSpPr>
            <p:nvPr/>
          </p:nvGrpSpPr>
          <p:grpSpPr bwMode="auto">
            <a:xfrm>
              <a:off x="2643" y="2199"/>
              <a:ext cx="389" cy="380"/>
              <a:chOff x="2643" y="1276"/>
              <a:chExt cx="510" cy="590"/>
            </a:xfrm>
          </p:grpSpPr>
          <p:sp>
            <p:nvSpPr>
              <p:cNvPr id="14489" name="Oval 88"/>
              <p:cNvSpPr>
                <a:spLocks noChangeArrowheads="1"/>
              </p:cNvSpPr>
              <p:nvPr/>
            </p:nvSpPr>
            <p:spPr bwMode="auto">
              <a:xfrm>
                <a:off x="2643" y="1276"/>
                <a:ext cx="510" cy="5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0" name="Oval 89"/>
              <p:cNvSpPr>
                <a:spLocks noChangeArrowheads="1"/>
              </p:cNvSpPr>
              <p:nvPr/>
            </p:nvSpPr>
            <p:spPr bwMode="auto">
              <a:xfrm>
                <a:off x="2643" y="1276"/>
                <a:ext cx="510" cy="5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91" name="Rectangle 90"/>
            <p:cNvSpPr>
              <a:spLocks noChangeArrowheads="1"/>
            </p:cNvSpPr>
            <p:nvPr/>
          </p:nvSpPr>
          <p:spPr bwMode="auto">
            <a:xfrm>
              <a:off x="2720" y="2291"/>
              <a:ext cx="27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ala</a:t>
              </a:r>
              <a:endParaRPr lang="en-GB"/>
            </a:p>
          </p:txBody>
        </p:sp>
        <p:grpSp>
          <p:nvGrpSpPr>
            <p:cNvPr id="14392" name="Group 91"/>
            <p:cNvGrpSpPr>
              <a:grpSpLocks/>
            </p:cNvGrpSpPr>
            <p:nvPr/>
          </p:nvGrpSpPr>
          <p:grpSpPr bwMode="auto">
            <a:xfrm>
              <a:off x="2843" y="2471"/>
              <a:ext cx="375" cy="410"/>
              <a:chOff x="2813" y="1696"/>
              <a:chExt cx="508" cy="590"/>
            </a:xfrm>
          </p:grpSpPr>
          <p:sp>
            <p:nvSpPr>
              <p:cNvPr id="14487" name="Oval 92"/>
              <p:cNvSpPr>
                <a:spLocks noChangeArrowheads="1"/>
              </p:cNvSpPr>
              <p:nvPr/>
            </p:nvSpPr>
            <p:spPr bwMode="auto">
              <a:xfrm>
                <a:off x="2813" y="1696"/>
                <a:ext cx="508" cy="590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88" name="Oval 93"/>
              <p:cNvSpPr>
                <a:spLocks noChangeArrowheads="1"/>
              </p:cNvSpPr>
              <p:nvPr/>
            </p:nvSpPr>
            <p:spPr bwMode="auto">
              <a:xfrm>
                <a:off x="2813" y="1696"/>
                <a:ext cx="508" cy="590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93" name="Rectangle 94"/>
            <p:cNvSpPr>
              <a:spLocks noChangeArrowheads="1"/>
            </p:cNvSpPr>
            <p:nvPr/>
          </p:nvSpPr>
          <p:spPr bwMode="auto">
            <a:xfrm>
              <a:off x="2890" y="2572"/>
              <a:ext cx="28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ser</a:t>
              </a:r>
              <a:endParaRPr lang="en-GB"/>
            </a:p>
          </p:txBody>
        </p:sp>
        <p:grpSp>
          <p:nvGrpSpPr>
            <p:cNvPr id="14394" name="Group 95"/>
            <p:cNvGrpSpPr>
              <a:grpSpLocks/>
            </p:cNvGrpSpPr>
            <p:nvPr/>
          </p:nvGrpSpPr>
          <p:grpSpPr bwMode="auto">
            <a:xfrm>
              <a:off x="3156" y="2601"/>
              <a:ext cx="388" cy="409"/>
              <a:chOff x="3221" y="1923"/>
              <a:chExt cx="510" cy="590"/>
            </a:xfrm>
          </p:grpSpPr>
          <p:sp>
            <p:nvSpPr>
              <p:cNvPr id="14485" name="Oval 96"/>
              <p:cNvSpPr>
                <a:spLocks noChangeArrowheads="1"/>
              </p:cNvSpPr>
              <p:nvPr/>
            </p:nvSpPr>
            <p:spPr bwMode="auto">
              <a:xfrm>
                <a:off x="3221" y="1923"/>
                <a:ext cx="510" cy="5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86" name="Oval 97"/>
              <p:cNvSpPr>
                <a:spLocks noChangeArrowheads="1"/>
              </p:cNvSpPr>
              <p:nvPr/>
            </p:nvSpPr>
            <p:spPr bwMode="auto">
              <a:xfrm>
                <a:off x="3221" y="1923"/>
                <a:ext cx="510" cy="5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95" name="Rectangle 98"/>
            <p:cNvSpPr>
              <a:spLocks noChangeArrowheads="1"/>
            </p:cNvSpPr>
            <p:nvPr/>
          </p:nvSpPr>
          <p:spPr bwMode="auto">
            <a:xfrm>
              <a:off x="3228" y="2678"/>
              <a:ext cx="27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leu</a:t>
              </a:r>
              <a:endParaRPr lang="en-GB"/>
            </a:p>
          </p:txBody>
        </p:sp>
        <p:grpSp>
          <p:nvGrpSpPr>
            <p:cNvPr id="14396" name="Group 99"/>
            <p:cNvGrpSpPr>
              <a:grpSpLocks/>
            </p:cNvGrpSpPr>
            <p:nvPr/>
          </p:nvGrpSpPr>
          <p:grpSpPr bwMode="auto">
            <a:xfrm>
              <a:off x="3300" y="2306"/>
              <a:ext cx="376" cy="409"/>
              <a:chOff x="3430" y="1540"/>
              <a:chExt cx="509" cy="589"/>
            </a:xfrm>
          </p:grpSpPr>
          <p:sp>
            <p:nvSpPr>
              <p:cNvPr id="14483" name="Oval 100"/>
              <p:cNvSpPr>
                <a:spLocks noChangeArrowheads="1"/>
              </p:cNvSpPr>
              <p:nvPr/>
            </p:nvSpPr>
            <p:spPr bwMode="auto">
              <a:xfrm>
                <a:off x="3430" y="1540"/>
                <a:ext cx="509" cy="589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84" name="Oval 101"/>
              <p:cNvSpPr>
                <a:spLocks noChangeArrowheads="1"/>
              </p:cNvSpPr>
              <p:nvPr/>
            </p:nvSpPr>
            <p:spPr bwMode="auto">
              <a:xfrm>
                <a:off x="3430" y="1540"/>
                <a:ext cx="509" cy="589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97" name="Rectangle 102"/>
            <p:cNvSpPr>
              <a:spLocks noChangeArrowheads="1"/>
            </p:cNvSpPr>
            <p:nvPr/>
          </p:nvSpPr>
          <p:spPr bwMode="auto">
            <a:xfrm>
              <a:off x="3336" y="2381"/>
              <a:ext cx="30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arg</a:t>
              </a:r>
              <a:endParaRPr lang="en-GB"/>
            </a:p>
          </p:txBody>
        </p:sp>
        <p:grpSp>
          <p:nvGrpSpPr>
            <p:cNvPr id="14398" name="Group 103"/>
            <p:cNvGrpSpPr>
              <a:grpSpLocks/>
            </p:cNvGrpSpPr>
            <p:nvPr/>
          </p:nvGrpSpPr>
          <p:grpSpPr bwMode="auto">
            <a:xfrm>
              <a:off x="3566" y="2479"/>
              <a:ext cx="377" cy="408"/>
              <a:chOff x="3750" y="1819"/>
              <a:chExt cx="508" cy="588"/>
            </a:xfrm>
          </p:grpSpPr>
          <p:sp>
            <p:nvSpPr>
              <p:cNvPr id="14481" name="Oval 104"/>
              <p:cNvSpPr>
                <a:spLocks noChangeArrowheads="1"/>
              </p:cNvSpPr>
              <p:nvPr/>
            </p:nvSpPr>
            <p:spPr bwMode="auto">
              <a:xfrm>
                <a:off x="3750" y="1819"/>
                <a:ext cx="508" cy="588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82" name="Oval 105"/>
              <p:cNvSpPr>
                <a:spLocks noChangeArrowheads="1"/>
              </p:cNvSpPr>
              <p:nvPr/>
            </p:nvSpPr>
            <p:spPr bwMode="auto">
              <a:xfrm>
                <a:off x="3750" y="1819"/>
                <a:ext cx="508" cy="58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99" name="Rectangle 106"/>
            <p:cNvSpPr>
              <a:spLocks noChangeArrowheads="1"/>
            </p:cNvSpPr>
            <p:nvPr/>
          </p:nvSpPr>
          <p:spPr bwMode="auto">
            <a:xfrm>
              <a:off x="3622" y="2591"/>
              <a:ext cx="26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his</a:t>
              </a:r>
              <a:endParaRPr lang="en-GB"/>
            </a:p>
          </p:txBody>
        </p:sp>
        <p:grpSp>
          <p:nvGrpSpPr>
            <p:cNvPr id="14400" name="Group 107"/>
            <p:cNvGrpSpPr>
              <a:grpSpLocks/>
            </p:cNvGrpSpPr>
            <p:nvPr/>
          </p:nvGrpSpPr>
          <p:grpSpPr bwMode="auto">
            <a:xfrm>
              <a:off x="3725" y="2770"/>
              <a:ext cx="376" cy="408"/>
              <a:chOff x="3913" y="2244"/>
              <a:chExt cx="508" cy="588"/>
            </a:xfrm>
          </p:grpSpPr>
          <p:sp>
            <p:nvSpPr>
              <p:cNvPr id="14479" name="Oval 108"/>
              <p:cNvSpPr>
                <a:spLocks noChangeArrowheads="1"/>
              </p:cNvSpPr>
              <p:nvPr/>
            </p:nvSpPr>
            <p:spPr bwMode="auto">
              <a:xfrm>
                <a:off x="3913" y="2244"/>
                <a:ext cx="508" cy="588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80" name="Oval 109"/>
              <p:cNvSpPr>
                <a:spLocks noChangeArrowheads="1"/>
              </p:cNvSpPr>
              <p:nvPr/>
            </p:nvSpPr>
            <p:spPr bwMode="auto">
              <a:xfrm>
                <a:off x="3913" y="2244"/>
                <a:ext cx="508" cy="588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01" name="Rectangle 110"/>
            <p:cNvSpPr>
              <a:spLocks noChangeArrowheads="1"/>
            </p:cNvSpPr>
            <p:nvPr/>
          </p:nvSpPr>
          <p:spPr bwMode="auto">
            <a:xfrm>
              <a:off x="3809" y="2876"/>
              <a:ext cx="23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tyr</a:t>
              </a:r>
              <a:endParaRPr lang="en-GB"/>
            </a:p>
          </p:txBody>
        </p:sp>
        <p:grpSp>
          <p:nvGrpSpPr>
            <p:cNvPr id="14402" name="Group 111"/>
            <p:cNvGrpSpPr>
              <a:grpSpLocks/>
            </p:cNvGrpSpPr>
            <p:nvPr/>
          </p:nvGrpSpPr>
          <p:grpSpPr bwMode="auto">
            <a:xfrm>
              <a:off x="3883" y="2499"/>
              <a:ext cx="375" cy="408"/>
              <a:chOff x="4157" y="1897"/>
              <a:chExt cx="509" cy="587"/>
            </a:xfrm>
          </p:grpSpPr>
          <p:sp>
            <p:nvSpPr>
              <p:cNvPr id="14477" name="Oval 112"/>
              <p:cNvSpPr>
                <a:spLocks noChangeArrowheads="1"/>
              </p:cNvSpPr>
              <p:nvPr/>
            </p:nvSpPr>
            <p:spPr bwMode="auto">
              <a:xfrm>
                <a:off x="4157" y="1897"/>
                <a:ext cx="509" cy="5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78" name="Oval 113"/>
              <p:cNvSpPr>
                <a:spLocks noChangeArrowheads="1"/>
              </p:cNvSpPr>
              <p:nvPr/>
            </p:nvSpPr>
            <p:spPr bwMode="auto">
              <a:xfrm>
                <a:off x="4157" y="1897"/>
                <a:ext cx="509" cy="5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03" name="Rectangle 114"/>
            <p:cNvSpPr>
              <a:spLocks noChangeArrowheads="1"/>
            </p:cNvSpPr>
            <p:nvPr/>
          </p:nvSpPr>
          <p:spPr bwMode="auto">
            <a:xfrm>
              <a:off x="3936" y="2605"/>
              <a:ext cx="27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leu</a:t>
              </a:r>
              <a:endParaRPr lang="en-GB"/>
            </a:p>
          </p:txBody>
        </p:sp>
        <p:grpSp>
          <p:nvGrpSpPr>
            <p:cNvPr id="14404" name="Group 115"/>
            <p:cNvGrpSpPr>
              <a:grpSpLocks/>
            </p:cNvGrpSpPr>
            <p:nvPr/>
          </p:nvGrpSpPr>
          <p:grpSpPr bwMode="auto">
            <a:xfrm>
              <a:off x="4069" y="2251"/>
              <a:ext cx="375" cy="409"/>
              <a:chOff x="4435" y="1586"/>
              <a:chExt cx="508" cy="588"/>
            </a:xfrm>
          </p:grpSpPr>
          <p:sp>
            <p:nvSpPr>
              <p:cNvPr id="14475" name="Oval 116"/>
              <p:cNvSpPr>
                <a:spLocks noChangeArrowheads="1"/>
              </p:cNvSpPr>
              <p:nvPr/>
            </p:nvSpPr>
            <p:spPr bwMode="auto">
              <a:xfrm>
                <a:off x="4435" y="1586"/>
                <a:ext cx="508" cy="588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76" name="Oval 117"/>
              <p:cNvSpPr>
                <a:spLocks noChangeArrowheads="1"/>
              </p:cNvSpPr>
              <p:nvPr/>
            </p:nvSpPr>
            <p:spPr bwMode="auto">
              <a:xfrm>
                <a:off x="4435" y="1586"/>
                <a:ext cx="508" cy="588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05" name="Rectangle 118"/>
            <p:cNvSpPr>
              <a:spLocks noChangeArrowheads="1"/>
            </p:cNvSpPr>
            <p:nvPr/>
          </p:nvSpPr>
          <p:spPr bwMode="auto">
            <a:xfrm>
              <a:off x="4109" y="2358"/>
              <a:ext cx="33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asn</a:t>
              </a:r>
              <a:endParaRPr lang="en-GB"/>
            </a:p>
          </p:txBody>
        </p:sp>
        <p:grpSp>
          <p:nvGrpSpPr>
            <p:cNvPr id="14406" name="Group 119"/>
            <p:cNvGrpSpPr>
              <a:grpSpLocks/>
            </p:cNvGrpSpPr>
            <p:nvPr/>
          </p:nvGrpSpPr>
          <p:grpSpPr bwMode="auto">
            <a:xfrm>
              <a:off x="4373" y="2477"/>
              <a:ext cx="373" cy="412"/>
              <a:chOff x="4796" y="1943"/>
              <a:chExt cx="503" cy="592"/>
            </a:xfrm>
          </p:grpSpPr>
          <p:sp>
            <p:nvSpPr>
              <p:cNvPr id="14473" name="Oval 120"/>
              <p:cNvSpPr>
                <a:spLocks noChangeArrowheads="1"/>
              </p:cNvSpPr>
              <p:nvPr/>
            </p:nvSpPr>
            <p:spPr bwMode="auto">
              <a:xfrm>
                <a:off x="4796" y="1943"/>
                <a:ext cx="503" cy="59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74" name="Oval 121"/>
              <p:cNvSpPr>
                <a:spLocks noChangeArrowheads="1"/>
              </p:cNvSpPr>
              <p:nvPr/>
            </p:nvSpPr>
            <p:spPr bwMode="auto">
              <a:xfrm>
                <a:off x="4796" y="1943"/>
                <a:ext cx="503" cy="59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07" name="Rectangle 122"/>
            <p:cNvSpPr>
              <a:spLocks noChangeArrowheads="1"/>
            </p:cNvSpPr>
            <p:nvPr/>
          </p:nvSpPr>
          <p:spPr bwMode="auto">
            <a:xfrm>
              <a:off x="4428" y="2572"/>
              <a:ext cx="27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leu</a:t>
              </a:r>
              <a:endParaRPr lang="en-GB"/>
            </a:p>
          </p:txBody>
        </p:sp>
        <p:grpSp>
          <p:nvGrpSpPr>
            <p:cNvPr id="14408" name="Group 123"/>
            <p:cNvGrpSpPr>
              <a:grpSpLocks/>
            </p:cNvGrpSpPr>
            <p:nvPr/>
          </p:nvGrpSpPr>
          <p:grpSpPr bwMode="auto">
            <a:xfrm>
              <a:off x="4622" y="2719"/>
              <a:ext cx="369" cy="410"/>
              <a:chOff x="5083" y="2313"/>
              <a:chExt cx="501" cy="590"/>
            </a:xfrm>
          </p:grpSpPr>
          <p:sp>
            <p:nvSpPr>
              <p:cNvPr id="14471" name="Oval 124"/>
              <p:cNvSpPr>
                <a:spLocks noChangeArrowheads="1"/>
              </p:cNvSpPr>
              <p:nvPr/>
            </p:nvSpPr>
            <p:spPr bwMode="auto">
              <a:xfrm>
                <a:off x="5083" y="2313"/>
                <a:ext cx="501" cy="5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72" name="Oval 125"/>
              <p:cNvSpPr>
                <a:spLocks noChangeArrowheads="1"/>
              </p:cNvSpPr>
              <p:nvPr/>
            </p:nvSpPr>
            <p:spPr bwMode="auto">
              <a:xfrm>
                <a:off x="5083" y="2313"/>
                <a:ext cx="501" cy="5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09" name="Rectangle 126"/>
            <p:cNvSpPr>
              <a:spLocks noChangeArrowheads="1"/>
            </p:cNvSpPr>
            <p:nvPr/>
          </p:nvSpPr>
          <p:spPr bwMode="auto">
            <a:xfrm>
              <a:off x="4675" y="2813"/>
              <a:ext cx="26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val</a:t>
              </a:r>
              <a:endParaRPr lang="en-GB"/>
            </a:p>
          </p:txBody>
        </p:sp>
        <p:grpSp>
          <p:nvGrpSpPr>
            <p:cNvPr id="14410" name="Group 127"/>
            <p:cNvGrpSpPr>
              <a:grpSpLocks/>
            </p:cNvGrpSpPr>
            <p:nvPr/>
          </p:nvGrpSpPr>
          <p:grpSpPr bwMode="auto">
            <a:xfrm>
              <a:off x="4715" y="2409"/>
              <a:ext cx="368" cy="416"/>
              <a:chOff x="5250" y="1902"/>
              <a:chExt cx="503" cy="590"/>
            </a:xfrm>
          </p:grpSpPr>
          <p:sp>
            <p:nvSpPr>
              <p:cNvPr id="14469" name="Oval 128"/>
              <p:cNvSpPr>
                <a:spLocks noChangeArrowheads="1"/>
              </p:cNvSpPr>
              <p:nvPr/>
            </p:nvSpPr>
            <p:spPr bwMode="auto">
              <a:xfrm>
                <a:off x="5250" y="1902"/>
                <a:ext cx="503" cy="590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70" name="Oval 129"/>
              <p:cNvSpPr>
                <a:spLocks noChangeArrowheads="1"/>
              </p:cNvSpPr>
              <p:nvPr/>
            </p:nvSpPr>
            <p:spPr bwMode="auto">
              <a:xfrm>
                <a:off x="5250" y="1902"/>
                <a:ext cx="503" cy="590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11" name="Rectangle 130"/>
            <p:cNvSpPr>
              <a:spLocks noChangeArrowheads="1"/>
            </p:cNvSpPr>
            <p:nvPr/>
          </p:nvSpPr>
          <p:spPr bwMode="auto">
            <a:xfrm>
              <a:off x="4797" y="2493"/>
              <a:ext cx="24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thr</a:t>
              </a:r>
              <a:endParaRPr lang="en-GB"/>
            </a:p>
          </p:txBody>
        </p:sp>
        <p:grpSp>
          <p:nvGrpSpPr>
            <p:cNvPr id="14412" name="Group 131"/>
            <p:cNvGrpSpPr>
              <a:grpSpLocks/>
            </p:cNvGrpSpPr>
            <p:nvPr/>
          </p:nvGrpSpPr>
          <p:grpSpPr bwMode="auto">
            <a:xfrm>
              <a:off x="4684" y="2090"/>
              <a:ext cx="372" cy="411"/>
              <a:chOff x="5256" y="1460"/>
              <a:chExt cx="503" cy="590"/>
            </a:xfrm>
          </p:grpSpPr>
          <p:sp>
            <p:nvSpPr>
              <p:cNvPr id="14467" name="Oval 132"/>
              <p:cNvSpPr>
                <a:spLocks noChangeArrowheads="1"/>
              </p:cNvSpPr>
              <p:nvPr/>
            </p:nvSpPr>
            <p:spPr bwMode="auto">
              <a:xfrm>
                <a:off x="5256" y="1460"/>
                <a:ext cx="503" cy="590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68" name="Oval 133"/>
              <p:cNvSpPr>
                <a:spLocks noChangeArrowheads="1"/>
              </p:cNvSpPr>
              <p:nvPr/>
            </p:nvSpPr>
            <p:spPr bwMode="auto">
              <a:xfrm>
                <a:off x="5256" y="1460"/>
                <a:ext cx="503" cy="590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13" name="Rectangle 134"/>
            <p:cNvSpPr>
              <a:spLocks noChangeArrowheads="1"/>
            </p:cNvSpPr>
            <p:nvPr/>
          </p:nvSpPr>
          <p:spPr bwMode="auto">
            <a:xfrm>
              <a:off x="4731" y="2198"/>
              <a:ext cx="30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arg</a:t>
              </a:r>
              <a:endParaRPr lang="en-GB"/>
            </a:p>
          </p:txBody>
        </p:sp>
        <p:grpSp>
          <p:nvGrpSpPr>
            <p:cNvPr id="14414" name="Group 135"/>
            <p:cNvGrpSpPr>
              <a:grpSpLocks/>
            </p:cNvGrpSpPr>
            <p:nvPr/>
          </p:nvGrpSpPr>
          <p:grpSpPr bwMode="auto">
            <a:xfrm>
              <a:off x="4516" y="1780"/>
              <a:ext cx="369" cy="410"/>
              <a:chOff x="5083" y="1008"/>
              <a:chExt cx="501" cy="590"/>
            </a:xfrm>
          </p:grpSpPr>
          <p:sp>
            <p:nvSpPr>
              <p:cNvPr id="14465" name="Oval 136"/>
              <p:cNvSpPr>
                <a:spLocks noChangeArrowheads="1"/>
              </p:cNvSpPr>
              <p:nvPr/>
            </p:nvSpPr>
            <p:spPr bwMode="auto">
              <a:xfrm>
                <a:off x="5083" y="1008"/>
                <a:ext cx="501" cy="590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66" name="Oval 137"/>
              <p:cNvSpPr>
                <a:spLocks noChangeArrowheads="1"/>
              </p:cNvSpPr>
              <p:nvPr/>
            </p:nvSpPr>
            <p:spPr bwMode="auto">
              <a:xfrm>
                <a:off x="5083" y="1008"/>
                <a:ext cx="501" cy="590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15" name="Rectangle 138"/>
            <p:cNvSpPr>
              <a:spLocks noChangeArrowheads="1"/>
            </p:cNvSpPr>
            <p:nvPr/>
          </p:nvSpPr>
          <p:spPr bwMode="auto">
            <a:xfrm>
              <a:off x="4581" y="1885"/>
              <a:ext cx="27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gln</a:t>
              </a:r>
              <a:endParaRPr lang="en-GB"/>
            </a:p>
          </p:txBody>
        </p:sp>
        <p:grpSp>
          <p:nvGrpSpPr>
            <p:cNvPr id="14416" name="Group 139"/>
            <p:cNvGrpSpPr>
              <a:grpSpLocks/>
            </p:cNvGrpSpPr>
            <p:nvPr/>
          </p:nvGrpSpPr>
          <p:grpSpPr bwMode="auto">
            <a:xfrm>
              <a:off x="4218" y="1572"/>
              <a:ext cx="372" cy="410"/>
              <a:chOff x="4728" y="675"/>
              <a:chExt cx="502" cy="590"/>
            </a:xfrm>
          </p:grpSpPr>
          <p:sp>
            <p:nvSpPr>
              <p:cNvPr id="14463" name="Oval 140"/>
              <p:cNvSpPr>
                <a:spLocks noChangeArrowheads="1"/>
              </p:cNvSpPr>
              <p:nvPr/>
            </p:nvSpPr>
            <p:spPr bwMode="auto">
              <a:xfrm>
                <a:off x="4728" y="675"/>
                <a:ext cx="502" cy="590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64" name="Oval 141"/>
              <p:cNvSpPr>
                <a:spLocks noChangeArrowheads="1"/>
              </p:cNvSpPr>
              <p:nvPr/>
            </p:nvSpPr>
            <p:spPr bwMode="auto">
              <a:xfrm>
                <a:off x="4728" y="675"/>
                <a:ext cx="502" cy="590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463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17" name="Rectangle 142"/>
            <p:cNvSpPr>
              <a:spLocks noChangeArrowheads="1"/>
            </p:cNvSpPr>
            <p:nvPr/>
          </p:nvSpPr>
          <p:spPr bwMode="auto">
            <a:xfrm>
              <a:off x="4263" y="1680"/>
              <a:ext cx="30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arg</a:t>
              </a:r>
              <a:endParaRPr lang="en-GB"/>
            </a:p>
          </p:txBody>
        </p:sp>
        <p:grpSp>
          <p:nvGrpSpPr>
            <p:cNvPr id="14418" name="Group 143"/>
            <p:cNvGrpSpPr>
              <a:grpSpLocks/>
            </p:cNvGrpSpPr>
            <p:nvPr/>
          </p:nvGrpSpPr>
          <p:grpSpPr bwMode="auto">
            <a:xfrm>
              <a:off x="4438" y="1301"/>
              <a:ext cx="372" cy="409"/>
              <a:chOff x="5053" y="336"/>
              <a:chExt cx="502" cy="590"/>
            </a:xfrm>
          </p:grpSpPr>
          <p:grpSp>
            <p:nvGrpSpPr>
              <p:cNvPr id="14459" name="Group 144"/>
              <p:cNvGrpSpPr>
                <a:grpSpLocks/>
              </p:cNvGrpSpPr>
              <p:nvPr/>
            </p:nvGrpSpPr>
            <p:grpSpPr bwMode="auto">
              <a:xfrm>
                <a:off x="5053" y="336"/>
                <a:ext cx="502" cy="590"/>
                <a:chOff x="5053" y="336"/>
                <a:chExt cx="502" cy="590"/>
              </a:xfrm>
            </p:grpSpPr>
            <p:sp>
              <p:nvSpPr>
                <p:cNvPr id="14461" name="Oval 145"/>
                <p:cNvSpPr>
                  <a:spLocks noChangeArrowheads="1"/>
                </p:cNvSpPr>
                <p:nvPr/>
              </p:nvSpPr>
              <p:spPr bwMode="auto">
                <a:xfrm>
                  <a:off x="5053" y="336"/>
                  <a:ext cx="502" cy="590"/>
                </a:xfrm>
                <a:prstGeom prst="ellipse">
                  <a:avLst/>
                </a:pr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62" name="Oval 146"/>
                <p:cNvSpPr>
                  <a:spLocks noChangeArrowheads="1"/>
                </p:cNvSpPr>
                <p:nvPr/>
              </p:nvSpPr>
              <p:spPr bwMode="auto">
                <a:xfrm>
                  <a:off x="5053" y="336"/>
                  <a:ext cx="502" cy="590"/>
                </a:xfrm>
                <a:prstGeom prst="ellipse">
                  <a:avLst/>
                </a:pr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7463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4460" name="Rectangle 147"/>
              <p:cNvSpPr>
                <a:spLocks noChangeArrowheads="1"/>
              </p:cNvSpPr>
              <p:nvPr/>
            </p:nvSpPr>
            <p:spPr bwMode="auto">
              <a:xfrm>
                <a:off x="5155" y="487"/>
                <a:ext cx="314" cy="34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2500">
                    <a:ea typeface="宋体" pitchFamily="2" charset="-122"/>
                  </a:rPr>
                  <a:t>tyr</a:t>
                </a:r>
                <a:endParaRPr lang="en-GB" sz="2500" baseline="-25000">
                  <a:ea typeface="宋体" pitchFamily="2" charset="-122"/>
                </a:endParaRPr>
              </a:p>
            </p:txBody>
          </p:sp>
        </p:grpSp>
        <p:sp>
          <p:nvSpPr>
            <p:cNvPr id="14419" name="Rectangle 148"/>
            <p:cNvSpPr>
              <a:spLocks noChangeArrowheads="1"/>
            </p:cNvSpPr>
            <p:nvPr/>
          </p:nvSpPr>
          <p:spPr bwMode="auto">
            <a:xfrm>
              <a:off x="4344" y="3620"/>
              <a:ext cx="23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GB" altLang="zh-CN" sz="2500">
                  <a:ea typeface="宋体" pitchFamily="2" charset="-122"/>
                </a:rPr>
                <a:t>tyr</a:t>
              </a:r>
              <a:endParaRPr lang="en-GB"/>
            </a:p>
          </p:txBody>
        </p:sp>
        <p:sp>
          <p:nvSpPr>
            <p:cNvPr id="14420" name="Text Box 149"/>
            <p:cNvSpPr txBox="1">
              <a:spLocks noChangeArrowheads="1"/>
            </p:cNvSpPr>
            <p:nvPr/>
          </p:nvSpPr>
          <p:spPr bwMode="auto">
            <a:xfrm>
              <a:off x="4386" y="3553"/>
              <a:ext cx="26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</a:t>
              </a:r>
              <a:endParaRPr lang="en-GB"/>
            </a:p>
          </p:txBody>
        </p:sp>
        <p:sp>
          <p:nvSpPr>
            <p:cNvPr id="14421" name="Text Box 150"/>
            <p:cNvSpPr txBox="1">
              <a:spLocks noChangeArrowheads="1"/>
            </p:cNvSpPr>
            <p:nvPr/>
          </p:nvSpPr>
          <p:spPr bwMode="auto">
            <a:xfrm>
              <a:off x="4042" y="3352"/>
              <a:ext cx="26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</a:t>
              </a:r>
              <a:endParaRPr lang="en-GB"/>
            </a:p>
          </p:txBody>
        </p:sp>
        <p:sp>
          <p:nvSpPr>
            <p:cNvPr id="14422" name="Text Box 151"/>
            <p:cNvSpPr txBox="1">
              <a:spLocks noChangeArrowheads="1"/>
            </p:cNvSpPr>
            <p:nvPr/>
          </p:nvSpPr>
          <p:spPr bwMode="auto">
            <a:xfrm>
              <a:off x="3802" y="3579"/>
              <a:ext cx="26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3</a:t>
              </a:r>
              <a:endParaRPr lang="en-GB"/>
            </a:p>
          </p:txBody>
        </p:sp>
        <p:sp>
          <p:nvSpPr>
            <p:cNvPr id="14423" name="Text Box 152"/>
            <p:cNvSpPr txBox="1">
              <a:spLocks noChangeArrowheads="1"/>
            </p:cNvSpPr>
            <p:nvPr/>
          </p:nvSpPr>
          <p:spPr bwMode="auto">
            <a:xfrm>
              <a:off x="3455" y="3618"/>
              <a:ext cx="26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4</a:t>
              </a:r>
              <a:endParaRPr lang="en-GB"/>
            </a:p>
          </p:txBody>
        </p:sp>
        <p:sp>
          <p:nvSpPr>
            <p:cNvPr id="14424" name="Text Box 153"/>
            <p:cNvSpPr txBox="1">
              <a:spLocks noChangeArrowheads="1"/>
            </p:cNvSpPr>
            <p:nvPr/>
          </p:nvSpPr>
          <p:spPr bwMode="auto">
            <a:xfrm>
              <a:off x="3156" y="3470"/>
              <a:ext cx="26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5</a:t>
              </a:r>
              <a:endParaRPr lang="en-GB"/>
            </a:p>
          </p:txBody>
        </p:sp>
        <p:sp>
          <p:nvSpPr>
            <p:cNvPr id="14425" name="Text Box 154"/>
            <p:cNvSpPr txBox="1">
              <a:spLocks noChangeArrowheads="1"/>
            </p:cNvSpPr>
            <p:nvPr/>
          </p:nvSpPr>
          <p:spPr bwMode="auto">
            <a:xfrm>
              <a:off x="2514" y="3693"/>
              <a:ext cx="26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7</a:t>
              </a:r>
              <a:endParaRPr lang="en-GB"/>
            </a:p>
          </p:txBody>
        </p:sp>
        <p:sp>
          <p:nvSpPr>
            <p:cNvPr id="14426" name="Text Box 155"/>
            <p:cNvSpPr txBox="1">
              <a:spLocks noChangeArrowheads="1"/>
            </p:cNvSpPr>
            <p:nvPr/>
          </p:nvSpPr>
          <p:spPr bwMode="auto">
            <a:xfrm>
              <a:off x="2173" y="3540"/>
              <a:ext cx="26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8</a:t>
              </a:r>
              <a:endParaRPr lang="en-GB"/>
            </a:p>
          </p:txBody>
        </p:sp>
        <p:sp>
          <p:nvSpPr>
            <p:cNvPr id="14427" name="Text Box 156"/>
            <p:cNvSpPr txBox="1">
              <a:spLocks noChangeArrowheads="1"/>
            </p:cNvSpPr>
            <p:nvPr/>
          </p:nvSpPr>
          <p:spPr bwMode="auto">
            <a:xfrm>
              <a:off x="1877" y="3745"/>
              <a:ext cx="26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9</a:t>
              </a:r>
              <a:endParaRPr lang="en-GB"/>
            </a:p>
          </p:txBody>
        </p:sp>
        <p:sp>
          <p:nvSpPr>
            <p:cNvPr id="14428" name="Text Box 157"/>
            <p:cNvSpPr txBox="1">
              <a:spLocks noChangeArrowheads="1"/>
            </p:cNvSpPr>
            <p:nvPr/>
          </p:nvSpPr>
          <p:spPr bwMode="auto">
            <a:xfrm>
              <a:off x="2883" y="3680"/>
              <a:ext cx="26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6</a:t>
              </a:r>
              <a:endParaRPr lang="en-GB"/>
            </a:p>
          </p:txBody>
        </p:sp>
        <p:sp>
          <p:nvSpPr>
            <p:cNvPr id="14429" name="Text Box 158"/>
            <p:cNvSpPr txBox="1">
              <a:spLocks noChangeArrowheads="1"/>
            </p:cNvSpPr>
            <p:nvPr/>
          </p:nvSpPr>
          <p:spPr bwMode="auto">
            <a:xfrm>
              <a:off x="1514" y="3586"/>
              <a:ext cx="26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10</a:t>
              </a:r>
              <a:endParaRPr lang="en-GB"/>
            </a:p>
          </p:txBody>
        </p:sp>
        <p:sp>
          <p:nvSpPr>
            <p:cNvPr id="14430" name="Text Box 159"/>
            <p:cNvSpPr txBox="1">
              <a:spLocks noChangeArrowheads="1"/>
            </p:cNvSpPr>
            <p:nvPr/>
          </p:nvSpPr>
          <p:spPr bwMode="auto">
            <a:xfrm>
              <a:off x="1215" y="3986"/>
              <a:ext cx="2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11</a:t>
              </a:r>
              <a:endParaRPr lang="en-GB"/>
            </a:p>
          </p:txBody>
        </p:sp>
        <p:sp>
          <p:nvSpPr>
            <p:cNvPr id="14431" name="Text Box 160"/>
            <p:cNvSpPr txBox="1">
              <a:spLocks noChangeArrowheads="1"/>
            </p:cNvSpPr>
            <p:nvPr/>
          </p:nvSpPr>
          <p:spPr bwMode="auto">
            <a:xfrm>
              <a:off x="1163" y="3419"/>
              <a:ext cx="26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12</a:t>
              </a:r>
              <a:endParaRPr lang="en-GB"/>
            </a:p>
          </p:txBody>
        </p:sp>
        <p:sp>
          <p:nvSpPr>
            <p:cNvPr id="14432" name="Text Box 161"/>
            <p:cNvSpPr txBox="1">
              <a:spLocks noChangeArrowheads="1"/>
            </p:cNvSpPr>
            <p:nvPr/>
          </p:nvSpPr>
          <p:spPr bwMode="auto">
            <a:xfrm>
              <a:off x="891" y="3249"/>
              <a:ext cx="26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13</a:t>
              </a:r>
              <a:endParaRPr lang="en-GB"/>
            </a:p>
          </p:txBody>
        </p:sp>
        <p:sp>
          <p:nvSpPr>
            <p:cNvPr id="14433" name="Text Box 162"/>
            <p:cNvSpPr txBox="1">
              <a:spLocks noChangeArrowheads="1"/>
            </p:cNvSpPr>
            <p:nvPr/>
          </p:nvSpPr>
          <p:spPr bwMode="auto">
            <a:xfrm>
              <a:off x="776" y="2888"/>
              <a:ext cx="26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14</a:t>
              </a:r>
              <a:endParaRPr lang="en-GB"/>
            </a:p>
          </p:txBody>
        </p:sp>
        <p:sp>
          <p:nvSpPr>
            <p:cNvPr id="14434" name="Text Box 163"/>
            <p:cNvSpPr txBox="1">
              <a:spLocks noChangeArrowheads="1"/>
            </p:cNvSpPr>
            <p:nvPr/>
          </p:nvSpPr>
          <p:spPr bwMode="auto">
            <a:xfrm>
              <a:off x="1025" y="2552"/>
              <a:ext cx="26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15</a:t>
              </a:r>
              <a:endParaRPr lang="en-GB"/>
            </a:p>
          </p:txBody>
        </p:sp>
        <p:sp>
          <p:nvSpPr>
            <p:cNvPr id="14435" name="Text Box 164"/>
            <p:cNvSpPr txBox="1">
              <a:spLocks noChangeArrowheads="1"/>
            </p:cNvSpPr>
            <p:nvPr/>
          </p:nvSpPr>
          <p:spPr bwMode="auto">
            <a:xfrm>
              <a:off x="1306" y="2796"/>
              <a:ext cx="26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16</a:t>
              </a:r>
              <a:endParaRPr lang="en-GB"/>
            </a:p>
          </p:txBody>
        </p:sp>
        <p:sp>
          <p:nvSpPr>
            <p:cNvPr id="14436" name="Text Box 165"/>
            <p:cNvSpPr txBox="1">
              <a:spLocks noChangeArrowheads="1"/>
            </p:cNvSpPr>
            <p:nvPr/>
          </p:nvSpPr>
          <p:spPr bwMode="auto">
            <a:xfrm>
              <a:off x="1563" y="2583"/>
              <a:ext cx="26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17</a:t>
              </a:r>
              <a:endParaRPr lang="en-GB"/>
            </a:p>
          </p:txBody>
        </p:sp>
        <p:sp>
          <p:nvSpPr>
            <p:cNvPr id="14437" name="Text Box 166"/>
            <p:cNvSpPr txBox="1">
              <a:spLocks noChangeArrowheads="1"/>
            </p:cNvSpPr>
            <p:nvPr/>
          </p:nvSpPr>
          <p:spPr bwMode="auto">
            <a:xfrm>
              <a:off x="1802" y="2301"/>
              <a:ext cx="26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18</a:t>
              </a:r>
              <a:endParaRPr lang="en-GB"/>
            </a:p>
          </p:txBody>
        </p:sp>
        <p:sp>
          <p:nvSpPr>
            <p:cNvPr id="14438" name="Text Box 167"/>
            <p:cNvSpPr txBox="1">
              <a:spLocks noChangeArrowheads="1"/>
            </p:cNvSpPr>
            <p:nvPr/>
          </p:nvSpPr>
          <p:spPr bwMode="auto">
            <a:xfrm>
              <a:off x="2085" y="2519"/>
              <a:ext cx="26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19</a:t>
              </a:r>
              <a:endParaRPr lang="en-GB"/>
            </a:p>
          </p:txBody>
        </p:sp>
        <p:sp>
          <p:nvSpPr>
            <p:cNvPr id="14439" name="Text Box 168"/>
            <p:cNvSpPr txBox="1">
              <a:spLocks noChangeArrowheads="1"/>
            </p:cNvSpPr>
            <p:nvPr/>
          </p:nvSpPr>
          <p:spPr bwMode="auto">
            <a:xfrm>
              <a:off x="2402" y="2715"/>
              <a:ext cx="26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20</a:t>
              </a:r>
              <a:endParaRPr lang="en-GB"/>
            </a:p>
          </p:txBody>
        </p:sp>
        <p:sp>
          <p:nvSpPr>
            <p:cNvPr id="14440" name="Text Box 169"/>
            <p:cNvSpPr txBox="1">
              <a:spLocks noChangeArrowheads="1"/>
            </p:cNvSpPr>
            <p:nvPr/>
          </p:nvSpPr>
          <p:spPr bwMode="auto">
            <a:xfrm>
              <a:off x="2441" y="2345"/>
              <a:ext cx="2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21</a:t>
              </a:r>
              <a:endParaRPr lang="en-GB"/>
            </a:p>
          </p:txBody>
        </p:sp>
        <p:sp>
          <p:nvSpPr>
            <p:cNvPr id="14441" name="Text Box 170"/>
            <p:cNvSpPr txBox="1">
              <a:spLocks noChangeArrowheads="1"/>
            </p:cNvSpPr>
            <p:nvPr/>
          </p:nvSpPr>
          <p:spPr bwMode="auto">
            <a:xfrm>
              <a:off x="2730" y="2196"/>
              <a:ext cx="26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22</a:t>
              </a:r>
              <a:endParaRPr lang="en-GB"/>
            </a:p>
          </p:txBody>
        </p:sp>
        <p:sp>
          <p:nvSpPr>
            <p:cNvPr id="14442" name="Text Box 171"/>
            <p:cNvSpPr txBox="1">
              <a:spLocks noChangeArrowheads="1"/>
            </p:cNvSpPr>
            <p:nvPr/>
          </p:nvSpPr>
          <p:spPr bwMode="auto">
            <a:xfrm>
              <a:off x="2936" y="2505"/>
              <a:ext cx="26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23</a:t>
              </a:r>
              <a:endParaRPr lang="en-GB"/>
            </a:p>
          </p:txBody>
        </p:sp>
        <p:sp>
          <p:nvSpPr>
            <p:cNvPr id="14443" name="Text Box 172"/>
            <p:cNvSpPr txBox="1">
              <a:spLocks noChangeArrowheads="1"/>
            </p:cNvSpPr>
            <p:nvPr/>
          </p:nvSpPr>
          <p:spPr bwMode="auto">
            <a:xfrm>
              <a:off x="3280" y="2850"/>
              <a:ext cx="26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24</a:t>
              </a:r>
              <a:endParaRPr lang="en-GB"/>
            </a:p>
          </p:txBody>
        </p:sp>
        <p:sp>
          <p:nvSpPr>
            <p:cNvPr id="14444" name="Text Box 173"/>
            <p:cNvSpPr txBox="1">
              <a:spLocks noChangeArrowheads="1"/>
            </p:cNvSpPr>
            <p:nvPr/>
          </p:nvSpPr>
          <p:spPr bwMode="auto">
            <a:xfrm>
              <a:off x="3360" y="2308"/>
              <a:ext cx="2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25</a:t>
              </a:r>
              <a:endParaRPr lang="en-GB"/>
            </a:p>
          </p:txBody>
        </p:sp>
        <p:sp>
          <p:nvSpPr>
            <p:cNvPr id="14445" name="Text Box 174"/>
            <p:cNvSpPr txBox="1">
              <a:spLocks noChangeArrowheads="1"/>
            </p:cNvSpPr>
            <p:nvPr/>
          </p:nvSpPr>
          <p:spPr bwMode="auto">
            <a:xfrm>
              <a:off x="3658" y="2500"/>
              <a:ext cx="2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26</a:t>
              </a:r>
              <a:endParaRPr lang="en-GB"/>
            </a:p>
          </p:txBody>
        </p:sp>
        <p:sp>
          <p:nvSpPr>
            <p:cNvPr id="14446" name="Text Box 175"/>
            <p:cNvSpPr txBox="1">
              <a:spLocks noChangeArrowheads="1"/>
            </p:cNvSpPr>
            <p:nvPr/>
          </p:nvSpPr>
          <p:spPr bwMode="auto">
            <a:xfrm>
              <a:off x="3803" y="2825"/>
              <a:ext cx="27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27</a:t>
              </a:r>
              <a:endParaRPr lang="en-GB"/>
            </a:p>
          </p:txBody>
        </p:sp>
        <p:sp>
          <p:nvSpPr>
            <p:cNvPr id="14447" name="Text Box 176"/>
            <p:cNvSpPr txBox="1">
              <a:spLocks noChangeArrowheads="1"/>
            </p:cNvSpPr>
            <p:nvPr/>
          </p:nvSpPr>
          <p:spPr bwMode="auto">
            <a:xfrm>
              <a:off x="3933" y="2524"/>
              <a:ext cx="26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28</a:t>
              </a:r>
              <a:endParaRPr lang="en-GB"/>
            </a:p>
          </p:txBody>
        </p:sp>
        <p:sp>
          <p:nvSpPr>
            <p:cNvPr id="14448" name="Text Box 177"/>
            <p:cNvSpPr txBox="1">
              <a:spLocks noChangeArrowheads="1"/>
            </p:cNvSpPr>
            <p:nvPr/>
          </p:nvSpPr>
          <p:spPr bwMode="auto">
            <a:xfrm>
              <a:off x="4145" y="2286"/>
              <a:ext cx="26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29</a:t>
              </a:r>
              <a:endParaRPr lang="en-GB"/>
            </a:p>
          </p:txBody>
        </p:sp>
        <p:sp>
          <p:nvSpPr>
            <p:cNvPr id="14449" name="Text Box 178"/>
            <p:cNvSpPr txBox="1">
              <a:spLocks noChangeArrowheads="1"/>
            </p:cNvSpPr>
            <p:nvPr/>
          </p:nvSpPr>
          <p:spPr bwMode="auto">
            <a:xfrm>
              <a:off x="4450" y="2508"/>
              <a:ext cx="2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30</a:t>
              </a:r>
              <a:endParaRPr lang="en-GB"/>
            </a:p>
          </p:txBody>
        </p:sp>
        <p:sp>
          <p:nvSpPr>
            <p:cNvPr id="14450" name="Text Box 179"/>
            <p:cNvSpPr txBox="1">
              <a:spLocks noChangeArrowheads="1"/>
            </p:cNvSpPr>
            <p:nvPr/>
          </p:nvSpPr>
          <p:spPr bwMode="auto">
            <a:xfrm>
              <a:off x="4728" y="2980"/>
              <a:ext cx="26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31</a:t>
              </a:r>
              <a:endParaRPr lang="en-GB"/>
            </a:p>
          </p:txBody>
        </p:sp>
        <p:sp>
          <p:nvSpPr>
            <p:cNvPr id="14451" name="Text Box 180"/>
            <p:cNvSpPr txBox="1">
              <a:spLocks noChangeArrowheads="1"/>
            </p:cNvSpPr>
            <p:nvPr/>
          </p:nvSpPr>
          <p:spPr bwMode="auto">
            <a:xfrm>
              <a:off x="4815" y="2650"/>
              <a:ext cx="2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32</a:t>
              </a:r>
              <a:endParaRPr lang="en-GB"/>
            </a:p>
          </p:txBody>
        </p:sp>
        <p:sp>
          <p:nvSpPr>
            <p:cNvPr id="14452" name="Text Box 181"/>
            <p:cNvSpPr txBox="1">
              <a:spLocks noChangeArrowheads="1"/>
            </p:cNvSpPr>
            <p:nvPr/>
          </p:nvSpPr>
          <p:spPr bwMode="auto">
            <a:xfrm>
              <a:off x="4757" y="2135"/>
              <a:ext cx="2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33</a:t>
              </a:r>
              <a:endParaRPr lang="en-GB"/>
            </a:p>
          </p:txBody>
        </p:sp>
        <p:sp>
          <p:nvSpPr>
            <p:cNvPr id="14453" name="Text Box 182"/>
            <p:cNvSpPr txBox="1">
              <a:spLocks noChangeArrowheads="1"/>
            </p:cNvSpPr>
            <p:nvPr/>
          </p:nvSpPr>
          <p:spPr bwMode="auto">
            <a:xfrm>
              <a:off x="4595" y="1797"/>
              <a:ext cx="26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34</a:t>
              </a:r>
              <a:endParaRPr lang="en-GB"/>
            </a:p>
          </p:txBody>
        </p:sp>
        <p:sp>
          <p:nvSpPr>
            <p:cNvPr id="14454" name="Text Box 183"/>
            <p:cNvSpPr txBox="1">
              <a:spLocks noChangeArrowheads="1"/>
            </p:cNvSpPr>
            <p:nvPr/>
          </p:nvSpPr>
          <p:spPr bwMode="auto">
            <a:xfrm>
              <a:off x="4274" y="1611"/>
              <a:ext cx="26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35</a:t>
              </a:r>
              <a:endParaRPr lang="en-GB"/>
            </a:p>
          </p:txBody>
        </p:sp>
        <p:sp>
          <p:nvSpPr>
            <p:cNvPr id="14455" name="Text Box 184"/>
            <p:cNvSpPr txBox="1">
              <a:spLocks noChangeArrowheads="1"/>
            </p:cNvSpPr>
            <p:nvPr/>
          </p:nvSpPr>
          <p:spPr bwMode="auto">
            <a:xfrm>
              <a:off x="4503" y="1314"/>
              <a:ext cx="26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1300">
                  <a:ea typeface="宋体" pitchFamily="2" charset="-122"/>
                </a:rPr>
                <a:t>36</a:t>
              </a:r>
              <a:endParaRPr lang="en-GB"/>
            </a:p>
          </p:txBody>
        </p:sp>
        <p:sp>
          <p:nvSpPr>
            <p:cNvPr id="14456" name="Text Box 185"/>
            <p:cNvSpPr txBox="1">
              <a:spLocks noChangeArrowheads="1"/>
            </p:cNvSpPr>
            <p:nvPr/>
          </p:nvSpPr>
          <p:spPr bwMode="auto">
            <a:xfrm>
              <a:off x="4769" y="1363"/>
              <a:ext cx="51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zh-CN" sz="2500">
                  <a:ea typeface="宋体" pitchFamily="2" charset="-122"/>
                </a:rPr>
                <a:t>-NH</a:t>
              </a:r>
              <a:r>
                <a:rPr lang="en-GB" altLang="zh-CN" sz="2500" baseline="-25000">
                  <a:ea typeface="宋体" pitchFamily="2" charset="-122"/>
                </a:rPr>
                <a:t>2</a:t>
              </a:r>
              <a:endParaRPr lang="en-GB" sz="2500" baseline="-25000"/>
            </a:p>
          </p:txBody>
        </p:sp>
        <p:sp>
          <p:nvSpPr>
            <p:cNvPr id="32954" name="Text Box 186"/>
            <p:cNvSpPr txBox="1">
              <a:spLocks noChangeArrowheads="1"/>
            </p:cNvSpPr>
            <p:nvPr/>
          </p:nvSpPr>
          <p:spPr bwMode="auto">
            <a:xfrm>
              <a:off x="3742" y="1026"/>
              <a:ext cx="169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GB" altLang="zh-CN" b="1" smtClean="0">
                  <a:solidFill>
                    <a:srgbClr val="FF3300"/>
                  </a:solidFill>
                  <a:latin typeface="Calibri" pitchFamily="34" charset="0"/>
                  <a:ea typeface="宋体" pitchFamily="2" charset="-122"/>
                  <a:cs typeface="Calibri" pitchFamily="34" charset="0"/>
                </a:rPr>
                <a:t>Amidated carboxy </a:t>
              </a:r>
              <a:r>
                <a:rPr lang="en-GB" altLang="zh-CN" b="1">
                  <a:solidFill>
                    <a:srgbClr val="FF3300"/>
                  </a:solidFill>
                  <a:latin typeface="Calibri" pitchFamily="34" charset="0"/>
                  <a:ea typeface="宋体" pitchFamily="2" charset="-122"/>
                  <a:cs typeface="Calibri" pitchFamily="34" charset="0"/>
                </a:rPr>
                <a:t>terminus</a:t>
              </a:r>
              <a:endParaRPr lang="en-GB" b="1" baseline="-25000">
                <a:solidFill>
                  <a:srgbClr val="FF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955" name="Text Box 187"/>
            <p:cNvSpPr txBox="1">
              <a:spLocks noChangeArrowheads="1"/>
            </p:cNvSpPr>
            <p:nvPr/>
          </p:nvSpPr>
          <p:spPr bwMode="auto">
            <a:xfrm>
              <a:off x="4412" y="3915"/>
              <a:ext cx="92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altLang="zh-CN" b="1" smtClean="0">
                  <a:solidFill>
                    <a:srgbClr val="FF3300"/>
                  </a:solidFill>
                  <a:latin typeface="Calibri" pitchFamily="34" charset="0"/>
                  <a:ea typeface="宋体" pitchFamily="2" charset="-122"/>
                  <a:cs typeface="Calibri" pitchFamily="34" charset="0"/>
                </a:rPr>
                <a:t>Amino </a:t>
              </a:r>
              <a:r>
                <a:rPr lang="en-GB" altLang="zh-CN" b="1">
                  <a:solidFill>
                    <a:srgbClr val="FF3300"/>
                  </a:solidFill>
                  <a:latin typeface="Calibri" pitchFamily="34" charset="0"/>
                  <a:ea typeface="宋体" pitchFamily="2" charset="-122"/>
                  <a:cs typeface="Calibri" pitchFamily="34" charset="0"/>
                </a:rPr>
                <a:t>terminus</a:t>
              </a:r>
              <a:endParaRPr lang="en-GB" b="1" baseline="-25000">
                <a:solidFill>
                  <a:srgbClr val="FF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2457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 smtClean="0">
                <a:solidFill>
                  <a:srgbClr val="DAEDEF"/>
                </a:solidFill>
                <a:latin typeface="Lucida Sans" pitchFamily="34" charset="0"/>
              </a:rPr>
              <a:t>Peptide YY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372036"/>
            <a:ext cx="137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Proline helix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836379" y="278968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Alpha helix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211024" y="3380205"/>
            <a:ext cx="87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PP-fold</a:t>
            </a:r>
            <a:endParaRPr lang="en-GB" b="1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36" name="Text Box 44"/>
          <p:cNvSpPr txBox="1">
            <a:spLocks noChangeArrowheads="1"/>
          </p:cNvSpPr>
          <p:nvPr/>
        </p:nvSpPr>
        <p:spPr bwMode="auto">
          <a:xfrm>
            <a:off x="0" y="6550025"/>
            <a:ext cx="4494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Adrian et al, Gastroenterology 1985; 89:1070-7</a:t>
            </a:r>
          </a:p>
        </p:txBody>
      </p:sp>
      <p:sp>
        <p:nvSpPr>
          <p:cNvPr id="12291" name="Rectangle 4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12292" name="Text Box 46"/>
          <p:cNvSpPr txBox="1">
            <a:spLocks noChangeArrowheads="1"/>
          </p:cNvSpPr>
          <p:nvPr/>
        </p:nvSpPr>
        <p:spPr bwMode="auto">
          <a:xfrm>
            <a:off x="250825" y="182563"/>
            <a:ext cx="8220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Intestinal distribution of PYY (pmol/g)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pSp>
        <p:nvGrpSpPr>
          <p:cNvPr id="12293" name="Group 55"/>
          <p:cNvGrpSpPr>
            <a:grpSpLocks/>
          </p:cNvGrpSpPr>
          <p:nvPr/>
        </p:nvGrpSpPr>
        <p:grpSpPr bwMode="auto">
          <a:xfrm>
            <a:off x="1263650" y="1295400"/>
            <a:ext cx="6837363" cy="4797425"/>
            <a:chOff x="796" y="816"/>
            <a:chExt cx="4307" cy="3022"/>
          </a:xfrm>
        </p:grpSpPr>
        <p:sp>
          <p:nvSpPr>
            <p:cNvPr id="12294" name="Freeform 4"/>
            <p:cNvSpPr>
              <a:spLocks/>
            </p:cNvSpPr>
            <p:nvPr/>
          </p:nvSpPr>
          <p:spPr bwMode="auto">
            <a:xfrm>
              <a:off x="2402" y="891"/>
              <a:ext cx="783" cy="835"/>
            </a:xfrm>
            <a:custGeom>
              <a:avLst/>
              <a:gdLst>
                <a:gd name="T0" fmla="*/ 546 w 783"/>
                <a:gd name="T1" fmla="*/ 3 h 835"/>
                <a:gd name="T2" fmla="*/ 519 w 783"/>
                <a:gd name="T3" fmla="*/ 0 h 835"/>
                <a:gd name="T4" fmla="*/ 489 w 783"/>
                <a:gd name="T5" fmla="*/ 8 h 835"/>
                <a:gd name="T6" fmla="*/ 459 w 783"/>
                <a:gd name="T7" fmla="*/ 33 h 835"/>
                <a:gd name="T8" fmla="*/ 435 w 783"/>
                <a:gd name="T9" fmla="*/ 65 h 835"/>
                <a:gd name="T10" fmla="*/ 402 w 783"/>
                <a:gd name="T11" fmla="*/ 92 h 835"/>
                <a:gd name="T12" fmla="*/ 365 w 783"/>
                <a:gd name="T13" fmla="*/ 116 h 835"/>
                <a:gd name="T14" fmla="*/ 324 w 783"/>
                <a:gd name="T15" fmla="*/ 135 h 835"/>
                <a:gd name="T16" fmla="*/ 221 w 783"/>
                <a:gd name="T17" fmla="*/ 181 h 835"/>
                <a:gd name="T18" fmla="*/ 211 w 783"/>
                <a:gd name="T19" fmla="*/ 197 h 835"/>
                <a:gd name="T20" fmla="*/ 219 w 783"/>
                <a:gd name="T21" fmla="*/ 249 h 835"/>
                <a:gd name="T22" fmla="*/ 227 w 783"/>
                <a:gd name="T23" fmla="*/ 305 h 835"/>
                <a:gd name="T24" fmla="*/ 224 w 783"/>
                <a:gd name="T25" fmla="*/ 343 h 835"/>
                <a:gd name="T26" fmla="*/ 219 w 783"/>
                <a:gd name="T27" fmla="*/ 381 h 835"/>
                <a:gd name="T28" fmla="*/ 203 w 783"/>
                <a:gd name="T29" fmla="*/ 419 h 835"/>
                <a:gd name="T30" fmla="*/ 173 w 783"/>
                <a:gd name="T31" fmla="*/ 462 h 835"/>
                <a:gd name="T32" fmla="*/ 140 w 783"/>
                <a:gd name="T33" fmla="*/ 502 h 835"/>
                <a:gd name="T34" fmla="*/ 113 w 783"/>
                <a:gd name="T35" fmla="*/ 530 h 835"/>
                <a:gd name="T36" fmla="*/ 86 w 783"/>
                <a:gd name="T37" fmla="*/ 546 h 835"/>
                <a:gd name="T38" fmla="*/ 59 w 783"/>
                <a:gd name="T39" fmla="*/ 562 h 835"/>
                <a:gd name="T40" fmla="*/ 32 w 783"/>
                <a:gd name="T41" fmla="*/ 562 h 835"/>
                <a:gd name="T42" fmla="*/ 5 w 783"/>
                <a:gd name="T43" fmla="*/ 565 h 835"/>
                <a:gd name="T44" fmla="*/ 54 w 783"/>
                <a:gd name="T45" fmla="*/ 789 h 835"/>
                <a:gd name="T46" fmla="*/ 62 w 783"/>
                <a:gd name="T47" fmla="*/ 802 h 835"/>
                <a:gd name="T48" fmla="*/ 97 w 783"/>
                <a:gd name="T49" fmla="*/ 805 h 835"/>
                <a:gd name="T50" fmla="*/ 149 w 783"/>
                <a:gd name="T51" fmla="*/ 800 h 835"/>
                <a:gd name="T52" fmla="*/ 189 w 783"/>
                <a:gd name="T53" fmla="*/ 805 h 835"/>
                <a:gd name="T54" fmla="*/ 230 w 783"/>
                <a:gd name="T55" fmla="*/ 818 h 835"/>
                <a:gd name="T56" fmla="*/ 267 w 783"/>
                <a:gd name="T57" fmla="*/ 829 h 835"/>
                <a:gd name="T58" fmla="*/ 300 w 783"/>
                <a:gd name="T59" fmla="*/ 835 h 835"/>
                <a:gd name="T60" fmla="*/ 332 w 783"/>
                <a:gd name="T61" fmla="*/ 835 h 835"/>
                <a:gd name="T62" fmla="*/ 381 w 783"/>
                <a:gd name="T63" fmla="*/ 810 h 835"/>
                <a:gd name="T64" fmla="*/ 465 w 783"/>
                <a:gd name="T65" fmla="*/ 740 h 835"/>
                <a:gd name="T66" fmla="*/ 546 w 783"/>
                <a:gd name="T67" fmla="*/ 662 h 835"/>
                <a:gd name="T68" fmla="*/ 592 w 783"/>
                <a:gd name="T69" fmla="*/ 619 h 835"/>
                <a:gd name="T70" fmla="*/ 627 w 783"/>
                <a:gd name="T71" fmla="*/ 597 h 835"/>
                <a:gd name="T72" fmla="*/ 659 w 783"/>
                <a:gd name="T73" fmla="*/ 573 h 835"/>
                <a:gd name="T74" fmla="*/ 686 w 783"/>
                <a:gd name="T75" fmla="*/ 543 h 835"/>
                <a:gd name="T76" fmla="*/ 710 w 783"/>
                <a:gd name="T77" fmla="*/ 513 h 835"/>
                <a:gd name="T78" fmla="*/ 732 w 783"/>
                <a:gd name="T79" fmla="*/ 475 h 835"/>
                <a:gd name="T80" fmla="*/ 754 w 783"/>
                <a:gd name="T81" fmla="*/ 432 h 835"/>
                <a:gd name="T82" fmla="*/ 773 w 783"/>
                <a:gd name="T83" fmla="*/ 384 h 835"/>
                <a:gd name="T84" fmla="*/ 781 w 783"/>
                <a:gd name="T85" fmla="*/ 335 h 835"/>
                <a:gd name="T86" fmla="*/ 783 w 783"/>
                <a:gd name="T87" fmla="*/ 284 h 835"/>
                <a:gd name="T88" fmla="*/ 781 w 783"/>
                <a:gd name="T89" fmla="*/ 235 h 835"/>
                <a:gd name="T90" fmla="*/ 775 w 783"/>
                <a:gd name="T91" fmla="*/ 195 h 835"/>
                <a:gd name="T92" fmla="*/ 765 w 783"/>
                <a:gd name="T93" fmla="*/ 157 h 835"/>
                <a:gd name="T94" fmla="*/ 740 w 783"/>
                <a:gd name="T95" fmla="*/ 122 h 835"/>
                <a:gd name="T96" fmla="*/ 702 w 783"/>
                <a:gd name="T97" fmla="*/ 84 h 835"/>
                <a:gd name="T98" fmla="*/ 656 w 783"/>
                <a:gd name="T99" fmla="*/ 51 h 835"/>
                <a:gd name="T100" fmla="*/ 624 w 783"/>
                <a:gd name="T101" fmla="*/ 30 h 835"/>
                <a:gd name="T102" fmla="*/ 597 w 783"/>
                <a:gd name="T103" fmla="*/ 16 h 835"/>
                <a:gd name="T104" fmla="*/ 565 w 783"/>
                <a:gd name="T105" fmla="*/ 8 h 8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3"/>
                <a:gd name="T160" fmla="*/ 0 h 835"/>
                <a:gd name="T161" fmla="*/ 783 w 783"/>
                <a:gd name="T162" fmla="*/ 835 h 8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3" h="835">
                  <a:moveTo>
                    <a:pt x="565" y="8"/>
                  </a:moveTo>
                  <a:lnTo>
                    <a:pt x="556" y="6"/>
                  </a:lnTo>
                  <a:lnTo>
                    <a:pt x="546" y="3"/>
                  </a:lnTo>
                  <a:lnTo>
                    <a:pt x="538" y="3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08" y="3"/>
                  </a:lnTo>
                  <a:lnTo>
                    <a:pt x="500" y="3"/>
                  </a:lnTo>
                  <a:lnTo>
                    <a:pt x="489" y="8"/>
                  </a:lnTo>
                  <a:lnTo>
                    <a:pt x="478" y="14"/>
                  </a:lnTo>
                  <a:lnTo>
                    <a:pt x="470" y="22"/>
                  </a:lnTo>
                  <a:lnTo>
                    <a:pt x="459" y="33"/>
                  </a:lnTo>
                  <a:lnTo>
                    <a:pt x="451" y="43"/>
                  </a:lnTo>
                  <a:lnTo>
                    <a:pt x="443" y="54"/>
                  </a:lnTo>
                  <a:lnTo>
                    <a:pt x="435" y="65"/>
                  </a:lnTo>
                  <a:lnTo>
                    <a:pt x="424" y="76"/>
                  </a:lnTo>
                  <a:lnTo>
                    <a:pt x="413" y="84"/>
                  </a:lnTo>
                  <a:lnTo>
                    <a:pt x="402" y="92"/>
                  </a:lnTo>
                  <a:lnTo>
                    <a:pt x="389" y="100"/>
                  </a:lnTo>
                  <a:lnTo>
                    <a:pt x="375" y="108"/>
                  </a:lnTo>
                  <a:lnTo>
                    <a:pt x="365" y="116"/>
                  </a:lnTo>
                  <a:lnTo>
                    <a:pt x="351" y="122"/>
                  </a:lnTo>
                  <a:lnTo>
                    <a:pt x="338" y="130"/>
                  </a:lnTo>
                  <a:lnTo>
                    <a:pt x="324" y="135"/>
                  </a:lnTo>
                  <a:lnTo>
                    <a:pt x="311" y="141"/>
                  </a:lnTo>
                  <a:lnTo>
                    <a:pt x="227" y="176"/>
                  </a:lnTo>
                  <a:lnTo>
                    <a:pt x="221" y="181"/>
                  </a:lnTo>
                  <a:lnTo>
                    <a:pt x="216" y="184"/>
                  </a:lnTo>
                  <a:lnTo>
                    <a:pt x="213" y="192"/>
                  </a:lnTo>
                  <a:lnTo>
                    <a:pt x="211" y="197"/>
                  </a:lnTo>
                  <a:lnTo>
                    <a:pt x="211" y="213"/>
                  </a:lnTo>
                  <a:lnTo>
                    <a:pt x="213" y="230"/>
                  </a:lnTo>
                  <a:lnTo>
                    <a:pt x="219" y="249"/>
                  </a:lnTo>
                  <a:lnTo>
                    <a:pt x="224" y="270"/>
                  </a:lnTo>
                  <a:lnTo>
                    <a:pt x="227" y="286"/>
                  </a:lnTo>
                  <a:lnTo>
                    <a:pt x="227" y="305"/>
                  </a:lnTo>
                  <a:lnTo>
                    <a:pt x="227" y="316"/>
                  </a:lnTo>
                  <a:lnTo>
                    <a:pt x="227" y="330"/>
                  </a:lnTo>
                  <a:lnTo>
                    <a:pt x="224" y="343"/>
                  </a:lnTo>
                  <a:lnTo>
                    <a:pt x="224" y="354"/>
                  </a:lnTo>
                  <a:lnTo>
                    <a:pt x="221" y="367"/>
                  </a:lnTo>
                  <a:lnTo>
                    <a:pt x="219" y="381"/>
                  </a:lnTo>
                  <a:lnTo>
                    <a:pt x="216" y="392"/>
                  </a:lnTo>
                  <a:lnTo>
                    <a:pt x="211" y="403"/>
                  </a:lnTo>
                  <a:lnTo>
                    <a:pt x="203" y="419"/>
                  </a:lnTo>
                  <a:lnTo>
                    <a:pt x="194" y="435"/>
                  </a:lnTo>
                  <a:lnTo>
                    <a:pt x="184" y="448"/>
                  </a:lnTo>
                  <a:lnTo>
                    <a:pt x="173" y="462"/>
                  </a:lnTo>
                  <a:lnTo>
                    <a:pt x="165" y="475"/>
                  </a:lnTo>
                  <a:lnTo>
                    <a:pt x="151" y="489"/>
                  </a:lnTo>
                  <a:lnTo>
                    <a:pt x="140" y="502"/>
                  </a:lnTo>
                  <a:lnTo>
                    <a:pt x="130" y="513"/>
                  </a:lnTo>
                  <a:lnTo>
                    <a:pt x="121" y="521"/>
                  </a:lnTo>
                  <a:lnTo>
                    <a:pt x="113" y="530"/>
                  </a:lnTo>
                  <a:lnTo>
                    <a:pt x="105" y="535"/>
                  </a:lnTo>
                  <a:lnTo>
                    <a:pt x="97" y="540"/>
                  </a:lnTo>
                  <a:lnTo>
                    <a:pt x="86" y="546"/>
                  </a:lnTo>
                  <a:lnTo>
                    <a:pt x="78" y="551"/>
                  </a:lnTo>
                  <a:lnTo>
                    <a:pt x="67" y="557"/>
                  </a:lnTo>
                  <a:lnTo>
                    <a:pt x="59" y="562"/>
                  </a:lnTo>
                  <a:lnTo>
                    <a:pt x="51" y="562"/>
                  </a:lnTo>
                  <a:lnTo>
                    <a:pt x="40" y="565"/>
                  </a:lnTo>
                  <a:lnTo>
                    <a:pt x="32" y="562"/>
                  </a:lnTo>
                  <a:lnTo>
                    <a:pt x="22" y="562"/>
                  </a:lnTo>
                  <a:lnTo>
                    <a:pt x="13" y="562"/>
                  </a:lnTo>
                  <a:lnTo>
                    <a:pt x="5" y="565"/>
                  </a:lnTo>
                  <a:lnTo>
                    <a:pt x="0" y="567"/>
                  </a:lnTo>
                  <a:lnTo>
                    <a:pt x="0" y="573"/>
                  </a:lnTo>
                  <a:lnTo>
                    <a:pt x="54" y="789"/>
                  </a:lnTo>
                  <a:lnTo>
                    <a:pt x="54" y="794"/>
                  </a:lnTo>
                  <a:lnTo>
                    <a:pt x="59" y="800"/>
                  </a:lnTo>
                  <a:lnTo>
                    <a:pt x="62" y="802"/>
                  </a:lnTo>
                  <a:lnTo>
                    <a:pt x="70" y="805"/>
                  </a:lnTo>
                  <a:lnTo>
                    <a:pt x="81" y="805"/>
                  </a:lnTo>
                  <a:lnTo>
                    <a:pt x="97" y="805"/>
                  </a:lnTo>
                  <a:lnTo>
                    <a:pt x="116" y="802"/>
                  </a:lnTo>
                  <a:lnTo>
                    <a:pt x="132" y="800"/>
                  </a:lnTo>
                  <a:lnTo>
                    <a:pt x="149" y="800"/>
                  </a:lnTo>
                  <a:lnTo>
                    <a:pt x="165" y="800"/>
                  </a:lnTo>
                  <a:lnTo>
                    <a:pt x="178" y="802"/>
                  </a:lnTo>
                  <a:lnTo>
                    <a:pt x="189" y="805"/>
                  </a:lnTo>
                  <a:lnTo>
                    <a:pt x="203" y="810"/>
                  </a:lnTo>
                  <a:lnTo>
                    <a:pt x="216" y="816"/>
                  </a:lnTo>
                  <a:lnTo>
                    <a:pt x="230" y="818"/>
                  </a:lnTo>
                  <a:lnTo>
                    <a:pt x="243" y="824"/>
                  </a:lnTo>
                  <a:lnTo>
                    <a:pt x="257" y="827"/>
                  </a:lnTo>
                  <a:lnTo>
                    <a:pt x="267" y="829"/>
                  </a:lnTo>
                  <a:lnTo>
                    <a:pt x="278" y="829"/>
                  </a:lnTo>
                  <a:lnTo>
                    <a:pt x="289" y="832"/>
                  </a:lnTo>
                  <a:lnTo>
                    <a:pt x="300" y="835"/>
                  </a:lnTo>
                  <a:lnTo>
                    <a:pt x="311" y="835"/>
                  </a:lnTo>
                  <a:lnTo>
                    <a:pt x="321" y="835"/>
                  </a:lnTo>
                  <a:lnTo>
                    <a:pt x="332" y="835"/>
                  </a:lnTo>
                  <a:lnTo>
                    <a:pt x="340" y="832"/>
                  </a:lnTo>
                  <a:lnTo>
                    <a:pt x="351" y="829"/>
                  </a:lnTo>
                  <a:lnTo>
                    <a:pt x="381" y="810"/>
                  </a:lnTo>
                  <a:lnTo>
                    <a:pt x="411" y="786"/>
                  </a:lnTo>
                  <a:lnTo>
                    <a:pt x="440" y="764"/>
                  </a:lnTo>
                  <a:lnTo>
                    <a:pt x="465" y="740"/>
                  </a:lnTo>
                  <a:lnTo>
                    <a:pt x="492" y="713"/>
                  </a:lnTo>
                  <a:lnTo>
                    <a:pt x="519" y="689"/>
                  </a:lnTo>
                  <a:lnTo>
                    <a:pt x="546" y="662"/>
                  </a:lnTo>
                  <a:lnTo>
                    <a:pt x="573" y="638"/>
                  </a:lnTo>
                  <a:lnTo>
                    <a:pt x="581" y="627"/>
                  </a:lnTo>
                  <a:lnTo>
                    <a:pt x="592" y="619"/>
                  </a:lnTo>
                  <a:lnTo>
                    <a:pt x="605" y="613"/>
                  </a:lnTo>
                  <a:lnTo>
                    <a:pt x="616" y="605"/>
                  </a:lnTo>
                  <a:lnTo>
                    <a:pt x="627" y="597"/>
                  </a:lnTo>
                  <a:lnTo>
                    <a:pt x="638" y="589"/>
                  </a:lnTo>
                  <a:lnTo>
                    <a:pt x="648" y="581"/>
                  </a:lnTo>
                  <a:lnTo>
                    <a:pt x="659" y="573"/>
                  </a:lnTo>
                  <a:lnTo>
                    <a:pt x="667" y="565"/>
                  </a:lnTo>
                  <a:lnTo>
                    <a:pt x="678" y="554"/>
                  </a:lnTo>
                  <a:lnTo>
                    <a:pt x="686" y="543"/>
                  </a:lnTo>
                  <a:lnTo>
                    <a:pt x="694" y="535"/>
                  </a:lnTo>
                  <a:lnTo>
                    <a:pt x="702" y="524"/>
                  </a:lnTo>
                  <a:lnTo>
                    <a:pt x="710" y="513"/>
                  </a:lnTo>
                  <a:lnTo>
                    <a:pt x="716" y="502"/>
                  </a:lnTo>
                  <a:lnTo>
                    <a:pt x="724" y="492"/>
                  </a:lnTo>
                  <a:lnTo>
                    <a:pt x="732" y="475"/>
                  </a:lnTo>
                  <a:lnTo>
                    <a:pt x="740" y="462"/>
                  </a:lnTo>
                  <a:lnTo>
                    <a:pt x="746" y="446"/>
                  </a:lnTo>
                  <a:lnTo>
                    <a:pt x="754" y="432"/>
                  </a:lnTo>
                  <a:lnTo>
                    <a:pt x="762" y="416"/>
                  </a:lnTo>
                  <a:lnTo>
                    <a:pt x="767" y="400"/>
                  </a:lnTo>
                  <a:lnTo>
                    <a:pt x="773" y="384"/>
                  </a:lnTo>
                  <a:lnTo>
                    <a:pt x="775" y="367"/>
                  </a:lnTo>
                  <a:lnTo>
                    <a:pt x="778" y="351"/>
                  </a:lnTo>
                  <a:lnTo>
                    <a:pt x="781" y="335"/>
                  </a:lnTo>
                  <a:lnTo>
                    <a:pt x="783" y="319"/>
                  </a:lnTo>
                  <a:lnTo>
                    <a:pt x="783" y="303"/>
                  </a:lnTo>
                  <a:lnTo>
                    <a:pt x="783" y="284"/>
                  </a:lnTo>
                  <a:lnTo>
                    <a:pt x="783" y="268"/>
                  </a:lnTo>
                  <a:lnTo>
                    <a:pt x="783" y="251"/>
                  </a:lnTo>
                  <a:lnTo>
                    <a:pt x="781" y="235"/>
                  </a:lnTo>
                  <a:lnTo>
                    <a:pt x="781" y="222"/>
                  </a:lnTo>
                  <a:lnTo>
                    <a:pt x="778" y="208"/>
                  </a:lnTo>
                  <a:lnTo>
                    <a:pt x="775" y="195"/>
                  </a:lnTo>
                  <a:lnTo>
                    <a:pt x="773" y="184"/>
                  </a:lnTo>
                  <a:lnTo>
                    <a:pt x="770" y="170"/>
                  </a:lnTo>
                  <a:lnTo>
                    <a:pt x="765" y="157"/>
                  </a:lnTo>
                  <a:lnTo>
                    <a:pt x="759" y="146"/>
                  </a:lnTo>
                  <a:lnTo>
                    <a:pt x="754" y="135"/>
                  </a:lnTo>
                  <a:lnTo>
                    <a:pt x="740" y="122"/>
                  </a:lnTo>
                  <a:lnTo>
                    <a:pt x="729" y="108"/>
                  </a:lnTo>
                  <a:lnTo>
                    <a:pt x="716" y="97"/>
                  </a:lnTo>
                  <a:lnTo>
                    <a:pt x="702" y="84"/>
                  </a:lnTo>
                  <a:lnTo>
                    <a:pt x="686" y="73"/>
                  </a:lnTo>
                  <a:lnTo>
                    <a:pt x="673" y="62"/>
                  </a:lnTo>
                  <a:lnTo>
                    <a:pt x="656" y="51"/>
                  </a:lnTo>
                  <a:lnTo>
                    <a:pt x="643" y="43"/>
                  </a:lnTo>
                  <a:lnTo>
                    <a:pt x="632" y="35"/>
                  </a:lnTo>
                  <a:lnTo>
                    <a:pt x="624" y="30"/>
                  </a:lnTo>
                  <a:lnTo>
                    <a:pt x="616" y="27"/>
                  </a:lnTo>
                  <a:lnTo>
                    <a:pt x="605" y="22"/>
                  </a:lnTo>
                  <a:lnTo>
                    <a:pt x="597" y="16"/>
                  </a:lnTo>
                  <a:lnTo>
                    <a:pt x="586" y="14"/>
                  </a:lnTo>
                  <a:lnTo>
                    <a:pt x="575" y="11"/>
                  </a:lnTo>
                  <a:lnTo>
                    <a:pt x="56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5" name="Freeform 5"/>
            <p:cNvSpPr>
              <a:spLocks/>
            </p:cNvSpPr>
            <p:nvPr/>
          </p:nvSpPr>
          <p:spPr bwMode="auto">
            <a:xfrm>
              <a:off x="2402" y="891"/>
              <a:ext cx="783" cy="835"/>
            </a:xfrm>
            <a:custGeom>
              <a:avLst/>
              <a:gdLst>
                <a:gd name="T0" fmla="*/ 546 w 783"/>
                <a:gd name="T1" fmla="*/ 3 h 835"/>
                <a:gd name="T2" fmla="*/ 519 w 783"/>
                <a:gd name="T3" fmla="*/ 0 h 835"/>
                <a:gd name="T4" fmla="*/ 489 w 783"/>
                <a:gd name="T5" fmla="*/ 8 h 835"/>
                <a:gd name="T6" fmla="*/ 459 w 783"/>
                <a:gd name="T7" fmla="*/ 33 h 835"/>
                <a:gd name="T8" fmla="*/ 435 w 783"/>
                <a:gd name="T9" fmla="*/ 65 h 835"/>
                <a:gd name="T10" fmla="*/ 402 w 783"/>
                <a:gd name="T11" fmla="*/ 92 h 835"/>
                <a:gd name="T12" fmla="*/ 365 w 783"/>
                <a:gd name="T13" fmla="*/ 116 h 835"/>
                <a:gd name="T14" fmla="*/ 324 w 783"/>
                <a:gd name="T15" fmla="*/ 135 h 835"/>
                <a:gd name="T16" fmla="*/ 221 w 783"/>
                <a:gd name="T17" fmla="*/ 181 h 835"/>
                <a:gd name="T18" fmla="*/ 211 w 783"/>
                <a:gd name="T19" fmla="*/ 197 h 835"/>
                <a:gd name="T20" fmla="*/ 219 w 783"/>
                <a:gd name="T21" fmla="*/ 249 h 835"/>
                <a:gd name="T22" fmla="*/ 227 w 783"/>
                <a:gd name="T23" fmla="*/ 305 h 835"/>
                <a:gd name="T24" fmla="*/ 224 w 783"/>
                <a:gd name="T25" fmla="*/ 343 h 835"/>
                <a:gd name="T26" fmla="*/ 219 w 783"/>
                <a:gd name="T27" fmla="*/ 381 h 835"/>
                <a:gd name="T28" fmla="*/ 203 w 783"/>
                <a:gd name="T29" fmla="*/ 419 h 835"/>
                <a:gd name="T30" fmla="*/ 173 w 783"/>
                <a:gd name="T31" fmla="*/ 462 h 835"/>
                <a:gd name="T32" fmla="*/ 140 w 783"/>
                <a:gd name="T33" fmla="*/ 502 h 835"/>
                <a:gd name="T34" fmla="*/ 113 w 783"/>
                <a:gd name="T35" fmla="*/ 530 h 835"/>
                <a:gd name="T36" fmla="*/ 86 w 783"/>
                <a:gd name="T37" fmla="*/ 546 h 835"/>
                <a:gd name="T38" fmla="*/ 59 w 783"/>
                <a:gd name="T39" fmla="*/ 562 h 835"/>
                <a:gd name="T40" fmla="*/ 32 w 783"/>
                <a:gd name="T41" fmla="*/ 562 h 835"/>
                <a:gd name="T42" fmla="*/ 5 w 783"/>
                <a:gd name="T43" fmla="*/ 565 h 835"/>
                <a:gd name="T44" fmla="*/ 54 w 783"/>
                <a:gd name="T45" fmla="*/ 789 h 835"/>
                <a:gd name="T46" fmla="*/ 62 w 783"/>
                <a:gd name="T47" fmla="*/ 802 h 835"/>
                <a:gd name="T48" fmla="*/ 97 w 783"/>
                <a:gd name="T49" fmla="*/ 805 h 835"/>
                <a:gd name="T50" fmla="*/ 149 w 783"/>
                <a:gd name="T51" fmla="*/ 800 h 835"/>
                <a:gd name="T52" fmla="*/ 189 w 783"/>
                <a:gd name="T53" fmla="*/ 805 h 835"/>
                <a:gd name="T54" fmla="*/ 230 w 783"/>
                <a:gd name="T55" fmla="*/ 818 h 835"/>
                <a:gd name="T56" fmla="*/ 267 w 783"/>
                <a:gd name="T57" fmla="*/ 829 h 835"/>
                <a:gd name="T58" fmla="*/ 300 w 783"/>
                <a:gd name="T59" fmla="*/ 835 h 835"/>
                <a:gd name="T60" fmla="*/ 332 w 783"/>
                <a:gd name="T61" fmla="*/ 835 h 835"/>
                <a:gd name="T62" fmla="*/ 381 w 783"/>
                <a:gd name="T63" fmla="*/ 810 h 835"/>
                <a:gd name="T64" fmla="*/ 465 w 783"/>
                <a:gd name="T65" fmla="*/ 740 h 835"/>
                <a:gd name="T66" fmla="*/ 546 w 783"/>
                <a:gd name="T67" fmla="*/ 662 h 835"/>
                <a:gd name="T68" fmla="*/ 592 w 783"/>
                <a:gd name="T69" fmla="*/ 619 h 835"/>
                <a:gd name="T70" fmla="*/ 627 w 783"/>
                <a:gd name="T71" fmla="*/ 597 h 835"/>
                <a:gd name="T72" fmla="*/ 659 w 783"/>
                <a:gd name="T73" fmla="*/ 573 h 835"/>
                <a:gd name="T74" fmla="*/ 686 w 783"/>
                <a:gd name="T75" fmla="*/ 543 h 835"/>
                <a:gd name="T76" fmla="*/ 710 w 783"/>
                <a:gd name="T77" fmla="*/ 513 h 835"/>
                <a:gd name="T78" fmla="*/ 732 w 783"/>
                <a:gd name="T79" fmla="*/ 475 h 835"/>
                <a:gd name="T80" fmla="*/ 754 w 783"/>
                <a:gd name="T81" fmla="*/ 432 h 835"/>
                <a:gd name="T82" fmla="*/ 773 w 783"/>
                <a:gd name="T83" fmla="*/ 384 h 835"/>
                <a:gd name="T84" fmla="*/ 781 w 783"/>
                <a:gd name="T85" fmla="*/ 335 h 835"/>
                <a:gd name="T86" fmla="*/ 783 w 783"/>
                <a:gd name="T87" fmla="*/ 284 h 835"/>
                <a:gd name="T88" fmla="*/ 781 w 783"/>
                <a:gd name="T89" fmla="*/ 235 h 835"/>
                <a:gd name="T90" fmla="*/ 775 w 783"/>
                <a:gd name="T91" fmla="*/ 195 h 835"/>
                <a:gd name="T92" fmla="*/ 765 w 783"/>
                <a:gd name="T93" fmla="*/ 157 h 835"/>
                <a:gd name="T94" fmla="*/ 740 w 783"/>
                <a:gd name="T95" fmla="*/ 122 h 835"/>
                <a:gd name="T96" fmla="*/ 702 w 783"/>
                <a:gd name="T97" fmla="*/ 84 h 835"/>
                <a:gd name="T98" fmla="*/ 656 w 783"/>
                <a:gd name="T99" fmla="*/ 51 h 835"/>
                <a:gd name="T100" fmla="*/ 624 w 783"/>
                <a:gd name="T101" fmla="*/ 30 h 835"/>
                <a:gd name="T102" fmla="*/ 597 w 783"/>
                <a:gd name="T103" fmla="*/ 16 h 835"/>
                <a:gd name="T104" fmla="*/ 565 w 783"/>
                <a:gd name="T105" fmla="*/ 8 h 8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3"/>
                <a:gd name="T160" fmla="*/ 0 h 835"/>
                <a:gd name="T161" fmla="*/ 783 w 783"/>
                <a:gd name="T162" fmla="*/ 835 h 8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3" h="835">
                  <a:moveTo>
                    <a:pt x="565" y="8"/>
                  </a:moveTo>
                  <a:lnTo>
                    <a:pt x="556" y="6"/>
                  </a:lnTo>
                  <a:lnTo>
                    <a:pt x="546" y="3"/>
                  </a:lnTo>
                  <a:lnTo>
                    <a:pt x="538" y="3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08" y="3"/>
                  </a:lnTo>
                  <a:lnTo>
                    <a:pt x="500" y="3"/>
                  </a:lnTo>
                  <a:lnTo>
                    <a:pt x="489" y="8"/>
                  </a:lnTo>
                  <a:lnTo>
                    <a:pt x="478" y="14"/>
                  </a:lnTo>
                  <a:lnTo>
                    <a:pt x="470" y="22"/>
                  </a:lnTo>
                  <a:lnTo>
                    <a:pt x="459" y="33"/>
                  </a:lnTo>
                  <a:lnTo>
                    <a:pt x="451" y="43"/>
                  </a:lnTo>
                  <a:lnTo>
                    <a:pt x="443" y="54"/>
                  </a:lnTo>
                  <a:lnTo>
                    <a:pt x="435" y="65"/>
                  </a:lnTo>
                  <a:lnTo>
                    <a:pt x="424" y="76"/>
                  </a:lnTo>
                  <a:lnTo>
                    <a:pt x="413" y="84"/>
                  </a:lnTo>
                  <a:lnTo>
                    <a:pt x="402" y="92"/>
                  </a:lnTo>
                  <a:lnTo>
                    <a:pt x="389" y="100"/>
                  </a:lnTo>
                  <a:lnTo>
                    <a:pt x="375" y="108"/>
                  </a:lnTo>
                  <a:lnTo>
                    <a:pt x="365" y="116"/>
                  </a:lnTo>
                  <a:lnTo>
                    <a:pt x="351" y="122"/>
                  </a:lnTo>
                  <a:lnTo>
                    <a:pt x="338" y="130"/>
                  </a:lnTo>
                  <a:lnTo>
                    <a:pt x="324" y="135"/>
                  </a:lnTo>
                  <a:lnTo>
                    <a:pt x="311" y="141"/>
                  </a:lnTo>
                  <a:lnTo>
                    <a:pt x="227" y="176"/>
                  </a:lnTo>
                  <a:lnTo>
                    <a:pt x="221" y="181"/>
                  </a:lnTo>
                  <a:lnTo>
                    <a:pt x="216" y="184"/>
                  </a:lnTo>
                  <a:lnTo>
                    <a:pt x="213" y="192"/>
                  </a:lnTo>
                  <a:lnTo>
                    <a:pt x="211" y="197"/>
                  </a:lnTo>
                  <a:lnTo>
                    <a:pt x="211" y="213"/>
                  </a:lnTo>
                  <a:lnTo>
                    <a:pt x="213" y="230"/>
                  </a:lnTo>
                  <a:lnTo>
                    <a:pt x="219" y="249"/>
                  </a:lnTo>
                  <a:lnTo>
                    <a:pt x="224" y="270"/>
                  </a:lnTo>
                  <a:lnTo>
                    <a:pt x="227" y="286"/>
                  </a:lnTo>
                  <a:lnTo>
                    <a:pt x="227" y="305"/>
                  </a:lnTo>
                  <a:lnTo>
                    <a:pt x="227" y="316"/>
                  </a:lnTo>
                  <a:lnTo>
                    <a:pt x="227" y="330"/>
                  </a:lnTo>
                  <a:lnTo>
                    <a:pt x="224" y="343"/>
                  </a:lnTo>
                  <a:lnTo>
                    <a:pt x="224" y="354"/>
                  </a:lnTo>
                  <a:lnTo>
                    <a:pt x="221" y="367"/>
                  </a:lnTo>
                  <a:lnTo>
                    <a:pt x="219" y="381"/>
                  </a:lnTo>
                  <a:lnTo>
                    <a:pt x="216" y="392"/>
                  </a:lnTo>
                  <a:lnTo>
                    <a:pt x="211" y="403"/>
                  </a:lnTo>
                  <a:lnTo>
                    <a:pt x="203" y="419"/>
                  </a:lnTo>
                  <a:lnTo>
                    <a:pt x="194" y="435"/>
                  </a:lnTo>
                  <a:lnTo>
                    <a:pt x="184" y="448"/>
                  </a:lnTo>
                  <a:lnTo>
                    <a:pt x="173" y="462"/>
                  </a:lnTo>
                  <a:lnTo>
                    <a:pt x="165" y="475"/>
                  </a:lnTo>
                  <a:lnTo>
                    <a:pt x="151" y="489"/>
                  </a:lnTo>
                  <a:lnTo>
                    <a:pt x="140" y="502"/>
                  </a:lnTo>
                  <a:lnTo>
                    <a:pt x="130" y="513"/>
                  </a:lnTo>
                  <a:lnTo>
                    <a:pt x="121" y="521"/>
                  </a:lnTo>
                  <a:lnTo>
                    <a:pt x="113" y="530"/>
                  </a:lnTo>
                  <a:lnTo>
                    <a:pt x="105" y="535"/>
                  </a:lnTo>
                  <a:lnTo>
                    <a:pt x="97" y="540"/>
                  </a:lnTo>
                  <a:lnTo>
                    <a:pt x="86" y="546"/>
                  </a:lnTo>
                  <a:lnTo>
                    <a:pt x="78" y="551"/>
                  </a:lnTo>
                  <a:lnTo>
                    <a:pt x="67" y="557"/>
                  </a:lnTo>
                  <a:lnTo>
                    <a:pt x="59" y="562"/>
                  </a:lnTo>
                  <a:lnTo>
                    <a:pt x="51" y="562"/>
                  </a:lnTo>
                  <a:lnTo>
                    <a:pt x="40" y="565"/>
                  </a:lnTo>
                  <a:lnTo>
                    <a:pt x="32" y="562"/>
                  </a:lnTo>
                  <a:lnTo>
                    <a:pt x="22" y="562"/>
                  </a:lnTo>
                  <a:lnTo>
                    <a:pt x="13" y="562"/>
                  </a:lnTo>
                  <a:lnTo>
                    <a:pt x="5" y="565"/>
                  </a:lnTo>
                  <a:lnTo>
                    <a:pt x="0" y="567"/>
                  </a:lnTo>
                  <a:lnTo>
                    <a:pt x="0" y="573"/>
                  </a:lnTo>
                  <a:lnTo>
                    <a:pt x="54" y="789"/>
                  </a:lnTo>
                  <a:lnTo>
                    <a:pt x="54" y="794"/>
                  </a:lnTo>
                  <a:lnTo>
                    <a:pt x="59" y="800"/>
                  </a:lnTo>
                  <a:lnTo>
                    <a:pt x="62" y="802"/>
                  </a:lnTo>
                  <a:lnTo>
                    <a:pt x="70" y="805"/>
                  </a:lnTo>
                  <a:lnTo>
                    <a:pt x="81" y="805"/>
                  </a:lnTo>
                  <a:lnTo>
                    <a:pt x="97" y="805"/>
                  </a:lnTo>
                  <a:lnTo>
                    <a:pt x="116" y="802"/>
                  </a:lnTo>
                  <a:lnTo>
                    <a:pt x="132" y="800"/>
                  </a:lnTo>
                  <a:lnTo>
                    <a:pt x="149" y="800"/>
                  </a:lnTo>
                  <a:lnTo>
                    <a:pt x="165" y="800"/>
                  </a:lnTo>
                  <a:lnTo>
                    <a:pt x="178" y="802"/>
                  </a:lnTo>
                  <a:lnTo>
                    <a:pt x="189" y="805"/>
                  </a:lnTo>
                  <a:lnTo>
                    <a:pt x="203" y="810"/>
                  </a:lnTo>
                  <a:lnTo>
                    <a:pt x="216" y="816"/>
                  </a:lnTo>
                  <a:lnTo>
                    <a:pt x="230" y="818"/>
                  </a:lnTo>
                  <a:lnTo>
                    <a:pt x="243" y="824"/>
                  </a:lnTo>
                  <a:lnTo>
                    <a:pt x="257" y="827"/>
                  </a:lnTo>
                  <a:lnTo>
                    <a:pt x="267" y="829"/>
                  </a:lnTo>
                  <a:lnTo>
                    <a:pt x="278" y="829"/>
                  </a:lnTo>
                  <a:lnTo>
                    <a:pt x="289" y="832"/>
                  </a:lnTo>
                  <a:lnTo>
                    <a:pt x="300" y="835"/>
                  </a:lnTo>
                  <a:lnTo>
                    <a:pt x="311" y="835"/>
                  </a:lnTo>
                  <a:lnTo>
                    <a:pt x="321" y="835"/>
                  </a:lnTo>
                  <a:lnTo>
                    <a:pt x="332" y="835"/>
                  </a:lnTo>
                  <a:lnTo>
                    <a:pt x="340" y="832"/>
                  </a:lnTo>
                  <a:lnTo>
                    <a:pt x="351" y="829"/>
                  </a:lnTo>
                  <a:lnTo>
                    <a:pt x="381" y="810"/>
                  </a:lnTo>
                  <a:lnTo>
                    <a:pt x="411" y="786"/>
                  </a:lnTo>
                  <a:lnTo>
                    <a:pt x="440" y="764"/>
                  </a:lnTo>
                  <a:lnTo>
                    <a:pt x="465" y="740"/>
                  </a:lnTo>
                  <a:lnTo>
                    <a:pt x="492" y="713"/>
                  </a:lnTo>
                  <a:lnTo>
                    <a:pt x="519" y="689"/>
                  </a:lnTo>
                  <a:lnTo>
                    <a:pt x="546" y="662"/>
                  </a:lnTo>
                  <a:lnTo>
                    <a:pt x="573" y="638"/>
                  </a:lnTo>
                  <a:lnTo>
                    <a:pt x="581" y="627"/>
                  </a:lnTo>
                  <a:lnTo>
                    <a:pt x="592" y="619"/>
                  </a:lnTo>
                  <a:lnTo>
                    <a:pt x="605" y="613"/>
                  </a:lnTo>
                  <a:lnTo>
                    <a:pt x="616" y="605"/>
                  </a:lnTo>
                  <a:lnTo>
                    <a:pt x="627" y="597"/>
                  </a:lnTo>
                  <a:lnTo>
                    <a:pt x="638" y="589"/>
                  </a:lnTo>
                  <a:lnTo>
                    <a:pt x="648" y="581"/>
                  </a:lnTo>
                  <a:lnTo>
                    <a:pt x="659" y="573"/>
                  </a:lnTo>
                  <a:lnTo>
                    <a:pt x="667" y="565"/>
                  </a:lnTo>
                  <a:lnTo>
                    <a:pt x="678" y="554"/>
                  </a:lnTo>
                  <a:lnTo>
                    <a:pt x="686" y="543"/>
                  </a:lnTo>
                  <a:lnTo>
                    <a:pt x="694" y="535"/>
                  </a:lnTo>
                  <a:lnTo>
                    <a:pt x="702" y="524"/>
                  </a:lnTo>
                  <a:lnTo>
                    <a:pt x="710" y="513"/>
                  </a:lnTo>
                  <a:lnTo>
                    <a:pt x="716" y="502"/>
                  </a:lnTo>
                  <a:lnTo>
                    <a:pt x="724" y="492"/>
                  </a:lnTo>
                  <a:lnTo>
                    <a:pt x="732" y="475"/>
                  </a:lnTo>
                  <a:lnTo>
                    <a:pt x="740" y="462"/>
                  </a:lnTo>
                  <a:lnTo>
                    <a:pt x="746" y="446"/>
                  </a:lnTo>
                  <a:lnTo>
                    <a:pt x="754" y="432"/>
                  </a:lnTo>
                  <a:lnTo>
                    <a:pt x="762" y="416"/>
                  </a:lnTo>
                  <a:lnTo>
                    <a:pt x="767" y="400"/>
                  </a:lnTo>
                  <a:lnTo>
                    <a:pt x="773" y="384"/>
                  </a:lnTo>
                  <a:lnTo>
                    <a:pt x="775" y="367"/>
                  </a:lnTo>
                  <a:lnTo>
                    <a:pt x="778" y="351"/>
                  </a:lnTo>
                  <a:lnTo>
                    <a:pt x="781" y="335"/>
                  </a:lnTo>
                  <a:lnTo>
                    <a:pt x="783" y="319"/>
                  </a:lnTo>
                  <a:lnTo>
                    <a:pt x="783" y="303"/>
                  </a:lnTo>
                  <a:lnTo>
                    <a:pt x="783" y="284"/>
                  </a:lnTo>
                  <a:lnTo>
                    <a:pt x="783" y="268"/>
                  </a:lnTo>
                  <a:lnTo>
                    <a:pt x="783" y="251"/>
                  </a:lnTo>
                  <a:lnTo>
                    <a:pt x="781" y="235"/>
                  </a:lnTo>
                  <a:lnTo>
                    <a:pt x="781" y="222"/>
                  </a:lnTo>
                  <a:lnTo>
                    <a:pt x="778" y="208"/>
                  </a:lnTo>
                  <a:lnTo>
                    <a:pt x="775" y="195"/>
                  </a:lnTo>
                  <a:lnTo>
                    <a:pt x="773" y="184"/>
                  </a:lnTo>
                  <a:lnTo>
                    <a:pt x="770" y="170"/>
                  </a:lnTo>
                  <a:lnTo>
                    <a:pt x="765" y="157"/>
                  </a:lnTo>
                  <a:lnTo>
                    <a:pt x="759" y="146"/>
                  </a:lnTo>
                  <a:lnTo>
                    <a:pt x="754" y="135"/>
                  </a:lnTo>
                  <a:lnTo>
                    <a:pt x="740" y="122"/>
                  </a:lnTo>
                  <a:lnTo>
                    <a:pt x="729" y="108"/>
                  </a:lnTo>
                  <a:lnTo>
                    <a:pt x="716" y="97"/>
                  </a:lnTo>
                  <a:lnTo>
                    <a:pt x="702" y="84"/>
                  </a:lnTo>
                  <a:lnTo>
                    <a:pt x="686" y="73"/>
                  </a:lnTo>
                  <a:lnTo>
                    <a:pt x="673" y="62"/>
                  </a:lnTo>
                  <a:lnTo>
                    <a:pt x="656" y="51"/>
                  </a:lnTo>
                  <a:lnTo>
                    <a:pt x="643" y="43"/>
                  </a:lnTo>
                  <a:lnTo>
                    <a:pt x="632" y="35"/>
                  </a:lnTo>
                  <a:lnTo>
                    <a:pt x="624" y="30"/>
                  </a:lnTo>
                  <a:lnTo>
                    <a:pt x="616" y="27"/>
                  </a:lnTo>
                  <a:lnTo>
                    <a:pt x="605" y="22"/>
                  </a:lnTo>
                  <a:lnTo>
                    <a:pt x="597" y="16"/>
                  </a:lnTo>
                  <a:lnTo>
                    <a:pt x="586" y="14"/>
                  </a:lnTo>
                  <a:lnTo>
                    <a:pt x="575" y="11"/>
                  </a:lnTo>
                  <a:lnTo>
                    <a:pt x="565" y="8"/>
                  </a:lnTo>
                </a:path>
              </a:pathLst>
            </a:cu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6" name="Freeform 6"/>
            <p:cNvSpPr>
              <a:spLocks/>
            </p:cNvSpPr>
            <p:nvPr/>
          </p:nvSpPr>
          <p:spPr bwMode="auto">
            <a:xfrm>
              <a:off x="2037" y="1418"/>
              <a:ext cx="384" cy="275"/>
            </a:xfrm>
            <a:custGeom>
              <a:avLst/>
              <a:gdLst>
                <a:gd name="T0" fmla="*/ 0 w 384"/>
                <a:gd name="T1" fmla="*/ 148 h 275"/>
                <a:gd name="T2" fmla="*/ 22 w 384"/>
                <a:gd name="T3" fmla="*/ 165 h 275"/>
                <a:gd name="T4" fmla="*/ 41 w 384"/>
                <a:gd name="T5" fmla="*/ 183 h 275"/>
                <a:gd name="T6" fmla="*/ 60 w 384"/>
                <a:gd name="T7" fmla="*/ 197 h 275"/>
                <a:gd name="T8" fmla="*/ 89 w 384"/>
                <a:gd name="T9" fmla="*/ 197 h 275"/>
                <a:gd name="T10" fmla="*/ 106 w 384"/>
                <a:gd name="T11" fmla="*/ 194 h 275"/>
                <a:gd name="T12" fmla="*/ 122 w 384"/>
                <a:gd name="T13" fmla="*/ 197 h 275"/>
                <a:gd name="T14" fmla="*/ 141 w 384"/>
                <a:gd name="T15" fmla="*/ 197 h 275"/>
                <a:gd name="T16" fmla="*/ 157 w 384"/>
                <a:gd name="T17" fmla="*/ 200 h 275"/>
                <a:gd name="T18" fmla="*/ 173 w 384"/>
                <a:gd name="T19" fmla="*/ 213 h 275"/>
                <a:gd name="T20" fmla="*/ 189 w 384"/>
                <a:gd name="T21" fmla="*/ 221 h 275"/>
                <a:gd name="T22" fmla="*/ 208 w 384"/>
                <a:gd name="T23" fmla="*/ 229 h 275"/>
                <a:gd name="T24" fmla="*/ 224 w 384"/>
                <a:gd name="T25" fmla="*/ 240 h 275"/>
                <a:gd name="T26" fmla="*/ 249 w 384"/>
                <a:gd name="T27" fmla="*/ 254 h 275"/>
                <a:gd name="T28" fmla="*/ 278 w 384"/>
                <a:gd name="T29" fmla="*/ 264 h 275"/>
                <a:gd name="T30" fmla="*/ 308 w 384"/>
                <a:gd name="T31" fmla="*/ 270 h 275"/>
                <a:gd name="T32" fmla="*/ 338 w 384"/>
                <a:gd name="T33" fmla="*/ 273 h 275"/>
                <a:gd name="T34" fmla="*/ 338 w 384"/>
                <a:gd name="T35" fmla="*/ 273 h 275"/>
                <a:gd name="T36" fmla="*/ 338 w 384"/>
                <a:gd name="T37" fmla="*/ 273 h 275"/>
                <a:gd name="T38" fmla="*/ 338 w 384"/>
                <a:gd name="T39" fmla="*/ 273 h 275"/>
                <a:gd name="T40" fmla="*/ 338 w 384"/>
                <a:gd name="T41" fmla="*/ 275 h 275"/>
                <a:gd name="T42" fmla="*/ 349 w 384"/>
                <a:gd name="T43" fmla="*/ 273 h 275"/>
                <a:gd name="T44" fmla="*/ 365 w 384"/>
                <a:gd name="T45" fmla="*/ 273 h 275"/>
                <a:gd name="T46" fmla="*/ 378 w 384"/>
                <a:gd name="T47" fmla="*/ 267 h 275"/>
                <a:gd name="T48" fmla="*/ 384 w 384"/>
                <a:gd name="T49" fmla="*/ 262 h 275"/>
                <a:gd name="T50" fmla="*/ 343 w 384"/>
                <a:gd name="T51" fmla="*/ 59 h 275"/>
                <a:gd name="T52" fmla="*/ 335 w 384"/>
                <a:gd name="T53" fmla="*/ 51 h 275"/>
                <a:gd name="T54" fmla="*/ 319 w 384"/>
                <a:gd name="T55" fmla="*/ 46 h 275"/>
                <a:gd name="T56" fmla="*/ 289 w 384"/>
                <a:gd name="T57" fmla="*/ 43 h 275"/>
                <a:gd name="T58" fmla="*/ 262 w 384"/>
                <a:gd name="T59" fmla="*/ 35 h 275"/>
                <a:gd name="T60" fmla="*/ 235 w 384"/>
                <a:gd name="T61" fmla="*/ 27 h 275"/>
                <a:gd name="T62" fmla="*/ 206 w 384"/>
                <a:gd name="T63" fmla="*/ 32 h 275"/>
                <a:gd name="T64" fmla="*/ 173 w 384"/>
                <a:gd name="T65" fmla="*/ 35 h 275"/>
                <a:gd name="T66" fmla="*/ 141 w 384"/>
                <a:gd name="T67" fmla="*/ 32 h 275"/>
                <a:gd name="T68" fmla="*/ 119 w 384"/>
                <a:gd name="T69" fmla="*/ 21 h 275"/>
                <a:gd name="T70" fmla="*/ 106 w 384"/>
                <a:gd name="T71" fmla="*/ 13 h 275"/>
                <a:gd name="T72" fmla="*/ 89 w 384"/>
                <a:gd name="T73" fmla="*/ 3 h 275"/>
                <a:gd name="T74" fmla="*/ 73 w 384"/>
                <a:gd name="T75" fmla="*/ 0 h 275"/>
                <a:gd name="T76" fmla="*/ 60 w 384"/>
                <a:gd name="T77" fmla="*/ 3 h 275"/>
                <a:gd name="T78" fmla="*/ 49 w 384"/>
                <a:gd name="T79" fmla="*/ 3 h 275"/>
                <a:gd name="T80" fmla="*/ 41 w 384"/>
                <a:gd name="T81" fmla="*/ 5 h 275"/>
                <a:gd name="T82" fmla="*/ 30 w 384"/>
                <a:gd name="T83" fmla="*/ 8 h 2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4"/>
                <a:gd name="T127" fmla="*/ 0 h 275"/>
                <a:gd name="T128" fmla="*/ 384 w 384"/>
                <a:gd name="T129" fmla="*/ 275 h 2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4" h="275">
                  <a:moveTo>
                    <a:pt x="24" y="8"/>
                  </a:moveTo>
                  <a:lnTo>
                    <a:pt x="0" y="148"/>
                  </a:lnTo>
                  <a:lnTo>
                    <a:pt x="11" y="154"/>
                  </a:lnTo>
                  <a:lnTo>
                    <a:pt x="22" y="165"/>
                  </a:lnTo>
                  <a:lnTo>
                    <a:pt x="33" y="173"/>
                  </a:lnTo>
                  <a:lnTo>
                    <a:pt x="41" y="183"/>
                  </a:lnTo>
                  <a:lnTo>
                    <a:pt x="49" y="192"/>
                  </a:lnTo>
                  <a:lnTo>
                    <a:pt x="60" y="197"/>
                  </a:lnTo>
                  <a:lnTo>
                    <a:pt x="73" y="200"/>
                  </a:lnTo>
                  <a:lnTo>
                    <a:pt x="89" y="197"/>
                  </a:lnTo>
                  <a:lnTo>
                    <a:pt x="97" y="194"/>
                  </a:lnTo>
                  <a:lnTo>
                    <a:pt x="106" y="194"/>
                  </a:lnTo>
                  <a:lnTo>
                    <a:pt x="114" y="194"/>
                  </a:lnTo>
                  <a:lnTo>
                    <a:pt x="122" y="197"/>
                  </a:lnTo>
                  <a:lnTo>
                    <a:pt x="133" y="197"/>
                  </a:lnTo>
                  <a:lnTo>
                    <a:pt x="141" y="197"/>
                  </a:lnTo>
                  <a:lnTo>
                    <a:pt x="149" y="200"/>
                  </a:lnTo>
                  <a:lnTo>
                    <a:pt x="157" y="200"/>
                  </a:lnTo>
                  <a:lnTo>
                    <a:pt x="165" y="208"/>
                  </a:lnTo>
                  <a:lnTo>
                    <a:pt x="173" y="213"/>
                  </a:lnTo>
                  <a:lnTo>
                    <a:pt x="181" y="219"/>
                  </a:lnTo>
                  <a:lnTo>
                    <a:pt x="189" y="221"/>
                  </a:lnTo>
                  <a:lnTo>
                    <a:pt x="197" y="227"/>
                  </a:lnTo>
                  <a:lnTo>
                    <a:pt x="208" y="229"/>
                  </a:lnTo>
                  <a:lnTo>
                    <a:pt x="216" y="235"/>
                  </a:lnTo>
                  <a:lnTo>
                    <a:pt x="224" y="240"/>
                  </a:lnTo>
                  <a:lnTo>
                    <a:pt x="235" y="248"/>
                  </a:lnTo>
                  <a:lnTo>
                    <a:pt x="249" y="254"/>
                  </a:lnTo>
                  <a:lnTo>
                    <a:pt x="262" y="259"/>
                  </a:lnTo>
                  <a:lnTo>
                    <a:pt x="278" y="264"/>
                  </a:lnTo>
                  <a:lnTo>
                    <a:pt x="292" y="267"/>
                  </a:lnTo>
                  <a:lnTo>
                    <a:pt x="308" y="270"/>
                  </a:lnTo>
                  <a:lnTo>
                    <a:pt x="322" y="270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43" y="275"/>
                  </a:lnTo>
                  <a:lnTo>
                    <a:pt x="349" y="273"/>
                  </a:lnTo>
                  <a:lnTo>
                    <a:pt x="357" y="273"/>
                  </a:lnTo>
                  <a:lnTo>
                    <a:pt x="365" y="273"/>
                  </a:lnTo>
                  <a:lnTo>
                    <a:pt x="373" y="270"/>
                  </a:lnTo>
                  <a:lnTo>
                    <a:pt x="378" y="267"/>
                  </a:lnTo>
                  <a:lnTo>
                    <a:pt x="384" y="264"/>
                  </a:lnTo>
                  <a:lnTo>
                    <a:pt x="384" y="262"/>
                  </a:lnTo>
                  <a:lnTo>
                    <a:pt x="346" y="65"/>
                  </a:lnTo>
                  <a:lnTo>
                    <a:pt x="343" y="59"/>
                  </a:lnTo>
                  <a:lnTo>
                    <a:pt x="341" y="54"/>
                  </a:lnTo>
                  <a:lnTo>
                    <a:pt x="335" y="51"/>
                  </a:lnTo>
                  <a:lnTo>
                    <a:pt x="330" y="48"/>
                  </a:lnTo>
                  <a:lnTo>
                    <a:pt x="319" y="46"/>
                  </a:lnTo>
                  <a:lnTo>
                    <a:pt x="305" y="46"/>
                  </a:lnTo>
                  <a:lnTo>
                    <a:pt x="289" y="43"/>
                  </a:lnTo>
                  <a:lnTo>
                    <a:pt x="276" y="40"/>
                  </a:lnTo>
                  <a:lnTo>
                    <a:pt x="262" y="35"/>
                  </a:lnTo>
                  <a:lnTo>
                    <a:pt x="251" y="27"/>
                  </a:lnTo>
                  <a:lnTo>
                    <a:pt x="235" y="27"/>
                  </a:lnTo>
                  <a:lnTo>
                    <a:pt x="219" y="30"/>
                  </a:lnTo>
                  <a:lnTo>
                    <a:pt x="206" y="32"/>
                  </a:lnTo>
                  <a:lnTo>
                    <a:pt x="189" y="35"/>
                  </a:lnTo>
                  <a:lnTo>
                    <a:pt x="173" y="35"/>
                  </a:lnTo>
                  <a:lnTo>
                    <a:pt x="157" y="35"/>
                  </a:lnTo>
                  <a:lnTo>
                    <a:pt x="141" y="32"/>
                  </a:lnTo>
                  <a:lnTo>
                    <a:pt x="124" y="27"/>
                  </a:lnTo>
                  <a:lnTo>
                    <a:pt x="119" y="21"/>
                  </a:lnTo>
                  <a:lnTo>
                    <a:pt x="111" y="19"/>
                  </a:lnTo>
                  <a:lnTo>
                    <a:pt x="106" y="13"/>
                  </a:lnTo>
                  <a:lnTo>
                    <a:pt x="97" y="8"/>
                  </a:lnTo>
                  <a:lnTo>
                    <a:pt x="89" y="3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60" y="3"/>
                  </a:lnTo>
                  <a:lnTo>
                    <a:pt x="54" y="3"/>
                  </a:lnTo>
                  <a:lnTo>
                    <a:pt x="49" y="3"/>
                  </a:lnTo>
                  <a:lnTo>
                    <a:pt x="46" y="5"/>
                  </a:lnTo>
                  <a:lnTo>
                    <a:pt x="41" y="5"/>
                  </a:lnTo>
                  <a:lnTo>
                    <a:pt x="35" y="8"/>
                  </a:lnTo>
                  <a:lnTo>
                    <a:pt x="30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7" name="Freeform 7"/>
            <p:cNvSpPr>
              <a:spLocks/>
            </p:cNvSpPr>
            <p:nvPr/>
          </p:nvSpPr>
          <p:spPr bwMode="auto">
            <a:xfrm>
              <a:off x="2037" y="1418"/>
              <a:ext cx="384" cy="275"/>
            </a:xfrm>
            <a:custGeom>
              <a:avLst/>
              <a:gdLst>
                <a:gd name="T0" fmla="*/ 0 w 384"/>
                <a:gd name="T1" fmla="*/ 148 h 275"/>
                <a:gd name="T2" fmla="*/ 22 w 384"/>
                <a:gd name="T3" fmla="*/ 165 h 275"/>
                <a:gd name="T4" fmla="*/ 41 w 384"/>
                <a:gd name="T5" fmla="*/ 183 h 275"/>
                <a:gd name="T6" fmla="*/ 60 w 384"/>
                <a:gd name="T7" fmla="*/ 197 h 275"/>
                <a:gd name="T8" fmla="*/ 89 w 384"/>
                <a:gd name="T9" fmla="*/ 197 h 275"/>
                <a:gd name="T10" fmla="*/ 106 w 384"/>
                <a:gd name="T11" fmla="*/ 194 h 275"/>
                <a:gd name="T12" fmla="*/ 122 w 384"/>
                <a:gd name="T13" fmla="*/ 197 h 275"/>
                <a:gd name="T14" fmla="*/ 141 w 384"/>
                <a:gd name="T15" fmla="*/ 197 h 275"/>
                <a:gd name="T16" fmla="*/ 157 w 384"/>
                <a:gd name="T17" fmla="*/ 200 h 275"/>
                <a:gd name="T18" fmla="*/ 173 w 384"/>
                <a:gd name="T19" fmla="*/ 213 h 275"/>
                <a:gd name="T20" fmla="*/ 189 w 384"/>
                <a:gd name="T21" fmla="*/ 221 h 275"/>
                <a:gd name="T22" fmla="*/ 208 w 384"/>
                <a:gd name="T23" fmla="*/ 229 h 275"/>
                <a:gd name="T24" fmla="*/ 224 w 384"/>
                <a:gd name="T25" fmla="*/ 240 h 275"/>
                <a:gd name="T26" fmla="*/ 249 w 384"/>
                <a:gd name="T27" fmla="*/ 254 h 275"/>
                <a:gd name="T28" fmla="*/ 278 w 384"/>
                <a:gd name="T29" fmla="*/ 264 h 275"/>
                <a:gd name="T30" fmla="*/ 308 w 384"/>
                <a:gd name="T31" fmla="*/ 270 h 275"/>
                <a:gd name="T32" fmla="*/ 338 w 384"/>
                <a:gd name="T33" fmla="*/ 273 h 275"/>
                <a:gd name="T34" fmla="*/ 338 w 384"/>
                <a:gd name="T35" fmla="*/ 273 h 275"/>
                <a:gd name="T36" fmla="*/ 338 w 384"/>
                <a:gd name="T37" fmla="*/ 273 h 275"/>
                <a:gd name="T38" fmla="*/ 338 w 384"/>
                <a:gd name="T39" fmla="*/ 273 h 275"/>
                <a:gd name="T40" fmla="*/ 338 w 384"/>
                <a:gd name="T41" fmla="*/ 275 h 275"/>
                <a:gd name="T42" fmla="*/ 349 w 384"/>
                <a:gd name="T43" fmla="*/ 273 h 275"/>
                <a:gd name="T44" fmla="*/ 365 w 384"/>
                <a:gd name="T45" fmla="*/ 273 h 275"/>
                <a:gd name="T46" fmla="*/ 378 w 384"/>
                <a:gd name="T47" fmla="*/ 267 h 275"/>
                <a:gd name="T48" fmla="*/ 384 w 384"/>
                <a:gd name="T49" fmla="*/ 262 h 275"/>
                <a:gd name="T50" fmla="*/ 343 w 384"/>
                <a:gd name="T51" fmla="*/ 59 h 275"/>
                <a:gd name="T52" fmla="*/ 335 w 384"/>
                <a:gd name="T53" fmla="*/ 51 h 275"/>
                <a:gd name="T54" fmla="*/ 319 w 384"/>
                <a:gd name="T55" fmla="*/ 46 h 275"/>
                <a:gd name="T56" fmla="*/ 289 w 384"/>
                <a:gd name="T57" fmla="*/ 43 h 275"/>
                <a:gd name="T58" fmla="*/ 262 w 384"/>
                <a:gd name="T59" fmla="*/ 35 h 275"/>
                <a:gd name="T60" fmla="*/ 235 w 384"/>
                <a:gd name="T61" fmla="*/ 27 h 275"/>
                <a:gd name="T62" fmla="*/ 206 w 384"/>
                <a:gd name="T63" fmla="*/ 32 h 275"/>
                <a:gd name="T64" fmla="*/ 173 w 384"/>
                <a:gd name="T65" fmla="*/ 35 h 275"/>
                <a:gd name="T66" fmla="*/ 141 w 384"/>
                <a:gd name="T67" fmla="*/ 32 h 275"/>
                <a:gd name="T68" fmla="*/ 119 w 384"/>
                <a:gd name="T69" fmla="*/ 21 h 275"/>
                <a:gd name="T70" fmla="*/ 106 w 384"/>
                <a:gd name="T71" fmla="*/ 13 h 275"/>
                <a:gd name="T72" fmla="*/ 89 w 384"/>
                <a:gd name="T73" fmla="*/ 3 h 275"/>
                <a:gd name="T74" fmla="*/ 73 w 384"/>
                <a:gd name="T75" fmla="*/ 0 h 275"/>
                <a:gd name="T76" fmla="*/ 60 w 384"/>
                <a:gd name="T77" fmla="*/ 3 h 275"/>
                <a:gd name="T78" fmla="*/ 49 w 384"/>
                <a:gd name="T79" fmla="*/ 3 h 275"/>
                <a:gd name="T80" fmla="*/ 41 w 384"/>
                <a:gd name="T81" fmla="*/ 5 h 275"/>
                <a:gd name="T82" fmla="*/ 30 w 384"/>
                <a:gd name="T83" fmla="*/ 8 h 2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4"/>
                <a:gd name="T127" fmla="*/ 0 h 275"/>
                <a:gd name="T128" fmla="*/ 384 w 384"/>
                <a:gd name="T129" fmla="*/ 275 h 2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4" h="275">
                  <a:moveTo>
                    <a:pt x="24" y="8"/>
                  </a:moveTo>
                  <a:lnTo>
                    <a:pt x="0" y="148"/>
                  </a:lnTo>
                  <a:lnTo>
                    <a:pt x="11" y="154"/>
                  </a:lnTo>
                  <a:lnTo>
                    <a:pt x="22" y="165"/>
                  </a:lnTo>
                  <a:lnTo>
                    <a:pt x="33" y="173"/>
                  </a:lnTo>
                  <a:lnTo>
                    <a:pt x="41" y="183"/>
                  </a:lnTo>
                  <a:lnTo>
                    <a:pt x="49" y="192"/>
                  </a:lnTo>
                  <a:lnTo>
                    <a:pt x="60" y="197"/>
                  </a:lnTo>
                  <a:lnTo>
                    <a:pt x="73" y="200"/>
                  </a:lnTo>
                  <a:lnTo>
                    <a:pt x="89" y="197"/>
                  </a:lnTo>
                  <a:lnTo>
                    <a:pt x="97" y="194"/>
                  </a:lnTo>
                  <a:lnTo>
                    <a:pt x="106" y="194"/>
                  </a:lnTo>
                  <a:lnTo>
                    <a:pt x="114" y="194"/>
                  </a:lnTo>
                  <a:lnTo>
                    <a:pt x="122" y="197"/>
                  </a:lnTo>
                  <a:lnTo>
                    <a:pt x="133" y="197"/>
                  </a:lnTo>
                  <a:lnTo>
                    <a:pt x="141" y="197"/>
                  </a:lnTo>
                  <a:lnTo>
                    <a:pt x="149" y="200"/>
                  </a:lnTo>
                  <a:lnTo>
                    <a:pt x="157" y="200"/>
                  </a:lnTo>
                  <a:lnTo>
                    <a:pt x="165" y="208"/>
                  </a:lnTo>
                  <a:lnTo>
                    <a:pt x="173" y="213"/>
                  </a:lnTo>
                  <a:lnTo>
                    <a:pt x="181" y="219"/>
                  </a:lnTo>
                  <a:lnTo>
                    <a:pt x="189" y="221"/>
                  </a:lnTo>
                  <a:lnTo>
                    <a:pt x="197" y="227"/>
                  </a:lnTo>
                  <a:lnTo>
                    <a:pt x="208" y="229"/>
                  </a:lnTo>
                  <a:lnTo>
                    <a:pt x="216" y="235"/>
                  </a:lnTo>
                  <a:lnTo>
                    <a:pt x="224" y="240"/>
                  </a:lnTo>
                  <a:lnTo>
                    <a:pt x="235" y="248"/>
                  </a:lnTo>
                  <a:lnTo>
                    <a:pt x="249" y="254"/>
                  </a:lnTo>
                  <a:lnTo>
                    <a:pt x="262" y="259"/>
                  </a:lnTo>
                  <a:lnTo>
                    <a:pt x="278" y="264"/>
                  </a:lnTo>
                  <a:lnTo>
                    <a:pt x="292" y="267"/>
                  </a:lnTo>
                  <a:lnTo>
                    <a:pt x="308" y="270"/>
                  </a:lnTo>
                  <a:lnTo>
                    <a:pt x="322" y="270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43" y="275"/>
                  </a:lnTo>
                  <a:lnTo>
                    <a:pt x="349" y="273"/>
                  </a:lnTo>
                  <a:lnTo>
                    <a:pt x="357" y="273"/>
                  </a:lnTo>
                  <a:lnTo>
                    <a:pt x="365" y="273"/>
                  </a:lnTo>
                  <a:lnTo>
                    <a:pt x="373" y="270"/>
                  </a:lnTo>
                  <a:lnTo>
                    <a:pt x="378" y="267"/>
                  </a:lnTo>
                  <a:lnTo>
                    <a:pt x="384" y="264"/>
                  </a:lnTo>
                  <a:lnTo>
                    <a:pt x="384" y="262"/>
                  </a:lnTo>
                  <a:lnTo>
                    <a:pt x="346" y="65"/>
                  </a:lnTo>
                  <a:lnTo>
                    <a:pt x="343" y="59"/>
                  </a:lnTo>
                  <a:lnTo>
                    <a:pt x="341" y="54"/>
                  </a:lnTo>
                  <a:lnTo>
                    <a:pt x="335" y="51"/>
                  </a:lnTo>
                  <a:lnTo>
                    <a:pt x="330" y="48"/>
                  </a:lnTo>
                  <a:lnTo>
                    <a:pt x="319" y="46"/>
                  </a:lnTo>
                  <a:lnTo>
                    <a:pt x="305" y="46"/>
                  </a:lnTo>
                  <a:lnTo>
                    <a:pt x="289" y="43"/>
                  </a:lnTo>
                  <a:lnTo>
                    <a:pt x="276" y="40"/>
                  </a:lnTo>
                  <a:lnTo>
                    <a:pt x="262" y="35"/>
                  </a:lnTo>
                  <a:lnTo>
                    <a:pt x="251" y="27"/>
                  </a:lnTo>
                  <a:lnTo>
                    <a:pt x="235" y="27"/>
                  </a:lnTo>
                  <a:lnTo>
                    <a:pt x="219" y="30"/>
                  </a:lnTo>
                  <a:lnTo>
                    <a:pt x="206" y="32"/>
                  </a:lnTo>
                  <a:lnTo>
                    <a:pt x="189" y="35"/>
                  </a:lnTo>
                  <a:lnTo>
                    <a:pt x="173" y="35"/>
                  </a:lnTo>
                  <a:lnTo>
                    <a:pt x="157" y="35"/>
                  </a:lnTo>
                  <a:lnTo>
                    <a:pt x="141" y="32"/>
                  </a:lnTo>
                  <a:lnTo>
                    <a:pt x="124" y="27"/>
                  </a:lnTo>
                  <a:lnTo>
                    <a:pt x="119" y="21"/>
                  </a:lnTo>
                  <a:lnTo>
                    <a:pt x="111" y="19"/>
                  </a:lnTo>
                  <a:lnTo>
                    <a:pt x="106" y="13"/>
                  </a:lnTo>
                  <a:lnTo>
                    <a:pt x="97" y="8"/>
                  </a:lnTo>
                  <a:lnTo>
                    <a:pt x="89" y="3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60" y="3"/>
                  </a:lnTo>
                  <a:lnTo>
                    <a:pt x="54" y="3"/>
                  </a:lnTo>
                  <a:lnTo>
                    <a:pt x="49" y="3"/>
                  </a:lnTo>
                  <a:lnTo>
                    <a:pt x="46" y="5"/>
                  </a:lnTo>
                  <a:lnTo>
                    <a:pt x="41" y="5"/>
                  </a:lnTo>
                  <a:lnTo>
                    <a:pt x="35" y="8"/>
                  </a:lnTo>
                  <a:lnTo>
                    <a:pt x="30" y="8"/>
                  </a:lnTo>
                  <a:lnTo>
                    <a:pt x="24" y="8"/>
                  </a:lnTo>
                </a:path>
              </a:pathLst>
            </a:cu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8" name="Freeform 8"/>
            <p:cNvSpPr>
              <a:spLocks/>
            </p:cNvSpPr>
            <p:nvPr/>
          </p:nvSpPr>
          <p:spPr bwMode="auto">
            <a:xfrm>
              <a:off x="1853" y="1426"/>
              <a:ext cx="784" cy="691"/>
            </a:xfrm>
            <a:custGeom>
              <a:avLst/>
              <a:gdLst>
                <a:gd name="T0" fmla="*/ 127 w 784"/>
                <a:gd name="T1" fmla="*/ 19 h 691"/>
                <a:gd name="T2" fmla="*/ 100 w 784"/>
                <a:gd name="T3" fmla="*/ 38 h 691"/>
                <a:gd name="T4" fmla="*/ 79 w 784"/>
                <a:gd name="T5" fmla="*/ 86 h 691"/>
                <a:gd name="T6" fmla="*/ 73 w 784"/>
                <a:gd name="T7" fmla="*/ 113 h 691"/>
                <a:gd name="T8" fmla="*/ 73 w 784"/>
                <a:gd name="T9" fmla="*/ 140 h 691"/>
                <a:gd name="T10" fmla="*/ 76 w 784"/>
                <a:gd name="T11" fmla="*/ 111 h 691"/>
                <a:gd name="T12" fmla="*/ 60 w 784"/>
                <a:gd name="T13" fmla="*/ 94 h 691"/>
                <a:gd name="T14" fmla="*/ 25 w 784"/>
                <a:gd name="T15" fmla="*/ 135 h 691"/>
                <a:gd name="T16" fmla="*/ 14 w 784"/>
                <a:gd name="T17" fmla="*/ 213 h 691"/>
                <a:gd name="T18" fmla="*/ 9 w 784"/>
                <a:gd name="T19" fmla="*/ 294 h 691"/>
                <a:gd name="T20" fmla="*/ 0 w 784"/>
                <a:gd name="T21" fmla="*/ 362 h 691"/>
                <a:gd name="T22" fmla="*/ 9 w 784"/>
                <a:gd name="T23" fmla="*/ 429 h 691"/>
                <a:gd name="T24" fmla="*/ 46 w 784"/>
                <a:gd name="T25" fmla="*/ 475 h 691"/>
                <a:gd name="T26" fmla="*/ 65 w 784"/>
                <a:gd name="T27" fmla="*/ 502 h 691"/>
                <a:gd name="T28" fmla="*/ 98 w 784"/>
                <a:gd name="T29" fmla="*/ 502 h 691"/>
                <a:gd name="T30" fmla="*/ 103 w 784"/>
                <a:gd name="T31" fmla="*/ 502 h 691"/>
                <a:gd name="T32" fmla="*/ 84 w 784"/>
                <a:gd name="T33" fmla="*/ 505 h 691"/>
                <a:gd name="T34" fmla="*/ 103 w 784"/>
                <a:gd name="T35" fmla="*/ 521 h 691"/>
                <a:gd name="T36" fmla="*/ 195 w 784"/>
                <a:gd name="T37" fmla="*/ 562 h 691"/>
                <a:gd name="T38" fmla="*/ 238 w 784"/>
                <a:gd name="T39" fmla="*/ 570 h 691"/>
                <a:gd name="T40" fmla="*/ 238 w 784"/>
                <a:gd name="T41" fmla="*/ 562 h 691"/>
                <a:gd name="T42" fmla="*/ 241 w 784"/>
                <a:gd name="T43" fmla="*/ 559 h 691"/>
                <a:gd name="T44" fmla="*/ 241 w 784"/>
                <a:gd name="T45" fmla="*/ 562 h 691"/>
                <a:gd name="T46" fmla="*/ 238 w 784"/>
                <a:gd name="T47" fmla="*/ 570 h 691"/>
                <a:gd name="T48" fmla="*/ 281 w 784"/>
                <a:gd name="T49" fmla="*/ 575 h 691"/>
                <a:gd name="T50" fmla="*/ 338 w 784"/>
                <a:gd name="T51" fmla="*/ 578 h 691"/>
                <a:gd name="T52" fmla="*/ 400 w 784"/>
                <a:gd name="T53" fmla="*/ 589 h 691"/>
                <a:gd name="T54" fmla="*/ 516 w 784"/>
                <a:gd name="T55" fmla="*/ 613 h 691"/>
                <a:gd name="T56" fmla="*/ 662 w 784"/>
                <a:gd name="T57" fmla="*/ 610 h 691"/>
                <a:gd name="T58" fmla="*/ 643 w 784"/>
                <a:gd name="T59" fmla="*/ 608 h 691"/>
                <a:gd name="T60" fmla="*/ 616 w 784"/>
                <a:gd name="T61" fmla="*/ 610 h 691"/>
                <a:gd name="T62" fmla="*/ 614 w 784"/>
                <a:gd name="T63" fmla="*/ 621 h 691"/>
                <a:gd name="T64" fmla="*/ 630 w 784"/>
                <a:gd name="T65" fmla="*/ 667 h 691"/>
                <a:gd name="T66" fmla="*/ 779 w 784"/>
                <a:gd name="T67" fmla="*/ 670 h 691"/>
                <a:gd name="T68" fmla="*/ 779 w 784"/>
                <a:gd name="T69" fmla="*/ 624 h 691"/>
                <a:gd name="T70" fmla="*/ 727 w 784"/>
                <a:gd name="T71" fmla="*/ 524 h 691"/>
                <a:gd name="T72" fmla="*/ 668 w 784"/>
                <a:gd name="T73" fmla="*/ 508 h 691"/>
                <a:gd name="T74" fmla="*/ 600 w 784"/>
                <a:gd name="T75" fmla="*/ 508 h 691"/>
                <a:gd name="T76" fmla="*/ 508 w 784"/>
                <a:gd name="T77" fmla="*/ 494 h 691"/>
                <a:gd name="T78" fmla="*/ 411 w 784"/>
                <a:gd name="T79" fmla="*/ 478 h 691"/>
                <a:gd name="T80" fmla="*/ 314 w 784"/>
                <a:gd name="T81" fmla="*/ 462 h 691"/>
                <a:gd name="T82" fmla="*/ 230 w 784"/>
                <a:gd name="T83" fmla="*/ 421 h 691"/>
                <a:gd name="T84" fmla="*/ 195 w 784"/>
                <a:gd name="T85" fmla="*/ 413 h 691"/>
                <a:gd name="T86" fmla="*/ 181 w 784"/>
                <a:gd name="T87" fmla="*/ 456 h 691"/>
                <a:gd name="T88" fmla="*/ 176 w 784"/>
                <a:gd name="T89" fmla="*/ 470 h 691"/>
                <a:gd name="T90" fmla="*/ 190 w 784"/>
                <a:gd name="T91" fmla="*/ 446 h 691"/>
                <a:gd name="T92" fmla="*/ 198 w 784"/>
                <a:gd name="T93" fmla="*/ 362 h 691"/>
                <a:gd name="T94" fmla="*/ 179 w 784"/>
                <a:gd name="T95" fmla="*/ 292 h 691"/>
                <a:gd name="T96" fmla="*/ 146 w 784"/>
                <a:gd name="T97" fmla="*/ 240 h 691"/>
                <a:gd name="T98" fmla="*/ 138 w 784"/>
                <a:gd name="T99" fmla="*/ 224 h 691"/>
                <a:gd name="T100" fmla="*/ 138 w 784"/>
                <a:gd name="T101" fmla="*/ 224 h 691"/>
                <a:gd name="T102" fmla="*/ 146 w 784"/>
                <a:gd name="T103" fmla="*/ 235 h 691"/>
                <a:gd name="T104" fmla="*/ 165 w 784"/>
                <a:gd name="T105" fmla="*/ 243 h 691"/>
                <a:gd name="T106" fmla="*/ 173 w 784"/>
                <a:gd name="T107" fmla="*/ 205 h 691"/>
                <a:gd name="T108" fmla="*/ 136 w 784"/>
                <a:gd name="T109" fmla="*/ 148 h 691"/>
                <a:gd name="T110" fmla="*/ 141 w 784"/>
                <a:gd name="T111" fmla="*/ 159 h 691"/>
                <a:gd name="T112" fmla="*/ 168 w 784"/>
                <a:gd name="T113" fmla="*/ 192 h 691"/>
                <a:gd name="T114" fmla="*/ 181 w 784"/>
                <a:gd name="T115" fmla="*/ 189 h 691"/>
                <a:gd name="T116" fmla="*/ 176 w 784"/>
                <a:gd name="T117" fmla="*/ 162 h 691"/>
                <a:gd name="T118" fmla="*/ 154 w 784"/>
                <a:gd name="T119" fmla="*/ 127 h 691"/>
                <a:gd name="T120" fmla="*/ 163 w 784"/>
                <a:gd name="T121" fmla="*/ 11 h 691"/>
                <a:gd name="T122" fmla="*/ 160 w 784"/>
                <a:gd name="T123" fmla="*/ 0 h 691"/>
                <a:gd name="T124" fmla="*/ 157 w 784"/>
                <a:gd name="T125" fmla="*/ 0 h 6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91"/>
                <a:gd name="T191" fmla="*/ 784 w 784"/>
                <a:gd name="T192" fmla="*/ 691 h 6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91">
                  <a:moveTo>
                    <a:pt x="154" y="3"/>
                  </a:moveTo>
                  <a:lnTo>
                    <a:pt x="152" y="5"/>
                  </a:lnTo>
                  <a:lnTo>
                    <a:pt x="144" y="8"/>
                  </a:lnTo>
                  <a:lnTo>
                    <a:pt x="136" y="13"/>
                  </a:lnTo>
                  <a:lnTo>
                    <a:pt x="127" y="19"/>
                  </a:lnTo>
                  <a:lnTo>
                    <a:pt x="117" y="24"/>
                  </a:lnTo>
                  <a:lnTo>
                    <a:pt x="109" y="27"/>
                  </a:lnTo>
                  <a:lnTo>
                    <a:pt x="103" y="32"/>
                  </a:lnTo>
                  <a:lnTo>
                    <a:pt x="103" y="35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2" y="54"/>
                  </a:lnTo>
                  <a:lnTo>
                    <a:pt x="90" y="65"/>
                  </a:lnTo>
                  <a:lnTo>
                    <a:pt x="84" y="76"/>
                  </a:lnTo>
                  <a:lnTo>
                    <a:pt x="79" y="86"/>
                  </a:lnTo>
                  <a:lnTo>
                    <a:pt x="76" y="94"/>
                  </a:lnTo>
                  <a:lnTo>
                    <a:pt x="73" y="100"/>
                  </a:lnTo>
                  <a:lnTo>
                    <a:pt x="73" y="105"/>
                  </a:lnTo>
                  <a:lnTo>
                    <a:pt x="73" y="108"/>
                  </a:lnTo>
                  <a:lnTo>
                    <a:pt x="73" y="113"/>
                  </a:lnTo>
                  <a:lnTo>
                    <a:pt x="76" y="121"/>
                  </a:lnTo>
                  <a:lnTo>
                    <a:pt x="76" y="127"/>
                  </a:lnTo>
                  <a:lnTo>
                    <a:pt x="76" y="132"/>
                  </a:lnTo>
                  <a:lnTo>
                    <a:pt x="73" y="135"/>
                  </a:lnTo>
                  <a:lnTo>
                    <a:pt x="73" y="140"/>
                  </a:lnTo>
                  <a:lnTo>
                    <a:pt x="73" y="135"/>
                  </a:lnTo>
                  <a:lnTo>
                    <a:pt x="76" y="130"/>
                  </a:lnTo>
                  <a:lnTo>
                    <a:pt x="76" y="119"/>
                  </a:lnTo>
                  <a:lnTo>
                    <a:pt x="76" y="111"/>
                  </a:lnTo>
                  <a:lnTo>
                    <a:pt x="79" y="103"/>
                  </a:lnTo>
                  <a:lnTo>
                    <a:pt x="76" y="94"/>
                  </a:lnTo>
                  <a:lnTo>
                    <a:pt x="73" y="92"/>
                  </a:lnTo>
                  <a:lnTo>
                    <a:pt x="65" y="92"/>
                  </a:lnTo>
                  <a:lnTo>
                    <a:pt x="60" y="94"/>
                  </a:lnTo>
                  <a:lnTo>
                    <a:pt x="52" y="100"/>
                  </a:lnTo>
                  <a:lnTo>
                    <a:pt x="44" y="108"/>
                  </a:lnTo>
                  <a:lnTo>
                    <a:pt x="36" y="116"/>
                  </a:lnTo>
                  <a:lnTo>
                    <a:pt x="30" y="127"/>
                  </a:lnTo>
                  <a:lnTo>
                    <a:pt x="25" y="135"/>
                  </a:lnTo>
                  <a:lnTo>
                    <a:pt x="22" y="140"/>
                  </a:lnTo>
                  <a:lnTo>
                    <a:pt x="17" y="159"/>
                  </a:lnTo>
                  <a:lnTo>
                    <a:pt x="14" y="175"/>
                  </a:lnTo>
                  <a:lnTo>
                    <a:pt x="14" y="194"/>
                  </a:lnTo>
                  <a:lnTo>
                    <a:pt x="14" y="213"/>
                  </a:lnTo>
                  <a:lnTo>
                    <a:pt x="17" y="229"/>
                  </a:lnTo>
                  <a:lnTo>
                    <a:pt x="17" y="248"/>
                  </a:lnTo>
                  <a:lnTo>
                    <a:pt x="14" y="265"/>
                  </a:lnTo>
                  <a:lnTo>
                    <a:pt x="11" y="283"/>
                  </a:lnTo>
                  <a:lnTo>
                    <a:pt x="9" y="294"/>
                  </a:lnTo>
                  <a:lnTo>
                    <a:pt x="6" y="305"/>
                  </a:lnTo>
                  <a:lnTo>
                    <a:pt x="3" y="319"/>
                  </a:lnTo>
                  <a:lnTo>
                    <a:pt x="0" y="332"/>
                  </a:lnTo>
                  <a:lnTo>
                    <a:pt x="0" y="348"/>
                  </a:lnTo>
                  <a:lnTo>
                    <a:pt x="0" y="362"/>
                  </a:lnTo>
                  <a:lnTo>
                    <a:pt x="0" y="375"/>
                  </a:lnTo>
                  <a:lnTo>
                    <a:pt x="3" y="386"/>
                  </a:lnTo>
                  <a:lnTo>
                    <a:pt x="6" y="405"/>
                  </a:lnTo>
                  <a:lnTo>
                    <a:pt x="9" y="419"/>
                  </a:lnTo>
                  <a:lnTo>
                    <a:pt x="9" y="429"/>
                  </a:lnTo>
                  <a:lnTo>
                    <a:pt x="11" y="437"/>
                  </a:lnTo>
                  <a:lnTo>
                    <a:pt x="17" y="446"/>
                  </a:lnTo>
                  <a:lnTo>
                    <a:pt x="22" y="454"/>
                  </a:lnTo>
                  <a:lnTo>
                    <a:pt x="33" y="464"/>
                  </a:lnTo>
                  <a:lnTo>
                    <a:pt x="46" y="475"/>
                  </a:lnTo>
                  <a:lnTo>
                    <a:pt x="54" y="481"/>
                  </a:lnTo>
                  <a:lnTo>
                    <a:pt x="57" y="489"/>
                  </a:lnTo>
                  <a:lnTo>
                    <a:pt x="60" y="494"/>
                  </a:lnTo>
                  <a:lnTo>
                    <a:pt x="63" y="500"/>
                  </a:lnTo>
                  <a:lnTo>
                    <a:pt x="65" y="502"/>
                  </a:lnTo>
                  <a:lnTo>
                    <a:pt x="68" y="505"/>
                  </a:lnTo>
                  <a:lnTo>
                    <a:pt x="76" y="505"/>
                  </a:lnTo>
                  <a:lnTo>
                    <a:pt x="84" y="502"/>
                  </a:lnTo>
                  <a:lnTo>
                    <a:pt x="90" y="502"/>
                  </a:lnTo>
                  <a:lnTo>
                    <a:pt x="98" y="502"/>
                  </a:lnTo>
                  <a:lnTo>
                    <a:pt x="106" y="500"/>
                  </a:lnTo>
                  <a:lnTo>
                    <a:pt x="114" y="500"/>
                  </a:lnTo>
                  <a:lnTo>
                    <a:pt x="117" y="502"/>
                  </a:lnTo>
                  <a:lnTo>
                    <a:pt x="114" y="502"/>
                  </a:lnTo>
                  <a:lnTo>
                    <a:pt x="103" y="502"/>
                  </a:lnTo>
                  <a:lnTo>
                    <a:pt x="87" y="502"/>
                  </a:lnTo>
                  <a:lnTo>
                    <a:pt x="84" y="502"/>
                  </a:lnTo>
                  <a:lnTo>
                    <a:pt x="84" y="505"/>
                  </a:lnTo>
                  <a:lnTo>
                    <a:pt x="87" y="505"/>
                  </a:lnTo>
                  <a:lnTo>
                    <a:pt x="103" y="521"/>
                  </a:lnTo>
                  <a:lnTo>
                    <a:pt x="119" y="532"/>
                  </a:lnTo>
                  <a:lnTo>
                    <a:pt x="138" y="543"/>
                  </a:lnTo>
                  <a:lnTo>
                    <a:pt x="157" y="551"/>
                  </a:lnTo>
                  <a:lnTo>
                    <a:pt x="176" y="556"/>
                  </a:lnTo>
                  <a:lnTo>
                    <a:pt x="195" y="562"/>
                  </a:lnTo>
                  <a:lnTo>
                    <a:pt x="217" y="567"/>
                  </a:lnTo>
                  <a:lnTo>
                    <a:pt x="238" y="572"/>
                  </a:lnTo>
                  <a:lnTo>
                    <a:pt x="238" y="570"/>
                  </a:lnTo>
                  <a:lnTo>
                    <a:pt x="238" y="567"/>
                  </a:lnTo>
                  <a:lnTo>
                    <a:pt x="238" y="564"/>
                  </a:lnTo>
                  <a:lnTo>
                    <a:pt x="238" y="562"/>
                  </a:lnTo>
                  <a:lnTo>
                    <a:pt x="241" y="559"/>
                  </a:lnTo>
                  <a:lnTo>
                    <a:pt x="244" y="559"/>
                  </a:lnTo>
                  <a:lnTo>
                    <a:pt x="241" y="562"/>
                  </a:lnTo>
                  <a:lnTo>
                    <a:pt x="241" y="564"/>
                  </a:lnTo>
                  <a:lnTo>
                    <a:pt x="238" y="567"/>
                  </a:lnTo>
                  <a:lnTo>
                    <a:pt x="238" y="570"/>
                  </a:lnTo>
                  <a:lnTo>
                    <a:pt x="241" y="570"/>
                  </a:lnTo>
                  <a:lnTo>
                    <a:pt x="246" y="572"/>
                  </a:lnTo>
                  <a:lnTo>
                    <a:pt x="254" y="575"/>
                  </a:lnTo>
                  <a:lnTo>
                    <a:pt x="268" y="575"/>
                  </a:lnTo>
                  <a:lnTo>
                    <a:pt x="281" y="575"/>
                  </a:lnTo>
                  <a:lnTo>
                    <a:pt x="298" y="575"/>
                  </a:lnTo>
                  <a:lnTo>
                    <a:pt x="308" y="575"/>
                  </a:lnTo>
                  <a:lnTo>
                    <a:pt x="319" y="575"/>
                  </a:lnTo>
                  <a:lnTo>
                    <a:pt x="325" y="575"/>
                  </a:lnTo>
                  <a:lnTo>
                    <a:pt x="338" y="578"/>
                  </a:lnTo>
                  <a:lnTo>
                    <a:pt x="349" y="581"/>
                  </a:lnTo>
                  <a:lnTo>
                    <a:pt x="362" y="581"/>
                  </a:lnTo>
                  <a:lnTo>
                    <a:pt x="376" y="583"/>
                  </a:lnTo>
                  <a:lnTo>
                    <a:pt x="387" y="586"/>
                  </a:lnTo>
                  <a:lnTo>
                    <a:pt x="400" y="589"/>
                  </a:lnTo>
                  <a:lnTo>
                    <a:pt x="414" y="591"/>
                  </a:lnTo>
                  <a:lnTo>
                    <a:pt x="425" y="594"/>
                  </a:lnTo>
                  <a:lnTo>
                    <a:pt x="457" y="605"/>
                  </a:lnTo>
                  <a:lnTo>
                    <a:pt x="487" y="610"/>
                  </a:lnTo>
                  <a:lnTo>
                    <a:pt x="516" y="613"/>
                  </a:lnTo>
                  <a:lnTo>
                    <a:pt x="546" y="610"/>
                  </a:lnTo>
                  <a:lnTo>
                    <a:pt x="573" y="610"/>
                  </a:lnTo>
                  <a:lnTo>
                    <a:pt x="603" y="608"/>
                  </a:lnTo>
                  <a:lnTo>
                    <a:pt x="633" y="608"/>
                  </a:lnTo>
                  <a:lnTo>
                    <a:pt x="662" y="610"/>
                  </a:lnTo>
                  <a:lnTo>
                    <a:pt x="665" y="610"/>
                  </a:lnTo>
                  <a:lnTo>
                    <a:pt x="660" y="610"/>
                  </a:lnTo>
                  <a:lnTo>
                    <a:pt x="652" y="610"/>
                  </a:lnTo>
                  <a:lnTo>
                    <a:pt x="643" y="608"/>
                  </a:lnTo>
                  <a:lnTo>
                    <a:pt x="635" y="608"/>
                  </a:lnTo>
                  <a:lnTo>
                    <a:pt x="627" y="608"/>
                  </a:lnTo>
                  <a:lnTo>
                    <a:pt x="622" y="610"/>
                  </a:lnTo>
                  <a:lnTo>
                    <a:pt x="619" y="610"/>
                  </a:lnTo>
                  <a:lnTo>
                    <a:pt x="616" y="610"/>
                  </a:lnTo>
                  <a:lnTo>
                    <a:pt x="616" y="613"/>
                  </a:lnTo>
                  <a:lnTo>
                    <a:pt x="614" y="616"/>
                  </a:lnTo>
                  <a:lnTo>
                    <a:pt x="614" y="618"/>
                  </a:lnTo>
                  <a:lnTo>
                    <a:pt x="614" y="621"/>
                  </a:lnTo>
                  <a:lnTo>
                    <a:pt x="614" y="624"/>
                  </a:lnTo>
                  <a:lnTo>
                    <a:pt x="619" y="632"/>
                  </a:lnTo>
                  <a:lnTo>
                    <a:pt x="622" y="643"/>
                  </a:lnTo>
                  <a:lnTo>
                    <a:pt x="625" y="654"/>
                  </a:lnTo>
                  <a:lnTo>
                    <a:pt x="630" y="667"/>
                  </a:lnTo>
                  <a:lnTo>
                    <a:pt x="633" y="675"/>
                  </a:lnTo>
                  <a:lnTo>
                    <a:pt x="638" y="683"/>
                  </a:lnTo>
                  <a:lnTo>
                    <a:pt x="643" y="689"/>
                  </a:lnTo>
                  <a:lnTo>
                    <a:pt x="654" y="691"/>
                  </a:lnTo>
                  <a:lnTo>
                    <a:pt x="779" y="670"/>
                  </a:lnTo>
                  <a:lnTo>
                    <a:pt x="781" y="667"/>
                  </a:lnTo>
                  <a:lnTo>
                    <a:pt x="784" y="662"/>
                  </a:lnTo>
                  <a:lnTo>
                    <a:pt x="784" y="656"/>
                  </a:lnTo>
                  <a:lnTo>
                    <a:pt x="784" y="645"/>
                  </a:lnTo>
                  <a:lnTo>
                    <a:pt x="779" y="624"/>
                  </a:lnTo>
                  <a:lnTo>
                    <a:pt x="770" y="600"/>
                  </a:lnTo>
                  <a:lnTo>
                    <a:pt x="760" y="575"/>
                  </a:lnTo>
                  <a:lnTo>
                    <a:pt x="749" y="551"/>
                  </a:lnTo>
                  <a:lnTo>
                    <a:pt x="738" y="532"/>
                  </a:lnTo>
                  <a:lnTo>
                    <a:pt x="727" y="524"/>
                  </a:lnTo>
                  <a:lnTo>
                    <a:pt x="719" y="518"/>
                  </a:lnTo>
                  <a:lnTo>
                    <a:pt x="708" y="516"/>
                  </a:lnTo>
                  <a:lnTo>
                    <a:pt x="695" y="513"/>
                  </a:lnTo>
                  <a:lnTo>
                    <a:pt x="681" y="510"/>
                  </a:lnTo>
                  <a:lnTo>
                    <a:pt x="668" y="508"/>
                  </a:lnTo>
                  <a:lnTo>
                    <a:pt x="654" y="505"/>
                  </a:lnTo>
                  <a:lnTo>
                    <a:pt x="643" y="505"/>
                  </a:lnTo>
                  <a:lnTo>
                    <a:pt x="635" y="505"/>
                  </a:lnTo>
                  <a:lnTo>
                    <a:pt x="619" y="508"/>
                  </a:lnTo>
                  <a:lnTo>
                    <a:pt x="600" y="508"/>
                  </a:lnTo>
                  <a:lnTo>
                    <a:pt x="581" y="508"/>
                  </a:lnTo>
                  <a:lnTo>
                    <a:pt x="562" y="505"/>
                  </a:lnTo>
                  <a:lnTo>
                    <a:pt x="544" y="502"/>
                  </a:lnTo>
                  <a:lnTo>
                    <a:pt x="525" y="500"/>
                  </a:lnTo>
                  <a:lnTo>
                    <a:pt x="508" y="494"/>
                  </a:lnTo>
                  <a:lnTo>
                    <a:pt x="492" y="491"/>
                  </a:lnTo>
                  <a:lnTo>
                    <a:pt x="473" y="486"/>
                  </a:lnTo>
                  <a:lnTo>
                    <a:pt x="452" y="483"/>
                  </a:lnTo>
                  <a:lnTo>
                    <a:pt x="433" y="481"/>
                  </a:lnTo>
                  <a:lnTo>
                    <a:pt x="411" y="478"/>
                  </a:lnTo>
                  <a:lnTo>
                    <a:pt x="392" y="475"/>
                  </a:lnTo>
                  <a:lnTo>
                    <a:pt x="371" y="473"/>
                  </a:lnTo>
                  <a:lnTo>
                    <a:pt x="352" y="470"/>
                  </a:lnTo>
                  <a:lnTo>
                    <a:pt x="330" y="467"/>
                  </a:lnTo>
                  <a:lnTo>
                    <a:pt x="314" y="462"/>
                  </a:lnTo>
                  <a:lnTo>
                    <a:pt x="295" y="456"/>
                  </a:lnTo>
                  <a:lnTo>
                    <a:pt x="279" y="448"/>
                  </a:lnTo>
                  <a:lnTo>
                    <a:pt x="263" y="440"/>
                  </a:lnTo>
                  <a:lnTo>
                    <a:pt x="246" y="429"/>
                  </a:lnTo>
                  <a:lnTo>
                    <a:pt x="230" y="421"/>
                  </a:lnTo>
                  <a:lnTo>
                    <a:pt x="214" y="410"/>
                  </a:lnTo>
                  <a:lnTo>
                    <a:pt x="198" y="402"/>
                  </a:lnTo>
                  <a:lnTo>
                    <a:pt x="195" y="402"/>
                  </a:lnTo>
                  <a:lnTo>
                    <a:pt x="195" y="408"/>
                  </a:lnTo>
                  <a:lnTo>
                    <a:pt x="195" y="413"/>
                  </a:lnTo>
                  <a:lnTo>
                    <a:pt x="192" y="421"/>
                  </a:lnTo>
                  <a:lnTo>
                    <a:pt x="192" y="429"/>
                  </a:lnTo>
                  <a:lnTo>
                    <a:pt x="190" y="440"/>
                  </a:lnTo>
                  <a:lnTo>
                    <a:pt x="187" y="448"/>
                  </a:lnTo>
                  <a:lnTo>
                    <a:pt x="181" y="456"/>
                  </a:lnTo>
                  <a:lnTo>
                    <a:pt x="181" y="459"/>
                  </a:lnTo>
                  <a:lnTo>
                    <a:pt x="179" y="462"/>
                  </a:lnTo>
                  <a:lnTo>
                    <a:pt x="179" y="464"/>
                  </a:lnTo>
                  <a:lnTo>
                    <a:pt x="176" y="467"/>
                  </a:lnTo>
                  <a:lnTo>
                    <a:pt x="176" y="470"/>
                  </a:lnTo>
                  <a:lnTo>
                    <a:pt x="176" y="473"/>
                  </a:lnTo>
                  <a:lnTo>
                    <a:pt x="184" y="459"/>
                  </a:lnTo>
                  <a:lnTo>
                    <a:pt x="190" y="446"/>
                  </a:lnTo>
                  <a:lnTo>
                    <a:pt x="195" y="429"/>
                  </a:lnTo>
                  <a:lnTo>
                    <a:pt x="198" y="413"/>
                  </a:lnTo>
                  <a:lnTo>
                    <a:pt x="198" y="394"/>
                  </a:lnTo>
                  <a:lnTo>
                    <a:pt x="198" y="378"/>
                  </a:lnTo>
                  <a:lnTo>
                    <a:pt x="198" y="362"/>
                  </a:lnTo>
                  <a:lnTo>
                    <a:pt x="198" y="346"/>
                  </a:lnTo>
                  <a:lnTo>
                    <a:pt x="195" y="332"/>
                  </a:lnTo>
                  <a:lnTo>
                    <a:pt x="190" y="319"/>
                  </a:lnTo>
                  <a:lnTo>
                    <a:pt x="184" y="305"/>
                  </a:lnTo>
                  <a:lnTo>
                    <a:pt x="179" y="292"/>
                  </a:lnTo>
                  <a:lnTo>
                    <a:pt x="171" y="278"/>
                  </a:lnTo>
                  <a:lnTo>
                    <a:pt x="163" y="267"/>
                  </a:lnTo>
                  <a:lnTo>
                    <a:pt x="154" y="254"/>
                  </a:lnTo>
                  <a:lnTo>
                    <a:pt x="149" y="243"/>
                  </a:lnTo>
                  <a:lnTo>
                    <a:pt x="146" y="240"/>
                  </a:lnTo>
                  <a:lnTo>
                    <a:pt x="146" y="238"/>
                  </a:lnTo>
                  <a:lnTo>
                    <a:pt x="144" y="235"/>
                  </a:lnTo>
                  <a:lnTo>
                    <a:pt x="144" y="232"/>
                  </a:lnTo>
                  <a:lnTo>
                    <a:pt x="141" y="227"/>
                  </a:lnTo>
                  <a:lnTo>
                    <a:pt x="138" y="224"/>
                  </a:lnTo>
                  <a:lnTo>
                    <a:pt x="138" y="221"/>
                  </a:lnTo>
                  <a:lnTo>
                    <a:pt x="136" y="219"/>
                  </a:lnTo>
                  <a:lnTo>
                    <a:pt x="136" y="221"/>
                  </a:lnTo>
                  <a:lnTo>
                    <a:pt x="138" y="221"/>
                  </a:lnTo>
                  <a:lnTo>
                    <a:pt x="138" y="224"/>
                  </a:lnTo>
                  <a:lnTo>
                    <a:pt x="141" y="227"/>
                  </a:lnTo>
                  <a:lnTo>
                    <a:pt x="141" y="229"/>
                  </a:lnTo>
                  <a:lnTo>
                    <a:pt x="144" y="232"/>
                  </a:lnTo>
                  <a:lnTo>
                    <a:pt x="146" y="235"/>
                  </a:lnTo>
                  <a:lnTo>
                    <a:pt x="149" y="238"/>
                  </a:lnTo>
                  <a:lnTo>
                    <a:pt x="154" y="238"/>
                  </a:lnTo>
                  <a:lnTo>
                    <a:pt x="157" y="240"/>
                  </a:lnTo>
                  <a:lnTo>
                    <a:pt x="160" y="243"/>
                  </a:lnTo>
                  <a:lnTo>
                    <a:pt x="165" y="243"/>
                  </a:lnTo>
                  <a:lnTo>
                    <a:pt x="168" y="243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3" y="221"/>
                  </a:lnTo>
                  <a:lnTo>
                    <a:pt x="173" y="205"/>
                  </a:lnTo>
                  <a:lnTo>
                    <a:pt x="168" y="192"/>
                  </a:lnTo>
                  <a:lnTo>
                    <a:pt x="163" y="181"/>
                  </a:lnTo>
                  <a:lnTo>
                    <a:pt x="154" y="170"/>
                  </a:lnTo>
                  <a:lnTo>
                    <a:pt x="146" y="159"/>
                  </a:lnTo>
                  <a:lnTo>
                    <a:pt x="136" y="148"/>
                  </a:lnTo>
                  <a:lnTo>
                    <a:pt x="125" y="135"/>
                  </a:lnTo>
                  <a:lnTo>
                    <a:pt x="127" y="140"/>
                  </a:lnTo>
                  <a:lnTo>
                    <a:pt x="133" y="148"/>
                  </a:lnTo>
                  <a:lnTo>
                    <a:pt x="141" y="159"/>
                  </a:lnTo>
                  <a:lnTo>
                    <a:pt x="149" y="170"/>
                  </a:lnTo>
                  <a:lnTo>
                    <a:pt x="157" y="181"/>
                  </a:lnTo>
                  <a:lnTo>
                    <a:pt x="163" y="189"/>
                  </a:lnTo>
                  <a:lnTo>
                    <a:pt x="165" y="192"/>
                  </a:lnTo>
                  <a:lnTo>
                    <a:pt x="168" y="192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6" y="192"/>
                  </a:lnTo>
                  <a:lnTo>
                    <a:pt x="179" y="192"/>
                  </a:lnTo>
                  <a:lnTo>
                    <a:pt x="181" y="189"/>
                  </a:lnTo>
                  <a:lnTo>
                    <a:pt x="184" y="189"/>
                  </a:lnTo>
                  <a:lnTo>
                    <a:pt x="184" y="186"/>
                  </a:lnTo>
                  <a:lnTo>
                    <a:pt x="184" y="178"/>
                  </a:lnTo>
                  <a:lnTo>
                    <a:pt x="181" y="170"/>
                  </a:lnTo>
                  <a:lnTo>
                    <a:pt x="176" y="162"/>
                  </a:lnTo>
                  <a:lnTo>
                    <a:pt x="171" y="157"/>
                  </a:lnTo>
                  <a:lnTo>
                    <a:pt x="163" y="151"/>
                  </a:lnTo>
                  <a:lnTo>
                    <a:pt x="157" y="143"/>
                  </a:lnTo>
                  <a:lnTo>
                    <a:pt x="154" y="138"/>
                  </a:lnTo>
                  <a:lnTo>
                    <a:pt x="154" y="127"/>
                  </a:lnTo>
                  <a:lnTo>
                    <a:pt x="165" y="22"/>
                  </a:lnTo>
                  <a:lnTo>
                    <a:pt x="165" y="19"/>
                  </a:lnTo>
                  <a:lnTo>
                    <a:pt x="165" y="16"/>
                  </a:lnTo>
                  <a:lnTo>
                    <a:pt x="163" y="13"/>
                  </a:lnTo>
                  <a:lnTo>
                    <a:pt x="163" y="11"/>
                  </a:lnTo>
                  <a:lnTo>
                    <a:pt x="163" y="8"/>
                  </a:lnTo>
                  <a:lnTo>
                    <a:pt x="163" y="5"/>
                  </a:lnTo>
                  <a:lnTo>
                    <a:pt x="160" y="3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154" y="3"/>
                  </a:lnTo>
                  <a:close/>
                </a:path>
              </a:pathLst>
            </a:custGeom>
            <a:solidFill>
              <a:srgbClr val="FDE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9" name="Freeform 9"/>
            <p:cNvSpPr>
              <a:spLocks/>
            </p:cNvSpPr>
            <p:nvPr/>
          </p:nvSpPr>
          <p:spPr bwMode="auto">
            <a:xfrm>
              <a:off x="1853" y="1426"/>
              <a:ext cx="784" cy="691"/>
            </a:xfrm>
            <a:custGeom>
              <a:avLst/>
              <a:gdLst>
                <a:gd name="T0" fmla="*/ 127 w 784"/>
                <a:gd name="T1" fmla="*/ 19 h 691"/>
                <a:gd name="T2" fmla="*/ 100 w 784"/>
                <a:gd name="T3" fmla="*/ 38 h 691"/>
                <a:gd name="T4" fmla="*/ 79 w 784"/>
                <a:gd name="T5" fmla="*/ 86 h 691"/>
                <a:gd name="T6" fmla="*/ 73 w 784"/>
                <a:gd name="T7" fmla="*/ 113 h 691"/>
                <a:gd name="T8" fmla="*/ 73 w 784"/>
                <a:gd name="T9" fmla="*/ 140 h 691"/>
                <a:gd name="T10" fmla="*/ 76 w 784"/>
                <a:gd name="T11" fmla="*/ 111 h 691"/>
                <a:gd name="T12" fmla="*/ 60 w 784"/>
                <a:gd name="T13" fmla="*/ 94 h 691"/>
                <a:gd name="T14" fmla="*/ 25 w 784"/>
                <a:gd name="T15" fmla="*/ 135 h 691"/>
                <a:gd name="T16" fmla="*/ 14 w 784"/>
                <a:gd name="T17" fmla="*/ 213 h 691"/>
                <a:gd name="T18" fmla="*/ 9 w 784"/>
                <a:gd name="T19" fmla="*/ 294 h 691"/>
                <a:gd name="T20" fmla="*/ 0 w 784"/>
                <a:gd name="T21" fmla="*/ 362 h 691"/>
                <a:gd name="T22" fmla="*/ 9 w 784"/>
                <a:gd name="T23" fmla="*/ 429 h 691"/>
                <a:gd name="T24" fmla="*/ 46 w 784"/>
                <a:gd name="T25" fmla="*/ 475 h 691"/>
                <a:gd name="T26" fmla="*/ 65 w 784"/>
                <a:gd name="T27" fmla="*/ 502 h 691"/>
                <a:gd name="T28" fmla="*/ 98 w 784"/>
                <a:gd name="T29" fmla="*/ 502 h 691"/>
                <a:gd name="T30" fmla="*/ 103 w 784"/>
                <a:gd name="T31" fmla="*/ 502 h 691"/>
                <a:gd name="T32" fmla="*/ 84 w 784"/>
                <a:gd name="T33" fmla="*/ 505 h 691"/>
                <a:gd name="T34" fmla="*/ 103 w 784"/>
                <a:gd name="T35" fmla="*/ 521 h 691"/>
                <a:gd name="T36" fmla="*/ 195 w 784"/>
                <a:gd name="T37" fmla="*/ 562 h 691"/>
                <a:gd name="T38" fmla="*/ 238 w 784"/>
                <a:gd name="T39" fmla="*/ 570 h 691"/>
                <a:gd name="T40" fmla="*/ 238 w 784"/>
                <a:gd name="T41" fmla="*/ 562 h 691"/>
                <a:gd name="T42" fmla="*/ 241 w 784"/>
                <a:gd name="T43" fmla="*/ 559 h 691"/>
                <a:gd name="T44" fmla="*/ 241 w 784"/>
                <a:gd name="T45" fmla="*/ 562 h 691"/>
                <a:gd name="T46" fmla="*/ 238 w 784"/>
                <a:gd name="T47" fmla="*/ 570 h 691"/>
                <a:gd name="T48" fmla="*/ 281 w 784"/>
                <a:gd name="T49" fmla="*/ 575 h 691"/>
                <a:gd name="T50" fmla="*/ 338 w 784"/>
                <a:gd name="T51" fmla="*/ 578 h 691"/>
                <a:gd name="T52" fmla="*/ 400 w 784"/>
                <a:gd name="T53" fmla="*/ 589 h 691"/>
                <a:gd name="T54" fmla="*/ 516 w 784"/>
                <a:gd name="T55" fmla="*/ 613 h 691"/>
                <a:gd name="T56" fmla="*/ 662 w 784"/>
                <a:gd name="T57" fmla="*/ 610 h 691"/>
                <a:gd name="T58" fmla="*/ 643 w 784"/>
                <a:gd name="T59" fmla="*/ 608 h 691"/>
                <a:gd name="T60" fmla="*/ 616 w 784"/>
                <a:gd name="T61" fmla="*/ 610 h 691"/>
                <a:gd name="T62" fmla="*/ 614 w 784"/>
                <a:gd name="T63" fmla="*/ 621 h 691"/>
                <a:gd name="T64" fmla="*/ 630 w 784"/>
                <a:gd name="T65" fmla="*/ 667 h 691"/>
                <a:gd name="T66" fmla="*/ 779 w 784"/>
                <a:gd name="T67" fmla="*/ 670 h 691"/>
                <a:gd name="T68" fmla="*/ 779 w 784"/>
                <a:gd name="T69" fmla="*/ 624 h 691"/>
                <a:gd name="T70" fmla="*/ 727 w 784"/>
                <a:gd name="T71" fmla="*/ 524 h 691"/>
                <a:gd name="T72" fmla="*/ 668 w 784"/>
                <a:gd name="T73" fmla="*/ 508 h 691"/>
                <a:gd name="T74" fmla="*/ 600 w 784"/>
                <a:gd name="T75" fmla="*/ 508 h 691"/>
                <a:gd name="T76" fmla="*/ 508 w 784"/>
                <a:gd name="T77" fmla="*/ 494 h 691"/>
                <a:gd name="T78" fmla="*/ 411 w 784"/>
                <a:gd name="T79" fmla="*/ 478 h 691"/>
                <a:gd name="T80" fmla="*/ 314 w 784"/>
                <a:gd name="T81" fmla="*/ 462 h 691"/>
                <a:gd name="T82" fmla="*/ 230 w 784"/>
                <a:gd name="T83" fmla="*/ 421 h 691"/>
                <a:gd name="T84" fmla="*/ 195 w 784"/>
                <a:gd name="T85" fmla="*/ 413 h 691"/>
                <a:gd name="T86" fmla="*/ 181 w 784"/>
                <a:gd name="T87" fmla="*/ 456 h 691"/>
                <a:gd name="T88" fmla="*/ 176 w 784"/>
                <a:gd name="T89" fmla="*/ 470 h 691"/>
                <a:gd name="T90" fmla="*/ 190 w 784"/>
                <a:gd name="T91" fmla="*/ 446 h 691"/>
                <a:gd name="T92" fmla="*/ 198 w 784"/>
                <a:gd name="T93" fmla="*/ 362 h 691"/>
                <a:gd name="T94" fmla="*/ 179 w 784"/>
                <a:gd name="T95" fmla="*/ 292 h 691"/>
                <a:gd name="T96" fmla="*/ 146 w 784"/>
                <a:gd name="T97" fmla="*/ 240 h 691"/>
                <a:gd name="T98" fmla="*/ 138 w 784"/>
                <a:gd name="T99" fmla="*/ 224 h 691"/>
                <a:gd name="T100" fmla="*/ 138 w 784"/>
                <a:gd name="T101" fmla="*/ 224 h 691"/>
                <a:gd name="T102" fmla="*/ 146 w 784"/>
                <a:gd name="T103" fmla="*/ 235 h 691"/>
                <a:gd name="T104" fmla="*/ 165 w 784"/>
                <a:gd name="T105" fmla="*/ 243 h 691"/>
                <a:gd name="T106" fmla="*/ 173 w 784"/>
                <a:gd name="T107" fmla="*/ 205 h 691"/>
                <a:gd name="T108" fmla="*/ 136 w 784"/>
                <a:gd name="T109" fmla="*/ 148 h 691"/>
                <a:gd name="T110" fmla="*/ 141 w 784"/>
                <a:gd name="T111" fmla="*/ 159 h 691"/>
                <a:gd name="T112" fmla="*/ 168 w 784"/>
                <a:gd name="T113" fmla="*/ 192 h 691"/>
                <a:gd name="T114" fmla="*/ 181 w 784"/>
                <a:gd name="T115" fmla="*/ 189 h 691"/>
                <a:gd name="T116" fmla="*/ 176 w 784"/>
                <a:gd name="T117" fmla="*/ 162 h 691"/>
                <a:gd name="T118" fmla="*/ 154 w 784"/>
                <a:gd name="T119" fmla="*/ 127 h 691"/>
                <a:gd name="T120" fmla="*/ 163 w 784"/>
                <a:gd name="T121" fmla="*/ 11 h 691"/>
                <a:gd name="T122" fmla="*/ 160 w 784"/>
                <a:gd name="T123" fmla="*/ 0 h 691"/>
                <a:gd name="T124" fmla="*/ 157 w 784"/>
                <a:gd name="T125" fmla="*/ 0 h 6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91"/>
                <a:gd name="T191" fmla="*/ 784 w 784"/>
                <a:gd name="T192" fmla="*/ 691 h 6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91">
                  <a:moveTo>
                    <a:pt x="154" y="3"/>
                  </a:moveTo>
                  <a:lnTo>
                    <a:pt x="152" y="5"/>
                  </a:lnTo>
                  <a:lnTo>
                    <a:pt x="144" y="8"/>
                  </a:lnTo>
                  <a:lnTo>
                    <a:pt x="136" y="13"/>
                  </a:lnTo>
                  <a:lnTo>
                    <a:pt x="127" y="19"/>
                  </a:lnTo>
                  <a:lnTo>
                    <a:pt x="117" y="24"/>
                  </a:lnTo>
                  <a:lnTo>
                    <a:pt x="109" y="27"/>
                  </a:lnTo>
                  <a:lnTo>
                    <a:pt x="103" y="32"/>
                  </a:lnTo>
                  <a:lnTo>
                    <a:pt x="103" y="35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2" y="54"/>
                  </a:lnTo>
                  <a:lnTo>
                    <a:pt x="90" y="65"/>
                  </a:lnTo>
                  <a:lnTo>
                    <a:pt x="84" y="76"/>
                  </a:lnTo>
                  <a:lnTo>
                    <a:pt x="79" y="86"/>
                  </a:lnTo>
                  <a:lnTo>
                    <a:pt x="76" y="94"/>
                  </a:lnTo>
                  <a:lnTo>
                    <a:pt x="73" y="100"/>
                  </a:lnTo>
                  <a:lnTo>
                    <a:pt x="73" y="105"/>
                  </a:lnTo>
                  <a:lnTo>
                    <a:pt x="73" y="108"/>
                  </a:lnTo>
                  <a:lnTo>
                    <a:pt x="73" y="113"/>
                  </a:lnTo>
                  <a:lnTo>
                    <a:pt x="76" y="121"/>
                  </a:lnTo>
                  <a:lnTo>
                    <a:pt x="76" y="127"/>
                  </a:lnTo>
                  <a:lnTo>
                    <a:pt x="76" y="132"/>
                  </a:lnTo>
                  <a:lnTo>
                    <a:pt x="73" y="135"/>
                  </a:lnTo>
                  <a:lnTo>
                    <a:pt x="73" y="140"/>
                  </a:lnTo>
                  <a:lnTo>
                    <a:pt x="73" y="135"/>
                  </a:lnTo>
                  <a:lnTo>
                    <a:pt x="76" y="130"/>
                  </a:lnTo>
                  <a:lnTo>
                    <a:pt x="76" y="119"/>
                  </a:lnTo>
                  <a:lnTo>
                    <a:pt x="76" y="111"/>
                  </a:lnTo>
                  <a:lnTo>
                    <a:pt x="79" y="103"/>
                  </a:lnTo>
                  <a:lnTo>
                    <a:pt x="76" y="94"/>
                  </a:lnTo>
                  <a:lnTo>
                    <a:pt x="73" y="92"/>
                  </a:lnTo>
                  <a:lnTo>
                    <a:pt x="65" y="92"/>
                  </a:lnTo>
                  <a:lnTo>
                    <a:pt x="60" y="94"/>
                  </a:lnTo>
                  <a:lnTo>
                    <a:pt x="52" y="100"/>
                  </a:lnTo>
                  <a:lnTo>
                    <a:pt x="44" y="108"/>
                  </a:lnTo>
                  <a:lnTo>
                    <a:pt x="36" y="116"/>
                  </a:lnTo>
                  <a:lnTo>
                    <a:pt x="30" y="127"/>
                  </a:lnTo>
                  <a:lnTo>
                    <a:pt x="25" y="135"/>
                  </a:lnTo>
                  <a:lnTo>
                    <a:pt x="22" y="140"/>
                  </a:lnTo>
                  <a:lnTo>
                    <a:pt x="17" y="159"/>
                  </a:lnTo>
                  <a:lnTo>
                    <a:pt x="14" y="175"/>
                  </a:lnTo>
                  <a:lnTo>
                    <a:pt x="14" y="194"/>
                  </a:lnTo>
                  <a:lnTo>
                    <a:pt x="14" y="213"/>
                  </a:lnTo>
                  <a:lnTo>
                    <a:pt x="17" y="229"/>
                  </a:lnTo>
                  <a:lnTo>
                    <a:pt x="17" y="248"/>
                  </a:lnTo>
                  <a:lnTo>
                    <a:pt x="14" y="265"/>
                  </a:lnTo>
                  <a:lnTo>
                    <a:pt x="11" y="283"/>
                  </a:lnTo>
                  <a:lnTo>
                    <a:pt x="9" y="294"/>
                  </a:lnTo>
                  <a:lnTo>
                    <a:pt x="6" y="305"/>
                  </a:lnTo>
                  <a:lnTo>
                    <a:pt x="3" y="319"/>
                  </a:lnTo>
                  <a:lnTo>
                    <a:pt x="0" y="332"/>
                  </a:lnTo>
                  <a:lnTo>
                    <a:pt x="0" y="348"/>
                  </a:lnTo>
                  <a:lnTo>
                    <a:pt x="0" y="362"/>
                  </a:lnTo>
                  <a:lnTo>
                    <a:pt x="0" y="375"/>
                  </a:lnTo>
                  <a:lnTo>
                    <a:pt x="3" y="386"/>
                  </a:lnTo>
                  <a:lnTo>
                    <a:pt x="6" y="405"/>
                  </a:lnTo>
                  <a:lnTo>
                    <a:pt x="9" y="419"/>
                  </a:lnTo>
                  <a:lnTo>
                    <a:pt x="9" y="429"/>
                  </a:lnTo>
                  <a:lnTo>
                    <a:pt x="11" y="437"/>
                  </a:lnTo>
                  <a:lnTo>
                    <a:pt x="17" y="446"/>
                  </a:lnTo>
                  <a:lnTo>
                    <a:pt x="22" y="454"/>
                  </a:lnTo>
                  <a:lnTo>
                    <a:pt x="33" y="464"/>
                  </a:lnTo>
                  <a:lnTo>
                    <a:pt x="46" y="475"/>
                  </a:lnTo>
                  <a:lnTo>
                    <a:pt x="54" y="481"/>
                  </a:lnTo>
                  <a:lnTo>
                    <a:pt x="57" y="489"/>
                  </a:lnTo>
                  <a:lnTo>
                    <a:pt x="60" y="494"/>
                  </a:lnTo>
                  <a:lnTo>
                    <a:pt x="63" y="500"/>
                  </a:lnTo>
                  <a:lnTo>
                    <a:pt x="65" y="502"/>
                  </a:lnTo>
                  <a:lnTo>
                    <a:pt x="68" y="505"/>
                  </a:lnTo>
                  <a:lnTo>
                    <a:pt x="76" y="505"/>
                  </a:lnTo>
                  <a:lnTo>
                    <a:pt x="84" y="502"/>
                  </a:lnTo>
                  <a:lnTo>
                    <a:pt x="90" y="502"/>
                  </a:lnTo>
                  <a:lnTo>
                    <a:pt x="98" y="502"/>
                  </a:lnTo>
                  <a:lnTo>
                    <a:pt x="106" y="500"/>
                  </a:lnTo>
                  <a:lnTo>
                    <a:pt x="114" y="500"/>
                  </a:lnTo>
                  <a:lnTo>
                    <a:pt x="117" y="502"/>
                  </a:lnTo>
                  <a:lnTo>
                    <a:pt x="114" y="502"/>
                  </a:lnTo>
                  <a:lnTo>
                    <a:pt x="103" y="502"/>
                  </a:lnTo>
                  <a:lnTo>
                    <a:pt x="87" y="502"/>
                  </a:lnTo>
                  <a:lnTo>
                    <a:pt x="84" y="502"/>
                  </a:lnTo>
                  <a:lnTo>
                    <a:pt x="84" y="505"/>
                  </a:lnTo>
                  <a:lnTo>
                    <a:pt x="87" y="505"/>
                  </a:lnTo>
                  <a:lnTo>
                    <a:pt x="103" y="521"/>
                  </a:lnTo>
                  <a:lnTo>
                    <a:pt x="119" y="532"/>
                  </a:lnTo>
                  <a:lnTo>
                    <a:pt x="138" y="543"/>
                  </a:lnTo>
                  <a:lnTo>
                    <a:pt x="157" y="551"/>
                  </a:lnTo>
                  <a:lnTo>
                    <a:pt x="176" y="556"/>
                  </a:lnTo>
                  <a:lnTo>
                    <a:pt x="195" y="562"/>
                  </a:lnTo>
                  <a:lnTo>
                    <a:pt x="217" y="567"/>
                  </a:lnTo>
                  <a:lnTo>
                    <a:pt x="238" y="572"/>
                  </a:lnTo>
                  <a:lnTo>
                    <a:pt x="238" y="570"/>
                  </a:lnTo>
                  <a:lnTo>
                    <a:pt x="238" y="567"/>
                  </a:lnTo>
                  <a:lnTo>
                    <a:pt x="238" y="564"/>
                  </a:lnTo>
                  <a:lnTo>
                    <a:pt x="238" y="562"/>
                  </a:lnTo>
                  <a:lnTo>
                    <a:pt x="241" y="559"/>
                  </a:lnTo>
                  <a:lnTo>
                    <a:pt x="244" y="559"/>
                  </a:lnTo>
                  <a:lnTo>
                    <a:pt x="241" y="562"/>
                  </a:lnTo>
                  <a:lnTo>
                    <a:pt x="241" y="564"/>
                  </a:lnTo>
                  <a:lnTo>
                    <a:pt x="238" y="567"/>
                  </a:lnTo>
                  <a:lnTo>
                    <a:pt x="238" y="570"/>
                  </a:lnTo>
                  <a:lnTo>
                    <a:pt x="241" y="570"/>
                  </a:lnTo>
                  <a:lnTo>
                    <a:pt x="246" y="572"/>
                  </a:lnTo>
                  <a:lnTo>
                    <a:pt x="254" y="575"/>
                  </a:lnTo>
                  <a:lnTo>
                    <a:pt x="268" y="575"/>
                  </a:lnTo>
                  <a:lnTo>
                    <a:pt x="281" y="575"/>
                  </a:lnTo>
                  <a:lnTo>
                    <a:pt x="298" y="575"/>
                  </a:lnTo>
                  <a:lnTo>
                    <a:pt x="308" y="575"/>
                  </a:lnTo>
                  <a:lnTo>
                    <a:pt x="319" y="575"/>
                  </a:lnTo>
                  <a:lnTo>
                    <a:pt x="325" y="575"/>
                  </a:lnTo>
                  <a:lnTo>
                    <a:pt x="338" y="578"/>
                  </a:lnTo>
                  <a:lnTo>
                    <a:pt x="349" y="581"/>
                  </a:lnTo>
                  <a:lnTo>
                    <a:pt x="362" y="581"/>
                  </a:lnTo>
                  <a:lnTo>
                    <a:pt x="376" y="583"/>
                  </a:lnTo>
                  <a:lnTo>
                    <a:pt x="387" y="586"/>
                  </a:lnTo>
                  <a:lnTo>
                    <a:pt x="400" y="589"/>
                  </a:lnTo>
                  <a:lnTo>
                    <a:pt x="414" y="591"/>
                  </a:lnTo>
                  <a:lnTo>
                    <a:pt x="425" y="594"/>
                  </a:lnTo>
                  <a:lnTo>
                    <a:pt x="457" y="605"/>
                  </a:lnTo>
                  <a:lnTo>
                    <a:pt x="487" y="610"/>
                  </a:lnTo>
                  <a:lnTo>
                    <a:pt x="516" y="613"/>
                  </a:lnTo>
                  <a:lnTo>
                    <a:pt x="546" y="610"/>
                  </a:lnTo>
                  <a:lnTo>
                    <a:pt x="573" y="610"/>
                  </a:lnTo>
                  <a:lnTo>
                    <a:pt x="603" y="608"/>
                  </a:lnTo>
                  <a:lnTo>
                    <a:pt x="633" y="608"/>
                  </a:lnTo>
                  <a:lnTo>
                    <a:pt x="662" y="610"/>
                  </a:lnTo>
                  <a:lnTo>
                    <a:pt x="665" y="610"/>
                  </a:lnTo>
                  <a:lnTo>
                    <a:pt x="660" y="610"/>
                  </a:lnTo>
                  <a:lnTo>
                    <a:pt x="652" y="610"/>
                  </a:lnTo>
                  <a:lnTo>
                    <a:pt x="643" y="608"/>
                  </a:lnTo>
                  <a:lnTo>
                    <a:pt x="635" y="608"/>
                  </a:lnTo>
                  <a:lnTo>
                    <a:pt x="627" y="608"/>
                  </a:lnTo>
                  <a:lnTo>
                    <a:pt x="622" y="610"/>
                  </a:lnTo>
                  <a:lnTo>
                    <a:pt x="619" y="610"/>
                  </a:lnTo>
                  <a:lnTo>
                    <a:pt x="616" y="610"/>
                  </a:lnTo>
                  <a:lnTo>
                    <a:pt x="616" y="613"/>
                  </a:lnTo>
                  <a:lnTo>
                    <a:pt x="614" y="616"/>
                  </a:lnTo>
                  <a:lnTo>
                    <a:pt x="614" y="618"/>
                  </a:lnTo>
                  <a:lnTo>
                    <a:pt x="614" y="621"/>
                  </a:lnTo>
                  <a:lnTo>
                    <a:pt x="614" y="624"/>
                  </a:lnTo>
                  <a:lnTo>
                    <a:pt x="619" y="632"/>
                  </a:lnTo>
                  <a:lnTo>
                    <a:pt x="622" y="643"/>
                  </a:lnTo>
                  <a:lnTo>
                    <a:pt x="625" y="654"/>
                  </a:lnTo>
                  <a:lnTo>
                    <a:pt x="630" y="667"/>
                  </a:lnTo>
                  <a:lnTo>
                    <a:pt x="633" y="675"/>
                  </a:lnTo>
                  <a:lnTo>
                    <a:pt x="638" y="683"/>
                  </a:lnTo>
                  <a:lnTo>
                    <a:pt x="643" y="689"/>
                  </a:lnTo>
                  <a:lnTo>
                    <a:pt x="654" y="691"/>
                  </a:lnTo>
                  <a:lnTo>
                    <a:pt x="779" y="670"/>
                  </a:lnTo>
                  <a:lnTo>
                    <a:pt x="781" y="667"/>
                  </a:lnTo>
                  <a:lnTo>
                    <a:pt x="784" y="662"/>
                  </a:lnTo>
                  <a:lnTo>
                    <a:pt x="784" y="656"/>
                  </a:lnTo>
                  <a:lnTo>
                    <a:pt x="784" y="645"/>
                  </a:lnTo>
                  <a:lnTo>
                    <a:pt x="779" y="624"/>
                  </a:lnTo>
                  <a:lnTo>
                    <a:pt x="770" y="600"/>
                  </a:lnTo>
                  <a:lnTo>
                    <a:pt x="760" y="575"/>
                  </a:lnTo>
                  <a:lnTo>
                    <a:pt x="749" y="551"/>
                  </a:lnTo>
                  <a:lnTo>
                    <a:pt x="738" y="532"/>
                  </a:lnTo>
                  <a:lnTo>
                    <a:pt x="727" y="524"/>
                  </a:lnTo>
                  <a:lnTo>
                    <a:pt x="719" y="518"/>
                  </a:lnTo>
                  <a:lnTo>
                    <a:pt x="708" y="516"/>
                  </a:lnTo>
                  <a:lnTo>
                    <a:pt x="695" y="513"/>
                  </a:lnTo>
                  <a:lnTo>
                    <a:pt x="681" y="510"/>
                  </a:lnTo>
                  <a:lnTo>
                    <a:pt x="668" y="508"/>
                  </a:lnTo>
                  <a:lnTo>
                    <a:pt x="654" y="505"/>
                  </a:lnTo>
                  <a:lnTo>
                    <a:pt x="643" y="505"/>
                  </a:lnTo>
                  <a:lnTo>
                    <a:pt x="635" y="505"/>
                  </a:lnTo>
                  <a:lnTo>
                    <a:pt x="619" y="508"/>
                  </a:lnTo>
                  <a:lnTo>
                    <a:pt x="600" y="508"/>
                  </a:lnTo>
                  <a:lnTo>
                    <a:pt x="581" y="508"/>
                  </a:lnTo>
                  <a:lnTo>
                    <a:pt x="562" y="505"/>
                  </a:lnTo>
                  <a:lnTo>
                    <a:pt x="544" y="502"/>
                  </a:lnTo>
                  <a:lnTo>
                    <a:pt x="525" y="500"/>
                  </a:lnTo>
                  <a:lnTo>
                    <a:pt x="508" y="494"/>
                  </a:lnTo>
                  <a:lnTo>
                    <a:pt x="492" y="491"/>
                  </a:lnTo>
                  <a:lnTo>
                    <a:pt x="473" y="486"/>
                  </a:lnTo>
                  <a:lnTo>
                    <a:pt x="452" y="483"/>
                  </a:lnTo>
                  <a:lnTo>
                    <a:pt x="433" y="481"/>
                  </a:lnTo>
                  <a:lnTo>
                    <a:pt x="411" y="478"/>
                  </a:lnTo>
                  <a:lnTo>
                    <a:pt x="392" y="475"/>
                  </a:lnTo>
                  <a:lnTo>
                    <a:pt x="371" y="473"/>
                  </a:lnTo>
                  <a:lnTo>
                    <a:pt x="352" y="470"/>
                  </a:lnTo>
                  <a:lnTo>
                    <a:pt x="330" y="467"/>
                  </a:lnTo>
                  <a:lnTo>
                    <a:pt x="314" y="462"/>
                  </a:lnTo>
                  <a:lnTo>
                    <a:pt x="295" y="456"/>
                  </a:lnTo>
                  <a:lnTo>
                    <a:pt x="279" y="448"/>
                  </a:lnTo>
                  <a:lnTo>
                    <a:pt x="263" y="440"/>
                  </a:lnTo>
                  <a:lnTo>
                    <a:pt x="246" y="429"/>
                  </a:lnTo>
                  <a:lnTo>
                    <a:pt x="230" y="421"/>
                  </a:lnTo>
                  <a:lnTo>
                    <a:pt x="214" y="410"/>
                  </a:lnTo>
                  <a:lnTo>
                    <a:pt x="198" y="402"/>
                  </a:lnTo>
                  <a:lnTo>
                    <a:pt x="195" y="402"/>
                  </a:lnTo>
                  <a:lnTo>
                    <a:pt x="195" y="408"/>
                  </a:lnTo>
                  <a:lnTo>
                    <a:pt x="195" y="413"/>
                  </a:lnTo>
                  <a:lnTo>
                    <a:pt x="192" y="421"/>
                  </a:lnTo>
                  <a:lnTo>
                    <a:pt x="192" y="429"/>
                  </a:lnTo>
                  <a:lnTo>
                    <a:pt x="190" y="440"/>
                  </a:lnTo>
                  <a:lnTo>
                    <a:pt x="187" y="448"/>
                  </a:lnTo>
                  <a:lnTo>
                    <a:pt x="181" y="456"/>
                  </a:lnTo>
                  <a:lnTo>
                    <a:pt x="181" y="459"/>
                  </a:lnTo>
                  <a:lnTo>
                    <a:pt x="179" y="462"/>
                  </a:lnTo>
                  <a:lnTo>
                    <a:pt x="179" y="464"/>
                  </a:lnTo>
                  <a:lnTo>
                    <a:pt x="176" y="467"/>
                  </a:lnTo>
                  <a:lnTo>
                    <a:pt x="176" y="470"/>
                  </a:lnTo>
                  <a:lnTo>
                    <a:pt x="176" y="473"/>
                  </a:lnTo>
                  <a:lnTo>
                    <a:pt x="184" y="459"/>
                  </a:lnTo>
                  <a:lnTo>
                    <a:pt x="190" y="446"/>
                  </a:lnTo>
                  <a:lnTo>
                    <a:pt x="195" y="429"/>
                  </a:lnTo>
                  <a:lnTo>
                    <a:pt x="198" y="413"/>
                  </a:lnTo>
                  <a:lnTo>
                    <a:pt x="198" y="394"/>
                  </a:lnTo>
                  <a:lnTo>
                    <a:pt x="198" y="378"/>
                  </a:lnTo>
                  <a:lnTo>
                    <a:pt x="198" y="362"/>
                  </a:lnTo>
                  <a:lnTo>
                    <a:pt x="198" y="346"/>
                  </a:lnTo>
                  <a:lnTo>
                    <a:pt x="195" y="332"/>
                  </a:lnTo>
                  <a:lnTo>
                    <a:pt x="190" y="319"/>
                  </a:lnTo>
                  <a:lnTo>
                    <a:pt x="184" y="305"/>
                  </a:lnTo>
                  <a:lnTo>
                    <a:pt x="179" y="292"/>
                  </a:lnTo>
                  <a:lnTo>
                    <a:pt x="171" y="278"/>
                  </a:lnTo>
                  <a:lnTo>
                    <a:pt x="163" y="267"/>
                  </a:lnTo>
                  <a:lnTo>
                    <a:pt x="154" y="254"/>
                  </a:lnTo>
                  <a:lnTo>
                    <a:pt x="149" y="243"/>
                  </a:lnTo>
                  <a:lnTo>
                    <a:pt x="146" y="240"/>
                  </a:lnTo>
                  <a:lnTo>
                    <a:pt x="146" y="238"/>
                  </a:lnTo>
                  <a:lnTo>
                    <a:pt x="144" y="235"/>
                  </a:lnTo>
                  <a:lnTo>
                    <a:pt x="144" y="232"/>
                  </a:lnTo>
                  <a:lnTo>
                    <a:pt x="141" y="227"/>
                  </a:lnTo>
                  <a:lnTo>
                    <a:pt x="138" y="224"/>
                  </a:lnTo>
                  <a:lnTo>
                    <a:pt x="138" y="221"/>
                  </a:lnTo>
                  <a:lnTo>
                    <a:pt x="136" y="219"/>
                  </a:lnTo>
                  <a:lnTo>
                    <a:pt x="136" y="221"/>
                  </a:lnTo>
                  <a:lnTo>
                    <a:pt x="138" y="221"/>
                  </a:lnTo>
                  <a:lnTo>
                    <a:pt x="138" y="224"/>
                  </a:lnTo>
                  <a:lnTo>
                    <a:pt x="141" y="227"/>
                  </a:lnTo>
                  <a:lnTo>
                    <a:pt x="141" y="229"/>
                  </a:lnTo>
                  <a:lnTo>
                    <a:pt x="144" y="232"/>
                  </a:lnTo>
                  <a:lnTo>
                    <a:pt x="146" y="235"/>
                  </a:lnTo>
                  <a:lnTo>
                    <a:pt x="149" y="238"/>
                  </a:lnTo>
                  <a:lnTo>
                    <a:pt x="154" y="238"/>
                  </a:lnTo>
                  <a:lnTo>
                    <a:pt x="157" y="240"/>
                  </a:lnTo>
                  <a:lnTo>
                    <a:pt x="160" y="243"/>
                  </a:lnTo>
                  <a:lnTo>
                    <a:pt x="165" y="243"/>
                  </a:lnTo>
                  <a:lnTo>
                    <a:pt x="168" y="243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3" y="221"/>
                  </a:lnTo>
                  <a:lnTo>
                    <a:pt x="173" y="205"/>
                  </a:lnTo>
                  <a:lnTo>
                    <a:pt x="168" y="192"/>
                  </a:lnTo>
                  <a:lnTo>
                    <a:pt x="163" y="181"/>
                  </a:lnTo>
                  <a:lnTo>
                    <a:pt x="154" y="170"/>
                  </a:lnTo>
                  <a:lnTo>
                    <a:pt x="146" y="159"/>
                  </a:lnTo>
                  <a:lnTo>
                    <a:pt x="136" y="148"/>
                  </a:lnTo>
                  <a:lnTo>
                    <a:pt x="125" y="135"/>
                  </a:lnTo>
                  <a:lnTo>
                    <a:pt x="127" y="140"/>
                  </a:lnTo>
                  <a:lnTo>
                    <a:pt x="133" y="148"/>
                  </a:lnTo>
                  <a:lnTo>
                    <a:pt x="141" y="159"/>
                  </a:lnTo>
                  <a:lnTo>
                    <a:pt x="149" y="170"/>
                  </a:lnTo>
                  <a:lnTo>
                    <a:pt x="157" y="181"/>
                  </a:lnTo>
                  <a:lnTo>
                    <a:pt x="163" y="189"/>
                  </a:lnTo>
                  <a:lnTo>
                    <a:pt x="165" y="192"/>
                  </a:lnTo>
                  <a:lnTo>
                    <a:pt x="168" y="192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6" y="192"/>
                  </a:lnTo>
                  <a:lnTo>
                    <a:pt x="179" y="192"/>
                  </a:lnTo>
                  <a:lnTo>
                    <a:pt x="181" y="189"/>
                  </a:lnTo>
                  <a:lnTo>
                    <a:pt x="184" y="189"/>
                  </a:lnTo>
                  <a:lnTo>
                    <a:pt x="184" y="186"/>
                  </a:lnTo>
                  <a:lnTo>
                    <a:pt x="184" y="178"/>
                  </a:lnTo>
                  <a:lnTo>
                    <a:pt x="181" y="170"/>
                  </a:lnTo>
                  <a:lnTo>
                    <a:pt x="176" y="162"/>
                  </a:lnTo>
                  <a:lnTo>
                    <a:pt x="171" y="157"/>
                  </a:lnTo>
                  <a:lnTo>
                    <a:pt x="163" y="151"/>
                  </a:lnTo>
                  <a:lnTo>
                    <a:pt x="157" y="143"/>
                  </a:lnTo>
                  <a:lnTo>
                    <a:pt x="154" y="138"/>
                  </a:lnTo>
                  <a:lnTo>
                    <a:pt x="154" y="127"/>
                  </a:lnTo>
                  <a:lnTo>
                    <a:pt x="165" y="22"/>
                  </a:lnTo>
                  <a:lnTo>
                    <a:pt x="165" y="19"/>
                  </a:lnTo>
                  <a:lnTo>
                    <a:pt x="165" y="16"/>
                  </a:lnTo>
                  <a:lnTo>
                    <a:pt x="163" y="13"/>
                  </a:lnTo>
                  <a:lnTo>
                    <a:pt x="163" y="11"/>
                  </a:lnTo>
                  <a:lnTo>
                    <a:pt x="163" y="8"/>
                  </a:lnTo>
                  <a:lnTo>
                    <a:pt x="163" y="5"/>
                  </a:lnTo>
                  <a:lnTo>
                    <a:pt x="160" y="3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154" y="3"/>
                  </a:lnTo>
                </a:path>
              </a:pathLst>
            </a:cu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0" name="Freeform 10"/>
            <p:cNvSpPr>
              <a:spLocks/>
            </p:cNvSpPr>
            <p:nvPr/>
          </p:nvSpPr>
          <p:spPr bwMode="auto">
            <a:xfrm>
              <a:off x="1602" y="2128"/>
              <a:ext cx="1138" cy="497"/>
            </a:xfrm>
            <a:custGeom>
              <a:avLst/>
              <a:gdLst>
                <a:gd name="T0" fmla="*/ 900 w 1138"/>
                <a:gd name="T1" fmla="*/ 33 h 497"/>
                <a:gd name="T2" fmla="*/ 873 w 1138"/>
                <a:gd name="T3" fmla="*/ 62 h 497"/>
                <a:gd name="T4" fmla="*/ 822 w 1138"/>
                <a:gd name="T5" fmla="*/ 78 h 497"/>
                <a:gd name="T6" fmla="*/ 767 w 1138"/>
                <a:gd name="T7" fmla="*/ 92 h 497"/>
                <a:gd name="T8" fmla="*/ 692 w 1138"/>
                <a:gd name="T9" fmla="*/ 97 h 497"/>
                <a:gd name="T10" fmla="*/ 616 w 1138"/>
                <a:gd name="T11" fmla="*/ 92 h 497"/>
                <a:gd name="T12" fmla="*/ 543 w 1138"/>
                <a:gd name="T13" fmla="*/ 81 h 497"/>
                <a:gd name="T14" fmla="*/ 443 w 1138"/>
                <a:gd name="T15" fmla="*/ 60 h 497"/>
                <a:gd name="T16" fmla="*/ 327 w 1138"/>
                <a:gd name="T17" fmla="*/ 35 h 497"/>
                <a:gd name="T18" fmla="*/ 222 w 1138"/>
                <a:gd name="T19" fmla="*/ 19 h 497"/>
                <a:gd name="T20" fmla="*/ 127 w 1138"/>
                <a:gd name="T21" fmla="*/ 16 h 497"/>
                <a:gd name="T22" fmla="*/ 70 w 1138"/>
                <a:gd name="T23" fmla="*/ 51 h 497"/>
                <a:gd name="T24" fmla="*/ 22 w 1138"/>
                <a:gd name="T25" fmla="*/ 127 h 497"/>
                <a:gd name="T26" fmla="*/ 0 w 1138"/>
                <a:gd name="T27" fmla="*/ 219 h 497"/>
                <a:gd name="T28" fmla="*/ 6 w 1138"/>
                <a:gd name="T29" fmla="*/ 308 h 497"/>
                <a:gd name="T30" fmla="*/ 33 w 1138"/>
                <a:gd name="T31" fmla="*/ 405 h 497"/>
                <a:gd name="T32" fmla="*/ 97 w 1138"/>
                <a:gd name="T33" fmla="*/ 459 h 497"/>
                <a:gd name="T34" fmla="*/ 176 w 1138"/>
                <a:gd name="T35" fmla="*/ 481 h 497"/>
                <a:gd name="T36" fmla="*/ 262 w 1138"/>
                <a:gd name="T37" fmla="*/ 484 h 497"/>
                <a:gd name="T38" fmla="*/ 370 w 1138"/>
                <a:gd name="T39" fmla="*/ 478 h 497"/>
                <a:gd name="T40" fmla="*/ 495 w 1138"/>
                <a:gd name="T41" fmla="*/ 459 h 497"/>
                <a:gd name="T42" fmla="*/ 624 w 1138"/>
                <a:gd name="T43" fmla="*/ 430 h 497"/>
                <a:gd name="T44" fmla="*/ 751 w 1138"/>
                <a:gd name="T45" fmla="*/ 400 h 497"/>
                <a:gd name="T46" fmla="*/ 851 w 1138"/>
                <a:gd name="T47" fmla="*/ 389 h 497"/>
                <a:gd name="T48" fmla="*/ 938 w 1138"/>
                <a:gd name="T49" fmla="*/ 408 h 497"/>
                <a:gd name="T50" fmla="*/ 986 w 1138"/>
                <a:gd name="T51" fmla="*/ 459 h 497"/>
                <a:gd name="T52" fmla="*/ 1130 w 1138"/>
                <a:gd name="T53" fmla="*/ 478 h 497"/>
                <a:gd name="T54" fmla="*/ 1132 w 1138"/>
                <a:gd name="T55" fmla="*/ 438 h 497"/>
                <a:gd name="T56" fmla="*/ 1113 w 1138"/>
                <a:gd name="T57" fmla="*/ 376 h 497"/>
                <a:gd name="T58" fmla="*/ 1065 w 1138"/>
                <a:gd name="T59" fmla="*/ 313 h 497"/>
                <a:gd name="T60" fmla="*/ 976 w 1138"/>
                <a:gd name="T61" fmla="*/ 268 h 497"/>
                <a:gd name="T62" fmla="*/ 854 w 1138"/>
                <a:gd name="T63" fmla="*/ 254 h 497"/>
                <a:gd name="T64" fmla="*/ 746 w 1138"/>
                <a:gd name="T65" fmla="*/ 276 h 497"/>
                <a:gd name="T66" fmla="*/ 638 w 1138"/>
                <a:gd name="T67" fmla="*/ 305 h 497"/>
                <a:gd name="T68" fmla="*/ 514 w 1138"/>
                <a:gd name="T69" fmla="*/ 324 h 497"/>
                <a:gd name="T70" fmla="*/ 405 w 1138"/>
                <a:gd name="T71" fmla="*/ 340 h 497"/>
                <a:gd name="T72" fmla="*/ 311 w 1138"/>
                <a:gd name="T73" fmla="*/ 354 h 497"/>
                <a:gd name="T74" fmla="*/ 224 w 1138"/>
                <a:gd name="T75" fmla="*/ 351 h 497"/>
                <a:gd name="T76" fmla="*/ 149 w 1138"/>
                <a:gd name="T77" fmla="*/ 319 h 497"/>
                <a:gd name="T78" fmla="*/ 122 w 1138"/>
                <a:gd name="T79" fmla="*/ 273 h 497"/>
                <a:gd name="T80" fmla="*/ 122 w 1138"/>
                <a:gd name="T81" fmla="*/ 216 h 497"/>
                <a:gd name="T82" fmla="*/ 146 w 1138"/>
                <a:gd name="T83" fmla="*/ 170 h 497"/>
                <a:gd name="T84" fmla="*/ 189 w 1138"/>
                <a:gd name="T85" fmla="*/ 149 h 497"/>
                <a:gd name="T86" fmla="*/ 257 w 1138"/>
                <a:gd name="T87" fmla="*/ 151 h 497"/>
                <a:gd name="T88" fmla="*/ 343 w 1138"/>
                <a:gd name="T89" fmla="*/ 168 h 497"/>
                <a:gd name="T90" fmla="*/ 449 w 1138"/>
                <a:gd name="T91" fmla="*/ 186 h 497"/>
                <a:gd name="T92" fmla="*/ 565 w 1138"/>
                <a:gd name="T93" fmla="*/ 197 h 497"/>
                <a:gd name="T94" fmla="*/ 646 w 1138"/>
                <a:gd name="T95" fmla="*/ 211 h 497"/>
                <a:gd name="T96" fmla="*/ 738 w 1138"/>
                <a:gd name="T97" fmla="*/ 214 h 497"/>
                <a:gd name="T98" fmla="*/ 822 w 1138"/>
                <a:gd name="T99" fmla="*/ 205 h 497"/>
                <a:gd name="T100" fmla="*/ 889 w 1138"/>
                <a:gd name="T101" fmla="*/ 184 h 497"/>
                <a:gd name="T102" fmla="*/ 949 w 1138"/>
                <a:gd name="T103" fmla="*/ 157 h 497"/>
                <a:gd name="T104" fmla="*/ 992 w 1138"/>
                <a:gd name="T105" fmla="*/ 119 h 497"/>
                <a:gd name="T106" fmla="*/ 1024 w 1138"/>
                <a:gd name="T107" fmla="*/ 60 h 497"/>
                <a:gd name="T108" fmla="*/ 1038 w 1138"/>
                <a:gd name="T109" fmla="*/ 3 h 4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38"/>
                <a:gd name="T166" fmla="*/ 0 h 497"/>
                <a:gd name="T167" fmla="*/ 1138 w 1138"/>
                <a:gd name="T168" fmla="*/ 497 h 4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38" h="497">
                  <a:moveTo>
                    <a:pt x="903" y="8"/>
                  </a:moveTo>
                  <a:lnTo>
                    <a:pt x="897" y="11"/>
                  </a:lnTo>
                  <a:lnTo>
                    <a:pt x="897" y="14"/>
                  </a:lnTo>
                  <a:lnTo>
                    <a:pt x="897" y="19"/>
                  </a:lnTo>
                  <a:lnTo>
                    <a:pt x="897" y="24"/>
                  </a:lnTo>
                  <a:lnTo>
                    <a:pt x="900" y="33"/>
                  </a:lnTo>
                  <a:lnTo>
                    <a:pt x="900" y="38"/>
                  </a:lnTo>
                  <a:lnTo>
                    <a:pt x="897" y="43"/>
                  </a:lnTo>
                  <a:lnTo>
                    <a:pt x="897" y="46"/>
                  </a:lnTo>
                  <a:lnTo>
                    <a:pt x="889" y="54"/>
                  </a:lnTo>
                  <a:lnTo>
                    <a:pt x="881" y="57"/>
                  </a:lnTo>
                  <a:lnTo>
                    <a:pt x="873" y="62"/>
                  </a:lnTo>
                  <a:lnTo>
                    <a:pt x="865" y="65"/>
                  </a:lnTo>
                  <a:lnTo>
                    <a:pt x="857" y="68"/>
                  </a:lnTo>
                  <a:lnTo>
                    <a:pt x="849" y="70"/>
                  </a:lnTo>
                  <a:lnTo>
                    <a:pt x="840" y="73"/>
                  </a:lnTo>
                  <a:lnTo>
                    <a:pt x="832" y="76"/>
                  </a:lnTo>
                  <a:lnTo>
                    <a:pt x="822" y="78"/>
                  </a:lnTo>
                  <a:lnTo>
                    <a:pt x="813" y="84"/>
                  </a:lnTo>
                  <a:lnTo>
                    <a:pt x="803" y="87"/>
                  </a:lnTo>
                  <a:lnTo>
                    <a:pt x="795" y="87"/>
                  </a:lnTo>
                  <a:lnTo>
                    <a:pt x="786" y="89"/>
                  </a:lnTo>
                  <a:lnTo>
                    <a:pt x="776" y="92"/>
                  </a:lnTo>
                  <a:lnTo>
                    <a:pt x="767" y="92"/>
                  </a:lnTo>
                  <a:lnTo>
                    <a:pt x="757" y="95"/>
                  </a:lnTo>
                  <a:lnTo>
                    <a:pt x="743" y="95"/>
                  </a:lnTo>
                  <a:lnTo>
                    <a:pt x="730" y="97"/>
                  </a:lnTo>
                  <a:lnTo>
                    <a:pt x="716" y="97"/>
                  </a:lnTo>
                  <a:lnTo>
                    <a:pt x="705" y="97"/>
                  </a:lnTo>
                  <a:lnTo>
                    <a:pt x="692" y="97"/>
                  </a:lnTo>
                  <a:lnTo>
                    <a:pt x="678" y="95"/>
                  </a:lnTo>
                  <a:lnTo>
                    <a:pt x="665" y="95"/>
                  </a:lnTo>
                  <a:lnTo>
                    <a:pt x="651" y="95"/>
                  </a:lnTo>
                  <a:lnTo>
                    <a:pt x="641" y="95"/>
                  </a:lnTo>
                  <a:lnTo>
                    <a:pt x="627" y="92"/>
                  </a:lnTo>
                  <a:lnTo>
                    <a:pt x="616" y="92"/>
                  </a:lnTo>
                  <a:lnTo>
                    <a:pt x="605" y="92"/>
                  </a:lnTo>
                  <a:lnTo>
                    <a:pt x="595" y="89"/>
                  </a:lnTo>
                  <a:lnTo>
                    <a:pt x="581" y="89"/>
                  </a:lnTo>
                  <a:lnTo>
                    <a:pt x="570" y="87"/>
                  </a:lnTo>
                  <a:lnTo>
                    <a:pt x="559" y="87"/>
                  </a:lnTo>
                  <a:lnTo>
                    <a:pt x="543" y="81"/>
                  </a:lnTo>
                  <a:lnTo>
                    <a:pt x="527" y="78"/>
                  </a:lnTo>
                  <a:lnTo>
                    <a:pt x="508" y="76"/>
                  </a:lnTo>
                  <a:lnTo>
                    <a:pt x="492" y="70"/>
                  </a:lnTo>
                  <a:lnTo>
                    <a:pt x="476" y="68"/>
                  </a:lnTo>
                  <a:lnTo>
                    <a:pt x="459" y="62"/>
                  </a:lnTo>
                  <a:lnTo>
                    <a:pt x="443" y="60"/>
                  </a:lnTo>
                  <a:lnTo>
                    <a:pt x="427" y="57"/>
                  </a:lnTo>
                  <a:lnTo>
                    <a:pt x="405" y="51"/>
                  </a:lnTo>
                  <a:lnTo>
                    <a:pt x="387" y="49"/>
                  </a:lnTo>
                  <a:lnTo>
                    <a:pt x="368" y="43"/>
                  </a:lnTo>
                  <a:lnTo>
                    <a:pt x="349" y="41"/>
                  </a:lnTo>
                  <a:lnTo>
                    <a:pt x="327" y="35"/>
                  </a:lnTo>
                  <a:lnTo>
                    <a:pt x="308" y="33"/>
                  </a:lnTo>
                  <a:lnTo>
                    <a:pt x="289" y="30"/>
                  </a:lnTo>
                  <a:lnTo>
                    <a:pt x="270" y="27"/>
                  </a:lnTo>
                  <a:lnTo>
                    <a:pt x="254" y="24"/>
                  </a:lnTo>
                  <a:lnTo>
                    <a:pt x="238" y="22"/>
                  </a:lnTo>
                  <a:lnTo>
                    <a:pt x="222" y="19"/>
                  </a:lnTo>
                  <a:lnTo>
                    <a:pt x="206" y="16"/>
                  </a:lnTo>
                  <a:lnTo>
                    <a:pt x="189" y="14"/>
                  </a:lnTo>
                  <a:lnTo>
                    <a:pt x="173" y="14"/>
                  </a:lnTo>
                  <a:lnTo>
                    <a:pt x="157" y="14"/>
                  </a:lnTo>
                  <a:lnTo>
                    <a:pt x="141" y="14"/>
                  </a:lnTo>
                  <a:lnTo>
                    <a:pt x="127" y="16"/>
                  </a:lnTo>
                  <a:lnTo>
                    <a:pt x="119" y="19"/>
                  </a:lnTo>
                  <a:lnTo>
                    <a:pt x="108" y="24"/>
                  </a:lnTo>
                  <a:lnTo>
                    <a:pt x="97" y="30"/>
                  </a:lnTo>
                  <a:lnTo>
                    <a:pt x="87" y="35"/>
                  </a:lnTo>
                  <a:lnTo>
                    <a:pt x="79" y="43"/>
                  </a:lnTo>
                  <a:lnTo>
                    <a:pt x="70" y="51"/>
                  </a:lnTo>
                  <a:lnTo>
                    <a:pt x="62" y="60"/>
                  </a:lnTo>
                  <a:lnTo>
                    <a:pt x="52" y="70"/>
                  </a:lnTo>
                  <a:lnTo>
                    <a:pt x="43" y="84"/>
                  </a:lnTo>
                  <a:lnTo>
                    <a:pt x="35" y="100"/>
                  </a:lnTo>
                  <a:lnTo>
                    <a:pt x="27" y="114"/>
                  </a:lnTo>
                  <a:lnTo>
                    <a:pt x="22" y="127"/>
                  </a:lnTo>
                  <a:lnTo>
                    <a:pt x="16" y="143"/>
                  </a:lnTo>
                  <a:lnTo>
                    <a:pt x="11" y="159"/>
                  </a:lnTo>
                  <a:lnTo>
                    <a:pt x="6" y="173"/>
                  </a:lnTo>
                  <a:lnTo>
                    <a:pt x="3" y="189"/>
                  </a:lnTo>
                  <a:lnTo>
                    <a:pt x="0" y="203"/>
                  </a:lnTo>
                  <a:lnTo>
                    <a:pt x="0" y="219"/>
                  </a:lnTo>
                  <a:lnTo>
                    <a:pt x="0" y="232"/>
                  </a:lnTo>
                  <a:lnTo>
                    <a:pt x="0" y="249"/>
                  </a:lnTo>
                  <a:lnTo>
                    <a:pt x="0" y="262"/>
                  </a:lnTo>
                  <a:lnTo>
                    <a:pt x="3" y="278"/>
                  </a:lnTo>
                  <a:lnTo>
                    <a:pt x="3" y="292"/>
                  </a:lnTo>
                  <a:lnTo>
                    <a:pt x="6" y="308"/>
                  </a:lnTo>
                  <a:lnTo>
                    <a:pt x="8" y="327"/>
                  </a:lnTo>
                  <a:lnTo>
                    <a:pt x="11" y="343"/>
                  </a:lnTo>
                  <a:lnTo>
                    <a:pt x="16" y="359"/>
                  </a:lnTo>
                  <a:lnTo>
                    <a:pt x="19" y="376"/>
                  </a:lnTo>
                  <a:lnTo>
                    <a:pt x="25" y="392"/>
                  </a:lnTo>
                  <a:lnTo>
                    <a:pt x="33" y="405"/>
                  </a:lnTo>
                  <a:lnTo>
                    <a:pt x="41" y="419"/>
                  </a:lnTo>
                  <a:lnTo>
                    <a:pt x="52" y="430"/>
                  </a:lnTo>
                  <a:lnTo>
                    <a:pt x="60" y="438"/>
                  </a:lnTo>
                  <a:lnTo>
                    <a:pt x="73" y="446"/>
                  </a:lnTo>
                  <a:lnTo>
                    <a:pt x="84" y="454"/>
                  </a:lnTo>
                  <a:lnTo>
                    <a:pt x="97" y="459"/>
                  </a:lnTo>
                  <a:lnTo>
                    <a:pt x="111" y="465"/>
                  </a:lnTo>
                  <a:lnTo>
                    <a:pt x="124" y="467"/>
                  </a:lnTo>
                  <a:lnTo>
                    <a:pt x="135" y="473"/>
                  </a:lnTo>
                  <a:lnTo>
                    <a:pt x="149" y="475"/>
                  </a:lnTo>
                  <a:lnTo>
                    <a:pt x="162" y="478"/>
                  </a:lnTo>
                  <a:lnTo>
                    <a:pt x="176" y="481"/>
                  </a:lnTo>
                  <a:lnTo>
                    <a:pt x="189" y="484"/>
                  </a:lnTo>
                  <a:lnTo>
                    <a:pt x="203" y="484"/>
                  </a:lnTo>
                  <a:lnTo>
                    <a:pt x="216" y="484"/>
                  </a:lnTo>
                  <a:lnTo>
                    <a:pt x="230" y="484"/>
                  </a:lnTo>
                  <a:lnTo>
                    <a:pt x="243" y="484"/>
                  </a:lnTo>
                  <a:lnTo>
                    <a:pt x="262" y="484"/>
                  </a:lnTo>
                  <a:lnTo>
                    <a:pt x="278" y="484"/>
                  </a:lnTo>
                  <a:lnTo>
                    <a:pt x="297" y="484"/>
                  </a:lnTo>
                  <a:lnTo>
                    <a:pt x="316" y="484"/>
                  </a:lnTo>
                  <a:lnTo>
                    <a:pt x="333" y="481"/>
                  </a:lnTo>
                  <a:lnTo>
                    <a:pt x="351" y="478"/>
                  </a:lnTo>
                  <a:lnTo>
                    <a:pt x="370" y="478"/>
                  </a:lnTo>
                  <a:lnTo>
                    <a:pt x="387" y="475"/>
                  </a:lnTo>
                  <a:lnTo>
                    <a:pt x="408" y="473"/>
                  </a:lnTo>
                  <a:lnTo>
                    <a:pt x="430" y="470"/>
                  </a:lnTo>
                  <a:lnTo>
                    <a:pt x="451" y="467"/>
                  </a:lnTo>
                  <a:lnTo>
                    <a:pt x="473" y="462"/>
                  </a:lnTo>
                  <a:lnTo>
                    <a:pt x="495" y="459"/>
                  </a:lnTo>
                  <a:lnTo>
                    <a:pt x="516" y="454"/>
                  </a:lnTo>
                  <a:lnTo>
                    <a:pt x="538" y="451"/>
                  </a:lnTo>
                  <a:lnTo>
                    <a:pt x="559" y="446"/>
                  </a:lnTo>
                  <a:lnTo>
                    <a:pt x="581" y="440"/>
                  </a:lnTo>
                  <a:lnTo>
                    <a:pt x="603" y="435"/>
                  </a:lnTo>
                  <a:lnTo>
                    <a:pt x="624" y="430"/>
                  </a:lnTo>
                  <a:lnTo>
                    <a:pt x="646" y="424"/>
                  </a:lnTo>
                  <a:lnTo>
                    <a:pt x="668" y="416"/>
                  </a:lnTo>
                  <a:lnTo>
                    <a:pt x="689" y="411"/>
                  </a:lnTo>
                  <a:lnTo>
                    <a:pt x="711" y="405"/>
                  </a:lnTo>
                  <a:lnTo>
                    <a:pt x="732" y="403"/>
                  </a:lnTo>
                  <a:lnTo>
                    <a:pt x="751" y="400"/>
                  </a:lnTo>
                  <a:lnTo>
                    <a:pt x="767" y="394"/>
                  </a:lnTo>
                  <a:lnTo>
                    <a:pt x="784" y="392"/>
                  </a:lnTo>
                  <a:lnTo>
                    <a:pt x="800" y="392"/>
                  </a:lnTo>
                  <a:lnTo>
                    <a:pt x="816" y="389"/>
                  </a:lnTo>
                  <a:lnTo>
                    <a:pt x="832" y="389"/>
                  </a:lnTo>
                  <a:lnTo>
                    <a:pt x="851" y="389"/>
                  </a:lnTo>
                  <a:lnTo>
                    <a:pt x="867" y="389"/>
                  </a:lnTo>
                  <a:lnTo>
                    <a:pt x="881" y="392"/>
                  </a:lnTo>
                  <a:lnTo>
                    <a:pt x="894" y="394"/>
                  </a:lnTo>
                  <a:lnTo>
                    <a:pt x="911" y="400"/>
                  </a:lnTo>
                  <a:lnTo>
                    <a:pt x="924" y="403"/>
                  </a:lnTo>
                  <a:lnTo>
                    <a:pt x="938" y="408"/>
                  </a:lnTo>
                  <a:lnTo>
                    <a:pt x="951" y="416"/>
                  </a:lnTo>
                  <a:lnTo>
                    <a:pt x="965" y="424"/>
                  </a:lnTo>
                  <a:lnTo>
                    <a:pt x="976" y="432"/>
                  </a:lnTo>
                  <a:lnTo>
                    <a:pt x="981" y="438"/>
                  </a:lnTo>
                  <a:lnTo>
                    <a:pt x="986" y="448"/>
                  </a:lnTo>
                  <a:lnTo>
                    <a:pt x="986" y="459"/>
                  </a:lnTo>
                  <a:lnTo>
                    <a:pt x="989" y="470"/>
                  </a:lnTo>
                  <a:lnTo>
                    <a:pt x="992" y="481"/>
                  </a:lnTo>
                  <a:lnTo>
                    <a:pt x="994" y="489"/>
                  </a:lnTo>
                  <a:lnTo>
                    <a:pt x="997" y="494"/>
                  </a:lnTo>
                  <a:lnTo>
                    <a:pt x="1005" y="497"/>
                  </a:lnTo>
                  <a:lnTo>
                    <a:pt x="1130" y="478"/>
                  </a:lnTo>
                  <a:lnTo>
                    <a:pt x="1135" y="475"/>
                  </a:lnTo>
                  <a:lnTo>
                    <a:pt x="1138" y="470"/>
                  </a:lnTo>
                  <a:lnTo>
                    <a:pt x="1138" y="465"/>
                  </a:lnTo>
                  <a:lnTo>
                    <a:pt x="1138" y="457"/>
                  </a:lnTo>
                  <a:lnTo>
                    <a:pt x="1135" y="448"/>
                  </a:lnTo>
                  <a:lnTo>
                    <a:pt x="1132" y="438"/>
                  </a:lnTo>
                  <a:lnTo>
                    <a:pt x="1130" y="430"/>
                  </a:lnTo>
                  <a:lnTo>
                    <a:pt x="1127" y="421"/>
                  </a:lnTo>
                  <a:lnTo>
                    <a:pt x="1124" y="411"/>
                  </a:lnTo>
                  <a:lnTo>
                    <a:pt x="1119" y="400"/>
                  </a:lnTo>
                  <a:lnTo>
                    <a:pt x="1116" y="386"/>
                  </a:lnTo>
                  <a:lnTo>
                    <a:pt x="1113" y="376"/>
                  </a:lnTo>
                  <a:lnTo>
                    <a:pt x="1108" y="365"/>
                  </a:lnTo>
                  <a:lnTo>
                    <a:pt x="1103" y="354"/>
                  </a:lnTo>
                  <a:lnTo>
                    <a:pt x="1097" y="343"/>
                  </a:lnTo>
                  <a:lnTo>
                    <a:pt x="1089" y="335"/>
                  </a:lnTo>
                  <a:lnTo>
                    <a:pt x="1075" y="322"/>
                  </a:lnTo>
                  <a:lnTo>
                    <a:pt x="1065" y="313"/>
                  </a:lnTo>
                  <a:lnTo>
                    <a:pt x="1051" y="303"/>
                  </a:lnTo>
                  <a:lnTo>
                    <a:pt x="1035" y="295"/>
                  </a:lnTo>
                  <a:lnTo>
                    <a:pt x="1021" y="286"/>
                  </a:lnTo>
                  <a:lnTo>
                    <a:pt x="1008" y="278"/>
                  </a:lnTo>
                  <a:lnTo>
                    <a:pt x="992" y="273"/>
                  </a:lnTo>
                  <a:lnTo>
                    <a:pt x="976" y="268"/>
                  </a:lnTo>
                  <a:lnTo>
                    <a:pt x="957" y="265"/>
                  </a:lnTo>
                  <a:lnTo>
                    <a:pt x="935" y="259"/>
                  </a:lnTo>
                  <a:lnTo>
                    <a:pt x="916" y="257"/>
                  </a:lnTo>
                  <a:lnTo>
                    <a:pt x="894" y="254"/>
                  </a:lnTo>
                  <a:lnTo>
                    <a:pt x="876" y="254"/>
                  </a:lnTo>
                  <a:lnTo>
                    <a:pt x="854" y="254"/>
                  </a:lnTo>
                  <a:lnTo>
                    <a:pt x="832" y="254"/>
                  </a:lnTo>
                  <a:lnTo>
                    <a:pt x="813" y="257"/>
                  </a:lnTo>
                  <a:lnTo>
                    <a:pt x="795" y="259"/>
                  </a:lnTo>
                  <a:lnTo>
                    <a:pt x="778" y="265"/>
                  </a:lnTo>
                  <a:lnTo>
                    <a:pt x="762" y="270"/>
                  </a:lnTo>
                  <a:lnTo>
                    <a:pt x="746" y="276"/>
                  </a:lnTo>
                  <a:lnTo>
                    <a:pt x="727" y="281"/>
                  </a:lnTo>
                  <a:lnTo>
                    <a:pt x="711" y="289"/>
                  </a:lnTo>
                  <a:lnTo>
                    <a:pt x="695" y="295"/>
                  </a:lnTo>
                  <a:lnTo>
                    <a:pt x="678" y="297"/>
                  </a:lnTo>
                  <a:lnTo>
                    <a:pt x="657" y="303"/>
                  </a:lnTo>
                  <a:lnTo>
                    <a:pt x="638" y="305"/>
                  </a:lnTo>
                  <a:lnTo>
                    <a:pt x="616" y="311"/>
                  </a:lnTo>
                  <a:lnTo>
                    <a:pt x="597" y="313"/>
                  </a:lnTo>
                  <a:lnTo>
                    <a:pt x="576" y="316"/>
                  </a:lnTo>
                  <a:lnTo>
                    <a:pt x="557" y="319"/>
                  </a:lnTo>
                  <a:lnTo>
                    <a:pt x="535" y="322"/>
                  </a:lnTo>
                  <a:lnTo>
                    <a:pt x="514" y="324"/>
                  </a:lnTo>
                  <a:lnTo>
                    <a:pt x="497" y="327"/>
                  </a:lnTo>
                  <a:lnTo>
                    <a:pt x="478" y="330"/>
                  </a:lnTo>
                  <a:lnTo>
                    <a:pt x="459" y="332"/>
                  </a:lnTo>
                  <a:lnTo>
                    <a:pt x="443" y="335"/>
                  </a:lnTo>
                  <a:lnTo>
                    <a:pt x="424" y="338"/>
                  </a:lnTo>
                  <a:lnTo>
                    <a:pt x="405" y="340"/>
                  </a:lnTo>
                  <a:lnTo>
                    <a:pt x="389" y="343"/>
                  </a:lnTo>
                  <a:lnTo>
                    <a:pt x="370" y="346"/>
                  </a:lnTo>
                  <a:lnTo>
                    <a:pt x="354" y="349"/>
                  </a:lnTo>
                  <a:lnTo>
                    <a:pt x="341" y="349"/>
                  </a:lnTo>
                  <a:lnTo>
                    <a:pt x="324" y="351"/>
                  </a:lnTo>
                  <a:lnTo>
                    <a:pt x="311" y="354"/>
                  </a:lnTo>
                  <a:lnTo>
                    <a:pt x="295" y="354"/>
                  </a:lnTo>
                  <a:lnTo>
                    <a:pt x="281" y="357"/>
                  </a:lnTo>
                  <a:lnTo>
                    <a:pt x="268" y="357"/>
                  </a:lnTo>
                  <a:lnTo>
                    <a:pt x="251" y="354"/>
                  </a:lnTo>
                  <a:lnTo>
                    <a:pt x="238" y="351"/>
                  </a:lnTo>
                  <a:lnTo>
                    <a:pt x="224" y="351"/>
                  </a:lnTo>
                  <a:lnTo>
                    <a:pt x="211" y="346"/>
                  </a:lnTo>
                  <a:lnTo>
                    <a:pt x="197" y="343"/>
                  </a:lnTo>
                  <a:lnTo>
                    <a:pt x="184" y="338"/>
                  </a:lnTo>
                  <a:lnTo>
                    <a:pt x="170" y="332"/>
                  </a:lnTo>
                  <a:lnTo>
                    <a:pt x="160" y="327"/>
                  </a:lnTo>
                  <a:lnTo>
                    <a:pt x="149" y="319"/>
                  </a:lnTo>
                  <a:lnTo>
                    <a:pt x="141" y="313"/>
                  </a:lnTo>
                  <a:lnTo>
                    <a:pt x="135" y="305"/>
                  </a:lnTo>
                  <a:lnTo>
                    <a:pt x="130" y="297"/>
                  </a:lnTo>
                  <a:lnTo>
                    <a:pt x="127" y="289"/>
                  </a:lnTo>
                  <a:lnTo>
                    <a:pt x="124" y="281"/>
                  </a:lnTo>
                  <a:lnTo>
                    <a:pt x="122" y="273"/>
                  </a:lnTo>
                  <a:lnTo>
                    <a:pt x="119" y="262"/>
                  </a:lnTo>
                  <a:lnTo>
                    <a:pt x="119" y="254"/>
                  </a:lnTo>
                  <a:lnTo>
                    <a:pt x="119" y="246"/>
                  </a:lnTo>
                  <a:lnTo>
                    <a:pt x="119" y="235"/>
                  </a:lnTo>
                  <a:lnTo>
                    <a:pt x="119" y="227"/>
                  </a:lnTo>
                  <a:lnTo>
                    <a:pt x="122" y="216"/>
                  </a:lnTo>
                  <a:lnTo>
                    <a:pt x="124" y="208"/>
                  </a:lnTo>
                  <a:lnTo>
                    <a:pt x="127" y="200"/>
                  </a:lnTo>
                  <a:lnTo>
                    <a:pt x="133" y="192"/>
                  </a:lnTo>
                  <a:lnTo>
                    <a:pt x="135" y="184"/>
                  </a:lnTo>
                  <a:lnTo>
                    <a:pt x="141" y="176"/>
                  </a:lnTo>
                  <a:lnTo>
                    <a:pt x="146" y="170"/>
                  </a:lnTo>
                  <a:lnTo>
                    <a:pt x="154" y="165"/>
                  </a:lnTo>
                  <a:lnTo>
                    <a:pt x="160" y="159"/>
                  </a:lnTo>
                  <a:lnTo>
                    <a:pt x="168" y="157"/>
                  </a:lnTo>
                  <a:lnTo>
                    <a:pt x="173" y="151"/>
                  </a:lnTo>
                  <a:lnTo>
                    <a:pt x="181" y="149"/>
                  </a:lnTo>
                  <a:lnTo>
                    <a:pt x="189" y="149"/>
                  </a:lnTo>
                  <a:lnTo>
                    <a:pt x="200" y="146"/>
                  </a:lnTo>
                  <a:lnTo>
                    <a:pt x="211" y="146"/>
                  </a:lnTo>
                  <a:lnTo>
                    <a:pt x="222" y="146"/>
                  </a:lnTo>
                  <a:lnTo>
                    <a:pt x="235" y="149"/>
                  </a:lnTo>
                  <a:lnTo>
                    <a:pt x="246" y="151"/>
                  </a:lnTo>
                  <a:lnTo>
                    <a:pt x="257" y="151"/>
                  </a:lnTo>
                  <a:lnTo>
                    <a:pt x="268" y="154"/>
                  </a:lnTo>
                  <a:lnTo>
                    <a:pt x="278" y="157"/>
                  </a:lnTo>
                  <a:lnTo>
                    <a:pt x="295" y="159"/>
                  </a:lnTo>
                  <a:lnTo>
                    <a:pt x="311" y="162"/>
                  </a:lnTo>
                  <a:lnTo>
                    <a:pt x="327" y="165"/>
                  </a:lnTo>
                  <a:lnTo>
                    <a:pt x="343" y="168"/>
                  </a:lnTo>
                  <a:lnTo>
                    <a:pt x="360" y="170"/>
                  </a:lnTo>
                  <a:lnTo>
                    <a:pt x="376" y="176"/>
                  </a:lnTo>
                  <a:lnTo>
                    <a:pt x="392" y="178"/>
                  </a:lnTo>
                  <a:lnTo>
                    <a:pt x="408" y="181"/>
                  </a:lnTo>
                  <a:lnTo>
                    <a:pt x="427" y="184"/>
                  </a:lnTo>
                  <a:lnTo>
                    <a:pt x="449" y="186"/>
                  </a:lnTo>
                  <a:lnTo>
                    <a:pt x="468" y="186"/>
                  </a:lnTo>
                  <a:lnTo>
                    <a:pt x="487" y="189"/>
                  </a:lnTo>
                  <a:lnTo>
                    <a:pt x="505" y="192"/>
                  </a:lnTo>
                  <a:lnTo>
                    <a:pt x="527" y="195"/>
                  </a:lnTo>
                  <a:lnTo>
                    <a:pt x="546" y="195"/>
                  </a:lnTo>
                  <a:lnTo>
                    <a:pt x="565" y="197"/>
                  </a:lnTo>
                  <a:lnTo>
                    <a:pt x="578" y="200"/>
                  </a:lnTo>
                  <a:lnTo>
                    <a:pt x="592" y="203"/>
                  </a:lnTo>
                  <a:lnTo>
                    <a:pt x="605" y="203"/>
                  </a:lnTo>
                  <a:lnTo>
                    <a:pt x="619" y="205"/>
                  </a:lnTo>
                  <a:lnTo>
                    <a:pt x="632" y="208"/>
                  </a:lnTo>
                  <a:lnTo>
                    <a:pt x="646" y="211"/>
                  </a:lnTo>
                  <a:lnTo>
                    <a:pt x="659" y="211"/>
                  </a:lnTo>
                  <a:lnTo>
                    <a:pt x="676" y="214"/>
                  </a:lnTo>
                  <a:lnTo>
                    <a:pt x="689" y="214"/>
                  </a:lnTo>
                  <a:lnTo>
                    <a:pt x="705" y="214"/>
                  </a:lnTo>
                  <a:lnTo>
                    <a:pt x="722" y="214"/>
                  </a:lnTo>
                  <a:lnTo>
                    <a:pt x="738" y="214"/>
                  </a:lnTo>
                  <a:lnTo>
                    <a:pt x="751" y="214"/>
                  </a:lnTo>
                  <a:lnTo>
                    <a:pt x="767" y="214"/>
                  </a:lnTo>
                  <a:lnTo>
                    <a:pt x="784" y="211"/>
                  </a:lnTo>
                  <a:lnTo>
                    <a:pt x="797" y="211"/>
                  </a:lnTo>
                  <a:lnTo>
                    <a:pt x="811" y="208"/>
                  </a:lnTo>
                  <a:lnTo>
                    <a:pt x="822" y="205"/>
                  </a:lnTo>
                  <a:lnTo>
                    <a:pt x="832" y="203"/>
                  </a:lnTo>
                  <a:lnTo>
                    <a:pt x="846" y="200"/>
                  </a:lnTo>
                  <a:lnTo>
                    <a:pt x="857" y="195"/>
                  </a:lnTo>
                  <a:lnTo>
                    <a:pt x="867" y="192"/>
                  </a:lnTo>
                  <a:lnTo>
                    <a:pt x="878" y="186"/>
                  </a:lnTo>
                  <a:lnTo>
                    <a:pt x="889" y="184"/>
                  </a:lnTo>
                  <a:lnTo>
                    <a:pt x="900" y="178"/>
                  </a:lnTo>
                  <a:lnTo>
                    <a:pt x="911" y="176"/>
                  </a:lnTo>
                  <a:lnTo>
                    <a:pt x="921" y="170"/>
                  </a:lnTo>
                  <a:lnTo>
                    <a:pt x="930" y="168"/>
                  </a:lnTo>
                  <a:lnTo>
                    <a:pt x="940" y="162"/>
                  </a:lnTo>
                  <a:lnTo>
                    <a:pt x="949" y="157"/>
                  </a:lnTo>
                  <a:lnTo>
                    <a:pt x="959" y="151"/>
                  </a:lnTo>
                  <a:lnTo>
                    <a:pt x="967" y="146"/>
                  </a:lnTo>
                  <a:lnTo>
                    <a:pt x="973" y="138"/>
                  </a:lnTo>
                  <a:lnTo>
                    <a:pt x="981" y="132"/>
                  </a:lnTo>
                  <a:lnTo>
                    <a:pt x="986" y="124"/>
                  </a:lnTo>
                  <a:lnTo>
                    <a:pt x="992" y="119"/>
                  </a:lnTo>
                  <a:lnTo>
                    <a:pt x="997" y="111"/>
                  </a:lnTo>
                  <a:lnTo>
                    <a:pt x="1003" y="103"/>
                  </a:lnTo>
                  <a:lnTo>
                    <a:pt x="1008" y="95"/>
                  </a:lnTo>
                  <a:lnTo>
                    <a:pt x="1011" y="87"/>
                  </a:lnTo>
                  <a:lnTo>
                    <a:pt x="1016" y="73"/>
                  </a:lnTo>
                  <a:lnTo>
                    <a:pt x="1024" y="60"/>
                  </a:lnTo>
                  <a:lnTo>
                    <a:pt x="1030" y="46"/>
                  </a:lnTo>
                  <a:lnTo>
                    <a:pt x="1035" y="33"/>
                  </a:lnTo>
                  <a:lnTo>
                    <a:pt x="1040" y="19"/>
                  </a:lnTo>
                  <a:lnTo>
                    <a:pt x="1040" y="8"/>
                  </a:lnTo>
                  <a:lnTo>
                    <a:pt x="1040" y="6"/>
                  </a:lnTo>
                  <a:lnTo>
                    <a:pt x="1038" y="3"/>
                  </a:lnTo>
                  <a:lnTo>
                    <a:pt x="1035" y="0"/>
                  </a:lnTo>
                  <a:lnTo>
                    <a:pt x="1030" y="0"/>
                  </a:lnTo>
                  <a:lnTo>
                    <a:pt x="903" y="8"/>
                  </a:lnTo>
                  <a:close/>
                </a:path>
              </a:pathLst>
            </a:custGeom>
            <a:solidFill>
              <a:srgbClr val="FD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1" name="Freeform 11"/>
            <p:cNvSpPr>
              <a:spLocks/>
            </p:cNvSpPr>
            <p:nvPr/>
          </p:nvSpPr>
          <p:spPr bwMode="auto">
            <a:xfrm>
              <a:off x="1602" y="2128"/>
              <a:ext cx="1138" cy="497"/>
            </a:xfrm>
            <a:custGeom>
              <a:avLst/>
              <a:gdLst>
                <a:gd name="T0" fmla="*/ 900 w 1138"/>
                <a:gd name="T1" fmla="*/ 33 h 497"/>
                <a:gd name="T2" fmla="*/ 873 w 1138"/>
                <a:gd name="T3" fmla="*/ 62 h 497"/>
                <a:gd name="T4" fmla="*/ 822 w 1138"/>
                <a:gd name="T5" fmla="*/ 78 h 497"/>
                <a:gd name="T6" fmla="*/ 767 w 1138"/>
                <a:gd name="T7" fmla="*/ 92 h 497"/>
                <a:gd name="T8" fmla="*/ 692 w 1138"/>
                <a:gd name="T9" fmla="*/ 97 h 497"/>
                <a:gd name="T10" fmla="*/ 616 w 1138"/>
                <a:gd name="T11" fmla="*/ 92 h 497"/>
                <a:gd name="T12" fmla="*/ 543 w 1138"/>
                <a:gd name="T13" fmla="*/ 81 h 497"/>
                <a:gd name="T14" fmla="*/ 443 w 1138"/>
                <a:gd name="T15" fmla="*/ 60 h 497"/>
                <a:gd name="T16" fmla="*/ 327 w 1138"/>
                <a:gd name="T17" fmla="*/ 35 h 497"/>
                <a:gd name="T18" fmla="*/ 222 w 1138"/>
                <a:gd name="T19" fmla="*/ 19 h 497"/>
                <a:gd name="T20" fmla="*/ 127 w 1138"/>
                <a:gd name="T21" fmla="*/ 16 h 497"/>
                <a:gd name="T22" fmla="*/ 70 w 1138"/>
                <a:gd name="T23" fmla="*/ 51 h 497"/>
                <a:gd name="T24" fmla="*/ 22 w 1138"/>
                <a:gd name="T25" fmla="*/ 127 h 497"/>
                <a:gd name="T26" fmla="*/ 0 w 1138"/>
                <a:gd name="T27" fmla="*/ 219 h 497"/>
                <a:gd name="T28" fmla="*/ 6 w 1138"/>
                <a:gd name="T29" fmla="*/ 308 h 497"/>
                <a:gd name="T30" fmla="*/ 33 w 1138"/>
                <a:gd name="T31" fmla="*/ 405 h 497"/>
                <a:gd name="T32" fmla="*/ 97 w 1138"/>
                <a:gd name="T33" fmla="*/ 459 h 497"/>
                <a:gd name="T34" fmla="*/ 176 w 1138"/>
                <a:gd name="T35" fmla="*/ 481 h 497"/>
                <a:gd name="T36" fmla="*/ 262 w 1138"/>
                <a:gd name="T37" fmla="*/ 484 h 497"/>
                <a:gd name="T38" fmla="*/ 370 w 1138"/>
                <a:gd name="T39" fmla="*/ 478 h 497"/>
                <a:gd name="T40" fmla="*/ 495 w 1138"/>
                <a:gd name="T41" fmla="*/ 459 h 497"/>
                <a:gd name="T42" fmla="*/ 624 w 1138"/>
                <a:gd name="T43" fmla="*/ 430 h 497"/>
                <a:gd name="T44" fmla="*/ 751 w 1138"/>
                <a:gd name="T45" fmla="*/ 400 h 497"/>
                <a:gd name="T46" fmla="*/ 851 w 1138"/>
                <a:gd name="T47" fmla="*/ 389 h 497"/>
                <a:gd name="T48" fmla="*/ 938 w 1138"/>
                <a:gd name="T49" fmla="*/ 408 h 497"/>
                <a:gd name="T50" fmla="*/ 986 w 1138"/>
                <a:gd name="T51" fmla="*/ 459 h 497"/>
                <a:gd name="T52" fmla="*/ 1130 w 1138"/>
                <a:gd name="T53" fmla="*/ 478 h 497"/>
                <a:gd name="T54" fmla="*/ 1132 w 1138"/>
                <a:gd name="T55" fmla="*/ 438 h 497"/>
                <a:gd name="T56" fmla="*/ 1113 w 1138"/>
                <a:gd name="T57" fmla="*/ 376 h 497"/>
                <a:gd name="T58" fmla="*/ 1065 w 1138"/>
                <a:gd name="T59" fmla="*/ 313 h 497"/>
                <a:gd name="T60" fmla="*/ 976 w 1138"/>
                <a:gd name="T61" fmla="*/ 268 h 497"/>
                <a:gd name="T62" fmla="*/ 854 w 1138"/>
                <a:gd name="T63" fmla="*/ 254 h 497"/>
                <a:gd name="T64" fmla="*/ 746 w 1138"/>
                <a:gd name="T65" fmla="*/ 276 h 497"/>
                <a:gd name="T66" fmla="*/ 638 w 1138"/>
                <a:gd name="T67" fmla="*/ 305 h 497"/>
                <a:gd name="T68" fmla="*/ 514 w 1138"/>
                <a:gd name="T69" fmla="*/ 324 h 497"/>
                <a:gd name="T70" fmla="*/ 405 w 1138"/>
                <a:gd name="T71" fmla="*/ 340 h 497"/>
                <a:gd name="T72" fmla="*/ 311 w 1138"/>
                <a:gd name="T73" fmla="*/ 354 h 497"/>
                <a:gd name="T74" fmla="*/ 224 w 1138"/>
                <a:gd name="T75" fmla="*/ 351 h 497"/>
                <a:gd name="T76" fmla="*/ 149 w 1138"/>
                <a:gd name="T77" fmla="*/ 319 h 497"/>
                <a:gd name="T78" fmla="*/ 122 w 1138"/>
                <a:gd name="T79" fmla="*/ 273 h 497"/>
                <a:gd name="T80" fmla="*/ 122 w 1138"/>
                <a:gd name="T81" fmla="*/ 216 h 497"/>
                <a:gd name="T82" fmla="*/ 146 w 1138"/>
                <a:gd name="T83" fmla="*/ 170 h 497"/>
                <a:gd name="T84" fmla="*/ 189 w 1138"/>
                <a:gd name="T85" fmla="*/ 149 h 497"/>
                <a:gd name="T86" fmla="*/ 257 w 1138"/>
                <a:gd name="T87" fmla="*/ 151 h 497"/>
                <a:gd name="T88" fmla="*/ 343 w 1138"/>
                <a:gd name="T89" fmla="*/ 168 h 497"/>
                <a:gd name="T90" fmla="*/ 449 w 1138"/>
                <a:gd name="T91" fmla="*/ 186 h 497"/>
                <a:gd name="T92" fmla="*/ 565 w 1138"/>
                <a:gd name="T93" fmla="*/ 197 h 497"/>
                <a:gd name="T94" fmla="*/ 646 w 1138"/>
                <a:gd name="T95" fmla="*/ 211 h 497"/>
                <a:gd name="T96" fmla="*/ 738 w 1138"/>
                <a:gd name="T97" fmla="*/ 214 h 497"/>
                <a:gd name="T98" fmla="*/ 822 w 1138"/>
                <a:gd name="T99" fmla="*/ 205 h 497"/>
                <a:gd name="T100" fmla="*/ 889 w 1138"/>
                <a:gd name="T101" fmla="*/ 184 h 497"/>
                <a:gd name="T102" fmla="*/ 949 w 1138"/>
                <a:gd name="T103" fmla="*/ 157 h 497"/>
                <a:gd name="T104" fmla="*/ 992 w 1138"/>
                <a:gd name="T105" fmla="*/ 119 h 497"/>
                <a:gd name="T106" fmla="*/ 1024 w 1138"/>
                <a:gd name="T107" fmla="*/ 60 h 497"/>
                <a:gd name="T108" fmla="*/ 1038 w 1138"/>
                <a:gd name="T109" fmla="*/ 3 h 4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38"/>
                <a:gd name="T166" fmla="*/ 0 h 497"/>
                <a:gd name="T167" fmla="*/ 1138 w 1138"/>
                <a:gd name="T168" fmla="*/ 497 h 4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38" h="497">
                  <a:moveTo>
                    <a:pt x="903" y="8"/>
                  </a:moveTo>
                  <a:lnTo>
                    <a:pt x="897" y="11"/>
                  </a:lnTo>
                  <a:lnTo>
                    <a:pt x="897" y="14"/>
                  </a:lnTo>
                  <a:lnTo>
                    <a:pt x="897" y="19"/>
                  </a:lnTo>
                  <a:lnTo>
                    <a:pt x="897" y="24"/>
                  </a:lnTo>
                  <a:lnTo>
                    <a:pt x="900" y="33"/>
                  </a:lnTo>
                  <a:lnTo>
                    <a:pt x="900" y="38"/>
                  </a:lnTo>
                  <a:lnTo>
                    <a:pt x="897" y="43"/>
                  </a:lnTo>
                  <a:lnTo>
                    <a:pt x="897" y="46"/>
                  </a:lnTo>
                  <a:lnTo>
                    <a:pt x="889" y="54"/>
                  </a:lnTo>
                  <a:lnTo>
                    <a:pt x="881" y="57"/>
                  </a:lnTo>
                  <a:lnTo>
                    <a:pt x="873" y="62"/>
                  </a:lnTo>
                  <a:lnTo>
                    <a:pt x="865" y="65"/>
                  </a:lnTo>
                  <a:lnTo>
                    <a:pt x="857" y="68"/>
                  </a:lnTo>
                  <a:lnTo>
                    <a:pt x="849" y="70"/>
                  </a:lnTo>
                  <a:lnTo>
                    <a:pt x="840" y="73"/>
                  </a:lnTo>
                  <a:lnTo>
                    <a:pt x="832" y="76"/>
                  </a:lnTo>
                  <a:lnTo>
                    <a:pt x="822" y="78"/>
                  </a:lnTo>
                  <a:lnTo>
                    <a:pt x="813" y="84"/>
                  </a:lnTo>
                  <a:lnTo>
                    <a:pt x="803" y="87"/>
                  </a:lnTo>
                  <a:lnTo>
                    <a:pt x="795" y="87"/>
                  </a:lnTo>
                  <a:lnTo>
                    <a:pt x="786" y="89"/>
                  </a:lnTo>
                  <a:lnTo>
                    <a:pt x="776" y="92"/>
                  </a:lnTo>
                  <a:lnTo>
                    <a:pt x="767" y="92"/>
                  </a:lnTo>
                  <a:lnTo>
                    <a:pt x="757" y="95"/>
                  </a:lnTo>
                  <a:lnTo>
                    <a:pt x="743" y="95"/>
                  </a:lnTo>
                  <a:lnTo>
                    <a:pt x="730" y="97"/>
                  </a:lnTo>
                  <a:lnTo>
                    <a:pt x="716" y="97"/>
                  </a:lnTo>
                  <a:lnTo>
                    <a:pt x="705" y="97"/>
                  </a:lnTo>
                  <a:lnTo>
                    <a:pt x="692" y="97"/>
                  </a:lnTo>
                  <a:lnTo>
                    <a:pt x="678" y="95"/>
                  </a:lnTo>
                  <a:lnTo>
                    <a:pt x="665" y="95"/>
                  </a:lnTo>
                  <a:lnTo>
                    <a:pt x="651" y="95"/>
                  </a:lnTo>
                  <a:lnTo>
                    <a:pt x="641" y="95"/>
                  </a:lnTo>
                  <a:lnTo>
                    <a:pt x="627" y="92"/>
                  </a:lnTo>
                  <a:lnTo>
                    <a:pt x="616" y="92"/>
                  </a:lnTo>
                  <a:lnTo>
                    <a:pt x="605" y="92"/>
                  </a:lnTo>
                  <a:lnTo>
                    <a:pt x="595" y="89"/>
                  </a:lnTo>
                  <a:lnTo>
                    <a:pt x="581" y="89"/>
                  </a:lnTo>
                  <a:lnTo>
                    <a:pt x="570" y="87"/>
                  </a:lnTo>
                  <a:lnTo>
                    <a:pt x="559" y="87"/>
                  </a:lnTo>
                  <a:lnTo>
                    <a:pt x="543" y="81"/>
                  </a:lnTo>
                  <a:lnTo>
                    <a:pt x="527" y="78"/>
                  </a:lnTo>
                  <a:lnTo>
                    <a:pt x="508" y="76"/>
                  </a:lnTo>
                  <a:lnTo>
                    <a:pt x="492" y="70"/>
                  </a:lnTo>
                  <a:lnTo>
                    <a:pt x="476" y="68"/>
                  </a:lnTo>
                  <a:lnTo>
                    <a:pt x="459" y="62"/>
                  </a:lnTo>
                  <a:lnTo>
                    <a:pt x="443" y="60"/>
                  </a:lnTo>
                  <a:lnTo>
                    <a:pt x="427" y="57"/>
                  </a:lnTo>
                  <a:lnTo>
                    <a:pt x="405" y="51"/>
                  </a:lnTo>
                  <a:lnTo>
                    <a:pt x="387" y="49"/>
                  </a:lnTo>
                  <a:lnTo>
                    <a:pt x="368" y="43"/>
                  </a:lnTo>
                  <a:lnTo>
                    <a:pt x="349" y="41"/>
                  </a:lnTo>
                  <a:lnTo>
                    <a:pt x="327" y="35"/>
                  </a:lnTo>
                  <a:lnTo>
                    <a:pt x="308" y="33"/>
                  </a:lnTo>
                  <a:lnTo>
                    <a:pt x="289" y="30"/>
                  </a:lnTo>
                  <a:lnTo>
                    <a:pt x="270" y="27"/>
                  </a:lnTo>
                  <a:lnTo>
                    <a:pt x="254" y="24"/>
                  </a:lnTo>
                  <a:lnTo>
                    <a:pt x="238" y="22"/>
                  </a:lnTo>
                  <a:lnTo>
                    <a:pt x="222" y="19"/>
                  </a:lnTo>
                  <a:lnTo>
                    <a:pt x="206" y="16"/>
                  </a:lnTo>
                  <a:lnTo>
                    <a:pt x="189" y="14"/>
                  </a:lnTo>
                  <a:lnTo>
                    <a:pt x="173" y="14"/>
                  </a:lnTo>
                  <a:lnTo>
                    <a:pt x="157" y="14"/>
                  </a:lnTo>
                  <a:lnTo>
                    <a:pt x="141" y="14"/>
                  </a:lnTo>
                  <a:lnTo>
                    <a:pt x="127" y="16"/>
                  </a:lnTo>
                  <a:lnTo>
                    <a:pt x="119" y="19"/>
                  </a:lnTo>
                  <a:lnTo>
                    <a:pt x="108" y="24"/>
                  </a:lnTo>
                  <a:lnTo>
                    <a:pt x="97" y="30"/>
                  </a:lnTo>
                  <a:lnTo>
                    <a:pt x="87" y="35"/>
                  </a:lnTo>
                  <a:lnTo>
                    <a:pt x="79" y="43"/>
                  </a:lnTo>
                  <a:lnTo>
                    <a:pt x="70" y="51"/>
                  </a:lnTo>
                  <a:lnTo>
                    <a:pt x="62" y="60"/>
                  </a:lnTo>
                  <a:lnTo>
                    <a:pt x="52" y="70"/>
                  </a:lnTo>
                  <a:lnTo>
                    <a:pt x="43" y="84"/>
                  </a:lnTo>
                  <a:lnTo>
                    <a:pt x="35" y="100"/>
                  </a:lnTo>
                  <a:lnTo>
                    <a:pt x="27" y="114"/>
                  </a:lnTo>
                  <a:lnTo>
                    <a:pt x="22" y="127"/>
                  </a:lnTo>
                  <a:lnTo>
                    <a:pt x="16" y="143"/>
                  </a:lnTo>
                  <a:lnTo>
                    <a:pt x="11" y="159"/>
                  </a:lnTo>
                  <a:lnTo>
                    <a:pt x="6" y="173"/>
                  </a:lnTo>
                  <a:lnTo>
                    <a:pt x="3" y="189"/>
                  </a:lnTo>
                  <a:lnTo>
                    <a:pt x="0" y="203"/>
                  </a:lnTo>
                  <a:lnTo>
                    <a:pt x="0" y="219"/>
                  </a:lnTo>
                  <a:lnTo>
                    <a:pt x="0" y="232"/>
                  </a:lnTo>
                  <a:lnTo>
                    <a:pt x="0" y="249"/>
                  </a:lnTo>
                  <a:lnTo>
                    <a:pt x="0" y="262"/>
                  </a:lnTo>
                  <a:lnTo>
                    <a:pt x="3" y="278"/>
                  </a:lnTo>
                  <a:lnTo>
                    <a:pt x="3" y="292"/>
                  </a:lnTo>
                  <a:lnTo>
                    <a:pt x="6" y="308"/>
                  </a:lnTo>
                  <a:lnTo>
                    <a:pt x="8" y="327"/>
                  </a:lnTo>
                  <a:lnTo>
                    <a:pt x="11" y="343"/>
                  </a:lnTo>
                  <a:lnTo>
                    <a:pt x="16" y="359"/>
                  </a:lnTo>
                  <a:lnTo>
                    <a:pt x="19" y="376"/>
                  </a:lnTo>
                  <a:lnTo>
                    <a:pt x="25" y="392"/>
                  </a:lnTo>
                  <a:lnTo>
                    <a:pt x="33" y="405"/>
                  </a:lnTo>
                  <a:lnTo>
                    <a:pt x="41" y="419"/>
                  </a:lnTo>
                  <a:lnTo>
                    <a:pt x="52" y="430"/>
                  </a:lnTo>
                  <a:lnTo>
                    <a:pt x="60" y="438"/>
                  </a:lnTo>
                  <a:lnTo>
                    <a:pt x="73" y="446"/>
                  </a:lnTo>
                  <a:lnTo>
                    <a:pt x="84" y="454"/>
                  </a:lnTo>
                  <a:lnTo>
                    <a:pt x="97" y="459"/>
                  </a:lnTo>
                  <a:lnTo>
                    <a:pt x="111" y="465"/>
                  </a:lnTo>
                  <a:lnTo>
                    <a:pt x="124" y="467"/>
                  </a:lnTo>
                  <a:lnTo>
                    <a:pt x="135" y="473"/>
                  </a:lnTo>
                  <a:lnTo>
                    <a:pt x="149" y="475"/>
                  </a:lnTo>
                  <a:lnTo>
                    <a:pt x="162" y="478"/>
                  </a:lnTo>
                  <a:lnTo>
                    <a:pt x="176" y="481"/>
                  </a:lnTo>
                  <a:lnTo>
                    <a:pt x="189" y="484"/>
                  </a:lnTo>
                  <a:lnTo>
                    <a:pt x="203" y="484"/>
                  </a:lnTo>
                  <a:lnTo>
                    <a:pt x="216" y="484"/>
                  </a:lnTo>
                  <a:lnTo>
                    <a:pt x="230" y="484"/>
                  </a:lnTo>
                  <a:lnTo>
                    <a:pt x="243" y="484"/>
                  </a:lnTo>
                  <a:lnTo>
                    <a:pt x="262" y="484"/>
                  </a:lnTo>
                  <a:lnTo>
                    <a:pt x="278" y="484"/>
                  </a:lnTo>
                  <a:lnTo>
                    <a:pt x="297" y="484"/>
                  </a:lnTo>
                  <a:lnTo>
                    <a:pt x="316" y="484"/>
                  </a:lnTo>
                  <a:lnTo>
                    <a:pt x="333" y="481"/>
                  </a:lnTo>
                  <a:lnTo>
                    <a:pt x="351" y="478"/>
                  </a:lnTo>
                  <a:lnTo>
                    <a:pt x="370" y="478"/>
                  </a:lnTo>
                  <a:lnTo>
                    <a:pt x="387" y="475"/>
                  </a:lnTo>
                  <a:lnTo>
                    <a:pt x="408" y="473"/>
                  </a:lnTo>
                  <a:lnTo>
                    <a:pt x="430" y="470"/>
                  </a:lnTo>
                  <a:lnTo>
                    <a:pt x="451" y="467"/>
                  </a:lnTo>
                  <a:lnTo>
                    <a:pt x="473" y="462"/>
                  </a:lnTo>
                  <a:lnTo>
                    <a:pt x="495" y="459"/>
                  </a:lnTo>
                  <a:lnTo>
                    <a:pt x="516" y="454"/>
                  </a:lnTo>
                  <a:lnTo>
                    <a:pt x="538" y="451"/>
                  </a:lnTo>
                  <a:lnTo>
                    <a:pt x="559" y="446"/>
                  </a:lnTo>
                  <a:lnTo>
                    <a:pt x="581" y="440"/>
                  </a:lnTo>
                  <a:lnTo>
                    <a:pt x="603" y="435"/>
                  </a:lnTo>
                  <a:lnTo>
                    <a:pt x="624" y="430"/>
                  </a:lnTo>
                  <a:lnTo>
                    <a:pt x="646" y="424"/>
                  </a:lnTo>
                  <a:lnTo>
                    <a:pt x="668" y="416"/>
                  </a:lnTo>
                  <a:lnTo>
                    <a:pt x="689" y="411"/>
                  </a:lnTo>
                  <a:lnTo>
                    <a:pt x="711" y="405"/>
                  </a:lnTo>
                  <a:lnTo>
                    <a:pt x="732" y="403"/>
                  </a:lnTo>
                  <a:lnTo>
                    <a:pt x="751" y="400"/>
                  </a:lnTo>
                  <a:lnTo>
                    <a:pt x="767" y="394"/>
                  </a:lnTo>
                  <a:lnTo>
                    <a:pt x="784" y="392"/>
                  </a:lnTo>
                  <a:lnTo>
                    <a:pt x="800" y="392"/>
                  </a:lnTo>
                  <a:lnTo>
                    <a:pt x="816" y="389"/>
                  </a:lnTo>
                  <a:lnTo>
                    <a:pt x="832" y="389"/>
                  </a:lnTo>
                  <a:lnTo>
                    <a:pt x="851" y="389"/>
                  </a:lnTo>
                  <a:lnTo>
                    <a:pt x="867" y="389"/>
                  </a:lnTo>
                  <a:lnTo>
                    <a:pt x="881" y="392"/>
                  </a:lnTo>
                  <a:lnTo>
                    <a:pt x="894" y="394"/>
                  </a:lnTo>
                  <a:lnTo>
                    <a:pt x="911" y="400"/>
                  </a:lnTo>
                  <a:lnTo>
                    <a:pt x="924" y="403"/>
                  </a:lnTo>
                  <a:lnTo>
                    <a:pt x="938" y="408"/>
                  </a:lnTo>
                  <a:lnTo>
                    <a:pt x="951" y="416"/>
                  </a:lnTo>
                  <a:lnTo>
                    <a:pt x="965" y="424"/>
                  </a:lnTo>
                  <a:lnTo>
                    <a:pt x="976" y="432"/>
                  </a:lnTo>
                  <a:lnTo>
                    <a:pt x="981" y="438"/>
                  </a:lnTo>
                  <a:lnTo>
                    <a:pt x="986" y="448"/>
                  </a:lnTo>
                  <a:lnTo>
                    <a:pt x="986" y="459"/>
                  </a:lnTo>
                  <a:lnTo>
                    <a:pt x="989" y="470"/>
                  </a:lnTo>
                  <a:lnTo>
                    <a:pt x="992" y="481"/>
                  </a:lnTo>
                  <a:lnTo>
                    <a:pt x="994" y="489"/>
                  </a:lnTo>
                  <a:lnTo>
                    <a:pt x="997" y="494"/>
                  </a:lnTo>
                  <a:lnTo>
                    <a:pt x="1005" y="497"/>
                  </a:lnTo>
                  <a:lnTo>
                    <a:pt x="1130" y="478"/>
                  </a:lnTo>
                  <a:lnTo>
                    <a:pt x="1135" y="475"/>
                  </a:lnTo>
                  <a:lnTo>
                    <a:pt x="1138" y="470"/>
                  </a:lnTo>
                  <a:lnTo>
                    <a:pt x="1138" y="465"/>
                  </a:lnTo>
                  <a:lnTo>
                    <a:pt x="1138" y="457"/>
                  </a:lnTo>
                  <a:lnTo>
                    <a:pt x="1135" y="448"/>
                  </a:lnTo>
                  <a:lnTo>
                    <a:pt x="1132" y="438"/>
                  </a:lnTo>
                  <a:lnTo>
                    <a:pt x="1130" y="430"/>
                  </a:lnTo>
                  <a:lnTo>
                    <a:pt x="1127" y="421"/>
                  </a:lnTo>
                  <a:lnTo>
                    <a:pt x="1124" y="411"/>
                  </a:lnTo>
                  <a:lnTo>
                    <a:pt x="1119" y="400"/>
                  </a:lnTo>
                  <a:lnTo>
                    <a:pt x="1116" y="386"/>
                  </a:lnTo>
                  <a:lnTo>
                    <a:pt x="1113" y="376"/>
                  </a:lnTo>
                  <a:lnTo>
                    <a:pt x="1108" y="365"/>
                  </a:lnTo>
                  <a:lnTo>
                    <a:pt x="1103" y="354"/>
                  </a:lnTo>
                  <a:lnTo>
                    <a:pt x="1097" y="343"/>
                  </a:lnTo>
                  <a:lnTo>
                    <a:pt x="1089" y="335"/>
                  </a:lnTo>
                  <a:lnTo>
                    <a:pt x="1075" y="322"/>
                  </a:lnTo>
                  <a:lnTo>
                    <a:pt x="1065" y="313"/>
                  </a:lnTo>
                  <a:lnTo>
                    <a:pt x="1051" y="303"/>
                  </a:lnTo>
                  <a:lnTo>
                    <a:pt x="1035" y="295"/>
                  </a:lnTo>
                  <a:lnTo>
                    <a:pt x="1021" y="286"/>
                  </a:lnTo>
                  <a:lnTo>
                    <a:pt x="1008" y="278"/>
                  </a:lnTo>
                  <a:lnTo>
                    <a:pt x="992" y="273"/>
                  </a:lnTo>
                  <a:lnTo>
                    <a:pt x="976" y="268"/>
                  </a:lnTo>
                  <a:lnTo>
                    <a:pt x="957" y="265"/>
                  </a:lnTo>
                  <a:lnTo>
                    <a:pt x="935" y="259"/>
                  </a:lnTo>
                  <a:lnTo>
                    <a:pt x="916" y="257"/>
                  </a:lnTo>
                  <a:lnTo>
                    <a:pt x="894" y="254"/>
                  </a:lnTo>
                  <a:lnTo>
                    <a:pt x="876" y="254"/>
                  </a:lnTo>
                  <a:lnTo>
                    <a:pt x="854" y="254"/>
                  </a:lnTo>
                  <a:lnTo>
                    <a:pt x="832" y="254"/>
                  </a:lnTo>
                  <a:lnTo>
                    <a:pt x="813" y="257"/>
                  </a:lnTo>
                  <a:lnTo>
                    <a:pt x="795" y="259"/>
                  </a:lnTo>
                  <a:lnTo>
                    <a:pt x="778" y="265"/>
                  </a:lnTo>
                  <a:lnTo>
                    <a:pt x="762" y="270"/>
                  </a:lnTo>
                  <a:lnTo>
                    <a:pt x="746" y="276"/>
                  </a:lnTo>
                  <a:lnTo>
                    <a:pt x="727" y="281"/>
                  </a:lnTo>
                  <a:lnTo>
                    <a:pt x="711" y="289"/>
                  </a:lnTo>
                  <a:lnTo>
                    <a:pt x="695" y="295"/>
                  </a:lnTo>
                  <a:lnTo>
                    <a:pt x="678" y="297"/>
                  </a:lnTo>
                  <a:lnTo>
                    <a:pt x="657" y="303"/>
                  </a:lnTo>
                  <a:lnTo>
                    <a:pt x="638" y="305"/>
                  </a:lnTo>
                  <a:lnTo>
                    <a:pt x="616" y="311"/>
                  </a:lnTo>
                  <a:lnTo>
                    <a:pt x="597" y="313"/>
                  </a:lnTo>
                  <a:lnTo>
                    <a:pt x="576" y="316"/>
                  </a:lnTo>
                  <a:lnTo>
                    <a:pt x="557" y="319"/>
                  </a:lnTo>
                  <a:lnTo>
                    <a:pt x="535" y="322"/>
                  </a:lnTo>
                  <a:lnTo>
                    <a:pt x="514" y="324"/>
                  </a:lnTo>
                  <a:lnTo>
                    <a:pt x="497" y="327"/>
                  </a:lnTo>
                  <a:lnTo>
                    <a:pt x="478" y="330"/>
                  </a:lnTo>
                  <a:lnTo>
                    <a:pt x="459" y="332"/>
                  </a:lnTo>
                  <a:lnTo>
                    <a:pt x="443" y="335"/>
                  </a:lnTo>
                  <a:lnTo>
                    <a:pt x="424" y="338"/>
                  </a:lnTo>
                  <a:lnTo>
                    <a:pt x="405" y="340"/>
                  </a:lnTo>
                  <a:lnTo>
                    <a:pt x="389" y="343"/>
                  </a:lnTo>
                  <a:lnTo>
                    <a:pt x="370" y="346"/>
                  </a:lnTo>
                  <a:lnTo>
                    <a:pt x="354" y="349"/>
                  </a:lnTo>
                  <a:lnTo>
                    <a:pt x="341" y="349"/>
                  </a:lnTo>
                  <a:lnTo>
                    <a:pt x="324" y="351"/>
                  </a:lnTo>
                  <a:lnTo>
                    <a:pt x="311" y="354"/>
                  </a:lnTo>
                  <a:lnTo>
                    <a:pt x="295" y="354"/>
                  </a:lnTo>
                  <a:lnTo>
                    <a:pt x="281" y="357"/>
                  </a:lnTo>
                  <a:lnTo>
                    <a:pt x="268" y="357"/>
                  </a:lnTo>
                  <a:lnTo>
                    <a:pt x="251" y="354"/>
                  </a:lnTo>
                  <a:lnTo>
                    <a:pt x="238" y="351"/>
                  </a:lnTo>
                  <a:lnTo>
                    <a:pt x="224" y="351"/>
                  </a:lnTo>
                  <a:lnTo>
                    <a:pt x="211" y="346"/>
                  </a:lnTo>
                  <a:lnTo>
                    <a:pt x="197" y="343"/>
                  </a:lnTo>
                  <a:lnTo>
                    <a:pt x="184" y="338"/>
                  </a:lnTo>
                  <a:lnTo>
                    <a:pt x="170" y="332"/>
                  </a:lnTo>
                  <a:lnTo>
                    <a:pt x="160" y="327"/>
                  </a:lnTo>
                  <a:lnTo>
                    <a:pt x="149" y="319"/>
                  </a:lnTo>
                  <a:lnTo>
                    <a:pt x="141" y="313"/>
                  </a:lnTo>
                  <a:lnTo>
                    <a:pt x="135" y="305"/>
                  </a:lnTo>
                  <a:lnTo>
                    <a:pt x="130" y="297"/>
                  </a:lnTo>
                  <a:lnTo>
                    <a:pt x="127" y="289"/>
                  </a:lnTo>
                  <a:lnTo>
                    <a:pt x="124" y="281"/>
                  </a:lnTo>
                  <a:lnTo>
                    <a:pt x="122" y="273"/>
                  </a:lnTo>
                  <a:lnTo>
                    <a:pt x="119" y="262"/>
                  </a:lnTo>
                  <a:lnTo>
                    <a:pt x="119" y="254"/>
                  </a:lnTo>
                  <a:lnTo>
                    <a:pt x="119" y="246"/>
                  </a:lnTo>
                  <a:lnTo>
                    <a:pt x="119" y="235"/>
                  </a:lnTo>
                  <a:lnTo>
                    <a:pt x="119" y="227"/>
                  </a:lnTo>
                  <a:lnTo>
                    <a:pt x="122" y="216"/>
                  </a:lnTo>
                  <a:lnTo>
                    <a:pt x="124" y="208"/>
                  </a:lnTo>
                  <a:lnTo>
                    <a:pt x="127" y="200"/>
                  </a:lnTo>
                  <a:lnTo>
                    <a:pt x="133" y="192"/>
                  </a:lnTo>
                  <a:lnTo>
                    <a:pt x="135" y="184"/>
                  </a:lnTo>
                  <a:lnTo>
                    <a:pt x="141" y="176"/>
                  </a:lnTo>
                  <a:lnTo>
                    <a:pt x="146" y="170"/>
                  </a:lnTo>
                  <a:lnTo>
                    <a:pt x="154" y="165"/>
                  </a:lnTo>
                  <a:lnTo>
                    <a:pt x="160" y="159"/>
                  </a:lnTo>
                  <a:lnTo>
                    <a:pt x="168" y="157"/>
                  </a:lnTo>
                  <a:lnTo>
                    <a:pt x="173" y="151"/>
                  </a:lnTo>
                  <a:lnTo>
                    <a:pt x="181" y="149"/>
                  </a:lnTo>
                  <a:lnTo>
                    <a:pt x="189" y="149"/>
                  </a:lnTo>
                  <a:lnTo>
                    <a:pt x="200" y="146"/>
                  </a:lnTo>
                  <a:lnTo>
                    <a:pt x="211" y="146"/>
                  </a:lnTo>
                  <a:lnTo>
                    <a:pt x="222" y="146"/>
                  </a:lnTo>
                  <a:lnTo>
                    <a:pt x="235" y="149"/>
                  </a:lnTo>
                  <a:lnTo>
                    <a:pt x="246" y="151"/>
                  </a:lnTo>
                  <a:lnTo>
                    <a:pt x="257" y="151"/>
                  </a:lnTo>
                  <a:lnTo>
                    <a:pt x="268" y="154"/>
                  </a:lnTo>
                  <a:lnTo>
                    <a:pt x="278" y="157"/>
                  </a:lnTo>
                  <a:lnTo>
                    <a:pt x="295" y="159"/>
                  </a:lnTo>
                  <a:lnTo>
                    <a:pt x="311" y="162"/>
                  </a:lnTo>
                  <a:lnTo>
                    <a:pt x="327" y="165"/>
                  </a:lnTo>
                  <a:lnTo>
                    <a:pt x="343" y="168"/>
                  </a:lnTo>
                  <a:lnTo>
                    <a:pt x="360" y="170"/>
                  </a:lnTo>
                  <a:lnTo>
                    <a:pt x="376" y="176"/>
                  </a:lnTo>
                  <a:lnTo>
                    <a:pt x="392" y="178"/>
                  </a:lnTo>
                  <a:lnTo>
                    <a:pt x="408" y="181"/>
                  </a:lnTo>
                  <a:lnTo>
                    <a:pt x="427" y="184"/>
                  </a:lnTo>
                  <a:lnTo>
                    <a:pt x="449" y="186"/>
                  </a:lnTo>
                  <a:lnTo>
                    <a:pt x="468" y="186"/>
                  </a:lnTo>
                  <a:lnTo>
                    <a:pt x="487" y="189"/>
                  </a:lnTo>
                  <a:lnTo>
                    <a:pt x="505" y="192"/>
                  </a:lnTo>
                  <a:lnTo>
                    <a:pt x="527" y="195"/>
                  </a:lnTo>
                  <a:lnTo>
                    <a:pt x="546" y="195"/>
                  </a:lnTo>
                  <a:lnTo>
                    <a:pt x="565" y="197"/>
                  </a:lnTo>
                  <a:lnTo>
                    <a:pt x="578" y="200"/>
                  </a:lnTo>
                  <a:lnTo>
                    <a:pt x="592" y="203"/>
                  </a:lnTo>
                  <a:lnTo>
                    <a:pt x="605" y="203"/>
                  </a:lnTo>
                  <a:lnTo>
                    <a:pt x="619" y="205"/>
                  </a:lnTo>
                  <a:lnTo>
                    <a:pt x="632" y="208"/>
                  </a:lnTo>
                  <a:lnTo>
                    <a:pt x="646" y="211"/>
                  </a:lnTo>
                  <a:lnTo>
                    <a:pt x="659" y="211"/>
                  </a:lnTo>
                  <a:lnTo>
                    <a:pt x="676" y="214"/>
                  </a:lnTo>
                  <a:lnTo>
                    <a:pt x="689" y="214"/>
                  </a:lnTo>
                  <a:lnTo>
                    <a:pt x="705" y="214"/>
                  </a:lnTo>
                  <a:lnTo>
                    <a:pt x="722" y="214"/>
                  </a:lnTo>
                  <a:lnTo>
                    <a:pt x="738" y="214"/>
                  </a:lnTo>
                  <a:lnTo>
                    <a:pt x="751" y="214"/>
                  </a:lnTo>
                  <a:lnTo>
                    <a:pt x="767" y="214"/>
                  </a:lnTo>
                  <a:lnTo>
                    <a:pt x="784" y="211"/>
                  </a:lnTo>
                  <a:lnTo>
                    <a:pt x="797" y="211"/>
                  </a:lnTo>
                  <a:lnTo>
                    <a:pt x="811" y="208"/>
                  </a:lnTo>
                  <a:lnTo>
                    <a:pt x="822" y="205"/>
                  </a:lnTo>
                  <a:lnTo>
                    <a:pt x="832" y="203"/>
                  </a:lnTo>
                  <a:lnTo>
                    <a:pt x="846" y="200"/>
                  </a:lnTo>
                  <a:lnTo>
                    <a:pt x="857" y="195"/>
                  </a:lnTo>
                  <a:lnTo>
                    <a:pt x="867" y="192"/>
                  </a:lnTo>
                  <a:lnTo>
                    <a:pt x="878" y="186"/>
                  </a:lnTo>
                  <a:lnTo>
                    <a:pt x="889" y="184"/>
                  </a:lnTo>
                  <a:lnTo>
                    <a:pt x="900" y="178"/>
                  </a:lnTo>
                  <a:lnTo>
                    <a:pt x="911" y="176"/>
                  </a:lnTo>
                  <a:lnTo>
                    <a:pt x="921" y="170"/>
                  </a:lnTo>
                  <a:lnTo>
                    <a:pt x="930" y="168"/>
                  </a:lnTo>
                  <a:lnTo>
                    <a:pt x="940" y="162"/>
                  </a:lnTo>
                  <a:lnTo>
                    <a:pt x="949" y="157"/>
                  </a:lnTo>
                  <a:lnTo>
                    <a:pt x="959" y="151"/>
                  </a:lnTo>
                  <a:lnTo>
                    <a:pt x="967" y="146"/>
                  </a:lnTo>
                  <a:lnTo>
                    <a:pt x="973" y="138"/>
                  </a:lnTo>
                  <a:lnTo>
                    <a:pt x="981" y="132"/>
                  </a:lnTo>
                  <a:lnTo>
                    <a:pt x="986" y="124"/>
                  </a:lnTo>
                  <a:lnTo>
                    <a:pt x="992" y="119"/>
                  </a:lnTo>
                  <a:lnTo>
                    <a:pt x="997" y="111"/>
                  </a:lnTo>
                  <a:lnTo>
                    <a:pt x="1003" y="103"/>
                  </a:lnTo>
                  <a:lnTo>
                    <a:pt x="1008" y="95"/>
                  </a:lnTo>
                  <a:lnTo>
                    <a:pt x="1011" y="87"/>
                  </a:lnTo>
                  <a:lnTo>
                    <a:pt x="1016" y="73"/>
                  </a:lnTo>
                  <a:lnTo>
                    <a:pt x="1024" y="60"/>
                  </a:lnTo>
                  <a:lnTo>
                    <a:pt x="1030" y="46"/>
                  </a:lnTo>
                  <a:lnTo>
                    <a:pt x="1035" y="33"/>
                  </a:lnTo>
                  <a:lnTo>
                    <a:pt x="1040" y="19"/>
                  </a:lnTo>
                  <a:lnTo>
                    <a:pt x="1040" y="8"/>
                  </a:lnTo>
                  <a:lnTo>
                    <a:pt x="1040" y="6"/>
                  </a:lnTo>
                  <a:lnTo>
                    <a:pt x="1038" y="3"/>
                  </a:lnTo>
                  <a:lnTo>
                    <a:pt x="1035" y="0"/>
                  </a:lnTo>
                  <a:lnTo>
                    <a:pt x="1030" y="0"/>
                  </a:lnTo>
                  <a:lnTo>
                    <a:pt x="903" y="8"/>
                  </a:lnTo>
                </a:path>
              </a:pathLst>
            </a:cu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2" name="Freeform 12"/>
            <p:cNvSpPr>
              <a:spLocks/>
            </p:cNvSpPr>
            <p:nvPr/>
          </p:nvSpPr>
          <p:spPr bwMode="auto">
            <a:xfrm>
              <a:off x="1608" y="2639"/>
              <a:ext cx="1148" cy="502"/>
            </a:xfrm>
            <a:custGeom>
              <a:avLst/>
              <a:gdLst>
                <a:gd name="T0" fmla="*/ 980 w 1148"/>
                <a:gd name="T1" fmla="*/ 54 h 502"/>
                <a:gd name="T2" fmla="*/ 921 w 1148"/>
                <a:gd name="T3" fmla="*/ 102 h 502"/>
                <a:gd name="T4" fmla="*/ 813 w 1148"/>
                <a:gd name="T5" fmla="*/ 121 h 502"/>
                <a:gd name="T6" fmla="*/ 686 w 1148"/>
                <a:gd name="T7" fmla="*/ 97 h 502"/>
                <a:gd name="T8" fmla="*/ 575 w 1148"/>
                <a:gd name="T9" fmla="*/ 75 h 502"/>
                <a:gd name="T10" fmla="*/ 456 w 1148"/>
                <a:gd name="T11" fmla="*/ 48 h 502"/>
                <a:gd name="T12" fmla="*/ 332 w 1148"/>
                <a:gd name="T13" fmla="*/ 21 h 502"/>
                <a:gd name="T14" fmla="*/ 254 w 1148"/>
                <a:gd name="T15" fmla="*/ 10 h 502"/>
                <a:gd name="T16" fmla="*/ 167 w 1148"/>
                <a:gd name="T17" fmla="*/ 24 h 502"/>
                <a:gd name="T18" fmla="*/ 91 w 1148"/>
                <a:gd name="T19" fmla="*/ 56 h 502"/>
                <a:gd name="T20" fmla="*/ 35 w 1148"/>
                <a:gd name="T21" fmla="*/ 108 h 502"/>
                <a:gd name="T22" fmla="*/ 13 w 1148"/>
                <a:gd name="T23" fmla="*/ 175 h 502"/>
                <a:gd name="T24" fmla="*/ 0 w 1148"/>
                <a:gd name="T25" fmla="*/ 262 h 502"/>
                <a:gd name="T26" fmla="*/ 16 w 1148"/>
                <a:gd name="T27" fmla="*/ 348 h 502"/>
                <a:gd name="T28" fmla="*/ 67 w 1148"/>
                <a:gd name="T29" fmla="*/ 418 h 502"/>
                <a:gd name="T30" fmla="*/ 132 w 1148"/>
                <a:gd name="T31" fmla="*/ 464 h 502"/>
                <a:gd name="T32" fmla="*/ 232 w 1148"/>
                <a:gd name="T33" fmla="*/ 483 h 502"/>
                <a:gd name="T34" fmla="*/ 324 w 1148"/>
                <a:gd name="T35" fmla="*/ 491 h 502"/>
                <a:gd name="T36" fmla="*/ 402 w 1148"/>
                <a:gd name="T37" fmla="*/ 497 h 502"/>
                <a:gd name="T38" fmla="*/ 508 w 1148"/>
                <a:gd name="T39" fmla="*/ 502 h 502"/>
                <a:gd name="T40" fmla="*/ 618 w 1148"/>
                <a:gd name="T41" fmla="*/ 497 h 502"/>
                <a:gd name="T42" fmla="*/ 737 w 1148"/>
                <a:gd name="T43" fmla="*/ 475 h 502"/>
                <a:gd name="T44" fmla="*/ 853 w 1148"/>
                <a:gd name="T45" fmla="*/ 443 h 502"/>
                <a:gd name="T46" fmla="*/ 932 w 1148"/>
                <a:gd name="T47" fmla="*/ 413 h 502"/>
                <a:gd name="T48" fmla="*/ 983 w 1148"/>
                <a:gd name="T49" fmla="*/ 416 h 502"/>
                <a:gd name="T50" fmla="*/ 1010 w 1148"/>
                <a:gd name="T51" fmla="*/ 432 h 502"/>
                <a:gd name="T52" fmla="*/ 1137 w 1148"/>
                <a:gd name="T53" fmla="*/ 440 h 502"/>
                <a:gd name="T54" fmla="*/ 1145 w 1148"/>
                <a:gd name="T55" fmla="*/ 407 h 502"/>
                <a:gd name="T56" fmla="*/ 1121 w 1148"/>
                <a:gd name="T57" fmla="*/ 356 h 502"/>
                <a:gd name="T58" fmla="*/ 1078 w 1148"/>
                <a:gd name="T59" fmla="*/ 305 h 502"/>
                <a:gd name="T60" fmla="*/ 1021 w 1148"/>
                <a:gd name="T61" fmla="*/ 267 h 502"/>
                <a:gd name="T62" fmla="*/ 932 w 1148"/>
                <a:gd name="T63" fmla="*/ 280 h 502"/>
                <a:gd name="T64" fmla="*/ 843 w 1148"/>
                <a:gd name="T65" fmla="*/ 313 h 502"/>
                <a:gd name="T66" fmla="*/ 732 w 1148"/>
                <a:gd name="T67" fmla="*/ 345 h 502"/>
                <a:gd name="T68" fmla="*/ 578 w 1148"/>
                <a:gd name="T69" fmla="*/ 372 h 502"/>
                <a:gd name="T70" fmla="*/ 475 w 1148"/>
                <a:gd name="T71" fmla="*/ 372 h 502"/>
                <a:gd name="T72" fmla="*/ 375 w 1148"/>
                <a:gd name="T73" fmla="*/ 372 h 502"/>
                <a:gd name="T74" fmla="*/ 275 w 1148"/>
                <a:gd name="T75" fmla="*/ 364 h 502"/>
                <a:gd name="T76" fmla="*/ 170 w 1148"/>
                <a:gd name="T77" fmla="*/ 337 h 502"/>
                <a:gd name="T78" fmla="*/ 127 w 1148"/>
                <a:gd name="T79" fmla="*/ 291 h 502"/>
                <a:gd name="T80" fmla="*/ 118 w 1148"/>
                <a:gd name="T81" fmla="*/ 237 h 502"/>
                <a:gd name="T82" fmla="*/ 151 w 1148"/>
                <a:gd name="T83" fmla="*/ 183 h 502"/>
                <a:gd name="T84" fmla="*/ 213 w 1148"/>
                <a:gd name="T85" fmla="*/ 140 h 502"/>
                <a:gd name="T86" fmla="*/ 275 w 1148"/>
                <a:gd name="T87" fmla="*/ 135 h 502"/>
                <a:gd name="T88" fmla="*/ 354 w 1148"/>
                <a:gd name="T89" fmla="*/ 151 h 502"/>
                <a:gd name="T90" fmla="*/ 440 w 1148"/>
                <a:gd name="T91" fmla="*/ 172 h 502"/>
                <a:gd name="T92" fmla="*/ 524 w 1148"/>
                <a:gd name="T93" fmla="*/ 194 h 502"/>
                <a:gd name="T94" fmla="*/ 618 w 1148"/>
                <a:gd name="T95" fmla="*/ 216 h 502"/>
                <a:gd name="T96" fmla="*/ 721 w 1148"/>
                <a:gd name="T97" fmla="*/ 237 h 502"/>
                <a:gd name="T98" fmla="*/ 821 w 1148"/>
                <a:gd name="T99" fmla="*/ 245 h 502"/>
                <a:gd name="T100" fmla="*/ 915 w 1148"/>
                <a:gd name="T101" fmla="*/ 229 h 502"/>
                <a:gd name="T102" fmla="*/ 1007 w 1148"/>
                <a:gd name="T103" fmla="*/ 208 h 502"/>
                <a:gd name="T104" fmla="*/ 1069 w 1148"/>
                <a:gd name="T105" fmla="*/ 167 h 502"/>
                <a:gd name="T106" fmla="*/ 1105 w 1148"/>
                <a:gd name="T107" fmla="*/ 118 h 502"/>
                <a:gd name="T108" fmla="*/ 1118 w 1148"/>
                <a:gd name="T109" fmla="*/ 70 h 502"/>
                <a:gd name="T110" fmla="*/ 1134 w 1148"/>
                <a:gd name="T111" fmla="*/ 8 h 5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8"/>
                <a:gd name="T169" fmla="*/ 0 h 502"/>
                <a:gd name="T170" fmla="*/ 1148 w 1148"/>
                <a:gd name="T171" fmla="*/ 502 h 5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8" h="502">
                  <a:moveTo>
                    <a:pt x="999" y="19"/>
                  </a:moveTo>
                  <a:lnTo>
                    <a:pt x="991" y="21"/>
                  </a:lnTo>
                  <a:lnTo>
                    <a:pt x="988" y="27"/>
                  </a:lnTo>
                  <a:lnTo>
                    <a:pt x="986" y="35"/>
                  </a:lnTo>
                  <a:lnTo>
                    <a:pt x="983" y="43"/>
                  </a:lnTo>
                  <a:lnTo>
                    <a:pt x="980" y="54"/>
                  </a:lnTo>
                  <a:lnTo>
                    <a:pt x="978" y="62"/>
                  </a:lnTo>
                  <a:lnTo>
                    <a:pt x="972" y="70"/>
                  </a:lnTo>
                  <a:lnTo>
                    <a:pt x="967" y="78"/>
                  </a:lnTo>
                  <a:lnTo>
                    <a:pt x="951" y="86"/>
                  </a:lnTo>
                  <a:lnTo>
                    <a:pt x="937" y="94"/>
                  </a:lnTo>
                  <a:lnTo>
                    <a:pt x="921" y="102"/>
                  </a:lnTo>
                  <a:lnTo>
                    <a:pt x="902" y="108"/>
                  </a:lnTo>
                  <a:lnTo>
                    <a:pt x="886" y="113"/>
                  </a:lnTo>
                  <a:lnTo>
                    <a:pt x="870" y="116"/>
                  </a:lnTo>
                  <a:lnTo>
                    <a:pt x="851" y="118"/>
                  </a:lnTo>
                  <a:lnTo>
                    <a:pt x="834" y="121"/>
                  </a:lnTo>
                  <a:lnTo>
                    <a:pt x="813" y="121"/>
                  </a:lnTo>
                  <a:lnTo>
                    <a:pt x="791" y="118"/>
                  </a:lnTo>
                  <a:lnTo>
                    <a:pt x="770" y="116"/>
                  </a:lnTo>
                  <a:lnTo>
                    <a:pt x="751" y="110"/>
                  </a:lnTo>
                  <a:lnTo>
                    <a:pt x="729" y="105"/>
                  </a:lnTo>
                  <a:lnTo>
                    <a:pt x="707" y="100"/>
                  </a:lnTo>
                  <a:lnTo>
                    <a:pt x="686" y="97"/>
                  </a:lnTo>
                  <a:lnTo>
                    <a:pt x="664" y="91"/>
                  </a:lnTo>
                  <a:lnTo>
                    <a:pt x="648" y="89"/>
                  </a:lnTo>
                  <a:lnTo>
                    <a:pt x="629" y="86"/>
                  </a:lnTo>
                  <a:lnTo>
                    <a:pt x="610" y="83"/>
                  </a:lnTo>
                  <a:lnTo>
                    <a:pt x="594" y="78"/>
                  </a:lnTo>
                  <a:lnTo>
                    <a:pt x="575" y="75"/>
                  </a:lnTo>
                  <a:lnTo>
                    <a:pt x="556" y="73"/>
                  </a:lnTo>
                  <a:lnTo>
                    <a:pt x="540" y="70"/>
                  </a:lnTo>
                  <a:lnTo>
                    <a:pt x="521" y="64"/>
                  </a:lnTo>
                  <a:lnTo>
                    <a:pt x="499" y="59"/>
                  </a:lnTo>
                  <a:lnTo>
                    <a:pt x="478" y="54"/>
                  </a:lnTo>
                  <a:lnTo>
                    <a:pt x="456" y="48"/>
                  </a:lnTo>
                  <a:lnTo>
                    <a:pt x="435" y="43"/>
                  </a:lnTo>
                  <a:lnTo>
                    <a:pt x="413" y="37"/>
                  </a:lnTo>
                  <a:lnTo>
                    <a:pt x="391" y="32"/>
                  </a:lnTo>
                  <a:lnTo>
                    <a:pt x="367" y="29"/>
                  </a:lnTo>
                  <a:lnTo>
                    <a:pt x="345" y="24"/>
                  </a:lnTo>
                  <a:lnTo>
                    <a:pt x="332" y="21"/>
                  </a:lnTo>
                  <a:lnTo>
                    <a:pt x="321" y="19"/>
                  </a:lnTo>
                  <a:lnTo>
                    <a:pt x="308" y="16"/>
                  </a:lnTo>
                  <a:lnTo>
                    <a:pt x="294" y="13"/>
                  </a:lnTo>
                  <a:lnTo>
                    <a:pt x="281" y="13"/>
                  </a:lnTo>
                  <a:lnTo>
                    <a:pt x="267" y="10"/>
                  </a:lnTo>
                  <a:lnTo>
                    <a:pt x="254" y="10"/>
                  </a:lnTo>
                  <a:lnTo>
                    <a:pt x="240" y="13"/>
                  </a:lnTo>
                  <a:lnTo>
                    <a:pt x="227" y="13"/>
                  </a:lnTo>
                  <a:lnTo>
                    <a:pt x="210" y="16"/>
                  </a:lnTo>
                  <a:lnTo>
                    <a:pt x="197" y="19"/>
                  </a:lnTo>
                  <a:lnTo>
                    <a:pt x="183" y="21"/>
                  </a:lnTo>
                  <a:lnTo>
                    <a:pt x="167" y="24"/>
                  </a:lnTo>
                  <a:lnTo>
                    <a:pt x="154" y="29"/>
                  </a:lnTo>
                  <a:lnTo>
                    <a:pt x="140" y="32"/>
                  </a:lnTo>
                  <a:lnTo>
                    <a:pt x="127" y="37"/>
                  </a:lnTo>
                  <a:lnTo>
                    <a:pt x="116" y="43"/>
                  </a:lnTo>
                  <a:lnTo>
                    <a:pt x="105" y="51"/>
                  </a:lnTo>
                  <a:lnTo>
                    <a:pt x="91" y="56"/>
                  </a:lnTo>
                  <a:lnTo>
                    <a:pt x="81" y="62"/>
                  </a:lnTo>
                  <a:lnTo>
                    <a:pt x="70" y="70"/>
                  </a:lnTo>
                  <a:lnTo>
                    <a:pt x="59" y="78"/>
                  </a:lnTo>
                  <a:lnTo>
                    <a:pt x="51" y="89"/>
                  </a:lnTo>
                  <a:lnTo>
                    <a:pt x="43" y="97"/>
                  </a:lnTo>
                  <a:lnTo>
                    <a:pt x="35" y="108"/>
                  </a:lnTo>
                  <a:lnTo>
                    <a:pt x="29" y="118"/>
                  </a:lnTo>
                  <a:lnTo>
                    <a:pt x="27" y="129"/>
                  </a:lnTo>
                  <a:lnTo>
                    <a:pt x="21" y="140"/>
                  </a:lnTo>
                  <a:lnTo>
                    <a:pt x="19" y="151"/>
                  </a:lnTo>
                  <a:lnTo>
                    <a:pt x="16" y="162"/>
                  </a:lnTo>
                  <a:lnTo>
                    <a:pt x="13" y="175"/>
                  </a:lnTo>
                  <a:lnTo>
                    <a:pt x="13" y="186"/>
                  </a:lnTo>
                  <a:lnTo>
                    <a:pt x="10" y="202"/>
                  </a:lnTo>
                  <a:lnTo>
                    <a:pt x="8" y="216"/>
                  </a:lnTo>
                  <a:lnTo>
                    <a:pt x="5" y="232"/>
                  </a:lnTo>
                  <a:lnTo>
                    <a:pt x="2" y="248"/>
                  </a:lnTo>
                  <a:lnTo>
                    <a:pt x="0" y="262"/>
                  </a:lnTo>
                  <a:lnTo>
                    <a:pt x="0" y="278"/>
                  </a:lnTo>
                  <a:lnTo>
                    <a:pt x="2" y="291"/>
                  </a:lnTo>
                  <a:lnTo>
                    <a:pt x="2" y="308"/>
                  </a:lnTo>
                  <a:lnTo>
                    <a:pt x="8" y="321"/>
                  </a:lnTo>
                  <a:lnTo>
                    <a:pt x="10" y="335"/>
                  </a:lnTo>
                  <a:lnTo>
                    <a:pt x="16" y="348"/>
                  </a:lnTo>
                  <a:lnTo>
                    <a:pt x="24" y="362"/>
                  </a:lnTo>
                  <a:lnTo>
                    <a:pt x="32" y="372"/>
                  </a:lnTo>
                  <a:lnTo>
                    <a:pt x="40" y="386"/>
                  </a:lnTo>
                  <a:lnTo>
                    <a:pt x="48" y="397"/>
                  </a:lnTo>
                  <a:lnTo>
                    <a:pt x="56" y="407"/>
                  </a:lnTo>
                  <a:lnTo>
                    <a:pt x="67" y="418"/>
                  </a:lnTo>
                  <a:lnTo>
                    <a:pt x="75" y="426"/>
                  </a:lnTo>
                  <a:lnTo>
                    <a:pt x="86" y="437"/>
                  </a:lnTo>
                  <a:lnTo>
                    <a:pt x="97" y="445"/>
                  </a:lnTo>
                  <a:lnTo>
                    <a:pt x="108" y="453"/>
                  </a:lnTo>
                  <a:lnTo>
                    <a:pt x="121" y="459"/>
                  </a:lnTo>
                  <a:lnTo>
                    <a:pt x="132" y="464"/>
                  </a:lnTo>
                  <a:lnTo>
                    <a:pt x="145" y="470"/>
                  </a:lnTo>
                  <a:lnTo>
                    <a:pt x="162" y="475"/>
                  </a:lnTo>
                  <a:lnTo>
                    <a:pt x="181" y="478"/>
                  </a:lnTo>
                  <a:lnTo>
                    <a:pt x="197" y="480"/>
                  </a:lnTo>
                  <a:lnTo>
                    <a:pt x="216" y="483"/>
                  </a:lnTo>
                  <a:lnTo>
                    <a:pt x="232" y="483"/>
                  </a:lnTo>
                  <a:lnTo>
                    <a:pt x="251" y="486"/>
                  </a:lnTo>
                  <a:lnTo>
                    <a:pt x="270" y="486"/>
                  </a:lnTo>
                  <a:lnTo>
                    <a:pt x="286" y="488"/>
                  </a:lnTo>
                  <a:lnTo>
                    <a:pt x="299" y="488"/>
                  </a:lnTo>
                  <a:lnTo>
                    <a:pt x="310" y="491"/>
                  </a:lnTo>
                  <a:lnTo>
                    <a:pt x="324" y="491"/>
                  </a:lnTo>
                  <a:lnTo>
                    <a:pt x="335" y="494"/>
                  </a:lnTo>
                  <a:lnTo>
                    <a:pt x="348" y="494"/>
                  </a:lnTo>
                  <a:lnTo>
                    <a:pt x="359" y="494"/>
                  </a:lnTo>
                  <a:lnTo>
                    <a:pt x="372" y="497"/>
                  </a:lnTo>
                  <a:lnTo>
                    <a:pt x="386" y="497"/>
                  </a:lnTo>
                  <a:lnTo>
                    <a:pt x="402" y="497"/>
                  </a:lnTo>
                  <a:lnTo>
                    <a:pt x="421" y="499"/>
                  </a:lnTo>
                  <a:lnTo>
                    <a:pt x="437" y="499"/>
                  </a:lnTo>
                  <a:lnTo>
                    <a:pt x="456" y="502"/>
                  </a:lnTo>
                  <a:lnTo>
                    <a:pt x="472" y="502"/>
                  </a:lnTo>
                  <a:lnTo>
                    <a:pt x="491" y="502"/>
                  </a:lnTo>
                  <a:lnTo>
                    <a:pt x="508" y="502"/>
                  </a:lnTo>
                  <a:lnTo>
                    <a:pt x="526" y="502"/>
                  </a:lnTo>
                  <a:lnTo>
                    <a:pt x="545" y="502"/>
                  </a:lnTo>
                  <a:lnTo>
                    <a:pt x="564" y="502"/>
                  </a:lnTo>
                  <a:lnTo>
                    <a:pt x="583" y="499"/>
                  </a:lnTo>
                  <a:lnTo>
                    <a:pt x="599" y="499"/>
                  </a:lnTo>
                  <a:lnTo>
                    <a:pt x="618" y="497"/>
                  </a:lnTo>
                  <a:lnTo>
                    <a:pt x="637" y="497"/>
                  </a:lnTo>
                  <a:lnTo>
                    <a:pt x="656" y="494"/>
                  </a:lnTo>
                  <a:lnTo>
                    <a:pt x="675" y="491"/>
                  </a:lnTo>
                  <a:lnTo>
                    <a:pt x="697" y="486"/>
                  </a:lnTo>
                  <a:lnTo>
                    <a:pt x="716" y="480"/>
                  </a:lnTo>
                  <a:lnTo>
                    <a:pt x="737" y="475"/>
                  </a:lnTo>
                  <a:lnTo>
                    <a:pt x="759" y="470"/>
                  </a:lnTo>
                  <a:lnTo>
                    <a:pt x="778" y="464"/>
                  </a:lnTo>
                  <a:lnTo>
                    <a:pt x="799" y="459"/>
                  </a:lnTo>
                  <a:lnTo>
                    <a:pt x="818" y="453"/>
                  </a:lnTo>
                  <a:lnTo>
                    <a:pt x="840" y="445"/>
                  </a:lnTo>
                  <a:lnTo>
                    <a:pt x="853" y="443"/>
                  </a:lnTo>
                  <a:lnTo>
                    <a:pt x="867" y="437"/>
                  </a:lnTo>
                  <a:lnTo>
                    <a:pt x="880" y="432"/>
                  </a:lnTo>
                  <a:lnTo>
                    <a:pt x="894" y="426"/>
                  </a:lnTo>
                  <a:lnTo>
                    <a:pt x="905" y="421"/>
                  </a:lnTo>
                  <a:lnTo>
                    <a:pt x="918" y="418"/>
                  </a:lnTo>
                  <a:lnTo>
                    <a:pt x="932" y="413"/>
                  </a:lnTo>
                  <a:lnTo>
                    <a:pt x="945" y="410"/>
                  </a:lnTo>
                  <a:lnTo>
                    <a:pt x="953" y="410"/>
                  </a:lnTo>
                  <a:lnTo>
                    <a:pt x="961" y="410"/>
                  </a:lnTo>
                  <a:lnTo>
                    <a:pt x="967" y="410"/>
                  </a:lnTo>
                  <a:lnTo>
                    <a:pt x="975" y="413"/>
                  </a:lnTo>
                  <a:lnTo>
                    <a:pt x="983" y="416"/>
                  </a:lnTo>
                  <a:lnTo>
                    <a:pt x="988" y="416"/>
                  </a:lnTo>
                  <a:lnTo>
                    <a:pt x="997" y="418"/>
                  </a:lnTo>
                  <a:lnTo>
                    <a:pt x="1002" y="424"/>
                  </a:lnTo>
                  <a:lnTo>
                    <a:pt x="1005" y="424"/>
                  </a:lnTo>
                  <a:lnTo>
                    <a:pt x="1007" y="429"/>
                  </a:lnTo>
                  <a:lnTo>
                    <a:pt x="1010" y="432"/>
                  </a:lnTo>
                  <a:lnTo>
                    <a:pt x="1010" y="437"/>
                  </a:lnTo>
                  <a:lnTo>
                    <a:pt x="1013" y="440"/>
                  </a:lnTo>
                  <a:lnTo>
                    <a:pt x="1015" y="443"/>
                  </a:lnTo>
                  <a:lnTo>
                    <a:pt x="1018" y="445"/>
                  </a:lnTo>
                  <a:lnTo>
                    <a:pt x="1021" y="445"/>
                  </a:lnTo>
                  <a:lnTo>
                    <a:pt x="1137" y="440"/>
                  </a:lnTo>
                  <a:lnTo>
                    <a:pt x="1142" y="440"/>
                  </a:lnTo>
                  <a:lnTo>
                    <a:pt x="1145" y="434"/>
                  </a:lnTo>
                  <a:lnTo>
                    <a:pt x="1148" y="429"/>
                  </a:lnTo>
                  <a:lnTo>
                    <a:pt x="1148" y="424"/>
                  </a:lnTo>
                  <a:lnTo>
                    <a:pt x="1148" y="416"/>
                  </a:lnTo>
                  <a:lnTo>
                    <a:pt x="1145" y="407"/>
                  </a:lnTo>
                  <a:lnTo>
                    <a:pt x="1142" y="402"/>
                  </a:lnTo>
                  <a:lnTo>
                    <a:pt x="1142" y="397"/>
                  </a:lnTo>
                  <a:lnTo>
                    <a:pt x="1137" y="386"/>
                  </a:lnTo>
                  <a:lnTo>
                    <a:pt x="1132" y="375"/>
                  </a:lnTo>
                  <a:lnTo>
                    <a:pt x="1126" y="367"/>
                  </a:lnTo>
                  <a:lnTo>
                    <a:pt x="1121" y="356"/>
                  </a:lnTo>
                  <a:lnTo>
                    <a:pt x="1115" y="348"/>
                  </a:lnTo>
                  <a:lnTo>
                    <a:pt x="1107" y="340"/>
                  </a:lnTo>
                  <a:lnTo>
                    <a:pt x="1102" y="329"/>
                  </a:lnTo>
                  <a:lnTo>
                    <a:pt x="1094" y="321"/>
                  </a:lnTo>
                  <a:lnTo>
                    <a:pt x="1086" y="313"/>
                  </a:lnTo>
                  <a:lnTo>
                    <a:pt x="1078" y="305"/>
                  </a:lnTo>
                  <a:lnTo>
                    <a:pt x="1069" y="297"/>
                  </a:lnTo>
                  <a:lnTo>
                    <a:pt x="1061" y="289"/>
                  </a:lnTo>
                  <a:lnTo>
                    <a:pt x="1051" y="280"/>
                  </a:lnTo>
                  <a:lnTo>
                    <a:pt x="1042" y="272"/>
                  </a:lnTo>
                  <a:lnTo>
                    <a:pt x="1032" y="270"/>
                  </a:lnTo>
                  <a:lnTo>
                    <a:pt x="1021" y="267"/>
                  </a:lnTo>
                  <a:lnTo>
                    <a:pt x="1005" y="264"/>
                  </a:lnTo>
                  <a:lnTo>
                    <a:pt x="991" y="264"/>
                  </a:lnTo>
                  <a:lnTo>
                    <a:pt x="975" y="267"/>
                  </a:lnTo>
                  <a:lnTo>
                    <a:pt x="961" y="272"/>
                  </a:lnTo>
                  <a:lnTo>
                    <a:pt x="945" y="275"/>
                  </a:lnTo>
                  <a:lnTo>
                    <a:pt x="932" y="280"/>
                  </a:lnTo>
                  <a:lnTo>
                    <a:pt x="915" y="286"/>
                  </a:lnTo>
                  <a:lnTo>
                    <a:pt x="902" y="289"/>
                  </a:lnTo>
                  <a:lnTo>
                    <a:pt x="886" y="294"/>
                  </a:lnTo>
                  <a:lnTo>
                    <a:pt x="872" y="299"/>
                  </a:lnTo>
                  <a:lnTo>
                    <a:pt x="859" y="305"/>
                  </a:lnTo>
                  <a:lnTo>
                    <a:pt x="843" y="313"/>
                  </a:lnTo>
                  <a:lnTo>
                    <a:pt x="829" y="318"/>
                  </a:lnTo>
                  <a:lnTo>
                    <a:pt x="813" y="324"/>
                  </a:lnTo>
                  <a:lnTo>
                    <a:pt x="799" y="329"/>
                  </a:lnTo>
                  <a:lnTo>
                    <a:pt x="783" y="335"/>
                  </a:lnTo>
                  <a:lnTo>
                    <a:pt x="759" y="340"/>
                  </a:lnTo>
                  <a:lnTo>
                    <a:pt x="732" y="345"/>
                  </a:lnTo>
                  <a:lnTo>
                    <a:pt x="707" y="351"/>
                  </a:lnTo>
                  <a:lnTo>
                    <a:pt x="680" y="356"/>
                  </a:lnTo>
                  <a:lnTo>
                    <a:pt x="656" y="362"/>
                  </a:lnTo>
                  <a:lnTo>
                    <a:pt x="629" y="364"/>
                  </a:lnTo>
                  <a:lnTo>
                    <a:pt x="602" y="370"/>
                  </a:lnTo>
                  <a:lnTo>
                    <a:pt x="578" y="372"/>
                  </a:lnTo>
                  <a:lnTo>
                    <a:pt x="559" y="375"/>
                  </a:lnTo>
                  <a:lnTo>
                    <a:pt x="543" y="375"/>
                  </a:lnTo>
                  <a:lnTo>
                    <a:pt x="526" y="375"/>
                  </a:lnTo>
                  <a:lnTo>
                    <a:pt x="510" y="375"/>
                  </a:lnTo>
                  <a:lnTo>
                    <a:pt x="491" y="375"/>
                  </a:lnTo>
                  <a:lnTo>
                    <a:pt x="475" y="372"/>
                  </a:lnTo>
                  <a:lnTo>
                    <a:pt x="459" y="372"/>
                  </a:lnTo>
                  <a:lnTo>
                    <a:pt x="440" y="372"/>
                  </a:lnTo>
                  <a:lnTo>
                    <a:pt x="424" y="372"/>
                  </a:lnTo>
                  <a:lnTo>
                    <a:pt x="408" y="372"/>
                  </a:lnTo>
                  <a:lnTo>
                    <a:pt x="391" y="372"/>
                  </a:lnTo>
                  <a:lnTo>
                    <a:pt x="375" y="372"/>
                  </a:lnTo>
                  <a:lnTo>
                    <a:pt x="359" y="372"/>
                  </a:lnTo>
                  <a:lnTo>
                    <a:pt x="343" y="372"/>
                  </a:lnTo>
                  <a:lnTo>
                    <a:pt x="327" y="372"/>
                  </a:lnTo>
                  <a:lnTo>
                    <a:pt x="310" y="370"/>
                  </a:lnTo>
                  <a:lnTo>
                    <a:pt x="291" y="367"/>
                  </a:lnTo>
                  <a:lnTo>
                    <a:pt x="275" y="364"/>
                  </a:lnTo>
                  <a:lnTo>
                    <a:pt x="256" y="362"/>
                  </a:lnTo>
                  <a:lnTo>
                    <a:pt x="237" y="359"/>
                  </a:lnTo>
                  <a:lnTo>
                    <a:pt x="221" y="356"/>
                  </a:lnTo>
                  <a:lnTo>
                    <a:pt x="202" y="351"/>
                  </a:lnTo>
                  <a:lnTo>
                    <a:pt x="186" y="345"/>
                  </a:lnTo>
                  <a:lnTo>
                    <a:pt x="170" y="337"/>
                  </a:lnTo>
                  <a:lnTo>
                    <a:pt x="159" y="332"/>
                  </a:lnTo>
                  <a:lnTo>
                    <a:pt x="151" y="326"/>
                  </a:lnTo>
                  <a:lnTo>
                    <a:pt x="143" y="318"/>
                  </a:lnTo>
                  <a:lnTo>
                    <a:pt x="137" y="310"/>
                  </a:lnTo>
                  <a:lnTo>
                    <a:pt x="132" y="299"/>
                  </a:lnTo>
                  <a:lnTo>
                    <a:pt x="127" y="291"/>
                  </a:lnTo>
                  <a:lnTo>
                    <a:pt x="121" y="280"/>
                  </a:lnTo>
                  <a:lnTo>
                    <a:pt x="118" y="272"/>
                  </a:lnTo>
                  <a:lnTo>
                    <a:pt x="116" y="264"/>
                  </a:lnTo>
                  <a:lnTo>
                    <a:pt x="116" y="253"/>
                  </a:lnTo>
                  <a:lnTo>
                    <a:pt x="118" y="245"/>
                  </a:lnTo>
                  <a:lnTo>
                    <a:pt x="118" y="237"/>
                  </a:lnTo>
                  <a:lnTo>
                    <a:pt x="121" y="226"/>
                  </a:lnTo>
                  <a:lnTo>
                    <a:pt x="124" y="218"/>
                  </a:lnTo>
                  <a:lnTo>
                    <a:pt x="129" y="210"/>
                  </a:lnTo>
                  <a:lnTo>
                    <a:pt x="135" y="205"/>
                  </a:lnTo>
                  <a:lnTo>
                    <a:pt x="140" y="194"/>
                  </a:lnTo>
                  <a:lnTo>
                    <a:pt x="151" y="183"/>
                  </a:lnTo>
                  <a:lnTo>
                    <a:pt x="159" y="175"/>
                  </a:lnTo>
                  <a:lnTo>
                    <a:pt x="170" y="164"/>
                  </a:lnTo>
                  <a:lnTo>
                    <a:pt x="178" y="159"/>
                  </a:lnTo>
                  <a:lnTo>
                    <a:pt x="191" y="151"/>
                  </a:lnTo>
                  <a:lnTo>
                    <a:pt x="202" y="145"/>
                  </a:lnTo>
                  <a:lnTo>
                    <a:pt x="213" y="140"/>
                  </a:lnTo>
                  <a:lnTo>
                    <a:pt x="224" y="135"/>
                  </a:lnTo>
                  <a:lnTo>
                    <a:pt x="232" y="135"/>
                  </a:lnTo>
                  <a:lnTo>
                    <a:pt x="243" y="135"/>
                  </a:lnTo>
                  <a:lnTo>
                    <a:pt x="254" y="135"/>
                  </a:lnTo>
                  <a:lnTo>
                    <a:pt x="264" y="135"/>
                  </a:lnTo>
                  <a:lnTo>
                    <a:pt x="275" y="135"/>
                  </a:lnTo>
                  <a:lnTo>
                    <a:pt x="286" y="137"/>
                  </a:lnTo>
                  <a:lnTo>
                    <a:pt x="297" y="140"/>
                  </a:lnTo>
                  <a:lnTo>
                    <a:pt x="310" y="140"/>
                  </a:lnTo>
                  <a:lnTo>
                    <a:pt x="324" y="143"/>
                  </a:lnTo>
                  <a:lnTo>
                    <a:pt x="340" y="148"/>
                  </a:lnTo>
                  <a:lnTo>
                    <a:pt x="354" y="151"/>
                  </a:lnTo>
                  <a:lnTo>
                    <a:pt x="367" y="154"/>
                  </a:lnTo>
                  <a:lnTo>
                    <a:pt x="383" y="159"/>
                  </a:lnTo>
                  <a:lnTo>
                    <a:pt x="397" y="162"/>
                  </a:lnTo>
                  <a:lnTo>
                    <a:pt x="410" y="164"/>
                  </a:lnTo>
                  <a:lnTo>
                    <a:pt x="426" y="170"/>
                  </a:lnTo>
                  <a:lnTo>
                    <a:pt x="440" y="172"/>
                  </a:lnTo>
                  <a:lnTo>
                    <a:pt x="453" y="178"/>
                  </a:lnTo>
                  <a:lnTo>
                    <a:pt x="467" y="181"/>
                  </a:lnTo>
                  <a:lnTo>
                    <a:pt x="481" y="183"/>
                  </a:lnTo>
                  <a:lnTo>
                    <a:pt x="497" y="189"/>
                  </a:lnTo>
                  <a:lnTo>
                    <a:pt x="510" y="191"/>
                  </a:lnTo>
                  <a:lnTo>
                    <a:pt x="524" y="194"/>
                  </a:lnTo>
                  <a:lnTo>
                    <a:pt x="540" y="199"/>
                  </a:lnTo>
                  <a:lnTo>
                    <a:pt x="556" y="202"/>
                  </a:lnTo>
                  <a:lnTo>
                    <a:pt x="572" y="205"/>
                  </a:lnTo>
                  <a:lnTo>
                    <a:pt x="586" y="210"/>
                  </a:lnTo>
                  <a:lnTo>
                    <a:pt x="602" y="213"/>
                  </a:lnTo>
                  <a:lnTo>
                    <a:pt x="618" y="216"/>
                  </a:lnTo>
                  <a:lnTo>
                    <a:pt x="635" y="218"/>
                  </a:lnTo>
                  <a:lnTo>
                    <a:pt x="651" y="221"/>
                  </a:lnTo>
                  <a:lnTo>
                    <a:pt x="667" y="224"/>
                  </a:lnTo>
                  <a:lnTo>
                    <a:pt x="686" y="229"/>
                  </a:lnTo>
                  <a:lnTo>
                    <a:pt x="702" y="232"/>
                  </a:lnTo>
                  <a:lnTo>
                    <a:pt x="721" y="237"/>
                  </a:lnTo>
                  <a:lnTo>
                    <a:pt x="737" y="240"/>
                  </a:lnTo>
                  <a:lnTo>
                    <a:pt x="753" y="243"/>
                  </a:lnTo>
                  <a:lnTo>
                    <a:pt x="772" y="245"/>
                  </a:lnTo>
                  <a:lnTo>
                    <a:pt x="789" y="245"/>
                  </a:lnTo>
                  <a:lnTo>
                    <a:pt x="805" y="245"/>
                  </a:lnTo>
                  <a:lnTo>
                    <a:pt x="821" y="245"/>
                  </a:lnTo>
                  <a:lnTo>
                    <a:pt x="837" y="243"/>
                  </a:lnTo>
                  <a:lnTo>
                    <a:pt x="853" y="243"/>
                  </a:lnTo>
                  <a:lnTo>
                    <a:pt x="870" y="240"/>
                  </a:lnTo>
                  <a:lnTo>
                    <a:pt x="886" y="237"/>
                  </a:lnTo>
                  <a:lnTo>
                    <a:pt x="902" y="235"/>
                  </a:lnTo>
                  <a:lnTo>
                    <a:pt x="915" y="229"/>
                  </a:lnTo>
                  <a:lnTo>
                    <a:pt x="932" y="226"/>
                  </a:lnTo>
                  <a:lnTo>
                    <a:pt x="948" y="224"/>
                  </a:lnTo>
                  <a:lnTo>
                    <a:pt x="961" y="221"/>
                  </a:lnTo>
                  <a:lnTo>
                    <a:pt x="978" y="216"/>
                  </a:lnTo>
                  <a:lnTo>
                    <a:pt x="991" y="213"/>
                  </a:lnTo>
                  <a:lnTo>
                    <a:pt x="1007" y="208"/>
                  </a:lnTo>
                  <a:lnTo>
                    <a:pt x="1021" y="202"/>
                  </a:lnTo>
                  <a:lnTo>
                    <a:pt x="1034" y="194"/>
                  </a:lnTo>
                  <a:lnTo>
                    <a:pt x="1045" y="189"/>
                  </a:lnTo>
                  <a:lnTo>
                    <a:pt x="1053" y="183"/>
                  </a:lnTo>
                  <a:lnTo>
                    <a:pt x="1061" y="175"/>
                  </a:lnTo>
                  <a:lnTo>
                    <a:pt x="1069" y="167"/>
                  </a:lnTo>
                  <a:lnTo>
                    <a:pt x="1078" y="159"/>
                  </a:lnTo>
                  <a:lnTo>
                    <a:pt x="1083" y="151"/>
                  </a:lnTo>
                  <a:lnTo>
                    <a:pt x="1091" y="143"/>
                  </a:lnTo>
                  <a:lnTo>
                    <a:pt x="1097" y="132"/>
                  </a:lnTo>
                  <a:lnTo>
                    <a:pt x="1102" y="127"/>
                  </a:lnTo>
                  <a:lnTo>
                    <a:pt x="1105" y="118"/>
                  </a:lnTo>
                  <a:lnTo>
                    <a:pt x="1107" y="110"/>
                  </a:lnTo>
                  <a:lnTo>
                    <a:pt x="1110" y="102"/>
                  </a:lnTo>
                  <a:lnTo>
                    <a:pt x="1113" y="94"/>
                  </a:lnTo>
                  <a:lnTo>
                    <a:pt x="1115" y="86"/>
                  </a:lnTo>
                  <a:lnTo>
                    <a:pt x="1115" y="78"/>
                  </a:lnTo>
                  <a:lnTo>
                    <a:pt x="1118" y="70"/>
                  </a:lnTo>
                  <a:lnTo>
                    <a:pt x="1121" y="62"/>
                  </a:lnTo>
                  <a:lnTo>
                    <a:pt x="1124" y="48"/>
                  </a:lnTo>
                  <a:lnTo>
                    <a:pt x="1129" y="37"/>
                  </a:lnTo>
                  <a:lnTo>
                    <a:pt x="1132" y="27"/>
                  </a:lnTo>
                  <a:lnTo>
                    <a:pt x="1134" y="16"/>
                  </a:lnTo>
                  <a:lnTo>
                    <a:pt x="1134" y="8"/>
                  </a:lnTo>
                  <a:lnTo>
                    <a:pt x="1132" y="2"/>
                  </a:lnTo>
                  <a:lnTo>
                    <a:pt x="1129" y="2"/>
                  </a:lnTo>
                  <a:lnTo>
                    <a:pt x="1126" y="0"/>
                  </a:lnTo>
                  <a:lnTo>
                    <a:pt x="1124" y="0"/>
                  </a:lnTo>
                  <a:lnTo>
                    <a:pt x="999" y="19"/>
                  </a:lnTo>
                  <a:close/>
                </a:path>
              </a:pathLst>
            </a:custGeom>
            <a:solidFill>
              <a:srgbClr val="F8C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3" name="Freeform 13"/>
            <p:cNvSpPr>
              <a:spLocks/>
            </p:cNvSpPr>
            <p:nvPr/>
          </p:nvSpPr>
          <p:spPr bwMode="auto">
            <a:xfrm>
              <a:off x="1608" y="2639"/>
              <a:ext cx="1148" cy="502"/>
            </a:xfrm>
            <a:custGeom>
              <a:avLst/>
              <a:gdLst>
                <a:gd name="T0" fmla="*/ 980 w 1148"/>
                <a:gd name="T1" fmla="*/ 54 h 502"/>
                <a:gd name="T2" fmla="*/ 921 w 1148"/>
                <a:gd name="T3" fmla="*/ 102 h 502"/>
                <a:gd name="T4" fmla="*/ 813 w 1148"/>
                <a:gd name="T5" fmla="*/ 121 h 502"/>
                <a:gd name="T6" fmla="*/ 686 w 1148"/>
                <a:gd name="T7" fmla="*/ 97 h 502"/>
                <a:gd name="T8" fmla="*/ 575 w 1148"/>
                <a:gd name="T9" fmla="*/ 75 h 502"/>
                <a:gd name="T10" fmla="*/ 456 w 1148"/>
                <a:gd name="T11" fmla="*/ 48 h 502"/>
                <a:gd name="T12" fmla="*/ 332 w 1148"/>
                <a:gd name="T13" fmla="*/ 21 h 502"/>
                <a:gd name="T14" fmla="*/ 254 w 1148"/>
                <a:gd name="T15" fmla="*/ 10 h 502"/>
                <a:gd name="T16" fmla="*/ 167 w 1148"/>
                <a:gd name="T17" fmla="*/ 24 h 502"/>
                <a:gd name="T18" fmla="*/ 91 w 1148"/>
                <a:gd name="T19" fmla="*/ 56 h 502"/>
                <a:gd name="T20" fmla="*/ 35 w 1148"/>
                <a:gd name="T21" fmla="*/ 108 h 502"/>
                <a:gd name="T22" fmla="*/ 13 w 1148"/>
                <a:gd name="T23" fmla="*/ 175 h 502"/>
                <a:gd name="T24" fmla="*/ 0 w 1148"/>
                <a:gd name="T25" fmla="*/ 262 h 502"/>
                <a:gd name="T26" fmla="*/ 16 w 1148"/>
                <a:gd name="T27" fmla="*/ 348 h 502"/>
                <a:gd name="T28" fmla="*/ 67 w 1148"/>
                <a:gd name="T29" fmla="*/ 418 h 502"/>
                <a:gd name="T30" fmla="*/ 132 w 1148"/>
                <a:gd name="T31" fmla="*/ 464 h 502"/>
                <a:gd name="T32" fmla="*/ 232 w 1148"/>
                <a:gd name="T33" fmla="*/ 483 h 502"/>
                <a:gd name="T34" fmla="*/ 324 w 1148"/>
                <a:gd name="T35" fmla="*/ 491 h 502"/>
                <a:gd name="T36" fmla="*/ 402 w 1148"/>
                <a:gd name="T37" fmla="*/ 497 h 502"/>
                <a:gd name="T38" fmla="*/ 508 w 1148"/>
                <a:gd name="T39" fmla="*/ 502 h 502"/>
                <a:gd name="T40" fmla="*/ 618 w 1148"/>
                <a:gd name="T41" fmla="*/ 497 h 502"/>
                <a:gd name="T42" fmla="*/ 737 w 1148"/>
                <a:gd name="T43" fmla="*/ 475 h 502"/>
                <a:gd name="T44" fmla="*/ 853 w 1148"/>
                <a:gd name="T45" fmla="*/ 443 h 502"/>
                <a:gd name="T46" fmla="*/ 932 w 1148"/>
                <a:gd name="T47" fmla="*/ 413 h 502"/>
                <a:gd name="T48" fmla="*/ 983 w 1148"/>
                <a:gd name="T49" fmla="*/ 416 h 502"/>
                <a:gd name="T50" fmla="*/ 1010 w 1148"/>
                <a:gd name="T51" fmla="*/ 432 h 502"/>
                <a:gd name="T52" fmla="*/ 1137 w 1148"/>
                <a:gd name="T53" fmla="*/ 440 h 502"/>
                <a:gd name="T54" fmla="*/ 1145 w 1148"/>
                <a:gd name="T55" fmla="*/ 407 h 502"/>
                <a:gd name="T56" fmla="*/ 1121 w 1148"/>
                <a:gd name="T57" fmla="*/ 356 h 502"/>
                <a:gd name="T58" fmla="*/ 1078 w 1148"/>
                <a:gd name="T59" fmla="*/ 305 h 502"/>
                <a:gd name="T60" fmla="*/ 1021 w 1148"/>
                <a:gd name="T61" fmla="*/ 267 h 502"/>
                <a:gd name="T62" fmla="*/ 932 w 1148"/>
                <a:gd name="T63" fmla="*/ 280 h 502"/>
                <a:gd name="T64" fmla="*/ 843 w 1148"/>
                <a:gd name="T65" fmla="*/ 313 h 502"/>
                <a:gd name="T66" fmla="*/ 732 w 1148"/>
                <a:gd name="T67" fmla="*/ 345 h 502"/>
                <a:gd name="T68" fmla="*/ 578 w 1148"/>
                <a:gd name="T69" fmla="*/ 372 h 502"/>
                <a:gd name="T70" fmla="*/ 475 w 1148"/>
                <a:gd name="T71" fmla="*/ 372 h 502"/>
                <a:gd name="T72" fmla="*/ 375 w 1148"/>
                <a:gd name="T73" fmla="*/ 372 h 502"/>
                <a:gd name="T74" fmla="*/ 275 w 1148"/>
                <a:gd name="T75" fmla="*/ 364 h 502"/>
                <a:gd name="T76" fmla="*/ 170 w 1148"/>
                <a:gd name="T77" fmla="*/ 337 h 502"/>
                <a:gd name="T78" fmla="*/ 127 w 1148"/>
                <a:gd name="T79" fmla="*/ 291 h 502"/>
                <a:gd name="T80" fmla="*/ 118 w 1148"/>
                <a:gd name="T81" fmla="*/ 237 h 502"/>
                <a:gd name="T82" fmla="*/ 151 w 1148"/>
                <a:gd name="T83" fmla="*/ 183 h 502"/>
                <a:gd name="T84" fmla="*/ 213 w 1148"/>
                <a:gd name="T85" fmla="*/ 140 h 502"/>
                <a:gd name="T86" fmla="*/ 275 w 1148"/>
                <a:gd name="T87" fmla="*/ 135 h 502"/>
                <a:gd name="T88" fmla="*/ 354 w 1148"/>
                <a:gd name="T89" fmla="*/ 151 h 502"/>
                <a:gd name="T90" fmla="*/ 440 w 1148"/>
                <a:gd name="T91" fmla="*/ 172 h 502"/>
                <a:gd name="T92" fmla="*/ 524 w 1148"/>
                <a:gd name="T93" fmla="*/ 194 h 502"/>
                <a:gd name="T94" fmla="*/ 618 w 1148"/>
                <a:gd name="T95" fmla="*/ 216 h 502"/>
                <a:gd name="T96" fmla="*/ 721 w 1148"/>
                <a:gd name="T97" fmla="*/ 237 h 502"/>
                <a:gd name="T98" fmla="*/ 821 w 1148"/>
                <a:gd name="T99" fmla="*/ 245 h 502"/>
                <a:gd name="T100" fmla="*/ 915 w 1148"/>
                <a:gd name="T101" fmla="*/ 229 h 502"/>
                <a:gd name="T102" fmla="*/ 1007 w 1148"/>
                <a:gd name="T103" fmla="*/ 208 h 502"/>
                <a:gd name="T104" fmla="*/ 1069 w 1148"/>
                <a:gd name="T105" fmla="*/ 167 h 502"/>
                <a:gd name="T106" fmla="*/ 1105 w 1148"/>
                <a:gd name="T107" fmla="*/ 118 h 502"/>
                <a:gd name="T108" fmla="*/ 1118 w 1148"/>
                <a:gd name="T109" fmla="*/ 70 h 502"/>
                <a:gd name="T110" fmla="*/ 1134 w 1148"/>
                <a:gd name="T111" fmla="*/ 8 h 5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8"/>
                <a:gd name="T169" fmla="*/ 0 h 502"/>
                <a:gd name="T170" fmla="*/ 1148 w 1148"/>
                <a:gd name="T171" fmla="*/ 502 h 5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8" h="502">
                  <a:moveTo>
                    <a:pt x="999" y="19"/>
                  </a:moveTo>
                  <a:lnTo>
                    <a:pt x="991" y="21"/>
                  </a:lnTo>
                  <a:lnTo>
                    <a:pt x="988" y="27"/>
                  </a:lnTo>
                  <a:lnTo>
                    <a:pt x="986" y="35"/>
                  </a:lnTo>
                  <a:lnTo>
                    <a:pt x="983" y="43"/>
                  </a:lnTo>
                  <a:lnTo>
                    <a:pt x="980" y="54"/>
                  </a:lnTo>
                  <a:lnTo>
                    <a:pt x="978" y="62"/>
                  </a:lnTo>
                  <a:lnTo>
                    <a:pt x="972" y="70"/>
                  </a:lnTo>
                  <a:lnTo>
                    <a:pt x="967" y="78"/>
                  </a:lnTo>
                  <a:lnTo>
                    <a:pt x="951" y="86"/>
                  </a:lnTo>
                  <a:lnTo>
                    <a:pt x="937" y="94"/>
                  </a:lnTo>
                  <a:lnTo>
                    <a:pt x="921" y="102"/>
                  </a:lnTo>
                  <a:lnTo>
                    <a:pt x="902" y="108"/>
                  </a:lnTo>
                  <a:lnTo>
                    <a:pt x="886" y="113"/>
                  </a:lnTo>
                  <a:lnTo>
                    <a:pt x="870" y="116"/>
                  </a:lnTo>
                  <a:lnTo>
                    <a:pt x="851" y="118"/>
                  </a:lnTo>
                  <a:lnTo>
                    <a:pt x="834" y="121"/>
                  </a:lnTo>
                  <a:lnTo>
                    <a:pt x="813" y="121"/>
                  </a:lnTo>
                  <a:lnTo>
                    <a:pt x="791" y="118"/>
                  </a:lnTo>
                  <a:lnTo>
                    <a:pt x="770" y="116"/>
                  </a:lnTo>
                  <a:lnTo>
                    <a:pt x="751" y="110"/>
                  </a:lnTo>
                  <a:lnTo>
                    <a:pt x="729" y="105"/>
                  </a:lnTo>
                  <a:lnTo>
                    <a:pt x="707" y="100"/>
                  </a:lnTo>
                  <a:lnTo>
                    <a:pt x="686" y="97"/>
                  </a:lnTo>
                  <a:lnTo>
                    <a:pt x="664" y="91"/>
                  </a:lnTo>
                  <a:lnTo>
                    <a:pt x="648" y="89"/>
                  </a:lnTo>
                  <a:lnTo>
                    <a:pt x="629" y="86"/>
                  </a:lnTo>
                  <a:lnTo>
                    <a:pt x="610" y="83"/>
                  </a:lnTo>
                  <a:lnTo>
                    <a:pt x="594" y="78"/>
                  </a:lnTo>
                  <a:lnTo>
                    <a:pt x="575" y="75"/>
                  </a:lnTo>
                  <a:lnTo>
                    <a:pt x="556" y="73"/>
                  </a:lnTo>
                  <a:lnTo>
                    <a:pt x="540" y="70"/>
                  </a:lnTo>
                  <a:lnTo>
                    <a:pt x="521" y="64"/>
                  </a:lnTo>
                  <a:lnTo>
                    <a:pt x="499" y="59"/>
                  </a:lnTo>
                  <a:lnTo>
                    <a:pt x="478" y="54"/>
                  </a:lnTo>
                  <a:lnTo>
                    <a:pt x="456" y="48"/>
                  </a:lnTo>
                  <a:lnTo>
                    <a:pt x="435" y="43"/>
                  </a:lnTo>
                  <a:lnTo>
                    <a:pt x="413" y="37"/>
                  </a:lnTo>
                  <a:lnTo>
                    <a:pt x="391" y="32"/>
                  </a:lnTo>
                  <a:lnTo>
                    <a:pt x="367" y="29"/>
                  </a:lnTo>
                  <a:lnTo>
                    <a:pt x="345" y="24"/>
                  </a:lnTo>
                  <a:lnTo>
                    <a:pt x="332" y="21"/>
                  </a:lnTo>
                  <a:lnTo>
                    <a:pt x="321" y="19"/>
                  </a:lnTo>
                  <a:lnTo>
                    <a:pt x="308" y="16"/>
                  </a:lnTo>
                  <a:lnTo>
                    <a:pt x="294" y="13"/>
                  </a:lnTo>
                  <a:lnTo>
                    <a:pt x="281" y="13"/>
                  </a:lnTo>
                  <a:lnTo>
                    <a:pt x="267" y="10"/>
                  </a:lnTo>
                  <a:lnTo>
                    <a:pt x="254" y="10"/>
                  </a:lnTo>
                  <a:lnTo>
                    <a:pt x="240" y="13"/>
                  </a:lnTo>
                  <a:lnTo>
                    <a:pt x="227" y="13"/>
                  </a:lnTo>
                  <a:lnTo>
                    <a:pt x="210" y="16"/>
                  </a:lnTo>
                  <a:lnTo>
                    <a:pt x="197" y="19"/>
                  </a:lnTo>
                  <a:lnTo>
                    <a:pt x="183" y="21"/>
                  </a:lnTo>
                  <a:lnTo>
                    <a:pt x="167" y="24"/>
                  </a:lnTo>
                  <a:lnTo>
                    <a:pt x="154" y="29"/>
                  </a:lnTo>
                  <a:lnTo>
                    <a:pt x="140" y="32"/>
                  </a:lnTo>
                  <a:lnTo>
                    <a:pt x="127" y="37"/>
                  </a:lnTo>
                  <a:lnTo>
                    <a:pt x="116" y="43"/>
                  </a:lnTo>
                  <a:lnTo>
                    <a:pt x="105" y="51"/>
                  </a:lnTo>
                  <a:lnTo>
                    <a:pt x="91" y="56"/>
                  </a:lnTo>
                  <a:lnTo>
                    <a:pt x="81" y="62"/>
                  </a:lnTo>
                  <a:lnTo>
                    <a:pt x="70" y="70"/>
                  </a:lnTo>
                  <a:lnTo>
                    <a:pt x="59" y="78"/>
                  </a:lnTo>
                  <a:lnTo>
                    <a:pt x="51" y="89"/>
                  </a:lnTo>
                  <a:lnTo>
                    <a:pt x="43" y="97"/>
                  </a:lnTo>
                  <a:lnTo>
                    <a:pt x="35" y="108"/>
                  </a:lnTo>
                  <a:lnTo>
                    <a:pt x="29" y="118"/>
                  </a:lnTo>
                  <a:lnTo>
                    <a:pt x="27" y="129"/>
                  </a:lnTo>
                  <a:lnTo>
                    <a:pt x="21" y="140"/>
                  </a:lnTo>
                  <a:lnTo>
                    <a:pt x="19" y="151"/>
                  </a:lnTo>
                  <a:lnTo>
                    <a:pt x="16" y="162"/>
                  </a:lnTo>
                  <a:lnTo>
                    <a:pt x="13" y="175"/>
                  </a:lnTo>
                  <a:lnTo>
                    <a:pt x="13" y="186"/>
                  </a:lnTo>
                  <a:lnTo>
                    <a:pt x="10" y="202"/>
                  </a:lnTo>
                  <a:lnTo>
                    <a:pt x="8" y="216"/>
                  </a:lnTo>
                  <a:lnTo>
                    <a:pt x="5" y="232"/>
                  </a:lnTo>
                  <a:lnTo>
                    <a:pt x="2" y="248"/>
                  </a:lnTo>
                  <a:lnTo>
                    <a:pt x="0" y="262"/>
                  </a:lnTo>
                  <a:lnTo>
                    <a:pt x="0" y="278"/>
                  </a:lnTo>
                  <a:lnTo>
                    <a:pt x="2" y="291"/>
                  </a:lnTo>
                  <a:lnTo>
                    <a:pt x="2" y="308"/>
                  </a:lnTo>
                  <a:lnTo>
                    <a:pt x="8" y="321"/>
                  </a:lnTo>
                  <a:lnTo>
                    <a:pt x="10" y="335"/>
                  </a:lnTo>
                  <a:lnTo>
                    <a:pt x="16" y="348"/>
                  </a:lnTo>
                  <a:lnTo>
                    <a:pt x="24" y="362"/>
                  </a:lnTo>
                  <a:lnTo>
                    <a:pt x="32" y="372"/>
                  </a:lnTo>
                  <a:lnTo>
                    <a:pt x="40" y="386"/>
                  </a:lnTo>
                  <a:lnTo>
                    <a:pt x="48" y="397"/>
                  </a:lnTo>
                  <a:lnTo>
                    <a:pt x="56" y="407"/>
                  </a:lnTo>
                  <a:lnTo>
                    <a:pt x="67" y="418"/>
                  </a:lnTo>
                  <a:lnTo>
                    <a:pt x="75" y="426"/>
                  </a:lnTo>
                  <a:lnTo>
                    <a:pt x="86" y="437"/>
                  </a:lnTo>
                  <a:lnTo>
                    <a:pt x="97" y="445"/>
                  </a:lnTo>
                  <a:lnTo>
                    <a:pt x="108" y="453"/>
                  </a:lnTo>
                  <a:lnTo>
                    <a:pt x="121" y="459"/>
                  </a:lnTo>
                  <a:lnTo>
                    <a:pt x="132" y="464"/>
                  </a:lnTo>
                  <a:lnTo>
                    <a:pt x="145" y="470"/>
                  </a:lnTo>
                  <a:lnTo>
                    <a:pt x="162" y="475"/>
                  </a:lnTo>
                  <a:lnTo>
                    <a:pt x="181" y="478"/>
                  </a:lnTo>
                  <a:lnTo>
                    <a:pt x="197" y="480"/>
                  </a:lnTo>
                  <a:lnTo>
                    <a:pt x="216" y="483"/>
                  </a:lnTo>
                  <a:lnTo>
                    <a:pt x="232" y="483"/>
                  </a:lnTo>
                  <a:lnTo>
                    <a:pt x="251" y="486"/>
                  </a:lnTo>
                  <a:lnTo>
                    <a:pt x="270" y="486"/>
                  </a:lnTo>
                  <a:lnTo>
                    <a:pt x="286" y="488"/>
                  </a:lnTo>
                  <a:lnTo>
                    <a:pt x="299" y="488"/>
                  </a:lnTo>
                  <a:lnTo>
                    <a:pt x="310" y="491"/>
                  </a:lnTo>
                  <a:lnTo>
                    <a:pt x="324" y="491"/>
                  </a:lnTo>
                  <a:lnTo>
                    <a:pt x="335" y="494"/>
                  </a:lnTo>
                  <a:lnTo>
                    <a:pt x="348" y="494"/>
                  </a:lnTo>
                  <a:lnTo>
                    <a:pt x="359" y="494"/>
                  </a:lnTo>
                  <a:lnTo>
                    <a:pt x="372" y="497"/>
                  </a:lnTo>
                  <a:lnTo>
                    <a:pt x="386" y="497"/>
                  </a:lnTo>
                  <a:lnTo>
                    <a:pt x="402" y="497"/>
                  </a:lnTo>
                  <a:lnTo>
                    <a:pt x="421" y="499"/>
                  </a:lnTo>
                  <a:lnTo>
                    <a:pt x="437" y="499"/>
                  </a:lnTo>
                  <a:lnTo>
                    <a:pt x="456" y="502"/>
                  </a:lnTo>
                  <a:lnTo>
                    <a:pt x="472" y="502"/>
                  </a:lnTo>
                  <a:lnTo>
                    <a:pt x="491" y="502"/>
                  </a:lnTo>
                  <a:lnTo>
                    <a:pt x="508" y="502"/>
                  </a:lnTo>
                  <a:lnTo>
                    <a:pt x="526" y="502"/>
                  </a:lnTo>
                  <a:lnTo>
                    <a:pt x="545" y="502"/>
                  </a:lnTo>
                  <a:lnTo>
                    <a:pt x="564" y="502"/>
                  </a:lnTo>
                  <a:lnTo>
                    <a:pt x="583" y="499"/>
                  </a:lnTo>
                  <a:lnTo>
                    <a:pt x="599" y="499"/>
                  </a:lnTo>
                  <a:lnTo>
                    <a:pt x="618" y="497"/>
                  </a:lnTo>
                  <a:lnTo>
                    <a:pt x="637" y="497"/>
                  </a:lnTo>
                  <a:lnTo>
                    <a:pt x="656" y="494"/>
                  </a:lnTo>
                  <a:lnTo>
                    <a:pt x="675" y="491"/>
                  </a:lnTo>
                  <a:lnTo>
                    <a:pt x="697" y="486"/>
                  </a:lnTo>
                  <a:lnTo>
                    <a:pt x="716" y="480"/>
                  </a:lnTo>
                  <a:lnTo>
                    <a:pt x="737" y="475"/>
                  </a:lnTo>
                  <a:lnTo>
                    <a:pt x="759" y="470"/>
                  </a:lnTo>
                  <a:lnTo>
                    <a:pt x="778" y="464"/>
                  </a:lnTo>
                  <a:lnTo>
                    <a:pt x="799" y="459"/>
                  </a:lnTo>
                  <a:lnTo>
                    <a:pt x="818" y="453"/>
                  </a:lnTo>
                  <a:lnTo>
                    <a:pt x="840" y="445"/>
                  </a:lnTo>
                  <a:lnTo>
                    <a:pt x="853" y="443"/>
                  </a:lnTo>
                  <a:lnTo>
                    <a:pt x="867" y="437"/>
                  </a:lnTo>
                  <a:lnTo>
                    <a:pt x="880" y="432"/>
                  </a:lnTo>
                  <a:lnTo>
                    <a:pt x="894" y="426"/>
                  </a:lnTo>
                  <a:lnTo>
                    <a:pt x="905" y="421"/>
                  </a:lnTo>
                  <a:lnTo>
                    <a:pt x="918" y="418"/>
                  </a:lnTo>
                  <a:lnTo>
                    <a:pt x="932" y="413"/>
                  </a:lnTo>
                  <a:lnTo>
                    <a:pt x="945" y="410"/>
                  </a:lnTo>
                  <a:lnTo>
                    <a:pt x="953" y="410"/>
                  </a:lnTo>
                  <a:lnTo>
                    <a:pt x="961" y="410"/>
                  </a:lnTo>
                  <a:lnTo>
                    <a:pt x="967" y="410"/>
                  </a:lnTo>
                  <a:lnTo>
                    <a:pt x="975" y="413"/>
                  </a:lnTo>
                  <a:lnTo>
                    <a:pt x="983" y="416"/>
                  </a:lnTo>
                  <a:lnTo>
                    <a:pt x="988" y="416"/>
                  </a:lnTo>
                  <a:lnTo>
                    <a:pt x="997" y="418"/>
                  </a:lnTo>
                  <a:lnTo>
                    <a:pt x="1002" y="424"/>
                  </a:lnTo>
                  <a:lnTo>
                    <a:pt x="1005" y="424"/>
                  </a:lnTo>
                  <a:lnTo>
                    <a:pt x="1007" y="429"/>
                  </a:lnTo>
                  <a:lnTo>
                    <a:pt x="1010" y="432"/>
                  </a:lnTo>
                  <a:lnTo>
                    <a:pt x="1010" y="437"/>
                  </a:lnTo>
                  <a:lnTo>
                    <a:pt x="1013" y="440"/>
                  </a:lnTo>
                  <a:lnTo>
                    <a:pt x="1015" y="443"/>
                  </a:lnTo>
                  <a:lnTo>
                    <a:pt x="1018" y="445"/>
                  </a:lnTo>
                  <a:lnTo>
                    <a:pt x="1021" y="445"/>
                  </a:lnTo>
                  <a:lnTo>
                    <a:pt x="1137" y="440"/>
                  </a:lnTo>
                  <a:lnTo>
                    <a:pt x="1142" y="440"/>
                  </a:lnTo>
                  <a:lnTo>
                    <a:pt x="1145" y="434"/>
                  </a:lnTo>
                  <a:lnTo>
                    <a:pt x="1148" y="429"/>
                  </a:lnTo>
                  <a:lnTo>
                    <a:pt x="1148" y="424"/>
                  </a:lnTo>
                  <a:lnTo>
                    <a:pt x="1148" y="416"/>
                  </a:lnTo>
                  <a:lnTo>
                    <a:pt x="1145" y="407"/>
                  </a:lnTo>
                  <a:lnTo>
                    <a:pt x="1142" y="402"/>
                  </a:lnTo>
                  <a:lnTo>
                    <a:pt x="1142" y="397"/>
                  </a:lnTo>
                  <a:lnTo>
                    <a:pt x="1137" y="386"/>
                  </a:lnTo>
                  <a:lnTo>
                    <a:pt x="1132" y="375"/>
                  </a:lnTo>
                  <a:lnTo>
                    <a:pt x="1126" y="367"/>
                  </a:lnTo>
                  <a:lnTo>
                    <a:pt x="1121" y="356"/>
                  </a:lnTo>
                  <a:lnTo>
                    <a:pt x="1115" y="348"/>
                  </a:lnTo>
                  <a:lnTo>
                    <a:pt x="1107" y="340"/>
                  </a:lnTo>
                  <a:lnTo>
                    <a:pt x="1102" y="329"/>
                  </a:lnTo>
                  <a:lnTo>
                    <a:pt x="1094" y="321"/>
                  </a:lnTo>
                  <a:lnTo>
                    <a:pt x="1086" y="313"/>
                  </a:lnTo>
                  <a:lnTo>
                    <a:pt x="1078" y="305"/>
                  </a:lnTo>
                  <a:lnTo>
                    <a:pt x="1069" y="297"/>
                  </a:lnTo>
                  <a:lnTo>
                    <a:pt x="1061" y="289"/>
                  </a:lnTo>
                  <a:lnTo>
                    <a:pt x="1051" y="280"/>
                  </a:lnTo>
                  <a:lnTo>
                    <a:pt x="1042" y="272"/>
                  </a:lnTo>
                  <a:lnTo>
                    <a:pt x="1032" y="270"/>
                  </a:lnTo>
                  <a:lnTo>
                    <a:pt x="1021" y="267"/>
                  </a:lnTo>
                  <a:lnTo>
                    <a:pt x="1005" y="264"/>
                  </a:lnTo>
                  <a:lnTo>
                    <a:pt x="991" y="264"/>
                  </a:lnTo>
                  <a:lnTo>
                    <a:pt x="975" y="267"/>
                  </a:lnTo>
                  <a:lnTo>
                    <a:pt x="961" y="272"/>
                  </a:lnTo>
                  <a:lnTo>
                    <a:pt x="945" y="275"/>
                  </a:lnTo>
                  <a:lnTo>
                    <a:pt x="932" y="280"/>
                  </a:lnTo>
                  <a:lnTo>
                    <a:pt x="915" y="286"/>
                  </a:lnTo>
                  <a:lnTo>
                    <a:pt x="902" y="289"/>
                  </a:lnTo>
                  <a:lnTo>
                    <a:pt x="886" y="294"/>
                  </a:lnTo>
                  <a:lnTo>
                    <a:pt x="872" y="299"/>
                  </a:lnTo>
                  <a:lnTo>
                    <a:pt x="859" y="305"/>
                  </a:lnTo>
                  <a:lnTo>
                    <a:pt x="843" y="313"/>
                  </a:lnTo>
                  <a:lnTo>
                    <a:pt x="829" y="318"/>
                  </a:lnTo>
                  <a:lnTo>
                    <a:pt x="813" y="324"/>
                  </a:lnTo>
                  <a:lnTo>
                    <a:pt x="799" y="329"/>
                  </a:lnTo>
                  <a:lnTo>
                    <a:pt x="783" y="335"/>
                  </a:lnTo>
                  <a:lnTo>
                    <a:pt x="759" y="340"/>
                  </a:lnTo>
                  <a:lnTo>
                    <a:pt x="732" y="345"/>
                  </a:lnTo>
                  <a:lnTo>
                    <a:pt x="707" y="351"/>
                  </a:lnTo>
                  <a:lnTo>
                    <a:pt x="680" y="356"/>
                  </a:lnTo>
                  <a:lnTo>
                    <a:pt x="656" y="362"/>
                  </a:lnTo>
                  <a:lnTo>
                    <a:pt x="629" y="364"/>
                  </a:lnTo>
                  <a:lnTo>
                    <a:pt x="602" y="370"/>
                  </a:lnTo>
                  <a:lnTo>
                    <a:pt x="578" y="372"/>
                  </a:lnTo>
                  <a:lnTo>
                    <a:pt x="559" y="375"/>
                  </a:lnTo>
                  <a:lnTo>
                    <a:pt x="543" y="375"/>
                  </a:lnTo>
                  <a:lnTo>
                    <a:pt x="526" y="375"/>
                  </a:lnTo>
                  <a:lnTo>
                    <a:pt x="510" y="375"/>
                  </a:lnTo>
                  <a:lnTo>
                    <a:pt x="491" y="375"/>
                  </a:lnTo>
                  <a:lnTo>
                    <a:pt x="475" y="372"/>
                  </a:lnTo>
                  <a:lnTo>
                    <a:pt x="459" y="372"/>
                  </a:lnTo>
                  <a:lnTo>
                    <a:pt x="440" y="372"/>
                  </a:lnTo>
                  <a:lnTo>
                    <a:pt x="424" y="372"/>
                  </a:lnTo>
                  <a:lnTo>
                    <a:pt x="408" y="372"/>
                  </a:lnTo>
                  <a:lnTo>
                    <a:pt x="391" y="372"/>
                  </a:lnTo>
                  <a:lnTo>
                    <a:pt x="375" y="372"/>
                  </a:lnTo>
                  <a:lnTo>
                    <a:pt x="359" y="372"/>
                  </a:lnTo>
                  <a:lnTo>
                    <a:pt x="343" y="372"/>
                  </a:lnTo>
                  <a:lnTo>
                    <a:pt x="327" y="372"/>
                  </a:lnTo>
                  <a:lnTo>
                    <a:pt x="310" y="370"/>
                  </a:lnTo>
                  <a:lnTo>
                    <a:pt x="291" y="367"/>
                  </a:lnTo>
                  <a:lnTo>
                    <a:pt x="275" y="364"/>
                  </a:lnTo>
                  <a:lnTo>
                    <a:pt x="256" y="362"/>
                  </a:lnTo>
                  <a:lnTo>
                    <a:pt x="237" y="359"/>
                  </a:lnTo>
                  <a:lnTo>
                    <a:pt x="221" y="356"/>
                  </a:lnTo>
                  <a:lnTo>
                    <a:pt x="202" y="351"/>
                  </a:lnTo>
                  <a:lnTo>
                    <a:pt x="186" y="345"/>
                  </a:lnTo>
                  <a:lnTo>
                    <a:pt x="170" y="337"/>
                  </a:lnTo>
                  <a:lnTo>
                    <a:pt x="159" y="332"/>
                  </a:lnTo>
                  <a:lnTo>
                    <a:pt x="151" y="326"/>
                  </a:lnTo>
                  <a:lnTo>
                    <a:pt x="143" y="318"/>
                  </a:lnTo>
                  <a:lnTo>
                    <a:pt x="137" y="310"/>
                  </a:lnTo>
                  <a:lnTo>
                    <a:pt x="132" y="299"/>
                  </a:lnTo>
                  <a:lnTo>
                    <a:pt x="127" y="291"/>
                  </a:lnTo>
                  <a:lnTo>
                    <a:pt x="121" y="280"/>
                  </a:lnTo>
                  <a:lnTo>
                    <a:pt x="118" y="272"/>
                  </a:lnTo>
                  <a:lnTo>
                    <a:pt x="116" y="264"/>
                  </a:lnTo>
                  <a:lnTo>
                    <a:pt x="116" y="253"/>
                  </a:lnTo>
                  <a:lnTo>
                    <a:pt x="118" y="245"/>
                  </a:lnTo>
                  <a:lnTo>
                    <a:pt x="118" y="237"/>
                  </a:lnTo>
                  <a:lnTo>
                    <a:pt x="121" y="226"/>
                  </a:lnTo>
                  <a:lnTo>
                    <a:pt x="124" y="218"/>
                  </a:lnTo>
                  <a:lnTo>
                    <a:pt x="129" y="210"/>
                  </a:lnTo>
                  <a:lnTo>
                    <a:pt x="135" y="205"/>
                  </a:lnTo>
                  <a:lnTo>
                    <a:pt x="140" y="194"/>
                  </a:lnTo>
                  <a:lnTo>
                    <a:pt x="151" y="183"/>
                  </a:lnTo>
                  <a:lnTo>
                    <a:pt x="159" y="175"/>
                  </a:lnTo>
                  <a:lnTo>
                    <a:pt x="170" y="164"/>
                  </a:lnTo>
                  <a:lnTo>
                    <a:pt x="178" y="159"/>
                  </a:lnTo>
                  <a:lnTo>
                    <a:pt x="191" y="151"/>
                  </a:lnTo>
                  <a:lnTo>
                    <a:pt x="202" y="145"/>
                  </a:lnTo>
                  <a:lnTo>
                    <a:pt x="213" y="140"/>
                  </a:lnTo>
                  <a:lnTo>
                    <a:pt x="224" y="135"/>
                  </a:lnTo>
                  <a:lnTo>
                    <a:pt x="232" y="135"/>
                  </a:lnTo>
                  <a:lnTo>
                    <a:pt x="243" y="135"/>
                  </a:lnTo>
                  <a:lnTo>
                    <a:pt x="254" y="135"/>
                  </a:lnTo>
                  <a:lnTo>
                    <a:pt x="264" y="135"/>
                  </a:lnTo>
                  <a:lnTo>
                    <a:pt x="275" y="135"/>
                  </a:lnTo>
                  <a:lnTo>
                    <a:pt x="286" y="137"/>
                  </a:lnTo>
                  <a:lnTo>
                    <a:pt x="297" y="140"/>
                  </a:lnTo>
                  <a:lnTo>
                    <a:pt x="310" y="140"/>
                  </a:lnTo>
                  <a:lnTo>
                    <a:pt x="324" y="143"/>
                  </a:lnTo>
                  <a:lnTo>
                    <a:pt x="340" y="148"/>
                  </a:lnTo>
                  <a:lnTo>
                    <a:pt x="354" y="151"/>
                  </a:lnTo>
                  <a:lnTo>
                    <a:pt x="367" y="154"/>
                  </a:lnTo>
                  <a:lnTo>
                    <a:pt x="383" y="159"/>
                  </a:lnTo>
                  <a:lnTo>
                    <a:pt x="397" y="162"/>
                  </a:lnTo>
                  <a:lnTo>
                    <a:pt x="410" y="164"/>
                  </a:lnTo>
                  <a:lnTo>
                    <a:pt x="426" y="170"/>
                  </a:lnTo>
                  <a:lnTo>
                    <a:pt x="440" y="172"/>
                  </a:lnTo>
                  <a:lnTo>
                    <a:pt x="453" y="178"/>
                  </a:lnTo>
                  <a:lnTo>
                    <a:pt x="467" y="181"/>
                  </a:lnTo>
                  <a:lnTo>
                    <a:pt x="481" y="183"/>
                  </a:lnTo>
                  <a:lnTo>
                    <a:pt x="497" y="189"/>
                  </a:lnTo>
                  <a:lnTo>
                    <a:pt x="510" y="191"/>
                  </a:lnTo>
                  <a:lnTo>
                    <a:pt x="524" y="194"/>
                  </a:lnTo>
                  <a:lnTo>
                    <a:pt x="540" y="199"/>
                  </a:lnTo>
                  <a:lnTo>
                    <a:pt x="556" y="202"/>
                  </a:lnTo>
                  <a:lnTo>
                    <a:pt x="572" y="205"/>
                  </a:lnTo>
                  <a:lnTo>
                    <a:pt x="586" y="210"/>
                  </a:lnTo>
                  <a:lnTo>
                    <a:pt x="602" y="213"/>
                  </a:lnTo>
                  <a:lnTo>
                    <a:pt x="618" y="216"/>
                  </a:lnTo>
                  <a:lnTo>
                    <a:pt x="635" y="218"/>
                  </a:lnTo>
                  <a:lnTo>
                    <a:pt x="651" y="221"/>
                  </a:lnTo>
                  <a:lnTo>
                    <a:pt x="667" y="224"/>
                  </a:lnTo>
                  <a:lnTo>
                    <a:pt x="686" y="229"/>
                  </a:lnTo>
                  <a:lnTo>
                    <a:pt x="702" y="232"/>
                  </a:lnTo>
                  <a:lnTo>
                    <a:pt x="721" y="237"/>
                  </a:lnTo>
                  <a:lnTo>
                    <a:pt x="737" y="240"/>
                  </a:lnTo>
                  <a:lnTo>
                    <a:pt x="753" y="243"/>
                  </a:lnTo>
                  <a:lnTo>
                    <a:pt x="772" y="245"/>
                  </a:lnTo>
                  <a:lnTo>
                    <a:pt x="789" y="245"/>
                  </a:lnTo>
                  <a:lnTo>
                    <a:pt x="805" y="245"/>
                  </a:lnTo>
                  <a:lnTo>
                    <a:pt x="821" y="245"/>
                  </a:lnTo>
                  <a:lnTo>
                    <a:pt x="837" y="243"/>
                  </a:lnTo>
                  <a:lnTo>
                    <a:pt x="853" y="243"/>
                  </a:lnTo>
                  <a:lnTo>
                    <a:pt x="870" y="240"/>
                  </a:lnTo>
                  <a:lnTo>
                    <a:pt x="886" y="237"/>
                  </a:lnTo>
                  <a:lnTo>
                    <a:pt x="902" y="235"/>
                  </a:lnTo>
                  <a:lnTo>
                    <a:pt x="915" y="229"/>
                  </a:lnTo>
                  <a:lnTo>
                    <a:pt x="932" y="226"/>
                  </a:lnTo>
                  <a:lnTo>
                    <a:pt x="948" y="224"/>
                  </a:lnTo>
                  <a:lnTo>
                    <a:pt x="961" y="221"/>
                  </a:lnTo>
                  <a:lnTo>
                    <a:pt x="978" y="216"/>
                  </a:lnTo>
                  <a:lnTo>
                    <a:pt x="991" y="213"/>
                  </a:lnTo>
                  <a:lnTo>
                    <a:pt x="1007" y="208"/>
                  </a:lnTo>
                  <a:lnTo>
                    <a:pt x="1021" y="202"/>
                  </a:lnTo>
                  <a:lnTo>
                    <a:pt x="1034" y="194"/>
                  </a:lnTo>
                  <a:lnTo>
                    <a:pt x="1045" y="189"/>
                  </a:lnTo>
                  <a:lnTo>
                    <a:pt x="1053" y="183"/>
                  </a:lnTo>
                  <a:lnTo>
                    <a:pt x="1061" y="175"/>
                  </a:lnTo>
                  <a:lnTo>
                    <a:pt x="1069" y="167"/>
                  </a:lnTo>
                  <a:lnTo>
                    <a:pt x="1078" y="159"/>
                  </a:lnTo>
                  <a:lnTo>
                    <a:pt x="1083" y="151"/>
                  </a:lnTo>
                  <a:lnTo>
                    <a:pt x="1091" y="143"/>
                  </a:lnTo>
                  <a:lnTo>
                    <a:pt x="1097" y="132"/>
                  </a:lnTo>
                  <a:lnTo>
                    <a:pt x="1102" y="127"/>
                  </a:lnTo>
                  <a:lnTo>
                    <a:pt x="1105" y="118"/>
                  </a:lnTo>
                  <a:lnTo>
                    <a:pt x="1107" y="110"/>
                  </a:lnTo>
                  <a:lnTo>
                    <a:pt x="1110" y="102"/>
                  </a:lnTo>
                  <a:lnTo>
                    <a:pt x="1113" y="94"/>
                  </a:lnTo>
                  <a:lnTo>
                    <a:pt x="1115" y="86"/>
                  </a:lnTo>
                  <a:lnTo>
                    <a:pt x="1115" y="78"/>
                  </a:lnTo>
                  <a:lnTo>
                    <a:pt x="1118" y="70"/>
                  </a:lnTo>
                  <a:lnTo>
                    <a:pt x="1121" y="62"/>
                  </a:lnTo>
                  <a:lnTo>
                    <a:pt x="1124" y="48"/>
                  </a:lnTo>
                  <a:lnTo>
                    <a:pt x="1129" y="37"/>
                  </a:lnTo>
                  <a:lnTo>
                    <a:pt x="1132" y="27"/>
                  </a:lnTo>
                  <a:lnTo>
                    <a:pt x="1134" y="16"/>
                  </a:lnTo>
                  <a:lnTo>
                    <a:pt x="1134" y="8"/>
                  </a:lnTo>
                  <a:lnTo>
                    <a:pt x="1132" y="2"/>
                  </a:lnTo>
                  <a:lnTo>
                    <a:pt x="1129" y="2"/>
                  </a:lnTo>
                  <a:lnTo>
                    <a:pt x="1126" y="0"/>
                  </a:lnTo>
                  <a:lnTo>
                    <a:pt x="1124" y="0"/>
                  </a:lnTo>
                  <a:lnTo>
                    <a:pt x="999" y="19"/>
                  </a:lnTo>
                </a:path>
              </a:pathLst>
            </a:cu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4" name="Freeform 14"/>
            <p:cNvSpPr>
              <a:spLocks/>
            </p:cNvSpPr>
            <p:nvPr/>
          </p:nvSpPr>
          <p:spPr bwMode="auto">
            <a:xfrm>
              <a:off x="1618" y="3114"/>
              <a:ext cx="1138" cy="527"/>
            </a:xfrm>
            <a:custGeom>
              <a:avLst/>
              <a:gdLst>
                <a:gd name="T0" fmla="*/ 984 w 1138"/>
                <a:gd name="T1" fmla="*/ 35 h 527"/>
                <a:gd name="T2" fmla="*/ 922 w 1138"/>
                <a:gd name="T3" fmla="*/ 65 h 527"/>
                <a:gd name="T4" fmla="*/ 827 w 1138"/>
                <a:gd name="T5" fmla="*/ 70 h 527"/>
                <a:gd name="T6" fmla="*/ 703 w 1138"/>
                <a:gd name="T7" fmla="*/ 78 h 527"/>
                <a:gd name="T8" fmla="*/ 622 w 1138"/>
                <a:gd name="T9" fmla="*/ 76 h 527"/>
                <a:gd name="T10" fmla="*/ 549 w 1138"/>
                <a:gd name="T11" fmla="*/ 73 h 527"/>
                <a:gd name="T12" fmla="*/ 476 w 1138"/>
                <a:gd name="T13" fmla="*/ 70 h 527"/>
                <a:gd name="T14" fmla="*/ 400 w 1138"/>
                <a:gd name="T15" fmla="*/ 62 h 527"/>
                <a:gd name="T16" fmla="*/ 322 w 1138"/>
                <a:gd name="T17" fmla="*/ 49 h 527"/>
                <a:gd name="T18" fmla="*/ 235 w 1138"/>
                <a:gd name="T19" fmla="*/ 40 h 527"/>
                <a:gd name="T20" fmla="*/ 146 w 1138"/>
                <a:gd name="T21" fmla="*/ 43 h 527"/>
                <a:gd name="T22" fmla="*/ 68 w 1138"/>
                <a:gd name="T23" fmla="*/ 67 h 527"/>
                <a:gd name="T24" fmla="*/ 19 w 1138"/>
                <a:gd name="T25" fmla="*/ 124 h 527"/>
                <a:gd name="T26" fmla="*/ 0 w 1138"/>
                <a:gd name="T27" fmla="*/ 194 h 527"/>
                <a:gd name="T28" fmla="*/ 3 w 1138"/>
                <a:gd name="T29" fmla="*/ 262 h 527"/>
                <a:gd name="T30" fmla="*/ 0 w 1138"/>
                <a:gd name="T31" fmla="*/ 324 h 527"/>
                <a:gd name="T32" fmla="*/ 25 w 1138"/>
                <a:gd name="T33" fmla="*/ 405 h 527"/>
                <a:gd name="T34" fmla="*/ 76 w 1138"/>
                <a:gd name="T35" fmla="*/ 473 h 527"/>
                <a:gd name="T36" fmla="*/ 149 w 1138"/>
                <a:gd name="T37" fmla="*/ 513 h 527"/>
                <a:gd name="T38" fmla="*/ 230 w 1138"/>
                <a:gd name="T39" fmla="*/ 527 h 527"/>
                <a:gd name="T40" fmla="*/ 308 w 1138"/>
                <a:gd name="T41" fmla="*/ 519 h 527"/>
                <a:gd name="T42" fmla="*/ 392 w 1138"/>
                <a:gd name="T43" fmla="*/ 500 h 527"/>
                <a:gd name="T44" fmla="*/ 487 w 1138"/>
                <a:gd name="T45" fmla="*/ 475 h 527"/>
                <a:gd name="T46" fmla="*/ 573 w 1138"/>
                <a:gd name="T47" fmla="*/ 440 h 527"/>
                <a:gd name="T48" fmla="*/ 660 w 1138"/>
                <a:gd name="T49" fmla="*/ 408 h 527"/>
                <a:gd name="T50" fmla="*/ 754 w 1138"/>
                <a:gd name="T51" fmla="*/ 389 h 527"/>
                <a:gd name="T52" fmla="*/ 846 w 1138"/>
                <a:gd name="T53" fmla="*/ 381 h 527"/>
                <a:gd name="T54" fmla="*/ 905 w 1138"/>
                <a:gd name="T55" fmla="*/ 373 h 527"/>
                <a:gd name="T56" fmla="*/ 946 w 1138"/>
                <a:gd name="T57" fmla="*/ 400 h 527"/>
                <a:gd name="T58" fmla="*/ 1024 w 1138"/>
                <a:gd name="T59" fmla="*/ 281 h 527"/>
                <a:gd name="T60" fmla="*/ 957 w 1138"/>
                <a:gd name="T61" fmla="*/ 265 h 527"/>
                <a:gd name="T62" fmla="*/ 873 w 1138"/>
                <a:gd name="T63" fmla="*/ 257 h 527"/>
                <a:gd name="T64" fmla="*/ 792 w 1138"/>
                <a:gd name="T65" fmla="*/ 259 h 527"/>
                <a:gd name="T66" fmla="*/ 697 w 1138"/>
                <a:gd name="T67" fmla="*/ 273 h 527"/>
                <a:gd name="T68" fmla="*/ 587 w 1138"/>
                <a:gd name="T69" fmla="*/ 302 h 527"/>
                <a:gd name="T70" fmla="*/ 476 w 1138"/>
                <a:gd name="T71" fmla="*/ 335 h 527"/>
                <a:gd name="T72" fmla="*/ 376 w 1138"/>
                <a:gd name="T73" fmla="*/ 370 h 527"/>
                <a:gd name="T74" fmla="*/ 292 w 1138"/>
                <a:gd name="T75" fmla="*/ 400 h 527"/>
                <a:gd name="T76" fmla="*/ 222 w 1138"/>
                <a:gd name="T77" fmla="*/ 397 h 527"/>
                <a:gd name="T78" fmla="*/ 165 w 1138"/>
                <a:gd name="T79" fmla="*/ 373 h 527"/>
                <a:gd name="T80" fmla="*/ 127 w 1138"/>
                <a:gd name="T81" fmla="*/ 324 h 527"/>
                <a:gd name="T82" fmla="*/ 119 w 1138"/>
                <a:gd name="T83" fmla="*/ 254 h 527"/>
                <a:gd name="T84" fmla="*/ 149 w 1138"/>
                <a:gd name="T85" fmla="*/ 192 h 527"/>
                <a:gd name="T86" fmla="*/ 203 w 1138"/>
                <a:gd name="T87" fmla="*/ 157 h 527"/>
                <a:gd name="T88" fmla="*/ 268 w 1138"/>
                <a:gd name="T89" fmla="*/ 151 h 527"/>
                <a:gd name="T90" fmla="*/ 335 w 1138"/>
                <a:gd name="T91" fmla="*/ 159 h 527"/>
                <a:gd name="T92" fmla="*/ 398 w 1138"/>
                <a:gd name="T93" fmla="*/ 181 h 527"/>
                <a:gd name="T94" fmla="*/ 462 w 1138"/>
                <a:gd name="T95" fmla="*/ 197 h 527"/>
                <a:gd name="T96" fmla="*/ 525 w 1138"/>
                <a:gd name="T97" fmla="*/ 208 h 527"/>
                <a:gd name="T98" fmla="*/ 587 w 1138"/>
                <a:gd name="T99" fmla="*/ 213 h 527"/>
                <a:gd name="T100" fmla="*/ 646 w 1138"/>
                <a:gd name="T101" fmla="*/ 216 h 527"/>
                <a:gd name="T102" fmla="*/ 730 w 1138"/>
                <a:gd name="T103" fmla="*/ 221 h 527"/>
                <a:gd name="T104" fmla="*/ 822 w 1138"/>
                <a:gd name="T105" fmla="*/ 221 h 527"/>
                <a:gd name="T106" fmla="*/ 900 w 1138"/>
                <a:gd name="T107" fmla="*/ 203 h 527"/>
                <a:gd name="T108" fmla="*/ 978 w 1138"/>
                <a:gd name="T109" fmla="*/ 184 h 527"/>
                <a:gd name="T110" fmla="*/ 1041 w 1138"/>
                <a:gd name="T111" fmla="*/ 154 h 527"/>
                <a:gd name="T112" fmla="*/ 1089 w 1138"/>
                <a:gd name="T113" fmla="*/ 121 h 527"/>
                <a:gd name="T114" fmla="*/ 1116 w 1138"/>
                <a:gd name="T115" fmla="*/ 73 h 527"/>
                <a:gd name="T116" fmla="*/ 1138 w 1138"/>
                <a:gd name="T117" fmla="*/ 8 h 5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8"/>
                <a:gd name="T178" fmla="*/ 0 h 527"/>
                <a:gd name="T179" fmla="*/ 1138 w 1138"/>
                <a:gd name="T180" fmla="*/ 527 h 5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8" h="527">
                  <a:moveTo>
                    <a:pt x="1016" y="3"/>
                  </a:moveTo>
                  <a:lnTo>
                    <a:pt x="1008" y="5"/>
                  </a:lnTo>
                  <a:lnTo>
                    <a:pt x="1000" y="11"/>
                  </a:lnTo>
                  <a:lnTo>
                    <a:pt x="995" y="16"/>
                  </a:lnTo>
                  <a:lnTo>
                    <a:pt x="989" y="27"/>
                  </a:lnTo>
                  <a:lnTo>
                    <a:pt x="984" y="35"/>
                  </a:lnTo>
                  <a:lnTo>
                    <a:pt x="978" y="43"/>
                  </a:lnTo>
                  <a:lnTo>
                    <a:pt x="970" y="49"/>
                  </a:lnTo>
                  <a:lnTo>
                    <a:pt x="962" y="54"/>
                  </a:lnTo>
                  <a:lnTo>
                    <a:pt x="949" y="59"/>
                  </a:lnTo>
                  <a:lnTo>
                    <a:pt x="935" y="62"/>
                  </a:lnTo>
                  <a:lnTo>
                    <a:pt x="922" y="65"/>
                  </a:lnTo>
                  <a:lnTo>
                    <a:pt x="905" y="65"/>
                  </a:lnTo>
                  <a:lnTo>
                    <a:pt x="892" y="67"/>
                  </a:lnTo>
                  <a:lnTo>
                    <a:pt x="876" y="67"/>
                  </a:lnTo>
                  <a:lnTo>
                    <a:pt x="862" y="67"/>
                  </a:lnTo>
                  <a:lnTo>
                    <a:pt x="849" y="67"/>
                  </a:lnTo>
                  <a:lnTo>
                    <a:pt x="827" y="70"/>
                  </a:lnTo>
                  <a:lnTo>
                    <a:pt x="806" y="73"/>
                  </a:lnTo>
                  <a:lnTo>
                    <a:pt x="787" y="73"/>
                  </a:lnTo>
                  <a:lnTo>
                    <a:pt x="765" y="76"/>
                  </a:lnTo>
                  <a:lnTo>
                    <a:pt x="743" y="76"/>
                  </a:lnTo>
                  <a:lnTo>
                    <a:pt x="724" y="76"/>
                  </a:lnTo>
                  <a:lnTo>
                    <a:pt x="703" y="78"/>
                  </a:lnTo>
                  <a:lnTo>
                    <a:pt x="681" y="78"/>
                  </a:lnTo>
                  <a:lnTo>
                    <a:pt x="670" y="78"/>
                  </a:lnTo>
                  <a:lnTo>
                    <a:pt x="657" y="78"/>
                  </a:lnTo>
                  <a:lnTo>
                    <a:pt x="646" y="78"/>
                  </a:lnTo>
                  <a:lnTo>
                    <a:pt x="633" y="76"/>
                  </a:lnTo>
                  <a:lnTo>
                    <a:pt x="622" y="76"/>
                  </a:lnTo>
                  <a:lnTo>
                    <a:pt x="608" y="76"/>
                  </a:lnTo>
                  <a:lnTo>
                    <a:pt x="597" y="76"/>
                  </a:lnTo>
                  <a:lnTo>
                    <a:pt x="584" y="76"/>
                  </a:lnTo>
                  <a:lnTo>
                    <a:pt x="573" y="73"/>
                  </a:lnTo>
                  <a:lnTo>
                    <a:pt x="560" y="73"/>
                  </a:lnTo>
                  <a:lnTo>
                    <a:pt x="549" y="73"/>
                  </a:lnTo>
                  <a:lnTo>
                    <a:pt x="535" y="73"/>
                  </a:lnTo>
                  <a:lnTo>
                    <a:pt x="525" y="73"/>
                  </a:lnTo>
                  <a:lnTo>
                    <a:pt x="511" y="73"/>
                  </a:lnTo>
                  <a:lnTo>
                    <a:pt x="500" y="73"/>
                  </a:lnTo>
                  <a:lnTo>
                    <a:pt x="487" y="73"/>
                  </a:lnTo>
                  <a:lnTo>
                    <a:pt x="476" y="70"/>
                  </a:lnTo>
                  <a:lnTo>
                    <a:pt x="462" y="70"/>
                  </a:lnTo>
                  <a:lnTo>
                    <a:pt x="452" y="67"/>
                  </a:lnTo>
                  <a:lnTo>
                    <a:pt x="438" y="67"/>
                  </a:lnTo>
                  <a:lnTo>
                    <a:pt x="425" y="65"/>
                  </a:lnTo>
                  <a:lnTo>
                    <a:pt x="414" y="62"/>
                  </a:lnTo>
                  <a:lnTo>
                    <a:pt x="400" y="62"/>
                  </a:lnTo>
                  <a:lnTo>
                    <a:pt x="389" y="59"/>
                  </a:lnTo>
                  <a:lnTo>
                    <a:pt x="376" y="57"/>
                  </a:lnTo>
                  <a:lnTo>
                    <a:pt x="362" y="54"/>
                  </a:lnTo>
                  <a:lnTo>
                    <a:pt x="349" y="51"/>
                  </a:lnTo>
                  <a:lnTo>
                    <a:pt x="335" y="51"/>
                  </a:lnTo>
                  <a:lnTo>
                    <a:pt x="322" y="49"/>
                  </a:lnTo>
                  <a:lnTo>
                    <a:pt x="308" y="46"/>
                  </a:lnTo>
                  <a:lnTo>
                    <a:pt x="295" y="43"/>
                  </a:lnTo>
                  <a:lnTo>
                    <a:pt x="281" y="43"/>
                  </a:lnTo>
                  <a:lnTo>
                    <a:pt x="265" y="40"/>
                  </a:lnTo>
                  <a:lnTo>
                    <a:pt x="249" y="40"/>
                  </a:lnTo>
                  <a:lnTo>
                    <a:pt x="235" y="40"/>
                  </a:lnTo>
                  <a:lnTo>
                    <a:pt x="219" y="38"/>
                  </a:lnTo>
                  <a:lnTo>
                    <a:pt x="203" y="38"/>
                  </a:lnTo>
                  <a:lnTo>
                    <a:pt x="190" y="40"/>
                  </a:lnTo>
                  <a:lnTo>
                    <a:pt x="173" y="40"/>
                  </a:lnTo>
                  <a:lnTo>
                    <a:pt x="160" y="43"/>
                  </a:lnTo>
                  <a:lnTo>
                    <a:pt x="146" y="43"/>
                  </a:lnTo>
                  <a:lnTo>
                    <a:pt x="133" y="46"/>
                  </a:lnTo>
                  <a:lnTo>
                    <a:pt x="119" y="49"/>
                  </a:lnTo>
                  <a:lnTo>
                    <a:pt x="106" y="51"/>
                  </a:lnTo>
                  <a:lnTo>
                    <a:pt x="92" y="57"/>
                  </a:lnTo>
                  <a:lnTo>
                    <a:pt x="81" y="62"/>
                  </a:lnTo>
                  <a:lnTo>
                    <a:pt x="68" y="67"/>
                  </a:lnTo>
                  <a:lnTo>
                    <a:pt x="57" y="76"/>
                  </a:lnTo>
                  <a:lnTo>
                    <a:pt x="49" y="84"/>
                  </a:lnTo>
                  <a:lnTo>
                    <a:pt x="41" y="92"/>
                  </a:lnTo>
                  <a:lnTo>
                    <a:pt x="33" y="103"/>
                  </a:lnTo>
                  <a:lnTo>
                    <a:pt x="25" y="113"/>
                  </a:lnTo>
                  <a:lnTo>
                    <a:pt x="19" y="124"/>
                  </a:lnTo>
                  <a:lnTo>
                    <a:pt x="14" y="135"/>
                  </a:lnTo>
                  <a:lnTo>
                    <a:pt x="9" y="149"/>
                  </a:lnTo>
                  <a:lnTo>
                    <a:pt x="6" y="159"/>
                  </a:lnTo>
                  <a:lnTo>
                    <a:pt x="3" y="170"/>
                  </a:lnTo>
                  <a:lnTo>
                    <a:pt x="0" y="184"/>
                  </a:lnTo>
                  <a:lnTo>
                    <a:pt x="0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30"/>
                  </a:lnTo>
                  <a:lnTo>
                    <a:pt x="3" y="240"/>
                  </a:lnTo>
                  <a:lnTo>
                    <a:pt x="3" y="251"/>
                  </a:lnTo>
                  <a:lnTo>
                    <a:pt x="3" y="262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94"/>
                  </a:lnTo>
                  <a:lnTo>
                    <a:pt x="0" y="305"/>
                  </a:lnTo>
                  <a:lnTo>
                    <a:pt x="0" y="313"/>
                  </a:lnTo>
                  <a:lnTo>
                    <a:pt x="0" y="324"/>
                  </a:lnTo>
                  <a:lnTo>
                    <a:pt x="3" y="335"/>
                  </a:lnTo>
                  <a:lnTo>
                    <a:pt x="6" y="348"/>
                  </a:lnTo>
                  <a:lnTo>
                    <a:pt x="9" y="365"/>
                  </a:lnTo>
                  <a:lnTo>
                    <a:pt x="14" y="378"/>
                  </a:lnTo>
                  <a:lnTo>
                    <a:pt x="19" y="392"/>
                  </a:lnTo>
                  <a:lnTo>
                    <a:pt x="25" y="405"/>
                  </a:lnTo>
                  <a:lnTo>
                    <a:pt x="30" y="419"/>
                  </a:lnTo>
                  <a:lnTo>
                    <a:pt x="38" y="432"/>
                  </a:lnTo>
                  <a:lnTo>
                    <a:pt x="46" y="443"/>
                  </a:lnTo>
                  <a:lnTo>
                    <a:pt x="54" y="454"/>
                  </a:lnTo>
                  <a:lnTo>
                    <a:pt x="65" y="465"/>
                  </a:lnTo>
                  <a:lnTo>
                    <a:pt x="76" y="473"/>
                  </a:lnTo>
                  <a:lnTo>
                    <a:pt x="87" y="481"/>
                  </a:lnTo>
                  <a:lnTo>
                    <a:pt x="98" y="489"/>
                  </a:lnTo>
                  <a:lnTo>
                    <a:pt x="111" y="497"/>
                  </a:lnTo>
                  <a:lnTo>
                    <a:pt x="122" y="502"/>
                  </a:lnTo>
                  <a:lnTo>
                    <a:pt x="135" y="508"/>
                  </a:lnTo>
                  <a:lnTo>
                    <a:pt x="149" y="513"/>
                  </a:lnTo>
                  <a:lnTo>
                    <a:pt x="163" y="519"/>
                  </a:lnTo>
                  <a:lnTo>
                    <a:pt x="176" y="521"/>
                  </a:lnTo>
                  <a:lnTo>
                    <a:pt x="190" y="524"/>
                  </a:lnTo>
                  <a:lnTo>
                    <a:pt x="203" y="524"/>
                  </a:lnTo>
                  <a:lnTo>
                    <a:pt x="217" y="527"/>
                  </a:lnTo>
                  <a:lnTo>
                    <a:pt x="230" y="527"/>
                  </a:lnTo>
                  <a:lnTo>
                    <a:pt x="244" y="527"/>
                  </a:lnTo>
                  <a:lnTo>
                    <a:pt x="257" y="527"/>
                  </a:lnTo>
                  <a:lnTo>
                    <a:pt x="271" y="524"/>
                  </a:lnTo>
                  <a:lnTo>
                    <a:pt x="281" y="524"/>
                  </a:lnTo>
                  <a:lnTo>
                    <a:pt x="295" y="521"/>
                  </a:lnTo>
                  <a:lnTo>
                    <a:pt x="308" y="519"/>
                  </a:lnTo>
                  <a:lnTo>
                    <a:pt x="319" y="516"/>
                  </a:lnTo>
                  <a:lnTo>
                    <a:pt x="333" y="510"/>
                  </a:lnTo>
                  <a:lnTo>
                    <a:pt x="346" y="508"/>
                  </a:lnTo>
                  <a:lnTo>
                    <a:pt x="360" y="505"/>
                  </a:lnTo>
                  <a:lnTo>
                    <a:pt x="376" y="502"/>
                  </a:lnTo>
                  <a:lnTo>
                    <a:pt x="392" y="500"/>
                  </a:lnTo>
                  <a:lnTo>
                    <a:pt x="408" y="494"/>
                  </a:lnTo>
                  <a:lnTo>
                    <a:pt x="425" y="492"/>
                  </a:lnTo>
                  <a:lnTo>
                    <a:pt x="441" y="489"/>
                  </a:lnTo>
                  <a:lnTo>
                    <a:pt x="457" y="483"/>
                  </a:lnTo>
                  <a:lnTo>
                    <a:pt x="473" y="478"/>
                  </a:lnTo>
                  <a:lnTo>
                    <a:pt x="487" y="475"/>
                  </a:lnTo>
                  <a:lnTo>
                    <a:pt x="500" y="470"/>
                  </a:lnTo>
                  <a:lnTo>
                    <a:pt x="516" y="465"/>
                  </a:lnTo>
                  <a:lnTo>
                    <a:pt x="530" y="459"/>
                  </a:lnTo>
                  <a:lnTo>
                    <a:pt x="543" y="451"/>
                  </a:lnTo>
                  <a:lnTo>
                    <a:pt x="560" y="446"/>
                  </a:lnTo>
                  <a:lnTo>
                    <a:pt x="573" y="440"/>
                  </a:lnTo>
                  <a:lnTo>
                    <a:pt x="587" y="435"/>
                  </a:lnTo>
                  <a:lnTo>
                    <a:pt x="603" y="429"/>
                  </a:lnTo>
                  <a:lnTo>
                    <a:pt x="616" y="424"/>
                  </a:lnTo>
                  <a:lnTo>
                    <a:pt x="633" y="419"/>
                  </a:lnTo>
                  <a:lnTo>
                    <a:pt x="646" y="413"/>
                  </a:lnTo>
                  <a:lnTo>
                    <a:pt x="660" y="408"/>
                  </a:lnTo>
                  <a:lnTo>
                    <a:pt x="676" y="405"/>
                  </a:lnTo>
                  <a:lnTo>
                    <a:pt x="689" y="400"/>
                  </a:lnTo>
                  <a:lnTo>
                    <a:pt x="706" y="397"/>
                  </a:lnTo>
                  <a:lnTo>
                    <a:pt x="722" y="394"/>
                  </a:lnTo>
                  <a:lnTo>
                    <a:pt x="738" y="392"/>
                  </a:lnTo>
                  <a:lnTo>
                    <a:pt x="754" y="389"/>
                  </a:lnTo>
                  <a:lnTo>
                    <a:pt x="770" y="389"/>
                  </a:lnTo>
                  <a:lnTo>
                    <a:pt x="787" y="386"/>
                  </a:lnTo>
                  <a:lnTo>
                    <a:pt x="803" y="386"/>
                  </a:lnTo>
                  <a:lnTo>
                    <a:pt x="819" y="383"/>
                  </a:lnTo>
                  <a:lnTo>
                    <a:pt x="835" y="381"/>
                  </a:lnTo>
                  <a:lnTo>
                    <a:pt x="846" y="381"/>
                  </a:lnTo>
                  <a:lnTo>
                    <a:pt x="857" y="378"/>
                  </a:lnTo>
                  <a:lnTo>
                    <a:pt x="865" y="375"/>
                  </a:lnTo>
                  <a:lnTo>
                    <a:pt x="876" y="375"/>
                  </a:lnTo>
                  <a:lnTo>
                    <a:pt x="887" y="373"/>
                  </a:lnTo>
                  <a:lnTo>
                    <a:pt x="895" y="373"/>
                  </a:lnTo>
                  <a:lnTo>
                    <a:pt x="905" y="373"/>
                  </a:lnTo>
                  <a:lnTo>
                    <a:pt x="916" y="373"/>
                  </a:lnTo>
                  <a:lnTo>
                    <a:pt x="922" y="375"/>
                  </a:lnTo>
                  <a:lnTo>
                    <a:pt x="930" y="381"/>
                  </a:lnTo>
                  <a:lnTo>
                    <a:pt x="935" y="386"/>
                  </a:lnTo>
                  <a:lnTo>
                    <a:pt x="941" y="392"/>
                  </a:lnTo>
                  <a:lnTo>
                    <a:pt x="946" y="400"/>
                  </a:lnTo>
                  <a:lnTo>
                    <a:pt x="951" y="402"/>
                  </a:lnTo>
                  <a:lnTo>
                    <a:pt x="957" y="402"/>
                  </a:lnTo>
                  <a:lnTo>
                    <a:pt x="960" y="400"/>
                  </a:lnTo>
                  <a:lnTo>
                    <a:pt x="1022" y="289"/>
                  </a:lnTo>
                  <a:lnTo>
                    <a:pt x="1024" y="286"/>
                  </a:lnTo>
                  <a:lnTo>
                    <a:pt x="1024" y="281"/>
                  </a:lnTo>
                  <a:lnTo>
                    <a:pt x="1022" y="278"/>
                  </a:lnTo>
                  <a:lnTo>
                    <a:pt x="1019" y="273"/>
                  </a:lnTo>
                  <a:lnTo>
                    <a:pt x="1008" y="270"/>
                  </a:lnTo>
                  <a:lnTo>
                    <a:pt x="992" y="267"/>
                  </a:lnTo>
                  <a:lnTo>
                    <a:pt x="976" y="265"/>
                  </a:lnTo>
                  <a:lnTo>
                    <a:pt x="957" y="265"/>
                  </a:lnTo>
                  <a:lnTo>
                    <a:pt x="938" y="262"/>
                  </a:lnTo>
                  <a:lnTo>
                    <a:pt x="924" y="262"/>
                  </a:lnTo>
                  <a:lnTo>
                    <a:pt x="911" y="259"/>
                  </a:lnTo>
                  <a:lnTo>
                    <a:pt x="900" y="257"/>
                  </a:lnTo>
                  <a:lnTo>
                    <a:pt x="887" y="257"/>
                  </a:lnTo>
                  <a:lnTo>
                    <a:pt x="873" y="257"/>
                  </a:lnTo>
                  <a:lnTo>
                    <a:pt x="862" y="257"/>
                  </a:lnTo>
                  <a:lnTo>
                    <a:pt x="849" y="257"/>
                  </a:lnTo>
                  <a:lnTo>
                    <a:pt x="835" y="257"/>
                  </a:lnTo>
                  <a:lnTo>
                    <a:pt x="824" y="257"/>
                  </a:lnTo>
                  <a:lnTo>
                    <a:pt x="808" y="259"/>
                  </a:lnTo>
                  <a:lnTo>
                    <a:pt x="792" y="259"/>
                  </a:lnTo>
                  <a:lnTo>
                    <a:pt x="776" y="262"/>
                  </a:lnTo>
                  <a:lnTo>
                    <a:pt x="760" y="262"/>
                  </a:lnTo>
                  <a:lnTo>
                    <a:pt x="743" y="265"/>
                  </a:lnTo>
                  <a:lnTo>
                    <a:pt x="727" y="267"/>
                  </a:lnTo>
                  <a:lnTo>
                    <a:pt x="714" y="270"/>
                  </a:lnTo>
                  <a:lnTo>
                    <a:pt x="697" y="273"/>
                  </a:lnTo>
                  <a:lnTo>
                    <a:pt x="679" y="275"/>
                  </a:lnTo>
                  <a:lnTo>
                    <a:pt x="660" y="281"/>
                  </a:lnTo>
                  <a:lnTo>
                    <a:pt x="641" y="286"/>
                  </a:lnTo>
                  <a:lnTo>
                    <a:pt x="622" y="292"/>
                  </a:lnTo>
                  <a:lnTo>
                    <a:pt x="603" y="297"/>
                  </a:lnTo>
                  <a:lnTo>
                    <a:pt x="587" y="302"/>
                  </a:lnTo>
                  <a:lnTo>
                    <a:pt x="568" y="308"/>
                  </a:lnTo>
                  <a:lnTo>
                    <a:pt x="549" y="313"/>
                  </a:lnTo>
                  <a:lnTo>
                    <a:pt x="530" y="319"/>
                  </a:lnTo>
                  <a:lnTo>
                    <a:pt x="514" y="324"/>
                  </a:lnTo>
                  <a:lnTo>
                    <a:pt x="495" y="329"/>
                  </a:lnTo>
                  <a:lnTo>
                    <a:pt x="476" y="335"/>
                  </a:lnTo>
                  <a:lnTo>
                    <a:pt x="457" y="340"/>
                  </a:lnTo>
                  <a:lnTo>
                    <a:pt x="441" y="346"/>
                  </a:lnTo>
                  <a:lnTo>
                    <a:pt x="422" y="351"/>
                  </a:lnTo>
                  <a:lnTo>
                    <a:pt x="403" y="359"/>
                  </a:lnTo>
                  <a:lnTo>
                    <a:pt x="389" y="365"/>
                  </a:lnTo>
                  <a:lnTo>
                    <a:pt x="376" y="370"/>
                  </a:lnTo>
                  <a:lnTo>
                    <a:pt x="362" y="375"/>
                  </a:lnTo>
                  <a:lnTo>
                    <a:pt x="349" y="381"/>
                  </a:lnTo>
                  <a:lnTo>
                    <a:pt x="335" y="386"/>
                  </a:lnTo>
                  <a:lnTo>
                    <a:pt x="322" y="392"/>
                  </a:lnTo>
                  <a:lnTo>
                    <a:pt x="306" y="397"/>
                  </a:lnTo>
                  <a:lnTo>
                    <a:pt x="292" y="400"/>
                  </a:lnTo>
                  <a:lnTo>
                    <a:pt x="281" y="400"/>
                  </a:lnTo>
                  <a:lnTo>
                    <a:pt x="268" y="402"/>
                  </a:lnTo>
                  <a:lnTo>
                    <a:pt x="257" y="402"/>
                  </a:lnTo>
                  <a:lnTo>
                    <a:pt x="246" y="400"/>
                  </a:lnTo>
                  <a:lnTo>
                    <a:pt x="233" y="400"/>
                  </a:lnTo>
                  <a:lnTo>
                    <a:pt x="222" y="397"/>
                  </a:lnTo>
                  <a:lnTo>
                    <a:pt x="211" y="394"/>
                  </a:lnTo>
                  <a:lnTo>
                    <a:pt x="200" y="392"/>
                  </a:lnTo>
                  <a:lnTo>
                    <a:pt x="192" y="386"/>
                  </a:lnTo>
                  <a:lnTo>
                    <a:pt x="181" y="383"/>
                  </a:lnTo>
                  <a:lnTo>
                    <a:pt x="173" y="378"/>
                  </a:lnTo>
                  <a:lnTo>
                    <a:pt x="165" y="373"/>
                  </a:lnTo>
                  <a:lnTo>
                    <a:pt x="157" y="367"/>
                  </a:lnTo>
                  <a:lnTo>
                    <a:pt x="149" y="362"/>
                  </a:lnTo>
                  <a:lnTo>
                    <a:pt x="144" y="354"/>
                  </a:lnTo>
                  <a:lnTo>
                    <a:pt x="138" y="346"/>
                  </a:lnTo>
                  <a:lnTo>
                    <a:pt x="133" y="335"/>
                  </a:lnTo>
                  <a:lnTo>
                    <a:pt x="127" y="324"/>
                  </a:lnTo>
                  <a:lnTo>
                    <a:pt x="125" y="313"/>
                  </a:lnTo>
                  <a:lnTo>
                    <a:pt x="122" y="302"/>
                  </a:lnTo>
                  <a:lnTo>
                    <a:pt x="119" y="289"/>
                  </a:lnTo>
                  <a:lnTo>
                    <a:pt x="119" y="278"/>
                  </a:lnTo>
                  <a:lnTo>
                    <a:pt x="119" y="267"/>
                  </a:lnTo>
                  <a:lnTo>
                    <a:pt x="119" y="254"/>
                  </a:lnTo>
                  <a:lnTo>
                    <a:pt x="122" y="243"/>
                  </a:lnTo>
                  <a:lnTo>
                    <a:pt x="127" y="232"/>
                  </a:lnTo>
                  <a:lnTo>
                    <a:pt x="130" y="221"/>
                  </a:lnTo>
                  <a:lnTo>
                    <a:pt x="135" y="211"/>
                  </a:lnTo>
                  <a:lnTo>
                    <a:pt x="141" y="200"/>
                  </a:lnTo>
                  <a:lnTo>
                    <a:pt x="149" y="192"/>
                  </a:lnTo>
                  <a:lnTo>
                    <a:pt x="157" y="184"/>
                  </a:lnTo>
                  <a:lnTo>
                    <a:pt x="165" y="176"/>
                  </a:lnTo>
                  <a:lnTo>
                    <a:pt x="173" y="170"/>
                  </a:lnTo>
                  <a:lnTo>
                    <a:pt x="181" y="165"/>
                  </a:lnTo>
                  <a:lnTo>
                    <a:pt x="192" y="159"/>
                  </a:lnTo>
                  <a:lnTo>
                    <a:pt x="203" y="157"/>
                  </a:lnTo>
                  <a:lnTo>
                    <a:pt x="214" y="154"/>
                  </a:lnTo>
                  <a:lnTo>
                    <a:pt x="225" y="154"/>
                  </a:lnTo>
                  <a:lnTo>
                    <a:pt x="235" y="151"/>
                  </a:lnTo>
                  <a:lnTo>
                    <a:pt x="244" y="151"/>
                  </a:lnTo>
                  <a:lnTo>
                    <a:pt x="257" y="151"/>
                  </a:lnTo>
                  <a:lnTo>
                    <a:pt x="268" y="151"/>
                  </a:lnTo>
                  <a:lnTo>
                    <a:pt x="279" y="151"/>
                  </a:lnTo>
                  <a:lnTo>
                    <a:pt x="289" y="151"/>
                  </a:lnTo>
                  <a:lnTo>
                    <a:pt x="303" y="154"/>
                  </a:lnTo>
                  <a:lnTo>
                    <a:pt x="314" y="157"/>
                  </a:lnTo>
                  <a:lnTo>
                    <a:pt x="325" y="159"/>
                  </a:lnTo>
                  <a:lnTo>
                    <a:pt x="335" y="159"/>
                  </a:lnTo>
                  <a:lnTo>
                    <a:pt x="346" y="162"/>
                  </a:lnTo>
                  <a:lnTo>
                    <a:pt x="357" y="165"/>
                  </a:lnTo>
                  <a:lnTo>
                    <a:pt x="368" y="170"/>
                  </a:lnTo>
                  <a:lnTo>
                    <a:pt x="379" y="173"/>
                  </a:lnTo>
                  <a:lnTo>
                    <a:pt x="387" y="176"/>
                  </a:lnTo>
                  <a:lnTo>
                    <a:pt x="398" y="181"/>
                  </a:lnTo>
                  <a:lnTo>
                    <a:pt x="408" y="184"/>
                  </a:lnTo>
                  <a:lnTo>
                    <a:pt x="419" y="186"/>
                  </a:lnTo>
                  <a:lnTo>
                    <a:pt x="430" y="189"/>
                  </a:lnTo>
                  <a:lnTo>
                    <a:pt x="441" y="192"/>
                  </a:lnTo>
                  <a:lnTo>
                    <a:pt x="452" y="194"/>
                  </a:lnTo>
                  <a:lnTo>
                    <a:pt x="462" y="197"/>
                  </a:lnTo>
                  <a:lnTo>
                    <a:pt x="473" y="200"/>
                  </a:lnTo>
                  <a:lnTo>
                    <a:pt x="484" y="200"/>
                  </a:lnTo>
                  <a:lnTo>
                    <a:pt x="495" y="203"/>
                  </a:lnTo>
                  <a:lnTo>
                    <a:pt x="506" y="205"/>
                  </a:lnTo>
                  <a:lnTo>
                    <a:pt x="514" y="205"/>
                  </a:lnTo>
                  <a:lnTo>
                    <a:pt x="525" y="208"/>
                  </a:lnTo>
                  <a:lnTo>
                    <a:pt x="535" y="208"/>
                  </a:lnTo>
                  <a:lnTo>
                    <a:pt x="546" y="211"/>
                  </a:lnTo>
                  <a:lnTo>
                    <a:pt x="557" y="211"/>
                  </a:lnTo>
                  <a:lnTo>
                    <a:pt x="568" y="211"/>
                  </a:lnTo>
                  <a:lnTo>
                    <a:pt x="576" y="213"/>
                  </a:lnTo>
                  <a:lnTo>
                    <a:pt x="587" y="213"/>
                  </a:lnTo>
                  <a:lnTo>
                    <a:pt x="597" y="213"/>
                  </a:lnTo>
                  <a:lnTo>
                    <a:pt x="606" y="213"/>
                  </a:lnTo>
                  <a:lnTo>
                    <a:pt x="616" y="216"/>
                  </a:lnTo>
                  <a:lnTo>
                    <a:pt x="627" y="216"/>
                  </a:lnTo>
                  <a:lnTo>
                    <a:pt x="635" y="216"/>
                  </a:lnTo>
                  <a:lnTo>
                    <a:pt x="646" y="216"/>
                  </a:lnTo>
                  <a:lnTo>
                    <a:pt x="654" y="216"/>
                  </a:lnTo>
                  <a:lnTo>
                    <a:pt x="665" y="216"/>
                  </a:lnTo>
                  <a:lnTo>
                    <a:pt x="681" y="219"/>
                  </a:lnTo>
                  <a:lnTo>
                    <a:pt x="697" y="219"/>
                  </a:lnTo>
                  <a:lnTo>
                    <a:pt x="714" y="221"/>
                  </a:lnTo>
                  <a:lnTo>
                    <a:pt x="730" y="221"/>
                  </a:lnTo>
                  <a:lnTo>
                    <a:pt x="746" y="224"/>
                  </a:lnTo>
                  <a:lnTo>
                    <a:pt x="762" y="224"/>
                  </a:lnTo>
                  <a:lnTo>
                    <a:pt x="779" y="227"/>
                  </a:lnTo>
                  <a:lnTo>
                    <a:pt x="795" y="224"/>
                  </a:lnTo>
                  <a:lnTo>
                    <a:pt x="808" y="224"/>
                  </a:lnTo>
                  <a:lnTo>
                    <a:pt x="822" y="221"/>
                  </a:lnTo>
                  <a:lnTo>
                    <a:pt x="835" y="219"/>
                  </a:lnTo>
                  <a:lnTo>
                    <a:pt x="849" y="216"/>
                  </a:lnTo>
                  <a:lnTo>
                    <a:pt x="862" y="213"/>
                  </a:lnTo>
                  <a:lnTo>
                    <a:pt x="873" y="208"/>
                  </a:lnTo>
                  <a:lnTo>
                    <a:pt x="887" y="205"/>
                  </a:lnTo>
                  <a:lnTo>
                    <a:pt x="900" y="203"/>
                  </a:lnTo>
                  <a:lnTo>
                    <a:pt x="914" y="200"/>
                  </a:lnTo>
                  <a:lnTo>
                    <a:pt x="927" y="194"/>
                  </a:lnTo>
                  <a:lnTo>
                    <a:pt x="941" y="192"/>
                  </a:lnTo>
                  <a:lnTo>
                    <a:pt x="954" y="189"/>
                  </a:lnTo>
                  <a:lnTo>
                    <a:pt x="968" y="186"/>
                  </a:lnTo>
                  <a:lnTo>
                    <a:pt x="978" y="184"/>
                  </a:lnTo>
                  <a:lnTo>
                    <a:pt x="992" y="178"/>
                  </a:lnTo>
                  <a:lnTo>
                    <a:pt x="1005" y="173"/>
                  </a:lnTo>
                  <a:lnTo>
                    <a:pt x="1014" y="167"/>
                  </a:lnTo>
                  <a:lnTo>
                    <a:pt x="1022" y="162"/>
                  </a:lnTo>
                  <a:lnTo>
                    <a:pt x="1032" y="159"/>
                  </a:lnTo>
                  <a:lnTo>
                    <a:pt x="1041" y="154"/>
                  </a:lnTo>
                  <a:lnTo>
                    <a:pt x="1051" y="151"/>
                  </a:lnTo>
                  <a:lnTo>
                    <a:pt x="1059" y="146"/>
                  </a:lnTo>
                  <a:lnTo>
                    <a:pt x="1068" y="140"/>
                  </a:lnTo>
                  <a:lnTo>
                    <a:pt x="1076" y="132"/>
                  </a:lnTo>
                  <a:lnTo>
                    <a:pt x="1081" y="127"/>
                  </a:lnTo>
                  <a:lnTo>
                    <a:pt x="1089" y="121"/>
                  </a:lnTo>
                  <a:lnTo>
                    <a:pt x="1095" y="113"/>
                  </a:lnTo>
                  <a:lnTo>
                    <a:pt x="1100" y="105"/>
                  </a:lnTo>
                  <a:lnTo>
                    <a:pt x="1105" y="97"/>
                  </a:lnTo>
                  <a:lnTo>
                    <a:pt x="1108" y="89"/>
                  </a:lnTo>
                  <a:lnTo>
                    <a:pt x="1114" y="81"/>
                  </a:lnTo>
                  <a:lnTo>
                    <a:pt x="1116" y="73"/>
                  </a:lnTo>
                  <a:lnTo>
                    <a:pt x="1122" y="62"/>
                  </a:lnTo>
                  <a:lnTo>
                    <a:pt x="1124" y="51"/>
                  </a:lnTo>
                  <a:lnTo>
                    <a:pt x="1130" y="40"/>
                  </a:lnTo>
                  <a:lnTo>
                    <a:pt x="1135" y="27"/>
                  </a:lnTo>
                  <a:lnTo>
                    <a:pt x="1138" y="16"/>
                  </a:lnTo>
                  <a:lnTo>
                    <a:pt x="1138" y="8"/>
                  </a:lnTo>
                  <a:lnTo>
                    <a:pt x="1138" y="5"/>
                  </a:lnTo>
                  <a:lnTo>
                    <a:pt x="1135" y="3"/>
                  </a:lnTo>
                  <a:lnTo>
                    <a:pt x="1132" y="0"/>
                  </a:lnTo>
                  <a:lnTo>
                    <a:pt x="1127" y="0"/>
                  </a:lnTo>
                  <a:lnTo>
                    <a:pt x="1016" y="3"/>
                  </a:lnTo>
                  <a:close/>
                </a:path>
              </a:pathLst>
            </a:custGeom>
            <a:solidFill>
              <a:srgbClr val="F8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5" name="Freeform 15"/>
            <p:cNvSpPr>
              <a:spLocks/>
            </p:cNvSpPr>
            <p:nvPr/>
          </p:nvSpPr>
          <p:spPr bwMode="auto">
            <a:xfrm>
              <a:off x="1618" y="3114"/>
              <a:ext cx="1138" cy="527"/>
            </a:xfrm>
            <a:custGeom>
              <a:avLst/>
              <a:gdLst>
                <a:gd name="T0" fmla="*/ 984 w 1138"/>
                <a:gd name="T1" fmla="*/ 35 h 527"/>
                <a:gd name="T2" fmla="*/ 922 w 1138"/>
                <a:gd name="T3" fmla="*/ 65 h 527"/>
                <a:gd name="T4" fmla="*/ 827 w 1138"/>
                <a:gd name="T5" fmla="*/ 70 h 527"/>
                <a:gd name="T6" fmla="*/ 703 w 1138"/>
                <a:gd name="T7" fmla="*/ 78 h 527"/>
                <a:gd name="T8" fmla="*/ 622 w 1138"/>
                <a:gd name="T9" fmla="*/ 76 h 527"/>
                <a:gd name="T10" fmla="*/ 549 w 1138"/>
                <a:gd name="T11" fmla="*/ 73 h 527"/>
                <a:gd name="T12" fmla="*/ 476 w 1138"/>
                <a:gd name="T13" fmla="*/ 70 h 527"/>
                <a:gd name="T14" fmla="*/ 400 w 1138"/>
                <a:gd name="T15" fmla="*/ 62 h 527"/>
                <a:gd name="T16" fmla="*/ 322 w 1138"/>
                <a:gd name="T17" fmla="*/ 49 h 527"/>
                <a:gd name="T18" fmla="*/ 235 w 1138"/>
                <a:gd name="T19" fmla="*/ 40 h 527"/>
                <a:gd name="T20" fmla="*/ 146 w 1138"/>
                <a:gd name="T21" fmla="*/ 43 h 527"/>
                <a:gd name="T22" fmla="*/ 68 w 1138"/>
                <a:gd name="T23" fmla="*/ 67 h 527"/>
                <a:gd name="T24" fmla="*/ 19 w 1138"/>
                <a:gd name="T25" fmla="*/ 124 h 527"/>
                <a:gd name="T26" fmla="*/ 0 w 1138"/>
                <a:gd name="T27" fmla="*/ 194 h 527"/>
                <a:gd name="T28" fmla="*/ 3 w 1138"/>
                <a:gd name="T29" fmla="*/ 262 h 527"/>
                <a:gd name="T30" fmla="*/ 0 w 1138"/>
                <a:gd name="T31" fmla="*/ 324 h 527"/>
                <a:gd name="T32" fmla="*/ 25 w 1138"/>
                <a:gd name="T33" fmla="*/ 405 h 527"/>
                <a:gd name="T34" fmla="*/ 76 w 1138"/>
                <a:gd name="T35" fmla="*/ 473 h 527"/>
                <a:gd name="T36" fmla="*/ 149 w 1138"/>
                <a:gd name="T37" fmla="*/ 513 h 527"/>
                <a:gd name="T38" fmla="*/ 230 w 1138"/>
                <a:gd name="T39" fmla="*/ 527 h 527"/>
                <a:gd name="T40" fmla="*/ 308 w 1138"/>
                <a:gd name="T41" fmla="*/ 519 h 527"/>
                <a:gd name="T42" fmla="*/ 392 w 1138"/>
                <a:gd name="T43" fmla="*/ 500 h 527"/>
                <a:gd name="T44" fmla="*/ 487 w 1138"/>
                <a:gd name="T45" fmla="*/ 475 h 527"/>
                <a:gd name="T46" fmla="*/ 573 w 1138"/>
                <a:gd name="T47" fmla="*/ 440 h 527"/>
                <a:gd name="T48" fmla="*/ 660 w 1138"/>
                <a:gd name="T49" fmla="*/ 408 h 527"/>
                <a:gd name="T50" fmla="*/ 754 w 1138"/>
                <a:gd name="T51" fmla="*/ 389 h 527"/>
                <a:gd name="T52" fmla="*/ 846 w 1138"/>
                <a:gd name="T53" fmla="*/ 381 h 527"/>
                <a:gd name="T54" fmla="*/ 905 w 1138"/>
                <a:gd name="T55" fmla="*/ 373 h 527"/>
                <a:gd name="T56" fmla="*/ 946 w 1138"/>
                <a:gd name="T57" fmla="*/ 400 h 527"/>
                <a:gd name="T58" fmla="*/ 1024 w 1138"/>
                <a:gd name="T59" fmla="*/ 281 h 527"/>
                <a:gd name="T60" fmla="*/ 957 w 1138"/>
                <a:gd name="T61" fmla="*/ 265 h 527"/>
                <a:gd name="T62" fmla="*/ 873 w 1138"/>
                <a:gd name="T63" fmla="*/ 257 h 527"/>
                <a:gd name="T64" fmla="*/ 792 w 1138"/>
                <a:gd name="T65" fmla="*/ 259 h 527"/>
                <a:gd name="T66" fmla="*/ 697 w 1138"/>
                <a:gd name="T67" fmla="*/ 273 h 527"/>
                <a:gd name="T68" fmla="*/ 587 w 1138"/>
                <a:gd name="T69" fmla="*/ 302 h 527"/>
                <a:gd name="T70" fmla="*/ 476 w 1138"/>
                <a:gd name="T71" fmla="*/ 335 h 527"/>
                <a:gd name="T72" fmla="*/ 376 w 1138"/>
                <a:gd name="T73" fmla="*/ 370 h 527"/>
                <a:gd name="T74" fmla="*/ 292 w 1138"/>
                <a:gd name="T75" fmla="*/ 400 h 527"/>
                <a:gd name="T76" fmla="*/ 222 w 1138"/>
                <a:gd name="T77" fmla="*/ 397 h 527"/>
                <a:gd name="T78" fmla="*/ 165 w 1138"/>
                <a:gd name="T79" fmla="*/ 373 h 527"/>
                <a:gd name="T80" fmla="*/ 127 w 1138"/>
                <a:gd name="T81" fmla="*/ 324 h 527"/>
                <a:gd name="T82" fmla="*/ 119 w 1138"/>
                <a:gd name="T83" fmla="*/ 254 h 527"/>
                <a:gd name="T84" fmla="*/ 149 w 1138"/>
                <a:gd name="T85" fmla="*/ 192 h 527"/>
                <a:gd name="T86" fmla="*/ 203 w 1138"/>
                <a:gd name="T87" fmla="*/ 157 h 527"/>
                <a:gd name="T88" fmla="*/ 268 w 1138"/>
                <a:gd name="T89" fmla="*/ 151 h 527"/>
                <a:gd name="T90" fmla="*/ 335 w 1138"/>
                <a:gd name="T91" fmla="*/ 159 h 527"/>
                <a:gd name="T92" fmla="*/ 398 w 1138"/>
                <a:gd name="T93" fmla="*/ 181 h 527"/>
                <a:gd name="T94" fmla="*/ 462 w 1138"/>
                <a:gd name="T95" fmla="*/ 197 h 527"/>
                <a:gd name="T96" fmla="*/ 525 w 1138"/>
                <a:gd name="T97" fmla="*/ 208 h 527"/>
                <a:gd name="T98" fmla="*/ 587 w 1138"/>
                <a:gd name="T99" fmla="*/ 213 h 527"/>
                <a:gd name="T100" fmla="*/ 646 w 1138"/>
                <a:gd name="T101" fmla="*/ 216 h 527"/>
                <a:gd name="T102" fmla="*/ 730 w 1138"/>
                <a:gd name="T103" fmla="*/ 221 h 527"/>
                <a:gd name="T104" fmla="*/ 822 w 1138"/>
                <a:gd name="T105" fmla="*/ 221 h 527"/>
                <a:gd name="T106" fmla="*/ 900 w 1138"/>
                <a:gd name="T107" fmla="*/ 203 h 527"/>
                <a:gd name="T108" fmla="*/ 978 w 1138"/>
                <a:gd name="T109" fmla="*/ 184 h 527"/>
                <a:gd name="T110" fmla="*/ 1041 w 1138"/>
                <a:gd name="T111" fmla="*/ 154 h 527"/>
                <a:gd name="T112" fmla="*/ 1089 w 1138"/>
                <a:gd name="T113" fmla="*/ 121 h 527"/>
                <a:gd name="T114" fmla="*/ 1116 w 1138"/>
                <a:gd name="T115" fmla="*/ 73 h 527"/>
                <a:gd name="T116" fmla="*/ 1138 w 1138"/>
                <a:gd name="T117" fmla="*/ 8 h 5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8"/>
                <a:gd name="T178" fmla="*/ 0 h 527"/>
                <a:gd name="T179" fmla="*/ 1138 w 1138"/>
                <a:gd name="T180" fmla="*/ 527 h 5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8" h="527">
                  <a:moveTo>
                    <a:pt x="1016" y="3"/>
                  </a:moveTo>
                  <a:lnTo>
                    <a:pt x="1008" y="5"/>
                  </a:lnTo>
                  <a:lnTo>
                    <a:pt x="1000" y="11"/>
                  </a:lnTo>
                  <a:lnTo>
                    <a:pt x="995" y="16"/>
                  </a:lnTo>
                  <a:lnTo>
                    <a:pt x="989" y="27"/>
                  </a:lnTo>
                  <a:lnTo>
                    <a:pt x="984" y="35"/>
                  </a:lnTo>
                  <a:lnTo>
                    <a:pt x="978" y="43"/>
                  </a:lnTo>
                  <a:lnTo>
                    <a:pt x="970" y="49"/>
                  </a:lnTo>
                  <a:lnTo>
                    <a:pt x="962" y="54"/>
                  </a:lnTo>
                  <a:lnTo>
                    <a:pt x="949" y="59"/>
                  </a:lnTo>
                  <a:lnTo>
                    <a:pt x="935" y="62"/>
                  </a:lnTo>
                  <a:lnTo>
                    <a:pt x="922" y="65"/>
                  </a:lnTo>
                  <a:lnTo>
                    <a:pt x="905" y="65"/>
                  </a:lnTo>
                  <a:lnTo>
                    <a:pt x="892" y="67"/>
                  </a:lnTo>
                  <a:lnTo>
                    <a:pt x="876" y="67"/>
                  </a:lnTo>
                  <a:lnTo>
                    <a:pt x="862" y="67"/>
                  </a:lnTo>
                  <a:lnTo>
                    <a:pt x="849" y="67"/>
                  </a:lnTo>
                  <a:lnTo>
                    <a:pt x="827" y="70"/>
                  </a:lnTo>
                  <a:lnTo>
                    <a:pt x="806" y="73"/>
                  </a:lnTo>
                  <a:lnTo>
                    <a:pt x="787" y="73"/>
                  </a:lnTo>
                  <a:lnTo>
                    <a:pt x="765" y="76"/>
                  </a:lnTo>
                  <a:lnTo>
                    <a:pt x="743" y="76"/>
                  </a:lnTo>
                  <a:lnTo>
                    <a:pt x="724" y="76"/>
                  </a:lnTo>
                  <a:lnTo>
                    <a:pt x="703" y="78"/>
                  </a:lnTo>
                  <a:lnTo>
                    <a:pt x="681" y="78"/>
                  </a:lnTo>
                  <a:lnTo>
                    <a:pt x="670" y="78"/>
                  </a:lnTo>
                  <a:lnTo>
                    <a:pt x="657" y="78"/>
                  </a:lnTo>
                  <a:lnTo>
                    <a:pt x="646" y="78"/>
                  </a:lnTo>
                  <a:lnTo>
                    <a:pt x="633" y="76"/>
                  </a:lnTo>
                  <a:lnTo>
                    <a:pt x="622" y="76"/>
                  </a:lnTo>
                  <a:lnTo>
                    <a:pt x="608" y="76"/>
                  </a:lnTo>
                  <a:lnTo>
                    <a:pt x="597" y="76"/>
                  </a:lnTo>
                  <a:lnTo>
                    <a:pt x="584" y="76"/>
                  </a:lnTo>
                  <a:lnTo>
                    <a:pt x="573" y="73"/>
                  </a:lnTo>
                  <a:lnTo>
                    <a:pt x="560" y="73"/>
                  </a:lnTo>
                  <a:lnTo>
                    <a:pt x="549" y="73"/>
                  </a:lnTo>
                  <a:lnTo>
                    <a:pt x="535" y="73"/>
                  </a:lnTo>
                  <a:lnTo>
                    <a:pt x="525" y="73"/>
                  </a:lnTo>
                  <a:lnTo>
                    <a:pt x="511" y="73"/>
                  </a:lnTo>
                  <a:lnTo>
                    <a:pt x="500" y="73"/>
                  </a:lnTo>
                  <a:lnTo>
                    <a:pt x="487" y="73"/>
                  </a:lnTo>
                  <a:lnTo>
                    <a:pt x="476" y="70"/>
                  </a:lnTo>
                  <a:lnTo>
                    <a:pt x="462" y="70"/>
                  </a:lnTo>
                  <a:lnTo>
                    <a:pt x="452" y="67"/>
                  </a:lnTo>
                  <a:lnTo>
                    <a:pt x="438" y="67"/>
                  </a:lnTo>
                  <a:lnTo>
                    <a:pt x="425" y="65"/>
                  </a:lnTo>
                  <a:lnTo>
                    <a:pt x="414" y="62"/>
                  </a:lnTo>
                  <a:lnTo>
                    <a:pt x="400" y="62"/>
                  </a:lnTo>
                  <a:lnTo>
                    <a:pt x="389" y="59"/>
                  </a:lnTo>
                  <a:lnTo>
                    <a:pt x="376" y="57"/>
                  </a:lnTo>
                  <a:lnTo>
                    <a:pt x="362" y="54"/>
                  </a:lnTo>
                  <a:lnTo>
                    <a:pt x="349" y="51"/>
                  </a:lnTo>
                  <a:lnTo>
                    <a:pt x="335" y="51"/>
                  </a:lnTo>
                  <a:lnTo>
                    <a:pt x="322" y="49"/>
                  </a:lnTo>
                  <a:lnTo>
                    <a:pt x="308" y="46"/>
                  </a:lnTo>
                  <a:lnTo>
                    <a:pt x="295" y="43"/>
                  </a:lnTo>
                  <a:lnTo>
                    <a:pt x="281" y="43"/>
                  </a:lnTo>
                  <a:lnTo>
                    <a:pt x="265" y="40"/>
                  </a:lnTo>
                  <a:lnTo>
                    <a:pt x="249" y="40"/>
                  </a:lnTo>
                  <a:lnTo>
                    <a:pt x="235" y="40"/>
                  </a:lnTo>
                  <a:lnTo>
                    <a:pt x="219" y="38"/>
                  </a:lnTo>
                  <a:lnTo>
                    <a:pt x="203" y="38"/>
                  </a:lnTo>
                  <a:lnTo>
                    <a:pt x="190" y="40"/>
                  </a:lnTo>
                  <a:lnTo>
                    <a:pt x="173" y="40"/>
                  </a:lnTo>
                  <a:lnTo>
                    <a:pt x="160" y="43"/>
                  </a:lnTo>
                  <a:lnTo>
                    <a:pt x="146" y="43"/>
                  </a:lnTo>
                  <a:lnTo>
                    <a:pt x="133" y="46"/>
                  </a:lnTo>
                  <a:lnTo>
                    <a:pt x="119" y="49"/>
                  </a:lnTo>
                  <a:lnTo>
                    <a:pt x="106" y="51"/>
                  </a:lnTo>
                  <a:lnTo>
                    <a:pt x="92" y="57"/>
                  </a:lnTo>
                  <a:lnTo>
                    <a:pt x="81" y="62"/>
                  </a:lnTo>
                  <a:lnTo>
                    <a:pt x="68" y="67"/>
                  </a:lnTo>
                  <a:lnTo>
                    <a:pt x="57" y="76"/>
                  </a:lnTo>
                  <a:lnTo>
                    <a:pt x="49" y="84"/>
                  </a:lnTo>
                  <a:lnTo>
                    <a:pt x="41" y="92"/>
                  </a:lnTo>
                  <a:lnTo>
                    <a:pt x="33" y="103"/>
                  </a:lnTo>
                  <a:lnTo>
                    <a:pt x="25" y="113"/>
                  </a:lnTo>
                  <a:lnTo>
                    <a:pt x="19" y="124"/>
                  </a:lnTo>
                  <a:lnTo>
                    <a:pt x="14" y="135"/>
                  </a:lnTo>
                  <a:lnTo>
                    <a:pt x="9" y="149"/>
                  </a:lnTo>
                  <a:lnTo>
                    <a:pt x="6" y="159"/>
                  </a:lnTo>
                  <a:lnTo>
                    <a:pt x="3" y="170"/>
                  </a:lnTo>
                  <a:lnTo>
                    <a:pt x="0" y="184"/>
                  </a:lnTo>
                  <a:lnTo>
                    <a:pt x="0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30"/>
                  </a:lnTo>
                  <a:lnTo>
                    <a:pt x="3" y="240"/>
                  </a:lnTo>
                  <a:lnTo>
                    <a:pt x="3" y="251"/>
                  </a:lnTo>
                  <a:lnTo>
                    <a:pt x="3" y="262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94"/>
                  </a:lnTo>
                  <a:lnTo>
                    <a:pt x="0" y="305"/>
                  </a:lnTo>
                  <a:lnTo>
                    <a:pt x="0" y="313"/>
                  </a:lnTo>
                  <a:lnTo>
                    <a:pt x="0" y="324"/>
                  </a:lnTo>
                  <a:lnTo>
                    <a:pt x="3" y="335"/>
                  </a:lnTo>
                  <a:lnTo>
                    <a:pt x="6" y="348"/>
                  </a:lnTo>
                  <a:lnTo>
                    <a:pt x="9" y="365"/>
                  </a:lnTo>
                  <a:lnTo>
                    <a:pt x="14" y="378"/>
                  </a:lnTo>
                  <a:lnTo>
                    <a:pt x="19" y="392"/>
                  </a:lnTo>
                  <a:lnTo>
                    <a:pt x="25" y="405"/>
                  </a:lnTo>
                  <a:lnTo>
                    <a:pt x="30" y="419"/>
                  </a:lnTo>
                  <a:lnTo>
                    <a:pt x="38" y="432"/>
                  </a:lnTo>
                  <a:lnTo>
                    <a:pt x="46" y="443"/>
                  </a:lnTo>
                  <a:lnTo>
                    <a:pt x="54" y="454"/>
                  </a:lnTo>
                  <a:lnTo>
                    <a:pt x="65" y="465"/>
                  </a:lnTo>
                  <a:lnTo>
                    <a:pt x="76" y="473"/>
                  </a:lnTo>
                  <a:lnTo>
                    <a:pt x="87" y="481"/>
                  </a:lnTo>
                  <a:lnTo>
                    <a:pt x="98" y="489"/>
                  </a:lnTo>
                  <a:lnTo>
                    <a:pt x="111" y="497"/>
                  </a:lnTo>
                  <a:lnTo>
                    <a:pt x="122" y="502"/>
                  </a:lnTo>
                  <a:lnTo>
                    <a:pt x="135" y="508"/>
                  </a:lnTo>
                  <a:lnTo>
                    <a:pt x="149" y="513"/>
                  </a:lnTo>
                  <a:lnTo>
                    <a:pt x="163" y="519"/>
                  </a:lnTo>
                  <a:lnTo>
                    <a:pt x="176" y="521"/>
                  </a:lnTo>
                  <a:lnTo>
                    <a:pt x="190" y="524"/>
                  </a:lnTo>
                  <a:lnTo>
                    <a:pt x="203" y="524"/>
                  </a:lnTo>
                  <a:lnTo>
                    <a:pt x="217" y="527"/>
                  </a:lnTo>
                  <a:lnTo>
                    <a:pt x="230" y="527"/>
                  </a:lnTo>
                  <a:lnTo>
                    <a:pt x="244" y="527"/>
                  </a:lnTo>
                  <a:lnTo>
                    <a:pt x="257" y="527"/>
                  </a:lnTo>
                  <a:lnTo>
                    <a:pt x="271" y="524"/>
                  </a:lnTo>
                  <a:lnTo>
                    <a:pt x="281" y="524"/>
                  </a:lnTo>
                  <a:lnTo>
                    <a:pt x="295" y="521"/>
                  </a:lnTo>
                  <a:lnTo>
                    <a:pt x="308" y="519"/>
                  </a:lnTo>
                  <a:lnTo>
                    <a:pt x="319" y="516"/>
                  </a:lnTo>
                  <a:lnTo>
                    <a:pt x="333" y="510"/>
                  </a:lnTo>
                  <a:lnTo>
                    <a:pt x="346" y="508"/>
                  </a:lnTo>
                  <a:lnTo>
                    <a:pt x="360" y="505"/>
                  </a:lnTo>
                  <a:lnTo>
                    <a:pt x="376" y="502"/>
                  </a:lnTo>
                  <a:lnTo>
                    <a:pt x="392" y="500"/>
                  </a:lnTo>
                  <a:lnTo>
                    <a:pt x="408" y="494"/>
                  </a:lnTo>
                  <a:lnTo>
                    <a:pt x="425" y="492"/>
                  </a:lnTo>
                  <a:lnTo>
                    <a:pt x="441" y="489"/>
                  </a:lnTo>
                  <a:lnTo>
                    <a:pt x="457" y="483"/>
                  </a:lnTo>
                  <a:lnTo>
                    <a:pt x="473" y="478"/>
                  </a:lnTo>
                  <a:lnTo>
                    <a:pt x="487" y="475"/>
                  </a:lnTo>
                  <a:lnTo>
                    <a:pt x="500" y="470"/>
                  </a:lnTo>
                  <a:lnTo>
                    <a:pt x="516" y="465"/>
                  </a:lnTo>
                  <a:lnTo>
                    <a:pt x="530" y="459"/>
                  </a:lnTo>
                  <a:lnTo>
                    <a:pt x="543" y="451"/>
                  </a:lnTo>
                  <a:lnTo>
                    <a:pt x="560" y="446"/>
                  </a:lnTo>
                  <a:lnTo>
                    <a:pt x="573" y="440"/>
                  </a:lnTo>
                  <a:lnTo>
                    <a:pt x="587" y="435"/>
                  </a:lnTo>
                  <a:lnTo>
                    <a:pt x="603" y="429"/>
                  </a:lnTo>
                  <a:lnTo>
                    <a:pt x="616" y="424"/>
                  </a:lnTo>
                  <a:lnTo>
                    <a:pt x="633" y="419"/>
                  </a:lnTo>
                  <a:lnTo>
                    <a:pt x="646" y="413"/>
                  </a:lnTo>
                  <a:lnTo>
                    <a:pt x="660" y="408"/>
                  </a:lnTo>
                  <a:lnTo>
                    <a:pt x="676" y="405"/>
                  </a:lnTo>
                  <a:lnTo>
                    <a:pt x="689" y="400"/>
                  </a:lnTo>
                  <a:lnTo>
                    <a:pt x="706" y="397"/>
                  </a:lnTo>
                  <a:lnTo>
                    <a:pt x="722" y="394"/>
                  </a:lnTo>
                  <a:lnTo>
                    <a:pt x="738" y="392"/>
                  </a:lnTo>
                  <a:lnTo>
                    <a:pt x="754" y="389"/>
                  </a:lnTo>
                  <a:lnTo>
                    <a:pt x="770" y="389"/>
                  </a:lnTo>
                  <a:lnTo>
                    <a:pt x="787" y="386"/>
                  </a:lnTo>
                  <a:lnTo>
                    <a:pt x="803" y="386"/>
                  </a:lnTo>
                  <a:lnTo>
                    <a:pt x="819" y="383"/>
                  </a:lnTo>
                  <a:lnTo>
                    <a:pt x="835" y="381"/>
                  </a:lnTo>
                  <a:lnTo>
                    <a:pt x="846" y="381"/>
                  </a:lnTo>
                  <a:lnTo>
                    <a:pt x="857" y="378"/>
                  </a:lnTo>
                  <a:lnTo>
                    <a:pt x="865" y="375"/>
                  </a:lnTo>
                  <a:lnTo>
                    <a:pt x="876" y="375"/>
                  </a:lnTo>
                  <a:lnTo>
                    <a:pt x="887" y="373"/>
                  </a:lnTo>
                  <a:lnTo>
                    <a:pt x="895" y="373"/>
                  </a:lnTo>
                  <a:lnTo>
                    <a:pt x="905" y="373"/>
                  </a:lnTo>
                  <a:lnTo>
                    <a:pt x="916" y="373"/>
                  </a:lnTo>
                  <a:lnTo>
                    <a:pt x="922" y="375"/>
                  </a:lnTo>
                  <a:lnTo>
                    <a:pt x="930" y="381"/>
                  </a:lnTo>
                  <a:lnTo>
                    <a:pt x="935" y="386"/>
                  </a:lnTo>
                  <a:lnTo>
                    <a:pt x="941" y="392"/>
                  </a:lnTo>
                  <a:lnTo>
                    <a:pt x="946" y="400"/>
                  </a:lnTo>
                  <a:lnTo>
                    <a:pt x="951" y="402"/>
                  </a:lnTo>
                  <a:lnTo>
                    <a:pt x="957" y="402"/>
                  </a:lnTo>
                  <a:lnTo>
                    <a:pt x="960" y="400"/>
                  </a:lnTo>
                  <a:lnTo>
                    <a:pt x="1022" y="289"/>
                  </a:lnTo>
                  <a:lnTo>
                    <a:pt x="1024" y="286"/>
                  </a:lnTo>
                  <a:lnTo>
                    <a:pt x="1024" y="281"/>
                  </a:lnTo>
                  <a:lnTo>
                    <a:pt x="1022" y="278"/>
                  </a:lnTo>
                  <a:lnTo>
                    <a:pt x="1019" y="273"/>
                  </a:lnTo>
                  <a:lnTo>
                    <a:pt x="1008" y="270"/>
                  </a:lnTo>
                  <a:lnTo>
                    <a:pt x="992" y="267"/>
                  </a:lnTo>
                  <a:lnTo>
                    <a:pt x="976" y="265"/>
                  </a:lnTo>
                  <a:lnTo>
                    <a:pt x="957" y="265"/>
                  </a:lnTo>
                  <a:lnTo>
                    <a:pt x="938" y="262"/>
                  </a:lnTo>
                  <a:lnTo>
                    <a:pt x="924" y="262"/>
                  </a:lnTo>
                  <a:lnTo>
                    <a:pt x="911" y="259"/>
                  </a:lnTo>
                  <a:lnTo>
                    <a:pt x="900" y="257"/>
                  </a:lnTo>
                  <a:lnTo>
                    <a:pt x="887" y="257"/>
                  </a:lnTo>
                  <a:lnTo>
                    <a:pt x="873" y="257"/>
                  </a:lnTo>
                  <a:lnTo>
                    <a:pt x="862" y="257"/>
                  </a:lnTo>
                  <a:lnTo>
                    <a:pt x="849" y="257"/>
                  </a:lnTo>
                  <a:lnTo>
                    <a:pt x="835" y="257"/>
                  </a:lnTo>
                  <a:lnTo>
                    <a:pt x="824" y="257"/>
                  </a:lnTo>
                  <a:lnTo>
                    <a:pt x="808" y="259"/>
                  </a:lnTo>
                  <a:lnTo>
                    <a:pt x="792" y="259"/>
                  </a:lnTo>
                  <a:lnTo>
                    <a:pt x="776" y="262"/>
                  </a:lnTo>
                  <a:lnTo>
                    <a:pt x="760" y="262"/>
                  </a:lnTo>
                  <a:lnTo>
                    <a:pt x="743" y="265"/>
                  </a:lnTo>
                  <a:lnTo>
                    <a:pt x="727" y="267"/>
                  </a:lnTo>
                  <a:lnTo>
                    <a:pt x="714" y="270"/>
                  </a:lnTo>
                  <a:lnTo>
                    <a:pt x="697" y="273"/>
                  </a:lnTo>
                  <a:lnTo>
                    <a:pt x="679" y="275"/>
                  </a:lnTo>
                  <a:lnTo>
                    <a:pt x="660" y="281"/>
                  </a:lnTo>
                  <a:lnTo>
                    <a:pt x="641" y="286"/>
                  </a:lnTo>
                  <a:lnTo>
                    <a:pt x="622" y="292"/>
                  </a:lnTo>
                  <a:lnTo>
                    <a:pt x="603" y="297"/>
                  </a:lnTo>
                  <a:lnTo>
                    <a:pt x="587" y="302"/>
                  </a:lnTo>
                  <a:lnTo>
                    <a:pt x="568" y="308"/>
                  </a:lnTo>
                  <a:lnTo>
                    <a:pt x="549" y="313"/>
                  </a:lnTo>
                  <a:lnTo>
                    <a:pt x="530" y="319"/>
                  </a:lnTo>
                  <a:lnTo>
                    <a:pt x="514" y="324"/>
                  </a:lnTo>
                  <a:lnTo>
                    <a:pt x="495" y="329"/>
                  </a:lnTo>
                  <a:lnTo>
                    <a:pt x="476" y="335"/>
                  </a:lnTo>
                  <a:lnTo>
                    <a:pt x="457" y="340"/>
                  </a:lnTo>
                  <a:lnTo>
                    <a:pt x="441" y="346"/>
                  </a:lnTo>
                  <a:lnTo>
                    <a:pt x="422" y="351"/>
                  </a:lnTo>
                  <a:lnTo>
                    <a:pt x="403" y="359"/>
                  </a:lnTo>
                  <a:lnTo>
                    <a:pt x="389" y="365"/>
                  </a:lnTo>
                  <a:lnTo>
                    <a:pt x="376" y="370"/>
                  </a:lnTo>
                  <a:lnTo>
                    <a:pt x="362" y="375"/>
                  </a:lnTo>
                  <a:lnTo>
                    <a:pt x="349" y="381"/>
                  </a:lnTo>
                  <a:lnTo>
                    <a:pt x="335" y="386"/>
                  </a:lnTo>
                  <a:lnTo>
                    <a:pt x="322" y="392"/>
                  </a:lnTo>
                  <a:lnTo>
                    <a:pt x="306" y="397"/>
                  </a:lnTo>
                  <a:lnTo>
                    <a:pt x="292" y="400"/>
                  </a:lnTo>
                  <a:lnTo>
                    <a:pt x="281" y="400"/>
                  </a:lnTo>
                  <a:lnTo>
                    <a:pt x="268" y="402"/>
                  </a:lnTo>
                  <a:lnTo>
                    <a:pt x="257" y="402"/>
                  </a:lnTo>
                  <a:lnTo>
                    <a:pt x="246" y="400"/>
                  </a:lnTo>
                  <a:lnTo>
                    <a:pt x="233" y="400"/>
                  </a:lnTo>
                  <a:lnTo>
                    <a:pt x="222" y="397"/>
                  </a:lnTo>
                  <a:lnTo>
                    <a:pt x="211" y="394"/>
                  </a:lnTo>
                  <a:lnTo>
                    <a:pt x="200" y="392"/>
                  </a:lnTo>
                  <a:lnTo>
                    <a:pt x="192" y="386"/>
                  </a:lnTo>
                  <a:lnTo>
                    <a:pt x="181" y="383"/>
                  </a:lnTo>
                  <a:lnTo>
                    <a:pt x="173" y="378"/>
                  </a:lnTo>
                  <a:lnTo>
                    <a:pt x="165" y="373"/>
                  </a:lnTo>
                  <a:lnTo>
                    <a:pt x="157" y="367"/>
                  </a:lnTo>
                  <a:lnTo>
                    <a:pt x="149" y="362"/>
                  </a:lnTo>
                  <a:lnTo>
                    <a:pt x="144" y="354"/>
                  </a:lnTo>
                  <a:lnTo>
                    <a:pt x="138" y="346"/>
                  </a:lnTo>
                  <a:lnTo>
                    <a:pt x="133" y="335"/>
                  </a:lnTo>
                  <a:lnTo>
                    <a:pt x="127" y="324"/>
                  </a:lnTo>
                  <a:lnTo>
                    <a:pt x="125" y="313"/>
                  </a:lnTo>
                  <a:lnTo>
                    <a:pt x="122" y="302"/>
                  </a:lnTo>
                  <a:lnTo>
                    <a:pt x="119" y="289"/>
                  </a:lnTo>
                  <a:lnTo>
                    <a:pt x="119" y="278"/>
                  </a:lnTo>
                  <a:lnTo>
                    <a:pt x="119" y="267"/>
                  </a:lnTo>
                  <a:lnTo>
                    <a:pt x="119" y="254"/>
                  </a:lnTo>
                  <a:lnTo>
                    <a:pt x="122" y="243"/>
                  </a:lnTo>
                  <a:lnTo>
                    <a:pt x="127" y="232"/>
                  </a:lnTo>
                  <a:lnTo>
                    <a:pt x="130" y="221"/>
                  </a:lnTo>
                  <a:lnTo>
                    <a:pt x="135" y="211"/>
                  </a:lnTo>
                  <a:lnTo>
                    <a:pt x="141" y="200"/>
                  </a:lnTo>
                  <a:lnTo>
                    <a:pt x="149" y="192"/>
                  </a:lnTo>
                  <a:lnTo>
                    <a:pt x="157" y="184"/>
                  </a:lnTo>
                  <a:lnTo>
                    <a:pt x="165" y="176"/>
                  </a:lnTo>
                  <a:lnTo>
                    <a:pt x="173" y="170"/>
                  </a:lnTo>
                  <a:lnTo>
                    <a:pt x="181" y="165"/>
                  </a:lnTo>
                  <a:lnTo>
                    <a:pt x="192" y="159"/>
                  </a:lnTo>
                  <a:lnTo>
                    <a:pt x="203" y="157"/>
                  </a:lnTo>
                  <a:lnTo>
                    <a:pt x="214" y="154"/>
                  </a:lnTo>
                  <a:lnTo>
                    <a:pt x="225" y="154"/>
                  </a:lnTo>
                  <a:lnTo>
                    <a:pt x="235" y="151"/>
                  </a:lnTo>
                  <a:lnTo>
                    <a:pt x="244" y="151"/>
                  </a:lnTo>
                  <a:lnTo>
                    <a:pt x="257" y="151"/>
                  </a:lnTo>
                  <a:lnTo>
                    <a:pt x="268" y="151"/>
                  </a:lnTo>
                  <a:lnTo>
                    <a:pt x="279" y="151"/>
                  </a:lnTo>
                  <a:lnTo>
                    <a:pt x="289" y="151"/>
                  </a:lnTo>
                  <a:lnTo>
                    <a:pt x="303" y="154"/>
                  </a:lnTo>
                  <a:lnTo>
                    <a:pt x="314" y="157"/>
                  </a:lnTo>
                  <a:lnTo>
                    <a:pt x="325" y="159"/>
                  </a:lnTo>
                  <a:lnTo>
                    <a:pt x="335" y="159"/>
                  </a:lnTo>
                  <a:lnTo>
                    <a:pt x="346" y="162"/>
                  </a:lnTo>
                  <a:lnTo>
                    <a:pt x="357" y="165"/>
                  </a:lnTo>
                  <a:lnTo>
                    <a:pt x="368" y="170"/>
                  </a:lnTo>
                  <a:lnTo>
                    <a:pt x="379" y="173"/>
                  </a:lnTo>
                  <a:lnTo>
                    <a:pt x="387" y="176"/>
                  </a:lnTo>
                  <a:lnTo>
                    <a:pt x="398" y="181"/>
                  </a:lnTo>
                  <a:lnTo>
                    <a:pt x="408" y="184"/>
                  </a:lnTo>
                  <a:lnTo>
                    <a:pt x="419" y="186"/>
                  </a:lnTo>
                  <a:lnTo>
                    <a:pt x="430" y="189"/>
                  </a:lnTo>
                  <a:lnTo>
                    <a:pt x="441" y="192"/>
                  </a:lnTo>
                  <a:lnTo>
                    <a:pt x="452" y="194"/>
                  </a:lnTo>
                  <a:lnTo>
                    <a:pt x="462" y="197"/>
                  </a:lnTo>
                  <a:lnTo>
                    <a:pt x="473" y="200"/>
                  </a:lnTo>
                  <a:lnTo>
                    <a:pt x="484" y="200"/>
                  </a:lnTo>
                  <a:lnTo>
                    <a:pt x="495" y="203"/>
                  </a:lnTo>
                  <a:lnTo>
                    <a:pt x="506" y="205"/>
                  </a:lnTo>
                  <a:lnTo>
                    <a:pt x="514" y="205"/>
                  </a:lnTo>
                  <a:lnTo>
                    <a:pt x="525" y="208"/>
                  </a:lnTo>
                  <a:lnTo>
                    <a:pt x="535" y="208"/>
                  </a:lnTo>
                  <a:lnTo>
                    <a:pt x="546" y="211"/>
                  </a:lnTo>
                  <a:lnTo>
                    <a:pt x="557" y="211"/>
                  </a:lnTo>
                  <a:lnTo>
                    <a:pt x="568" y="211"/>
                  </a:lnTo>
                  <a:lnTo>
                    <a:pt x="576" y="213"/>
                  </a:lnTo>
                  <a:lnTo>
                    <a:pt x="587" y="213"/>
                  </a:lnTo>
                  <a:lnTo>
                    <a:pt x="597" y="213"/>
                  </a:lnTo>
                  <a:lnTo>
                    <a:pt x="606" y="213"/>
                  </a:lnTo>
                  <a:lnTo>
                    <a:pt x="616" y="216"/>
                  </a:lnTo>
                  <a:lnTo>
                    <a:pt x="627" y="216"/>
                  </a:lnTo>
                  <a:lnTo>
                    <a:pt x="635" y="216"/>
                  </a:lnTo>
                  <a:lnTo>
                    <a:pt x="646" y="216"/>
                  </a:lnTo>
                  <a:lnTo>
                    <a:pt x="654" y="216"/>
                  </a:lnTo>
                  <a:lnTo>
                    <a:pt x="665" y="216"/>
                  </a:lnTo>
                  <a:lnTo>
                    <a:pt x="681" y="219"/>
                  </a:lnTo>
                  <a:lnTo>
                    <a:pt x="697" y="219"/>
                  </a:lnTo>
                  <a:lnTo>
                    <a:pt x="714" y="221"/>
                  </a:lnTo>
                  <a:lnTo>
                    <a:pt x="730" y="221"/>
                  </a:lnTo>
                  <a:lnTo>
                    <a:pt x="746" y="224"/>
                  </a:lnTo>
                  <a:lnTo>
                    <a:pt x="762" y="224"/>
                  </a:lnTo>
                  <a:lnTo>
                    <a:pt x="779" y="227"/>
                  </a:lnTo>
                  <a:lnTo>
                    <a:pt x="795" y="224"/>
                  </a:lnTo>
                  <a:lnTo>
                    <a:pt x="808" y="224"/>
                  </a:lnTo>
                  <a:lnTo>
                    <a:pt x="822" y="221"/>
                  </a:lnTo>
                  <a:lnTo>
                    <a:pt x="835" y="219"/>
                  </a:lnTo>
                  <a:lnTo>
                    <a:pt x="849" y="216"/>
                  </a:lnTo>
                  <a:lnTo>
                    <a:pt x="862" y="213"/>
                  </a:lnTo>
                  <a:lnTo>
                    <a:pt x="873" y="208"/>
                  </a:lnTo>
                  <a:lnTo>
                    <a:pt x="887" y="205"/>
                  </a:lnTo>
                  <a:lnTo>
                    <a:pt x="900" y="203"/>
                  </a:lnTo>
                  <a:lnTo>
                    <a:pt x="914" y="200"/>
                  </a:lnTo>
                  <a:lnTo>
                    <a:pt x="927" y="194"/>
                  </a:lnTo>
                  <a:lnTo>
                    <a:pt x="941" y="192"/>
                  </a:lnTo>
                  <a:lnTo>
                    <a:pt x="954" y="189"/>
                  </a:lnTo>
                  <a:lnTo>
                    <a:pt x="968" y="186"/>
                  </a:lnTo>
                  <a:lnTo>
                    <a:pt x="978" y="184"/>
                  </a:lnTo>
                  <a:lnTo>
                    <a:pt x="992" y="178"/>
                  </a:lnTo>
                  <a:lnTo>
                    <a:pt x="1005" y="173"/>
                  </a:lnTo>
                  <a:lnTo>
                    <a:pt x="1014" y="167"/>
                  </a:lnTo>
                  <a:lnTo>
                    <a:pt x="1022" y="162"/>
                  </a:lnTo>
                  <a:lnTo>
                    <a:pt x="1032" y="159"/>
                  </a:lnTo>
                  <a:lnTo>
                    <a:pt x="1041" y="154"/>
                  </a:lnTo>
                  <a:lnTo>
                    <a:pt x="1051" y="151"/>
                  </a:lnTo>
                  <a:lnTo>
                    <a:pt x="1059" y="146"/>
                  </a:lnTo>
                  <a:lnTo>
                    <a:pt x="1068" y="140"/>
                  </a:lnTo>
                  <a:lnTo>
                    <a:pt x="1076" y="132"/>
                  </a:lnTo>
                  <a:lnTo>
                    <a:pt x="1081" y="127"/>
                  </a:lnTo>
                  <a:lnTo>
                    <a:pt x="1089" y="121"/>
                  </a:lnTo>
                  <a:lnTo>
                    <a:pt x="1095" y="113"/>
                  </a:lnTo>
                  <a:lnTo>
                    <a:pt x="1100" y="105"/>
                  </a:lnTo>
                  <a:lnTo>
                    <a:pt x="1105" y="97"/>
                  </a:lnTo>
                  <a:lnTo>
                    <a:pt x="1108" y="89"/>
                  </a:lnTo>
                  <a:lnTo>
                    <a:pt x="1114" y="81"/>
                  </a:lnTo>
                  <a:lnTo>
                    <a:pt x="1116" y="73"/>
                  </a:lnTo>
                  <a:lnTo>
                    <a:pt x="1122" y="62"/>
                  </a:lnTo>
                  <a:lnTo>
                    <a:pt x="1124" y="51"/>
                  </a:lnTo>
                  <a:lnTo>
                    <a:pt x="1130" y="40"/>
                  </a:lnTo>
                  <a:lnTo>
                    <a:pt x="1135" y="27"/>
                  </a:lnTo>
                  <a:lnTo>
                    <a:pt x="1138" y="16"/>
                  </a:lnTo>
                  <a:lnTo>
                    <a:pt x="1138" y="8"/>
                  </a:lnTo>
                  <a:lnTo>
                    <a:pt x="1138" y="5"/>
                  </a:lnTo>
                  <a:lnTo>
                    <a:pt x="1135" y="3"/>
                  </a:lnTo>
                  <a:lnTo>
                    <a:pt x="1132" y="0"/>
                  </a:lnTo>
                  <a:lnTo>
                    <a:pt x="1127" y="0"/>
                  </a:lnTo>
                  <a:lnTo>
                    <a:pt x="1016" y="3"/>
                  </a:lnTo>
                </a:path>
              </a:pathLst>
            </a:cu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6" name="Freeform 16"/>
            <p:cNvSpPr>
              <a:spLocks/>
            </p:cNvSpPr>
            <p:nvPr/>
          </p:nvSpPr>
          <p:spPr bwMode="auto">
            <a:xfrm>
              <a:off x="4042" y="1610"/>
              <a:ext cx="343" cy="1698"/>
            </a:xfrm>
            <a:custGeom>
              <a:avLst/>
              <a:gdLst>
                <a:gd name="T0" fmla="*/ 8 w 343"/>
                <a:gd name="T1" fmla="*/ 453 h 1698"/>
                <a:gd name="T2" fmla="*/ 27 w 343"/>
                <a:gd name="T3" fmla="*/ 559 h 1698"/>
                <a:gd name="T4" fmla="*/ 38 w 343"/>
                <a:gd name="T5" fmla="*/ 656 h 1698"/>
                <a:gd name="T6" fmla="*/ 67 w 343"/>
                <a:gd name="T7" fmla="*/ 659 h 1698"/>
                <a:gd name="T8" fmla="*/ 89 w 343"/>
                <a:gd name="T9" fmla="*/ 634 h 1698"/>
                <a:gd name="T10" fmla="*/ 62 w 343"/>
                <a:gd name="T11" fmla="*/ 683 h 1698"/>
                <a:gd name="T12" fmla="*/ 70 w 343"/>
                <a:gd name="T13" fmla="*/ 696 h 1698"/>
                <a:gd name="T14" fmla="*/ 46 w 343"/>
                <a:gd name="T15" fmla="*/ 810 h 1698"/>
                <a:gd name="T16" fmla="*/ 121 w 343"/>
                <a:gd name="T17" fmla="*/ 869 h 1698"/>
                <a:gd name="T18" fmla="*/ 65 w 343"/>
                <a:gd name="T19" fmla="*/ 877 h 1698"/>
                <a:gd name="T20" fmla="*/ 84 w 343"/>
                <a:gd name="T21" fmla="*/ 904 h 1698"/>
                <a:gd name="T22" fmla="*/ 121 w 343"/>
                <a:gd name="T23" fmla="*/ 885 h 1698"/>
                <a:gd name="T24" fmla="*/ 49 w 343"/>
                <a:gd name="T25" fmla="*/ 923 h 1698"/>
                <a:gd name="T26" fmla="*/ 43 w 343"/>
                <a:gd name="T27" fmla="*/ 1023 h 1698"/>
                <a:gd name="T28" fmla="*/ 100 w 343"/>
                <a:gd name="T29" fmla="*/ 1153 h 1698"/>
                <a:gd name="T30" fmla="*/ 103 w 343"/>
                <a:gd name="T31" fmla="*/ 1147 h 1698"/>
                <a:gd name="T32" fmla="*/ 65 w 343"/>
                <a:gd name="T33" fmla="*/ 1177 h 1698"/>
                <a:gd name="T34" fmla="*/ 89 w 343"/>
                <a:gd name="T35" fmla="*/ 1223 h 1698"/>
                <a:gd name="T36" fmla="*/ 108 w 343"/>
                <a:gd name="T37" fmla="*/ 1220 h 1698"/>
                <a:gd name="T38" fmla="*/ 57 w 343"/>
                <a:gd name="T39" fmla="*/ 1274 h 1698"/>
                <a:gd name="T40" fmla="*/ 62 w 343"/>
                <a:gd name="T41" fmla="*/ 1345 h 1698"/>
                <a:gd name="T42" fmla="*/ 59 w 343"/>
                <a:gd name="T43" fmla="*/ 1420 h 1698"/>
                <a:gd name="T44" fmla="*/ 105 w 343"/>
                <a:gd name="T45" fmla="*/ 1439 h 1698"/>
                <a:gd name="T46" fmla="*/ 76 w 343"/>
                <a:gd name="T47" fmla="*/ 1436 h 1698"/>
                <a:gd name="T48" fmla="*/ 67 w 343"/>
                <a:gd name="T49" fmla="*/ 1490 h 1698"/>
                <a:gd name="T50" fmla="*/ 132 w 343"/>
                <a:gd name="T51" fmla="*/ 1463 h 1698"/>
                <a:gd name="T52" fmla="*/ 65 w 343"/>
                <a:gd name="T53" fmla="*/ 1512 h 1698"/>
                <a:gd name="T54" fmla="*/ 70 w 343"/>
                <a:gd name="T55" fmla="*/ 1666 h 1698"/>
                <a:gd name="T56" fmla="*/ 184 w 343"/>
                <a:gd name="T57" fmla="*/ 1698 h 1698"/>
                <a:gd name="T58" fmla="*/ 289 w 343"/>
                <a:gd name="T59" fmla="*/ 1674 h 1698"/>
                <a:gd name="T60" fmla="*/ 319 w 343"/>
                <a:gd name="T61" fmla="*/ 1634 h 1698"/>
                <a:gd name="T62" fmla="*/ 284 w 343"/>
                <a:gd name="T63" fmla="*/ 1625 h 1698"/>
                <a:gd name="T64" fmla="*/ 305 w 343"/>
                <a:gd name="T65" fmla="*/ 1623 h 1698"/>
                <a:gd name="T66" fmla="*/ 324 w 343"/>
                <a:gd name="T67" fmla="*/ 1569 h 1698"/>
                <a:gd name="T68" fmla="*/ 257 w 343"/>
                <a:gd name="T69" fmla="*/ 1528 h 1698"/>
                <a:gd name="T70" fmla="*/ 319 w 343"/>
                <a:gd name="T71" fmla="*/ 1539 h 1698"/>
                <a:gd name="T72" fmla="*/ 338 w 343"/>
                <a:gd name="T73" fmla="*/ 1404 h 1698"/>
                <a:gd name="T74" fmla="*/ 297 w 343"/>
                <a:gd name="T75" fmla="*/ 1309 h 1698"/>
                <a:gd name="T76" fmla="*/ 332 w 343"/>
                <a:gd name="T77" fmla="*/ 1320 h 1698"/>
                <a:gd name="T78" fmla="*/ 338 w 343"/>
                <a:gd name="T79" fmla="*/ 1282 h 1698"/>
                <a:gd name="T80" fmla="*/ 316 w 343"/>
                <a:gd name="T81" fmla="*/ 1261 h 1698"/>
                <a:gd name="T82" fmla="*/ 338 w 343"/>
                <a:gd name="T83" fmla="*/ 1174 h 1698"/>
                <a:gd name="T84" fmla="*/ 294 w 343"/>
                <a:gd name="T85" fmla="*/ 1064 h 1698"/>
                <a:gd name="T86" fmla="*/ 308 w 343"/>
                <a:gd name="T87" fmla="*/ 1050 h 1698"/>
                <a:gd name="T88" fmla="*/ 300 w 343"/>
                <a:gd name="T89" fmla="*/ 1012 h 1698"/>
                <a:gd name="T90" fmla="*/ 267 w 343"/>
                <a:gd name="T91" fmla="*/ 1026 h 1698"/>
                <a:gd name="T92" fmla="*/ 329 w 343"/>
                <a:gd name="T93" fmla="*/ 975 h 1698"/>
                <a:gd name="T94" fmla="*/ 324 w 343"/>
                <a:gd name="T95" fmla="*/ 837 h 1698"/>
                <a:gd name="T96" fmla="*/ 267 w 343"/>
                <a:gd name="T97" fmla="*/ 788 h 1698"/>
                <a:gd name="T98" fmla="*/ 319 w 343"/>
                <a:gd name="T99" fmla="*/ 786 h 1698"/>
                <a:gd name="T100" fmla="*/ 300 w 343"/>
                <a:gd name="T101" fmla="*/ 748 h 1698"/>
                <a:gd name="T102" fmla="*/ 289 w 343"/>
                <a:gd name="T103" fmla="*/ 748 h 1698"/>
                <a:gd name="T104" fmla="*/ 316 w 343"/>
                <a:gd name="T105" fmla="*/ 632 h 1698"/>
                <a:gd name="T106" fmla="*/ 302 w 343"/>
                <a:gd name="T107" fmla="*/ 529 h 1698"/>
                <a:gd name="T108" fmla="*/ 273 w 343"/>
                <a:gd name="T109" fmla="*/ 534 h 1698"/>
                <a:gd name="T110" fmla="*/ 289 w 343"/>
                <a:gd name="T111" fmla="*/ 499 h 1698"/>
                <a:gd name="T112" fmla="*/ 248 w 343"/>
                <a:gd name="T113" fmla="*/ 464 h 1698"/>
                <a:gd name="T114" fmla="*/ 308 w 343"/>
                <a:gd name="T115" fmla="*/ 467 h 1698"/>
                <a:gd name="T116" fmla="*/ 297 w 343"/>
                <a:gd name="T117" fmla="*/ 316 h 1698"/>
                <a:gd name="T118" fmla="*/ 297 w 343"/>
                <a:gd name="T119" fmla="*/ 213 h 1698"/>
                <a:gd name="T120" fmla="*/ 262 w 343"/>
                <a:gd name="T121" fmla="*/ 75 h 1698"/>
                <a:gd name="T122" fmla="*/ 216 w 343"/>
                <a:gd name="T123" fmla="*/ 13 h 1698"/>
                <a:gd name="T124" fmla="*/ 103 w 343"/>
                <a:gd name="T125" fmla="*/ 326 h 16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3"/>
                <a:gd name="T190" fmla="*/ 0 h 1698"/>
                <a:gd name="T191" fmla="*/ 343 w 343"/>
                <a:gd name="T192" fmla="*/ 1698 h 16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3" h="1698">
                  <a:moveTo>
                    <a:pt x="108" y="337"/>
                  </a:moveTo>
                  <a:lnTo>
                    <a:pt x="105" y="343"/>
                  </a:lnTo>
                  <a:lnTo>
                    <a:pt x="97" y="353"/>
                  </a:lnTo>
                  <a:lnTo>
                    <a:pt x="84" y="367"/>
                  </a:lnTo>
                  <a:lnTo>
                    <a:pt x="70" y="386"/>
                  </a:lnTo>
                  <a:lnTo>
                    <a:pt x="51" y="405"/>
                  </a:lnTo>
                  <a:lnTo>
                    <a:pt x="35" y="424"/>
                  </a:lnTo>
                  <a:lnTo>
                    <a:pt x="21" y="440"/>
                  </a:lnTo>
                  <a:lnTo>
                    <a:pt x="8" y="453"/>
                  </a:lnTo>
                  <a:lnTo>
                    <a:pt x="5" y="461"/>
                  </a:lnTo>
                  <a:lnTo>
                    <a:pt x="3" y="467"/>
                  </a:lnTo>
                  <a:lnTo>
                    <a:pt x="0" y="475"/>
                  </a:lnTo>
                  <a:lnTo>
                    <a:pt x="0" y="483"/>
                  </a:lnTo>
                  <a:lnTo>
                    <a:pt x="3" y="497"/>
                  </a:lnTo>
                  <a:lnTo>
                    <a:pt x="8" y="513"/>
                  </a:lnTo>
                  <a:lnTo>
                    <a:pt x="13" y="529"/>
                  </a:lnTo>
                  <a:lnTo>
                    <a:pt x="21" y="542"/>
                  </a:lnTo>
                  <a:lnTo>
                    <a:pt x="27" y="559"/>
                  </a:lnTo>
                  <a:lnTo>
                    <a:pt x="30" y="572"/>
                  </a:lnTo>
                  <a:lnTo>
                    <a:pt x="30" y="583"/>
                  </a:lnTo>
                  <a:lnTo>
                    <a:pt x="32" y="594"/>
                  </a:lnTo>
                  <a:lnTo>
                    <a:pt x="32" y="605"/>
                  </a:lnTo>
                  <a:lnTo>
                    <a:pt x="32" y="615"/>
                  </a:lnTo>
                  <a:lnTo>
                    <a:pt x="32" y="623"/>
                  </a:lnTo>
                  <a:lnTo>
                    <a:pt x="35" y="634"/>
                  </a:lnTo>
                  <a:lnTo>
                    <a:pt x="35" y="645"/>
                  </a:lnTo>
                  <a:lnTo>
                    <a:pt x="38" y="656"/>
                  </a:lnTo>
                  <a:lnTo>
                    <a:pt x="40" y="659"/>
                  </a:lnTo>
                  <a:lnTo>
                    <a:pt x="43" y="661"/>
                  </a:lnTo>
                  <a:lnTo>
                    <a:pt x="49" y="664"/>
                  </a:lnTo>
                  <a:lnTo>
                    <a:pt x="51" y="664"/>
                  </a:lnTo>
                  <a:lnTo>
                    <a:pt x="54" y="664"/>
                  </a:lnTo>
                  <a:lnTo>
                    <a:pt x="57" y="664"/>
                  </a:lnTo>
                  <a:lnTo>
                    <a:pt x="59" y="664"/>
                  </a:lnTo>
                  <a:lnTo>
                    <a:pt x="67" y="659"/>
                  </a:lnTo>
                  <a:lnTo>
                    <a:pt x="76" y="653"/>
                  </a:lnTo>
                  <a:lnTo>
                    <a:pt x="86" y="645"/>
                  </a:lnTo>
                  <a:lnTo>
                    <a:pt x="94" y="637"/>
                  </a:lnTo>
                  <a:lnTo>
                    <a:pt x="103" y="632"/>
                  </a:lnTo>
                  <a:lnTo>
                    <a:pt x="108" y="626"/>
                  </a:lnTo>
                  <a:lnTo>
                    <a:pt x="108" y="623"/>
                  </a:lnTo>
                  <a:lnTo>
                    <a:pt x="105" y="626"/>
                  </a:lnTo>
                  <a:lnTo>
                    <a:pt x="97" y="632"/>
                  </a:lnTo>
                  <a:lnTo>
                    <a:pt x="89" y="634"/>
                  </a:lnTo>
                  <a:lnTo>
                    <a:pt x="78" y="640"/>
                  </a:lnTo>
                  <a:lnTo>
                    <a:pt x="70" y="642"/>
                  </a:lnTo>
                  <a:lnTo>
                    <a:pt x="62" y="648"/>
                  </a:lnTo>
                  <a:lnTo>
                    <a:pt x="54" y="653"/>
                  </a:lnTo>
                  <a:lnTo>
                    <a:pt x="49" y="661"/>
                  </a:lnTo>
                  <a:lnTo>
                    <a:pt x="46" y="669"/>
                  </a:lnTo>
                  <a:lnTo>
                    <a:pt x="49" y="675"/>
                  </a:lnTo>
                  <a:lnTo>
                    <a:pt x="54" y="680"/>
                  </a:lnTo>
                  <a:lnTo>
                    <a:pt x="62" y="683"/>
                  </a:lnTo>
                  <a:lnTo>
                    <a:pt x="73" y="686"/>
                  </a:lnTo>
                  <a:lnTo>
                    <a:pt x="81" y="688"/>
                  </a:lnTo>
                  <a:lnTo>
                    <a:pt x="92" y="691"/>
                  </a:lnTo>
                  <a:lnTo>
                    <a:pt x="97" y="696"/>
                  </a:lnTo>
                  <a:lnTo>
                    <a:pt x="97" y="702"/>
                  </a:lnTo>
                  <a:lnTo>
                    <a:pt x="94" y="707"/>
                  </a:lnTo>
                  <a:lnTo>
                    <a:pt x="89" y="704"/>
                  </a:lnTo>
                  <a:lnTo>
                    <a:pt x="78" y="702"/>
                  </a:lnTo>
                  <a:lnTo>
                    <a:pt x="70" y="696"/>
                  </a:lnTo>
                  <a:lnTo>
                    <a:pt x="59" y="694"/>
                  </a:lnTo>
                  <a:lnTo>
                    <a:pt x="51" y="691"/>
                  </a:lnTo>
                  <a:lnTo>
                    <a:pt x="46" y="688"/>
                  </a:lnTo>
                  <a:lnTo>
                    <a:pt x="43" y="694"/>
                  </a:lnTo>
                  <a:lnTo>
                    <a:pt x="40" y="718"/>
                  </a:lnTo>
                  <a:lnTo>
                    <a:pt x="38" y="740"/>
                  </a:lnTo>
                  <a:lnTo>
                    <a:pt x="40" y="764"/>
                  </a:lnTo>
                  <a:lnTo>
                    <a:pt x="43" y="788"/>
                  </a:lnTo>
                  <a:lnTo>
                    <a:pt x="46" y="810"/>
                  </a:lnTo>
                  <a:lnTo>
                    <a:pt x="51" y="834"/>
                  </a:lnTo>
                  <a:lnTo>
                    <a:pt x="59" y="856"/>
                  </a:lnTo>
                  <a:lnTo>
                    <a:pt x="67" y="877"/>
                  </a:lnTo>
                  <a:lnTo>
                    <a:pt x="73" y="883"/>
                  </a:lnTo>
                  <a:lnTo>
                    <a:pt x="81" y="883"/>
                  </a:lnTo>
                  <a:lnTo>
                    <a:pt x="92" y="880"/>
                  </a:lnTo>
                  <a:lnTo>
                    <a:pt x="105" y="877"/>
                  </a:lnTo>
                  <a:lnTo>
                    <a:pt x="113" y="875"/>
                  </a:lnTo>
                  <a:lnTo>
                    <a:pt x="121" y="869"/>
                  </a:lnTo>
                  <a:lnTo>
                    <a:pt x="124" y="869"/>
                  </a:lnTo>
                  <a:lnTo>
                    <a:pt x="121" y="869"/>
                  </a:lnTo>
                  <a:lnTo>
                    <a:pt x="116" y="872"/>
                  </a:lnTo>
                  <a:lnTo>
                    <a:pt x="108" y="875"/>
                  </a:lnTo>
                  <a:lnTo>
                    <a:pt x="97" y="875"/>
                  </a:lnTo>
                  <a:lnTo>
                    <a:pt x="89" y="875"/>
                  </a:lnTo>
                  <a:lnTo>
                    <a:pt x="81" y="875"/>
                  </a:lnTo>
                  <a:lnTo>
                    <a:pt x="73" y="875"/>
                  </a:lnTo>
                  <a:lnTo>
                    <a:pt x="65" y="877"/>
                  </a:lnTo>
                  <a:lnTo>
                    <a:pt x="59" y="883"/>
                  </a:lnTo>
                  <a:lnTo>
                    <a:pt x="57" y="885"/>
                  </a:lnTo>
                  <a:lnTo>
                    <a:pt x="59" y="888"/>
                  </a:lnTo>
                  <a:lnTo>
                    <a:pt x="62" y="894"/>
                  </a:lnTo>
                  <a:lnTo>
                    <a:pt x="65" y="896"/>
                  </a:lnTo>
                  <a:lnTo>
                    <a:pt x="70" y="899"/>
                  </a:lnTo>
                  <a:lnTo>
                    <a:pt x="76" y="902"/>
                  </a:lnTo>
                  <a:lnTo>
                    <a:pt x="81" y="902"/>
                  </a:lnTo>
                  <a:lnTo>
                    <a:pt x="84" y="904"/>
                  </a:lnTo>
                  <a:lnTo>
                    <a:pt x="92" y="902"/>
                  </a:lnTo>
                  <a:lnTo>
                    <a:pt x="103" y="899"/>
                  </a:lnTo>
                  <a:lnTo>
                    <a:pt x="111" y="894"/>
                  </a:lnTo>
                  <a:lnTo>
                    <a:pt x="119" y="891"/>
                  </a:lnTo>
                  <a:lnTo>
                    <a:pt x="127" y="885"/>
                  </a:lnTo>
                  <a:lnTo>
                    <a:pt x="132" y="883"/>
                  </a:lnTo>
                  <a:lnTo>
                    <a:pt x="135" y="880"/>
                  </a:lnTo>
                  <a:lnTo>
                    <a:pt x="132" y="883"/>
                  </a:lnTo>
                  <a:lnTo>
                    <a:pt x="121" y="885"/>
                  </a:lnTo>
                  <a:lnTo>
                    <a:pt x="113" y="891"/>
                  </a:lnTo>
                  <a:lnTo>
                    <a:pt x="103" y="894"/>
                  </a:lnTo>
                  <a:lnTo>
                    <a:pt x="94" y="896"/>
                  </a:lnTo>
                  <a:lnTo>
                    <a:pt x="86" y="902"/>
                  </a:lnTo>
                  <a:lnTo>
                    <a:pt x="76" y="904"/>
                  </a:lnTo>
                  <a:lnTo>
                    <a:pt x="67" y="910"/>
                  </a:lnTo>
                  <a:lnTo>
                    <a:pt x="59" y="915"/>
                  </a:lnTo>
                  <a:lnTo>
                    <a:pt x="54" y="921"/>
                  </a:lnTo>
                  <a:lnTo>
                    <a:pt x="49" y="923"/>
                  </a:lnTo>
                  <a:lnTo>
                    <a:pt x="46" y="929"/>
                  </a:lnTo>
                  <a:lnTo>
                    <a:pt x="40" y="934"/>
                  </a:lnTo>
                  <a:lnTo>
                    <a:pt x="38" y="939"/>
                  </a:lnTo>
                  <a:lnTo>
                    <a:pt x="35" y="945"/>
                  </a:lnTo>
                  <a:lnTo>
                    <a:pt x="35" y="953"/>
                  </a:lnTo>
                  <a:lnTo>
                    <a:pt x="35" y="958"/>
                  </a:lnTo>
                  <a:lnTo>
                    <a:pt x="38" y="980"/>
                  </a:lnTo>
                  <a:lnTo>
                    <a:pt x="40" y="1002"/>
                  </a:lnTo>
                  <a:lnTo>
                    <a:pt x="43" y="1023"/>
                  </a:lnTo>
                  <a:lnTo>
                    <a:pt x="46" y="1048"/>
                  </a:lnTo>
                  <a:lnTo>
                    <a:pt x="51" y="1069"/>
                  </a:lnTo>
                  <a:lnTo>
                    <a:pt x="54" y="1091"/>
                  </a:lnTo>
                  <a:lnTo>
                    <a:pt x="57" y="1112"/>
                  </a:lnTo>
                  <a:lnTo>
                    <a:pt x="59" y="1134"/>
                  </a:lnTo>
                  <a:lnTo>
                    <a:pt x="65" y="1142"/>
                  </a:lnTo>
                  <a:lnTo>
                    <a:pt x="73" y="1147"/>
                  </a:lnTo>
                  <a:lnTo>
                    <a:pt x="86" y="1150"/>
                  </a:lnTo>
                  <a:lnTo>
                    <a:pt x="100" y="1153"/>
                  </a:lnTo>
                  <a:lnTo>
                    <a:pt x="113" y="1153"/>
                  </a:lnTo>
                  <a:lnTo>
                    <a:pt x="121" y="1153"/>
                  </a:lnTo>
                  <a:lnTo>
                    <a:pt x="124" y="1153"/>
                  </a:lnTo>
                  <a:lnTo>
                    <a:pt x="127" y="1153"/>
                  </a:lnTo>
                  <a:lnTo>
                    <a:pt x="124" y="1153"/>
                  </a:lnTo>
                  <a:lnTo>
                    <a:pt x="121" y="1150"/>
                  </a:lnTo>
                  <a:lnTo>
                    <a:pt x="116" y="1150"/>
                  </a:lnTo>
                  <a:lnTo>
                    <a:pt x="108" y="1150"/>
                  </a:lnTo>
                  <a:lnTo>
                    <a:pt x="103" y="1147"/>
                  </a:lnTo>
                  <a:lnTo>
                    <a:pt x="94" y="1147"/>
                  </a:lnTo>
                  <a:lnTo>
                    <a:pt x="89" y="1145"/>
                  </a:lnTo>
                  <a:lnTo>
                    <a:pt x="81" y="1145"/>
                  </a:lnTo>
                  <a:lnTo>
                    <a:pt x="76" y="1145"/>
                  </a:lnTo>
                  <a:lnTo>
                    <a:pt x="67" y="1142"/>
                  </a:lnTo>
                  <a:lnTo>
                    <a:pt x="67" y="1153"/>
                  </a:lnTo>
                  <a:lnTo>
                    <a:pt x="67" y="1161"/>
                  </a:lnTo>
                  <a:lnTo>
                    <a:pt x="67" y="1169"/>
                  </a:lnTo>
                  <a:lnTo>
                    <a:pt x="65" y="1177"/>
                  </a:lnTo>
                  <a:lnTo>
                    <a:pt x="65" y="1188"/>
                  </a:lnTo>
                  <a:lnTo>
                    <a:pt x="65" y="1196"/>
                  </a:lnTo>
                  <a:lnTo>
                    <a:pt x="65" y="1204"/>
                  </a:lnTo>
                  <a:lnTo>
                    <a:pt x="65" y="1215"/>
                  </a:lnTo>
                  <a:lnTo>
                    <a:pt x="65" y="1220"/>
                  </a:lnTo>
                  <a:lnTo>
                    <a:pt x="67" y="1223"/>
                  </a:lnTo>
                  <a:lnTo>
                    <a:pt x="70" y="1223"/>
                  </a:lnTo>
                  <a:lnTo>
                    <a:pt x="76" y="1226"/>
                  </a:lnTo>
                  <a:lnTo>
                    <a:pt x="89" y="1223"/>
                  </a:lnTo>
                  <a:lnTo>
                    <a:pt x="105" y="1218"/>
                  </a:lnTo>
                  <a:lnTo>
                    <a:pt x="119" y="1212"/>
                  </a:lnTo>
                  <a:lnTo>
                    <a:pt x="127" y="1207"/>
                  </a:lnTo>
                  <a:lnTo>
                    <a:pt x="130" y="1207"/>
                  </a:lnTo>
                  <a:lnTo>
                    <a:pt x="132" y="1207"/>
                  </a:lnTo>
                  <a:lnTo>
                    <a:pt x="130" y="1207"/>
                  </a:lnTo>
                  <a:lnTo>
                    <a:pt x="127" y="1210"/>
                  </a:lnTo>
                  <a:lnTo>
                    <a:pt x="119" y="1215"/>
                  </a:lnTo>
                  <a:lnTo>
                    <a:pt x="108" y="1220"/>
                  </a:lnTo>
                  <a:lnTo>
                    <a:pt x="97" y="1226"/>
                  </a:lnTo>
                  <a:lnTo>
                    <a:pt x="89" y="1231"/>
                  </a:lnTo>
                  <a:lnTo>
                    <a:pt x="78" y="1239"/>
                  </a:lnTo>
                  <a:lnTo>
                    <a:pt x="70" y="1245"/>
                  </a:lnTo>
                  <a:lnTo>
                    <a:pt x="62" y="1253"/>
                  </a:lnTo>
                  <a:lnTo>
                    <a:pt x="57" y="1261"/>
                  </a:lnTo>
                  <a:lnTo>
                    <a:pt x="54" y="1266"/>
                  </a:lnTo>
                  <a:lnTo>
                    <a:pt x="54" y="1269"/>
                  </a:lnTo>
                  <a:lnTo>
                    <a:pt x="57" y="1274"/>
                  </a:lnTo>
                  <a:lnTo>
                    <a:pt x="59" y="1280"/>
                  </a:lnTo>
                  <a:lnTo>
                    <a:pt x="62" y="1285"/>
                  </a:lnTo>
                  <a:lnTo>
                    <a:pt x="65" y="1291"/>
                  </a:lnTo>
                  <a:lnTo>
                    <a:pt x="67" y="1296"/>
                  </a:lnTo>
                  <a:lnTo>
                    <a:pt x="67" y="1301"/>
                  </a:lnTo>
                  <a:lnTo>
                    <a:pt x="67" y="1312"/>
                  </a:lnTo>
                  <a:lnTo>
                    <a:pt x="65" y="1323"/>
                  </a:lnTo>
                  <a:lnTo>
                    <a:pt x="65" y="1334"/>
                  </a:lnTo>
                  <a:lnTo>
                    <a:pt x="62" y="1345"/>
                  </a:lnTo>
                  <a:lnTo>
                    <a:pt x="59" y="1355"/>
                  </a:lnTo>
                  <a:lnTo>
                    <a:pt x="57" y="1366"/>
                  </a:lnTo>
                  <a:lnTo>
                    <a:pt x="57" y="1377"/>
                  </a:lnTo>
                  <a:lnTo>
                    <a:pt x="57" y="1385"/>
                  </a:lnTo>
                  <a:lnTo>
                    <a:pt x="57" y="1393"/>
                  </a:lnTo>
                  <a:lnTo>
                    <a:pt x="57" y="1401"/>
                  </a:lnTo>
                  <a:lnTo>
                    <a:pt x="57" y="1407"/>
                  </a:lnTo>
                  <a:lnTo>
                    <a:pt x="57" y="1415"/>
                  </a:lnTo>
                  <a:lnTo>
                    <a:pt x="59" y="1420"/>
                  </a:lnTo>
                  <a:lnTo>
                    <a:pt x="59" y="1426"/>
                  </a:lnTo>
                  <a:lnTo>
                    <a:pt x="65" y="1431"/>
                  </a:lnTo>
                  <a:lnTo>
                    <a:pt x="67" y="1436"/>
                  </a:lnTo>
                  <a:lnTo>
                    <a:pt x="73" y="1439"/>
                  </a:lnTo>
                  <a:lnTo>
                    <a:pt x="78" y="1442"/>
                  </a:lnTo>
                  <a:lnTo>
                    <a:pt x="86" y="1442"/>
                  </a:lnTo>
                  <a:lnTo>
                    <a:pt x="92" y="1442"/>
                  </a:lnTo>
                  <a:lnTo>
                    <a:pt x="97" y="1439"/>
                  </a:lnTo>
                  <a:lnTo>
                    <a:pt x="105" y="1439"/>
                  </a:lnTo>
                  <a:lnTo>
                    <a:pt x="111" y="1436"/>
                  </a:lnTo>
                  <a:lnTo>
                    <a:pt x="119" y="1436"/>
                  </a:lnTo>
                  <a:lnTo>
                    <a:pt x="113" y="1436"/>
                  </a:lnTo>
                  <a:lnTo>
                    <a:pt x="105" y="1436"/>
                  </a:lnTo>
                  <a:lnTo>
                    <a:pt x="100" y="1436"/>
                  </a:lnTo>
                  <a:lnTo>
                    <a:pt x="94" y="1436"/>
                  </a:lnTo>
                  <a:lnTo>
                    <a:pt x="86" y="1436"/>
                  </a:lnTo>
                  <a:lnTo>
                    <a:pt x="81" y="1436"/>
                  </a:lnTo>
                  <a:lnTo>
                    <a:pt x="76" y="1436"/>
                  </a:lnTo>
                  <a:lnTo>
                    <a:pt x="67" y="1436"/>
                  </a:lnTo>
                  <a:lnTo>
                    <a:pt x="62" y="1439"/>
                  </a:lnTo>
                  <a:lnTo>
                    <a:pt x="57" y="1447"/>
                  </a:lnTo>
                  <a:lnTo>
                    <a:pt x="57" y="1455"/>
                  </a:lnTo>
                  <a:lnTo>
                    <a:pt x="54" y="1466"/>
                  </a:lnTo>
                  <a:lnTo>
                    <a:pt x="57" y="1477"/>
                  </a:lnTo>
                  <a:lnTo>
                    <a:pt x="59" y="1485"/>
                  </a:lnTo>
                  <a:lnTo>
                    <a:pt x="62" y="1490"/>
                  </a:lnTo>
                  <a:lnTo>
                    <a:pt x="67" y="1490"/>
                  </a:lnTo>
                  <a:lnTo>
                    <a:pt x="76" y="1488"/>
                  </a:lnTo>
                  <a:lnTo>
                    <a:pt x="86" y="1480"/>
                  </a:lnTo>
                  <a:lnTo>
                    <a:pt x="97" y="1474"/>
                  </a:lnTo>
                  <a:lnTo>
                    <a:pt x="108" y="1466"/>
                  </a:lnTo>
                  <a:lnTo>
                    <a:pt x="119" y="1463"/>
                  </a:lnTo>
                  <a:lnTo>
                    <a:pt x="127" y="1461"/>
                  </a:lnTo>
                  <a:lnTo>
                    <a:pt x="130" y="1461"/>
                  </a:lnTo>
                  <a:lnTo>
                    <a:pt x="132" y="1463"/>
                  </a:lnTo>
                  <a:lnTo>
                    <a:pt x="132" y="1466"/>
                  </a:lnTo>
                  <a:lnTo>
                    <a:pt x="127" y="1474"/>
                  </a:lnTo>
                  <a:lnTo>
                    <a:pt x="119" y="1480"/>
                  </a:lnTo>
                  <a:lnTo>
                    <a:pt x="111" y="1485"/>
                  </a:lnTo>
                  <a:lnTo>
                    <a:pt x="97" y="1490"/>
                  </a:lnTo>
                  <a:lnTo>
                    <a:pt x="86" y="1493"/>
                  </a:lnTo>
                  <a:lnTo>
                    <a:pt x="78" y="1499"/>
                  </a:lnTo>
                  <a:lnTo>
                    <a:pt x="67" y="1504"/>
                  </a:lnTo>
                  <a:lnTo>
                    <a:pt x="65" y="1512"/>
                  </a:lnTo>
                  <a:lnTo>
                    <a:pt x="59" y="1531"/>
                  </a:lnTo>
                  <a:lnTo>
                    <a:pt x="57" y="1550"/>
                  </a:lnTo>
                  <a:lnTo>
                    <a:pt x="54" y="1569"/>
                  </a:lnTo>
                  <a:lnTo>
                    <a:pt x="54" y="1588"/>
                  </a:lnTo>
                  <a:lnTo>
                    <a:pt x="54" y="1607"/>
                  </a:lnTo>
                  <a:lnTo>
                    <a:pt x="57" y="1625"/>
                  </a:lnTo>
                  <a:lnTo>
                    <a:pt x="62" y="1644"/>
                  </a:lnTo>
                  <a:lnTo>
                    <a:pt x="67" y="1663"/>
                  </a:lnTo>
                  <a:lnTo>
                    <a:pt x="70" y="1666"/>
                  </a:lnTo>
                  <a:lnTo>
                    <a:pt x="76" y="1671"/>
                  </a:lnTo>
                  <a:lnTo>
                    <a:pt x="86" y="1677"/>
                  </a:lnTo>
                  <a:lnTo>
                    <a:pt x="97" y="1682"/>
                  </a:lnTo>
                  <a:lnTo>
                    <a:pt x="108" y="1688"/>
                  </a:lnTo>
                  <a:lnTo>
                    <a:pt x="121" y="1690"/>
                  </a:lnTo>
                  <a:lnTo>
                    <a:pt x="138" y="1696"/>
                  </a:lnTo>
                  <a:lnTo>
                    <a:pt x="151" y="1698"/>
                  </a:lnTo>
                  <a:lnTo>
                    <a:pt x="167" y="1698"/>
                  </a:lnTo>
                  <a:lnTo>
                    <a:pt x="184" y="1698"/>
                  </a:lnTo>
                  <a:lnTo>
                    <a:pt x="200" y="1696"/>
                  </a:lnTo>
                  <a:lnTo>
                    <a:pt x="213" y="1693"/>
                  </a:lnTo>
                  <a:lnTo>
                    <a:pt x="227" y="1690"/>
                  </a:lnTo>
                  <a:lnTo>
                    <a:pt x="240" y="1688"/>
                  </a:lnTo>
                  <a:lnTo>
                    <a:pt x="251" y="1688"/>
                  </a:lnTo>
                  <a:lnTo>
                    <a:pt x="259" y="1688"/>
                  </a:lnTo>
                  <a:lnTo>
                    <a:pt x="267" y="1682"/>
                  </a:lnTo>
                  <a:lnTo>
                    <a:pt x="278" y="1677"/>
                  </a:lnTo>
                  <a:lnTo>
                    <a:pt x="289" y="1674"/>
                  </a:lnTo>
                  <a:lnTo>
                    <a:pt x="297" y="1671"/>
                  </a:lnTo>
                  <a:lnTo>
                    <a:pt x="308" y="1666"/>
                  </a:lnTo>
                  <a:lnTo>
                    <a:pt x="313" y="1663"/>
                  </a:lnTo>
                  <a:lnTo>
                    <a:pt x="321" y="1658"/>
                  </a:lnTo>
                  <a:lnTo>
                    <a:pt x="324" y="1650"/>
                  </a:lnTo>
                  <a:lnTo>
                    <a:pt x="324" y="1647"/>
                  </a:lnTo>
                  <a:lnTo>
                    <a:pt x="324" y="1642"/>
                  </a:lnTo>
                  <a:lnTo>
                    <a:pt x="321" y="1639"/>
                  </a:lnTo>
                  <a:lnTo>
                    <a:pt x="319" y="1634"/>
                  </a:lnTo>
                  <a:lnTo>
                    <a:pt x="316" y="1631"/>
                  </a:lnTo>
                  <a:lnTo>
                    <a:pt x="311" y="1628"/>
                  </a:lnTo>
                  <a:lnTo>
                    <a:pt x="308" y="1623"/>
                  </a:lnTo>
                  <a:lnTo>
                    <a:pt x="302" y="1623"/>
                  </a:lnTo>
                  <a:lnTo>
                    <a:pt x="300" y="1620"/>
                  </a:lnTo>
                  <a:lnTo>
                    <a:pt x="297" y="1620"/>
                  </a:lnTo>
                  <a:lnTo>
                    <a:pt x="292" y="1623"/>
                  </a:lnTo>
                  <a:lnTo>
                    <a:pt x="289" y="1623"/>
                  </a:lnTo>
                  <a:lnTo>
                    <a:pt x="284" y="1625"/>
                  </a:lnTo>
                  <a:lnTo>
                    <a:pt x="281" y="1625"/>
                  </a:lnTo>
                  <a:lnTo>
                    <a:pt x="286" y="1625"/>
                  </a:lnTo>
                  <a:lnTo>
                    <a:pt x="289" y="1623"/>
                  </a:lnTo>
                  <a:lnTo>
                    <a:pt x="294" y="1623"/>
                  </a:lnTo>
                  <a:lnTo>
                    <a:pt x="297" y="1623"/>
                  </a:lnTo>
                  <a:lnTo>
                    <a:pt x="302" y="1623"/>
                  </a:lnTo>
                  <a:lnTo>
                    <a:pt x="305" y="1623"/>
                  </a:lnTo>
                  <a:lnTo>
                    <a:pt x="308" y="1620"/>
                  </a:lnTo>
                  <a:lnTo>
                    <a:pt x="311" y="1617"/>
                  </a:lnTo>
                  <a:lnTo>
                    <a:pt x="316" y="1612"/>
                  </a:lnTo>
                  <a:lnTo>
                    <a:pt x="319" y="1604"/>
                  </a:lnTo>
                  <a:lnTo>
                    <a:pt x="321" y="1598"/>
                  </a:lnTo>
                  <a:lnTo>
                    <a:pt x="324" y="1590"/>
                  </a:lnTo>
                  <a:lnTo>
                    <a:pt x="324" y="1582"/>
                  </a:lnTo>
                  <a:lnTo>
                    <a:pt x="324" y="1577"/>
                  </a:lnTo>
                  <a:lnTo>
                    <a:pt x="324" y="1569"/>
                  </a:lnTo>
                  <a:lnTo>
                    <a:pt x="319" y="1563"/>
                  </a:lnTo>
                  <a:lnTo>
                    <a:pt x="313" y="1555"/>
                  </a:lnTo>
                  <a:lnTo>
                    <a:pt x="305" y="1553"/>
                  </a:lnTo>
                  <a:lnTo>
                    <a:pt x="292" y="1550"/>
                  </a:lnTo>
                  <a:lnTo>
                    <a:pt x="281" y="1547"/>
                  </a:lnTo>
                  <a:lnTo>
                    <a:pt x="270" y="1544"/>
                  </a:lnTo>
                  <a:lnTo>
                    <a:pt x="262" y="1542"/>
                  </a:lnTo>
                  <a:lnTo>
                    <a:pt x="257" y="1536"/>
                  </a:lnTo>
                  <a:lnTo>
                    <a:pt x="257" y="1528"/>
                  </a:lnTo>
                  <a:lnTo>
                    <a:pt x="259" y="1526"/>
                  </a:lnTo>
                  <a:lnTo>
                    <a:pt x="262" y="1523"/>
                  </a:lnTo>
                  <a:lnTo>
                    <a:pt x="265" y="1523"/>
                  </a:lnTo>
                  <a:lnTo>
                    <a:pt x="270" y="1523"/>
                  </a:lnTo>
                  <a:lnTo>
                    <a:pt x="281" y="1526"/>
                  </a:lnTo>
                  <a:lnTo>
                    <a:pt x="292" y="1531"/>
                  </a:lnTo>
                  <a:lnTo>
                    <a:pt x="302" y="1536"/>
                  </a:lnTo>
                  <a:lnTo>
                    <a:pt x="313" y="1539"/>
                  </a:lnTo>
                  <a:lnTo>
                    <a:pt x="319" y="1539"/>
                  </a:lnTo>
                  <a:lnTo>
                    <a:pt x="324" y="1539"/>
                  </a:lnTo>
                  <a:lnTo>
                    <a:pt x="327" y="1536"/>
                  </a:lnTo>
                  <a:lnTo>
                    <a:pt x="329" y="1534"/>
                  </a:lnTo>
                  <a:lnTo>
                    <a:pt x="335" y="1512"/>
                  </a:lnTo>
                  <a:lnTo>
                    <a:pt x="340" y="1493"/>
                  </a:lnTo>
                  <a:lnTo>
                    <a:pt x="343" y="1472"/>
                  </a:lnTo>
                  <a:lnTo>
                    <a:pt x="343" y="1450"/>
                  </a:lnTo>
                  <a:lnTo>
                    <a:pt x="340" y="1426"/>
                  </a:lnTo>
                  <a:lnTo>
                    <a:pt x="338" y="1404"/>
                  </a:lnTo>
                  <a:lnTo>
                    <a:pt x="335" y="1382"/>
                  </a:lnTo>
                  <a:lnTo>
                    <a:pt x="332" y="1361"/>
                  </a:lnTo>
                  <a:lnTo>
                    <a:pt x="329" y="1353"/>
                  </a:lnTo>
                  <a:lnTo>
                    <a:pt x="324" y="1345"/>
                  </a:lnTo>
                  <a:lnTo>
                    <a:pt x="319" y="1339"/>
                  </a:lnTo>
                  <a:lnTo>
                    <a:pt x="313" y="1331"/>
                  </a:lnTo>
                  <a:lnTo>
                    <a:pt x="305" y="1326"/>
                  </a:lnTo>
                  <a:lnTo>
                    <a:pt x="300" y="1318"/>
                  </a:lnTo>
                  <a:lnTo>
                    <a:pt x="297" y="1309"/>
                  </a:lnTo>
                  <a:lnTo>
                    <a:pt x="294" y="1301"/>
                  </a:lnTo>
                  <a:lnTo>
                    <a:pt x="297" y="1299"/>
                  </a:lnTo>
                  <a:lnTo>
                    <a:pt x="300" y="1299"/>
                  </a:lnTo>
                  <a:lnTo>
                    <a:pt x="302" y="1304"/>
                  </a:lnTo>
                  <a:lnTo>
                    <a:pt x="308" y="1307"/>
                  </a:lnTo>
                  <a:lnTo>
                    <a:pt x="316" y="1312"/>
                  </a:lnTo>
                  <a:lnTo>
                    <a:pt x="321" y="1318"/>
                  </a:lnTo>
                  <a:lnTo>
                    <a:pt x="327" y="1320"/>
                  </a:lnTo>
                  <a:lnTo>
                    <a:pt x="332" y="1320"/>
                  </a:lnTo>
                  <a:lnTo>
                    <a:pt x="335" y="1318"/>
                  </a:lnTo>
                  <a:lnTo>
                    <a:pt x="340" y="1315"/>
                  </a:lnTo>
                  <a:lnTo>
                    <a:pt x="340" y="1309"/>
                  </a:lnTo>
                  <a:lnTo>
                    <a:pt x="343" y="1304"/>
                  </a:lnTo>
                  <a:lnTo>
                    <a:pt x="343" y="1299"/>
                  </a:lnTo>
                  <a:lnTo>
                    <a:pt x="343" y="1296"/>
                  </a:lnTo>
                  <a:lnTo>
                    <a:pt x="343" y="1291"/>
                  </a:lnTo>
                  <a:lnTo>
                    <a:pt x="340" y="1285"/>
                  </a:lnTo>
                  <a:lnTo>
                    <a:pt x="338" y="1282"/>
                  </a:lnTo>
                  <a:lnTo>
                    <a:pt x="335" y="1280"/>
                  </a:lnTo>
                  <a:lnTo>
                    <a:pt x="329" y="1280"/>
                  </a:lnTo>
                  <a:lnTo>
                    <a:pt x="324" y="1277"/>
                  </a:lnTo>
                  <a:lnTo>
                    <a:pt x="319" y="1277"/>
                  </a:lnTo>
                  <a:lnTo>
                    <a:pt x="316" y="1274"/>
                  </a:lnTo>
                  <a:lnTo>
                    <a:pt x="313" y="1272"/>
                  </a:lnTo>
                  <a:lnTo>
                    <a:pt x="311" y="1269"/>
                  </a:lnTo>
                  <a:lnTo>
                    <a:pt x="313" y="1264"/>
                  </a:lnTo>
                  <a:lnTo>
                    <a:pt x="316" y="1261"/>
                  </a:lnTo>
                  <a:lnTo>
                    <a:pt x="321" y="1258"/>
                  </a:lnTo>
                  <a:lnTo>
                    <a:pt x="327" y="1255"/>
                  </a:lnTo>
                  <a:lnTo>
                    <a:pt x="332" y="1253"/>
                  </a:lnTo>
                  <a:lnTo>
                    <a:pt x="335" y="1250"/>
                  </a:lnTo>
                  <a:lnTo>
                    <a:pt x="340" y="1247"/>
                  </a:lnTo>
                  <a:lnTo>
                    <a:pt x="340" y="1245"/>
                  </a:lnTo>
                  <a:lnTo>
                    <a:pt x="340" y="1220"/>
                  </a:lnTo>
                  <a:lnTo>
                    <a:pt x="340" y="1199"/>
                  </a:lnTo>
                  <a:lnTo>
                    <a:pt x="338" y="1174"/>
                  </a:lnTo>
                  <a:lnTo>
                    <a:pt x="335" y="1153"/>
                  </a:lnTo>
                  <a:lnTo>
                    <a:pt x="329" y="1131"/>
                  </a:lnTo>
                  <a:lnTo>
                    <a:pt x="327" y="1107"/>
                  </a:lnTo>
                  <a:lnTo>
                    <a:pt x="324" y="1085"/>
                  </a:lnTo>
                  <a:lnTo>
                    <a:pt x="319" y="1064"/>
                  </a:lnTo>
                  <a:lnTo>
                    <a:pt x="316" y="1058"/>
                  </a:lnTo>
                  <a:lnTo>
                    <a:pt x="311" y="1058"/>
                  </a:lnTo>
                  <a:lnTo>
                    <a:pt x="302" y="1061"/>
                  </a:lnTo>
                  <a:lnTo>
                    <a:pt x="294" y="1064"/>
                  </a:lnTo>
                  <a:lnTo>
                    <a:pt x="286" y="1066"/>
                  </a:lnTo>
                  <a:lnTo>
                    <a:pt x="281" y="1069"/>
                  </a:lnTo>
                  <a:lnTo>
                    <a:pt x="275" y="1069"/>
                  </a:lnTo>
                  <a:lnTo>
                    <a:pt x="278" y="1066"/>
                  </a:lnTo>
                  <a:lnTo>
                    <a:pt x="284" y="1064"/>
                  </a:lnTo>
                  <a:lnTo>
                    <a:pt x="289" y="1061"/>
                  </a:lnTo>
                  <a:lnTo>
                    <a:pt x="297" y="1056"/>
                  </a:lnTo>
                  <a:lnTo>
                    <a:pt x="302" y="1053"/>
                  </a:lnTo>
                  <a:lnTo>
                    <a:pt x="308" y="1050"/>
                  </a:lnTo>
                  <a:lnTo>
                    <a:pt x="313" y="1045"/>
                  </a:lnTo>
                  <a:lnTo>
                    <a:pt x="319" y="1039"/>
                  </a:lnTo>
                  <a:lnTo>
                    <a:pt x="319" y="1034"/>
                  </a:lnTo>
                  <a:lnTo>
                    <a:pt x="319" y="1029"/>
                  </a:lnTo>
                  <a:lnTo>
                    <a:pt x="319" y="1026"/>
                  </a:lnTo>
                  <a:lnTo>
                    <a:pt x="313" y="1020"/>
                  </a:lnTo>
                  <a:lnTo>
                    <a:pt x="311" y="1018"/>
                  </a:lnTo>
                  <a:lnTo>
                    <a:pt x="305" y="1015"/>
                  </a:lnTo>
                  <a:lnTo>
                    <a:pt x="300" y="1012"/>
                  </a:lnTo>
                  <a:lnTo>
                    <a:pt x="294" y="1007"/>
                  </a:lnTo>
                  <a:lnTo>
                    <a:pt x="292" y="1004"/>
                  </a:lnTo>
                  <a:lnTo>
                    <a:pt x="286" y="1004"/>
                  </a:lnTo>
                  <a:lnTo>
                    <a:pt x="284" y="1004"/>
                  </a:lnTo>
                  <a:lnTo>
                    <a:pt x="278" y="1010"/>
                  </a:lnTo>
                  <a:lnTo>
                    <a:pt x="275" y="1015"/>
                  </a:lnTo>
                  <a:lnTo>
                    <a:pt x="270" y="1020"/>
                  </a:lnTo>
                  <a:lnTo>
                    <a:pt x="267" y="1023"/>
                  </a:lnTo>
                  <a:lnTo>
                    <a:pt x="267" y="1026"/>
                  </a:lnTo>
                  <a:lnTo>
                    <a:pt x="270" y="1026"/>
                  </a:lnTo>
                  <a:lnTo>
                    <a:pt x="278" y="1020"/>
                  </a:lnTo>
                  <a:lnTo>
                    <a:pt x="286" y="1012"/>
                  </a:lnTo>
                  <a:lnTo>
                    <a:pt x="294" y="1010"/>
                  </a:lnTo>
                  <a:lnTo>
                    <a:pt x="302" y="1002"/>
                  </a:lnTo>
                  <a:lnTo>
                    <a:pt x="311" y="996"/>
                  </a:lnTo>
                  <a:lnTo>
                    <a:pt x="319" y="991"/>
                  </a:lnTo>
                  <a:lnTo>
                    <a:pt x="324" y="983"/>
                  </a:lnTo>
                  <a:lnTo>
                    <a:pt x="329" y="975"/>
                  </a:lnTo>
                  <a:lnTo>
                    <a:pt x="332" y="958"/>
                  </a:lnTo>
                  <a:lnTo>
                    <a:pt x="335" y="942"/>
                  </a:lnTo>
                  <a:lnTo>
                    <a:pt x="338" y="926"/>
                  </a:lnTo>
                  <a:lnTo>
                    <a:pt x="338" y="910"/>
                  </a:lnTo>
                  <a:lnTo>
                    <a:pt x="338" y="894"/>
                  </a:lnTo>
                  <a:lnTo>
                    <a:pt x="335" y="877"/>
                  </a:lnTo>
                  <a:lnTo>
                    <a:pt x="332" y="861"/>
                  </a:lnTo>
                  <a:lnTo>
                    <a:pt x="329" y="845"/>
                  </a:lnTo>
                  <a:lnTo>
                    <a:pt x="324" y="837"/>
                  </a:lnTo>
                  <a:lnTo>
                    <a:pt x="316" y="829"/>
                  </a:lnTo>
                  <a:lnTo>
                    <a:pt x="308" y="823"/>
                  </a:lnTo>
                  <a:lnTo>
                    <a:pt x="297" y="818"/>
                  </a:lnTo>
                  <a:lnTo>
                    <a:pt x="289" y="813"/>
                  </a:lnTo>
                  <a:lnTo>
                    <a:pt x="278" y="804"/>
                  </a:lnTo>
                  <a:lnTo>
                    <a:pt x="270" y="799"/>
                  </a:lnTo>
                  <a:lnTo>
                    <a:pt x="265" y="791"/>
                  </a:lnTo>
                  <a:lnTo>
                    <a:pt x="265" y="788"/>
                  </a:lnTo>
                  <a:lnTo>
                    <a:pt x="267" y="788"/>
                  </a:lnTo>
                  <a:lnTo>
                    <a:pt x="273" y="791"/>
                  </a:lnTo>
                  <a:lnTo>
                    <a:pt x="281" y="794"/>
                  </a:lnTo>
                  <a:lnTo>
                    <a:pt x="286" y="799"/>
                  </a:lnTo>
                  <a:lnTo>
                    <a:pt x="294" y="802"/>
                  </a:lnTo>
                  <a:lnTo>
                    <a:pt x="302" y="804"/>
                  </a:lnTo>
                  <a:lnTo>
                    <a:pt x="308" y="802"/>
                  </a:lnTo>
                  <a:lnTo>
                    <a:pt x="313" y="799"/>
                  </a:lnTo>
                  <a:lnTo>
                    <a:pt x="316" y="794"/>
                  </a:lnTo>
                  <a:lnTo>
                    <a:pt x="319" y="786"/>
                  </a:lnTo>
                  <a:lnTo>
                    <a:pt x="319" y="780"/>
                  </a:lnTo>
                  <a:lnTo>
                    <a:pt x="321" y="772"/>
                  </a:lnTo>
                  <a:lnTo>
                    <a:pt x="319" y="764"/>
                  </a:lnTo>
                  <a:lnTo>
                    <a:pt x="319" y="759"/>
                  </a:lnTo>
                  <a:lnTo>
                    <a:pt x="316" y="753"/>
                  </a:lnTo>
                  <a:lnTo>
                    <a:pt x="313" y="750"/>
                  </a:lnTo>
                  <a:lnTo>
                    <a:pt x="308" y="748"/>
                  </a:lnTo>
                  <a:lnTo>
                    <a:pt x="305" y="748"/>
                  </a:lnTo>
                  <a:lnTo>
                    <a:pt x="300" y="748"/>
                  </a:lnTo>
                  <a:lnTo>
                    <a:pt x="294" y="748"/>
                  </a:lnTo>
                  <a:lnTo>
                    <a:pt x="289" y="750"/>
                  </a:lnTo>
                  <a:lnTo>
                    <a:pt x="284" y="750"/>
                  </a:lnTo>
                  <a:lnTo>
                    <a:pt x="278" y="748"/>
                  </a:lnTo>
                  <a:lnTo>
                    <a:pt x="281" y="748"/>
                  </a:lnTo>
                  <a:lnTo>
                    <a:pt x="286" y="748"/>
                  </a:lnTo>
                  <a:lnTo>
                    <a:pt x="289" y="748"/>
                  </a:lnTo>
                  <a:lnTo>
                    <a:pt x="294" y="748"/>
                  </a:lnTo>
                  <a:lnTo>
                    <a:pt x="297" y="745"/>
                  </a:lnTo>
                  <a:lnTo>
                    <a:pt x="300" y="745"/>
                  </a:lnTo>
                  <a:lnTo>
                    <a:pt x="302" y="726"/>
                  </a:lnTo>
                  <a:lnTo>
                    <a:pt x="308" y="707"/>
                  </a:lnTo>
                  <a:lnTo>
                    <a:pt x="311" y="688"/>
                  </a:lnTo>
                  <a:lnTo>
                    <a:pt x="311" y="669"/>
                  </a:lnTo>
                  <a:lnTo>
                    <a:pt x="313" y="650"/>
                  </a:lnTo>
                  <a:lnTo>
                    <a:pt x="316" y="632"/>
                  </a:lnTo>
                  <a:lnTo>
                    <a:pt x="316" y="613"/>
                  </a:lnTo>
                  <a:lnTo>
                    <a:pt x="316" y="594"/>
                  </a:lnTo>
                  <a:lnTo>
                    <a:pt x="316" y="583"/>
                  </a:lnTo>
                  <a:lnTo>
                    <a:pt x="316" y="575"/>
                  </a:lnTo>
                  <a:lnTo>
                    <a:pt x="313" y="564"/>
                  </a:lnTo>
                  <a:lnTo>
                    <a:pt x="313" y="556"/>
                  </a:lnTo>
                  <a:lnTo>
                    <a:pt x="311" y="545"/>
                  </a:lnTo>
                  <a:lnTo>
                    <a:pt x="308" y="537"/>
                  </a:lnTo>
                  <a:lnTo>
                    <a:pt x="302" y="529"/>
                  </a:lnTo>
                  <a:lnTo>
                    <a:pt x="300" y="521"/>
                  </a:lnTo>
                  <a:lnTo>
                    <a:pt x="297" y="521"/>
                  </a:lnTo>
                  <a:lnTo>
                    <a:pt x="294" y="521"/>
                  </a:lnTo>
                  <a:lnTo>
                    <a:pt x="289" y="524"/>
                  </a:lnTo>
                  <a:lnTo>
                    <a:pt x="286" y="529"/>
                  </a:lnTo>
                  <a:lnTo>
                    <a:pt x="281" y="532"/>
                  </a:lnTo>
                  <a:lnTo>
                    <a:pt x="278" y="534"/>
                  </a:lnTo>
                  <a:lnTo>
                    <a:pt x="275" y="537"/>
                  </a:lnTo>
                  <a:lnTo>
                    <a:pt x="273" y="534"/>
                  </a:lnTo>
                  <a:lnTo>
                    <a:pt x="273" y="529"/>
                  </a:lnTo>
                  <a:lnTo>
                    <a:pt x="275" y="526"/>
                  </a:lnTo>
                  <a:lnTo>
                    <a:pt x="281" y="524"/>
                  </a:lnTo>
                  <a:lnTo>
                    <a:pt x="286" y="518"/>
                  </a:lnTo>
                  <a:lnTo>
                    <a:pt x="289" y="515"/>
                  </a:lnTo>
                  <a:lnTo>
                    <a:pt x="294" y="513"/>
                  </a:lnTo>
                  <a:lnTo>
                    <a:pt x="294" y="507"/>
                  </a:lnTo>
                  <a:lnTo>
                    <a:pt x="294" y="505"/>
                  </a:lnTo>
                  <a:lnTo>
                    <a:pt x="289" y="499"/>
                  </a:lnTo>
                  <a:lnTo>
                    <a:pt x="284" y="494"/>
                  </a:lnTo>
                  <a:lnTo>
                    <a:pt x="275" y="491"/>
                  </a:lnTo>
                  <a:lnTo>
                    <a:pt x="267" y="488"/>
                  </a:lnTo>
                  <a:lnTo>
                    <a:pt x="259" y="486"/>
                  </a:lnTo>
                  <a:lnTo>
                    <a:pt x="251" y="483"/>
                  </a:lnTo>
                  <a:lnTo>
                    <a:pt x="246" y="478"/>
                  </a:lnTo>
                  <a:lnTo>
                    <a:pt x="243" y="472"/>
                  </a:lnTo>
                  <a:lnTo>
                    <a:pt x="246" y="467"/>
                  </a:lnTo>
                  <a:lnTo>
                    <a:pt x="248" y="464"/>
                  </a:lnTo>
                  <a:lnTo>
                    <a:pt x="254" y="464"/>
                  </a:lnTo>
                  <a:lnTo>
                    <a:pt x="262" y="467"/>
                  </a:lnTo>
                  <a:lnTo>
                    <a:pt x="267" y="470"/>
                  </a:lnTo>
                  <a:lnTo>
                    <a:pt x="275" y="472"/>
                  </a:lnTo>
                  <a:lnTo>
                    <a:pt x="284" y="475"/>
                  </a:lnTo>
                  <a:lnTo>
                    <a:pt x="292" y="475"/>
                  </a:lnTo>
                  <a:lnTo>
                    <a:pt x="300" y="475"/>
                  </a:lnTo>
                  <a:lnTo>
                    <a:pt x="305" y="472"/>
                  </a:lnTo>
                  <a:lnTo>
                    <a:pt x="308" y="467"/>
                  </a:lnTo>
                  <a:lnTo>
                    <a:pt x="311" y="461"/>
                  </a:lnTo>
                  <a:lnTo>
                    <a:pt x="308" y="445"/>
                  </a:lnTo>
                  <a:lnTo>
                    <a:pt x="305" y="424"/>
                  </a:lnTo>
                  <a:lnTo>
                    <a:pt x="297" y="399"/>
                  </a:lnTo>
                  <a:lnTo>
                    <a:pt x="292" y="375"/>
                  </a:lnTo>
                  <a:lnTo>
                    <a:pt x="289" y="353"/>
                  </a:lnTo>
                  <a:lnTo>
                    <a:pt x="292" y="332"/>
                  </a:lnTo>
                  <a:lnTo>
                    <a:pt x="294" y="324"/>
                  </a:lnTo>
                  <a:lnTo>
                    <a:pt x="297" y="316"/>
                  </a:lnTo>
                  <a:lnTo>
                    <a:pt x="300" y="310"/>
                  </a:lnTo>
                  <a:lnTo>
                    <a:pt x="302" y="302"/>
                  </a:lnTo>
                  <a:lnTo>
                    <a:pt x="305" y="294"/>
                  </a:lnTo>
                  <a:lnTo>
                    <a:pt x="308" y="286"/>
                  </a:lnTo>
                  <a:lnTo>
                    <a:pt x="308" y="278"/>
                  </a:lnTo>
                  <a:lnTo>
                    <a:pt x="308" y="270"/>
                  </a:lnTo>
                  <a:lnTo>
                    <a:pt x="302" y="251"/>
                  </a:lnTo>
                  <a:lnTo>
                    <a:pt x="300" y="232"/>
                  </a:lnTo>
                  <a:lnTo>
                    <a:pt x="297" y="213"/>
                  </a:lnTo>
                  <a:lnTo>
                    <a:pt x="292" y="194"/>
                  </a:lnTo>
                  <a:lnTo>
                    <a:pt x="289" y="175"/>
                  </a:lnTo>
                  <a:lnTo>
                    <a:pt x="286" y="156"/>
                  </a:lnTo>
                  <a:lnTo>
                    <a:pt x="281" y="137"/>
                  </a:lnTo>
                  <a:lnTo>
                    <a:pt x="278" y="118"/>
                  </a:lnTo>
                  <a:lnTo>
                    <a:pt x="273" y="108"/>
                  </a:lnTo>
                  <a:lnTo>
                    <a:pt x="270" y="97"/>
                  </a:lnTo>
                  <a:lnTo>
                    <a:pt x="265" y="86"/>
                  </a:lnTo>
                  <a:lnTo>
                    <a:pt x="262" y="75"/>
                  </a:lnTo>
                  <a:lnTo>
                    <a:pt x="257" y="67"/>
                  </a:lnTo>
                  <a:lnTo>
                    <a:pt x="254" y="56"/>
                  </a:lnTo>
                  <a:lnTo>
                    <a:pt x="248" y="45"/>
                  </a:lnTo>
                  <a:lnTo>
                    <a:pt x="243" y="35"/>
                  </a:lnTo>
                  <a:lnTo>
                    <a:pt x="238" y="29"/>
                  </a:lnTo>
                  <a:lnTo>
                    <a:pt x="232" y="27"/>
                  </a:lnTo>
                  <a:lnTo>
                    <a:pt x="227" y="21"/>
                  </a:lnTo>
                  <a:lnTo>
                    <a:pt x="221" y="16"/>
                  </a:lnTo>
                  <a:lnTo>
                    <a:pt x="216" y="13"/>
                  </a:lnTo>
                  <a:lnTo>
                    <a:pt x="211" y="8"/>
                  </a:lnTo>
                  <a:lnTo>
                    <a:pt x="205" y="2"/>
                  </a:lnTo>
                  <a:lnTo>
                    <a:pt x="200" y="0"/>
                  </a:lnTo>
                  <a:lnTo>
                    <a:pt x="100" y="307"/>
                  </a:lnTo>
                  <a:lnTo>
                    <a:pt x="100" y="313"/>
                  </a:lnTo>
                  <a:lnTo>
                    <a:pt x="100" y="316"/>
                  </a:lnTo>
                  <a:lnTo>
                    <a:pt x="103" y="321"/>
                  </a:lnTo>
                  <a:lnTo>
                    <a:pt x="103" y="324"/>
                  </a:lnTo>
                  <a:lnTo>
                    <a:pt x="103" y="326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8" y="337"/>
                  </a:lnTo>
                  <a:close/>
                </a:path>
              </a:pathLst>
            </a:custGeom>
            <a:solidFill>
              <a:srgbClr val="EE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7" name="Freeform 17"/>
            <p:cNvSpPr>
              <a:spLocks/>
            </p:cNvSpPr>
            <p:nvPr/>
          </p:nvSpPr>
          <p:spPr bwMode="auto">
            <a:xfrm>
              <a:off x="4042" y="1610"/>
              <a:ext cx="343" cy="1698"/>
            </a:xfrm>
            <a:custGeom>
              <a:avLst/>
              <a:gdLst>
                <a:gd name="T0" fmla="*/ 8 w 343"/>
                <a:gd name="T1" fmla="*/ 453 h 1698"/>
                <a:gd name="T2" fmla="*/ 27 w 343"/>
                <a:gd name="T3" fmla="*/ 559 h 1698"/>
                <a:gd name="T4" fmla="*/ 38 w 343"/>
                <a:gd name="T5" fmla="*/ 656 h 1698"/>
                <a:gd name="T6" fmla="*/ 67 w 343"/>
                <a:gd name="T7" fmla="*/ 659 h 1698"/>
                <a:gd name="T8" fmla="*/ 89 w 343"/>
                <a:gd name="T9" fmla="*/ 634 h 1698"/>
                <a:gd name="T10" fmla="*/ 62 w 343"/>
                <a:gd name="T11" fmla="*/ 683 h 1698"/>
                <a:gd name="T12" fmla="*/ 70 w 343"/>
                <a:gd name="T13" fmla="*/ 696 h 1698"/>
                <a:gd name="T14" fmla="*/ 46 w 343"/>
                <a:gd name="T15" fmla="*/ 810 h 1698"/>
                <a:gd name="T16" fmla="*/ 121 w 343"/>
                <a:gd name="T17" fmla="*/ 869 h 1698"/>
                <a:gd name="T18" fmla="*/ 65 w 343"/>
                <a:gd name="T19" fmla="*/ 877 h 1698"/>
                <a:gd name="T20" fmla="*/ 84 w 343"/>
                <a:gd name="T21" fmla="*/ 904 h 1698"/>
                <a:gd name="T22" fmla="*/ 121 w 343"/>
                <a:gd name="T23" fmla="*/ 885 h 1698"/>
                <a:gd name="T24" fmla="*/ 49 w 343"/>
                <a:gd name="T25" fmla="*/ 923 h 1698"/>
                <a:gd name="T26" fmla="*/ 43 w 343"/>
                <a:gd name="T27" fmla="*/ 1023 h 1698"/>
                <a:gd name="T28" fmla="*/ 100 w 343"/>
                <a:gd name="T29" fmla="*/ 1153 h 1698"/>
                <a:gd name="T30" fmla="*/ 103 w 343"/>
                <a:gd name="T31" fmla="*/ 1147 h 1698"/>
                <a:gd name="T32" fmla="*/ 65 w 343"/>
                <a:gd name="T33" fmla="*/ 1177 h 1698"/>
                <a:gd name="T34" fmla="*/ 89 w 343"/>
                <a:gd name="T35" fmla="*/ 1223 h 1698"/>
                <a:gd name="T36" fmla="*/ 108 w 343"/>
                <a:gd name="T37" fmla="*/ 1220 h 1698"/>
                <a:gd name="T38" fmla="*/ 57 w 343"/>
                <a:gd name="T39" fmla="*/ 1274 h 1698"/>
                <a:gd name="T40" fmla="*/ 62 w 343"/>
                <a:gd name="T41" fmla="*/ 1345 h 1698"/>
                <a:gd name="T42" fmla="*/ 59 w 343"/>
                <a:gd name="T43" fmla="*/ 1420 h 1698"/>
                <a:gd name="T44" fmla="*/ 105 w 343"/>
                <a:gd name="T45" fmla="*/ 1439 h 1698"/>
                <a:gd name="T46" fmla="*/ 76 w 343"/>
                <a:gd name="T47" fmla="*/ 1436 h 1698"/>
                <a:gd name="T48" fmla="*/ 67 w 343"/>
                <a:gd name="T49" fmla="*/ 1490 h 1698"/>
                <a:gd name="T50" fmla="*/ 132 w 343"/>
                <a:gd name="T51" fmla="*/ 1463 h 1698"/>
                <a:gd name="T52" fmla="*/ 65 w 343"/>
                <a:gd name="T53" fmla="*/ 1512 h 1698"/>
                <a:gd name="T54" fmla="*/ 70 w 343"/>
                <a:gd name="T55" fmla="*/ 1666 h 1698"/>
                <a:gd name="T56" fmla="*/ 184 w 343"/>
                <a:gd name="T57" fmla="*/ 1698 h 1698"/>
                <a:gd name="T58" fmla="*/ 289 w 343"/>
                <a:gd name="T59" fmla="*/ 1674 h 1698"/>
                <a:gd name="T60" fmla="*/ 319 w 343"/>
                <a:gd name="T61" fmla="*/ 1634 h 1698"/>
                <a:gd name="T62" fmla="*/ 284 w 343"/>
                <a:gd name="T63" fmla="*/ 1625 h 1698"/>
                <a:gd name="T64" fmla="*/ 305 w 343"/>
                <a:gd name="T65" fmla="*/ 1623 h 1698"/>
                <a:gd name="T66" fmla="*/ 324 w 343"/>
                <a:gd name="T67" fmla="*/ 1569 h 1698"/>
                <a:gd name="T68" fmla="*/ 257 w 343"/>
                <a:gd name="T69" fmla="*/ 1528 h 1698"/>
                <a:gd name="T70" fmla="*/ 319 w 343"/>
                <a:gd name="T71" fmla="*/ 1539 h 1698"/>
                <a:gd name="T72" fmla="*/ 338 w 343"/>
                <a:gd name="T73" fmla="*/ 1404 h 1698"/>
                <a:gd name="T74" fmla="*/ 297 w 343"/>
                <a:gd name="T75" fmla="*/ 1309 h 1698"/>
                <a:gd name="T76" fmla="*/ 332 w 343"/>
                <a:gd name="T77" fmla="*/ 1320 h 1698"/>
                <a:gd name="T78" fmla="*/ 338 w 343"/>
                <a:gd name="T79" fmla="*/ 1282 h 1698"/>
                <a:gd name="T80" fmla="*/ 316 w 343"/>
                <a:gd name="T81" fmla="*/ 1261 h 1698"/>
                <a:gd name="T82" fmla="*/ 338 w 343"/>
                <a:gd name="T83" fmla="*/ 1174 h 1698"/>
                <a:gd name="T84" fmla="*/ 294 w 343"/>
                <a:gd name="T85" fmla="*/ 1064 h 1698"/>
                <a:gd name="T86" fmla="*/ 308 w 343"/>
                <a:gd name="T87" fmla="*/ 1050 h 1698"/>
                <a:gd name="T88" fmla="*/ 300 w 343"/>
                <a:gd name="T89" fmla="*/ 1012 h 1698"/>
                <a:gd name="T90" fmla="*/ 267 w 343"/>
                <a:gd name="T91" fmla="*/ 1026 h 1698"/>
                <a:gd name="T92" fmla="*/ 329 w 343"/>
                <a:gd name="T93" fmla="*/ 975 h 1698"/>
                <a:gd name="T94" fmla="*/ 324 w 343"/>
                <a:gd name="T95" fmla="*/ 837 h 1698"/>
                <a:gd name="T96" fmla="*/ 267 w 343"/>
                <a:gd name="T97" fmla="*/ 788 h 1698"/>
                <a:gd name="T98" fmla="*/ 319 w 343"/>
                <a:gd name="T99" fmla="*/ 786 h 1698"/>
                <a:gd name="T100" fmla="*/ 300 w 343"/>
                <a:gd name="T101" fmla="*/ 748 h 1698"/>
                <a:gd name="T102" fmla="*/ 289 w 343"/>
                <a:gd name="T103" fmla="*/ 748 h 1698"/>
                <a:gd name="T104" fmla="*/ 316 w 343"/>
                <a:gd name="T105" fmla="*/ 632 h 1698"/>
                <a:gd name="T106" fmla="*/ 302 w 343"/>
                <a:gd name="T107" fmla="*/ 529 h 1698"/>
                <a:gd name="T108" fmla="*/ 273 w 343"/>
                <a:gd name="T109" fmla="*/ 534 h 1698"/>
                <a:gd name="T110" fmla="*/ 289 w 343"/>
                <a:gd name="T111" fmla="*/ 499 h 1698"/>
                <a:gd name="T112" fmla="*/ 248 w 343"/>
                <a:gd name="T113" fmla="*/ 464 h 1698"/>
                <a:gd name="T114" fmla="*/ 308 w 343"/>
                <a:gd name="T115" fmla="*/ 467 h 1698"/>
                <a:gd name="T116" fmla="*/ 297 w 343"/>
                <a:gd name="T117" fmla="*/ 316 h 1698"/>
                <a:gd name="T118" fmla="*/ 297 w 343"/>
                <a:gd name="T119" fmla="*/ 213 h 1698"/>
                <a:gd name="T120" fmla="*/ 262 w 343"/>
                <a:gd name="T121" fmla="*/ 75 h 1698"/>
                <a:gd name="T122" fmla="*/ 216 w 343"/>
                <a:gd name="T123" fmla="*/ 13 h 1698"/>
                <a:gd name="T124" fmla="*/ 103 w 343"/>
                <a:gd name="T125" fmla="*/ 326 h 16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3"/>
                <a:gd name="T190" fmla="*/ 0 h 1698"/>
                <a:gd name="T191" fmla="*/ 343 w 343"/>
                <a:gd name="T192" fmla="*/ 1698 h 16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3" h="1698">
                  <a:moveTo>
                    <a:pt x="108" y="337"/>
                  </a:moveTo>
                  <a:lnTo>
                    <a:pt x="105" y="343"/>
                  </a:lnTo>
                  <a:lnTo>
                    <a:pt x="97" y="353"/>
                  </a:lnTo>
                  <a:lnTo>
                    <a:pt x="84" y="367"/>
                  </a:lnTo>
                  <a:lnTo>
                    <a:pt x="70" y="386"/>
                  </a:lnTo>
                  <a:lnTo>
                    <a:pt x="51" y="405"/>
                  </a:lnTo>
                  <a:lnTo>
                    <a:pt x="35" y="424"/>
                  </a:lnTo>
                  <a:lnTo>
                    <a:pt x="21" y="440"/>
                  </a:lnTo>
                  <a:lnTo>
                    <a:pt x="8" y="453"/>
                  </a:lnTo>
                  <a:lnTo>
                    <a:pt x="5" y="461"/>
                  </a:lnTo>
                  <a:lnTo>
                    <a:pt x="3" y="467"/>
                  </a:lnTo>
                  <a:lnTo>
                    <a:pt x="0" y="475"/>
                  </a:lnTo>
                  <a:lnTo>
                    <a:pt x="0" y="483"/>
                  </a:lnTo>
                  <a:lnTo>
                    <a:pt x="3" y="497"/>
                  </a:lnTo>
                  <a:lnTo>
                    <a:pt x="8" y="513"/>
                  </a:lnTo>
                  <a:lnTo>
                    <a:pt x="13" y="529"/>
                  </a:lnTo>
                  <a:lnTo>
                    <a:pt x="21" y="542"/>
                  </a:lnTo>
                  <a:lnTo>
                    <a:pt x="27" y="559"/>
                  </a:lnTo>
                  <a:lnTo>
                    <a:pt x="30" y="572"/>
                  </a:lnTo>
                  <a:lnTo>
                    <a:pt x="30" y="583"/>
                  </a:lnTo>
                  <a:lnTo>
                    <a:pt x="32" y="594"/>
                  </a:lnTo>
                  <a:lnTo>
                    <a:pt x="32" y="605"/>
                  </a:lnTo>
                  <a:lnTo>
                    <a:pt x="32" y="615"/>
                  </a:lnTo>
                  <a:lnTo>
                    <a:pt x="32" y="623"/>
                  </a:lnTo>
                  <a:lnTo>
                    <a:pt x="35" y="634"/>
                  </a:lnTo>
                  <a:lnTo>
                    <a:pt x="35" y="645"/>
                  </a:lnTo>
                  <a:lnTo>
                    <a:pt x="38" y="656"/>
                  </a:lnTo>
                  <a:lnTo>
                    <a:pt x="40" y="659"/>
                  </a:lnTo>
                  <a:lnTo>
                    <a:pt x="43" y="661"/>
                  </a:lnTo>
                  <a:lnTo>
                    <a:pt x="49" y="664"/>
                  </a:lnTo>
                  <a:lnTo>
                    <a:pt x="51" y="664"/>
                  </a:lnTo>
                  <a:lnTo>
                    <a:pt x="54" y="664"/>
                  </a:lnTo>
                  <a:lnTo>
                    <a:pt x="57" y="664"/>
                  </a:lnTo>
                  <a:lnTo>
                    <a:pt x="59" y="664"/>
                  </a:lnTo>
                  <a:lnTo>
                    <a:pt x="67" y="659"/>
                  </a:lnTo>
                  <a:lnTo>
                    <a:pt x="76" y="653"/>
                  </a:lnTo>
                  <a:lnTo>
                    <a:pt x="86" y="645"/>
                  </a:lnTo>
                  <a:lnTo>
                    <a:pt x="94" y="637"/>
                  </a:lnTo>
                  <a:lnTo>
                    <a:pt x="103" y="632"/>
                  </a:lnTo>
                  <a:lnTo>
                    <a:pt x="108" y="626"/>
                  </a:lnTo>
                  <a:lnTo>
                    <a:pt x="108" y="623"/>
                  </a:lnTo>
                  <a:lnTo>
                    <a:pt x="105" y="626"/>
                  </a:lnTo>
                  <a:lnTo>
                    <a:pt x="97" y="632"/>
                  </a:lnTo>
                  <a:lnTo>
                    <a:pt x="89" y="634"/>
                  </a:lnTo>
                  <a:lnTo>
                    <a:pt x="78" y="640"/>
                  </a:lnTo>
                  <a:lnTo>
                    <a:pt x="70" y="642"/>
                  </a:lnTo>
                  <a:lnTo>
                    <a:pt x="62" y="648"/>
                  </a:lnTo>
                  <a:lnTo>
                    <a:pt x="54" y="653"/>
                  </a:lnTo>
                  <a:lnTo>
                    <a:pt x="49" y="661"/>
                  </a:lnTo>
                  <a:lnTo>
                    <a:pt x="46" y="669"/>
                  </a:lnTo>
                  <a:lnTo>
                    <a:pt x="49" y="675"/>
                  </a:lnTo>
                  <a:lnTo>
                    <a:pt x="54" y="680"/>
                  </a:lnTo>
                  <a:lnTo>
                    <a:pt x="62" y="683"/>
                  </a:lnTo>
                  <a:lnTo>
                    <a:pt x="73" y="686"/>
                  </a:lnTo>
                  <a:lnTo>
                    <a:pt x="81" y="688"/>
                  </a:lnTo>
                  <a:lnTo>
                    <a:pt x="92" y="691"/>
                  </a:lnTo>
                  <a:lnTo>
                    <a:pt x="97" y="696"/>
                  </a:lnTo>
                  <a:lnTo>
                    <a:pt x="97" y="702"/>
                  </a:lnTo>
                  <a:lnTo>
                    <a:pt x="94" y="707"/>
                  </a:lnTo>
                  <a:lnTo>
                    <a:pt x="89" y="704"/>
                  </a:lnTo>
                  <a:lnTo>
                    <a:pt x="78" y="702"/>
                  </a:lnTo>
                  <a:lnTo>
                    <a:pt x="70" y="696"/>
                  </a:lnTo>
                  <a:lnTo>
                    <a:pt x="59" y="694"/>
                  </a:lnTo>
                  <a:lnTo>
                    <a:pt x="51" y="691"/>
                  </a:lnTo>
                  <a:lnTo>
                    <a:pt x="46" y="688"/>
                  </a:lnTo>
                  <a:lnTo>
                    <a:pt x="43" y="694"/>
                  </a:lnTo>
                  <a:lnTo>
                    <a:pt x="40" y="718"/>
                  </a:lnTo>
                  <a:lnTo>
                    <a:pt x="38" y="740"/>
                  </a:lnTo>
                  <a:lnTo>
                    <a:pt x="40" y="764"/>
                  </a:lnTo>
                  <a:lnTo>
                    <a:pt x="43" y="788"/>
                  </a:lnTo>
                  <a:lnTo>
                    <a:pt x="46" y="810"/>
                  </a:lnTo>
                  <a:lnTo>
                    <a:pt x="51" y="834"/>
                  </a:lnTo>
                  <a:lnTo>
                    <a:pt x="59" y="856"/>
                  </a:lnTo>
                  <a:lnTo>
                    <a:pt x="67" y="877"/>
                  </a:lnTo>
                  <a:lnTo>
                    <a:pt x="73" y="883"/>
                  </a:lnTo>
                  <a:lnTo>
                    <a:pt x="81" y="883"/>
                  </a:lnTo>
                  <a:lnTo>
                    <a:pt x="92" y="880"/>
                  </a:lnTo>
                  <a:lnTo>
                    <a:pt x="105" y="877"/>
                  </a:lnTo>
                  <a:lnTo>
                    <a:pt x="113" y="875"/>
                  </a:lnTo>
                  <a:lnTo>
                    <a:pt x="121" y="869"/>
                  </a:lnTo>
                  <a:lnTo>
                    <a:pt x="124" y="869"/>
                  </a:lnTo>
                  <a:lnTo>
                    <a:pt x="121" y="869"/>
                  </a:lnTo>
                  <a:lnTo>
                    <a:pt x="116" y="872"/>
                  </a:lnTo>
                  <a:lnTo>
                    <a:pt x="108" y="875"/>
                  </a:lnTo>
                  <a:lnTo>
                    <a:pt x="97" y="875"/>
                  </a:lnTo>
                  <a:lnTo>
                    <a:pt x="89" y="875"/>
                  </a:lnTo>
                  <a:lnTo>
                    <a:pt x="81" y="875"/>
                  </a:lnTo>
                  <a:lnTo>
                    <a:pt x="73" y="875"/>
                  </a:lnTo>
                  <a:lnTo>
                    <a:pt x="65" y="877"/>
                  </a:lnTo>
                  <a:lnTo>
                    <a:pt x="59" y="883"/>
                  </a:lnTo>
                  <a:lnTo>
                    <a:pt x="57" y="885"/>
                  </a:lnTo>
                  <a:lnTo>
                    <a:pt x="59" y="888"/>
                  </a:lnTo>
                  <a:lnTo>
                    <a:pt x="62" y="894"/>
                  </a:lnTo>
                  <a:lnTo>
                    <a:pt x="65" y="896"/>
                  </a:lnTo>
                  <a:lnTo>
                    <a:pt x="70" y="899"/>
                  </a:lnTo>
                  <a:lnTo>
                    <a:pt x="76" y="902"/>
                  </a:lnTo>
                  <a:lnTo>
                    <a:pt x="81" y="902"/>
                  </a:lnTo>
                  <a:lnTo>
                    <a:pt x="84" y="904"/>
                  </a:lnTo>
                  <a:lnTo>
                    <a:pt x="92" y="902"/>
                  </a:lnTo>
                  <a:lnTo>
                    <a:pt x="103" y="899"/>
                  </a:lnTo>
                  <a:lnTo>
                    <a:pt x="111" y="894"/>
                  </a:lnTo>
                  <a:lnTo>
                    <a:pt x="119" y="891"/>
                  </a:lnTo>
                  <a:lnTo>
                    <a:pt x="127" y="885"/>
                  </a:lnTo>
                  <a:lnTo>
                    <a:pt x="132" y="883"/>
                  </a:lnTo>
                  <a:lnTo>
                    <a:pt x="135" y="880"/>
                  </a:lnTo>
                  <a:lnTo>
                    <a:pt x="132" y="883"/>
                  </a:lnTo>
                  <a:lnTo>
                    <a:pt x="121" y="885"/>
                  </a:lnTo>
                  <a:lnTo>
                    <a:pt x="113" y="891"/>
                  </a:lnTo>
                  <a:lnTo>
                    <a:pt x="103" y="894"/>
                  </a:lnTo>
                  <a:lnTo>
                    <a:pt x="94" y="896"/>
                  </a:lnTo>
                  <a:lnTo>
                    <a:pt x="86" y="902"/>
                  </a:lnTo>
                  <a:lnTo>
                    <a:pt x="76" y="904"/>
                  </a:lnTo>
                  <a:lnTo>
                    <a:pt x="67" y="910"/>
                  </a:lnTo>
                  <a:lnTo>
                    <a:pt x="59" y="915"/>
                  </a:lnTo>
                  <a:lnTo>
                    <a:pt x="54" y="921"/>
                  </a:lnTo>
                  <a:lnTo>
                    <a:pt x="49" y="923"/>
                  </a:lnTo>
                  <a:lnTo>
                    <a:pt x="46" y="929"/>
                  </a:lnTo>
                  <a:lnTo>
                    <a:pt x="40" y="934"/>
                  </a:lnTo>
                  <a:lnTo>
                    <a:pt x="38" y="939"/>
                  </a:lnTo>
                  <a:lnTo>
                    <a:pt x="35" y="945"/>
                  </a:lnTo>
                  <a:lnTo>
                    <a:pt x="35" y="953"/>
                  </a:lnTo>
                  <a:lnTo>
                    <a:pt x="35" y="958"/>
                  </a:lnTo>
                  <a:lnTo>
                    <a:pt x="38" y="980"/>
                  </a:lnTo>
                  <a:lnTo>
                    <a:pt x="40" y="1002"/>
                  </a:lnTo>
                  <a:lnTo>
                    <a:pt x="43" y="1023"/>
                  </a:lnTo>
                  <a:lnTo>
                    <a:pt x="46" y="1048"/>
                  </a:lnTo>
                  <a:lnTo>
                    <a:pt x="51" y="1069"/>
                  </a:lnTo>
                  <a:lnTo>
                    <a:pt x="54" y="1091"/>
                  </a:lnTo>
                  <a:lnTo>
                    <a:pt x="57" y="1112"/>
                  </a:lnTo>
                  <a:lnTo>
                    <a:pt x="59" y="1134"/>
                  </a:lnTo>
                  <a:lnTo>
                    <a:pt x="65" y="1142"/>
                  </a:lnTo>
                  <a:lnTo>
                    <a:pt x="73" y="1147"/>
                  </a:lnTo>
                  <a:lnTo>
                    <a:pt x="86" y="1150"/>
                  </a:lnTo>
                  <a:lnTo>
                    <a:pt x="100" y="1153"/>
                  </a:lnTo>
                  <a:lnTo>
                    <a:pt x="113" y="1153"/>
                  </a:lnTo>
                  <a:lnTo>
                    <a:pt x="121" y="1153"/>
                  </a:lnTo>
                  <a:lnTo>
                    <a:pt x="124" y="1153"/>
                  </a:lnTo>
                  <a:lnTo>
                    <a:pt x="127" y="1153"/>
                  </a:lnTo>
                  <a:lnTo>
                    <a:pt x="124" y="1153"/>
                  </a:lnTo>
                  <a:lnTo>
                    <a:pt x="121" y="1150"/>
                  </a:lnTo>
                  <a:lnTo>
                    <a:pt x="116" y="1150"/>
                  </a:lnTo>
                  <a:lnTo>
                    <a:pt x="108" y="1150"/>
                  </a:lnTo>
                  <a:lnTo>
                    <a:pt x="103" y="1147"/>
                  </a:lnTo>
                  <a:lnTo>
                    <a:pt x="94" y="1147"/>
                  </a:lnTo>
                  <a:lnTo>
                    <a:pt x="89" y="1145"/>
                  </a:lnTo>
                  <a:lnTo>
                    <a:pt x="81" y="1145"/>
                  </a:lnTo>
                  <a:lnTo>
                    <a:pt x="76" y="1145"/>
                  </a:lnTo>
                  <a:lnTo>
                    <a:pt x="67" y="1142"/>
                  </a:lnTo>
                  <a:lnTo>
                    <a:pt x="67" y="1153"/>
                  </a:lnTo>
                  <a:lnTo>
                    <a:pt x="67" y="1161"/>
                  </a:lnTo>
                  <a:lnTo>
                    <a:pt x="67" y="1169"/>
                  </a:lnTo>
                  <a:lnTo>
                    <a:pt x="65" y="1177"/>
                  </a:lnTo>
                  <a:lnTo>
                    <a:pt x="65" y="1188"/>
                  </a:lnTo>
                  <a:lnTo>
                    <a:pt x="65" y="1196"/>
                  </a:lnTo>
                  <a:lnTo>
                    <a:pt x="65" y="1204"/>
                  </a:lnTo>
                  <a:lnTo>
                    <a:pt x="65" y="1215"/>
                  </a:lnTo>
                  <a:lnTo>
                    <a:pt x="65" y="1220"/>
                  </a:lnTo>
                  <a:lnTo>
                    <a:pt x="67" y="1223"/>
                  </a:lnTo>
                  <a:lnTo>
                    <a:pt x="70" y="1223"/>
                  </a:lnTo>
                  <a:lnTo>
                    <a:pt x="76" y="1226"/>
                  </a:lnTo>
                  <a:lnTo>
                    <a:pt x="89" y="1223"/>
                  </a:lnTo>
                  <a:lnTo>
                    <a:pt x="105" y="1218"/>
                  </a:lnTo>
                  <a:lnTo>
                    <a:pt x="119" y="1212"/>
                  </a:lnTo>
                  <a:lnTo>
                    <a:pt x="127" y="1207"/>
                  </a:lnTo>
                  <a:lnTo>
                    <a:pt x="130" y="1207"/>
                  </a:lnTo>
                  <a:lnTo>
                    <a:pt x="132" y="1207"/>
                  </a:lnTo>
                  <a:lnTo>
                    <a:pt x="130" y="1207"/>
                  </a:lnTo>
                  <a:lnTo>
                    <a:pt x="127" y="1210"/>
                  </a:lnTo>
                  <a:lnTo>
                    <a:pt x="119" y="1215"/>
                  </a:lnTo>
                  <a:lnTo>
                    <a:pt x="108" y="1220"/>
                  </a:lnTo>
                  <a:lnTo>
                    <a:pt x="97" y="1226"/>
                  </a:lnTo>
                  <a:lnTo>
                    <a:pt x="89" y="1231"/>
                  </a:lnTo>
                  <a:lnTo>
                    <a:pt x="78" y="1239"/>
                  </a:lnTo>
                  <a:lnTo>
                    <a:pt x="70" y="1245"/>
                  </a:lnTo>
                  <a:lnTo>
                    <a:pt x="62" y="1253"/>
                  </a:lnTo>
                  <a:lnTo>
                    <a:pt x="57" y="1261"/>
                  </a:lnTo>
                  <a:lnTo>
                    <a:pt x="54" y="1266"/>
                  </a:lnTo>
                  <a:lnTo>
                    <a:pt x="54" y="1269"/>
                  </a:lnTo>
                  <a:lnTo>
                    <a:pt x="57" y="1274"/>
                  </a:lnTo>
                  <a:lnTo>
                    <a:pt x="59" y="1280"/>
                  </a:lnTo>
                  <a:lnTo>
                    <a:pt x="62" y="1285"/>
                  </a:lnTo>
                  <a:lnTo>
                    <a:pt x="65" y="1291"/>
                  </a:lnTo>
                  <a:lnTo>
                    <a:pt x="67" y="1296"/>
                  </a:lnTo>
                  <a:lnTo>
                    <a:pt x="67" y="1301"/>
                  </a:lnTo>
                  <a:lnTo>
                    <a:pt x="67" y="1312"/>
                  </a:lnTo>
                  <a:lnTo>
                    <a:pt x="65" y="1323"/>
                  </a:lnTo>
                  <a:lnTo>
                    <a:pt x="65" y="1334"/>
                  </a:lnTo>
                  <a:lnTo>
                    <a:pt x="62" y="1345"/>
                  </a:lnTo>
                  <a:lnTo>
                    <a:pt x="59" y="1355"/>
                  </a:lnTo>
                  <a:lnTo>
                    <a:pt x="57" y="1366"/>
                  </a:lnTo>
                  <a:lnTo>
                    <a:pt x="57" y="1377"/>
                  </a:lnTo>
                  <a:lnTo>
                    <a:pt x="57" y="1385"/>
                  </a:lnTo>
                  <a:lnTo>
                    <a:pt x="57" y="1393"/>
                  </a:lnTo>
                  <a:lnTo>
                    <a:pt x="57" y="1401"/>
                  </a:lnTo>
                  <a:lnTo>
                    <a:pt x="57" y="1407"/>
                  </a:lnTo>
                  <a:lnTo>
                    <a:pt x="57" y="1415"/>
                  </a:lnTo>
                  <a:lnTo>
                    <a:pt x="59" y="1420"/>
                  </a:lnTo>
                  <a:lnTo>
                    <a:pt x="59" y="1426"/>
                  </a:lnTo>
                  <a:lnTo>
                    <a:pt x="65" y="1431"/>
                  </a:lnTo>
                  <a:lnTo>
                    <a:pt x="67" y="1436"/>
                  </a:lnTo>
                  <a:lnTo>
                    <a:pt x="73" y="1439"/>
                  </a:lnTo>
                  <a:lnTo>
                    <a:pt x="78" y="1442"/>
                  </a:lnTo>
                  <a:lnTo>
                    <a:pt x="86" y="1442"/>
                  </a:lnTo>
                  <a:lnTo>
                    <a:pt x="92" y="1442"/>
                  </a:lnTo>
                  <a:lnTo>
                    <a:pt x="97" y="1439"/>
                  </a:lnTo>
                  <a:lnTo>
                    <a:pt x="105" y="1439"/>
                  </a:lnTo>
                  <a:lnTo>
                    <a:pt x="111" y="1436"/>
                  </a:lnTo>
                  <a:lnTo>
                    <a:pt x="119" y="1436"/>
                  </a:lnTo>
                  <a:lnTo>
                    <a:pt x="113" y="1436"/>
                  </a:lnTo>
                  <a:lnTo>
                    <a:pt x="105" y="1436"/>
                  </a:lnTo>
                  <a:lnTo>
                    <a:pt x="100" y="1436"/>
                  </a:lnTo>
                  <a:lnTo>
                    <a:pt x="94" y="1436"/>
                  </a:lnTo>
                  <a:lnTo>
                    <a:pt x="86" y="1436"/>
                  </a:lnTo>
                  <a:lnTo>
                    <a:pt x="81" y="1436"/>
                  </a:lnTo>
                  <a:lnTo>
                    <a:pt x="76" y="1436"/>
                  </a:lnTo>
                  <a:lnTo>
                    <a:pt x="67" y="1436"/>
                  </a:lnTo>
                  <a:lnTo>
                    <a:pt x="62" y="1439"/>
                  </a:lnTo>
                  <a:lnTo>
                    <a:pt x="57" y="1447"/>
                  </a:lnTo>
                  <a:lnTo>
                    <a:pt x="57" y="1455"/>
                  </a:lnTo>
                  <a:lnTo>
                    <a:pt x="54" y="1466"/>
                  </a:lnTo>
                  <a:lnTo>
                    <a:pt x="57" y="1477"/>
                  </a:lnTo>
                  <a:lnTo>
                    <a:pt x="59" y="1485"/>
                  </a:lnTo>
                  <a:lnTo>
                    <a:pt x="62" y="1490"/>
                  </a:lnTo>
                  <a:lnTo>
                    <a:pt x="67" y="1490"/>
                  </a:lnTo>
                  <a:lnTo>
                    <a:pt x="76" y="1488"/>
                  </a:lnTo>
                  <a:lnTo>
                    <a:pt x="86" y="1480"/>
                  </a:lnTo>
                  <a:lnTo>
                    <a:pt x="97" y="1474"/>
                  </a:lnTo>
                  <a:lnTo>
                    <a:pt x="108" y="1466"/>
                  </a:lnTo>
                  <a:lnTo>
                    <a:pt x="119" y="1463"/>
                  </a:lnTo>
                  <a:lnTo>
                    <a:pt x="127" y="1461"/>
                  </a:lnTo>
                  <a:lnTo>
                    <a:pt x="130" y="1461"/>
                  </a:lnTo>
                  <a:lnTo>
                    <a:pt x="132" y="1463"/>
                  </a:lnTo>
                  <a:lnTo>
                    <a:pt x="132" y="1466"/>
                  </a:lnTo>
                  <a:lnTo>
                    <a:pt x="127" y="1474"/>
                  </a:lnTo>
                  <a:lnTo>
                    <a:pt x="119" y="1480"/>
                  </a:lnTo>
                  <a:lnTo>
                    <a:pt x="111" y="1485"/>
                  </a:lnTo>
                  <a:lnTo>
                    <a:pt x="97" y="1490"/>
                  </a:lnTo>
                  <a:lnTo>
                    <a:pt x="86" y="1493"/>
                  </a:lnTo>
                  <a:lnTo>
                    <a:pt x="78" y="1499"/>
                  </a:lnTo>
                  <a:lnTo>
                    <a:pt x="67" y="1504"/>
                  </a:lnTo>
                  <a:lnTo>
                    <a:pt x="65" y="1512"/>
                  </a:lnTo>
                  <a:lnTo>
                    <a:pt x="59" y="1531"/>
                  </a:lnTo>
                  <a:lnTo>
                    <a:pt x="57" y="1550"/>
                  </a:lnTo>
                  <a:lnTo>
                    <a:pt x="54" y="1569"/>
                  </a:lnTo>
                  <a:lnTo>
                    <a:pt x="54" y="1588"/>
                  </a:lnTo>
                  <a:lnTo>
                    <a:pt x="54" y="1607"/>
                  </a:lnTo>
                  <a:lnTo>
                    <a:pt x="57" y="1625"/>
                  </a:lnTo>
                  <a:lnTo>
                    <a:pt x="62" y="1644"/>
                  </a:lnTo>
                  <a:lnTo>
                    <a:pt x="67" y="1663"/>
                  </a:lnTo>
                  <a:lnTo>
                    <a:pt x="70" y="1666"/>
                  </a:lnTo>
                  <a:lnTo>
                    <a:pt x="76" y="1671"/>
                  </a:lnTo>
                  <a:lnTo>
                    <a:pt x="86" y="1677"/>
                  </a:lnTo>
                  <a:lnTo>
                    <a:pt x="97" y="1682"/>
                  </a:lnTo>
                  <a:lnTo>
                    <a:pt x="108" y="1688"/>
                  </a:lnTo>
                  <a:lnTo>
                    <a:pt x="121" y="1690"/>
                  </a:lnTo>
                  <a:lnTo>
                    <a:pt x="138" y="1696"/>
                  </a:lnTo>
                  <a:lnTo>
                    <a:pt x="151" y="1698"/>
                  </a:lnTo>
                  <a:lnTo>
                    <a:pt x="167" y="1698"/>
                  </a:lnTo>
                  <a:lnTo>
                    <a:pt x="184" y="1698"/>
                  </a:lnTo>
                  <a:lnTo>
                    <a:pt x="200" y="1696"/>
                  </a:lnTo>
                  <a:lnTo>
                    <a:pt x="213" y="1693"/>
                  </a:lnTo>
                  <a:lnTo>
                    <a:pt x="227" y="1690"/>
                  </a:lnTo>
                  <a:lnTo>
                    <a:pt x="240" y="1688"/>
                  </a:lnTo>
                  <a:lnTo>
                    <a:pt x="251" y="1688"/>
                  </a:lnTo>
                  <a:lnTo>
                    <a:pt x="259" y="1688"/>
                  </a:lnTo>
                  <a:lnTo>
                    <a:pt x="267" y="1682"/>
                  </a:lnTo>
                  <a:lnTo>
                    <a:pt x="278" y="1677"/>
                  </a:lnTo>
                  <a:lnTo>
                    <a:pt x="289" y="1674"/>
                  </a:lnTo>
                  <a:lnTo>
                    <a:pt x="297" y="1671"/>
                  </a:lnTo>
                  <a:lnTo>
                    <a:pt x="308" y="1666"/>
                  </a:lnTo>
                  <a:lnTo>
                    <a:pt x="313" y="1663"/>
                  </a:lnTo>
                  <a:lnTo>
                    <a:pt x="321" y="1658"/>
                  </a:lnTo>
                  <a:lnTo>
                    <a:pt x="324" y="1650"/>
                  </a:lnTo>
                  <a:lnTo>
                    <a:pt x="324" y="1647"/>
                  </a:lnTo>
                  <a:lnTo>
                    <a:pt x="324" y="1642"/>
                  </a:lnTo>
                  <a:lnTo>
                    <a:pt x="321" y="1639"/>
                  </a:lnTo>
                  <a:lnTo>
                    <a:pt x="319" y="1634"/>
                  </a:lnTo>
                  <a:lnTo>
                    <a:pt x="316" y="1631"/>
                  </a:lnTo>
                  <a:lnTo>
                    <a:pt x="311" y="1628"/>
                  </a:lnTo>
                  <a:lnTo>
                    <a:pt x="308" y="1623"/>
                  </a:lnTo>
                  <a:lnTo>
                    <a:pt x="302" y="1623"/>
                  </a:lnTo>
                  <a:lnTo>
                    <a:pt x="300" y="1620"/>
                  </a:lnTo>
                  <a:lnTo>
                    <a:pt x="297" y="1620"/>
                  </a:lnTo>
                  <a:lnTo>
                    <a:pt x="292" y="1623"/>
                  </a:lnTo>
                  <a:lnTo>
                    <a:pt x="289" y="1623"/>
                  </a:lnTo>
                  <a:lnTo>
                    <a:pt x="284" y="1625"/>
                  </a:lnTo>
                  <a:lnTo>
                    <a:pt x="281" y="1625"/>
                  </a:lnTo>
                  <a:lnTo>
                    <a:pt x="286" y="1625"/>
                  </a:lnTo>
                  <a:lnTo>
                    <a:pt x="289" y="1623"/>
                  </a:lnTo>
                  <a:lnTo>
                    <a:pt x="294" y="1623"/>
                  </a:lnTo>
                  <a:lnTo>
                    <a:pt x="297" y="1623"/>
                  </a:lnTo>
                  <a:lnTo>
                    <a:pt x="302" y="1623"/>
                  </a:lnTo>
                  <a:lnTo>
                    <a:pt x="305" y="1623"/>
                  </a:lnTo>
                  <a:lnTo>
                    <a:pt x="308" y="1620"/>
                  </a:lnTo>
                  <a:lnTo>
                    <a:pt x="311" y="1617"/>
                  </a:lnTo>
                  <a:lnTo>
                    <a:pt x="316" y="1612"/>
                  </a:lnTo>
                  <a:lnTo>
                    <a:pt x="319" y="1604"/>
                  </a:lnTo>
                  <a:lnTo>
                    <a:pt x="321" y="1598"/>
                  </a:lnTo>
                  <a:lnTo>
                    <a:pt x="324" y="1590"/>
                  </a:lnTo>
                  <a:lnTo>
                    <a:pt x="324" y="1582"/>
                  </a:lnTo>
                  <a:lnTo>
                    <a:pt x="324" y="1577"/>
                  </a:lnTo>
                  <a:lnTo>
                    <a:pt x="324" y="1569"/>
                  </a:lnTo>
                  <a:lnTo>
                    <a:pt x="319" y="1563"/>
                  </a:lnTo>
                  <a:lnTo>
                    <a:pt x="313" y="1555"/>
                  </a:lnTo>
                  <a:lnTo>
                    <a:pt x="305" y="1553"/>
                  </a:lnTo>
                  <a:lnTo>
                    <a:pt x="292" y="1550"/>
                  </a:lnTo>
                  <a:lnTo>
                    <a:pt x="281" y="1547"/>
                  </a:lnTo>
                  <a:lnTo>
                    <a:pt x="270" y="1544"/>
                  </a:lnTo>
                  <a:lnTo>
                    <a:pt x="262" y="1542"/>
                  </a:lnTo>
                  <a:lnTo>
                    <a:pt x="257" y="1536"/>
                  </a:lnTo>
                  <a:lnTo>
                    <a:pt x="257" y="1528"/>
                  </a:lnTo>
                  <a:lnTo>
                    <a:pt x="259" y="1526"/>
                  </a:lnTo>
                  <a:lnTo>
                    <a:pt x="262" y="1523"/>
                  </a:lnTo>
                  <a:lnTo>
                    <a:pt x="265" y="1523"/>
                  </a:lnTo>
                  <a:lnTo>
                    <a:pt x="270" y="1523"/>
                  </a:lnTo>
                  <a:lnTo>
                    <a:pt x="281" y="1526"/>
                  </a:lnTo>
                  <a:lnTo>
                    <a:pt x="292" y="1531"/>
                  </a:lnTo>
                  <a:lnTo>
                    <a:pt x="302" y="1536"/>
                  </a:lnTo>
                  <a:lnTo>
                    <a:pt x="313" y="1539"/>
                  </a:lnTo>
                  <a:lnTo>
                    <a:pt x="319" y="1539"/>
                  </a:lnTo>
                  <a:lnTo>
                    <a:pt x="324" y="1539"/>
                  </a:lnTo>
                  <a:lnTo>
                    <a:pt x="327" y="1536"/>
                  </a:lnTo>
                  <a:lnTo>
                    <a:pt x="329" y="1534"/>
                  </a:lnTo>
                  <a:lnTo>
                    <a:pt x="335" y="1512"/>
                  </a:lnTo>
                  <a:lnTo>
                    <a:pt x="340" y="1493"/>
                  </a:lnTo>
                  <a:lnTo>
                    <a:pt x="343" y="1472"/>
                  </a:lnTo>
                  <a:lnTo>
                    <a:pt x="343" y="1450"/>
                  </a:lnTo>
                  <a:lnTo>
                    <a:pt x="340" y="1426"/>
                  </a:lnTo>
                  <a:lnTo>
                    <a:pt x="338" y="1404"/>
                  </a:lnTo>
                  <a:lnTo>
                    <a:pt x="335" y="1382"/>
                  </a:lnTo>
                  <a:lnTo>
                    <a:pt x="332" y="1361"/>
                  </a:lnTo>
                  <a:lnTo>
                    <a:pt x="329" y="1353"/>
                  </a:lnTo>
                  <a:lnTo>
                    <a:pt x="324" y="1345"/>
                  </a:lnTo>
                  <a:lnTo>
                    <a:pt x="319" y="1339"/>
                  </a:lnTo>
                  <a:lnTo>
                    <a:pt x="313" y="1331"/>
                  </a:lnTo>
                  <a:lnTo>
                    <a:pt x="305" y="1326"/>
                  </a:lnTo>
                  <a:lnTo>
                    <a:pt x="300" y="1318"/>
                  </a:lnTo>
                  <a:lnTo>
                    <a:pt x="297" y="1309"/>
                  </a:lnTo>
                  <a:lnTo>
                    <a:pt x="294" y="1301"/>
                  </a:lnTo>
                  <a:lnTo>
                    <a:pt x="297" y="1299"/>
                  </a:lnTo>
                  <a:lnTo>
                    <a:pt x="300" y="1299"/>
                  </a:lnTo>
                  <a:lnTo>
                    <a:pt x="302" y="1304"/>
                  </a:lnTo>
                  <a:lnTo>
                    <a:pt x="308" y="1307"/>
                  </a:lnTo>
                  <a:lnTo>
                    <a:pt x="316" y="1312"/>
                  </a:lnTo>
                  <a:lnTo>
                    <a:pt x="321" y="1318"/>
                  </a:lnTo>
                  <a:lnTo>
                    <a:pt x="327" y="1320"/>
                  </a:lnTo>
                  <a:lnTo>
                    <a:pt x="332" y="1320"/>
                  </a:lnTo>
                  <a:lnTo>
                    <a:pt x="335" y="1318"/>
                  </a:lnTo>
                  <a:lnTo>
                    <a:pt x="340" y="1315"/>
                  </a:lnTo>
                  <a:lnTo>
                    <a:pt x="340" y="1309"/>
                  </a:lnTo>
                  <a:lnTo>
                    <a:pt x="343" y="1304"/>
                  </a:lnTo>
                  <a:lnTo>
                    <a:pt x="343" y="1299"/>
                  </a:lnTo>
                  <a:lnTo>
                    <a:pt x="343" y="1296"/>
                  </a:lnTo>
                  <a:lnTo>
                    <a:pt x="343" y="1291"/>
                  </a:lnTo>
                  <a:lnTo>
                    <a:pt x="340" y="1285"/>
                  </a:lnTo>
                  <a:lnTo>
                    <a:pt x="338" y="1282"/>
                  </a:lnTo>
                  <a:lnTo>
                    <a:pt x="335" y="1280"/>
                  </a:lnTo>
                  <a:lnTo>
                    <a:pt x="329" y="1280"/>
                  </a:lnTo>
                  <a:lnTo>
                    <a:pt x="324" y="1277"/>
                  </a:lnTo>
                  <a:lnTo>
                    <a:pt x="319" y="1277"/>
                  </a:lnTo>
                  <a:lnTo>
                    <a:pt x="316" y="1274"/>
                  </a:lnTo>
                  <a:lnTo>
                    <a:pt x="313" y="1272"/>
                  </a:lnTo>
                  <a:lnTo>
                    <a:pt x="311" y="1269"/>
                  </a:lnTo>
                  <a:lnTo>
                    <a:pt x="313" y="1264"/>
                  </a:lnTo>
                  <a:lnTo>
                    <a:pt x="316" y="1261"/>
                  </a:lnTo>
                  <a:lnTo>
                    <a:pt x="321" y="1258"/>
                  </a:lnTo>
                  <a:lnTo>
                    <a:pt x="327" y="1255"/>
                  </a:lnTo>
                  <a:lnTo>
                    <a:pt x="332" y="1253"/>
                  </a:lnTo>
                  <a:lnTo>
                    <a:pt x="335" y="1250"/>
                  </a:lnTo>
                  <a:lnTo>
                    <a:pt x="340" y="1247"/>
                  </a:lnTo>
                  <a:lnTo>
                    <a:pt x="340" y="1245"/>
                  </a:lnTo>
                  <a:lnTo>
                    <a:pt x="340" y="1220"/>
                  </a:lnTo>
                  <a:lnTo>
                    <a:pt x="340" y="1199"/>
                  </a:lnTo>
                  <a:lnTo>
                    <a:pt x="338" y="1174"/>
                  </a:lnTo>
                  <a:lnTo>
                    <a:pt x="335" y="1153"/>
                  </a:lnTo>
                  <a:lnTo>
                    <a:pt x="329" y="1131"/>
                  </a:lnTo>
                  <a:lnTo>
                    <a:pt x="327" y="1107"/>
                  </a:lnTo>
                  <a:lnTo>
                    <a:pt x="324" y="1085"/>
                  </a:lnTo>
                  <a:lnTo>
                    <a:pt x="319" y="1064"/>
                  </a:lnTo>
                  <a:lnTo>
                    <a:pt x="316" y="1058"/>
                  </a:lnTo>
                  <a:lnTo>
                    <a:pt x="311" y="1058"/>
                  </a:lnTo>
                  <a:lnTo>
                    <a:pt x="302" y="1061"/>
                  </a:lnTo>
                  <a:lnTo>
                    <a:pt x="294" y="1064"/>
                  </a:lnTo>
                  <a:lnTo>
                    <a:pt x="286" y="1066"/>
                  </a:lnTo>
                  <a:lnTo>
                    <a:pt x="281" y="1069"/>
                  </a:lnTo>
                  <a:lnTo>
                    <a:pt x="275" y="1069"/>
                  </a:lnTo>
                  <a:lnTo>
                    <a:pt x="278" y="1066"/>
                  </a:lnTo>
                  <a:lnTo>
                    <a:pt x="284" y="1064"/>
                  </a:lnTo>
                  <a:lnTo>
                    <a:pt x="289" y="1061"/>
                  </a:lnTo>
                  <a:lnTo>
                    <a:pt x="297" y="1056"/>
                  </a:lnTo>
                  <a:lnTo>
                    <a:pt x="302" y="1053"/>
                  </a:lnTo>
                  <a:lnTo>
                    <a:pt x="308" y="1050"/>
                  </a:lnTo>
                  <a:lnTo>
                    <a:pt x="313" y="1045"/>
                  </a:lnTo>
                  <a:lnTo>
                    <a:pt x="319" y="1039"/>
                  </a:lnTo>
                  <a:lnTo>
                    <a:pt x="319" y="1034"/>
                  </a:lnTo>
                  <a:lnTo>
                    <a:pt x="319" y="1029"/>
                  </a:lnTo>
                  <a:lnTo>
                    <a:pt x="319" y="1026"/>
                  </a:lnTo>
                  <a:lnTo>
                    <a:pt x="313" y="1020"/>
                  </a:lnTo>
                  <a:lnTo>
                    <a:pt x="311" y="1018"/>
                  </a:lnTo>
                  <a:lnTo>
                    <a:pt x="305" y="1015"/>
                  </a:lnTo>
                  <a:lnTo>
                    <a:pt x="300" y="1012"/>
                  </a:lnTo>
                  <a:lnTo>
                    <a:pt x="294" y="1007"/>
                  </a:lnTo>
                  <a:lnTo>
                    <a:pt x="292" y="1004"/>
                  </a:lnTo>
                  <a:lnTo>
                    <a:pt x="286" y="1004"/>
                  </a:lnTo>
                  <a:lnTo>
                    <a:pt x="284" y="1004"/>
                  </a:lnTo>
                  <a:lnTo>
                    <a:pt x="278" y="1010"/>
                  </a:lnTo>
                  <a:lnTo>
                    <a:pt x="275" y="1015"/>
                  </a:lnTo>
                  <a:lnTo>
                    <a:pt x="270" y="1020"/>
                  </a:lnTo>
                  <a:lnTo>
                    <a:pt x="267" y="1023"/>
                  </a:lnTo>
                  <a:lnTo>
                    <a:pt x="267" y="1026"/>
                  </a:lnTo>
                  <a:lnTo>
                    <a:pt x="270" y="1026"/>
                  </a:lnTo>
                  <a:lnTo>
                    <a:pt x="278" y="1020"/>
                  </a:lnTo>
                  <a:lnTo>
                    <a:pt x="286" y="1012"/>
                  </a:lnTo>
                  <a:lnTo>
                    <a:pt x="294" y="1010"/>
                  </a:lnTo>
                  <a:lnTo>
                    <a:pt x="302" y="1002"/>
                  </a:lnTo>
                  <a:lnTo>
                    <a:pt x="311" y="996"/>
                  </a:lnTo>
                  <a:lnTo>
                    <a:pt x="319" y="991"/>
                  </a:lnTo>
                  <a:lnTo>
                    <a:pt x="324" y="983"/>
                  </a:lnTo>
                  <a:lnTo>
                    <a:pt x="329" y="975"/>
                  </a:lnTo>
                  <a:lnTo>
                    <a:pt x="332" y="958"/>
                  </a:lnTo>
                  <a:lnTo>
                    <a:pt x="335" y="942"/>
                  </a:lnTo>
                  <a:lnTo>
                    <a:pt x="338" y="926"/>
                  </a:lnTo>
                  <a:lnTo>
                    <a:pt x="338" y="910"/>
                  </a:lnTo>
                  <a:lnTo>
                    <a:pt x="338" y="894"/>
                  </a:lnTo>
                  <a:lnTo>
                    <a:pt x="335" y="877"/>
                  </a:lnTo>
                  <a:lnTo>
                    <a:pt x="332" y="861"/>
                  </a:lnTo>
                  <a:lnTo>
                    <a:pt x="329" y="845"/>
                  </a:lnTo>
                  <a:lnTo>
                    <a:pt x="324" y="837"/>
                  </a:lnTo>
                  <a:lnTo>
                    <a:pt x="316" y="829"/>
                  </a:lnTo>
                  <a:lnTo>
                    <a:pt x="308" y="823"/>
                  </a:lnTo>
                  <a:lnTo>
                    <a:pt x="297" y="818"/>
                  </a:lnTo>
                  <a:lnTo>
                    <a:pt x="289" y="813"/>
                  </a:lnTo>
                  <a:lnTo>
                    <a:pt x="278" y="804"/>
                  </a:lnTo>
                  <a:lnTo>
                    <a:pt x="270" y="799"/>
                  </a:lnTo>
                  <a:lnTo>
                    <a:pt x="265" y="791"/>
                  </a:lnTo>
                  <a:lnTo>
                    <a:pt x="265" y="788"/>
                  </a:lnTo>
                  <a:lnTo>
                    <a:pt x="267" y="788"/>
                  </a:lnTo>
                  <a:lnTo>
                    <a:pt x="273" y="791"/>
                  </a:lnTo>
                  <a:lnTo>
                    <a:pt x="281" y="794"/>
                  </a:lnTo>
                  <a:lnTo>
                    <a:pt x="286" y="799"/>
                  </a:lnTo>
                  <a:lnTo>
                    <a:pt x="294" y="802"/>
                  </a:lnTo>
                  <a:lnTo>
                    <a:pt x="302" y="804"/>
                  </a:lnTo>
                  <a:lnTo>
                    <a:pt x="308" y="802"/>
                  </a:lnTo>
                  <a:lnTo>
                    <a:pt x="313" y="799"/>
                  </a:lnTo>
                  <a:lnTo>
                    <a:pt x="316" y="794"/>
                  </a:lnTo>
                  <a:lnTo>
                    <a:pt x="319" y="786"/>
                  </a:lnTo>
                  <a:lnTo>
                    <a:pt x="319" y="780"/>
                  </a:lnTo>
                  <a:lnTo>
                    <a:pt x="321" y="772"/>
                  </a:lnTo>
                  <a:lnTo>
                    <a:pt x="319" y="764"/>
                  </a:lnTo>
                  <a:lnTo>
                    <a:pt x="319" y="759"/>
                  </a:lnTo>
                  <a:lnTo>
                    <a:pt x="316" y="753"/>
                  </a:lnTo>
                  <a:lnTo>
                    <a:pt x="313" y="750"/>
                  </a:lnTo>
                  <a:lnTo>
                    <a:pt x="308" y="748"/>
                  </a:lnTo>
                  <a:lnTo>
                    <a:pt x="305" y="748"/>
                  </a:lnTo>
                  <a:lnTo>
                    <a:pt x="300" y="748"/>
                  </a:lnTo>
                  <a:lnTo>
                    <a:pt x="294" y="748"/>
                  </a:lnTo>
                  <a:lnTo>
                    <a:pt x="289" y="750"/>
                  </a:lnTo>
                  <a:lnTo>
                    <a:pt x="284" y="750"/>
                  </a:lnTo>
                  <a:lnTo>
                    <a:pt x="278" y="748"/>
                  </a:lnTo>
                  <a:lnTo>
                    <a:pt x="281" y="748"/>
                  </a:lnTo>
                  <a:lnTo>
                    <a:pt x="286" y="748"/>
                  </a:lnTo>
                  <a:lnTo>
                    <a:pt x="289" y="748"/>
                  </a:lnTo>
                  <a:lnTo>
                    <a:pt x="294" y="748"/>
                  </a:lnTo>
                  <a:lnTo>
                    <a:pt x="297" y="745"/>
                  </a:lnTo>
                  <a:lnTo>
                    <a:pt x="300" y="745"/>
                  </a:lnTo>
                  <a:lnTo>
                    <a:pt x="302" y="726"/>
                  </a:lnTo>
                  <a:lnTo>
                    <a:pt x="308" y="707"/>
                  </a:lnTo>
                  <a:lnTo>
                    <a:pt x="311" y="688"/>
                  </a:lnTo>
                  <a:lnTo>
                    <a:pt x="311" y="669"/>
                  </a:lnTo>
                  <a:lnTo>
                    <a:pt x="313" y="650"/>
                  </a:lnTo>
                  <a:lnTo>
                    <a:pt x="316" y="632"/>
                  </a:lnTo>
                  <a:lnTo>
                    <a:pt x="316" y="613"/>
                  </a:lnTo>
                  <a:lnTo>
                    <a:pt x="316" y="594"/>
                  </a:lnTo>
                  <a:lnTo>
                    <a:pt x="316" y="583"/>
                  </a:lnTo>
                  <a:lnTo>
                    <a:pt x="316" y="575"/>
                  </a:lnTo>
                  <a:lnTo>
                    <a:pt x="313" y="564"/>
                  </a:lnTo>
                  <a:lnTo>
                    <a:pt x="313" y="556"/>
                  </a:lnTo>
                  <a:lnTo>
                    <a:pt x="311" y="545"/>
                  </a:lnTo>
                  <a:lnTo>
                    <a:pt x="308" y="537"/>
                  </a:lnTo>
                  <a:lnTo>
                    <a:pt x="302" y="529"/>
                  </a:lnTo>
                  <a:lnTo>
                    <a:pt x="300" y="521"/>
                  </a:lnTo>
                  <a:lnTo>
                    <a:pt x="297" y="521"/>
                  </a:lnTo>
                  <a:lnTo>
                    <a:pt x="294" y="521"/>
                  </a:lnTo>
                  <a:lnTo>
                    <a:pt x="289" y="524"/>
                  </a:lnTo>
                  <a:lnTo>
                    <a:pt x="286" y="529"/>
                  </a:lnTo>
                  <a:lnTo>
                    <a:pt x="281" y="532"/>
                  </a:lnTo>
                  <a:lnTo>
                    <a:pt x="278" y="534"/>
                  </a:lnTo>
                  <a:lnTo>
                    <a:pt x="275" y="537"/>
                  </a:lnTo>
                  <a:lnTo>
                    <a:pt x="273" y="534"/>
                  </a:lnTo>
                  <a:lnTo>
                    <a:pt x="273" y="529"/>
                  </a:lnTo>
                  <a:lnTo>
                    <a:pt x="275" y="526"/>
                  </a:lnTo>
                  <a:lnTo>
                    <a:pt x="281" y="524"/>
                  </a:lnTo>
                  <a:lnTo>
                    <a:pt x="286" y="518"/>
                  </a:lnTo>
                  <a:lnTo>
                    <a:pt x="289" y="515"/>
                  </a:lnTo>
                  <a:lnTo>
                    <a:pt x="294" y="513"/>
                  </a:lnTo>
                  <a:lnTo>
                    <a:pt x="294" y="507"/>
                  </a:lnTo>
                  <a:lnTo>
                    <a:pt x="294" y="505"/>
                  </a:lnTo>
                  <a:lnTo>
                    <a:pt x="289" y="499"/>
                  </a:lnTo>
                  <a:lnTo>
                    <a:pt x="284" y="494"/>
                  </a:lnTo>
                  <a:lnTo>
                    <a:pt x="275" y="491"/>
                  </a:lnTo>
                  <a:lnTo>
                    <a:pt x="267" y="488"/>
                  </a:lnTo>
                  <a:lnTo>
                    <a:pt x="259" y="486"/>
                  </a:lnTo>
                  <a:lnTo>
                    <a:pt x="251" y="483"/>
                  </a:lnTo>
                  <a:lnTo>
                    <a:pt x="246" y="478"/>
                  </a:lnTo>
                  <a:lnTo>
                    <a:pt x="243" y="472"/>
                  </a:lnTo>
                  <a:lnTo>
                    <a:pt x="246" y="467"/>
                  </a:lnTo>
                  <a:lnTo>
                    <a:pt x="248" y="464"/>
                  </a:lnTo>
                  <a:lnTo>
                    <a:pt x="254" y="464"/>
                  </a:lnTo>
                  <a:lnTo>
                    <a:pt x="262" y="467"/>
                  </a:lnTo>
                  <a:lnTo>
                    <a:pt x="267" y="470"/>
                  </a:lnTo>
                  <a:lnTo>
                    <a:pt x="275" y="472"/>
                  </a:lnTo>
                  <a:lnTo>
                    <a:pt x="284" y="475"/>
                  </a:lnTo>
                  <a:lnTo>
                    <a:pt x="292" y="475"/>
                  </a:lnTo>
                  <a:lnTo>
                    <a:pt x="300" y="475"/>
                  </a:lnTo>
                  <a:lnTo>
                    <a:pt x="305" y="472"/>
                  </a:lnTo>
                  <a:lnTo>
                    <a:pt x="308" y="467"/>
                  </a:lnTo>
                  <a:lnTo>
                    <a:pt x="311" y="461"/>
                  </a:lnTo>
                  <a:lnTo>
                    <a:pt x="308" y="445"/>
                  </a:lnTo>
                  <a:lnTo>
                    <a:pt x="305" y="424"/>
                  </a:lnTo>
                  <a:lnTo>
                    <a:pt x="297" y="399"/>
                  </a:lnTo>
                  <a:lnTo>
                    <a:pt x="292" y="375"/>
                  </a:lnTo>
                  <a:lnTo>
                    <a:pt x="289" y="353"/>
                  </a:lnTo>
                  <a:lnTo>
                    <a:pt x="292" y="332"/>
                  </a:lnTo>
                  <a:lnTo>
                    <a:pt x="294" y="324"/>
                  </a:lnTo>
                  <a:lnTo>
                    <a:pt x="297" y="316"/>
                  </a:lnTo>
                  <a:lnTo>
                    <a:pt x="300" y="310"/>
                  </a:lnTo>
                  <a:lnTo>
                    <a:pt x="302" y="302"/>
                  </a:lnTo>
                  <a:lnTo>
                    <a:pt x="305" y="294"/>
                  </a:lnTo>
                  <a:lnTo>
                    <a:pt x="308" y="286"/>
                  </a:lnTo>
                  <a:lnTo>
                    <a:pt x="308" y="278"/>
                  </a:lnTo>
                  <a:lnTo>
                    <a:pt x="308" y="270"/>
                  </a:lnTo>
                  <a:lnTo>
                    <a:pt x="302" y="251"/>
                  </a:lnTo>
                  <a:lnTo>
                    <a:pt x="300" y="232"/>
                  </a:lnTo>
                  <a:lnTo>
                    <a:pt x="297" y="213"/>
                  </a:lnTo>
                  <a:lnTo>
                    <a:pt x="292" y="194"/>
                  </a:lnTo>
                  <a:lnTo>
                    <a:pt x="289" y="175"/>
                  </a:lnTo>
                  <a:lnTo>
                    <a:pt x="286" y="156"/>
                  </a:lnTo>
                  <a:lnTo>
                    <a:pt x="281" y="137"/>
                  </a:lnTo>
                  <a:lnTo>
                    <a:pt x="278" y="118"/>
                  </a:lnTo>
                  <a:lnTo>
                    <a:pt x="273" y="108"/>
                  </a:lnTo>
                  <a:lnTo>
                    <a:pt x="270" y="97"/>
                  </a:lnTo>
                  <a:lnTo>
                    <a:pt x="265" y="86"/>
                  </a:lnTo>
                  <a:lnTo>
                    <a:pt x="262" y="75"/>
                  </a:lnTo>
                  <a:lnTo>
                    <a:pt x="257" y="67"/>
                  </a:lnTo>
                  <a:lnTo>
                    <a:pt x="254" y="56"/>
                  </a:lnTo>
                  <a:lnTo>
                    <a:pt x="248" y="45"/>
                  </a:lnTo>
                  <a:lnTo>
                    <a:pt x="243" y="35"/>
                  </a:lnTo>
                  <a:lnTo>
                    <a:pt x="238" y="29"/>
                  </a:lnTo>
                  <a:lnTo>
                    <a:pt x="232" y="27"/>
                  </a:lnTo>
                  <a:lnTo>
                    <a:pt x="227" y="21"/>
                  </a:lnTo>
                  <a:lnTo>
                    <a:pt x="221" y="16"/>
                  </a:lnTo>
                  <a:lnTo>
                    <a:pt x="216" y="13"/>
                  </a:lnTo>
                  <a:lnTo>
                    <a:pt x="211" y="8"/>
                  </a:lnTo>
                  <a:lnTo>
                    <a:pt x="205" y="2"/>
                  </a:lnTo>
                  <a:lnTo>
                    <a:pt x="200" y="0"/>
                  </a:lnTo>
                  <a:lnTo>
                    <a:pt x="100" y="307"/>
                  </a:lnTo>
                  <a:lnTo>
                    <a:pt x="100" y="313"/>
                  </a:lnTo>
                  <a:lnTo>
                    <a:pt x="100" y="316"/>
                  </a:lnTo>
                  <a:lnTo>
                    <a:pt x="103" y="321"/>
                  </a:lnTo>
                  <a:lnTo>
                    <a:pt x="103" y="324"/>
                  </a:lnTo>
                  <a:lnTo>
                    <a:pt x="103" y="326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8" y="337"/>
                  </a:lnTo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8" name="Freeform 18"/>
            <p:cNvSpPr>
              <a:spLocks/>
            </p:cNvSpPr>
            <p:nvPr/>
          </p:nvSpPr>
          <p:spPr bwMode="auto">
            <a:xfrm>
              <a:off x="2586" y="1596"/>
              <a:ext cx="1659" cy="2177"/>
            </a:xfrm>
            <a:custGeom>
              <a:avLst/>
              <a:gdLst>
                <a:gd name="T0" fmla="*/ 1518 w 1659"/>
                <a:gd name="T1" fmla="*/ 51 h 2177"/>
                <a:gd name="T2" fmla="*/ 1434 w 1659"/>
                <a:gd name="T3" fmla="*/ 113 h 2177"/>
                <a:gd name="T4" fmla="*/ 1369 w 1659"/>
                <a:gd name="T5" fmla="*/ 157 h 2177"/>
                <a:gd name="T6" fmla="*/ 1278 w 1659"/>
                <a:gd name="T7" fmla="*/ 178 h 2177"/>
                <a:gd name="T8" fmla="*/ 1142 w 1659"/>
                <a:gd name="T9" fmla="*/ 178 h 2177"/>
                <a:gd name="T10" fmla="*/ 1129 w 1659"/>
                <a:gd name="T11" fmla="*/ 178 h 2177"/>
                <a:gd name="T12" fmla="*/ 1010 w 1659"/>
                <a:gd name="T13" fmla="*/ 284 h 2177"/>
                <a:gd name="T14" fmla="*/ 861 w 1659"/>
                <a:gd name="T15" fmla="*/ 254 h 2177"/>
                <a:gd name="T16" fmla="*/ 853 w 1659"/>
                <a:gd name="T17" fmla="*/ 240 h 2177"/>
                <a:gd name="T18" fmla="*/ 737 w 1659"/>
                <a:gd name="T19" fmla="*/ 259 h 2177"/>
                <a:gd name="T20" fmla="*/ 702 w 1659"/>
                <a:gd name="T21" fmla="*/ 224 h 2177"/>
                <a:gd name="T22" fmla="*/ 662 w 1659"/>
                <a:gd name="T23" fmla="*/ 227 h 2177"/>
                <a:gd name="T24" fmla="*/ 524 w 1659"/>
                <a:gd name="T25" fmla="*/ 289 h 2177"/>
                <a:gd name="T26" fmla="*/ 273 w 1659"/>
                <a:gd name="T27" fmla="*/ 392 h 2177"/>
                <a:gd name="T28" fmla="*/ 200 w 1659"/>
                <a:gd name="T29" fmla="*/ 610 h 2177"/>
                <a:gd name="T30" fmla="*/ 181 w 1659"/>
                <a:gd name="T31" fmla="*/ 632 h 2177"/>
                <a:gd name="T32" fmla="*/ 245 w 1659"/>
                <a:gd name="T33" fmla="*/ 845 h 2177"/>
                <a:gd name="T34" fmla="*/ 248 w 1659"/>
                <a:gd name="T35" fmla="*/ 908 h 2177"/>
                <a:gd name="T36" fmla="*/ 208 w 1659"/>
                <a:gd name="T37" fmla="*/ 1099 h 2177"/>
                <a:gd name="T38" fmla="*/ 194 w 1659"/>
                <a:gd name="T39" fmla="*/ 1124 h 2177"/>
                <a:gd name="T40" fmla="*/ 178 w 1659"/>
                <a:gd name="T41" fmla="*/ 1164 h 2177"/>
                <a:gd name="T42" fmla="*/ 210 w 1659"/>
                <a:gd name="T43" fmla="*/ 1367 h 2177"/>
                <a:gd name="T44" fmla="*/ 264 w 1659"/>
                <a:gd name="T45" fmla="*/ 1410 h 2177"/>
                <a:gd name="T46" fmla="*/ 213 w 1659"/>
                <a:gd name="T47" fmla="*/ 1594 h 2177"/>
                <a:gd name="T48" fmla="*/ 245 w 1659"/>
                <a:gd name="T49" fmla="*/ 1621 h 2177"/>
                <a:gd name="T50" fmla="*/ 221 w 1659"/>
                <a:gd name="T51" fmla="*/ 1783 h 2177"/>
                <a:gd name="T52" fmla="*/ 205 w 1659"/>
                <a:gd name="T53" fmla="*/ 1834 h 2177"/>
                <a:gd name="T54" fmla="*/ 173 w 1659"/>
                <a:gd name="T55" fmla="*/ 1858 h 2177"/>
                <a:gd name="T56" fmla="*/ 151 w 1659"/>
                <a:gd name="T57" fmla="*/ 1877 h 2177"/>
                <a:gd name="T58" fmla="*/ 154 w 1659"/>
                <a:gd name="T59" fmla="*/ 1742 h 2177"/>
                <a:gd name="T60" fmla="*/ 62 w 1659"/>
                <a:gd name="T61" fmla="*/ 1783 h 2177"/>
                <a:gd name="T62" fmla="*/ 105 w 1659"/>
                <a:gd name="T63" fmla="*/ 1842 h 2177"/>
                <a:gd name="T64" fmla="*/ 10 w 1659"/>
                <a:gd name="T65" fmla="*/ 1972 h 2177"/>
                <a:gd name="T66" fmla="*/ 167 w 1659"/>
                <a:gd name="T67" fmla="*/ 2158 h 2177"/>
                <a:gd name="T68" fmla="*/ 472 w 1659"/>
                <a:gd name="T69" fmla="*/ 2004 h 2177"/>
                <a:gd name="T70" fmla="*/ 499 w 1659"/>
                <a:gd name="T71" fmla="*/ 1847 h 2177"/>
                <a:gd name="T72" fmla="*/ 448 w 1659"/>
                <a:gd name="T73" fmla="*/ 1785 h 2177"/>
                <a:gd name="T74" fmla="*/ 486 w 1659"/>
                <a:gd name="T75" fmla="*/ 1580 h 2177"/>
                <a:gd name="T76" fmla="*/ 481 w 1659"/>
                <a:gd name="T77" fmla="*/ 1545 h 2177"/>
                <a:gd name="T78" fmla="*/ 413 w 1659"/>
                <a:gd name="T79" fmla="*/ 1356 h 2177"/>
                <a:gd name="T80" fmla="*/ 410 w 1659"/>
                <a:gd name="T81" fmla="*/ 1323 h 2177"/>
                <a:gd name="T82" fmla="*/ 435 w 1659"/>
                <a:gd name="T83" fmla="*/ 1188 h 2177"/>
                <a:gd name="T84" fmla="*/ 483 w 1659"/>
                <a:gd name="T85" fmla="*/ 1140 h 2177"/>
                <a:gd name="T86" fmla="*/ 427 w 1659"/>
                <a:gd name="T87" fmla="*/ 1080 h 2177"/>
                <a:gd name="T88" fmla="*/ 467 w 1659"/>
                <a:gd name="T89" fmla="*/ 1040 h 2177"/>
                <a:gd name="T90" fmla="*/ 418 w 1659"/>
                <a:gd name="T91" fmla="*/ 978 h 2177"/>
                <a:gd name="T92" fmla="*/ 399 w 1659"/>
                <a:gd name="T93" fmla="*/ 827 h 2177"/>
                <a:gd name="T94" fmla="*/ 470 w 1659"/>
                <a:gd name="T95" fmla="*/ 773 h 2177"/>
                <a:gd name="T96" fmla="*/ 454 w 1659"/>
                <a:gd name="T97" fmla="*/ 764 h 2177"/>
                <a:gd name="T98" fmla="*/ 467 w 1659"/>
                <a:gd name="T99" fmla="*/ 610 h 2177"/>
                <a:gd name="T100" fmla="*/ 570 w 1659"/>
                <a:gd name="T101" fmla="*/ 619 h 2177"/>
                <a:gd name="T102" fmla="*/ 602 w 1659"/>
                <a:gd name="T103" fmla="*/ 592 h 2177"/>
                <a:gd name="T104" fmla="*/ 689 w 1659"/>
                <a:gd name="T105" fmla="*/ 519 h 2177"/>
                <a:gd name="T106" fmla="*/ 821 w 1659"/>
                <a:gd name="T107" fmla="*/ 575 h 2177"/>
                <a:gd name="T108" fmla="*/ 856 w 1659"/>
                <a:gd name="T109" fmla="*/ 570 h 2177"/>
                <a:gd name="T110" fmla="*/ 916 w 1659"/>
                <a:gd name="T111" fmla="*/ 475 h 2177"/>
                <a:gd name="T112" fmla="*/ 970 w 1659"/>
                <a:gd name="T113" fmla="*/ 570 h 2177"/>
                <a:gd name="T114" fmla="*/ 1083 w 1659"/>
                <a:gd name="T115" fmla="*/ 513 h 2177"/>
                <a:gd name="T116" fmla="*/ 1159 w 1659"/>
                <a:gd name="T117" fmla="*/ 443 h 2177"/>
                <a:gd name="T118" fmla="*/ 1210 w 1659"/>
                <a:gd name="T119" fmla="*/ 505 h 2177"/>
                <a:gd name="T120" fmla="*/ 1351 w 1659"/>
                <a:gd name="T121" fmla="*/ 400 h 2177"/>
                <a:gd name="T122" fmla="*/ 1388 w 1659"/>
                <a:gd name="T123" fmla="*/ 397 h 2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9"/>
                <a:gd name="T187" fmla="*/ 0 h 2177"/>
                <a:gd name="T188" fmla="*/ 1659 w 1659"/>
                <a:gd name="T189" fmla="*/ 2177 h 2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9" h="2177">
                  <a:moveTo>
                    <a:pt x="1656" y="24"/>
                  </a:moveTo>
                  <a:lnTo>
                    <a:pt x="1659" y="19"/>
                  </a:lnTo>
                  <a:lnTo>
                    <a:pt x="1656" y="14"/>
                  </a:lnTo>
                  <a:lnTo>
                    <a:pt x="1650" y="11"/>
                  </a:lnTo>
                  <a:lnTo>
                    <a:pt x="1645" y="8"/>
                  </a:lnTo>
                  <a:lnTo>
                    <a:pt x="1637" y="5"/>
                  </a:lnTo>
                  <a:lnTo>
                    <a:pt x="1631" y="3"/>
                  </a:lnTo>
                  <a:lnTo>
                    <a:pt x="1623" y="3"/>
                  </a:lnTo>
                  <a:lnTo>
                    <a:pt x="1618" y="0"/>
                  </a:lnTo>
                  <a:lnTo>
                    <a:pt x="1613" y="0"/>
                  </a:lnTo>
                  <a:lnTo>
                    <a:pt x="1607" y="0"/>
                  </a:lnTo>
                  <a:lnTo>
                    <a:pt x="1604" y="0"/>
                  </a:lnTo>
                  <a:lnTo>
                    <a:pt x="1599" y="0"/>
                  </a:lnTo>
                  <a:lnTo>
                    <a:pt x="1594" y="3"/>
                  </a:lnTo>
                  <a:lnTo>
                    <a:pt x="1591" y="5"/>
                  </a:lnTo>
                  <a:lnTo>
                    <a:pt x="1586" y="8"/>
                  </a:lnTo>
                  <a:lnTo>
                    <a:pt x="1583" y="8"/>
                  </a:lnTo>
                  <a:lnTo>
                    <a:pt x="1569" y="16"/>
                  </a:lnTo>
                  <a:lnTo>
                    <a:pt x="1556" y="24"/>
                  </a:lnTo>
                  <a:lnTo>
                    <a:pt x="1542" y="32"/>
                  </a:lnTo>
                  <a:lnTo>
                    <a:pt x="1532" y="41"/>
                  </a:lnTo>
                  <a:lnTo>
                    <a:pt x="1518" y="51"/>
                  </a:lnTo>
                  <a:lnTo>
                    <a:pt x="1507" y="59"/>
                  </a:lnTo>
                  <a:lnTo>
                    <a:pt x="1499" y="70"/>
                  </a:lnTo>
                  <a:lnTo>
                    <a:pt x="1488" y="84"/>
                  </a:lnTo>
                  <a:lnTo>
                    <a:pt x="1488" y="89"/>
                  </a:lnTo>
                  <a:lnTo>
                    <a:pt x="1491" y="95"/>
                  </a:lnTo>
                  <a:lnTo>
                    <a:pt x="1496" y="100"/>
                  </a:lnTo>
                  <a:lnTo>
                    <a:pt x="1505" y="105"/>
                  </a:lnTo>
                  <a:lnTo>
                    <a:pt x="1510" y="111"/>
                  </a:lnTo>
                  <a:lnTo>
                    <a:pt x="1515" y="116"/>
                  </a:lnTo>
                  <a:lnTo>
                    <a:pt x="1518" y="122"/>
                  </a:lnTo>
                  <a:lnTo>
                    <a:pt x="1515" y="124"/>
                  </a:lnTo>
                  <a:lnTo>
                    <a:pt x="1507" y="127"/>
                  </a:lnTo>
                  <a:lnTo>
                    <a:pt x="1502" y="127"/>
                  </a:lnTo>
                  <a:lnTo>
                    <a:pt x="1494" y="124"/>
                  </a:lnTo>
                  <a:lnTo>
                    <a:pt x="1486" y="119"/>
                  </a:lnTo>
                  <a:lnTo>
                    <a:pt x="1480" y="116"/>
                  </a:lnTo>
                  <a:lnTo>
                    <a:pt x="1472" y="111"/>
                  </a:lnTo>
                  <a:lnTo>
                    <a:pt x="1464" y="108"/>
                  </a:lnTo>
                  <a:lnTo>
                    <a:pt x="1456" y="108"/>
                  </a:lnTo>
                  <a:lnTo>
                    <a:pt x="1448" y="108"/>
                  </a:lnTo>
                  <a:lnTo>
                    <a:pt x="1440" y="111"/>
                  </a:lnTo>
                  <a:lnTo>
                    <a:pt x="1434" y="113"/>
                  </a:lnTo>
                  <a:lnTo>
                    <a:pt x="1426" y="116"/>
                  </a:lnTo>
                  <a:lnTo>
                    <a:pt x="1418" y="122"/>
                  </a:lnTo>
                  <a:lnTo>
                    <a:pt x="1413" y="127"/>
                  </a:lnTo>
                  <a:lnTo>
                    <a:pt x="1407" y="132"/>
                  </a:lnTo>
                  <a:lnTo>
                    <a:pt x="1402" y="138"/>
                  </a:lnTo>
                  <a:lnTo>
                    <a:pt x="1396" y="149"/>
                  </a:lnTo>
                  <a:lnTo>
                    <a:pt x="1391" y="159"/>
                  </a:lnTo>
                  <a:lnTo>
                    <a:pt x="1391" y="173"/>
                  </a:lnTo>
                  <a:lnTo>
                    <a:pt x="1388" y="184"/>
                  </a:lnTo>
                  <a:lnTo>
                    <a:pt x="1386" y="197"/>
                  </a:lnTo>
                  <a:lnTo>
                    <a:pt x="1383" y="208"/>
                  </a:lnTo>
                  <a:lnTo>
                    <a:pt x="1378" y="216"/>
                  </a:lnTo>
                  <a:lnTo>
                    <a:pt x="1367" y="222"/>
                  </a:lnTo>
                  <a:lnTo>
                    <a:pt x="1364" y="222"/>
                  </a:lnTo>
                  <a:lnTo>
                    <a:pt x="1361" y="222"/>
                  </a:lnTo>
                  <a:lnTo>
                    <a:pt x="1361" y="219"/>
                  </a:lnTo>
                  <a:lnTo>
                    <a:pt x="1361" y="216"/>
                  </a:lnTo>
                  <a:lnTo>
                    <a:pt x="1361" y="205"/>
                  </a:lnTo>
                  <a:lnTo>
                    <a:pt x="1364" y="195"/>
                  </a:lnTo>
                  <a:lnTo>
                    <a:pt x="1367" y="181"/>
                  </a:lnTo>
                  <a:lnTo>
                    <a:pt x="1369" y="168"/>
                  </a:lnTo>
                  <a:lnTo>
                    <a:pt x="1369" y="157"/>
                  </a:lnTo>
                  <a:lnTo>
                    <a:pt x="1364" y="151"/>
                  </a:lnTo>
                  <a:lnTo>
                    <a:pt x="1356" y="146"/>
                  </a:lnTo>
                  <a:lnTo>
                    <a:pt x="1348" y="146"/>
                  </a:lnTo>
                  <a:lnTo>
                    <a:pt x="1340" y="146"/>
                  </a:lnTo>
                  <a:lnTo>
                    <a:pt x="1329" y="149"/>
                  </a:lnTo>
                  <a:lnTo>
                    <a:pt x="1321" y="151"/>
                  </a:lnTo>
                  <a:lnTo>
                    <a:pt x="1313" y="157"/>
                  </a:lnTo>
                  <a:lnTo>
                    <a:pt x="1305" y="162"/>
                  </a:lnTo>
                  <a:lnTo>
                    <a:pt x="1296" y="168"/>
                  </a:lnTo>
                  <a:lnTo>
                    <a:pt x="1294" y="173"/>
                  </a:lnTo>
                  <a:lnTo>
                    <a:pt x="1291" y="181"/>
                  </a:lnTo>
                  <a:lnTo>
                    <a:pt x="1291" y="189"/>
                  </a:lnTo>
                  <a:lnTo>
                    <a:pt x="1291" y="200"/>
                  </a:lnTo>
                  <a:lnTo>
                    <a:pt x="1291" y="208"/>
                  </a:lnTo>
                  <a:lnTo>
                    <a:pt x="1291" y="213"/>
                  </a:lnTo>
                  <a:lnTo>
                    <a:pt x="1288" y="219"/>
                  </a:lnTo>
                  <a:lnTo>
                    <a:pt x="1283" y="216"/>
                  </a:lnTo>
                  <a:lnTo>
                    <a:pt x="1278" y="213"/>
                  </a:lnTo>
                  <a:lnTo>
                    <a:pt x="1278" y="205"/>
                  </a:lnTo>
                  <a:lnTo>
                    <a:pt x="1278" y="197"/>
                  </a:lnTo>
                  <a:lnTo>
                    <a:pt x="1278" y="189"/>
                  </a:lnTo>
                  <a:lnTo>
                    <a:pt x="1278" y="178"/>
                  </a:lnTo>
                  <a:lnTo>
                    <a:pt x="1280" y="170"/>
                  </a:lnTo>
                  <a:lnTo>
                    <a:pt x="1278" y="162"/>
                  </a:lnTo>
                  <a:lnTo>
                    <a:pt x="1275" y="154"/>
                  </a:lnTo>
                  <a:lnTo>
                    <a:pt x="1272" y="151"/>
                  </a:lnTo>
                  <a:lnTo>
                    <a:pt x="1267" y="146"/>
                  </a:lnTo>
                  <a:lnTo>
                    <a:pt x="1261" y="143"/>
                  </a:lnTo>
                  <a:lnTo>
                    <a:pt x="1256" y="143"/>
                  </a:lnTo>
                  <a:lnTo>
                    <a:pt x="1251" y="141"/>
                  </a:lnTo>
                  <a:lnTo>
                    <a:pt x="1245" y="141"/>
                  </a:lnTo>
                  <a:lnTo>
                    <a:pt x="1240" y="141"/>
                  </a:lnTo>
                  <a:lnTo>
                    <a:pt x="1234" y="141"/>
                  </a:lnTo>
                  <a:lnTo>
                    <a:pt x="1224" y="143"/>
                  </a:lnTo>
                  <a:lnTo>
                    <a:pt x="1213" y="146"/>
                  </a:lnTo>
                  <a:lnTo>
                    <a:pt x="1202" y="146"/>
                  </a:lnTo>
                  <a:lnTo>
                    <a:pt x="1191" y="149"/>
                  </a:lnTo>
                  <a:lnTo>
                    <a:pt x="1183" y="154"/>
                  </a:lnTo>
                  <a:lnTo>
                    <a:pt x="1172" y="157"/>
                  </a:lnTo>
                  <a:lnTo>
                    <a:pt x="1161" y="162"/>
                  </a:lnTo>
                  <a:lnTo>
                    <a:pt x="1153" y="168"/>
                  </a:lnTo>
                  <a:lnTo>
                    <a:pt x="1151" y="170"/>
                  </a:lnTo>
                  <a:lnTo>
                    <a:pt x="1145" y="173"/>
                  </a:lnTo>
                  <a:lnTo>
                    <a:pt x="1142" y="178"/>
                  </a:lnTo>
                  <a:lnTo>
                    <a:pt x="1140" y="181"/>
                  </a:lnTo>
                  <a:lnTo>
                    <a:pt x="1137" y="186"/>
                  </a:lnTo>
                  <a:lnTo>
                    <a:pt x="1137" y="192"/>
                  </a:lnTo>
                  <a:lnTo>
                    <a:pt x="1137" y="195"/>
                  </a:lnTo>
                  <a:lnTo>
                    <a:pt x="1137" y="200"/>
                  </a:lnTo>
                  <a:lnTo>
                    <a:pt x="1142" y="211"/>
                  </a:lnTo>
                  <a:lnTo>
                    <a:pt x="1148" y="219"/>
                  </a:lnTo>
                  <a:lnTo>
                    <a:pt x="1159" y="232"/>
                  </a:lnTo>
                  <a:lnTo>
                    <a:pt x="1167" y="240"/>
                  </a:lnTo>
                  <a:lnTo>
                    <a:pt x="1175" y="249"/>
                  </a:lnTo>
                  <a:lnTo>
                    <a:pt x="1180" y="254"/>
                  </a:lnTo>
                  <a:lnTo>
                    <a:pt x="1183" y="257"/>
                  </a:lnTo>
                  <a:lnTo>
                    <a:pt x="1186" y="254"/>
                  </a:lnTo>
                  <a:lnTo>
                    <a:pt x="1183" y="251"/>
                  </a:lnTo>
                  <a:lnTo>
                    <a:pt x="1178" y="240"/>
                  </a:lnTo>
                  <a:lnTo>
                    <a:pt x="1169" y="230"/>
                  </a:lnTo>
                  <a:lnTo>
                    <a:pt x="1164" y="219"/>
                  </a:lnTo>
                  <a:lnTo>
                    <a:pt x="1156" y="208"/>
                  </a:lnTo>
                  <a:lnTo>
                    <a:pt x="1148" y="197"/>
                  </a:lnTo>
                  <a:lnTo>
                    <a:pt x="1140" y="186"/>
                  </a:lnTo>
                  <a:lnTo>
                    <a:pt x="1129" y="178"/>
                  </a:lnTo>
                  <a:lnTo>
                    <a:pt x="1121" y="170"/>
                  </a:lnTo>
                  <a:lnTo>
                    <a:pt x="1113" y="168"/>
                  </a:lnTo>
                  <a:lnTo>
                    <a:pt x="1107" y="165"/>
                  </a:lnTo>
                  <a:lnTo>
                    <a:pt x="1099" y="165"/>
                  </a:lnTo>
                  <a:lnTo>
                    <a:pt x="1094" y="165"/>
                  </a:lnTo>
                  <a:lnTo>
                    <a:pt x="1086" y="165"/>
                  </a:lnTo>
                  <a:lnTo>
                    <a:pt x="1078" y="168"/>
                  </a:lnTo>
                  <a:lnTo>
                    <a:pt x="1072" y="168"/>
                  </a:lnTo>
                  <a:lnTo>
                    <a:pt x="1064" y="170"/>
                  </a:lnTo>
                  <a:lnTo>
                    <a:pt x="1056" y="176"/>
                  </a:lnTo>
                  <a:lnTo>
                    <a:pt x="1045" y="181"/>
                  </a:lnTo>
                  <a:lnTo>
                    <a:pt x="1034" y="189"/>
                  </a:lnTo>
                  <a:lnTo>
                    <a:pt x="1026" y="195"/>
                  </a:lnTo>
                  <a:lnTo>
                    <a:pt x="1018" y="203"/>
                  </a:lnTo>
                  <a:lnTo>
                    <a:pt x="1010" y="211"/>
                  </a:lnTo>
                  <a:lnTo>
                    <a:pt x="1005" y="219"/>
                  </a:lnTo>
                  <a:lnTo>
                    <a:pt x="999" y="230"/>
                  </a:lnTo>
                  <a:lnTo>
                    <a:pt x="997" y="238"/>
                  </a:lnTo>
                  <a:lnTo>
                    <a:pt x="997" y="251"/>
                  </a:lnTo>
                  <a:lnTo>
                    <a:pt x="1002" y="262"/>
                  </a:lnTo>
                  <a:lnTo>
                    <a:pt x="1005" y="273"/>
                  </a:lnTo>
                  <a:lnTo>
                    <a:pt x="1010" y="284"/>
                  </a:lnTo>
                  <a:lnTo>
                    <a:pt x="1010" y="292"/>
                  </a:lnTo>
                  <a:lnTo>
                    <a:pt x="1010" y="297"/>
                  </a:lnTo>
                  <a:lnTo>
                    <a:pt x="1007" y="300"/>
                  </a:lnTo>
                  <a:lnTo>
                    <a:pt x="1002" y="300"/>
                  </a:lnTo>
                  <a:lnTo>
                    <a:pt x="994" y="300"/>
                  </a:lnTo>
                  <a:lnTo>
                    <a:pt x="988" y="292"/>
                  </a:lnTo>
                  <a:lnTo>
                    <a:pt x="986" y="281"/>
                  </a:lnTo>
                  <a:lnTo>
                    <a:pt x="983" y="270"/>
                  </a:lnTo>
                  <a:lnTo>
                    <a:pt x="980" y="257"/>
                  </a:lnTo>
                  <a:lnTo>
                    <a:pt x="978" y="246"/>
                  </a:lnTo>
                  <a:lnTo>
                    <a:pt x="972" y="235"/>
                  </a:lnTo>
                  <a:lnTo>
                    <a:pt x="964" y="230"/>
                  </a:lnTo>
                  <a:lnTo>
                    <a:pt x="953" y="227"/>
                  </a:lnTo>
                  <a:lnTo>
                    <a:pt x="940" y="224"/>
                  </a:lnTo>
                  <a:lnTo>
                    <a:pt x="926" y="224"/>
                  </a:lnTo>
                  <a:lnTo>
                    <a:pt x="913" y="224"/>
                  </a:lnTo>
                  <a:lnTo>
                    <a:pt x="902" y="227"/>
                  </a:lnTo>
                  <a:lnTo>
                    <a:pt x="889" y="232"/>
                  </a:lnTo>
                  <a:lnTo>
                    <a:pt x="878" y="238"/>
                  </a:lnTo>
                  <a:lnTo>
                    <a:pt x="867" y="246"/>
                  </a:lnTo>
                  <a:lnTo>
                    <a:pt x="861" y="254"/>
                  </a:lnTo>
                  <a:lnTo>
                    <a:pt x="861" y="262"/>
                  </a:lnTo>
                  <a:lnTo>
                    <a:pt x="859" y="273"/>
                  </a:lnTo>
                  <a:lnTo>
                    <a:pt x="861" y="281"/>
                  </a:lnTo>
                  <a:lnTo>
                    <a:pt x="864" y="292"/>
                  </a:lnTo>
                  <a:lnTo>
                    <a:pt x="864" y="303"/>
                  </a:lnTo>
                  <a:lnTo>
                    <a:pt x="867" y="313"/>
                  </a:lnTo>
                  <a:lnTo>
                    <a:pt x="867" y="321"/>
                  </a:lnTo>
                  <a:lnTo>
                    <a:pt x="867" y="327"/>
                  </a:lnTo>
                  <a:lnTo>
                    <a:pt x="870" y="327"/>
                  </a:lnTo>
                  <a:lnTo>
                    <a:pt x="870" y="324"/>
                  </a:lnTo>
                  <a:lnTo>
                    <a:pt x="872" y="321"/>
                  </a:lnTo>
                  <a:lnTo>
                    <a:pt x="875" y="313"/>
                  </a:lnTo>
                  <a:lnTo>
                    <a:pt x="878" y="297"/>
                  </a:lnTo>
                  <a:lnTo>
                    <a:pt x="878" y="281"/>
                  </a:lnTo>
                  <a:lnTo>
                    <a:pt x="878" y="267"/>
                  </a:lnTo>
                  <a:lnTo>
                    <a:pt x="878" y="259"/>
                  </a:lnTo>
                  <a:lnTo>
                    <a:pt x="875" y="254"/>
                  </a:lnTo>
                  <a:lnTo>
                    <a:pt x="872" y="249"/>
                  </a:lnTo>
                  <a:lnTo>
                    <a:pt x="867" y="246"/>
                  </a:lnTo>
                  <a:lnTo>
                    <a:pt x="864" y="243"/>
                  </a:lnTo>
                  <a:lnTo>
                    <a:pt x="859" y="240"/>
                  </a:lnTo>
                  <a:lnTo>
                    <a:pt x="853" y="240"/>
                  </a:lnTo>
                  <a:lnTo>
                    <a:pt x="851" y="238"/>
                  </a:lnTo>
                  <a:lnTo>
                    <a:pt x="845" y="235"/>
                  </a:lnTo>
                  <a:lnTo>
                    <a:pt x="840" y="232"/>
                  </a:lnTo>
                  <a:lnTo>
                    <a:pt x="834" y="230"/>
                  </a:lnTo>
                  <a:lnTo>
                    <a:pt x="829" y="230"/>
                  </a:lnTo>
                  <a:lnTo>
                    <a:pt x="821" y="230"/>
                  </a:lnTo>
                  <a:lnTo>
                    <a:pt x="813" y="230"/>
                  </a:lnTo>
                  <a:lnTo>
                    <a:pt x="802" y="230"/>
                  </a:lnTo>
                  <a:lnTo>
                    <a:pt x="794" y="230"/>
                  </a:lnTo>
                  <a:lnTo>
                    <a:pt x="786" y="232"/>
                  </a:lnTo>
                  <a:lnTo>
                    <a:pt x="775" y="235"/>
                  </a:lnTo>
                  <a:lnTo>
                    <a:pt x="767" y="235"/>
                  </a:lnTo>
                  <a:lnTo>
                    <a:pt x="759" y="238"/>
                  </a:lnTo>
                  <a:lnTo>
                    <a:pt x="756" y="240"/>
                  </a:lnTo>
                  <a:lnTo>
                    <a:pt x="753" y="240"/>
                  </a:lnTo>
                  <a:lnTo>
                    <a:pt x="748" y="243"/>
                  </a:lnTo>
                  <a:lnTo>
                    <a:pt x="745" y="243"/>
                  </a:lnTo>
                  <a:lnTo>
                    <a:pt x="743" y="246"/>
                  </a:lnTo>
                  <a:lnTo>
                    <a:pt x="740" y="249"/>
                  </a:lnTo>
                  <a:lnTo>
                    <a:pt x="740" y="251"/>
                  </a:lnTo>
                  <a:lnTo>
                    <a:pt x="737" y="254"/>
                  </a:lnTo>
                  <a:lnTo>
                    <a:pt x="737" y="259"/>
                  </a:lnTo>
                  <a:lnTo>
                    <a:pt x="737" y="267"/>
                  </a:lnTo>
                  <a:lnTo>
                    <a:pt x="737" y="276"/>
                  </a:lnTo>
                  <a:lnTo>
                    <a:pt x="740" y="281"/>
                  </a:lnTo>
                  <a:lnTo>
                    <a:pt x="740" y="289"/>
                  </a:lnTo>
                  <a:lnTo>
                    <a:pt x="740" y="292"/>
                  </a:lnTo>
                  <a:lnTo>
                    <a:pt x="740" y="294"/>
                  </a:lnTo>
                  <a:lnTo>
                    <a:pt x="737" y="292"/>
                  </a:lnTo>
                  <a:lnTo>
                    <a:pt x="735" y="286"/>
                  </a:lnTo>
                  <a:lnTo>
                    <a:pt x="732" y="281"/>
                  </a:lnTo>
                  <a:lnTo>
                    <a:pt x="729" y="273"/>
                  </a:lnTo>
                  <a:lnTo>
                    <a:pt x="729" y="267"/>
                  </a:lnTo>
                  <a:lnTo>
                    <a:pt x="729" y="259"/>
                  </a:lnTo>
                  <a:lnTo>
                    <a:pt x="726" y="251"/>
                  </a:lnTo>
                  <a:lnTo>
                    <a:pt x="726" y="246"/>
                  </a:lnTo>
                  <a:lnTo>
                    <a:pt x="726" y="238"/>
                  </a:lnTo>
                  <a:lnTo>
                    <a:pt x="724" y="235"/>
                  </a:lnTo>
                  <a:lnTo>
                    <a:pt x="721" y="232"/>
                  </a:lnTo>
                  <a:lnTo>
                    <a:pt x="716" y="227"/>
                  </a:lnTo>
                  <a:lnTo>
                    <a:pt x="713" y="224"/>
                  </a:lnTo>
                  <a:lnTo>
                    <a:pt x="707" y="224"/>
                  </a:lnTo>
                  <a:lnTo>
                    <a:pt x="705" y="222"/>
                  </a:lnTo>
                  <a:lnTo>
                    <a:pt x="702" y="224"/>
                  </a:lnTo>
                  <a:lnTo>
                    <a:pt x="699" y="227"/>
                  </a:lnTo>
                  <a:lnTo>
                    <a:pt x="699" y="238"/>
                  </a:lnTo>
                  <a:lnTo>
                    <a:pt x="702" y="251"/>
                  </a:lnTo>
                  <a:lnTo>
                    <a:pt x="705" y="265"/>
                  </a:lnTo>
                  <a:lnTo>
                    <a:pt x="705" y="278"/>
                  </a:lnTo>
                  <a:lnTo>
                    <a:pt x="705" y="292"/>
                  </a:lnTo>
                  <a:lnTo>
                    <a:pt x="705" y="303"/>
                  </a:lnTo>
                  <a:lnTo>
                    <a:pt x="699" y="311"/>
                  </a:lnTo>
                  <a:lnTo>
                    <a:pt x="691" y="319"/>
                  </a:lnTo>
                  <a:lnTo>
                    <a:pt x="689" y="319"/>
                  </a:lnTo>
                  <a:lnTo>
                    <a:pt x="683" y="319"/>
                  </a:lnTo>
                  <a:lnTo>
                    <a:pt x="683" y="316"/>
                  </a:lnTo>
                  <a:lnTo>
                    <a:pt x="683" y="311"/>
                  </a:lnTo>
                  <a:lnTo>
                    <a:pt x="683" y="300"/>
                  </a:lnTo>
                  <a:lnTo>
                    <a:pt x="686" y="284"/>
                  </a:lnTo>
                  <a:lnTo>
                    <a:pt x="686" y="267"/>
                  </a:lnTo>
                  <a:lnTo>
                    <a:pt x="689" y="254"/>
                  </a:lnTo>
                  <a:lnTo>
                    <a:pt x="689" y="246"/>
                  </a:lnTo>
                  <a:lnTo>
                    <a:pt x="686" y="240"/>
                  </a:lnTo>
                  <a:lnTo>
                    <a:pt x="683" y="238"/>
                  </a:lnTo>
                  <a:lnTo>
                    <a:pt x="678" y="235"/>
                  </a:lnTo>
                  <a:lnTo>
                    <a:pt x="662" y="227"/>
                  </a:lnTo>
                  <a:lnTo>
                    <a:pt x="643" y="224"/>
                  </a:lnTo>
                  <a:lnTo>
                    <a:pt x="624" y="222"/>
                  </a:lnTo>
                  <a:lnTo>
                    <a:pt x="605" y="222"/>
                  </a:lnTo>
                  <a:lnTo>
                    <a:pt x="586" y="224"/>
                  </a:lnTo>
                  <a:lnTo>
                    <a:pt x="567" y="227"/>
                  </a:lnTo>
                  <a:lnTo>
                    <a:pt x="548" y="235"/>
                  </a:lnTo>
                  <a:lnTo>
                    <a:pt x="532" y="243"/>
                  </a:lnTo>
                  <a:lnTo>
                    <a:pt x="526" y="249"/>
                  </a:lnTo>
                  <a:lnTo>
                    <a:pt x="524" y="257"/>
                  </a:lnTo>
                  <a:lnTo>
                    <a:pt x="526" y="267"/>
                  </a:lnTo>
                  <a:lnTo>
                    <a:pt x="529" y="281"/>
                  </a:lnTo>
                  <a:lnTo>
                    <a:pt x="535" y="292"/>
                  </a:lnTo>
                  <a:lnTo>
                    <a:pt x="537" y="303"/>
                  </a:lnTo>
                  <a:lnTo>
                    <a:pt x="537" y="313"/>
                  </a:lnTo>
                  <a:lnTo>
                    <a:pt x="532" y="321"/>
                  </a:lnTo>
                  <a:lnTo>
                    <a:pt x="529" y="324"/>
                  </a:lnTo>
                  <a:lnTo>
                    <a:pt x="526" y="324"/>
                  </a:lnTo>
                  <a:lnTo>
                    <a:pt x="524" y="321"/>
                  </a:lnTo>
                  <a:lnTo>
                    <a:pt x="524" y="313"/>
                  </a:lnTo>
                  <a:lnTo>
                    <a:pt x="524" y="303"/>
                  </a:lnTo>
                  <a:lnTo>
                    <a:pt x="524" y="289"/>
                  </a:lnTo>
                  <a:lnTo>
                    <a:pt x="524" y="276"/>
                  </a:lnTo>
                  <a:lnTo>
                    <a:pt x="524" y="265"/>
                  </a:lnTo>
                  <a:lnTo>
                    <a:pt x="518" y="254"/>
                  </a:lnTo>
                  <a:lnTo>
                    <a:pt x="516" y="251"/>
                  </a:lnTo>
                  <a:lnTo>
                    <a:pt x="513" y="249"/>
                  </a:lnTo>
                  <a:lnTo>
                    <a:pt x="508" y="246"/>
                  </a:lnTo>
                  <a:lnTo>
                    <a:pt x="505" y="243"/>
                  </a:lnTo>
                  <a:lnTo>
                    <a:pt x="499" y="240"/>
                  </a:lnTo>
                  <a:lnTo>
                    <a:pt x="494" y="240"/>
                  </a:lnTo>
                  <a:lnTo>
                    <a:pt x="489" y="240"/>
                  </a:lnTo>
                  <a:lnTo>
                    <a:pt x="486" y="243"/>
                  </a:lnTo>
                  <a:lnTo>
                    <a:pt x="456" y="257"/>
                  </a:lnTo>
                  <a:lnTo>
                    <a:pt x="427" y="273"/>
                  </a:lnTo>
                  <a:lnTo>
                    <a:pt x="397" y="286"/>
                  </a:lnTo>
                  <a:lnTo>
                    <a:pt x="370" y="303"/>
                  </a:lnTo>
                  <a:lnTo>
                    <a:pt x="340" y="321"/>
                  </a:lnTo>
                  <a:lnTo>
                    <a:pt x="313" y="340"/>
                  </a:lnTo>
                  <a:lnTo>
                    <a:pt x="289" y="359"/>
                  </a:lnTo>
                  <a:lnTo>
                    <a:pt x="264" y="381"/>
                  </a:lnTo>
                  <a:lnTo>
                    <a:pt x="262" y="386"/>
                  </a:lnTo>
                  <a:lnTo>
                    <a:pt x="264" y="389"/>
                  </a:lnTo>
                  <a:lnTo>
                    <a:pt x="273" y="392"/>
                  </a:lnTo>
                  <a:lnTo>
                    <a:pt x="283" y="397"/>
                  </a:lnTo>
                  <a:lnTo>
                    <a:pt x="291" y="400"/>
                  </a:lnTo>
                  <a:lnTo>
                    <a:pt x="300" y="405"/>
                  </a:lnTo>
                  <a:lnTo>
                    <a:pt x="305" y="408"/>
                  </a:lnTo>
                  <a:lnTo>
                    <a:pt x="305" y="413"/>
                  </a:lnTo>
                  <a:lnTo>
                    <a:pt x="300" y="419"/>
                  </a:lnTo>
                  <a:lnTo>
                    <a:pt x="294" y="416"/>
                  </a:lnTo>
                  <a:lnTo>
                    <a:pt x="286" y="413"/>
                  </a:lnTo>
                  <a:lnTo>
                    <a:pt x="278" y="408"/>
                  </a:lnTo>
                  <a:lnTo>
                    <a:pt x="270" y="402"/>
                  </a:lnTo>
                  <a:lnTo>
                    <a:pt x="262" y="400"/>
                  </a:lnTo>
                  <a:lnTo>
                    <a:pt x="256" y="400"/>
                  </a:lnTo>
                  <a:lnTo>
                    <a:pt x="251" y="402"/>
                  </a:lnTo>
                  <a:lnTo>
                    <a:pt x="237" y="424"/>
                  </a:lnTo>
                  <a:lnTo>
                    <a:pt x="227" y="448"/>
                  </a:lnTo>
                  <a:lnTo>
                    <a:pt x="218" y="473"/>
                  </a:lnTo>
                  <a:lnTo>
                    <a:pt x="210" y="500"/>
                  </a:lnTo>
                  <a:lnTo>
                    <a:pt x="205" y="524"/>
                  </a:lnTo>
                  <a:lnTo>
                    <a:pt x="200" y="551"/>
                  </a:lnTo>
                  <a:lnTo>
                    <a:pt x="197" y="578"/>
                  </a:lnTo>
                  <a:lnTo>
                    <a:pt x="197" y="602"/>
                  </a:lnTo>
                  <a:lnTo>
                    <a:pt x="200" y="610"/>
                  </a:lnTo>
                  <a:lnTo>
                    <a:pt x="205" y="613"/>
                  </a:lnTo>
                  <a:lnTo>
                    <a:pt x="216" y="616"/>
                  </a:lnTo>
                  <a:lnTo>
                    <a:pt x="229" y="616"/>
                  </a:lnTo>
                  <a:lnTo>
                    <a:pt x="240" y="616"/>
                  </a:lnTo>
                  <a:lnTo>
                    <a:pt x="248" y="619"/>
                  </a:lnTo>
                  <a:lnTo>
                    <a:pt x="251" y="619"/>
                  </a:lnTo>
                  <a:lnTo>
                    <a:pt x="251" y="621"/>
                  </a:lnTo>
                  <a:lnTo>
                    <a:pt x="251" y="624"/>
                  </a:lnTo>
                  <a:lnTo>
                    <a:pt x="245" y="627"/>
                  </a:lnTo>
                  <a:lnTo>
                    <a:pt x="237" y="627"/>
                  </a:lnTo>
                  <a:lnTo>
                    <a:pt x="229" y="624"/>
                  </a:lnTo>
                  <a:lnTo>
                    <a:pt x="224" y="619"/>
                  </a:lnTo>
                  <a:lnTo>
                    <a:pt x="216" y="613"/>
                  </a:lnTo>
                  <a:lnTo>
                    <a:pt x="208" y="610"/>
                  </a:lnTo>
                  <a:lnTo>
                    <a:pt x="200" y="608"/>
                  </a:lnTo>
                  <a:lnTo>
                    <a:pt x="191" y="608"/>
                  </a:lnTo>
                  <a:lnTo>
                    <a:pt x="186" y="610"/>
                  </a:lnTo>
                  <a:lnTo>
                    <a:pt x="183" y="613"/>
                  </a:lnTo>
                  <a:lnTo>
                    <a:pt x="181" y="619"/>
                  </a:lnTo>
                  <a:lnTo>
                    <a:pt x="181" y="624"/>
                  </a:lnTo>
                  <a:lnTo>
                    <a:pt x="181" y="632"/>
                  </a:lnTo>
                  <a:lnTo>
                    <a:pt x="181" y="637"/>
                  </a:lnTo>
                  <a:lnTo>
                    <a:pt x="178" y="643"/>
                  </a:lnTo>
                  <a:lnTo>
                    <a:pt x="178" y="651"/>
                  </a:lnTo>
                  <a:lnTo>
                    <a:pt x="178" y="670"/>
                  </a:lnTo>
                  <a:lnTo>
                    <a:pt x="175" y="689"/>
                  </a:lnTo>
                  <a:lnTo>
                    <a:pt x="175" y="710"/>
                  </a:lnTo>
                  <a:lnTo>
                    <a:pt x="173" y="732"/>
                  </a:lnTo>
                  <a:lnTo>
                    <a:pt x="173" y="751"/>
                  </a:lnTo>
                  <a:lnTo>
                    <a:pt x="175" y="770"/>
                  </a:lnTo>
                  <a:lnTo>
                    <a:pt x="178" y="791"/>
                  </a:lnTo>
                  <a:lnTo>
                    <a:pt x="183" y="810"/>
                  </a:lnTo>
                  <a:lnTo>
                    <a:pt x="189" y="816"/>
                  </a:lnTo>
                  <a:lnTo>
                    <a:pt x="197" y="821"/>
                  </a:lnTo>
                  <a:lnTo>
                    <a:pt x="208" y="821"/>
                  </a:lnTo>
                  <a:lnTo>
                    <a:pt x="221" y="824"/>
                  </a:lnTo>
                  <a:lnTo>
                    <a:pt x="232" y="824"/>
                  </a:lnTo>
                  <a:lnTo>
                    <a:pt x="240" y="827"/>
                  </a:lnTo>
                  <a:lnTo>
                    <a:pt x="248" y="832"/>
                  </a:lnTo>
                  <a:lnTo>
                    <a:pt x="251" y="837"/>
                  </a:lnTo>
                  <a:lnTo>
                    <a:pt x="251" y="843"/>
                  </a:lnTo>
                  <a:lnTo>
                    <a:pt x="248" y="845"/>
                  </a:lnTo>
                  <a:lnTo>
                    <a:pt x="245" y="845"/>
                  </a:lnTo>
                  <a:lnTo>
                    <a:pt x="243" y="845"/>
                  </a:lnTo>
                  <a:lnTo>
                    <a:pt x="232" y="843"/>
                  </a:lnTo>
                  <a:lnTo>
                    <a:pt x="221" y="840"/>
                  </a:lnTo>
                  <a:lnTo>
                    <a:pt x="210" y="837"/>
                  </a:lnTo>
                  <a:lnTo>
                    <a:pt x="200" y="835"/>
                  </a:lnTo>
                  <a:lnTo>
                    <a:pt x="191" y="835"/>
                  </a:lnTo>
                  <a:lnTo>
                    <a:pt x="183" y="837"/>
                  </a:lnTo>
                  <a:lnTo>
                    <a:pt x="178" y="845"/>
                  </a:lnTo>
                  <a:lnTo>
                    <a:pt x="173" y="856"/>
                  </a:lnTo>
                  <a:lnTo>
                    <a:pt x="173" y="867"/>
                  </a:lnTo>
                  <a:lnTo>
                    <a:pt x="170" y="875"/>
                  </a:lnTo>
                  <a:lnTo>
                    <a:pt x="173" y="886"/>
                  </a:lnTo>
                  <a:lnTo>
                    <a:pt x="173" y="897"/>
                  </a:lnTo>
                  <a:lnTo>
                    <a:pt x="178" y="908"/>
                  </a:lnTo>
                  <a:lnTo>
                    <a:pt x="183" y="913"/>
                  </a:lnTo>
                  <a:lnTo>
                    <a:pt x="191" y="918"/>
                  </a:lnTo>
                  <a:lnTo>
                    <a:pt x="202" y="918"/>
                  </a:lnTo>
                  <a:lnTo>
                    <a:pt x="213" y="918"/>
                  </a:lnTo>
                  <a:lnTo>
                    <a:pt x="227" y="913"/>
                  </a:lnTo>
                  <a:lnTo>
                    <a:pt x="237" y="910"/>
                  </a:lnTo>
                  <a:lnTo>
                    <a:pt x="245" y="908"/>
                  </a:lnTo>
                  <a:lnTo>
                    <a:pt x="248" y="908"/>
                  </a:lnTo>
                  <a:lnTo>
                    <a:pt x="245" y="910"/>
                  </a:lnTo>
                  <a:lnTo>
                    <a:pt x="237" y="913"/>
                  </a:lnTo>
                  <a:lnTo>
                    <a:pt x="227" y="918"/>
                  </a:lnTo>
                  <a:lnTo>
                    <a:pt x="216" y="921"/>
                  </a:lnTo>
                  <a:lnTo>
                    <a:pt x="208" y="924"/>
                  </a:lnTo>
                  <a:lnTo>
                    <a:pt x="197" y="929"/>
                  </a:lnTo>
                  <a:lnTo>
                    <a:pt x="189" y="932"/>
                  </a:lnTo>
                  <a:lnTo>
                    <a:pt x="183" y="940"/>
                  </a:lnTo>
                  <a:lnTo>
                    <a:pt x="178" y="948"/>
                  </a:lnTo>
                  <a:lnTo>
                    <a:pt x="175" y="967"/>
                  </a:lnTo>
                  <a:lnTo>
                    <a:pt x="175" y="986"/>
                  </a:lnTo>
                  <a:lnTo>
                    <a:pt x="175" y="1005"/>
                  </a:lnTo>
                  <a:lnTo>
                    <a:pt x="178" y="1024"/>
                  </a:lnTo>
                  <a:lnTo>
                    <a:pt x="181" y="1043"/>
                  </a:lnTo>
                  <a:lnTo>
                    <a:pt x="186" y="1064"/>
                  </a:lnTo>
                  <a:lnTo>
                    <a:pt x="191" y="1080"/>
                  </a:lnTo>
                  <a:lnTo>
                    <a:pt x="200" y="1099"/>
                  </a:lnTo>
                  <a:lnTo>
                    <a:pt x="202" y="1102"/>
                  </a:lnTo>
                  <a:lnTo>
                    <a:pt x="205" y="1102"/>
                  </a:lnTo>
                  <a:lnTo>
                    <a:pt x="208" y="1099"/>
                  </a:lnTo>
                  <a:lnTo>
                    <a:pt x="210" y="1097"/>
                  </a:lnTo>
                  <a:lnTo>
                    <a:pt x="216" y="1091"/>
                  </a:lnTo>
                  <a:lnTo>
                    <a:pt x="218" y="1086"/>
                  </a:lnTo>
                  <a:lnTo>
                    <a:pt x="224" y="1080"/>
                  </a:lnTo>
                  <a:lnTo>
                    <a:pt x="227" y="1078"/>
                  </a:lnTo>
                  <a:lnTo>
                    <a:pt x="232" y="1075"/>
                  </a:lnTo>
                  <a:lnTo>
                    <a:pt x="237" y="1072"/>
                  </a:lnTo>
                  <a:lnTo>
                    <a:pt x="243" y="1070"/>
                  </a:lnTo>
                  <a:lnTo>
                    <a:pt x="248" y="1070"/>
                  </a:lnTo>
                  <a:lnTo>
                    <a:pt x="251" y="1067"/>
                  </a:lnTo>
                  <a:lnTo>
                    <a:pt x="256" y="1067"/>
                  </a:lnTo>
                  <a:lnTo>
                    <a:pt x="256" y="1070"/>
                  </a:lnTo>
                  <a:lnTo>
                    <a:pt x="248" y="1075"/>
                  </a:lnTo>
                  <a:lnTo>
                    <a:pt x="237" y="1080"/>
                  </a:lnTo>
                  <a:lnTo>
                    <a:pt x="227" y="1086"/>
                  </a:lnTo>
                  <a:lnTo>
                    <a:pt x="213" y="1091"/>
                  </a:lnTo>
                  <a:lnTo>
                    <a:pt x="202" y="1097"/>
                  </a:lnTo>
                  <a:lnTo>
                    <a:pt x="197" y="1105"/>
                  </a:lnTo>
                  <a:lnTo>
                    <a:pt x="191" y="1110"/>
                  </a:lnTo>
                  <a:lnTo>
                    <a:pt x="191" y="1121"/>
                  </a:lnTo>
                  <a:lnTo>
                    <a:pt x="194" y="1124"/>
                  </a:lnTo>
                  <a:lnTo>
                    <a:pt x="197" y="1129"/>
                  </a:lnTo>
                  <a:lnTo>
                    <a:pt x="202" y="1132"/>
                  </a:lnTo>
                  <a:lnTo>
                    <a:pt x="210" y="1132"/>
                  </a:lnTo>
                  <a:lnTo>
                    <a:pt x="224" y="1132"/>
                  </a:lnTo>
                  <a:lnTo>
                    <a:pt x="240" y="1132"/>
                  </a:lnTo>
                  <a:lnTo>
                    <a:pt x="256" y="1132"/>
                  </a:lnTo>
                  <a:lnTo>
                    <a:pt x="270" y="1132"/>
                  </a:lnTo>
                  <a:lnTo>
                    <a:pt x="273" y="1134"/>
                  </a:lnTo>
                  <a:lnTo>
                    <a:pt x="278" y="1137"/>
                  </a:lnTo>
                  <a:lnTo>
                    <a:pt x="281" y="1140"/>
                  </a:lnTo>
                  <a:lnTo>
                    <a:pt x="281" y="1145"/>
                  </a:lnTo>
                  <a:lnTo>
                    <a:pt x="278" y="1151"/>
                  </a:lnTo>
                  <a:lnTo>
                    <a:pt x="275" y="1153"/>
                  </a:lnTo>
                  <a:lnTo>
                    <a:pt x="273" y="1159"/>
                  </a:lnTo>
                  <a:lnTo>
                    <a:pt x="267" y="1161"/>
                  </a:lnTo>
                  <a:lnTo>
                    <a:pt x="256" y="1161"/>
                  </a:lnTo>
                  <a:lnTo>
                    <a:pt x="243" y="1164"/>
                  </a:lnTo>
                  <a:lnTo>
                    <a:pt x="229" y="1161"/>
                  </a:lnTo>
                  <a:lnTo>
                    <a:pt x="216" y="1161"/>
                  </a:lnTo>
                  <a:lnTo>
                    <a:pt x="200" y="1161"/>
                  </a:lnTo>
                  <a:lnTo>
                    <a:pt x="189" y="1161"/>
                  </a:lnTo>
                  <a:lnTo>
                    <a:pt x="178" y="1164"/>
                  </a:lnTo>
                  <a:lnTo>
                    <a:pt x="173" y="1170"/>
                  </a:lnTo>
                  <a:lnTo>
                    <a:pt x="167" y="1178"/>
                  </a:lnTo>
                  <a:lnTo>
                    <a:pt x="164" y="1188"/>
                  </a:lnTo>
                  <a:lnTo>
                    <a:pt x="167" y="1210"/>
                  </a:lnTo>
                  <a:lnTo>
                    <a:pt x="175" y="1237"/>
                  </a:lnTo>
                  <a:lnTo>
                    <a:pt x="186" y="1264"/>
                  </a:lnTo>
                  <a:lnTo>
                    <a:pt x="194" y="1291"/>
                  </a:lnTo>
                  <a:lnTo>
                    <a:pt x="205" y="1315"/>
                  </a:lnTo>
                  <a:lnTo>
                    <a:pt x="208" y="1334"/>
                  </a:lnTo>
                  <a:lnTo>
                    <a:pt x="210" y="1340"/>
                  </a:lnTo>
                  <a:lnTo>
                    <a:pt x="213" y="1342"/>
                  </a:lnTo>
                  <a:lnTo>
                    <a:pt x="216" y="1342"/>
                  </a:lnTo>
                  <a:lnTo>
                    <a:pt x="218" y="1340"/>
                  </a:lnTo>
                  <a:lnTo>
                    <a:pt x="227" y="1332"/>
                  </a:lnTo>
                  <a:lnTo>
                    <a:pt x="235" y="1323"/>
                  </a:lnTo>
                  <a:lnTo>
                    <a:pt x="237" y="1315"/>
                  </a:lnTo>
                  <a:lnTo>
                    <a:pt x="240" y="1315"/>
                  </a:lnTo>
                  <a:lnTo>
                    <a:pt x="235" y="1326"/>
                  </a:lnTo>
                  <a:lnTo>
                    <a:pt x="221" y="1351"/>
                  </a:lnTo>
                  <a:lnTo>
                    <a:pt x="218" y="1356"/>
                  </a:lnTo>
                  <a:lnTo>
                    <a:pt x="216" y="1361"/>
                  </a:lnTo>
                  <a:lnTo>
                    <a:pt x="210" y="1367"/>
                  </a:lnTo>
                  <a:lnTo>
                    <a:pt x="208" y="1372"/>
                  </a:lnTo>
                  <a:lnTo>
                    <a:pt x="205" y="1378"/>
                  </a:lnTo>
                  <a:lnTo>
                    <a:pt x="202" y="1383"/>
                  </a:lnTo>
                  <a:lnTo>
                    <a:pt x="200" y="1388"/>
                  </a:lnTo>
                  <a:lnTo>
                    <a:pt x="200" y="1394"/>
                  </a:lnTo>
                  <a:lnTo>
                    <a:pt x="202" y="1396"/>
                  </a:lnTo>
                  <a:lnTo>
                    <a:pt x="205" y="1402"/>
                  </a:lnTo>
                  <a:lnTo>
                    <a:pt x="208" y="1405"/>
                  </a:lnTo>
                  <a:lnTo>
                    <a:pt x="210" y="1407"/>
                  </a:lnTo>
                  <a:lnTo>
                    <a:pt x="216" y="1410"/>
                  </a:lnTo>
                  <a:lnTo>
                    <a:pt x="221" y="1413"/>
                  </a:lnTo>
                  <a:lnTo>
                    <a:pt x="224" y="1413"/>
                  </a:lnTo>
                  <a:lnTo>
                    <a:pt x="229" y="1413"/>
                  </a:lnTo>
                  <a:lnTo>
                    <a:pt x="235" y="1413"/>
                  </a:lnTo>
                  <a:lnTo>
                    <a:pt x="243" y="1413"/>
                  </a:lnTo>
                  <a:lnTo>
                    <a:pt x="251" y="1410"/>
                  </a:lnTo>
                  <a:lnTo>
                    <a:pt x="259" y="1407"/>
                  </a:lnTo>
                  <a:lnTo>
                    <a:pt x="267" y="1405"/>
                  </a:lnTo>
                  <a:lnTo>
                    <a:pt x="270" y="1402"/>
                  </a:lnTo>
                  <a:lnTo>
                    <a:pt x="273" y="1402"/>
                  </a:lnTo>
                  <a:lnTo>
                    <a:pt x="273" y="1405"/>
                  </a:lnTo>
                  <a:lnTo>
                    <a:pt x="264" y="1410"/>
                  </a:lnTo>
                  <a:lnTo>
                    <a:pt x="256" y="1415"/>
                  </a:lnTo>
                  <a:lnTo>
                    <a:pt x="248" y="1418"/>
                  </a:lnTo>
                  <a:lnTo>
                    <a:pt x="237" y="1421"/>
                  </a:lnTo>
                  <a:lnTo>
                    <a:pt x="229" y="1423"/>
                  </a:lnTo>
                  <a:lnTo>
                    <a:pt x="221" y="1426"/>
                  </a:lnTo>
                  <a:lnTo>
                    <a:pt x="213" y="1432"/>
                  </a:lnTo>
                  <a:lnTo>
                    <a:pt x="208" y="1440"/>
                  </a:lnTo>
                  <a:lnTo>
                    <a:pt x="202" y="1453"/>
                  </a:lnTo>
                  <a:lnTo>
                    <a:pt x="197" y="1469"/>
                  </a:lnTo>
                  <a:lnTo>
                    <a:pt x="194" y="1486"/>
                  </a:lnTo>
                  <a:lnTo>
                    <a:pt x="191" y="1502"/>
                  </a:lnTo>
                  <a:lnTo>
                    <a:pt x="191" y="1518"/>
                  </a:lnTo>
                  <a:lnTo>
                    <a:pt x="191" y="1537"/>
                  </a:lnTo>
                  <a:lnTo>
                    <a:pt x="191" y="1553"/>
                  </a:lnTo>
                  <a:lnTo>
                    <a:pt x="191" y="1569"/>
                  </a:lnTo>
                  <a:lnTo>
                    <a:pt x="191" y="1575"/>
                  </a:lnTo>
                  <a:lnTo>
                    <a:pt x="194" y="1577"/>
                  </a:lnTo>
                  <a:lnTo>
                    <a:pt x="197" y="1583"/>
                  </a:lnTo>
                  <a:lnTo>
                    <a:pt x="200" y="1585"/>
                  </a:lnTo>
                  <a:lnTo>
                    <a:pt x="205" y="1588"/>
                  </a:lnTo>
                  <a:lnTo>
                    <a:pt x="208" y="1591"/>
                  </a:lnTo>
                  <a:lnTo>
                    <a:pt x="213" y="1594"/>
                  </a:lnTo>
                  <a:lnTo>
                    <a:pt x="216" y="1594"/>
                  </a:lnTo>
                  <a:lnTo>
                    <a:pt x="227" y="1594"/>
                  </a:lnTo>
                  <a:lnTo>
                    <a:pt x="235" y="1591"/>
                  </a:lnTo>
                  <a:lnTo>
                    <a:pt x="245" y="1585"/>
                  </a:lnTo>
                  <a:lnTo>
                    <a:pt x="256" y="1580"/>
                  </a:lnTo>
                  <a:lnTo>
                    <a:pt x="264" y="1575"/>
                  </a:lnTo>
                  <a:lnTo>
                    <a:pt x="273" y="1572"/>
                  </a:lnTo>
                  <a:lnTo>
                    <a:pt x="275" y="1569"/>
                  </a:lnTo>
                  <a:lnTo>
                    <a:pt x="273" y="1575"/>
                  </a:lnTo>
                  <a:lnTo>
                    <a:pt x="264" y="1577"/>
                  </a:lnTo>
                  <a:lnTo>
                    <a:pt x="256" y="1580"/>
                  </a:lnTo>
                  <a:lnTo>
                    <a:pt x="248" y="1583"/>
                  </a:lnTo>
                  <a:lnTo>
                    <a:pt x="237" y="1583"/>
                  </a:lnTo>
                  <a:lnTo>
                    <a:pt x="229" y="1585"/>
                  </a:lnTo>
                  <a:lnTo>
                    <a:pt x="221" y="1588"/>
                  </a:lnTo>
                  <a:lnTo>
                    <a:pt x="216" y="1591"/>
                  </a:lnTo>
                  <a:lnTo>
                    <a:pt x="213" y="1599"/>
                  </a:lnTo>
                  <a:lnTo>
                    <a:pt x="213" y="1604"/>
                  </a:lnTo>
                  <a:lnTo>
                    <a:pt x="218" y="1610"/>
                  </a:lnTo>
                  <a:lnTo>
                    <a:pt x="227" y="1615"/>
                  </a:lnTo>
                  <a:lnTo>
                    <a:pt x="237" y="1618"/>
                  </a:lnTo>
                  <a:lnTo>
                    <a:pt x="245" y="1621"/>
                  </a:lnTo>
                  <a:lnTo>
                    <a:pt x="254" y="1626"/>
                  </a:lnTo>
                  <a:lnTo>
                    <a:pt x="259" y="1631"/>
                  </a:lnTo>
                  <a:lnTo>
                    <a:pt x="259" y="1637"/>
                  </a:lnTo>
                  <a:lnTo>
                    <a:pt x="254" y="1642"/>
                  </a:lnTo>
                  <a:lnTo>
                    <a:pt x="248" y="1642"/>
                  </a:lnTo>
                  <a:lnTo>
                    <a:pt x="237" y="1642"/>
                  </a:lnTo>
                  <a:lnTo>
                    <a:pt x="227" y="1639"/>
                  </a:lnTo>
                  <a:lnTo>
                    <a:pt x="218" y="1637"/>
                  </a:lnTo>
                  <a:lnTo>
                    <a:pt x="208" y="1634"/>
                  </a:lnTo>
                  <a:lnTo>
                    <a:pt x="200" y="1637"/>
                  </a:lnTo>
                  <a:lnTo>
                    <a:pt x="197" y="1639"/>
                  </a:lnTo>
                  <a:lnTo>
                    <a:pt x="189" y="1656"/>
                  </a:lnTo>
                  <a:lnTo>
                    <a:pt x="183" y="1675"/>
                  </a:lnTo>
                  <a:lnTo>
                    <a:pt x="181" y="1691"/>
                  </a:lnTo>
                  <a:lnTo>
                    <a:pt x="181" y="1710"/>
                  </a:lnTo>
                  <a:lnTo>
                    <a:pt x="181" y="1726"/>
                  </a:lnTo>
                  <a:lnTo>
                    <a:pt x="183" y="1745"/>
                  </a:lnTo>
                  <a:lnTo>
                    <a:pt x="189" y="1761"/>
                  </a:lnTo>
                  <a:lnTo>
                    <a:pt x="197" y="1775"/>
                  </a:lnTo>
                  <a:lnTo>
                    <a:pt x="202" y="1780"/>
                  </a:lnTo>
                  <a:lnTo>
                    <a:pt x="210" y="1783"/>
                  </a:lnTo>
                  <a:lnTo>
                    <a:pt x="221" y="1783"/>
                  </a:lnTo>
                  <a:lnTo>
                    <a:pt x="232" y="1780"/>
                  </a:lnTo>
                  <a:lnTo>
                    <a:pt x="243" y="1775"/>
                  </a:lnTo>
                  <a:lnTo>
                    <a:pt x="254" y="1769"/>
                  </a:lnTo>
                  <a:lnTo>
                    <a:pt x="264" y="1764"/>
                  </a:lnTo>
                  <a:lnTo>
                    <a:pt x="275" y="1761"/>
                  </a:lnTo>
                  <a:lnTo>
                    <a:pt x="281" y="1761"/>
                  </a:lnTo>
                  <a:lnTo>
                    <a:pt x="275" y="1764"/>
                  </a:lnTo>
                  <a:lnTo>
                    <a:pt x="262" y="1766"/>
                  </a:lnTo>
                  <a:lnTo>
                    <a:pt x="245" y="1769"/>
                  </a:lnTo>
                  <a:lnTo>
                    <a:pt x="229" y="1775"/>
                  </a:lnTo>
                  <a:lnTo>
                    <a:pt x="213" y="1783"/>
                  </a:lnTo>
                  <a:lnTo>
                    <a:pt x="208" y="1785"/>
                  </a:lnTo>
                  <a:lnTo>
                    <a:pt x="202" y="1791"/>
                  </a:lnTo>
                  <a:lnTo>
                    <a:pt x="200" y="1796"/>
                  </a:lnTo>
                  <a:lnTo>
                    <a:pt x="200" y="1799"/>
                  </a:lnTo>
                  <a:lnTo>
                    <a:pt x="200" y="1804"/>
                  </a:lnTo>
                  <a:lnTo>
                    <a:pt x="202" y="1810"/>
                  </a:lnTo>
                  <a:lnTo>
                    <a:pt x="202" y="1815"/>
                  </a:lnTo>
                  <a:lnTo>
                    <a:pt x="202" y="1820"/>
                  </a:lnTo>
                  <a:lnTo>
                    <a:pt x="202" y="1826"/>
                  </a:lnTo>
                  <a:lnTo>
                    <a:pt x="205" y="1829"/>
                  </a:lnTo>
                  <a:lnTo>
                    <a:pt x="205" y="1834"/>
                  </a:lnTo>
                  <a:lnTo>
                    <a:pt x="208" y="1837"/>
                  </a:lnTo>
                  <a:lnTo>
                    <a:pt x="213" y="1842"/>
                  </a:lnTo>
                  <a:lnTo>
                    <a:pt x="221" y="1845"/>
                  </a:lnTo>
                  <a:lnTo>
                    <a:pt x="229" y="1847"/>
                  </a:lnTo>
                  <a:lnTo>
                    <a:pt x="237" y="1850"/>
                  </a:lnTo>
                  <a:lnTo>
                    <a:pt x="245" y="1853"/>
                  </a:lnTo>
                  <a:lnTo>
                    <a:pt x="251" y="1853"/>
                  </a:lnTo>
                  <a:lnTo>
                    <a:pt x="254" y="1856"/>
                  </a:lnTo>
                  <a:lnTo>
                    <a:pt x="251" y="1858"/>
                  </a:lnTo>
                  <a:lnTo>
                    <a:pt x="245" y="1861"/>
                  </a:lnTo>
                  <a:lnTo>
                    <a:pt x="237" y="1861"/>
                  </a:lnTo>
                  <a:lnTo>
                    <a:pt x="232" y="1861"/>
                  </a:lnTo>
                  <a:lnTo>
                    <a:pt x="224" y="1858"/>
                  </a:lnTo>
                  <a:lnTo>
                    <a:pt x="216" y="1856"/>
                  </a:lnTo>
                  <a:lnTo>
                    <a:pt x="210" y="1853"/>
                  </a:lnTo>
                  <a:lnTo>
                    <a:pt x="202" y="1847"/>
                  </a:lnTo>
                  <a:lnTo>
                    <a:pt x="197" y="1847"/>
                  </a:lnTo>
                  <a:lnTo>
                    <a:pt x="191" y="1847"/>
                  </a:lnTo>
                  <a:lnTo>
                    <a:pt x="186" y="1847"/>
                  </a:lnTo>
                  <a:lnTo>
                    <a:pt x="181" y="1850"/>
                  </a:lnTo>
                  <a:lnTo>
                    <a:pt x="175" y="1856"/>
                  </a:lnTo>
                  <a:lnTo>
                    <a:pt x="173" y="1858"/>
                  </a:lnTo>
                  <a:lnTo>
                    <a:pt x="170" y="1864"/>
                  </a:lnTo>
                  <a:lnTo>
                    <a:pt x="167" y="1869"/>
                  </a:lnTo>
                  <a:lnTo>
                    <a:pt x="167" y="1874"/>
                  </a:lnTo>
                  <a:lnTo>
                    <a:pt x="167" y="1885"/>
                  </a:lnTo>
                  <a:lnTo>
                    <a:pt x="170" y="1899"/>
                  </a:lnTo>
                  <a:lnTo>
                    <a:pt x="173" y="1910"/>
                  </a:lnTo>
                  <a:lnTo>
                    <a:pt x="175" y="1923"/>
                  </a:lnTo>
                  <a:lnTo>
                    <a:pt x="178" y="1934"/>
                  </a:lnTo>
                  <a:lnTo>
                    <a:pt x="178" y="1942"/>
                  </a:lnTo>
                  <a:lnTo>
                    <a:pt x="173" y="1950"/>
                  </a:lnTo>
                  <a:lnTo>
                    <a:pt x="167" y="1956"/>
                  </a:lnTo>
                  <a:lnTo>
                    <a:pt x="162" y="1956"/>
                  </a:lnTo>
                  <a:lnTo>
                    <a:pt x="159" y="1956"/>
                  </a:lnTo>
                  <a:lnTo>
                    <a:pt x="156" y="1953"/>
                  </a:lnTo>
                  <a:lnTo>
                    <a:pt x="156" y="1950"/>
                  </a:lnTo>
                  <a:lnTo>
                    <a:pt x="156" y="1942"/>
                  </a:lnTo>
                  <a:lnTo>
                    <a:pt x="156" y="1928"/>
                  </a:lnTo>
                  <a:lnTo>
                    <a:pt x="156" y="1915"/>
                  </a:lnTo>
                  <a:lnTo>
                    <a:pt x="159" y="1901"/>
                  </a:lnTo>
                  <a:lnTo>
                    <a:pt x="156" y="1891"/>
                  </a:lnTo>
                  <a:lnTo>
                    <a:pt x="154" y="1880"/>
                  </a:lnTo>
                  <a:lnTo>
                    <a:pt x="151" y="1877"/>
                  </a:lnTo>
                  <a:lnTo>
                    <a:pt x="143" y="1874"/>
                  </a:lnTo>
                  <a:lnTo>
                    <a:pt x="137" y="1872"/>
                  </a:lnTo>
                  <a:lnTo>
                    <a:pt x="129" y="1872"/>
                  </a:lnTo>
                  <a:lnTo>
                    <a:pt x="124" y="1872"/>
                  </a:lnTo>
                  <a:lnTo>
                    <a:pt x="119" y="1869"/>
                  </a:lnTo>
                  <a:lnTo>
                    <a:pt x="113" y="1866"/>
                  </a:lnTo>
                  <a:lnTo>
                    <a:pt x="113" y="1864"/>
                  </a:lnTo>
                  <a:lnTo>
                    <a:pt x="113" y="1858"/>
                  </a:lnTo>
                  <a:lnTo>
                    <a:pt x="119" y="1858"/>
                  </a:lnTo>
                  <a:lnTo>
                    <a:pt x="124" y="1858"/>
                  </a:lnTo>
                  <a:lnTo>
                    <a:pt x="132" y="1861"/>
                  </a:lnTo>
                  <a:lnTo>
                    <a:pt x="140" y="1864"/>
                  </a:lnTo>
                  <a:lnTo>
                    <a:pt x="146" y="1864"/>
                  </a:lnTo>
                  <a:lnTo>
                    <a:pt x="151" y="1864"/>
                  </a:lnTo>
                  <a:lnTo>
                    <a:pt x="154" y="1858"/>
                  </a:lnTo>
                  <a:lnTo>
                    <a:pt x="156" y="1842"/>
                  </a:lnTo>
                  <a:lnTo>
                    <a:pt x="162" y="1826"/>
                  </a:lnTo>
                  <a:lnTo>
                    <a:pt x="164" y="1807"/>
                  </a:lnTo>
                  <a:lnTo>
                    <a:pt x="164" y="1788"/>
                  </a:lnTo>
                  <a:lnTo>
                    <a:pt x="164" y="1772"/>
                  </a:lnTo>
                  <a:lnTo>
                    <a:pt x="159" y="1756"/>
                  </a:lnTo>
                  <a:lnTo>
                    <a:pt x="154" y="1742"/>
                  </a:lnTo>
                  <a:lnTo>
                    <a:pt x="140" y="1734"/>
                  </a:lnTo>
                  <a:lnTo>
                    <a:pt x="132" y="1729"/>
                  </a:lnTo>
                  <a:lnTo>
                    <a:pt x="124" y="1726"/>
                  </a:lnTo>
                  <a:lnTo>
                    <a:pt x="116" y="1726"/>
                  </a:lnTo>
                  <a:lnTo>
                    <a:pt x="108" y="1726"/>
                  </a:lnTo>
                  <a:lnTo>
                    <a:pt x="91" y="1731"/>
                  </a:lnTo>
                  <a:lnTo>
                    <a:pt x="73" y="1739"/>
                  </a:lnTo>
                  <a:lnTo>
                    <a:pt x="56" y="1748"/>
                  </a:lnTo>
                  <a:lnTo>
                    <a:pt x="37" y="1758"/>
                  </a:lnTo>
                  <a:lnTo>
                    <a:pt x="21" y="1766"/>
                  </a:lnTo>
                  <a:lnTo>
                    <a:pt x="2" y="1772"/>
                  </a:lnTo>
                  <a:lnTo>
                    <a:pt x="0" y="1775"/>
                  </a:lnTo>
                  <a:lnTo>
                    <a:pt x="2" y="1777"/>
                  </a:lnTo>
                  <a:lnTo>
                    <a:pt x="8" y="1780"/>
                  </a:lnTo>
                  <a:lnTo>
                    <a:pt x="16" y="1783"/>
                  </a:lnTo>
                  <a:lnTo>
                    <a:pt x="24" y="1785"/>
                  </a:lnTo>
                  <a:lnTo>
                    <a:pt x="35" y="1788"/>
                  </a:lnTo>
                  <a:lnTo>
                    <a:pt x="43" y="1791"/>
                  </a:lnTo>
                  <a:lnTo>
                    <a:pt x="48" y="1793"/>
                  </a:lnTo>
                  <a:lnTo>
                    <a:pt x="54" y="1791"/>
                  </a:lnTo>
                  <a:lnTo>
                    <a:pt x="59" y="1788"/>
                  </a:lnTo>
                  <a:lnTo>
                    <a:pt x="62" y="1783"/>
                  </a:lnTo>
                  <a:lnTo>
                    <a:pt x="67" y="1777"/>
                  </a:lnTo>
                  <a:lnTo>
                    <a:pt x="70" y="1775"/>
                  </a:lnTo>
                  <a:lnTo>
                    <a:pt x="75" y="1769"/>
                  </a:lnTo>
                  <a:lnTo>
                    <a:pt x="81" y="1766"/>
                  </a:lnTo>
                  <a:lnTo>
                    <a:pt x="86" y="1766"/>
                  </a:lnTo>
                  <a:lnTo>
                    <a:pt x="94" y="1769"/>
                  </a:lnTo>
                  <a:lnTo>
                    <a:pt x="105" y="1775"/>
                  </a:lnTo>
                  <a:lnTo>
                    <a:pt x="113" y="1783"/>
                  </a:lnTo>
                  <a:lnTo>
                    <a:pt x="121" y="1791"/>
                  </a:lnTo>
                  <a:lnTo>
                    <a:pt x="129" y="1799"/>
                  </a:lnTo>
                  <a:lnTo>
                    <a:pt x="135" y="1807"/>
                  </a:lnTo>
                  <a:lnTo>
                    <a:pt x="137" y="1815"/>
                  </a:lnTo>
                  <a:lnTo>
                    <a:pt x="132" y="1820"/>
                  </a:lnTo>
                  <a:lnTo>
                    <a:pt x="129" y="1823"/>
                  </a:lnTo>
                  <a:lnTo>
                    <a:pt x="127" y="1829"/>
                  </a:lnTo>
                  <a:lnTo>
                    <a:pt x="124" y="1831"/>
                  </a:lnTo>
                  <a:lnTo>
                    <a:pt x="121" y="1834"/>
                  </a:lnTo>
                  <a:lnTo>
                    <a:pt x="119" y="1837"/>
                  </a:lnTo>
                  <a:lnTo>
                    <a:pt x="116" y="1839"/>
                  </a:lnTo>
                  <a:lnTo>
                    <a:pt x="110" y="1842"/>
                  </a:lnTo>
                  <a:lnTo>
                    <a:pt x="108" y="1842"/>
                  </a:lnTo>
                  <a:lnTo>
                    <a:pt x="105" y="1842"/>
                  </a:lnTo>
                  <a:lnTo>
                    <a:pt x="100" y="1839"/>
                  </a:lnTo>
                  <a:lnTo>
                    <a:pt x="97" y="1834"/>
                  </a:lnTo>
                  <a:lnTo>
                    <a:pt x="94" y="1831"/>
                  </a:lnTo>
                  <a:lnTo>
                    <a:pt x="91" y="1826"/>
                  </a:lnTo>
                  <a:lnTo>
                    <a:pt x="86" y="1826"/>
                  </a:lnTo>
                  <a:lnTo>
                    <a:pt x="83" y="1823"/>
                  </a:lnTo>
                  <a:lnTo>
                    <a:pt x="83" y="1826"/>
                  </a:lnTo>
                  <a:lnTo>
                    <a:pt x="10" y="1934"/>
                  </a:lnTo>
                  <a:lnTo>
                    <a:pt x="10" y="1937"/>
                  </a:lnTo>
                  <a:lnTo>
                    <a:pt x="13" y="1937"/>
                  </a:lnTo>
                  <a:lnTo>
                    <a:pt x="16" y="1934"/>
                  </a:lnTo>
                  <a:lnTo>
                    <a:pt x="21" y="1934"/>
                  </a:lnTo>
                  <a:lnTo>
                    <a:pt x="24" y="1934"/>
                  </a:lnTo>
                  <a:lnTo>
                    <a:pt x="29" y="1931"/>
                  </a:lnTo>
                  <a:lnTo>
                    <a:pt x="32" y="1934"/>
                  </a:lnTo>
                  <a:lnTo>
                    <a:pt x="29" y="1942"/>
                  </a:lnTo>
                  <a:lnTo>
                    <a:pt x="27" y="1947"/>
                  </a:lnTo>
                  <a:lnTo>
                    <a:pt x="24" y="1953"/>
                  </a:lnTo>
                  <a:lnTo>
                    <a:pt x="19" y="1961"/>
                  </a:lnTo>
                  <a:lnTo>
                    <a:pt x="16" y="1966"/>
                  </a:lnTo>
                  <a:lnTo>
                    <a:pt x="10" y="1972"/>
                  </a:lnTo>
                  <a:lnTo>
                    <a:pt x="8" y="1977"/>
                  </a:lnTo>
                  <a:lnTo>
                    <a:pt x="8" y="1985"/>
                  </a:lnTo>
                  <a:lnTo>
                    <a:pt x="5" y="1996"/>
                  </a:lnTo>
                  <a:lnTo>
                    <a:pt x="5" y="2007"/>
                  </a:lnTo>
                  <a:lnTo>
                    <a:pt x="5" y="2018"/>
                  </a:lnTo>
                  <a:lnTo>
                    <a:pt x="5" y="2028"/>
                  </a:lnTo>
                  <a:lnTo>
                    <a:pt x="8" y="2039"/>
                  </a:lnTo>
                  <a:lnTo>
                    <a:pt x="10" y="2047"/>
                  </a:lnTo>
                  <a:lnTo>
                    <a:pt x="13" y="2058"/>
                  </a:lnTo>
                  <a:lnTo>
                    <a:pt x="16" y="2069"/>
                  </a:lnTo>
                  <a:lnTo>
                    <a:pt x="19" y="2077"/>
                  </a:lnTo>
                  <a:lnTo>
                    <a:pt x="21" y="2088"/>
                  </a:lnTo>
                  <a:lnTo>
                    <a:pt x="27" y="2096"/>
                  </a:lnTo>
                  <a:lnTo>
                    <a:pt x="29" y="2107"/>
                  </a:lnTo>
                  <a:lnTo>
                    <a:pt x="35" y="2115"/>
                  </a:lnTo>
                  <a:lnTo>
                    <a:pt x="43" y="2120"/>
                  </a:lnTo>
                  <a:lnTo>
                    <a:pt x="48" y="2128"/>
                  </a:lnTo>
                  <a:lnTo>
                    <a:pt x="56" y="2131"/>
                  </a:lnTo>
                  <a:lnTo>
                    <a:pt x="83" y="2142"/>
                  </a:lnTo>
                  <a:lnTo>
                    <a:pt x="110" y="2147"/>
                  </a:lnTo>
                  <a:lnTo>
                    <a:pt x="140" y="2153"/>
                  </a:lnTo>
                  <a:lnTo>
                    <a:pt x="167" y="2158"/>
                  </a:lnTo>
                  <a:lnTo>
                    <a:pt x="194" y="2161"/>
                  </a:lnTo>
                  <a:lnTo>
                    <a:pt x="224" y="2166"/>
                  </a:lnTo>
                  <a:lnTo>
                    <a:pt x="251" y="2169"/>
                  </a:lnTo>
                  <a:lnTo>
                    <a:pt x="281" y="2174"/>
                  </a:lnTo>
                  <a:lnTo>
                    <a:pt x="300" y="2177"/>
                  </a:lnTo>
                  <a:lnTo>
                    <a:pt x="321" y="2177"/>
                  </a:lnTo>
                  <a:lnTo>
                    <a:pt x="343" y="2174"/>
                  </a:lnTo>
                  <a:lnTo>
                    <a:pt x="364" y="2169"/>
                  </a:lnTo>
                  <a:lnTo>
                    <a:pt x="383" y="2161"/>
                  </a:lnTo>
                  <a:lnTo>
                    <a:pt x="402" y="2153"/>
                  </a:lnTo>
                  <a:lnTo>
                    <a:pt x="416" y="2139"/>
                  </a:lnTo>
                  <a:lnTo>
                    <a:pt x="427" y="2123"/>
                  </a:lnTo>
                  <a:lnTo>
                    <a:pt x="432" y="2115"/>
                  </a:lnTo>
                  <a:lnTo>
                    <a:pt x="437" y="2104"/>
                  </a:lnTo>
                  <a:lnTo>
                    <a:pt x="445" y="2093"/>
                  </a:lnTo>
                  <a:lnTo>
                    <a:pt x="451" y="2085"/>
                  </a:lnTo>
                  <a:lnTo>
                    <a:pt x="456" y="2074"/>
                  </a:lnTo>
                  <a:lnTo>
                    <a:pt x="462" y="2064"/>
                  </a:lnTo>
                  <a:lnTo>
                    <a:pt x="467" y="2055"/>
                  </a:lnTo>
                  <a:lnTo>
                    <a:pt x="470" y="2045"/>
                  </a:lnTo>
                  <a:lnTo>
                    <a:pt x="472" y="2023"/>
                  </a:lnTo>
                  <a:lnTo>
                    <a:pt x="472" y="2004"/>
                  </a:lnTo>
                  <a:lnTo>
                    <a:pt x="472" y="1983"/>
                  </a:lnTo>
                  <a:lnTo>
                    <a:pt x="472" y="1961"/>
                  </a:lnTo>
                  <a:lnTo>
                    <a:pt x="472" y="1942"/>
                  </a:lnTo>
                  <a:lnTo>
                    <a:pt x="470" y="1920"/>
                  </a:lnTo>
                  <a:lnTo>
                    <a:pt x="470" y="1901"/>
                  </a:lnTo>
                  <a:lnTo>
                    <a:pt x="470" y="1880"/>
                  </a:lnTo>
                  <a:lnTo>
                    <a:pt x="467" y="1877"/>
                  </a:lnTo>
                  <a:lnTo>
                    <a:pt x="459" y="1874"/>
                  </a:lnTo>
                  <a:lnTo>
                    <a:pt x="451" y="1877"/>
                  </a:lnTo>
                  <a:lnTo>
                    <a:pt x="440" y="1880"/>
                  </a:lnTo>
                  <a:lnTo>
                    <a:pt x="432" y="1885"/>
                  </a:lnTo>
                  <a:lnTo>
                    <a:pt x="424" y="1888"/>
                  </a:lnTo>
                  <a:lnTo>
                    <a:pt x="421" y="1891"/>
                  </a:lnTo>
                  <a:lnTo>
                    <a:pt x="424" y="1888"/>
                  </a:lnTo>
                  <a:lnTo>
                    <a:pt x="432" y="1883"/>
                  </a:lnTo>
                  <a:lnTo>
                    <a:pt x="443" y="1880"/>
                  </a:lnTo>
                  <a:lnTo>
                    <a:pt x="454" y="1874"/>
                  </a:lnTo>
                  <a:lnTo>
                    <a:pt x="464" y="1872"/>
                  </a:lnTo>
                  <a:lnTo>
                    <a:pt x="475" y="1866"/>
                  </a:lnTo>
                  <a:lnTo>
                    <a:pt x="483" y="1861"/>
                  </a:lnTo>
                  <a:lnTo>
                    <a:pt x="491" y="1856"/>
                  </a:lnTo>
                  <a:lnTo>
                    <a:pt x="499" y="1847"/>
                  </a:lnTo>
                  <a:lnTo>
                    <a:pt x="502" y="1839"/>
                  </a:lnTo>
                  <a:lnTo>
                    <a:pt x="502" y="1831"/>
                  </a:lnTo>
                  <a:lnTo>
                    <a:pt x="505" y="1820"/>
                  </a:lnTo>
                  <a:lnTo>
                    <a:pt x="502" y="1812"/>
                  </a:lnTo>
                  <a:lnTo>
                    <a:pt x="499" y="1804"/>
                  </a:lnTo>
                  <a:lnTo>
                    <a:pt x="497" y="1796"/>
                  </a:lnTo>
                  <a:lnTo>
                    <a:pt x="491" y="1788"/>
                  </a:lnTo>
                  <a:lnTo>
                    <a:pt x="483" y="1785"/>
                  </a:lnTo>
                  <a:lnTo>
                    <a:pt x="475" y="1783"/>
                  </a:lnTo>
                  <a:lnTo>
                    <a:pt x="464" y="1788"/>
                  </a:lnTo>
                  <a:lnTo>
                    <a:pt x="451" y="1793"/>
                  </a:lnTo>
                  <a:lnTo>
                    <a:pt x="440" y="1802"/>
                  </a:lnTo>
                  <a:lnTo>
                    <a:pt x="429" y="1807"/>
                  </a:lnTo>
                  <a:lnTo>
                    <a:pt x="421" y="1812"/>
                  </a:lnTo>
                  <a:lnTo>
                    <a:pt x="418" y="1812"/>
                  </a:lnTo>
                  <a:lnTo>
                    <a:pt x="418" y="1810"/>
                  </a:lnTo>
                  <a:lnTo>
                    <a:pt x="424" y="1802"/>
                  </a:lnTo>
                  <a:lnTo>
                    <a:pt x="432" y="1793"/>
                  </a:lnTo>
                  <a:lnTo>
                    <a:pt x="440" y="1788"/>
                  </a:lnTo>
                  <a:lnTo>
                    <a:pt x="448" y="1785"/>
                  </a:lnTo>
                  <a:lnTo>
                    <a:pt x="459" y="1783"/>
                  </a:lnTo>
                  <a:lnTo>
                    <a:pt x="470" y="1777"/>
                  </a:lnTo>
                  <a:lnTo>
                    <a:pt x="481" y="1775"/>
                  </a:lnTo>
                  <a:lnTo>
                    <a:pt x="489" y="1772"/>
                  </a:lnTo>
                  <a:lnTo>
                    <a:pt x="494" y="1766"/>
                  </a:lnTo>
                  <a:lnTo>
                    <a:pt x="499" y="1764"/>
                  </a:lnTo>
                  <a:lnTo>
                    <a:pt x="502" y="1758"/>
                  </a:lnTo>
                  <a:lnTo>
                    <a:pt x="502" y="1756"/>
                  </a:lnTo>
                  <a:lnTo>
                    <a:pt x="499" y="1745"/>
                  </a:lnTo>
                  <a:lnTo>
                    <a:pt x="497" y="1731"/>
                  </a:lnTo>
                  <a:lnTo>
                    <a:pt x="489" y="1721"/>
                  </a:lnTo>
                  <a:lnTo>
                    <a:pt x="481" y="1707"/>
                  </a:lnTo>
                  <a:lnTo>
                    <a:pt x="475" y="1694"/>
                  </a:lnTo>
                  <a:lnTo>
                    <a:pt x="470" y="1677"/>
                  </a:lnTo>
                  <a:lnTo>
                    <a:pt x="467" y="1664"/>
                  </a:lnTo>
                  <a:lnTo>
                    <a:pt x="470" y="1645"/>
                  </a:lnTo>
                  <a:lnTo>
                    <a:pt x="475" y="1626"/>
                  </a:lnTo>
                  <a:lnTo>
                    <a:pt x="481" y="1610"/>
                  </a:lnTo>
                  <a:lnTo>
                    <a:pt x="486" y="1594"/>
                  </a:lnTo>
                  <a:lnTo>
                    <a:pt x="489" y="1583"/>
                  </a:lnTo>
                  <a:lnTo>
                    <a:pt x="489" y="1580"/>
                  </a:lnTo>
                  <a:lnTo>
                    <a:pt x="486" y="1580"/>
                  </a:lnTo>
                  <a:lnTo>
                    <a:pt x="483" y="1580"/>
                  </a:lnTo>
                  <a:lnTo>
                    <a:pt x="478" y="1583"/>
                  </a:lnTo>
                  <a:lnTo>
                    <a:pt x="467" y="1588"/>
                  </a:lnTo>
                  <a:lnTo>
                    <a:pt x="456" y="1594"/>
                  </a:lnTo>
                  <a:lnTo>
                    <a:pt x="445" y="1599"/>
                  </a:lnTo>
                  <a:lnTo>
                    <a:pt x="435" y="1604"/>
                  </a:lnTo>
                  <a:lnTo>
                    <a:pt x="424" y="1610"/>
                  </a:lnTo>
                  <a:lnTo>
                    <a:pt x="413" y="1615"/>
                  </a:lnTo>
                  <a:lnTo>
                    <a:pt x="405" y="1623"/>
                  </a:lnTo>
                  <a:lnTo>
                    <a:pt x="394" y="1629"/>
                  </a:lnTo>
                  <a:lnTo>
                    <a:pt x="389" y="1631"/>
                  </a:lnTo>
                  <a:lnTo>
                    <a:pt x="391" y="1631"/>
                  </a:lnTo>
                  <a:lnTo>
                    <a:pt x="402" y="1626"/>
                  </a:lnTo>
                  <a:lnTo>
                    <a:pt x="416" y="1618"/>
                  </a:lnTo>
                  <a:lnTo>
                    <a:pt x="435" y="1610"/>
                  </a:lnTo>
                  <a:lnTo>
                    <a:pt x="451" y="1599"/>
                  </a:lnTo>
                  <a:lnTo>
                    <a:pt x="464" y="1585"/>
                  </a:lnTo>
                  <a:lnTo>
                    <a:pt x="472" y="1575"/>
                  </a:lnTo>
                  <a:lnTo>
                    <a:pt x="478" y="1561"/>
                  </a:lnTo>
                  <a:lnTo>
                    <a:pt x="481" y="1545"/>
                  </a:lnTo>
                  <a:lnTo>
                    <a:pt x="483" y="1529"/>
                  </a:lnTo>
                  <a:lnTo>
                    <a:pt x="483" y="1513"/>
                  </a:lnTo>
                  <a:lnTo>
                    <a:pt x="483" y="1496"/>
                  </a:lnTo>
                  <a:lnTo>
                    <a:pt x="483" y="1480"/>
                  </a:lnTo>
                  <a:lnTo>
                    <a:pt x="481" y="1467"/>
                  </a:lnTo>
                  <a:lnTo>
                    <a:pt x="481" y="1456"/>
                  </a:lnTo>
                  <a:lnTo>
                    <a:pt x="481" y="1448"/>
                  </a:lnTo>
                  <a:lnTo>
                    <a:pt x="481" y="1440"/>
                  </a:lnTo>
                  <a:lnTo>
                    <a:pt x="481" y="1434"/>
                  </a:lnTo>
                  <a:lnTo>
                    <a:pt x="481" y="1429"/>
                  </a:lnTo>
                  <a:lnTo>
                    <a:pt x="478" y="1423"/>
                  </a:lnTo>
                  <a:lnTo>
                    <a:pt x="475" y="1421"/>
                  </a:lnTo>
                  <a:lnTo>
                    <a:pt x="472" y="1415"/>
                  </a:lnTo>
                  <a:lnTo>
                    <a:pt x="470" y="1410"/>
                  </a:lnTo>
                  <a:lnTo>
                    <a:pt x="462" y="1402"/>
                  </a:lnTo>
                  <a:lnTo>
                    <a:pt x="454" y="1391"/>
                  </a:lnTo>
                  <a:lnTo>
                    <a:pt x="440" y="1380"/>
                  </a:lnTo>
                  <a:lnTo>
                    <a:pt x="429" y="1369"/>
                  </a:lnTo>
                  <a:lnTo>
                    <a:pt x="418" y="1361"/>
                  </a:lnTo>
                  <a:lnTo>
                    <a:pt x="413" y="1356"/>
                  </a:lnTo>
                  <a:lnTo>
                    <a:pt x="410" y="1353"/>
                  </a:lnTo>
                  <a:lnTo>
                    <a:pt x="413" y="1356"/>
                  </a:lnTo>
                  <a:lnTo>
                    <a:pt x="421" y="1361"/>
                  </a:lnTo>
                  <a:lnTo>
                    <a:pt x="427" y="1369"/>
                  </a:lnTo>
                  <a:lnTo>
                    <a:pt x="432" y="1375"/>
                  </a:lnTo>
                  <a:lnTo>
                    <a:pt x="440" y="1383"/>
                  </a:lnTo>
                  <a:lnTo>
                    <a:pt x="445" y="1391"/>
                  </a:lnTo>
                  <a:lnTo>
                    <a:pt x="451" y="1394"/>
                  </a:lnTo>
                  <a:lnTo>
                    <a:pt x="459" y="1396"/>
                  </a:lnTo>
                  <a:lnTo>
                    <a:pt x="464" y="1394"/>
                  </a:lnTo>
                  <a:lnTo>
                    <a:pt x="470" y="1386"/>
                  </a:lnTo>
                  <a:lnTo>
                    <a:pt x="470" y="1380"/>
                  </a:lnTo>
                  <a:lnTo>
                    <a:pt x="470" y="1372"/>
                  </a:lnTo>
                  <a:lnTo>
                    <a:pt x="467" y="1361"/>
                  </a:lnTo>
                  <a:lnTo>
                    <a:pt x="462" y="1353"/>
                  </a:lnTo>
                  <a:lnTo>
                    <a:pt x="459" y="1342"/>
                  </a:lnTo>
                  <a:lnTo>
                    <a:pt x="454" y="1334"/>
                  </a:lnTo>
                  <a:lnTo>
                    <a:pt x="451" y="1326"/>
                  </a:lnTo>
                  <a:lnTo>
                    <a:pt x="448" y="1321"/>
                  </a:lnTo>
                  <a:lnTo>
                    <a:pt x="443" y="1321"/>
                  </a:lnTo>
                  <a:lnTo>
                    <a:pt x="435" y="1321"/>
                  </a:lnTo>
                  <a:lnTo>
                    <a:pt x="424" y="1321"/>
                  </a:lnTo>
                  <a:lnTo>
                    <a:pt x="416" y="1323"/>
                  </a:lnTo>
                  <a:lnTo>
                    <a:pt x="410" y="1323"/>
                  </a:lnTo>
                  <a:lnTo>
                    <a:pt x="408" y="1326"/>
                  </a:lnTo>
                  <a:lnTo>
                    <a:pt x="410" y="1326"/>
                  </a:lnTo>
                  <a:lnTo>
                    <a:pt x="418" y="1326"/>
                  </a:lnTo>
                  <a:lnTo>
                    <a:pt x="427" y="1326"/>
                  </a:lnTo>
                  <a:lnTo>
                    <a:pt x="435" y="1326"/>
                  </a:lnTo>
                  <a:lnTo>
                    <a:pt x="443" y="1326"/>
                  </a:lnTo>
                  <a:lnTo>
                    <a:pt x="451" y="1326"/>
                  </a:lnTo>
                  <a:lnTo>
                    <a:pt x="459" y="1326"/>
                  </a:lnTo>
                  <a:lnTo>
                    <a:pt x="464" y="1323"/>
                  </a:lnTo>
                  <a:lnTo>
                    <a:pt x="470" y="1318"/>
                  </a:lnTo>
                  <a:lnTo>
                    <a:pt x="475" y="1302"/>
                  </a:lnTo>
                  <a:lnTo>
                    <a:pt x="481" y="1286"/>
                  </a:lnTo>
                  <a:lnTo>
                    <a:pt x="483" y="1269"/>
                  </a:lnTo>
                  <a:lnTo>
                    <a:pt x="486" y="1253"/>
                  </a:lnTo>
                  <a:lnTo>
                    <a:pt x="486" y="1237"/>
                  </a:lnTo>
                  <a:lnTo>
                    <a:pt x="486" y="1221"/>
                  </a:lnTo>
                  <a:lnTo>
                    <a:pt x="481" y="1205"/>
                  </a:lnTo>
                  <a:lnTo>
                    <a:pt x="472" y="1191"/>
                  </a:lnTo>
                  <a:lnTo>
                    <a:pt x="467" y="1186"/>
                  </a:lnTo>
                  <a:lnTo>
                    <a:pt x="456" y="1183"/>
                  </a:lnTo>
                  <a:lnTo>
                    <a:pt x="445" y="1183"/>
                  </a:lnTo>
                  <a:lnTo>
                    <a:pt x="435" y="1188"/>
                  </a:lnTo>
                  <a:lnTo>
                    <a:pt x="424" y="1191"/>
                  </a:lnTo>
                  <a:lnTo>
                    <a:pt x="413" y="1197"/>
                  </a:lnTo>
                  <a:lnTo>
                    <a:pt x="399" y="1202"/>
                  </a:lnTo>
                  <a:lnTo>
                    <a:pt x="389" y="1205"/>
                  </a:lnTo>
                  <a:lnTo>
                    <a:pt x="386" y="1205"/>
                  </a:lnTo>
                  <a:lnTo>
                    <a:pt x="383" y="1205"/>
                  </a:lnTo>
                  <a:lnTo>
                    <a:pt x="386" y="1205"/>
                  </a:lnTo>
                  <a:lnTo>
                    <a:pt x="389" y="1205"/>
                  </a:lnTo>
                  <a:lnTo>
                    <a:pt x="402" y="1205"/>
                  </a:lnTo>
                  <a:lnTo>
                    <a:pt x="421" y="1199"/>
                  </a:lnTo>
                  <a:lnTo>
                    <a:pt x="440" y="1197"/>
                  </a:lnTo>
                  <a:lnTo>
                    <a:pt x="459" y="1188"/>
                  </a:lnTo>
                  <a:lnTo>
                    <a:pt x="464" y="1186"/>
                  </a:lnTo>
                  <a:lnTo>
                    <a:pt x="472" y="1180"/>
                  </a:lnTo>
                  <a:lnTo>
                    <a:pt x="475" y="1175"/>
                  </a:lnTo>
                  <a:lnTo>
                    <a:pt x="478" y="1170"/>
                  </a:lnTo>
                  <a:lnTo>
                    <a:pt x="478" y="1164"/>
                  </a:lnTo>
                  <a:lnTo>
                    <a:pt x="478" y="1159"/>
                  </a:lnTo>
                  <a:lnTo>
                    <a:pt x="481" y="1153"/>
                  </a:lnTo>
                  <a:lnTo>
                    <a:pt x="481" y="1148"/>
                  </a:lnTo>
                  <a:lnTo>
                    <a:pt x="483" y="1145"/>
                  </a:lnTo>
                  <a:lnTo>
                    <a:pt x="483" y="1140"/>
                  </a:lnTo>
                  <a:lnTo>
                    <a:pt x="483" y="1134"/>
                  </a:lnTo>
                  <a:lnTo>
                    <a:pt x="481" y="1129"/>
                  </a:lnTo>
                  <a:lnTo>
                    <a:pt x="481" y="1124"/>
                  </a:lnTo>
                  <a:lnTo>
                    <a:pt x="478" y="1118"/>
                  </a:lnTo>
                  <a:lnTo>
                    <a:pt x="478" y="1113"/>
                  </a:lnTo>
                  <a:lnTo>
                    <a:pt x="475" y="1110"/>
                  </a:lnTo>
                  <a:lnTo>
                    <a:pt x="472" y="1107"/>
                  </a:lnTo>
                  <a:lnTo>
                    <a:pt x="470" y="1102"/>
                  </a:lnTo>
                  <a:lnTo>
                    <a:pt x="467" y="1097"/>
                  </a:lnTo>
                  <a:lnTo>
                    <a:pt x="464" y="1091"/>
                  </a:lnTo>
                  <a:lnTo>
                    <a:pt x="459" y="1086"/>
                  </a:lnTo>
                  <a:lnTo>
                    <a:pt x="445" y="1083"/>
                  </a:lnTo>
                  <a:lnTo>
                    <a:pt x="429" y="1080"/>
                  </a:lnTo>
                  <a:lnTo>
                    <a:pt x="410" y="1078"/>
                  </a:lnTo>
                  <a:lnTo>
                    <a:pt x="394" y="1078"/>
                  </a:lnTo>
                  <a:lnTo>
                    <a:pt x="383" y="1078"/>
                  </a:lnTo>
                  <a:lnTo>
                    <a:pt x="375" y="1080"/>
                  </a:lnTo>
                  <a:lnTo>
                    <a:pt x="378" y="1080"/>
                  </a:lnTo>
                  <a:lnTo>
                    <a:pt x="389" y="1080"/>
                  </a:lnTo>
                  <a:lnTo>
                    <a:pt x="399" y="1080"/>
                  </a:lnTo>
                  <a:lnTo>
                    <a:pt x="413" y="1080"/>
                  </a:lnTo>
                  <a:lnTo>
                    <a:pt x="427" y="1080"/>
                  </a:lnTo>
                  <a:lnTo>
                    <a:pt x="440" y="1078"/>
                  </a:lnTo>
                  <a:lnTo>
                    <a:pt x="454" y="1075"/>
                  </a:lnTo>
                  <a:lnTo>
                    <a:pt x="464" y="1072"/>
                  </a:lnTo>
                  <a:lnTo>
                    <a:pt x="472" y="1070"/>
                  </a:lnTo>
                  <a:lnTo>
                    <a:pt x="475" y="1067"/>
                  </a:lnTo>
                  <a:lnTo>
                    <a:pt x="472" y="1064"/>
                  </a:lnTo>
                  <a:lnTo>
                    <a:pt x="467" y="1062"/>
                  </a:lnTo>
                  <a:lnTo>
                    <a:pt x="459" y="1059"/>
                  </a:lnTo>
                  <a:lnTo>
                    <a:pt x="451" y="1056"/>
                  </a:lnTo>
                  <a:lnTo>
                    <a:pt x="443" y="1053"/>
                  </a:lnTo>
                  <a:lnTo>
                    <a:pt x="437" y="1048"/>
                  </a:lnTo>
                  <a:lnTo>
                    <a:pt x="435" y="1043"/>
                  </a:lnTo>
                  <a:lnTo>
                    <a:pt x="437" y="1040"/>
                  </a:lnTo>
                  <a:lnTo>
                    <a:pt x="443" y="1040"/>
                  </a:lnTo>
                  <a:lnTo>
                    <a:pt x="445" y="1043"/>
                  </a:lnTo>
                  <a:lnTo>
                    <a:pt x="451" y="1043"/>
                  </a:lnTo>
                  <a:lnTo>
                    <a:pt x="456" y="1045"/>
                  </a:lnTo>
                  <a:lnTo>
                    <a:pt x="462" y="1045"/>
                  </a:lnTo>
                  <a:lnTo>
                    <a:pt x="464" y="1045"/>
                  </a:lnTo>
                  <a:lnTo>
                    <a:pt x="467" y="1043"/>
                  </a:lnTo>
                  <a:lnTo>
                    <a:pt x="467" y="1040"/>
                  </a:lnTo>
                  <a:lnTo>
                    <a:pt x="467" y="1037"/>
                  </a:lnTo>
                  <a:lnTo>
                    <a:pt x="467" y="1034"/>
                  </a:lnTo>
                  <a:lnTo>
                    <a:pt x="467" y="1032"/>
                  </a:lnTo>
                  <a:lnTo>
                    <a:pt x="467" y="1029"/>
                  </a:lnTo>
                  <a:lnTo>
                    <a:pt x="467" y="1026"/>
                  </a:lnTo>
                  <a:lnTo>
                    <a:pt x="467" y="1018"/>
                  </a:lnTo>
                  <a:lnTo>
                    <a:pt x="467" y="1013"/>
                  </a:lnTo>
                  <a:lnTo>
                    <a:pt x="464" y="1007"/>
                  </a:lnTo>
                  <a:lnTo>
                    <a:pt x="459" y="1005"/>
                  </a:lnTo>
                  <a:lnTo>
                    <a:pt x="451" y="997"/>
                  </a:lnTo>
                  <a:lnTo>
                    <a:pt x="437" y="991"/>
                  </a:lnTo>
                  <a:lnTo>
                    <a:pt x="424" y="989"/>
                  </a:lnTo>
                  <a:lnTo>
                    <a:pt x="408" y="983"/>
                  </a:lnTo>
                  <a:lnTo>
                    <a:pt x="397" y="978"/>
                  </a:lnTo>
                  <a:lnTo>
                    <a:pt x="386" y="970"/>
                  </a:lnTo>
                  <a:lnTo>
                    <a:pt x="381" y="964"/>
                  </a:lnTo>
                  <a:lnTo>
                    <a:pt x="383" y="964"/>
                  </a:lnTo>
                  <a:lnTo>
                    <a:pt x="389" y="964"/>
                  </a:lnTo>
                  <a:lnTo>
                    <a:pt x="402" y="970"/>
                  </a:lnTo>
                  <a:lnTo>
                    <a:pt x="418" y="978"/>
                  </a:lnTo>
                  <a:lnTo>
                    <a:pt x="437" y="983"/>
                  </a:lnTo>
                  <a:lnTo>
                    <a:pt x="456" y="986"/>
                  </a:lnTo>
                  <a:lnTo>
                    <a:pt x="464" y="986"/>
                  </a:lnTo>
                  <a:lnTo>
                    <a:pt x="472" y="983"/>
                  </a:lnTo>
                  <a:lnTo>
                    <a:pt x="478" y="978"/>
                  </a:lnTo>
                  <a:lnTo>
                    <a:pt x="481" y="972"/>
                  </a:lnTo>
                  <a:lnTo>
                    <a:pt x="497" y="913"/>
                  </a:lnTo>
                  <a:lnTo>
                    <a:pt x="505" y="875"/>
                  </a:lnTo>
                  <a:lnTo>
                    <a:pt x="508" y="862"/>
                  </a:lnTo>
                  <a:lnTo>
                    <a:pt x="508" y="851"/>
                  </a:lnTo>
                  <a:lnTo>
                    <a:pt x="505" y="843"/>
                  </a:lnTo>
                  <a:lnTo>
                    <a:pt x="502" y="837"/>
                  </a:lnTo>
                  <a:lnTo>
                    <a:pt x="494" y="832"/>
                  </a:lnTo>
                  <a:lnTo>
                    <a:pt x="483" y="829"/>
                  </a:lnTo>
                  <a:lnTo>
                    <a:pt x="470" y="827"/>
                  </a:lnTo>
                  <a:lnTo>
                    <a:pt x="456" y="821"/>
                  </a:lnTo>
                  <a:lnTo>
                    <a:pt x="443" y="816"/>
                  </a:lnTo>
                  <a:lnTo>
                    <a:pt x="432" y="816"/>
                  </a:lnTo>
                  <a:lnTo>
                    <a:pt x="421" y="816"/>
                  </a:lnTo>
                  <a:lnTo>
                    <a:pt x="413" y="821"/>
                  </a:lnTo>
                  <a:lnTo>
                    <a:pt x="405" y="824"/>
                  </a:lnTo>
                  <a:lnTo>
                    <a:pt x="399" y="827"/>
                  </a:lnTo>
                  <a:lnTo>
                    <a:pt x="391" y="824"/>
                  </a:lnTo>
                  <a:lnTo>
                    <a:pt x="386" y="818"/>
                  </a:lnTo>
                  <a:lnTo>
                    <a:pt x="383" y="813"/>
                  </a:lnTo>
                  <a:lnTo>
                    <a:pt x="383" y="810"/>
                  </a:lnTo>
                  <a:lnTo>
                    <a:pt x="386" y="810"/>
                  </a:lnTo>
                  <a:lnTo>
                    <a:pt x="389" y="808"/>
                  </a:lnTo>
                  <a:lnTo>
                    <a:pt x="399" y="810"/>
                  </a:lnTo>
                  <a:lnTo>
                    <a:pt x="416" y="813"/>
                  </a:lnTo>
                  <a:lnTo>
                    <a:pt x="432" y="816"/>
                  </a:lnTo>
                  <a:lnTo>
                    <a:pt x="448" y="816"/>
                  </a:lnTo>
                  <a:lnTo>
                    <a:pt x="454" y="816"/>
                  </a:lnTo>
                  <a:lnTo>
                    <a:pt x="459" y="813"/>
                  </a:lnTo>
                  <a:lnTo>
                    <a:pt x="462" y="810"/>
                  </a:lnTo>
                  <a:lnTo>
                    <a:pt x="464" y="805"/>
                  </a:lnTo>
                  <a:lnTo>
                    <a:pt x="464" y="800"/>
                  </a:lnTo>
                  <a:lnTo>
                    <a:pt x="467" y="797"/>
                  </a:lnTo>
                  <a:lnTo>
                    <a:pt x="467" y="791"/>
                  </a:lnTo>
                  <a:lnTo>
                    <a:pt x="470" y="789"/>
                  </a:lnTo>
                  <a:lnTo>
                    <a:pt x="470" y="783"/>
                  </a:lnTo>
                  <a:lnTo>
                    <a:pt x="470" y="781"/>
                  </a:lnTo>
                  <a:lnTo>
                    <a:pt x="470" y="775"/>
                  </a:lnTo>
                  <a:lnTo>
                    <a:pt x="470" y="773"/>
                  </a:lnTo>
                  <a:lnTo>
                    <a:pt x="467" y="767"/>
                  </a:lnTo>
                  <a:lnTo>
                    <a:pt x="464" y="764"/>
                  </a:lnTo>
                  <a:lnTo>
                    <a:pt x="464" y="762"/>
                  </a:lnTo>
                  <a:lnTo>
                    <a:pt x="462" y="759"/>
                  </a:lnTo>
                  <a:lnTo>
                    <a:pt x="459" y="759"/>
                  </a:lnTo>
                  <a:lnTo>
                    <a:pt x="454" y="756"/>
                  </a:lnTo>
                  <a:lnTo>
                    <a:pt x="451" y="756"/>
                  </a:lnTo>
                  <a:lnTo>
                    <a:pt x="448" y="754"/>
                  </a:lnTo>
                  <a:lnTo>
                    <a:pt x="440" y="756"/>
                  </a:lnTo>
                  <a:lnTo>
                    <a:pt x="429" y="756"/>
                  </a:lnTo>
                  <a:lnTo>
                    <a:pt x="418" y="759"/>
                  </a:lnTo>
                  <a:lnTo>
                    <a:pt x="408" y="762"/>
                  </a:lnTo>
                  <a:lnTo>
                    <a:pt x="397" y="764"/>
                  </a:lnTo>
                  <a:lnTo>
                    <a:pt x="391" y="767"/>
                  </a:lnTo>
                  <a:lnTo>
                    <a:pt x="389" y="770"/>
                  </a:lnTo>
                  <a:lnTo>
                    <a:pt x="394" y="773"/>
                  </a:lnTo>
                  <a:lnTo>
                    <a:pt x="402" y="773"/>
                  </a:lnTo>
                  <a:lnTo>
                    <a:pt x="413" y="773"/>
                  </a:lnTo>
                  <a:lnTo>
                    <a:pt x="424" y="770"/>
                  </a:lnTo>
                  <a:lnTo>
                    <a:pt x="432" y="767"/>
                  </a:lnTo>
                  <a:lnTo>
                    <a:pt x="443" y="767"/>
                  </a:lnTo>
                  <a:lnTo>
                    <a:pt x="454" y="764"/>
                  </a:lnTo>
                  <a:lnTo>
                    <a:pt x="464" y="762"/>
                  </a:lnTo>
                  <a:lnTo>
                    <a:pt x="472" y="759"/>
                  </a:lnTo>
                  <a:lnTo>
                    <a:pt x="478" y="756"/>
                  </a:lnTo>
                  <a:lnTo>
                    <a:pt x="481" y="751"/>
                  </a:lnTo>
                  <a:lnTo>
                    <a:pt x="483" y="743"/>
                  </a:lnTo>
                  <a:lnTo>
                    <a:pt x="481" y="735"/>
                  </a:lnTo>
                  <a:lnTo>
                    <a:pt x="481" y="727"/>
                  </a:lnTo>
                  <a:lnTo>
                    <a:pt x="478" y="716"/>
                  </a:lnTo>
                  <a:lnTo>
                    <a:pt x="478" y="708"/>
                  </a:lnTo>
                  <a:lnTo>
                    <a:pt x="478" y="700"/>
                  </a:lnTo>
                  <a:lnTo>
                    <a:pt x="481" y="689"/>
                  </a:lnTo>
                  <a:lnTo>
                    <a:pt x="486" y="675"/>
                  </a:lnTo>
                  <a:lnTo>
                    <a:pt x="491" y="659"/>
                  </a:lnTo>
                  <a:lnTo>
                    <a:pt x="497" y="646"/>
                  </a:lnTo>
                  <a:lnTo>
                    <a:pt x="499" y="632"/>
                  </a:lnTo>
                  <a:lnTo>
                    <a:pt x="502" y="621"/>
                  </a:lnTo>
                  <a:lnTo>
                    <a:pt x="499" y="619"/>
                  </a:lnTo>
                  <a:lnTo>
                    <a:pt x="497" y="616"/>
                  </a:lnTo>
                  <a:lnTo>
                    <a:pt x="494" y="613"/>
                  </a:lnTo>
                  <a:lnTo>
                    <a:pt x="489" y="613"/>
                  </a:lnTo>
                  <a:lnTo>
                    <a:pt x="478" y="610"/>
                  </a:lnTo>
                  <a:lnTo>
                    <a:pt x="467" y="610"/>
                  </a:lnTo>
                  <a:lnTo>
                    <a:pt x="456" y="610"/>
                  </a:lnTo>
                  <a:lnTo>
                    <a:pt x="445" y="610"/>
                  </a:lnTo>
                  <a:lnTo>
                    <a:pt x="435" y="610"/>
                  </a:lnTo>
                  <a:lnTo>
                    <a:pt x="424" y="608"/>
                  </a:lnTo>
                  <a:lnTo>
                    <a:pt x="413" y="608"/>
                  </a:lnTo>
                  <a:lnTo>
                    <a:pt x="402" y="608"/>
                  </a:lnTo>
                  <a:lnTo>
                    <a:pt x="397" y="608"/>
                  </a:lnTo>
                  <a:lnTo>
                    <a:pt x="397" y="605"/>
                  </a:lnTo>
                  <a:lnTo>
                    <a:pt x="399" y="602"/>
                  </a:lnTo>
                  <a:lnTo>
                    <a:pt x="402" y="600"/>
                  </a:lnTo>
                  <a:lnTo>
                    <a:pt x="410" y="597"/>
                  </a:lnTo>
                  <a:lnTo>
                    <a:pt x="421" y="597"/>
                  </a:lnTo>
                  <a:lnTo>
                    <a:pt x="435" y="597"/>
                  </a:lnTo>
                  <a:lnTo>
                    <a:pt x="448" y="600"/>
                  </a:lnTo>
                  <a:lnTo>
                    <a:pt x="464" y="605"/>
                  </a:lnTo>
                  <a:lnTo>
                    <a:pt x="486" y="610"/>
                  </a:lnTo>
                  <a:lnTo>
                    <a:pt x="510" y="619"/>
                  </a:lnTo>
                  <a:lnTo>
                    <a:pt x="532" y="621"/>
                  </a:lnTo>
                  <a:lnTo>
                    <a:pt x="543" y="624"/>
                  </a:lnTo>
                  <a:lnTo>
                    <a:pt x="553" y="624"/>
                  </a:lnTo>
                  <a:lnTo>
                    <a:pt x="562" y="621"/>
                  </a:lnTo>
                  <a:lnTo>
                    <a:pt x="570" y="619"/>
                  </a:lnTo>
                  <a:lnTo>
                    <a:pt x="575" y="613"/>
                  </a:lnTo>
                  <a:lnTo>
                    <a:pt x="581" y="605"/>
                  </a:lnTo>
                  <a:lnTo>
                    <a:pt x="583" y="594"/>
                  </a:lnTo>
                  <a:lnTo>
                    <a:pt x="583" y="583"/>
                  </a:lnTo>
                  <a:lnTo>
                    <a:pt x="581" y="570"/>
                  </a:lnTo>
                  <a:lnTo>
                    <a:pt x="578" y="556"/>
                  </a:lnTo>
                  <a:lnTo>
                    <a:pt x="575" y="543"/>
                  </a:lnTo>
                  <a:lnTo>
                    <a:pt x="570" y="529"/>
                  </a:lnTo>
                  <a:lnTo>
                    <a:pt x="567" y="516"/>
                  </a:lnTo>
                  <a:lnTo>
                    <a:pt x="567" y="508"/>
                  </a:lnTo>
                  <a:lnTo>
                    <a:pt x="570" y="505"/>
                  </a:lnTo>
                  <a:lnTo>
                    <a:pt x="572" y="502"/>
                  </a:lnTo>
                  <a:lnTo>
                    <a:pt x="575" y="502"/>
                  </a:lnTo>
                  <a:lnTo>
                    <a:pt x="578" y="502"/>
                  </a:lnTo>
                  <a:lnTo>
                    <a:pt x="586" y="508"/>
                  </a:lnTo>
                  <a:lnTo>
                    <a:pt x="591" y="519"/>
                  </a:lnTo>
                  <a:lnTo>
                    <a:pt x="591" y="529"/>
                  </a:lnTo>
                  <a:lnTo>
                    <a:pt x="594" y="543"/>
                  </a:lnTo>
                  <a:lnTo>
                    <a:pt x="594" y="556"/>
                  </a:lnTo>
                  <a:lnTo>
                    <a:pt x="594" y="570"/>
                  </a:lnTo>
                  <a:lnTo>
                    <a:pt x="597" y="581"/>
                  </a:lnTo>
                  <a:lnTo>
                    <a:pt x="602" y="592"/>
                  </a:lnTo>
                  <a:lnTo>
                    <a:pt x="610" y="594"/>
                  </a:lnTo>
                  <a:lnTo>
                    <a:pt x="616" y="597"/>
                  </a:lnTo>
                  <a:lnTo>
                    <a:pt x="624" y="597"/>
                  </a:lnTo>
                  <a:lnTo>
                    <a:pt x="632" y="594"/>
                  </a:lnTo>
                  <a:lnTo>
                    <a:pt x="640" y="592"/>
                  </a:lnTo>
                  <a:lnTo>
                    <a:pt x="648" y="589"/>
                  </a:lnTo>
                  <a:lnTo>
                    <a:pt x="656" y="583"/>
                  </a:lnTo>
                  <a:lnTo>
                    <a:pt x="662" y="578"/>
                  </a:lnTo>
                  <a:lnTo>
                    <a:pt x="670" y="570"/>
                  </a:lnTo>
                  <a:lnTo>
                    <a:pt x="672" y="559"/>
                  </a:lnTo>
                  <a:lnTo>
                    <a:pt x="678" y="548"/>
                  </a:lnTo>
                  <a:lnTo>
                    <a:pt x="680" y="535"/>
                  </a:lnTo>
                  <a:lnTo>
                    <a:pt x="683" y="524"/>
                  </a:lnTo>
                  <a:lnTo>
                    <a:pt x="686" y="513"/>
                  </a:lnTo>
                  <a:lnTo>
                    <a:pt x="691" y="502"/>
                  </a:lnTo>
                  <a:lnTo>
                    <a:pt x="699" y="494"/>
                  </a:lnTo>
                  <a:lnTo>
                    <a:pt x="702" y="492"/>
                  </a:lnTo>
                  <a:lnTo>
                    <a:pt x="705" y="492"/>
                  </a:lnTo>
                  <a:lnTo>
                    <a:pt x="705" y="494"/>
                  </a:lnTo>
                  <a:lnTo>
                    <a:pt x="702" y="497"/>
                  </a:lnTo>
                  <a:lnTo>
                    <a:pt x="697" y="508"/>
                  </a:lnTo>
                  <a:lnTo>
                    <a:pt x="689" y="519"/>
                  </a:lnTo>
                  <a:lnTo>
                    <a:pt x="683" y="532"/>
                  </a:lnTo>
                  <a:lnTo>
                    <a:pt x="675" y="546"/>
                  </a:lnTo>
                  <a:lnTo>
                    <a:pt x="675" y="554"/>
                  </a:lnTo>
                  <a:lnTo>
                    <a:pt x="675" y="559"/>
                  </a:lnTo>
                  <a:lnTo>
                    <a:pt x="675" y="562"/>
                  </a:lnTo>
                  <a:lnTo>
                    <a:pt x="678" y="565"/>
                  </a:lnTo>
                  <a:lnTo>
                    <a:pt x="691" y="573"/>
                  </a:lnTo>
                  <a:lnTo>
                    <a:pt x="705" y="575"/>
                  </a:lnTo>
                  <a:lnTo>
                    <a:pt x="721" y="573"/>
                  </a:lnTo>
                  <a:lnTo>
                    <a:pt x="735" y="570"/>
                  </a:lnTo>
                  <a:lnTo>
                    <a:pt x="751" y="567"/>
                  </a:lnTo>
                  <a:lnTo>
                    <a:pt x="767" y="565"/>
                  </a:lnTo>
                  <a:lnTo>
                    <a:pt x="780" y="562"/>
                  </a:lnTo>
                  <a:lnTo>
                    <a:pt x="797" y="562"/>
                  </a:lnTo>
                  <a:lnTo>
                    <a:pt x="799" y="562"/>
                  </a:lnTo>
                  <a:lnTo>
                    <a:pt x="805" y="565"/>
                  </a:lnTo>
                  <a:lnTo>
                    <a:pt x="807" y="567"/>
                  </a:lnTo>
                  <a:lnTo>
                    <a:pt x="810" y="570"/>
                  </a:lnTo>
                  <a:lnTo>
                    <a:pt x="816" y="573"/>
                  </a:lnTo>
                  <a:lnTo>
                    <a:pt x="818" y="575"/>
                  </a:lnTo>
                  <a:lnTo>
                    <a:pt x="821" y="575"/>
                  </a:lnTo>
                  <a:lnTo>
                    <a:pt x="826" y="562"/>
                  </a:lnTo>
                  <a:lnTo>
                    <a:pt x="826" y="546"/>
                  </a:lnTo>
                  <a:lnTo>
                    <a:pt x="826" y="529"/>
                  </a:lnTo>
                  <a:lnTo>
                    <a:pt x="826" y="513"/>
                  </a:lnTo>
                  <a:lnTo>
                    <a:pt x="826" y="500"/>
                  </a:lnTo>
                  <a:lnTo>
                    <a:pt x="826" y="486"/>
                  </a:lnTo>
                  <a:lnTo>
                    <a:pt x="829" y="481"/>
                  </a:lnTo>
                  <a:lnTo>
                    <a:pt x="832" y="478"/>
                  </a:lnTo>
                  <a:lnTo>
                    <a:pt x="837" y="475"/>
                  </a:lnTo>
                  <a:lnTo>
                    <a:pt x="843" y="473"/>
                  </a:lnTo>
                  <a:lnTo>
                    <a:pt x="848" y="473"/>
                  </a:lnTo>
                  <a:lnTo>
                    <a:pt x="851" y="475"/>
                  </a:lnTo>
                  <a:lnTo>
                    <a:pt x="853" y="478"/>
                  </a:lnTo>
                  <a:lnTo>
                    <a:pt x="856" y="484"/>
                  </a:lnTo>
                  <a:lnTo>
                    <a:pt x="853" y="497"/>
                  </a:lnTo>
                  <a:lnTo>
                    <a:pt x="853" y="511"/>
                  </a:lnTo>
                  <a:lnTo>
                    <a:pt x="851" y="529"/>
                  </a:lnTo>
                  <a:lnTo>
                    <a:pt x="848" y="546"/>
                  </a:lnTo>
                  <a:lnTo>
                    <a:pt x="848" y="551"/>
                  </a:lnTo>
                  <a:lnTo>
                    <a:pt x="851" y="559"/>
                  </a:lnTo>
                  <a:lnTo>
                    <a:pt x="851" y="565"/>
                  </a:lnTo>
                  <a:lnTo>
                    <a:pt x="856" y="570"/>
                  </a:lnTo>
                  <a:lnTo>
                    <a:pt x="864" y="575"/>
                  </a:lnTo>
                  <a:lnTo>
                    <a:pt x="875" y="581"/>
                  </a:lnTo>
                  <a:lnTo>
                    <a:pt x="886" y="581"/>
                  </a:lnTo>
                  <a:lnTo>
                    <a:pt x="897" y="581"/>
                  </a:lnTo>
                  <a:lnTo>
                    <a:pt x="910" y="581"/>
                  </a:lnTo>
                  <a:lnTo>
                    <a:pt x="921" y="575"/>
                  </a:lnTo>
                  <a:lnTo>
                    <a:pt x="929" y="570"/>
                  </a:lnTo>
                  <a:lnTo>
                    <a:pt x="934" y="562"/>
                  </a:lnTo>
                  <a:lnTo>
                    <a:pt x="937" y="556"/>
                  </a:lnTo>
                  <a:lnTo>
                    <a:pt x="937" y="551"/>
                  </a:lnTo>
                  <a:lnTo>
                    <a:pt x="934" y="543"/>
                  </a:lnTo>
                  <a:lnTo>
                    <a:pt x="932" y="538"/>
                  </a:lnTo>
                  <a:lnTo>
                    <a:pt x="924" y="524"/>
                  </a:lnTo>
                  <a:lnTo>
                    <a:pt x="916" y="511"/>
                  </a:lnTo>
                  <a:lnTo>
                    <a:pt x="905" y="497"/>
                  </a:lnTo>
                  <a:lnTo>
                    <a:pt x="899" y="486"/>
                  </a:lnTo>
                  <a:lnTo>
                    <a:pt x="899" y="481"/>
                  </a:lnTo>
                  <a:lnTo>
                    <a:pt x="899" y="478"/>
                  </a:lnTo>
                  <a:lnTo>
                    <a:pt x="902" y="475"/>
                  </a:lnTo>
                  <a:lnTo>
                    <a:pt x="905" y="473"/>
                  </a:lnTo>
                  <a:lnTo>
                    <a:pt x="910" y="473"/>
                  </a:lnTo>
                  <a:lnTo>
                    <a:pt x="916" y="475"/>
                  </a:lnTo>
                  <a:lnTo>
                    <a:pt x="921" y="478"/>
                  </a:lnTo>
                  <a:lnTo>
                    <a:pt x="924" y="481"/>
                  </a:lnTo>
                  <a:lnTo>
                    <a:pt x="929" y="492"/>
                  </a:lnTo>
                  <a:lnTo>
                    <a:pt x="932" y="505"/>
                  </a:lnTo>
                  <a:lnTo>
                    <a:pt x="937" y="521"/>
                  </a:lnTo>
                  <a:lnTo>
                    <a:pt x="943" y="535"/>
                  </a:lnTo>
                  <a:lnTo>
                    <a:pt x="948" y="548"/>
                  </a:lnTo>
                  <a:lnTo>
                    <a:pt x="956" y="556"/>
                  </a:lnTo>
                  <a:lnTo>
                    <a:pt x="959" y="556"/>
                  </a:lnTo>
                  <a:lnTo>
                    <a:pt x="961" y="554"/>
                  </a:lnTo>
                  <a:lnTo>
                    <a:pt x="961" y="546"/>
                  </a:lnTo>
                  <a:lnTo>
                    <a:pt x="964" y="538"/>
                  </a:lnTo>
                  <a:lnTo>
                    <a:pt x="964" y="529"/>
                  </a:lnTo>
                  <a:lnTo>
                    <a:pt x="964" y="521"/>
                  </a:lnTo>
                  <a:lnTo>
                    <a:pt x="967" y="519"/>
                  </a:lnTo>
                  <a:lnTo>
                    <a:pt x="970" y="519"/>
                  </a:lnTo>
                  <a:lnTo>
                    <a:pt x="972" y="527"/>
                  </a:lnTo>
                  <a:lnTo>
                    <a:pt x="972" y="535"/>
                  </a:lnTo>
                  <a:lnTo>
                    <a:pt x="972" y="543"/>
                  </a:lnTo>
                  <a:lnTo>
                    <a:pt x="970" y="554"/>
                  </a:lnTo>
                  <a:lnTo>
                    <a:pt x="970" y="562"/>
                  </a:lnTo>
                  <a:lnTo>
                    <a:pt x="970" y="570"/>
                  </a:lnTo>
                  <a:lnTo>
                    <a:pt x="972" y="575"/>
                  </a:lnTo>
                  <a:lnTo>
                    <a:pt x="978" y="578"/>
                  </a:lnTo>
                  <a:lnTo>
                    <a:pt x="991" y="578"/>
                  </a:lnTo>
                  <a:lnTo>
                    <a:pt x="1005" y="575"/>
                  </a:lnTo>
                  <a:lnTo>
                    <a:pt x="1018" y="570"/>
                  </a:lnTo>
                  <a:lnTo>
                    <a:pt x="1029" y="565"/>
                  </a:lnTo>
                  <a:lnTo>
                    <a:pt x="1043" y="556"/>
                  </a:lnTo>
                  <a:lnTo>
                    <a:pt x="1053" y="548"/>
                  </a:lnTo>
                  <a:lnTo>
                    <a:pt x="1064" y="538"/>
                  </a:lnTo>
                  <a:lnTo>
                    <a:pt x="1075" y="527"/>
                  </a:lnTo>
                  <a:lnTo>
                    <a:pt x="1075" y="521"/>
                  </a:lnTo>
                  <a:lnTo>
                    <a:pt x="1075" y="516"/>
                  </a:lnTo>
                  <a:lnTo>
                    <a:pt x="1075" y="505"/>
                  </a:lnTo>
                  <a:lnTo>
                    <a:pt x="1072" y="497"/>
                  </a:lnTo>
                  <a:lnTo>
                    <a:pt x="1070" y="489"/>
                  </a:lnTo>
                  <a:lnTo>
                    <a:pt x="1067" y="484"/>
                  </a:lnTo>
                  <a:lnTo>
                    <a:pt x="1067" y="481"/>
                  </a:lnTo>
                  <a:lnTo>
                    <a:pt x="1070" y="481"/>
                  </a:lnTo>
                  <a:lnTo>
                    <a:pt x="1075" y="489"/>
                  </a:lnTo>
                  <a:lnTo>
                    <a:pt x="1078" y="494"/>
                  </a:lnTo>
                  <a:lnTo>
                    <a:pt x="1080" y="505"/>
                  </a:lnTo>
                  <a:lnTo>
                    <a:pt x="1083" y="513"/>
                  </a:lnTo>
                  <a:lnTo>
                    <a:pt x="1083" y="521"/>
                  </a:lnTo>
                  <a:lnTo>
                    <a:pt x="1086" y="529"/>
                  </a:lnTo>
                  <a:lnTo>
                    <a:pt x="1088" y="538"/>
                  </a:lnTo>
                  <a:lnTo>
                    <a:pt x="1094" y="546"/>
                  </a:lnTo>
                  <a:lnTo>
                    <a:pt x="1099" y="548"/>
                  </a:lnTo>
                  <a:lnTo>
                    <a:pt x="1105" y="548"/>
                  </a:lnTo>
                  <a:lnTo>
                    <a:pt x="1110" y="548"/>
                  </a:lnTo>
                  <a:lnTo>
                    <a:pt x="1115" y="546"/>
                  </a:lnTo>
                  <a:lnTo>
                    <a:pt x="1124" y="546"/>
                  </a:lnTo>
                  <a:lnTo>
                    <a:pt x="1129" y="543"/>
                  </a:lnTo>
                  <a:lnTo>
                    <a:pt x="1134" y="540"/>
                  </a:lnTo>
                  <a:lnTo>
                    <a:pt x="1140" y="540"/>
                  </a:lnTo>
                  <a:lnTo>
                    <a:pt x="1148" y="538"/>
                  </a:lnTo>
                  <a:lnTo>
                    <a:pt x="1153" y="535"/>
                  </a:lnTo>
                  <a:lnTo>
                    <a:pt x="1159" y="527"/>
                  </a:lnTo>
                  <a:lnTo>
                    <a:pt x="1161" y="519"/>
                  </a:lnTo>
                  <a:lnTo>
                    <a:pt x="1164" y="497"/>
                  </a:lnTo>
                  <a:lnTo>
                    <a:pt x="1161" y="475"/>
                  </a:lnTo>
                  <a:lnTo>
                    <a:pt x="1161" y="454"/>
                  </a:lnTo>
                  <a:lnTo>
                    <a:pt x="1159" y="440"/>
                  </a:lnTo>
                  <a:lnTo>
                    <a:pt x="1156" y="435"/>
                  </a:lnTo>
                  <a:lnTo>
                    <a:pt x="1159" y="443"/>
                  </a:lnTo>
                  <a:lnTo>
                    <a:pt x="1159" y="454"/>
                  </a:lnTo>
                  <a:lnTo>
                    <a:pt x="1159" y="465"/>
                  </a:lnTo>
                  <a:lnTo>
                    <a:pt x="1159" y="475"/>
                  </a:lnTo>
                  <a:lnTo>
                    <a:pt x="1156" y="486"/>
                  </a:lnTo>
                  <a:lnTo>
                    <a:pt x="1159" y="494"/>
                  </a:lnTo>
                  <a:lnTo>
                    <a:pt x="1159" y="505"/>
                  </a:lnTo>
                  <a:lnTo>
                    <a:pt x="1164" y="511"/>
                  </a:lnTo>
                  <a:lnTo>
                    <a:pt x="1169" y="516"/>
                  </a:lnTo>
                  <a:lnTo>
                    <a:pt x="1178" y="516"/>
                  </a:lnTo>
                  <a:lnTo>
                    <a:pt x="1183" y="511"/>
                  </a:lnTo>
                  <a:lnTo>
                    <a:pt x="1186" y="502"/>
                  </a:lnTo>
                  <a:lnTo>
                    <a:pt x="1188" y="492"/>
                  </a:lnTo>
                  <a:lnTo>
                    <a:pt x="1191" y="481"/>
                  </a:lnTo>
                  <a:lnTo>
                    <a:pt x="1197" y="470"/>
                  </a:lnTo>
                  <a:lnTo>
                    <a:pt x="1202" y="465"/>
                  </a:lnTo>
                  <a:lnTo>
                    <a:pt x="1207" y="462"/>
                  </a:lnTo>
                  <a:lnTo>
                    <a:pt x="1213" y="462"/>
                  </a:lnTo>
                  <a:lnTo>
                    <a:pt x="1215" y="467"/>
                  </a:lnTo>
                  <a:lnTo>
                    <a:pt x="1213" y="478"/>
                  </a:lnTo>
                  <a:lnTo>
                    <a:pt x="1213" y="486"/>
                  </a:lnTo>
                  <a:lnTo>
                    <a:pt x="1210" y="497"/>
                  </a:lnTo>
                  <a:lnTo>
                    <a:pt x="1210" y="505"/>
                  </a:lnTo>
                  <a:lnTo>
                    <a:pt x="1213" y="511"/>
                  </a:lnTo>
                  <a:lnTo>
                    <a:pt x="1215" y="511"/>
                  </a:lnTo>
                  <a:lnTo>
                    <a:pt x="1229" y="511"/>
                  </a:lnTo>
                  <a:lnTo>
                    <a:pt x="1240" y="508"/>
                  </a:lnTo>
                  <a:lnTo>
                    <a:pt x="1253" y="508"/>
                  </a:lnTo>
                  <a:lnTo>
                    <a:pt x="1267" y="508"/>
                  </a:lnTo>
                  <a:lnTo>
                    <a:pt x="1278" y="508"/>
                  </a:lnTo>
                  <a:lnTo>
                    <a:pt x="1288" y="505"/>
                  </a:lnTo>
                  <a:lnTo>
                    <a:pt x="1299" y="500"/>
                  </a:lnTo>
                  <a:lnTo>
                    <a:pt x="1310" y="494"/>
                  </a:lnTo>
                  <a:lnTo>
                    <a:pt x="1315" y="484"/>
                  </a:lnTo>
                  <a:lnTo>
                    <a:pt x="1321" y="473"/>
                  </a:lnTo>
                  <a:lnTo>
                    <a:pt x="1323" y="459"/>
                  </a:lnTo>
                  <a:lnTo>
                    <a:pt x="1323" y="446"/>
                  </a:lnTo>
                  <a:lnTo>
                    <a:pt x="1326" y="430"/>
                  </a:lnTo>
                  <a:lnTo>
                    <a:pt x="1329" y="419"/>
                  </a:lnTo>
                  <a:lnTo>
                    <a:pt x="1334" y="405"/>
                  </a:lnTo>
                  <a:lnTo>
                    <a:pt x="1342" y="397"/>
                  </a:lnTo>
                  <a:lnTo>
                    <a:pt x="1345" y="397"/>
                  </a:lnTo>
                  <a:lnTo>
                    <a:pt x="1348" y="397"/>
                  </a:lnTo>
                  <a:lnTo>
                    <a:pt x="1351" y="397"/>
                  </a:lnTo>
                  <a:lnTo>
                    <a:pt x="1351" y="400"/>
                  </a:lnTo>
                  <a:lnTo>
                    <a:pt x="1348" y="411"/>
                  </a:lnTo>
                  <a:lnTo>
                    <a:pt x="1342" y="421"/>
                  </a:lnTo>
                  <a:lnTo>
                    <a:pt x="1340" y="438"/>
                  </a:lnTo>
                  <a:lnTo>
                    <a:pt x="1334" y="451"/>
                  </a:lnTo>
                  <a:lnTo>
                    <a:pt x="1332" y="467"/>
                  </a:lnTo>
                  <a:lnTo>
                    <a:pt x="1334" y="478"/>
                  </a:lnTo>
                  <a:lnTo>
                    <a:pt x="1337" y="481"/>
                  </a:lnTo>
                  <a:lnTo>
                    <a:pt x="1340" y="484"/>
                  </a:lnTo>
                  <a:lnTo>
                    <a:pt x="1345" y="486"/>
                  </a:lnTo>
                  <a:lnTo>
                    <a:pt x="1353" y="486"/>
                  </a:lnTo>
                  <a:lnTo>
                    <a:pt x="1359" y="486"/>
                  </a:lnTo>
                  <a:lnTo>
                    <a:pt x="1364" y="484"/>
                  </a:lnTo>
                  <a:lnTo>
                    <a:pt x="1369" y="481"/>
                  </a:lnTo>
                  <a:lnTo>
                    <a:pt x="1372" y="478"/>
                  </a:lnTo>
                  <a:lnTo>
                    <a:pt x="1375" y="467"/>
                  </a:lnTo>
                  <a:lnTo>
                    <a:pt x="1378" y="457"/>
                  </a:lnTo>
                  <a:lnTo>
                    <a:pt x="1378" y="443"/>
                  </a:lnTo>
                  <a:lnTo>
                    <a:pt x="1375" y="430"/>
                  </a:lnTo>
                  <a:lnTo>
                    <a:pt x="1375" y="419"/>
                  </a:lnTo>
                  <a:lnTo>
                    <a:pt x="1378" y="408"/>
                  </a:lnTo>
                  <a:lnTo>
                    <a:pt x="1380" y="402"/>
                  </a:lnTo>
                  <a:lnTo>
                    <a:pt x="1388" y="397"/>
                  </a:lnTo>
                  <a:lnTo>
                    <a:pt x="1394" y="397"/>
                  </a:lnTo>
                  <a:lnTo>
                    <a:pt x="1396" y="400"/>
                  </a:lnTo>
                  <a:lnTo>
                    <a:pt x="1396" y="402"/>
                  </a:lnTo>
                  <a:lnTo>
                    <a:pt x="1399" y="408"/>
                  </a:lnTo>
                  <a:lnTo>
                    <a:pt x="1396" y="421"/>
                  </a:lnTo>
                  <a:lnTo>
                    <a:pt x="1396" y="435"/>
                  </a:lnTo>
                  <a:lnTo>
                    <a:pt x="1394" y="451"/>
                  </a:lnTo>
                  <a:lnTo>
                    <a:pt x="1391" y="462"/>
                  </a:lnTo>
                  <a:lnTo>
                    <a:pt x="1394" y="467"/>
                  </a:lnTo>
                  <a:lnTo>
                    <a:pt x="1394" y="470"/>
                  </a:lnTo>
                  <a:lnTo>
                    <a:pt x="1396" y="473"/>
                  </a:lnTo>
                  <a:lnTo>
                    <a:pt x="1402" y="473"/>
                  </a:lnTo>
                  <a:lnTo>
                    <a:pt x="1426" y="467"/>
                  </a:lnTo>
                  <a:lnTo>
                    <a:pt x="1448" y="457"/>
                  </a:lnTo>
                  <a:lnTo>
                    <a:pt x="1472" y="443"/>
                  </a:lnTo>
                  <a:lnTo>
                    <a:pt x="1494" y="424"/>
                  </a:lnTo>
                  <a:lnTo>
                    <a:pt x="1513" y="405"/>
                  </a:lnTo>
                  <a:lnTo>
                    <a:pt x="1529" y="384"/>
                  </a:lnTo>
                  <a:lnTo>
                    <a:pt x="1542" y="362"/>
                  </a:lnTo>
                  <a:lnTo>
                    <a:pt x="1550" y="343"/>
                  </a:lnTo>
                  <a:lnTo>
                    <a:pt x="1656" y="24"/>
                  </a:lnTo>
                  <a:close/>
                </a:path>
              </a:pathLst>
            </a:custGeom>
            <a:solidFill>
              <a:srgbClr val="F8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9" name="Freeform 19"/>
            <p:cNvSpPr>
              <a:spLocks/>
            </p:cNvSpPr>
            <p:nvPr/>
          </p:nvSpPr>
          <p:spPr bwMode="auto">
            <a:xfrm>
              <a:off x="2586" y="1596"/>
              <a:ext cx="1659" cy="2177"/>
            </a:xfrm>
            <a:custGeom>
              <a:avLst/>
              <a:gdLst>
                <a:gd name="T0" fmla="*/ 1518 w 1659"/>
                <a:gd name="T1" fmla="*/ 51 h 2177"/>
                <a:gd name="T2" fmla="*/ 1434 w 1659"/>
                <a:gd name="T3" fmla="*/ 113 h 2177"/>
                <a:gd name="T4" fmla="*/ 1369 w 1659"/>
                <a:gd name="T5" fmla="*/ 157 h 2177"/>
                <a:gd name="T6" fmla="*/ 1278 w 1659"/>
                <a:gd name="T7" fmla="*/ 178 h 2177"/>
                <a:gd name="T8" fmla="*/ 1142 w 1659"/>
                <a:gd name="T9" fmla="*/ 178 h 2177"/>
                <a:gd name="T10" fmla="*/ 1129 w 1659"/>
                <a:gd name="T11" fmla="*/ 178 h 2177"/>
                <a:gd name="T12" fmla="*/ 1010 w 1659"/>
                <a:gd name="T13" fmla="*/ 284 h 2177"/>
                <a:gd name="T14" fmla="*/ 861 w 1659"/>
                <a:gd name="T15" fmla="*/ 254 h 2177"/>
                <a:gd name="T16" fmla="*/ 853 w 1659"/>
                <a:gd name="T17" fmla="*/ 240 h 2177"/>
                <a:gd name="T18" fmla="*/ 737 w 1659"/>
                <a:gd name="T19" fmla="*/ 259 h 2177"/>
                <a:gd name="T20" fmla="*/ 702 w 1659"/>
                <a:gd name="T21" fmla="*/ 224 h 2177"/>
                <a:gd name="T22" fmla="*/ 662 w 1659"/>
                <a:gd name="T23" fmla="*/ 227 h 2177"/>
                <a:gd name="T24" fmla="*/ 524 w 1659"/>
                <a:gd name="T25" fmla="*/ 289 h 2177"/>
                <a:gd name="T26" fmla="*/ 273 w 1659"/>
                <a:gd name="T27" fmla="*/ 392 h 2177"/>
                <a:gd name="T28" fmla="*/ 200 w 1659"/>
                <a:gd name="T29" fmla="*/ 610 h 2177"/>
                <a:gd name="T30" fmla="*/ 181 w 1659"/>
                <a:gd name="T31" fmla="*/ 632 h 2177"/>
                <a:gd name="T32" fmla="*/ 245 w 1659"/>
                <a:gd name="T33" fmla="*/ 845 h 2177"/>
                <a:gd name="T34" fmla="*/ 248 w 1659"/>
                <a:gd name="T35" fmla="*/ 908 h 2177"/>
                <a:gd name="T36" fmla="*/ 208 w 1659"/>
                <a:gd name="T37" fmla="*/ 1099 h 2177"/>
                <a:gd name="T38" fmla="*/ 194 w 1659"/>
                <a:gd name="T39" fmla="*/ 1124 h 2177"/>
                <a:gd name="T40" fmla="*/ 178 w 1659"/>
                <a:gd name="T41" fmla="*/ 1164 h 2177"/>
                <a:gd name="T42" fmla="*/ 210 w 1659"/>
                <a:gd name="T43" fmla="*/ 1367 h 2177"/>
                <a:gd name="T44" fmla="*/ 264 w 1659"/>
                <a:gd name="T45" fmla="*/ 1410 h 2177"/>
                <a:gd name="T46" fmla="*/ 213 w 1659"/>
                <a:gd name="T47" fmla="*/ 1594 h 2177"/>
                <a:gd name="T48" fmla="*/ 245 w 1659"/>
                <a:gd name="T49" fmla="*/ 1621 h 2177"/>
                <a:gd name="T50" fmla="*/ 221 w 1659"/>
                <a:gd name="T51" fmla="*/ 1783 h 2177"/>
                <a:gd name="T52" fmla="*/ 205 w 1659"/>
                <a:gd name="T53" fmla="*/ 1834 h 2177"/>
                <a:gd name="T54" fmla="*/ 173 w 1659"/>
                <a:gd name="T55" fmla="*/ 1858 h 2177"/>
                <a:gd name="T56" fmla="*/ 151 w 1659"/>
                <a:gd name="T57" fmla="*/ 1877 h 2177"/>
                <a:gd name="T58" fmla="*/ 154 w 1659"/>
                <a:gd name="T59" fmla="*/ 1742 h 2177"/>
                <a:gd name="T60" fmla="*/ 62 w 1659"/>
                <a:gd name="T61" fmla="*/ 1783 h 2177"/>
                <a:gd name="T62" fmla="*/ 105 w 1659"/>
                <a:gd name="T63" fmla="*/ 1842 h 2177"/>
                <a:gd name="T64" fmla="*/ 10 w 1659"/>
                <a:gd name="T65" fmla="*/ 1972 h 2177"/>
                <a:gd name="T66" fmla="*/ 167 w 1659"/>
                <a:gd name="T67" fmla="*/ 2158 h 2177"/>
                <a:gd name="T68" fmla="*/ 472 w 1659"/>
                <a:gd name="T69" fmla="*/ 2004 h 2177"/>
                <a:gd name="T70" fmla="*/ 499 w 1659"/>
                <a:gd name="T71" fmla="*/ 1847 h 2177"/>
                <a:gd name="T72" fmla="*/ 448 w 1659"/>
                <a:gd name="T73" fmla="*/ 1785 h 2177"/>
                <a:gd name="T74" fmla="*/ 486 w 1659"/>
                <a:gd name="T75" fmla="*/ 1580 h 2177"/>
                <a:gd name="T76" fmla="*/ 481 w 1659"/>
                <a:gd name="T77" fmla="*/ 1545 h 2177"/>
                <a:gd name="T78" fmla="*/ 413 w 1659"/>
                <a:gd name="T79" fmla="*/ 1356 h 2177"/>
                <a:gd name="T80" fmla="*/ 410 w 1659"/>
                <a:gd name="T81" fmla="*/ 1323 h 2177"/>
                <a:gd name="T82" fmla="*/ 435 w 1659"/>
                <a:gd name="T83" fmla="*/ 1188 h 2177"/>
                <a:gd name="T84" fmla="*/ 483 w 1659"/>
                <a:gd name="T85" fmla="*/ 1140 h 2177"/>
                <a:gd name="T86" fmla="*/ 427 w 1659"/>
                <a:gd name="T87" fmla="*/ 1080 h 2177"/>
                <a:gd name="T88" fmla="*/ 467 w 1659"/>
                <a:gd name="T89" fmla="*/ 1040 h 2177"/>
                <a:gd name="T90" fmla="*/ 418 w 1659"/>
                <a:gd name="T91" fmla="*/ 978 h 2177"/>
                <a:gd name="T92" fmla="*/ 399 w 1659"/>
                <a:gd name="T93" fmla="*/ 827 h 2177"/>
                <a:gd name="T94" fmla="*/ 470 w 1659"/>
                <a:gd name="T95" fmla="*/ 773 h 2177"/>
                <a:gd name="T96" fmla="*/ 454 w 1659"/>
                <a:gd name="T97" fmla="*/ 764 h 2177"/>
                <a:gd name="T98" fmla="*/ 467 w 1659"/>
                <a:gd name="T99" fmla="*/ 610 h 2177"/>
                <a:gd name="T100" fmla="*/ 570 w 1659"/>
                <a:gd name="T101" fmla="*/ 619 h 2177"/>
                <a:gd name="T102" fmla="*/ 602 w 1659"/>
                <a:gd name="T103" fmla="*/ 592 h 2177"/>
                <a:gd name="T104" fmla="*/ 689 w 1659"/>
                <a:gd name="T105" fmla="*/ 519 h 2177"/>
                <a:gd name="T106" fmla="*/ 821 w 1659"/>
                <a:gd name="T107" fmla="*/ 575 h 2177"/>
                <a:gd name="T108" fmla="*/ 856 w 1659"/>
                <a:gd name="T109" fmla="*/ 570 h 2177"/>
                <a:gd name="T110" fmla="*/ 916 w 1659"/>
                <a:gd name="T111" fmla="*/ 475 h 2177"/>
                <a:gd name="T112" fmla="*/ 970 w 1659"/>
                <a:gd name="T113" fmla="*/ 570 h 2177"/>
                <a:gd name="T114" fmla="*/ 1083 w 1659"/>
                <a:gd name="T115" fmla="*/ 513 h 2177"/>
                <a:gd name="T116" fmla="*/ 1159 w 1659"/>
                <a:gd name="T117" fmla="*/ 443 h 2177"/>
                <a:gd name="T118" fmla="*/ 1210 w 1659"/>
                <a:gd name="T119" fmla="*/ 505 h 2177"/>
                <a:gd name="T120" fmla="*/ 1351 w 1659"/>
                <a:gd name="T121" fmla="*/ 400 h 2177"/>
                <a:gd name="T122" fmla="*/ 1388 w 1659"/>
                <a:gd name="T123" fmla="*/ 397 h 2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9"/>
                <a:gd name="T187" fmla="*/ 0 h 2177"/>
                <a:gd name="T188" fmla="*/ 1659 w 1659"/>
                <a:gd name="T189" fmla="*/ 2177 h 2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9" h="2177">
                  <a:moveTo>
                    <a:pt x="1656" y="24"/>
                  </a:moveTo>
                  <a:lnTo>
                    <a:pt x="1659" y="19"/>
                  </a:lnTo>
                  <a:lnTo>
                    <a:pt x="1656" y="14"/>
                  </a:lnTo>
                  <a:lnTo>
                    <a:pt x="1650" y="11"/>
                  </a:lnTo>
                  <a:lnTo>
                    <a:pt x="1645" y="8"/>
                  </a:lnTo>
                  <a:lnTo>
                    <a:pt x="1637" y="5"/>
                  </a:lnTo>
                  <a:lnTo>
                    <a:pt x="1631" y="3"/>
                  </a:lnTo>
                  <a:lnTo>
                    <a:pt x="1623" y="3"/>
                  </a:lnTo>
                  <a:lnTo>
                    <a:pt x="1618" y="0"/>
                  </a:lnTo>
                  <a:lnTo>
                    <a:pt x="1613" y="0"/>
                  </a:lnTo>
                  <a:lnTo>
                    <a:pt x="1607" y="0"/>
                  </a:lnTo>
                  <a:lnTo>
                    <a:pt x="1604" y="0"/>
                  </a:lnTo>
                  <a:lnTo>
                    <a:pt x="1599" y="0"/>
                  </a:lnTo>
                  <a:lnTo>
                    <a:pt x="1594" y="3"/>
                  </a:lnTo>
                  <a:lnTo>
                    <a:pt x="1591" y="5"/>
                  </a:lnTo>
                  <a:lnTo>
                    <a:pt x="1586" y="8"/>
                  </a:lnTo>
                  <a:lnTo>
                    <a:pt x="1583" y="8"/>
                  </a:lnTo>
                  <a:lnTo>
                    <a:pt x="1569" y="16"/>
                  </a:lnTo>
                  <a:lnTo>
                    <a:pt x="1556" y="24"/>
                  </a:lnTo>
                  <a:lnTo>
                    <a:pt x="1542" y="32"/>
                  </a:lnTo>
                  <a:lnTo>
                    <a:pt x="1532" y="41"/>
                  </a:lnTo>
                  <a:lnTo>
                    <a:pt x="1518" y="51"/>
                  </a:lnTo>
                  <a:lnTo>
                    <a:pt x="1507" y="59"/>
                  </a:lnTo>
                  <a:lnTo>
                    <a:pt x="1499" y="70"/>
                  </a:lnTo>
                  <a:lnTo>
                    <a:pt x="1488" y="84"/>
                  </a:lnTo>
                  <a:lnTo>
                    <a:pt x="1488" y="89"/>
                  </a:lnTo>
                  <a:lnTo>
                    <a:pt x="1491" y="95"/>
                  </a:lnTo>
                  <a:lnTo>
                    <a:pt x="1496" y="100"/>
                  </a:lnTo>
                  <a:lnTo>
                    <a:pt x="1505" y="105"/>
                  </a:lnTo>
                  <a:lnTo>
                    <a:pt x="1510" y="111"/>
                  </a:lnTo>
                  <a:lnTo>
                    <a:pt x="1515" y="116"/>
                  </a:lnTo>
                  <a:lnTo>
                    <a:pt x="1518" y="122"/>
                  </a:lnTo>
                  <a:lnTo>
                    <a:pt x="1515" y="124"/>
                  </a:lnTo>
                  <a:lnTo>
                    <a:pt x="1507" y="127"/>
                  </a:lnTo>
                  <a:lnTo>
                    <a:pt x="1502" y="127"/>
                  </a:lnTo>
                  <a:lnTo>
                    <a:pt x="1494" y="124"/>
                  </a:lnTo>
                  <a:lnTo>
                    <a:pt x="1486" y="119"/>
                  </a:lnTo>
                  <a:lnTo>
                    <a:pt x="1480" y="116"/>
                  </a:lnTo>
                  <a:lnTo>
                    <a:pt x="1472" y="111"/>
                  </a:lnTo>
                  <a:lnTo>
                    <a:pt x="1464" y="108"/>
                  </a:lnTo>
                  <a:lnTo>
                    <a:pt x="1456" y="108"/>
                  </a:lnTo>
                  <a:lnTo>
                    <a:pt x="1448" y="108"/>
                  </a:lnTo>
                  <a:lnTo>
                    <a:pt x="1440" y="111"/>
                  </a:lnTo>
                  <a:lnTo>
                    <a:pt x="1434" y="113"/>
                  </a:lnTo>
                  <a:lnTo>
                    <a:pt x="1426" y="116"/>
                  </a:lnTo>
                  <a:lnTo>
                    <a:pt x="1418" y="122"/>
                  </a:lnTo>
                  <a:lnTo>
                    <a:pt x="1413" y="127"/>
                  </a:lnTo>
                  <a:lnTo>
                    <a:pt x="1407" y="132"/>
                  </a:lnTo>
                  <a:lnTo>
                    <a:pt x="1402" y="138"/>
                  </a:lnTo>
                  <a:lnTo>
                    <a:pt x="1396" y="149"/>
                  </a:lnTo>
                  <a:lnTo>
                    <a:pt x="1391" y="159"/>
                  </a:lnTo>
                  <a:lnTo>
                    <a:pt x="1391" y="173"/>
                  </a:lnTo>
                  <a:lnTo>
                    <a:pt x="1388" y="184"/>
                  </a:lnTo>
                  <a:lnTo>
                    <a:pt x="1386" y="197"/>
                  </a:lnTo>
                  <a:lnTo>
                    <a:pt x="1383" y="208"/>
                  </a:lnTo>
                  <a:lnTo>
                    <a:pt x="1378" y="216"/>
                  </a:lnTo>
                  <a:lnTo>
                    <a:pt x="1367" y="222"/>
                  </a:lnTo>
                  <a:lnTo>
                    <a:pt x="1364" y="222"/>
                  </a:lnTo>
                  <a:lnTo>
                    <a:pt x="1361" y="222"/>
                  </a:lnTo>
                  <a:lnTo>
                    <a:pt x="1361" y="219"/>
                  </a:lnTo>
                  <a:lnTo>
                    <a:pt x="1361" y="216"/>
                  </a:lnTo>
                  <a:lnTo>
                    <a:pt x="1361" y="205"/>
                  </a:lnTo>
                  <a:lnTo>
                    <a:pt x="1364" y="195"/>
                  </a:lnTo>
                  <a:lnTo>
                    <a:pt x="1367" y="181"/>
                  </a:lnTo>
                  <a:lnTo>
                    <a:pt x="1369" y="168"/>
                  </a:lnTo>
                  <a:lnTo>
                    <a:pt x="1369" y="157"/>
                  </a:lnTo>
                  <a:lnTo>
                    <a:pt x="1364" y="151"/>
                  </a:lnTo>
                  <a:lnTo>
                    <a:pt x="1356" y="146"/>
                  </a:lnTo>
                  <a:lnTo>
                    <a:pt x="1348" y="146"/>
                  </a:lnTo>
                  <a:lnTo>
                    <a:pt x="1340" y="146"/>
                  </a:lnTo>
                  <a:lnTo>
                    <a:pt x="1329" y="149"/>
                  </a:lnTo>
                  <a:lnTo>
                    <a:pt x="1321" y="151"/>
                  </a:lnTo>
                  <a:lnTo>
                    <a:pt x="1313" y="157"/>
                  </a:lnTo>
                  <a:lnTo>
                    <a:pt x="1305" y="162"/>
                  </a:lnTo>
                  <a:lnTo>
                    <a:pt x="1296" y="168"/>
                  </a:lnTo>
                  <a:lnTo>
                    <a:pt x="1294" y="173"/>
                  </a:lnTo>
                  <a:lnTo>
                    <a:pt x="1291" y="181"/>
                  </a:lnTo>
                  <a:lnTo>
                    <a:pt x="1291" y="189"/>
                  </a:lnTo>
                  <a:lnTo>
                    <a:pt x="1291" y="200"/>
                  </a:lnTo>
                  <a:lnTo>
                    <a:pt x="1291" y="208"/>
                  </a:lnTo>
                  <a:lnTo>
                    <a:pt x="1291" y="213"/>
                  </a:lnTo>
                  <a:lnTo>
                    <a:pt x="1288" y="219"/>
                  </a:lnTo>
                  <a:lnTo>
                    <a:pt x="1283" y="216"/>
                  </a:lnTo>
                  <a:lnTo>
                    <a:pt x="1278" y="213"/>
                  </a:lnTo>
                  <a:lnTo>
                    <a:pt x="1278" y="205"/>
                  </a:lnTo>
                  <a:lnTo>
                    <a:pt x="1278" y="197"/>
                  </a:lnTo>
                  <a:lnTo>
                    <a:pt x="1278" y="189"/>
                  </a:lnTo>
                  <a:lnTo>
                    <a:pt x="1278" y="178"/>
                  </a:lnTo>
                  <a:lnTo>
                    <a:pt x="1280" y="170"/>
                  </a:lnTo>
                  <a:lnTo>
                    <a:pt x="1278" y="162"/>
                  </a:lnTo>
                  <a:lnTo>
                    <a:pt x="1275" y="154"/>
                  </a:lnTo>
                  <a:lnTo>
                    <a:pt x="1272" y="151"/>
                  </a:lnTo>
                  <a:lnTo>
                    <a:pt x="1267" y="146"/>
                  </a:lnTo>
                  <a:lnTo>
                    <a:pt x="1261" y="143"/>
                  </a:lnTo>
                  <a:lnTo>
                    <a:pt x="1256" y="143"/>
                  </a:lnTo>
                  <a:lnTo>
                    <a:pt x="1251" y="141"/>
                  </a:lnTo>
                  <a:lnTo>
                    <a:pt x="1245" y="141"/>
                  </a:lnTo>
                  <a:lnTo>
                    <a:pt x="1240" y="141"/>
                  </a:lnTo>
                  <a:lnTo>
                    <a:pt x="1234" y="141"/>
                  </a:lnTo>
                  <a:lnTo>
                    <a:pt x="1224" y="143"/>
                  </a:lnTo>
                  <a:lnTo>
                    <a:pt x="1213" y="146"/>
                  </a:lnTo>
                  <a:lnTo>
                    <a:pt x="1202" y="146"/>
                  </a:lnTo>
                  <a:lnTo>
                    <a:pt x="1191" y="149"/>
                  </a:lnTo>
                  <a:lnTo>
                    <a:pt x="1183" y="154"/>
                  </a:lnTo>
                  <a:lnTo>
                    <a:pt x="1172" y="157"/>
                  </a:lnTo>
                  <a:lnTo>
                    <a:pt x="1161" y="162"/>
                  </a:lnTo>
                  <a:lnTo>
                    <a:pt x="1153" y="168"/>
                  </a:lnTo>
                  <a:lnTo>
                    <a:pt x="1151" y="170"/>
                  </a:lnTo>
                  <a:lnTo>
                    <a:pt x="1145" y="173"/>
                  </a:lnTo>
                  <a:lnTo>
                    <a:pt x="1142" y="178"/>
                  </a:lnTo>
                  <a:lnTo>
                    <a:pt x="1140" y="181"/>
                  </a:lnTo>
                  <a:lnTo>
                    <a:pt x="1137" y="186"/>
                  </a:lnTo>
                  <a:lnTo>
                    <a:pt x="1137" y="192"/>
                  </a:lnTo>
                  <a:lnTo>
                    <a:pt x="1137" y="195"/>
                  </a:lnTo>
                  <a:lnTo>
                    <a:pt x="1137" y="200"/>
                  </a:lnTo>
                  <a:lnTo>
                    <a:pt x="1142" y="211"/>
                  </a:lnTo>
                  <a:lnTo>
                    <a:pt x="1148" y="219"/>
                  </a:lnTo>
                  <a:lnTo>
                    <a:pt x="1159" y="232"/>
                  </a:lnTo>
                  <a:lnTo>
                    <a:pt x="1167" y="240"/>
                  </a:lnTo>
                  <a:lnTo>
                    <a:pt x="1175" y="249"/>
                  </a:lnTo>
                  <a:lnTo>
                    <a:pt x="1180" y="254"/>
                  </a:lnTo>
                  <a:lnTo>
                    <a:pt x="1183" y="257"/>
                  </a:lnTo>
                  <a:lnTo>
                    <a:pt x="1186" y="254"/>
                  </a:lnTo>
                  <a:lnTo>
                    <a:pt x="1183" y="251"/>
                  </a:lnTo>
                  <a:lnTo>
                    <a:pt x="1178" y="240"/>
                  </a:lnTo>
                  <a:lnTo>
                    <a:pt x="1169" y="230"/>
                  </a:lnTo>
                  <a:lnTo>
                    <a:pt x="1164" y="219"/>
                  </a:lnTo>
                  <a:lnTo>
                    <a:pt x="1156" y="208"/>
                  </a:lnTo>
                  <a:lnTo>
                    <a:pt x="1148" y="197"/>
                  </a:lnTo>
                  <a:lnTo>
                    <a:pt x="1140" y="186"/>
                  </a:lnTo>
                  <a:lnTo>
                    <a:pt x="1129" y="178"/>
                  </a:lnTo>
                  <a:lnTo>
                    <a:pt x="1121" y="170"/>
                  </a:lnTo>
                  <a:lnTo>
                    <a:pt x="1113" y="168"/>
                  </a:lnTo>
                  <a:lnTo>
                    <a:pt x="1107" y="165"/>
                  </a:lnTo>
                  <a:lnTo>
                    <a:pt x="1099" y="165"/>
                  </a:lnTo>
                  <a:lnTo>
                    <a:pt x="1094" y="165"/>
                  </a:lnTo>
                  <a:lnTo>
                    <a:pt x="1086" y="165"/>
                  </a:lnTo>
                  <a:lnTo>
                    <a:pt x="1078" y="168"/>
                  </a:lnTo>
                  <a:lnTo>
                    <a:pt x="1072" y="168"/>
                  </a:lnTo>
                  <a:lnTo>
                    <a:pt x="1064" y="170"/>
                  </a:lnTo>
                  <a:lnTo>
                    <a:pt x="1056" y="176"/>
                  </a:lnTo>
                  <a:lnTo>
                    <a:pt x="1045" y="181"/>
                  </a:lnTo>
                  <a:lnTo>
                    <a:pt x="1034" y="189"/>
                  </a:lnTo>
                  <a:lnTo>
                    <a:pt x="1026" y="195"/>
                  </a:lnTo>
                  <a:lnTo>
                    <a:pt x="1018" y="203"/>
                  </a:lnTo>
                  <a:lnTo>
                    <a:pt x="1010" y="211"/>
                  </a:lnTo>
                  <a:lnTo>
                    <a:pt x="1005" y="219"/>
                  </a:lnTo>
                  <a:lnTo>
                    <a:pt x="999" y="230"/>
                  </a:lnTo>
                  <a:lnTo>
                    <a:pt x="997" y="238"/>
                  </a:lnTo>
                  <a:lnTo>
                    <a:pt x="997" y="251"/>
                  </a:lnTo>
                  <a:lnTo>
                    <a:pt x="1002" y="262"/>
                  </a:lnTo>
                  <a:lnTo>
                    <a:pt x="1005" y="273"/>
                  </a:lnTo>
                  <a:lnTo>
                    <a:pt x="1010" y="284"/>
                  </a:lnTo>
                  <a:lnTo>
                    <a:pt x="1010" y="292"/>
                  </a:lnTo>
                  <a:lnTo>
                    <a:pt x="1010" y="297"/>
                  </a:lnTo>
                  <a:lnTo>
                    <a:pt x="1007" y="300"/>
                  </a:lnTo>
                  <a:lnTo>
                    <a:pt x="1002" y="300"/>
                  </a:lnTo>
                  <a:lnTo>
                    <a:pt x="994" y="300"/>
                  </a:lnTo>
                  <a:lnTo>
                    <a:pt x="988" y="292"/>
                  </a:lnTo>
                  <a:lnTo>
                    <a:pt x="986" y="281"/>
                  </a:lnTo>
                  <a:lnTo>
                    <a:pt x="983" y="270"/>
                  </a:lnTo>
                  <a:lnTo>
                    <a:pt x="980" y="257"/>
                  </a:lnTo>
                  <a:lnTo>
                    <a:pt x="978" y="246"/>
                  </a:lnTo>
                  <a:lnTo>
                    <a:pt x="972" y="235"/>
                  </a:lnTo>
                  <a:lnTo>
                    <a:pt x="964" y="230"/>
                  </a:lnTo>
                  <a:lnTo>
                    <a:pt x="953" y="227"/>
                  </a:lnTo>
                  <a:lnTo>
                    <a:pt x="940" y="224"/>
                  </a:lnTo>
                  <a:lnTo>
                    <a:pt x="926" y="224"/>
                  </a:lnTo>
                  <a:lnTo>
                    <a:pt x="913" y="224"/>
                  </a:lnTo>
                  <a:lnTo>
                    <a:pt x="902" y="227"/>
                  </a:lnTo>
                  <a:lnTo>
                    <a:pt x="889" y="232"/>
                  </a:lnTo>
                  <a:lnTo>
                    <a:pt x="878" y="238"/>
                  </a:lnTo>
                  <a:lnTo>
                    <a:pt x="867" y="246"/>
                  </a:lnTo>
                  <a:lnTo>
                    <a:pt x="861" y="254"/>
                  </a:lnTo>
                  <a:lnTo>
                    <a:pt x="861" y="262"/>
                  </a:lnTo>
                  <a:lnTo>
                    <a:pt x="859" y="273"/>
                  </a:lnTo>
                  <a:lnTo>
                    <a:pt x="861" y="281"/>
                  </a:lnTo>
                  <a:lnTo>
                    <a:pt x="864" y="292"/>
                  </a:lnTo>
                  <a:lnTo>
                    <a:pt x="864" y="303"/>
                  </a:lnTo>
                  <a:lnTo>
                    <a:pt x="867" y="313"/>
                  </a:lnTo>
                  <a:lnTo>
                    <a:pt x="867" y="321"/>
                  </a:lnTo>
                  <a:lnTo>
                    <a:pt x="867" y="327"/>
                  </a:lnTo>
                  <a:lnTo>
                    <a:pt x="870" y="327"/>
                  </a:lnTo>
                  <a:lnTo>
                    <a:pt x="870" y="324"/>
                  </a:lnTo>
                  <a:lnTo>
                    <a:pt x="872" y="321"/>
                  </a:lnTo>
                  <a:lnTo>
                    <a:pt x="875" y="313"/>
                  </a:lnTo>
                  <a:lnTo>
                    <a:pt x="878" y="297"/>
                  </a:lnTo>
                  <a:lnTo>
                    <a:pt x="878" y="281"/>
                  </a:lnTo>
                  <a:lnTo>
                    <a:pt x="878" y="267"/>
                  </a:lnTo>
                  <a:lnTo>
                    <a:pt x="878" y="259"/>
                  </a:lnTo>
                  <a:lnTo>
                    <a:pt x="875" y="254"/>
                  </a:lnTo>
                  <a:lnTo>
                    <a:pt x="872" y="249"/>
                  </a:lnTo>
                  <a:lnTo>
                    <a:pt x="867" y="246"/>
                  </a:lnTo>
                  <a:lnTo>
                    <a:pt x="864" y="243"/>
                  </a:lnTo>
                  <a:lnTo>
                    <a:pt x="859" y="240"/>
                  </a:lnTo>
                  <a:lnTo>
                    <a:pt x="853" y="240"/>
                  </a:lnTo>
                  <a:lnTo>
                    <a:pt x="851" y="238"/>
                  </a:lnTo>
                  <a:lnTo>
                    <a:pt x="845" y="235"/>
                  </a:lnTo>
                  <a:lnTo>
                    <a:pt x="840" y="232"/>
                  </a:lnTo>
                  <a:lnTo>
                    <a:pt x="834" y="230"/>
                  </a:lnTo>
                  <a:lnTo>
                    <a:pt x="829" y="230"/>
                  </a:lnTo>
                  <a:lnTo>
                    <a:pt x="821" y="230"/>
                  </a:lnTo>
                  <a:lnTo>
                    <a:pt x="813" y="230"/>
                  </a:lnTo>
                  <a:lnTo>
                    <a:pt x="802" y="230"/>
                  </a:lnTo>
                  <a:lnTo>
                    <a:pt x="794" y="230"/>
                  </a:lnTo>
                  <a:lnTo>
                    <a:pt x="786" y="232"/>
                  </a:lnTo>
                  <a:lnTo>
                    <a:pt x="775" y="235"/>
                  </a:lnTo>
                  <a:lnTo>
                    <a:pt x="767" y="235"/>
                  </a:lnTo>
                  <a:lnTo>
                    <a:pt x="759" y="238"/>
                  </a:lnTo>
                  <a:lnTo>
                    <a:pt x="756" y="240"/>
                  </a:lnTo>
                  <a:lnTo>
                    <a:pt x="753" y="240"/>
                  </a:lnTo>
                  <a:lnTo>
                    <a:pt x="748" y="243"/>
                  </a:lnTo>
                  <a:lnTo>
                    <a:pt x="745" y="243"/>
                  </a:lnTo>
                  <a:lnTo>
                    <a:pt x="743" y="246"/>
                  </a:lnTo>
                  <a:lnTo>
                    <a:pt x="740" y="249"/>
                  </a:lnTo>
                  <a:lnTo>
                    <a:pt x="740" y="251"/>
                  </a:lnTo>
                  <a:lnTo>
                    <a:pt x="737" y="254"/>
                  </a:lnTo>
                  <a:lnTo>
                    <a:pt x="737" y="259"/>
                  </a:lnTo>
                  <a:lnTo>
                    <a:pt x="737" y="267"/>
                  </a:lnTo>
                  <a:lnTo>
                    <a:pt x="737" y="276"/>
                  </a:lnTo>
                  <a:lnTo>
                    <a:pt x="740" y="281"/>
                  </a:lnTo>
                  <a:lnTo>
                    <a:pt x="740" y="289"/>
                  </a:lnTo>
                  <a:lnTo>
                    <a:pt x="740" y="292"/>
                  </a:lnTo>
                  <a:lnTo>
                    <a:pt x="740" y="294"/>
                  </a:lnTo>
                  <a:lnTo>
                    <a:pt x="737" y="292"/>
                  </a:lnTo>
                  <a:lnTo>
                    <a:pt x="735" y="286"/>
                  </a:lnTo>
                  <a:lnTo>
                    <a:pt x="732" y="281"/>
                  </a:lnTo>
                  <a:lnTo>
                    <a:pt x="729" y="273"/>
                  </a:lnTo>
                  <a:lnTo>
                    <a:pt x="729" y="267"/>
                  </a:lnTo>
                  <a:lnTo>
                    <a:pt x="729" y="259"/>
                  </a:lnTo>
                  <a:lnTo>
                    <a:pt x="726" y="251"/>
                  </a:lnTo>
                  <a:lnTo>
                    <a:pt x="726" y="246"/>
                  </a:lnTo>
                  <a:lnTo>
                    <a:pt x="726" y="238"/>
                  </a:lnTo>
                  <a:lnTo>
                    <a:pt x="724" y="235"/>
                  </a:lnTo>
                  <a:lnTo>
                    <a:pt x="721" y="232"/>
                  </a:lnTo>
                  <a:lnTo>
                    <a:pt x="716" y="227"/>
                  </a:lnTo>
                  <a:lnTo>
                    <a:pt x="713" y="224"/>
                  </a:lnTo>
                  <a:lnTo>
                    <a:pt x="707" y="224"/>
                  </a:lnTo>
                  <a:lnTo>
                    <a:pt x="705" y="222"/>
                  </a:lnTo>
                  <a:lnTo>
                    <a:pt x="702" y="224"/>
                  </a:lnTo>
                  <a:lnTo>
                    <a:pt x="699" y="227"/>
                  </a:lnTo>
                  <a:lnTo>
                    <a:pt x="699" y="238"/>
                  </a:lnTo>
                  <a:lnTo>
                    <a:pt x="702" y="251"/>
                  </a:lnTo>
                  <a:lnTo>
                    <a:pt x="705" y="265"/>
                  </a:lnTo>
                  <a:lnTo>
                    <a:pt x="705" y="278"/>
                  </a:lnTo>
                  <a:lnTo>
                    <a:pt x="705" y="292"/>
                  </a:lnTo>
                  <a:lnTo>
                    <a:pt x="705" y="303"/>
                  </a:lnTo>
                  <a:lnTo>
                    <a:pt x="699" y="311"/>
                  </a:lnTo>
                  <a:lnTo>
                    <a:pt x="691" y="319"/>
                  </a:lnTo>
                  <a:lnTo>
                    <a:pt x="689" y="319"/>
                  </a:lnTo>
                  <a:lnTo>
                    <a:pt x="683" y="319"/>
                  </a:lnTo>
                  <a:lnTo>
                    <a:pt x="683" y="316"/>
                  </a:lnTo>
                  <a:lnTo>
                    <a:pt x="683" y="311"/>
                  </a:lnTo>
                  <a:lnTo>
                    <a:pt x="683" y="300"/>
                  </a:lnTo>
                  <a:lnTo>
                    <a:pt x="686" y="284"/>
                  </a:lnTo>
                  <a:lnTo>
                    <a:pt x="686" y="267"/>
                  </a:lnTo>
                  <a:lnTo>
                    <a:pt x="689" y="254"/>
                  </a:lnTo>
                  <a:lnTo>
                    <a:pt x="689" y="246"/>
                  </a:lnTo>
                  <a:lnTo>
                    <a:pt x="686" y="240"/>
                  </a:lnTo>
                  <a:lnTo>
                    <a:pt x="683" y="238"/>
                  </a:lnTo>
                  <a:lnTo>
                    <a:pt x="678" y="235"/>
                  </a:lnTo>
                  <a:lnTo>
                    <a:pt x="662" y="227"/>
                  </a:lnTo>
                  <a:lnTo>
                    <a:pt x="643" y="224"/>
                  </a:lnTo>
                  <a:lnTo>
                    <a:pt x="624" y="222"/>
                  </a:lnTo>
                  <a:lnTo>
                    <a:pt x="605" y="222"/>
                  </a:lnTo>
                  <a:lnTo>
                    <a:pt x="586" y="224"/>
                  </a:lnTo>
                  <a:lnTo>
                    <a:pt x="567" y="227"/>
                  </a:lnTo>
                  <a:lnTo>
                    <a:pt x="548" y="235"/>
                  </a:lnTo>
                  <a:lnTo>
                    <a:pt x="532" y="243"/>
                  </a:lnTo>
                  <a:lnTo>
                    <a:pt x="526" y="249"/>
                  </a:lnTo>
                  <a:lnTo>
                    <a:pt x="524" y="257"/>
                  </a:lnTo>
                  <a:lnTo>
                    <a:pt x="526" y="267"/>
                  </a:lnTo>
                  <a:lnTo>
                    <a:pt x="529" y="281"/>
                  </a:lnTo>
                  <a:lnTo>
                    <a:pt x="535" y="292"/>
                  </a:lnTo>
                  <a:lnTo>
                    <a:pt x="537" y="303"/>
                  </a:lnTo>
                  <a:lnTo>
                    <a:pt x="537" y="313"/>
                  </a:lnTo>
                  <a:lnTo>
                    <a:pt x="532" y="321"/>
                  </a:lnTo>
                  <a:lnTo>
                    <a:pt x="529" y="324"/>
                  </a:lnTo>
                  <a:lnTo>
                    <a:pt x="526" y="324"/>
                  </a:lnTo>
                  <a:lnTo>
                    <a:pt x="524" y="321"/>
                  </a:lnTo>
                  <a:lnTo>
                    <a:pt x="524" y="313"/>
                  </a:lnTo>
                  <a:lnTo>
                    <a:pt x="524" y="303"/>
                  </a:lnTo>
                  <a:lnTo>
                    <a:pt x="524" y="289"/>
                  </a:lnTo>
                  <a:lnTo>
                    <a:pt x="524" y="276"/>
                  </a:lnTo>
                  <a:lnTo>
                    <a:pt x="524" y="265"/>
                  </a:lnTo>
                  <a:lnTo>
                    <a:pt x="518" y="254"/>
                  </a:lnTo>
                  <a:lnTo>
                    <a:pt x="516" y="251"/>
                  </a:lnTo>
                  <a:lnTo>
                    <a:pt x="513" y="249"/>
                  </a:lnTo>
                  <a:lnTo>
                    <a:pt x="508" y="246"/>
                  </a:lnTo>
                  <a:lnTo>
                    <a:pt x="505" y="243"/>
                  </a:lnTo>
                  <a:lnTo>
                    <a:pt x="499" y="240"/>
                  </a:lnTo>
                  <a:lnTo>
                    <a:pt x="494" y="240"/>
                  </a:lnTo>
                  <a:lnTo>
                    <a:pt x="489" y="240"/>
                  </a:lnTo>
                  <a:lnTo>
                    <a:pt x="486" y="243"/>
                  </a:lnTo>
                  <a:lnTo>
                    <a:pt x="456" y="257"/>
                  </a:lnTo>
                  <a:lnTo>
                    <a:pt x="427" y="273"/>
                  </a:lnTo>
                  <a:lnTo>
                    <a:pt x="397" y="286"/>
                  </a:lnTo>
                  <a:lnTo>
                    <a:pt x="370" y="303"/>
                  </a:lnTo>
                  <a:lnTo>
                    <a:pt x="340" y="321"/>
                  </a:lnTo>
                  <a:lnTo>
                    <a:pt x="313" y="340"/>
                  </a:lnTo>
                  <a:lnTo>
                    <a:pt x="289" y="359"/>
                  </a:lnTo>
                  <a:lnTo>
                    <a:pt x="264" y="381"/>
                  </a:lnTo>
                  <a:lnTo>
                    <a:pt x="262" y="386"/>
                  </a:lnTo>
                  <a:lnTo>
                    <a:pt x="264" y="389"/>
                  </a:lnTo>
                  <a:lnTo>
                    <a:pt x="273" y="392"/>
                  </a:lnTo>
                  <a:lnTo>
                    <a:pt x="283" y="397"/>
                  </a:lnTo>
                  <a:lnTo>
                    <a:pt x="291" y="400"/>
                  </a:lnTo>
                  <a:lnTo>
                    <a:pt x="300" y="405"/>
                  </a:lnTo>
                  <a:lnTo>
                    <a:pt x="305" y="408"/>
                  </a:lnTo>
                  <a:lnTo>
                    <a:pt x="305" y="413"/>
                  </a:lnTo>
                  <a:lnTo>
                    <a:pt x="300" y="419"/>
                  </a:lnTo>
                  <a:lnTo>
                    <a:pt x="294" y="416"/>
                  </a:lnTo>
                  <a:lnTo>
                    <a:pt x="286" y="413"/>
                  </a:lnTo>
                  <a:lnTo>
                    <a:pt x="278" y="408"/>
                  </a:lnTo>
                  <a:lnTo>
                    <a:pt x="270" y="402"/>
                  </a:lnTo>
                  <a:lnTo>
                    <a:pt x="262" y="400"/>
                  </a:lnTo>
                  <a:lnTo>
                    <a:pt x="256" y="400"/>
                  </a:lnTo>
                  <a:lnTo>
                    <a:pt x="251" y="402"/>
                  </a:lnTo>
                  <a:lnTo>
                    <a:pt x="237" y="424"/>
                  </a:lnTo>
                  <a:lnTo>
                    <a:pt x="227" y="448"/>
                  </a:lnTo>
                  <a:lnTo>
                    <a:pt x="218" y="473"/>
                  </a:lnTo>
                  <a:lnTo>
                    <a:pt x="210" y="500"/>
                  </a:lnTo>
                  <a:lnTo>
                    <a:pt x="205" y="524"/>
                  </a:lnTo>
                  <a:lnTo>
                    <a:pt x="200" y="551"/>
                  </a:lnTo>
                  <a:lnTo>
                    <a:pt x="197" y="578"/>
                  </a:lnTo>
                  <a:lnTo>
                    <a:pt x="197" y="602"/>
                  </a:lnTo>
                  <a:lnTo>
                    <a:pt x="200" y="610"/>
                  </a:lnTo>
                  <a:lnTo>
                    <a:pt x="205" y="613"/>
                  </a:lnTo>
                  <a:lnTo>
                    <a:pt x="216" y="616"/>
                  </a:lnTo>
                  <a:lnTo>
                    <a:pt x="229" y="616"/>
                  </a:lnTo>
                  <a:lnTo>
                    <a:pt x="240" y="616"/>
                  </a:lnTo>
                  <a:lnTo>
                    <a:pt x="248" y="619"/>
                  </a:lnTo>
                  <a:lnTo>
                    <a:pt x="251" y="619"/>
                  </a:lnTo>
                  <a:lnTo>
                    <a:pt x="251" y="621"/>
                  </a:lnTo>
                  <a:lnTo>
                    <a:pt x="251" y="624"/>
                  </a:lnTo>
                  <a:lnTo>
                    <a:pt x="245" y="627"/>
                  </a:lnTo>
                  <a:lnTo>
                    <a:pt x="237" y="627"/>
                  </a:lnTo>
                  <a:lnTo>
                    <a:pt x="229" y="624"/>
                  </a:lnTo>
                  <a:lnTo>
                    <a:pt x="224" y="619"/>
                  </a:lnTo>
                  <a:lnTo>
                    <a:pt x="216" y="613"/>
                  </a:lnTo>
                  <a:lnTo>
                    <a:pt x="208" y="610"/>
                  </a:lnTo>
                  <a:lnTo>
                    <a:pt x="200" y="608"/>
                  </a:lnTo>
                  <a:lnTo>
                    <a:pt x="191" y="608"/>
                  </a:lnTo>
                  <a:lnTo>
                    <a:pt x="186" y="610"/>
                  </a:lnTo>
                  <a:lnTo>
                    <a:pt x="183" y="613"/>
                  </a:lnTo>
                  <a:lnTo>
                    <a:pt x="181" y="619"/>
                  </a:lnTo>
                  <a:lnTo>
                    <a:pt x="181" y="624"/>
                  </a:lnTo>
                  <a:lnTo>
                    <a:pt x="181" y="632"/>
                  </a:lnTo>
                  <a:lnTo>
                    <a:pt x="181" y="637"/>
                  </a:lnTo>
                  <a:lnTo>
                    <a:pt x="178" y="643"/>
                  </a:lnTo>
                  <a:lnTo>
                    <a:pt x="178" y="651"/>
                  </a:lnTo>
                  <a:lnTo>
                    <a:pt x="178" y="670"/>
                  </a:lnTo>
                  <a:lnTo>
                    <a:pt x="175" y="689"/>
                  </a:lnTo>
                  <a:lnTo>
                    <a:pt x="175" y="710"/>
                  </a:lnTo>
                  <a:lnTo>
                    <a:pt x="173" y="732"/>
                  </a:lnTo>
                  <a:lnTo>
                    <a:pt x="173" y="751"/>
                  </a:lnTo>
                  <a:lnTo>
                    <a:pt x="175" y="770"/>
                  </a:lnTo>
                  <a:lnTo>
                    <a:pt x="178" y="791"/>
                  </a:lnTo>
                  <a:lnTo>
                    <a:pt x="183" y="810"/>
                  </a:lnTo>
                  <a:lnTo>
                    <a:pt x="189" y="816"/>
                  </a:lnTo>
                  <a:lnTo>
                    <a:pt x="197" y="821"/>
                  </a:lnTo>
                  <a:lnTo>
                    <a:pt x="208" y="821"/>
                  </a:lnTo>
                  <a:lnTo>
                    <a:pt x="221" y="824"/>
                  </a:lnTo>
                  <a:lnTo>
                    <a:pt x="232" y="824"/>
                  </a:lnTo>
                  <a:lnTo>
                    <a:pt x="240" y="827"/>
                  </a:lnTo>
                  <a:lnTo>
                    <a:pt x="248" y="832"/>
                  </a:lnTo>
                  <a:lnTo>
                    <a:pt x="251" y="837"/>
                  </a:lnTo>
                  <a:lnTo>
                    <a:pt x="251" y="843"/>
                  </a:lnTo>
                  <a:lnTo>
                    <a:pt x="248" y="845"/>
                  </a:lnTo>
                  <a:lnTo>
                    <a:pt x="245" y="845"/>
                  </a:lnTo>
                  <a:lnTo>
                    <a:pt x="243" y="845"/>
                  </a:lnTo>
                  <a:lnTo>
                    <a:pt x="232" y="843"/>
                  </a:lnTo>
                  <a:lnTo>
                    <a:pt x="221" y="840"/>
                  </a:lnTo>
                  <a:lnTo>
                    <a:pt x="210" y="837"/>
                  </a:lnTo>
                  <a:lnTo>
                    <a:pt x="200" y="835"/>
                  </a:lnTo>
                  <a:lnTo>
                    <a:pt x="191" y="835"/>
                  </a:lnTo>
                  <a:lnTo>
                    <a:pt x="183" y="837"/>
                  </a:lnTo>
                  <a:lnTo>
                    <a:pt x="178" y="845"/>
                  </a:lnTo>
                  <a:lnTo>
                    <a:pt x="173" y="856"/>
                  </a:lnTo>
                  <a:lnTo>
                    <a:pt x="173" y="867"/>
                  </a:lnTo>
                  <a:lnTo>
                    <a:pt x="170" y="875"/>
                  </a:lnTo>
                  <a:lnTo>
                    <a:pt x="173" y="886"/>
                  </a:lnTo>
                  <a:lnTo>
                    <a:pt x="173" y="897"/>
                  </a:lnTo>
                  <a:lnTo>
                    <a:pt x="178" y="908"/>
                  </a:lnTo>
                  <a:lnTo>
                    <a:pt x="183" y="913"/>
                  </a:lnTo>
                  <a:lnTo>
                    <a:pt x="191" y="918"/>
                  </a:lnTo>
                  <a:lnTo>
                    <a:pt x="202" y="918"/>
                  </a:lnTo>
                  <a:lnTo>
                    <a:pt x="213" y="918"/>
                  </a:lnTo>
                  <a:lnTo>
                    <a:pt x="227" y="913"/>
                  </a:lnTo>
                  <a:lnTo>
                    <a:pt x="237" y="910"/>
                  </a:lnTo>
                  <a:lnTo>
                    <a:pt x="245" y="908"/>
                  </a:lnTo>
                  <a:lnTo>
                    <a:pt x="248" y="908"/>
                  </a:lnTo>
                  <a:lnTo>
                    <a:pt x="245" y="910"/>
                  </a:lnTo>
                  <a:lnTo>
                    <a:pt x="237" y="913"/>
                  </a:lnTo>
                  <a:lnTo>
                    <a:pt x="227" y="918"/>
                  </a:lnTo>
                  <a:lnTo>
                    <a:pt x="216" y="921"/>
                  </a:lnTo>
                  <a:lnTo>
                    <a:pt x="208" y="924"/>
                  </a:lnTo>
                  <a:lnTo>
                    <a:pt x="197" y="929"/>
                  </a:lnTo>
                  <a:lnTo>
                    <a:pt x="189" y="932"/>
                  </a:lnTo>
                  <a:lnTo>
                    <a:pt x="183" y="940"/>
                  </a:lnTo>
                  <a:lnTo>
                    <a:pt x="178" y="948"/>
                  </a:lnTo>
                  <a:lnTo>
                    <a:pt x="175" y="967"/>
                  </a:lnTo>
                  <a:lnTo>
                    <a:pt x="175" y="986"/>
                  </a:lnTo>
                  <a:lnTo>
                    <a:pt x="175" y="1005"/>
                  </a:lnTo>
                  <a:lnTo>
                    <a:pt x="178" y="1024"/>
                  </a:lnTo>
                  <a:lnTo>
                    <a:pt x="181" y="1043"/>
                  </a:lnTo>
                  <a:lnTo>
                    <a:pt x="186" y="1064"/>
                  </a:lnTo>
                  <a:lnTo>
                    <a:pt x="191" y="1080"/>
                  </a:lnTo>
                  <a:lnTo>
                    <a:pt x="200" y="1099"/>
                  </a:lnTo>
                  <a:lnTo>
                    <a:pt x="202" y="1102"/>
                  </a:lnTo>
                  <a:lnTo>
                    <a:pt x="205" y="1102"/>
                  </a:lnTo>
                  <a:lnTo>
                    <a:pt x="208" y="1099"/>
                  </a:lnTo>
                  <a:lnTo>
                    <a:pt x="210" y="1097"/>
                  </a:lnTo>
                  <a:lnTo>
                    <a:pt x="216" y="1091"/>
                  </a:lnTo>
                  <a:lnTo>
                    <a:pt x="218" y="1086"/>
                  </a:lnTo>
                  <a:lnTo>
                    <a:pt x="224" y="1080"/>
                  </a:lnTo>
                  <a:lnTo>
                    <a:pt x="227" y="1078"/>
                  </a:lnTo>
                  <a:lnTo>
                    <a:pt x="232" y="1075"/>
                  </a:lnTo>
                  <a:lnTo>
                    <a:pt x="237" y="1072"/>
                  </a:lnTo>
                  <a:lnTo>
                    <a:pt x="243" y="1070"/>
                  </a:lnTo>
                  <a:lnTo>
                    <a:pt x="248" y="1070"/>
                  </a:lnTo>
                  <a:lnTo>
                    <a:pt x="251" y="1067"/>
                  </a:lnTo>
                  <a:lnTo>
                    <a:pt x="256" y="1067"/>
                  </a:lnTo>
                  <a:lnTo>
                    <a:pt x="256" y="1070"/>
                  </a:lnTo>
                  <a:lnTo>
                    <a:pt x="248" y="1075"/>
                  </a:lnTo>
                  <a:lnTo>
                    <a:pt x="237" y="1080"/>
                  </a:lnTo>
                  <a:lnTo>
                    <a:pt x="227" y="1086"/>
                  </a:lnTo>
                  <a:lnTo>
                    <a:pt x="213" y="1091"/>
                  </a:lnTo>
                  <a:lnTo>
                    <a:pt x="202" y="1097"/>
                  </a:lnTo>
                  <a:lnTo>
                    <a:pt x="197" y="1105"/>
                  </a:lnTo>
                  <a:lnTo>
                    <a:pt x="191" y="1110"/>
                  </a:lnTo>
                  <a:lnTo>
                    <a:pt x="191" y="1121"/>
                  </a:lnTo>
                  <a:lnTo>
                    <a:pt x="194" y="1124"/>
                  </a:lnTo>
                  <a:lnTo>
                    <a:pt x="197" y="1129"/>
                  </a:lnTo>
                  <a:lnTo>
                    <a:pt x="202" y="1132"/>
                  </a:lnTo>
                  <a:lnTo>
                    <a:pt x="210" y="1132"/>
                  </a:lnTo>
                  <a:lnTo>
                    <a:pt x="224" y="1132"/>
                  </a:lnTo>
                  <a:lnTo>
                    <a:pt x="240" y="1132"/>
                  </a:lnTo>
                  <a:lnTo>
                    <a:pt x="256" y="1132"/>
                  </a:lnTo>
                  <a:lnTo>
                    <a:pt x="270" y="1132"/>
                  </a:lnTo>
                  <a:lnTo>
                    <a:pt x="273" y="1134"/>
                  </a:lnTo>
                  <a:lnTo>
                    <a:pt x="278" y="1137"/>
                  </a:lnTo>
                  <a:lnTo>
                    <a:pt x="281" y="1140"/>
                  </a:lnTo>
                  <a:lnTo>
                    <a:pt x="281" y="1145"/>
                  </a:lnTo>
                  <a:lnTo>
                    <a:pt x="278" y="1151"/>
                  </a:lnTo>
                  <a:lnTo>
                    <a:pt x="275" y="1153"/>
                  </a:lnTo>
                  <a:lnTo>
                    <a:pt x="273" y="1159"/>
                  </a:lnTo>
                  <a:lnTo>
                    <a:pt x="267" y="1161"/>
                  </a:lnTo>
                  <a:lnTo>
                    <a:pt x="256" y="1161"/>
                  </a:lnTo>
                  <a:lnTo>
                    <a:pt x="243" y="1164"/>
                  </a:lnTo>
                  <a:lnTo>
                    <a:pt x="229" y="1161"/>
                  </a:lnTo>
                  <a:lnTo>
                    <a:pt x="216" y="1161"/>
                  </a:lnTo>
                  <a:lnTo>
                    <a:pt x="200" y="1161"/>
                  </a:lnTo>
                  <a:lnTo>
                    <a:pt x="189" y="1161"/>
                  </a:lnTo>
                  <a:lnTo>
                    <a:pt x="178" y="1164"/>
                  </a:lnTo>
                  <a:lnTo>
                    <a:pt x="173" y="1170"/>
                  </a:lnTo>
                  <a:lnTo>
                    <a:pt x="167" y="1178"/>
                  </a:lnTo>
                  <a:lnTo>
                    <a:pt x="164" y="1188"/>
                  </a:lnTo>
                  <a:lnTo>
                    <a:pt x="167" y="1210"/>
                  </a:lnTo>
                  <a:lnTo>
                    <a:pt x="175" y="1237"/>
                  </a:lnTo>
                  <a:lnTo>
                    <a:pt x="186" y="1264"/>
                  </a:lnTo>
                  <a:lnTo>
                    <a:pt x="194" y="1291"/>
                  </a:lnTo>
                  <a:lnTo>
                    <a:pt x="205" y="1315"/>
                  </a:lnTo>
                  <a:lnTo>
                    <a:pt x="208" y="1334"/>
                  </a:lnTo>
                  <a:lnTo>
                    <a:pt x="210" y="1340"/>
                  </a:lnTo>
                  <a:lnTo>
                    <a:pt x="213" y="1342"/>
                  </a:lnTo>
                  <a:lnTo>
                    <a:pt x="216" y="1342"/>
                  </a:lnTo>
                  <a:lnTo>
                    <a:pt x="218" y="1340"/>
                  </a:lnTo>
                  <a:lnTo>
                    <a:pt x="227" y="1332"/>
                  </a:lnTo>
                  <a:lnTo>
                    <a:pt x="235" y="1323"/>
                  </a:lnTo>
                  <a:lnTo>
                    <a:pt x="237" y="1315"/>
                  </a:lnTo>
                  <a:lnTo>
                    <a:pt x="240" y="1315"/>
                  </a:lnTo>
                  <a:lnTo>
                    <a:pt x="235" y="1326"/>
                  </a:lnTo>
                  <a:lnTo>
                    <a:pt x="221" y="1351"/>
                  </a:lnTo>
                  <a:lnTo>
                    <a:pt x="218" y="1356"/>
                  </a:lnTo>
                  <a:lnTo>
                    <a:pt x="216" y="1361"/>
                  </a:lnTo>
                  <a:lnTo>
                    <a:pt x="210" y="1367"/>
                  </a:lnTo>
                  <a:lnTo>
                    <a:pt x="208" y="1372"/>
                  </a:lnTo>
                  <a:lnTo>
                    <a:pt x="205" y="1378"/>
                  </a:lnTo>
                  <a:lnTo>
                    <a:pt x="202" y="1383"/>
                  </a:lnTo>
                  <a:lnTo>
                    <a:pt x="200" y="1388"/>
                  </a:lnTo>
                  <a:lnTo>
                    <a:pt x="200" y="1394"/>
                  </a:lnTo>
                  <a:lnTo>
                    <a:pt x="202" y="1396"/>
                  </a:lnTo>
                  <a:lnTo>
                    <a:pt x="205" y="1402"/>
                  </a:lnTo>
                  <a:lnTo>
                    <a:pt x="208" y="1405"/>
                  </a:lnTo>
                  <a:lnTo>
                    <a:pt x="210" y="1407"/>
                  </a:lnTo>
                  <a:lnTo>
                    <a:pt x="216" y="1410"/>
                  </a:lnTo>
                  <a:lnTo>
                    <a:pt x="221" y="1413"/>
                  </a:lnTo>
                  <a:lnTo>
                    <a:pt x="224" y="1413"/>
                  </a:lnTo>
                  <a:lnTo>
                    <a:pt x="229" y="1413"/>
                  </a:lnTo>
                  <a:lnTo>
                    <a:pt x="235" y="1413"/>
                  </a:lnTo>
                  <a:lnTo>
                    <a:pt x="243" y="1413"/>
                  </a:lnTo>
                  <a:lnTo>
                    <a:pt x="251" y="1410"/>
                  </a:lnTo>
                  <a:lnTo>
                    <a:pt x="259" y="1407"/>
                  </a:lnTo>
                  <a:lnTo>
                    <a:pt x="267" y="1405"/>
                  </a:lnTo>
                  <a:lnTo>
                    <a:pt x="270" y="1402"/>
                  </a:lnTo>
                  <a:lnTo>
                    <a:pt x="273" y="1402"/>
                  </a:lnTo>
                  <a:lnTo>
                    <a:pt x="273" y="1405"/>
                  </a:lnTo>
                  <a:lnTo>
                    <a:pt x="264" y="1410"/>
                  </a:lnTo>
                  <a:lnTo>
                    <a:pt x="256" y="1415"/>
                  </a:lnTo>
                  <a:lnTo>
                    <a:pt x="248" y="1418"/>
                  </a:lnTo>
                  <a:lnTo>
                    <a:pt x="237" y="1421"/>
                  </a:lnTo>
                  <a:lnTo>
                    <a:pt x="229" y="1423"/>
                  </a:lnTo>
                  <a:lnTo>
                    <a:pt x="221" y="1426"/>
                  </a:lnTo>
                  <a:lnTo>
                    <a:pt x="213" y="1432"/>
                  </a:lnTo>
                  <a:lnTo>
                    <a:pt x="208" y="1440"/>
                  </a:lnTo>
                  <a:lnTo>
                    <a:pt x="202" y="1453"/>
                  </a:lnTo>
                  <a:lnTo>
                    <a:pt x="197" y="1469"/>
                  </a:lnTo>
                  <a:lnTo>
                    <a:pt x="194" y="1486"/>
                  </a:lnTo>
                  <a:lnTo>
                    <a:pt x="191" y="1502"/>
                  </a:lnTo>
                  <a:lnTo>
                    <a:pt x="191" y="1518"/>
                  </a:lnTo>
                  <a:lnTo>
                    <a:pt x="191" y="1537"/>
                  </a:lnTo>
                  <a:lnTo>
                    <a:pt x="191" y="1553"/>
                  </a:lnTo>
                  <a:lnTo>
                    <a:pt x="191" y="1569"/>
                  </a:lnTo>
                  <a:lnTo>
                    <a:pt x="191" y="1575"/>
                  </a:lnTo>
                  <a:lnTo>
                    <a:pt x="194" y="1577"/>
                  </a:lnTo>
                  <a:lnTo>
                    <a:pt x="197" y="1583"/>
                  </a:lnTo>
                  <a:lnTo>
                    <a:pt x="200" y="1585"/>
                  </a:lnTo>
                  <a:lnTo>
                    <a:pt x="205" y="1588"/>
                  </a:lnTo>
                  <a:lnTo>
                    <a:pt x="208" y="1591"/>
                  </a:lnTo>
                  <a:lnTo>
                    <a:pt x="213" y="1594"/>
                  </a:lnTo>
                  <a:lnTo>
                    <a:pt x="216" y="1594"/>
                  </a:lnTo>
                  <a:lnTo>
                    <a:pt x="227" y="1594"/>
                  </a:lnTo>
                  <a:lnTo>
                    <a:pt x="235" y="1591"/>
                  </a:lnTo>
                  <a:lnTo>
                    <a:pt x="245" y="1585"/>
                  </a:lnTo>
                  <a:lnTo>
                    <a:pt x="256" y="1580"/>
                  </a:lnTo>
                  <a:lnTo>
                    <a:pt x="264" y="1575"/>
                  </a:lnTo>
                  <a:lnTo>
                    <a:pt x="273" y="1572"/>
                  </a:lnTo>
                  <a:lnTo>
                    <a:pt x="275" y="1569"/>
                  </a:lnTo>
                  <a:lnTo>
                    <a:pt x="273" y="1575"/>
                  </a:lnTo>
                  <a:lnTo>
                    <a:pt x="264" y="1577"/>
                  </a:lnTo>
                  <a:lnTo>
                    <a:pt x="256" y="1580"/>
                  </a:lnTo>
                  <a:lnTo>
                    <a:pt x="248" y="1583"/>
                  </a:lnTo>
                  <a:lnTo>
                    <a:pt x="237" y="1583"/>
                  </a:lnTo>
                  <a:lnTo>
                    <a:pt x="229" y="1585"/>
                  </a:lnTo>
                  <a:lnTo>
                    <a:pt x="221" y="1588"/>
                  </a:lnTo>
                  <a:lnTo>
                    <a:pt x="216" y="1591"/>
                  </a:lnTo>
                  <a:lnTo>
                    <a:pt x="213" y="1599"/>
                  </a:lnTo>
                  <a:lnTo>
                    <a:pt x="213" y="1604"/>
                  </a:lnTo>
                  <a:lnTo>
                    <a:pt x="218" y="1610"/>
                  </a:lnTo>
                  <a:lnTo>
                    <a:pt x="227" y="1615"/>
                  </a:lnTo>
                  <a:lnTo>
                    <a:pt x="237" y="1618"/>
                  </a:lnTo>
                  <a:lnTo>
                    <a:pt x="245" y="1621"/>
                  </a:lnTo>
                  <a:lnTo>
                    <a:pt x="254" y="1626"/>
                  </a:lnTo>
                  <a:lnTo>
                    <a:pt x="259" y="1631"/>
                  </a:lnTo>
                  <a:lnTo>
                    <a:pt x="259" y="1637"/>
                  </a:lnTo>
                  <a:lnTo>
                    <a:pt x="254" y="1642"/>
                  </a:lnTo>
                  <a:lnTo>
                    <a:pt x="248" y="1642"/>
                  </a:lnTo>
                  <a:lnTo>
                    <a:pt x="237" y="1642"/>
                  </a:lnTo>
                  <a:lnTo>
                    <a:pt x="227" y="1639"/>
                  </a:lnTo>
                  <a:lnTo>
                    <a:pt x="218" y="1637"/>
                  </a:lnTo>
                  <a:lnTo>
                    <a:pt x="208" y="1634"/>
                  </a:lnTo>
                  <a:lnTo>
                    <a:pt x="200" y="1637"/>
                  </a:lnTo>
                  <a:lnTo>
                    <a:pt x="197" y="1639"/>
                  </a:lnTo>
                  <a:lnTo>
                    <a:pt x="189" y="1656"/>
                  </a:lnTo>
                  <a:lnTo>
                    <a:pt x="183" y="1675"/>
                  </a:lnTo>
                  <a:lnTo>
                    <a:pt x="181" y="1691"/>
                  </a:lnTo>
                  <a:lnTo>
                    <a:pt x="181" y="1710"/>
                  </a:lnTo>
                  <a:lnTo>
                    <a:pt x="181" y="1726"/>
                  </a:lnTo>
                  <a:lnTo>
                    <a:pt x="183" y="1745"/>
                  </a:lnTo>
                  <a:lnTo>
                    <a:pt x="189" y="1761"/>
                  </a:lnTo>
                  <a:lnTo>
                    <a:pt x="197" y="1775"/>
                  </a:lnTo>
                  <a:lnTo>
                    <a:pt x="202" y="1780"/>
                  </a:lnTo>
                  <a:lnTo>
                    <a:pt x="210" y="1783"/>
                  </a:lnTo>
                  <a:lnTo>
                    <a:pt x="221" y="1783"/>
                  </a:lnTo>
                  <a:lnTo>
                    <a:pt x="232" y="1780"/>
                  </a:lnTo>
                  <a:lnTo>
                    <a:pt x="243" y="1775"/>
                  </a:lnTo>
                  <a:lnTo>
                    <a:pt x="254" y="1769"/>
                  </a:lnTo>
                  <a:lnTo>
                    <a:pt x="264" y="1764"/>
                  </a:lnTo>
                  <a:lnTo>
                    <a:pt x="275" y="1761"/>
                  </a:lnTo>
                  <a:lnTo>
                    <a:pt x="281" y="1761"/>
                  </a:lnTo>
                  <a:lnTo>
                    <a:pt x="275" y="1764"/>
                  </a:lnTo>
                  <a:lnTo>
                    <a:pt x="262" y="1766"/>
                  </a:lnTo>
                  <a:lnTo>
                    <a:pt x="245" y="1769"/>
                  </a:lnTo>
                  <a:lnTo>
                    <a:pt x="229" y="1775"/>
                  </a:lnTo>
                  <a:lnTo>
                    <a:pt x="213" y="1783"/>
                  </a:lnTo>
                  <a:lnTo>
                    <a:pt x="208" y="1785"/>
                  </a:lnTo>
                  <a:lnTo>
                    <a:pt x="202" y="1791"/>
                  </a:lnTo>
                  <a:lnTo>
                    <a:pt x="200" y="1796"/>
                  </a:lnTo>
                  <a:lnTo>
                    <a:pt x="200" y="1799"/>
                  </a:lnTo>
                  <a:lnTo>
                    <a:pt x="200" y="1804"/>
                  </a:lnTo>
                  <a:lnTo>
                    <a:pt x="202" y="1810"/>
                  </a:lnTo>
                  <a:lnTo>
                    <a:pt x="202" y="1815"/>
                  </a:lnTo>
                  <a:lnTo>
                    <a:pt x="202" y="1820"/>
                  </a:lnTo>
                  <a:lnTo>
                    <a:pt x="202" y="1826"/>
                  </a:lnTo>
                  <a:lnTo>
                    <a:pt x="205" y="1829"/>
                  </a:lnTo>
                  <a:lnTo>
                    <a:pt x="205" y="1834"/>
                  </a:lnTo>
                  <a:lnTo>
                    <a:pt x="208" y="1837"/>
                  </a:lnTo>
                  <a:lnTo>
                    <a:pt x="213" y="1842"/>
                  </a:lnTo>
                  <a:lnTo>
                    <a:pt x="221" y="1845"/>
                  </a:lnTo>
                  <a:lnTo>
                    <a:pt x="229" y="1847"/>
                  </a:lnTo>
                  <a:lnTo>
                    <a:pt x="237" y="1850"/>
                  </a:lnTo>
                  <a:lnTo>
                    <a:pt x="245" y="1853"/>
                  </a:lnTo>
                  <a:lnTo>
                    <a:pt x="251" y="1853"/>
                  </a:lnTo>
                  <a:lnTo>
                    <a:pt x="254" y="1856"/>
                  </a:lnTo>
                  <a:lnTo>
                    <a:pt x="251" y="1858"/>
                  </a:lnTo>
                  <a:lnTo>
                    <a:pt x="245" y="1861"/>
                  </a:lnTo>
                  <a:lnTo>
                    <a:pt x="237" y="1861"/>
                  </a:lnTo>
                  <a:lnTo>
                    <a:pt x="232" y="1861"/>
                  </a:lnTo>
                  <a:lnTo>
                    <a:pt x="224" y="1858"/>
                  </a:lnTo>
                  <a:lnTo>
                    <a:pt x="216" y="1856"/>
                  </a:lnTo>
                  <a:lnTo>
                    <a:pt x="210" y="1853"/>
                  </a:lnTo>
                  <a:lnTo>
                    <a:pt x="202" y="1847"/>
                  </a:lnTo>
                  <a:lnTo>
                    <a:pt x="197" y="1847"/>
                  </a:lnTo>
                  <a:lnTo>
                    <a:pt x="191" y="1847"/>
                  </a:lnTo>
                  <a:lnTo>
                    <a:pt x="186" y="1847"/>
                  </a:lnTo>
                  <a:lnTo>
                    <a:pt x="181" y="1850"/>
                  </a:lnTo>
                  <a:lnTo>
                    <a:pt x="175" y="1856"/>
                  </a:lnTo>
                  <a:lnTo>
                    <a:pt x="173" y="1858"/>
                  </a:lnTo>
                  <a:lnTo>
                    <a:pt x="170" y="1864"/>
                  </a:lnTo>
                  <a:lnTo>
                    <a:pt x="167" y="1869"/>
                  </a:lnTo>
                  <a:lnTo>
                    <a:pt x="167" y="1874"/>
                  </a:lnTo>
                  <a:lnTo>
                    <a:pt x="167" y="1885"/>
                  </a:lnTo>
                  <a:lnTo>
                    <a:pt x="170" y="1899"/>
                  </a:lnTo>
                  <a:lnTo>
                    <a:pt x="173" y="1910"/>
                  </a:lnTo>
                  <a:lnTo>
                    <a:pt x="175" y="1923"/>
                  </a:lnTo>
                  <a:lnTo>
                    <a:pt x="178" y="1934"/>
                  </a:lnTo>
                  <a:lnTo>
                    <a:pt x="178" y="1942"/>
                  </a:lnTo>
                  <a:lnTo>
                    <a:pt x="173" y="1950"/>
                  </a:lnTo>
                  <a:lnTo>
                    <a:pt x="167" y="1956"/>
                  </a:lnTo>
                  <a:lnTo>
                    <a:pt x="162" y="1956"/>
                  </a:lnTo>
                  <a:lnTo>
                    <a:pt x="159" y="1956"/>
                  </a:lnTo>
                  <a:lnTo>
                    <a:pt x="156" y="1953"/>
                  </a:lnTo>
                  <a:lnTo>
                    <a:pt x="156" y="1950"/>
                  </a:lnTo>
                  <a:lnTo>
                    <a:pt x="156" y="1942"/>
                  </a:lnTo>
                  <a:lnTo>
                    <a:pt x="156" y="1928"/>
                  </a:lnTo>
                  <a:lnTo>
                    <a:pt x="156" y="1915"/>
                  </a:lnTo>
                  <a:lnTo>
                    <a:pt x="159" y="1901"/>
                  </a:lnTo>
                  <a:lnTo>
                    <a:pt x="156" y="1891"/>
                  </a:lnTo>
                  <a:lnTo>
                    <a:pt x="154" y="1880"/>
                  </a:lnTo>
                  <a:lnTo>
                    <a:pt x="151" y="1877"/>
                  </a:lnTo>
                  <a:lnTo>
                    <a:pt x="143" y="1874"/>
                  </a:lnTo>
                  <a:lnTo>
                    <a:pt x="137" y="1872"/>
                  </a:lnTo>
                  <a:lnTo>
                    <a:pt x="129" y="1872"/>
                  </a:lnTo>
                  <a:lnTo>
                    <a:pt x="124" y="1872"/>
                  </a:lnTo>
                  <a:lnTo>
                    <a:pt x="119" y="1869"/>
                  </a:lnTo>
                  <a:lnTo>
                    <a:pt x="113" y="1866"/>
                  </a:lnTo>
                  <a:lnTo>
                    <a:pt x="113" y="1864"/>
                  </a:lnTo>
                  <a:lnTo>
                    <a:pt x="113" y="1858"/>
                  </a:lnTo>
                  <a:lnTo>
                    <a:pt x="119" y="1858"/>
                  </a:lnTo>
                  <a:lnTo>
                    <a:pt x="124" y="1858"/>
                  </a:lnTo>
                  <a:lnTo>
                    <a:pt x="132" y="1861"/>
                  </a:lnTo>
                  <a:lnTo>
                    <a:pt x="140" y="1864"/>
                  </a:lnTo>
                  <a:lnTo>
                    <a:pt x="146" y="1864"/>
                  </a:lnTo>
                  <a:lnTo>
                    <a:pt x="151" y="1864"/>
                  </a:lnTo>
                  <a:lnTo>
                    <a:pt x="154" y="1858"/>
                  </a:lnTo>
                  <a:lnTo>
                    <a:pt x="156" y="1842"/>
                  </a:lnTo>
                  <a:lnTo>
                    <a:pt x="162" y="1826"/>
                  </a:lnTo>
                  <a:lnTo>
                    <a:pt x="164" y="1807"/>
                  </a:lnTo>
                  <a:lnTo>
                    <a:pt x="164" y="1788"/>
                  </a:lnTo>
                  <a:lnTo>
                    <a:pt x="164" y="1772"/>
                  </a:lnTo>
                  <a:lnTo>
                    <a:pt x="159" y="1756"/>
                  </a:lnTo>
                  <a:lnTo>
                    <a:pt x="154" y="1742"/>
                  </a:lnTo>
                  <a:lnTo>
                    <a:pt x="140" y="1734"/>
                  </a:lnTo>
                  <a:lnTo>
                    <a:pt x="132" y="1729"/>
                  </a:lnTo>
                  <a:lnTo>
                    <a:pt x="124" y="1726"/>
                  </a:lnTo>
                  <a:lnTo>
                    <a:pt x="116" y="1726"/>
                  </a:lnTo>
                  <a:lnTo>
                    <a:pt x="108" y="1726"/>
                  </a:lnTo>
                  <a:lnTo>
                    <a:pt x="91" y="1731"/>
                  </a:lnTo>
                  <a:lnTo>
                    <a:pt x="73" y="1739"/>
                  </a:lnTo>
                  <a:lnTo>
                    <a:pt x="56" y="1748"/>
                  </a:lnTo>
                  <a:lnTo>
                    <a:pt x="37" y="1758"/>
                  </a:lnTo>
                  <a:lnTo>
                    <a:pt x="21" y="1766"/>
                  </a:lnTo>
                  <a:lnTo>
                    <a:pt x="2" y="1772"/>
                  </a:lnTo>
                  <a:lnTo>
                    <a:pt x="0" y="1775"/>
                  </a:lnTo>
                  <a:lnTo>
                    <a:pt x="2" y="1777"/>
                  </a:lnTo>
                  <a:lnTo>
                    <a:pt x="8" y="1780"/>
                  </a:lnTo>
                  <a:lnTo>
                    <a:pt x="16" y="1783"/>
                  </a:lnTo>
                  <a:lnTo>
                    <a:pt x="24" y="1785"/>
                  </a:lnTo>
                  <a:lnTo>
                    <a:pt x="35" y="1788"/>
                  </a:lnTo>
                  <a:lnTo>
                    <a:pt x="43" y="1791"/>
                  </a:lnTo>
                  <a:lnTo>
                    <a:pt x="48" y="1793"/>
                  </a:lnTo>
                  <a:lnTo>
                    <a:pt x="54" y="1791"/>
                  </a:lnTo>
                  <a:lnTo>
                    <a:pt x="59" y="1788"/>
                  </a:lnTo>
                  <a:lnTo>
                    <a:pt x="62" y="1783"/>
                  </a:lnTo>
                  <a:lnTo>
                    <a:pt x="67" y="1777"/>
                  </a:lnTo>
                  <a:lnTo>
                    <a:pt x="70" y="1775"/>
                  </a:lnTo>
                  <a:lnTo>
                    <a:pt x="75" y="1769"/>
                  </a:lnTo>
                  <a:lnTo>
                    <a:pt x="81" y="1766"/>
                  </a:lnTo>
                  <a:lnTo>
                    <a:pt x="86" y="1766"/>
                  </a:lnTo>
                  <a:lnTo>
                    <a:pt x="94" y="1769"/>
                  </a:lnTo>
                  <a:lnTo>
                    <a:pt x="105" y="1775"/>
                  </a:lnTo>
                  <a:lnTo>
                    <a:pt x="113" y="1783"/>
                  </a:lnTo>
                  <a:lnTo>
                    <a:pt x="121" y="1791"/>
                  </a:lnTo>
                  <a:lnTo>
                    <a:pt x="129" y="1799"/>
                  </a:lnTo>
                  <a:lnTo>
                    <a:pt x="135" y="1807"/>
                  </a:lnTo>
                  <a:lnTo>
                    <a:pt x="137" y="1815"/>
                  </a:lnTo>
                  <a:lnTo>
                    <a:pt x="132" y="1820"/>
                  </a:lnTo>
                  <a:lnTo>
                    <a:pt x="129" y="1823"/>
                  </a:lnTo>
                  <a:lnTo>
                    <a:pt x="127" y="1829"/>
                  </a:lnTo>
                  <a:lnTo>
                    <a:pt x="124" y="1831"/>
                  </a:lnTo>
                  <a:lnTo>
                    <a:pt x="121" y="1834"/>
                  </a:lnTo>
                  <a:lnTo>
                    <a:pt x="119" y="1837"/>
                  </a:lnTo>
                  <a:lnTo>
                    <a:pt x="116" y="1839"/>
                  </a:lnTo>
                  <a:lnTo>
                    <a:pt x="110" y="1842"/>
                  </a:lnTo>
                  <a:lnTo>
                    <a:pt x="108" y="1842"/>
                  </a:lnTo>
                  <a:lnTo>
                    <a:pt x="105" y="1842"/>
                  </a:lnTo>
                  <a:lnTo>
                    <a:pt x="100" y="1839"/>
                  </a:lnTo>
                  <a:lnTo>
                    <a:pt x="97" y="1834"/>
                  </a:lnTo>
                  <a:lnTo>
                    <a:pt x="94" y="1831"/>
                  </a:lnTo>
                  <a:lnTo>
                    <a:pt x="91" y="1826"/>
                  </a:lnTo>
                  <a:lnTo>
                    <a:pt x="86" y="1826"/>
                  </a:lnTo>
                  <a:lnTo>
                    <a:pt x="83" y="1823"/>
                  </a:lnTo>
                  <a:lnTo>
                    <a:pt x="83" y="1826"/>
                  </a:lnTo>
                  <a:lnTo>
                    <a:pt x="10" y="1934"/>
                  </a:lnTo>
                  <a:lnTo>
                    <a:pt x="10" y="1937"/>
                  </a:lnTo>
                  <a:lnTo>
                    <a:pt x="13" y="1937"/>
                  </a:lnTo>
                  <a:lnTo>
                    <a:pt x="16" y="1934"/>
                  </a:lnTo>
                  <a:lnTo>
                    <a:pt x="21" y="1934"/>
                  </a:lnTo>
                  <a:lnTo>
                    <a:pt x="24" y="1934"/>
                  </a:lnTo>
                  <a:lnTo>
                    <a:pt x="29" y="1931"/>
                  </a:lnTo>
                  <a:lnTo>
                    <a:pt x="32" y="1934"/>
                  </a:lnTo>
                  <a:lnTo>
                    <a:pt x="29" y="1942"/>
                  </a:lnTo>
                  <a:lnTo>
                    <a:pt x="27" y="1947"/>
                  </a:lnTo>
                  <a:lnTo>
                    <a:pt x="24" y="1953"/>
                  </a:lnTo>
                  <a:lnTo>
                    <a:pt x="19" y="1961"/>
                  </a:lnTo>
                  <a:lnTo>
                    <a:pt x="16" y="1966"/>
                  </a:lnTo>
                  <a:lnTo>
                    <a:pt x="10" y="1972"/>
                  </a:lnTo>
                  <a:lnTo>
                    <a:pt x="8" y="1977"/>
                  </a:lnTo>
                  <a:lnTo>
                    <a:pt x="8" y="1985"/>
                  </a:lnTo>
                  <a:lnTo>
                    <a:pt x="5" y="1996"/>
                  </a:lnTo>
                  <a:lnTo>
                    <a:pt x="5" y="2007"/>
                  </a:lnTo>
                  <a:lnTo>
                    <a:pt x="5" y="2018"/>
                  </a:lnTo>
                  <a:lnTo>
                    <a:pt x="5" y="2028"/>
                  </a:lnTo>
                  <a:lnTo>
                    <a:pt x="8" y="2039"/>
                  </a:lnTo>
                  <a:lnTo>
                    <a:pt x="10" y="2047"/>
                  </a:lnTo>
                  <a:lnTo>
                    <a:pt x="13" y="2058"/>
                  </a:lnTo>
                  <a:lnTo>
                    <a:pt x="16" y="2069"/>
                  </a:lnTo>
                  <a:lnTo>
                    <a:pt x="19" y="2077"/>
                  </a:lnTo>
                  <a:lnTo>
                    <a:pt x="21" y="2088"/>
                  </a:lnTo>
                  <a:lnTo>
                    <a:pt x="27" y="2096"/>
                  </a:lnTo>
                  <a:lnTo>
                    <a:pt x="29" y="2107"/>
                  </a:lnTo>
                  <a:lnTo>
                    <a:pt x="35" y="2115"/>
                  </a:lnTo>
                  <a:lnTo>
                    <a:pt x="43" y="2120"/>
                  </a:lnTo>
                  <a:lnTo>
                    <a:pt x="48" y="2128"/>
                  </a:lnTo>
                  <a:lnTo>
                    <a:pt x="56" y="2131"/>
                  </a:lnTo>
                  <a:lnTo>
                    <a:pt x="83" y="2142"/>
                  </a:lnTo>
                  <a:lnTo>
                    <a:pt x="110" y="2147"/>
                  </a:lnTo>
                  <a:lnTo>
                    <a:pt x="140" y="2153"/>
                  </a:lnTo>
                  <a:lnTo>
                    <a:pt x="167" y="2158"/>
                  </a:lnTo>
                  <a:lnTo>
                    <a:pt x="194" y="2161"/>
                  </a:lnTo>
                  <a:lnTo>
                    <a:pt x="224" y="2166"/>
                  </a:lnTo>
                  <a:lnTo>
                    <a:pt x="251" y="2169"/>
                  </a:lnTo>
                  <a:lnTo>
                    <a:pt x="281" y="2174"/>
                  </a:lnTo>
                  <a:lnTo>
                    <a:pt x="300" y="2177"/>
                  </a:lnTo>
                  <a:lnTo>
                    <a:pt x="321" y="2177"/>
                  </a:lnTo>
                  <a:lnTo>
                    <a:pt x="343" y="2174"/>
                  </a:lnTo>
                  <a:lnTo>
                    <a:pt x="364" y="2169"/>
                  </a:lnTo>
                  <a:lnTo>
                    <a:pt x="383" y="2161"/>
                  </a:lnTo>
                  <a:lnTo>
                    <a:pt x="402" y="2153"/>
                  </a:lnTo>
                  <a:lnTo>
                    <a:pt x="416" y="2139"/>
                  </a:lnTo>
                  <a:lnTo>
                    <a:pt x="427" y="2123"/>
                  </a:lnTo>
                  <a:lnTo>
                    <a:pt x="432" y="2115"/>
                  </a:lnTo>
                  <a:lnTo>
                    <a:pt x="437" y="2104"/>
                  </a:lnTo>
                  <a:lnTo>
                    <a:pt x="445" y="2093"/>
                  </a:lnTo>
                  <a:lnTo>
                    <a:pt x="451" y="2085"/>
                  </a:lnTo>
                  <a:lnTo>
                    <a:pt x="456" y="2074"/>
                  </a:lnTo>
                  <a:lnTo>
                    <a:pt x="462" y="2064"/>
                  </a:lnTo>
                  <a:lnTo>
                    <a:pt x="467" y="2055"/>
                  </a:lnTo>
                  <a:lnTo>
                    <a:pt x="470" y="2045"/>
                  </a:lnTo>
                  <a:lnTo>
                    <a:pt x="472" y="2023"/>
                  </a:lnTo>
                  <a:lnTo>
                    <a:pt x="472" y="2004"/>
                  </a:lnTo>
                  <a:lnTo>
                    <a:pt x="472" y="1983"/>
                  </a:lnTo>
                  <a:lnTo>
                    <a:pt x="472" y="1961"/>
                  </a:lnTo>
                  <a:lnTo>
                    <a:pt x="472" y="1942"/>
                  </a:lnTo>
                  <a:lnTo>
                    <a:pt x="470" y="1920"/>
                  </a:lnTo>
                  <a:lnTo>
                    <a:pt x="470" y="1901"/>
                  </a:lnTo>
                  <a:lnTo>
                    <a:pt x="470" y="1880"/>
                  </a:lnTo>
                  <a:lnTo>
                    <a:pt x="467" y="1877"/>
                  </a:lnTo>
                  <a:lnTo>
                    <a:pt x="459" y="1874"/>
                  </a:lnTo>
                  <a:lnTo>
                    <a:pt x="451" y="1877"/>
                  </a:lnTo>
                  <a:lnTo>
                    <a:pt x="440" y="1880"/>
                  </a:lnTo>
                  <a:lnTo>
                    <a:pt x="432" y="1885"/>
                  </a:lnTo>
                  <a:lnTo>
                    <a:pt x="424" y="1888"/>
                  </a:lnTo>
                  <a:lnTo>
                    <a:pt x="421" y="1891"/>
                  </a:lnTo>
                  <a:lnTo>
                    <a:pt x="424" y="1888"/>
                  </a:lnTo>
                  <a:lnTo>
                    <a:pt x="432" y="1883"/>
                  </a:lnTo>
                  <a:lnTo>
                    <a:pt x="443" y="1880"/>
                  </a:lnTo>
                  <a:lnTo>
                    <a:pt x="454" y="1874"/>
                  </a:lnTo>
                  <a:lnTo>
                    <a:pt x="464" y="1872"/>
                  </a:lnTo>
                  <a:lnTo>
                    <a:pt x="475" y="1866"/>
                  </a:lnTo>
                  <a:lnTo>
                    <a:pt x="483" y="1861"/>
                  </a:lnTo>
                  <a:lnTo>
                    <a:pt x="491" y="1856"/>
                  </a:lnTo>
                  <a:lnTo>
                    <a:pt x="499" y="1847"/>
                  </a:lnTo>
                  <a:lnTo>
                    <a:pt x="502" y="1839"/>
                  </a:lnTo>
                  <a:lnTo>
                    <a:pt x="502" y="1831"/>
                  </a:lnTo>
                  <a:lnTo>
                    <a:pt x="505" y="1820"/>
                  </a:lnTo>
                  <a:lnTo>
                    <a:pt x="502" y="1812"/>
                  </a:lnTo>
                  <a:lnTo>
                    <a:pt x="499" y="1804"/>
                  </a:lnTo>
                  <a:lnTo>
                    <a:pt x="497" y="1796"/>
                  </a:lnTo>
                  <a:lnTo>
                    <a:pt x="491" y="1788"/>
                  </a:lnTo>
                  <a:lnTo>
                    <a:pt x="483" y="1785"/>
                  </a:lnTo>
                  <a:lnTo>
                    <a:pt x="475" y="1783"/>
                  </a:lnTo>
                  <a:lnTo>
                    <a:pt x="464" y="1788"/>
                  </a:lnTo>
                  <a:lnTo>
                    <a:pt x="451" y="1793"/>
                  </a:lnTo>
                  <a:lnTo>
                    <a:pt x="440" y="1802"/>
                  </a:lnTo>
                  <a:lnTo>
                    <a:pt x="429" y="1807"/>
                  </a:lnTo>
                  <a:lnTo>
                    <a:pt x="421" y="1812"/>
                  </a:lnTo>
                  <a:lnTo>
                    <a:pt x="418" y="1812"/>
                  </a:lnTo>
                  <a:lnTo>
                    <a:pt x="418" y="1810"/>
                  </a:lnTo>
                  <a:lnTo>
                    <a:pt x="424" y="1802"/>
                  </a:lnTo>
                  <a:lnTo>
                    <a:pt x="432" y="1793"/>
                  </a:lnTo>
                  <a:lnTo>
                    <a:pt x="440" y="1788"/>
                  </a:lnTo>
                  <a:lnTo>
                    <a:pt x="448" y="1785"/>
                  </a:lnTo>
                  <a:lnTo>
                    <a:pt x="459" y="1783"/>
                  </a:lnTo>
                  <a:lnTo>
                    <a:pt x="470" y="1777"/>
                  </a:lnTo>
                  <a:lnTo>
                    <a:pt x="481" y="1775"/>
                  </a:lnTo>
                  <a:lnTo>
                    <a:pt x="489" y="1772"/>
                  </a:lnTo>
                  <a:lnTo>
                    <a:pt x="494" y="1766"/>
                  </a:lnTo>
                  <a:lnTo>
                    <a:pt x="499" y="1764"/>
                  </a:lnTo>
                  <a:lnTo>
                    <a:pt x="502" y="1758"/>
                  </a:lnTo>
                  <a:lnTo>
                    <a:pt x="502" y="1756"/>
                  </a:lnTo>
                  <a:lnTo>
                    <a:pt x="499" y="1745"/>
                  </a:lnTo>
                  <a:lnTo>
                    <a:pt x="497" y="1731"/>
                  </a:lnTo>
                  <a:lnTo>
                    <a:pt x="489" y="1721"/>
                  </a:lnTo>
                  <a:lnTo>
                    <a:pt x="481" y="1707"/>
                  </a:lnTo>
                  <a:lnTo>
                    <a:pt x="475" y="1694"/>
                  </a:lnTo>
                  <a:lnTo>
                    <a:pt x="470" y="1677"/>
                  </a:lnTo>
                  <a:lnTo>
                    <a:pt x="467" y="1664"/>
                  </a:lnTo>
                  <a:lnTo>
                    <a:pt x="470" y="1645"/>
                  </a:lnTo>
                  <a:lnTo>
                    <a:pt x="475" y="1626"/>
                  </a:lnTo>
                  <a:lnTo>
                    <a:pt x="481" y="1610"/>
                  </a:lnTo>
                  <a:lnTo>
                    <a:pt x="486" y="1594"/>
                  </a:lnTo>
                  <a:lnTo>
                    <a:pt x="489" y="1583"/>
                  </a:lnTo>
                  <a:lnTo>
                    <a:pt x="489" y="1580"/>
                  </a:lnTo>
                  <a:lnTo>
                    <a:pt x="486" y="1580"/>
                  </a:lnTo>
                  <a:lnTo>
                    <a:pt x="483" y="1580"/>
                  </a:lnTo>
                  <a:lnTo>
                    <a:pt x="478" y="1583"/>
                  </a:lnTo>
                  <a:lnTo>
                    <a:pt x="467" y="1588"/>
                  </a:lnTo>
                  <a:lnTo>
                    <a:pt x="456" y="1594"/>
                  </a:lnTo>
                  <a:lnTo>
                    <a:pt x="445" y="1599"/>
                  </a:lnTo>
                  <a:lnTo>
                    <a:pt x="435" y="1604"/>
                  </a:lnTo>
                  <a:lnTo>
                    <a:pt x="424" y="1610"/>
                  </a:lnTo>
                  <a:lnTo>
                    <a:pt x="413" y="1615"/>
                  </a:lnTo>
                  <a:lnTo>
                    <a:pt x="405" y="1623"/>
                  </a:lnTo>
                  <a:lnTo>
                    <a:pt x="394" y="1629"/>
                  </a:lnTo>
                  <a:lnTo>
                    <a:pt x="389" y="1631"/>
                  </a:lnTo>
                  <a:lnTo>
                    <a:pt x="391" y="1631"/>
                  </a:lnTo>
                  <a:lnTo>
                    <a:pt x="402" y="1626"/>
                  </a:lnTo>
                  <a:lnTo>
                    <a:pt x="416" y="1618"/>
                  </a:lnTo>
                  <a:lnTo>
                    <a:pt x="435" y="1610"/>
                  </a:lnTo>
                  <a:lnTo>
                    <a:pt x="451" y="1599"/>
                  </a:lnTo>
                  <a:lnTo>
                    <a:pt x="464" y="1585"/>
                  </a:lnTo>
                  <a:lnTo>
                    <a:pt x="472" y="1575"/>
                  </a:lnTo>
                  <a:lnTo>
                    <a:pt x="478" y="1561"/>
                  </a:lnTo>
                  <a:lnTo>
                    <a:pt x="481" y="1545"/>
                  </a:lnTo>
                  <a:lnTo>
                    <a:pt x="483" y="1529"/>
                  </a:lnTo>
                  <a:lnTo>
                    <a:pt x="483" y="1513"/>
                  </a:lnTo>
                  <a:lnTo>
                    <a:pt x="483" y="1496"/>
                  </a:lnTo>
                  <a:lnTo>
                    <a:pt x="483" y="1480"/>
                  </a:lnTo>
                  <a:lnTo>
                    <a:pt x="481" y="1467"/>
                  </a:lnTo>
                  <a:lnTo>
                    <a:pt x="481" y="1456"/>
                  </a:lnTo>
                  <a:lnTo>
                    <a:pt x="481" y="1448"/>
                  </a:lnTo>
                  <a:lnTo>
                    <a:pt x="481" y="1440"/>
                  </a:lnTo>
                  <a:lnTo>
                    <a:pt x="481" y="1434"/>
                  </a:lnTo>
                  <a:lnTo>
                    <a:pt x="481" y="1429"/>
                  </a:lnTo>
                  <a:lnTo>
                    <a:pt x="478" y="1423"/>
                  </a:lnTo>
                  <a:lnTo>
                    <a:pt x="475" y="1421"/>
                  </a:lnTo>
                  <a:lnTo>
                    <a:pt x="472" y="1415"/>
                  </a:lnTo>
                  <a:lnTo>
                    <a:pt x="470" y="1410"/>
                  </a:lnTo>
                  <a:lnTo>
                    <a:pt x="462" y="1402"/>
                  </a:lnTo>
                  <a:lnTo>
                    <a:pt x="454" y="1391"/>
                  </a:lnTo>
                  <a:lnTo>
                    <a:pt x="440" y="1380"/>
                  </a:lnTo>
                  <a:lnTo>
                    <a:pt x="429" y="1369"/>
                  </a:lnTo>
                  <a:lnTo>
                    <a:pt x="418" y="1361"/>
                  </a:lnTo>
                  <a:lnTo>
                    <a:pt x="413" y="1356"/>
                  </a:lnTo>
                  <a:lnTo>
                    <a:pt x="410" y="1353"/>
                  </a:lnTo>
                  <a:lnTo>
                    <a:pt x="413" y="1356"/>
                  </a:lnTo>
                  <a:lnTo>
                    <a:pt x="421" y="1361"/>
                  </a:lnTo>
                  <a:lnTo>
                    <a:pt x="427" y="1369"/>
                  </a:lnTo>
                  <a:lnTo>
                    <a:pt x="432" y="1375"/>
                  </a:lnTo>
                  <a:lnTo>
                    <a:pt x="440" y="1383"/>
                  </a:lnTo>
                  <a:lnTo>
                    <a:pt x="445" y="1391"/>
                  </a:lnTo>
                  <a:lnTo>
                    <a:pt x="451" y="1394"/>
                  </a:lnTo>
                  <a:lnTo>
                    <a:pt x="459" y="1396"/>
                  </a:lnTo>
                  <a:lnTo>
                    <a:pt x="464" y="1394"/>
                  </a:lnTo>
                  <a:lnTo>
                    <a:pt x="470" y="1386"/>
                  </a:lnTo>
                  <a:lnTo>
                    <a:pt x="470" y="1380"/>
                  </a:lnTo>
                  <a:lnTo>
                    <a:pt x="470" y="1372"/>
                  </a:lnTo>
                  <a:lnTo>
                    <a:pt x="467" y="1361"/>
                  </a:lnTo>
                  <a:lnTo>
                    <a:pt x="462" y="1353"/>
                  </a:lnTo>
                  <a:lnTo>
                    <a:pt x="459" y="1342"/>
                  </a:lnTo>
                  <a:lnTo>
                    <a:pt x="454" y="1334"/>
                  </a:lnTo>
                  <a:lnTo>
                    <a:pt x="451" y="1326"/>
                  </a:lnTo>
                  <a:lnTo>
                    <a:pt x="448" y="1321"/>
                  </a:lnTo>
                  <a:lnTo>
                    <a:pt x="443" y="1321"/>
                  </a:lnTo>
                  <a:lnTo>
                    <a:pt x="435" y="1321"/>
                  </a:lnTo>
                  <a:lnTo>
                    <a:pt x="424" y="1321"/>
                  </a:lnTo>
                  <a:lnTo>
                    <a:pt x="416" y="1323"/>
                  </a:lnTo>
                  <a:lnTo>
                    <a:pt x="410" y="1323"/>
                  </a:lnTo>
                  <a:lnTo>
                    <a:pt x="408" y="1326"/>
                  </a:lnTo>
                  <a:lnTo>
                    <a:pt x="410" y="1326"/>
                  </a:lnTo>
                  <a:lnTo>
                    <a:pt x="418" y="1326"/>
                  </a:lnTo>
                  <a:lnTo>
                    <a:pt x="427" y="1326"/>
                  </a:lnTo>
                  <a:lnTo>
                    <a:pt x="435" y="1326"/>
                  </a:lnTo>
                  <a:lnTo>
                    <a:pt x="443" y="1326"/>
                  </a:lnTo>
                  <a:lnTo>
                    <a:pt x="451" y="1326"/>
                  </a:lnTo>
                  <a:lnTo>
                    <a:pt x="459" y="1326"/>
                  </a:lnTo>
                  <a:lnTo>
                    <a:pt x="464" y="1323"/>
                  </a:lnTo>
                  <a:lnTo>
                    <a:pt x="470" y="1318"/>
                  </a:lnTo>
                  <a:lnTo>
                    <a:pt x="475" y="1302"/>
                  </a:lnTo>
                  <a:lnTo>
                    <a:pt x="481" y="1286"/>
                  </a:lnTo>
                  <a:lnTo>
                    <a:pt x="483" y="1269"/>
                  </a:lnTo>
                  <a:lnTo>
                    <a:pt x="486" y="1253"/>
                  </a:lnTo>
                  <a:lnTo>
                    <a:pt x="486" y="1237"/>
                  </a:lnTo>
                  <a:lnTo>
                    <a:pt x="486" y="1221"/>
                  </a:lnTo>
                  <a:lnTo>
                    <a:pt x="481" y="1205"/>
                  </a:lnTo>
                  <a:lnTo>
                    <a:pt x="472" y="1191"/>
                  </a:lnTo>
                  <a:lnTo>
                    <a:pt x="467" y="1186"/>
                  </a:lnTo>
                  <a:lnTo>
                    <a:pt x="456" y="1183"/>
                  </a:lnTo>
                  <a:lnTo>
                    <a:pt x="445" y="1183"/>
                  </a:lnTo>
                  <a:lnTo>
                    <a:pt x="435" y="1188"/>
                  </a:lnTo>
                  <a:lnTo>
                    <a:pt x="424" y="1191"/>
                  </a:lnTo>
                  <a:lnTo>
                    <a:pt x="413" y="1197"/>
                  </a:lnTo>
                  <a:lnTo>
                    <a:pt x="399" y="1202"/>
                  </a:lnTo>
                  <a:lnTo>
                    <a:pt x="389" y="1205"/>
                  </a:lnTo>
                  <a:lnTo>
                    <a:pt x="386" y="1205"/>
                  </a:lnTo>
                  <a:lnTo>
                    <a:pt x="383" y="1205"/>
                  </a:lnTo>
                  <a:lnTo>
                    <a:pt x="386" y="1205"/>
                  </a:lnTo>
                  <a:lnTo>
                    <a:pt x="389" y="1205"/>
                  </a:lnTo>
                  <a:lnTo>
                    <a:pt x="402" y="1205"/>
                  </a:lnTo>
                  <a:lnTo>
                    <a:pt x="421" y="1199"/>
                  </a:lnTo>
                  <a:lnTo>
                    <a:pt x="440" y="1197"/>
                  </a:lnTo>
                  <a:lnTo>
                    <a:pt x="459" y="1188"/>
                  </a:lnTo>
                  <a:lnTo>
                    <a:pt x="464" y="1186"/>
                  </a:lnTo>
                  <a:lnTo>
                    <a:pt x="472" y="1180"/>
                  </a:lnTo>
                  <a:lnTo>
                    <a:pt x="475" y="1175"/>
                  </a:lnTo>
                  <a:lnTo>
                    <a:pt x="478" y="1170"/>
                  </a:lnTo>
                  <a:lnTo>
                    <a:pt x="478" y="1164"/>
                  </a:lnTo>
                  <a:lnTo>
                    <a:pt x="478" y="1159"/>
                  </a:lnTo>
                  <a:lnTo>
                    <a:pt x="481" y="1153"/>
                  </a:lnTo>
                  <a:lnTo>
                    <a:pt x="481" y="1148"/>
                  </a:lnTo>
                  <a:lnTo>
                    <a:pt x="483" y="1145"/>
                  </a:lnTo>
                  <a:lnTo>
                    <a:pt x="483" y="1140"/>
                  </a:lnTo>
                  <a:lnTo>
                    <a:pt x="483" y="1134"/>
                  </a:lnTo>
                  <a:lnTo>
                    <a:pt x="481" y="1129"/>
                  </a:lnTo>
                  <a:lnTo>
                    <a:pt x="481" y="1124"/>
                  </a:lnTo>
                  <a:lnTo>
                    <a:pt x="478" y="1118"/>
                  </a:lnTo>
                  <a:lnTo>
                    <a:pt x="478" y="1113"/>
                  </a:lnTo>
                  <a:lnTo>
                    <a:pt x="475" y="1110"/>
                  </a:lnTo>
                  <a:lnTo>
                    <a:pt x="472" y="1107"/>
                  </a:lnTo>
                  <a:lnTo>
                    <a:pt x="470" y="1102"/>
                  </a:lnTo>
                  <a:lnTo>
                    <a:pt x="467" y="1097"/>
                  </a:lnTo>
                  <a:lnTo>
                    <a:pt x="464" y="1091"/>
                  </a:lnTo>
                  <a:lnTo>
                    <a:pt x="459" y="1086"/>
                  </a:lnTo>
                  <a:lnTo>
                    <a:pt x="445" y="1083"/>
                  </a:lnTo>
                  <a:lnTo>
                    <a:pt x="429" y="1080"/>
                  </a:lnTo>
                  <a:lnTo>
                    <a:pt x="410" y="1078"/>
                  </a:lnTo>
                  <a:lnTo>
                    <a:pt x="394" y="1078"/>
                  </a:lnTo>
                  <a:lnTo>
                    <a:pt x="383" y="1078"/>
                  </a:lnTo>
                  <a:lnTo>
                    <a:pt x="375" y="1080"/>
                  </a:lnTo>
                  <a:lnTo>
                    <a:pt x="378" y="1080"/>
                  </a:lnTo>
                  <a:lnTo>
                    <a:pt x="389" y="1080"/>
                  </a:lnTo>
                  <a:lnTo>
                    <a:pt x="399" y="1080"/>
                  </a:lnTo>
                  <a:lnTo>
                    <a:pt x="413" y="1080"/>
                  </a:lnTo>
                  <a:lnTo>
                    <a:pt x="427" y="1080"/>
                  </a:lnTo>
                  <a:lnTo>
                    <a:pt x="440" y="1078"/>
                  </a:lnTo>
                  <a:lnTo>
                    <a:pt x="454" y="1075"/>
                  </a:lnTo>
                  <a:lnTo>
                    <a:pt x="464" y="1072"/>
                  </a:lnTo>
                  <a:lnTo>
                    <a:pt x="472" y="1070"/>
                  </a:lnTo>
                  <a:lnTo>
                    <a:pt x="475" y="1067"/>
                  </a:lnTo>
                  <a:lnTo>
                    <a:pt x="472" y="1064"/>
                  </a:lnTo>
                  <a:lnTo>
                    <a:pt x="467" y="1062"/>
                  </a:lnTo>
                  <a:lnTo>
                    <a:pt x="459" y="1059"/>
                  </a:lnTo>
                  <a:lnTo>
                    <a:pt x="451" y="1056"/>
                  </a:lnTo>
                  <a:lnTo>
                    <a:pt x="443" y="1053"/>
                  </a:lnTo>
                  <a:lnTo>
                    <a:pt x="437" y="1048"/>
                  </a:lnTo>
                  <a:lnTo>
                    <a:pt x="435" y="1043"/>
                  </a:lnTo>
                  <a:lnTo>
                    <a:pt x="437" y="1040"/>
                  </a:lnTo>
                  <a:lnTo>
                    <a:pt x="443" y="1040"/>
                  </a:lnTo>
                  <a:lnTo>
                    <a:pt x="445" y="1043"/>
                  </a:lnTo>
                  <a:lnTo>
                    <a:pt x="451" y="1043"/>
                  </a:lnTo>
                  <a:lnTo>
                    <a:pt x="456" y="1045"/>
                  </a:lnTo>
                  <a:lnTo>
                    <a:pt x="462" y="1045"/>
                  </a:lnTo>
                  <a:lnTo>
                    <a:pt x="464" y="1045"/>
                  </a:lnTo>
                  <a:lnTo>
                    <a:pt x="467" y="1043"/>
                  </a:lnTo>
                  <a:lnTo>
                    <a:pt x="467" y="1040"/>
                  </a:lnTo>
                  <a:lnTo>
                    <a:pt x="467" y="1037"/>
                  </a:lnTo>
                  <a:lnTo>
                    <a:pt x="467" y="1034"/>
                  </a:lnTo>
                  <a:lnTo>
                    <a:pt x="467" y="1032"/>
                  </a:lnTo>
                  <a:lnTo>
                    <a:pt x="467" y="1029"/>
                  </a:lnTo>
                  <a:lnTo>
                    <a:pt x="467" y="1026"/>
                  </a:lnTo>
                  <a:lnTo>
                    <a:pt x="467" y="1018"/>
                  </a:lnTo>
                  <a:lnTo>
                    <a:pt x="467" y="1013"/>
                  </a:lnTo>
                  <a:lnTo>
                    <a:pt x="464" y="1007"/>
                  </a:lnTo>
                  <a:lnTo>
                    <a:pt x="459" y="1005"/>
                  </a:lnTo>
                  <a:lnTo>
                    <a:pt x="451" y="997"/>
                  </a:lnTo>
                  <a:lnTo>
                    <a:pt x="437" y="991"/>
                  </a:lnTo>
                  <a:lnTo>
                    <a:pt x="424" y="989"/>
                  </a:lnTo>
                  <a:lnTo>
                    <a:pt x="408" y="983"/>
                  </a:lnTo>
                  <a:lnTo>
                    <a:pt x="397" y="978"/>
                  </a:lnTo>
                  <a:lnTo>
                    <a:pt x="386" y="970"/>
                  </a:lnTo>
                  <a:lnTo>
                    <a:pt x="381" y="964"/>
                  </a:lnTo>
                  <a:lnTo>
                    <a:pt x="383" y="964"/>
                  </a:lnTo>
                  <a:lnTo>
                    <a:pt x="389" y="964"/>
                  </a:lnTo>
                  <a:lnTo>
                    <a:pt x="402" y="970"/>
                  </a:lnTo>
                  <a:lnTo>
                    <a:pt x="418" y="978"/>
                  </a:lnTo>
                  <a:lnTo>
                    <a:pt x="437" y="983"/>
                  </a:lnTo>
                  <a:lnTo>
                    <a:pt x="456" y="986"/>
                  </a:lnTo>
                  <a:lnTo>
                    <a:pt x="464" y="986"/>
                  </a:lnTo>
                  <a:lnTo>
                    <a:pt x="472" y="983"/>
                  </a:lnTo>
                  <a:lnTo>
                    <a:pt x="478" y="978"/>
                  </a:lnTo>
                  <a:lnTo>
                    <a:pt x="481" y="972"/>
                  </a:lnTo>
                  <a:lnTo>
                    <a:pt x="497" y="913"/>
                  </a:lnTo>
                  <a:lnTo>
                    <a:pt x="505" y="875"/>
                  </a:lnTo>
                  <a:lnTo>
                    <a:pt x="508" y="862"/>
                  </a:lnTo>
                  <a:lnTo>
                    <a:pt x="508" y="851"/>
                  </a:lnTo>
                  <a:lnTo>
                    <a:pt x="505" y="843"/>
                  </a:lnTo>
                  <a:lnTo>
                    <a:pt x="502" y="837"/>
                  </a:lnTo>
                  <a:lnTo>
                    <a:pt x="494" y="832"/>
                  </a:lnTo>
                  <a:lnTo>
                    <a:pt x="483" y="829"/>
                  </a:lnTo>
                  <a:lnTo>
                    <a:pt x="470" y="827"/>
                  </a:lnTo>
                  <a:lnTo>
                    <a:pt x="456" y="821"/>
                  </a:lnTo>
                  <a:lnTo>
                    <a:pt x="443" y="816"/>
                  </a:lnTo>
                  <a:lnTo>
                    <a:pt x="432" y="816"/>
                  </a:lnTo>
                  <a:lnTo>
                    <a:pt x="421" y="816"/>
                  </a:lnTo>
                  <a:lnTo>
                    <a:pt x="413" y="821"/>
                  </a:lnTo>
                  <a:lnTo>
                    <a:pt x="405" y="824"/>
                  </a:lnTo>
                  <a:lnTo>
                    <a:pt x="399" y="827"/>
                  </a:lnTo>
                  <a:lnTo>
                    <a:pt x="391" y="824"/>
                  </a:lnTo>
                  <a:lnTo>
                    <a:pt x="386" y="818"/>
                  </a:lnTo>
                  <a:lnTo>
                    <a:pt x="383" y="813"/>
                  </a:lnTo>
                  <a:lnTo>
                    <a:pt x="383" y="810"/>
                  </a:lnTo>
                  <a:lnTo>
                    <a:pt x="386" y="810"/>
                  </a:lnTo>
                  <a:lnTo>
                    <a:pt x="389" y="808"/>
                  </a:lnTo>
                  <a:lnTo>
                    <a:pt x="399" y="810"/>
                  </a:lnTo>
                  <a:lnTo>
                    <a:pt x="416" y="813"/>
                  </a:lnTo>
                  <a:lnTo>
                    <a:pt x="432" y="816"/>
                  </a:lnTo>
                  <a:lnTo>
                    <a:pt x="448" y="816"/>
                  </a:lnTo>
                  <a:lnTo>
                    <a:pt x="454" y="816"/>
                  </a:lnTo>
                  <a:lnTo>
                    <a:pt x="459" y="813"/>
                  </a:lnTo>
                  <a:lnTo>
                    <a:pt x="462" y="810"/>
                  </a:lnTo>
                  <a:lnTo>
                    <a:pt x="464" y="805"/>
                  </a:lnTo>
                  <a:lnTo>
                    <a:pt x="464" y="800"/>
                  </a:lnTo>
                  <a:lnTo>
                    <a:pt x="467" y="797"/>
                  </a:lnTo>
                  <a:lnTo>
                    <a:pt x="467" y="791"/>
                  </a:lnTo>
                  <a:lnTo>
                    <a:pt x="470" y="789"/>
                  </a:lnTo>
                  <a:lnTo>
                    <a:pt x="470" y="783"/>
                  </a:lnTo>
                  <a:lnTo>
                    <a:pt x="470" y="781"/>
                  </a:lnTo>
                  <a:lnTo>
                    <a:pt x="470" y="775"/>
                  </a:lnTo>
                  <a:lnTo>
                    <a:pt x="470" y="773"/>
                  </a:lnTo>
                  <a:lnTo>
                    <a:pt x="467" y="767"/>
                  </a:lnTo>
                  <a:lnTo>
                    <a:pt x="464" y="764"/>
                  </a:lnTo>
                  <a:lnTo>
                    <a:pt x="464" y="762"/>
                  </a:lnTo>
                  <a:lnTo>
                    <a:pt x="462" y="759"/>
                  </a:lnTo>
                  <a:lnTo>
                    <a:pt x="459" y="759"/>
                  </a:lnTo>
                  <a:lnTo>
                    <a:pt x="454" y="756"/>
                  </a:lnTo>
                  <a:lnTo>
                    <a:pt x="451" y="756"/>
                  </a:lnTo>
                  <a:lnTo>
                    <a:pt x="448" y="754"/>
                  </a:lnTo>
                  <a:lnTo>
                    <a:pt x="440" y="756"/>
                  </a:lnTo>
                  <a:lnTo>
                    <a:pt x="429" y="756"/>
                  </a:lnTo>
                  <a:lnTo>
                    <a:pt x="418" y="759"/>
                  </a:lnTo>
                  <a:lnTo>
                    <a:pt x="408" y="762"/>
                  </a:lnTo>
                  <a:lnTo>
                    <a:pt x="397" y="764"/>
                  </a:lnTo>
                  <a:lnTo>
                    <a:pt x="391" y="767"/>
                  </a:lnTo>
                  <a:lnTo>
                    <a:pt x="389" y="770"/>
                  </a:lnTo>
                  <a:lnTo>
                    <a:pt x="394" y="773"/>
                  </a:lnTo>
                  <a:lnTo>
                    <a:pt x="402" y="773"/>
                  </a:lnTo>
                  <a:lnTo>
                    <a:pt x="413" y="773"/>
                  </a:lnTo>
                  <a:lnTo>
                    <a:pt x="424" y="770"/>
                  </a:lnTo>
                  <a:lnTo>
                    <a:pt x="432" y="767"/>
                  </a:lnTo>
                  <a:lnTo>
                    <a:pt x="443" y="767"/>
                  </a:lnTo>
                  <a:lnTo>
                    <a:pt x="454" y="764"/>
                  </a:lnTo>
                  <a:lnTo>
                    <a:pt x="464" y="762"/>
                  </a:lnTo>
                  <a:lnTo>
                    <a:pt x="472" y="759"/>
                  </a:lnTo>
                  <a:lnTo>
                    <a:pt x="478" y="756"/>
                  </a:lnTo>
                  <a:lnTo>
                    <a:pt x="481" y="751"/>
                  </a:lnTo>
                  <a:lnTo>
                    <a:pt x="483" y="743"/>
                  </a:lnTo>
                  <a:lnTo>
                    <a:pt x="481" y="735"/>
                  </a:lnTo>
                  <a:lnTo>
                    <a:pt x="481" y="727"/>
                  </a:lnTo>
                  <a:lnTo>
                    <a:pt x="478" y="716"/>
                  </a:lnTo>
                  <a:lnTo>
                    <a:pt x="478" y="708"/>
                  </a:lnTo>
                  <a:lnTo>
                    <a:pt x="478" y="700"/>
                  </a:lnTo>
                  <a:lnTo>
                    <a:pt x="481" y="689"/>
                  </a:lnTo>
                  <a:lnTo>
                    <a:pt x="486" y="675"/>
                  </a:lnTo>
                  <a:lnTo>
                    <a:pt x="491" y="659"/>
                  </a:lnTo>
                  <a:lnTo>
                    <a:pt x="497" y="646"/>
                  </a:lnTo>
                  <a:lnTo>
                    <a:pt x="499" y="632"/>
                  </a:lnTo>
                  <a:lnTo>
                    <a:pt x="502" y="621"/>
                  </a:lnTo>
                  <a:lnTo>
                    <a:pt x="499" y="619"/>
                  </a:lnTo>
                  <a:lnTo>
                    <a:pt x="497" y="616"/>
                  </a:lnTo>
                  <a:lnTo>
                    <a:pt x="494" y="613"/>
                  </a:lnTo>
                  <a:lnTo>
                    <a:pt x="489" y="613"/>
                  </a:lnTo>
                  <a:lnTo>
                    <a:pt x="478" y="610"/>
                  </a:lnTo>
                  <a:lnTo>
                    <a:pt x="467" y="610"/>
                  </a:lnTo>
                  <a:lnTo>
                    <a:pt x="456" y="610"/>
                  </a:lnTo>
                  <a:lnTo>
                    <a:pt x="445" y="610"/>
                  </a:lnTo>
                  <a:lnTo>
                    <a:pt x="435" y="610"/>
                  </a:lnTo>
                  <a:lnTo>
                    <a:pt x="424" y="608"/>
                  </a:lnTo>
                  <a:lnTo>
                    <a:pt x="413" y="608"/>
                  </a:lnTo>
                  <a:lnTo>
                    <a:pt x="402" y="608"/>
                  </a:lnTo>
                  <a:lnTo>
                    <a:pt x="397" y="608"/>
                  </a:lnTo>
                  <a:lnTo>
                    <a:pt x="397" y="605"/>
                  </a:lnTo>
                  <a:lnTo>
                    <a:pt x="399" y="602"/>
                  </a:lnTo>
                  <a:lnTo>
                    <a:pt x="402" y="600"/>
                  </a:lnTo>
                  <a:lnTo>
                    <a:pt x="410" y="597"/>
                  </a:lnTo>
                  <a:lnTo>
                    <a:pt x="421" y="597"/>
                  </a:lnTo>
                  <a:lnTo>
                    <a:pt x="435" y="597"/>
                  </a:lnTo>
                  <a:lnTo>
                    <a:pt x="448" y="600"/>
                  </a:lnTo>
                  <a:lnTo>
                    <a:pt x="464" y="605"/>
                  </a:lnTo>
                  <a:lnTo>
                    <a:pt x="486" y="610"/>
                  </a:lnTo>
                  <a:lnTo>
                    <a:pt x="510" y="619"/>
                  </a:lnTo>
                  <a:lnTo>
                    <a:pt x="532" y="621"/>
                  </a:lnTo>
                  <a:lnTo>
                    <a:pt x="543" y="624"/>
                  </a:lnTo>
                  <a:lnTo>
                    <a:pt x="553" y="624"/>
                  </a:lnTo>
                  <a:lnTo>
                    <a:pt x="562" y="621"/>
                  </a:lnTo>
                  <a:lnTo>
                    <a:pt x="570" y="619"/>
                  </a:lnTo>
                  <a:lnTo>
                    <a:pt x="575" y="613"/>
                  </a:lnTo>
                  <a:lnTo>
                    <a:pt x="581" y="605"/>
                  </a:lnTo>
                  <a:lnTo>
                    <a:pt x="583" y="594"/>
                  </a:lnTo>
                  <a:lnTo>
                    <a:pt x="583" y="583"/>
                  </a:lnTo>
                  <a:lnTo>
                    <a:pt x="581" y="570"/>
                  </a:lnTo>
                  <a:lnTo>
                    <a:pt x="578" y="556"/>
                  </a:lnTo>
                  <a:lnTo>
                    <a:pt x="575" y="543"/>
                  </a:lnTo>
                  <a:lnTo>
                    <a:pt x="570" y="529"/>
                  </a:lnTo>
                  <a:lnTo>
                    <a:pt x="567" y="516"/>
                  </a:lnTo>
                  <a:lnTo>
                    <a:pt x="567" y="508"/>
                  </a:lnTo>
                  <a:lnTo>
                    <a:pt x="570" y="505"/>
                  </a:lnTo>
                  <a:lnTo>
                    <a:pt x="572" y="502"/>
                  </a:lnTo>
                  <a:lnTo>
                    <a:pt x="575" y="502"/>
                  </a:lnTo>
                  <a:lnTo>
                    <a:pt x="578" y="502"/>
                  </a:lnTo>
                  <a:lnTo>
                    <a:pt x="586" y="508"/>
                  </a:lnTo>
                  <a:lnTo>
                    <a:pt x="591" y="519"/>
                  </a:lnTo>
                  <a:lnTo>
                    <a:pt x="591" y="529"/>
                  </a:lnTo>
                  <a:lnTo>
                    <a:pt x="594" y="543"/>
                  </a:lnTo>
                  <a:lnTo>
                    <a:pt x="594" y="556"/>
                  </a:lnTo>
                  <a:lnTo>
                    <a:pt x="594" y="570"/>
                  </a:lnTo>
                  <a:lnTo>
                    <a:pt x="597" y="581"/>
                  </a:lnTo>
                  <a:lnTo>
                    <a:pt x="602" y="592"/>
                  </a:lnTo>
                  <a:lnTo>
                    <a:pt x="610" y="594"/>
                  </a:lnTo>
                  <a:lnTo>
                    <a:pt x="616" y="597"/>
                  </a:lnTo>
                  <a:lnTo>
                    <a:pt x="624" y="597"/>
                  </a:lnTo>
                  <a:lnTo>
                    <a:pt x="632" y="594"/>
                  </a:lnTo>
                  <a:lnTo>
                    <a:pt x="640" y="592"/>
                  </a:lnTo>
                  <a:lnTo>
                    <a:pt x="648" y="589"/>
                  </a:lnTo>
                  <a:lnTo>
                    <a:pt x="656" y="583"/>
                  </a:lnTo>
                  <a:lnTo>
                    <a:pt x="662" y="578"/>
                  </a:lnTo>
                  <a:lnTo>
                    <a:pt x="670" y="570"/>
                  </a:lnTo>
                  <a:lnTo>
                    <a:pt x="672" y="559"/>
                  </a:lnTo>
                  <a:lnTo>
                    <a:pt x="678" y="548"/>
                  </a:lnTo>
                  <a:lnTo>
                    <a:pt x="680" y="535"/>
                  </a:lnTo>
                  <a:lnTo>
                    <a:pt x="683" y="524"/>
                  </a:lnTo>
                  <a:lnTo>
                    <a:pt x="686" y="513"/>
                  </a:lnTo>
                  <a:lnTo>
                    <a:pt x="691" y="502"/>
                  </a:lnTo>
                  <a:lnTo>
                    <a:pt x="699" y="494"/>
                  </a:lnTo>
                  <a:lnTo>
                    <a:pt x="702" y="492"/>
                  </a:lnTo>
                  <a:lnTo>
                    <a:pt x="705" y="492"/>
                  </a:lnTo>
                  <a:lnTo>
                    <a:pt x="705" y="494"/>
                  </a:lnTo>
                  <a:lnTo>
                    <a:pt x="702" y="497"/>
                  </a:lnTo>
                  <a:lnTo>
                    <a:pt x="697" y="508"/>
                  </a:lnTo>
                  <a:lnTo>
                    <a:pt x="689" y="519"/>
                  </a:lnTo>
                  <a:lnTo>
                    <a:pt x="683" y="532"/>
                  </a:lnTo>
                  <a:lnTo>
                    <a:pt x="675" y="546"/>
                  </a:lnTo>
                  <a:lnTo>
                    <a:pt x="675" y="554"/>
                  </a:lnTo>
                  <a:lnTo>
                    <a:pt x="675" y="559"/>
                  </a:lnTo>
                  <a:lnTo>
                    <a:pt x="675" y="562"/>
                  </a:lnTo>
                  <a:lnTo>
                    <a:pt x="678" y="565"/>
                  </a:lnTo>
                  <a:lnTo>
                    <a:pt x="691" y="573"/>
                  </a:lnTo>
                  <a:lnTo>
                    <a:pt x="705" y="575"/>
                  </a:lnTo>
                  <a:lnTo>
                    <a:pt x="721" y="573"/>
                  </a:lnTo>
                  <a:lnTo>
                    <a:pt x="735" y="570"/>
                  </a:lnTo>
                  <a:lnTo>
                    <a:pt x="751" y="567"/>
                  </a:lnTo>
                  <a:lnTo>
                    <a:pt x="767" y="565"/>
                  </a:lnTo>
                  <a:lnTo>
                    <a:pt x="780" y="562"/>
                  </a:lnTo>
                  <a:lnTo>
                    <a:pt x="797" y="562"/>
                  </a:lnTo>
                  <a:lnTo>
                    <a:pt x="799" y="562"/>
                  </a:lnTo>
                  <a:lnTo>
                    <a:pt x="805" y="565"/>
                  </a:lnTo>
                  <a:lnTo>
                    <a:pt x="807" y="567"/>
                  </a:lnTo>
                  <a:lnTo>
                    <a:pt x="810" y="570"/>
                  </a:lnTo>
                  <a:lnTo>
                    <a:pt x="816" y="573"/>
                  </a:lnTo>
                  <a:lnTo>
                    <a:pt x="818" y="575"/>
                  </a:lnTo>
                  <a:lnTo>
                    <a:pt x="821" y="575"/>
                  </a:lnTo>
                  <a:lnTo>
                    <a:pt x="826" y="562"/>
                  </a:lnTo>
                  <a:lnTo>
                    <a:pt x="826" y="546"/>
                  </a:lnTo>
                  <a:lnTo>
                    <a:pt x="826" y="529"/>
                  </a:lnTo>
                  <a:lnTo>
                    <a:pt x="826" y="513"/>
                  </a:lnTo>
                  <a:lnTo>
                    <a:pt x="826" y="500"/>
                  </a:lnTo>
                  <a:lnTo>
                    <a:pt x="826" y="486"/>
                  </a:lnTo>
                  <a:lnTo>
                    <a:pt x="829" y="481"/>
                  </a:lnTo>
                  <a:lnTo>
                    <a:pt x="832" y="478"/>
                  </a:lnTo>
                  <a:lnTo>
                    <a:pt x="837" y="475"/>
                  </a:lnTo>
                  <a:lnTo>
                    <a:pt x="843" y="473"/>
                  </a:lnTo>
                  <a:lnTo>
                    <a:pt x="848" y="473"/>
                  </a:lnTo>
                  <a:lnTo>
                    <a:pt x="851" y="475"/>
                  </a:lnTo>
                  <a:lnTo>
                    <a:pt x="853" y="478"/>
                  </a:lnTo>
                  <a:lnTo>
                    <a:pt x="856" y="484"/>
                  </a:lnTo>
                  <a:lnTo>
                    <a:pt x="853" y="497"/>
                  </a:lnTo>
                  <a:lnTo>
                    <a:pt x="853" y="511"/>
                  </a:lnTo>
                  <a:lnTo>
                    <a:pt x="851" y="529"/>
                  </a:lnTo>
                  <a:lnTo>
                    <a:pt x="848" y="546"/>
                  </a:lnTo>
                  <a:lnTo>
                    <a:pt x="848" y="551"/>
                  </a:lnTo>
                  <a:lnTo>
                    <a:pt x="851" y="559"/>
                  </a:lnTo>
                  <a:lnTo>
                    <a:pt x="851" y="565"/>
                  </a:lnTo>
                  <a:lnTo>
                    <a:pt x="856" y="570"/>
                  </a:lnTo>
                  <a:lnTo>
                    <a:pt x="864" y="575"/>
                  </a:lnTo>
                  <a:lnTo>
                    <a:pt x="875" y="581"/>
                  </a:lnTo>
                  <a:lnTo>
                    <a:pt x="886" y="581"/>
                  </a:lnTo>
                  <a:lnTo>
                    <a:pt x="897" y="581"/>
                  </a:lnTo>
                  <a:lnTo>
                    <a:pt x="910" y="581"/>
                  </a:lnTo>
                  <a:lnTo>
                    <a:pt x="921" y="575"/>
                  </a:lnTo>
                  <a:lnTo>
                    <a:pt x="929" y="570"/>
                  </a:lnTo>
                  <a:lnTo>
                    <a:pt x="934" y="562"/>
                  </a:lnTo>
                  <a:lnTo>
                    <a:pt x="937" y="556"/>
                  </a:lnTo>
                  <a:lnTo>
                    <a:pt x="937" y="551"/>
                  </a:lnTo>
                  <a:lnTo>
                    <a:pt x="934" y="543"/>
                  </a:lnTo>
                  <a:lnTo>
                    <a:pt x="932" y="538"/>
                  </a:lnTo>
                  <a:lnTo>
                    <a:pt x="924" y="524"/>
                  </a:lnTo>
                  <a:lnTo>
                    <a:pt x="916" y="511"/>
                  </a:lnTo>
                  <a:lnTo>
                    <a:pt x="905" y="497"/>
                  </a:lnTo>
                  <a:lnTo>
                    <a:pt x="899" y="486"/>
                  </a:lnTo>
                  <a:lnTo>
                    <a:pt x="899" y="481"/>
                  </a:lnTo>
                  <a:lnTo>
                    <a:pt x="899" y="478"/>
                  </a:lnTo>
                  <a:lnTo>
                    <a:pt x="902" y="475"/>
                  </a:lnTo>
                  <a:lnTo>
                    <a:pt x="905" y="473"/>
                  </a:lnTo>
                  <a:lnTo>
                    <a:pt x="910" y="473"/>
                  </a:lnTo>
                  <a:lnTo>
                    <a:pt x="916" y="475"/>
                  </a:lnTo>
                  <a:lnTo>
                    <a:pt x="921" y="478"/>
                  </a:lnTo>
                  <a:lnTo>
                    <a:pt x="924" y="481"/>
                  </a:lnTo>
                  <a:lnTo>
                    <a:pt x="929" y="492"/>
                  </a:lnTo>
                  <a:lnTo>
                    <a:pt x="932" y="505"/>
                  </a:lnTo>
                  <a:lnTo>
                    <a:pt x="937" y="521"/>
                  </a:lnTo>
                  <a:lnTo>
                    <a:pt x="943" y="535"/>
                  </a:lnTo>
                  <a:lnTo>
                    <a:pt x="948" y="548"/>
                  </a:lnTo>
                  <a:lnTo>
                    <a:pt x="956" y="556"/>
                  </a:lnTo>
                  <a:lnTo>
                    <a:pt x="959" y="556"/>
                  </a:lnTo>
                  <a:lnTo>
                    <a:pt x="961" y="554"/>
                  </a:lnTo>
                  <a:lnTo>
                    <a:pt x="961" y="546"/>
                  </a:lnTo>
                  <a:lnTo>
                    <a:pt x="964" y="538"/>
                  </a:lnTo>
                  <a:lnTo>
                    <a:pt x="964" y="529"/>
                  </a:lnTo>
                  <a:lnTo>
                    <a:pt x="964" y="521"/>
                  </a:lnTo>
                  <a:lnTo>
                    <a:pt x="967" y="519"/>
                  </a:lnTo>
                  <a:lnTo>
                    <a:pt x="970" y="519"/>
                  </a:lnTo>
                  <a:lnTo>
                    <a:pt x="972" y="527"/>
                  </a:lnTo>
                  <a:lnTo>
                    <a:pt x="972" y="535"/>
                  </a:lnTo>
                  <a:lnTo>
                    <a:pt x="972" y="543"/>
                  </a:lnTo>
                  <a:lnTo>
                    <a:pt x="970" y="554"/>
                  </a:lnTo>
                  <a:lnTo>
                    <a:pt x="970" y="562"/>
                  </a:lnTo>
                  <a:lnTo>
                    <a:pt x="970" y="570"/>
                  </a:lnTo>
                  <a:lnTo>
                    <a:pt x="972" y="575"/>
                  </a:lnTo>
                  <a:lnTo>
                    <a:pt x="978" y="578"/>
                  </a:lnTo>
                  <a:lnTo>
                    <a:pt x="991" y="578"/>
                  </a:lnTo>
                  <a:lnTo>
                    <a:pt x="1005" y="575"/>
                  </a:lnTo>
                  <a:lnTo>
                    <a:pt x="1018" y="570"/>
                  </a:lnTo>
                  <a:lnTo>
                    <a:pt x="1029" y="565"/>
                  </a:lnTo>
                  <a:lnTo>
                    <a:pt x="1043" y="556"/>
                  </a:lnTo>
                  <a:lnTo>
                    <a:pt x="1053" y="548"/>
                  </a:lnTo>
                  <a:lnTo>
                    <a:pt x="1064" y="538"/>
                  </a:lnTo>
                  <a:lnTo>
                    <a:pt x="1075" y="527"/>
                  </a:lnTo>
                  <a:lnTo>
                    <a:pt x="1075" y="521"/>
                  </a:lnTo>
                  <a:lnTo>
                    <a:pt x="1075" y="516"/>
                  </a:lnTo>
                  <a:lnTo>
                    <a:pt x="1075" y="505"/>
                  </a:lnTo>
                  <a:lnTo>
                    <a:pt x="1072" y="497"/>
                  </a:lnTo>
                  <a:lnTo>
                    <a:pt x="1070" y="489"/>
                  </a:lnTo>
                  <a:lnTo>
                    <a:pt x="1067" y="484"/>
                  </a:lnTo>
                  <a:lnTo>
                    <a:pt x="1067" y="481"/>
                  </a:lnTo>
                  <a:lnTo>
                    <a:pt x="1070" y="481"/>
                  </a:lnTo>
                  <a:lnTo>
                    <a:pt x="1075" y="489"/>
                  </a:lnTo>
                  <a:lnTo>
                    <a:pt x="1078" y="494"/>
                  </a:lnTo>
                  <a:lnTo>
                    <a:pt x="1080" y="505"/>
                  </a:lnTo>
                  <a:lnTo>
                    <a:pt x="1083" y="513"/>
                  </a:lnTo>
                  <a:lnTo>
                    <a:pt x="1083" y="521"/>
                  </a:lnTo>
                  <a:lnTo>
                    <a:pt x="1086" y="529"/>
                  </a:lnTo>
                  <a:lnTo>
                    <a:pt x="1088" y="538"/>
                  </a:lnTo>
                  <a:lnTo>
                    <a:pt x="1094" y="546"/>
                  </a:lnTo>
                  <a:lnTo>
                    <a:pt x="1099" y="548"/>
                  </a:lnTo>
                  <a:lnTo>
                    <a:pt x="1105" y="548"/>
                  </a:lnTo>
                  <a:lnTo>
                    <a:pt x="1110" y="548"/>
                  </a:lnTo>
                  <a:lnTo>
                    <a:pt x="1115" y="546"/>
                  </a:lnTo>
                  <a:lnTo>
                    <a:pt x="1124" y="546"/>
                  </a:lnTo>
                  <a:lnTo>
                    <a:pt x="1129" y="543"/>
                  </a:lnTo>
                  <a:lnTo>
                    <a:pt x="1134" y="540"/>
                  </a:lnTo>
                  <a:lnTo>
                    <a:pt x="1140" y="540"/>
                  </a:lnTo>
                  <a:lnTo>
                    <a:pt x="1148" y="538"/>
                  </a:lnTo>
                  <a:lnTo>
                    <a:pt x="1153" y="535"/>
                  </a:lnTo>
                  <a:lnTo>
                    <a:pt x="1159" y="527"/>
                  </a:lnTo>
                  <a:lnTo>
                    <a:pt x="1161" y="519"/>
                  </a:lnTo>
                  <a:lnTo>
                    <a:pt x="1164" y="497"/>
                  </a:lnTo>
                  <a:lnTo>
                    <a:pt x="1161" y="475"/>
                  </a:lnTo>
                  <a:lnTo>
                    <a:pt x="1161" y="454"/>
                  </a:lnTo>
                  <a:lnTo>
                    <a:pt x="1159" y="440"/>
                  </a:lnTo>
                  <a:lnTo>
                    <a:pt x="1156" y="435"/>
                  </a:lnTo>
                  <a:lnTo>
                    <a:pt x="1159" y="443"/>
                  </a:lnTo>
                  <a:lnTo>
                    <a:pt x="1159" y="454"/>
                  </a:lnTo>
                  <a:lnTo>
                    <a:pt x="1159" y="465"/>
                  </a:lnTo>
                  <a:lnTo>
                    <a:pt x="1159" y="475"/>
                  </a:lnTo>
                  <a:lnTo>
                    <a:pt x="1156" y="486"/>
                  </a:lnTo>
                  <a:lnTo>
                    <a:pt x="1159" y="494"/>
                  </a:lnTo>
                  <a:lnTo>
                    <a:pt x="1159" y="505"/>
                  </a:lnTo>
                  <a:lnTo>
                    <a:pt x="1164" y="511"/>
                  </a:lnTo>
                  <a:lnTo>
                    <a:pt x="1169" y="516"/>
                  </a:lnTo>
                  <a:lnTo>
                    <a:pt x="1178" y="516"/>
                  </a:lnTo>
                  <a:lnTo>
                    <a:pt x="1183" y="511"/>
                  </a:lnTo>
                  <a:lnTo>
                    <a:pt x="1186" y="502"/>
                  </a:lnTo>
                  <a:lnTo>
                    <a:pt x="1188" y="492"/>
                  </a:lnTo>
                  <a:lnTo>
                    <a:pt x="1191" y="481"/>
                  </a:lnTo>
                  <a:lnTo>
                    <a:pt x="1197" y="470"/>
                  </a:lnTo>
                  <a:lnTo>
                    <a:pt x="1202" y="465"/>
                  </a:lnTo>
                  <a:lnTo>
                    <a:pt x="1207" y="462"/>
                  </a:lnTo>
                  <a:lnTo>
                    <a:pt x="1213" y="462"/>
                  </a:lnTo>
                  <a:lnTo>
                    <a:pt x="1215" y="467"/>
                  </a:lnTo>
                  <a:lnTo>
                    <a:pt x="1213" y="478"/>
                  </a:lnTo>
                  <a:lnTo>
                    <a:pt x="1213" y="486"/>
                  </a:lnTo>
                  <a:lnTo>
                    <a:pt x="1210" y="497"/>
                  </a:lnTo>
                  <a:lnTo>
                    <a:pt x="1210" y="505"/>
                  </a:lnTo>
                  <a:lnTo>
                    <a:pt x="1213" y="511"/>
                  </a:lnTo>
                  <a:lnTo>
                    <a:pt x="1215" y="511"/>
                  </a:lnTo>
                  <a:lnTo>
                    <a:pt x="1229" y="511"/>
                  </a:lnTo>
                  <a:lnTo>
                    <a:pt x="1240" y="508"/>
                  </a:lnTo>
                  <a:lnTo>
                    <a:pt x="1253" y="508"/>
                  </a:lnTo>
                  <a:lnTo>
                    <a:pt x="1267" y="508"/>
                  </a:lnTo>
                  <a:lnTo>
                    <a:pt x="1278" y="508"/>
                  </a:lnTo>
                  <a:lnTo>
                    <a:pt x="1288" y="505"/>
                  </a:lnTo>
                  <a:lnTo>
                    <a:pt x="1299" y="500"/>
                  </a:lnTo>
                  <a:lnTo>
                    <a:pt x="1310" y="494"/>
                  </a:lnTo>
                  <a:lnTo>
                    <a:pt x="1315" y="484"/>
                  </a:lnTo>
                  <a:lnTo>
                    <a:pt x="1321" y="473"/>
                  </a:lnTo>
                  <a:lnTo>
                    <a:pt x="1323" y="459"/>
                  </a:lnTo>
                  <a:lnTo>
                    <a:pt x="1323" y="446"/>
                  </a:lnTo>
                  <a:lnTo>
                    <a:pt x="1326" y="430"/>
                  </a:lnTo>
                  <a:lnTo>
                    <a:pt x="1329" y="419"/>
                  </a:lnTo>
                  <a:lnTo>
                    <a:pt x="1334" y="405"/>
                  </a:lnTo>
                  <a:lnTo>
                    <a:pt x="1342" y="397"/>
                  </a:lnTo>
                  <a:lnTo>
                    <a:pt x="1345" y="397"/>
                  </a:lnTo>
                  <a:lnTo>
                    <a:pt x="1348" y="397"/>
                  </a:lnTo>
                  <a:lnTo>
                    <a:pt x="1351" y="397"/>
                  </a:lnTo>
                  <a:lnTo>
                    <a:pt x="1351" y="400"/>
                  </a:lnTo>
                  <a:lnTo>
                    <a:pt x="1348" y="411"/>
                  </a:lnTo>
                  <a:lnTo>
                    <a:pt x="1342" y="421"/>
                  </a:lnTo>
                  <a:lnTo>
                    <a:pt x="1340" y="438"/>
                  </a:lnTo>
                  <a:lnTo>
                    <a:pt x="1334" y="451"/>
                  </a:lnTo>
                  <a:lnTo>
                    <a:pt x="1332" y="467"/>
                  </a:lnTo>
                  <a:lnTo>
                    <a:pt x="1334" y="478"/>
                  </a:lnTo>
                  <a:lnTo>
                    <a:pt x="1337" y="481"/>
                  </a:lnTo>
                  <a:lnTo>
                    <a:pt x="1340" y="484"/>
                  </a:lnTo>
                  <a:lnTo>
                    <a:pt x="1345" y="486"/>
                  </a:lnTo>
                  <a:lnTo>
                    <a:pt x="1353" y="486"/>
                  </a:lnTo>
                  <a:lnTo>
                    <a:pt x="1359" y="486"/>
                  </a:lnTo>
                  <a:lnTo>
                    <a:pt x="1364" y="484"/>
                  </a:lnTo>
                  <a:lnTo>
                    <a:pt x="1369" y="481"/>
                  </a:lnTo>
                  <a:lnTo>
                    <a:pt x="1372" y="478"/>
                  </a:lnTo>
                  <a:lnTo>
                    <a:pt x="1375" y="467"/>
                  </a:lnTo>
                  <a:lnTo>
                    <a:pt x="1378" y="457"/>
                  </a:lnTo>
                  <a:lnTo>
                    <a:pt x="1378" y="443"/>
                  </a:lnTo>
                  <a:lnTo>
                    <a:pt x="1375" y="430"/>
                  </a:lnTo>
                  <a:lnTo>
                    <a:pt x="1375" y="419"/>
                  </a:lnTo>
                  <a:lnTo>
                    <a:pt x="1378" y="408"/>
                  </a:lnTo>
                  <a:lnTo>
                    <a:pt x="1380" y="402"/>
                  </a:lnTo>
                  <a:lnTo>
                    <a:pt x="1388" y="397"/>
                  </a:lnTo>
                  <a:lnTo>
                    <a:pt x="1394" y="397"/>
                  </a:lnTo>
                  <a:lnTo>
                    <a:pt x="1396" y="400"/>
                  </a:lnTo>
                  <a:lnTo>
                    <a:pt x="1396" y="402"/>
                  </a:lnTo>
                  <a:lnTo>
                    <a:pt x="1399" y="408"/>
                  </a:lnTo>
                  <a:lnTo>
                    <a:pt x="1396" y="421"/>
                  </a:lnTo>
                  <a:lnTo>
                    <a:pt x="1396" y="435"/>
                  </a:lnTo>
                  <a:lnTo>
                    <a:pt x="1394" y="451"/>
                  </a:lnTo>
                  <a:lnTo>
                    <a:pt x="1391" y="462"/>
                  </a:lnTo>
                  <a:lnTo>
                    <a:pt x="1394" y="467"/>
                  </a:lnTo>
                  <a:lnTo>
                    <a:pt x="1394" y="470"/>
                  </a:lnTo>
                  <a:lnTo>
                    <a:pt x="1396" y="473"/>
                  </a:lnTo>
                  <a:lnTo>
                    <a:pt x="1402" y="473"/>
                  </a:lnTo>
                  <a:lnTo>
                    <a:pt x="1426" y="467"/>
                  </a:lnTo>
                  <a:lnTo>
                    <a:pt x="1448" y="457"/>
                  </a:lnTo>
                  <a:lnTo>
                    <a:pt x="1472" y="443"/>
                  </a:lnTo>
                  <a:lnTo>
                    <a:pt x="1494" y="424"/>
                  </a:lnTo>
                  <a:lnTo>
                    <a:pt x="1513" y="405"/>
                  </a:lnTo>
                  <a:lnTo>
                    <a:pt x="1529" y="384"/>
                  </a:lnTo>
                  <a:lnTo>
                    <a:pt x="1542" y="362"/>
                  </a:lnTo>
                  <a:lnTo>
                    <a:pt x="1550" y="343"/>
                  </a:lnTo>
                  <a:lnTo>
                    <a:pt x="1656" y="24"/>
                  </a:lnTo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0" name="Freeform 20"/>
            <p:cNvSpPr>
              <a:spLocks/>
            </p:cNvSpPr>
            <p:nvPr/>
          </p:nvSpPr>
          <p:spPr bwMode="auto">
            <a:xfrm>
              <a:off x="4091" y="3284"/>
              <a:ext cx="259" cy="554"/>
            </a:xfrm>
            <a:custGeom>
              <a:avLst/>
              <a:gdLst>
                <a:gd name="T0" fmla="*/ 78 w 259"/>
                <a:gd name="T1" fmla="*/ 14 h 554"/>
                <a:gd name="T2" fmla="*/ 64 w 259"/>
                <a:gd name="T3" fmla="*/ 8 h 554"/>
                <a:gd name="T4" fmla="*/ 48 w 259"/>
                <a:gd name="T5" fmla="*/ 3 h 554"/>
                <a:gd name="T6" fmla="*/ 32 w 259"/>
                <a:gd name="T7" fmla="*/ 0 h 554"/>
                <a:gd name="T8" fmla="*/ 24 w 259"/>
                <a:gd name="T9" fmla="*/ 11 h 554"/>
                <a:gd name="T10" fmla="*/ 16 w 259"/>
                <a:gd name="T11" fmla="*/ 19 h 554"/>
                <a:gd name="T12" fmla="*/ 10 w 259"/>
                <a:gd name="T13" fmla="*/ 27 h 554"/>
                <a:gd name="T14" fmla="*/ 5 w 259"/>
                <a:gd name="T15" fmla="*/ 35 h 554"/>
                <a:gd name="T16" fmla="*/ 2 w 259"/>
                <a:gd name="T17" fmla="*/ 60 h 554"/>
                <a:gd name="T18" fmla="*/ 0 w 259"/>
                <a:gd name="T19" fmla="*/ 92 h 554"/>
                <a:gd name="T20" fmla="*/ 2 w 259"/>
                <a:gd name="T21" fmla="*/ 127 h 554"/>
                <a:gd name="T22" fmla="*/ 5 w 259"/>
                <a:gd name="T23" fmla="*/ 159 h 554"/>
                <a:gd name="T24" fmla="*/ 8 w 259"/>
                <a:gd name="T25" fmla="*/ 186 h 554"/>
                <a:gd name="T26" fmla="*/ 29 w 259"/>
                <a:gd name="T27" fmla="*/ 205 h 554"/>
                <a:gd name="T28" fmla="*/ 51 w 259"/>
                <a:gd name="T29" fmla="*/ 222 h 554"/>
                <a:gd name="T30" fmla="*/ 62 w 259"/>
                <a:gd name="T31" fmla="*/ 227 h 554"/>
                <a:gd name="T32" fmla="*/ 62 w 259"/>
                <a:gd name="T33" fmla="*/ 224 h 554"/>
                <a:gd name="T34" fmla="*/ 43 w 259"/>
                <a:gd name="T35" fmla="*/ 216 h 554"/>
                <a:gd name="T36" fmla="*/ 21 w 259"/>
                <a:gd name="T37" fmla="*/ 211 h 554"/>
                <a:gd name="T38" fmla="*/ 13 w 259"/>
                <a:gd name="T39" fmla="*/ 224 h 554"/>
                <a:gd name="T40" fmla="*/ 16 w 259"/>
                <a:gd name="T41" fmla="*/ 249 h 554"/>
                <a:gd name="T42" fmla="*/ 24 w 259"/>
                <a:gd name="T43" fmla="*/ 300 h 554"/>
                <a:gd name="T44" fmla="*/ 32 w 259"/>
                <a:gd name="T45" fmla="*/ 370 h 554"/>
                <a:gd name="T46" fmla="*/ 40 w 259"/>
                <a:gd name="T47" fmla="*/ 440 h 554"/>
                <a:gd name="T48" fmla="*/ 59 w 259"/>
                <a:gd name="T49" fmla="*/ 508 h 554"/>
                <a:gd name="T50" fmla="*/ 86 w 259"/>
                <a:gd name="T51" fmla="*/ 548 h 554"/>
                <a:gd name="T52" fmla="*/ 113 w 259"/>
                <a:gd name="T53" fmla="*/ 554 h 554"/>
                <a:gd name="T54" fmla="*/ 143 w 259"/>
                <a:gd name="T55" fmla="*/ 551 h 554"/>
                <a:gd name="T56" fmla="*/ 172 w 259"/>
                <a:gd name="T57" fmla="*/ 538 h 554"/>
                <a:gd name="T58" fmla="*/ 191 w 259"/>
                <a:gd name="T59" fmla="*/ 524 h 554"/>
                <a:gd name="T60" fmla="*/ 194 w 259"/>
                <a:gd name="T61" fmla="*/ 505 h 554"/>
                <a:gd name="T62" fmla="*/ 191 w 259"/>
                <a:gd name="T63" fmla="*/ 484 h 554"/>
                <a:gd name="T64" fmla="*/ 189 w 259"/>
                <a:gd name="T65" fmla="*/ 459 h 554"/>
                <a:gd name="T66" fmla="*/ 194 w 259"/>
                <a:gd name="T67" fmla="*/ 416 h 554"/>
                <a:gd name="T68" fmla="*/ 208 w 259"/>
                <a:gd name="T69" fmla="*/ 351 h 554"/>
                <a:gd name="T70" fmla="*/ 221 w 259"/>
                <a:gd name="T71" fmla="*/ 284 h 554"/>
                <a:gd name="T72" fmla="*/ 232 w 259"/>
                <a:gd name="T73" fmla="*/ 219 h 554"/>
                <a:gd name="T74" fmla="*/ 235 w 259"/>
                <a:gd name="T75" fmla="*/ 184 h 554"/>
                <a:gd name="T76" fmla="*/ 229 w 259"/>
                <a:gd name="T77" fmla="*/ 189 h 554"/>
                <a:gd name="T78" fmla="*/ 221 w 259"/>
                <a:gd name="T79" fmla="*/ 195 h 554"/>
                <a:gd name="T80" fmla="*/ 216 w 259"/>
                <a:gd name="T81" fmla="*/ 200 h 554"/>
                <a:gd name="T82" fmla="*/ 218 w 259"/>
                <a:gd name="T83" fmla="*/ 192 h 554"/>
                <a:gd name="T84" fmla="*/ 232 w 259"/>
                <a:gd name="T85" fmla="*/ 178 h 554"/>
                <a:gd name="T86" fmla="*/ 245 w 259"/>
                <a:gd name="T87" fmla="*/ 168 h 554"/>
                <a:gd name="T88" fmla="*/ 253 w 259"/>
                <a:gd name="T89" fmla="*/ 154 h 554"/>
                <a:gd name="T90" fmla="*/ 259 w 259"/>
                <a:gd name="T91" fmla="*/ 130 h 554"/>
                <a:gd name="T92" fmla="*/ 259 w 259"/>
                <a:gd name="T93" fmla="*/ 92 h 554"/>
                <a:gd name="T94" fmla="*/ 256 w 259"/>
                <a:gd name="T95" fmla="*/ 54 h 554"/>
                <a:gd name="T96" fmla="*/ 248 w 259"/>
                <a:gd name="T97" fmla="*/ 19 h 554"/>
                <a:gd name="T98" fmla="*/ 237 w 259"/>
                <a:gd name="T99" fmla="*/ 0 h 554"/>
                <a:gd name="T100" fmla="*/ 199 w 259"/>
                <a:gd name="T101" fmla="*/ 3 h 554"/>
                <a:gd name="T102" fmla="*/ 145 w 259"/>
                <a:gd name="T103" fmla="*/ 11 h 554"/>
                <a:gd name="T104" fmla="*/ 97 w 259"/>
                <a:gd name="T105" fmla="*/ 14 h 5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554"/>
                <a:gd name="T161" fmla="*/ 259 w 259"/>
                <a:gd name="T162" fmla="*/ 554 h 5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554">
                  <a:moveTo>
                    <a:pt x="83" y="11"/>
                  </a:moveTo>
                  <a:lnTo>
                    <a:pt x="78" y="14"/>
                  </a:lnTo>
                  <a:lnTo>
                    <a:pt x="72" y="11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7" y="6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6" y="19"/>
                  </a:lnTo>
                  <a:lnTo>
                    <a:pt x="13" y="22"/>
                  </a:lnTo>
                  <a:lnTo>
                    <a:pt x="10" y="27"/>
                  </a:lnTo>
                  <a:lnTo>
                    <a:pt x="8" y="33"/>
                  </a:lnTo>
                  <a:lnTo>
                    <a:pt x="5" y="35"/>
                  </a:lnTo>
                  <a:lnTo>
                    <a:pt x="5" y="43"/>
                  </a:lnTo>
                  <a:lnTo>
                    <a:pt x="2" y="60"/>
                  </a:lnTo>
                  <a:lnTo>
                    <a:pt x="2" y="76"/>
                  </a:lnTo>
                  <a:lnTo>
                    <a:pt x="0" y="92"/>
                  </a:lnTo>
                  <a:lnTo>
                    <a:pt x="2" y="111"/>
                  </a:lnTo>
                  <a:lnTo>
                    <a:pt x="2" y="127"/>
                  </a:lnTo>
                  <a:lnTo>
                    <a:pt x="2" y="143"/>
                  </a:lnTo>
                  <a:lnTo>
                    <a:pt x="5" y="159"/>
                  </a:lnTo>
                  <a:lnTo>
                    <a:pt x="5" y="178"/>
                  </a:lnTo>
                  <a:lnTo>
                    <a:pt x="8" y="186"/>
                  </a:lnTo>
                  <a:lnTo>
                    <a:pt x="16" y="197"/>
                  </a:lnTo>
                  <a:lnTo>
                    <a:pt x="29" y="205"/>
                  </a:lnTo>
                  <a:lnTo>
                    <a:pt x="40" y="213"/>
                  </a:lnTo>
                  <a:lnTo>
                    <a:pt x="51" y="222"/>
                  </a:lnTo>
                  <a:lnTo>
                    <a:pt x="59" y="224"/>
                  </a:lnTo>
                  <a:lnTo>
                    <a:pt x="62" y="227"/>
                  </a:lnTo>
                  <a:lnTo>
                    <a:pt x="64" y="227"/>
                  </a:lnTo>
                  <a:lnTo>
                    <a:pt x="62" y="224"/>
                  </a:lnTo>
                  <a:lnTo>
                    <a:pt x="59" y="224"/>
                  </a:lnTo>
                  <a:lnTo>
                    <a:pt x="43" y="216"/>
                  </a:lnTo>
                  <a:lnTo>
                    <a:pt x="32" y="211"/>
                  </a:lnTo>
                  <a:lnTo>
                    <a:pt x="21" y="211"/>
                  </a:lnTo>
                  <a:lnTo>
                    <a:pt x="16" y="216"/>
                  </a:lnTo>
                  <a:lnTo>
                    <a:pt x="13" y="224"/>
                  </a:lnTo>
                  <a:lnTo>
                    <a:pt x="13" y="235"/>
                  </a:lnTo>
                  <a:lnTo>
                    <a:pt x="16" y="249"/>
                  </a:lnTo>
                  <a:lnTo>
                    <a:pt x="18" y="265"/>
                  </a:lnTo>
                  <a:lnTo>
                    <a:pt x="24" y="300"/>
                  </a:lnTo>
                  <a:lnTo>
                    <a:pt x="27" y="335"/>
                  </a:lnTo>
                  <a:lnTo>
                    <a:pt x="32" y="370"/>
                  </a:lnTo>
                  <a:lnTo>
                    <a:pt x="35" y="405"/>
                  </a:lnTo>
                  <a:lnTo>
                    <a:pt x="40" y="440"/>
                  </a:lnTo>
                  <a:lnTo>
                    <a:pt x="48" y="475"/>
                  </a:lnTo>
                  <a:lnTo>
                    <a:pt x="59" y="508"/>
                  </a:lnTo>
                  <a:lnTo>
                    <a:pt x="75" y="538"/>
                  </a:lnTo>
                  <a:lnTo>
                    <a:pt x="86" y="548"/>
                  </a:lnTo>
                  <a:lnTo>
                    <a:pt x="97" y="554"/>
                  </a:lnTo>
                  <a:lnTo>
                    <a:pt x="113" y="554"/>
                  </a:lnTo>
                  <a:lnTo>
                    <a:pt x="126" y="554"/>
                  </a:lnTo>
                  <a:lnTo>
                    <a:pt x="143" y="551"/>
                  </a:lnTo>
                  <a:lnTo>
                    <a:pt x="159" y="546"/>
                  </a:lnTo>
                  <a:lnTo>
                    <a:pt x="172" y="538"/>
                  </a:lnTo>
                  <a:lnTo>
                    <a:pt x="186" y="529"/>
                  </a:lnTo>
                  <a:lnTo>
                    <a:pt x="191" y="524"/>
                  </a:lnTo>
                  <a:lnTo>
                    <a:pt x="194" y="513"/>
                  </a:lnTo>
                  <a:lnTo>
                    <a:pt x="194" y="505"/>
                  </a:lnTo>
                  <a:lnTo>
                    <a:pt x="194" y="494"/>
                  </a:lnTo>
                  <a:lnTo>
                    <a:pt x="191" y="484"/>
                  </a:lnTo>
                  <a:lnTo>
                    <a:pt x="191" y="470"/>
                  </a:lnTo>
                  <a:lnTo>
                    <a:pt x="189" y="459"/>
                  </a:lnTo>
                  <a:lnTo>
                    <a:pt x="189" y="451"/>
                  </a:lnTo>
                  <a:lnTo>
                    <a:pt x="194" y="416"/>
                  </a:lnTo>
                  <a:lnTo>
                    <a:pt x="202" y="384"/>
                  </a:lnTo>
                  <a:lnTo>
                    <a:pt x="208" y="351"/>
                  </a:lnTo>
                  <a:lnTo>
                    <a:pt x="213" y="319"/>
                  </a:lnTo>
                  <a:lnTo>
                    <a:pt x="221" y="284"/>
                  </a:lnTo>
                  <a:lnTo>
                    <a:pt x="226" y="251"/>
                  </a:lnTo>
                  <a:lnTo>
                    <a:pt x="232" y="219"/>
                  </a:lnTo>
                  <a:lnTo>
                    <a:pt x="235" y="186"/>
                  </a:lnTo>
                  <a:lnTo>
                    <a:pt x="235" y="184"/>
                  </a:lnTo>
                  <a:lnTo>
                    <a:pt x="232" y="184"/>
                  </a:lnTo>
                  <a:lnTo>
                    <a:pt x="229" y="189"/>
                  </a:lnTo>
                  <a:lnTo>
                    <a:pt x="224" y="192"/>
                  </a:lnTo>
                  <a:lnTo>
                    <a:pt x="221" y="195"/>
                  </a:lnTo>
                  <a:lnTo>
                    <a:pt x="216" y="197"/>
                  </a:lnTo>
                  <a:lnTo>
                    <a:pt x="216" y="200"/>
                  </a:lnTo>
                  <a:lnTo>
                    <a:pt x="216" y="197"/>
                  </a:lnTo>
                  <a:lnTo>
                    <a:pt x="218" y="192"/>
                  </a:lnTo>
                  <a:lnTo>
                    <a:pt x="226" y="186"/>
                  </a:lnTo>
                  <a:lnTo>
                    <a:pt x="232" y="178"/>
                  </a:lnTo>
                  <a:lnTo>
                    <a:pt x="240" y="173"/>
                  </a:lnTo>
                  <a:lnTo>
                    <a:pt x="245" y="168"/>
                  </a:lnTo>
                  <a:lnTo>
                    <a:pt x="251" y="162"/>
                  </a:lnTo>
                  <a:lnTo>
                    <a:pt x="253" y="154"/>
                  </a:lnTo>
                  <a:lnTo>
                    <a:pt x="256" y="149"/>
                  </a:lnTo>
                  <a:lnTo>
                    <a:pt x="259" y="130"/>
                  </a:lnTo>
                  <a:lnTo>
                    <a:pt x="259" y="111"/>
                  </a:lnTo>
                  <a:lnTo>
                    <a:pt x="259" y="92"/>
                  </a:lnTo>
                  <a:lnTo>
                    <a:pt x="259" y="73"/>
                  </a:lnTo>
                  <a:lnTo>
                    <a:pt x="256" y="54"/>
                  </a:lnTo>
                  <a:lnTo>
                    <a:pt x="253" y="38"/>
                  </a:lnTo>
                  <a:lnTo>
                    <a:pt x="248" y="19"/>
                  </a:lnTo>
                  <a:lnTo>
                    <a:pt x="245" y="0"/>
                  </a:lnTo>
                  <a:lnTo>
                    <a:pt x="237" y="0"/>
                  </a:lnTo>
                  <a:lnTo>
                    <a:pt x="221" y="0"/>
                  </a:lnTo>
                  <a:lnTo>
                    <a:pt x="199" y="3"/>
                  </a:lnTo>
                  <a:lnTo>
                    <a:pt x="172" y="8"/>
                  </a:lnTo>
                  <a:lnTo>
                    <a:pt x="145" y="11"/>
                  </a:lnTo>
                  <a:lnTo>
                    <a:pt x="118" y="14"/>
                  </a:lnTo>
                  <a:lnTo>
                    <a:pt x="97" y="14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DD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1" name="Freeform 21"/>
            <p:cNvSpPr>
              <a:spLocks/>
            </p:cNvSpPr>
            <p:nvPr/>
          </p:nvSpPr>
          <p:spPr bwMode="auto">
            <a:xfrm>
              <a:off x="4091" y="3284"/>
              <a:ext cx="259" cy="554"/>
            </a:xfrm>
            <a:custGeom>
              <a:avLst/>
              <a:gdLst>
                <a:gd name="T0" fmla="*/ 78 w 259"/>
                <a:gd name="T1" fmla="*/ 14 h 554"/>
                <a:gd name="T2" fmla="*/ 64 w 259"/>
                <a:gd name="T3" fmla="*/ 8 h 554"/>
                <a:gd name="T4" fmla="*/ 48 w 259"/>
                <a:gd name="T5" fmla="*/ 3 h 554"/>
                <a:gd name="T6" fmla="*/ 32 w 259"/>
                <a:gd name="T7" fmla="*/ 0 h 554"/>
                <a:gd name="T8" fmla="*/ 24 w 259"/>
                <a:gd name="T9" fmla="*/ 11 h 554"/>
                <a:gd name="T10" fmla="*/ 16 w 259"/>
                <a:gd name="T11" fmla="*/ 19 h 554"/>
                <a:gd name="T12" fmla="*/ 10 w 259"/>
                <a:gd name="T13" fmla="*/ 27 h 554"/>
                <a:gd name="T14" fmla="*/ 5 w 259"/>
                <a:gd name="T15" fmla="*/ 35 h 554"/>
                <a:gd name="T16" fmla="*/ 2 w 259"/>
                <a:gd name="T17" fmla="*/ 60 h 554"/>
                <a:gd name="T18" fmla="*/ 0 w 259"/>
                <a:gd name="T19" fmla="*/ 92 h 554"/>
                <a:gd name="T20" fmla="*/ 2 w 259"/>
                <a:gd name="T21" fmla="*/ 127 h 554"/>
                <a:gd name="T22" fmla="*/ 5 w 259"/>
                <a:gd name="T23" fmla="*/ 159 h 554"/>
                <a:gd name="T24" fmla="*/ 8 w 259"/>
                <a:gd name="T25" fmla="*/ 186 h 554"/>
                <a:gd name="T26" fmla="*/ 29 w 259"/>
                <a:gd name="T27" fmla="*/ 205 h 554"/>
                <a:gd name="T28" fmla="*/ 51 w 259"/>
                <a:gd name="T29" fmla="*/ 222 h 554"/>
                <a:gd name="T30" fmla="*/ 62 w 259"/>
                <a:gd name="T31" fmla="*/ 227 h 554"/>
                <a:gd name="T32" fmla="*/ 62 w 259"/>
                <a:gd name="T33" fmla="*/ 224 h 554"/>
                <a:gd name="T34" fmla="*/ 43 w 259"/>
                <a:gd name="T35" fmla="*/ 216 h 554"/>
                <a:gd name="T36" fmla="*/ 21 w 259"/>
                <a:gd name="T37" fmla="*/ 211 h 554"/>
                <a:gd name="T38" fmla="*/ 13 w 259"/>
                <a:gd name="T39" fmla="*/ 224 h 554"/>
                <a:gd name="T40" fmla="*/ 16 w 259"/>
                <a:gd name="T41" fmla="*/ 249 h 554"/>
                <a:gd name="T42" fmla="*/ 24 w 259"/>
                <a:gd name="T43" fmla="*/ 300 h 554"/>
                <a:gd name="T44" fmla="*/ 32 w 259"/>
                <a:gd name="T45" fmla="*/ 370 h 554"/>
                <a:gd name="T46" fmla="*/ 40 w 259"/>
                <a:gd name="T47" fmla="*/ 440 h 554"/>
                <a:gd name="T48" fmla="*/ 59 w 259"/>
                <a:gd name="T49" fmla="*/ 508 h 554"/>
                <a:gd name="T50" fmla="*/ 86 w 259"/>
                <a:gd name="T51" fmla="*/ 548 h 554"/>
                <a:gd name="T52" fmla="*/ 113 w 259"/>
                <a:gd name="T53" fmla="*/ 554 h 554"/>
                <a:gd name="T54" fmla="*/ 143 w 259"/>
                <a:gd name="T55" fmla="*/ 551 h 554"/>
                <a:gd name="T56" fmla="*/ 172 w 259"/>
                <a:gd name="T57" fmla="*/ 538 h 554"/>
                <a:gd name="T58" fmla="*/ 191 w 259"/>
                <a:gd name="T59" fmla="*/ 524 h 554"/>
                <a:gd name="T60" fmla="*/ 194 w 259"/>
                <a:gd name="T61" fmla="*/ 505 h 554"/>
                <a:gd name="T62" fmla="*/ 191 w 259"/>
                <a:gd name="T63" fmla="*/ 484 h 554"/>
                <a:gd name="T64" fmla="*/ 189 w 259"/>
                <a:gd name="T65" fmla="*/ 459 h 554"/>
                <a:gd name="T66" fmla="*/ 194 w 259"/>
                <a:gd name="T67" fmla="*/ 416 h 554"/>
                <a:gd name="T68" fmla="*/ 208 w 259"/>
                <a:gd name="T69" fmla="*/ 351 h 554"/>
                <a:gd name="T70" fmla="*/ 221 w 259"/>
                <a:gd name="T71" fmla="*/ 284 h 554"/>
                <a:gd name="T72" fmla="*/ 232 w 259"/>
                <a:gd name="T73" fmla="*/ 219 h 554"/>
                <a:gd name="T74" fmla="*/ 235 w 259"/>
                <a:gd name="T75" fmla="*/ 184 h 554"/>
                <a:gd name="T76" fmla="*/ 229 w 259"/>
                <a:gd name="T77" fmla="*/ 189 h 554"/>
                <a:gd name="T78" fmla="*/ 221 w 259"/>
                <a:gd name="T79" fmla="*/ 195 h 554"/>
                <a:gd name="T80" fmla="*/ 216 w 259"/>
                <a:gd name="T81" fmla="*/ 200 h 554"/>
                <a:gd name="T82" fmla="*/ 218 w 259"/>
                <a:gd name="T83" fmla="*/ 192 h 554"/>
                <a:gd name="T84" fmla="*/ 232 w 259"/>
                <a:gd name="T85" fmla="*/ 178 h 554"/>
                <a:gd name="T86" fmla="*/ 245 w 259"/>
                <a:gd name="T87" fmla="*/ 168 h 554"/>
                <a:gd name="T88" fmla="*/ 253 w 259"/>
                <a:gd name="T89" fmla="*/ 154 h 554"/>
                <a:gd name="T90" fmla="*/ 259 w 259"/>
                <a:gd name="T91" fmla="*/ 130 h 554"/>
                <a:gd name="T92" fmla="*/ 259 w 259"/>
                <a:gd name="T93" fmla="*/ 92 h 554"/>
                <a:gd name="T94" fmla="*/ 256 w 259"/>
                <a:gd name="T95" fmla="*/ 54 h 554"/>
                <a:gd name="T96" fmla="*/ 248 w 259"/>
                <a:gd name="T97" fmla="*/ 19 h 554"/>
                <a:gd name="T98" fmla="*/ 237 w 259"/>
                <a:gd name="T99" fmla="*/ 0 h 554"/>
                <a:gd name="T100" fmla="*/ 199 w 259"/>
                <a:gd name="T101" fmla="*/ 3 h 554"/>
                <a:gd name="T102" fmla="*/ 145 w 259"/>
                <a:gd name="T103" fmla="*/ 11 h 554"/>
                <a:gd name="T104" fmla="*/ 97 w 259"/>
                <a:gd name="T105" fmla="*/ 14 h 5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554"/>
                <a:gd name="T161" fmla="*/ 259 w 259"/>
                <a:gd name="T162" fmla="*/ 554 h 5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554">
                  <a:moveTo>
                    <a:pt x="83" y="11"/>
                  </a:moveTo>
                  <a:lnTo>
                    <a:pt x="78" y="14"/>
                  </a:lnTo>
                  <a:lnTo>
                    <a:pt x="72" y="11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7" y="6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6" y="19"/>
                  </a:lnTo>
                  <a:lnTo>
                    <a:pt x="13" y="22"/>
                  </a:lnTo>
                  <a:lnTo>
                    <a:pt x="10" y="27"/>
                  </a:lnTo>
                  <a:lnTo>
                    <a:pt x="8" y="33"/>
                  </a:lnTo>
                  <a:lnTo>
                    <a:pt x="5" y="35"/>
                  </a:lnTo>
                  <a:lnTo>
                    <a:pt x="5" y="43"/>
                  </a:lnTo>
                  <a:lnTo>
                    <a:pt x="2" y="60"/>
                  </a:lnTo>
                  <a:lnTo>
                    <a:pt x="2" y="76"/>
                  </a:lnTo>
                  <a:lnTo>
                    <a:pt x="0" y="92"/>
                  </a:lnTo>
                  <a:lnTo>
                    <a:pt x="2" y="111"/>
                  </a:lnTo>
                  <a:lnTo>
                    <a:pt x="2" y="127"/>
                  </a:lnTo>
                  <a:lnTo>
                    <a:pt x="2" y="143"/>
                  </a:lnTo>
                  <a:lnTo>
                    <a:pt x="5" y="159"/>
                  </a:lnTo>
                  <a:lnTo>
                    <a:pt x="5" y="178"/>
                  </a:lnTo>
                  <a:lnTo>
                    <a:pt x="8" y="186"/>
                  </a:lnTo>
                  <a:lnTo>
                    <a:pt x="16" y="197"/>
                  </a:lnTo>
                  <a:lnTo>
                    <a:pt x="29" y="205"/>
                  </a:lnTo>
                  <a:lnTo>
                    <a:pt x="40" y="213"/>
                  </a:lnTo>
                  <a:lnTo>
                    <a:pt x="51" y="222"/>
                  </a:lnTo>
                  <a:lnTo>
                    <a:pt x="59" y="224"/>
                  </a:lnTo>
                  <a:lnTo>
                    <a:pt x="62" y="227"/>
                  </a:lnTo>
                  <a:lnTo>
                    <a:pt x="64" y="227"/>
                  </a:lnTo>
                  <a:lnTo>
                    <a:pt x="62" y="224"/>
                  </a:lnTo>
                  <a:lnTo>
                    <a:pt x="59" y="224"/>
                  </a:lnTo>
                  <a:lnTo>
                    <a:pt x="43" y="216"/>
                  </a:lnTo>
                  <a:lnTo>
                    <a:pt x="32" y="211"/>
                  </a:lnTo>
                  <a:lnTo>
                    <a:pt x="21" y="211"/>
                  </a:lnTo>
                  <a:lnTo>
                    <a:pt x="16" y="216"/>
                  </a:lnTo>
                  <a:lnTo>
                    <a:pt x="13" y="224"/>
                  </a:lnTo>
                  <a:lnTo>
                    <a:pt x="13" y="235"/>
                  </a:lnTo>
                  <a:lnTo>
                    <a:pt x="16" y="249"/>
                  </a:lnTo>
                  <a:lnTo>
                    <a:pt x="18" y="265"/>
                  </a:lnTo>
                  <a:lnTo>
                    <a:pt x="24" y="300"/>
                  </a:lnTo>
                  <a:lnTo>
                    <a:pt x="27" y="335"/>
                  </a:lnTo>
                  <a:lnTo>
                    <a:pt x="32" y="370"/>
                  </a:lnTo>
                  <a:lnTo>
                    <a:pt x="35" y="405"/>
                  </a:lnTo>
                  <a:lnTo>
                    <a:pt x="40" y="440"/>
                  </a:lnTo>
                  <a:lnTo>
                    <a:pt x="48" y="475"/>
                  </a:lnTo>
                  <a:lnTo>
                    <a:pt x="59" y="508"/>
                  </a:lnTo>
                  <a:lnTo>
                    <a:pt x="75" y="538"/>
                  </a:lnTo>
                  <a:lnTo>
                    <a:pt x="86" y="548"/>
                  </a:lnTo>
                  <a:lnTo>
                    <a:pt x="97" y="554"/>
                  </a:lnTo>
                  <a:lnTo>
                    <a:pt x="113" y="554"/>
                  </a:lnTo>
                  <a:lnTo>
                    <a:pt x="126" y="554"/>
                  </a:lnTo>
                  <a:lnTo>
                    <a:pt x="143" y="551"/>
                  </a:lnTo>
                  <a:lnTo>
                    <a:pt x="159" y="546"/>
                  </a:lnTo>
                  <a:lnTo>
                    <a:pt x="172" y="538"/>
                  </a:lnTo>
                  <a:lnTo>
                    <a:pt x="186" y="529"/>
                  </a:lnTo>
                  <a:lnTo>
                    <a:pt x="191" y="524"/>
                  </a:lnTo>
                  <a:lnTo>
                    <a:pt x="194" y="513"/>
                  </a:lnTo>
                  <a:lnTo>
                    <a:pt x="194" y="505"/>
                  </a:lnTo>
                  <a:lnTo>
                    <a:pt x="194" y="494"/>
                  </a:lnTo>
                  <a:lnTo>
                    <a:pt x="191" y="484"/>
                  </a:lnTo>
                  <a:lnTo>
                    <a:pt x="191" y="470"/>
                  </a:lnTo>
                  <a:lnTo>
                    <a:pt x="189" y="459"/>
                  </a:lnTo>
                  <a:lnTo>
                    <a:pt x="189" y="451"/>
                  </a:lnTo>
                  <a:lnTo>
                    <a:pt x="194" y="416"/>
                  </a:lnTo>
                  <a:lnTo>
                    <a:pt x="202" y="384"/>
                  </a:lnTo>
                  <a:lnTo>
                    <a:pt x="208" y="351"/>
                  </a:lnTo>
                  <a:lnTo>
                    <a:pt x="213" y="319"/>
                  </a:lnTo>
                  <a:lnTo>
                    <a:pt x="221" y="284"/>
                  </a:lnTo>
                  <a:lnTo>
                    <a:pt x="226" y="251"/>
                  </a:lnTo>
                  <a:lnTo>
                    <a:pt x="232" y="219"/>
                  </a:lnTo>
                  <a:lnTo>
                    <a:pt x="235" y="186"/>
                  </a:lnTo>
                  <a:lnTo>
                    <a:pt x="235" y="184"/>
                  </a:lnTo>
                  <a:lnTo>
                    <a:pt x="232" y="184"/>
                  </a:lnTo>
                  <a:lnTo>
                    <a:pt x="229" y="189"/>
                  </a:lnTo>
                  <a:lnTo>
                    <a:pt x="224" y="192"/>
                  </a:lnTo>
                  <a:lnTo>
                    <a:pt x="221" y="195"/>
                  </a:lnTo>
                  <a:lnTo>
                    <a:pt x="216" y="197"/>
                  </a:lnTo>
                  <a:lnTo>
                    <a:pt x="216" y="200"/>
                  </a:lnTo>
                  <a:lnTo>
                    <a:pt x="216" y="197"/>
                  </a:lnTo>
                  <a:lnTo>
                    <a:pt x="218" y="192"/>
                  </a:lnTo>
                  <a:lnTo>
                    <a:pt x="226" y="186"/>
                  </a:lnTo>
                  <a:lnTo>
                    <a:pt x="232" y="178"/>
                  </a:lnTo>
                  <a:lnTo>
                    <a:pt x="240" y="173"/>
                  </a:lnTo>
                  <a:lnTo>
                    <a:pt x="245" y="168"/>
                  </a:lnTo>
                  <a:lnTo>
                    <a:pt x="251" y="162"/>
                  </a:lnTo>
                  <a:lnTo>
                    <a:pt x="253" y="154"/>
                  </a:lnTo>
                  <a:lnTo>
                    <a:pt x="256" y="149"/>
                  </a:lnTo>
                  <a:lnTo>
                    <a:pt x="259" y="130"/>
                  </a:lnTo>
                  <a:lnTo>
                    <a:pt x="259" y="111"/>
                  </a:lnTo>
                  <a:lnTo>
                    <a:pt x="259" y="92"/>
                  </a:lnTo>
                  <a:lnTo>
                    <a:pt x="259" y="73"/>
                  </a:lnTo>
                  <a:lnTo>
                    <a:pt x="256" y="54"/>
                  </a:lnTo>
                  <a:lnTo>
                    <a:pt x="253" y="38"/>
                  </a:lnTo>
                  <a:lnTo>
                    <a:pt x="248" y="19"/>
                  </a:lnTo>
                  <a:lnTo>
                    <a:pt x="245" y="0"/>
                  </a:lnTo>
                  <a:lnTo>
                    <a:pt x="237" y="0"/>
                  </a:lnTo>
                  <a:lnTo>
                    <a:pt x="221" y="0"/>
                  </a:lnTo>
                  <a:lnTo>
                    <a:pt x="199" y="3"/>
                  </a:lnTo>
                  <a:lnTo>
                    <a:pt x="172" y="8"/>
                  </a:lnTo>
                  <a:lnTo>
                    <a:pt x="145" y="11"/>
                  </a:lnTo>
                  <a:lnTo>
                    <a:pt x="118" y="14"/>
                  </a:lnTo>
                  <a:lnTo>
                    <a:pt x="97" y="14"/>
                  </a:lnTo>
                  <a:lnTo>
                    <a:pt x="83" y="11"/>
                  </a:lnTo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2" name="Freeform 22"/>
            <p:cNvSpPr>
              <a:spLocks/>
            </p:cNvSpPr>
            <p:nvPr/>
          </p:nvSpPr>
          <p:spPr bwMode="auto">
            <a:xfrm>
              <a:off x="2594" y="816"/>
              <a:ext cx="167" cy="237"/>
            </a:xfrm>
            <a:custGeom>
              <a:avLst/>
              <a:gdLst>
                <a:gd name="T0" fmla="*/ 13 w 167"/>
                <a:gd name="T1" fmla="*/ 21 h 237"/>
                <a:gd name="T2" fmla="*/ 8 w 167"/>
                <a:gd name="T3" fmla="*/ 24 h 237"/>
                <a:gd name="T4" fmla="*/ 2 w 167"/>
                <a:gd name="T5" fmla="*/ 27 h 237"/>
                <a:gd name="T6" fmla="*/ 0 w 167"/>
                <a:gd name="T7" fmla="*/ 29 h 237"/>
                <a:gd name="T8" fmla="*/ 0 w 167"/>
                <a:gd name="T9" fmla="*/ 35 h 237"/>
                <a:gd name="T10" fmla="*/ 0 w 167"/>
                <a:gd name="T11" fmla="*/ 48 h 237"/>
                <a:gd name="T12" fmla="*/ 2 w 167"/>
                <a:gd name="T13" fmla="*/ 62 h 237"/>
                <a:gd name="T14" fmla="*/ 5 w 167"/>
                <a:gd name="T15" fmla="*/ 78 h 237"/>
                <a:gd name="T16" fmla="*/ 11 w 167"/>
                <a:gd name="T17" fmla="*/ 94 h 237"/>
                <a:gd name="T18" fmla="*/ 16 w 167"/>
                <a:gd name="T19" fmla="*/ 110 h 237"/>
                <a:gd name="T20" fmla="*/ 19 w 167"/>
                <a:gd name="T21" fmla="*/ 124 h 237"/>
                <a:gd name="T22" fmla="*/ 19 w 167"/>
                <a:gd name="T23" fmla="*/ 137 h 237"/>
                <a:gd name="T24" fmla="*/ 19 w 167"/>
                <a:gd name="T25" fmla="*/ 151 h 237"/>
                <a:gd name="T26" fmla="*/ 16 w 167"/>
                <a:gd name="T27" fmla="*/ 164 h 237"/>
                <a:gd name="T28" fmla="*/ 16 w 167"/>
                <a:gd name="T29" fmla="*/ 178 h 237"/>
                <a:gd name="T30" fmla="*/ 16 w 167"/>
                <a:gd name="T31" fmla="*/ 191 h 237"/>
                <a:gd name="T32" fmla="*/ 19 w 167"/>
                <a:gd name="T33" fmla="*/ 205 h 237"/>
                <a:gd name="T34" fmla="*/ 21 w 167"/>
                <a:gd name="T35" fmla="*/ 216 h 237"/>
                <a:gd name="T36" fmla="*/ 27 w 167"/>
                <a:gd name="T37" fmla="*/ 226 h 237"/>
                <a:gd name="T38" fmla="*/ 32 w 167"/>
                <a:gd name="T39" fmla="*/ 232 h 237"/>
                <a:gd name="T40" fmla="*/ 35 w 167"/>
                <a:gd name="T41" fmla="*/ 234 h 237"/>
                <a:gd name="T42" fmla="*/ 40 w 167"/>
                <a:gd name="T43" fmla="*/ 237 h 237"/>
                <a:gd name="T44" fmla="*/ 46 w 167"/>
                <a:gd name="T45" fmla="*/ 237 h 237"/>
                <a:gd name="T46" fmla="*/ 48 w 167"/>
                <a:gd name="T47" fmla="*/ 237 h 237"/>
                <a:gd name="T48" fmla="*/ 54 w 167"/>
                <a:gd name="T49" fmla="*/ 237 h 237"/>
                <a:gd name="T50" fmla="*/ 59 w 167"/>
                <a:gd name="T51" fmla="*/ 234 h 237"/>
                <a:gd name="T52" fmla="*/ 65 w 167"/>
                <a:gd name="T53" fmla="*/ 232 h 237"/>
                <a:gd name="T54" fmla="*/ 159 w 167"/>
                <a:gd name="T55" fmla="*/ 189 h 237"/>
                <a:gd name="T56" fmla="*/ 165 w 167"/>
                <a:gd name="T57" fmla="*/ 186 h 237"/>
                <a:gd name="T58" fmla="*/ 167 w 167"/>
                <a:gd name="T59" fmla="*/ 180 h 237"/>
                <a:gd name="T60" fmla="*/ 167 w 167"/>
                <a:gd name="T61" fmla="*/ 175 h 237"/>
                <a:gd name="T62" fmla="*/ 167 w 167"/>
                <a:gd name="T63" fmla="*/ 170 h 237"/>
                <a:gd name="T64" fmla="*/ 165 w 167"/>
                <a:gd name="T65" fmla="*/ 153 h 237"/>
                <a:gd name="T66" fmla="*/ 156 w 167"/>
                <a:gd name="T67" fmla="*/ 137 h 237"/>
                <a:gd name="T68" fmla="*/ 148 w 167"/>
                <a:gd name="T69" fmla="*/ 118 h 237"/>
                <a:gd name="T70" fmla="*/ 140 w 167"/>
                <a:gd name="T71" fmla="*/ 99 h 237"/>
                <a:gd name="T72" fmla="*/ 135 w 167"/>
                <a:gd name="T73" fmla="*/ 86 h 237"/>
                <a:gd name="T74" fmla="*/ 132 w 167"/>
                <a:gd name="T75" fmla="*/ 72 h 237"/>
                <a:gd name="T76" fmla="*/ 132 w 167"/>
                <a:gd name="T77" fmla="*/ 62 h 237"/>
                <a:gd name="T78" fmla="*/ 135 w 167"/>
                <a:gd name="T79" fmla="*/ 51 h 237"/>
                <a:gd name="T80" fmla="*/ 138 w 167"/>
                <a:gd name="T81" fmla="*/ 37 h 237"/>
                <a:gd name="T82" fmla="*/ 143 w 167"/>
                <a:gd name="T83" fmla="*/ 24 h 237"/>
                <a:gd name="T84" fmla="*/ 146 w 167"/>
                <a:gd name="T85" fmla="*/ 13 h 237"/>
                <a:gd name="T86" fmla="*/ 146 w 167"/>
                <a:gd name="T87" fmla="*/ 5 h 237"/>
                <a:gd name="T88" fmla="*/ 146 w 167"/>
                <a:gd name="T89" fmla="*/ 2 h 237"/>
                <a:gd name="T90" fmla="*/ 143 w 167"/>
                <a:gd name="T91" fmla="*/ 0 h 237"/>
                <a:gd name="T92" fmla="*/ 140 w 167"/>
                <a:gd name="T93" fmla="*/ 0 h 237"/>
                <a:gd name="T94" fmla="*/ 138 w 167"/>
                <a:gd name="T95" fmla="*/ 0 h 237"/>
                <a:gd name="T96" fmla="*/ 13 w 167"/>
                <a:gd name="T97" fmla="*/ 21 h 2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7"/>
                <a:gd name="T148" fmla="*/ 0 h 237"/>
                <a:gd name="T149" fmla="*/ 167 w 167"/>
                <a:gd name="T150" fmla="*/ 237 h 2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7" h="237">
                  <a:moveTo>
                    <a:pt x="13" y="21"/>
                  </a:moveTo>
                  <a:lnTo>
                    <a:pt x="8" y="24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8"/>
                  </a:lnTo>
                  <a:lnTo>
                    <a:pt x="2" y="62"/>
                  </a:lnTo>
                  <a:lnTo>
                    <a:pt x="5" y="78"/>
                  </a:lnTo>
                  <a:lnTo>
                    <a:pt x="11" y="94"/>
                  </a:lnTo>
                  <a:lnTo>
                    <a:pt x="16" y="110"/>
                  </a:lnTo>
                  <a:lnTo>
                    <a:pt x="19" y="124"/>
                  </a:lnTo>
                  <a:lnTo>
                    <a:pt x="19" y="137"/>
                  </a:lnTo>
                  <a:lnTo>
                    <a:pt x="19" y="151"/>
                  </a:lnTo>
                  <a:lnTo>
                    <a:pt x="16" y="164"/>
                  </a:lnTo>
                  <a:lnTo>
                    <a:pt x="16" y="178"/>
                  </a:lnTo>
                  <a:lnTo>
                    <a:pt x="16" y="191"/>
                  </a:lnTo>
                  <a:lnTo>
                    <a:pt x="19" y="205"/>
                  </a:lnTo>
                  <a:lnTo>
                    <a:pt x="21" y="216"/>
                  </a:lnTo>
                  <a:lnTo>
                    <a:pt x="27" y="226"/>
                  </a:lnTo>
                  <a:lnTo>
                    <a:pt x="32" y="232"/>
                  </a:lnTo>
                  <a:lnTo>
                    <a:pt x="35" y="234"/>
                  </a:lnTo>
                  <a:lnTo>
                    <a:pt x="40" y="237"/>
                  </a:lnTo>
                  <a:lnTo>
                    <a:pt x="46" y="237"/>
                  </a:lnTo>
                  <a:lnTo>
                    <a:pt x="48" y="237"/>
                  </a:lnTo>
                  <a:lnTo>
                    <a:pt x="54" y="237"/>
                  </a:lnTo>
                  <a:lnTo>
                    <a:pt x="59" y="234"/>
                  </a:lnTo>
                  <a:lnTo>
                    <a:pt x="65" y="232"/>
                  </a:lnTo>
                  <a:lnTo>
                    <a:pt x="159" y="189"/>
                  </a:lnTo>
                  <a:lnTo>
                    <a:pt x="165" y="186"/>
                  </a:lnTo>
                  <a:lnTo>
                    <a:pt x="167" y="180"/>
                  </a:lnTo>
                  <a:lnTo>
                    <a:pt x="167" y="175"/>
                  </a:lnTo>
                  <a:lnTo>
                    <a:pt x="167" y="170"/>
                  </a:lnTo>
                  <a:lnTo>
                    <a:pt x="165" y="153"/>
                  </a:lnTo>
                  <a:lnTo>
                    <a:pt x="156" y="137"/>
                  </a:lnTo>
                  <a:lnTo>
                    <a:pt x="148" y="118"/>
                  </a:lnTo>
                  <a:lnTo>
                    <a:pt x="140" y="99"/>
                  </a:lnTo>
                  <a:lnTo>
                    <a:pt x="135" y="86"/>
                  </a:lnTo>
                  <a:lnTo>
                    <a:pt x="132" y="72"/>
                  </a:lnTo>
                  <a:lnTo>
                    <a:pt x="132" y="62"/>
                  </a:lnTo>
                  <a:lnTo>
                    <a:pt x="135" y="51"/>
                  </a:lnTo>
                  <a:lnTo>
                    <a:pt x="138" y="37"/>
                  </a:lnTo>
                  <a:lnTo>
                    <a:pt x="143" y="24"/>
                  </a:lnTo>
                  <a:lnTo>
                    <a:pt x="146" y="13"/>
                  </a:lnTo>
                  <a:lnTo>
                    <a:pt x="146" y="5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3" name="Freeform 23"/>
            <p:cNvSpPr>
              <a:spLocks/>
            </p:cNvSpPr>
            <p:nvPr/>
          </p:nvSpPr>
          <p:spPr bwMode="auto">
            <a:xfrm>
              <a:off x="2594" y="816"/>
              <a:ext cx="167" cy="237"/>
            </a:xfrm>
            <a:custGeom>
              <a:avLst/>
              <a:gdLst>
                <a:gd name="T0" fmla="*/ 13 w 167"/>
                <a:gd name="T1" fmla="*/ 21 h 237"/>
                <a:gd name="T2" fmla="*/ 8 w 167"/>
                <a:gd name="T3" fmla="*/ 24 h 237"/>
                <a:gd name="T4" fmla="*/ 2 w 167"/>
                <a:gd name="T5" fmla="*/ 27 h 237"/>
                <a:gd name="T6" fmla="*/ 0 w 167"/>
                <a:gd name="T7" fmla="*/ 29 h 237"/>
                <a:gd name="T8" fmla="*/ 0 w 167"/>
                <a:gd name="T9" fmla="*/ 35 h 237"/>
                <a:gd name="T10" fmla="*/ 0 w 167"/>
                <a:gd name="T11" fmla="*/ 48 h 237"/>
                <a:gd name="T12" fmla="*/ 2 w 167"/>
                <a:gd name="T13" fmla="*/ 62 h 237"/>
                <a:gd name="T14" fmla="*/ 5 w 167"/>
                <a:gd name="T15" fmla="*/ 78 h 237"/>
                <a:gd name="T16" fmla="*/ 11 w 167"/>
                <a:gd name="T17" fmla="*/ 94 h 237"/>
                <a:gd name="T18" fmla="*/ 16 w 167"/>
                <a:gd name="T19" fmla="*/ 110 h 237"/>
                <a:gd name="T20" fmla="*/ 19 w 167"/>
                <a:gd name="T21" fmla="*/ 124 h 237"/>
                <a:gd name="T22" fmla="*/ 19 w 167"/>
                <a:gd name="T23" fmla="*/ 137 h 237"/>
                <a:gd name="T24" fmla="*/ 19 w 167"/>
                <a:gd name="T25" fmla="*/ 151 h 237"/>
                <a:gd name="T26" fmla="*/ 16 w 167"/>
                <a:gd name="T27" fmla="*/ 164 h 237"/>
                <a:gd name="T28" fmla="*/ 16 w 167"/>
                <a:gd name="T29" fmla="*/ 178 h 237"/>
                <a:gd name="T30" fmla="*/ 16 w 167"/>
                <a:gd name="T31" fmla="*/ 191 h 237"/>
                <a:gd name="T32" fmla="*/ 19 w 167"/>
                <a:gd name="T33" fmla="*/ 205 h 237"/>
                <a:gd name="T34" fmla="*/ 21 w 167"/>
                <a:gd name="T35" fmla="*/ 216 h 237"/>
                <a:gd name="T36" fmla="*/ 27 w 167"/>
                <a:gd name="T37" fmla="*/ 226 h 237"/>
                <a:gd name="T38" fmla="*/ 32 w 167"/>
                <a:gd name="T39" fmla="*/ 232 h 237"/>
                <a:gd name="T40" fmla="*/ 35 w 167"/>
                <a:gd name="T41" fmla="*/ 234 h 237"/>
                <a:gd name="T42" fmla="*/ 40 w 167"/>
                <a:gd name="T43" fmla="*/ 237 h 237"/>
                <a:gd name="T44" fmla="*/ 46 w 167"/>
                <a:gd name="T45" fmla="*/ 237 h 237"/>
                <a:gd name="T46" fmla="*/ 48 w 167"/>
                <a:gd name="T47" fmla="*/ 237 h 237"/>
                <a:gd name="T48" fmla="*/ 54 w 167"/>
                <a:gd name="T49" fmla="*/ 237 h 237"/>
                <a:gd name="T50" fmla="*/ 59 w 167"/>
                <a:gd name="T51" fmla="*/ 234 h 237"/>
                <a:gd name="T52" fmla="*/ 65 w 167"/>
                <a:gd name="T53" fmla="*/ 232 h 237"/>
                <a:gd name="T54" fmla="*/ 159 w 167"/>
                <a:gd name="T55" fmla="*/ 189 h 237"/>
                <a:gd name="T56" fmla="*/ 165 w 167"/>
                <a:gd name="T57" fmla="*/ 186 h 237"/>
                <a:gd name="T58" fmla="*/ 167 w 167"/>
                <a:gd name="T59" fmla="*/ 180 h 237"/>
                <a:gd name="T60" fmla="*/ 167 w 167"/>
                <a:gd name="T61" fmla="*/ 175 h 237"/>
                <a:gd name="T62" fmla="*/ 167 w 167"/>
                <a:gd name="T63" fmla="*/ 170 h 237"/>
                <a:gd name="T64" fmla="*/ 165 w 167"/>
                <a:gd name="T65" fmla="*/ 153 h 237"/>
                <a:gd name="T66" fmla="*/ 156 w 167"/>
                <a:gd name="T67" fmla="*/ 137 h 237"/>
                <a:gd name="T68" fmla="*/ 148 w 167"/>
                <a:gd name="T69" fmla="*/ 118 h 237"/>
                <a:gd name="T70" fmla="*/ 140 w 167"/>
                <a:gd name="T71" fmla="*/ 99 h 237"/>
                <a:gd name="T72" fmla="*/ 135 w 167"/>
                <a:gd name="T73" fmla="*/ 86 h 237"/>
                <a:gd name="T74" fmla="*/ 132 w 167"/>
                <a:gd name="T75" fmla="*/ 72 h 237"/>
                <a:gd name="T76" fmla="*/ 132 w 167"/>
                <a:gd name="T77" fmla="*/ 62 h 237"/>
                <a:gd name="T78" fmla="*/ 135 w 167"/>
                <a:gd name="T79" fmla="*/ 51 h 237"/>
                <a:gd name="T80" fmla="*/ 138 w 167"/>
                <a:gd name="T81" fmla="*/ 37 h 237"/>
                <a:gd name="T82" fmla="*/ 143 w 167"/>
                <a:gd name="T83" fmla="*/ 24 h 237"/>
                <a:gd name="T84" fmla="*/ 146 w 167"/>
                <a:gd name="T85" fmla="*/ 13 h 237"/>
                <a:gd name="T86" fmla="*/ 146 w 167"/>
                <a:gd name="T87" fmla="*/ 5 h 237"/>
                <a:gd name="T88" fmla="*/ 146 w 167"/>
                <a:gd name="T89" fmla="*/ 2 h 237"/>
                <a:gd name="T90" fmla="*/ 143 w 167"/>
                <a:gd name="T91" fmla="*/ 0 h 237"/>
                <a:gd name="T92" fmla="*/ 140 w 167"/>
                <a:gd name="T93" fmla="*/ 0 h 237"/>
                <a:gd name="T94" fmla="*/ 138 w 167"/>
                <a:gd name="T95" fmla="*/ 0 h 237"/>
                <a:gd name="T96" fmla="*/ 13 w 167"/>
                <a:gd name="T97" fmla="*/ 21 h 2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7"/>
                <a:gd name="T148" fmla="*/ 0 h 237"/>
                <a:gd name="T149" fmla="*/ 167 w 167"/>
                <a:gd name="T150" fmla="*/ 237 h 2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7" h="237">
                  <a:moveTo>
                    <a:pt x="13" y="21"/>
                  </a:moveTo>
                  <a:lnTo>
                    <a:pt x="8" y="24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8"/>
                  </a:lnTo>
                  <a:lnTo>
                    <a:pt x="2" y="62"/>
                  </a:lnTo>
                  <a:lnTo>
                    <a:pt x="5" y="78"/>
                  </a:lnTo>
                  <a:lnTo>
                    <a:pt x="11" y="94"/>
                  </a:lnTo>
                  <a:lnTo>
                    <a:pt x="16" y="110"/>
                  </a:lnTo>
                  <a:lnTo>
                    <a:pt x="19" y="124"/>
                  </a:lnTo>
                  <a:lnTo>
                    <a:pt x="19" y="137"/>
                  </a:lnTo>
                  <a:lnTo>
                    <a:pt x="19" y="151"/>
                  </a:lnTo>
                  <a:lnTo>
                    <a:pt x="16" y="164"/>
                  </a:lnTo>
                  <a:lnTo>
                    <a:pt x="16" y="178"/>
                  </a:lnTo>
                  <a:lnTo>
                    <a:pt x="16" y="191"/>
                  </a:lnTo>
                  <a:lnTo>
                    <a:pt x="19" y="205"/>
                  </a:lnTo>
                  <a:lnTo>
                    <a:pt x="21" y="216"/>
                  </a:lnTo>
                  <a:lnTo>
                    <a:pt x="27" y="226"/>
                  </a:lnTo>
                  <a:lnTo>
                    <a:pt x="32" y="232"/>
                  </a:lnTo>
                  <a:lnTo>
                    <a:pt x="35" y="234"/>
                  </a:lnTo>
                  <a:lnTo>
                    <a:pt x="40" y="237"/>
                  </a:lnTo>
                  <a:lnTo>
                    <a:pt x="46" y="237"/>
                  </a:lnTo>
                  <a:lnTo>
                    <a:pt x="48" y="237"/>
                  </a:lnTo>
                  <a:lnTo>
                    <a:pt x="54" y="237"/>
                  </a:lnTo>
                  <a:lnTo>
                    <a:pt x="59" y="234"/>
                  </a:lnTo>
                  <a:lnTo>
                    <a:pt x="65" y="232"/>
                  </a:lnTo>
                  <a:lnTo>
                    <a:pt x="159" y="189"/>
                  </a:lnTo>
                  <a:lnTo>
                    <a:pt x="165" y="186"/>
                  </a:lnTo>
                  <a:lnTo>
                    <a:pt x="167" y="180"/>
                  </a:lnTo>
                  <a:lnTo>
                    <a:pt x="167" y="175"/>
                  </a:lnTo>
                  <a:lnTo>
                    <a:pt x="167" y="170"/>
                  </a:lnTo>
                  <a:lnTo>
                    <a:pt x="165" y="153"/>
                  </a:lnTo>
                  <a:lnTo>
                    <a:pt x="156" y="137"/>
                  </a:lnTo>
                  <a:lnTo>
                    <a:pt x="148" y="118"/>
                  </a:lnTo>
                  <a:lnTo>
                    <a:pt x="140" y="99"/>
                  </a:lnTo>
                  <a:lnTo>
                    <a:pt x="135" y="86"/>
                  </a:lnTo>
                  <a:lnTo>
                    <a:pt x="132" y="72"/>
                  </a:lnTo>
                  <a:lnTo>
                    <a:pt x="132" y="62"/>
                  </a:lnTo>
                  <a:lnTo>
                    <a:pt x="135" y="51"/>
                  </a:lnTo>
                  <a:lnTo>
                    <a:pt x="138" y="37"/>
                  </a:lnTo>
                  <a:lnTo>
                    <a:pt x="143" y="24"/>
                  </a:lnTo>
                  <a:lnTo>
                    <a:pt x="146" y="13"/>
                  </a:lnTo>
                  <a:lnTo>
                    <a:pt x="146" y="5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" y="21"/>
                  </a:lnTo>
                </a:path>
              </a:pathLst>
            </a:cu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418" name="Rectangle 26"/>
            <p:cNvSpPr>
              <a:spLocks noChangeArrowheads="1"/>
            </p:cNvSpPr>
            <p:nvPr/>
          </p:nvSpPr>
          <p:spPr bwMode="auto">
            <a:xfrm>
              <a:off x="1887" y="1058"/>
              <a:ext cx="59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antrum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&lt;1.0</a:t>
              </a:r>
              <a:endPara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87426" name="Rectangle 34"/>
            <p:cNvSpPr>
              <a:spLocks noChangeArrowheads="1"/>
            </p:cNvSpPr>
            <p:nvPr/>
          </p:nvSpPr>
          <p:spPr bwMode="auto">
            <a:xfrm>
              <a:off x="3113" y="2633"/>
              <a:ext cx="83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ascending</a:t>
              </a:r>
            </a:p>
            <a:p>
              <a:pPr algn="l" eaLnBrk="0" hangingPunct="0">
                <a:lnSpc>
                  <a:spcPct val="90000"/>
                </a:lnSpc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colon</a:t>
              </a:r>
            </a:p>
            <a:p>
              <a:pPr algn="l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82 ± 9</a:t>
              </a:r>
            </a:p>
          </p:txBody>
        </p:sp>
        <p:sp>
          <p:nvSpPr>
            <p:cNvPr id="187440" name="Rectangle 48"/>
            <p:cNvSpPr>
              <a:spLocks noChangeArrowheads="1"/>
            </p:cNvSpPr>
            <p:nvPr/>
          </p:nvSpPr>
          <p:spPr bwMode="auto">
            <a:xfrm>
              <a:off x="3294" y="837"/>
              <a:ext cx="57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fundus</a:t>
              </a:r>
            </a:p>
            <a:p>
              <a:pPr algn="l" eaLnBrk="0" hangingPunct="0">
                <a:lnSpc>
                  <a:spcPct val="90000"/>
                </a:lnSpc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&lt;1.0</a:t>
              </a:r>
              <a:endPara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87441" name="Rectangle 49"/>
            <p:cNvSpPr>
              <a:spLocks noChangeArrowheads="1"/>
            </p:cNvSpPr>
            <p:nvPr/>
          </p:nvSpPr>
          <p:spPr bwMode="auto">
            <a:xfrm>
              <a:off x="852" y="1603"/>
              <a:ext cx="87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duodenum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5.7 ± 0.9</a:t>
              </a:r>
              <a:endPara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87442" name="Rectangle 50"/>
            <p:cNvSpPr>
              <a:spLocks noChangeArrowheads="1"/>
            </p:cNvSpPr>
            <p:nvPr/>
          </p:nvSpPr>
          <p:spPr bwMode="auto">
            <a:xfrm>
              <a:off x="796" y="2333"/>
              <a:ext cx="67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jejunum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4.7 ± 1.0</a:t>
              </a:r>
              <a:endPara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87443" name="Rectangle 51"/>
            <p:cNvSpPr>
              <a:spLocks noChangeArrowheads="1"/>
            </p:cNvSpPr>
            <p:nvPr/>
          </p:nvSpPr>
          <p:spPr bwMode="auto">
            <a:xfrm>
              <a:off x="1045" y="3236"/>
              <a:ext cx="49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ileum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84 ± 8</a:t>
              </a:r>
              <a:endPara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87444" name="Rectangle 52"/>
            <p:cNvSpPr>
              <a:spLocks noChangeArrowheads="1"/>
            </p:cNvSpPr>
            <p:nvPr/>
          </p:nvSpPr>
          <p:spPr bwMode="auto">
            <a:xfrm>
              <a:off x="4403" y="2280"/>
              <a:ext cx="70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sigmoid</a:t>
              </a:r>
            </a:p>
            <a:p>
              <a:pPr algn="l" eaLnBrk="0" hangingPunct="0">
                <a:lnSpc>
                  <a:spcPct val="90000"/>
                </a:lnSpc>
                <a:defRPr/>
              </a:pP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colon</a:t>
              </a:r>
            </a:p>
            <a:p>
              <a:pPr algn="l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196 ± 34</a:t>
              </a:r>
            </a:p>
          </p:txBody>
        </p:sp>
        <p:sp>
          <p:nvSpPr>
            <p:cNvPr id="187445" name="Rectangle 53"/>
            <p:cNvSpPr>
              <a:spLocks noChangeArrowheads="1"/>
            </p:cNvSpPr>
            <p:nvPr/>
          </p:nvSpPr>
          <p:spPr bwMode="auto">
            <a:xfrm>
              <a:off x="4358" y="3467"/>
              <a:ext cx="70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rectum</a:t>
              </a:r>
              <a:endPara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endParaRPr>
            </a:p>
            <a:p>
              <a:pPr algn="l" eaLnBrk="0" hangingPunct="0">
                <a:lnSpc>
                  <a:spcPct val="90000"/>
                </a:lnSpc>
                <a:defRPr/>
              </a:pPr>
              <a:r>
                <a:rPr lang="en-US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  <a:cs typeface="Arial" charset="0"/>
                </a:rPr>
                <a:t>480 ± 66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3176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</a:t>
            </a:r>
            <a:r>
              <a:rPr lang="en-GB" sz="3200" b="1" baseline="-25000">
                <a:solidFill>
                  <a:srgbClr val="DAEDEF"/>
                </a:solidFill>
                <a:latin typeface="Lucida Sans" pitchFamily="34" charset="0"/>
              </a:rPr>
              <a:t>1-36</a:t>
            </a:r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 effects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394841" y="1268413"/>
            <a:ext cx="7057479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↑ </a:t>
            </a:r>
            <a:r>
              <a:rPr lang="en-GB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ileal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 fluid &amp; electrolyte absorption</a:t>
            </a:r>
          </a:p>
          <a:p>
            <a:pPr marL="342900" indent="-342900" algn="l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↓ pancreatic &amp; gastric secretion</a:t>
            </a:r>
          </a:p>
          <a:p>
            <a:pPr marL="342900" indent="-342900" algn="l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↓ gallbladder contraction</a:t>
            </a:r>
          </a:p>
          <a:p>
            <a:pPr marL="342900" indent="-342900" algn="l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↓ gastric emptying</a:t>
            </a:r>
          </a:p>
          <a:p>
            <a:pPr marL="342900" indent="-342900" algn="l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peripheral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vasoconstriction </a:t>
            </a:r>
          </a:p>
          <a:p>
            <a:pPr marL="342900" indent="-342900" algn="l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↓ GFR</a:t>
            </a:r>
          </a:p>
          <a:p>
            <a:pPr marL="342900" indent="-342900" algn="l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↓ plasma </a:t>
            </a:r>
            <a:r>
              <a:rPr lang="en-GB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renin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 &amp; </a:t>
            </a:r>
            <a:r>
              <a:rPr lang="en-GB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charset="0"/>
              </a:rPr>
              <a:t>aldosterone</a:t>
            </a:r>
            <a:endParaRPr lang="en-GB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182563"/>
            <a:ext cx="8151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200" b="1">
                <a:solidFill>
                  <a:srgbClr val="DAEDEF"/>
                </a:solidFill>
                <a:latin typeface="Lucida Sans" pitchFamily="34" charset="0"/>
              </a:rPr>
              <a:t>PYY </a:t>
            </a:r>
            <a:r>
              <a:rPr lang="en-GB" sz="3200" b="1" smtClean="0">
                <a:solidFill>
                  <a:srgbClr val="DAEDEF"/>
                </a:solidFill>
                <a:latin typeface="Lucida Sans" pitchFamily="34" charset="0"/>
              </a:rPr>
              <a:t>is a member of the PP-fold family</a:t>
            </a:r>
            <a:endParaRPr lang="en-US" sz="3200" b="1">
              <a:solidFill>
                <a:srgbClr val="DAEDEF"/>
              </a:solidFill>
              <a:latin typeface="Lucida Sans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25487"/>
              </p:ext>
            </p:extLst>
          </p:nvPr>
        </p:nvGraphicFramePr>
        <p:xfrm>
          <a:off x="179388" y="2045767"/>
          <a:ext cx="8785242" cy="2319337"/>
        </p:xfrm>
        <a:graphic>
          <a:graphicData uri="http://schemas.openxmlformats.org/drawingml/2006/table">
            <a:tbl>
              <a:tblPr/>
              <a:tblGrid>
                <a:gridCol w="512614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215837"/>
                <a:gridCol w="313639"/>
                <a:gridCol w="188857"/>
              </a:tblGrid>
              <a:tr h="4149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149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PYY</a:t>
                      </a:r>
                    </a:p>
                  </a:txBody>
                  <a:tcPr marL="10121" marR="10121" marT="10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  <a:r>
                        <a:rPr lang="en-GB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149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NPY</a:t>
                      </a:r>
                    </a:p>
                  </a:txBody>
                  <a:tcPr marL="10121" marR="10121" marT="10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  <a:r>
                        <a:rPr lang="en-GB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149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PP</a:t>
                      </a:r>
                    </a:p>
                  </a:txBody>
                  <a:tcPr marL="10121" marR="10121" marT="10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  <a:r>
                        <a:rPr lang="en-GB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253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21" marR="10121" marT="101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1634</Words>
  <Application>Microsoft Office PowerPoint</Application>
  <PresentationFormat>On-screen Show (4:3)</PresentationFormat>
  <Paragraphs>1040</Paragraphs>
  <Slides>49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Default Design</vt:lpstr>
      <vt:lpstr>Office Theme</vt:lpstr>
      <vt:lpstr>1_Office Theme</vt:lpstr>
      <vt:lpstr>2_Office Theme</vt:lpstr>
      <vt:lpstr>3_Office Theme</vt:lpstr>
      <vt:lpstr>4_Office Theme</vt:lpstr>
      <vt:lpstr>Prism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Laptop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Field</dc:creator>
  <cp:lastModifiedBy>Shiel, Nuala</cp:lastModifiedBy>
  <cp:revision>116</cp:revision>
  <dcterms:created xsi:type="dcterms:W3CDTF">2009-11-11T14:34:26Z</dcterms:created>
  <dcterms:modified xsi:type="dcterms:W3CDTF">2012-11-23T17:01:59Z</dcterms:modified>
</cp:coreProperties>
</file>