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40"/>
  </p:notesMasterIdLst>
  <p:sldIdLst>
    <p:sldId id="256" r:id="rId2"/>
    <p:sldId id="491" r:id="rId3"/>
    <p:sldId id="492" r:id="rId4"/>
    <p:sldId id="568" r:id="rId5"/>
    <p:sldId id="573" r:id="rId6"/>
    <p:sldId id="579" r:id="rId7"/>
    <p:sldId id="574" r:id="rId8"/>
    <p:sldId id="583" r:id="rId9"/>
    <p:sldId id="488" r:id="rId10"/>
    <p:sldId id="441" r:id="rId11"/>
    <p:sldId id="489" r:id="rId12"/>
    <p:sldId id="566" r:id="rId13"/>
    <p:sldId id="567" r:id="rId14"/>
    <p:sldId id="602" r:id="rId15"/>
    <p:sldId id="592" r:id="rId16"/>
    <p:sldId id="584" r:id="rId17"/>
    <p:sldId id="589" r:id="rId18"/>
    <p:sldId id="590" r:id="rId19"/>
    <p:sldId id="586" r:id="rId20"/>
    <p:sldId id="591" r:id="rId21"/>
    <p:sldId id="596" r:id="rId22"/>
    <p:sldId id="594" r:id="rId23"/>
    <p:sldId id="601" r:id="rId24"/>
    <p:sldId id="597" r:id="rId25"/>
    <p:sldId id="595" r:id="rId26"/>
    <p:sldId id="587" r:id="rId27"/>
    <p:sldId id="450" r:id="rId28"/>
    <p:sldId id="608" r:id="rId29"/>
    <p:sldId id="603" r:id="rId30"/>
    <p:sldId id="604" r:id="rId31"/>
    <p:sldId id="606" r:id="rId32"/>
    <p:sldId id="607" r:id="rId33"/>
    <p:sldId id="599" r:id="rId34"/>
    <p:sldId id="440" r:id="rId35"/>
    <p:sldId id="442" r:id="rId36"/>
    <p:sldId id="443" r:id="rId37"/>
    <p:sldId id="486" r:id="rId38"/>
    <p:sldId id="48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2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51281-1D65-4D67-9CA3-1EE1837E51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9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DEC509-0F38-4AB4-A193-ADD4B2D74089}" type="slidenum">
              <a:rPr lang="en-GB" sz="1200"/>
              <a:pPr/>
              <a:t>14</a:t>
            </a:fld>
            <a:endParaRPr lang="en-GB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69409F-943F-458C-8BA8-AF03E7C6897C}" type="slidenum">
              <a:rPr lang="en-GB" sz="1200"/>
              <a:pPr/>
              <a:t>29</a:t>
            </a:fld>
            <a:endParaRPr lang="en-GB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5850CA8-0015-49C1-BCD3-10DB90FBD6F8}" type="slidenum">
              <a:rPr lang="en-GB" sz="1200"/>
              <a:pPr/>
              <a:t>30</a:t>
            </a:fld>
            <a:endParaRPr lang="en-GB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fld id="{0FA2B94E-D1F0-443E-B840-BB762D9A465A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9A33FED-EC87-4030-8AD8-602B021B0D4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9A95F8E-64DA-4E5E-A82C-9CB3A4A41777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F86C5-070D-4824-B3F6-E7BE2609FE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C976750-675B-4F98-BA04-3734EA3375FA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0444-B58F-4F57-B466-F19C5244D1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55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6D3C6F-9002-4CF6-85CB-80A8388123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63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6C23EA-85E5-40D1-998C-855DB04985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70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F49BE-5A95-4B26-805E-BCADD05293D3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D6105-C8A6-47B6-9E70-2A94FF07A8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9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fld id="{F02FC604-9589-4B50-B83F-F6B7E44545AD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E34C39AE-3B66-4565-9E77-E5FFBA6920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95792-C9D7-40DE-9F3F-7EECF81B8ED3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BF4F91CE-B5FD-47FF-9C10-EBC51FEDD4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7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8D514-BF23-4147-8ACF-17725C6DA691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A081D12-9D33-48B4-9EBF-E14912D196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5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7B4F0-6B8C-40AC-9536-C8F4BD25B222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F8C7B-D4A9-4A1B-AE25-56117D6EBC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3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6D9D8F9-040D-48FC-B751-094E92662C4C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3EDB-D147-4A32-9682-48D7B3A9D3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</a:lstStyle>
          <a:p>
            <a:fld id="{C30BED0D-1A90-4BC7-BAF5-0CE6F352B973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6AF8959-19DE-44A1-91D5-BDEBC467A36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00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/>
          <a:lstStyle>
            <a:lvl1pPr>
              <a:defRPr/>
            </a:lvl1pPr>
          </a:lstStyle>
          <a:p>
            <a:fld id="{EF3C8FB7-4950-4705-A72D-2F8BA9D08B82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611F65A-28E7-41DD-B34A-F7B62395B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B9BBB2"/>
                </a:solidFill>
              </a:defRPr>
            </a:lvl1pPr>
          </a:lstStyle>
          <a:p>
            <a:fld id="{C9DEADCF-2DDF-44A6-BBA1-9610762DEFD9}" type="datetime1">
              <a:rPr lang="en-US"/>
              <a:pPr/>
              <a:t>1/24/2013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fld id="{EFB587B6-319F-4F0E-992B-4DD798C91E8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894" r:id="rId7"/>
    <p:sldLayoutId id="2147483903" r:id="rId8"/>
    <p:sldLayoutId id="2147483904" r:id="rId9"/>
    <p:sldLayoutId id="2147483895" r:id="rId10"/>
    <p:sldLayoutId id="2147483896" r:id="rId11"/>
    <p:sldLayoutId id="2147483905" r:id="rId12"/>
    <p:sldLayoutId id="2147483906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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836712"/>
            <a:ext cx="7772400" cy="2589113"/>
          </a:xfrm>
        </p:spPr>
        <p:txBody>
          <a:bodyPr>
            <a:no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General and clinical aspects of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thyroid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cancer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48088"/>
            <a:ext cx="6559550" cy="1752600"/>
          </a:xfrm>
          <a:noFill/>
        </p:spPr>
        <p:txBody>
          <a:bodyPr lIns="91440" rIns="91440"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Fausto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Palazzo MS FRCS</a:t>
            </a: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Department of Endocrine Surgery</a:t>
            </a:r>
          </a:p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Hammersmith Hospital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724525" y="6453188"/>
            <a:ext cx="3508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 sz="1000"/>
              <a:t>BSc Reproductive and Developmental Sciences Nov  2010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Thyroid cancer - lifetime risk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/>
              <a:t>Breast 1:9</a:t>
            </a:r>
          </a:p>
          <a:p>
            <a:pPr eaLnBrk="1" hangingPunct="1"/>
            <a:r>
              <a:rPr lang="en-GB" smtClean="0"/>
              <a:t>Prostate 1:14</a:t>
            </a:r>
          </a:p>
          <a:p>
            <a:pPr eaLnBrk="1" hangingPunct="1"/>
            <a:r>
              <a:rPr lang="en-GB" smtClean="0"/>
              <a:t>Lung 1:13</a:t>
            </a:r>
          </a:p>
          <a:p>
            <a:pPr eaLnBrk="1" hangingPunct="1"/>
            <a:r>
              <a:rPr lang="en-GB" smtClean="0"/>
              <a:t>Colorectal 1:20</a:t>
            </a:r>
          </a:p>
          <a:p>
            <a:pPr eaLnBrk="1" hangingPunct="1"/>
            <a:r>
              <a:rPr lang="en-GB" smtClean="0"/>
              <a:t>Oesophagus 1:75*</a:t>
            </a:r>
          </a:p>
          <a:p>
            <a:pPr eaLnBrk="1" hangingPunct="1"/>
            <a:r>
              <a:rPr lang="en-GB" smtClean="0"/>
              <a:t>Pancreas 1: 96*</a:t>
            </a:r>
            <a:endParaRPr lang="en-GB" smtClean="0">
              <a:solidFill>
                <a:schemeClr val="accent1"/>
              </a:solidFill>
            </a:endParaRPr>
          </a:p>
          <a:p>
            <a:pPr eaLnBrk="1" hangingPunct="1"/>
            <a:r>
              <a:rPr lang="en-GB" smtClean="0">
                <a:solidFill>
                  <a:schemeClr val="hlink"/>
                </a:solidFill>
              </a:rPr>
              <a:t>Thyroid 1:142</a:t>
            </a:r>
            <a:r>
              <a:rPr lang="en-GB" smtClean="0"/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57625" y="6000750"/>
            <a:ext cx="4781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US National Institute of Health, www.cancer.gov</a:t>
            </a:r>
            <a:r>
              <a:rPr lang="en-GB" sz="320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Types of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1</a:t>
            </a:r>
            <a:r>
              <a:rPr lang="en-GB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ary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 thyroid </a:t>
            </a: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cancer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Follicular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FF0000"/>
                </a:solidFill>
              </a:rPr>
              <a:t>Papillary thyroid cancer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+variants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FF0000"/>
                </a:solidFill>
              </a:rPr>
              <a:t>Follicular &amp; Hurtle cell thyroid cancer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+variants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Parafollicular (C)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FF0000"/>
                </a:solidFill>
              </a:rPr>
              <a:t>Medullary thyroid cancer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Lymphocytes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>
                <a:solidFill>
                  <a:srgbClr val="FF0000"/>
                </a:solidFill>
              </a:rPr>
              <a:t>Lymphoma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Risk factors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GB" sz="2800" smtClean="0"/>
              <a:t>Ionized radiation</a:t>
            </a:r>
          </a:p>
          <a:p>
            <a:pPr eaLnBrk="1" hangingPunct="1"/>
            <a:r>
              <a:rPr lang="en-GB" sz="2800" smtClean="0"/>
              <a:t>Family history of thyroid cancer</a:t>
            </a:r>
          </a:p>
          <a:p>
            <a:pPr eaLnBrk="1" hangingPunct="1"/>
            <a:r>
              <a:rPr lang="en-GB" sz="2800" smtClean="0"/>
              <a:t>Solitary/Dominant nodule at extremes of age</a:t>
            </a:r>
          </a:p>
          <a:p>
            <a:pPr eaLnBrk="1" hangingPunct="1"/>
            <a:r>
              <a:rPr lang="en-GB" sz="2800" smtClean="0"/>
              <a:t>Familial syndromes linked to PTC</a:t>
            </a:r>
          </a:p>
          <a:p>
            <a:pPr lvl="1" eaLnBrk="1" hangingPunct="1"/>
            <a:r>
              <a:rPr lang="en-GB" sz="2400" smtClean="0"/>
              <a:t>Familial non-MTC</a:t>
            </a:r>
          </a:p>
          <a:p>
            <a:pPr lvl="1" eaLnBrk="1" hangingPunct="1"/>
            <a:r>
              <a:rPr lang="en-GB" sz="2400" smtClean="0"/>
              <a:t>Gardener’s, FAP,</a:t>
            </a:r>
          </a:p>
          <a:p>
            <a:pPr eaLnBrk="1" hangingPunct="1"/>
            <a:r>
              <a:rPr lang="en-GB" sz="2800" smtClean="0"/>
              <a:t>Diseases associated with MEN 2 (MTC)</a:t>
            </a:r>
          </a:p>
          <a:p>
            <a:pPr eaLnBrk="1" hangingPunct="1"/>
            <a:r>
              <a:rPr lang="en-GB" sz="2800" smtClean="0"/>
              <a:t>Hashimoto’s thyroiditis (Lymphoma)</a:t>
            </a:r>
          </a:p>
          <a:p>
            <a:pPr eaLnBrk="1" hangingPunct="1"/>
            <a:endParaRPr lang="en-GB" sz="280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784725" y="6210300"/>
            <a:ext cx="387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Ron et al. 1995 Radiat Res 141:259-277</a:t>
            </a:r>
            <a:endParaRPr lang="en-GB" sz="1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Epidemiology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 particular geographical distribution once known risk factors removed</a:t>
            </a:r>
          </a:p>
          <a:p>
            <a:pPr lvl="1" eaLnBrk="1" hangingPunct="1"/>
            <a:r>
              <a:rPr lang="en-GB" smtClean="0"/>
              <a:t>Eg. Bielorussia</a:t>
            </a:r>
          </a:p>
          <a:p>
            <a:pPr eaLnBrk="1" hangingPunct="1"/>
            <a:r>
              <a:rPr lang="en-GB" smtClean="0"/>
              <a:t>Data distorted by lead time bias</a:t>
            </a:r>
          </a:p>
          <a:p>
            <a:pPr lvl="1" eaLnBrk="1" hangingPunct="1"/>
            <a:r>
              <a:rPr lang="en-GB" smtClean="0"/>
              <a:t>USS neck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0488" tIns="44450" rIns="90488" bIns="44450"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Presentation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mtClean="0"/>
              <a:t>Thyroid nodules in 4-7% of the population</a:t>
            </a:r>
          </a:p>
          <a:p>
            <a:pPr eaLnBrk="1" hangingPunct="1"/>
            <a:r>
              <a:rPr lang="en-GB" smtClean="0"/>
              <a:t>&lt; 5% malignant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Clinical presentation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– </a:t>
            </a:r>
            <a:b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</a:b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Triangles of the neck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pic>
        <p:nvPicPr>
          <p:cNvPr id="31747" name="Picture 6" descr="neck_tri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257425"/>
            <a:ext cx="4572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Clinical presentation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Solitary thyroid nodule</a:t>
            </a:r>
          </a:p>
          <a:p>
            <a:pPr eaLnBrk="1" hangingPunct="1"/>
            <a:r>
              <a:rPr lang="en-GB" smtClean="0"/>
              <a:t>Dominant nodule in MNG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pic>
        <p:nvPicPr>
          <p:cNvPr id="32772" name="Picture 11" descr="15641564Pappilary_Ca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21383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Fig 1 Solitary nodule - P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41663"/>
            <a:ext cx="38179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Thyroid nodule – presentations 1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pic>
        <p:nvPicPr>
          <p:cNvPr id="33795" name="Picture 5" descr="poti4312d4daab7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20925"/>
            <a:ext cx="374491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Thyroid nodule presentations 2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pic>
        <p:nvPicPr>
          <p:cNvPr id="34819" name="Picture 6" descr="Fig 2 large M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55499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History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Age</a:t>
            </a:r>
          </a:p>
          <a:p>
            <a:pPr eaLnBrk="1" hangingPunct="1"/>
            <a:r>
              <a:rPr lang="en-GB" smtClean="0"/>
              <a:t>Length history</a:t>
            </a:r>
          </a:p>
          <a:p>
            <a:pPr eaLnBrk="1" hangingPunct="1"/>
            <a:r>
              <a:rPr lang="en-GB" smtClean="0"/>
              <a:t>Local symptoms </a:t>
            </a:r>
          </a:p>
          <a:p>
            <a:pPr eaLnBrk="1" hangingPunct="1"/>
            <a:r>
              <a:rPr lang="en-GB" smtClean="0"/>
              <a:t>Hx irradiation?</a:t>
            </a:r>
          </a:p>
          <a:p>
            <a:pPr eaLnBrk="1" hangingPunct="1"/>
            <a:r>
              <a:rPr lang="en-GB" smtClean="0"/>
              <a:t>FH</a:t>
            </a:r>
          </a:p>
          <a:p>
            <a:pPr lvl="1" eaLnBrk="1" hangingPunct="1"/>
            <a:r>
              <a:rPr lang="en-GB" smtClean="0"/>
              <a:t>Thyroid cancer</a:t>
            </a:r>
          </a:p>
          <a:p>
            <a:pPr lvl="1" eaLnBrk="1" hangingPunct="1"/>
            <a:r>
              <a:rPr lang="en-GB" smtClean="0"/>
              <a:t>Other thyroid disease</a:t>
            </a:r>
          </a:p>
          <a:p>
            <a:pPr lvl="1" eaLnBrk="1" hangingPunct="1"/>
            <a:r>
              <a:rPr lang="en-GB" smtClean="0"/>
              <a:t>Other endocrine related disease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8"/>
          <p:cNvSpPr>
            <a:spLocks noChangeArrowheads="1"/>
          </p:cNvSpPr>
          <p:nvPr/>
        </p:nvSpPr>
        <p:spPr bwMode="auto">
          <a:xfrm>
            <a:off x="1066800" y="2286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Thyroid Gland Anatomy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17411" name="Picture 1031" descr="thyroid_gland_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557338"/>
            <a:ext cx="41941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Examination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Solitary or dominant nodule?</a:t>
            </a:r>
          </a:p>
          <a:p>
            <a:pPr eaLnBrk="1" hangingPunct="1"/>
            <a:r>
              <a:rPr lang="en-GB" smtClean="0"/>
              <a:t>Lump characteristics</a:t>
            </a:r>
          </a:p>
          <a:p>
            <a:pPr eaLnBrk="1" hangingPunct="1"/>
            <a:r>
              <a:rPr lang="en-GB" smtClean="0"/>
              <a:t>Lymphadenopathy?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Investigations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TFTs</a:t>
            </a:r>
          </a:p>
          <a:p>
            <a:pPr eaLnBrk="1" hangingPunct="1"/>
            <a:r>
              <a:rPr lang="en-GB" smtClean="0"/>
              <a:t>Autoimmune screen</a:t>
            </a:r>
          </a:p>
          <a:p>
            <a:pPr eaLnBrk="1" hangingPunct="1"/>
            <a:r>
              <a:rPr lang="en-GB" smtClean="0"/>
              <a:t>Routine bloods</a:t>
            </a:r>
          </a:p>
          <a:p>
            <a:pPr lvl="1" eaLnBrk="1" hangingPunct="1"/>
            <a:r>
              <a:rPr lang="en-GB" smtClean="0"/>
              <a:t>FBC</a:t>
            </a:r>
          </a:p>
          <a:p>
            <a:pPr lvl="1" eaLnBrk="1" hangingPunct="1"/>
            <a:r>
              <a:rPr lang="en-GB" smtClean="0"/>
              <a:t>U&amp;E</a:t>
            </a:r>
          </a:p>
          <a:p>
            <a:pPr lvl="1" eaLnBrk="1" hangingPunct="1"/>
            <a:r>
              <a:rPr lang="en-GB" smtClean="0"/>
              <a:t>Calcium!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Investigations – FNA!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pic>
        <p:nvPicPr>
          <p:cNvPr id="38915" name="Picture 5" descr="figfn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20938"/>
            <a:ext cx="57181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FNA</a:t>
            </a:r>
          </a:p>
        </p:txBody>
      </p:sp>
      <p:graphicFrame>
        <p:nvGraphicFramePr>
          <p:cNvPr id="103531" name="Group 107"/>
          <p:cNvGraphicFramePr>
            <a:graphicFrameLocks noGrp="1"/>
          </p:cNvGraphicFramePr>
          <p:nvPr>
            <p:ph idx="1"/>
          </p:nvPr>
        </p:nvGraphicFramePr>
        <p:xfrm>
          <a:off x="1116013" y="1268413"/>
          <a:ext cx="7632700" cy="4525962"/>
        </p:xfrm>
        <a:graphic>
          <a:graphicData uri="http://schemas.openxmlformats.org/drawingml/2006/table">
            <a:tbl>
              <a:tblPr/>
              <a:tblGrid>
                <a:gridCol w="2663825"/>
                <a:gridCol w="4968875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Definition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ThyC1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Non-diagnostic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ThyC2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Non-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neoplastic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ThyC3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Atypical follicular neoplasm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ThyC4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Suspicious for malignancy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ThyC5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Diagnostic of malignancy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Text Box 100"/>
          <p:cNvSpPr txBox="1">
            <a:spLocks noChangeArrowheads="1"/>
          </p:cNvSpPr>
          <p:nvPr/>
        </p:nvSpPr>
        <p:spPr bwMode="auto">
          <a:xfrm>
            <a:off x="4500563" y="6308725"/>
            <a:ext cx="3921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000">
                <a:latin typeface="Calibri" charset="0"/>
                <a:cs typeface="Times New Roman" charset="0"/>
              </a:rPr>
              <a:t>www.british-thyroid-association.org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1742-6413-2-21-2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302418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928688" y="6149975"/>
            <a:ext cx="311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>
                <a:solidFill>
                  <a:schemeClr val="tx1"/>
                </a:solidFill>
              </a:rPr>
              <a:t>Thyroid lymphoma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0964" name="Picture 8" descr="ENDO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259138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1857375" y="3214688"/>
            <a:ext cx="895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>
                <a:solidFill>
                  <a:schemeClr val="tx1"/>
                </a:solidFill>
              </a:rPr>
              <a:t>PTC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0966" name="Picture 11" descr="fig18-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9275"/>
            <a:ext cx="4191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4714875" y="2928938"/>
            <a:ext cx="4025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>
                <a:solidFill>
                  <a:schemeClr val="tx1"/>
                </a:solidFill>
              </a:rPr>
              <a:t>Follicular lesions/cancer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0968" name="Picture 2" descr="follic ca thyroid d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14750"/>
            <a:ext cx="3571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04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57200"/>
            <a:ext cx="56546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Large retrosternal goitre pre-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8038"/>
            <a:ext cx="35274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DSCF1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60575"/>
            <a:ext cx="35988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Treatment of thyroid cancer</a:t>
            </a: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Treatment of thyroid cancer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Ohio: median fu 15.7 years, 1355 patients, </a:t>
            </a:r>
            <a:r>
              <a:rPr lang="en-GB" i="1" smtClean="0"/>
              <a:t>“Likelyhood of cancer death statistically reduced by surgery &gt; lobectomy”</a:t>
            </a:r>
            <a:r>
              <a:rPr lang="en-GB" smtClean="0"/>
              <a:t>  </a:t>
            </a:r>
          </a:p>
          <a:p>
            <a:pPr eaLnBrk="1" hangingPunct="1"/>
            <a:r>
              <a:rPr lang="en-GB" smtClean="0"/>
              <a:t>Chicago: mean fu 12 years, 269 patients</a:t>
            </a:r>
          </a:p>
          <a:p>
            <a:pPr lvl="1" eaLnBrk="1" hangingPunct="1">
              <a:buFontTx/>
              <a:buNone/>
            </a:pPr>
            <a:r>
              <a:rPr lang="en-GB" i="1" smtClean="0"/>
              <a:t>“total/near-total thyroidectomy is statistically associated with a reduced risk of death and reduced risk of local recurrence” </a:t>
            </a:r>
            <a:endParaRPr lang="en-GB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211638" y="5522913"/>
            <a:ext cx="47244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Mazzaferri &amp; Jhiang, 1994, Am J Med 418-28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De Groot, 1990, J Clin Endocrinol Metab 414-24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Complications of thyroid surgery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/>
              <a:t>Haemorrhage</a:t>
            </a:r>
          </a:p>
          <a:p>
            <a:pPr eaLnBrk="1" hangingPunct="1"/>
            <a:r>
              <a:rPr lang="en-GB" smtClean="0"/>
              <a:t>Recurrent laryngeal nerve injury</a:t>
            </a:r>
          </a:p>
          <a:p>
            <a:pPr eaLnBrk="1" hangingPunct="1"/>
            <a:r>
              <a:rPr lang="en-GB" smtClean="0"/>
              <a:t>Hypoparathyroidism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57250" y="4429125"/>
            <a:ext cx="74453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FontTx/>
              <a:buNone/>
            </a:pPr>
            <a:r>
              <a:rPr lang="en-GB" sz="2000" b="1">
                <a:solidFill>
                  <a:srgbClr val="FF0000"/>
                </a:solidFill>
              </a:rPr>
              <a:t>complications less likely </a:t>
            </a:r>
          </a:p>
          <a:p>
            <a:pPr algn="ctr">
              <a:buFontTx/>
              <a:buNone/>
            </a:pPr>
            <a:r>
              <a:rPr lang="en-GB" sz="2400" b="1">
                <a:solidFill>
                  <a:srgbClr val="FF0000"/>
                </a:solidFill>
              </a:rPr>
              <a:t>if surgeon performs &gt;30 thyroidectomies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0488" tIns="44450" rIns="90488" bIns="44450"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</a:t>
            </a:r>
            <a:r>
              <a:rPr lang="en-GB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131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 Therapy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557338"/>
            <a:ext cx="7804150" cy="452596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130000"/>
              </a:lnSpc>
            </a:pPr>
            <a:r>
              <a:rPr lang="en-GB" smtClean="0"/>
              <a:t>Cell specific targeted therapy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/>
              <a:t>Destroys remnant &amp; stray thyrocytes</a:t>
            </a:r>
          </a:p>
          <a:p>
            <a:pPr eaLnBrk="1" hangingPunct="1">
              <a:lnSpc>
                <a:spcPct val="130000"/>
              </a:lnSpc>
            </a:pPr>
            <a:r>
              <a:rPr lang="en-GB" smtClean="0"/>
              <a:t>Aids cancer patient follow-up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mtClean="0"/>
              <a:t>Whole body scanning</a:t>
            </a:r>
          </a:p>
          <a:p>
            <a:pPr lvl="1" eaLnBrk="1" hangingPunct="1">
              <a:lnSpc>
                <a:spcPct val="130000"/>
              </a:lnSpc>
            </a:pPr>
            <a:r>
              <a:rPr lang="en-GB" smtClean="0"/>
              <a:t>Thyroglobulin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8"/>
          <p:cNvSpPr>
            <a:spLocks noChangeArrowheads="1"/>
          </p:cNvSpPr>
          <p:nvPr/>
        </p:nvSpPr>
        <p:spPr bwMode="auto">
          <a:xfrm>
            <a:off x="1066800" y="2286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Thyroid Gland Anatomy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  <p:graphicFrame>
        <p:nvGraphicFramePr>
          <p:cNvPr id="18434" name="Object 1029"/>
          <p:cNvGraphicFramePr>
            <a:graphicFrameLocks noChangeAspect="1"/>
          </p:cNvGraphicFramePr>
          <p:nvPr/>
        </p:nvGraphicFramePr>
        <p:xfrm>
          <a:off x="2590800" y="1143000"/>
          <a:ext cx="398145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Bitmap Image" r:id="rId3" imgW="3982006" imgH="4525007" progId="Paint.Picture">
                  <p:embed/>
                </p:oleObj>
              </mc:Choice>
              <mc:Fallback>
                <p:oleObj name="Bitmap Image" r:id="rId3" imgW="3982006" imgH="4525007" progId="Paint.Pictur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3000"/>
                        <a:ext cx="3981450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rtlCol="0"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Recurrence </a:t>
            </a:r>
            <a:r>
              <a:rPr lang="en-GB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in patients with stage II/III thyroid </a:t>
            </a:r>
            <a:r>
              <a:rPr lang="en-GB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cancer with &amp; without I</a:t>
            </a:r>
            <a:r>
              <a:rPr lang="en-GB" sz="3600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131</a:t>
            </a:r>
            <a:endParaRPr lang="en-GB" sz="3600" baseline="30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graphicFrame>
        <p:nvGraphicFramePr>
          <p:cNvPr id="48130" name="Object 3"/>
          <p:cNvGraphicFramePr>
            <a:graphicFrameLocks/>
          </p:cNvGraphicFramePr>
          <p:nvPr/>
        </p:nvGraphicFramePr>
        <p:xfrm>
          <a:off x="857250" y="2071688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071688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879725" y="6289675"/>
            <a:ext cx="279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2000">
                <a:latin typeface="Calibri" charset="0"/>
              </a:rPr>
              <a:t>Years after initial therapy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 rot="-5400000">
            <a:off x="-821531" y="3925094"/>
            <a:ext cx="295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2000">
                <a:latin typeface="Calibri" charset="0"/>
              </a:rPr>
              <a:t>Cumulative recurrence (%)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080125" y="2933700"/>
            <a:ext cx="1624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>
                <a:latin typeface="Calibri" charset="0"/>
              </a:rPr>
              <a:t>No I</a:t>
            </a:r>
            <a:r>
              <a:rPr lang="en-GB" baseline="30000">
                <a:latin typeface="Calibri" charset="0"/>
              </a:rPr>
              <a:t>131</a:t>
            </a:r>
            <a:r>
              <a:rPr lang="en-GB">
                <a:latin typeface="Calibri" charset="0"/>
              </a:rPr>
              <a:t> ablation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308725" y="438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096000" y="4191000"/>
            <a:ext cx="135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>
                <a:latin typeface="Calibri" charset="0"/>
              </a:rPr>
              <a:t> I</a:t>
            </a:r>
            <a:r>
              <a:rPr lang="en-GB" baseline="30000">
                <a:latin typeface="Calibri" charset="0"/>
              </a:rPr>
              <a:t>131</a:t>
            </a:r>
            <a:r>
              <a:rPr lang="en-GB">
                <a:latin typeface="Calibri" charset="0"/>
              </a:rPr>
              <a:t> ablation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5640388" y="4421188"/>
            <a:ext cx="4556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5564188" y="3049588"/>
            <a:ext cx="379412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39" name="TextBox 10"/>
          <p:cNvSpPr txBox="1">
            <a:spLocks noChangeArrowheads="1"/>
          </p:cNvSpPr>
          <p:nvPr/>
        </p:nvSpPr>
        <p:spPr bwMode="auto">
          <a:xfrm>
            <a:off x="3271838" y="6243638"/>
            <a:ext cx="265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 sz="2000">
                <a:solidFill>
                  <a:schemeClr val="tx1"/>
                </a:solidFill>
              </a:rPr>
              <a:t>Years since diagnosis</a:t>
            </a:r>
          </a:p>
        </p:txBody>
      </p:sp>
      <p:sp>
        <p:nvSpPr>
          <p:cNvPr id="48140" name="TextBox 11"/>
          <p:cNvSpPr txBox="1">
            <a:spLocks noChangeArrowheads="1"/>
          </p:cNvSpPr>
          <p:nvPr/>
        </p:nvSpPr>
        <p:spPr bwMode="auto">
          <a:xfrm rot="-5400000">
            <a:off x="-835025" y="3836988"/>
            <a:ext cx="276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 sz="2000">
                <a:solidFill>
                  <a:schemeClr val="tx1"/>
                </a:solidFill>
              </a:rPr>
              <a:t>Cumulative recurrence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</a:t>
            </a:r>
            <a:r>
              <a:rPr lang="en-GB" sz="3600" baseline="30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131</a:t>
            </a:r>
            <a:r>
              <a:rPr lang="en-GB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 &amp; Risk of death in PTC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16113"/>
            <a:ext cx="4608512" cy="4525962"/>
          </a:xfrm>
        </p:spPr>
        <p:txBody>
          <a:bodyPr/>
          <a:lstStyle/>
          <a:p>
            <a:pPr marL="271463" indent="-271463" eaLnBrk="1" hangingPunct="1"/>
            <a:r>
              <a:rPr lang="en-GB" sz="2800" smtClean="0"/>
              <a:t>No post-operative I</a:t>
            </a:r>
            <a:r>
              <a:rPr lang="en-GB" sz="2800" baseline="30000" smtClean="0"/>
              <a:t>131</a:t>
            </a:r>
            <a:r>
              <a:rPr lang="en-GB" sz="2800" smtClean="0"/>
              <a:t> increases the risk of death 2.7 fold</a:t>
            </a:r>
          </a:p>
          <a:p>
            <a:pPr marL="271463" indent="-271463" eaLnBrk="1" hangingPunct="1"/>
            <a:endParaRPr lang="en-GB" sz="2800" smtClean="0"/>
          </a:p>
          <a:p>
            <a:pPr marL="271463" indent="-271463" eaLnBrk="1" hangingPunct="1"/>
            <a:r>
              <a:rPr lang="en-GB" sz="2800" smtClean="0"/>
              <a:t>The administration of postoperative I</a:t>
            </a:r>
            <a:r>
              <a:rPr lang="en-GB" sz="2800" baseline="30000" smtClean="0"/>
              <a:t>131</a:t>
            </a:r>
            <a:r>
              <a:rPr lang="en-GB" sz="2800" smtClean="0"/>
              <a:t> ablation is an independent factor associated with improved survival</a:t>
            </a:r>
          </a:p>
        </p:txBody>
      </p:sp>
      <p:pic>
        <p:nvPicPr>
          <p:cNvPr id="50180" name="Picture 4" descr="DSCF00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5621" b="11464"/>
          <a:stretch>
            <a:fillRect/>
          </a:stretch>
        </p:blipFill>
        <p:spPr>
          <a:xfrm>
            <a:off x="4608513" y="2138363"/>
            <a:ext cx="4321175" cy="3576637"/>
          </a:xfrm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714875" y="2143125"/>
            <a:ext cx="360363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714875" y="5283200"/>
            <a:ext cx="288925" cy="360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TSH Suppression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74825"/>
            <a:ext cx="7772400" cy="4797425"/>
          </a:xfrm>
        </p:spPr>
        <p:txBody>
          <a:bodyPr/>
          <a:lstStyle/>
          <a:p>
            <a:pPr eaLnBrk="1" hangingPunct="1"/>
            <a:r>
              <a:rPr lang="en-GB" smtClean="0"/>
              <a:t>TSH suppression</a:t>
            </a:r>
          </a:p>
          <a:p>
            <a:pPr lvl="1" eaLnBrk="1" hangingPunct="1"/>
            <a:r>
              <a:rPr lang="en-GB" smtClean="0"/>
              <a:t>Risk stratified</a:t>
            </a:r>
          </a:p>
          <a:p>
            <a:pPr eaLnBrk="1" hangingPunct="1">
              <a:lnSpc>
                <a:spcPct val="120000"/>
              </a:lnSpc>
            </a:pPr>
            <a:r>
              <a:rPr lang="en-GB" smtClean="0"/>
              <a:t>Relapse free survival longer in patients with constantly suppressed TSH (undetectable)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65488" y="5100638"/>
            <a:ext cx="5307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Pujol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 et al, J </a:t>
            </a:r>
            <a:r>
              <a:rPr lang="en-GB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Clin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n-GB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Endocrinol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n-GB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Metab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 1996;81:4318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Follow up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Lifelong</a:t>
            </a:r>
          </a:p>
          <a:p>
            <a:pPr eaLnBrk="1" hangingPunct="1"/>
            <a:r>
              <a:rPr lang="en-GB" smtClean="0"/>
              <a:t>Annual thyroglobulin/calcitonin</a:t>
            </a:r>
          </a:p>
          <a:p>
            <a:pPr eaLnBrk="1" hangingPunct="1"/>
            <a:r>
              <a:rPr lang="en-GB" smtClean="0"/>
              <a:t>Annual USS neck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Most likely recurrence within 10yrs in PTC/FTC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Prognosis thyroid cancer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/>
              <a:t>Prognosis PTC &amp; FTC </a:t>
            </a:r>
          </a:p>
          <a:p>
            <a:pPr lvl="1" eaLnBrk="1" hangingPunct="1"/>
            <a:r>
              <a:rPr lang="en-GB" smtClean="0"/>
              <a:t>~80% 5 year survival</a:t>
            </a:r>
          </a:p>
          <a:p>
            <a:pPr lvl="1" eaLnBrk="1" hangingPunct="1"/>
            <a:r>
              <a:rPr lang="en-GB" smtClean="0"/>
              <a:t>90% @10 years for under 65s</a:t>
            </a:r>
          </a:p>
          <a:p>
            <a:pPr lvl="1" eaLnBrk="1" hangingPunct="1"/>
            <a:r>
              <a:rPr lang="en-GB" smtClean="0"/>
              <a:t>8-10% die of disease </a:t>
            </a:r>
          </a:p>
          <a:p>
            <a:pPr eaLnBrk="1" hangingPunct="1"/>
            <a:r>
              <a:rPr lang="en-GB" smtClean="0"/>
              <a:t>Spread </a:t>
            </a:r>
          </a:p>
          <a:p>
            <a:pPr lvl="1" eaLnBrk="1" hangingPunct="1"/>
            <a:r>
              <a:rPr lang="en-GB" smtClean="0"/>
              <a:t>Local recurrence up to 27% </a:t>
            </a:r>
          </a:p>
          <a:p>
            <a:pPr lvl="1" eaLnBrk="1" hangingPunct="1"/>
            <a:r>
              <a:rPr lang="en-GB" smtClean="0"/>
              <a:t>Distant metastases up to 20%</a:t>
            </a:r>
          </a:p>
          <a:p>
            <a:pPr lvl="1" eaLnBrk="1" hangingPunct="1"/>
            <a:endParaRPr lang="en-GB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57688" y="5572125"/>
            <a:ext cx="4114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Schlumberger N. Eng J Med 1998,297-306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Rossi et al.Surg Clin N. Am 2000, 2238-52</a:t>
            </a:r>
            <a:endParaRPr lang="en-GB" sz="3200" i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Thyroid cancer in UK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/>
              <a:t>5 year age/sex matched survival (1985-89)</a:t>
            </a:r>
          </a:p>
          <a:p>
            <a:pPr eaLnBrk="1" hangingPunct="1"/>
            <a:r>
              <a:rPr lang="en-GB" smtClean="0"/>
              <a:t>Iceland 89%</a:t>
            </a:r>
          </a:p>
          <a:p>
            <a:pPr eaLnBrk="1" hangingPunct="1"/>
            <a:r>
              <a:rPr lang="en-GB" smtClean="0"/>
              <a:t>Sweden* 79%</a:t>
            </a:r>
          </a:p>
          <a:p>
            <a:pPr eaLnBrk="1" hangingPunct="1"/>
            <a:r>
              <a:rPr lang="en-GB" smtClean="0"/>
              <a:t>Finland 77%</a:t>
            </a:r>
          </a:p>
          <a:p>
            <a:pPr eaLnBrk="1" hangingPunct="1"/>
            <a:r>
              <a:rPr lang="en-GB" smtClean="0"/>
              <a:t>Denmark 78%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England 69%</a:t>
            </a:r>
          </a:p>
          <a:p>
            <a:pPr eaLnBrk="1" hangingPunct="1"/>
            <a:r>
              <a:rPr lang="en-GB" smtClean="0"/>
              <a:t>USA ?90%</a:t>
            </a:r>
            <a:r>
              <a:rPr lang="en-GB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56125" y="5857875"/>
            <a:ext cx="3937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Eurocare II 1998, Eur J Cancer 2248-52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1800" i="1">
                <a:solidFill>
                  <a:schemeClr val="accent1"/>
                </a:solidFill>
                <a:latin typeface="Times New Roman" charset="0"/>
              </a:rPr>
              <a:t>Mazzaferri, 1999, Thyroid 421-427  </a:t>
            </a:r>
            <a:endParaRPr lang="en-GB" sz="32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Poor prognostic factors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/>
              <a:t>Extremes of age</a:t>
            </a:r>
          </a:p>
          <a:p>
            <a:pPr eaLnBrk="1" hangingPunct="1"/>
            <a:r>
              <a:rPr lang="en-GB" smtClean="0"/>
              <a:t>Male gender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Poor histological differentiation</a:t>
            </a:r>
          </a:p>
          <a:p>
            <a:pPr eaLnBrk="1" hangingPunct="1"/>
            <a:r>
              <a:rPr lang="en-GB" u="sng" smtClean="0">
                <a:solidFill>
                  <a:srgbClr val="FF0000"/>
                </a:solidFill>
              </a:rPr>
              <a:t>Delay in diagnosis 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Tumour size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Adequacy in surgical treatment</a:t>
            </a:r>
          </a:p>
          <a:p>
            <a:pPr eaLnBrk="1" hangingPunct="1"/>
            <a:r>
              <a:rPr lang="en-GB" smtClean="0"/>
              <a:t>?</a:t>
            </a:r>
            <a:r>
              <a:rPr lang="en-GB" baseline="30000" smtClean="0"/>
              <a:t>131</a:t>
            </a:r>
            <a:r>
              <a:rPr lang="en-GB" smtClean="0"/>
              <a:t>I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Improving </a:t>
            </a: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outcomes – Centralisation of care</a:t>
            </a:r>
            <a:endParaRPr lang="en-GB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Earlier diagnosis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More FNA</a:t>
            </a:r>
          </a:p>
          <a:p>
            <a:pPr eaLnBrk="1" hangingPunct="1"/>
            <a:r>
              <a:rPr lang="en-GB" b="1" smtClean="0">
                <a:solidFill>
                  <a:srgbClr val="FF0000"/>
                </a:solidFill>
              </a:rPr>
              <a:t>More appropriate surgery</a:t>
            </a:r>
            <a:endParaRPr lang="en-GB" smtClean="0">
              <a:solidFill>
                <a:srgbClr val="FF0000"/>
              </a:solidFill>
            </a:endParaRPr>
          </a:p>
          <a:p>
            <a:pPr eaLnBrk="1" hangingPunct="1"/>
            <a:r>
              <a:rPr lang="en-GB" smtClean="0"/>
              <a:t>Less complications</a:t>
            </a:r>
          </a:p>
          <a:p>
            <a:pPr lvl="1" eaLnBrk="1" hangingPunct="1"/>
            <a:r>
              <a:rPr lang="en-GB" smtClean="0"/>
              <a:t>Vocal cord palsy</a:t>
            </a:r>
          </a:p>
          <a:p>
            <a:pPr lvl="1" eaLnBrk="1" hangingPunct="1"/>
            <a:r>
              <a:rPr lang="en-GB" smtClean="0"/>
              <a:t>Hypoparathyroidism</a:t>
            </a:r>
            <a:endParaRPr lang="en-GB" sz="16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Thank You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  <a:noFill/>
        </p:spPr>
        <p:txBody>
          <a:bodyPr lIns="91440" rIns="91440"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Questions?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143500" y="5534025"/>
            <a:ext cx="364331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</a:rPr>
              <a:t>Mr </a:t>
            </a:r>
            <a:r>
              <a:rPr lang="en-GB" sz="2000" dirty="0" err="1">
                <a:solidFill>
                  <a:schemeClr val="tx1"/>
                </a:solidFill>
                <a:latin typeface="+mn-lt"/>
                <a:ea typeface="+mn-ea"/>
              </a:rPr>
              <a:t>Fausto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</a:rPr>
              <a:t> Palazzo MS FRCS</a:t>
            </a:r>
          </a:p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</a:rPr>
              <a:t>Department of Endocrine Surgery</a:t>
            </a:r>
          </a:p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+mn-lt"/>
                <a:ea typeface="+mn-ea"/>
              </a:rPr>
              <a:t>Hammersmith Hospital</a:t>
            </a:r>
            <a:r>
              <a:rPr lang="en-GB" sz="20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819400" y="457200"/>
            <a:ext cx="3984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Thyroid Histology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19459" name="Picture 5" descr="Norm Thy His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10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362200" y="48006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9461" name="Picture 7" descr="folli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267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419350" y="22860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Thyroid Gland</a:t>
            </a:r>
            <a:br>
              <a:rPr lang="en-US" sz="3600" b="1">
                <a:solidFill>
                  <a:srgbClr val="FFFF00"/>
                </a:solidFill>
                <a:latin typeface="Times New Roman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Physiology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20483" name="Picture 5" descr="pinocyto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8768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324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Main Action of Thyroxine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schemeClr val="accent1"/>
                </a:solidFill>
                <a:latin typeface="Times New Roman" charset="0"/>
              </a:rPr>
              <a:t>Regulation of metabolic rate &amp; calorific turnover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715125" y="280988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charset="0"/>
              </a:rPr>
              <a:t>Thyroid Gland</a:t>
            </a:r>
            <a:br>
              <a:rPr lang="en-US" b="1">
                <a:solidFill>
                  <a:srgbClr val="FFFF00"/>
                </a:solidFill>
                <a:latin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Times New Roman" charset="0"/>
              </a:rPr>
              <a:t>Physiology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  <p:pic>
        <p:nvPicPr>
          <p:cNvPr id="22531" name="Picture 5" descr="thyroid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2477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4038600" y="45720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2533" name="Picture 7" descr="pituitary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81225"/>
            <a:ext cx="657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3124200" y="1143000"/>
            <a:ext cx="914400" cy="1905000"/>
          </a:xfrm>
          <a:prstGeom prst="curvedRightArrow">
            <a:avLst>
              <a:gd name="adj1" fmla="val 41667"/>
              <a:gd name="adj2" fmla="val 83333"/>
              <a:gd name="adj3" fmla="val 3333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2895600" y="3200400"/>
            <a:ext cx="914400" cy="1905000"/>
          </a:xfrm>
          <a:prstGeom prst="curvedRightArrow">
            <a:avLst>
              <a:gd name="adj1" fmla="val 41667"/>
              <a:gd name="adj2" fmla="val 83333"/>
              <a:gd name="adj3" fmla="val 33333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 rot="-1641064" flipH="1" flipV="1">
            <a:off x="5627688" y="2354263"/>
            <a:ext cx="838200" cy="1905000"/>
          </a:xfrm>
          <a:prstGeom prst="curvedRightArrow">
            <a:avLst>
              <a:gd name="adj1" fmla="val 37900"/>
              <a:gd name="adj2" fmla="val 90909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auto">
          <a:xfrm rot="-1641064" flipH="1" flipV="1">
            <a:off x="6019800" y="0"/>
            <a:ext cx="977900" cy="5059363"/>
          </a:xfrm>
          <a:prstGeom prst="curvedRightArrow">
            <a:avLst>
              <a:gd name="adj1" fmla="val 103474"/>
              <a:gd name="adj2" fmla="val 206948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AutoShape 12"/>
          <p:cNvSpPr>
            <a:spLocks noChangeArrowheads="1"/>
          </p:cNvSpPr>
          <p:nvPr/>
        </p:nvSpPr>
        <p:spPr bwMode="auto">
          <a:xfrm>
            <a:off x="4800600" y="487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38163" y="1727200"/>
            <a:ext cx="302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TRH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GB" sz="1200" b="1">
                <a:solidFill>
                  <a:srgbClr val="FFFFFF"/>
                </a:solidFill>
                <a:latin typeface="Times New Roman" charset="0"/>
              </a:rPr>
              <a:t>Thyroid Releasing Hormone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6763" y="3727450"/>
            <a:ext cx="26527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TSH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sz="1200" b="1">
                <a:solidFill>
                  <a:srgbClr val="FFFFFF"/>
                </a:solidFill>
                <a:latin typeface="Times New Roman" charset="0"/>
              </a:rPr>
              <a:t>Thyroid Stimulating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sz="1200" b="1">
                <a:solidFill>
                  <a:srgbClr val="FFFFFF"/>
                </a:solidFill>
                <a:latin typeface="Times New Roman" charset="0"/>
              </a:rPr>
              <a:t>Hormone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GB" sz="20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2667000" y="4572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000">
                <a:solidFill>
                  <a:srgbClr val="CCECFF"/>
                </a:solidFill>
                <a:latin typeface="Times New Roman" charset="0"/>
              </a:rPr>
              <a:t>Hypothalamus</a:t>
            </a:r>
            <a:endParaRPr lang="en-GB" sz="2000">
              <a:solidFill>
                <a:srgbClr val="99CCFF"/>
              </a:solidFill>
              <a:latin typeface="Times New Roman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2057400" y="2667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000">
                <a:solidFill>
                  <a:srgbClr val="99FF33"/>
                </a:solidFill>
                <a:latin typeface="Times New Roman" charset="0"/>
              </a:rPr>
              <a:t>Pituitary</a:t>
            </a: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3886200" y="5943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sz="2000">
                <a:solidFill>
                  <a:srgbClr val="FF9900"/>
                </a:solidFill>
                <a:latin typeface="Times New Roman" charset="0"/>
              </a:rPr>
              <a:t>Thyroid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019800" y="4724400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4800" b="1">
                <a:solidFill>
                  <a:srgbClr val="FF3300"/>
                </a:solidFill>
                <a:latin typeface="Times New Roman" charset="0"/>
              </a:rPr>
              <a:t>T4</a:t>
            </a:r>
            <a:endParaRPr lang="en-GB" sz="4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7086600" y="1752600"/>
            <a:ext cx="205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3300"/>
                </a:solidFill>
                <a:latin typeface="Times New Roman" charset="0"/>
              </a:rPr>
              <a:t>(T3)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3300"/>
                </a:solidFill>
                <a:latin typeface="Times New Roman" charset="0"/>
              </a:rPr>
              <a:t>Peripheral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3300"/>
                </a:solidFill>
                <a:latin typeface="Times New Roman" charset="0"/>
              </a:rPr>
              <a:t>Conversion</a:t>
            </a:r>
            <a:endParaRPr lang="en-GB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3886200" y="30321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Pos</a:t>
            </a:r>
            <a:endParaRPr lang="en-GB" sz="20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3429000" y="4953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Pos</a:t>
            </a: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4876800" y="2438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Neg</a:t>
            </a:r>
            <a:endParaRPr lang="en-GB" sz="20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4800600" y="609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000" b="1">
                <a:solidFill>
                  <a:srgbClr val="FFFFFF"/>
                </a:solidFill>
                <a:latin typeface="Times New Roman" charset="0"/>
              </a:rPr>
              <a:t>Neg</a:t>
            </a:r>
            <a:endParaRPr lang="en-GB" sz="4000" b="1">
              <a:solidFill>
                <a:srgbClr val="FFFFFF"/>
              </a:solidFill>
              <a:latin typeface="Times New Roman" charset="0"/>
              <a:sym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819400" y="457200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Times New Roman" charset="0"/>
              </a:rPr>
              <a:t>Thyroid Disease</a:t>
            </a:r>
            <a:endParaRPr lang="en-US" sz="44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2438400" y="1905000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sz="3200" b="1">
                <a:solidFill>
                  <a:srgbClr val="FFFFFF"/>
                </a:solidFill>
                <a:latin typeface="Times New Roman" charset="0"/>
              </a:rPr>
              <a:t>Disorders of Function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1476375" y="3429000"/>
            <a:ext cx="71993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3200" b="1">
                <a:solidFill>
                  <a:schemeClr val="hlink"/>
                </a:solidFill>
                <a:latin typeface="Times New Roman" charset="0"/>
              </a:rPr>
              <a:t>Disorders of Growth (tumour) </a:t>
            </a:r>
          </a:p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tx1"/>
                </a:solidFill>
                <a:latin typeface="Times New Roman" charset="0"/>
              </a:rPr>
              <a:t>Benign</a:t>
            </a:r>
          </a:p>
          <a:p>
            <a:pPr>
              <a:spcBef>
                <a:spcPct val="50000"/>
              </a:spcBef>
            </a:pPr>
            <a:r>
              <a:rPr lang="en-GB" sz="4000" b="1" u="sng">
                <a:solidFill>
                  <a:schemeClr val="hlink"/>
                </a:solidFill>
                <a:latin typeface="Times New Roman" charset="0"/>
              </a:rPr>
              <a:t>Malignant – Thyroid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1" grpId="0" autoUpdateAnimBg="0"/>
      <p:bldP spid="3522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Thyroid cancer  </a:t>
            </a:r>
            <a:b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</a:br>
            <a:r>
              <a:rPr lang="en-GB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Incidence/Age/Sex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pPr eaLnBrk="1" hangingPunct="1"/>
            <a:r>
              <a:rPr lang="en-GB" smtClean="0"/>
              <a:t>2.0/100,000 (2.3F &amp; 0.9M) &amp; increasing</a:t>
            </a:r>
          </a:p>
          <a:p>
            <a:pPr eaLnBrk="1" hangingPunct="1"/>
            <a:r>
              <a:rPr lang="en-GB" smtClean="0"/>
              <a:t>All ages</a:t>
            </a:r>
          </a:p>
          <a:p>
            <a:pPr eaLnBrk="1" hangingPunct="1"/>
            <a:r>
              <a:rPr lang="en-GB" smtClean="0"/>
              <a:t>F&gt;M (3:1)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1852</TotalTime>
  <Words>716</Words>
  <Application>Microsoft Office PowerPoint</Application>
  <PresentationFormat>On-screen Show (4:3)</PresentationFormat>
  <Paragraphs>202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Foundry</vt:lpstr>
      <vt:lpstr>Bitmap Image</vt:lpstr>
      <vt:lpstr>Chart</vt:lpstr>
      <vt:lpstr>General and clinical aspects of thyroid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 cancer   Incidence/Age/Sex</vt:lpstr>
      <vt:lpstr>Thyroid cancer - lifetime risk</vt:lpstr>
      <vt:lpstr>Types of 1ary thyroid cancer</vt:lpstr>
      <vt:lpstr>Risk factors</vt:lpstr>
      <vt:lpstr>Epidemiology</vt:lpstr>
      <vt:lpstr>Presentation</vt:lpstr>
      <vt:lpstr>Clinical presentation –  Triangles of the neck</vt:lpstr>
      <vt:lpstr>Clinical presentation</vt:lpstr>
      <vt:lpstr>Thyroid nodule – presentations 1</vt:lpstr>
      <vt:lpstr>Thyroid nodule presentations 2</vt:lpstr>
      <vt:lpstr>History</vt:lpstr>
      <vt:lpstr>Examination</vt:lpstr>
      <vt:lpstr>Investigations</vt:lpstr>
      <vt:lpstr>Investigations – FNA!</vt:lpstr>
      <vt:lpstr>FNA</vt:lpstr>
      <vt:lpstr>PowerPoint Presentation</vt:lpstr>
      <vt:lpstr>PowerPoint Presentation</vt:lpstr>
      <vt:lpstr>Treatment of thyroid cancer</vt:lpstr>
      <vt:lpstr>Treatment of thyroid cancer</vt:lpstr>
      <vt:lpstr>Complications of thyroid surgery</vt:lpstr>
      <vt:lpstr>I131 Therapy</vt:lpstr>
      <vt:lpstr>Recurrence in patients with stage II/III thyroid cancer with &amp; without I131</vt:lpstr>
      <vt:lpstr>I131 &amp; Risk of death in PTC</vt:lpstr>
      <vt:lpstr>TSH Suppression</vt:lpstr>
      <vt:lpstr>Follow up</vt:lpstr>
      <vt:lpstr>Prognosis thyroid cancer</vt:lpstr>
      <vt:lpstr>Thyroid cancer in UK</vt:lpstr>
      <vt:lpstr>Poor prognostic factors</vt:lpstr>
      <vt:lpstr>Improving outcomes – Centralisation of care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thyroid cancer</dc:title>
  <dc:creator>Shiel, Nuala</dc:creator>
  <cp:lastModifiedBy>Shiel, Nuala</cp:lastModifiedBy>
  <cp:revision>291</cp:revision>
  <dcterms:created xsi:type="dcterms:W3CDTF">1996-09-30T18:28:10Z</dcterms:created>
  <dcterms:modified xsi:type="dcterms:W3CDTF">2013-01-24T11:31:47Z</dcterms:modified>
</cp:coreProperties>
</file>