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sldIdLst>
    <p:sldId id="296" r:id="rId3"/>
    <p:sldId id="273" r:id="rId4"/>
    <p:sldId id="258" r:id="rId5"/>
    <p:sldId id="257" r:id="rId6"/>
    <p:sldId id="259" r:id="rId7"/>
    <p:sldId id="260" r:id="rId8"/>
    <p:sldId id="287" r:id="rId9"/>
    <p:sldId id="288" r:id="rId10"/>
    <p:sldId id="289" r:id="rId11"/>
    <p:sldId id="290" r:id="rId12"/>
    <p:sldId id="291" r:id="rId13"/>
    <p:sldId id="263" r:id="rId14"/>
    <p:sldId id="274" r:id="rId15"/>
    <p:sldId id="292" r:id="rId16"/>
    <p:sldId id="302" r:id="rId17"/>
    <p:sldId id="293" r:id="rId18"/>
    <p:sldId id="286" r:id="rId19"/>
    <p:sldId id="279" r:id="rId20"/>
    <p:sldId id="275" r:id="rId21"/>
    <p:sldId id="276" r:id="rId22"/>
    <p:sldId id="281" r:id="rId23"/>
    <p:sldId id="301" r:id="rId24"/>
    <p:sldId id="297" r:id="rId25"/>
    <p:sldId id="295" r:id="rId26"/>
    <p:sldId id="282" r:id="rId27"/>
    <p:sldId id="303" r:id="rId28"/>
    <p:sldId id="280" r:id="rId29"/>
    <p:sldId id="283" r:id="rId30"/>
    <p:sldId id="284" r:id="rId31"/>
    <p:sldId id="299" r:id="rId32"/>
    <p:sldId id="300" r:id="rId33"/>
    <p:sldId id="285" r:id="rId34"/>
    <p:sldId id="272" r:id="rId35"/>
    <p:sldId id="27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6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simak1:Downloads:crukmig_1000ast-2846-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Laki%20:Users:lbu30:Downloads:crukmig_1000ast-275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49019607843101"/>
          <c:y val="2.3121387283237E-2"/>
          <c:w val="0.84967320261437895"/>
          <c:h val="0.73217726396917104"/>
        </c:manualLayout>
      </c:layout>
      <c:lineChart>
        <c:grouping val="standard"/>
        <c:varyColors val="0"/>
        <c:ser>
          <c:idx val="0"/>
          <c:order val="0"/>
          <c:tx>
            <c:strRef>
              <c:f>'Figure 1.4'!$A$4</c:f>
              <c:strCache>
                <c:ptCount val="1"/>
                <c:pt idx="0">
                  <c:v>Incidence Rates</c:v>
                </c:pt>
              </c:strCache>
            </c:strRef>
          </c:tx>
          <c:spPr>
            <a:ln w="38100">
              <a:solidFill>
                <a:srgbClr val="FF99CC"/>
              </a:solidFill>
              <a:prstDash val="solid"/>
            </a:ln>
          </c:spPr>
          <c:marker>
            <c:symbol val="none"/>
          </c:marker>
          <c:cat>
            <c:numRef>
              <c:f>'Figure 1.4'!$B$3:$AI$3</c:f>
              <c:numCache>
                <c:formatCode>General</c:formatCode>
                <c:ptCount val="3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numCache>
            </c:numRef>
          </c:cat>
          <c:val>
            <c:numRef>
              <c:f>'Figure 1.4'!$B$4:$AI$4</c:f>
              <c:numCache>
                <c:formatCode>General</c:formatCode>
                <c:ptCount val="34"/>
                <c:pt idx="0">
                  <c:v>74.2</c:v>
                </c:pt>
                <c:pt idx="1">
                  <c:v>72.2</c:v>
                </c:pt>
                <c:pt idx="2">
                  <c:v>74.7</c:v>
                </c:pt>
                <c:pt idx="3">
                  <c:v>76.8</c:v>
                </c:pt>
                <c:pt idx="4">
                  <c:v>75.2</c:v>
                </c:pt>
                <c:pt idx="5">
                  <c:v>79</c:v>
                </c:pt>
                <c:pt idx="6">
                  <c:v>78.400000000000006</c:v>
                </c:pt>
                <c:pt idx="7">
                  <c:v>80.599999999999994</c:v>
                </c:pt>
                <c:pt idx="8">
                  <c:v>80</c:v>
                </c:pt>
                <c:pt idx="9">
                  <c:v>79.8</c:v>
                </c:pt>
                <c:pt idx="10">
                  <c:v>86.3</c:v>
                </c:pt>
                <c:pt idx="11">
                  <c:v>86.2</c:v>
                </c:pt>
                <c:pt idx="12">
                  <c:v>88.7</c:v>
                </c:pt>
                <c:pt idx="13">
                  <c:v>89.3</c:v>
                </c:pt>
                <c:pt idx="14">
                  <c:v>94.8</c:v>
                </c:pt>
                <c:pt idx="15">
                  <c:v>100.3</c:v>
                </c:pt>
                <c:pt idx="16">
                  <c:v>107.1</c:v>
                </c:pt>
                <c:pt idx="17">
                  <c:v>110.5</c:v>
                </c:pt>
                <c:pt idx="18">
                  <c:v>105.1</c:v>
                </c:pt>
                <c:pt idx="19">
                  <c:v>106.8</c:v>
                </c:pt>
                <c:pt idx="20">
                  <c:v>107.2</c:v>
                </c:pt>
                <c:pt idx="21">
                  <c:v>108.5</c:v>
                </c:pt>
                <c:pt idx="22">
                  <c:v>114.1</c:v>
                </c:pt>
                <c:pt idx="23">
                  <c:v>114.6</c:v>
                </c:pt>
                <c:pt idx="24">
                  <c:v>120</c:v>
                </c:pt>
                <c:pt idx="25">
                  <c:v>116.9</c:v>
                </c:pt>
                <c:pt idx="26">
                  <c:v>117.5</c:v>
                </c:pt>
                <c:pt idx="27">
                  <c:v>117.4</c:v>
                </c:pt>
                <c:pt idx="28">
                  <c:v>123.1</c:v>
                </c:pt>
                <c:pt idx="29">
                  <c:v>123.5</c:v>
                </c:pt>
                <c:pt idx="30">
                  <c:v>124.5</c:v>
                </c:pt>
                <c:pt idx="31">
                  <c:v>124</c:v>
                </c:pt>
                <c:pt idx="32">
                  <c:v>121.8</c:v>
                </c:pt>
                <c:pt idx="33">
                  <c:v>124.1</c:v>
                </c:pt>
              </c:numCache>
            </c:numRef>
          </c:val>
          <c:smooth val="0"/>
        </c:ser>
        <c:ser>
          <c:idx val="1"/>
          <c:order val="1"/>
          <c:tx>
            <c:strRef>
              <c:f>'Figure 1.4'!$A$5</c:f>
              <c:strCache>
                <c:ptCount val="1"/>
                <c:pt idx="0">
                  <c:v>Mortality Rates</c:v>
                </c:pt>
              </c:strCache>
            </c:strRef>
          </c:tx>
          <c:spPr>
            <a:ln w="38100">
              <a:solidFill>
                <a:srgbClr val="993366"/>
              </a:solidFill>
              <a:prstDash val="solid"/>
            </a:ln>
          </c:spPr>
          <c:marker>
            <c:symbol val="none"/>
          </c:marker>
          <c:cat>
            <c:numRef>
              <c:f>'Figure 1.4'!$B$3:$AI$3</c:f>
              <c:numCache>
                <c:formatCode>General</c:formatCode>
                <c:ptCount val="3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numCache>
            </c:numRef>
          </c:cat>
          <c:val>
            <c:numRef>
              <c:f>'Figure 1.4'!$B$5:$AI$5</c:f>
              <c:numCache>
                <c:formatCode>General</c:formatCode>
                <c:ptCount val="34"/>
                <c:pt idx="0">
                  <c:v>38.6</c:v>
                </c:pt>
                <c:pt idx="1">
                  <c:v>38.799999999999997</c:v>
                </c:pt>
                <c:pt idx="2">
                  <c:v>38.6</c:v>
                </c:pt>
                <c:pt idx="3">
                  <c:v>39.1</c:v>
                </c:pt>
                <c:pt idx="4">
                  <c:v>39.299999999999997</c:v>
                </c:pt>
                <c:pt idx="5">
                  <c:v>39.6</c:v>
                </c:pt>
                <c:pt idx="6">
                  <c:v>40.200000000000003</c:v>
                </c:pt>
                <c:pt idx="7">
                  <c:v>39.9</c:v>
                </c:pt>
                <c:pt idx="8">
                  <c:v>40.299999999999997</c:v>
                </c:pt>
                <c:pt idx="9">
                  <c:v>41.5</c:v>
                </c:pt>
                <c:pt idx="10">
                  <c:v>41.4</c:v>
                </c:pt>
                <c:pt idx="11">
                  <c:v>41.9</c:v>
                </c:pt>
                <c:pt idx="12">
                  <c:v>41.4</c:v>
                </c:pt>
                <c:pt idx="13">
                  <c:v>41.2</c:v>
                </c:pt>
                <c:pt idx="14">
                  <c:v>41.8</c:v>
                </c:pt>
                <c:pt idx="15">
                  <c:v>40.200000000000003</c:v>
                </c:pt>
                <c:pt idx="16">
                  <c:v>39.9</c:v>
                </c:pt>
                <c:pt idx="17">
                  <c:v>39.299999999999997</c:v>
                </c:pt>
                <c:pt idx="18">
                  <c:v>37.700000000000003</c:v>
                </c:pt>
                <c:pt idx="19">
                  <c:v>37</c:v>
                </c:pt>
                <c:pt idx="20">
                  <c:v>35.9</c:v>
                </c:pt>
                <c:pt idx="21">
                  <c:v>34.4</c:v>
                </c:pt>
                <c:pt idx="22">
                  <c:v>33.6</c:v>
                </c:pt>
                <c:pt idx="23">
                  <c:v>32.700000000000003</c:v>
                </c:pt>
                <c:pt idx="24">
                  <c:v>31.8</c:v>
                </c:pt>
                <c:pt idx="25">
                  <c:v>31</c:v>
                </c:pt>
                <c:pt idx="26">
                  <c:v>30.8</c:v>
                </c:pt>
                <c:pt idx="27">
                  <c:v>30.1</c:v>
                </c:pt>
                <c:pt idx="28">
                  <c:v>29.4</c:v>
                </c:pt>
                <c:pt idx="29">
                  <c:v>28.4</c:v>
                </c:pt>
                <c:pt idx="30">
                  <c:v>28.3</c:v>
                </c:pt>
                <c:pt idx="31">
                  <c:v>27.7</c:v>
                </c:pt>
                <c:pt idx="32">
                  <c:v>26.7</c:v>
                </c:pt>
                <c:pt idx="33">
                  <c:v>26.1</c:v>
                </c:pt>
              </c:numCache>
            </c:numRef>
          </c:val>
          <c:smooth val="0"/>
        </c:ser>
        <c:dLbls>
          <c:showLegendKey val="0"/>
          <c:showVal val="0"/>
          <c:showCatName val="0"/>
          <c:showSerName val="0"/>
          <c:showPercent val="0"/>
          <c:showBubbleSize val="0"/>
        </c:dLbls>
        <c:marker val="1"/>
        <c:smooth val="0"/>
        <c:axId val="176081152"/>
        <c:axId val="182894976"/>
      </c:lineChart>
      <c:catAx>
        <c:axId val="176081152"/>
        <c:scaling>
          <c:orientation val="minMax"/>
        </c:scaling>
        <c:delete val="0"/>
        <c:axPos val="b"/>
        <c:title>
          <c:tx>
            <c:rich>
              <a:bodyPr/>
              <a:lstStyle/>
              <a:p>
                <a:pPr>
                  <a:defRPr/>
                </a:pPr>
                <a:r>
                  <a:rPr lang="en-US"/>
                  <a:t>Year of diagnosis/death</a:t>
                </a:r>
              </a:p>
            </c:rich>
          </c:tx>
          <c:layout>
            <c:manualLayout>
              <c:xMode val="edge"/>
              <c:yMode val="edge"/>
              <c:x val="0.402614928035956"/>
              <c:y val="0.9306376587319650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a:pPr>
            <a:endParaRPr lang="en-US"/>
          </a:p>
        </c:txPr>
        <c:crossAx val="182894976"/>
        <c:crosses val="autoZero"/>
        <c:auto val="1"/>
        <c:lblAlgn val="ctr"/>
        <c:lblOffset val="100"/>
        <c:tickLblSkip val="2"/>
        <c:tickMarkSkip val="1"/>
        <c:noMultiLvlLbl val="0"/>
      </c:catAx>
      <c:valAx>
        <c:axId val="182894976"/>
        <c:scaling>
          <c:orientation val="minMax"/>
        </c:scaling>
        <c:delete val="0"/>
        <c:axPos val="l"/>
        <c:majorGridlines>
          <c:spPr>
            <a:ln w="3175">
              <a:solidFill>
                <a:srgbClr val="C0C0C0"/>
              </a:solidFill>
              <a:prstDash val="sysDash"/>
            </a:ln>
          </c:spPr>
        </c:majorGridlines>
        <c:title>
          <c:tx>
            <c:rich>
              <a:bodyPr/>
              <a:lstStyle/>
              <a:p>
                <a:pPr>
                  <a:defRPr/>
                </a:pPr>
                <a:r>
                  <a:rPr lang="en-US"/>
                  <a:t>Rate per 100,000 population</a:t>
                </a:r>
              </a:p>
            </c:rich>
          </c:tx>
          <c:layout>
            <c:manualLayout>
              <c:xMode val="edge"/>
              <c:yMode val="edge"/>
              <c:x val="1.35076252723312E-2"/>
              <c:y val="0.2402059280162230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176081152"/>
        <c:crosses val="autoZero"/>
        <c:crossBetween val="between"/>
      </c:valAx>
      <c:spPr>
        <a:noFill/>
        <a:ln w="25400">
          <a:noFill/>
        </a:ln>
      </c:spPr>
    </c:plotArea>
    <c:legend>
      <c:legendPos val="r"/>
      <c:layout>
        <c:manualLayout>
          <c:xMode val="edge"/>
          <c:yMode val="edge"/>
          <c:x val="0.161094344467094"/>
          <c:y val="4.9046288898660403E-2"/>
          <c:w val="0.311287133852158"/>
          <c:h val="0.14956671480946601"/>
        </c:manualLayout>
      </c:layout>
      <c:overlay val="0"/>
      <c:spPr>
        <a:solidFill>
          <a:srgbClr val="FFFFFF"/>
        </a:solidFill>
        <a:ln w="25400">
          <a:noFill/>
        </a:ln>
      </c:spPr>
    </c:legend>
    <c:plotVisOnly val="1"/>
    <c:dispBlanksAs val="gap"/>
    <c:showDLblsOverMax val="0"/>
  </c:chart>
  <c:spPr>
    <a:solidFill>
      <a:srgbClr val="FFFFFF"/>
    </a:solidFill>
    <a:ln w="9525">
      <a:noFill/>
    </a:ln>
  </c:spPr>
  <c:txPr>
    <a:bodyPr/>
    <a:lstStyle/>
    <a:p>
      <a:pPr>
        <a:defRPr sz="9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90"/>
                </a:solidFill>
                <a:latin typeface="Arial"/>
                <a:ea typeface="Arial"/>
                <a:cs typeface="Arial"/>
              </a:defRPr>
            </a:pPr>
            <a:r>
              <a:rPr lang="en-US"/>
              <a:t>All malignant neoplasms - 75,011</a:t>
            </a:r>
          </a:p>
        </c:rich>
      </c:tx>
      <c:layout>
        <c:manualLayout>
          <c:xMode val="edge"/>
          <c:yMode val="edge"/>
          <c:x val="0.27060669515843999"/>
          <c:y val="0.92245625193458203"/>
        </c:manualLayout>
      </c:layout>
      <c:overlay val="0"/>
      <c:spPr>
        <a:noFill/>
        <a:ln w="25400">
          <a:noFill/>
        </a:ln>
      </c:spPr>
    </c:title>
    <c:autoTitleDeleted val="0"/>
    <c:plotArea>
      <c:layout>
        <c:manualLayout>
          <c:layoutTarget val="inner"/>
          <c:xMode val="edge"/>
          <c:yMode val="edge"/>
          <c:x val="0.19129096952378499"/>
          <c:y val="0.14216489404919599"/>
          <c:w val="0.64696783188532103"/>
          <c:h val="0.67205222641438001"/>
        </c:manualLayout>
      </c:layout>
      <c:pieChart>
        <c:varyColors val="1"/>
        <c:ser>
          <c:idx val="0"/>
          <c:order val="0"/>
          <c:spPr>
            <a:solidFill>
              <a:srgbClr val="9999FF"/>
            </a:solidFill>
            <a:ln w="25400">
              <a:noFill/>
            </a:ln>
          </c:spPr>
          <c:explosion val="3"/>
          <c:dPt>
            <c:idx val="0"/>
            <c:bubble3D val="0"/>
            <c:spPr>
              <a:solidFill>
                <a:srgbClr val="FF99CC"/>
              </a:solidFill>
              <a:ln w="25400">
                <a:noFill/>
              </a:ln>
            </c:spPr>
          </c:dPt>
          <c:dPt>
            <c:idx val="1"/>
            <c:bubble3D val="0"/>
            <c:spPr>
              <a:solidFill>
                <a:srgbClr val="F20884"/>
              </a:solidFill>
              <a:ln w="25400">
                <a:noFill/>
              </a:ln>
            </c:spPr>
          </c:dPt>
          <c:dPt>
            <c:idx val="2"/>
            <c:bubble3D val="0"/>
            <c:spPr>
              <a:solidFill>
                <a:srgbClr val="CC99FF"/>
              </a:solidFill>
              <a:ln w="25400">
                <a:noFill/>
              </a:ln>
            </c:spPr>
          </c:dPt>
          <c:dPt>
            <c:idx val="3"/>
            <c:bubble3D val="0"/>
            <c:spPr>
              <a:solidFill>
                <a:srgbClr val="4600A5"/>
              </a:solidFill>
              <a:ln w="25400">
                <a:noFill/>
              </a:ln>
            </c:spPr>
          </c:dPt>
          <c:dPt>
            <c:idx val="4"/>
            <c:bubble3D val="0"/>
            <c:spPr>
              <a:solidFill>
                <a:srgbClr val="F20884"/>
              </a:solidFill>
              <a:ln w="25400">
                <a:noFill/>
              </a:ln>
            </c:spPr>
          </c:dPt>
          <c:dPt>
            <c:idx val="5"/>
            <c:bubble3D val="0"/>
            <c:spPr>
              <a:solidFill>
                <a:srgbClr val="CCCCFF"/>
              </a:solidFill>
              <a:ln w="25400">
                <a:noFill/>
              </a:ln>
            </c:spPr>
          </c:dPt>
          <c:dPt>
            <c:idx val="6"/>
            <c:bubble3D val="0"/>
            <c:spPr>
              <a:solidFill>
                <a:srgbClr val="993366"/>
              </a:solidFill>
              <a:ln w="25400">
                <a:noFill/>
              </a:ln>
            </c:spPr>
          </c:dPt>
          <c:dPt>
            <c:idx val="7"/>
            <c:bubble3D val="0"/>
            <c:spPr>
              <a:solidFill>
                <a:srgbClr val="FF99CC"/>
              </a:solidFill>
              <a:ln w="25400">
                <a:noFill/>
              </a:ln>
            </c:spPr>
          </c:dPt>
          <c:dPt>
            <c:idx val="8"/>
            <c:bubble3D val="0"/>
            <c:spPr>
              <a:solidFill>
                <a:srgbClr val="CCCCFF"/>
              </a:solidFill>
              <a:ln w="25400">
                <a:noFill/>
              </a:ln>
            </c:spPr>
          </c:dPt>
          <c:dPt>
            <c:idx val="9"/>
            <c:bubble3D val="0"/>
            <c:spPr>
              <a:solidFill>
                <a:srgbClr val="660066"/>
              </a:solidFill>
              <a:ln w="25400">
                <a:noFill/>
              </a:ln>
            </c:spPr>
          </c:dPt>
          <c:dPt>
            <c:idx val="10"/>
            <c:bubble3D val="0"/>
            <c:spPr>
              <a:solidFill>
                <a:srgbClr val="CC99FF"/>
              </a:solidFill>
              <a:ln w="25400">
                <a:noFill/>
              </a:ln>
            </c:spPr>
          </c:dPt>
          <c:dLbls>
            <c:dLbl>
              <c:idx val="0"/>
              <c:layout>
                <c:manualLayout>
                  <c:x val="7.3796957339897001E-3"/>
                  <c:y val="5.0184744677513E-2"/>
                </c:manualLayout>
              </c:layout>
              <c:dLblPos val="bestFit"/>
              <c:showLegendKey val="0"/>
              <c:showVal val="0"/>
              <c:showCatName val="1"/>
              <c:showSerName val="0"/>
              <c:showPercent val="1"/>
              <c:showBubbleSize val="0"/>
            </c:dLbl>
            <c:dLbl>
              <c:idx val="1"/>
              <c:layout>
                <c:manualLayout>
                  <c:x val="-1.80319675284107E-2"/>
                  <c:y val="-7.8812441041806892E-3"/>
                </c:manualLayout>
              </c:layout>
              <c:dLblPos val="bestFit"/>
              <c:showLegendKey val="0"/>
              <c:showVal val="0"/>
              <c:showCatName val="1"/>
              <c:showSerName val="0"/>
              <c:showPercent val="1"/>
              <c:showBubbleSize val="0"/>
            </c:dLbl>
            <c:dLbl>
              <c:idx val="2"/>
              <c:layout>
                <c:manualLayout>
                  <c:x val="1.51277875380078E-2"/>
                  <c:y val="-3.2883200614578403E-2"/>
                </c:manualLayout>
              </c:layout>
              <c:dLblPos val="bestFit"/>
              <c:showLegendKey val="0"/>
              <c:showVal val="0"/>
              <c:showCatName val="1"/>
              <c:showSerName val="0"/>
              <c:showPercent val="1"/>
              <c:showBubbleSize val="0"/>
            </c:dLbl>
            <c:dLbl>
              <c:idx val="3"/>
              <c:layout>
                <c:manualLayout>
                  <c:x val="4.97127548309945E-2"/>
                  <c:y val="-1.29405591398827E-2"/>
                </c:manualLayout>
              </c:layout>
              <c:dLblPos val="bestFit"/>
              <c:showLegendKey val="0"/>
              <c:showVal val="0"/>
              <c:showCatName val="1"/>
              <c:showSerName val="0"/>
              <c:showPercent val="1"/>
              <c:showBubbleSize val="0"/>
            </c:dLbl>
            <c:dLbl>
              <c:idx val="4"/>
              <c:layout>
                <c:manualLayout>
                  <c:x val="8.5852119237135094E-2"/>
                  <c:y val="1.1270030296838001E-2"/>
                </c:manualLayout>
              </c:layout>
              <c:dLblPos val="bestFit"/>
              <c:showLegendKey val="0"/>
              <c:showVal val="0"/>
              <c:showCatName val="1"/>
              <c:showSerName val="0"/>
              <c:showPercent val="1"/>
              <c:showBubbleSize val="0"/>
            </c:dLbl>
            <c:dLbl>
              <c:idx val="5"/>
              <c:layout>
                <c:manualLayout>
                  <c:x val="7.5855410385649094E-2"/>
                  <c:y val="2.1317029689253902E-2"/>
                </c:manualLayout>
              </c:layout>
              <c:dLblPos val="bestFit"/>
              <c:showLegendKey val="0"/>
              <c:showVal val="0"/>
              <c:showCatName val="1"/>
              <c:showSerName val="0"/>
              <c:showPercent val="1"/>
              <c:showBubbleSize val="0"/>
            </c:dLbl>
            <c:dLbl>
              <c:idx val="6"/>
              <c:layout>
                <c:manualLayout>
                  <c:x val="3.2598292476518402E-2"/>
                  <c:y val="-5.6142803308620801E-3"/>
                </c:manualLayout>
              </c:layout>
              <c:dLblPos val="bestFit"/>
              <c:showLegendKey val="0"/>
              <c:showVal val="0"/>
              <c:showCatName val="1"/>
              <c:showSerName val="0"/>
              <c:showPercent val="1"/>
              <c:showBubbleSize val="0"/>
            </c:dLbl>
            <c:dLbl>
              <c:idx val="7"/>
              <c:layout>
                <c:manualLayout>
                  <c:x val="1.8679282308580899E-2"/>
                  <c:y val="-1.16489553469778E-2"/>
                </c:manualLayout>
              </c:layout>
              <c:dLblPos val="bestFit"/>
              <c:showLegendKey val="0"/>
              <c:showVal val="0"/>
              <c:showCatName val="1"/>
              <c:showSerName val="0"/>
              <c:showPercent val="1"/>
              <c:showBubbleSize val="0"/>
            </c:dLbl>
            <c:dLbl>
              <c:idx val="8"/>
              <c:layout>
                <c:manualLayout>
                  <c:x val="4.5524124174665601E-4"/>
                  <c:y val="-1.17814631974986E-2"/>
                </c:manualLayout>
              </c:layout>
              <c:tx>
                <c:rich>
                  <a:bodyPr/>
                  <a:lstStyle/>
                  <a:p>
                    <a:r>
                      <a:rPr lang="en-US"/>
                      <a:t>All leukaemias</a:t>
                    </a:r>
                  </a:p>
                  <a:p>
                    <a:r>
                      <a:rPr lang="en-US"/>
                      <a:t>3%</a:t>
                    </a:r>
                  </a:p>
                </c:rich>
              </c:tx>
              <c:dLblPos val="bestFit"/>
              <c:showLegendKey val="0"/>
              <c:showVal val="0"/>
              <c:showCatName val="0"/>
              <c:showSerName val="0"/>
              <c:showPercent val="0"/>
              <c:showBubbleSize val="0"/>
            </c:dLbl>
            <c:dLbl>
              <c:idx val="9"/>
              <c:layout>
                <c:manualLayout>
                  <c:x val="6.2314276788350204E-4"/>
                  <c:y val="-1.9388226373156701E-2"/>
                </c:manualLayout>
              </c:layout>
              <c:dLblPos val="bestFit"/>
              <c:showLegendKey val="0"/>
              <c:showVal val="0"/>
              <c:showCatName val="1"/>
              <c:showSerName val="0"/>
              <c:showPercent val="1"/>
              <c:showBubbleSize val="0"/>
            </c:dLbl>
            <c:dLbl>
              <c:idx val="10"/>
              <c:layout>
                <c:manualLayout>
                  <c:x val="1.2447149394039601E-2"/>
                  <c:y val="2.2995178914428899E-2"/>
                </c:manualLayout>
              </c:layout>
              <c:dLblPos val="bestFit"/>
              <c:showLegendKey val="0"/>
              <c:showVal val="0"/>
              <c:showCatName val="1"/>
              <c:showSerName val="0"/>
              <c:showPercent val="1"/>
              <c:showBubbleSize val="0"/>
            </c:dLbl>
            <c:numFmt formatCode="0%" sourceLinked="0"/>
            <c:spPr>
              <a:noFill/>
              <a:ln w="25400">
                <a:noFill/>
              </a:ln>
            </c:spPr>
            <c:txPr>
              <a:bodyPr/>
              <a:lstStyle/>
              <a:p>
                <a:pPr>
                  <a:defRPr sz="1200" b="0" i="0" u="none" strike="noStrike" baseline="0">
                    <a:solidFill>
                      <a:srgbClr val="000090"/>
                    </a:solidFill>
                    <a:latin typeface="Arial"/>
                    <a:ea typeface="Arial"/>
                    <a:cs typeface="Arial"/>
                  </a:defRPr>
                </a:pPr>
                <a:endParaRPr lang="en-US"/>
              </a:p>
            </c:txPr>
            <c:showLegendKey val="0"/>
            <c:showVal val="0"/>
            <c:showCatName val="1"/>
            <c:showSerName val="0"/>
            <c:showPercent val="1"/>
            <c:showBubbleSize val="0"/>
            <c:showLeaderLines val="0"/>
          </c:dLbls>
          <c:cat>
            <c:strRef>
              <c:f>'Figure 5.1'!$A$4:$A$14</c:f>
              <c:strCache>
                <c:ptCount val="11"/>
                <c:pt idx="0">
                  <c:v>Lung</c:v>
                </c:pt>
                <c:pt idx="1">
                  <c:v>Breast</c:v>
                </c:pt>
                <c:pt idx="2">
                  <c:v>Colorectal</c:v>
                </c:pt>
                <c:pt idx="3">
                  <c:v>Ovary</c:v>
                </c:pt>
                <c:pt idx="4">
                  <c:v>Pancreas</c:v>
                </c:pt>
                <c:pt idx="5">
                  <c:v>Oesophagus</c:v>
                </c:pt>
                <c:pt idx="6">
                  <c:v>Non-Hodgkin lymphoma</c:v>
                </c:pt>
                <c:pt idx="7">
                  <c:v>Stomach</c:v>
                </c:pt>
                <c:pt idx="8">
                  <c:v>All leukaemias</c:v>
                </c:pt>
                <c:pt idx="9">
                  <c:v>Uterus </c:v>
                </c:pt>
                <c:pt idx="10">
                  <c:v>Other</c:v>
                </c:pt>
              </c:strCache>
            </c:strRef>
          </c:cat>
          <c:val>
            <c:numRef>
              <c:f>'Figure 5.1'!$B$4:$B$14</c:f>
              <c:numCache>
                <c:formatCode>General</c:formatCode>
                <c:ptCount val="11"/>
                <c:pt idx="0">
                  <c:v>15393</c:v>
                </c:pt>
                <c:pt idx="1">
                  <c:v>12047</c:v>
                </c:pt>
                <c:pt idx="2">
                  <c:v>7501</c:v>
                </c:pt>
                <c:pt idx="3">
                  <c:v>4373</c:v>
                </c:pt>
                <c:pt idx="4">
                  <c:v>3974</c:v>
                </c:pt>
                <c:pt idx="5">
                  <c:v>2580</c:v>
                </c:pt>
                <c:pt idx="6">
                  <c:v>2047</c:v>
                </c:pt>
                <c:pt idx="7">
                  <c:v>1992</c:v>
                </c:pt>
                <c:pt idx="8">
                  <c:v>1884</c:v>
                </c:pt>
                <c:pt idx="9">
                  <c:v>1741</c:v>
                </c:pt>
                <c:pt idx="10" formatCode="#,##0">
                  <c:v>21479</c:v>
                </c:pt>
              </c:numCache>
            </c:numRef>
          </c:val>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solidFill>
      <a:srgbClr val="FFFFFF"/>
    </a:solidFill>
    <a:ln w="9525">
      <a:noFill/>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0.00653</cdr:x>
      <cdr:y>0.01869</cdr:y>
    </cdr:from>
    <cdr:to>
      <cdr:x>0.00653</cdr:x>
      <cdr:y>0.01869</cdr:y>
    </cdr:to>
    <cdr:sp macro="" textlink="">
      <cdr:nvSpPr>
        <cdr:cNvPr id="15361" name="Text Box 1"/>
        <cdr:cNvSpPr txBox="1">
          <a:spLocks xmlns:a="http://schemas.openxmlformats.org/drawingml/2006/main" noChangeArrowheads="1"/>
        </cdr:cNvSpPr>
      </cdr:nvSpPr>
      <cdr:spPr bwMode="auto">
        <a:xfrm xmlns:a="http://schemas.openxmlformats.org/drawingml/2006/main">
          <a:off x="50800" y="105450"/>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0">
            <a:defRPr sz="1000"/>
          </a:pPr>
          <a:r>
            <a:rPr lang="en-GB" sz="1800" b="1" i="0" u="none" strike="noStrike" baseline="0">
              <a:solidFill>
                <a:srgbClr val="000080"/>
              </a:solidFill>
              <a:latin typeface="Arial"/>
              <a:cs typeface="Arial"/>
            </a:rPr>
            <a:t>Figure 1.4: Age standardised (European) incidence and mortality rates, breast cancer, females, GB, 1975-2006</a:t>
          </a:r>
        </a:p>
      </cdr:txBody>
    </cdr:sp>
  </cdr:relSizeAnchor>
</c:userShapes>
</file>

<file path=ppt/drawings/drawing2.xml><?xml version="1.0" encoding="utf-8"?>
<c:userShapes xmlns:c="http://schemas.openxmlformats.org/drawingml/2006/chart">
  <cdr:relSizeAnchor xmlns:cdr="http://schemas.openxmlformats.org/drawingml/2006/chartDrawing">
    <cdr:from>
      <cdr:x>0.02278</cdr:x>
      <cdr:y>0.02209</cdr:y>
    </cdr:from>
    <cdr:to>
      <cdr:x>0.99224</cdr:x>
      <cdr:y>0.13082</cdr:y>
    </cdr:to>
    <cdr:sp macro="" textlink="">
      <cdr:nvSpPr>
        <cdr:cNvPr id="2051" name="Text Box 3"/>
        <cdr:cNvSpPr txBox="1">
          <a:spLocks xmlns:a="http://schemas.openxmlformats.org/drawingml/2006/main" noChangeArrowheads="1"/>
        </cdr:cNvSpPr>
      </cdr:nvSpPr>
      <cdr:spPr bwMode="auto">
        <a:xfrm xmlns:a="http://schemas.openxmlformats.org/drawingml/2006/main">
          <a:off x="121756" y="139406"/>
          <a:ext cx="5967894" cy="6812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36576" rIns="0" bIns="0" anchor="t" upright="1"/>
        <a:lstStyle xmlns:a="http://schemas.openxmlformats.org/drawingml/2006/main"/>
        <a:p xmlns:a="http://schemas.openxmlformats.org/drawingml/2006/main">
          <a:pPr algn="l" rtl="0">
            <a:lnSpc>
              <a:spcPts val="2100"/>
            </a:lnSpc>
            <a:defRPr sz="1000"/>
          </a:pPr>
          <a:r>
            <a:rPr lang="en-GB" sz="1800" b="1" i="0" strike="noStrike">
              <a:solidFill>
                <a:srgbClr val="000080"/>
              </a:solidFill>
              <a:latin typeface="Arial"/>
              <a:cs typeface="Arial"/>
            </a:rPr>
            <a:t>Figure 5.1: The ten most common causes of cancer death, females, UK, 2008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C937C-3F2E-0A40-8C5F-CBEE4FDB8B64}" type="datetimeFigureOut">
              <a:rPr lang="en-US" smtClean="0"/>
              <a:t>10/19/2012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0D5DA-BC8A-0142-AC9B-0180ACBB5C20}" type="slidenum">
              <a:rPr lang="en-US" smtClean="0"/>
              <a:t>‹#›</a:t>
            </a:fld>
            <a:endParaRPr lang="en-US"/>
          </a:p>
        </p:txBody>
      </p:sp>
    </p:spTree>
    <p:extLst>
      <p:ext uri="{BB962C8B-B14F-4D97-AF65-F5344CB8AC3E}">
        <p14:creationId xmlns:p14="http://schemas.microsoft.com/office/powerpoint/2010/main" val="2167740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4294967295"/>
          </p:nvPr>
        </p:nvSpPr>
        <p:spPr bwMode="auto">
          <a:xfrm>
            <a:off x="3884670" y="8685316"/>
            <a:ext cx="2971691"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88D8E12-CA7C-B847-979F-BFE2E22D724F}" type="slidenum">
              <a:rPr lang="da-DK" sz="1200">
                <a:solidFill>
                  <a:srgbClr val="000000"/>
                </a:solidFill>
                <a:latin typeface="Helvetica" charset="0"/>
              </a:rPr>
              <a:pPr/>
              <a:t>1</a:t>
            </a:fld>
            <a:endParaRPr lang="da-DK" sz="1200">
              <a:solidFill>
                <a:srgbClr val="000000"/>
              </a:solidFill>
              <a:latin typeface="Helvetica" charset="0"/>
            </a:endParaRPr>
          </a:p>
        </p:txBody>
      </p:sp>
      <p:sp>
        <p:nvSpPr>
          <p:cNvPr id="7170" name="Rectangle 2"/>
          <p:cNvSpPr>
            <a:spLocks noGrp="1" noRot="1" noChangeAspect="1" noChangeArrowheads="1" noTextEdit="1"/>
          </p:cNvSpPr>
          <p:nvPr>
            <p:ph type="sldImg"/>
          </p:nvPr>
        </p:nvSpPr>
        <p:spPr>
          <a:xfrm>
            <a:off x="1054100" y="685800"/>
            <a:ext cx="3151188" cy="2362200"/>
          </a:xfrm>
          <a:ln/>
        </p:spPr>
      </p:sp>
      <p:sp>
        <p:nvSpPr>
          <p:cNvPr id="7171" name="Rectangle 3"/>
          <p:cNvSpPr>
            <a:spLocks noGrp="1" noChangeArrowheads="1"/>
          </p:cNvSpPr>
          <p:nvPr>
            <p:ph type="body" idx="1"/>
          </p:nvPr>
        </p:nvSpPr>
        <p:spPr>
          <a:xfrm>
            <a:off x="914619" y="3353295"/>
            <a:ext cx="5028763" cy="510490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00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7F159FF-EE08-274D-BED1-0C8D4B0FB1D1}" type="slidenum">
              <a:rPr lang="en-US" sz="1200"/>
              <a:pPr/>
              <a:t>10</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A7B8FBE3-954B-6C4F-93EC-923120C3AFA8}" type="slidenum">
              <a:rPr lang="en-US" sz="1200"/>
              <a:pPr/>
              <a:t>11</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Although estrogen was identified in the 1920s, estrogen receptors were not identified until the 1960s, with the demonstration that subcutaneous administration of radiolabelled estrogen in rats resulted in label retention in known estrogen target tissues (vagina, uterus), but absence from tissues not associated with estrogen action (e.g. muscle, kidney), and the subsequent purification of an estrogen binding protein from the rat uterus.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DEABD225-F8DE-F249-A658-C5C37129ED93}" type="slidenum">
              <a:rPr lang="en-US" sz="1200" b="0"/>
              <a:pPr/>
              <a:t>12</a:t>
            </a:fld>
            <a:endParaRPr lang="en-US" sz="1200" b="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67CE9578-51DB-8647-A2AB-453D092234E4}" type="slidenum">
              <a:rPr lang="en-US" sz="1200"/>
              <a:pPr/>
              <a:t>14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baseline="0" dirty="0" smtClean="0">
              <a:solidFill>
                <a:schemeClr val="tx1"/>
              </a:solidFill>
            </a:endParaRPr>
          </a:p>
        </p:txBody>
      </p:sp>
      <p:sp>
        <p:nvSpPr>
          <p:cNvPr id="4" name="Slide Number Placeholder 3"/>
          <p:cNvSpPr>
            <a:spLocks noGrp="1"/>
          </p:cNvSpPr>
          <p:nvPr>
            <p:ph type="sldNum" sz="quarter" idx="10"/>
          </p:nvPr>
        </p:nvSpPr>
        <p:spPr/>
        <p:txBody>
          <a:bodyPr/>
          <a:lstStyle/>
          <a:p>
            <a:fld id="{11D3E091-8DCC-8942-8AFB-6AAE05A01E99}" type="slidenum">
              <a:rPr lang="en-US" smtClean="0"/>
              <a:t>15</a:t>
            </a:fld>
            <a:endParaRPr lang="en-US"/>
          </a:p>
        </p:txBody>
      </p:sp>
    </p:spTree>
    <p:extLst>
      <p:ext uri="{BB962C8B-B14F-4D97-AF65-F5344CB8AC3E}">
        <p14:creationId xmlns:p14="http://schemas.microsoft.com/office/powerpoint/2010/main" val="309738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EBF56F2A-7E41-924B-A988-94A3DA21A475}" type="slidenum">
              <a:rPr lang="en-US" sz="1200"/>
              <a:pPr/>
              <a:t>16</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F485899F-7C0C-344B-9F90-6362E0E9E854}" type="slidenum">
              <a:rPr lang="en-US" sz="1200" b="0"/>
              <a:pPr/>
              <a:t>17</a:t>
            </a:fld>
            <a:endParaRPr lang="en-US" sz="1200" b="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luminal and glandular cells of the endometrium originate from the </a:t>
            </a:r>
            <a:r>
              <a:rPr lang="en-GB" sz="1200" kern="1200" dirty="0" err="1" smtClean="0">
                <a:solidFill>
                  <a:schemeClr val="tx1"/>
                </a:solidFill>
                <a:effectLst/>
                <a:latin typeface="+mn-lt"/>
                <a:ea typeface="+mn-ea"/>
                <a:cs typeface="+mn-cs"/>
              </a:rPr>
              <a:t>paramesonephric</a:t>
            </a:r>
            <a:r>
              <a:rPr lang="en-GB" sz="1200" kern="1200" dirty="0" smtClean="0">
                <a:solidFill>
                  <a:schemeClr val="tx1"/>
                </a:solidFill>
                <a:effectLst/>
                <a:latin typeface="+mn-lt"/>
                <a:ea typeface="+mn-ea"/>
                <a:cs typeface="+mn-cs"/>
              </a:rPr>
              <a:t> duct epithelium during development; the </a:t>
            </a:r>
            <a:r>
              <a:rPr lang="en-GB" sz="1200" kern="1200" dirty="0" err="1" smtClean="0">
                <a:solidFill>
                  <a:schemeClr val="tx1"/>
                </a:solidFill>
                <a:effectLst/>
                <a:latin typeface="+mn-lt"/>
                <a:ea typeface="+mn-ea"/>
                <a:cs typeface="+mn-cs"/>
              </a:rPr>
              <a:t>stroma</a:t>
            </a:r>
            <a:r>
              <a:rPr lang="en-GB" sz="1200" kern="1200" dirty="0" smtClean="0">
                <a:solidFill>
                  <a:schemeClr val="tx1"/>
                </a:solidFill>
                <a:effectLst/>
                <a:latin typeface="+mn-lt"/>
                <a:ea typeface="+mn-ea"/>
                <a:cs typeface="+mn-cs"/>
              </a:rPr>
              <a:t> originates from the mesenchyme surrounding the urogenital ridge.</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From the onset of puberty to menopause, the endometrium undergoes extensive </a:t>
            </a:r>
            <a:r>
              <a:rPr lang="en-GB" sz="1200" kern="1200" dirty="0" err="1" smtClean="0">
                <a:solidFill>
                  <a:schemeClr val="tx1"/>
                </a:solidFill>
                <a:effectLst/>
                <a:latin typeface="+mn-lt"/>
                <a:ea typeface="+mn-ea"/>
                <a:cs typeface="+mn-cs"/>
              </a:rPr>
              <a:t>remodeling</a:t>
            </a:r>
            <a:r>
              <a:rPr lang="en-GB" sz="1200" kern="1200" dirty="0" smtClean="0">
                <a:solidFill>
                  <a:schemeClr val="tx1"/>
                </a:solidFill>
                <a:effectLst/>
                <a:latin typeface="+mn-lt"/>
                <a:ea typeface="+mn-ea"/>
                <a:cs typeface="+mn-cs"/>
              </a:rPr>
              <a:t> in response to the ovarian steroid hormones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and progesterone during each menstrual cycle in preparation for implanting an embryo.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promotes proliferation and growth of the endometrial lining while progesterone antagonizes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-driven growth and promotes differentiation.</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Specifically, when progesterone levels are high during the luteal phase of the menstrual cycle, the glandular epithelium transforms from relatively inactive cells full of free ribosomes to very active polarized cells, containing giant mitochondrial profiles, intracellular deposits of glycogen/glycoprotein-rich material, and a complex </a:t>
            </a:r>
            <a:r>
              <a:rPr lang="en-GB" sz="1200" kern="1200" dirty="0" err="1" smtClean="0">
                <a:solidFill>
                  <a:schemeClr val="tx1"/>
                </a:solidFill>
                <a:effectLst/>
                <a:latin typeface="+mn-lt"/>
                <a:ea typeface="+mn-ea"/>
                <a:cs typeface="+mn-cs"/>
              </a:rPr>
              <a:t>intranuclear</a:t>
            </a:r>
            <a:r>
              <a:rPr lang="en-GB" sz="1200" kern="1200" dirty="0" smtClean="0">
                <a:solidFill>
                  <a:schemeClr val="tx1"/>
                </a:solidFill>
                <a:effectLst/>
                <a:latin typeface="+mn-lt"/>
                <a:ea typeface="+mn-ea"/>
                <a:cs typeface="+mn-cs"/>
              </a:rPr>
              <a:t> channel system.</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Morphologically, the glands become tortuous and have large lumens due to increased secretory activity. In parallel, the underlying </a:t>
            </a:r>
            <a:r>
              <a:rPr lang="en-GB" sz="1200" kern="1200" dirty="0" err="1" smtClean="0">
                <a:solidFill>
                  <a:schemeClr val="tx1"/>
                </a:solidFill>
                <a:effectLst/>
                <a:latin typeface="+mn-lt"/>
                <a:ea typeface="+mn-ea"/>
                <a:cs typeface="+mn-cs"/>
              </a:rPr>
              <a:t>stroma</a:t>
            </a:r>
            <a:r>
              <a:rPr lang="en-GB" sz="1200" kern="1200" dirty="0" smtClean="0">
                <a:solidFill>
                  <a:schemeClr val="tx1"/>
                </a:solidFill>
                <a:effectLst/>
                <a:latin typeface="+mn-lt"/>
                <a:ea typeface="+mn-ea"/>
                <a:cs typeface="+mn-cs"/>
              </a:rPr>
              <a:t> becomes very </a:t>
            </a:r>
            <a:r>
              <a:rPr lang="en-GB" sz="1200" kern="1200" dirty="0" err="1" smtClean="0">
                <a:solidFill>
                  <a:schemeClr val="tx1"/>
                </a:solidFill>
                <a:effectLst/>
                <a:latin typeface="+mn-lt"/>
                <a:ea typeface="+mn-ea"/>
                <a:cs typeface="+mn-cs"/>
              </a:rPr>
              <a:t>edematous</a:t>
            </a:r>
            <a:r>
              <a:rPr lang="en-GB" sz="1200" kern="1200" dirty="0" smtClean="0">
                <a:solidFill>
                  <a:schemeClr val="tx1"/>
                </a:solidFill>
                <a:effectLst/>
                <a:latin typeface="+mn-lt"/>
                <a:ea typeface="+mn-ea"/>
                <a:cs typeface="+mn-cs"/>
              </a:rPr>
              <a:t> as a result of increased capillary permeability, and the cells begin to appear large and polyhedral. </a:t>
            </a:r>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18</a:t>
            </a:fld>
            <a:endParaRPr lang="en-US"/>
          </a:p>
        </p:txBody>
      </p:sp>
    </p:spTree>
    <p:extLst>
      <p:ext uri="{BB962C8B-B14F-4D97-AF65-F5344CB8AC3E}">
        <p14:creationId xmlns:p14="http://schemas.microsoft.com/office/powerpoint/2010/main" val="111733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678251-FEC1-5749-879F-12FC8F7C61CB}" type="slidenum">
              <a:rPr lang="en-US">
                <a:latin typeface="Calibri" charset="0"/>
              </a:rPr>
              <a:pPr eaLnBrk="1" hangingPunct="1"/>
              <a:t>19</a:t>
            </a:fld>
            <a:endParaRPr lang="en-US">
              <a:latin typeface="Calibri" charset="0"/>
            </a:endParaRPr>
          </a:p>
        </p:txBody>
      </p:sp>
      <p:sp>
        <p:nvSpPr>
          <p:cNvPr id="54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427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promotes proliferation and growth of the endometrial lining while progesterone antagonizes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-driven growth and promotes differentiation.</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Specifically, when progesterone levels are high during the luteal phase of the menstrual cycle, the glandular epithelium transforms from relatively inactive cells full of free ribosomes to very active polarized cells, containing giant mitochondrial profiles, intracellular deposits of glycogen/glycoprotein-rich material, and a complex </a:t>
            </a:r>
            <a:r>
              <a:rPr lang="en-GB" sz="1200" kern="1200" dirty="0" err="1" smtClean="0">
                <a:solidFill>
                  <a:schemeClr val="tx1"/>
                </a:solidFill>
                <a:effectLst/>
                <a:latin typeface="+mn-lt"/>
                <a:ea typeface="+mn-ea"/>
                <a:cs typeface="+mn-cs"/>
              </a:rPr>
              <a:t>intranuclear</a:t>
            </a:r>
            <a:r>
              <a:rPr lang="en-GB" sz="1200" kern="1200" dirty="0" smtClean="0">
                <a:solidFill>
                  <a:schemeClr val="tx1"/>
                </a:solidFill>
                <a:effectLst/>
                <a:latin typeface="+mn-lt"/>
                <a:ea typeface="+mn-ea"/>
                <a:cs typeface="+mn-cs"/>
              </a:rPr>
              <a:t> channel system. Morphologically, the glands become tortuous and have large lumens due to increased secretory activity. In parallel, the underlying </a:t>
            </a:r>
            <a:r>
              <a:rPr lang="en-GB" sz="1200" kern="1200" dirty="0" err="1" smtClean="0">
                <a:solidFill>
                  <a:schemeClr val="tx1"/>
                </a:solidFill>
                <a:effectLst/>
                <a:latin typeface="+mn-lt"/>
                <a:ea typeface="+mn-ea"/>
                <a:cs typeface="+mn-cs"/>
              </a:rPr>
              <a:t>stroma</a:t>
            </a:r>
            <a:r>
              <a:rPr lang="en-GB" sz="1200" kern="1200" dirty="0" smtClean="0">
                <a:solidFill>
                  <a:schemeClr val="tx1"/>
                </a:solidFill>
                <a:effectLst/>
                <a:latin typeface="+mn-lt"/>
                <a:ea typeface="+mn-ea"/>
                <a:cs typeface="+mn-cs"/>
              </a:rPr>
              <a:t> becomes very </a:t>
            </a:r>
            <a:r>
              <a:rPr lang="en-GB" sz="1200" kern="1200" dirty="0" err="1" smtClean="0">
                <a:solidFill>
                  <a:schemeClr val="tx1"/>
                </a:solidFill>
                <a:effectLst/>
                <a:latin typeface="+mn-lt"/>
                <a:ea typeface="+mn-ea"/>
                <a:cs typeface="+mn-cs"/>
              </a:rPr>
              <a:t>edematous</a:t>
            </a:r>
            <a:r>
              <a:rPr lang="en-GB" sz="1200" kern="1200" dirty="0" smtClean="0">
                <a:solidFill>
                  <a:schemeClr val="tx1"/>
                </a:solidFill>
                <a:effectLst/>
                <a:latin typeface="+mn-lt"/>
                <a:ea typeface="+mn-ea"/>
                <a:cs typeface="+mn-cs"/>
              </a:rPr>
              <a:t> as a result of increased capillary permeability, and the cells begin to appear large and polyhedral. This transformation process, </a:t>
            </a:r>
            <a:r>
              <a:rPr lang="en-GB" sz="1200" kern="1200" dirty="0" err="1" smtClean="0">
                <a:solidFill>
                  <a:schemeClr val="tx1"/>
                </a:solidFill>
                <a:effectLst/>
                <a:latin typeface="+mn-lt"/>
                <a:ea typeface="+mn-ea"/>
                <a:cs typeface="+mn-cs"/>
              </a:rPr>
              <a:t>termed</a:t>
            </a:r>
            <a:r>
              <a:rPr lang="en-GB" sz="1200" i="1" kern="1200" dirty="0" err="1" smtClean="0">
                <a:solidFill>
                  <a:schemeClr val="tx1"/>
                </a:solidFill>
                <a:effectLst/>
                <a:latin typeface="+mn-lt"/>
                <a:ea typeface="+mn-ea"/>
                <a:cs typeface="+mn-cs"/>
              </a:rPr>
              <a:t>decidualization</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begins in the </a:t>
            </a:r>
            <a:r>
              <a:rPr lang="en-GB" sz="1200" kern="1200" dirty="0" err="1" smtClean="0">
                <a:solidFill>
                  <a:schemeClr val="tx1"/>
                </a:solidFill>
                <a:effectLst/>
                <a:latin typeface="+mn-lt"/>
                <a:ea typeface="+mn-ea"/>
                <a:cs typeface="+mn-cs"/>
              </a:rPr>
              <a:t>stroma</a:t>
            </a:r>
            <a:r>
              <a:rPr lang="en-GB" sz="1200" kern="1200" dirty="0" smtClean="0">
                <a:solidFill>
                  <a:schemeClr val="tx1"/>
                </a:solidFill>
                <a:effectLst/>
                <a:latin typeface="+mn-lt"/>
                <a:ea typeface="+mn-ea"/>
                <a:cs typeface="+mn-cs"/>
              </a:rPr>
              <a:t> around the spiral arteries when progesterone levels are high during the </a:t>
            </a:r>
            <a:r>
              <a:rPr lang="en-GB" sz="1200" kern="1200" dirty="0" err="1" smtClean="0">
                <a:solidFill>
                  <a:schemeClr val="tx1"/>
                </a:solidFill>
                <a:effectLst/>
                <a:latin typeface="+mn-lt"/>
                <a:ea typeface="+mn-ea"/>
                <a:cs typeface="+mn-cs"/>
              </a:rPr>
              <a:t>midluteal</a:t>
            </a:r>
            <a:r>
              <a:rPr lang="en-GB" sz="1200" kern="1200" dirty="0" smtClean="0">
                <a:solidFill>
                  <a:schemeClr val="tx1"/>
                </a:solidFill>
                <a:effectLst/>
                <a:latin typeface="+mn-lt"/>
                <a:ea typeface="+mn-ea"/>
                <a:cs typeface="+mn-cs"/>
              </a:rPr>
              <a:t> phase and spreads to the upper two thirds of the endometrium. If embryo implantation occurs, the reaction is intensified and becomes the decidua of pregnancy. The </a:t>
            </a:r>
            <a:r>
              <a:rPr lang="en-GB" sz="1200" kern="1200" dirty="0" err="1" smtClean="0">
                <a:solidFill>
                  <a:schemeClr val="tx1"/>
                </a:solidFill>
                <a:effectLst/>
                <a:latin typeface="+mn-lt"/>
                <a:ea typeface="+mn-ea"/>
                <a:cs typeface="+mn-cs"/>
              </a:rPr>
              <a:t>decidualized</a:t>
            </a:r>
            <a:r>
              <a:rPr lang="en-GB" sz="1200" kern="1200" dirty="0" smtClean="0">
                <a:solidFill>
                  <a:schemeClr val="tx1"/>
                </a:solidFill>
                <a:effectLst/>
                <a:latin typeface="+mn-lt"/>
                <a:ea typeface="+mn-ea"/>
                <a:cs typeface="+mn-cs"/>
              </a:rPr>
              <a:t> Progesterone is central in the </a:t>
            </a:r>
            <a:r>
              <a:rPr lang="en-GB" sz="1200" kern="1200" dirty="0" err="1" smtClean="0">
                <a:solidFill>
                  <a:schemeClr val="tx1"/>
                </a:solidFill>
                <a:effectLst/>
                <a:latin typeface="+mn-lt"/>
                <a:ea typeface="+mn-ea"/>
                <a:cs typeface="+mn-cs"/>
              </a:rPr>
              <a:t>remodeling</a:t>
            </a:r>
            <a:r>
              <a:rPr lang="en-GB" sz="1200" kern="1200" dirty="0" smtClean="0">
                <a:solidFill>
                  <a:schemeClr val="tx1"/>
                </a:solidFill>
                <a:effectLst/>
                <a:latin typeface="+mn-lt"/>
                <a:ea typeface="+mn-ea"/>
                <a:cs typeface="+mn-cs"/>
              </a:rPr>
              <a:t> that occurs in the endometrium and acts on both the epithelial and stromal compartments.</a:t>
            </a:r>
            <a:r>
              <a:rPr lang="en-GB" dirty="0" smtClean="0">
                <a:effectLst/>
              </a:rPr>
              <a:t> </a:t>
            </a:r>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C27B4E8-22F4-7846-8483-310035E38AB3}" type="slidenum">
              <a:rPr lang="en-US">
                <a:latin typeface="Calibri" charset="0"/>
              </a:rPr>
              <a:pPr eaLnBrk="1" hangingPunct="1"/>
              <a:t>20</a:t>
            </a:fld>
            <a:endParaRPr lang="en-US">
              <a:latin typeface="Calibri" charset="0"/>
            </a:endParaRPr>
          </a:p>
        </p:txBody>
      </p:sp>
      <p:sp>
        <p:nvSpPr>
          <p:cNvPr id="55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Progesterone also known as P4 (pregn-4-ene-3,20-dione) is a C-21 steroid hormone. </a:t>
            </a:r>
            <a:r>
              <a:rPr lang="en-GB" sz="1200" kern="1200" dirty="0" smtClean="0">
                <a:solidFill>
                  <a:schemeClr val="tx1"/>
                </a:solidFill>
                <a:effectLst/>
                <a:latin typeface="+mn-lt"/>
                <a:ea typeface="+mn-ea"/>
                <a:cs typeface="+mn-cs"/>
              </a:rPr>
              <a:t>Progesterone is secreted by the ovary in the second two weeks of the menstrual cycle. About 20-25 mg of progesterone are produced per day during a woman's monthly cycle and up to 300-400 mg are produced daily during pregnancy.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2</a:t>
            </a:fld>
            <a:endParaRPr lang="en-US"/>
          </a:p>
        </p:txBody>
      </p:sp>
    </p:spTree>
    <p:extLst>
      <p:ext uri="{BB962C8B-B14F-4D97-AF65-F5344CB8AC3E}">
        <p14:creationId xmlns:p14="http://schemas.microsoft.com/office/powerpoint/2010/main" val="633755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Endometrial Cancer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Strong evidence indicates that in the cycling endometrium, progesterone negatively regulates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-driven growth. However, when there is either insufficient progesterone action or an excess in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this can result in endometrial pathologies such as endometrial hyperplasia or endometrial adenocarcinoma. Endometrial cancer is the most common </a:t>
            </a:r>
            <a:r>
              <a:rPr lang="en-GB" sz="1200" kern="1200" dirty="0" err="1" smtClean="0">
                <a:solidFill>
                  <a:schemeClr val="tx1"/>
                </a:solidFill>
                <a:effectLst/>
                <a:latin typeface="+mn-lt"/>
                <a:ea typeface="+mn-ea"/>
                <a:cs typeface="+mn-cs"/>
              </a:rPr>
              <a:t>gynecologic</a:t>
            </a:r>
            <a:r>
              <a:rPr lang="en-GB" sz="1200" kern="1200" dirty="0" smtClean="0">
                <a:solidFill>
                  <a:schemeClr val="tx1"/>
                </a:solidFill>
                <a:effectLst/>
                <a:latin typeface="+mn-lt"/>
                <a:ea typeface="+mn-ea"/>
                <a:cs typeface="+mn-cs"/>
              </a:rPr>
              <a:t> malignancy diagnosed in the United States. The American Cancer Society estimated 40,100 new cases of endometrial cancer to be diagnosed with ~7470 deaths in 2008. Approximately 80% of all endometrial carcinomas are the </a:t>
            </a:r>
            <a:r>
              <a:rPr lang="en-GB" sz="1200" kern="1200" dirty="0" err="1" smtClean="0">
                <a:solidFill>
                  <a:schemeClr val="tx1"/>
                </a:solidFill>
                <a:effectLst/>
                <a:latin typeface="+mn-lt"/>
                <a:ea typeface="+mn-ea"/>
                <a:cs typeface="+mn-cs"/>
              </a:rPr>
              <a:t>endometrioid</a:t>
            </a:r>
            <a:r>
              <a:rPr lang="en-GB" sz="1200" kern="1200" dirty="0" smtClean="0">
                <a:solidFill>
                  <a:schemeClr val="tx1"/>
                </a:solidFill>
                <a:effectLst/>
                <a:latin typeface="+mn-lt"/>
                <a:ea typeface="+mn-ea"/>
                <a:cs typeface="+mn-cs"/>
              </a:rPr>
              <a:t> type, which arise from endometrial glands. These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also known as type 1 endometrial carcinomas, are associated with chronic exposure to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and insufficient opposing progesterone. The reasons for this chronic unopposed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exposure are multifactorial because high levels of </a:t>
            </a:r>
            <a:r>
              <a:rPr lang="en-GB" sz="1200" kern="1200" dirty="0" err="1" smtClean="0">
                <a:solidFill>
                  <a:schemeClr val="tx1"/>
                </a:solidFill>
                <a:effectLst/>
                <a:latin typeface="+mn-lt"/>
                <a:ea typeface="+mn-ea"/>
                <a:cs typeface="+mn-cs"/>
              </a:rPr>
              <a:t>estradiol</a:t>
            </a:r>
            <a:r>
              <a:rPr lang="en-GB" sz="1200" kern="1200" dirty="0" smtClean="0">
                <a:solidFill>
                  <a:schemeClr val="tx1"/>
                </a:solidFill>
                <a:effectLst/>
                <a:latin typeface="+mn-lt"/>
                <a:ea typeface="+mn-ea"/>
                <a:cs typeface="+mn-cs"/>
              </a:rPr>
              <a:t> and insufficient progesterone could arise from various conditions such as anovulation, polycystic ovarian syndrome, obesity,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-only hormone replacement therapy, and prolonged </a:t>
            </a:r>
            <a:r>
              <a:rPr lang="en-GB" sz="1200" kern="1200" dirty="0" err="1" smtClean="0">
                <a:solidFill>
                  <a:schemeClr val="tx1"/>
                </a:solidFill>
                <a:effectLst/>
                <a:latin typeface="+mn-lt"/>
                <a:ea typeface="+mn-ea"/>
                <a:cs typeface="+mn-cs"/>
              </a:rPr>
              <a:t>tamoxifen</a:t>
            </a:r>
            <a:r>
              <a:rPr lang="en-GB" sz="1200" kern="1200" dirty="0" smtClean="0">
                <a:solidFill>
                  <a:schemeClr val="tx1"/>
                </a:solidFill>
                <a:effectLst/>
                <a:latin typeface="+mn-lt"/>
                <a:ea typeface="+mn-ea"/>
                <a:cs typeface="+mn-cs"/>
              </a:rPr>
              <a:t> use.</a:t>
            </a:r>
            <a:r>
              <a:rPr lang="en-US" sz="1200" u="none" strike="noStrike" kern="1200" baseline="30000" dirty="0" smtClean="0">
                <a:solidFill>
                  <a:schemeClr val="tx1"/>
                </a:solidFill>
                <a:effectLst/>
                <a:latin typeface="+mn-lt"/>
                <a:ea typeface="+mn-ea"/>
                <a:cs typeface="+mn-cs"/>
              </a:rPr>
              <a:t>[23-25]</a:t>
            </a:r>
            <a:r>
              <a:rPr lang="en-GB" sz="1200" kern="1200" dirty="0" smtClean="0">
                <a:solidFill>
                  <a:schemeClr val="tx1"/>
                </a:solidFill>
                <a:effectLst/>
                <a:latin typeface="+mn-lt"/>
                <a:ea typeface="+mn-ea"/>
                <a:cs typeface="+mn-cs"/>
              </a:rPr>
              <a:t> Although more than half of these cancers are diagnosed in postmenopausal women from the ages of 55 to 74 </a:t>
            </a:r>
            <a:r>
              <a:rPr lang="en-GB" sz="1200" kern="1200" dirty="0" err="1" smtClean="0">
                <a:solidFill>
                  <a:schemeClr val="tx1"/>
                </a:solidFill>
                <a:effectLst/>
                <a:latin typeface="+mn-lt"/>
                <a:ea typeface="+mn-ea"/>
                <a:cs typeface="+mn-cs"/>
              </a:rPr>
              <a:t>uears</a:t>
            </a:r>
            <a:r>
              <a:rPr lang="en-GB" sz="1200" kern="1200" dirty="0" smtClean="0">
                <a:solidFill>
                  <a:schemeClr val="tx1"/>
                </a:solidFill>
                <a:effectLst/>
                <a:latin typeface="+mn-lt"/>
                <a:ea typeface="+mn-ea"/>
                <a:cs typeface="+mn-cs"/>
              </a:rPr>
              <a:t>, ~5% of women with this disease are diagnosed &lt; 40 years of age, and 20 to 25% are diagnosed before menopause. This paradigm shift to younger ages will continue due to an increase in risk factors such as marked obesity, diabetes mellitus, and hypertension.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D0D5DA-BC8A-0142-AC9B-0180ACBB5C20}" type="slidenum">
              <a:rPr lang="en-US" smtClean="0"/>
              <a:t>21</a:t>
            </a:fld>
            <a:endParaRPr lang="en-US"/>
          </a:p>
        </p:txBody>
      </p:sp>
    </p:spTree>
    <p:extLst>
      <p:ext uri="{BB962C8B-B14F-4D97-AF65-F5344CB8AC3E}">
        <p14:creationId xmlns:p14="http://schemas.microsoft.com/office/powerpoint/2010/main" val="3594359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Endometrial Cancer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Strong evidence indicates that in the cycling endometrium, progesterone negatively regulates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-driven growth. However, when there is either insufficient progesterone action or an excess in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this can result in endometrial pathologies such as endometrial hyperplasia or endometrial adenocarcinoma. Endometrial cancer is the most common </a:t>
            </a:r>
            <a:r>
              <a:rPr lang="en-GB" sz="1200" kern="1200" dirty="0" err="1" smtClean="0">
                <a:solidFill>
                  <a:schemeClr val="tx1"/>
                </a:solidFill>
                <a:effectLst/>
                <a:latin typeface="+mn-lt"/>
                <a:ea typeface="+mn-ea"/>
                <a:cs typeface="+mn-cs"/>
              </a:rPr>
              <a:t>gynecologic</a:t>
            </a:r>
            <a:r>
              <a:rPr lang="en-GB" sz="1200" kern="1200" dirty="0" smtClean="0">
                <a:solidFill>
                  <a:schemeClr val="tx1"/>
                </a:solidFill>
                <a:effectLst/>
                <a:latin typeface="+mn-lt"/>
                <a:ea typeface="+mn-ea"/>
                <a:cs typeface="+mn-cs"/>
              </a:rPr>
              <a:t> malignancy diagnosed in the United States. The American Cancer Society estimated 40,100 new cases of endometrial cancer to be diagnosed with ~7470 deaths in 2008.</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Approximately 80% of all endometrial carcinomas are the </a:t>
            </a:r>
            <a:r>
              <a:rPr lang="en-GB" sz="1200" kern="1200" dirty="0" err="1" smtClean="0">
                <a:solidFill>
                  <a:schemeClr val="tx1"/>
                </a:solidFill>
                <a:effectLst/>
                <a:latin typeface="+mn-lt"/>
                <a:ea typeface="+mn-ea"/>
                <a:cs typeface="+mn-cs"/>
              </a:rPr>
              <a:t>endometrioid</a:t>
            </a:r>
            <a:r>
              <a:rPr lang="en-GB" sz="1200" kern="1200" dirty="0" smtClean="0">
                <a:solidFill>
                  <a:schemeClr val="tx1"/>
                </a:solidFill>
                <a:effectLst/>
                <a:latin typeface="+mn-lt"/>
                <a:ea typeface="+mn-ea"/>
                <a:cs typeface="+mn-cs"/>
              </a:rPr>
              <a:t> type, which arise from endometrial glands. These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also known as type 1 endometrial carcinomas, are associated with chronic exposure to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and insufficient opposing progesterone. The reasons for this chronic unopposed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exposure are multifactorial because high levels of </a:t>
            </a:r>
            <a:r>
              <a:rPr lang="en-GB" sz="1200" kern="1200" dirty="0" err="1" smtClean="0">
                <a:solidFill>
                  <a:schemeClr val="tx1"/>
                </a:solidFill>
                <a:effectLst/>
                <a:latin typeface="+mn-lt"/>
                <a:ea typeface="+mn-ea"/>
                <a:cs typeface="+mn-cs"/>
              </a:rPr>
              <a:t>estradiol</a:t>
            </a:r>
            <a:r>
              <a:rPr lang="en-GB" sz="1200" kern="1200" dirty="0" smtClean="0">
                <a:solidFill>
                  <a:schemeClr val="tx1"/>
                </a:solidFill>
                <a:effectLst/>
                <a:latin typeface="+mn-lt"/>
                <a:ea typeface="+mn-ea"/>
                <a:cs typeface="+mn-cs"/>
              </a:rPr>
              <a:t> and insufficient progesterone could arise from various conditions such as anovulation, polycystic ovarian syndrome, obesity,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-only hormone replacement therapy, and prolonged </a:t>
            </a:r>
            <a:r>
              <a:rPr lang="en-GB" sz="1200" kern="1200" dirty="0" err="1" smtClean="0">
                <a:solidFill>
                  <a:schemeClr val="tx1"/>
                </a:solidFill>
                <a:effectLst/>
                <a:latin typeface="+mn-lt"/>
                <a:ea typeface="+mn-ea"/>
                <a:cs typeface="+mn-cs"/>
              </a:rPr>
              <a:t>tamoxifen</a:t>
            </a:r>
            <a:r>
              <a:rPr lang="en-GB" sz="1200" kern="1200" dirty="0" smtClean="0">
                <a:solidFill>
                  <a:schemeClr val="tx1"/>
                </a:solidFill>
                <a:effectLst/>
                <a:latin typeface="+mn-lt"/>
                <a:ea typeface="+mn-ea"/>
                <a:cs typeface="+mn-cs"/>
              </a:rPr>
              <a:t> use.</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Although more than half of these cancers are diagnosed in postmenopausal women from the ages of 55 to 74 years, ~5% of women with this disease are diagnosed &lt; 40 years of age, and 20 to 25% are diagnosed before menopause.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This paradigm shift to younger ages will continue due to an increase in risk factors such as marked obesity, diabetes mellitus, and hypertension.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D0D5DA-BC8A-0142-AC9B-0180ACBB5C20}" type="slidenum">
              <a:rPr lang="en-US" smtClean="0"/>
              <a:t>25</a:t>
            </a:fld>
            <a:endParaRPr lang="en-US"/>
          </a:p>
        </p:txBody>
      </p:sp>
    </p:spTree>
    <p:extLst>
      <p:ext uri="{BB962C8B-B14F-4D97-AF65-F5344CB8AC3E}">
        <p14:creationId xmlns:p14="http://schemas.microsoft.com/office/powerpoint/2010/main" val="1008608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Endometrial Cancer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Strong evidence indicates that in the cycling endometrium, progesterone negatively regulates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-driven growth. However, when there is either insufficient progesterone action or an excess in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this can result in endometrial pathologies such as endometrial hyperplasia or endometrial adenocarcinoma. Endometrial cancer is the most common </a:t>
            </a:r>
            <a:r>
              <a:rPr lang="en-GB" sz="1200" kern="1200" dirty="0" err="1" smtClean="0">
                <a:solidFill>
                  <a:schemeClr val="tx1"/>
                </a:solidFill>
                <a:effectLst/>
                <a:latin typeface="+mn-lt"/>
                <a:ea typeface="+mn-ea"/>
                <a:cs typeface="+mn-cs"/>
              </a:rPr>
              <a:t>gynecologic</a:t>
            </a:r>
            <a:r>
              <a:rPr lang="en-GB" sz="1200" kern="1200" dirty="0" smtClean="0">
                <a:solidFill>
                  <a:schemeClr val="tx1"/>
                </a:solidFill>
                <a:effectLst/>
                <a:latin typeface="+mn-lt"/>
                <a:ea typeface="+mn-ea"/>
                <a:cs typeface="+mn-cs"/>
              </a:rPr>
              <a:t> malignancy diagnosed in the United States. The American Cancer Society estimated 40,100 new cases of endometrial cancer to be diagnosed with ~7470 deaths in 2008.</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Approximately 80% of all endometrial carcinomas are the </a:t>
            </a:r>
            <a:r>
              <a:rPr lang="en-GB" sz="1200" kern="1200" dirty="0" err="1" smtClean="0">
                <a:solidFill>
                  <a:schemeClr val="tx1"/>
                </a:solidFill>
                <a:effectLst/>
                <a:latin typeface="+mn-lt"/>
                <a:ea typeface="+mn-ea"/>
                <a:cs typeface="+mn-cs"/>
              </a:rPr>
              <a:t>endometrioid</a:t>
            </a:r>
            <a:r>
              <a:rPr lang="en-GB" sz="1200" kern="1200" dirty="0" smtClean="0">
                <a:solidFill>
                  <a:schemeClr val="tx1"/>
                </a:solidFill>
                <a:effectLst/>
                <a:latin typeface="+mn-lt"/>
                <a:ea typeface="+mn-ea"/>
                <a:cs typeface="+mn-cs"/>
              </a:rPr>
              <a:t> type, which arise from endometrial glands. These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also known as type 1 endometrial carcinomas, are associated with chronic exposure to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and insufficient opposing progesterone. The reasons for this chronic unopposed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 exposure are multifactorial because high levels of </a:t>
            </a:r>
            <a:r>
              <a:rPr lang="en-GB" sz="1200" kern="1200" dirty="0" err="1" smtClean="0">
                <a:solidFill>
                  <a:schemeClr val="tx1"/>
                </a:solidFill>
                <a:effectLst/>
                <a:latin typeface="+mn-lt"/>
                <a:ea typeface="+mn-ea"/>
                <a:cs typeface="+mn-cs"/>
              </a:rPr>
              <a:t>estradiol</a:t>
            </a:r>
            <a:r>
              <a:rPr lang="en-GB" sz="1200" kern="1200" dirty="0" smtClean="0">
                <a:solidFill>
                  <a:schemeClr val="tx1"/>
                </a:solidFill>
                <a:effectLst/>
                <a:latin typeface="+mn-lt"/>
                <a:ea typeface="+mn-ea"/>
                <a:cs typeface="+mn-cs"/>
              </a:rPr>
              <a:t> and insufficient progesterone could arise from various conditions such as anovulation, polycystic ovarian syndrome, obesity, </a:t>
            </a:r>
            <a:r>
              <a:rPr lang="en-GB" sz="1200" kern="1200" dirty="0" err="1" smtClean="0">
                <a:solidFill>
                  <a:schemeClr val="tx1"/>
                </a:solidFill>
                <a:effectLst/>
                <a:latin typeface="+mn-lt"/>
                <a:ea typeface="+mn-ea"/>
                <a:cs typeface="+mn-cs"/>
              </a:rPr>
              <a:t>estrogen</a:t>
            </a:r>
            <a:r>
              <a:rPr lang="en-GB" sz="1200" kern="1200" dirty="0" smtClean="0">
                <a:solidFill>
                  <a:schemeClr val="tx1"/>
                </a:solidFill>
                <a:effectLst/>
                <a:latin typeface="+mn-lt"/>
                <a:ea typeface="+mn-ea"/>
                <a:cs typeface="+mn-cs"/>
              </a:rPr>
              <a:t>-only hormone replacement therapy, and prolonged </a:t>
            </a:r>
            <a:r>
              <a:rPr lang="en-GB" sz="1200" kern="1200" dirty="0" err="1" smtClean="0">
                <a:solidFill>
                  <a:schemeClr val="tx1"/>
                </a:solidFill>
                <a:effectLst/>
                <a:latin typeface="+mn-lt"/>
                <a:ea typeface="+mn-ea"/>
                <a:cs typeface="+mn-cs"/>
              </a:rPr>
              <a:t>tamoxifen</a:t>
            </a:r>
            <a:r>
              <a:rPr lang="en-GB" sz="1200" kern="1200" dirty="0" smtClean="0">
                <a:solidFill>
                  <a:schemeClr val="tx1"/>
                </a:solidFill>
                <a:effectLst/>
                <a:latin typeface="+mn-lt"/>
                <a:ea typeface="+mn-ea"/>
                <a:cs typeface="+mn-cs"/>
              </a:rPr>
              <a:t> use.</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Although more than half of these cancers are diagnosed in postmenopausal women from the ages of 55 to 74 years, ~5% of women with this disease are diagnosed &lt; 40 years of age, and 20 to 25% are diagnosed before menopause.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This paradigm shift to younger ages will continue due to an increase in risk factors such as marked obesity, diabetes mellitus, and hypertension.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D0D5DA-BC8A-0142-AC9B-0180ACBB5C20}" type="slidenum">
              <a:rPr lang="en-US" smtClean="0"/>
              <a:t>26</a:t>
            </a:fld>
            <a:endParaRPr lang="en-US"/>
          </a:p>
        </p:txBody>
      </p:sp>
    </p:spTree>
    <p:extLst>
      <p:ext uri="{BB962C8B-B14F-4D97-AF65-F5344CB8AC3E}">
        <p14:creationId xmlns:p14="http://schemas.microsoft.com/office/powerpoint/2010/main" val="100860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Standard Treatment of Endometrial </a:t>
            </a:r>
            <a:r>
              <a:rPr lang="en-GB" sz="1200" b="1" kern="1200" dirty="0" err="1" smtClean="0">
                <a:solidFill>
                  <a:schemeClr val="tx1"/>
                </a:solidFill>
                <a:effectLst/>
                <a:latin typeface="+mn-lt"/>
                <a:ea typeface="+mn-ea"/>
                <a:cs typeface="+mn-cs"/>
              </a:rPr>
              <a:t>Neoplasia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treatment for patients diagnosed with endometrial </a:t>
            </a:r>
            <a:r>
              <a:rPr lang="en-GB" sz="1200" kern="1200" dirty="0" err="1" smtClean="0">
                <a:solidFill>
                  <a:schemeClr val="tx1"/>
                </a:solidFill>
                <a:effectLst/>
                <a:latin typeface="+mn-lt"/>
                <a:ea typeface="+mn-ea"/>
                <a:cs typeface="+mn-cs"/>
              </a:rPr>
              <a:t>neoplasia</a:t>
            </a:r>
            <a:r>
              <a:rPr lang="en-GB" sz="1200" kern="1200" dirty="0" smtClean="0">
                <a:solidFill>
                  <a:schemeClr val="tx1"/>
                </a:solidFill>
                <a:effectLst/>
                <a:latin typeface="+mn-lt"/>
                <a:ea typeface="+mn-ea"/>
                <a:cs typeface="+mn-cs"/>
              </a:rPr>
              <a:t> is surgery, including total abdominal hysterectomy and bilateral oophorectomy with further staging depending on risk factors. This is true for both endometrial </a:t>
            </a:r>
            <a:r>
              <a:rPr lang="en-GB" sz="1200" kern="1200" dirty="0" err="1" smtClean="0">
                <a:solidFill>
                  <a:schemeClr val="tx1"/>
                </a:solidFill>
                <a:effectLst/>
                <a:latin typeface="+mn-lt"/>
                <a:ea typeface="+mn-ea"/>
                <a:cs typeface="+mn-cs"/>
              </a:rPr>
              <a:t>adenocarinoma</a:t>
            </a:r>
            <a:r>
              <a:rPr lang="en-GB" sz="1200" kern="1200" dirty="0" smtClean="0">
                <a:solidFill>
                  <a:schemeClr val="tx1"/>
                </a:solidFill>
                <a:effectLst/>
                <a:latin typeface="+mn-lt"/>
                <a:ea typeface="+mn-ea"/>
                <a:cs typeface="+mn-cs"/>
              </a:rPr>
              <a:t> and atypical endometrial hyperplasia. The main purpose for treating simple or complex endometrial hyperplasia without </a:t>
            </a:r>
            <a:r>
              <a:rPr lang="en-GB" sz="1200" kern="1200" dirty="0" err="1" smtClean="0">
                <a:solidFill>
                  <a:schemeClr val="tx1"/>
                </a:solidFill>
                <a:effectLst/>
                <a:latin typeface="+mn-lt"/>
                <a:ea typeface="+mn-ea"/>
                <a:cs typeface="+mn-cs"/>
              </a:rPr>
              <a:t>atypia</a:t>
            </a:r>
            <a:r>
              <a:rPr lang="en-GB" sz="1200" kern="1200" dirty="0" smtClean="0">
                <a:solidFill>
                  <a:schemeClr val="tx1"/>
                </a:solidFill>
                <a:effectLst/>
                <a:latin typeface="+mn-lt"/>
                <a:ea typeface="+mn-ea"/>
                <a:cs typeface="+mn-cs"/>
              </a:rPr>
              <a:t> is for symptom control, with only a 1 to 3% risk of progression to actual cancer. This is not the case with atypical endometrial hyperplasia, which if left untreated, will progress to carcinoma in ~30% of cases. Furthermore lies the possibility of missing underlying concurrent carcinoma, which is documented to be as high as 42% within uterine specimens.</a:t>
            </a:r>
            <a:r>
              <a:rPr lang="en-US" sz="1200" kern="1200" baseline="30000" dirty="0" smtClean="0">
                <a:solidFill>
                  <a:schemeClr val="tx1"/>
                </a:solidFill>
                <a:effectLst/>
                <a:latin typeface="+mn-lt"/>
                <a:ea typeface="+mn-ea"/>
                <a:cs typeface="+mn-cs"/>
              </a:rPr>
              <a:t>[26,27]</a:t>
            </a:r>
            <a:r>
              <a:rPr lang="en-GB" sz="1200" kern="1200" dirty="0" smtClean="0">
                <a:solidFill>
                  <a:schemeClr val="tx1"/>
                </a:solidFill>
                <a:effectLst/>
                <a:latin typeface="+mn-lt"/>
                <a:ea typeface="+mn-ea"/>
                <a:cs typeface="+mn-cs"/>
              </a:rPr>
              <a:t>Hysterectomy may not be an acceptable option for young women diagnosed with complex atypical hyperplasia and/or endometrial cancer prior to completing childbearing. This may also be true for patients with multiple comorbidities who are poor surgical candidates. In this subset of patients with either complex atypical hyperplasia of endometrium or clinical stage 1A low-grade uterine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progesterone therapy may be an acceptable alternative for primary management.</a:t>
            </a:r>
          </a:p>
          <a:p>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27</a:t>
            </a:fld>
            <a:endParaRPr lang="en-US"/>
          </a:p>
        </p:txBody>
      </p:sp>
    </p:spTree>
    <p:extLst>
      <p:ext uri="{BB962C8B-B14F-4D97-AF65-F5344CB8AC3E}">
        <p14:creationId xmlns:p14="http://schemas.microsoft.com/office/powerpoint/2010/main" val="2983733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Progestin Therapy in Endometrial Hyperplasia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Consistently, studies have shown that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are effective for treatment of endometrial hyperplasia. Progestin therapy has an impact on the endometrial cells as early as 10 weeks after initiation of treatment, but most recognize the need for a minimum of 3 months of progestin therapy before assessing for a response.</a:t>
            </a:r>
            <a:r>
              <a:rPr lang="en-US"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Reversal of endometrial hyperplasia by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is thought to occur through activation of PRs, resulting in stromal </a:t>
            </a:r>
            <a:r>
              <a:rPr lang="en-GB" sz="1200" kern="1200" dirty="0" err="1" smtClean="0">
                <a:solidFill>
                  <a:schemeClr val="tx1"/>
                </a:solidFill>
                <a:effectLst/>
                <a:latin typeface="+mn-lt"/>
                <a:ea typeface="+mn-ea"/>
                <a:cs typeface="+mn-cs"/>
              </a:rPr>
              <a:t>decidualization</a:t>
            </a:r>
            <a:r>
              <a:rPr lang="en-GB" sz="1200" kern="1200" dirty="0" smtClean="0">
                <a:solidFill>
                  <a:schemeClr val="tx1"/>
                </a:solidFill>
                <a:effectLst/>
                <a:latin typeface="+mn-lt"/>
                <a:ea typeface="+mn-ea"/>
                <a:cs typeface="+mn-cs"/>
              </a:rPr>
              <a:t> and subsequent thinning of the endometrial lining. The doses and types of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for treating endometrial hyperplasia vary depending on presence of absence of </a:t>
            </a:r>
            <a:r>
              <a:rPr lang="en-GB" sz="1200" kern="1200" dirty="0" err="1" smtClean="0">
                <a:solidFill>
                  <a:schemeClr val="tx1"/>
                </a:solidFill>
                <a:effectLst/>
                <a:latin typeface="+mn-lt"/>
                <a:ea typeface="+mn-ea"/>
                <a:cs typeface="+mn-cs"/>
              </a:rPr>
              <a:t>atypia</a:t>
            </a:r>
            <a:r>
              <a:rPr lang="en-GB" sz="1200" kern="1200" dirty="0" smtClean="0">
                <a:solidFill>
                  <a:schemeClr val="tx1"/>
                </a:solidFill>
                <a:effectLst/>
                <a:latin typeface="+mn-lt"/>
                <a:ea typeface="+mn-ea"/>
                <a:cs typeface="+mn-cs"/>
              </a:rPr>
              <a:t>. Studies have shown regression of hyperplasia without </a:t>
            </a:r>
            <a:r>
              <a:rPr lang="en-GB" sz="1200" kern="1200" dirty="0" err="1" smtClean="0">
                <a:solidFill>
                  <a:schemeClr val="tx1"/>
                </a:solidFill>
                <a:effectLst/>
                <a:latin typeface="+mn-lt"/>
                <a:ea typeface="+mn-ea"/>
                <a:cs typeface="+mn-cs"/>
              </a:rPr>
              <a:t>atypia</a:t>
            </a:r>
            <a:r>
              <a:rPr lang="en-GB" sz="1200" kern="1200" dirty="0" smtClean="0">
                <a:solidFill>
                  <a:schemeClr val="tx1"/>
                </a:solidFill>
                <a:effectLst/>
                <a:latin typeface="+mn-lt"/>
                <a:ea typeface="+mn-ea"/>
                <a:cs typeface="+mn-cs"/>
              </a:rPr>
              <a:t> to normal endometrium in 80 to 90% of patients when treated with either </a:t>
            </a:r>
            <a:r>
              <a:rPr lang="en-GB" sz="1200" kern="1200" dirty="0" err="1" smtClean="0">
                <a:solidFill>
                  <a:schemeClr val="tx1"/>
                </a:solidFill>
                <a:effectLst/>
                <a:latin typeface="+mn-lt"/>
                <a:ea typeface="+mn-ea"/>
                <a:cs typeface="+mn-cs"/>
              </a:rPr>
              <a:t>medroxyprogesterone</a:t>
            </a:r>
            <a:r>
              <a:rPr lang="en-GB" sz="1200" kern="1200" dirty="0" smtClean="0">
                <a:solidFill>
                  <a:schemeClr val="tx1"/>
                </a:solidFill>
                <a:effectLst/>
                <a:latin typeface="+mn-lt"/>
                <a:ea typeface="+mn-ea"/>
                <a:cs typeface="+mn-cs"/>
              </a:rPr>
              <a:t> acetate (MPA), 10 mg daily for 12 to 14 days each month, or micronized progesterone in vaginal cream, when treated for 3 to 6 months. In a larger prospective study from the United Kingdom (</a:t>
            </a:r>
            <a:r>
              <a:rPr lang="en-GB" sz="1200" i="1" kern="1200" dirty="0" smtClean="0">
                <a:solidFill>
                  <a:schemeClr val="tx1"/>
                </a:solidFill>
                <a:effectLst/>
                <a:latin typeface="+mn-lt"/>
                <a:ea typeface="+mn-ea"/>
                <a:cs typeface="+mn-cs"/>
              </a:rPr>
              <a:t>n</a:t>
            </a:r>
            <a:r>
              <a:rPr lang="en-GB" sz="1200" kern="1200" dirty="0" smtClean="0">
                <a:solidFill>
                  <a:schemeClr val="tx1"/>
                </a:solidFill>
                <a:effectLst/>
                <a:latin typeface="+mn-lt"/>
                <a:ea typeface="+mn-ea"/>
                <a:cs typeface="+mn-cs"/>
              </a:rPr>
              <a:t> = 105), patients with endometrial hyperplasia were treated with a </a:t>
            </a:r>
            <a:r>
              <a:rPr lang="en-GB" sz="1200" kern="1200" dirty="0" err="1" smtClean="0">
                <a:solidFill>
                  <a:schemeClr val="tx1"/>
                </a:solidFill>
                <a:effectLst/>
                <a:latin typeface="+mn-lt"/>
                <a:ea typeface="+mn-ea"/>
                <a:cs typeface="+mn-cs"/>
              </a:rPr>
              <a:t>levonorgestrel</a:t>
            </a:r>
            <a:r>
              <a:rPr lang="en-GB" sz="1200" kern="1200" dirty="0" smtClean="0">
                <a:solidFill>
                  <a:schemeClr val="tx1"/>
                </a:solidFill>
                <a:effectLst/>
                <a:latin typeface="+mn-lt"/>
                <a:ea typeface="+mn-ea"/>
                <a:cs typeface="+mn-cs"/>
              </a:rPr>
              <a:t> intrauterine device (LNG-IUD). A reported 90% (94 of 105) of patients had histologic regression after 2 years. Out of this group, only 67% (6 of 9) of patients had "atypical" endometrial hyperplasia with most (88 of 96) having hyperplasia without </a:t>
            </a:r>
            <a:r>
              <a:rPr lang="en-GB" sz="1200" kern="1200" dirty="0" err="1" smtClean="0">
                <a:solidFill>
                  <a:schemeClr val="tx1"/>
                </a:solidFill>
                <a:effectLst/>
                <a:latin typeface="+mn-lt"/>
                <a:ea typeface="+mn-ea"/>
                <a:cs typeface="+mn-cs"/>
              </a:rPr>
              <a:t>atypia</a:t>
            </a:r>
            <a:r>
              <a:rPr lang="en-GB"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Other successful treatments demonstrated for atypical hyperplasia include use of continuous oral </a:t>
            </a:r>
            <a:r>
              <a:rPr lang="en-GB" sz="1200" kern="1200" dirty="0" err="1" smtClean="0">
                <a:solidFill>
                  <a:schemeClr val="tx1"/>
                </a:solidFill>
                <a:effectLst/>
                <a:latin typeface="+mn-lt"/>
                <a:ea typeface="+mn-ea"/>
                <a:cs typeface="+mn-cs"/>
              </a:rPr>
              <a:t>megestrol</a:t>
            </a:r>
            <a:r>
              <a:rPr lang="en-GB" sz="1200" kern="1200" dirty="0" smtClean="0">
                <a:solidFill>
                  <a:schemeClr val="tx1"/>
                </a:solidFill>
                <a:effectLst/>
                <a:latin typeface="+mn-lt"/>
                <a:ea typeface="+mn-ea"/>
                <a:cs typeface="+mn-cs"/>
              </a:rPr>
              <a:t> acetate, starting 80 mg daily up to 160 mg per day, and oral MPA, 600 mg daily.</a:t>
            </a:r>
            <a:r>
              <a:rPr lang="en-US"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 reported 82% complete (14 of 17) and 18% partial response rate was found using the MPA regimen in a </a:t>
            </a:r>
            <a:r>
              <a:rPr lang="en-GB" sz="1200" kern="1200" dirty="0" err="1" smtClean="0">
                <a:solidFill>
                  <a:schemeClr val="tx1"/>
                </a:solidFill>
                <a:effectLst/>
                <a:latin typeface="+mn-lt"/>
                <a:ea typeface="+mn-ea"/>
                <a:cs typeface="+mn-cs"/>
              </a:rPr>
              <a:t>multicenter</a:t>
            </a:r>
            <a:r>
              <a:rPr lang="en-GB" sz="1200" kern="1200" dirty="0" smtClean="0">
                <a:solidFill>
                  <a:schemeClr val="tx1"/>
                </a:solidFill>
                <a:effectLst/>
                <a:latin typeface="+mn-lt"/>
                <a:ea typeface="+mn-ea"/>
                <a:cs typeface="+mn-cs"/>
              </a:rPr>
              <a:t> trial with only six recurrences found within 25- to 73-month follow-up.</a:t>
            </a:r>
            <a:r>
              <a:rPr lang="en-US"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These studies demonstrate the relative efficacy of progestin therapy in endometrial hyperplasia with a significant number of cases resulting in complete response. As a precaution, follow-up biopsies are usually recommended.</a:t>
            </a:r>
          </a:p>
          <a:p>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28</a:t>
            </a:fld>
            <a:endParaRPr lang="en-US"/>
          </a:p>
        </p:txBody>
      </p:sp>
    </p:spTree>
    <p:extLst>
      <p:ext uri="{BB962C8B-B14F-4D97-AF65-F5344CB8AC3E}">
        <p14:creationId xmlns:p14="http://schemas.microsoft.com/office/powerpoint/2010/main" val="216541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vitro studies using endometrial cancer cell lines have provided insight into the effect of progesterone directly on cancer cell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and the genes that are regulated. In cell lines expressing either endogenous or recombinant PR, progesterone treatment can inhibit cell growth, invasion, and expression of cellular adhesion molecules, as well as promote differentiation to a secretory phenotype and induce replicative senescence.</a:t>
            </a:r>
            <a:r>
              <a:rPr lang="en-US" sz="1200" u="none" strike="noStrike" kern="1200" baseline="30000" dirty="0" smtClean="0">
                <a:solidFill>
                  <a:schemeClr val="tx1"/>
                </a:solidFill>
                <a:effectLst/>
                <a:latin typeface="+mn-lt"/>
                <a:ea typeface="+mn-ea"/>
                <a:cs typeface="+mn-cs"/>
              </a:rPr>
              <a:t>[60-62]</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Smid-Koopman</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demonstrated that in the presence of progesterone, PR-B expressing Ishikawa cells displayed almost complete inhibition of cell growth, and PR-A expressing Ishikawa cells only displayed 50% inhibition of cell growth. In an additional study by </a:t>
            </a:r>
            <a:r>
              <a:rPr lang="en-GB" sz="1200" kern="1200" dirty="0" err="1" smtClean="0">
                <a:solidFill>
                  <a:schemeClr val="tx1"/>
                </a:solidFill>
                <a:effectLst/>
                <a:latin typeface="+mn-lt"/>
                <a:ea typeface="+mn-ea"/>
                <a:cs typeface="+mn-cs"/>
              </a:rPr>
              <a:t>Hanekamp</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it was demonstrated that PR-B expressing Ishikawa cells caused more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growth in mice than PR-A expressing Ishikawa cells and that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growth was inhibited after administration of MPA only in cells expressing PR-B.</a:t>
            </a:r>
          </a:p>
          <a:p>
            <a:r>
              <a:rPr lang="en-GB" sz="1200" kern="1200" dirty="0" smtClean="0">
                <a:solidFill>
                  <a:schemeClr val="tx1"/>
                </a:solidFill>
                <a:effectLst/>
                <a:latin typeface="+mn-lt"/>
                <a:ea typeface="+mn-ea"/>
                <a:cs typeface="+mn-cs"/>
              </a:rPr>
              <a:t>Numerous genes have been implicated in the progestin-mediated responses observed in endometrial cancer cells. Regulation of genes such as </a:t>
            </a:r>
            <a:r>
              <a:rPr lang="en-GB" sz="1200" kern="1200" dirty="0" err="1" smtClean="0">
                <a:solidFill>
                  <a:schemeClr val="tx1"/>
                </a:solidFill>
                <a:effectLst/>
                <a:latin typeface="+mn-lt"/>
                <a:ea typeface="+mn-ea"/>
                <a:cs typeface="+mn-cs"/>
              </a:rPr>
              <a:t>cyclin</a:t>
            </a:r>
            <a:r>
              <a:rPr lang="en-GB" sz="1200" kern="1200" dirty="0" smtClean="0">
                <a:solidFill>
                  <a:schemeClr val="tx1"/>
                </a:solidFill>
                <a:effectLst/>
                <a:latin typeface="+mn-lt"/>
                <a:ea typeface="+mn-ea"/>
                <a:cs typeface="+mn-cs"/>
              </a:rPr>
              <a:t> D1, MMP-1, -2, -7 and -9, and Ets-1 in response to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have been implicated to mediate the inhibition of cell growth and invasiveness.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Primary cells from endometrial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also respond to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by significantly reducing pro-MMP-9, pro-MMP-2, and MMP-2 release.</a:t>
            </a:r>
            <a:r>
              <a:rPr lang="en-US" sz="1200" u="none" strike="noStrike" kern="1200" baseline="300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have been shown to induce </a:t>
            </a:r>
            <a:r>
              <a:rPr lang="en-GB" sz="1200" kern="1200" dirty="0" err="1" smtClean="0">
                <a:solidFill>
                  <a:schemeClr val="tx1"/>
                </a:solidFill>
                <a:effectLst/>
                <a:latin typeface="+mn-lt"/>
                <a:ea typeface="+mn-ea"/>
                <a:cs typeface="+mn-cs"/>
              </a:rPr>
              <a:t>glycodelin</a:t>
            </a:r>
            <a:r>
              <a:rPr lang="en-GB" sz="1200" kern="1200" dirty="0" smtClean="0">
                <a:solidFill>
                  <a:schemeClr val="tx1"/>
                </a:solidFill>
                <a:effectLst/>
                <a:latin typeface="+mn-lt"/>
                <a:ea typeface="+mn-ea"/>
                <a:cs typeface="+mn-cs"/>
              </a:rPr>
              <a:t> expression in Ishikawa cells,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which causes inhibition of G1/S progression and </a:t>
            </a:r>
            <a:r>
              <a:rPr lang="en-GB" sz="1200" kern="1200" dirty="0" err="1" smtClean="0">
                <a:solidFill>
                  <a:schemeClr val="tx1"/>
                </a:solidFill>
                <a:effectLst/>
                <a:latin typeface="+mn-lt"/>
                <a:ea typeface="+mn-ea"/>
                <a:cs typeface="+mn-cs"/>
              </a:rPr>
              <a:t>upregulation</a:t>
            </a:r>
            <a:r>
              <a:rPr lang="en-GB" sz="1200" kern="1200" dirty="0" smtClean="0">
                <a:solidFill>
                  <a:schemeClr val="tx1"/>
                </a:solidFill>
                <a:effectLst/>
                <a:latin typeface="+mn-lt"/>
                <a:ea typeface="+mn-ea"/>
                <a:cs typeface="+mn-cs"/>
              </a:rPr>
              <a:t> of CDKIs, thereby reducing cell proliferation.</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Overexpression of PR-A and PR-B in endometrial cancer cells resulted in a significant progesterone-dependent inhibition of expression of a cadre of cellular adhesion molecules, including </a:t>
            </a:r>
            <a:r>
              <a:rPr lang="en-GB" sz="1200" kern="1200" dirty="0" err="1" smtClean="0">
                <a:solidFill>
                  <a:schemeClr val="tx1"/>
                </a:solidFill>
                <a:effectLst/>
                <a:latin typeface="+mn-lt"/>
                <a:ea typeface="+mn-ea"/>
                <a:cs typeface="+mn-cs"/>
              </a:rPr>
              <a:t>fibronectin</a:t>
            </a:r>
            <a:r>
              <a:rPr lang="en-GB" sz="1200" kern="1200" dirty="0" smtClean="0">
                <a:solidFill>
                  <a:schemeClr val="tx1"/>
                </a:solidFill>
                <a:effectLst/>
                <a:latin typeface="+mn-lt"/>
                <a:ea typeface="+mn-ea"/>
                <a:cs typeface="+mn-cs"/>
              </a:rPr>
              <a:t>, integrin α3, integrin β1, integrin β3, and cadherin 6.</a:t>
            </a:r>
            <a:r>
              <a:rPr lang="en-US" sz="1200" u="none" strike="noStrike" kern="1200" baseline="300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can increase FOXO1 protein levels in Ishikawa cells, specifically through PR-B</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and promote cell cycle arrest and apoptosis in these cells. Interestingly, levels of FOXO1 protein are dramatically lower in 77%</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95.9%</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of endometrial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tissues studied compared with normal tissues from cycling endometrium. </a:t>
            </a:r>
            <a:r>
              <a:rPr lang="en-GB" sz="1200" kern="1200" dirty="0" err="1" smtClean="0">
                <a:solidFill>
                  <a:schemeClr val="tx1"/>
                </a:solidFill>
                <a:effectLst/>
                <a:latin typeface="+mn-lt"/>
                <a:ea typeface="+mn-ea"/>
                <a:cs typeface="+mn-cs"/>
              </a:rPr>
              <a:t>Shiozawa</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reported that p27 expression in hyperplastic epithelia was negligible before MPA treatment, whereas it was greatly increased after treatment. Watanabe et al demonstrated that it is through PR-B that p21 and p27 expression increases.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Women with hyperplasia treated with either system MPA or a LNG-IUD exhibited increased apoptosis in the glandular cells with decreased expression of the </a:t>
            </a:r>
            <a:r>
              <a:rPr lang="en-GB" sz="1200" kern="1200" dirty="0" err="1" smtClean="0">
                <a:solidFill>
                  <a:schemeClr val="tx1"/>
                </a:solidFill>
                <a:effectLst/>
                <a:latin typeface="+mn-lt"/>
                <a:ea typeface="+mn-ea"/>
                <a:cs typeface="+mn-cs"/>
              </a:rPr>
              <a:t>antiapoptotic</a:t>
            </a:r>
            <a:r>
              <a:rPr lang="en-GB" sz="1200" kern="1200" dirty="0" smtClean="0">
                <a:solidFill>
                  <a:schemeClr val="tx1"/>
                </a:solidFill>
                <a:effectLst/>
                <a:latin typeface="+mn-lt"/>
                <a:ea typeface="+mn-ea"/>
                <a:cs typeface="+mn-cs"/>
              </a:rPr>
              <a:t> genes Bcl-2 and BAX.</a:t>
            </a:r>
          </a:p>
          <a:p>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29</a:t>
            </a:fld>
            <a:endParaRPr lang="en-US"/>
          </a:p>
        </p:txBody>
      </p:sp>
    </p:spTree>
    <p:extLst>
      <p:ext uri="{BB962C8B-B14F-4D97-AF65-F5344CB8AC3E}">
        <p14:creationId xmlns:p14="http://schemas.microsoft.com/office/powerpoint/2010/main" val="203132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vitro studies using endometrial cancer cell lines have provided insight into the effect of progesterone directly on cancer cell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and the genes that are regulated. In cell lines expressing either endogenous or recombinant PR, progesterone treatment can inhibit cell growth, invasion, and expression of cellular adhesion molecules, as well as promote differentiation to a secretory phenotype and induce replicative senescence.</a:t>
            </a:r>
            <a:r>
              <a:rPr lang="en-US" sz="1200" u="none" strike="noStrike" kern="1200" baseline="30000" dirty="0" smtClean="0">
                <a:solidFill>
                  <a:schemeClr val="tx1"/>
                </a:solidFill>
                <a:effectLst/>
                <a:latin typeface="+mn-lt"/>
                <a:ea typeface="+mn-ea"/>
                <a:cs typeface="+mn-cs"/>
              </a:rPr>
              <a:t>[60-62]</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Smid-Koopman</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demonstrated that in the presence of progesterone, PR-B expressing Ishikawa cells displayed almost complete inhibition of cell growth, and PR-A expressing Ishikawa cells only displayed 50% inhibition of cell growth. In an additional study by </a:t>
            </a:r>
            <a:r>
              <a:rPr lang="en-GB" sz="1200" kern="1200" dirty="0" err="1" smtClean="0">
                <a:solidFill>
                  <a:schemeClr val="tx1"/>
                </a:solidFill>
                <a:effectLst/>
                <a:latin typeface="+mn-lt"/>
                <a:ea typeface="+mn-ea"/>
                <a:cs typeface="+mn-cs"/>
              </a:rPr>
              <a:t>Hanekamp</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it was demonstrated that PR-B expressing Ishikawa cells caused more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growth in mice than PR-A expressing Ishikawa cells and that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growth was inhibited after administration of MPA only in cells expressing PR-B.</a:t>
            </a:r>
          </a:p>
          <a:p>
            <a:r>
              <a:rPr lang="en-GB" sz="1200" kern="1200" dirty="0" smtClean="0">
                <a:solidFill>
                  <a:schemeClr val="tx1"/>
                </a:solidFill>
                <a:effectLst/>
                <a:latin typeface="+mn-lt"/>
                <a:ea typeface="+mn-ea"/>
                <a:cs typeface="+mn-cs"/>
              </a:rPr>
              <a:t>Numerous genes have been implicated in the progestin-mediated responses observed in endometrial cancer cells. Regulation of genes such as </a:t>
            </a:r>
            <a:r>
              <a:rPr lang="en-GB" sz="1200" kern="1200" dirty="0" err="1" smtClean="0">
                <a:solidFill>
                  <a:schemeClr val="tx1"/>
                </a:solidFill>
                <a:effectLst/>
                <a:latin typeface="+mn-lt"/>
                <a:ea typeface="+mn-ea"/>
                <a:cs typeface="+mn-cs"/>
              </a:rPr>
              <a:t>cyclin</a:t>
            </a:r>
            <a:r>
              <a:rPr lang="en-GB" sz="1200" kern="1200" dirty="0" smtClean="0">
                <a:solidFill>
                  <a:schemeClr val="tx1"/>
                </a:solidFill>
                <a:effectLst/>
                <a:latin typeface="+mn-lt"/>
                <a:ea typeface="+mn-ea"/>
                <a:cs typeface="+mn-cs"/>
              </a:rPr>
              <a:t> D1, MMP-1, -2, -7 and -9, and Ets-1 in response to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have been implicated to mediate the inhibition of cell growth and invasiveness.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Primary cells from endometrial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also respond to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by significantly reducing pro-MMP-9, pro-MMP-2, and MMP-2 release.</a:t>
            </a:r>
            <a:r>
              <a:rPr lang="en-US" sz="1200" u="none" strike="noStrike" kern="1200" baseline="300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have been shown to induce </a:t>
            </a:r>
            <a:r>
              <a:rPr lang="en-GB" sz="1200" kern="1200" dirty="0" err="1" smtClean="0">
                <a:solidFill>
                  <a:schemeClr val="tx1"/>
                </a:solidFill>
                <a:effectLst/>
                <a:latin typeface="+mn-lt"/>
                <a:ea typeface="+mn-ea"/>
                <a:cs typeface="+mn-cs"/>
              </a:rPr>
              <a:t>glycodelin</a:t>
            </a:r>
            <a:r>
              <a:rPr lang="en-GB" sz="1200" kern="1200" dirty="0" smtClean="0">
                <a:solidFill>
                  <a:schemeClr val="tx1"/>
                </a:solidFill>
                <a:effectLst/>
                <a:latin typeface="+mn-lt"/>
                <a:ea typeface="+mn-ea"/>
                <a:cs typeface="+mn-cs"/>
              </a:rPr>
              <a:t> expression in Ishikawa cells,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which causes inhibition of G1/S progression and </a:t>
            </a:r>
            <a:r>
              <a:rPr lang="en-GB" sz="1200" kern="1200" dirty="0" err="1" smtClean="0">
                <a:solidFill>
                  <a:schemeClr val="tx1"/>
                </a:solidFill>
                <a:effectLst/>
                <a:latin typeface="+mn-lt"/>
                <a:ea typeface="+mn-ea"/>
                <a:cs typeface="+mn-cs"/>
              </a:rPr>
              <a:t>upregulation</a:t>
            </a:r>
            <a:r>
              <a:rPr lang="en-GB" sz="1200" kern="1200" dirty="0" smtClean="0">
                <a:solidFill>
                  <a:schemeClr val="tx1"/>
                </a:solidFill>
                <a:effectLst/>
                <a:latin typeface="+mn-lt"/>
                <a:ea typeface="+mn-ea"/>
                <a:cs typeface="+mn-cs"/>
              </a:rPr>
              <a:t> of CDKIs, thereby reducing cell proliferation.</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Overexpression of PR-A and PR-B in endometrial cancer cells resulted in a significant progesterone-dependent inhibition of expression of a cadre of cellular adhesion molecules, including </a:t>
            </a:r>
            <a:r>
              <a:rPr lang="en-GB" sz="1200" kern="1200" dirty="0" err="1" smtClean="0">
                <a:solidFill>
                  <a:schemeClr val="tx1"/>
                </a:solidFill>
                <a:effectLst/>
                <a:latin typeface="+mn-lt"/>
                <a:ea typeface="+mn-ea"/>
                <a:cs typeface="+mn-cs"/>
              </a:rPr>
              <a:t>fibronectin</a:t>
            </a:r>
            <a:r>
              <a:rPr lang="en-GB" sz="1200" kern="1200" dirty="0" smtClean="0">
                <a:solidFill>
                  <a:schemeClr val="tx1"/>
                </a:solidFill>
                <a:effectLst/>
                <a:latin typeface="+mn-lt"/>
                <a:ea typeface="+mn-ea"/>
                <a:cs typeface="+mn-cs"/>
              </a:rPr>
              <a:t>, integrin α3, integrin β1, integrin β3, and cadherin 6.</a:t>
            </a:r>
            <a:r>
              <a:rPr lang="en-US" sz="1200" u="none" strike="noStrike" kern="1200" baseline="300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can increase FOXO1 protein levels in Ishikawa cells, specifically through PR-B</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and promote cell cycle arrest and apoptosis in these cells. Interestingly, levels of FOXO1 protein are dramatically lower in 77%</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95.9%</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of endometrial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tissues studied compared with normal tissues from cycling endometrium. </a:t>
            </a:r>
            <a:r>
              <a:rPr lang="en-GB" sz="1200" kern="1200" dirty="0" err="1" smtClean="0">
                <a:solidFill>
                  <a:schemeClr val="tx1"/>
                </a:solidFill>
                <a:effectLst/>
                <a:latin typeface="+mn-lt"/>
                <a:ea typeface="+mn-ea"/>
                <a:cs typeface="+mn-cs"/>
              </a:rPr>
              <a:t>Shiozawa</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reported that p27 expression in hyperplastic epithelia was negligible before MPA treatment, whereas it was greatly increased after treatment. Watanabe et al demonstrated that it is through PR-B that p21 and p27 expression increases.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Women with hyperplasia treated with either system MPA or a LNG-IUD exhibited increased apoptosis in the glandular cells with decreased expression of the </a:t>
            </a:r>
            <a:r>
              <a:rPr lang="en-GB" sz="1200" kern="1200" dirty="0" err="1" smtClean="0">
                <a:solidFill>
                  <a:schemeClr val="tx1"/>
                </a:solidFill>
                <a:effectLst/>
                <a:latin typeface="+mn-lt"/>
                <a:ea typeface="+mn-ea"/>
                <a:cs typeface="+mn-cs"/>
              </a:rPr>
              <a:t>antiapoptotic</a:t>
            </a:r>
            <a:r>
              <a:rPr lang="en-GB" sz="1200" kern="1200" dirty="0" smtClean="0">
                <a:solidFill>
                  <a:schemeClr val="tx1"/>
                </a:solidFill>
                <a:effectLst/>
                <a:latin typeface="+mn-lt"/>
                <a:ea typeface="+mn-ea"/>
                <a:cs typeface="+mn-cs"/>
              </a:rPr>
              <a:t> genes Bcl-2 and BAX.</a:t>
            </a:r>
          </a:p>
          <a:p>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30</a:t>
            </a:fld>
            <a:endParaRPr lang="en-US"/>
          </a:p>
        </p:txBody>
      </p:sp>
    </p:spTree>
    <p:extLst>
      <p:ext uri="{BB962C8B-B14F-4D97-AF65-F5344CB8AC3E}">
        <p14:creationId xmlns:p14="http://schemas.microsoft.com/office/powerpoint/2010/main" val="2031329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vitro studies using endometrial cancer cell lines have provided insight into the effect of progesterone directly on cancer cell </a:t>
            </a:r>
            <a:r>
              <a:rPr lang="en-GB" sz="1200" kern="1200" dirty="0" err="1" smtClean="0">
                <a:solidFill>
                  <a:schemeClr val="tx1"/>
                </a:solidFill>
                <a:effectLst/>
                <a:latin typeface="+mn-lt"/>
                <a:ea typeface="+mn-ea"/>
                <a:cs typeface="+mn-cs"/>
              </a:rPr>
              <a:t>behavior</a:t>
            </a:r>
            <a:r>
              <a:rPr lang="en-GB" sz="1200" kern="1200" dirty="0" smtClean="0">
                <a:solidFill>
                  <a:schemeClr val="tx1"/>
                </a:solidFill>
                <a:effectLst/>
                <a:latin typeface="+mn-lt"/>
                <a:ea typeface="+mn-ea"/>
                <a:cs typeface="+mn-cs"/>
              </a:rPr>
              <a:t> and the genes that are regulated. In cell lines expressing either endogenous or recombinant PR, progesterone treatment can inhibit cell growth, invasion, and expression of cellular adhesion molecules, as well as promote differentiation to a secretory phenotype and induce replicative senescence.</a:t>
            </a:r>
            <a:r>
              <a:rPr lang="en-US" sz="1200" u="none" strike="noStrike" kern="1200" baseline="30000" dirty="0" smtClean="0">
                <a:solidFill>
                  <a:schemeClr val="tx1"/>
                </a:solidFill>
                <a:effectLst/>
                <a:latin typeface="+mn-lt"/>
                <a:ea typeface="+mn-ea"/>
                <a:cs typeface="+mn-cs"/>
              </a:rPr>
              <a:t>[60-62]</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Smid-Koopman</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demonstrated that in the presence of progesterone, PR-B expressing Ishikawa cells displayed almost complete inhibition of cell growth, and PR-A expressing Ishikawa cells only displayed 50% inhibition of cell growth. In an additional study by </a:t>
            </a:r>
            <a:r>
              <a:rPr lang="en-GB" sz="1200" kern="1200" dirty="0" err="1" smtClean="0">
                <a:solidFill>
                  <a:schemeClr val="tx1"/>
                </a:solidFill>
                <a:effectLst/>
                <a:latin typeface="+mn-lt"/>
                <a:ea typeface="+mn-ea"/>
                <a:cs typeface="+mn-cs"/>
              </a:rPr>
              <a:t>Hanekamp</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it was demonstrated that PR-B expressing Ishikawa cells caused more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growth in mice than PR-A expressing Ishikawa cells and that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growth was inhibited after administration of MPA only in cells expressing PR-B.</a:t>
            </a:r>
          </a:p>
          <a:p>
            <a:r>
              <a:rPr lang="en-GB" sz="1200" kern="1200" dirty="0" smtClean="0">
                <a:solidFill>
                  <a:schemeClr val="tx1"/>
                </a:solidFill>
                <a:effectLst/>
                <a:latin typeface="+mn-lt"/>
                <a:ea typeface="+mn-ea"/>
                <a:cs typeface="+mn-cs"/>
              </a:rPr>
              <a:t>Numerous genes have been implicated in the progestin-mediated responses observed in endometrial cancer cells. Regulation of genes such as </a:t>
            </a:r>
            <a:r>
              <a:rPr lang="en-GB" sz="1200" kern="1200" dirty="0" err="1" smtClean="0">
                <a:solidFill>
                  <a:schemeClr val="tx1"/>
                </a:solidFill>
                <a:effectLst/>
                <a:latin typeface="+mn-lt"/>
                <a:ea typeface="+mn-ea"/>
                <a:cs typeface="+mn-cs"/>
              </a:rPr>
              <a:t>cyclin</a:t>
            </a:r>
            <a:r>
              <a:rPr lang="en-GB" sz="1200" kern="1200" dirty="0" smtClean="0">
                <a:solidFill>
                  <a:schemeClr val="tx1"/>
                </a:solidFill>
                <a:effectLst/>
                <a:latin typeface="+mn-lt"/>
                <a:ea typeface="+mn-ea"/>
                <a:cs typeface="+mn-cs"/>
              </a:rPr>
              <a:t> D1, MMP-1, -2, -7 and -9, and Ets-1 in response to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have been implicated to mediate the inhibition of cell growth and invasiveness.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Primary cells from endometrial </a:t>
            </a:r>
            <a:r>
              <a:rPr lang="en-GB" sz="1200" kern="1200" dirty="0" err="1" smtClean="0">
                <a:solidFill>
                  <a:schemeClr val="tx1"/>
                </a:solidFill>
                <a:effectLst/>
                <a:latin typeface="+mn-lt"/>
                <a:ea typeface="+mn-ea"/>
                <a:cs typeface="+mn-cs"/>
              </a:rPr>
              <a:t>tumors</a:t>
            </a:r>
            <a:r>
              <a:rPr lang="en-GB" sz="1200" kern="1200" dirty="0" smtClean="0">
                <a:solidFill>
                  <a:schemeClr val="tx1"/>
                </a:solidFill>
                <a:effectLst/>
                <a:latin typeface="+mn-lt"/>
                <a:ea typeface="+mn-ea"/>
                <a:cs typeface="+mn-cs"/>
              </a:rPr>
              <a:t> also respond to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by significantly reducing pro-MMP-9, pro-MMP-2, and MMP-2 release.</a:t>
            </a:r>
            <a:r>
              <a:rPr lang="en-US" sz="1200" u="none" strike="noStrike" kern="1200" baseline="300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have been shown to induce </a:t>
            </a:r>
            <a:r>
              <a:rPr lang="en-GB" sz="1200" kern="1200" dirty="0" err="1" smtClean="0">
                <a:solidFill>
                  <a:schemeClr val="tx1"/>
                </a:solidFill>
                <a:effectLst/>
                <a:latin typeface="+mn-lt"/>
                <a:ea typeface="+mn-ea"/>
                <a:cs typeface="+mn-cs"/>
              </a:rPr>
              <a:t>glycodelin</a:t>
            </a:r>
            <a:r>
              <a:rPr lang="en-GB" sz="1200" kern="1200" dirty="0" smtClean="0">
                <a:solidFill>
                  <a:schemeClr val="tx1"/>
                </a:solidFill>
                <a:effectLst/>
                <a:latin typeface="+mn-lt"/>
                <a:ea typeface="+mn-ea"/>
                <a:cs typeface="+mn-cs"/>
              </a:rPr>
              <a:t> expression in Ishikawa cells,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which causes inhibition of G1/S progression and </a:t>
            </a:r>
            <a:r>
              <a:rPr lang="en-GB" sz="1200" kern="1200" dirty="0" err="1" smtClean="0">
                <a:solidFill>
                  <a:schemeClr val="tx1"/>
                </a:solidFill>
                <a:effectLst/>
                <a:latin typeface="+mn-lt"/>
                <a:ea typeface="+mn-ea"/>
                <a:cs typeface="+mn-cs"/>
              </a:rPr>
              <a:t>upregulation</a:t>
            </a:r>
            <a:r>
              <a:rPr lang="en-GB" sz="1200" kern="1200" dirty="0" smtClean="0">
                <a:solidFill>
                  <a:schemeClr val="tx1"/>
                </a:solidFill>
                <a:effectLst/>
                <a:latin typeface="+mn-lt"/>
                <a:ea typeface="+mn-ea"/>
                <a:cs typeface="+mn-cs"/>
              </a:rPr>
              <a:t> of CDKIs, thereby reducing cell proliferation.</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Overexpression of PR-A and PR-B in endometrial cancer cells resulted in a significant progesterone-dependent inhibition of expression of a cadre of cellular adhesion molecules, including </a:t>
            </a:r>
            <a:r>
              <a:rPr lang="en-GB" sz="1200" kern="1200" dirty="0" err="1" smtClean="0">
                <a:solidFill>
                  <a:schemeClr val="tx1"/>
                </a:solidFill>
                <a:effectLst/>
                <a:latin typeface="+mn-lt"/>
                <a:ea typeface="+mn-ea"/>
                <a:cs typeface="+mn-cs"/>
              </a:rPr>
              <a:t>fibronectin</a:t>
            </a:r>
            <a:r>
              <a:rPr lang="en-GB" sz="1200" kern="1200" dirty="0" smtClean="0">
                <a:solidFill>
                  <a:schemeClr val="tx1"/>
                </a:solidFill>
                <a:effectLst/>
                <a:latin typeface="+mn-lt"/>
                <a:ea typeface="+mn-ea"/>
                <a:cs typeface="+mn-cs"/>
              </a:rPr>
              <a:t>, integrin α3, integrin β1, integrin β3, and cadherin 6.</a:t>
            </a:r>
            <a:r>
              <a:rPr lang="en-US" sz="1200" u="none" strike="noStrike" kern="1200" baseline="300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Progestins</a:t>
            </a:r>
            <a:r>
              <a:rPr lang="en-GB" sz="1200" kern="1200" dirty="0" smtClean="0">
                <a:solidFill>
                  <a:schemeClr val="tx1"/>
                </a:solidFill>
                <a:effectLst/>
                <a:latin typeface="+mn-lt"/>
                <a:ea typeface="+mn-ea"/>
                <a:cs typeface="+mn-cs"/>
              </a:rPr>
              <a:t> can increase FOXO1 protein levels in Ishikawa cells, specifically through PR-B</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and promote cell cycle arrest and apoptosis in these cells. Interestingly, levels of FOXO1 protein are dramatically lower in 77%</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95.9%</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of endometrial </a:t>
            </a:r>
            <a:r>
              <a:rPr lang="en-GB" sz="1200" kern="1200" dirty="0" err="1" smtClean="0">
                <a:solidFill>
                  <a:schemeClr val="tx1"/>
                </a:solidFill>
                <a:effectLst/>
                <a:latin typeface="+mn-lt"/>
                <a:ea typeface="+mn-ea"/>
                <a:cs typeface="+mn-cs"/>
              </a:rPr>
              <a:t>tumor</a:t>
            </a:r>
            <a:r>
              <a:rPr lang="en-GB" sz="1200" kern="1200" dirty="0" smtClean="0">
                <a:solidFill>
                  <a:schemeClr val="tx1"/>
                </a:solidFill>
                <a:effectLst/>
                <a:latin typeface="+mn-lt"/>
                <a:ea typeface="+mn-ea"/>
                <a:cs typeface="+mn-cs"/>
              </a:rPr>
              <a:t> tissues studied compared with normal tissues from cycling endometrium. </a:t>
            </a:r>
            <a:r>
              <a:rPr lang="en-GB" sz="1200" kern="1200" dirty="0" err="1" smtClean="0">
                <a:solidFill>
                  <a:schemeClr val="tx1"/>
                </a:solidFill>
                <a:effectLst/>
                <a:latin typeface="+mn-lt"/>
                <a:ea typeface="+mn-ea"/>
                <a:cs typeface="+mn-cs"/>
              </a:rPr>
              <a:t>Shiozawa</a:t>
            </a:r>
            <a:r>
              <a:rPr lang="en-GB" sz="1200" kern="1200" dirty="0" smtClean="0">
                <a:solidFill>
                  <a:schemeClr val="tx1"/>
                </a:solidFill>
                <a:effectLst/>
                <a:latin typeface="+mn-lt"/>
                <a:ea typeface="+mn-ea"/>
                <a:cs typeface="+mn-cs"/>
              </a:rPr>
              <a:t> et al</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reported that p27 expression in hyperplastic epithelia was negligible before MPA treatment, whereas it was greatly increased after treatment. Watanabe et al demonstrated that it is through PR-B that p21 and p27 expression increases.</a:t>
            </a:r>
            <a:r>
              <a:rPr lang="en-US"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Women with hyperplasia treated with either system MPA or a LNG-IUD exhibited increased apoptosis in the glandular cells with decreased expression of the </a:t>
            </a:r>
            <a:r>
              <a:rPr lang="en-GB" sz="1200" kern="1200" dirty="0" err="1" smtClean="0">
                <a:solidFill>
                  <a:schemeClr val="tx1"/>
                </a:solidFill>
                <a:effectLst/>
                <a:latin typeface="+mn-lt"/>
                <a:ea typeface="+mn-ea"/>
                <a:cs typeface="+mn-cs"/>
              </a:rPr>
              <a:t>antiapoptotic</a:t>
            </a:r>
            <a:r>
              <a:rPr lang="en-GB" sz="1200" kern="1200" dirty="0" smtClean="0">
                <a:solidFill>
                  <a:schemeClr val="tx1"/>
                </a:solidFill>
                <a:effectLst/>
                <a:latin typeface="+mn-lt"/>
                <a:ea typeface="+mn-ea"/>
                <a:cs typeface="+mn-cs"/>
              </a:rPr>
              <a:t> genes Bcl-2 and BAX.</a:t>
            </a:r>
          </a:p>
          <a:p>
            <a:endParaRPr lang="en-US" dirty="0"/>
          </a:p>
        </p:txBody>
      </p:sp>
      <p:sp>
        <p:nvSpPr>
          <p:cNvPr id="4" name="Slide Number Placeholder 3"/>
          <p:cNvSpPr>
            <a:spLocks noGrp="1"/>
          </p:cNvSpPr>
          <p:nvPr>
            <p:ph type="sldNum" sz="quarter" idx="10"/>
          </p:nvPr>
        </p:nvSpPr>
        <p:spPr/>
        <p:txBody>
          <a:bodyPr/>
          <a:lstStyle/>
          <a:p>
            <a:fld id="{55D0D5DA-BC8A-0142-AC9B-0180ACBB5C20}" type="slidenum">
              <a:rPr lang="en-US" smtClean="0"/>
              <a:t>31</a:t>
            </a:fld>
            <a:endParaRPr lang="en-US"/>
          </a:p>
        </p:txBody>
      </p:sp>
    </p:spTree>
    <p:extLst>
      <p:ext uri="{BB962C8B-B14F-4D97-AF65-F5344CB8AC3E}">
        <p14:creationId xmlns:p14="http://schemas.microsoft.com/office/powerpoint/2010/main" val="2031329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E032AD31-9B3E-2C4B-ABD9-E4D11793DFC9}" type="slidenum">
              <a:rPr lang="en-US" sz="1200" b="0"/>
              <a:pPr/>
              <a:t>33</a:t>
            </a:fld>
            <a:endParaRPr lang="en-US" sz="1200" b="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E892ED3-98E4-D14C-A366-F821F173FD18}" type="slidenum">
              <a:rPr lang="en-US">
                <a:latin typeface="Calibri" charset="0"/>
              </a:rPr>
              <a:pPr eaLnBrk="1" hangingPunct="1"/>
              <a:t>34</a:t>
            </a:fld>
            <a:endParaRPr lang="en-US">
              <a:latin typeface="Calibri" charset="0"/>
            </a:endParaRPr>
          </a:p>
        </p:txBody>
      </p:sp>
      <p:sp>
        <p:nvSpPr>
          <p:cNvPr id="57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734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4AEB6ABE-99E8-4B44-BDBC-945E4F30177D}" type="slidenum">
              <a:rPr lang="en-US" sz="1200" b="0"/>
              <a:pPr/>
              <a:t>3</a:t>
            </a:fld>
            <a:endParaRPr lang="en-US" sz="1200" b="0"/>
          </a:p>
        </p:txBody>
      </p:sp>
      <p:sp>
        <p:nvSpPr>
          <p:cNvPr id="22530" name="Rectangle 2"/>
          <p:cNvSpPr>
            <a:spLocks noGrp="1" noRot="1" noChangeAspect="1" noChangeArrowheads="1" noTextEdit="1"/>
          </p:cNvSpPr>
          <p:nvPr>
            <p:ph type="sldImg"/>
          </p:nvPr>
        </p:nvSpPr>
        <p:spPr>
          <a:xfrm>
            <a:off x="1287463" y="793750"/>
            <a:ext cx="4283075" cy="3211513"/>
          </a:xfrm>
          <a:solidFill>
            <a:srgbClr val="FFFFFF"/>
          </a:solidFill>
          <a:ln/>
        </p:spPr>
      </p:sp>
      <p:sp>
        <p:nvSpPr>
          <p:cNvPr id="22531" name="Rectangle 3"/>
          <p:cNvSpPr>
            <a:spLocks noGrp="1" noChangeArrowheads="1"/>
          </p:cNvSpPr>
          <p:nvPr>
            <p:ph type="body" idx="1"/>
          </p:nvPr>
        </p:nvSpPr>
        <p:spPr>
          <a:xfrm>
            <a:off x="914400" y="4341813"/>
            <a:ext cx="5029200" cy="4110037"/>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de-DE">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1C34D206-1AB5-E743-A636-9458A14DAB9F}" type="slidenum">
              <a:rPr lang="en-US" sz="1200" b="0"/>
              <a:pPr/>
              <a:t>4</a:t>
            </a:fld>
            <a:endParaRPr lang="en-US" sz="1200" b="0"/>
          </a:p>
        </p:txBody>
      </p:sp>
      <p:sp>
        <p:nvSpPr>
          <p:cNvPr id="20482" name="Rectangle 2"/>
          <p:cNvSpPr>
            <a:spLocks noGrp="1" noRot="1" noChangeAspect="1" noChangeArrowheads="1" noTextEdit="1"/>
          </p:cNvSpPr>
          <p:nvPr>
            <p:ph type="sldImg"/>
          </p:nvPr>
        </p:nvSpPr>
        <p:spPr>
          <a:xfrm>
            <a:off x="1287463" y="793750"/>
            <a:ext cx="4283075" cy="3211513"/>
          </a:xfrm>
          <a:solidFill>
            <a:srgbClr val="FFFFFF"/>
          </a:solidFill>
          <a:ln/>
        </p:spPr>
      </p:sp>
      <p:sp>
        <p:nvSpPr>
          <p:cNvPr id="20483" name="Rectangle 3"/>
          <p:cNvSpPr>
            <a:spLocks noGrp="1" noChangeArrowheads="1"/>
          </p:cNvSpPr>
          <p:nvPr>
            <p:ph type="body" idx="1"/>
          </p:nvPr>
        </p:nvSpPr>
        <p:spPr>
          <a:xfrm>
            <a:off x="914400" y="4341813"/>
            <a:ext cx="5029200" cy="4110037"/>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de-DE">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8EAD66B3-4934-9146-B8F8-0C9D6C31AC14}" type="slidenum">
              <a:rPr lang="en-US" sz="1200" b="0"/>
              <a:pPr/>
              <a:t>5</a:t>
            </a:fld>
            <a:endParaRPr lang="en-US" sz="1200" b="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fld id="{F485899F-7C0C-344B-9F90-6362E0E9E854}" type="slidenum">
              <a:rPr lang="en-US" sz="1200" b="0"/>
              <a:pPr/>
              <a:t>6</a:t>
            </a:fld>
            <a:endParaRPr lang="en-US" sz="1200" b="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631D4DE-72A2-7346-99B5-514D4D639340}" type="slidenum">
              <a:rPr lang="en-US" sz="1200"/>
              <a:pPr/>
              <a:t>7</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atin typeface="Times" charset="0"/>
                <a:ea typeface="ＭＳ Ｐゴシック" charset="0"/>
                <a:cs typeface="ＭＳ Ｐゴシック" charset="0"/>
              </a:rPr>
              <a:t>1.5 million women in the United States will be newly diagnosed with invasive cancer and that about 30% of them will ultimately die of the disease</a:t>
            </a:r>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522344C2-905D-E045-A2DB-A52BDBAA3B59}" type="slidenum">
              <a:rPr lang="en-US" sz="1200"/>
              <a:pPr/>
              <a:t>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atin typeface="Times" charset="0"/>
                <a:ea typeface="ＭＳ Ｐゴシック" charset="0"/>
                <a:cs typeface="ＭＳ Ｐゴシック" charset="0"/>
              </a:rPr>
              <a:t>1.5 million women in the United States will be newly diagnosed with invasive cancer and that about 30% of them will ultimately die of the disease</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42E37575-95CE-3640-950E-5BADE4606724}" type="slidenum">
              <a:rPr lang="en-US" sz="1200"/>
              <a:pPr/>
              <a:t>9</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atin typeface="Times" charset="0"/>
                <a:ea typeface="ＭＳ Ｐゴシック" charset="0"/>
                <a:cs typeface="ＭＳ Ｐゴシック" charset="0"/>
              </a:rPr>
              <a:t>1.5 million women in the United States will be newly diagnosed with invasive cancer and that about 30% of them will ultimately die of the disease</a:t>
            </a:r>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D6A2C13-FD35-4249-A0E7-9D2FD74AC128}"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183320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A2C13-FD35-4249-A0E7-9D2FD74AC128}"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302162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A2C13-FD35-4249-A0E7-9D2FD74AC128}"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170584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914400" fontAlgn="base">
              <a:spcBef>
                <a:spcPct val="0"/>
              </a:spcBef>
              <a:spcAft>
                <a:spcPct val="0"/>
              </a:spcAft>
            </a:pPr>
            <a:endParaRPr lang="en-US" sz="3900" smtClean="0">
              <a:solidFill>
                <a:srgbClr val="C51538"/>
              </a:solidFill>
              <a:latin typeface="Impact" charset="0"/>
              <a:ea typeface="ＭＳ Ｐゴシック" charset="0"/>
              <a:cs typeface="Times New Roman"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latin typeface="Verdana" pitchFamily="34" charset="0"/>
                <a:ea typeface="+mn-ea"/>
                <a:cs typeface="Times New Roman" pitchFamily="18" charset="0"/>
              </a:defRPr>
            </a:lvl1pPr>
          </a:lstStyle>
          <a:p>
            <a:pPr defTabSz="914400" fontAlgn="base">
              <a:spcBef>
                <a:spcPct val="0"/>
              </a:spcBef>
              <a:spcAft>
                <a:spcPct val="0"/>
              </a:spcAft>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600" i="0">
                <a:solidFill>
                  <a:srgbClr val="6C7070"/>
                </a:solidFill>
                <a:latin typeface="Verdana" pitchFamily="1" charset="0"/>
                <a:ea typeface="+mn-ea"/>
                <a:cs typeface="Times New Roman" pitchFamily="1" charset="0"/>
              </a:defRPr>
            </a:lvl1pPr>
          </a:lstStyle>
          <a:p>
            <a:pPr defTabSz="914400" fontAlgn="base">
              <a:spcBef>
                <a:spcPct val="0"/>
              </a:spcBef>
              <a:spcAft>
                <a:spcPct val="0"/>
              </a:spcAft>
              <a:defRPr/>
            </a:pPr>
            <a:fld id="{9388689E-62CA-7943-BC4E-B276EBEAC284}" type="slidenum">
              <a:rPr lang="da-DK"/>
              <a:pPr defTabSz="914400" fontAlgn="base">
                <a:spcBef>
                  <a:spcPct val="0"/>
                </a:spcBef>
                <a:spcAft>
                  <a:spcPct val="0"/>
                </a:spcAft>
                <a:defRPr/>
              </a:pPr>
              <a:t>‹#›</a:t>
            </a:fld>
            <a:endParaRPr lang="da-DK"/>
          </a:p>
        </p:txBody>
      </p:sp>
    </p:spTree>
    <p:extLst>
      <p:ext uri="{BB962C8B-B14F-4D97-AF65-F5344CB8AC3E}">
        <p14:creationId xmlns:p14="http://schemas.microsoft.com/office/powerpoint/2010/main" val="2797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813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1494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3915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59295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50857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571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07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A2C13-FD35-4249-A0E7-9D2FD74AC128}"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3885311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420758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3027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7240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extLst>
      <p:ext uri="{BB962C8B-B14F-4D97-AF65-F5344CB8AC3E}">
        <p14:creationId xmlns:p14="http://schemas.microsoft.com/office/powerpoint/2010/main" val="113307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6A2C13-FD35-4249-A0E7-9D2FD74AC128}"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236535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D6A2C13-FD35-4249-A0E7-9D2FD74AC128}"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242720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D6A2C13-FD35-4249-A0E7-9D2FD74AC128}" type="datetimeFigureOut">
              <a:rPr lang="en-US" smtClean="0"/>
              <a:t>10/19/2012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43218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D6A2C13-FD35-4249-A0E7-9D2FD74AC128}" type="datetimeFigureOut">
              <a:rPr lang="en-US" smtClean="0"/>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2668237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A2C13-FD35-4249-A0E7-9D2FD74AC128}" type="datetimeFigureOut">
              <a:rPr lang="en-US" smtClean="0"/>
              <a:t>10/19/2012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179565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6A2C13-FD35-4249-A0E7-9D2FD74AC128}"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33886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6A2C13-FD35-4249-A0E7-9D2FD74AC128}"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416EF-2A44-5C43-9E4B-520CCAE7FD72}" type="slidenum">
              <a:rPr lang="en-US" smtClean="0"/>
              <a:t>‹#›</a:t>
            </a:fld>
            <a:endParaRPr lang="en-US"/>
          </a:p>
        </p:txBody>
      </p:sp>
    </p:spTree>
    <p:extLst>
      <p:ext uri="{BB962C8B-B14F-4D97-AF65-F5344CB8AC3E}">
        <p14:creationId xmlns:p14="http://schemas.microsoft.com/office/powerpoint/2010/main" val="94999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A2C13-FD35-4249-A0E7-9D2FD74AC128}" type="datetimeFigureOut">
              <a:rPr lang="en-US" smtClean="0"/>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416EF-2A44-5C43-9E4B-520CCAE7FD72}" type="slidenum">
              <a:rPr lang="en-US" smtClean="0"/>
              <a:t>‹#›</a:t>
            </a:fld>
            <a:endParaRPr lang="en-US"/>
          </a:p>
        </p:txBody>
      </p:sp>
    </p:spTree>
    <p:extLst>
      <p:ext uri="{BB962C8B-B14F-4D97-AF65-F5344CB8AC3E}">
        <p14:creationId xmlns:p14="http://schemas.microsoft.com/office/powerpoint/2010/main" val="248090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39" descr="Second_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da-DK"/>
              <a:t>Click to edit Master title style</a:t>
            </a:r>
          </a:p>
        </p:txBody>
      </p:sp>
      <p:sp>
        <p:nvSpPr>
          <p:cNvPr id="2052"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pic>
        <p:nvPicPr>
          <p:cNvPr id="2053" name="Picture 40" descr="IMP_Logo_2Colou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294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ＭＳ Ｐゴシック" charset="0"/>
        </a:defRPr>
      </a:lvl1pPr>
      <a:lvl2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ＭＳ Ｐゴシック" charset="0"/>
        </a:defRPr>
      </a:lvl2pPr>
      <a:lvl3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ＭＳ Ｐゴシック" charset="0"/>
        </a:defRPr>
      </a:lvl3pPr>
      <a:lvl4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ＭＳ Ｐゴシック" charset="0"/>
        </a:defRPr>
      </a:lvl4pPr>
      <a:lvl5pPr algn="l" rtl="0" eaLnBrk="0" fontAlgn="base" hangingPunct="0">
        <a:spcBef>
          <a:spcPct val="0"/>
        </a:spcBef>
        <a:spcAft>
          <a:spcPct val="0"/>
        </a:spcAft>
        <a:defRPr sz="2600">
          <a:solidFill>
            <a:srgbClr val="C51538"/>
          </a:solidFill>
          <a:latin typeface="Impact" pitchFamily="34" charset="0"/>
          <a:ea typeface="ＭＳ Ｐゴシック" pitchFamily="1" charset="-128"/>
          <a:cs typeface="ＭＳ Ｐゴシック"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ＭＳ Ｐゴシック" pitchFamily="1" charset="-128"/>
          <a:cs typeface="ＭＳ Ｐゴシック" charset="0"/>
        </a:defRPr>
      </a:lvl1pPr>
      <a:lvl2pPr marL="571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2pPr>
      <a:lvl3pPr marL="952500" indent="-190500" algn="l" rtl="0" eaLnBrk="0" fontAlgn="base" hangingPunct="0">
        <a:spcBef>
          <a:spcPct val="20000"/>
        </a:spcBef>
        <a:spcAft>
          <a:spcPct val="0"/>
        </a:spcAft>
        <a:buChar char="»"/>
        <a:defRPr sz="1600">
          <a:solidFill>
            <a:srgbClr val="4B4F55"/>
          </a:solidFill>
          <a:latin typeface="+mn-lt"/>
          <a:ea typeface="ＭＳ Ｐゴシック" pitchFamily="1" charset="-128"/>
        </a:defRPr>
      </a:lvl3pPr>
      <a:lvl4pPr marL="1333500" indent="-190500" algn="l" rtl="0" eaLnBrk="0" fontAlgn="base" hangingPunct="0">
        <a:spcBef>
          <a:spcPct val="20000"/>
        </a:spcBef>
        <a:spcAft>
          <a:spcPct val="0"/>
        </a:spcAft>
        <a:buFont typeface="Wingdings" charset="0"/>
        <a:buChar char="§"/>
        <a:defRPr sz="1400">
          <a:solidFill>
            <a:srgbClr val="4B4F55"/>
          </a:solidFill>
          <a:latin typeface="+mn-lt"/>
          <a:ea typeface="ＭＳ Ｐゴシック" pitchFamily="1" charset="-128"/>
        </a:defRPr>
      </a:lvl4pPr>
      <a:lvl5pPr marL="1727200" indent="-203200" algn="l" rtl="0" eaLnBrk="0" fontAlgn="base" hangingPunct="0">
        <a:spcBef>
          <a:spcPct val="20000"/>
        </a:spcBef>
        <a:spcAft>
          <a:spcPct val="0"/>
        </a:spcAft>
        <a:buChar char="°"/>
        <a:defRPr sz="1400">
          <a:solidFill>
            <a:srgbClr val="4B4F55"/>
          </a:solidFill>
          <a:latin typeface="+mn-lt"/>
          <a:ea typeface="ＭＳ Ｐゴシック" pitchFamily="1" charset="-128"/>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ctrTitle"/>
          </p:nvPr>
        </p:nvSpPr>
        <p:spPr>
          <a:xfrm>
            <a:off x="684213" y="2047461"/>
            <a:ext cx="7920037" cy="1550504"/>
          </a:xfrm>
        </p:spPr>
        <p:txBody>
          <a:bodyPr/>
          <a:lstStyle/>
          <a:p>
            <a:pPr algn="ctr" eaLnBrk="1" hangingPunct="1"/>
            <a:r>
              <a:rPr lang="en-GB" sz="4400" dirty="0">
                <a:solidFill>
                  <a:srgbClr val="FC0128"/>
                </a:solidFill>
                <a:latin typeface="Arial" pitchFamily="34" charset="0"/>
                <a:ea typeface="ＭＳ Ｐゴシック" charset="0"/>
                <a:cs typeface="Arial" pitchFamily="34" charset="0"/>
              </a:rPr>
              <a:t>Progesterone </a:t>
            </a:r>
            <a:r>
              <a:rPr lang="en-GB" sz="4400" dirty="0" err="1">
                <a:solidFill>
                  <a:srgbClr val="FC0128"/>
                </a:solidFill>
                <a:latin typeface="Arial" pitchFamily="34" charset="0"/>
                <a:ea typeface="ＭＳ Ｐゴシック" charset="0"/>
                <a:cs typeface="Arial" pitchFamily="34" charset="0"/>
              </a:rPr>
              <a:t>signaling</a:t>
            </a:r>
            <a:r>
              <a:rPr lang="en-GB" sz="4400" dirty="0">
                <a:solidFill>
                  <a:srgbClr val="FC0128"/>
                </a:solidFill>
                <a:latin typeface="Arial" pitchFamily="34" charset="0"/>
                <a:ea typeface="ＭＳ Ｐゴシック" charset="0"/>
                <a:cs typeface="Arial" pitchFamily="34" charset="0"/>
              </a:rPr>
              <a:t> in breast and endometrial cancer</a:t>
            </a:r>
            <a:endParaRPr lang="en-GB" sz="4400" dirty="0">
              <a:latin typeface="Arial" pitchFamily="34" charset="0"/>
              <a:ea typeface="ＭＳ Ｐゴシック" charset="0"/>
              <a:cs typeface="Arial" pitchFamily="34" charset="0"/>
            </a:endParaRPr>
          </a:p>
        </p:txBody>
      </p:sp>
      <p:sp>
        <p:nvSpPr>
          <p:cNvPr id="6146" name="Rectangle 15"/>
          <p:cNvSpPr>
            <a:spLocks noGrp="1" noChangeArrowheads="1"/>
          </p:cNvSpPr>
          <p:nvPr>
            <p:ph type="subTitle" sz="quarter" idx="1"/>
          </p:nvPr>
        </p:nvSpPr>
        <p:spPr>
          <a:xfrm>
            <a:off x="827088" y="4216207"/>
            <a:ext cx="7543800" cy="1806905"/>
          </a:xfrm>
        </p:spPr>
        <p:txBody>
          <a:bodyPr/>
          <a:lstStyle/>
          <a:p>
            <a:pPr marL="0" indent="0" eaLnBrk="1" hangingPunct="1"/>
            <a:r>
              <a:rPr lang="en-US" sz="2800" dirty="0" err="1">
                <a:latin typeface="Arial" charset="0"/>
                <a:ea typeface="ＭＳ Ｐゴシック" charset="0"/>
              </a:rPr>
              <a:t>Dr</a:t>
            </a:r>
            <a:r>
              <a:rPr lang="en-US" sz="2800" dirty="0">
                <a:latin typeface="Arial" charset="0"/>
                <a:ea typeface="ＭＳ Ｐゴシック" charset="0"/>
              </a:rPr>
              <a:t> </a:t>
            </a:r>
            <a:r>
              <a:rPr lang="en-US" sz="2800" dirty="0" err="1">
                <a:latin typeface="Arial" charset="0"/>
                <a:ea typeface="ＭＳ Ｐゴシック" charset="0"/>
              </a:rPr>
              <a:t>Laki</a:t>
            </a:r>
            <a:r>
              <a:rPr lang="en-US" sz="2800" dirty="0">
                <a:latin typeface="Arial" charset="0"/>
                <a:ea typeface="ＭＳ Ｐゴシック" charset="0"/>
              </a:rPr>
              <a:t> </a:t>
            </a:r>
            <a:r>
              <a:rPr lang="en-US" sz="2800" dirty="0" err="1" smtClean="0">
                <a:latin typeface="Arial" charset="0"/>
                <a:ea typeface="ＭＳ Ｐゴシック" charset="0"/>
              </a:rPr>
              <a:t>Buluwela</a:t>
            </a:r>
            <a:endParaRPr lang="en-US" sz="2800" dirty="0">
              <a:latin typeface="Arial" charset="0"/>
              <a:ea typeface="ＭＳ Ｐゴシック" charset="0"/>
            </a:endParaRPr>
          </a:p>
          <a:p>
            <a:pPr marL="0" indent="0" eaLnBrk="1" hangingPunct="1"/>
            <a:r>
              <a:rPr lang="en-US" sz="2000" dirty="0">
                <a:latin typeface="Arial" charset="0"/>
                <a:ea typeface="ＭＳ Ｐゴシック" charset="0"/>
              </a:rPr>
              <a:t>Reader in Cancer </a:t>
            </a:r>
            <a:r>
              <a:rPr lang="en-US" sz="2000" dirty="0" smtClean="0">
                <a:latin typeface="Arial" charset="0"/>
                <a:ea typeface="ＭＳ Ｐゴシック" charset="0"/>
              </a:rPr>
              <a:t>Medicine</a:t>
            </a:r>
            <a:endParaRPr lang="en-US" sz="2000" dirty="0">
              <a:latin typeface="Arial" charset="0"/>
              <a:ea typeface="ＭＳ Ｐゴシック" charset="0"/>
            </a:endParaRPr>
          </a:p>
          <a:p>
            <a:pPr marL="0" indent="0" eaLnBrk="1" hangingPunct="1"/>
            <a:r>
              <a:rPr lang="en-US" sz="2000" dirty="0">
                <a:latin typeface="Arial" charset="0"/>
                <a:ea typeface="ＭＳ Ｐゴシック" charset="0"/>
              </a:rPr>
              <a:t>Department of </a:t>
            </a:r>
            <a:r>
              <a:rPr lang="en-US" sz="2000" dirty="0" smtClean="0">
                <a:latin typeface="Arial" charset="0"/>
                <a:ea typeface="ＭＳ Ｐゴシック" charset="0"/>
              </a:rPr>
              <a:t>Oncology </a:t>
            </a:r>
            <a:endParaRPr lang="en-US" sz="2000" dirty="0">
              <a:latin typeface="Arial" charset="0"/>
              <a:ea typeface="ＭＳ Ｐゴシック" charset="0"/>
            </a:endParaRPr>
          </a:p>
          <a:p>
            <a:pPr marL="0" indent="0" eaLnBrk="1" hangingPunct="1"/>
            <a:r>
              <a:rPr lang="en-US" sz="2000" dirty="0">
                <a:latin typeface="Arial" charset="0"/>
                <a:ea typeface="ＭＳ Ｐゴシック" charset="0"/>
              </a:rPr>
              <a:t>Department of Surgery and Cancer</a:t>
            </a:r>
          </a:p>
          <a:p>
            <a:pPr marL="0" indent="0" eaLnBrk="1" hangingPunct="1"/>
            <a:r>
              <a:rPr lang="en-US" sz="2000" dirty="0">
                <a:latin typeface="Arial" charset="0"/>
                <a:ea typeface="ＭＳ Ｐゴシック" charset="0"/>
              </a:rPr>
              <a:t>l.buluwela@imperial.ac.uk</a:t>
            </a:r>
          </a:p>
          <a:p>
            <a:pPr marL="0" indent="0" eaLnBrk="1" hangingPunct="1"/>
            <a:endParaRPr lang="en-US" sz="2000" dirty="0">
              <a:latin typeface="Arial" charset="0"/>
              <a:ea typeface="ＭＳ Ｐゴシック" charset="0"/>
            </a:endParaRPr>
          </a:p>
        </p:txBody>
      </p:sp>
    </p:spTree>
    <p:extLst>
      <p:ext uri="{BB962C8B-B14F-4D97-AF65-F5344CB8AC3E}">
        <p14:creationId xmlns:p14="http://schemas.microsoft.com/office/powerpoint/2010/main" val="425453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026"/>
          <p:cNvSpPr txBox="1">
            <a:spLocks noChangeArrowheads="1"/>
          </p:cNvSpPr>
          <p:nvPr/>
        </p:nvSpPr>
        <p:spPr bwMode="auto">
          <a:xfrm>
            <a:off x="0" y="0"/>
            <a:ext cx="9144000" cy="579438"/>
          </a:xfrm>
          <a:prstGeom prst="rect">
            <a:avLst/>
          </a:prstGeom>
          <a:solidFill>
            <a:schemeClr val="accent2"/>
          </a:solid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GB" sz="3200" b="1" dirty="0">
                <a:solidFill>
                  <a:schemeClr val="bg1"/>
                </a:solidFill>
                <a:effectLst>
                  <a:outerShdw blurRad="38100" dist="38100" dir="2700000" algn="tl">
                    <a:srgbClr val="000000"/>
                  </a:outerShdw>
                </a:effectLst>
              </a:rPr>
              <a:t>Breast Cancer Growth is </a:t>
            </a:r>
            <a:r>
              <a:rPr lang="en-US" sz="3200" b="1" dirty="0">
                <a:solidFill>
                  <a:schemeClr val="bg1"/>
                </a:solidFill>
                <a:effectLst>
                  <a:outerShdw blurRad="38100" dist="38100" dir="2700000" algn="tl">
                    <a:srgbClr val="000000"/>
                  </a:outerShdw>
                </a:effectLst>
              </a:rPr>
              <a:t>Estrogen</a:t>
            </a:r>
            <a:r>
              <a:rPr lang="en-GB" sz="3200" b="1" dirty="0">
                <a:solidFill>
                  <a:schemeClr val="bg1"/>
                </a:solidFill>
                <a:effectLst>
                  <a:outerShdw blurRad="38100" dist="38100" dir="2700000" algn="tl">
                    <a:srgbClr val="000000"/>
                  </a:outerShdw>
                </a:effectLst>
              </a:rPr>
              <a:t>-Regulated</a:t>
            </a:r>
            <a:r>
              <a:rPr lang="en-GB" sz="3200" b="1" dirty="0">
                <a:solidFill>
                  <a:schemeClr val="bg1"/>
                </a:solidFill>
                <a:effectLst>
                  <a:outerShdw blurRad="38100" dist="38100" dir="2700000" algn="tl">
                    <a:srgbClr val="000000"/>
                  </a:outerShdw>
                </a:effectLst>
                <a:latin typeface="Comic Sans MS" charset="0"/>
              </a:rPr>
              <a:t> </a:t>
            </a:r>
            <a:endParaRPr lang="en-GB" sz="3200" b="1" dirty="0">
              <a:solidFill>
                <a:schemeClr val="bg1"/>
              </a:solidFill>
              <a:latin typeface="Comic Sans MS" charset="0"/>
            </a:endParaRPr>
          </a:p>
        </p:txBody>
      </p:sp>
      <p:sp>
        <p:nvSpPr>
          <p:cNvPr id="32771" name="Text Box 1027"/>
          <p:cNvSpPr txBox="1">
            <a:spLocks noChangeArrowheads="1"/>
          </p:cNvSpPr>
          <p:nvPr/>
        </p:nvSpPr>
        <p:spPr bwMode="auto">
          <a:xfrm>
            <a:off x="533400" y="1196975"/>
            <a:ext cx="78263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Comic Sans MS" charset="0"/>
              </a:rPr>
              <a:t>1889: Albert Schinzinger noted that atrophy of the breast follows cessation of ovarian function and proposed ovariectomy as a treatment for breast cancer </a:t>
            </a:r>
          </a:p>
          <a:p>
            <a:endParaRPr lang="en-US" sz="1000">
              <a:latin typeface="Comic Sans MS" charset="0"/>
            </a:endParaRPr>
          </a:p>
          <a:p>
            <a:r>
              <a:rPr lang="en-US" sz="1600">
                <a:latin typeface="Comic Sans MS" charset="0"/>
              </a:rPr>
              <a:t>1896: George Beatson demonstrated that ovariectomy in pre-menopausal women resulted in disease regression and improved prognosis.</a:t>
            </a:r>
          </a:p>
          <a:p>
            <a:endParaRPr lang="en-US" sz="1600">
              <a:latin typeface="Comic Sans MS" charset="0"/>
            </a:endParaRPr>
          </a:p>
          <a:p>
            <a:endParaRPr lang="en-US" sz="1600">
              <a:latin typeface="Comic Sans MS" charset="0"/>
            </a:endParaRPr>
          </a:p>
        </p:txBody>
      </p:sp>
      <p:sp>
        <p:nvSpPr>
          <p:cNvPr id="84996" name="Rectangle 1028"/>
          <p:cNvSpPr>
            <a:spLocks noChangeArrowheads="1"/>
          </p:cNvSpPr>
          <p:nvPr/>
        </p:nvSpPr>
        <p:spPr bwMode="auto">
          <a:xfrm>
            <a:off x="533400" y="2949575"/>
            <a:ext cx="8534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Comic Sans MS" charset="0"/>
              </a:rPr>
              <a:t>In 1923 Allen and Doisy identified the ovarian hormone </a:t>
            </a:r>
            <a:r>
              <a:rPr lang="ja-JP" altLang="en-US" sz="1600">
                <a:latin typeface="Comic Sans MS" charset="0"/>
              </a:rPr>
              <a:t>“</a:t>
            </a:r>
            <a:r>
              <a:rPr lang="en-US" sz="1600">
                <a:latin typeface="Comic Sans MS" charset="0"/>
              </a:rPr>
              <a:t>estrogen</a:t>
            </a:r>
            <a:r>
              <a:rPr lang="ja-JP" altLang="en-US" sz="1600">
                <a:latin typeface="Comic Sans MS" charset="0"/>
              </a:rPr>
              <a:t>”</a:t>
            </a:r>
            <a:r>
              <a:rPr lang="en-US" sz="1600">
                <a:latin typeface="Comic Sans MS" charset="0"/>
              </a:rPr>
              <a:t>.  This was subsequently shown to stimulate breast cancer development and growth.</a:t>
            </a:r>
          </a:p>
          <a:p>
            <a:endParaRPr lang="en-US" sz="1600">
              <a:latin typeface="Comic Sans MS" charset="0"/>
            </a:endParaRPr>
          </a:p>
          <a:p>
            <a:r>
              <a:rPr lang="en-US" sz="1600">
                <a:latin typeface="Comic Sans MS" charset="0"/>
              </a:rPr>
              <a:t>Important risk factors include lifetime of exposure to estrogens:</a:t>
            </a:r>
          </a:p>
          <a:p>
            <a:r>
              <a:rPr lang="en-US" sz="1600">
                <a:latin typeface="Comic Sans MS" charset="0"/>
              </a:rPr>
              <a:t>	age of onset of menarche,</a:t>
            </a:r>
          </a:p>
          <a:p>
            <a:r>
              <a:rPr lang="en-US" sz="1600">
                <a:latin typeface="Comic Sans MS" charset="0"/>
              </a:rPr>
              <a:t>	age to first full-term pregnancy,</a:t>
            </a:r>
          </a:p>
          <a:p>
            <a:r>
              <a:rPr lang="en-US" sz="1600">
                <a:latin typeface="Comic Sans MS" charset="0"/>
              </a:rPr>
              <a:t>	some contraceptive pills,</a:t>
            </a:r>
          </a:p>
          <a:p>
            <a:r>
              <a:rPr lang="en-US" sz="1600">
                <a:latin typeface="Comic Sans MS" charset="0"/>
              </a:rPr>
              <a:t>	some hormone-replacement therapies</a:t>
            </a:r>
          </a:p>
          <a:p>
            <a:endParaRPr lang="en-US" sz="1600">
              <a:latin typeface="Comic Sans MS" charset="0"/>
            </a:endParaRPr>
          </a:p>
          <a:p>
            <a:endParaRPr lang="en-US" sz="1000">
              <a:latin typeface="Comic Sans MS" charset="0"/>
            </a:endParaRPr>
          </a:p>
          <a:p>
            <a:r>
              <a:rPr lang="en-US" sz="1600">
                <a:latin typeface="Comic Sans MS" charset="0"/>
              </a:rPr>
              <a:t>Further studies have elucidated the mechanisms by which estrogen action is mediated</a:t>
            </a:r>
          </a:p>
        </p:txBody>
      </p:sp>
    </p:spTree>
    <p:extLst>
      <p:ext uri="{BB962C8B-B14F-4D97-AF65-F5344CB8AC3E}">
        <p14:creationId xmlns:p14="http://schemas.microsoft.com/office/powerpoint/2010/main" val="2921821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ChangeArrowheads="1"/>
          </p:cNvSpPr>
          <p:nvPr/>
        </p:nvSpPr>
        <p:spPr bwMode="auto">
          <a:xfrm>
            <a:off x="0" y="0"/>
            <a:ext cx="9144000" cy="762000"/>
          </a:xfrm>
          <a:prstGeom prst="rect">
            <a:avLst/>
          </a:prstGeom>
          <a:solidFill>
            <a:schemeClr val="accent2"/>
          </a:solidFill>
          <a:ln w="12700">
            <a:noFill/>
            <a:miter lim="800000"/>
            <a:headEnd/>
            <a:tailEnd/>
          </a:ln>
          <a:effectLst/>
        </p:spPr>
        <p:txBody>
          <a:bodyPr lIns="90487" tIns="44450" rIns="90487" bIns="44450" anchor="ctr"/>
          <a:lstStyle/>
          <a:p>
            <a:pPr algn="ctr" eaLnBrk="1" hangingPunct="1"/>
            <a:r>
              <a:rPr lang="en-US" sz="3600" b="1">
                <a:solidFill>
                  <a:schemeClr val="bg1"/>
                </a:solidFill>
                <a:effectLst>
                  <a:outerShdw blurRad="38100" dist="38100" dir="2700000" algn="tl">
                    <a:srgbClr val="000000"/>
                  </a:outerShdw>
                </a:effectLst>
                <a:latin typeface="Palatino" charset="0"/>
              </a:rPr>
              <a:t>Estrogen</a:t>
            </a:r>
            <a:r>
              <a:rPr lang="en-GB" sz="3600" b="1">
                <a:solidFill>
                  <a:schemeClr val="bg1"/>
                </a:solidFill>
                <a:effectLst>
                  <a:outerShdw blurRad="38100" dist="38100" dir="2700000" algn="tl">
                    <a:srgbClr val="000000"/>
                  </a:outerShdw>
                </a:effectLst>
                <a:latin typeface="Palatino" charset="0"/>
              </a:rPr>
              <a:t> Receptor</a:t>
            </a:r>
            <a:endParaRPr lang="en-GB" sz="2000">
              <a:effectLst>
                <a:outerShdw blurRad="38100" dist="38100" dir="2700000" algn="tl">
                  <a:srgbClr val="FFFFFF"/>
                </a:outerShdw>
              </a:effectLst>
              <a:latin typeface="Palatino" charset="0"/>
            </a:endParaRPr>
          </a:p>
        </p:txBody>
      </p:sp>
      <p:pic>
        <p:nvPicPr>
          <p:cNvPr id="34819"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1219200"/>
            <a:ext cx="56007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0" name="Rectangle 1028"/>
          <p:cNvSpPr>
            <a:spLocks noChangeArrowheads="1"/>
          </p:cNvSpPr>
          <p:nvPr/>
        </p:nvSpPr>
        <p:spPr bwMode="auto">
          <a:xfrm>
            <a:off x="0" y="1447800"/>
            <a:ext cx="43291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GB" sz="2000"/>
              <a:t>The </a:t>
            </a:r>
            <a:r>
              <a:rPr lang="en-US" sz="2000"/>
              <a:t>estrogen</a:t>
            </a:r>
            <a:r>
              <a:rPr lang="en-GB" sz="2000"/>
              <a:t> Receptor is Activated upon binding </a:t>
            </a:r>
            <a:r>
              <a:rPr lang="en-US" sz="2000"/>
              <a:t>estrogen</a:t>
            </a:r>
            <a:r>
              <a:rPr lang="en-GB" sz="2000"/>
              <a:t>,</a:t>
            </a:r>
          </a:p>
          <a:p>
            <a:pPr marL="342900" indent="-342900" eaLnBrk="1" hangingPunct="1">
              <a:spcBef>
                <a:spcPct val="20000"/>
              </a:spcBef>
              <a:buFontTx/>
              <a:buChar char="•"/>
            </a:pPr>
            <a:endParaRPr lang="en-GB" sz="1400"/>
          </a:p>
          <a:p>
            <a:pPr marL="342900" indent="-342900" eaLnBrk="1" hangingPunct="1">
              <a:spcBef>
                <a:spcPct val="20000"/>
              </a:spcBef>
              <a:buFontTx/>
              <a:buChar char="•"/>
            </a:pPr>
            <a:r>
              <a:rPr lang="en-GB" sz="2000"/>
              <a:t>Gene Expression is Induced by Binding to Specific DNA Sequences called </a:t>
            </a:r>
            <a:r>
              <a:rPr lang="en-US" sz="2000"/>
              <a:t>estrogen</a:t>
            </a:r>
            <a:r>
              <a:rPr lang="en-GB" sz="2000"/>
              <a:t> Response Elements,</a:t>
            </a:r>
          </a:p>
          <a:p>
            <a:pPr marL="342900" indent="-342900" eaLnBrk="1" hangingPunct="1">
              <a:spcBef>
                <a:spcPct val="20000"/>
              </a:spcBef>
              <a:buFontTx/>
              <a:buChar char="•"/>
            </a:pPr>
            <a:endParaRPr lang="en-GB" sz="1400"/>
          </a:p>
          <a:p>
            <a:pPr marL="342900" indent="-342900" eaLnBrk="1" hangingPunct="1">
              <a:spcBef>
                <a:spcPct val="20000"/>
              </a:spcBef>
              <a:buFontTx/>
              <a:buChar char="•"/>
            </a:pPr>
            <a:r>
              <a:rPr lang="en-GB" sz="2000"/>
              <a:t>The </a:t>
            </a:r>
            <a:r>
              <a:rPr lang="en-US" sz="2000"/>
              <a:t>estrogen</a:t>
            </a:r>
            <a:r>
              <a:rPr lang="en-GB" sz="2000"/>
              <a:t>-Induced Gene Products Increase Cell Proliferation, Resulting in Breast Cancer.</a:t>
            </a:r>
            <a:endParaRPr lang="en-GB" sz="1600"/>
          </a:p>
          <a:p>
            <a:pPr marL="342900" indent="-342900" eaLnBrk="1" hangingPunct="1">
              <a:spcBef>
                <a:spcPct val="20000"/>
              </a:spcBef>
              <a:buFontTx/>
              <a:buChar char="•"/>
            </a:pPr>
            <a:endParaRPr lang="en-GB" sz="1600"/>
          </a:p>
        </p:txBody>
      </p:sp>
      <p:sp>
        <p:nvSpPr>
          <p:cNvPr id="64518" name="Text Box 1030"/>
          <p:cNvSpPr txBox="1">
            <a:spLocks noChangeArrowheads="1"/>
          </p:cNvSpPr>
          <p:nvPr/>
        </p:nvSpPr>
        <p:spPr bwMode="auto">
          <a:xfrm>
            <a:off x="6096000" y="2971800"/>
            <a:ext cx="29114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dirty="0"/>
              <a:t>Some Important estrogen Regulated Genes;</a:t>
            </a:r>
            <a:endParaRPr lang="en-US" sz="1800" dirty="0"/>
          </a:p>
          <a:p>
            <a:r>
              <a:rPr lang="en-US" sz="1800" dirty="0">
                <a:solidFill>
                  <a:srgbClr val="0000FF"/>
                </a:solidFill>
              </a:rPr>
              <a:t>Progesterone Receptor (PR)</a:t>
            </a:r>
          </a:p>
          <a:p>
            <a:r>
              <a:rPr lang="en-US" sz="1800" dirty="0" err="1"/>
              <a:t>Cyclin</a:t>
            </a:r>
            <a:r>
              <a:rPr lang="en-US" sz="1800" dirty="0"/>
              <a:t> D1</a:t>
            </a:r>
          </a:p>
          <a:p>
            <a:r>
              <a:rPr lang="en-US" sz="1800" dirty="0"/>
              <a:t>c-</a:t>
            </a:r>
            <a:r>
              <a:rPr lang="en-US" sz="1800" dirty="0" err="1"/>
              <a:t>myc</a:t>
            </a:r>
            <a:endParaRPr lang="en-US" sz="1800" dirty="0"/>
          </a:p>
          <a:p>
            <a:r>
              <a:rPr lang="en-US" sz="1800" dirty="0"/>
              <a:t>TGF-</a:t>
            </a:r>
            <a:r>
              <a:rPr lang="en-US" sz="1800" dirty="0">
                <a:latin typeface="Symbol" charset="0"/>
              </a:rPr>
              <a:t>a</a:t>
            </a:r>
            <a:endParaRPr lang="en-US" dirty="0"/>
          </a:p>
        </p:txBody>
      </p:sp>
    </p:spTree>
    <p:extLst>
      <p:ext uri="{BB962C8B-B14F-4D97-AF65-F5344CB8AC3E}">
        <p14:creationId xmlns:p14="http://schemas.microsoft.com/office/powerpoint/2010/main" val="391412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fade">
                                      <p:cBhvr>
                                        <p:cTn id="7"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68"/>
          <p:cNvGrpSpPr>
            <a:grpSpLocks/>
          </p:cNvGrpSpPr>
          <p:nvPr/>
        </p:nvGrpSpPr>
        <p:grpSpPr bwMode="auto">
          <a:xfrm>
            <a:off x="0" y="0"/>
            <a:ext cx="9144000" cy="6081713"/>
            <a:chOff x="0" y="0"/>
            <a:chExt cx="5760" cy="3831"/>
          </a:xfrm>
        </p:grpSpPr>
        <p:grpSp>
          <p:nvGrpSpPr>
            <p:cNvPr id="33808" name="Group 3"/>
            <p:cNvGrpSpPr>
              <a:grpSpLocks/>
            </p:cNvGrpSpPr>
            <p:nvPr/>
          </p:nvGrpSpPr>
          <p:grpSpPr bwMode="auto">
            <a:xfrm>
              <a:off x="0" y="784"/>
              <a:ext cx="5760" cy="3047"/>
              <a:chOff x="96" y="676"/>
              <a:chExt cx="5366" cy="3030"/>
            </a:xfrm>
          </p:grpSpPr>
          <p:pic>
            <p:nvPicPr>
              <p:cNvPr id="3381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570"/>
                <a:ext cx="873"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5"/>
              <p:cNvPicPr>
                <a:picLocks noChangeArrowheads="1"/>
              </p:cNvPicPr>
              <p:nvPr/>
            </p:nvPicPr>
            <p:blipFill>
              <a:blip r:embed="rId4">
                <a:extLst>
                  <a:ext uri="{28A0092B-C50C-407E-A947-70E740481C1C}">
                    <a14:useLocalDpi xmlns:a14="http://schemas.microsoft.com/office/drawing/2010/main" val="0"/>
                  </a:ext>
                </a:extLst>
              </a:blip>
              <a:srcRect l="27029" t="11800" b="15129"/>
              <a:stretch>
                <a:fillRect/>
              </a:stretch>
            </p:blipFill>
            <p:spPr bwMode="auto">
              <a:xfrm>
                <a:off x="2589" y="726"/>
                <a:ext cx="1167"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3" name="Picture 6"/>
              <p:cNvPicPr>
                <a:picLocks noChangeArrowheads="1"/>
              </p:cNvPicPr>
              <p:nvPr/>
            </p:nvPicPr>
            <p:blipFill>
              <a:blip r:embed="rId5">
                <a:extLst>
                  <a:ext uri="{28A0092B-C50C-407E-A947-70E740481C1C}">
                    <a14:useLocalDpi xmlns:a14="http://schemas.microsoft.com/office/drawing/2010/main" val="0"/>
                  </a:ext>
                </a:extLst>
              </a:blip>
              <a:srcRect l="10989" t="4230" r="10020" b="25929"/>
              <a:stretch>
                <a:fillRect/>
              </a:stretch>
            </p:blipFill>
            <p:spPr bwMode="auto">
              <a:xfrm>
                <a:off x="4857" y="1416"/>
                <a:ext cx="605" cy="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Freeform 7"/>
              <p:cNvSpPr>
                <a:spLocks/>
              </p:cNvSpPr>
              <p:nvPr/>
            </p:nvSpPr>
            <p:spPr bwMode="auto">
              <a:xfrm>
                <a:off x="1843" y="1901"/>
                <a:ext cx="295" cy="360"/>
              </a:xfrm>
              <a:custGeom>
                <a:avLst/>
                <a:gdLst>
                  <a:gd name="T0" fmla="*/ 2 w 295"/>
                  <a:gd name="T1" fmla="*/ 289 h 360"/>
                  <a:gd name="T2" fmla="*/ 14 w 295"/>
                  <a:gd name="T3" fmla="*/ 308 h 360"/>
                  <a:gd name="T4" fmla="*/ 33 w 295"/>
                  <a:gd name="T5" fmla="*/ 322 h 360"/>
                  <a:gd name="T6" fmla="*/ 53 w 295"/>
                  <a:gd name="T7" fmla="*/ 333 h 360"/>
                  <a:gd name="T8" fmla="*/ 72 w 295"/>
                  <a:gd name="T9" fmla="*/ 341 h 360"/>
                  <a:gd name="T10" fmla="*/ 94 w 295"/>
                  <a:gd name="T11" fmla="*/ 349 h 360"/>
                  <a:gd name="T12" fmla="*/ 124 w 295"/>
                  <a:gd name="T13" fmla="*/ 356 h 360"/>
                  <a:gd name="T14" fmla="*/ 153 w 295"/>
                  <a:gd name="T15" fmla="*/ 359 h 360"/>
                  <a:gd name="T16" fmla="*/ 183 w 295"/>
                  <a:gd name="T17" fmla="*/ 356 h 360"/>
                  <a:gd name="T18" fmla="*/ 211 w 295"/>
                  <a:gd name="T19" fmla="*/ 349 h 360"/>
                  <a:gd name="T20" fmla="*/ 245 w 295"/>
                  <a:gd name="T21" fmla="*/ 330 h 360"/>
                  <a:gd name="T22" fmla="*/ 276 w 295"/>
                  <a:gd name="T23" fmla="*/ 295 h 360"/>
                  <a:gd name="T24" fmla="*/ 291 w 295"/>
                  <a:gd name="T25" fmla="*/ 250 h 360"/>
                  <a:gd name="T26" fmla="*/ 293 w 295"/>
                  <a:gd name="T27" fmla="*/ 204 h 360"/>
                  <a:gd name="T28" fmla="*/ 280 w 295"/>
                  <a:gd name="T29" fmla="*/ 161 h 360"/>
                  <a:gd name="T30" fmla="*/ 249 w 295"/>
                  <a:gd name="T31" fmla="*/ 126 h 360"/>
                  <a:gd name="T32" fmla="*/ 206 w 295"/>
                  <a:gd name="T33" fmla="*/ 103 h 360"/>
                  <a:gd name="T34" fmla="*/ 160 w 295"/>
                  <a:gd name="T35" fmla="*/ 84 h 360"/>
                  <a:gd name="T36" fmla="*/ 117 w 295"/>
                  <a:gd name="T37" fmla="*/ 61 h 360"/>
                  <a:gd name="T38" fmla="*/ 89 w 295"/>
                  <a:gd name="T39" fmla="*/ 25 h 360"/>
                  <a:gd name="T40" fmla="*/ 74 w 295"/>
                  <a:gd name="T41" fmla="*/ 39 h 360"/>
                  <a:gd name="T42" fmla="*/ 72 w 295"/>
                  <a:gd name="T43" fmla="*/ 48 h 360"/>
                  <a:gd name="T44" fmla="*/ 67 w 295"/>
                  <a:gd name="T45" fmla="*/ 69 h 360"/>
                  <a:gd name="T46" fmla="*/ 61 w 295"/>
                  <a:gd name="T47" fmla="*/ 95 h 360"/>
                  <a:gd name="T48" fmla="*/ 56 w 295"/>
                  <a:gd name="T49" fmla="*/ 120 h 360"/>
                  <a:gd name="T50" fmla="*/ 52 w 295"/>
                  <a:gd name="T51" fmla="*/ 137 h 360"/>
                  <a:gd name="T52" fmla="*/ 44 w 295"/>
                  <a:gd name="T53" fmla="*/ 168 h 360"/>
                  <a:gd name="T54" fmla="*/ 35 w 295"/>
                  <a:gd name="T55" fmla="*/ 197 h 360"/>
                  <a:gd name="T56" fmla="*/ 26 w 295"/>
                  <a:gd name="T57" fmla="*/ 223 h 360"/>
                  <a:gd name="T58" fmla="*/ 18 w 295"/>
                  <a:gd name="T59" fmla="*/ 243 h 360"/>
                  <a:gd name="T60" fmla="*/ 11 w 295"/>
                  <a:gd name="T61" fmla="*/ 257 h 360"/>
                  <a:gd name="T62" fmla="*/ 11 w 295"/>
                  <a:gd name="T63" fmla="*/ 258 h 360"/>
                  <a:gd name="T64" fmla="*/ 8 w 295"/>
                  <a:gd name="T65" fmla="*/ 265 h 360"/>
                  <a:gd name="T66" fmla="*/ 3 w 295"/>
                  <a:gd name="T67" fmla="*/ 272 h 360"/>
                  <a:gd name="T68" fmla="*/ 0 w 295"/>
                  <a:gd name="T69" fmla="*/ 277 h 3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5"/>
                  <a:gd name="T106" fmla="*/ 0 h 360"/>
                  <a:gd name="T107" fmla="*/ 295 w 295"/>
                  <a:gd name="T108" fmla="*/ 360 h 3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5" h="360">
                    <a:moveTo>
                      <a:pt x="0" y="278"/>
                    </a:moveTo>
                    <a:lnTo>
                      <a:pt x="2" y="289"/>
                    </a:lnTo>
                    <a:lnTo>
                      <a:pt x="8" y="299"/>
                    </a:lnTo>
                    <a:lnTo>
                      <a:pt x="14" y="308"/>
                    </a:lnTo>
                    <a:lnTo>
                      <a:pt x="23" y="316"/>
                    </a:lnTo>
                    <a:lnTo>
                      <a:pt x="33" y="322"/>
                    </a:lnTo>
                    <a:lnTo>
                      <a:pt x="43" y="328"/>
                    </a:lnTo>
                    <a:lnTo>
                      <a:pt x="53" y="333"/>
                    </a:lnTo>
                    <a:lnTo>
                      <a:pt x="62" y="338"/>
                    </a:lnTo>
                    <a:lnTo>
                      <a:pt x="72" y="341"/>
                    </a:lnTo>
                    <a:lnTo>
                      <a:pt x="80" y="344"/>
                    </a:lnTo>
                    <a:lnTo>
                      <a:pt x="94" y="349"/>
                    </a:lnTo>
                    <a:lnTo>
                      <a:pt x="109" y="353"/>
                    </a:lnTo>
                    <a:lnTo>
                      <a:pt x="124" y="356"/>
                    </a:lnTo>
                    <a:lnTo>
                      <a:pt x="138" y="358"/>
                    </a:lnTo>
                    <a:lnTo>
                      <a:pt x="153" y="359"/>
                    </a:lnTo>
                    <a:lnTo>
                      <a:pt x="168" y="358"/>
                    </a:lnTo>
                    <a:lnTo>
                      <a:pt x="183" y="356"/>
                    </a:lnTo>
                    <a:lnTo>
                      <a:pt x="197" y="353"/>
                    </a:lnTo>
                    <a:lnTo>
                      <a:pt x="211" y="349"/>
                    </a:lnTo>
                    <a:lnTo>
                      <a:pt x="225" y="343"/>
                    </a:lnTo>
                    <a:lnTo>
                      <a:pt x="245" y="330"/>
                    </a:lnTo>
                    <a:lnTo>
                      <a:pt x="261" y="314"/>
                    </a:lnTo>
                    <a:lnTo>
                      <a:pt x="276" y="295"/>
                    </a:lnTo>
                    <a:lnTo>
                      <a:pt x="285" y="273"/>
                    </a:lnTo>
                    <a:lnTo>
                      <a:pt x="291" y="250"/>
                    </a:lnTo>
                    <a:lnTo>
                      <a:pt x="294" y="226"/>
                    </a:lnTo>
                    <a:lnTo>
                      <a:pt x="293" y="204"/>
                    </a:lnTo>
                    <a:lnTo>
                      <a:pt x="288" y="180"/>
                    </a:lnTo>
                    <a:lnTo>
                      <a:pt x="280" y="161"/>
                    </a:lnTo>
                    <a:lnTo>
                      <a:pt x="267" y="143"/>
                    </a:lnTo>
                    <a:lnTo>
                      <a:pt x="249" y="126"/>
                    </a:lnTo>
                    <a:lnTo>
                      <a:pt x="229" y="114"/>
                    </a:lnTo>
                    <a:lnTo>
                      <a:pt x="206" y="103"/>
                    </a:lnTo>
                    <a:lnTo>
                      <a:pt x="183" y="94"/>
                    </a:lnTo>
                    <a:lnTo>
                      <a:pt x="160" y="84"/>
                    </a:lnTo>
                    <a:lnTo>
                      <a:pt x="136" y="73"/>
                    </a:lnTo>
                    <a:lnTo>
                      <a:pt x="117" y="61"/>
                    </a:lnTo>
                    <a:lnTo>
                      <a:pt x="101" y="45"/>
                    </a:lnTo>
                    <a:lnTo>
                      <a:pt x="89" y="25"/>
                    </a:lnTo>
                    <a:lnTo>
                      <a:pt x="83" y="0"/>
                    </a:lnTo>
                    <a:lnTo>
                      <a:pt x="74" y="39"/>
                    </a:lnTo>
                    <a:lnTo>
                      <a:pt x="73" y="42"/>
                    </a:lnTo>
                    <a:lnTo>
                      <a:pt x="72" y="48"/>
                    </a:lnTo>
                    <a:lnTo>
                      <a:pt x="70" y="58"/>
                    </a:lnTo>
                    <a:lnTo>
                      <a:pt x="67" y="69"/>
                    </a:lnTo>
                    <a:lnTo>
                      <a:pt x="64" y="82"/>
                    </a:lnTo>
                    <a:lnTo>
                      <a:pt x="61" y="95"/>
                    </a:lnTo>
                    <a:lnTo>
                      <a:pt x="59" y="107"/>
                    </a:lnTo>
                    <a:lnTo>
                      <a:pt x="56" y="120"/>
                    </a:lnTo>
                    <a:lnTo>
                      <a:pt x="53" y="130"/>
                    </a:lnTo>
                    <a:lnTo>
                      <a:pt x="52" y="137"/>
                    </a:lnTo>
                    <a:lnTo>
                      <a:pt x="48" y="152"/>
                    </a:lnTo>
                    <a:lnTo>
                      <a:pt x="44" y="168"/>
                    </a:lnTo>
                    <a:lnTo>
                      <a:pt x="39" y="182"/>
                    </a:lnTo>
                    <a:lnTo>
                      <a:pt x="35" y="197"/>
                    </a:lnTo>
                    <a:lnTo>
                      <a:pt x="31" y="210"/>
                    </a:lnTo>
                    <a:lnTo>
                      <a:pt x="26" y="223"/>
                    </a:lnTo>
                    <a:lnTo>
                      <a:pt x="23" y="233"/>
                    </a:lnTo>
                    <a:lnTo>
                      <a:pt x="18" y="243"/>
                    </a:lnTo>
                    <a:lnTo>
                      <a:pt x="14" y="251"/>
                    </a:lnTo>
                    <a:lnTo>
                      <a:pt x="11" y="257"/>
                    </a:lnTo>
                    <a:lnTo>
                      <a:pt x="11" y="256"/>
                    </a:lnTo>
                    <a:lnTo>
                      <a:pt x="11" y="258"/>
                    </a:lnTo>
                    <a:lnTo>
                      <a:pt x="9" y="261"/>
                    </a:lnTo>
                    <a:lnTo>
                      <a:pt x="8" y="265"/>
                    </a:lnTo>
                    <a:lnTo>
                      <a:pt x="6" y="269"/>
                    </a:lnTo>
                    <a:lnTo>
                      <a:pt x="3" y="272"/>
                    </a:lnTo>
                    <a:lnTo>
                      <a:pt x="1" y="275"/>
                    </a:lnTo>
                    <a:lnTo>
                      <a:pt x="0" y="277"/>
                    </a:lnTo>
                    <a:lnTo>
                      <a:pt x="0" y="278"/>
                    </a:lnTo>
                  </a:path>
                </a:pathLst>
              </a:custGeom>
              <a:solidFill>
                <a:srgbClr val="FFCC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15" name="Freeform 8"/>
              <p:cNvSpPr>
                <a:spLocks/>
              </p:cNvSpPr>
              <p:nvPr/>
            </p:nvSpPr>
            <p:spPr bwMode="auto">
              <a:xfrm>
                <a:off x="1616" y="1695"/>
                <a:ext cx="498" cy="500"/>
              </a:xfrm>
              <a:custGeom>
                <a:avLst/>
                <a:gdLst>
                  <a:gd name="T0" fmla="*/ 494 w 498"/>
                  <a:gd name="T1" fmla="*/ 35 h 500"/>
                  <a:gd name="T2" fmla="*/ 497 w 498"/>
                  <a:gd name="T3" fmla="*/ 53 h 500"/>
                  <a:gd name="T4" fmla="*/ 495 w 498"/>
                  <a:gd name="T5" fmla="*/ 71 h 500"/>
                  <a:gd name="T6" fmla="*/ 491 w 498"/>
                  <a:gd name="T7" fmla="*/ 72 h 500"/>
                  <a:gd name="T8" fmla="*/ 487 w 498"/>
                  <a:gd name="T9" fmla="*/ 78 h 500"/>
                  <a:gd name="T10" fmla="*/ 480 w 498"/>
                  <a:gd name="T11" fmla="*/ 81 h 500"/>
                  <a:gd name="T12" fmla="*/ 474 w 498"/>
                  <a:gd name="T13" fmla="*/ 84 h 500"/>
                  <a:gd name="T14" fmla="*/ 465 w 498"/>
                  <a:gd name="T15" fmla="*/ 85 h 500"/>
                  <a:gd name="T16" fmla="*/ 456 w 498"/>
                  <a:gd name="T17" fmla="*/ 82 h 500"/>
                  <a:gd name="T18" fmla="*/ 448 w 498"/>
                  <a:gd name="T19" fmla="*/ 79 h 500"/>
                  <a:gd name="T20" fmla="*/ 433 w 498"/>
                  <a:gd name="T21" fmla="*/ 70 h 500"/>
                  <a:gd name="T22" fmla="*/ 415 w 498"/>
                  <a:gd name="T23" fmla="*/ 64 h 500"/>
                  <a:gd name="T24" fmla="*/ 396 w 498"/>
                  <a:gd name="T25" fmla="*/ 70 h 500"/>
                  <a:gd name="T26" fmla="*/ 373 w 498"/>
                  <a:gd name="T27" fmla="*/ 89 h 500"/>
                  <a:gd name="T28" fmla="*/ 348 w 498"/>
                  <a:gd name="T29" fmla="*/ 115 h 500"/>
                  <a:gd name="T30" fmla="*/ 328 w 498"/>
                  <a:gd name="T31" fmla="*/ 142 h 500"/>
                  <a:gd name="T32" fmla="*/ 310 w 498"/>
                  <a:gd name="T33" fmla="*/ 174 h 500"/>
                  <a:gd name="T34" fmla="*/ 292 w 498"/>
                  <a:gd name="T35" fmla="*/ 236 h 500"/>
                  <a:gd name="T36" fmla="*/ 270 w 498"/>
                  <a:gd name="T37" fmla="*/ 332 h 500"/>
                  <a:gd name="T38" fmla="*/ 241 w 498"/>
                  <a:gd name="T39" fmla="*/ 433 h 500"/>
                  <a:gd name="T40" fmla="*/ 221 w 498"/>
                  <a:gd name="T41" fmla="*/ 468 h 500"/>
                  <a:gd name="T42" fmla="*/ 214 w 498"/>
                  <a:gd name="T43" fmla="*/ 474 h 500"/>
                  <a:gd name="T44" fmla="*/ 202 w 498"/>
                  <a:gd name="T45" fmla="*/ 481 h 500"/>
                  <a:gd name="T46" fmla="*/ 175 w 498"/>
                  <a:gd name="T47" fmla="*/ 492 h 500"/>
                  <a:gd name="T48" fmla="*/ 125 w 498"/>
                  <a:gd name="T49" fmla="*/ 499 h 500"/>
                  <a:gd name="T50" fmla="*/ 86 w 498"/>
                  <a:gd name="T51" fmla="*/ 493 h 500"/>
                  <a:gd name="T52" fmla="*/ 60 w 498"/>
                  <a:gd name="T53" fmla="*/ 487 h 500"/>
                  <a:gd name="T54" fmla="*/ 32 w 498"/>
                  <a:gd name="T55" fmla="*/ 471 h 500"/>
                  <a:gd name="T56" fmla="*/ 12 w 498"/>
                  <a:gd name="T57" fmla="*/ 445 h 500"/>
                  <a:gd name="T58" fmla="*/ 1 w 498"/>
                  <a:gd name="T59" fmla="*/ 414 h 500"/>
                  <a:gd name="T60" fmla="*/ 0 w 498"/>
                  <a:gd name="T61" fmla="*/ 379 h 500"/>
                  <a:gd name="T62" fmla="*/ 10 w 498"/>
                  <a:gd name="T63" fmla="*/ 340 h 500"/>
                  <a:gd name="T64" fmla="*/ 28 w 498"/>
                  <a:gd name="T65" fmla="*/ 306 h 500"/>
                  <a:gd name="T66" fmla="*/ 54 w 498"/>
                  <a:gd name="T67" fmla="*/ 275 h 500"/>
                  <a:gd name="T68" fmla="*/ 90 w 498"/>
                  <a:gd name="T69" fmla="*/ 246 h 500"/>
                  <a:gd name="T70" fmla="*/ 120 w 498"/>
                  <a:gd name="T71" fmla="*/ 214 h 500"/>
                  <a:gd name="T72" fmla="*/ 129 w 498"/>
                  <a:gd name="T73" fmla="*/ 174 h 500"/>
                  <a:gd name="T74" fmla="*/ 114 w 498"/>
                  <a:gd name="T75" fmla="*/ 127 h 500"/>
                  <a:gd name="T76" fmla="*/ 90 w 498"/>
                  <a:gd name="T77" fmla="*/ 82 h 500"/>
                  <a:gd name="T78" fmla="*/ 63 w 498"/>
                  <a:gd name="T79" fmla="*/ 36 h 500"/>
                  <a:gd name="T80" fmla="*/ 56 w 498"/>
                  <a:gd name="T81" fmla="*/ 18 h 500"/>
                  <a:gd name="T82" fmla="*/ 59 w 498"/>
                  <a:gd name="T83" fmla="*/ 13 h 500"/>
                  <a:gd name="T84" fmla="*/ 70 w 498"/>
                  <a:gd name="T85" fmla="*/ 8 h 500"/>
                  <a:gd name="T86" fmla="*/ 96 w 498"/>
                  <a:gd name="T87" fmla="*/ 1 h 500"/>
                  <a:gd name="T88" fmla="*/ 111 w 498"/>
                  <a:gd name="T89" fmla="*/ 1 h 500"/>
                  <a:gd name="T90" fmla="*/ 115 w 498"/>
                  <a:gd name="T91" fmla="*/ 14 h 500"/>
                  <a:gd name="T92" fmla="*/ 127 w 498"/>
                  <a:gd name="T93" fmla="*/ 43 h 500"/>
                  <a:gd name="T94" fmla="*/ 143 w 498"/>
                  <a:gd name="T95" fmla="*/ 67 h 500"/>
                  <a:gd name="T96" fmla="*/ 155 w 498"/>
                  <a:gd name="T97" fmla="*/ 93 h 500"/>
                  <a:gd name="T98" fmla="*/ 169 w 498"/>
                  <a:gd name="T99" fmla="*/ 116 h 500"/>
                  <a:gd name="T100" fmla="*/ 184 w 498"/>
                  <a:gd name="T101" fmla="*/ 142 h 500"/>
                  <a:gd name="T102" fmla="*/ 198 w 498"/>
                  <a:gd name="T103" fmla="*/ 162 h 500"/>
                  <a:gd name="T104" fmla="*/ 215 w 498"/>
                  <a:gd name="T105" fmla="*/ 181 h 500"/>
                  <a:gd name="T106" fmla="*/ 229 w 498"/>
                  <a:gd name="T107" fmla="*/ 193 h 500"/>
                  <a:gd name="T108" fmla="*/ 264 w 498"/>
                  <a:gd name="T109" fmla="*/ 143 h 500"/>
                  <a:gd name="T110" fmla="*/ 298 w 498"/>
                  <a:gd name="T111" fmla="*/ 92 h 500"/>
                  <a:gd name="T112" fmla="*/ 336 w 498"/>
                  <a:gd name="T113" fmla="*/ 45 h 500"/>
                  <a:gd name="T114" fmla="*/ 388 w 498"/>
                  <a:gd name="T115" fmla="*/ 8 h 500"/>
                  <a:gd name="T116" fmla="*/ 428 w 498"/>
                  <a:gd name="T117" fmla="*/ 0 h 500"/>
                  <a:gd name="T118" fmla="*/ 457 w 498"/>
                  <a:gd name="T119" fmla="*/ 8 h 500"/>
                  <a:gd name="T120" fmla="*/ 488 w 498"/>
                  <a:gd name="T121" fmla="*/ 28 h 5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8"/>
                  <a:gd name="T184" fmla="*/ 0 h 500"/>
                  <a:gd name="T185" fmla="*/ 498 w 498"/>
                  <a:gd name="T186" fmla="*/ 500 h 5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8" h="500">
                    <a:moveTo>
                      <a:pt x="488" y="28"/>
                    </a:moveTo>
                    <a:lnTo>
                      <a:pt x="491" y="30"/>
                    </a:lnTo>
                    <a:lnTo>
                      <a:pt x="494" y="35"/>
                    </a:lnTo>
                    <a:lnTo>
                      <a:pt x="495" y="39"/>
                    </a:lnTo>
                    <a:lnTo>
                      <a:pt x="496" y="46"/>
                    </a:lnTo>
                    <a:lnTo>
                      <a:pt x="497" y="53"/>
                    </a:lnTo>
                    <a:lnTo>
                      <a:pt x="497" y="60"/>
                    </a:lnTo>
                    <a:lnTo>
                      <a:pt x="496" y="66"/>
                    </a:lnTo>
                    <a:lnTo>
                      <a:pt x="495" y="71"/>
                    </a:lnTo>
                    <a:lnTo>
                      <a:pt x="493" y="72"/>
                    </a:lnTo>
                    <a:lnTo>
                      <a:pt x="491" y="71"/>
                    </a:lnTo>
                    <a:lnTo>
                      <a:pt x="491" y="72"/>
                    </a:lnTo>
                    <a:lnTo>
                      <a:pt x="491" y="74"/>
                    </a:lnTo>
                    <a:lnTo>
                      <a:pt x="489" y="76"/>
                    </a:lnTo>
                    <a:lnTo>
                      <a:pt x="487" y="78"/>
                    </a:lnTo>
                    <a:lnTo>
                      <a:pt x="486" y="79"/>
                    </a:lnTo>
                    <a:lnTo>
                      <a:pt x="483" y="80"/>
                    </a:lnTo>
                    <a:lnTo>
                      <a:pt x="480" y="81"/>
                    </a:lnTo>
                    <a:lnTo>
                      <a:pt x="478" y="82"/>
                    </a:lnTo>
                    <a:lnTo>
                      <a:pt x="475" y="83"/>
                    </a:lnTo>
                    <a:lnTo>
                      <a:pt x="474" y="84"/>
                    </a:lnTo>
                    <a:lnTo>
                      <a:pt x="471" y="85"/>
                    </a:lnTo>
                    <a:lnTo>
                      <a:pt x="469" y="85"/>
                    </a:lnTo>
                    <a:lnTo>
                      <a:pt x="465" y="85"/>
                    </a:lnTo>
                    <a:lnTo>
                      <a:pt x="461" y="84"/>
                    </a:lnTo>
                    <a:lnTo>
                      <a:pt x="460" y="83"/>
                    </a:lnTo>
                    <a:lnTo>
                      <a:pt x="456" y="82"/>
                    </a:lnTo>
                    <a:lnTo>
                      <a:pt x="453" y="81"/>
                    </a:lnTo>
                    <a:lnTo>
                      <a:pt x="451" y="80"/>
                    </a:lnTo>
                    <a:lnTo>
                      <a:pt x="448" y="79"/>
                    </a:lnTo>
                    <a:lnTo>
                      <a:pt x="446" y="78"/>
                    </a:lnTo>
                    <a:lnTo>
                      <a:pt x="440" y="73"/>
                    </a:lnTo>
                    <a:lnTo>
                      <a:pt x="433" y="70"/>
                    </a:lnTo>
                    <a:lnTo>
                      <a:pt x="427" y="67"/>
                    </a:lnTo>
                    <a:lnTo>
                      <a:pt x="421" y="65"/>
                    </a:lnTo>
                    <a:lnTo>
                      <a:pt x="415" y="64"/>
                    </a:lnTo>
                    <a:lnTo>
                      <a:pt x="408" y="65"/>
                    </a:lnTo>
                    <a:lnTo>
                      <a:pt x="402" y="67"/>
                    </a:lnTo>
                    <a:lnTo>
                      <a:pt x="396" y="70"/>
                    </a:lnTo>
                    <a:lnTo>
                      <a:pt x="389" y="73"/>
                    </a:lnTo>
                    <a:lnTo>
                      <a:pt x="383" y="79"/>
                    </a:lnTo>
                    <a:lnTo>
                      <a:pt x="373" y="89"/>
                    </a:lnTo>
                    <a:lnTo>
                      <a:pt x="363" y="98"/>
                    </a:lnTo>
                    <a:lnTo>
                      <a:pt x="354" y="106"/>
                    </a:lnTo>
                    <a:lnTo>
                      <a:pt x="348" y="115"/>
                    </a:lnTo>
                    <a:lnTo>
                      <a:pt x="341" y="124"/>
                    </a:lnTo>
                    <a:lnTo>
                      <a:pt x="334" y="133"/>
                    </a:lnTo>
                    <a:lnTo>
                      <a:pt x="328" y="142"/>
                    </a:lnTo>
                    <a:lnTo>
                      <a:pt x="324" y="151"/>
                    </a:lnTo>
                    <a:lnTo>
                      <a:pt x="317" y="162"/>
                    </a:lnTo>
                    <a:lnTo>
                      <a:pt x="310" y="174"/>
                    </a:lnTo>
                    <a:lnTo>
                      <a:pt x="298" y="211"/>
                    </a:lnTo>
                    <a:lnTo>
                      <a:pt x="297" y="218"/>
                    </a:lnTo>
                    <a:lnTo>
                      <a:pt x="292" y="236"/>
                    </a:lnTo>
                    <a:lnTo>
                      <a:pt x="286" y="262"/>
                    </a:lnTo>
                    <a:lnTo>
                      <a:pt x="279" y="295"/>
                    </a:lnTo>
                    <a:lnTo>
                      <a:pt x="270" y="332"/>
                    </a:lnTo>
                    <a:lnTo>
                      <a:pt x="260" y="368"/>
                    </a:lnTo>
                    <a:lnTo>
                      <a:pt x="251" y="403"/>
                    </a:lnTo>
                    <a:lnTo>
                      <a:pt x="241" y="433"/>
                    </a:lnTo>
                    <a:lnTo>
                      <a:pt x="231" y="454"/>
                    </a:lnTo>
                    <a:lnTo>
                      <a:pt x="223" y="466"/>
                    </a:lnTo>
                    <a:lnTo>
                      <a:pt x="221" y="468"/>
                    </a:lnTo>
                    <a:lnTo>
                      <a:pt x="219" y="470"/>
                    </a:lnTo>
                    <a:lnTo>
                      <a:pt x="216" y="472"/>
                    </a:lnTo>
                    <a:lnTo>
                      <a:pt x="214" y="474"/>
                    </a:lnTo>
                    <a:lnTo>
                      <a:pt x="210" y="476"/>
                    </a:lnTo>
                    <a:lnTo>
                      <a:pt x="207" y="479"/>
                    </a:lnTo>
                    <a:lnTo>
                      <a:pt x="202" y="481"/>
                    </a:lnTo>
                    <a:lnTo>
                      <a:pt x="198" y="484"/>
                    </a:lnTo>
                    <a:lnTo>
                      <a:pt x="194" y="485"/>
                    </a:lnTo>
                    <a:lnTo>
                      <a:pt x="175" y="492"/>
                    </a:lnTo>
                    <a:lnTo>
                      <a:pt x="157" y="496"/>
                    </a:lnTo>
                    <a:lnTo>
                      <a:pt x="141" y="499"/>
                    </a:lnTo>
                    <a:lnTo>
                      <a:pt x="125" y="499"/>
                    </a:lnTo>
                    <a:lnTo>
                      <a:pt x="111" y="498"/>
                    </a:lnTo>
                    <a:lnTo>
                      <a:pt x="98" y="496"/>
                    </a:lnTo>
                    <a:lnTo>
                      <a:pt x="86" y="493"/>
                    </a:lnTo>
                    <a:lnTo>
                      <a:pt x="75" y="490"/>
                    </a:lnTo>
                    <a:lnTo>
                      <a:pt x="66" y="488"/>
                    </a:lnTo>
                    <a:lnTo>
                      <a:pt x="60" y="487"/>
                    </a:lnTo>
                    <a:lnTo>
                      <a:pt x="49" y="482"/>
                    </a:lnTo>
                    <a:lnTo>
                      <a:pt x="39" y="477"/>
                    </a:lnTo>
                    <a:lnTo>
                      <a:pt x="32" y="471"/>
                    </a:lnTo>
                    <a:lnTo>
                      <a:pt x="24" y="463"/>
                    </a:lnTo>
                    <a:lnTo>
                      <a:pt x="17" y="454"/>
                    </a:lnTo>
                    <a:lnTo>
                      <a:pt x="12" y="445"/>
                    </a:lnTo>
                    <a:lnTo>
                      <a:pt x="7" y="435"/>
                    </a:lnTo>
                    <a:lnTo>
                      <a:pt x="3" y="425"/>
                    </a:lnTo>
                    <a:lnTo>
                      <a:pt x="1" y="414"/>
                    </a:lnTo>
                    <a:lnTo>
                      <a:pt x="0" y="404"/>
                    </a:lnTo>
                    <a:lnTo>
                      <a:pt x="0" y="391"/>
                    </a:lnTo>
                    <a:lnTo>
                      <a:pt x="0" y="379"/>
                    </a:lnTo>
                    <a:lnTo>
                      <a:pt x="3" y="365"/>
                    </a:lnTo>
                    <a:lnTo>
                      <a:pt x="6" y="354"/>
                    </a:lnTo>
                    <a:lnTo>
                      <a:pt x="10" y="340"/>
                    </a:lnTo>
                    <a:lnTo>
                      <a:pt x="15" y="329"/>
                    </a:lnTo>
                    <a:lnTo>
                      <a:pt x="21" y="317"/>
                    </a:lnTo>
                    <a:lnTo>
                      <a:pt x="28" y="306"/>
                    </a:lnTo>
                    <a:lnTo>
                      <a:pt x="36" y="295"/>
                    </a:lnTo>
                    <a:lnTo>
                      <a:pt x="44" y="285"/>
                    </a:lnTo>
                    <a:lnTo>
                      <a:pt x="54" y="275"/>
                    </a:lnTo>
                    <a:lnTo>
                      <a:pt x="65" y="264"/>
                    </a:lnTo>
                    <a:lnTo>
                      <a:pt x="78" y="255"/>
                    </a:lnTo>
                    <a:lnTo>
                      <a:pt x="90" y="246"/>
                    </a:lnTo>
                    <a:lnTo>
                      <a:pt x="102" y="236"/>
                    </a:lnTo>
                    <a:lnTo>
                      <a:pt x="112" y="226"/>
                    </a:lnTo>
                    <a:lnTo>
                      <a:pt x="120" y="214"/>
                    </a:lnTo>
                    <a:lnTo>
                      <a:pt x="126" y="203"/>
                    </a:lnTo>
                    <a:lnTo>
                      <a:pt x="129" y="189"/>
                    </a:lnTo>
                    <a:lnTo>
                      <a:pt x="129" y="174"/>
                    </a:lnTo>
                    <a:lnTo>
                      <a:pt x="125" y="159"/>
                    </a:lnTo>
                    <a:lnTo>
                      <a:pt x="119" y="142"/>
                    </a:lnTo>
                    <a:lnTo>
                      <a:pt x="114" y="127"/>
                    </a:lnTo>
                    <a:lnTo>
                      <a:pt x="106" y="112"/>
                    </a:lnTo>
                    <a:lnTo>
                      <a:pt x="98" y="97"/>
                    </a:lnTo>
                    <a:lnTo>
                      <a:pt x="90" y="82"/>
                    </a:lnTo>
                    <a:lnTo>
                      <a:pt x="81" y="66"/>
                    </a:lnTo>
                    <a:lnTo>
                      <a:pt x="72" y="52"/>
                    </a:lnTo>
                    <a:lnTo>
                      <a:pt x="63" y="36"/>
                    </a:lnTo>
                    <a:lnTo>
                      <a:pt x="57" y="21"/>
                    </a:lnTo>
                    <a:lnTo>
                      <a:pt x="57" y="19"/>
                    </a:lnTo>
                    <a:lnTo>
                      <a:pt x="56" y="18"/>
                    </a:lnTo>
                    <a:lnTo>
                      <a:pt x="56" y="17"/>
                    </a:lnTo>
                    <a:lnTo>
                      <a:pt x="57" y="15"/>
                    </a:lnTo>
                    <a:lnTo>
                      <a:pt x="59" y="13"/>
                    </a:lnTo>
                    <a:lnTo>
                      <a:pt x="61" y="11"/>
                    </a:lnTo>
                    <a:lnTo>
                      <a:pt x="65" y="9"/>
                    </a:lnTo>
                    <a:lnTo>
                      <a:pt x="70" y="8"/>
                    </a:lnTo>
                    <a:lnTo>
                      <a:pt x="76" y="5"/>
                    </a:lnTo>
                    <a:lnTo>
                      <a:pt x="85" y="3"/>
                    </a:lnTo>
                    <a:lnTo>
                      <a:pt x="96" y="1"/>
                    </a:lnTo>
                    <a:lnTo>
                      <a:pt x="103" y="0"/>
                    </a:lnTo>
                    <a:lnTo>
                      <a:pt x="108" y="0"/>
                    </a:lnTo>
                    <a:lnTo>
                      <a:pt x="111" y="1"/>
                    </a:lnTo>
                    <a:lnTo>
                      <a:pt x="112" y="4"/>
                    </a:lnTo>
                    <a:lnTo>
                      <a:pt x="114" y="8"/>
                    </a:lnTo>
                    <a:lnTo>
                      <a:pt x="115" y="14"/>
                    </a:lnTo>
                    <a:lnTo>
                      <a:pt x="117" y="22"/>
                    </a:lnTo>
                    <a:lnTo>
                      <a:pt x="121" y="31"/>
                    </a:lnTo>
                    <a:lnTo>
                      <a:pt x="127" y="43"/>
                    </a:lnTo>
                    <a:lnTo>
                      <a:pt x="133" y="51"/>
                    </a:lnTo>
                    <a:lnTo>
                      <a:pt x="137" y="60"/>
                    </a:lnTo>
                    <a:lnTo>
                      <a:pt x="143" y="67"/>
                    </a:lnTo>
                    <a:lnTo>
                      <a:pt x="146" y="76"/>
                    </a:lnTo>
                    <a:lnTo>
                      <a:pt x="151" y="85"/>
                    </a:lnTo>
                    <a:lnTo>
                      <a:pt x="155" y="93"/>
                    </a:lnTo>
                    <a:lnTo>
                      <a:pt x="160" y="101"/>
                    </a:lnTo>
                    <a:lnTo>
                      <a:pt x="164" y="109"/>
                    </a:lnTo>
                    <a:lnTo>
                      <a:pt x="169" y="116"/>
                    </a:lnTo>
                    <a:lnTo>
                      <a:pt x="172" y="124"/>
                    </a:lnTo>
                    <a:lnTo>
                      <a:pt x="179" y="133"/>
                    </a:lnTo>
                    <a:lnTo>
                      <a:pt x="184" y="142"/>
                    </a:lnTo>
                    <a:lnTo>
                      <a:pt x="189" y="149"/>
                    </a:lnTo>
                    <a:lnTo>
                      <a:pt x="195" y="156"/>
                    </a:lnTo>
                    <a:lnTo>
                      <a:pt x="198" y="162"/>
                    </a:lnTo>
                    <a:lnTo>
                      <a:pt x="204" y="169"/>
                    </a:lnTo>
                    <a:lnTo>
                      <a:pt x="209" y="175"/>
                    </a:lnTo>
                    <a:lnTo>
                      <a:pt x="215" y="181"/>
                    </a:lnTo>
                    <a:lnTo>
                      <a:pt x="220" y="187"/>
                    </a:lnTo>
                    <a:lnTo>
                      <a:pt x="226" y="193"/>
                    </a:lnTo>
                    <a:lnTo>
                      <a:pt x="229" y="193"/>
                    </a:lnTo>
                    <a:lnTo>
                      <a:pt x="242" y="178"/>
                    </a:lnTo>
                    <a:lnTo>
                      <a:pt x="253" y="160"/>
                    </a:lnTo>
                    <a:lnTo>
                      <a:pt x="264" y="143"/>
                    </a:lnTo>
                    <a:lnTo>
                      <a:pt x="275" y="126"/>
                    </a:lnTo>
                    <a:lnTo>
                      <a:pt x="286" y="109"/>
                    </a:lnTo>
                    <a:lnTo>
                      <a:pt x="298" y="92"/>
                    </a:lnTo>
                    <a:lnTo>
                      <a:pt x="309" y="76"/>
                    </a:lnTo>
                    <a:lnTo>
                      <a:pt x="323" y="60"/>
                    </a:lnTo>
                    <a:lnTo>
                      <a:pt x="336" y="45"/>
                    </a:lnTo>
                    <a:lnTo>
                      <a:pt x="352" y="32"/>
                    </a:lnTo>
                    <a:lnTo>
                      <a:pt x="371" y="17"/>
                    </a:lnTo>
                    <a:lnTo>
                      <a:pt x="388" y="8"/>
                    </a:lnTo>
                    <a:lnTo>
                      <a:pt x="404" y="3"/>
                    </a:lnTo>
                    <a:lnTo>
                      <a:pt x="416" y="0"/>
                    </a:lnTo>
                    <a:lnTo>
                      <a:pt x="428" y="0"/>
                    </a:lnTo>
                    <a:lnTo>
                      <a:pt x="438" y="1"/>
                    </a:lnTo>
                    <a:lnTo>
                      <a:pt x="448" y="5"/>
                    </a:lnTo>
                    <a:lnTo>
                      <a:pt x="457" y="8"/>
                    </a:lnTo>
                    <a:lnTo>
                      <a:pt x="465" y="13"/>
                    </a:lnTo>
                    <a:lnTo>
                      <a:pt x="473" y="17"/>
                    </a:lnTo>
                    <a:lnTo>
                      <a:pt x="488" y="28"/>
                    </a:lnTo>
                  </a:path>
                </a:pathLst>
              </a:custGeom>
              <a:solidFill>
                <a:srgbClr val="FF99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33816" name="Group 9"/>
              <p:cNvGrpSpPr>
                <a:grpSpLocks/>
              </p:cNvGrpSpPr>
              <p:nvPr/>
            </p:nvGrpSpPr>
            <p:grpSpPr bwMode="auto">
              <a:xfrm>
                <a:off x="2771" y="2569"/>
                <a:ext cx="242" cy="441"/>
                <a:chOff x="2771" y="2571"/>
                <a:chExt cx="242" cy="441"/>
              </a:xfrm>
            </p:grpSpPr>
            <p:sp>
              <p:nvSpPr>
                <p:cNvPr id="33842" name="Freeform 10"/>
                <p:cNvSpPr>
                  <a:spLocks/>
                </p:cNvSpPr>
                <p:nvPr/>
              </p:nvSpPr>
              <p:spPr bwMode="auto">
                <a:xfrm>
                  <a:off x="2852" y="2731"/>
                  <a:ext cx="137" cy="272"/>
                </a:xfrm>
                <a:custGeom>
                  <a:avLst/>
                  <a:gdLst>
                    <a:gd name="T0" fmla="*/ 45 w 137"/>
                    <a:gd name="T1" fmla="*/ 17 h 272"/>
                    <a:gd name="T2" fmla="*/ 40 w 137"/>
                    <a:gd name="T3" fmla="*/ 37 h 272"/>
                    <a:gd name="T4" fmla="*/ 30 w 137"/>
                    <a:gd name="T5" fmla="*/ 67 h 272"/>
                    <a:gd name="T6" fmla="*/ 14 w 137"/>
                    <a:gd name="T7" fmla="*/ 97 h 272"/>
                    <a:gd name="T8" fmla="*/ 5 w 137"/>
                    <a:gd name="T9" fmla="*/ 121 h 272"/>
                    <a:gd name="T10" fmla="*/ 0 w 137"/>
                    <a:gd name="T11" fmla="*/ 158 h 272"/>
                    <a:gd name="T12" fmla="*/ 0 w 137"/>
                    <a:gd name="T13" fmla="*/ 192 h 272"/>
                    <a:gd name="T14" fmla="*/ 7 w 137"/>
                    <a:gd name="T15" fmla="*/ 221 h 272"/>
                    <a:gd name="T16" fmla="*/ 26 w 137"/>
                    <a:gd name="T17" fmla="*/ 248 h 272"/>
                    <a:gd name="T18" fmla="*/ 53 w 137"/>
                    <a:gd name="T19" fmla="*/ 266 h 272"/>
                    <a:gd name="T20" fmla="*/ 90 w 137"/>
                    <a:gd name="T21" fmla="*/ 271 h 272"/>
                    <a:gd name="T22" fmla="*/ 110 w 137"/>
                    <a:gd name="T23" fmla="*/ 257 h 272"/>
                    <a:gd name="T24" fmla="*/ 124 w 137"/>
                    <a:gd name="T25" fmla="*/ 238 h 272"/>
                    <a:gd name="T26" fmla="*/ 131 w 137"/>
                    <a:gd name="T27" fmla="*/ 212 h 272"/>
                    <a:gd name="T28" fmla="*/ 133 w 137"/>
                    <a:gd name="T29" fmla="*/ 190 h 272"/>
                    <a:gd name="T30" fmla="*/ 127 w 137"/>
                    <a:gd name="T31" fmla="*/ 179 h 272"/>
                    <a:gd name="T32" fmla="*/ 120 w 137"/>
                    <a:gd name="T33" fmla="*/ 177 h 272"/>
                    <a:gd name="T34" fmla="*/ 98 w 137"/>
                    <a:gd name="T35" fmla="*/ 180 h 272"/>
                    <a:gd name="T36" fmla="*/ 82 w 137"/>
                    <a:gd name="T37" fmla="*/ 186 h 272"/>
                    <a:gd name="T38" fmla="*/ 80 w 137"/>
                    <a:gd name="T39" fmla="*/ 167 h 272"/>
                    <a:gd name="T40" fmla="*/ 106 w 137"/>
                    <a:gd name="T41" fmla="*/ 132 h 272"/>
                    <a:gd name="T42" fmla="*/ 109 w 137"/>
                    <a:gd name="T43" fmla="*/ 98 h 272"/>
                    <a:gd name="T44" fmla="*/ 133 w 137"/>
                    <a:gd name="T45" fmla="*/ 64 h 272"/>
                    <a:gd name="T46" fmla="*/ 136 w 137"/>
                    <a:gd name="T47" fmla="*/ 30 h 272"/>
                    <a:gd name="T48" fmla="*/ 129 w 137"/>
                    <a:gd name="T49" fmla="*/ 0 h 272"/>
                    <a:gd name="T50" fmla="*/ 90 w 137"/>
                    <a:gd name="T51" fmla="*/ 1 h 272"/>
                    <a:gd name="T52" fmla="*/ 45 w 137"/>
                    <a:gd name="T53" fmla="*/ 17 h 2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272"/>
                    <a:gd name="T83" fmla="*/ 137 w 137"/>
                    <a:gd name="T84" fmla="*/ 272 h 2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272">
                      <a:moveTo>
                        <a:pt x="45" y="17"/>
                      </a:moveTo>
                      <a:lnTo>
                        <a:pt x="40" y="37"/>
                      </a:lnTo>
                      <a:lnTo>
                        <a:pt x="30" y="67"/>
                      </a:lnTo>
                      <a:lnTo>
                        <a:pt x="14" y="97"/>
                      </a:lnTo>
                      <a:lnTo>
                        <a:pt x="5" y="121"/>
                      </a:lnTo>
                      <a:lnTo>
                        <a:pt x="0" y="158"/>
                      </a:lnTo>
                      <a:lnTo>
                        <a:pt x="0" y="192"/>
                      </a:lnTo>
                      <a:lnTo>
                        <a:pt x="7" y="221"/>
                      </a:lnTo>
                      <a:lnTo>
                        <a:pt x="26" y="248"/>
                      </a:lnTo>
                      <a:lnTo>
                        <a:pt x="53" y="266"/>
                      </a:lnTo>
                      <a:lnTo>
                        <a:pt x="90" y="271"/>
                      </a:lnTo>
                      <a:lnTo>
                        <a:pt x="110" y="257"/>
                      </a:lnTo>
                      <a:lnTo>
                        <a:pt x="124" y="238"/>
                      </a:lnTo>
                      <a:lnTo>
                        <a:pt x="131" y="212"/>
                      </a:lnTo>
                      <a:lnTo>
                        <a:pt x="133" y="190"/>
                      </a:lnTo>
                      <a:lnTo>
                        <a:pt x="127" y="179"/>
                      </a:lnTo>
                      <a:lnTo>
                        <a:pt x="120" y="177"/>
                      </a:lnTo>
                      <a:lnTo>
                        <a:pt x="98" y="180"/>
                      </a:lnTo>
                      <a:lnTo>
                        <a:pt x="82" y="186"/>
                      </a:lnTo>
                      <a:lnTo>
                        <a:pt x="80" y="167"/>
                      </a:lnTo>
                      <a:lnTo>
                        <a:pt x="106" y="132"/>
                      </a:lnTo>
                      <a:lnTo>
                        <a:pt x="109" y="98"/>
                      </a:lnTo>
                      <a:lnTo>
                        <a:pt x="133" y="64"/>
                      </a:lnTo>
                      <a:lnTo>
                        <a:pt x="136" y="30"/>
                      </a:lnTo>
                      <a:lnTo>
                        <a:pt x="129" y="0"/>
                      </a:lnTo>
                      <a:lnTo>
                        <a:pt x="90" y="1"/>
                      </a:lnTo>
                      <a:lnTo>
                        <a:pt x="45" y="17"/>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3" name="Freeform 11"/>
                <p:cNvSpPr>
                  <a:spLocks/>
                </p:cNvSpPr>
                <p:nvPr/>
              </p:nvSpPr>
              <p:spPr bwMode="auto">
                <a:xfrm>
                  <a:off x="2902" y="2751"/>
                  <a:ext cx="49" cy="31"/>
                </a:xfrm>
                <a:custGeom>
                  <a:avLst/>
                  <a:gdLst>
                    <a:gd name="T0" fmla="*/ 12 w 49"/>
                    <a:gd name="T1" fmla="*/ 0 h 31"/>
                    <a:gd name="T2" fmla="*/ 48 w 49"/>
                    <a:gd name="T3" fmla="*/ 1 h 31"/>
                    <a:gd name="T4" fmla="*/ 28 w 49"/>
                    <a:gd name="T5" fmla="*/ 13 h 31"/>
                    <a:gd name="T6" fmla="*/ 37 w 49"/>
                    <a:gd name="T7" fmla="*/ 21 h 31"/>
                    <a:gd name="T8" fmla="*/ 14 w 49"/>
                    <a:gd name="T9" fmla="*/ 24 h 31"/>
                    <a:gd name="T10" fmla="*/ 0 w 49"/>
                    <a:gd name="T11" fmla="*/ 30 h 31"/>
                    <a:gd name="T12" fmla="*/ 8 w 49"/>
                    <a:gd name="T13" fmla="*/ 13 h 31"/>
                    <a:gd name="T14" fmla="*/ 12 w 49"/>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1"/>
                    <a:gd name="T26" fmla="*/ 49 w 49"/>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1">
                      <a:moveTo>
                        <a:pt x="12" y="0"/>
                      </a:moveTo>
                      <a:lnTo>
                        <a:pt x="48" y="1"/>
                      </a:lnTo>
                      <a:lnTo>
                        <a:pt x="28" y="13"/>
                      </a:lnTo>
                      <a:lnTo>
                        <a:pt x="37" y="21"/>
                      </a:lnTo>
                      <a:lnTo>
                        <a:pt x="14" y="24"/>
                      </a:lnTo>
                      <a:lnTo>
                        <a:pt x="0" y="30"/>
                      </a:lnTo>
                      <a:lnTo>
                        <a:pt x="8" y="13"/>
                      </a:lnTo>
                      <a:lnTo>
                        <a:pt x="12" y="0"/>
                      </a:lnTo>
                    </a:path>
                  </a:pathLst>
                </a:custGeom>
                <a:solidFill>
                  <a:srgbClr val="FFC98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4" name="Freeform 12"/>
                <p:cNvSpPr>
                  <a:spLocks/>
                </p:cNvSpPr>
                <p:nvPr/>
              </p:nvSpPr>
              <p:spPr bwMode="auto">
                <a:xfrm>
                  <a:off x="2868" y="2802"/>
                  <a:ext cx="59" cy="123"/>
                </a:xfrm>
                <a:custGeom>
                  <a:avLst/>
                  <a:gdLst>
                    <a:gd name="T0" fmla="*/ 27 w 59"/>
                    <a:gd name="T1" fmla="*/ 0 h 123"/>
                    <a:gd name="T2" fmla="*/ 16 w 59"/>
                    <a:gd name="T3" fmla="*/ 29 h 123"/>
                    <a:gd name="T4" fmla="*/ 3 w 59"/>
                    <a:gd name="T5" fmla="*/ 57 h 123"/>
                    <a:gd name="T6" fmla="*/ 0 w 59"/>
                    <a:gd name="T7" fmla="*/ 79 h 123"/>
                    <a:gd name="T8" fmla="*/ 0 w 59"/>
                    <a:gd name="T9" fmla="*/ 102 h 123"/>
                    <a:gd name="T10" fmla="*/ 9 w 59"/>
                    <a:gd name="T11" fmla="*/ 122 h 123"/>
                    <a:gd name="T12" fmla="*/ 19 w 59"/>
                    <a:gd name="T13" fmla="*/ 113 h 123"/>
                    <a:gd name="T14" fmla="*/ 11 w 59"/>
                    <a:gd name="T15" fmla="*/ 108 h 123"/>
                    <a:gd name="T16" fmla="*/ 19 w 59"/>
                    <a:gd name="T17" fmla="*/ 102 h 123"/>
                    <a:gd name="T18" fmla="*/ 11 w 59"/>
                    <a:gd name="T19" fmla="*/ 95 h 123"/>
                    <a:gd name="T20" fmla="*/ 21 w 59"/>
                    <a:gd name="T21" fmla="*/ 84 h 123"/>
                    <a:gd name="T22" fmla="*/ 14 w 59"/>
                    <a:gd name="T23" fmla="*/ 73 h 123"/>
                    <a:gd name="T24" fmla="*/ 33 w 59"/>
                    <a:gd name="T25" fmla="*/ 76 h 123"/>
                    <a:gd name="T26" fmla="*/ 24 w 59"/>
                    <a:gd name="T27" fmla="*/ 55 h 123"/>
                    <a:gd name="T28" fmla="*/ 39 w 59"/>
                    <a:gd name="T29" fmla="*/ 57 h 123"/>
                    <a:gd name="T30" fmla="*/ 34 w 59"/>
                    <a:gd name="T31" fmla="*/ 35 h 123"/>
                    <a:gd name="T32" fmla="*/ 54 w 59"/>
                    <a:gd name="T33" fmla="*/ 38 h 123"/>
                    <a:gd name="T34" fmla="*/ 49 w 59"/>
                    <a:gd name="T35" fmla="*/ 17 h 123"/>
                    <a:gd name="T36" fmla="*/ 58 w 59"/>
                    <a:gd name="T37" fmla="*/ 17 h 123"/>
                    <a:gd name="T38" fmla="*/ 43 w 59"/>
                    <a:gd name="T39" fmla="*/ 2 h 123"/>
                    <a:gd name="T40" fmla="*/ 27 w 59"/>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123"/>
                    <a:gd name="T65" fmla="*/ 59 w 59"/>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123">
                      <a:moveTo>
                        <a:pt x="27" y="0"/>
                      </a:moveTo>
                      <a:lnTo>
                        <a:pt x="16" y="29"/>
                      </a:lnTo>
                      <a:lnTo>
                        <a:pt x="3" y="57"/>
                      </a:lnTo>
                      <a:lnTo>
                        <a:pt x="0" y="79"/>
                      </a:lnTo>
                      <a:lnTo>
                        <a:pt x="0" y="102"/>
                      </a:lnTo>
                      <a:lnTo>
                        <a:pt x="9" y="122"/>
                      </a:lnTo>
                      <a:lnTo>
                        <a:pt x="19" y="113"/>
                      </a:lnTo>
                      <a:lnTo>
                        <a:pt x="11" y="108"/>
                      </a:lnTo>
                      <a:lnTo>
                        <a:pt x="19" y="102"/>
                      </a:lnTo>
                      <a:lnTo>
                        <a:pt x="11" y="95"/>
                      </a:lnTo>
                      <a:lnTo>
                        <a:pt x="21" y="84"/>
                      </a:lnTo>
                      <a:lnTo>
                        <a:pt x="14" y="73"/>
                      </a:lnTo>
                      <a:lnTo>
                        <a:pt x="33" y="76"/>
                      </a:lnTo>
                      <a:lnTo>
                        <a:pt x="24" y="55"/>
                      </a:lnTo>
                      <a:lnTo>
                        <a:pt x="39" y="57"/>
                      </a:lnTo>
                      <a:lnTo>
                        <a:pt x="34" y="35"/>
                      </a:lnTo>
                      <a:lnTo>
                        <a:pt x="54" y="38"/>
                      </a:lnTo>
                      <a:lnTo>
                        <a:pt x="49" y="17"/>
                      </a:lnTo>
                      <a:lnTo>
                        <a:pt x="58" y="17"/>
                      </a:lnTo>
                      <a:lnTo>
                        <a:pt x="43" y="2"/>
                      </a:lnTo>
                      <a:lnTo>
                        <a:pt x="27" y="0"/>
                      </a:lnTo>
                    </a:path>
                  </a:pathLst>
                </a:custGeom>
                <a:solidFill>
                  <a:srgbClr val="FFC98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5" name="Freeform 13"/>
                <p:cNvSpPr>
                  <a:spLocks/>
                </p:cNvSpPr>
                <p:nvPr/>
              </p:nvSpPr>
              <p:spPr bwMode="auto">
                <a:xfrm>
                  <a:off x="2890" y="2929"/>
                  <a:ext cx="72" cy="34"/>
                </a:xfrm>
                <a:custGeom>
                  <a:avLst/>
                  <a:gdLst>
                    <a:gd name="T0" fmla="*/ 0 w 72"/>
                    <a:gd name="T1" fmla="*/ 13 h 34"/>
                    <a:gd name="T2" fmla="*/ 15 w 72"/>
                    <a:gd name="T3" fmla="*/ 7 h 34"/>
                    <a:gd name="T4" fmla="*/ 17 w 72"/>
                    <a:gd name="T5" fmla="*/ 18 h 34"/>
                    <a:gd name="T6" fmla="*/ 31 w 72"/>
                    <a:gd name="T7" fmla="*/ 8 h 34"/>
                    <a:gd name="T8" fmla="*/ 33 w 72"/>
                    <a:gd name="T9" fmla="*/ 20 h 34"/>
                    <a:gd name="T10" fmla="*/ 43 w 72"/>
                    <a:gd name="T11" fmla="*/ 2 h 34"/>
                    <a:gd name="T12" fmla="*/ 51 w 72"/>
                    <a:gd name="T13" fmla="*/ 13 h 34"/>
                    <a:gd name="T14" fmla="*/ 54 w 72"/>
                    <a:gd name="T15" fmla="*/ 0 h 34"/>
                    <a:gd name="T16" fmla="*/ 71 w 72"/>
                    <a:gd name="T17" fmla="*/ 3 h 34"/>
                    <a:gd name="T18" fmla="*/ 57 w 72"/>
                    <a:gd name="T19" fmla="*/ 20 h 34"/>
                    <a:gd name="T20" fmla="*/ 50 w 72"/>
                    <a:gd name="T21" fmla="*/ 19 h 34"/>
                    <a:gd name="T22" fmla="*/ 39 w 72"/>
                    <a:gd name="T23" fmla="*/ 32 h 34"/>
                    <a:gd name="T24" fmla="*/ 33 w 72"/>
                    <a:gd name="T25" fmla="*/ 28 h 34"/>
                    <a:gd name="T26" fmla="*/ 19 w 72"/>
                    <a:gd name="T27" fmla="*/ 33 h 34"/>
                    <a:gd name="T28" fmla="*/ 17 w 72"/>
                    <a:gd name="T29" fmla="*/ 24 h 34"/>
                    <a:gd name="T30" fmla="*/ 5 w 72"/>
                    <a:gd name="T31" fmla="*/ 26 h 34"/>
                    <a:gd name="T32" fmla="*/ 5 w 72"/>
                    <a:gd name="T33" fmla="*/ 15 h 34"/>
                    <a:gd name="T34" fmla="*/ 0 w 72"/>
                    <a:gd name="T35" fmla="*/ 13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34"/>
                    <a:gd name="T56" fmla="*/ 72 w 72"/>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34">
                      <a:moveTo>
                        <a:pt x="0" y="13"/>
                      </a:moveTo>
                      <a:lnTo>
                        <a:pt x="15" y="7"/>
                      </a:lnTo>
                      <a:lnTo>
                        <a:pt x="17" y="18"/>
                      </a:lnTo>
                      <a:lnTo>
                        <a:pt x="31" y="8"/>
                      </a:lnTo>
                      <a:lnTo>
                        <a:pt x="33" y="20"/>
                      </a:lnTo>
                      <a:lnTo>
                        <a:pt x="43" y="2"/>
                      </a:lnTo>
                      <a:lnTo>
                        <a:pt x="51" y="13"/>
                      </a:lnTo>
                      <a:lnTo>
                        <a:pt x="54" y="0"/>
                      </a:lnTo>
                      <a:lnTo>
                        <a:pt x="71" y="3"/>
                      </a:lnTo>
                      <a:lnTo>
                        <a:pt x="57" y="20"/>
                      </a:lnTo>
                      <a:lnTo>
                        <a:pt x="50" y="19"/>
                      </a:lnTo>
                      <a:lnTo>
                        <a:pt x="39" y="32"/>
                      </a:lnTo>
                      <a:lnTo>
                        <a:pt x="33" y="28"/>
                      </a:lnTo>
                      <a:lnTo>
                        <a:pt x="19" y="33"/>
                      </a:lnTo>
                      <a:lnTo>
                        <a:pt x="17" y="24"/>
                      </a:lnTo>
                      <a:lnTo>
                        <a:pt x="5" y="26"/>
                      </a:lnTo>
                      <a:lnTo>
                        <a:pt x="5" y="15"/>
                      </a:lnTo>
                      <a:lnTo>
                        <a:pt x="0" y="13"/>
                      </a:lnTo>
                    </a:path>
                  </a:pathLst>
                </a:custGeom>
                <a:solidFill>
                  <a:srgbClr val="FFC98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6" name="Freeform 14"/>
                <p:cNvSpPr>
                  <a:spLocks/>
                </p:cNvSpPr>
                <p:nvPr/>
              </p:nvSpPr>
              <p:spPr bwMode="auto">
                <a:xfrm>
                  <a:off x="2882" y="2669"/>
                  <a:ext cx="128" cy="75"/>
                </a:xfrm>
                <a:custGeom>
                  <a:avLst/>
                  <a:gdLst>
                    <a:gd name="T0" fmla="*/ 73 w 128"/>
                    <a:gd name="T1" fmla="*/ 0 h 75"/>
                    <a:gd name="T2" fmla="*/ 49 w 128"/>
                    <a:gd name="T3" fmla="*/ 7 h 75"/>
                    <a:gd name="T4" fmla="*/ 19 w 128"/>
                    <a:gd name="T5" fmla="*/ 33 h 75"/>
                    <a:gd name="T6" fmla="*/ 4 w 128"/>
                    <a:gd name="T7" fmla="*/ 55 h 75"/>
                    <a:gd name="T8" fmla="*/ 0 w 128"/>
                    <a:gd name="T9" fmla="*/ 65 h 75"/>
                    <a:gd name="T10" fmla="*/ 4 w 128"/>
                    <a:gd name="T11" fmla="*/ 74 h 75"/>
                    <a:gd name="T12" fmla="*/ 19 w 128"/>
                    <a:gd name="T13" fmla="*/ 74 h 75"/>
                    <a:gd name="T14" fmla="*/ 51 w 128"/>
                    <a:gd name="T15" fmla="*/ 61 h 75"/>
                    <a:gd name="T16" fmla="*/ 90 w 128"/>
                    <a:gd name="T17" fmla="*/ 57 h 75"/>
                    <a:gd name="T18" fmla="*/ 124 w 128"/>
                    <a:gd name="T19" fmla="*/ 62 h 75"/>
                    <a:gd name="T20" fmla="*/ 127 w 128"/>
                    <a:gd name="T21" fmla="*/ 56 h 75"/>
                    <a:gd name="T22" fmla="*/ 126 w 128"/>
                    <a:gd name="T23" fmla="*/ 45 h 75"/>
                    <a:gd name="T24" fmla="*/ 105 w 128"/>
                    <a:gd name="T25" fmla="*/ 25 h 75"/>
                    <a:gd name="T26" fmla="*/ 89 w 128"/>
                    <a:gd name="T27" fmla="*/ 1 h 75"/>
                    <a:gd name="T28" fmla="*/ 73 w 128"/>
                    <a:gd name="T29" fmla="*/ 0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75"/>
                    <a:gd name="T47" fmla="*/ 128 w 128"/>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75">
                      <a:moveTo>
                        <a:pt x="73" y="0"/>
                      </a:moveTo>
                      <a:lnTo>
                        <a:pt x="49" y="7"/>
                      </a:lnTo>
                      <a:lnTo>
                        <a:pt x="19" y="33"/>
                      </a:lnTo>
                      <a:lnTo>
                        <a:pt x="4" y="55"/>
                      </a:lnTo>
                      <a:lnTo>
                        <a:pt x="0" y="65"/>
                      </a:lnTo>
                      <a:lnTo>
                        <a:pt x="4" y="74"/>
                      </a:lnTo>
                      <a:lnTo>
                        <a:pt x="19" y="74"/>
                      </a:lnTo>
                      <a:lnTo>
                        <a:pt x="51" y="61"/>
                      </a:lnTo>
                      <a:lnTo>
                        <a:pt x="90" y="57"/>
                      </a:lnTo>
                      <a:lnTo>
                        <a:pt x="124" y="62"/>
                      </a:lnTo>
                      <a:lnTo>
                        <a:pt x="127" y="56"/>
                      </a:lnTo>
                      <a:lnTo>
                        <a:pt x="126" y="45"/>
                      </a:lnTo>
                      <a:lnTo>
                        <a:pt x="105" y="25"/>
                      </a:lnTo>
                      <a:lnTo>
                        <a:pt x="89" y="1"/>
                      </a:lnTo>
                      <a:lnTo>
                        <a:pt x="73" y="0"/>
                      </a:lnTo>
                    </a:path>
                  </a:pathLst>
                </a:custGeom>
                <a:solidFill>
                  <a:srgbClr val="FFEA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7" name="Freeform 15"/>
                <p:cNvSpPr>
                  <a:spLocks/>
                </p:cNvSpPr>
                <p:nvPr/>
              </p:nvSpPr>
              <p:spPr bwMode="auto">
                <a:xfrm>
                  <a:off x="2895" y="2674"/>
                  <a:ext cx="42" cy="45"/>
                </a:xfrm>
                <a:custGeom>
                  <a:avLst/>
                  <a:gdLst>
                    <a:gd name="T0" fmla="*/ 41 w 42"/>
                    <a:gd name="T1" fmla="*/ 0 h 45"/>
                    <a:gd name="T2" fmla="*/ 41 w 42"/>
                    <a:gd name="T3" fmla="*/ 11 h 45"/>
                    <a:gd name="T4" fmla="*/ 29 w 42"/>
                    <a:gd name="T5" fmla="*/ 16 h 45"/>
                    <a:gd name="T6" fmla="*/ 31 w 42"/>
                    <a:gd name="T7" fmla="*/ 26 h 45"/>
                    <a:gd name="T8" fmla="*/ 17 w 42"/>
                    <a:gd name="T9" fmla="*/ 41 h 45"/>
                    <a:gd name="T10" fmla="*/ 8 w 42"/>
                    <a:gd name="T11" fmla="*/ 40 h 45"/>
                    <a:gd name="T12" fmla="*/ 0 w 42"/>
                    <a:gd name="T13" fmla="*/ 44 h 45"/>
                    <a:gd name="T14" fmla="*/ 6 w 42"/>
                    <a:gd name="T15" fmla="*/ 34 h 45"/>
                    <a:gd name="T16" fmla="*/ 17 w 42"/>
                    <a:gd name="T17" fmla="*/ 29 h 45"/>
                    <a:gd name="T18" fmla="*/ 26 w 42"/>
                    <a:gd name="T19" fmla="*/ 12 h 45"/>
                    <a:gd name="T20" fmla="*/ 33 w 42"/>
                    <a:gd name="T21" fmla="*/ 4 h 45"/>
                    <a:gd name="T22" fmla="*/ 41 w 42"/>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45"/>
                    <a:gd name="T38" fmla="*/ 42 w 42"/>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45">
                      <a:moveTo>
                        <a:pt x="41" y="0"/>
                      </a:moveTo>
                      <a:lnTo>
                        <a:pt x="41" y="11"/>
                      </a:lnTo>
                      <a:lnTo>
                        <a:pt x="29" y="16"/>
                      </a:lnTo>
                      <a:lnTo>
                        <a:pt x="31" y="26"/>
                      </a:lnTo>
                      <a:lnTo>
                        <a:pt x="17" y="41"/>
                      </a:lnTo>
                      <a:lnTo>
                        <a:pt x="8" y="40"/>
                      </a:lnTo>
                      <a:lnTo>
                        <a:pt x="0" y="44"/>
                      </a:lnTo>
                      <a:lnTo>
                        <a:pt x="6" y="34"/>
                      </a:lnTo>
                      <a:lnTo>
                        <a:pt x="17" y="29"/>
                      </a:lnTo>
                      <a:lnTo>
                        <a:pt x="26" y="12"/>
                      </a:lnTo>
                      <a:lnTo>
                        <a:pt x="33" y="4"/>
                      </a:lnTo>
                      <a:lnTo>
                        <a:pt x="41"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8" name="Freeform 16"/>
                <p:cNvSpPr>
                  <a:spLocks/>
                </p:cNvSpPr>
                <p:nvPr/>
              </p:nvSpPr>
              <p:spPr bwMode="auto">
                <a:xfrm>
                  <a:off x="2919" y="2663"/>
                  <a:ext cx="92" cy="70"/>
                </a:xfrm>
                <a:custGeom>
                  <a:avLst/>
                  <a:gdLst>
                    <a:gd name="T0" fmla="*/ 32 w 92"/>
                    <a:gd name="T1" fmla="*/ 4 h 70"/>
                    <a:gd name="T2" fmla="*/ 43 w 92"/>
                    <a:gd name="T3" fmla="*/ 7 h 70"/>
                    <a:gd name="T4" fmla="*/ 50 w 92"/>
                    <a:gd name="T5" fmla="*/ 18 h 70"/>
                    <a:gd name="T6" fmla="*/ 51 w 92"/>
                    <a:gd name="T7" fmla="*/ 27 h 70"/>
                    <a:gd name="T8" fmla="*/ 57 w 92"/>
                    <a:gd name="T9" fmla="*/ 34 h 70"/>
                    <a:gd name="T10" fmla="*/ 44 w 92"/>
                    <a:gd name="T11" fmla="*/ 37 h 70"/>
                    <a:gd name="T12" fmla="*/ 48 w 92"/>
                    <a:gd name="T13" fmla="*/ 46 h 70"/>
                    <a:gd name="T14" fmla="*/ 37 w 92"/>
                    <a:gd name="T15" fmla="*/ 49 h 70"/>
                    <a:gd name="T16" fmla="*/ 32 w 92"/>
                    <a:gd name="T17" fmla="*/ 53 h 70"/>
                    <a:gd name="T18" fmla="*/ 15 w 92"/>
                    <a:gd name="T19" fmla="*/ 56 h 70"/>
                    <a:gd name="T20" fmla="*/ 0 w 92"/>
                    <a:gd name="T21" fmla="*/ 69 h 70"/>
                    <a:gd name="T22" fmla="*/ 59 w 92"/>
                    <a:gd name="T23" fmla="*/ 63 h 70"/>
                    <a:gd name="T24" fmla="*/ 89 w 92"/>
                    <a:gd name="T25" fmla="*/ 69 h 70"/>
                    <a:gd name="T26" fmla="*/ 91 w 92"/>
                    <a:gd name="T27" fmla="*/ 54 h 70"/>
                    <a:gd name="T28" fmla="*/ 83 w 92"/>
                    <a:gd name="T29" fmla="*/ 43 h 70"/>
                    <a:gd name="T30" fmla="*/ 67 w 92"/>
                    <a:gd name="T31" fmla="*/ 29 h 70"/>
                    <a:gd name="T32" fmla="*/ 53 w 92"/>
                    <a:gd name="T33" fmla="*/ 6 h 70"/>
                    <a:gd name="T34" fmla="*/ 40 w 92"/>
                    <a:gd name="T35" fmla="*/ 0 h 70"/>
                    <a:gd name="T36" fmla="*/ 32 w 92"/>
                    <a:gd name="T37" fmla="*/ 4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
                    <a:gd name="T58" fmla="*/ 0 h 70"/>
                    <a:gd name="T59" fmla="*/ 92 w 92"/>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 h="70">
                      <a:moveTo>
                        <a:pt x="32" y="4"/>
                      </a:moveTo>
                      <a:lnTo>
                        <a:pt x="43" y="7"/>
                      </a:lnTo>
                      <a:lnTo>
                        <a:pt x="50" y="18"/>
                      </a:lnTo>
                      <a:lnTo>
                        <a:pt x="51" y="27"/>
                      </a:lnTo>
                      <a:lnTo>
                        <a:pt x="57" y="34"/>
                      </a:lnTo>
                      <a:lnTo>
                        <a:pt x="44" y="37"/>
                      </a:lnTo>
                      <a:lnTo>
                        <a:pt x="48" y="46"/>
                      </a:lnTo>
                      <a:lnTo>
                        <a:pt x="37" y="49"/>
                      </a:lnTo>
                      <a:lnTo>
                        <a:pt x="32" y="53"/>
                      </a:lnTo>
                      <a:lnTo>
                        <a:pt x="15" y="56"/>
                      </a:lnTo>
                      <a:lnTo>
                        <a:pt x="0" y="69"/>
                      </a:lnTo>
                      <a:lnTo>
                        <a:pt x="59" y="63"/>
                      </a:lnTo>
                      <a:lnTo>
                        <a:pt x="89" y="69"/>
                      </a:lnTo>
                      <a:lnTo>
                        <a:pt x="91" y="54"/>
                      </a:lnTo>
                      <a:lnTo>
                        <a:pt x="83" y="43"/>
                      </a:lnTo>
                      <a:lnTo>
                        <a:pt x="67" y="29"/>
                      </a:lnTo>
                      <a:lnTo>
                        <a:pt x="53" y="6"/>
                      </a:lnTo>
                      <a:lnTo>
                        <a:pt x="40" y="0"/>
                      </a:lnTo>
                      <a:lnTo>
                        <a:pt x="32" y="4"/>
                      </a:lnTo>
                    </a:path>
                  </a:pathLst>
                </a:custGeom>
                <a:solidFill>
                  <a:srgbClr val="70230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49" name="Freeform 17"/>
                <p:cNvSpPr>
                  <a:spLocks/>
                </p:cNvSpPr>
                <p:nvPr/>
              </p:nvSpPr>
              <p:spPr bwMode="auto">
                <a:xfrm>
                  <a:off x="2848" y="2663"/>
                  <a:ext cx="165" cy="349"/>
                </a:xfrm>
                <a:custGeom>
                  <a:avLst/>
                  <a:gdLst>
                    <a:gd name="T0" fmla="*/ 121 w 165"/>
                    <a:gd name="T1" fmla="*/ 87 h 349"/>
                    <a:gd name="T2" fmla="*/ 127 w 165"/>
                    <a:gd name="T3" fmla="*/ 130 h 349"/>
                    <a:gd name="T4" fmla="*/ 94 w 165"/>
                    <a:gd name="T5" fmla="*/ 120 h 349"/>
                    <a:gd name="T6" fmla="*/ 82 w 165"/>
                    <a:gd name="T7" fmla="*/ 133 h 349"/>
                    <a:gd name="T8" fmla="*/ 83 w 165"/>
                    <a:gd name="T9" fmla="*/ 139 h 349"/>
                    <a:gd name="T10" fmla="*/ 110 w 165"/>
                    <a:gd name="T11" fmla="*/ 181 h 349"/>
                    <a:gd name="T12" fmla="*/ 85 w 165"/>
                    <a:gd name="T13" fmla="*/ 185 h 349"/>
                    <a:gd name="T14" fmla="*/ 82 w 165"/>
                    <a:gd name="T15" fmla="*/ 225 h 349"/>
                    <a:gd name="T16" fmla="*/ 53 w 165"/>
                    <a:gd name="T17" fmla="*/ 226 h 349"/>
                    <a:gd name="T18" fmla="*/ 64 w 165"/>
                    <a:gd name="T19" fmla="*/ 253 h 349"/>
                    <a:gd name="T20" fmla="*/ 90 w 165"/>
                    <a:gd name="T21" fmla="*/ 251 h 349"/>
                    <a:gd name="T22" fmla="*/ 106 w 165"/>
                    <a:gd name="T23" fmla="*/ 244 h 349"/>
                    <a:gd name="T24" fmla="*/ 107 w 165"/>
                    <a:gd name="T25" fmla="*/ 226 h 349"/>
                    <a:gd name="T26" fmla="*/ 119 w 165"/>
                    <a:gd name="T27" fmla="*/ 181 h 349"/>
                    <a:gd name="T28" fmla="*/ 139 w 165"/>
                    <a:gd name="T29" fmla="*/ 144 h 349"/>
                    <a:gd name="T30" fmla="*/ 151 w 165"/>
                    <a:gd name="T31" fmla="*/ 98 h 349"/>
                    <a:gd name="T32" fmla="*/ 159 w 165"/>
                    <a:gd name="T33" fmla="*/ 76 h 349"/>
                    <a:gd name="T34" fmla="*/ 162 w 165"/>
                    <a:gd name="T35" fmla="*/ 51 h 349"/>
                    <a:gd name="T36" fmla="*/ 112 w 165"/>
                    <a:gd name="T37" fmla="*/ 0 h 349"/>
                    <a:gd name="T38" fmla="*/ 156 w 165"/>
                    <a:gd name="T39" fmla="*/ 52 h 349"/>
                    <a:gd name="T40" fmla="*/ 122 w 165"/>
                    <a:gd name="T41" fmla="*/ 55 h 349"/>
                    <a:gd name="T42" fmla="*/ 67 w 165"/>
                    <a:gd name="T43" fmla="*/ 74 h 349"/>
                    <a:gd name="T44" fmla="*/ 35 w 165"/>
                    <a:gd name="T45" fmla="*/ 73 h 349"/>
                    <a:gd name="T46" fmla="*/ 80 w 165"/>
                    <a:gd name="T47" fmla="*/ 16 h 349"/>
                    <a:gd name="T48" fmla="*/ 30 w 165"/>
                    <a:gd name="T49" fmla="*/ 78 h 349"/>
                    <a:gd name="T50" fmla="*/ 41 w 165"/>
                    <a:gd name="T51" fmla="*/ 110 h 349"/>
                    <a:gd name="T52" fmla="*/ 6 w 165"/>
                    <a:gd name="T53" fmla="*/ 194 h 349"/>
                    <a:gd name="T54" fmla="*/ 4 w 165"/>
                    <a:gd name="T55" fmla="*/ 276 h 349"/>
                    <a:gd name="T56" fmla="*/ 61 w 165"/>
                    <a:gd name="T57" fmla="*/ 345 h 349"/>
                    <a:gd name="T58" fmla="*/ 112 w 165"/>
                    <a:gd name="T59" fmla="*/ 340 h 349"/>
                    <a:gd name="T60" fmla="*/ 139 w 165"/>
                    <a:gd name="T61" fmla="*/ 298 h 349"/>
                    <a:gd name="T62" fmla="*/ 134 w 165"/>
                    <a:gd name="T63" fmla="*/ 253 h 349"/>
                    <a:gd name="T64" fmla="*/ 132 w 165"/>
                    <a:gd name="T65" fmla="*/ 284 h 349"/>
                    <a:gd name="T66" fmla="*/ 105 w 165"/>
                    <a:gd name="T67" fmla="*/ 290 h 349"/>
                    <a:gd name="T68" fmla="*/ 95 w 165"/>
                    <a:gd name="T69" fmla="*/ 328 h 349"/>
                    <a:gd name="T70" fmla="*/ 68 w 165"/>
                    <a:gd name="T71" fmla="*/ 301 h 349"/>
                    <a:gd name="T72" fmla="*/ 39 w 165"/>
                    <a:gd name="T73" fmla="*/ 312 h 349"/>
                    <a:gd name="T74" fmla="*/ 27 w 165"/>
                    <a:gd name="T75" fmla="*/ 281 h 349"/>
                    <a:gd name="T76" fmla="*/ 6 w 165"/>
                    <a:gd name="T77" fmla="*/ 267 h 349"/>
                    <a:gd name="T78" fmla="*/ 6 w 165"/>
                    <a:gd name="T79" fmla="*/ 237 h 349"/>
                    <a:gd name="T80" fmla="*/ 14 w 165"/>
                    <a:gd name="T81" fmla="*/ 174 h 349"/>
                    <a:gd name="T82" fmla="*/ 50 w 165"/>
                    <a:gd name="T83" fmla="*/ 91 h 349"/>
                    <a:gd name="T84" fmla="*/ 101 w 165"/>
                    <a:gd name="T85" fmla="*/ 71 h 3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
                    <a:gd name="T130" fmla="*/ 0 h 349"/>
                    <a:gd name="T131" fmla="*/ 165 w 165"/>
                    <a:gd name="T132" fmla="*/ 349 h 3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 h="349">
                      <a:moveTo>
                        <a:pt x="121" y="71"/>
                      </a:moveTo>
                      <a:lnTo>
                        <a:pt x="132" y="87"/>
                      </a:lnTo>
                      <a:lnTo>
                        <a:pt x="121" y="87"/>
                      </a:lnTo>
                      <a:lnTo>
                        <a:pt x="136" y="111"/>
                      </a:lnTo>
                      <a:lnTo>
                        <a:pt x="113" y="103"/>
                      </a:lnTo>
                      <a:lnTo>
                        <a:pt x="127" y="130"/>
                      </a:lnTo>
                      <a:lnTo>
                        <a:pt x="104" y="116"/>
                      </a:lnTo>
                      <a:lnTo>
                        <a:pt x="114" y="141"/>
                      </a:lnTo>
                      <a:lnTo>
                        <a:pt x="94" y="120"/>
                      </a:lnTo>
                      <a:lnTo>
                        <a:pt x="95" y="141"/>
                      </a:lnTo>
                      <a:lnTo>
                        <a:pt x="83" y="120"/>
                      </a:lnTo>
                      <a:lnTo>
                        <a:pt x="82" y="133"/>
                      </a:lnTo>
                      <a:lnTo>
                        <a:pt x="75" y="120"/>
                      </a:lnTo>
                      <a:lnTo>
                        <a:pt x="66" y="127"/>
                      </a:lnTo>
                      <a:lnTo>
                        <a:pt x="83" y="139"/>
                      </a:lnTo>
                      <a:lnTo>
                        <a:pt x="101" y="153"/>
                      </a:lnTo>
                      <a:lnTo>
                        <a:pt x="109" y="171"/>
                      </a:lnTo>
                      <a:lnTo>
                        <a:pt x="110" y="181"/>
                      </a:lnTo>
                      <a:lnTo>
                        <a:pt x="92" y="170"/>
                      </a:lnTo>
                      <a:lnTo>
                        <a:pt x="101" y="196"/>
                      </a:lnTo>
                      <a:lnTo>
                        <a:pt x="85" y="185"/>
                      </a:lnTo>
                      <a:lnTo>
                        <a:pt x="93" y="208"/>
                      </a:lnTo>
                      <a:lnTo>
                        <a:pt x="75" y="198"/>
                      </a:lnTo>
                      <a:lnTo>
                        <a:pt x="82" y="225"/>
                      </a:lnTo>
                      <a:lnTo>
                        <a:pt x="65" y="208"/>
                      </a:lnTo>
                      <a:lnTo>
                        <a:pt x="70" y="236"/>
                      </a:lnTo>
                      <a:lnTo>
                        <a:pt x="53" y="226"/>
                      </a:lnTo>
                      <a:lnTo>
                        <a:pt x="59" y="247"/>
                      </a:lnTo>
                      <a:lnTo>
                        <a:pt x="49" y="258"/>
                      </a:lnTo>
                      <a:lnTo>
                        <a:pt x="64" y="253"/>
                      </a:lnTo>
                      <a:lnTo>
                        <a:pt x="82" y="254"/>
                      </a:lnTo>
                      <a:lnTo>
                        <a:pt x="64" y="275"/>
                      </a:lnTo>
                      <a:lnTo>
                        <a:pt x="90" y="251"/>
                      </a:lnTo>
                      <a:lnTo>
                        <a:pt x="106" y="246"/>
                      </a:lnTo>
                      <a:lnTo>
                        <a:pt x="123" y="244"/>
                      </a:lnTo>
                      <a:lnTo>
                        <a:pt x="106" y="244"/>
                      </a:lnTo>
                      <a:lnTo>
                        <a:pt x="87" y="248"/>
                      </a:lnTo>
                      <a:lnTo>
                        <a:pt x="98" y="240"/>
                      </a:lnTo>
                      <a:lnTo>
                        <a:pt x="107" y="226"/>
                      </a:lnTo>
                      <a:lnTo>
                        <a:pt x="115" y="209"/>
                      </a:lnTo>
                      <a:lnTo>
                        <a:pt x="119" y="194"/>
                      </a:lnTo>
                      <a:lnTo>
                        <a:pt x="119" y="181"/>
                      </a:lnTo>
                      <a:lnTo>
                        <a:pt x="118" y="166"/>
                      </a:lnTo>
                      <a:lnTo>
                        <a:pt x="127" y="156"/>
                      </a:lnTo>
                      <a:lnTo>
                        <a:pt x="139" y="144"/>
                      </a:lnTo>
                      <a:lnTo>
                        <a:pt x="146" y="132"/>
                      </a:lnTo>
                      <a:lnTo>
                        <a:pt x="150" y="114"/>
                      </a:lnTo>
                      <a:lnTo>
                        <a:pt x="151" y="98"/>
                      </a:lnTo>
                      <a:lnTo>
                        <a:pt x="151" y="85"/>
                      </a:lnTo>
                      <a:lnTo>
                        <a:pt x="151" y="74"/>
                      </a:lnTo>
                      <a:lnTo>
                        <a:pt x="159" y="76"/>
                      </a:lnTo>
                      <a:lnTo>
                        <a:pt x="162" y="73"/>
                      </a:lnTo>
                      <a:lnTo>
                        <a:pt x="164" y="67"/>
                      </a:lnTo>
                      <a:lnTo>
                        <a:pt x="162" y="51"/>
                      </a:lnTo>
                      <a:lnTo>
                        <a:pt x="140" y="28"/>
                      </a:lnTo>
                      <a:lnTo>
                        <a:pt x="123" y="3"/>
                      </a:lnTo>
                      <a:lnTo>
                        <a:pt x="112" y="0"/>
                      </a:lnTo>
                      <a:lnTo>
                        <a:pt x="121" y="4"/>
                      </a:lnTo>
                      <a:lnTo>
                        <a:pt x="139" y="34"/>
                      </a:lnTo>
                      <a:lnTo>
                        <a:pt x="156" y="52"/>
                      </a:lnTo>
                      <a:lnTo>
                        <a:pt x="158" y="63"/>
                      </a:lnTo>
                      <a:lnTo>
                        <a:pt x="150" y="59"/>
                      </a:lnTo>
                      <a:lnTo>
                        <a:pt x="122" y="55"/>
                      </a:lnTo>
                      <a:lnTo>
                        <a:pt x="101" y="62"/>
                      </a:lnTo>
                      <a:lnTo>
                        <a:pt x="82" y="59"/>
                      </a:lnTo>
                      <a:lnTo>
                        <a:pt x="67" y="74"/>
                      </a:lnTo>
                      <a:lnTo>
                        <a:pt x="51" y="69"/>
                      </a:lnTo>
                      <a:lnTo>
                        <a:pt x="47" y="78"/>
                      </a:lnTo>
                      <a:lnTo>
                        <a:pt x="35" y="73"/>
                      </a:lnTo>
                      <a:lnTo>
                        <a:pt x="38" y="62"/>
                      </a:lnTo>
                      <a:lnTo>
                        <a:pt x="55" y="39"/>
                      </a:lnTo>
                      <a:lnTo>
                        <a:pt x="80" y="16"/>
                      </a:lnTo>
                      <a:lnTo>
                        <a:pt x="49" y="42"/>
                      </a:lnTo>
                      <a:lnTo>
                        <a:pt x="32" y="63"/>
                      </a:lnTo>
                      <a:lnTo>
                        <a:pt x="30" y="78"/>
                      </a:lnTo>
                      <a:lnTo>
                        <a:pt x="34" y="83"/>
                      </a:lnTo>
                      <a:lnTo>
                        <a:pt x="46" y="87"/>
                      </a:lnTo>
                      <a:lnTo>
                        <a:pt x="41" y="110"/>
                      </a:lnTo>
                      <a:lnTo>
                        <a:pt x="28" y="141"/>
                      </a:lnTo>
                      <a:lnTo>
                        <a:pt x="14" y="166"/>
                      </a:lnTo>
                      <a:lnTo>
                        <a:pt x="6" y="194"/>
                      </a:lnTo>
                      <a:lnTo>
                        <a:pt x="0" y="225"/>
                      </a:lnTo>
                      <a:lnTo>
                        <a:pt x="0" y="250"/>
                      </a:lnTo>
                      <a:lnTo>
                        <a:pt x="4" y="276"/>
                      </a:lnTo>
                      <a:lnTo>
                        <a:pt x="16" y="306"/>
                      </a:lnTo>
                      <a:lnTo>
                        <a:pt x="38" y="328"/>
                      </a:lnTo>
                      <a:lnTo>
                        <a:pt x="61" y="345"/>
                      </a:lnTo>
                      <a:lnTo>
                        <a:pt x="78" y="348"/>
                      </a:lnTo>
                      <a:lnTo>
                        <a:pt x="97" y="346"/>
                      </a:lnTo>
                      <a:lnTo>
                        <a:pt x="112" y="340"/>
                      </a:lnTo>
                      <a:lnTo>
                        <a:pt x="127" y="328"/>
                      </a:lnTo>
                      <a:lnTo>
                        <a:pt x="134" y="313"/>
                      </a:lnTo>
                      <a:lnTo>
                        <a:pt x="139" y="298"/>
                      </a:lnTo>
                      <a:lnTo>
                        <a:pt x="140" y="281"/>
                      </a:lnTo>
                      <a:lnTo>
                        <a:pt x="139" y="262"/>
                      </a:lnTo>
                      <a:lnTo>
                        <a:pt x="134" y="253"/>
                      </a:lnTo>
                      <a:lnTo>
                        <a:pt x="135" y="264"/>
                      </a:lnTo>
                      <a:lnTo>
                        <a:pt x="124" y="261"/>
                      </a:lnTo>
                      <a:lnTo>
                        <a:pt x="132" y="284"/>
                      </a:lnTo>
                      <a:lnTo>
                        <a:pt x="118" y="281"/>
                      </a:lnTo>
                      <a:lnTo>
                        <a:pt x="127" y="301"/>
                      </a:lnTo>
                      <a:lnTo>
                        <a:pt x="105" y="290"/>
                      </a:lnTo>
                      <a:lnTo>
                        <a:pt x="113" y="318"/>
                      </a:lnTo>
                      <a:lnTo>
                        <a:pt x="95" y="301"/>
                      </a:lnTo>
                      <a:lnTo>
                        <a:pt x="95" y="328"/>
                      </a:lnTo>
                      <a:lnTo>
                        <a:pt x="80" y="304"/>
                      </a:lnTo>
                      <a:lnTo>
                        <a:pt x="75" y="328"/>
                      </a:lnTo>
                      <a:lnTo>
                        <a:pt x="68" y="301"/>
                      </a:lnTo>
                      <a:lnTo>
                        <a:pt x="55" y="325"/>
                      </a:lnTo>
                      <a:lnTo>
                        <a:pt x="51" y="298"/>
                      </a:lnTo>
                      <a:lnTo>
                        <a:pt x="39" y="312"/>
                      </a:lnTo>
                      <a:lnTo>
                        <a:pt x="40" y="288"/>
                      </a:lnTo>
                      <a:lnTo>
                        <a:pt x="22" y="298"/>
                      </a:lnTo>
                      <a:lnTo>
                        <a:pt x="27" y="281"/>
                      </a:lnTo>
                      <a:lnTo>
                        <a:pt x="12" y="281"/>
                      </a:lnTo>
                      <a:lnTo>
                        <a:pt x="14" y="269"/>
                      </a:lnTo>
                      <a:lnTo>
                        <a:pt x="6" y="267"/>
                      </a:lnTo>
                      <a:lnTo>
                        <a:pt x="11" y="254"/>
                      </a:lnTo>
                      <a:lnTo>
                        <a:pt x="4" y="250"/>
                      </a:lnTo>
                      <a:lnTo>
                        <a:pt x="6" y="237"/>
                      </a:lnTo>
                      <a:lnTo>
                        <a:pt x="5" y="230"/>
                      </a:lnTo>
                      <a:lnTo>
                        <a:pt x="8" y="202"/>
                      </a:lnTo>
                      <a:lnTo>
                        <a:pt x="14" y="174"/>
                      </a:lnTo>
                      <a:lnTo>
                        <a:pt x="28" y="147"/>
                      </a:lnTo>
                      <a:lnTo>
                        <a:pt x="41" y="120"/>
                      </a:lnTo>
                      <a:lnTo>
                        <a:pt x="50" y="91"/>
                      </a:lnTo>
                      <a:lnTo>
                        <a:pt x="51" y="87"/>
                      </a:lnTo>
                      <a:lnTo>
                        <a:pt x="79" y="76"/>
                      </a:lnTo>
                      <a:lnTo>
                        <a:pt x="101" y="71"/>
                      </a:lnTo>
                      <a:lnTo>
                        <a:pt x="121" y="7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0" name="Freeform 18"/>
                <p:cNvSpPr>
                  <a:spLocks/>
                </p:cNvSpPr>
                <p:nvPr/>
              </p:nvSpPr>
              <p:spPr bwMode="auto">
                <a:xfrm>
                  <a:off x="2792" y="2634"/>
                  <a:ext cx="123" cy="298"/>
                </a:xfrm>
                <a:custGeom>
                  <a:avLst/>
                  <a:gdLst>
                    <a:gd name="T0" fmla="*/ 4 w 123"/>
                    <a:gd name="T1" fmla="*/ 41 h 298"/>
                    <a:gd name="T2" fmla="*/ 19 w 123"/>
                    <a:gd name="T3" fmla="*/ 65 h 298"/>
                    <a:gd name="T4" fmla="*/ 29 w 123"/>
                    <a:gd name="T5" fmla="*/ 104 h 298"/>
                    <a:gd name="T6" fmla="*/ 29 w 123"/>
                    <a:gd name="T7" fmla="*/ 128 h 298"/>
                    <a:gd name="T8" fmla="*/ 22 w 123"/>
                    <a:gd name="T9" fmla="*/ 151 h 298"/>
                    <a:gd name="T10" fmla="*/ 22 w 123"/>
                    <a:gd name="T11" fmla="*/ 183 h 298"/>
                    <a:gd name="T12" fmla="*/ 8 w 123"/>
                    <a:gd name="T13" fmla="*/ 186 h 298"/>
                    <a:gd name="T14" fmla="*/ 0 w 123"/>
                    <a:gd name="T15" fmla="*/ 214 h 298"/>
                    <a:gd name="T16" fmla="*/ 6 w 123"/>
                    <a:gd name="T17" fmla="*/ 248 h 298"/>
                    <a:gd name="T18" fmla="*/ 28 w 123"/>
                    <a:gd name="T19" fmla="*/ 282 h 298"/>
                    <a:gd name="T20" fmla="*/ 66 w 123"/>
                    <a:gd name="T21" fmla="*/ 297 h 298"/>
                    <a:gd name="T22" fmla="*/ 86 w 123"/>
                    <a:gd name="T23" fmla="*/ 286 h 298"/>
                    <a:gd name="T24" fmla="*/ 107 w 123"/>
                    <a:gd name="T25" fmla="*/ 260 h 298"/>
                    <a:gd name="T26" fmla="*/ 118 w 123"/>
                    <a:gd name="T27" fmla="*/ 227 h 298"/>
                    <a:gd name="T28" fmla="*/ 122 w 123"/>
                    <a:gd name="T29" fmla="*/ 195 h 298"/>
                    <a:gd name="T30" fmla="*/ 122 w 123"/>
                    <a:gd name="T31" fmla="*/ 158 h 298"/>
                    <a:gd name="T32" fmla="*/ 116 w 123"/>
                    <a:gd name="T33" fmla="*/ 117 h 298"/>
                    <a:gd name="T34" fmla="*/ 98 w 123"/>
                    <a:gd name="T35" fmla="*/ 46 h 298"/>
                    <a:gd name="T36" fmla="*/ 78 w 123"/>
                    <a:gd name="T37" fmla="*/ 3 h 298"/>
                    <a:gd name="T38" fmla="*/ 31 w 123"/>
                    <a:gd name="T39" fmla="*/ 0 h 298"/>
                    <a:gd name="T40" fmla="*/ 4 w 123"/>
                    <a:gd name="T41" fmla="*/ 21 h 298"/>
                    <a:gd name="T42" fmla="*/ 4 w 123"/>
                    <a:gd name="T43" fmla="*/ 41 h 2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3"/>
                    <a:gd name="T67" fmla="*/ 0 h 298"/>
                    <a:gd name="T68" fmla="*/ 123 w 123"/>
                    <a:gd name="T69" fmla="*/ 298 h 2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3" h="298">
                      <a:moveTo>
                        <a:pt x="4" y="41"/>
                      </a:moveTo>
                      <a:lnTo>
                        <a:pt x="19" y="65"/>
                      </a:lnTo>
                      <a:lnTo>
                        <a:pt x="29" y="104"/>
                      </a:lnTo>
                      <a:lnTo>
                        <a:pt x="29" y="128"/>
                      </a:lnTo>
                      <a:lnTo>
                        <a:pt x="22" y="151"/>
                      </a:lnTo>
                      <a:lnTo>
                        <a:pt x="22" y="183"/>
                      </a:lnTo>
                      <a:lnTo>
                        <a:pt x="8" y="186"/>
                      </a:lnTo>
                      <a:lnTo>
                        <a:pt x="0" y="214"/>
                      </a:lnTo>
                      <a:lnTo>
                        <a:pt x="6" y="248"/>
                      </a:lnTo>
                      <a:lnTo>
                        <a:pt x="28" y="282"/>
                      </a:lnTo>
                      <a:lnTo>
                        <a:pt x="66" y="297"/>
                      </a:lnTo>
                      <a:lnTo>
                        <a:pt x="86" y="286"/>
                      </a:lnTo>
                      <a:lnTo>
                        <a:pt x="107" y="260"/>
                      </a:lnTo>
                      <a:lnTo>
                        <a:pt x="118" y="227"/>
                      </a:lnTo>
                      <a:lnTo>
                        <a:pt x="122" y="195"/>
                      </a:lnTo>
                      <a:lnTo>
                        <a:pt x="122" y="158"/>
                      </a:lnTo>
                      <a:lnTo>
                        <a:pt x="116" y="117"/>
                      </a:lnTo>
                      <a:lnTo>
                        <a:pt x="98" y="46"/>
                      </a:lnTo>
                      <a:lnTo>
                        <a:pt x="78" y="3"/>
                      </a:lnTo>
                      <a:lnTo>
                        <a:pt x="31" y="0"/>
                      </a:lnTo>
                      <a:lnTo>
                        <a:pt x="4" y="21"/>
                      </a:lnTo>
                      <a:lnTo>
                        <a:pt x="4" y="41"/>
                      </a:lnTo>
                    </a:path>
                  </a:pathLst>
                </a:custGeom>
                <a:solidFill>
                  <a:srgbClr val="F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1" name="Freeform 19"/>
                <p:cNvSpPr>
                  <a:spLocks/>
                </p:cNvSpPr>
                <p:nvPr/>
              </p:nvSpPr>
              <p:spPr bwMode="auto">
                <a:xfrm>
                  <a:off x="2808" y="2650"/>
                  <a:ext cx="37" cy="60"/>
                </a:xfrm>
                <a:custGeom>
                  <a:avLst/>
                  <a:gdLst>
                    <a:gd name="T0" fmla="*/ 15 w 37"/>
                    <a:gd name="T1" fmla="*/ 2 h 60"/>
                    <a:gd name="T2" fmla="*/ 2 w 37"/>
                    <a:gd name="T3" fmla="*/ 11 h 60"/>
                    <a:gd name="T4" fmla="*/ 0 w 37"/>
                    <a:gd name="T5" fmla="*/ 22 h 60"/>
                    <a:gd name="T6" fmla="*/ 12 w 37"/>
                    <a:gd name="T7" fmla="*/ 41 h 60"/>
                    <a:gd name="T8" fmla="*/ 17 w 37"/>
                    <a:gd name="T9" fmla="*/ 59 h 60"/>
                    <a:gd name="T10" fmla="*/ 36 w 37"/>
                    <a:gd name="T11" fmla="*/ 37 h 60"/>
                    <a:gd name="T12" fmla="*/ 23 w 37"/>
                    <a:gd name="T13" fmla="*/ 30 h 60"/>
                    <a:gd name="T14" fmla="*/ 30 w 37"/>
                    <a:gd name="T15" fmla="*/ 20 h 60"/>
                    <a:gd name="T16" fmla="*/ 12 w 37"/>
                    <a:gd name="T17" fmla="*/ 22 h 60"/>
                    <a:gd name="T18" fmla="*/ 23 w 37"/>
                    <a:gd name="T19" fmla="*/ 0 h 60"/>
                    <a:gd name="T20" fmla="*/ 15 w 37"/>
                    <a:gd name="T21" fmla="*/ 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60"/>
                    <a:gd name="T35" fmla="*/ 37 w 37"/>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60">
                      <a:moveTo>
                        <a:pt x="15" y="2"/>
                      </a:moveTo>
                      <a:lnTo>
                        <a:pt x="2" y="11"/>
                      </a:lnTo>
                      <a:lnTo>
                        <a:pt x="0" y="22"/>
                      </a:lnTo>
                      <a:lnTo>
                        <a:pt x="12" y="41"/>
                      </a:lnTo>
                      <a:lnTo>
                        <a:pt x="17" y="59"/>
                      </a:lnTo>
                      <a:lnTo>
                        <a:pt x="36" y="37"/>
                      </a:lnTo>
                      <a:lnTo>
                        <a:pt x="23" y="30"/>
                      </a:lnTo>
                      <a:lnTo>
                        <a:pt x="30" y="20"/>
                      </a:lnTo>
                      <a:lnTo>
                        <a:pt x="12" y="22"/>
                      </a:lnTo>
                      <a:lnTo>
                        <a:pt x="23" y="0"/>
                      </a:lnTo>
                      <a:lnTo>
                        <a:pt x="15" y="2"/>
                      </a:lnTo>
                    </a:path>
                  </a:pathLst>
                </a:custGeom>
                <a:solidFill>
                  <a:srgbClr val="FFC98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2" name="Freeform 20"/>
                <p:cNvSpPr>
                  <a:spLocks/>
                </p:cNvSpPr>
                <p:nvPr/>
              </p:nvSpPr>
              <p:spPr bwMode="auto">
                <a:xfrm>
                  <a:off x="2832" y="2745"/>
                  <a:ext cx="50" cy="93"/>
                </a:xfrm>
                <a:custGeom>
                  <a:avLst/>
                  <a:gdLst>
                    <a:gd name="T0" fmla="*/ 31 w 50"/>
                    <a:gd name="T1" fmla="*/ 0 h 93"/>
                    <a:gd name="T2" fmla="*/ 47 w 50"/>
                    <a:gd name="T3" fmla="*/ 7 h 93"/>
                    <a:gd name="T4" fmla="*/ 31 w 50"/>
                    <a:gd name="T5" fmla="*/ 14 h 93"/>
                    <a:gd name="T6" fmla="*/ 49 w 50"/>
                    <a:gd name="T7" fmla="*/ 40 h 93"/>
                    <a:gd name="T8" fmla="*/ 29 w 50"/>
                    <a:gd name="T9" fmla="*/ 40 h 93"/>
                    <a:gd name="T10" fmla="*/ 47 w 50"/>
                    <a:gd name="T11" fmla="*/ 62 h 93"/>
                    <a:gd name="T12" fmla="*/ 27 w 50"/>
                    <a:gd name="T13" fmla="*/ 68 h 93"/>
                    <a:gd name="T14" fmla="*/ 38 w 50"/>
                    <a:gd name="T15" fmla="*/ 92 h 93"/>
                    <a:gd name="T16" fmla="*/ 20 w 50"/>
                    <a:gd name="T17" fmla="*/ 92 h 93"/>
                    <a:gd name="T18" fmla="*/ 0 w 50"/>
                    <a:gd name="T19" fmla="*/ 74 h 93"/>
                    <a:gd name="T20" fmla="*/ 13 w 50"/>
                    <a:gd name="T21" fmla="*/ 64 h 93"/>
                    <a:gd name="T22" fmla="*/ 10 w 50"/>
                    <a:gd name="T23" fmla="*/ 49 h 93"/>
                    <a:gd name="T24" fmla="*/ 20 w 50"/>
                    <a:gd name="T25" fmla="*/ 40 h 93"/>
                    <a:gd name="T26" fmla="*/ 16 w 50"/>
                    <a:gd name="T27" fmla="*/ 25 h 93"/>
                    <a:gd name="T28" fmla="*/ 26 w 50"/>
                    <a:gd name="T29" fmla="*/ 14 h 93"/>
                    <a:gd name="T30" fmla="*/ 20 w 50"/>
                    <a:gd name="T31" fmla="*/ 6 h 93"/>
                    <a:gd name="T32" fmla="*/ 22 w 50"/>
                    <a:gd name="T33" fmla="*/ 0 h 93"/>
                    <a:gd name="T34" fmla="*/ 31 w 50"/>
                    <a:gd name="T35" fmla="*/ 0 h 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93"/>
                    <a:gd name="T56" fmla="*/ 50 w 50"/>
                    <a:gd name="T57" fmla="*/ 93 h 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93">
                      <a:moveTo>
                        <a:pt x="31" y="0"/>
                      </a:moveTo>
                      <a:lnTo>
                        <a:pt x="47" y="7"/>
                      </a:lnTo>
                      <a:lnTo>
                        <a:pt x="31" y="14"/>
                      </a:lnTo>
                      <a:lnTo>
                        <a:pt x="49" y="40"/>
                      </a:lnTo>
                      <a:lnTo>
                        <a:pt x="29" y="40"/>
                      </a:lnTo>
                      <a:lnTo>
                        <a:pt x="47" y="62"/>
                      </a:lnTo>
                      <a:lnTo>
                        <a:pt x="27" y="68"/>
                      </a:lnTo>
                      <a:lnTo>
                        <a:pt x="38" y="92"/>
                      </a:lnTo>
                      <a:lnTo>
                        <a:pt x="20" y="92"/>
                      </a:lnTo>
                      <a:lnTo>
                        <a:pt x="0" y="74"/>
                      </a:lnTo>
                      <a:lnTo>
                        <a:pt x="13" y="64"/>
                      </a:lnTo>
                      <a:lnTo>
                        <a:pt x="10" y="49"/>
                      </a:lnTo>
                      <a:lnTo>
                        <a:pt x="20" y="40"/>
                      </a:lnTo>
                      <a:lnTo>
                        <a:pt x="16" y="25"/>
                      </a:lnTo>
                      <a:lnTo>
                        <a:pt x="26" y="14"/>
                      </a:lnTo>
                      <a:lnTo>
                        <a:pt x="20" y="6"/>
                      </a:lnTo>
                      <a:lnTo>
                        <a:pt x="22" y="0"/>
                      </a:lnTo>
                      <a:lnTo>
                        <a:pt x="31" y="0"/>
                      </a:lnTo>
                    </a:path>
                  </a:pathLst>
                </a:custGeom>
                <a:solidFill>
                  <a:srgbClr val="FFC98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3" name="Freeform 21"/>
                <p:cNvSpPr>
                  <a:spLocks/>
                </p:cNvSpPr>
                <p:nvPr/>
              </p:nvSpPr>
              <p:spPr bwMode="auto">
                <a:xfrm>
                  <a:off x="2807" y="2832"/>
                  <a:ext cx="57" cy="48"/>
                </a:xfrm>
                <a:custGeom>
                  <a:avLst/>
                  <a:gdLst>
                    <a:gd name="T0" fmla="*/ 7 w 57"/>
                    <a:gd name="T1" fmla="*/ 0 h 48"/>
                    <a:gd name="T2" fmla="*/ 0 w 57"/>
                    <a:gd name="T3" fmla="*/ 7 h 48"/>
                    <a:gd name="T4" fmla="*/ 13 w 57"/>
                    <a:gd name="T5" fmla="*/ 12 h 48"/>
                    <a:gd name="T6" fmla="*/ 7 w 57"/>
                    <a:gd name="T7" fmla="*/ 27 h 48"/>
                    <a:gd name="T8" fmla="*/ 21 w 57"/>
                    <a:gd name="T9" fmla="*/ 23 h 48"/>
                    <a:gd name="T10" fmla="*/ 23 w 57"/>
                    <a:gd name="T11" fmla="*/ 43 h 48"/>
                    <a:gd name="T12" fmla="*/ 32 w 57"/>
                    <a:gd name="T13" fmla="*/ 29 h 48"/>
                    <a:gd name="T14" fmla="*/ 40 w 57"/>
                    <a:gd name="T15" fmla="*/ 47 h 48"/>
                    <a:gd name="T16" fmla="*/ 47 w 57"/>
                    <a:gd name="T17" fmla="*/ 35 h 48"/>
                    <a:gd name="T18" fmla="*/ 56 w 57"/>
                    <a:gd name="T19" fmla="*/ 35 h 48"/>
                    <a:gd name="T20" fmla="*/ 56 w 57"/>
                    <a:gd name="T21" fmla="*/ 22 h 48"/>
                    <a:gd name="T22" fmla="*/ 43 w 57"/>
                    <a:gd name="T23" fmla="*/ 26 h 48"/>
                    <a:gd name="T24" fmla="*/ 7 w 57"/>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48"/>
                    <a:gd name="T41" fmla="*/ 57 w 57"/>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48">
                      <a:moveTo>
                        <a:pt x="7" y="0"/>
                      </a:moveTo>
                      <a:lnTo>
                        <a:pt x="0" y="7"/>
                      </a:lnTo>
                      <a:lnTo>
                        <a:pt x="13" y="12"/>
                      </a:lnTo>
                      <a:lnTo>
                        <a:pt x="7" y="27"/>
                      </a:lnTo>
                      <a:lnTo>
                        <a:pt x="21" y="23"/>
                      </a:lnTo>
                      <a:lnTo>
                        <a:pt x="23" y="43"/>
                      </a:lnTo>
                      <a:lnTo>
                        <a:pt x="32" y="29"/>
                      </a:lnTo>
                      <a:lnTo>
                        <a:pt x="40" y="47"/>
                      </a:lnTo>
                      <a:lnTo>
                        <a:pt x="47" y="35"/>
                      </a:lnTo>
                      <a:lnTo>
                        <a:pt x="56" y="35"/>
                      </a:lnTo>
                      <a:lnTo>
                        <a:pt x="56" y="22"/>
                      </a:lnTo>
                      <a:lnTo>
                        <a:pt x="43" y="26"/>
                      </a:lnTo>
                      <a:lnTo>
                        <a:pt x="7" y="0"/>
                      </a:lnTo>
                    </a:path>
                  </a:pathLst>
                </a:custGeom>
                <a:solidFill>
                  <a:srgbClr val="FFC98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4" name="Freeform 22"/>
                <p:cNvSpPr>
                  <a:spLocks/>
                </p:cNvSpPr>
                <p:nvPr/>
              </p:nvSpPr>
              <p:spPr bwMode="auto">
                <a:xfrm>
                  <a:off x="2771" y="2575"/>
                  <a:ext cx="115" cy="102"/>
                </a:xfrm>
                <a:custGeom>
                  <a:avLst/>
                  <a:gdLst>
                    <a:gd name="T0" fmla="*/ 23 w 115"/>
                    <a:gd name="T1" fmla="*/ 6 h 102"/>
                    <a:gd name="T2" fmla="*/ 12 w 115"/>
                    <a:gd name="T3" fmla="*/ 19 h 102"/>
                    <a:gd name="T4" fmla="*/ 9 w 115"/>
                    <a:gd name="T5" fmla="*/ 40 h 102"/>
                    <a:gd name="T6" fmla="*/ 0 w 115"/>
                    <a:gd name="T7" fmla="*/ 76 h 102"/>
                    <a:gd name="T8" fmla="*/ 1 w 115"/>
                    <a:gd name="T9" fmla="*/ 92 h 102"/>
                    <a:gd name="T10" fmla="*/ 13 w 115"/>
                    <a:gd name="T11" fmla="*/ 101 h 102"/>
                    <a:gd name="T12" fmla="*/ 18 w 115"/>
                    <a:gd name="T13" fmla="*/ 87 h 102"/>
                    <a:gd name="T14" fmla="*/ 27 w 115"/>
                    <a:gd name="T15" fmla="*/ 74 h 102"/>
                    <a:gd name="T16" fmla="*/ 47 w 115"/>
                    <a:gd name="T17" fmla="*/ 64 h 102"/>
                    <a:gd name="T18" fmla="*/ 74 w 115"/>
                    <a:gd name="T19" fmla="*/ 60 h 102"/>
                    <a:gd name="T20" fmla="*/ 103 w 115"/>
                    <a:gd name="T21" fmla="*/ 68 h 102"/>
                    <a:gd name="T22" fmla="*/ 114 w 115"/>
                    <a:gd name="T23" fmla="*/ 59 h 102"/>
                    <a:gd name="T24" fmla="*/ 105 w 115"/>
                    <a:gd name="T25" fmla="*/ 40 h 102"/>
                    <a:gd name="T26" fmla="*/ 95 w 115"/>
                    <a:gd name="T27" fmla="*/ 32 h 102"/>
                    <a:gd name="T28" fmla="*/ 86 w 115"/>
                    <a:gd name="T29" fmla="*/ 23 h 102"/>
                    <a:gd name="T30" fmla="*/ 71 w 115"/>
                    <a:gd name="T31" fmla="*/ 15 h 102"/>
                    <a:gd name="T32" fmla="*/ 60 w 115"/>
                    <a:gd name="T33" fmla="*/ 6 h 102"/>
                    <a:gd name="T34" fmla="*/ 43 w 115"/>
                    <a:gd name="T35" fmla="*/ 0 h 102"/>
                    <a:gd name="T36" fmla="*/ 28 w 115"/>
                    <a:gd name="T37" fmla="*/ 0 h 102"/>
                    <a:gd name="T38" fmla="*/ 23 w 115"/>
                    <a:gd name="T39" fmla="*/ 6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5"/>
                    <a:gd name="T61" fmla="*/ 0 h 102"/>
                    <a:gd name="T62" fmla="*/ 115 w 115"/>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5" h="102">
                      <a:moveTo>
                        <a:pt x="23" y="6"/>
                      </a:moveTo>
                      <a:lnTo>
                        <a:pt x="12" y="19"/>
                      </a:lnTo>
                      <a:lnTo>
                        <a:pt x="9" y="40"/>
                      </a:lnTo>
                      <a:lnTo>
                        <a:pt x="0" y="76"/>
                      </a:lnTo>
                      <a:lnTo>
                        <a:pt x="1" y="92"/>
                      </a:lnTo>
                      <a:lnTo>
                        <a:pt x="13" y="101"/>
                      </a:lnTo>
                      <a:lnTo>
                        <a:pt x="18" y="87"/>
                      </a:lnTo>
                      <a:lnTo>
                        <a:pt x="27" y="74"/>
                      </a:lnTo>
                      <a:lnTo>
                        <a:pt x="47" y="64"/>
                      </a:lnTo>
                      <a:lnTo>
                        <a:pt x="74" y="60"/>
                      </a:lnTo>
                      <a:lnTo>
                        <a:pt x="103" y="68"/>
                      </a:lnTo>
                      <a:lnTo>
                        <a:pt x="114" y="59"/>
                      </a:lnTo>
                      <a:lnTo>
                        <a:pt x="105" y="40"/>
                      </a:lnTo>
                      <a:lnTo>
                        <a:pt x="95" y="32"/>
                      </a:lnTo>
                      <a:lnTo>
                        <a:pt x="86" y="23"/>
                      </a:lnTo>
                      <a:lnTo>
                        <a:pt x="71" y="15"/>
                      </a:lnTo>
                      <a:lnTo>
                        <a:pt x="60" y="6"/>
                      </a:lnTo>
                      <a:lnTo>
                        <a:pt x="43" y="0"/>
                      </a:lnTo>
                      <a:lnTo>
                        <a:pt x="28" y="0"/>
                      </a:lnTo>
                      <a:lnTo>
                        <a:pt x="23" y="6"/>
                      </a:lnTo>
                    </a:path>
                  </a:pathLst>
                </a:custGeom>
                <a:solidFill>
                  <a:srgbClr val="FFEA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5" name="Freeform 23"/>
                <p:cNvSpPr>
                  <a:spLocks/>
                </p:cNvSpPr>
                <p:nvPr/>
              </p:nvSpPr>
              <p:spPr bwMode="auto">
                <a:xfrm>
                  <a:off x="2779" y="2595"/>
                  <a:ext cx="21" cy="51"/>
                </a:xfrm>
                <a:custGeom>
                  <a:avLst/>
                  <a:gdLst>
                    <a:gd name="T0" fmla="*/ 12 w 21"/>
                    <a:gd name="T1" fmla="*/ 0 h 51"/>
                    <a:gd name="T2" fmla="*/ 18 w 21"/>
                    <a:gd name="T3" fmla="*/ 9 h 51"/>
                    <a:gd name="T4" fmla="*/ 12 w 21"/>
                    <a:gd name="T5" fmla="*/ 15 h 51"/>
                    <a:gd name="T6" fmla="*/ 20 w 21"/>
                    <a:gd name="T7" fmla="*/ 22 h 51"/>
                    <a:gd name="T8" fmla="*/ 5 w 21"/>
                    <a:gd name="T9" fmla="*/ 50 h 51"/>
                    <a:gd name="T10" fmla="*/ 0 w 21"/>
                    <a:gd name="T11" fmla="*/ 44 h 51"/>
                    <a:gd name="T12" fmla="*/ 5 w 21"/>
                    <a:gd name="T13" fmla="*/ 22 h 51"/>
                    <a:gd name="T14" fmla="*/ 5 w 21"/>
                    <a:gd name="T15" fmla="*/ 15 h 51"/>
                    <a:gd name="T16" fmla="*/ 8 w 21"/>
                    <a:gd name="T17" fmla="*/ 6 h 51"/>
                    <a:gd name="T18" fmla="*/ 12 w 21"/>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51"/>
                    <a:gd name="T32" fmla="*/ 21 w 2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51">
                      <a:moveTo>
                        <a:pt x="12" y="0"/>
                      </a:moveTo>
                      <a:lnTo>
                        <a:pt x="18" y="9"/>
                      </a:lnTo>
                      <a:lnTo>
                        <a:pt x="12" y="15"/>
                      </a:lnTo>
                      <a:lnTo>
                        <a:pt x="20" y="22"/>
                      </a:lnTo>
                      <a:lnTo>
                        <a:pt x="5" y="50"/>
                      </a:lnTo>
                      <a:lnTo>
                        <a:pt x="0" y="44"/>
                      </a:lnTo>
                      <a:lnTo>
                        <a:pt x="5" y="22"/>
                      </a:lnTo>
                      <a:lnTo>
                        <a:pt x="5" y="15"/>
                      </a:lnTo>
                      <a:lnTo>
                        <a:pt x="8" y="6"/>
                      </a:lnTo>
                      <a:lnTo>
                        <a:pt x="12"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6" name="Freeform 24"/>
                <p:cNvSpPr>
                  <a:spLocks/>
                </p:cNvSpPr>
                <p:nvPr/>
              </p:nvSpPr>
              <p:spPr bwMode="auto">
                <a:xfrm>
                  <a:off x="2791" y="2575"/>
                  <a:ext cx="95" cy="67"/>
                </a:xfrm>
                <a:custGeom>
                  <a:avLst/>
                  <a:gdLst>
                    <a:gd name="T0" fmla="*/ 0 w 95"/>
                    <a:gd name="T1" fmla="*/ 15 h 67"/>
                    <a:gd name="T2" fmla="*/ 11 w 95"/>
                    <a:gd name="T3" fmla="*/ 5 h 67"/>
                    <a:gd name="T4" fmla="*/ 27 w 95"/>
                    <a:gd name="T5" fmla="*/ 12 h 67"/>
                    <a:gd name="T6" fmla="*/ 33 w 95"/>
                    <a:gd name="T7" fmla="*/ 21 h 67"/>
                    <a:gd name="T8" fmla="*/ 46 w 95"/>
                    <a:gd name="T9" fmla="*/ 23 h 67"/>
                    <a:gd name="T10" fmla="*/ 50 w 95"/>
                    <a:gd name="T11" fmla="*/ 31 h 67"/>
                    <a:gd name="T12" fmla="*/ 58 w 95"/>
                    <a:gd name="T13" fmla="*/ 32 h 67"/>
                    <a:gd name="T14" fmla="*/ 59 w 95"/>
                    <a:gd name="T15" fmla="*/ 44 h 67"/>
                    <a:gd name="T16" fmla="*/ 65 w 95"/>
                    <a:gd name="T17" fmla="*/ 50 h 67"/>
                    <a:gd name="T18" fmla="*/ 47 w 95"/>
                    <a:gd name="T19" fmla="*/ 49 h 67"/>
                    <a:gd name="T20" fmla="*/ 29 w 95"/>
                    <a:gd name="T21" fmla="*/ 51 h 67"/>
                    <a:gd name="T22" fmla="*/ 7 w 95"/>
                    <a:gd name="T23" fmla="*/ 66 h 67"/>
                    <a:gd name="T24" fmla="*/ 48 w 95"/>
                    <a:gd name="T25" fmla="*/ 57 h 67"/>
                    <a:gd name="T26" fmla="*/ 86 w 95"/>
                    <a:gd name="T27" fmla="*/ 65 h 67"/>
                    <a:gd name="T28" fmla="*/ 94 w 95"/>
                    <a:gd name="T29" fmla="*/ 55 h 67"/>
                    <a:gd name="T30" fmla="*/ 83 w 95"/>
                    <a:gd name="T31" fmla="*/ 37 h 67"/>
                    <a:gd name="T32" fmla="*/ 72 w 95"/>
                    <a:gd name="T33" fmla="*/ 30 h 67"/>
                    <a:gd name="T34" fmla="*/ 69 w 95"/>
                    <a:gd name="T35" fmla="*/ 19 h 67"/>
                    <a:gd name="T36" fmla="*/ 53 w 95"/>
                    <a:gd name="T37" fmla="*/ 12 h 67"/>
                    <a:gd name="T38" fmla="*/ 39 w 95"/>
                    <a:gd name="T39" fmla="*/ 1 h 67"/>
                    <a:gd name="T40" fmla="*/ 21 w 95"/>
                    <a:gd name="T41" fmla="*/ 0 h 67"/>
                    <a:gd name="T42" fmla="*/ 7 w 95"/>
                    <a:gd name="T43" fmla="*/ 1 h 67"/>
                    <a:gd name="T44" fmla="*/ 2 w 95"/>
                    <a:gd name="T45" fmla="*/ 5 h 67"/>
                    <a:gd name="T46" fmla="*/ 0 w 95"/>
                    <a:gd name="T47" fmla="*/ 15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67"/>
                    <a:gd name="T74" fmla="*/ 95 w 95"/>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67">
                      <a:moveTo>
                        <a:pt x="0" y="15"/>
                      </a:moveTo>
                      <a:lnTo>
                        <a:pt x="11" y="5"/>
                      </a:lnTo>
                      <a:lnTo>
                        <a:pt x="27" y="12"/>
                      </a:lnTo>
                      <a:lnTo>
                        <a:pt x="33" y="21"/>
                      </a:lnTo>
                      <a:lnTo>
                        <a:pt x="46" y="23"/>
                      </a:lnTo>
                      <a:lnTo>
                        <a:pt x="50" y="31"/>
                      </a:lnTo>
                      <a:lnTo>
                        <a:pt x="58" y="32"/>
                      </a:lnTo>
                      <a:lnTo>
                        <a:pt x="59" y="44"/>
                      </a:lnTo>
                      <a:lnTo>
                        <a:pt x="65" y="50"/>
                      </a:lnTo>
                      <a:lnTo>
                        <a:pt x="47" y="49"/>
                      </a:lnTo>
                      <a:lnTo>
                        <a:pt x="29" y="51"/>
                      </a:lnTo>
                      <a:lnTo>
                        <a:pt x="7" y="66"/>
                      </a:lnTo>
                      <a:lnTo>
                        <a:pt x="48" y="57"/>
                      </a:lnTo>
                      <a:lnTo>
                        <a:pt x="86" y="65"/>
                      </a:lnTo>
                      <a:lnTo>
                        <a:pt x="94" y="55"/>
                      </a:lnTo>
                      <a:lnTo>
                        <a:pt x="83" y="37"/>
                      </a:lnTo>
                      <a:lnTo>
                        <a:pt x="72" y="30"/>
                      </a:lnTo>
                      <a:lnTo>
                        <a:pt x="69" y="19"/>
                      </a:lnTo>
                      <a:lnTo>
                        <a:pt x="53" y="12"/>
                      </a:lnTo>
                      <a:lnTo>
                        <a:pt x="39" y="1"/>
                      </a:lnTo>
                      <a:lnTo>
                        <a:pt x="21" y="0"/>
                      </a:lnTo>
                      <a:lnTo>
                        <a:pt x="7" y="1"/>
                      </a:lnTo>
                      <a:lnTo>
                        <a:pt x="2" y="5"/>
                      </a:lnTo>
                      <a:lnTo>
                        <a:pt x="0" y="15"/>
                      </a:lnTo>
                    </a:path>
                  </a:pathLst>
                </a:custGeom>
                <a:solidFill>
                  <a:srgbClr val="70230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7" name="Freeform 25"/>
                <p:cNvSpPr>
                  <a:spLocks/>
                </p:cNvSpPr>
                <p:nvPr/>
              </p:nvSpPr>
              <p:spPr bwMode="auto">
                <a:xfrm>
                  <a:off x="2779" y="2571"/>
                  <a:ext cx="125" cy="118"/>
                </a:xfrm>
                <a:custGeom>
                  <a:avLst/>
                  <a:gdLst>
                    <a:gd name="T0" fmla="*/ 0 w 125"/>
                    <a:gd name="T1" fmla="*/ 88 h 118"/>
                    <a:gd name="T2" fmla="*/ 0 w 125"/>
                    <a:gd name="T3" fmla="*/ 98 h 118"/>
                    <a:gd name="T4" fmla="*/ 9 w 125"/>
                    <a:gd name="T5" fmla="*/ 105 h 118"/>
                    <a:gd name="T6" fmla="*/ 14 w 125"/>
                    <a:gd name="T7" fmla="*/ 102 h 118"/>
                    <a:gd name="T8" fmla="*/ 20 w 125"/>
                    <a:gd name="T9" fmla="*/ 107 h 118"/>
                    <a:gd name="T10" fmla="*/ 17 w 125"/>
                    <a:gd name="T11" fmla="*/ 101 h 118"/>
                    <a:gd name="T12" fmla="*/ 17 w 125"/>
                    <a:gd name="T13" fmla="*/ 93 h 118"/>
                    <a:gd name="T14" fmla="*/ 23 w 125"/>
                    <a:gd name="T15" fmla="*/ 80 h 118"/>
                    <a:gd name="T16" fmla="*/ 39 w 125"/>
                    <a:gd name="T17" fmla="*/ 70 h 118"/>
                    <a:gd name="T18" fmla="*/ 64 w 125"/>
                    <a:gd name="T19" fmla="*/ 68 h 118"/>
                    <a:gd name="T20" fmla="*/ 82 w 125"/>
                    <a:gd name="T21" fmla="*/ 72 h 118"/>
                    <a:gd name="T22" fmla="*/ 62 w 125"/>
                    <a:gd name="T23" fmla="*/ 77 h 118"/>
                    <a:gd name="T24" fmla="*/ 94 w 125"/>
                    <a:gd name="T25" fmla="*/ 90 h 118"/>
                    <a:gd name="T26" fmla="*/ 68 w 125"/>
                    <a:gd name="T27" fmla="*/ 93 h 118"/>
                    <a:gd name="T28" fmla="*/ 96 w 125"/>
                    <a:gd name="T29" fmla="*/ 110 h 118"/>
                    <a:gd name="T30" fmla="*/ 112 w 125"/>
                    <a:gd name="T31" fmla="*/ 117 h 118"/>
                    <a:gd name="T32" fmla="*/ 124 w 125"/>
                    <a:gd name="T33" fmla="*/ 116 h 118"/>
                    <a:gd name="T34" fmla="*/ 112 w 125"/>
                    <a:gd name="T35" fmla="*/ 72 h 118"/>
                    <a:gd name="T36" fmla="*/ 111 w 125"/>
                    <a:gd name="T37" fmla="*/ 66 h 118"/>
                    <a:gd name="T38" fmla="*/ 110 w 125"/>
                    <a:gd name="T39" fmla="*/ 51 h 118"/>
                    <a:gd name="T40" fmla="*/ 93 w 125"/>
                    <a:gd name="T41" fmla="*/ 38 h 118"/>
                    <a:gd name="T42" fmla="*/ 84 w 125"/>
                    <a:gd name="T43" fmla="*/ 27 h 118"/>
                    <a:gd name="T44" fmla="*/ 66 w 125"/>
                    <a:gd name="T45" fmla="*/ 17 h 118"/>
                    <a:gd name="T46" fmla="*/ 59 w 125"/>
                    <a:gd name="T47" fmla="*/ 8 h 118"/>
                    <a:gd name="T48" fmla="*/ 37 w 125"/>
                    <a:gd name="T49" fmla="*/ 0 h 118"/>
                    <a:gd name="T50" fmla="*/ 25 w 125"/>
                    <a:gd name="T51" fmla="*/ 0 h 118"/>
                    <a:gd name="T52" fmla="*/ 12 w 125"/>
                    <a:gd name="T53" fmla="*/ 5 h 118"/>
                    <a:gd name="T54" fmla="*/ 7 w 125"/>
                    <a:gd name="T55" fmla="*/ 13 h 118"/>
                    <a:gd name="T56" fmla="*/ 6 w 125"/>
                    <a:gd name="T57" fmla="*/ 27 h 118"/>
                    <a:gd name="T58" fmla="*/ 14 w 125"/>
                    <a:gd name="T59" fmla="*/ 8 h 118"/>
                    <a:gd name="T60" fmla="*/ 30 w 125"/>
                    <a:gd name="T61" fmla="*/ 4 h 118"/>
                    <a:gd name="T62" fmla="*/ 48 w 125"/>
                    <a:gd name="T63" fmla="*/ 9 h 118"/>
                    <a:gd name="T64" fmla="*/ 59 w 125"/>
                    <a:gd name="T65" fmla="*/ 19 h 118"/>
                    <a:gd name="T66" fmla="*/ 76 w 125"/>
                    <a:gd name="T67" fmla="*/ 30 h 118"/>
                    <a:gd name="T68" fmla="*/ 83 w 125"/>
                    <a:gd name="T69" fmla="*/ 40 h 118"/>
                    <a:gd name="T70" fmla="*/ 95 w 125"/>
                    <a:gd name="T71" fmla="*/ 48 h 118"/>
                    <a:gd name="T72" fmla="*/ 98 w 125"/>
                    <a:gd name="T73" fmla="*/ 65 h 118"/>
                    <a:gd name="T74" fmla="*/ 91 w 125"/>
                    <a:gd name="T75" fmla="*/ 66 h 118"/>
                    <a:gd name="T76" fmla="*/ 59 w 125"/>
                    <a:gd name="T77" fmla="*/ 62 h 118"/>
                    <a:gd name="T78" fmla="*/ 26 w 125"/>
                    <a:gd name="T79" fmla="*/ 68 h 118"/>
                    <a:gd name="T80" fmla="*/ 6 w 125"/>
                    <a:gd name="T81" fmla="*/ 81 h 118"/>
                    <a:gd name="T82" fmla="*/ 0 w 125"/>
                    <a:gd name="T83" fmla="*/ 88 h 1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118"/>
                    <a:gd name="T128" fmla="*/ 125 w 125"/>
                    <a:gd name="T129" fmla="*/ 118 h 1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118">
                      <a:moveTo>
                        <a:pt x="0" y="88"/>
                      </a:moveTo>
                      <a:lnTo>
                        <a:pt x="0" y="98"/>
                      </a:lnTo>
                      <a:lnTo>
                        <a:pt x="9" y="105"/>
                      </a:lnTo>
                      <a:lnTo>
                        <a:pt x="14" y="102"/>
                      </a:lnTo>
                      <a:lnTo>
                        <a:pt x="20" y="107"/>
                      </a:lnTo>
                      <a:lnTo>
                        <a:pt x="17" y="101"/>
                      </a:lnTo>
                      <a:lnTo>
                        <a:pt x="17" y="93"/>
                      </a:lnTo>
                      <a:lnTo>
                        <a:pt x="23" y="80"/>
                      </a:lnTo>
                      <a:lnTo>
                        <a:pt x="39" y="70"/>
                      </a:lnTo>
                      <a:lnTo>
                        <a:pt x="64" y="68"/>
                      </a:lnTo>
                      <a:lnTo>
                        <a:pt x="82" y="72"/>
                      </a:lnTo>
                      <a:lnTo>
                        <a:pt x="62" y="77"/>
                      </a:lnTo>
                      <a:lnTo>
                        <a:pt x="94" y="90"/>
                      </a:lnTo>
                      <a:lnTo>
                        <a:pt x="68" y="93"/>
                      </a:lnTo>
                      <a:lnTo>
                        <a:pt x="96" y="110"/>
                      </a:lnTo>
                      <a:lnTo>
                        <a:pt x="112" y="117"/>
                      </a:lnTo>
                      <a:lnTo>
                        <a:pt x="124" y="116"/>
                      </a:lnTo>
                      <a:lnTo>
                        <a:pt x="112" y="72"/>
                      </a:lnTo>
                      <a:lnTo>
                        <a:pt x="111" y="66"/>
                      </a:lnTo>
                      <a:lnTo>
                        <a:pt x="110" y="51"/>
                      </a:lnTo>
                      <a:lnTo>
                        <a:pt x="93" y="38"/>
                      </a:lnTo>
                      <a:lnTo>
                        <a:pt x="84" y="27"/>
                      </a:lnTo>
                      <a:lnTo>
                        <a:pt x="66" y="17"/>
                      </a:lnTo>
                      <a:lnTo>
                        <a:pt x="59" y="8"/>
                      </a:lnTo>
                      <a:lnTo>
                        <a:pt x="37" y="0"/>
                      </a:lnTo>
                      <a:lnTo>
                        <a:pt x="25" y="0"/>
                      </a:lnTo>
                      <a:lnTo>
                        <a:pt x="12" y="5"/>
                      </a:lnTo>
                      <a:lnTo>
                        <a:pt x="7" y="13"/>
                      </a:lnTo>
                      <a:lnTo>
                        <a:pt x="6" y="27"/>
                      </a:lnTo>
                      <a:lnTo>
                        <a:pt x="14" y="8"/>
                      </a:lnTo>
                      <a:lnTo>
                        <a:pt x="30" y="4"/>
                      </a:lnTo>
                      <a:lnTo>
                        <a:pt x="48" y="9"/>
                      </a:lnTo>
                      <a:lnTo>
                        <a:pt x="59" y="19"/>
                      </a:lnTo>
                      <a:lnTo>
                        <a:pt x="76" y="30"/>
                      </a:lnTo>
                      <a:lnTo>
                        <a:pt x="83" y="40"/>
                      </a:lnTo>
                      <a:lnTo>
                        <a:pt x="95" y="48"/>
                      </a:lnTo>
                      <a:lnTo>
                        <a:pt x="98" y="65"/>
                      </a:lnTo>
                      <a:lnTo>
                        <a:pt x="91" y="66"/>
                      </a:lnTo>
                      <a:lnTo>
                        <a:pt x="59" y="62"/>
                      </a:lnTo>
                      <a:lnTo>
                        <a:pt x="26" y="68"/>
                      </a:lnTo>
                      <a:lnTo>
                        <a:pt x="6" y="81"/>
                      </a:lnTo>
                      <a:lnTo>
                        <a:pt x="0" y="8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8" name="Freeform 26"/>
                <p:cNvSpPr>
                  <a:spLocks/>
                </p:cNvSpPr>
                <p:nvPr/>
              </p:nvSpPr>
              <p:spPr bwMode="auto">
                <a:xfrm>
                  <a:off x="2789" y="2729"/>
                  <a:ext cx="133" cy="206"/>
                </a:xfrm>
                <a:custGeom>
                  <a:avLst/>
                  <a:gdLst>
                    <a:gd name="T0" fmla="*/ 96 w 133"/>
                    <a:gd name="T1" fmla="*/ 5 h 206"/>
                    <a:gd name="T2" fmla="*/ 116 w 133"/>
                    <a:gd name="T3" fmla="*/ 49 h 206"/>
                    <a:gd name="T4" fmla="*/ 98 w 133"/>
                    <a:gd name="T5" fmla="*/ 39 h 206"/>
                    <a:gd name="T6" fmla="*/ 121 w 133"/>
                    <a:gd name="T7" fmla="*/ 89 h 206"/>
                    <a:gd name="T8" fmla="*/ 99 w 133"/>
                    <a:gd name="T9" fmla="*/ 70 h 206"/>
                    <a:gd name="T10" fmla="*/ 119 w 133"/>
                    <a:gd name="T11" fmla="*/ 118 h 206"/>
                    <a:gd name="T12" fmla="*/ 98 w 133"/>
                    <a:gd name="T13" fmla="*/ 103 h 206"/>
                    <a:gd name="T14" fmla="*/ 110 w 133"/>
                    <a:gd name="T15" fmla="*/ 152 h 206"/>
                    <a:gd name="T16" fmla="*/ 91 w 133"/>
                    <a:gd name="T17" fmla="*/ 136 h 206"/>
                    <a:gd name="T18" fmla="*/ 96 w 133"/>
                    <a:gd name="T19" fmla="*/ 174 h 206"/>
                    <a:gd name="T20" fmla="*/ 77 w 133"/>
                    <a:gd name="T21" fmla="*/ 151 h 206"/>
                    <a:gd name="T22" fmla="*/ 76 w 133"/>
                    <a:gd name="T23" fmla="*/ 188 h 206"/>
                    <a:gd name="T24" fmla="*/ 61 w 133"/>
                    <a:gd name="T25" fmla="*/ 154 h 206"/>
                    <a:gd name="T26" fmla="*/ 55 w 133"/>
                    <a:gd name="T27" fmla="*/ 186 h 206"/>
                    <a:gd name="T28" fmla="*/ 45 w 133"/>
                    <a:gd name="T29" fmla="*/ 153 h 206"/>
                    <a:gd name="T30" fmla="*/ 34 w 133"/>
                    <a:gd name="T31" fmla="*/ 171 h 206"/>
                    <a:gd name="T32" fmla="*/ 33 w 133"/>
                    <a:gd name="T33" fmla="*/ 146 h 206"/>
                    <a:gd name="T34" fmla="*/ 17 w 133"/>
                    <a:gd name="T35" fmla="*/ 161 h 206"/>
                    <a:gd name="T36" fmla="*/ 23 w 133"/>
                    <a:gd name="T37" fmla="*/ 136 h 206"/>
                    <a:gd name="T38" fmla="*/ 7 w 133"/>
                    <a:gd name="T39" fmla="*/ 142 h 206"/>
                    <a:gd name="T40" fmla="*/ 13 w 133"/>
                    <a:gd name="T41" fmla="*/ 123 h 206"/>
                    <a:gd name="T42" fmla="*/ 4 w 133"/>
                    <a:gd name="T43" fmla="*/ 123 h 206"/>
                    <a:gd name="T44" fmla="*/ 11 w 133"/>
                    <a:gd name="T45" fmla="*/ 106 h 206"/>
                    <a:gd name="T46" fmla="*/ 5 w 133"/>
                    <a:gd name="T47" fmla="*/ 105 h 206"/>
                    <a:gd name="T48" fmla="*/ 14 w 133"/>
                    <a:gd name="T49" fmla="*/ 93 h 206"/>
                    <a:gd name="T50" fmla="*/ 29 w 133"/>
                    <a:gd name="T51" fmla="*/ 93 h 206"/>
                    <a:gd name="T52" fmla="*/ 11 w 133"/>
                    <a:gd name="T53" fmla="*/ 79 h 206"/>
                    <a:gd name="T54" fmla="*/ 5 w 133"/>
                    <a:gd name="T55" fmla="*/ 81 h 206"/>
                    <a:gd name="T56" fmla="*/ 0 w 133"/>
                    <a:gd name="T57" fmla="*/ 118 h 206"/>
                    <a:gd name="T58" fmla="*/ 2 w 133"/>
                    <a:gd name="T59" fmla="*/ 145 h 206"/>
                    <a:gd name="T60" fmla="*/ 11 w 133"/>
                    <a:gd name="T61" fmla="*/ 171 h 206"/>
                    <a:gd name="T62" fmla="*/ 28 w 133"/>
                    <a:gd name="T63" fmla="*/ 190 h 206"/>
                    <a:gd name="T64" fmla="*/ 46 w 133"/>
                    <a:gd name="T65" fmla="*/ 202 h 206"/>
                    <a:gd name="T66" fmla="*/ 64 w 133"/>
                    <a:gd name="T67" fmla="*/ 205 h 206"/>
                    <a:gd name="T68" fmla="*/ 82 w 133"/>
                    <a:gd name="T69" fmla="*/ 203 h 206"/>
                    <a:gd name="T70" fmla="*/ 96 w 133"/>
                    <a:gd name="T71" fmla="*/ 195 h 206"/>
                    <a:gd name="T72" fmla="*/ 107 w 133"/>
                    <a:gd name="T73" fmla="*/ 185 h 206"/>
                    <a:gd name="T74" fmla="*/ 121 w 133"/>
                    <a:gd name="T75" fmla="*/ 161 h 206"/>
                    <a:gd name="T76" fmla="*/ 129 w 133"/>
                    <a:gd name="T77" fmla="*/ 129 h 206"/>
                    <a:gd name="T78" fmla="*/ 132 w 133"/>
                    <a:gd name="T79" fmla="*/ 96 h 206"/>
                    <a:gd name="T80" fmla="*/ 132 w 133"/>
                    <a:gd name="T81" fmla="*/ 62 h 206"/>
                    <a:gd name="T82" fmla="*/ 129 w 133"/>
                    <a:gd name="T83" fmla="*/ 25 h 206"/>
                    <a:gd name="T84" fmla="*/ 126 w 133"/>
                    <a:gd name="T85" fmla="*/ 0 h 206"/>
                    <a:gd name="T86" fmla="*/ 96 w 133"/>
                    <a:gd name="T87" fmla="*/ 5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
                    <a:gd name="T133" fmla="*/ 0 h 206"/>
                    <a:gd name="T134" fmla="*/ 133 w 133"/>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 h="206">
                      <a:moveTo>
                        <a:pt x="96" y="5"/>
                      </a:moveTo>
                      <a:lnTo>
                        <a:pt x="116" y="49"/>
                      </a:lnTo>
                      <a:lnTo>
                        <a:pt x="98" y="39"/>
                      </a:lnTo>
                      <a:lnTo>
                        <a:pt x="121" y="89"/>
                      </a:lnTo>
                      <a:lnTo>
                        <a:pt x="99" y="70"/>
                      </a:lnTo>
                      <a:lnTo>
                        <a:pt x="119" y="118"/>
                      </a:lnTo>
                      <a:lnTo>
                        <a:pt x="98" y="103"/>
                      </a:lnTo>
                      <a:lnTo>
                        <a:pt x="110" y="152"/>
                      </a:lnTo>
                      <a:lnTo>
                        <a:pt x="91" y="136"/>
                      </a:lnTo>
                      <a:lnTo>
                        <a:pt x="96" y="174"/>
                      </a:lnTo>
                      <a:lnTo>
                        <a:pt x="77" y="151"/>
                      </a:lnTo>
                      <a:lnTo>
                        <a:pt x="76" y="188"/>
                      </a:lnTo>
                      <a:lnTo>
                        <a:pt x="61" y="154"/>
                      </a:lnTo>
                      <a:lnTo>
                        <a:pt x="55" y="186"/>
                      </a:lnTo>
                      <a:lnTo>
                        <a:pt x="45" y="153"/>
                      </a:lnTo>
                      <a:lnTo>
                        <a:pt x="34" y="171"/>
                      </a:lnTo>
                      <a:lnTo>
                        <a:pt x="33" y="146"/>
                      </a:lnTo>
                      <a:lnTo>
                        <a:pt x="17" y="161"/>
                      </a:lnTo>
                      <a:lnTo>
                        <a:pt x="23" y="136"/>
                      </a:lnTo>
                      <a:lnTo>
                        <a:pt x="7" y="142"/>
                      </a:lnTo>
                      <a:lnTo>
                        <a:pt x="13" y="123"/>
                      </a:lnTo>
                      <a:lnTo>
                        <a:pt x="4" y="123"/>
                      </a:lnTo>
                      <a:lnTo>
                        <a:pt x="11" y="106"/>
                      </a:lnTo>
                      <a:lnTo>
                        <a:pt x="5" y="105"/>
                      </a:lnTo>
                      <a:lnTo>
                        <a:pt x="14" y="93"/>
                      </a:lnTo>
                      <a:lnTo>
                        <a:pt x="29" y="93"/>
                      </a:lnTo>
                      <a:lnTo>
                        <a:pt x="11" y="79"/>
                      </a:lnTo>
                      <a:lnTo>
                        <a:pt x="5" y="81"/>
                      </a:lnTo>
                      <a:lnTo>
                        <a:pt x="0" y="118"/>
                      </a:lnTo>
                      <a:lnTo>
                        <a:pt x="2" y="145"/>
                      </a:lnTo>
                      <a:lnTo>
                        <a:pt x="11" y="171"/>
                      </a:lnTo>
                      <a:lnTo>
                        <a:pt x="28" y="190"/>
                      </a:lnTo>
                      <a:lnTo>
                        <a:pt x="46" y="202"/>
                      </a:lnTo>
                      <a:lnTo>
                        <a:pt x="64" y="205"/>
                      </a:lnTo>
                      <a:lnTo>
                        <a:pt x="82" y="203"/>
                      </a:lnTo>
                      <a:lnTo>
                        <a:pt x="96" y="195"/>
                      </a:lnTo>
                      <a:lnTo>
                        <a:pt x="107" y="185"/>
                      </a:lnTo>
                      <a:lnTo>
                        <a:pt x="121" y="161"/>
                      </a:lnTo>
                      <a:lnTo>
                        <a:pt x="129" y="129"/>
                      </a:lnTo>
                      <a:lnTo>
                        <a:pt x="132" y="96"/>
                      </a:lnTo>
                      <a:lnTo>
                        <a:pt x="132" y="62"/>
                      </a:lnTo>
                      <a:lnTo>
                        <a:pt x="129" y="25"/>
                      </a:lnTo>
                      <a:lnTo>
                        <a:pt x="126" y="0"/>
                      </a:lnTo>
                      <a:lnTo>
                        <a:pt x="96" y="5"/>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3859" name="Freeform 27"/>
                <p:cNvSpPr>
                  <a:spLocks/>
                </p:cNvSpPr>
                <p:nvPr/>
              </p:nvSpPr>
              <p:spPr bwMode="auto">
                <a:xfrm>
                  <a:off x="2809" y="2742"/>
                  <a:ext cx="51" cy="104"/>
                </a:xfrm>
                <a:custGeom>
                  <a:avLst/>
                  <a:gdLst>
                    <a:gd name="T0" fmla="*/ 15 w 51"/>
                    <a:gd name="T1" fmla="*/ 8 h 104"/>
                    <a:gd name="T2" fmla="*/ 7 w 51"/>
                    <a:gd name="T3" fmla="*/ 20 h 104"/>
                    <a:gd name="T4" fmla="*/ 3 w 51"/>
                    <a:gd name="T5" fmla="*/ 34 h 104"/>
                    <a:gd name="T6" fmla="*/ 0 w 51"/>
                    <a:gd name="T7" fmla="*/ 48 h 104"/>
                    <a:gd name="T8" fmla="*/ 0 w 51"/>
                    <a:gd name="T9" fmla="*/ 60 h 104"/>
                    <a:gd name="T10" fmla="*/ 4 w 51"/>
                    <a:gd name="T11" fmla="*/ 74 h 104"/>
                    <a:gd name="T12" fmla="*/ 41 w 51"/>
                    <a:gd name="T13" fmla="*/ 103 h 104"/>
                    <a:gd name="T14" fmla="*/ 50 w 51"/>
                    <a:gd name="T15" fmla="*/ 92 h 104"/>
                    <a:gd name="T16" fmla="*/ 41 w 51"/>
                    <a:gd name="T17" fmla="*/ 94 h 104"/>
                    <a:gd name="T18" fmla="*/ 47 w 51"/>
                    <a:gd name="T19" fmla="*/ 79 h 104"/>
                    <a:gd name="T20" fmla="*/ 34 w 51"/>
                    <a:gd name="T21" fmla="*/ 87 h 104"/>
                    <a:gd name="T22" fmla="*/ 41 w 51"/>
                    <a:gd name="T23" fmla="*/ 67 h 104"/>
                    <a:gd name="T24" fmla="*/ 24 w 51"/>
                    <a:gd name="T25" fmla="*/ 79 h 104"/>
                    <a:gd name="T26" fmla="*/ 25 w 51"/>
                    <a:gd name="T27" fmla="*/ 66 h 104"/>
                    <a:gd name="T28" fmla="*/ 16 w 51"/>
                    <a:gd name="T29" fmla="*/ 75 h 104"/>
                    <a:gd name="T30" fmla="*/ 15 w 51"/>
                    <a:gd name="T31" fmla="*/ 66 h 104"/>
                    <a:gd name="T32" fmla="*/ 11 w 51"/>
                    <a:gd name="T33" fmla="*/ 69 h 104"/>
                    <a:gd name="T34" fmla="*/ 9 w 51"/>
                    <a:gd name="T35" fmla="*/ 60 h 104"/>
                    <a:gd name="T36" fmla="*/ 24 w 51"/>
                    <a:gd name="T37" fmla="*/ 58 h 104"/>
                    <a:gd name="T38" fmla="*/ 8 w 51"/>
                    <a:gd name="T39" fmla="*/ 52 h 104"/>
                    <a:gd name="T40" fmla="*/ 30 w 51"/>
                    <a:gd name="T41" fmla="*/ 45 h 104"/>
                    <a:gd name="T42" fmla="*/ 12 w 51"/>
                    <a:gd name="T43" fmla="*/ 39 h 104"/>
                    <a:gd name="T44" fmla="*/ 32 w 51"/>
                    <a:gd name="T45" fmla="*/ 35 h 104"/>
                    <a:gd name="T46" fmla="*/ 18 w 51"/>
                    <a:gd name="T47" fmla="*/ 21 h 104"/>
                    <a:gd name="T48" fmla="*/ 39 w 51"/>
                    <a:gd name="T49" fmla="*/ 20 h 104"/>
                    <a:gd name="T50" fmla="*/ 31 w 51"/>
                    <a:gd name="T51" fmla="*/ 7 h 104"/>
                    <a:gd name="T52" fmla="*/ 47 w 51"/>
                    <a:gd name="T53" fmla="*/ 7 h 104"/>
                    <a:gd name="T54" fmla="*/ 47 w 51"/>
                    <a:gd name="T55" fmla="*/ 0 h 104"/>
                    <a:gd name="T56" fmla="*/ 27 w 51"/>
                    <a:gd name="T57" fmla="*/ 0 h 104"/>
                    <a:gd name="T58" fmla="*/ 15 w 51"/>
                    <a:gd name="T59" fmla="*/ 8 h 10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104"/>
                    <a:gd name="T92" fmla="*/ 51 w 51"/>
                    <a:gd name="T93" fmla="*/ 104 h 10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104">
                      <a:moveTo>
                        <a:pt x="15" y="8"/>
                      </a:moveTo>
                      <a:lnTo>
                        <a:pt x="7" y="20"/>
                      </a:lnTo>
                      <a:lnTo>
                        <a:pt x="3" y="34"/>
                      </a:lnTo>
                      <a:lnTo>
                        <a:pt x="0" y="48"/>
                      </a:lnTo>
                      <a:lnTo>
                        <a:pt x="0" y="60"/>
                      </a:lnTo>
                      <a:lnTo>
                        <a:pt x="4" y="74"/>
                      </a:lnTo>
                      <a:lnTo>
                        <a:pt x="41" y="103"/>
                      </a:lnTo>
                      <a:lnTo>
                        <a:pt x="50" y="92"/>
                      </a:lnTo>
                      <a:lnTo>
                        <a:pt x="41" y="94"/>
                      </a:lnTo>
                      <a:lnTo>
                        <a:pt x="47" y="79"/>
                      </a:lnTo>
                      <a:lnTo>
                        <a:pt x="34" y="87"/>
                      </a:lnTo>
                      <a:lnTo>
                        <a:pt x="41" y="67"/>
                      </a:lnTo>
                      <a:lnTo>
                        <a:pt x="24" y="79"/>
                      </a:lnTo>
                      <a:lnTo>
                        <a:pt x="25" y="66"/>
                      </a:lnTo>
                      <a:lnTo>
                        <a:pt x="16" y="75"/>
                      </a:lnTo>
                      <a:lnTo>
                        <a:pt x="15" y="66"/>
                      </a:lnTo>
                      <a:lnTo>
                        <a:pt x="11" y="69"/>
                      </a:lnTo>
                      <a:lnTo>
                        <a:pt x="9" y="60"/>
                      </a:lnTo>
                      <a:lnTo>
                        <a:pt x="24" y="58"/>
                      </a:lnTo>
                      <a:lnTo>
                        <a:pt x="8" y="52"/>
                      </a:lnTo>
                      <a:lnTo>
                        <a:pt x="30" y="45"/>
                      </a:lnTo>
                      <a:lnTo>
                        <a:pt x="12" y="39"/>
                      </a:lnTo>
                      <a:lnTo>
                        <a:pt x="32" y="35"/>
                      </a:lnTo>
                      <a:lnTo>
                        <a:pt x="18" y="21"/>
                      </a:lnTo>
                      <a:lnTo>
                        <a:pt x="39" y="20"/>
                      </a:lnTo>
                      <a:lnTo>
                        <a:pt x="31" y="7"/>
                      </a:lnTo>
                      <a:lnTo>
                        <a:pt x="47" y="7"/>
                      </a:lnTo>
                      <a:lnTo>
                        <a:pt x="47" y="0"/>
                      </a:lnTo>
                      <a:lnTo>
                        <a:pt x="27" y="0"/>
                      </a:lnTo>
                      <a:lnTo>
                        <a:pt x="15"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33817" name="Line 28"/>
              <p:cNvSpPr>
                <a:spLocks noChangeShapeType="1"/>
              </p:cNvSpPr>
              <p:nvPr/>
            </p:nvSpPr>
            <p:spPr bwMode="auto">
              <a:xfrm>
                <a:off x="1099" y="1977"/>
                <a:ext cx="388" cy="0"/>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818" name="Freeform 29"/>
              <p:cNvSpPr>
                <a:spLocks/>
              </p:cNvSpPr>
              <p:nvPr/>
            </p:nvSpPr>
            <p:spPr bwMode="auto">
              <a:xfrm>
                <a:off x="1833" y="1062"/>
                <a:ext cx="649" cy="527"/>
              </a:xfrm>
              <a:custGeom>
                <a:avLst/>
                <a:gdLst>
                  <a:gd name="T0" fmla="*/ 0 w 649"/>
                  <a:gd name="T1" fmla="*/ 526 h 527"/>
                  <a:gd name="T2" fmla="*/ 0 w 649"/>
                  <a:gd name="T3" fmla="*/ 0 h 527"/>
                  <a:gd name="T4" fmla="*/ 648 w 649"/>
                  <a:gd name="T5" fmla="*/ 0 h 527"/>
                  <a:gd name="T6" fmla="*/ 0 60000 65536"/>
                  <a:gd name="T7" fmla="*/ 0 60000 65536"/>
                  <a:gd name="T8" fmla="*/ 0 60000 65536"/>
                  <a:gd name="T9" fmla="*/ 0 w 649"/>
                  <a:gd name="T10" fmla="*/ 0 h 527"/>
                  <a:gd name="T11" fmla="*/ 649 w 649"/>
                  <a:gd name="T12" fmla="*/ 527 h 527"/>
                </a:gdLst>
                <a:ahLst/>
                <a:cxnLst>
                  <a:cxn ang="T6">
                    <a:pos x="T0" y="T1"/>
                  </a:cxn>
                  <a:cxn ang="T7">
                    <a:pos x="T2" y="T3"/>
                  </a:cxn>
                  <a:cxn ang="T8">
                    <a:pos x="T4" y="T5"/>
                  </a:cxn>
                </a:cxnLst>
                <a:rect l="T9" t="T10" r="T11" b="T12"/>
                <a:pathLst>
                  <a:path w="649" h="527">
                    <a:moveTo>
                      <a:pt x="0" y="526"/>
                    </a:moveTo>
                    <a:lnTo>
                      <a:pt x="0" y="0"/>
                    </a:lnTo>
                    <a:lnTo>
                      <a:pt x="648" y="0"/>
                    </a:lnTo>
                  </a:path>
                </a:pathLst>
              </a:custGeom>
              <a:noFill/>
              <a:ln w="25400" cap="rnd" cmpd="sng">
                <a:solidFill>
                  <a:schemeClr val="tx2"/>
                </a:solidFill>
                <a:prstDash val="solid"/>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9" name="Freeform 30"/>
              <p:cNvSpPr>
                <a:spLocks/>
              </p:cNvSpPr>
              <p:nvPr/>
            </p:nvSpPr>
            <p:spPr bwMode="auto">
              <a:xfrm>
                <a:off x="1833" y="2409"/>
                <a:ext cx="649" cy="433"/>
              </a:xfrm>
              <a:custGeom>
                <a:avLst/>
                <a:gdLst>
                  <a:gd name="T0" fmla="*/ 0 w 649"/>
                  <a:gd name="T1" fmla="*/ 0 h 433"/>
                  <a:gd name="T2" fmla="*/ 0 w 649"/>
                  <a:gd name="T3" fmla="*/ 432 h 433"/>
                  <a:gd name="T4" fmla="*/ 648 w 649"/>
                  <a:gd name="T5" fmla="*/ 432 h 433"/>
                  <a:gd name="T6" fmla="*/ 0 60000 65536"/>
                  <a:gd name="T7" fmla="*/ 0 60000 65536"/>
                  <a:gd name="T8" fmla="*/ 0 60000 65536"/>
                  <a:gd name="T9" fmla="*/ 0 w 649"/>
                  <a:gd name="T10" fmla="*/ 0 h 433"/>
                  <a:gd name="T11" fmla="*/ 649 w 649"/>
                  <a:gd name="T12" fmla="*/ 433 h 433"/>
                </a:gdLst>
                <a:ahLst/>
                <a:cxnLst>
                  <a:cxn ang="T6">
                    <a:pos x="T0" y="T1"/>
                  </a:cxn>
                  <a:cxn ang="T7">
                    <a:pos x="T2" y="T3"/>
                  </a:cxn>
                  <a:cxn ang="T8">
                    <a:pos x="T4" y="T5"/>
                  </a:cxn>
                </a:cxnLst>
                <a:rect l="T9" t="T10" r="T11" b="T12"/>
                <a:pathLst>
                  <a:path w="649" h="433">
                    <a:moveTo>
                      <a:pt x="0" y="0"/>
                    </a:moveTo>
                    <a:lnTo>
                      <a:pt x="0" y="432"/>
                    </a:lnTo>
                    <a:lnTo>
                      <a:pt x="648" y="432"/>
                    </a:lnTo>
                  </a:path>
                </a:pathLst>
              </a:custGeom>
              <a:noFill/>
              <a:ln w="25400" cap="rnd" cmpd="sng">
                <a:solidFill>
                  <a:schemeClr val="tx2"/>
                </a:solidFill>
                <a:prstDash val="solid"/>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0" name="Freeform 31"/>
              <p:cNvSpPr>
                <a:spLocks/>
              </p:cNvSpPr>
              <p:nvPr/>
            </p:nvSpPr>
            <p:spPr bwMode="auto">
              <a:xfrm>
                <a:off x="4956" y="2062"/>
                <a:ext cx="145" cy="1117"/>
              </a:xfrm>
              <a:custGeom>
                <a:avLst/>
                <a:gdLst>
                  <a:gd name="T0" fmla="*/ 0 w 145"/>
                  <a:gd name="T1" fmla="*/ 1116 h 1117"/>
                  <a:gd name="T2" fmla="*/ 144 w 145"/>
                  <a:gd name="T3" fmla="*/ 1116 h 1117"/>
                  <a:gd name="T4" fmla="*/ 144 w 145"/>
                  <a:gd name="T5" fmla="*/ 0 h 1117"/>
                  <a:gd name="T6" fmla="*/ 0 60000 65536"/>
                  <a:gd name="T7" fmla="*/ 0 60000 65536"/>
                  <a:gd name="T8" fmla="*/ 0 60000 65536"/>
                  <a:gd name="T9" fmla="*/ 0 w 145"/>
                  <a:gd name="T10" fmla="*/ 0 h 1117"/>
                  <a:gd name="T11" fmla="*/ 145 w 145"/>
                  <a:gd name="T12" fmla="*/ 1117 h 1117"/>
                </a:gdLst>
                <a:ahLst/>
                <a:cxnLst>
                  <a:cxn ang="T6">
                    <a:pos x="T0" y="T1"/>
                  </a:cxn>
                  <a:cxn ang="T7">
                    <a:pos x="T2" y="T3"/>
                  </a:cxn>
                  <a:cxn ang="T8">
                    <a:pos x="T4" y="T5"/>
                  </a:cxn>
                </a:cxnLst>
                <a:rect l="T9" t="T10" r="T11" b="T12"/>
                <a:pathLst>
                  <a:path w="145" h="1117">
                    <a:moveTo>
                      <a:pt x="0" y="1116"/>
                    </a:moveTo>
                    <a:lnTo>
                      <a:pt x="144" y="1116"/>
                    </a:lnTo>
                    <a:lnTo>
                      <a:pt x="144" y="0"/>
                    </a:lnTo>
                  </a:path>
                </a:pathLst>
              </a:custGeom>
              <a:noFill/>
              <a:ln w="25400" cap="rnd" cmpd="sng">
                <a:solidFill>
                  <a:schemeClr val="tx2"/>
                </a:solidFill>
                <a:prstDash val="solid"/>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1" name="Line 32"/>
              <p:cNvSpPr>
                <a:spLocks noChangeShapeType="1"/>
              </p:cNvSpPr>
              <p:nvPr/>
            </p:nvSpPr>
            <p:spPr bwMode="auto">
              <a:xfrm flipV="1">
                <a:off x="4192" y="2062"/>
                <a:ext cx="712" cy="508"/>
              </a:xfrm>
              <a:prstGeom prst="line">
                <a:avLst/>
              </a:prstGeom>
              <a:noFill/>
              <a:ln w="254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822" name="Freeform 33"/>
              <p:cNvSpPr>
                <a:spLocks/>
              </p:cNvSpPr>
              <p:nvPr/>
            </p:nvSpPr>
            <p:spPr bwMode="auto">
              <a:xfrm>
                <a:off x="4776" y="1094"/>
                <a:ext cx="393" cy="673"/>
              </a:xfrm>
              <a:custGeom>
                <a:avLst/>
                <a:gdLst>
                  <a:gd name="T0" fmla="*/ 0 w 393"/>
                  <a:gd name="T1" fmla="*/ 0 h 673"/>
                  <a:gd name="T2" fmla="*/ 392 w 393"/>
                  <a:gd name="T3" fmla="*/ 0 h 673"/>
                  <a:gd name="T4" fmla="*/ 392 w 393"/>
                  <a:gd name="T5" fmla="*/ 672 h 673"/>
                  <a:gd name="T6" fmla="*/ 0 60000 65536"/>
                  <a:gd name="T7" fmla="*/ 0 60000 65536"/>
                  <a:gd name="T8" fmla="*/ 0 60000 65536"/>
                  <a:gd name="T9" fmla="*/ 0 w 393"/>
                  <a:gd name="T10" fmla="*/ 0 h 673"/>
                  <a:gd name="T11" fmla="*/ 393 w 393"/>
                  <a:gd name="T12" fmla="*/ 673 h 673"/>
                </a:gdLst>
                <a:ahLst/>
                <a:cxnLst>
                  <a:cxn ang="T6">
                    <a:pos x="T0" y="T1"/>
                  </a:cxn>
                  <a:cxn ang="T7">
                    <a:pos x="T2" y="T3"/>
                  </a:cxn>
                  <a:cxn ang="T8">
                    <a:pos x="T4" y="T5"/>
                  </a:cxn>
                </a:cxnLst>
                <a:rect l="T9" t="T10" r="T11" b="T12"/>
                <a:pathLst>
                  <a:path w="393" h="673">
                    <a:moveTo>
                      <a:pt x="0" y="0"/>
                    </a:moveTo>
                    <a:lnTo>
                      <a:pt x="392" y="0"/>
                    </a:lnTo>
                    <a:lnTo>
                      <a:pt x="392" y="672"/>
                    </a:lnTo>
                  </a:path>
                </a:pathLst>
              </a:custGeom>
              <a:noFill/>
              <a:ln w="25400" cap="rnd" cmpd="sng">
                <a:solidFill>
                  <a:schemeClr val="tx2"/>
                </a:solidFill>
                <a:prstDash val="solid"/>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3" name="Freeform 34"/>
              <p:cNvSpPr>
                <a:spLocks/>
              </p:cNvSpPr>
              <p:nvPr/>
            </p:nvSpPr>
            <p:spPr bwMode="auto">
              <a:xfrm>
                <a:off x="3448" y="1993"/>
                <a:ext cx="1345" cy="1"/>
              </a:xfrm>
              <a:custGeom>
                <a:avLst/>
                <a:gdLst>
                  <a:gd name="T0" fmla="*/ 0 w 1345"/>
                  <a:gd name="T1" fmla="*/ 0 h 1"/>
                  <a:gd name="T2" fmla="*/ 1344 w 1345"/>
                  <a:gd name="T3" fmla="*/ 0 h 1"/>
                  <a:gd name="T4" fmla="*/ 0 60000 65536"/>
                  <a:gd name="T5" fmla="*/ 0 60000 65536"/>
                  <a:gd name="T6" fmla="*/ 0 w 1345"/>
                  <a:gd name="T7" fmla="*/ 0 h 1"/>
                  <a:gd name="T8" fmla="*/ 1345 w 1345"/>
                  <a:gd name="T9" fmla="*/ 1 h 1"/>
                </a:gdLst>
                <a:ahLst/>
                <a:cxnLst>
                  <a:cxn ang="T4">
                    <a:pos x="T0" y="T1"/>
                  </a:cxn>
                  <a:cxn ang="T5">
                    <a:pos x="T2" y="T3"/>
                  </a:cxn>
                </a:cxnLst>
                <a:rect l="T6" t="T7" r="T8" b="T9"/>
                <a:pathLst>
                  <a:path w="1345" h="1">
                    <a:moveTo>
                      <a:pt x="0" y="0"/>
                    </a:moveTo>
                    <a:lnTo>
                      <a:pt x="1344" y="0"/>
                    </a:lnTo>
                  </a:path>
                </a:pathLst>
              </a:custGeom>
              <a:noFill/>
              <a:ln w="25400" cap="rnd" cmpd="sng">
                <a:solidFill>
                  <a:schemeClr val="tx2"/>
                </a:solidFill>
                <a:prstDash val="solid"/>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24" name="Rectangle 35"/>
              <p:cNvSpPr>
                <a:spLocks noChangeArrowheads="1"/>
              </p:cNvSpPr>
              <p:nvPr/>
            </p:nvSpPr>
            <p:spPr bwMode="auto">
              <a:xfrm>
                <a:off x="163" y="2237"/>
                <a:ext cx="861"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endParaRPr lang="en-GB" sz="1600">
                  <a:solidFill>
                    <a:srgbClr val="009900"/>
                  </a:solidFill>
                  <a:latin typeface="Comic Sans MS" charset="0"/>
                </a:endParaRPr>
              </a:p>
              <a:p>
                <a:pPr algn="ctr"/>
                <a:r>
                  <a:rPr lang="en-GB" sz="1600">
                    <a:solidFill>
                      <a:srgbClr val="009900"/>
                    </a:solidFill>
                    <a:latin typeface="Comic Sans MS" charset="0"/>
                  </a:rPr>
                  <a:t>hypothalamus</a:t>
                </a:r>
              </a:p>
            </p:txBody>
          </p:sp>
          <p:sp>
            <p:nvSpPr>
              <p:cNvPr id="33825" name="Rectangle 36"/>
              <p:cNvSpPr>
                <a:spLocks noChangeArrowheads="1"/>
              </p:cNvSpPr>
              <p:nvPr/>
            </p:nvSpPr>
            <p:spPr bwMode="auto">
              <a:xfrm>
                <a:off x="197" y="2944"/>
                <a:ext cx="939"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algn="ctr"/>
                <a:r>
                  <a:rPr lang="en-GB" sz="1600" b="0" i="1">
                    <a:solidFill>
                      <a:srgbClr val="000099"/>
                    </a:solidFill>
                    <a:latin typeface="Comic Sans MS" charset="0"/>
                  </a:rPr>
                  <a:t>Pre/post-</a:t>
                </a:r>
                <a:br>
                  <a:rPr lang="en-GB" sz="1600" b="0" i="1">
                    <a:solidFill>
                      <a:srgbClr val="000099"/>
                    </a:solidFill>
                    <a:latin typeface="Comic Sans MS" charset="0"/>
                  </a:rPr>
                </a:br>
                <a:r>
                  <a:rPr lang="en-GB" sz="1600" b="0" i="1">
                    <a:solidFill>
                      <a:srgbClr val="000099"/>
                    </a:solidFill>
                    <a:latin typeface="Comic Sans MS" charset="0"/>
                  </a:rPr>
                  <a:t>menopausal</a:t>
                </a:r>
              </a:p>
            </p:txBody>
          </p:sp>
          <p:sp>
            <p:nvSpPr>
              <p:cNvPr id="33826" name="Rectangle 37"/>
              <p:cNvSpPr>
                <a:spLocks noChangeArrowheads="1"/>
              </p:cNvSpPr>
              <p:nvPr/>
            </p:nvSpPr>
            <p:spPr bwMode="auto">
              <a:xfrm>
                <a:off x="318" y="1111"/>
                <a:ext cx="114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algn="r"/>
                <a:r>
                  <a:rPr lang="en-GB" sz="1600" b="0" i="1">
                    <a:solidFill>
                      <a:srgbClr val="000099"/>
                    </a:solidFill>
                    <a:latin typeface="Comic Sans MS" charset="0"/>
                  </a:rPr>
                  <a:t>Premenopausal</a:t>
                </a:r>
              </a:p>
            </p:txBody>
          </p:sp>
          <p:sp>
            <p:nvSpPr>
              <p:cNvPr id="33827" name="Rectangle 38"/>
              <p:cNvSpPr>
                <a:spLocks noChangeArrowheads="1"/>
              </p:cNvSpPr>
              <p:nvPr/>
            </p:nvSpPr>
            <p:spPr bwMode="auto">
              <a:xfrm>
                <a:off x="1601" y="676"/>
                <a:ext cx="960"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Gonadotrophins</a:t>
                </a:r>
              </a:p>
              <a:p>
                <a:pPr algn="ctr"/>
                <a:r>
                  <a:rPr lang="en-GB" sz="1600" b="0">
                    <a:latin typeface="Comic Sans MS" charset="0"/>
                  </a:rPr>
                  <a:t>(FSH + LH)</a:t>
                </a:r>
              </a:p>
            </p:txBody>
          </p:sp>
          <p:sp>
            <p:nvSpPr>
              <p:cNvPr id="33828" name="Rectangle 39"/>
              <p:cNvSpPr>
                <a:spLocks noChangeArrowheads="1"/>
              </p:cNvSpPr>
              <p:nvPr/>
            </p:nvSpPr>
            <p:spPr bwMode="auto">
              <a:xfrm>
                <a:off x="1343" y="2884"/>
                <a:ext cx="1301"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Adrenocorticotrophic</a:t>
                </a:r>
                <a:br>
                  <a:rPr lang="en-GB" sz="1600" b="0">
                    <a:latin typeface="Comic Sans MS" charset="0"/>
                  </a:rPr>
                </a:br>
                <a:r>
                  <a:rPr lang="en-GB" sz="1600" b="0">
                    <a:latin typeface="Comic Sans MS" charset="0"/>
                  </a:rPr>
                  <a:t>hormone</a:t>
                </a:r>
              </a:p>
              <a:p>
                <a:pPr algn="ctr"/>
                <a:r>
                  <a:rPr lang="en-GB" sz="1600" b="0">
                    <a:latin typeface="Comic Sans MS" charset="0"/>
                  </a:rPr>
                  <a:t>(ACTH)</a:t>
                </a:r>
              </a:p>
            </p:txBody>
          </p:sp>
          <p:sp>
            <p:nvSpPr>
              <p:cNvPr id="33829" name="Rectangle 40"/>
              <p:cNvSpPr>
                <a:spLocks noChangeArrowheads="1"/>
              </p:cNvSpPr>
              <p:nvPr/>
            </p:nvSpPr>
            <p:spPr bwMode="auto">
              <a:xfrm>
                <a:off x="2636" y="3053"/>
                <a:ext cx="540"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a:solidFill>
                      <a:srgbClr val="009900"/>
                    </a:solidFill>
                    <a:latin typeface="Comic Sans MS" charset="0"/>
                  </a:rPr>
                  <a:t>Adrenal</a:t>
                </a:r>
              </a:p>
              <a:p>
                <a:pPr algn="ctr"/>
                <a:r>
                  <a:rPr lang="en-GB" sz="1600">
                    <a:solidFill>
                      <a:srgbClr val="009900"/>
                    </a:solidFill>
                    <a:latin typeface="Comic Sans MS" charset="0"/>
                  </a:rPr>
                  <a:t>glands</a:t>
                </a:r>
              </a:p>
            </p:txBody>
          </p:sp>
          <p:sp>
            <p:nvSpPr>
              <p:cNvPr id="33830" name="Rectangle 41"/>
              <p:cNvSpPr>
                <a:spLocks noChangeArrowheads="1"/>
              </p:cNvSpPr>
              <p:nvPr/>
            </p:nvSpPr>
            <p:spPr bwMode="auto">
              <a:xfrm>
                <a:off x="1291" y="2236"/>
                <a:ext cx="123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p>
                <a:pPr algn="ctr"/>
                <a:r>
                  <a:rPr lang="en-GB" sz="1600">
                    <a:solidFill>
                      <a:srgbClr val="009900"/>
                    </a:solidFill>
                    <a:latin typeface="Comic Sans MS" charset="0"/>
                  </a:rPr>
                  <a:t>Pituitary gland</a:t>
                </a:r>
              </a:p>
            </p:txBody>
          </p:sp>
          <p:sp>
            <p:nvSpPr>
              <p:cNvPr id="33831" name="Rectangle 42"/>
              <p:cNvSpPr>
                <a:spLocks noChangeArrowheads="1"/>
              </p:cNvSpPr>
              <p:nvPr/>
            </p:nvSpPr>
            <p:spPr bwMode="auto">
              <a:xfrm>
                <a:off x="2418" y="1865"/>
                <a:ext cx="1013"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Prolactin</a:t>
                </a:r>
              </a:p>
              <a:p>
                <a:pPr algn="ctr"/>
                <a:r>
                  <a:rPr lang="en-GB" sz="1600" b="0">
                    <a:latin typeface="Comic Sans MS" charset="0"/>
                  </a:rPr>
                  <a:t>Growth hormone</a:t>
                </a:r>
              </a:p>
            </p:txBody>
          </p:sp>
          <p:sp>
            <p:nvSpPr>
              <p:cNvPr id="33832" name="Rectangle 43"/>
              <p:cNvSpPr>
                <a:spLocks noChangeArrowheads="1"/>
              </p:cNvSpPr>
              <p:nvPr/>
            </p:nvSpPr>
            <p:spPr bwMode="auto">
              <a:xfrm>
                <a:off x="3875" y="929"/>
                <a:ext cx="83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Oestrogens</a:t>
                </a:r>
              </a:p>
              <a:p>
                <a:pPr algn="ctr"/>
                <a:r>
                  <a:rPr lang="en-GB" sz="1600" b="0">
                    <a:latin typeface="Comic Sans MS" charset="0"/>
                  </a:rPr>
                  <a:t>Progesterone</a:t>
                </a:r>
              </a:p>
            </p:txBody>
          </p:sp>
          <p:sp>
            <p:nvSpPr>
              <p:cNvPr id="33833" name="Rectangle 44"/>
              <p:cNvSpPr>
                <a:spLocks noChangeArrowheads="1"/>
              </p:cNvSpPr>
              <p:nvPr/>
            </p:nvSpPr>
            <p:spPr bwMode="auto">
              <a:xfrm>
                <a:off x="3168" y="2594"/>
                <a:ext cx="96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Corticosteroids</a:t>
                </a:r>
              </a:p>
            </p:txBody>
          </p:sp>
          <p:sp>
            <p:nvSpPr>
              <p:cNvPr id="33834" name="Rectangle 45"/>
              <p:cNvSpPr>
                <a:spLocks noChangeArrowheads="1"/>
              </p:cNvSpPr>
              <p:nvPr/>
            </p:nvSpPr>
            <p:spPr bwMode="auto">
              <a:xfrm>
                <a:off x="3162" y="2751"/>
                <a:ext cx="83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Progesterone</a:t>
                </a:r>
              </a:p>
            </p:txBody>
          </p:sp>
          <p:sp>
            <p:nvSpPr>
              <p:cNvPr id="33835" name="Rectangle 46"/>
              <p:cNvSpPr>
                <a:spLocks noChangeArrowheads="1"/>
              </p:cNvSpPr>
              <p:nvPr/>
            </p:nvSpPr>
            <p:spPr bwMode="auto">
              <a:xfrm>
                <a:off x="4193" y="3087"/>
                <a:ext cx="741"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Oestrogens</a:t>
                </a:r>
              </a:p>
            </p:txBody>
          </p:sp>
          <p:sp>
            <p:nvSpPr>
              <p:cNvPr id="33836" name="Rectangle 47"/>
              <p:cNvSpPr>
                <a:spLocks noChangeArrowheads="1"/>
              </p:cNvSpPr>
              <p:nvPr/>
            </p:nvSpPr>
            <p:spPr bwMode="auto">
              <a:xfrm>
                <a:off x="3377" y="3501"/>
                <a:ext cx="128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b="0">
                    <a:latin typeface="Comic Sans MS" charset="0"/>
                  </a:rPr>
                  <a:t>Peripheral conversion</a:t>
                </a:r>
              </a:p>
            </p:txBody>
          </p:sp>
          <p:sp>
            <p:nvSpPr>
              <p:cNvPr id="33837" name="Line 48"/>
              <p:cNvSpPr>
                <a:spLocks noChangeShapeType="1"/>
              </p:cNvSpPr>
              <p:nvPr/>
            </p:nvSpPr>
            <p:spPr bwMode="auto">
              <a:xfrm flipV="1">
                <a:off x="4016" y="3286"/>
                <a:ext cx="0" cy="206"/>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838" name="Rectangle 49"/>
              <p:cNvSpPr>
                <a:spLocks noChangeArrowheads="1"/>
              </p:cNvSpPr>
              <p:nvPr/>
            </p:nvSpPr>
            <p:spPr bwMode="auto">
              <a:xfrm>
                <a:off x="3137" y="1344"/>
                <a:ext cx="43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p>
                <a:pPr algn="ctr"/>
                <a:r>
                  <a:rPr lang="en-GB" sz="1600">
                    <a:solidFill>
                      <a:srgbClr val="009900"/>
                    </a:solidFill>
                    <a:latin typeface="Comic Sans MS" charset="0"/>
                  </a:rPr>
                  <a:t>Ovary</a:t>
                </a:r>
              </a:p>
            </p:txBody>
          </p:sp>
          <p:sp>
            <p:nvSpPr>
              <p:cNvPr id="33839" name="Rectangle 50"/>
              <p:cNvSpPr>
                <a:spLocks noChangeArrowheads="1"/>
              </p:cNvSpPr>
              <p:nvPr/>
            </p:nvSpPr>
            <p:spPr bwMode="auto">
              <a:xfrm>
                <a:off x="1002" y="1720"/>
                <a:ext cx="433"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1600" b="0">
                    <a:latin typeface="Comic Sans MS" charset="0"/>
                  </a:rPr>
                  <a:t>LHRH</a:t>
                </a:r>
              </a:p>
            </p:txBody>
          </p:sp>
          <p:sp>
            <p:nvSpPr>
              <p:cNvPr id="33840" name="Rectangle 51"/>
              <p:cNvSpPr>
                <a:spLocks noChangeArrowheads="1"/>
              </p:cNvSpPr>
              <p:nvPr/>
            </p:nvSpPr>
            <p:spPr bwMode="auto">
              <a:xfrm>
                <a:off x="3156" y="3084"/>
                <a:ext cx="69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1600" b="0">
                    <a:latin typeface="Comic Sans MS" charset="0"/>
                  </a:rPr>
                  <a:t>Androgens</a:t>
                </a:r>
              </a:p>
            </p:txBody>
          </p:sp>
          <p:sp>
            <p:nvSpPr>
              <p:cNvPr id="33841" name="Line 52"/>
              <p:cNvSpPr>
                <a:spLocks noChangeShapeType="1"/>
              </p:cNvSpPr>
              <p:nvPr/>
            </p:nvSpPr>
            <p:spPr bwMode="auto">
              <a:xfrm>
                <a:off x="3912" y="3198"/>
                <a:ext cx="248"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sp>
          <p:nvSpPr>
            <p:cNvPr id="55361" name="Rectangle 65"/>
            <p:cNvSpPr>
              <a:spLocks noChangeArrowheads="1"/>
            </p:cNvSpPr>
            <p:nvPr/>
          </p:nvSpPr>
          <p:spPr bwMode="auto">
            <a:xfrm>
              <a:off x="0" y="0"/>
              <a:ext cx="5760" cy="614"/>
            </a:xfrm>
            <a:prstGeom prst="rect">
              <a:avLst/>
            </a:prstGeom>
            <a:solidFill>
              <a:srgbClr val="DDDDDD"/>
            </a:solidFill>
            <a:ln w="12700">
              <a:noFill/>
              <a:miter lim="800000"/>
              <a:headEnd/>
              <a:tailEnd/>
            </a:ln>
            <a:effectLst/>
          </p:spPr>
          <p:txBody>
            <a:bodyPr wrap="none" anchor="ctr"/>
            <a:lstStyle/>
            <a:p>
              <a:pPr marL="342900" indent="-342900" algn="ctr">
                <a:spcBef>
                  <a:spcPct val="20000"/>
                </a:spcBef>
                <a:defRPr/>
              </a:pPr>
              <a:endParaRPr lang="de-DE">
                <a:solidFill>
                  <a:srgbClr val="4D4D4D"/>
                </a:solidFill>
                <a:effectLst>
                  <a:outerShdw blurRad="38100" dist="38100" dir="2700000" algn="tl">
                    <a:srgbClr val="000000"/>
                  </a:outerShdw>
                </a:effectLst>
                <a:latin typeface="Arial" charset="0"/>
                <a:ea typeface="+mn-ea"/>
                <a:cs typeface="+mn-cs"/>
              </a:endParaRPr>
            </a:p>
          </p:txBody>
        </p:sp>
        <p:sp>
          <p:nvSpPr>
            <p:cNvPr id="55362" name="Rectangle 66"/>
            <p:cNvSpPr>
              <a:spLocks noChangeArrowheads="1"/>
            </p:cNvSpPr>
            <p:nvPr/>
          </p:nvSpPr>
          <p:spPr bwMode="auto">
            <a:xfrm>
              <a:off x="664" y="103"/>
              <a:ext cx="4458" cy="288"/>
            </a:xfrm>
            <a:prstGeom prst="rect">
              <a:avLst/>
            </a:prstGeom>
            <a:noFill/>
            <a:ln w="12700">
              <a:noFill/>
              <a:miter lim="800000"/>
              <a:headEnd/>
              <a:tailEnd/>
            </a:ln>
            <a:effectLst/>
          </p:spPr>
          <p:txBody>
            <a:bodyPr wrap="none">
              <a:spAutoFit/>
            </a:bodyPr>
            <a:lstStyle/>
            <a:p>
              <a:pPr marL="342900" indent="-342900" algn="ctr">
                <a:spcBef>
                  <a:spcPct val="20000"/>
                </a:spcBef>
                <a:defRPr/>
              </a:pPr>
              <a:r>
                <a:rPr lang="de-DE">
                  <a:solidFill>
                    <a:srgbClr val="4D4D4D"/>
                  </a:solidFill>
                  <a:effectLst>
                    <a:outerShdw blurRad="38100" dist="38100" dir="2700000" algn="tl">
                      <a:srgbClr val="DDDDDD"/>
                    </a:outerShdw>
                  </a:effectLst>
                  <a:latin typeface="Arial" charset="0"/>
                  <a:cs typeface="+mn-cs"/>
                </a:rPr>
                <a:t>Breast Cancer: Targetting Oestrogen Signalling</a:t>
              </a:r>
            </a:p>
          </p:txBody>
        </p:sp>
      </p:grpSp>
      <p:grpSp>
        <p:nvGrpSpPr>
          <p:cNvPr id="5" name="Group 69"/>
          <p:cNvGrpSpPr>
            <a:grpSpLocks/>
          </p:cNvGrpSpPr>
          <p:nvPr/>
        </p:nvGrpSpPr>
        <p:grpSpPr bwMode="auto">
          <a:xfrm>
            <a:off x="1155700" y="939800"/>
            <a:ext cx="7727950" cy="5775325"/>
            <a:chOff x="728" y="592"/>
            <a:chExt cx="4868" cy="3638"/>
          </a:xfrm>
        </p:grpSpPr>
        <p:grpSp>
          <p:nvGrpSpPr>
            <p:cNvPr id="33795" name="Group 67"/>
            <p:cNvGrpSpPr>
              <a:grpSpLocks/>
            </p:cNvGrpSpPr>
            <p:nvPr/>
          </p:nvGrpSpPr>
          <p:grpSpPr bwMode="auto">
            <a:xfrm>
              <a:off x="728" y="1408"/>
              <a:ext cx="4868" cy="2822"/>
              <a:chOff x="728" y="1408"/>
              <a:chExt cx="4868" cy="2822"/>
            </a:xfrm>
          </p:grpSpPr>
          <p:grpSp>
            <p:nvGrpSpPr>
              <p:cNvPr id="33799" name="Group 53"/>
              <p:cNvGrpSpPr>
                <a:grpSpLocks/>
              </p:cNvGrpSpPr>
              <p:nvPr/>
            </p:nvGrpSpPr>
            <p:grpSpPr bwMode="auto">
              <a:xfrm>
                <a:off x="728" y="1408"/>
                <a:ext cx="1498" cy="659"/>
                <a:chOff x="718" y="1301"/>
                <a:chExt cx="1394" cy="655"/>
              </a:xfrm>
            </p:grpSpPr>
            <p:sp>
              <p:nvSpPr>
                <p:cNvPr id="33806" name="Rectangle 54"/>
                <p:cNvSpPr>
                  <a:spLocks noChangeArrowheads="1"/>
                </p:cNvSpPr>
                <p:nvPr/>
              </p:nvSpPr>
              <p:spPr bwMode="auto">
                <a:xfrm>
                  <a:off x="1022" y="1670"/>
                  <a:ext cx="23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solidFill>
                        <a:srgbClr val="FF3300"/>
                      </a:solidFill>
                      <a:latin typeface="Comic Sans MS" charset="0"/>
                    </a:rPr>
                    <a:t>X</a:t>
                  </a:r>
                </a:p>
              </p:txBody>
            </p:sp>
            <p:sp>
              <p:nvSpPr>
                <p:cNvPr id="33807" name="Rectangle 55"/>
                <p:cNvSpPr>
                  <a:spLocks noChangeArrowheads="1"/>
                </p:cNvSpPr>
                <p:nvPr/>
              </p:nvSpPr>
              <p:spPr bwMode="auto">
                <a:xfrm>
                  <a:off x="718" y="1301"/>
                  <a:ext cx="139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solidFill>
                        <a:srgbClr val="FF3300"/>
                      </a:solidFill>
                      <a:latin typeface="Comic Sans MS" charset="0"/>
                    </a:rPr>
                    <a:t>GNRH agonists</a:t>
                  </a:r>
                </a:p>
              </p:txBody>
            </p:sp>
          </p:grpSp>
          <p:grpSp>
            <p:nvGrpSpPr>
              <p:cNvPr id="33800" name="Group 56"/>
              <p:cNvGrpSpPr>
                <a:grpSpLocks/>
              </p:cNvGrpSpPr>
              <p:nvPr/>
            </p:nvGrpSpPr>
            <p:grpSpPr bwMode="auto">
              <a:xfrm>
                <a:off x="4108" y="3136"/>
                <a:ext cx="1367" cy="1094"/>
                <a:chOff x="3936" y="3024"/>
                <a:chExt cx="1273" cy="1088"/>
              </a:xfrm>
            </p:grpSpPr>
            <p:sp>
              <p:nvSpPr>
                <p:cNvPr id="33804" name="Rectangle 57"/>
                <p:cNvSpPr>
                  <a:spLocks noChangeArrowheads="1"/>
                </p:cNvSpPr>
                <p:nvPr/>
              </p:nvSpPr>
              <p:spPr bwMode="auto">
                <a:xfrm>
                  <a:off x="4182" y="3597"/>
                  <a:ext cx="1027" cy="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solidFill>
                        <a:srgbClr val="FF3300"/>
                      </a:solidFill>
                      <a:latin typeface="Comic Sans MS" charset="0"/>
                    </a:rPr>
                    <a:t>Aromatase</a:t>
                  </a:r>
                </a:p>
                <a:p>
                  <a:pPr defTabSz="762000"/>
                  <a:r>
                    <a:rPr lang="en-GB">
                      <a:solidFill>
                        <a:srgbClr val="FF3300"/>
                      </a:solidFill>
                      <a:latin typeface="Comic Sans MS" charset="0"/>
                    </a:rPr>
                    <a:t> inhibitors</a:t>
                  </a:r>
                </a:p>
              </p:txBody>
            </p:sp>
            <p:sp>
              <p:nvSpPr>
                <p:cNvPr id="33805" name="Rectangle 58"/>
                <p:cNvSpPr>
                  <a:spLocks noChangeArrowheads="1"/>
                </p:cNvSpPr>
                <p:nvPr/>
              </p:nvSpPr>
              <p:spPr bwMode="auto">
                <a:xfrm>
                  <a:off x="3936" y="3024"/>
                  <a:ext cx="23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solidFill>
                        <a:srgbClr val="FF3300"/>
                      </a:solidFill>
                      <a:latin typeface="Comic Sans MS" charset="0"/>
                    </a:rPr>
                    <a:t>X</a:t>
                  </a:r>
                </a:p>
              </p:txBody>
            </p:sp>
          </p:grpSp>
          <p:grpSp>
            <p:nvGrpSpPr>
              <p:cNvPr id="33801" name="Group 59"/>
              <p:cNvGrpSpPr>
                <a:grpSpLocks/>
              </p:cNvGrpSpPr>
              <p:nvPr/>
            </p:nvGrpSpPr>
            <p:grpSpPr bwMode="auto">
              <a:xfrm>
                <a:off x="3692" y="1552"/>
                <a:ext cx="1904" cy="626"/>
                <a:chOff x="3552" y="1440"/>
                <a:chExt cx="1774" cy="622"/>
              </a:xfrm>
            </p:grpSpPr>
            <p:sp>
              <p:nvSpPr>
                <p:cNvPr id="33802" name="Rectangle 60"/>
                <p:cNvSpPr>
                  <a:spLocks noChangeArrowheads="1"/>
                </p:cNvSpPr>
                <p:nvPr/>
              </p:nvSpPr>
              <p:spPr bwMode="auto">
                <a:xfrm>
                  <a:off x="5088" y="1776"/>
                  <a:ext cx="23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solidFill>
                        <a:srgbClr val="FF3300"/>
                      </a:solidFill>
                      <a:latin typeface="Comic Sans MS" charset="0"/>
                    </a:rPr>
                    <a:t>X</a:t>
                  </a:r>
                </a:p>
              </p:txBody>
            </p:sp>
            <p:sp>
              <p:nvSpPr>
                <p:cNvPr id="33803" name="Rectangle 61"/>
                <p:cNvSpPr>
                  <a:spLocks noChangeArrowheads="1"/>
                </p:cNvSpPr>
                <p:nvPr/>
              </p:nvSpPr>
              <p:spPr bwMode="auto">
                <a:xfrm>
                  <a:off x="3552" y="1440"/>
                  <a:ext cx="129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lnSpc>
                      <a:spcPct val="80000"/>
                    </a:lnSpc>
                  </a:pPr>
                  <a:r>
                    <a:rPr lang="en-GB">
                      <a:solidFill>
                        <a:srgbClr val="FF3300"/>
                      </a:solidFill>
                      <a:latin typeface="Comic Sans MS" charset="0"/>
                    </a:rPr>
                    <a:t>Antiestrogens</a:t>
                  </a:r>
                </a:p>
              </p:txBody>
            </p:sp>
          </p:grpSp>
        </p:grpSp>
        <p:grpSp>
          <p:nvGrpSpPr>
            <p:cNvPr id="33796" name="Group 62"/>
            <p:cNvGrpSpPr>
              <a:grpSpLocks/>
            </p:cNvGrpSpPr>
            <p:nvPr/>
          </p:nvGrpSpPr>
          <p:grpSpPr bwMode="auto">
            <a:xfrm>
              <a:off x="3444" y="592"/>
              <a:ext cx="2093" cy="819"/>
              <a:chOff x="3600" y="480"/>
              <a:chExt cx="2112" cy="814"/>
            </a:xfrm>
          </p:grpSpPr>
          <p:sp>
            <p:nvSpPr>
              <p:cNvPr id="33797" name="Rectangle 63"/>
              <p:cNvSpPr>
                <a:spLocks noChangeArrowheads="1"/>
              </p:cNvSpPr>
              <p:nvPr/>
            </p:nvSpPr>
            <p:spPr bwMode="auto">
              <a:xfrm>
                <a:off x="3600" y="480"/>
                <a:ext cx="211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a:r>
                  <a:rPr lang="en-GB">
                    <a:solidFill>
                      <a:srgbClr val="FF3300"/>
                    </a:solidFill>
                    <a:latin typeface="Comic Sans MS" charset="0"/>
                  </a:rPr>
                  <a:t>Aromatase inhibitors</a:t>
                </a:r>
              </a:p>
            </p:txBody>
          </p:sp>
          <p:sp>
            <p:nvSpPr>
              <p:cNvPr id="33798" name="Rectangle 64"/>
              <p:cNvSpPr>
                <a:spLocks noChangeArrowheads="1"/>
              </p:cNvSpPr>
              <p:nvPr/>
            </p:nvSpPr>
            <p:spPr bwMode="auto">
              <a:xfrm>
                <a:off x="3600" y="1008"/>
                <a:ext cx="2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r>
                  <a:rPr lang="en-GB">
                    <a:solidFill>
                      <a:srgbClr val="FF3300"/>
                    </a:solidFill>
                    <a:latin typeface="Comic Sans MS" charset="0"/>
                  </a:rPr>
                  <a:t>X</a:t>
                </a:r>
              </a:p>
            </p:txBody>
          </p:sp>
        </p:grpSp>
      </p:grpSp>
    </p:spTree>
    <p:extLst>
      <p:ext uri="{BB962C8B-B14F-4D97-AF65-F5344CB8AC3E}">
        <p14:creationId xmlns:p14="http://schemas.microsoft.com/office/powerpoint/2010/main" val="1376805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08275"/>
            <a:ext cx="54292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41684" y="365885"/>
            <a:ext cx="9248520" cy="830997"/>
          </a:xfrm>
          <a:prstGeom prst="rect">
            <a:avLst/>
          </a:prstGeom>
          <a:noFill/>
          <a:ln w="9525">
            <a:noFill/>
            <a:miter lim="800000"/>
            <a:headEnd/>
            <a:tailEnd/>
          </a:ln>
        </p:spPr>
        <p:txBody>
          <a:bodyPr wrap="square">
            <a:spAutoFit/>
          </a:bodyPr>
          <a:lstStyle/>
          <a:p>
            <a:pPr algn="ctr">
              <a:defRPr/>
            </a:pPr>
            <a:r>
              <a:rPr lang="en-GB" sz="2400" b="1" dirty="0">
                <a:latin typeface="+mn-lt"/>
                <a:ea typeface="+mn-ea"/>
              </a:rPr>
              <a:t>PR is required for side branching in Puberty and </a:t>
            </a:r>
            <a:r>
              <a:rPr lang="en-GB" sz="2400" b="1" dirty="0" err="1">
                <a:latin typeface="+mn-lt"/>
                <a:ea typeface="+mn-ea"/>
              </a:rPr>
              <a:t>Alveologenesis</a:t>
            </a:r>
            <a:r>
              <a:rPr lang="en-GB" sz="2400" b="1" dirty="0">
                <a:latin typeface="+mn-lt"/>
                <a:ea typeface="+mn-ea"/>
              </a:rPr>
              <a:t> in Pregnancy</a:t>
            </a:r>
          </a:p>
        </p:txBody>
      </p:sp>
      <p:sp>
        <p:nvSpPr>
          <p:cNvPr id="25604" name="TextBox 3"/>
          <p:cNvSpPr txBox="1">
            <a:spLocks noChangeArrowheads="1"/>
          </p:cNvSpPr>
          <p:nvPr/>
        </p:nvSpPr>
        <p:spPr bwMode="auto">
          <a:xfrm>
            <a:off x="796925" y="1674176"/>
            <a:ext cx="7795423" cy="400110"/>
          </a:xfrm>
          <a:prstGeom prst="rect">
            <a:avLst/>
          </a:prstGeom>
          <a:noFill/>
          <a:ln w="9525">
            <a:noFill/>
            <a:miter lim="800000"/>
            <a:headEnd/>
            <a:tailEnd/>
          </a:ln>
        </p:spPr>
        <p:txBody>
          <a:bodyPr wrap="none">
            <a:spAutoFit/>
          </a:bodyPr>
          <a:lstStyle/>
          <a:p>
            <a:pPr>
              <a:defRPr/>
            </a:pPr>
            <a:r>
              <a:rPr lang="en-GB" sz="2000" b="1" dirty="0" smtClean="0"/>
              <a:t>Mammary epithelial cell transplants into the  cleared mammary  fat pad </a:t>
            </a:r>
            <a:endParaRPr lang="en-GB" sz="2000" b="1" dirty="0">
              <a:latin typeface="+mn-lt"/>
              <a:ea typeface="+mn-ea"/>
            </a:endParaRPr>
          </a:p>
        </p:txBody>
      </p:sp>
      <p:sp>
        <p:nvSpPr>
          <p:cNvPr id="25605" name="TextBox 4"/>
          <p:cNvSpPr txBox="1">
            <a:spLocks noChangeArrowheads="1"/>
          </p:cNvSpPr>
          <p:nvPr/>
        </p:nvSpPr>
        <p:spPr bwMode="auto">
          <a:xfrm>
            <a:off x="1116013" y="5148263"/>
            <a:ext cx="471487" cy="339725"/>
          </a:xfrm>
          <a:prstGeom prst="rect">
            <a:avLst/>
          </a:prstGeom>
          <a:noFill/>
          <a:ln w="9525">
            <a:noFill/>
            <a:miter lim="800000"/>
            <a:headEnd/>
            <a:tailEnd/>
          </a:ln>
        </p:spPr>
        <p:txBody>
          <a:bodyPr wrap="none">
            <a:spAutoFit/>
          </a:bodyPr>
          <a:lstStyle/>
          <a:p>
            <a:pPr>
              <a:defRPr/>
            </a:pPr>
            <a:r>
              <a:rPr lang="en-GB" sz="1600" b="1">
                <a:latin typeface="+mn-lt"/>
                <a:ea typeface="+mn-ea"/>
              </a:rPr>
              <a:t>WT</a:t>
            </a:r>
          </a:p>
        </p:txBody>
      </p:sp>
      <p:sp>
        <p:nvSpPr>
          <p:cNvPr id="25606" name="TextBox 5"/>
          <p:cNvSpPr txBox="1">
            <a:spLocks noChangeArrowheads="1"/>
          </p:cNvSpPr>
          <p:nvPr/>
        </p:nvSpPr>
        <p:spPr bwMode="auto">
          <a:xfrm>
            <a:off x="796925" y="3276600"/>
            <a:ext cx="815975" cy="369888"/>
          </a:xfrm>
          <a:prstGeom prst="rect">
            <a:avLst/>
          </a:prstGeom>
          <a:noFill/>
          <a:ln w="9525">
            <a:noFill/>
            <a:miter lim="800000"/>
            <a:headEnd/>
            <a:tailEnd/>
          </a:ln>
        </p:spPr>
        <p:txBody>
          <a:bodyPr wrap="none">
            <a:spAutoFit/>
          </a:bodyPr>
          <a:lstStyle/>
          <a:p>
            <a:pPr>
              <a:defRPr/>
            </a:pPr>
            <a:r>
              <a:rPr lang="en-GB" b="1">
                <a:latin typeface="+mn-lt"/>
                <a:ea typeface="+mn-ea"/>
              </a:rPr>
              <a:t>PR KO </a:t>
            </a:r>
          </a:p>
        </p:txBody>
      </p:sp>
      <p:sp>
        <p:nvSpPr>
          <p:cNvPr id="7" name="TextBox 6"/>
          <p:cNvSpPr txBox="1"/>
          <p:nvPr/>
        </p:nvSpPr>
        <p:spPr>
          <a:xfrm>
            <a:off x="6516688" y="6237288"/>
            <a:ext cx="1824037" cy="338137"/>
          </a:xfrm>
          <a:prstGeom prst="rect">
            <a:avLst/>
          </a:prstGeom>
          <a:noFill/>
        </p:spPr>
        <p:txBody>
          <a:bodyPr wrap="none">
            <a:spAutoFit/>
          </a:bodyPr>
          <a:lstStyle/>
          <a:p>
            <a:pPr>
              <a:defRPr/>
            </a:pPr>
            <a:r>
              <a:rPr lang="en-GB" sz="1600" b="1" dirty="0">
                <a:latin typeface="+mn-lt"/>
                <a:ea typeface="+mn-ea"/>
              </a:rPr>
              <a:t>(</a:t>
            </a:r>
            <a:r>
              <a:rPr lang="en-GB" sz="1600" b="1" dirty="0" err="1">
                <a:latin typeface="+mn-lt"/>
                <a:ea typeface="+mn-ea"/>
              </a:rPr>
              <a:t>Brisken</a:t>
            </a:r>
            <a:r>
              <a:rPr lang="en-GB" sz="1600" b="1" dirty="0">
                <a:latin typeface="+mn-lt"/>
                <a:ea typeface="+mn-ea"/>
              </a:rPr>
              <a:t> et al,1998)</a:t>
            </a:r>
          </a:p>
        </p:txBody>
      </p:sp>
      <p:sp>
        <p:nvSpPr>
          <p:cNvPr id="8" name="TextBox 7"/>
          <p:cNvSpPr txBox="1"/>
          <p:nvPr/>
        </p:nvSpPr>
        <p:spPr>
          <a:xfrm>
            <a:off x="2484438" y="2276475"/>
            <a:ext cx="955675" cy="339725"/>
          </a:xfrm>
          <a:prstGeom prst="rect">
            <a:avLst/>
          </a:prstGeom>
          <a:noFill/>
        </p:spPr>
        <p:txBody>
          <a:bodyPr wrap="none">
            <a:spAutoFit/>
          </a:bodyPr>
          <a:lstStyle/>
          <a:p>
            <a:pPr>
              <a:defRPr/>
            </a:pPr>
            <a:r>
              <a:rPr lang="en-GB" sz="1600" b="1" dirty="0">
                <a:latin typeface="+mn-lt"/>
                <a:ea typeface="+mn-ea"/>
              </a:rPr>
              <a:t>Pregnant</a:t>
            </a:r>
          </a:p>
        </p:txBody>
      </p:sp>
      <p:sp>
        <p:nvSpPr>
          <p:cNvPr id="9" name="TextBox 8"/>
          <p:cNvSpPr txBox="1"/>
          <p:nvPr/>
        </p:nvSpPr>
        <p:spPr>
          <a:xfrm>
            <a:off x="5602288" y="2349500"/>
            <a:ext cx="685800" cy="338138"/>
          </a:xfrm>
          <a:prstGeom prst="rect">
            <a:avLst/>
          </a:prstGeom>
          <a:noFill/>
        </p:spPr>
        <p:txBody>
          <a:bodyPr wrap="none">
            <a:spAutoFit/>
          </a:bodyPr>
          <a:lstStyle/>
          <a:p>
            <a:pPr>
              <a:defRPr/>
            </a:pPr>
            <a:r>
              <a:rPr lang="en-GB" sz="1600" b="1" dirty="0">
                <a:latin typeface="+mn-lt"/>
                <a:ea typeface="+mn-ea"/>
              </a:rPr>
              <a:t>Virgin</a:t>
            </a:r>
          </a:p>
        </p:txBody>
      </p:sp>
    </p:spTree>
    <p:extLst>
      <p:ext uri="{BB962C8B-B14F-4D97-AF65-F5344CB8AC3E}">
        <p14:creationId xmlns:p14="http://schemas.microsoft.com/office/powerpoint/2010/main" val="342382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914400"/>
          </a:xfrm>
          <a:prstGeom prst="rect">
            <a:avLst/>
          </a:prstGeom>
          <a:solidFill>
            <a:schemeClr val="accent2"/>
          </a:solidFill>
          <a:ln w="12700">
            <a:noFill/>
            <a:miter lim="800000"/>
            <a:headEnd/>
            <a:tailEnd/>
          </a:ln>
          <a:effectLst/>
        </p:spPr>
        <p:txBody>
          <a:bodyPr lIns="90487" tIns="44450" rIns="90487" bIns="44450" anchor="ctr"/>
          <a:lstStyle/>
          <a:p>
            <a:pPr algn="ctr" eaLnBrk="1" hangingPunct="1"/>
            <a:r>
              <a:rPr lang="en-US" sz="3200">
                <a:solidFill>
                  <a:schemeClr val="bg1"/>
                </a:solidFill>
                <a:effectLst>
                  <a:outerShdw blurRad="38100" dist="38100" dir="2700000" algn="tl">
                    <a:srgbClr val="000000"/>
                  </a:outerShdw>
                </a:effectLst>
                <a:latin typeface="Arial" charset="0"/>
              </a:rPr>
              <a:t>Estrogen</a:t>
            </a:r>
            <a:r>
              <a:rPr lang="en-GB" sz="3200">
                <a:solidFill>
                  <a:schemeClr val="bg1"/>
                </a:solidFill>
                <a:effectLst>
                  <a:outerShdw blurRad="38100" dist="38100" dir="2700000" algn="tl">
                    <a:srgbClr val="000000"/>
                  </a:outerShdw>
                </a:effectLst>
                <a:latin typeface="Arial" charset="0"/>
              </a:rPr>
              <a:t> Receptor in Breast Cancer</a:t>
            </a:r>
            <a:endParaRPr lang="en-GB" sz="2800">
              <a:solidFill>
                <a:schemeClr val="bg1"/>
              </a:solidFill>
              <a:latin typeface="Arial" charset="0"/>
            </a:endParaRPr>
          </a:p>
        </p:txBody>
      </p:sp>
      <p:sp>
        <p:nvSpPr>
          <p:cNvPr id="88067" name="Rectangle 3"/>
          <p:cNvSpPr>
            <a:spLocks noChangeArrowheads="1"/>
          </p:cNvSpPr>
          <p:nvPr/>
        </p:nvSpPr>
        <p:spPr bwMode="auto">
          <a:xfrm>
            <a:off x="4648200" y="1828800"/>
            <a:ext cx="4211638" cy="3173413"/>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90487" tIns="44450" rIns="90487" bIns="44450">
            <a:spAutoFit/>
          </a:bodyPr>
          <a:lstStyle/>
          <a:p>
            <a:endParaRPr lang="en-GB" sz="1600">
              <a:latin typeface="Times New Roman" charset="0"/>
            </a:endParaRPr>
          </a:p>
          <a:p>
            <a:endParaRPr lang="en-GB" sz="1600">
              <a:latin typeface="Times New Roman" charset="0"/>
            </a:endParaRPr>
          </a:p>
          <a:p>
            <a:r>
              <a:rPr lang="en-GB" sz="1600" b="1">
                <a:solidFill>
                  <a:schemeClr val="accent2"/>
                </a:solidFill>
                <a:latin typeface="Times New Roman" charset="0"/>
              </a:rPr>
              <a:t>Table 2. </a:t>
            </a:r>
            <a:r>
              <a:rPr lang="en-GB" sz="1600">
                <a:solidFill>
                  <a:schemeClr val="accent2"/>
                </a:solidFill>
                <a:latin typeface="Times New Roman" charset="0"/>
              </a:rPr>
              <a:t>ER and Endocrine Therapy in Advanced   </a:t>
            </a:r>
          </a:p>
          <a:p>
            <a:r>
              <a:rPr lang="en-GB" sz="1600" u="sng">
                <a:solidFill>
                  <a:schemeClr val="accent2"/>
                </a:solidFill>
                <a:latin typeface="Times New Roman" charset="0"/>
              </a:rPr>
              <a:t>Breast Cancer                                                             </a:t>
            </a:r>
          </a:p>
          <a:p>
            <a:r>
              <a:rPr lang="en-GB" sz="1600" u="sng">
                <a:solidFill>
                  <a:schemeClr val="accent2"/>
                </a:solidFill>
                <a:latin typeface="Times New Roman" charset="0"/>
              </a:rPr>
              <a:t>			</a:t>
            </a:r>
            <a:r>
              <a:rPr lang="en-GB" sz="1600">
                <a:solidFill>
                  <a:schemeClr val="accent2"/>
                </a:solidFill>
                <a:latin typeface="Times New Roman" charset="0"/>
              </a:rPr>
              <a:t>Response Rate</a:t>
            </a:r>
          </a:p>
          <a:p>
            <a:r>
              <a:rPr lang="en-GB" sz="1600" u="sng">
                <a:solidFill>
                  <a:schemeClr val="accent2"/>
                </a:solidFill>
                <a:latin typeface="Times New Roman" charset="0"/>
              </a:rPr>
              <a:t>                                                               (%)              </a:t>
            </a:r>
          </a:p>
          <a:p>
            <a:r>
              <a:rPr lang="en-GB" sz="1800" u="sng">
                <a:solidFill>
                  <a:schemeClr val="accent2"/>
                </a:solidFill>
                <a:latin typeface="Times New Roman" charset="0"/>
              </a:rPr>
              <a:t>	</a:t>
            </a:r>
            <a:r>
              <a:rPr lang="en-GB" sz="1800">
                <a:solidFill>
                  <a:schemeClr val="accent2"/>
                </a:solidFill>
                <a:latin typeface="Times New Roman" charset="0"/>
              </a:rPr>
              <a:t>ER+ PR+		        77</a:t>
            </a:r>
          </a:p>
          <a:p>
            <a:r>
              <a:rPr lang="en-GB" sz="1800">
                <a:solidFill>
                  <a:schemeClr val="accent2"/>
                </a:solidFill>
                <a:latin typeface="Times New Roman" charset="0"/>
              </a:rPr>
              <a:t>	ER+ PR-		        27	</a:t>
            </a:r>
          </a:p>
          <a:p>
            <a:r>
              <a:rPr lang="en-GB" sz="1800">
                <a:solidFill>
                  <a:schemeClr val="accent2"/>
                </a:solidFill>
                <a:latin typeface="Times New Roman" charset="0"/>
              </a:rPr>
              <a:t>	ER- PR+		        46 </a:t>
            </a:r>
          </a:p>
          <a:p>
            <a:r>
              <a:rPr lang="en-GB" sz="1800" u="sng">
                <a:solidFill>
                  <a:schemeClr val="accent2"/>
                </a:solidFill>
                <a:latin typeface="Times New Roman" charset="0"/>
              </a:rPr>
              <a:t>                ER- PR-                           11</a:t>
            </a:r>
            <a:r>
              <a:rPr lang="en-GB" sz="1800" u="sng">
                <a:latin typeface="Times New Roman" charset="0"/>
              </a:rPr>
              <a:t>            </a:t>
            </a:r>
            <a:endParaRPr lang="en-GB" sz="1800">
              <a:latin typeface="Times New Roman" charset="0"/>
            </a:endParaRPr>
          </a:p>
          <a:p>
            <a:pPr algn="ctr"/>
            <a:endParaRPr lang="en-GB" sz="1800">
              <a:latin typeface="Times New Roman" charset="0"/>
            </a:endParaRPr>
          </a:p>
        </p:txBody>
      </p:sp>
      <p:sp>
        <p:nvSpPr>
          <p:cNvPr id="88068" name="Rectangle 4"/>
          <p:cNvSpPr>
            <a:spLocks noChangeArrowheads="1"/>
          </p:cNvSpPr>
          <p:nvPr/>
        </p:nvSpPr>
        <p:spPr bwMode="auto">
          <a:xfrm>
            <a:off x="3586163" y="2555875"/>
            <a:ext cx="5969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88069" name="Group 5"/>
          <p:cNvGrpSpPr>
            <a:grpSpLocks/>
          </p:cNvGrpSpPr>
          <p:nvPr/>
        </p:nvGrpSpPr>
        <p:grpSpPr bwMode="auto">
          <a:xfrm>
            <a:off x="304800" y="1828800"/>
            <a:ext cx="4146550" cy="2895600"/>
            <a:chOff x="56" y="1040"/>
            <a:chExt cx="2776" cy="1840"/>
          </a:xfrm>
        </p:grpSpPr>
        <p:pic>
          <p:nvPicPr>
            <p:cNvPr id="8807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 y="1040"/>
              <a:ext cx="2776" cy="1840"/>
            </a:xfrm>
            <a:prstGeom prst="rect">
              <a:avLst/>
            </a:prstGeom>
            <a:solidFill>
              <a:srgbClr val="FFFFFF"/>
            </a:solidFill>
            <a:ln>
              <a:noFill/>
            </a:ln>
            <a:extLst>
              <a:ext uri="{91240B29-F687-4F45-9708-019B960494DF}">
                <a14:hiddenLine xmlns:a14="http://schemas.microsoft.com/office/drawing/2010/main" w="50800">
                  <a:solidFill>
                    <a:srgbClr val="000000"/>
                  </a:solidFill>
                  <a:miter lim="800000"/>
                  <a:headEnd/>
                  <a:tailEnd/>
                </a14:hiddenLine>
              </a:ext>
            </a:extLst>
          </p:spPr>
        </p:pic>
        <p:sp>
          <p:nvSpPr>
            <p:cNvPr id="88071" name="Rectangle 7"/>
            <p:cNvSpPr>
              <a:spLocks noChangeArrowheads="1"/>
            </p:cNvSpPr>
            <p:nvPr/>
          </p:nvSpPr>
          <p:spPr bwMode="auto">
            <a:xfrm>
              <a:off x="2229" y="2038"/>
              <a:ext cx="380" cy="14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72" name="Rectangle 8"/>
            <p:cNvSpPr>
              <a:spLocks noChangeArrowheads="1"/>
            </p:cNvSpPr>
            <p:nvPr/>
          </p:nvSpPr>
          <p:spPr bwMode="auto">
            <a:xfrm>
              <a:off x="2160" y="1536"/>
              <a:ext cx="459" cy="58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1800" b="1">
                  <a:solidFill>
                    <a:schemeClr val="accent2"/>
                  </a:solidFill>
                  <a:latin typeface="Times New Roman" charset="0"/>
                </a:rPr>
                <a:t>ER +</a:t>
              </a:r>
            </a:p>
            <a:p>
              <a:endParaRPr lang="en-GB" sz="1800" b="1">
                <a:solidFill>
                  <a:schemeClr val="accent2"/>
                </a:solidFill>
                <a:latin typeface="Times New Roman" charset="0"/>
              </a:endParaRPr>
            </a:p>
            <a:p>
              <a:r>
                <a:rPr lang="en-GB" sz="1800" b="1">
                  <a:solidFill>
                    <a:schemeClr val="accent2"/>
                  </a:solidFill>
                  <a:latin typeface="Times New Roman" charset="0"/>
                </a:rPr>
                <a:t>ER</a:t>
              </a:r>
              <a:r>
                <a:rPr lang="en-GB" sz="1800" b="1">
                  <a:latin typeface="Times New Roman" charset="0"/>
                </a:rPr>
                <a:t> </a:t>
              </a:r>
              <a:r>
                <a:rPr lang="en-GB" sz="1800" b="1">
                  <a:solidFill>
                    <a:schemeClr val="accent2"/>
                  </a:solidFill>
                  <a:latin typeface="Times New Roman" charset="0"/>
                </a:rPr>
                <a:t>-</a:t>
              </a:r>
            </a:p>
          </p:txBody>
        </p:sp>
      </p:grpSp>
    </p:spTree>
    <p:extLst>
      <p:ext uri="{BB962C8B-B14F-4D97-AF65-F5344CB8AC3E}">
        <p14:creationId xmlns:p14="http://schemas.microsoft.com/office/powerpoint/2010/main" val="1635102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4"/>
            <a:ext cx="9144000" cy="1143000"/>
          </a:xfrm>
        </p:spPr>
        <p:txBody>
          <a:bodyPr>
            <a:normAutofit fontScale="90000"/>
          </a:bodyPr>
          <a:lstStyle/>
          <a:p>
            <a:r>
              <a:rPr lang="en-US" dirty="0" smtClean="0"/>
              <a:t>Breast Cancer Classification and Therapies</a:t>
            </a:r>
            <a:endParaRPr lang="en-US" dirty="0"/>
          </a:p>
        </p:txBody>
      </p:sp>
      <p:grpSp>
        <p:nvGrpSpPr>
          <p:cNvPr id="39" name="Group 38"/>
          <p:cNvGrpSpPr/>
          <p:nvPr/>
        </p:nvGrpSpPr>
        <p:grpSpPr>
          <a:xfrm>
            <a:off x="5616608" y="2897471"/>
            <a:ext cx="1427469" cy="407952"/>
            <a:chOff x="5325298" y="4137578"/>
            <a:chExt cx="1427469" cy="407952"/>
          </a:xfrm>
        </p:grpSpPr>
        <p:sp>
          <p:nvSpPr>
            <p:cNvPr id="29" name="Right Bracket 28"/>
            <p:cNvSpPr/>
            <p:nvPr/>
          </p:nvSpPr>
          <p:spPr>
            <a:xfrm rot="16200000">
              <a:off x="5957814" y="3750577"/>
              <a:ext cx="162437" cy="142746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6034111" y="4137578"/>
              <a:ext cx="1" cy="23732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6481967" y="3370974"/>
            <a:ext cx="1110926" cy="369332"/>
          </a:xfrm>
          <a:prstGeom prst="rect">
            <a:avLst/>
          </a:prstGeom>
          <a:solidFill>
            <a:schemeClr val="accent5"/>
          </a:solidFill>
        </p:spPr>
        <p:txBody>
          <a:bodyPr wrap="none" rtlCol="0">
            <a:spAutoFit/>
          </a:bodyPr>
          <a:lstStyle/>
          <a:p>
            <a:pPr algn="ctr"/>
            <a:r>
              <a:rPr lang="en-US" dirty="0" smtClean="0">
                <a:solidFill>
                  <a:schemeClr val="bg1"/>
                </a:solidFill>
              </a:rPr>
              <a:t>Luminal A</a:t>
            </a:r>
            <a:endParaRPr lang="en-US" dirty="0">
              <a:solidFill>
                <a:schemeClr val="bg1"/>
              </a:solidFill>
            </a:endParaRPr>
          </a:p>
        </p:txBody>
      </p:sp>
      <p:sp>
        <p:nvSpPr>
          <p:cNvPr id="41" name="TextBox 40"/>
          <p:cNvSpPr txBox="1"/>
          <p:nvPr/>
        </p:nvSpPr>
        <p:spPr>
          <a:xfrm>
            <a:off x="4953108" y="3370974"/>
            <a:ext cx="1326004" cy="369332"/>
          </a:xfrm>
          <a:prstGeom prst="rect">
            <a:avLst/>
          </a:prstGeom>
          <a:solidFill>
            <a:schemeClr val="accent1"/>
          </a:solidFill>
        </p:spPr>
        <p:txBody>
          <a:bodyPr wrap="none" rtlCol="0">
            <a:spAutoFit/>
          </a:bodyPr>
          <a:lstStyle/>
          <a:p>
            <a:pPr algn="ctr"/>
            <a:r>
              <a:rPr lang="en-US" dirty="0" smtClean="0">
                <a:solidFill>
                  <a:schemeClr val="bg1"/>
                </a:solidFill>
              </a:rPr>
              <a:t>Luminal B/C</a:t>
            </a:r>
            <a:endParaRPr lang="en-US" dirty="0">
              <a:solidFill>
                <a:schemeClr val="bg1"/>
              </a:solidFill>
            </a:endParaRPr>
          </a:p>
        </p:txBody>
      </p:sp>
      <p:grpSp>
        <p:nvGrpSpPr>
          <p:cNvPr id="42" name="Group 41"/>
          <p:cNvGrpSpPr/>
          <p:nvPr/>
        </p:nvGrpSpPr>
        <p:grpSpPr>
          <a:xfrm>
            <a:off x="1521548" y="2901440"/>
            <a:ext cx="2485673" cy="407952"/>
            <a:chOff x="5325298" y="4137578"/>
            <a:chExt cx="1427469" cy="407952"/>
          </a:xfrm>
        </p:grpSpPr>
        <p:sp>
          <p:nvSpPr>
            <p:cNvPr id="43" name="Right Bracket 42"/>
            <p:cNvSpPr/>
            <p:nvPr/>
          </p:nvSpPr>
          <p:spPr>
            <a:xfrm rot="16200000">
              <a:off x="5957814" y="3750577"/>
              <a:ext cx="162437" cy="142746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Connector 43"/>
            <p:cNvCxnSpPr/>
            <p:nvPr/>
          </p:nvCxnSpPr>
          <p:spPr>
            <a:xfrm>
              <a:off x="6034111" y="4137578"/>
              <a:ext cx="1" cy="23732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2095233" y="3382900"/>
            <a:ext cx="1454921" cy="369332"/>
          </a:xfrm>
          <a:prstGeom prst="rect">
            <a:avLst/>
          </a:prstGeom>
          <a:solidFill>
            <a:schemeClr val="accent3"/>
          </a:solidFill>
        </p:spPr>
        <p:txBody>
          <a:bodyPr wrap="none" rtlCol="0">
            <a:spAutoFit/>
          </a:bodyPr>
          <a:lstStyle/>
          <a:p>
            <a:pPr algn="ctr"/>
            <a:r>
              <a:rPr lang="en-US" dirty="0" smtClean="0">
                <a:solidFill>
                  <a:schemeClr val="bg1"/>
                </a:solidFill>
              </a:rPr>
              <a:t>“Normal” like</a:t>
            </a:r>
            <a:endParaRPr lang="en-US" dirty="0">
              <a:solidFill>
                <a:schemeClr val="bg1"/>
              </a:solidFill>
            </a:endParaRPr>
          </a:p>
        </p:txBody>
      </p:sp>
      <p:sp>
        <p:nvSpPr>
          <p:cNvPr id="46" name="TextBox 45"/>
          <p:cNvSpPr txBox="1"/>
          <p:nvPr/>
        </p:nvSpPr>
        <p:spPr>
          <a:xfrm>
            <a:off x="3665458" y="3382900"/>
            <a:ext cx="683525" cy="369332"/>
          </a:xfrm>
          <a:prstGeom prst="rect">
            <a:avLst/>
          </a:prstGeom>
          <a:solidFill>
            <a:schemeClr val="accent4"/>
          </a:solidFill>
        </p:spPr>
        <p:txBody>
          <a:bodyPr wrap="none" rtlCol="0">
            <a:spAutoFit/>
          </a:bodyPr>
          <a:lstStyle/>
          <a:p>
            <a:pPr algn="ctr"/>
            <a:r>
              <a:rPr lang="en-US" dirty="0" smtClean="0">
                <a:solidFill>
                  <a:schemeClr val="bg1"/>
                </a:solidFill>
              </a:rPr>
              <a:t>HER2</a:t>
            </a:r>
            <a:endParaRPr lang="en-US" dirty="0">
              <a:solidFill>
                <a:schemeClr val="bg1"/>
              </a:solidFill>
            </a:endParaRPr>
          </a:p>
        </p:txBody>
      </p:sp>
      <p:sp>
        <p:nvSpPr>
          <p:cNvPr id="47" name="TextBox 46"/>
          <p:cNvSpPr txBox="1"/>
          <p:nvPr/>
        </p:nvSpPr>
        <p:spPr>
          <a:xfrm>
            <a:off x="992156" y="3374937"/>
            <a:ext cx="1071026" cy="369332"/>
          </a:xfrm>
          <a:prstGeom prst="rect">
            <a:avLst/>
          </a:prstGeom>
          <a:solidFill>
            <a:schemeClr val="accent2"/>
          </a:solidFill>
        </p:spPr>
        <p:txBody>
          <a:bodyPr wrap="none" rtlCol="0">
            <a:spAutoFit/>
          </a:bodyPr>
          <a:lstStyle/>
          <a:p>
            <a:pPr algn="ctr"/>
            <a:r>
              <a:rPr lang="en-US" dirty="0" smtClean="0">
                <a:solidFill>
                  <a:schemeClr val="bg1"/>
                </a:solidFill>
              </a:rPr>
              <a:t>Basal-like</a:t>
            </a:r>
            <a:endParaRPr lang="en-US" dirty="0">
              <a:solidFill>
                <a:schemeClr val="bg1"/>
              </a:solidFill>
            </a:endParaRPr>
          </a:p>
        </p:txBody>
      </p:sp>
      <p:sp>
        <p:nvSpPr>
          <p:cNvPr id="48" name="TextBox 47"/>
          <p:cNvSpPr txBox="1"/>
          <p:nvPr/>
        </p:nvSpPr>
        <p:spPr>
          <a:xfrm>
            <a:off x="5983020" y="2543465"/>
            <a:ext cx="684803" cy="369332"/>
          </a:xfrm>
          <a:prstGeom prst="rect">
            <a:avLst/>
          </a:prstGeom>
          <a:noFill/>
          <a:ln>
            <a:noFill/>
          </a:ln>
        </p:spPr>
        <p:txBody>
          <a:bodyPr wrap="none" rtlCol="0">
            <a:spAutoFit/>
          </a:bodyPr>
          <a:lstStyle/>
          <a:p>
            <a:r>
              <a:rPr lang="en-US" b="1" dirty="0" err="1" smtClean="0">
                <a:solidFill>
                  <a:schemeClr val="tx2"/>
                </a:solidFill>
              </a:rPr>
              <a:t>ER</a:t>
            </a:r>
            <a:r>
              <a:rPr lang="en-US" b="1" dirty="0" err="1" smtClean="0">
                <a:solidFill>
                  <a:schemeClr val="tx2"/>
                </a:solidFill>
                <a:latin typeface="Symbol" charset="2"/>
                <a:cs typeface="Symbol" charset="2"/>
              </a:rPr>
              <a:t>a</a:t>
            </a:r>
            <a:r>
              <a:rPr lang="en-US" b="1" dirty="0" smtClean="0">
                <a:solidFill>
                  <a:schemeClr val="tx2"/>
                </a:solidFill>
              </a:rPr>
              <a:t>+</a:t>
            </a:r>
            <a:endParaRPr lang="en-US" b="1" dirty="0">
              <a:solidFill>
                <a:schemeClr val="tx2"/>
              </a:solidFill>
            </a:endParaRPr>
          </a:p>
        </p:txBody>
      </p:sp>
      <p:sp>
        <p:nvSpPr>
          <p:cNvPr id="49" name="TextBox 48"/>
          <p:cNvSpPr txBox="1"/>
          <p:nvPr/>
        </p:nvSpPr>
        <p:spPr>
          <a:xfrm>
            <a:off x="2414685" y="2541197"/>
            <a:ext cx="643513" cy="369332"/>
          </a:xfrm>
          <a:prstGeom prst="rect">
            <a:avLst/>
          </a:prstGeom>
          <a:noFill/>
          <a:ln>
            <a:noFill/>
          </a:ln>
        </p:spPr>
        <p:txBody>
          <a:bodyPr wrap="none" rtlCol="0">
            <a:spAutoFit/>
          </a:bodyPr>
          <a:lstStyle/>
          <a:p>
            <a:r>
              <a:rPr lang="en-US" b="1" dirty="0" err="1" smtClean="0">
                <a:solidFill>
                  <a:srgbClr val="FF6600"/>
                </a:solidFill>
              </a:rPr>
              <a:t>ER</a:t>
            </a:r>
            <a:r>
              <a:rPr lang="en-US" b="1" dirty="0" err="1" smtClean="0">
                <a:solidFill>
                  <a:srgbClr val="FF6600"/>
                </a:solidFill>
                <a:latin typeface="Symbol" charset="2"/>
                <a:cs typeface="Symbol" charset="2"/>
              </a:rPr>
              <a:t>a</a:t>
            </a:r>
            <a:r>
              <a:rPr lang="en-US" b="1" dirty="0">
                <a:solidFill>
                  <a:srgbClr val="FF6600"/>
                </a:solidFill>
              </a:rPr>
              <a:t>-</a:t>
            </a:r>
          </a:p>
        </p:txBody>
      </p:sp>
      <p:sp>
        <p:nvSpPr>
          <p:cNvPr id="50" name="TextBox 49"/>
          <p:cNvSpPr txBox="1"/>
          <p:nvPr/>
        </p:nvSpPr>
        <p:spPr>
          <a:xfrm>
            <a:off x="6375991" y="2276434"/>
            <a:ext cx="583663" cy="369332"/>
          </a:xfrm>
          <a:prstGeom prst="rect">
            <a:avLst/>
          </a:prstGeom>
          <a:noFill/>
        </p:spPr>
        <p:txBody>
          <a:bodyPr wrap="none" rtlCol="0">
            <a:spAutoFit/>
          </a:bodyPr>
          <a:lstStyle/>
          <a:p>
            <a:r>
              <a:rPr lang="en-US" b="1" dirty="0" smtClean="0">
                <a:solidFill>
                  <a:srgbClr val="FF0000"/>
                </a:solidFill>
              </a:rPr>
              <a:t>70%</a:t>
            </a:r>
            <a:endParaRPr lang="en-US" b="1" dirty="0">
              <a:solidFill>
                <a:srgbClr val="FF0000"/>
              </a:solidFill>
            </a:endParaRPr>
          </a:p>
        </p:txBody>
      </p:sp>
      <p:grpSp>
        <p:nvGrpSpPr>
          <p:cNvPr id="51" name="Group 50"/>
          <p:cNvGrpSpPr/>
          <p:nvPr/>
        </p:nvGrpSpPr>
        <p:grpSpPr>
          <a:xfrm>
            <a:off x="2764384" y="2136405"/>
            <a:ext cx="3561037" cy="407952"/>
            <a:chOff x="5325298" y="4137578"/>
            <a:chExt cx="1427469" cy="407952"/>
          </a:xfrm>
        </p:grpSpPr>
        <p:sp>
          <p:nvSpPr>
            <p:cNvPr id="52" name="Right Bracket 51"/>
            <p:cNvSpPr/>
            <p:nvPr/>
          </p:nvSpPr>
          <p:spPr>
            <a:xfrm rot="16200000">
              <a:off x="5957814" y="3750577"/>
              <a:ext cx="162437" cy="1427469"/>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p:nvPr/>
          </p:nvCxnSpPr>
          <p:spPr>
            <a:xfrm>
              <a:off x="6034111" y="4137578"/>
              <a:ext cx="1" cy="23732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5" name="TextBox 54"/>
          <p:cNvSpPr txBox="1"/>
          <p:nvPr/>
        </p:nvSpPr>
        <p:spPr>
          <a:xfrm>
            <a:off x="3790737" y="1805498"/>
            <a:ext cx="1483775" cy="369332"/>
          </a:xfrm>
          <a:prstGeom prst="rect">
            <a:avLst/>
          </a:prstGeom>
          <a:noFill/>
        </p:spPr>
        <p:txBody>
          <a:bodyPr wrap="none" rtlCol="0">
            <a:spAutoFit/>
          </a:bodyPr>
          <a:lstStyle/>
          <a:p>
            <a:r>
              <a:rPr lang="en-US" dirty="0" smtClean="0"/>
              <a:t>Breast Cancer</a:t>
            </a:r>
            <a:endParaRPr lang="en-US" dirty="0"/>
          </a:p>
        </p:txBody>
      </p:sp>
      <p:sp>
        <p:nvSpPr>
          <p:cNvPr id="3" name="Down Arrow 2"/>
          <p:cNvSpPr/>
          <p:nvPr/>
        </p:nvSpPr>
        <p:spPr>
          <a:xfrm>
            <a:off x="6208568" y="3876277"/>
            <a:ext cx="281866" cy="5164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636562" y="4372950"/>
            <a:ext cx="1444989" cy="646331"/>
          </a:xfrm>
          <a:prstGeom prst="rect">
            <a:avLst/>
          </a:prstGeom>
          <a:noFill/>
        </p:spPr>
        <p:txBody>
          <a:bodyPr wrap="square" rtlCol="0">
            <a:spAutoFit/>
          </a:bodyPr>
          <a:lstStyle/>
          <a:p>
            <a:pPr algn="ctr"/>
            <a:r>
              <a:rPr lang="en-US" dirty="0" smtClean="0">
                <a:solidFill>
                  <a:schemeClr val="accent1"/>
                </a:solidFill>
              </a:rPr>
              <a:t>Hormone Therapy</a:t>
            </a:r>
            <a:endParaRPr lang="en-US" dirty="0">
              <a:solidFill>
                <a:schemeClr val="accent1"/>
              </a:solidFill>
            </a:endParaRPr>
          </a:p>
        </p:txBody>
      </p:sp>
      <p:grpSp>
        <p:nvGrpSpPr>
          <p:cNvPr id="27" name="Group 26"/>
          <p:cNvGrpSpPr/>
          <p:nvPr/>
        </p:nvGrpSpPr>
        <p:grpSpPr>
          <a:xfrm>
            <a:off x="4888523" y="5088046"/>
            <a:ext cx="2936833" cy="1134627"/>
            <a:chOff x="5579245" y="4467196"/>
            <a:chExt cx="2936833" cy="1134627"/>
          </a:xfrm>
        </p:grpSpPr>
        <p:sp>
          <p:nvSpPr>
            <p:cNvPr id="28" name="TextBox 27"/>
            <p:cNvSpPr txBox="1"/>
            <p:nvPr/>
          </p:nvSpPr>
          <p:spPr>
            <a:xfrm>
              <a:off x="5579245" y="4955492"/>
              <a:ext cx="1444989" cy="646331"/>
            </a:xfrm>
            <a:prstGeom prst="rect">
              <a:avLst/>
            </a:prstGeom>
            <a:noFill/>
          </p:spPr>
          <p:txBody>
            <a:bodyPr wrap="square" rtlCol="0">
              <a:spAutoFit/>
            </a:bodyPr>
            <a:lstStyle/>
            <a:p>
              <a:pPr algn="ctr"/>
              <a:r>
                <a:rPr lang="en-US" i="1" dirty="0" smtClean="0">
                  <a:solidFill>
                    <a:srgbClr val="FF6666"/>
                  </a:solidFill>
                </a:rPr>
                <a:t>De novo </a:t>
              </a:r>
              <a:r>
                <a:rPr lang="en-US" dirty="0" smtClean="0">
                  <a:solidFill>
                    <a:srgbClr val="FF6666"/>
                  </a:solidFill>
                </a:rPr>
                <a:t>Resistance</a:t>
              </a:r>
              <a:endParaRPr lang="en-US" dirty="0">
                <a:solidFill>
                  <a:srgbClr val="FF6666"/>
                </a:solidFill>
              </a:endParaRPr>
            </a:p>
          </p:txBody>
        </p:sp>
        <p:sp>
          <p:nvSpPr>
            <p:cNvPr id="31" name="TextBox 30"/>
            <p:cNvSpPr txBox="1"/>
            <p:nvPr/>
          </p:nvSpPr>
          <p:spPr>
            <a:xfrm>
              <a:off x="7071089" y="4955492"/>
              <a:ext cx="1444989" cy="646331"/>
            </a:xfrm>
            <a:prstGeom prst="rect">
              <a:avLst/>
            </a:prstGeom>
            <a:noFill/>
          </p:spPr>
          <p:txBody>
            <a:bodyPr wrap="square" rtlCol="0">
              <a:spAutoFit/>
            </a:bodyPr>
            <a:lstStyle/>
            <a:p>
              <a:pPr algn="ctr"/>
              <a:r>
                <a:rPr lang="en-US" dirty="0" smtClean="0">
                  <a:solidFill>
                    <a:srgbClr val="FF6666"/>
                  </a:solidFill>
                </a:rPr>
                <a:t>Acquired Resistance</a:t>
              </a:r>
              <a:endParaRPr lang="en-US" dirty="0">
                <a:solidFill>
                  <a:srgbClr val="FF6666"/>
                </a:solidFill>
              </a:endParaRPr>
            </a:p>
          </p:txBody>
        </p:sp>
        <p:sp>
          <p:nvSpPr>
            <p:cNvPr id="32" name="Down Arrow 31"/>
            <p:cNvSpPr/>
            <p:nvPr/>
          </p:nvSpPr>
          <p:spPr>
            <a:xfrm>
              <a:off x="6899290" y="4467196"/>
              <a:ext cx="281866" cy="51646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7" name="Straight Connector 6"/>
          <p:cNvCxnSpPr/>
          <p:nvPr/>
        </p:nvCxnSpPr>
        <p:spPr>
          <a:xfrm>
            <a:off x="992156" y="3876277"/>
            <a:ext cx="255799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90477" y="3876277"/>
            <a:ext cx="1903085" cy="646331"/>
          </a:xfrm>
          <a:prstGeom prst="rect">
            <a:avLst/>
          </a:prstGeom>
          <a:noFill/>
        </p:spPr>
        <p:txBody>
          <a:bodyPr wrap="none" rtlCol="0">
            <a:spAutoFit/>
          </a:bodyPr>
          <a:lstStyle/>
          <a:p>
            <a:pPr algn="ctr"/>
            <a:r>
              <a:rPr lang="en-US" dirty="0" smtClean="0"/>
              <a:t>Triple-negative BC</a:t>
            </a:r>
          </a:p>
          <a:p>
            <a:pPr algn="ctr"/>
            <a:r>
              <a:rPr lang="en-US" dirty="0" smtClean="0"/>
              <a:t>ER-/PR-/HER2-</a:t>
            </a:r>
            <a:endParaRPr lang="en-US" dirty="0"/>
          </a:p>
        </p:txBody>
      </p:sp>
      <p:sp>
        <p:nvSpPr>
          <p:cNvPr id="30" name="Down Arrow 29"/>
          <p:cNvSpPr/>
          <p:nvPr/>
        </p:nvSpPr>
        <p:spPr>
          <a:xfrm>
            <a:off x="3864710" y="3856483"/>
            <a:ext cx="281866" cy="516467"/>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TextBox 5"/>
          <p:cNvSpPr txBox="1"/>
          <p:nvPr/>
        </p:nvSpPr>
        <p:spPr>
          <a:xfrm>
            <a:off x="3453505" y="4441715"/>
            <a:ext cx="1107432" cy="646331"/>
          </a:xfrm>
          <a:prstGeom prst="rect">
            <a:avLst/>
          </a:prstGeom>
          <a:noFill/>
        </p:spPr>
        <p:txBody>
          <a:bodyPr wrap="none" rtlCol="0">
            <a:spAutoFit/>
          </a:bodyPr>
          <a:lstStyle/>
          <a:p>
            <a:pPr algn="ctr"/>
            <a:r>
              <a:rPr lang="en-US" dirty="0" smtClean="0"/>
              <a:t>Herceptin</a:t>
            </a:r>
          </a:p>
          <a:p>
            <a:pPr algn="ctr"/>
            <a:r>
              <a:rPr lang="en-US" dirty="0" err="1" smtClean="0"/>
              <a:t>Lapatinib</a:t>
            </a:r>
            <a:endParaRPr lang="en-US" dirty="0"/>
          </a:p>
        </p:txBody>
      </p:sp>
      <p:sp>
        <p:nvSpPr>
          <p:cNvPr id="33" name="Down Arrow 32"/>
          <p:cNvSpPr/>
          <p:nvPr/>
        </p:nvSpPr>
        <p:spPr>
          <a:xfrm>
            <a:off x="3866288" y="5088046"/>
            <a:ext cx="281866" cy="51646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3435664" y="5636318"/>
            <a:ext cx="1180018" cy="369332"/>
          </a:xfrm>
          <a:prstGeom prst="rect">
            <a:avLst/>
          </a:prstGeom>
          <a:noFill/>
        </p:spPr>
        <p:txBody>
          <a:bodyPr wrap="none" rtlCol="0">
            <a:spAutoFit/>
          </a:bodyPr>
          <a:lstStyle/>
          <a:p>
            <a:r>
              <a:rPr lang="en-US" dirty="0" smtClean="0">
                <a:solidFill>
                  <a:srgbClr val="FF0000"/>
                </a:solidFill>
              </a:rPr>
              <a:t>Resistance</a:t>
            </a:r>
            <a:endParaRPr lang="en-US" dirty="0">
              <a:solidFill>
                <a:srgbClr val="FF0000"/>
              </a:solidFill>
            </a:endParaRPr>
          </a:p>
        </p:txBody>
      </p:sp>
      <p:sp>
        <p:nvSpPr>
          <p:cNvPr id="10" name="TextBox 9"/>
          <p:cNvSpPr txBox="1"/>
          <p:nvPr/>
        </p:nvSpPr>
        <p:spPr>
          <a:xfrm>
            <a:off x="106948" y="6502037"/>
            <a:ext cx="1644315" cy="261610"/>
          </a:xfrm>
          <a:prstGeom prst="rect">
            <a:avLst/>
          </a:prstGeom>
          <a:noFill/>
        </p:spPr>
        <p:txBody>
          <a:bodyPr wrap="square" rtlCol="0">
            <a:spAutoFit/>
          </a:bodyPr>
          <a:lstStyle/>
          <a:p>
            <a:r>
              <a:rPr lang="en-US" sz="1100" dirty="0" smtClean="0"/>
              <a:t>Prof </a:t>
            </a:r>
            <a:r>
              <a:rPr lang="en-US" sz="1100" dirty="0" err="1" smtClean="0"/>
              <a:t>Simak</a:t>
            </a:r>
            <a:r>
              <a:rPr lang="en-US" sz="1100" dirty="0" smtClean="0"/>
              <a:t> Ali</a:t>
            </a:r>
            <a:endParaRPr lang="en-US" sz="1100" dirty="0"/>
          </a:p>
        </p:txBody>
      </p:sp>
    </p:spTree>
    <p:extLst>
      <p:ext uri="{BB962C8B-B14F-4D97-AF65-F5344CB8AC3E}">
        <p14:creationId xmlns:p14="http://schemas.microsoft.com/office/powerpoint/2010/main" val="92449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a:solidFill>
                  <a:schemeClr val="bg1"/>
                </a:solidFill>
              </a:rPr>
              <a:t>Progestins in Breast Cancer</a:t>
            </a:r>
            <a:endParaRPr lang="en-US" sz="3200"/>
          </a:p>
        </p:txBody>
      </p:sp>
      <p:sp>
        <p:nvSpPr>
          <p:cNvPr id="90115" name="Rectangle 3"/>
          <p:cNvSpPr>
            <a:spLocks noChangeArrowheads="1"/>
          </p:cNvSpPr>
          <p:nvPr/>
        </p:nvSpPr>
        <p:spPr bwMode="auto">
          <a:xfrm>
            <a:off x="304800" y="990600"/>
            <a:ext cx="745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Char char="•"/>
            </a:pPr>
            <a:r>
              <a:rPr lang="en-GB"/>
              <a:t>Progesterone is the dominant naturally occurring progestin</a:t>
            </a:r>
            <a:endParaRPr lang="en-US"/>
          </a:p>
        </p:txBody>
      </p:sp>
      <p:sp>
        <p:nvSpPr>
          <p:cNvPr id="90116" name="Rectangle 5"/>
          <p:cNvSpPr>
            <a:spLocks noChangeArrowheads="1"/>
          </p:cNvSpPr>
          <p:nvPr/>
        </p:nvSpPr>
        <p:spPr bwMode="auto">
          <a:xfrm>
            <a:off x="304800" y="2495550"/>
            <a:ext cx="8450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a:t>Progestin response in the human breast is complex and influences both proliferation and differentiated function. </a:t>
            </a:r>
            <a:endParaRPr lang="en-US"/>
          </a:p>
        </p:txBody>
      </p:sp>
      <p:sp>
        <p:nvSpPr>
          <p:cNvPr id="90117" name="Rectangle 7"/>
          <p:cNvSpPr>
            <a:spLocks noChangeArrowheads="1"/>
          </p:cNvSpPr>
          <p:nvPr/>
        </p:nvSpPr>
        <p:spPr bwMode="auto">
          <a:xfrm>
            <a:off x="304800" y="3368675"/>
            <a:ext cx="8316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a:t>Progestins are used in the endocrine treatment of uterine and breast cancer with clinically proven antineoplastic properties.</a:t>
            </a:r>
            <a:endParaRPr lang="en-US"/>
          </a:p>
        </p:txBody>
      </p:sp>
      <p:sp>
        <p:nvSpPr>
          <p:cNvPr id="90118" name="Rectangle 9"/>
          <p:cNvSpPr>
            <a:spLocks noChangeArrowheads="1"/>
          </p:cNvSpPr>
          <p:nvPr/>
        </p:nvSpPr>
        <p:spPr bwMode="auto">
          <a:xfrm>
            <a:off x="304800" y="1616075"/>
            <a:ext cx="8143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a:t>The poor absorption of progesterone has been overcome with some of the synthetic derivative progestins </a:t>
            </a:r>
            <a:endParaRPr lang="en-US"/>
          </a:p>
        </p:txBody>
      </p:sp>
      <p:sp>
        <p:nvSpPr>
          <p:cNvPr id="75786" name="Rectangle 10"/>
          <p:cNvSpPr>
            <a:spLocks noChangeArrowheads="1"/>
          </p:cNvSpPr>
          <p:nvPr/>
        </p:nvSpPr>
        <p:spPr bwMode="auto">
          <a:xfrm>
            <a:off x="304800" y="4343400"/>
            <a:ext cx="8220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dirty="0"/>
              <a:t>Progestin therapy for metastatic breast cancer has been used principally as a second- or third-line therapy following selective </a:t>
            </a:r>
            <a:r>
              <a:rPr lang="en-US" dirty="0" smtClean="0"/>
              <a:t>estrogen receptor modulators and aromatase </a:t>
            </a:r>
            <a:r>
              <a:rPr lang="en-US" dirty="0" err="1" smtClean="0"/>
              <a:t>inhbitors</a:t>
            </a:r>
            <a:endParaRPr lang="en-US" dirty="0">
              <a:latin typeface="Arial" charset="0"/>
            </a:endParaRPr>
          </a:p>
        </p:txBody>
      </p:sp>
      <p:sp>
        <p:nvSpPr>
          <p:cNvPr id="75787" name="Rectangle 11"/>
          <p:cNvSpPr>
            <a:spLocks noChangeArrowheads="1"/>
          </p:cNvSpPr>
          <p:nvPr/>
        </p:nvSpPr>
        <p:spPr bwMode="auto">
          <a:xfrm>
            <a:off x="304800" y="5715000"/>
            <a:ext cx="8104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GB"/>
              <a:t>. The principal progestin used for metastatic breast cancer has been megestrol acetate</a:t>
            </a:r>
            <a:endParaRPr lang="en-US"/>
          </a:p>
        </p:txBody>
      </p:sp>
    </p:spTree>
    <p:extLst>
      <p:ext uri="{BB962C8B-B14F-4D97-AF65-F5344CB8AC3E}">
        <p14:creationId xmlns:p14="http://schemas.microsoft.com/office/powerpoint/2010/main" val="922048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6" grpId="0" build="p" autoUpdateAnimBg="0"/>
      <p:bldP spid="757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ancer_cell,%20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1551662" y="2525713"/>
            <a:ext cx="6558206" cy="1717393"/>
          </a:xfrm>
          <a:prstGeom prst="rect">
            <a:avLst/>
          </a:prstGeom>
          <a:noFill/>
          <a:ln w="12700">
            <a:noFill/>
            <a:miter lim="800000"/>
            <a:headEnd/>
            <a:tailEnd/>
          </a:ln>
          <a:effectLst/>
        </p:spPr>
        <p:txBody>
          <a:bodyPr wrap="none">
            <a:spAutoFit/>
          </a:bodyPr>
          <a:lstStyle/>
          <a:p>
            <a:pPr marL="342900" indent="-342900" algn="ctr">
              <a:spcBef>
                <a:spcPct val="20000"/>
              </a:spcBef>
              <a:defRPr/>
            </a:pPr>
            <a:r>
              <a:rPr lang="de-DE" sz="4800" b="1" dirty="0" err="1" smtClean="0">
                <a:solidFill>
                  <a:schemeClr val="bg1"/>
                </a:solidFill>
                <a:effectLst>
                  <a:outerShdw blurRad="38100" dist="38100" dir="2700000" algn="tl">
                    <a:srgbClr val="DDDDDD"/>
                  </a:outerShdw>
                </a:effectLst>
                <a:latin typeface="Arial" charset="0"/>
              </a:rPr>
              <a:t>Progesterone</a:t>
            </a:r>
            <a:r>
              <a:rPr lang="de-DE" sz="4800" b="1" dirty="0" smtClean="0">
                <a:solidFill>
                  <a:schemeClr val="bg1"/>
                </a:solidFill>
                <a:effectLst>
                  <a:outerShdw blurRad="38100" dist="38100" dir="2700000" algn="tl">
                    <a:srgbClr val="DDDDDD"/>
                  </a:outerShdw>
                </a:effectLst>
                <a:latin typeface="Arial" charset="0"/>
              </a:rPr>
              <a:t> </a:t>
            </a:r>
            <a:endParaRPr lang="de-DE" sz="4800" b="1" dirty="0">
              <a:solidFill>
                <a:schemeClr val="bg1"/>
              </a:solidFill>
              <a:effectLst>
                <a:outerShdw blurRad="38100" dist="38100" dir="2700000" algn="tl">
                  <a:srgbClr val="DDDDDD"/>
                </a:outerShdw>
              </a:effectLst>
              <a:latin typeface="Arial" charset="0"/>
            </a:endParaRPr>
          </a:p>
          <a:p>
            <a:pPr marL="342900" indent="-342900" algn="ctr">
              <a:spcBef>
                <a:spcPct val="20000"/>
              </a:spcBef>
              <a:defRPr/>
            </a:pPr>
            <a:r>
              <a:rPr lang="de-DE" sz="4800" b="1" dirty="0">
                <a:solidFill>
                  <a:schemeClr val="bg1"/>
                </a:solidFill>
                <a:effectLst>
                  <a:outerShdw blurRad="38100" dist="38100" dir="2700000" algn="tl">
                    <a:srgbClr val="DDDDDD"/>
                  </a:outerShdw>
                </a:effectLst>
                <a:latin typeface="Arial" charset="0"/>
              </a:rPr>
              <a:t>i</a:t>
            </a:r>
            <a:r>
              <a:rPr lang="de-DE" sz="4800" b="1" dirty="0" smtClean="0">
                <a:solidFill>
                  <a:schemeClr val="bg1"/>
                </a:solidFill>
                <a:effectLst>
                  <a:outerShdw blurRad="38100" dist="38100" dir="2700000" algn="tl">
                    <a:srgbClr val="DDDDDD"/>
                  </a:outerShdw>
                </a:effectLst>
                <a:latin typeface="Arial" charset="0"/>
              </a:rPr>
              <a:t>n </a:t>
            </a:r>
            <a:r>
              <a:rPr lang="de-DE" sz="4800" b="1" dirty="0" err="1" smtClean="0">
                <a:solidFill>
                  <a:schemeClr val="bg1"/>
                </a:solidFill>
                <a:effectLst>
                  <a:outerShdw blurRad="38100" dist="38100" dir="2700000" algn="tl">
                    <a:srgbClr val="DDDDDD"/>
                  </a:outerShdw>
                </a:effectLst>
                <a:latin typeface="Arial" charset="0"/>
              </a:rPr>
              <a:t>endometrial</a:t>
            </a:r>
            <a:r>
              <a:rPr lang="de-DE" sz="4800" b="1" dirty="0" smtClean="0">
                <a:solidFill>
                  <a:schemeClr val="bg1"/>
                </a:solidFill>
                <a:effectLst>
                  <a:outerShdw blurRad="38100" dist="38100" dir="2700000" algn="tl">
                    <a:srgbClr val="DDDDDD"/>
                  </a:outerShdw>
                </a:effectLst>
                <a:latin typeface="Arial" charset="0"/>
              </a:rPr>
              <a:t> </a:t>
            </a:r>
            <a:r>
              <a:rPr lang="de-DE" sz="4800" b="1" dirty="0" err="1">
                <a:solidFill>
                  <a:schemeClr val="bg1"/>
                </a:solidFill>
                <a:effectLst>
                  <a:outerShdw blurRad="38100" dist="38100" dir="2700000" algn="tl">
                    <a:srgbClr val="DDDDDD"/>
                  </a:outerShdw>
                </a:effectLst>
                <a:latin typeface="Arial" charset="0"/>
              </a:rPr>
              <a:t>cancer</a:t>
            </a:r>
            <a:endParaRPr lang="de-DE" sz="4800" b="1" dirty="0">
              <a:solidFill>
                <a:schemeClr val="bg1"/>
              </a:solidFill>
              <a:effectLst>
                <a:outerShdw blurRad="38100" dist="38100" dir="2700000" algn="tl">
                  <a:srgbClr val="DDDDDD"/>
                </a:outerShdw>
              </a:effectLst>
              <a:latin typeface="Arial" charset="0"/>
            </a:endParaRPr>
          </a:p>
        </p:txBody>
      </p:sp>
    </p:spTree>
    <p:extLst>
      <p:ext uri="{BB962C8B-B14F-4D97-AF65-F5344CB8AC3E}">
        <p14:creationId xmlns:p14="http://schemas.microsoft.com/office/powerpoint/2010/main" val="122326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900" y="4899025"/>
            <a:ext cx="4698108" cy="1200329"/>
          </a:xfrm>
          <a:prstGeom prst="rect">
            <a:avLst/>
          </a:prstGeom>
        </p:spPr>
        <p:txBody>
          <a:bodyPr wrap="square">
            <a:spAutoFit/>
          </a:bodyPr>
          <a:lstStyle/>
          <a:p>
            <a:r>
              <a:rPr lang="en-GB" dirty="0"/>
              <a:t>The endometrium is the tissue that lines the uterine cavity and consists of a layer of columnar luminal epithelium supported by cellular </a:t>
            </a:r>
            <a:r>
              <a:rPr lang="en-GB" dirty="0" err="1"/>
              <a:t>stroma</a:t>
            </a:r>
            <a:r>
              <a:rPr lang="en-GB" dirty="0"/>
              <a:t> with tubular </a:t>
            </a:r>
            <a:r>
              <a:rPr lang="en-GB" dirty="0" smtClean="0"/>
              <a:t>glands. </a:t>
            </a:r>
            <a:endParaRPr lang="en-US" dirty="0"/>
          </a:p>
        </p:txBody>
      </p:sp>
      <p:pic>
        <p:nvPicPr>
          <p:cNvPr id="8" name="Picture 7" descr="Endometrium_Cancer-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994" y="1255792"/>
            <a:ext cx="3216737" cy="2573390"/>
          </a:xfrm>
          <a:prstGeom prst="rect">
            <a:avLst/>
          </a:prstGeom>
        </p:spPr>
      </p:pic>
      <p:pic>
        <p:nvPicPr>
          <p:cNvPr id="11" name="Picture 10" descr="402265-01X.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66" y="1033713"/>
            <a:ext cx="4681728" cy="3547872"/>
          </a:xfrm>
          <a:prstGeom prst="rect">
            <a:avLst/>
          </a:prstGeom>
        </p:spPr>
      </p:pic>
      <p:sp>
        <p:nvSpPr>
          <p:cNvPr id="5" name="Rectangle 2"/>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The Endometrium</a:t>
            </a:r>
            <a:endParaRPr lang="en-US" sz="3200" dirty="0"/>
          </a:p>
        </p:txBody>
      </p:sp>
      <p:sp>
        <p:nvSpPr>
          <p:cNvPr id="6" name="Rectangle 5"/>
          <p:cNvSpPr/>
          <p:nvPr/>
        </p:nvSpPr>
        <p:spPr>
          <a:xfrm>
            <a:off x="5530680" y="4939107"/>
            <a:ext cx="3192278" cy="923330"/>
          </a:xfrm>
          <a:prstGeom prst="rect">
            <a:avLst/>
          </a:prstGeom>
        </p:spPr>
        <p:txBody>
          <a:bodyPr wrap="square">
            <a:spAutoFit/>
          </a:bodyPr>
          <a:lstStyle/>
          <a:p>
            <a:r>
              <a:rPr lang="en-GB" dirty="0" smtClean="0"/>
              <a:t>Endometrial cancer is a carcinoma  arising from the columnar </a:t>
            </a:r>
            <a:r>
              <a:rPr lang="en-GB" dirty="0"/>
              <a:t>luminal </a:t>
            </a:r>
            <a:r>
              <a:rPr lang="en-GB" dirty="0" smtClean="0"/>
              <a:t>epithelium. </a:t>
            </a:r>
            <a:endParaRPr lang="en-US" dirty="0"/>
          </a:p>
        </p:txBody>
      </p:sp>
    </p:spTree>
    <p:extLst>
      <p:ext uri="{BB962C8B-B14F-4D97-AF65-F5344CB8AC3E}">
        <p14:creationId xmlns:p14="http://schemas.microsoft.com/office/powerpoint/2010/main" val="40203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3732213"/>
            <a:chOff x="0" y="0"/>
            <a:chExt cx="5760" cy="2351"/>
          </a:xfrm>
        </p:grpSpPr>
        <p:sp>
          <p:nvSpPr>
            <p:cNvPr id="28698" name="Rectangle 3"/>
            <p:cNvSpPr>
              <a:spLocks noChangeArrowheads="1"/>
            </p:cNvSpPr>
            <p:nvPr/>
          </p:nvSpPr>
          <p:spPr bwMode="auto">
            <a:xfrm>
              <a:off x="0" y="0"/>
              <a:ext cx="5760" cy="59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97284" name="Rectangle 4"/>
            <p:cNvSpPr>
              <a:spLocks noChangeArrowheads="1"/>
            </p:cNvSpPr>
            <p:nvPr/>
          </p:nvSpPr>
          <p:spPr bwMode="auto">
            <a:xfrm>
              <a:off x="1337" y="181"/>
              <a:ext cx="3156" cy="250"/>
            </a:xfrm>
            <a:prstGeom prst="rect">
              <a:avLst/>
            </a:prstGeom>
            <a:noFill/>
            <a:ln w="12700">
              <a:noFill/>
              <a:miter lim="800000"/>
              <a:headEnd/>
              <a:tailEnd/>
            </a:ln>
            <a:effectLst/>
          </p:spPr>
          <p:txBody>
            <a:bodyPr wrap="none">
              <a:spAutoFit/>
            </a:bodyPr>
            <a:lstStyle/>
            <a:p>
              <a:pPr algn="ctr"/>
              <a:r>
                <a:rPr lang="de-DE" sz="2000" b="1">
                  <a:effectLst>
                    <a:outerShdw blurRad="38100" dist="38100" dir="2700000" algn="tl">
                      <a:srgbClr val="DDDDDD"/>
                    </a:outerShdw>
                  </a:effectLst>
                </a:rPr>
                <a:t>CYCLIC ENDOMETRIAL REMODELLING</a:t>
              </a:r>
            </a:p>
          </p:txBody>
        </p:sp>
        <p:sp>
          <p:nvSpPr>
            <p:cNvPr id="28700" name="Text Box 5"/>
            <p:cNvSpPr txBox="1">
              <a:spLocks noChangeArrowheads="1"/>
            </p:cNvSpPr>
            <p:nvPr/>
          </p:nvSpPr>
          <p:spPr bwMode="auto">
            <a:xfrm>
              <a:off x="668" y="219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a:t>
              </a:r>
            </a:p>
          </p:txBody>
        </p:sp>
        <p:sp>
          <p:nvSpPr>
            <p:cNvPr id="28701" name="Text Box 6"/>
            <p:cNvSpPr txBox="1">
              <a:spLocks noChangeArrowheads="1"/>
            </p:cNvSpPr>
            <p:nvPr/>
          </p:nvSpPr>
          <p:spPr bwMode="auto">
            <a:xfrm>
              <a:off x="813" y="219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3</a:t>
              </a:r>
            </a:p>
          </p:txBody>
        </p:sp>
        <p:sp>
          <p:nvSpPr>
            <p:cNvPr id="28702" name="Text Box 7"/>
            <p:cNvSpPr txBox="1">
              <a:spLocks noChangeArrowheads="1"/>
            </p:cNvSpPr>
            <p:nvPr/>
          </p:nvSpPr>
          <p:spPr bwMode="auto">
            <a:xfrm>
              <a:off x="957" y="219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5</a:t>
              </a:r>
            </a:p>
          </p:txBody>
        </p:sp>
        <p:sp>
          <p:nvSpPr>
            <p:cNvPr id="28703" name="Text Box 8"/>
            <p:cNvSpPr txBox="1">
              <a:spLocks noChangeArrowheads="1"/>
            </p:cNvSpPr>
            <p:nvPr/>
          </p:nvSpPr>
          <p:spPr bwMode="auto">
            <a:xfrm>
              <a:off x="1100" y="219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7</a:t>
              </a:r>
            </a:p>
          </p:txBody>
        </p:sp>
        <p:sp>
          <p:nvSpPr>
            <p:cNvPr id="28704" name="Text Box 9"/>
            <p:cNvSpPr txBox="1">
              <a:spLocks noChangeArrowheads="1"/>
            </p:cNvSpPr>
            <p:nvPr/>
          </p:nvSpPr>
          <p:spPr bwMode="auto">
            <a:xfrm>
              <a:off x="1251" y="219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9</a:t>
              </a:r>
            </a:p>
          </p:txBody>
        </p:sp>
        <p:sp>
          <p:nvSpPr>
            <p:cNvPr id="28705" name="Text Box 10"/>
            <p:cNvSpPr txBox="1">
              <a:spLocks noChangeArrowheads="1"/>
            </p:cNvSpPr>
            <p:nvPr/>
          </p:nvSpPr>
          <p:spPr bwMode="auto">
            <a:xfrm>
              <a:off x="1382"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11</a:t>
              </a:r>
            </a:p>
          </p:txBody>
        </p:sp>
        <p:sp>
          <p:nvSpPr>
            <p:cNvPr id="28706" name="Text Box 11"/>
            <p:cNvSpPr txBox="1">
              <a:spLocks noChangeArrowheads="1"/>
            </p:cNvSpPr>
            <p:nvPr/>
          </p:nvSpPr>
          <p:spPr bwMode="auto">
            <a:xfrm>
              <a:off x="1568"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13</a:t>
              </a:r>
            </a:p>
          </p:txBody>
        </p:sp>
        <p:sp>
          <p:nvSpPr>
            <p:cNvPr id="28707" name="Text Box 12"/>
            <p:cNvSpPr txBox="1">
              <a:spLocks noChangeArrowheads="1"/>
            </p:cNvSpPr>
            <p:nvPr/>
          </p:nvSpPr>
          <p:spPr bwMode="auto">
            <a:xfrm>
              <a:off x="1754"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15</a:t>
              </a:r>
            </a:p>
          </p:txBody>
        </p:sp>
        <p:sp>
          <p:nvSpPr>
            <p:cNvPr id="28708" name="Text Box 13"/>
            <p:cNvSpPr txBox="1">
              <a:spLocks noChangeArrowheads="1"/>
            </p:cNvSpPr>
            <p:nvPr/>
          </p:nvSpPr>
          <p:spPr bwMode="auto">
            <a:xfrm>
              <a:off x="1939"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17</a:t>
              </a:r>
            </a:p>
          </p:txBody>
        </p:sp>
        <p:sp>
          <p:nvSpPr>
            <p:cNvPr id="28709" name="Text Box 14"/>
            <p:cNvSpPr txBox="1">
              <a:spLocks noChangeArrowheads="1"/>
            </p:cNvSpPr>
            <p:nvPr/>
          </p:nvSpPr>
          <p:spPr bwMode="auto">
            <a:xfrm>
              <a:off x="2125"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19</a:t>
              </a:r>
            </a:p>
          </p:txBody>
        </p:sp>
        <p:sp>
          <p:nvSpPr>
            <p:cNvPr id="28710" name="Text Box 15"/>
            <p:cNvSpPr txBox="1">
              <a:spLocks noChangeArrowheads="1"/>
            </p:cNvSpPr>
            <p:nvPr/>
          </p:nvSpPr>
          <p:spPr bwMode="auto">
            <a:xfrm>
              <a:off x="2310"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21</a:t>
              </a:r>
            </a:p>
          </p:txBody>
        </p:sp>
        <p:sp>
          <p:nvSpPr>
            <p:cNvPr id="28711" name="Text Box 16"/>
            <p:cNvSpPr txBox="1">
              <a:spLocks noChangeArrowheads="1"/>
            </p:cNvSpPr>
            <p:nvPr/>
          </p:nvSpPr>
          <p:spPr bwMode="auto">
            <a:xfrm>
              <a:off x="2496"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23</a:t>
              </a:r>
            </a:p>
          </p:txBody>
        </p:sp>
        <p:sp>
          <p:nvSpPr>
            <p:cNvPr id="28712" name="Text Box 17"/>
            <p:cNvSpPr txBox="1">
              <a:spLocks noChangeArrowheads="1"/>
            </p:cNvSpPr>
            <p:nvPr/>
          </p:nvSpPr>
          <p:spPr bwMode="auto">
            <a:xfrm>
              <a:off x="2681"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25</a:t>
              </a:r>
            </a:p>
          </p:txBody>
        </p:sp>
        <p:sp>
          <p:nvSpPr>
            <p:cNvPr id="28713" name="Text Box 18"/>
            <p:cNvSpPr txBox="1">
              <a:spLocks noChangeArrowheads="1"/>
            </p:cNvSpPr>
            <p:nvPr/>
          </p:nvSpPr>
          <p:spPr bwMode="auto">
            <a:xfrm>
              <a:off x="2867" y="219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27</a:t>
              </a:r>
            </a:p>
          </p:txBody>
        </p:sp>
        <p:sp>
          <p:nvSpPr>
            <p:cNvPr id="28714" name="Text Box 19"/>
            <p:cNvSpPr txBox="1">
              <a:spLocks noChangeArrowheads="1"/>
            </p:cNvSpPr>
            <p:nvPr/>
          </p:nvSpPr>
          <p:spPr bwMode="auto">
            <a:xfrm>
              <a:off x="3051" y="219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1</a:t>
              </a:r>
            </a:p>
          </p:txBody>
        </p:sp>
        <p:sp>
          <p:nvSpPr>
            <p:cNvPr id="28715" name="Line 20"/>
            <p:cNvSpPr>
              <a:spLocks noChangeShapeType="1"/>
            </p:cNvSpPr>
            <p:nvPr/>
          </p:nvSpPr>
          <p:spPr bwMode="auto">
            <a:xfrm flipV="1">
              <a:off x="1029" y="1694"/>
              <a:ext cx="755" cy="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6" name="Line 21"/>
            <p:cNvSpPr>
              <a:spLocks noChangeShapeType="1"/>
            </p:cNvSpPr>
            <p:nvPr/>
          </p:nvSpPr>
          <p:spPr bwMode="auto">
            <a:xfrm>
              <a:off x="1805" y="1691"/>
              <a:ext cx="1241" cy="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8717" name="Picture 22"/>
            <p:cNvPicPr>
              <a:picLocks noChangeAspect="1" noChangeArrowheads="1"/>
            </p:cNvPicPr>
            <p:nvPr/>
          </p:nvPicPr>
          <p:blipFill>
            <a:blip r:embed="rId3">
              <a:extLst>
                <a:ext uri="{28A0092B-C50C-407E-A947-70E740481C1C}">
                  <a14:useLocalDpi xmlns:a14="http://schemas.microsoft.com/office/drawing/2010/main" val="0"/>
                </a:ext>
              </a:extLst>
            </a:blip>
            <a:srcRect t="17227" r="2695"/>
            <a:stretch>
              <a:fillRect/>
            </a:stretch>
          </p:blipFill>
          <p:spPr bwMode="auto">
            <a:xfrm>
              <a:off x="685" y="1751"/>
              <a:ext cx="2532"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8" name="Line 23"/>
            <p:cNvSpPr>
              <a:spLocks noChangeShapeType="1"/>
            </p:cNvSpPr>
            <p:nvPr/>
          </p:nvSpPr>
          <p:spPr bwMode="auto">
            <a:xfrm>
              <a:off x="1793" y="1471"/>
              <a:ext cx="8" cy="7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19" name="Text Box 24"/>
            <p:cNvSpPr txBox="1">
              <a:spLocks noChangeArrowheads="1"/>
            </p:cNvSpPr>
            <p:nvPr/>
          </p:nvSpPr>
          <p:spPr bwMode="auto">
            <a:xfrm>
              <a:off x="1108" y="1504"/>
              <a:ext cx="53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Proliferative</a:t>
              </a:r>
            </a:p>
          </p:txBody>
        </p:sp>
        <p:sp>
          <p:nvSpPr>
            <p:cNvPr id="28720" name="Text Box 25"/>
            <p:cNvSpPr txBox="1">
              <a:spLocks noChangeArrowheads="1"/>
            </p:cNvSpPr>
            <p:nvPr/>
          </p:nvSpPr>
          <p:spPr bwMode="auto">
            <a:xfrm>
              <a:off x="2170" y="1504"/>
              <a:ext cx="4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Secretory</a:t>
              </a:r>
            </a:p>
          </p:txBody>
        </p:sp>
        <p:sp>
          <p:nvSpPr>
            <p:cNvPr id="28721" name="Text Box 26"/>
            <p:cNvSpPr txBox="1">
              <a:spLocks noChangeArrowheads="1"/>
            </p:cNvSpPr>
            <p:nvPr/>
          </p:nvSpPr>
          <p:spPr bwMode="auto">
            <a:xfrm>
              <a:off x="606" y="1504"/>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menstrual</a:t>
              </a:r>
            </a:p>
          </p:txBody>
        </p:sp>
        <p:sp>
          <p:nvSpPr>
            <p:cNvPr id="28722" name="Line 27"/>
            <p:cNvSpPr>
              <a:spLocks noChangeShapeType="1"/>
            </p:cNvSpPr>
            <p:nvPr/>
          </p:nvSpPr>
          <p:spPr bwMode="auto">
            <a:xfrm>
              <a:off x="3058" y="1697"/>
              <a:ext cx="15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8723" name="Line 28"/>
            <p:cNvSpPr>
              <a:spLocks noChangeShapeType="1"/>
            </p:cNvSpPr>
            <p:nvPr/>
          </p:nvSpPr>
          <p:spPr bwMode="auto">
            <a:xfrm>
              <a:off x="687" y="1696"/>
              <a:ext cx="3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24" name="Text Box 29"/>
            <p:cNvSpPr txBox="1">
              <a:spLocks noChangeArrowheads="1"/>
            </p:cNvSpPr>
            <p:nvPr/>
          </p:nvSpPr>
          <p:spPr bwMode="auto">
            <a:xfrm>
              <a:off x="1563" y="1269"/>
              <a:ext cx="4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Ovulation</a:t>
              </a:r>
            </a:p>
          </p:txBody>
        </p:sp>
        <p:sp>
          <p:nvSpPr>
            <p:cNvPr id="28725" name="Text Box 30"/>
            <p:cNvSpPr txBox="1">
              <a:spLocks noChangeArrowheads="1"/>
            </p:cNvSpPr>
            <p:nvPr/>
          </p:nvSpPr>
          <p:spPr bwMode="auto">
            <a:xfrm>
              <a:off x="325" y="1504"/>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a:t>Phase:</a:t>
              </a:r>
              <a:endParaRPr lang="en-US" sz="1000"/>
            </a:p>
          </p:txBody>
        </p:sp>
        <p:sp>
          <p:nvSpPr>
            <p:cNvPr id="28726" name="Text Box 31"/>
            <p:cNvSpPr txBox="1">
              <a:spLocks noChangeArrowheads="1"/>
            </p:cNvSpPr>
            <p:nvPr/>
          </p:nvSpPr>
          <p:spPr bwMode="auto">
            <a:xfrm>
              <a:off x="192" y="2192"/>
              <a:ext cx="5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a:t>Cycle day:</a:t>
              </a:r>
              <a:endParaRPr lang="en-US" sz="1000"/>
            </a:p>
          </p:txBody>
        </p:sp>
      </p:grpSp>
      <p:grpSp>
        <p:nvGrpSpPr>
          <p:cNvPr id="3" name="Group 32"/>
          <p:cNvGrpSpPr>
            <a:grpSpLocks/>
          </p:cNvGrpSpPr>
          <p:nvPr/>
        </p:nvGrpSpPr>
        <p:grpSpPr bwMode="auto">
          <a:xfrm>
            <a:off x="4192588" y="2798763"/>
            <a:ext cx="1046162" cy="1905000"/>
            <a:chOff x="2641" y="1763"/>
            <a:chExt cx="659" cy="1200"/>
          </a:xfrm>
        </p:grpSpPr>
        <p:sp>
          <p:nvSpPr>
            <p:cNvPr id="28691" name="Rectangle 33"/>
            <p:cNvSpPr>
              <a:spLocks noChangeArrowheads="1"/>
            </p:cNvSpPr>
            <p:nvPr/>
          </p:nvSpPr>
          <p:spPr bwMode="auto">
            <a:xfrm>
              <a:off x="2664" y="1763"/>
              <a:ext cx="360" cy="419"/>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8692" name="Picture 34"/>
            <p:cNvPicPr>
              <a:picLocks noChangeAspect="1" noChangeArrowheads="1"/>
            </p:cNvPicPr>
            <p:nvPr/>
          </p:nvPicPr>
          <p:blipFill>
            <a:blip r:embed="rId4">
              <a:extLst>
                <a:ext uri="{28A0092B-C50C-407E-A947-70E740481C1C}">
                  <a14:useLocalDpi xmlns:a14="http://schemas.microsoft.com/office/drawing/2010/main" val="0"/>
                </a:ext>
              </a:extLst>
            </a:blip>
            <a:srcRect l="21735" t="10732" r="24034" b="13333"/>
            <a:stretch>
              <a:fillRect/>
            </a:stretch>
          </p:blipFill>
          <p:spPr bwMode="auto">
            <a:xfrm>
              <a:off x="2674" y="2345"/>
              <a:ext cx="411"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Text Box 35"/>
            <p:cNvSpPr txBox="1">
              <a:spLocks noChangeArrowheads="1"/>
            </p:cNvSpPr>
            <p:nvPr/>
          </p:nvSpPr>
          <p:spPr bwMode="auto">
            <a:xfrm>
              <a:off x="2641" y="2809"/>
              <a:ext cx="65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000"/>
                <a:t>Decidualization</a:t>
              </a:r>
            </a:p>
          </p:txBody>
        </p:sp>
        <p:sp>
          <p:nvSpPr>
            <p:cNvPr id="28694" name="AutoShape 36"/>
            <p:cNvSpPr>
              <a:spLocks/>
            </p:cNvSpPr>
            <p:nvPr/>
          </p:nvSpPr>
          <p:spPr bwMode="auto">
            <a:xfrm rot="-5400000">
              <a:off x="2842" y="2572"/>
              <a:ext cx="73" cy="412"/>
            </a:xfrm>
            <a:prstGeom prst="leftBrace">
              <a:avLst>
                <a:gd name="adj1" fmla="val 47032"/>
                <a:gd name="adj2" fmla="val 50000"/>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695" name="AutoShape 37"/>
            <p:cNvSpPr>
              <a:spLocks noChangeArrowheads="1"/>
            </p:cNvSpPr>
            <p:nvPr/>
          </p:nvSpPr>
          <p:spPr bwMode="auto">
            <a:xfrm rot="2928845">
              <a:off x="2766" y="2596"/>
              <a:ext cx="32" cy="39"/>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sp>
          <p:nvSpPr>
            <p:cNvPr id="28696" name="AutoShape 38"/>
            <p:cNvSpPr>
              <a:spLocks noChangeArrowheads="1"/>
            </p:cNvSpPr>
            <p:nvPr/>
          </p:nvSpPr>
          <p:spPr bwMode="auto">
            <a:xfrm rot="-2920906">
              <a:off x="2992" y="2577"/>
              <a:ext cx="32" cy="38"/>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sp>
          <p:nvSpPr>
            <p:cNvPr id="28697" name="AutoShape 39"/>
            <p:cNvSpPr>
              <a:spLocks noChangeArrowheads="1"/>
            </p:cNvSpPr>
            <p:nvPr/>
          </p:nvSpPr>
          <p:spPr bwMode="auto">
            <a:xfrm rot="-7871156">
              <a:off x="2980" y="2372"/>
              <a:ext cx="32" cy="38"/>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p>
          </p:txBody>
        </p:sp>
      </p:grpSp>
      <p:grpSp>
        <p:nvGrpSpPr>
          <p:cNvPr id="4" name="Group 40"/>
          <p:cNvGrpSpPr>
            <a:grpSpLocks/>
          </p:cNvGrpSpPr>
          <p:nvPr/>
        </p:nvGrpSpPr>
        <p:grpSpPr bwMode="auto">
          <a:xfrm>
            <a:off x="2976563" y="2798763"/>
            <a:ext cx="1346200" cy="2057400"/>
            <a:chOff x="1875" y="1763"/>
            <a:chExt cx="848" cy="1296"/>
          </a:xfrm>
        </p:grpSpPr>
        <p:pic>
          <p:nvPicPr>
            <p:cNvPr id="28686" name="Picture 41" descr="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3" y="2360"/>
              <a:ext cx="338"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Rectangle 42"/>
            <p:cNvSpPr>
              <a:spLocks noChangeArrowheads="1"/>
            </p:cNvSpPr>
            <p:nvPr/>
          </p:nvSpPr>
          <p:spPr bwMode="auto">
            <a:xfrm>
              <a:off x="2320" y="1763"/>
              <a:ext cx="313" cy="419"/>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688" name="Text Box 43"/>
            <p:cNvSpPr txBox="1">
              <a:spLocks noChangeArrowheads="1"/>
            </p:cNvSpPr>
            <p:nvPr/>
          </p:nvSpPr>
          <p:spPr bwMode="auto">
            <a:xfrm>
              <a:off x="2171" y="2809"/>
              <a:ext cx="5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000"/>
                <a:t>Implantation</a:t>
              </a:r>
            </a:p>
            <a:p>
              <a:pPr algn="ctr" eaLnBrk="1" hangingPunct="1"/>
              <a:r>
                <a:rPr lang="en-US" sz="1000"/>
                <a:t>window</a:t>
              </a:r>
            </a:p>
          </p:txBody>
        </p:sp>
        <p:sp>
          <p:nvSpPr>
            <p:cNvPr id="28689" name="AutoShape 44"/>
            <p:cNvSpPr>
              <a:spLocks/>
            </p:cNvSpPr>
            <p:nvPr/>
          </p:nvSpPr>
          <p:spPr bwMode="auto">
            <a:xfrm rot="-5400000">
              <a:off x="2458" y="2604"/>
              <a:ext cx="69" cy="347"/>
            </a:xfrm>
            <a:prstGeom prst="leftBrace">
              <a:avLst>
                <a:gd name="adj1" fmla="val 41908"/>
                <a:gd name="adj2" fmla="val 50000"/>
              </a:avLst>
            </a:pr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8690" name="Text Box 45"/>
            <p:cNvSpPr txBox="1">
              <a:spLocks noChangeArrowheads="1"/>
            </p:cNvSpPr>
            <p:nvPr/>
          </p:nvSpPr>
          <p:spPr bwMode="auto">
            <a:xfrm>
              <a:off x="1875" y="2414"/>
              <a:ext cx="4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a:t>blastocyst</a:t>
              </a:r>
            </a:p>
          </p:txBody>
        </p:sp>
      </p:grpSp>
      <p:grpSp>
        <p:nvGrpSpPr>
          <p:cNvPr id="5" name="Group 46"/>
          <p:cNvGrpSpPr>
            <a:grpSpLocks/>
          </p:cNvGrpSpPr>
          <p:nvPr/>
        </p:nvGrpSpPr>
        <p:grpSpPr bwMode="auto">
          <a:xfrm>
            <a:off x="3857625" y="1262063"/>
            <a:ext cx="4295775" cy="4065587"/>
            <a:chOff x="2430" y="795"/>
            <a:chExt cx="2706" cy="2561"/>
          </a:xfrm>
        </p:grpSpPr>
        <p:pic>
          <p:nvPicPr>
            <p:cNvPr id="28678" name="Picture 47"/>
            <p:cNvPicPr>
              <a:picLocks noChangeAspect="1" noChangeArrowheads="1"/>
            </p:cNvPicPr>
            <p:nvPr/>
          </p:nvPicPr>
          <p:blipFill>
            <a:blip r:embed="rId6">
              <a:extLst>
                <a:ext uri="{28A0092B-C50C-407E-A947-70E740481C1C}">
                  <a14:useLocalDpi xmlns:a14="http://schemas.microsoft.com/office/drawing/2010/main" val="0"/>
                </a:ext>
              </a:extLst>
            </a:blip>
            <a:srcRect l="18169" t="42355" r="19270" b="3819"/>
            <a:stretch>
              <a:fillRect/>
            </a:stretch>
          </p:blipFill>
          <p:spPr bwMode="auto">
            <a:xfrm>
              <a:off x="3848" y="912"/>
              <a:ext cx="1288"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4" y="2400"/>
              <a:ext cx="1056" cy="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80" name="AutoShape 49"/>
            <p:cNvSpPr>
              <a:spLocks noChangeArrowheads="1"/>
            </p:cNvSpPr>
            <p:nvPr/>
          </p:nvSpPr>
          <p:spPr bwMode="auto">
            <a:xfrm rot="1650678" flipV="1">
              <a:off x="3312" y="2256"/>
              <a:ext cx="528" cy="91"/>
            </a:xfrm>
            <a:prstGeom prst="rightArrow">
              <a:avLst>
                <a:gd name="adj1" fmla="val 50000"/>
                <a:gd name="adj2" fmla="val 14505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97330" name="AutoShape 50"/>
            <p:cNvSpPr>
              <a:spLocks noChangeArrowheads="1"/>
            </p:cNvSpPr>
            <p:nvPr/>
          </p:nvSpPr>
          <p:spPr bwMode="auto">
            <a:xfrm rot="-1650678">
              <a:off x="3312" y="1872"/>
              <a:ext cx="528" cy="91"/>
            </a:xfrm>
            <a:prstGeom prst="rightArrow">
              <a:avLst>
                <a:gd name="adj1" fmla="val 50000"/>
                <a:gd name="adj2" fmla="val 145055"/>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28682" name="AutoShape 51"/>
            <p:cNvSpPr>
              <a:spLocks noChangeArrowheads="1"/>
            </p:cNvSpPr>
            <p:nvPr/>
          </p:nvSpPr>
          <p:spPr bwMode="auto">
            <a:xfrm rot="5396764" flipV="1">
              <a:off x="2571" y="1274"/>
              <a:ext cx="528" cy="91"/>
            </a:xfrm>
            <a:prstGeom prst="rightArrow">
              <a:avLst>
                <a:gd name="adj1" fmla="val 50000"/>
                <a:gd name="adj2" fmla="val 14505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8683" name="Text Box 52"/>
            <p:cNvSpPr txBox="1">
              <a:spLocks noChangeArrowheads="1"/>
            </p:cNvSpPr>
            <p:nvPr/>
          </p:nvSpPr>
          <p:spPr bwMode="auto">
            <a:xfrm>
              <a:off x="2430" y="795"/>
              <a:ext cx="8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sz="1400">
                  <a:solidFill>
                    <a:srgbClr val="FF0000"/>
                  </a:solidFill>
                </a:rPr>
                <a:t>‘</a:t>
              </a:r>
              <a:r>
                <a:rPr lang="en-US" sz="1400" b="1">
                  <a:solidFill>
                    <a:srgbClr val="FF0000"/>
                  </a:solidFill>
                </a:rPr>
                <a:t>Tipping point</a:t>
              </a:r>
              <a:r>
                <a:rPr lang="ja-JP" altLang="en-US" sz="1400" b="1">
                  <a:solidFill>
                    <a:srgbClr val="FF0000"/>
                  </a:solidFill>
                </a:rPr>
                <a:t>’</a:t>
              </a:r>
              <a:endParaRPr lang="en-US"/>
            </a:p>
          </p:txBody>
        </p:sp>
        <p:sp>
          <p:nvSpPr>
            <p:cNvPr id="28684" name="Text Box 53"/>
            <p:cNvSpPr txBox="1">
              <a:spLocks noChangeArrowheads="1"/>
            </p:cNvSpPr>
            <p:nvPr/>
          </p:nvSpPr>
          <p:spPr bwMode="auto">
            <a:xfrm>
              <a:off x="3288" y="2448"/>
              <a:ext cx="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solidFill>
                    <a:srgbClr val="FF0000"/>
                  </a:solidFill>
                </a:rPr>
                <a:t>-P4</a:t>
              </a:r>
              <a:endParaRPr lang="en-US"/>
            </a:p>
          </p:txBody>
        </p:sp>
        <p:sp>
          <p:nvSpPr>
            <p:cNvPr id="28685" name="Text Box 54"/>
            <p:cNvSpPr txBox="1">
              <a:spLocks noChangeArrowheads="1"/>
            </p:cNvSpPr>
            <p:nvPr/>
          </p:nvSpPr>
          <p:spPr bwMode="auto">
            <a:xfrm>
              <a:off x="3274" y="1632"/>
              <a:ext cx="3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solidFill>
                    <a:schemeClr val="accent2"/>
                  </a:solidFill>
                </a:rPr>
                <a:t>+P4</a:t>
              </a:r>
              <a:endParaRPr lang="en-US" dirty="0">
                <a:solidFill>
                  <a:schemeClr val="accent2"/>
                </a:solidFill>
              </a:endParaRPr>
            </a:p>
          </p:txBody>
        </p:sp>
      </p:grpSp>
      <p:pic>
        <p:nvPicPr>
          <p:cNvPr id="7" name="Picture 6" descr="k-htp-diagram-b.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914" y="5008101"/>
            <a:ext cx="2606649" cy="1129265"/>
          </a:xfrm>
          <a:prstGeom prst="rect">
            <a:avLst/>
          </a:prstGeom>
        </p:spPr>
      </p:pic>
    </p:spTree>
    <p:extLst>
      <p:ext uri="{BB962C8B-B14F-4D97-AF65-F5344CB8AC3E}">
        <p14:creationId xmlns:p14="http://schemas.microsoft.com/office/powerpoint/2010/main" val="70971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088" y="173038"/>
            <a:ext cx="7764462" cy="1816100"/>
          </a:xfrm>
          <a:prstGeom prst="rect">
            <a:avLst/>
          </a:prstGeom>
          <a:noFill/>
        </p:spPr>
        <p:txBody>
          <a:bodyPr wrap="none">
            <a:spAutoFit/>
          </a:bodyPr>
          <a:lstStyle/>
          <a:p>
            <a:pPr>
              <a:defRPr/>
            </a:pPr>
            <a:r>
              <a:rPr lang="en-GB" sz="2800" dirty="0">
                <a:solidFill>
                  <a:srgbClr val="FF0000"/>
                </a:solidFill>
                <a:latin typeface="+mj-lt"/>
                <a:ea typeface="+mn-ea"/>
              </a:rPr>
              <a:t>Progesterone </a:t>
            </a:r>
            <a:r>
              <a:rPr lang="en-GB" sz="2800" dirty="0">
                <a:solidFill>
                  <a:srgbClr val="0000CC"/>
                </a:solidFill>
                <a:latin typeface="+mj-lt"/>
                <a:ea typeface="+mn-ea"/>
              </a:rPr>
              <a:t>: Essential for Pregnancy Maintenance</a:t>
            </a:r>
          </a:p>
          <a:p>
            <a:pPr>
              <a:defRPr/>
            </a:pPr>
            <a:endParaRPr lang="en-GB" sz="2800" dirty="0">
              <a:solidFill>
                <a:srgbClr val="0000CC"/>
              </a:solidFill>
              <a:latin typeface="+mj-lt"/>
              <a:ea typeface="+mn-ea"/>
            </a:endParaRPr>
          </a:p>
          <a:p>
            <a:pPr>
              <a:defRPr/>
            </a:pPr>
            <a:endParaRPr lang="en-GB" sz="2800" dirty="0">
              <a:solidFill>
                <a:srgbClr val="0000CC"/>
              </a:solidFill>
              <a:latin typeface="+mj-lt"/>
              <a:ea typeface="+mn-ea"/>
            </a:endParaRPr>
          </a:p>
          <a:p>
            <a:pPr>
              <a:defRPr/>
            </a:pPr>
            <a:endParaRPr lang="en-GB" sz="2800" dirty="0">
              <a:solidFill>
                <a:srgbClr val="0000CC"/>
              </a:solidFill>
              <a:latin typeface="+mj-lt"/>
              <a:ea typeface="+mn-ea"/>
            </a:endParaRPr>
          </a:p>
        </p:txBody>
      </p:sp>
      <p:sp>
        <p:nvSpPr>
          <p:cNvPr id="5123" name="TextBox 2"/>
          <p:cNvSpPr txBox="1">
            <a:spLocks noChangeArrowheads="1"/>
          </p:cNvSpPr>
          <p:nvPr/>
        </p:nvSpPr>
        <p:spPr bwMode="auto">
          <a:xfrm>
            <a:off x="3205163" y="692150"/>
            <a:ext cx="302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t>(Hence- PRO-GESTATION)</a:t>
            </a:r>
          </a:p>
        </p:txBody>
      </p:sp>
      <p:grpSp>
        <p:nvGrpSpPr>
          <p:cNvPr id="5124" name="Group 14"/>
          <p:cNvGrpSpPr>
            <a:grpSpLocks/>
          </p:cNvGrpSpPr>
          <p:nvPr/>
        </p:nvGrpSpPr>
        <p:grpSpPr bwMode="auto">
          <a:xfrm>
            <a:off x="468313" y="1484313"/>
            <a:ext cx="3776662" cy="2863850"/>
            <a:chOff x="68" y="852"/>
            <a:chExt cx="2697" cy="2044"/>
          </a:xfrm>
        </p:grpSpPr>
        <p:pic>
          <p:nvPicPr>
            <p:cNvPr id="51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 y="852"/>
              <a:ext cx="2053"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45" name="Rectangle 16"/>
            <p:cNvSpPr>
              <a:spLocks noChangeArrowheads="1"/>
            </p:cNvSpPr>
            <p:nvPr/>
          </p:nvSpPr>
          <p:spPr bwMode="auto">
            <a:xfrm>
              <a:off x="1529" y="1633"/>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b="1">
                  <a:latin typeface="Calibri" charset="0"/>
                </a:rPr>
                <a:t>Uterus</a:t>
              </a:r>
            </a:p>
          </p:txBody>
        </p:sp>
        <p:sp>
          <p:nvSpPr>
            <p:cNvPr id="5146" name="Rectangle 17"/>
            <p:cNvSpPr>
              <a:spLocks noChangeArrowheads="1"/>
            </p:cNvSpPr>
            <p:nvPr/>
          </p:nvSpPr>
          <p:spPr bwMode="auto">
            <a:xfrm>
              <a:off x="68" y="1617"/>
              <a:ext cx="5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b="1">
                  <a:latin typeface="Calibri" charset="0"/>
                </a:rPr>
                <a:t>Ovary</a:t>
              </a:r>
            </a:p>
          </p:txBody>
        </p:sp>
        <p:sp>
          <p:nvSpPr>
            <p:cNvPr id="5147" name="Text Box 18"/>
            <p:cNvSpPr txBox="1">
              <a:spLocks noChangeArrowheads="1"/>
            </p:cNvSpPr>
            <p:nvPr/>
          </p:nvSpPr>
          <p:spPr bwMode="auto">
            <a:xfrm>
              <a:off x="1529" y="1895"/>
              <a:ext cx="1236" cy="100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20000"/>
                </a:spcBef>
              </a:pPr>
              <a:r>
                <a:rPr lang="de-DE" sz="1200" b="1" u="sng" dirty="0" err="1">
                  <a:latin typeface="Calibri" charset="0"/>
                </a:rPr>
                <a:t>Endometrium</a:t>
              </a:r>
              <a:endParaRPr lang="de-DE" sz="1200" b="1" dirty="0">
                <a:latin typeface="Calibri" charset="0"/>
              </a:endParaRPr>
            </a:p>
            <a:p>
              <a:pPr eaLnBrk="1" hangingPunct="1">
                <a:spcBef>
                  <a:spcPct val="20000"/>
                </a:spcBef>
              </a:pPr>
              <a:r>
                <a:rPr lang="de-DE" sz="1200" b="1" dirty="0">
                  <a:latin typeface="Calibri" charset="0"/>
                </a:rPr>
                <a:t>Proliferation</a:t>
              </a:r>
            </a:p>
            <a:p>
              <a:pPr eaLnBrk="1" hangingPunct="1">
                <a:spcBef>
                  <a:spcPct val="20000"/>
                </a:spcBef>
              </a:pPr>
              <a:r>
                <a:rPr lang="de-DE" sz="1200" b="1" dirty="0">
                  <a:latin typeface="Calibri" charset="0"/>
                </a:rPr>
                <a:t>Differentiation</a:t>
              </a:r>
            </a:p>
            <a:p>
              <a:pPr eaLnBrk="1" hangingPunct="1">
                <a:spcBef>
                  <a:spcPct val="20000"/>
                </a:spcBef>
              </a:pPr>
              <a:r>
                <a:rPr lang="de-DE" sz="1200" b="1" dirty="0">
                  <a:latin typeface="Calibri" charset="0"/>
                </a:rPr>
                <a:t>Implantation</a:t>
              </a:r>
            </a:p>
            <a:p>
              <a:pPr eaLnBrk="1" hangingPunct="1">
                <a:spcBef>
                  <a:spcPct val="20000"/>
                </a:spcBef>
              </a:pPr>
              <a:endParaRPr lang="de-DE" sz="1200" b="1" dirty="0">
                <a:latin typeface="Calibri" charset="0"/>
              </a:endParaRPr>
            </a:p>
            <a:p>
              <a:pPr eaLnBrk="1" hangingPunct="1">
                <a:spcBef>
                  <a:spcPct val="20000"/>
                </a:spcBef>
              </a:pPr>
              <a:r>
                <a:rPr lang="de-DE" sz="1200" b="1" u="sng" dirty="0" err="1">
                  <a:latin typeface="Calibri" charset="0"/>
                </a:rPr>
                <a:t>Myometrium</a:t>
              </a:r>
              <a:r>
                <a:rPr lang="de-DE" sz="1200" b="1" u="sng" dirty="0">
                  <a:latin typeface="Calibri" charset="0"/>
                </a:rPr>
                <a:t> </a:t>
              </a:r>
              <a:r>
                <a:rPr lang="de-DE" sz="1200" b="1" u="sng" dirty="0" err="1">
                  <a:latin typeface="Calibri" charset="0"/>
                </a:rPr>
                <a:t>quiescence</a:t>
              </a:r>
              <a:endParaRPr lang="de-DE" sz="1200" b="1" u="sng" dirty="0">
                <a:latin typeface="Calibri" charset="0"/>
              </a:endParaRPr>
            </a:p>
            <a:p>
              <a:pPr eaLnBrk="1" hangingPunct="1">
                <a:spcBef>
                  <a:spcPct val="20000"/>
                </a:spcBef>
              </a:pPr>
              <a:endParaRPr lang="de-DE" sz="1200" b="1" dirty="0">
                <a:solidFill>
                  <a:srgbClr val="CC0000"/>
                </a:solidFill>
                <a:latin typeface="Calibri" charset="0"/>
              </a:endParaRPr>
            </a:p>
          </p:txBody>
        </p:sp>
        <p:sp>
          <p:nvSpPr>
            <p:cNvPr id="5148" name="Rectangle 19"/>
            <p:cNvSpPr>
              <a:spLocks noChangeArrowheads="1"/>
            </p:cNvSpPr>
            <p:nvPr/>
          </p:nvSpPr>
          <p:spPr bwMode="auto">
            <a:xfrm>
              <a:off x="68" y="1864"/>
              <a:ext cx="708"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sz="1200" b="1">
                  <a:latin typeface="Calibri" charset="0"/>
                </a:rPr>
                <a:t>Ovulation</a:t>
              </a:r>
            </a:p>
            <a:p>
              <a:pPr marL="342900" indent="-342900">
                <a:spcBef>
                  <a:spcPct val="20000"/>
                </a:spcBef>
              </a:pPr>
              <a:r>
                <a:rPr lang="de-DE" sz="1200" b="1">
                  <a:latin typeface="Calibri" charset="0"/>
                </a:rPr>
                <a:t>Luteinization</a:t>
              </a:r>
            </a:p>
          </p:txBody>
        </p:sp>
      </p:grpSp>
      <p:grpSp>
        <p:nvGrpSpPr>
          <p:cNvPr id="4" name="Group 4"/>
          <p:cNvGrpSpPr>
            <a:grpSpLocks/>
          </p:cNvGrpSpPr>
          <p:nvPr/>
        </p:nvGrpSpPr>
        <p:grpSpPr bwMode="auto">
          <a:xfrm>
            <a:off x="4932363" y="1484313"/>
            <a:ext cx="3635375" cy="3168650"/>
            <a:chOff x="3009" y="685"/>
            <a:chExt cx="2482" cy="2193"/>
          </a:xfrm>
        </p:grpSpPr>
        <p:sp>
          <p:nvSpPr>
            <p:cNvPr id="5135" name="Rectangle 5"/>
            <p:cNvSpPr>
              <a:spLocks noChangeArrowheads="1"/>
            </p:cNvSpPr>
            <p:nvPr/>
          </p:nvSpPr>
          <p:spPr bwMode="auto">
            <a:xfrm>
              <a:off x="3009" y="685"/>
              <a:ext cx="5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b="1">
                  <a:latin typeface="Calibri" charset="0"/>
                </a:rPr>
                <a:t>Breast</a:t>
              </a:r>
            </a:p>
          </p:txBody>
        </p:sp>
        <p:grpSp>
          <p:nvGrpSpPr>
            <p:cNvPr id="5136" name="Group 6"/>
            <p:cNvGrpSpPr>
              <a:grpSpLocks/>
            </p:cNvGrpSpPr>
            <p:nvPr/>
          </p:nvGrpSpPr>
          <p:grpSpPr bwMode="auto">
            <a:xfrm>
              <a:off x="3028" y="1276"/>
              <a:ext cx="2463" cy="1391"/>
              <a:chOff x="2940" y="1212"/>
              <a:chExt cx="2463" cy="1391"/>
            </a:xfrm>
          </p:grpSpPr>
          <p:pic>
            <p:nvPicPr>
              <p:cNvPr id="51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 y="1212"/>
                <a:ext cx="2463" cy="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40" name="Text Box 8"/>
              <p:cNvSpPr txBox="1">
                <a:spLocks noChangeArrowheads="1"/>
              </p:cNvSpPr>
              <p:nvPr/>
            </p:nvSpPr>
            <p:spPr bwMode="auto">
              <a:xfrm>
                <a:off x="2956" y="1721"/>
                <a:ext cx="345" cy="17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de-DE" sz="1200" i="1">
                    <a:latin typeface="Calibri" charset="0"/>
                  </a:rPr>
                  <a:t>virgin</a:t>
                </a:r>
              </a:p>
            </p:txBody>
          </p:sp>
          <p:sp>
            <p:nvSpPr>
              <p:cNvPr id="5141" name="Text Box 9"/>
              <p:cNvSpPr txBox="1">
                <a:spLocks noChangeArrowheads="1"/>
              </p:cNvSpPr>
              <p:nvPr/>
            </p:nvSpPr>
            <p:spPr bwMode="auto">
              <a:xfrm>
                <a:off x="4179" y="1721"/>
                <a:ext cx="564" cy="17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pPr>
                <a:r>
                  <a:rPr lang="de-DE" sz="1200" i="1">
                    <a:latin typeface="Calibri" charset="0"/>
                  </a:rPr>
                  <a:t>pregnancy</a:t>
                </a:r>
              </a:p>
            </p:txBody>
          </p:sp>
          <p:sp>
            <p:nvSpPr>
              <p:cNvPr id="5142" name="Text Box 10"/>
              <p:cNvSpPr txBox="1">
                <a:spLocks noChangeArrowheads="1"/>
              </p:cNvSpPr>
              <p:nvPr/>
            </p:nvSpPr>
            <p:spPr bwMode="auto">
              <a:xfrm>
                <a:off x="2956" y="2409"/>
                <a:ext cx="474" cy="17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pPr>
                <a:r>
                  <a:rPr lang="de-DE" sz="1200" i="1">
                    <a:latin typeface="Calibri" charset="0"/>
                  </a:rPr>
                  <a:t>lactation</a:t>
                </a:r>
              </a:p>
            </p:txBody>
          </p:sp>
          <p:sp>
            <p:nvSpPr>
              <p:cNvPr id="5143" name="Text Box 11"/>
              <p:cNvSpPr txBox="1">
                <a:spLocks noChangeArrowheads="1"/>
              </p:cNvSpPr>
              <p:nvPr/>
            </p:nvSpPr>
            <p:spPr bwMode="auto">
              <a:xfrm>
                <a:off x="4179" y="2409"/>
                <a:ext cx="522" cy="17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pPr>
                <a:r>
                  <a:rPr lang="de-DE" sz="1200" i="1">
                    <a:latin typeface="Calibri" charset="0"/>
                  </a:rPr>
                  <a:t>involution</a:t>
                </a:r>
              </a:p>
            </p:txBody>
          </p:sp>
        </p:grpSp>
        <p:sp>
          <p:nvSpPr>
            <p:cNvPr id="5137" name="Text Box 12"/>
            <p:cNvSpPr txBox="1">
              <a:spLocks noChangeArrowheads="1"/>
            </p:cNvSpPr>
            <p:nvPr/>
          </p:nvSpPr>
          <p:spPr bwMode="auto">
            <a:xfrm>
              <a:off x="3707" y="2705"/>
              <a:ext cx="1188" cy="17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20000"/>
                </a:spcBef>
              </a:pPr>
              <a:r>
                <a:rPr lang="de-DE" sz="1200" i="1">
                  <a:latin typeface="Calibri" charset="0"/>
                </a:rPr>
                <a:t>Mouse mammary gland</a:t>
              </a:r>
            </a:p>
          </p:txBody>
        </p:sp>
        <p:sp>
          <p:nvSpPr>
            <p:cNvPr id="5138" name="Rectangle 13"/>
            <p:cNvSpPr>
              <a:spLocks noChangeArrowheads="1"/>
            </p:cNvSpPr>
            <p:nvPr/>
          </p:nvSpPr>
          <p:spPr bwMode="auto">
            <a:xfrm>
              <a:off x="3009" y="916"/>
              <a:ext cx="2063"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sz="1200" b="1" u="sng">
                  <a:latin typeface="Calibri" charset="0"/>
                </a:rPr>
                <a:t>Breast epithelium</a:t>
              </a:r>
              <a:endParaRPr lang="de-DE" sz="1200" b="1">
                <a:latin typeface="Calibri" charset="0"/>
              </a:endParaRPr>
            </a:p>
            <a:p>
              <a:pPr marL="342900" indent="-342900">
                <a:spcBef>
                  <a:spcPct val="20000"/>
                </a:spcBef>
              </a:pPr>
              <a:r>
                <a:rPr lang="de-DE" sz="1200" b="1">
                  <a:latin typeface="Calibri" charset="0"/>
                </a:rPr>
                <a:t>Proliferation, lobular alveolar development</a:t>
              </a:r>
            </a:p>
          </p:txBody>
        </p:sp>
      </p:grpSp>
      <p:grpSp>
        <p:nvGrpSpPr>
          <p:cNvPr id="6" name="Group 20"/>
          <p:cNvGrpSpPr>
            <a:grpSpLocks/>
          </p:cNvGrpSpPr>
          <p:nvPr/>
        </p:nvGrpSpPr>
        <p:grpSpPr bwMode="auto">
          <a:xfrm>
            <a:off x="1835150" y="4762500"/>
            <a:ext cx="5715000" cy="2095500"/>
            <a:chOff x="630" y="3000"/>
            <a:chExt cx="3600" cy="1320"/>
          </a:xfrm>
        </p:grpSpPr>
        <p:grpSp>
          <p:nvGrpSpPr>
            <p:cNvPr id="5127" name="Group 21"/>
            <p:cNvGrpSpPr>
              <a:grpSpLocks/>
            </p:cNvGrpSpPr>
            <p:nvPr/>
          </p:nvGrpSpPr>
          <p:grpSpPr bwMode="auto">
            <a:xfrm>
              <a:off x="630" y="3204"/>
              <a:ext cx="1501" cy="912"/>
              <a:chOff x="630" y="3304"/>
              <a:chExt cx="1501" cy="912"/>
            </a:xfrm>
          </p:grpSpPr>
          <p:pic>
            <p:nvPicPr>
              <p:cNvPr id="513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 y="3304"/>
                <a:ext cx="58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33" name="Rectangle 23"/>
              <p:cNvSpPr>
                <a:spLocks noChangeArrowheads="1"/>
              </p:cNvSpPr>
              <p:nvPr/>
            </p:nvSpPr>
            <p:spPr bwMode="auto">
              <a:xfrm>
                <a:off x="630" y="3317"/>
                <a:ext cx="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b="1">
                    <a:latin typeface="Calibri" charset="0"/>
                  </a:rPr>
                  <a:t>Bone</a:t>
                </a:r>
              </a:p>
            </p:txBody>
          </p:sp>
          <p:sp>
            <p:nvSpPr>
              <p:cNvPr id="5134" name="Rectangle 24"/>
              <p:cNvSpPr>
                <a:spLocks noChangeArrowheads="1"/>
              </p:cNvSpPr>
              <p:nvPr/>
            </p:nvSpPr>
            <p:spPr bwMode="auto">
              <a:xfrm>
                <a:off x="638" y="3659"/>
                <a:ext cx="12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sz="1200" b="1">
                    <a:latin typeface="Calibri" charset="0"/>
                  </a:rPr>
                  <a:t>Prevention of bone loss</a:t>
                </a:r>
              </a:p>
            </p:txBody>
          </p:sp>
        </p:grpSp>
        <p:grpSp>
          <p:nvGrpSpPr>
            <p:cNvPr id="5128" name="Group 25"/>
            <p:cNvGrpSpPr>
              <a:grpSpLocks/>
            </p:cNvGrpSpPr>
            <p:nvPr/>
          </p:nvGrpSpPr>
          <p:grpSpPr bwMode="auto">
            <a:xfrm>
              <a:off x="3166" y="3000"/>
              <a:ext cx="1064" cy="1320"/>
              <a:chOff x="158" y="2972"/>
              <a:chExt cx="1064" cy="1320"/>
            </a:xfrm>
          </p:grpSpPr>
          <p:sp>
            <p:nvSpPr>
              <p:cNvPr id="5129" name="Rectangle 26"/>
              <p:cNvSpPr>
                <a:spLocks noChangeArrowheads="1"/>
              </p:cNvSpPr>
              <p:nvPr/>
            </p:nvSpPr>
            <p:spPr bwMode="auto">
              <a:xfrm>
                <a:off x="476" y="2972"/>
                <a:ext cx="4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b="1">
                    <a:latin typeface="Calibri" charset="0"/>
                  </a:rPr>
                  <a:t>Brain</a:t>
                </a:r>
              </a:p>
            </p:txBody>
          </p:sp>
          <p:pic>
            <p:nvPicPr>
              <p:cNvPr id="513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 y="3299"/>
                <a:ext cx="1064"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31" name="Rectangle 28"/>
              <p:cNvSpPr>
                <a:spLocks noChangeArrowheads="1"/>
              </p:cNvSpPr>
              <p:nvPr/>
            </p:nvSpPr>
            <p:spPr bwMode="auto">
              <a:xfrm>
                <a:off x="290" y="4119"/>
                <a:ext cx="91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sz="1200" b="1">
                    <a:latin typeface="Calibri" charset="0"/>
                  </a:rPr>
                  <a:t>Sexual behaviour</a:t>
                </a:r>
              </a:p>
            </p:txBody>
          </p:sp>
        </p:grpSp>
      </p:grpSp>
    </p:spTree>
    <p:extLst>
      <p:ext uri="{BB962C8B-B14F-4D97-AF65-F5344CB8AC3E}">
        <p14:creationId xmlns:p14="http://schemas.microsoft.com/office/powerpoint/2010/main" val="1576499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4000" cy="3419475"/>
            <a:chOff x="0" y="0"/>
            <a:chExt cx="5760" cy="2154"/>
          </a:xfrm>
        </p:grpSpPr>
        <p:pic>
          <p:nvPicPr>
            <p:cNvPr id="297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 y="954"/>
              <a:ext cx="1664" cy="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 y="952"/>
              <a:ext cx="1664" cy="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1" name="Line 5"/>
            <p:cNvSpPr>
              <a:spLocks noChangeShapeType="1"/>
            </p:cNvSpPr>
            <p:nvPr/>
          </p:nvSpPr>
          <p:spPr bwMode="auto">
            <a:xfrm>
              <a:off x="1523" y="1535"/>
              <a:ext cx="65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2" name="Line 6"/>
            <p:cNvSpPr>
              <a:spLocks noChangeShapeType="1"/>
            </p:cNvSpPr>
            <p:nvPr/>
          </p:nvSpPr>
          <p:spPr bwMode="auto">
            <a:xfrm flipV="1">
              <a:off x="741" y="1765"/>
              <a:ext cx="192" cy="9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3" name="Line 7"/>
            <p:cNvSpPr>
              <a:spLocks noChangeShapeType="1"/>
            </p:cNvSpPr>
            <p:nvPr/>
          </p:nvSpPr>
          <p:spPr bwMode="auto">
            <a:xfrm flipV="1">
              <a:off x="1232" y="1114"/>
              <a:ext cx="192" cy="192"/>
            </a:xfrm>
            <a:prstGeom prst="line">
              <a:avLst/>
            </a:prstGeom>
            <a:noFill/>
            <a:ln w="38100">
              <a:solidFill>
                <a:srgbClr val="FF0000"/>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4" name="Line 8"/>
            <p:cNvSpPr>
              <a:spLocks noChangeShapeType="1"/>
            </p:cNvSpPr>
            <p:nvPr/>
          </p:nvSpPr>
          <p:spPr bwMode="auto">
            <a:xfrm>
              <a:off x="608" y="1211"/>
              <a:ext cx="144" cy="144"/>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35" name="Rectangle 9"/>
            <p:cNvSpPr>
              <a:spLocks noChangeArrowheads="1"/>
            </p:cNvSpPr>
            <p:nvPr/>
          </p:nvSpPr>
          <p:spPr bwMode="auto">
            <a:xfrm>
              <a:off x="0" y="0"/>
              <a:ext cx="5760" cy="59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01386" name="Rectangle 10"/>
            <p:cNvSpPr>
              <a:spLocks noChangeArrowheads="1"/>
            </p:cNvSpPr>
            <p:nvPr/>
          </p:nvSpPr>
          <p:spPr bwMode="auto">
            <a:xfrm>
              <a:off x="1236" y="181"/>
              <a:ext cx="3343" cy="250"/>
            </a:xfrm>
            <a:prstGeom prst="rect">
              <a:avLst/>
            </a:prstGeom>
            <a:noFill/>
            <a:ln w="12700">
              <a:noFill/>
              <a:miter lim="800000"/>
              <a:headEnd/>
              <a:tailEnd/>
            </a:ln>
            <a:effectLst/>
          </p:spPr>
          <p:txBody>
            <a:bodyPr wrap="none">
              <a:spAutoFit/>
            </a:bodyPr>
            <a:lstStyle/>
            <a:p>
              <a:pPr algn="ctr">
                <a:defRPr/>
              </a:pPr>
              <a:r>
                <a:rPr lang="de-DE" sz="2000" b="1">
                  <a:effectLst>
                    <a:outerShdw blurRad="38100" dist="38100" dir="2700000" algn="tl">
                      <a:srgbClr val="C0C0C0"/>
                    </a:outerShdw>
                  </a:effectLst>
                  <a:ea typeface="+mn-ea"/>
                </a:rPr>
                <a:t>DECIDUALIZATION </a:t>
              </a:r>
              <a:r>
                <a:rPr lang="de-DE" sz="2000" b="1" i="1">
                  <a:effectLst>
                    <a:outerShdw blurRad="38100" dist="38100" dir="2700000" algn="tl">
                      <a:srgbClr val="C0C0C0"/>
                    </a:outerShdw>
                  </a:effectLst>
                  <a:ea typeface="+mn-ea"/>
                </a:rPr>
                <a:t>IN VIVO</a:t>
              </a:r>
              <a:r>
                <a:rPr lang="de-DE" sz="2000" b="1">
                  <a:effectLst>
                    <a:outerShdw blurRad="38100" dist="38100" dir="2700000" algn="tl">
                      <a:srgbClr val="C0C0C0"/>
                    </a:outerShdw>
                  </a:effectLst>
                  <a:ea typeface="+mn-ea"/>
                </a:rPr>
                <a:t> AND </a:t>
              </a:r>
              <a:r>
                <a:rPr lang="de-DE" sz="2000" b="1" i="1">
                  <a:effectLst>
                    <a:outerShdw blurRad="38100" dist="38100" dir="2700000" algn="tl">
                      <a:srgbClr val="C0C0C0"/>
                    </a:outerShdw>
                  </a:effectLst>
                  <a:ea typeface="+mn-ea"/>
                </a:rPr>
                <a:t>IN VITRO</a:t>
              </a:r>
              <a:endParaRPr lang="de-DE" sz="2000" b="1">
                <a:effectLst>
                  <a:outerShdw blurRad="38100" dist="38100" dir="2700000" algn="tl">
                    <a:srgbClr val="C0C0C0"/>
                  </a:outerShdw>
                </a:effectLst>
                <a:ea typeface="+mn-ea"/>
              </a:endParaRPr>
            </a:p>
          </p:txBody>
        </p:sp>
      </p:grpSp>
      <p:grpSp>
        <p:nvGrpSpPr>
          <p:cNvPr id="3" name="Group 11"/>
          <p:cNvGrpSpPr>
            <a:grpSpLocks/>
          </p:cNvGrpSpPr>
          <p:nvPr/>
        </p:nvGrpSpPr>
        <p:grpSpPr bwMode="auto">
          <a:xfrm>
            <a:off x="5278438" y="1196975"/>
            <a:ext cx="3482975" cy="2479675"/>
            <a:chOff x="3325" y="754"/>
            <a:chExt cx="2194" cy="1562"/>
          </a:xfrm>
        </p:grpSpPr>
        <p:sp>
          <p:nvSpPr>
            <p:cNvPr id="29719" name="Text Box 12"/>
            <p:cNvSpPr txBox="1">
              <a:spLocks noChangeArrowheads="1"/>
            </p:cNvSpPr>
            <p:nvPr/>
          </p:nvSpPr>
          <p:spPr bwMode="auto">
            <a:xfrm>
              <a:off x="4158" y="1091"/>
              <a:ext cx="9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chemeClr val="accent2"/>
                  </a:solidFill>
                </a:rPr>
                <a:t>Angiogenesis</a:t>
              </a:r>
            </a:p>
          </p:txBody>
        </p:sp>
        <p:sp>
          <p:nvSpPr>
            <p:cNvPr id="29720" name="Text Box 13"/>
            <p:cNvSpPr txBox="1">
              <a:spLocks noChangeArrowheads="1"/>
            </p:cNvSpPr>
            <p:nvPr/>
          </p:nvSpPr>
          <p:spPr bwMode="auto">
            <a:xfrm>
              <a:off x="4158" y="754"/>
              <a:ext cx="13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a:solidFill>
                    <a:schemeClr val="accent2"/>
                  </a:solidFill>
                </a:rPr>
                <a:t>Immune modulation</a:t>
              </a:r>
            </a:p>
          </p:txBody>
        </p:sp>
        <p:sp>
          <p:nvSpPr>
            <p:cNvPr id="101390" name="AutoShape 14"/>
            <p:cNvSpPr>
              <a:spLocks noChangeArrowheads="1"/>
            </p:cNvSpPr>
            <p:nvPr/>
          </p:nvSpPr>
          <p:spPr bwMode="auto">
            <a:xfrm rot="-1650678">
              <a:off x="3343" y="968"/>
              <a:ext cx="747" cy="139"/>
            </a:xfrm>
            <a:prstGeom prst="rightArrow">
              <a:avLst>
                <a:gd name="adj1" fmla="val 50000"/>
                <a:gd name="adj2" fmla="val 1343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101391" name="AutoShape 15"/>
            <p:cNvSpPr>
              <a:spLocks noChangeArrowheads="1"/>
            </p:cNvSpPr>
            <p:nvPr/>
          </p:nvSpPr>
          <p:spPr bwMode="auto">
            <a:xfrm>
              <a:off x="3365" y="1154"/>
              <a:ext cx="747" cy="139"/>
            </a:xfrm>
            <a:prstGeom prst="rightArrow">
              <a:avLst>
                <a:gd name="adj1" fmla="val 50000"/>
                <a:gd name="adj2" fmla="val 1343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101392" name="AutoShape 16"/>
            <p:cNvSpPr>
              <a:spLocks noChangeArrowheads="1"/>
            </p:cNvSpPr>
            <p:nvPr/>
          </p:nvSpPr>
          <p:spPr bwMode="auto">
            <a:xfrm>
              <a:off x="3365" y="1449"/>
              <a:ext cx="747" cy="139"/>
            </a:xfrm>
            <a:prstGeom prst="rightArrow">
              <a:avLst>
                <a:gd name="adj1" fmla="val 50000"/>
                <a:gd name="adj2" fmla="val 1343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29724" name="Text Box 17"/>
            <p:cNvSpPr txBox="1">
              <a:spLocks noChangeArrowheads="1"/>
            </p:cNvSpPr>
            <p:nvPr/>
          </p:nvSpPr>
          <p:spPr bwMode="auto">
            <a:xfrm>
              <a:off x="4158" y="1429"/>
              <a:ext cx="13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chemeClr val="accent2"/>
                  </a:solidFill>
                </a:rPr>
                <a:t>Controlled invasion</a:t>
              </a:r>
            </a:p>
          </p:txBody>
        </p:sp>
        <p:sp>
          <p:nvSpPr>
            <p:cNvPr id="29725" name="Text Box 18"/>
            <p:cNvSpPr txBox="1">
              <a:spLocks noChangeArrowheads="1"/>
            </p:cNvSpPr>
            <p:nvPr/>
          </p:nvSpPr>
          <p:spPr bwMode="auto">
            <a:xfrm>
              <a:off x="4274" y="2104"/>
              <a:ext cx="8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chemeClr val="accent2"/>
                  </a:solidFill>
                </a:rPr>
                <a:t>haemostasis</a:t>
              </a:r>
            </a:p>
          </p:txBody>
        </p:sp>
        <p:sp>
          <p:nvSpPr>
            <p:cNvPr id="101395" name="AutoShape 19"/>
            <p:cNvSpPr>
              <a:spLocks noChangeArrowheads="1"/>
            </p:cNvSpPr>
            <p:nvPr/>
          </p:nvSpPr>
          <p:spPr bwMode="auto">
            <a:xfrm>
              <a:off x="3365" y="1769"/>
              <a:ext cx="747" cy="139"/>
            </a:xfrm>
            <a:prstGeom prst="rightArrow">
              <a:avLst>
                <a:gd name="adj1" fmla="val 50000"/>
                <a:gd name="adj2" fmla="val 1343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29727" name="Text Box 20"/>
            <p:cNvSpPr txBox="1">
              <a:spLocks noChangeArrowheads="1"/>
            </p:cNvSpPr>
            <p:nvPr/>
          </p:nvSpPr>
          <p:spPr bwMode="auto">
            <a:xfrm>
              <a:off x="4158" y="1766"/>
              <a:ext cx="1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chemeClr val="accent2"/>
                  </a:solidFill>
                </a:rPr>
                <a:t>Resistance to stress</a:t>
              </a:r>
            </a:p>
          </p:txBody>
        </p:sp>
        <p:sp>
          <p:nvSpPr>
            <p:cNvPr id="101397" name="AutoShape 21"/>
            <p:cNvSpPr>
              <a:spLocks noChangeArrowheads="1"/>
            </p:cNvSpPr>
            <p:nvPr/>
          </p:nvSpPr>
          <p:spPr bwMode="auto">
            <a:xfrm rot="2122477">
              <a:off x="3325" y="1996"/>
              <a:ext cx="747" cy="139"/>
            </a:xfrm>
            <a:prstGeom prst="rightArrow">
              <a:avLst>
                <a:gd name="adj1" fmla="val 50000"/>
                <a:gd name="adj2" fmla="val 1343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grpSp>
      <p:grpSp>
        <p:nvGrpSpPr>
          <p:cNvPr id="4" name="Group 22"/>
          <p:cNvGrpSpPr>
            <a:grpSpLocks/>
          </p:cNvGrpSpPr>
          <p:nvPr/>
        </p:nvGrpSpPr>
        <p:grpSpPr bwMode="auto">
          <a:xfrm>
            <a:off x="190500" y="4038600"/>
            <a:ext cx="8289925" cy="2000250"/>
            <a:chOff x="120" y="2679"/>
            <a:chExt cx="5222" cy="1260"/>
          </a:xfrm>
        </p:grpSpPr>
        <p:grpSp>
          <p:nvGrpSpPr>
            <p:cNvPr id="29704" name="Group 23"/>
            <p:cNvGrpSpPr>
              <a:grpSpLocks/>
            </p:cNvGrpSpPr>
            <p:nvPr/>
          </p:nvGrpSpPr>
          <p:grpSpPr bwMode="auto">
            <a:xfrm>
              <a:off x="120" y="2679"/>
              <a:ext cx="3417" cy="1260"/>
              <a:chOff x="120" y="2231"/>
              <a:chExt cx="3417" cy="1260"/>
            </a:xfrm>
          </p:grpSpPr>
          <p:pic>
            <p:nvPicPr>
              <p:cNvPr id="29716" name="Picture 24" descr="contro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 y="2231"/>
                <a:ext cx="1680" cy="12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17" name="Picture 25" descr="C+M+DHT(-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7" y="2231"/>
                <a:ext cx="1670" cy="12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18" name="Line 26"/>
              <p:cNvSpPr>
                <a:spLocks noChangeShapeType="1"/>
              </p:cNvSpPr>
              <p:nvPr/>
            </p:nvSpPr>
            <p:spPr bwMode="auto">
              <a:xfrm>
                <a:off x="1658" y="2901"/>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705" name="Group 27"/>
            <p:cNvGrpSpPr>
              <a:grpSpLocks/>
            </p:cNvGrpSpPr>
            <p:nvPr/>
          </p:nvGrpSpPr>
          <p:grpSpPr bwMode="auto">
            <a:xfrm>
              <a:off x="3397" y="2722"/>
              <a:ext cx="1945" cy="1194"/>
              <a:chOff x="3397" y="2722"/>
              <a:chExt cx="1945" cy="1194"/>
            </a:xfrm>
          </p:grpSpPr>
          <p:sp>
            <p:nvSpPr>
              <p:cNvPr id="29706" name="Text Box 28"/>
              <p:cNvSpPr txBox="1">
                <a:spLocks noChangeArrowheads="1"/>
              </p:cNvSpPr>
              <p:nvPr/>
            </p:nvSpPr>
            <p:spPr bwMode="auto">
              <a:xfrm>
                <a:off x="3981" y="2965"/>
                <a:ext cx="9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rgbClr val="0000FF"/>
                    </a:solidFill>
                  </a:rPr>
                  <a:t>Angiogenesis</a:t>
                </a:r>
              </a:p>
            </p:txBody>
          </p:sp>
          <p:sp>
            <p:nvSpPr>
              <p:cNvPr id="29707" name="Text Box 29"/>
              <p:cNvSpPr txBox="1">
                <a:spLocks noChangeArrowheads="1"/>
              </p:cNvSpPr>
              <p:nvPr/>
            </p:nvSpPr>
            <p:spPr bwMode="auto">
              <a:xfrm>
                <a:off x="3981" y="2722"/>
                <a:ext cx="13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b="1">
                    <a:solidFill>
                      <a:srgbClr val="0000FF"/>
                    </a:solidFill>
                  </a:rPr>
                  <a:t>Immune modulation</a:t>
                </a:r>
              </a:p>
            </p:txBody>
          </p:sp>
          <p:sp>
            <p:nvSpPr>
              <p:cNvPr id="101406" name="AutoShape 30"/>
              <p:cNvSpPr>
                <a:spLocks noChangeArrowheads="1"/>
              </p:cNvSpPr>
              <p:nvPr/>
            </p:nvSpPr>
            <p:spPr bwMode="auto">
              <a:xfrm rot="-1650678">
                <a:off x="3410" y="2878"/>
                <a:ext cx="544" cy="101"/>
              </a:xfrm>
              <a:prstGeom prst="rightArrow">
                <a:avLst>
                  <a:gd name="adj1" fmla="val 50000"/>
                  <a:gd name="adj2" fmla="val 1346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101407" name="AutoShape 31"/>
              <p:cNvSpPr>
                <a:spLocks noChangeArrowheads="1"/>
              </p:cNvSpPr>
              <p:nvPr/>
            </p:nvSpPr>
            <p:spPr bwMode="auto">
              <a:xfrm>
                <a:off x="3426" y="3013"/>
                <a:ext cx="544" cy="102"/>
              </a:xfrm>
              <a:prstGeom prst="rightArrow">
                <a:avLst>
                  <a:gd name="adj1" fmla="val 50000"/>
                  <a:gd name="adj2" fmla="val 13333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101408" name="AutoShape 32"/>
              <p:cNvSpPr>
                <a:spLocks noChangeArrowheads="1"/>
              </p:cNvSpPr>
              <p:nvPr/>
            </p:nvSpPr>
            <p:spPr bwMode="auto">
              <a:xfrm>
                <a:off x="3426" y="3228"/>
                <a:ext cx="544" cy="102"/>
              </a:xfrm>
              <a:prstGeom prst="rightArrow">
                <a:avLst>
                  <a:gd name="adj1" fmla="val 50000"/>
                  <a:gd name="adj2" fmla="val 13333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29711" name="Text Box 33"/>
              <p:cNvSpPr txBox="1">
                <a:spLocks noChangeArrowheads="1"/>
              </p:cNvSpPr>
              <p:nvPr/>
            </p:nvSpPr>
            <p:spPr bwMode="auto">
              <a:xfrm>
                <a:off x="3981" y="3213"/>
                <a:ext cx="131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rgbClr val="0000FF"/>
                    </a:solidFill>
                  </a:rPr>
                  <a:t>Controlled invasion</a:t>
                </a:r>
              </a:p>
            </p:txBody>
          </p:sp>
          <p:sp>
            <p:nvSpPr>
              <p:cNvPr id="29712" name="Text Box 34"/>
              <p:cNvSpPr txBox="1">
                <a:spLocks noChangeArrowheads="1"/>
              </p:cNvSpPr>
              <p:nvPr/>
            </p:nvSpPr>
            <p:spPr bwMode="auto">
              <a:xfrm>
                <a:off x="4125" y="3704"/>
                <a:ext cx="8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rgbClr val="0000FF"/>
                    </a:solidFill>
                  </a:rPr>
                  <a:t>haemostasis</a:t>
                </a:r>
              </a:p>
            </p:txBody>
          </p:sp>
          <p:sp>
            <p:nvSpPr>
              <p:cNvPr id="101411" name="AutoShape 35"/>
              <p:cNvSpPr>
                <a:spLocks noChangeArrowheads="1"/>
              </p:cNvSpPr>
              <p:nvPr/>
            </p:nvSpPr>
            <p:spPr bwMode="auto">
              <a:xfrm>
                <a:off x="3426" y="3461"/>
                <a:ext cx="544" cy="102"/>
              </a:xfrm>
              <a:prstGeom prst="rightArrow">
                <a:avLst>
                  <a:gd name="adj1" fmla="val 50000"/>
                  <a:gd name="adj2" fmla="val 13333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sp>
            <p:nvSpPr>
              <p:cNvPr id="29714" name="Text Box 36"/>
              <p:cNvSpPr txBox="1">
                <a:spLocks noChangeArrowheads="1"/>
              </p:cNvSpPr>
              <p:nvPr/>
            </p:nvSpPr>
            <p:spPr bwMode="auto">
              <a:xfrm>
                <a:off x="3981" y="3457"/>
                <a:ext cx="136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a:solidFill>
                      <a:srgbClr val="0000FF"/>
                    </a:solidFill>
                  </a:rPr>
                  <a:t>Resistance to stress</a:t>
                </a:r>
              </a:p>
            </p:txBody>
          </p:sp>
          <p:sp>
            <p:nvSpPr>
              <p:cNvPr id="101413" name="AutoShape 37"/>
              <p:cNvSpPr>
                <a:spLocks noChangeArrowheads="1"/>
              </p:cNvSpPr>
              <p:nvPr/>
            </p:nvSpPr>
            <p:spPr bwMode="auto">
              <a:xfrm rot="2122477">
                <a:off x="3397" y="3627"/>
                <a:ext cx="544" cy="101"/>
              </a:xfrm>
              <a:prstGeom prst="rightArrow">
                <a:avLst>
                  <a:gd name="adj1" fmla="val 50000"/>
                  <a:gd name="adj2" fmla="val 134653"/>
                </a:avLst>
              </a:prstGeom>
              <a:gradFill rotWithShape="0">
                <a:gsLst>
                  <a:gs pos="0">
                    <a:schemeClr val="accent2">
                      <a:gamma/>
                      <a:shade val="98039"/>
                      <a:invGamma/>
                      <a:alpha val="52000"/>
                    </a:schemeClr>
                  </a:gs>
                  <a:gs pos="50000">
                    <a:schemeClr val="accent2"/>
                  </a:gs>
                  <a:gs pos="100000">
                    <a:schemeClr val="accent2">
                      <a:gamma/>
                      <a:shade val="98039"/>
                      <a:invGamma/>
                      <a:alpha val="52000"/>
                    </a:schemeClr>
                  </a:gs>
                </a:gsLst>
                <a:lin ang="5400000" scaled="1"/>
              </a:gradFill>
              <a:ln w="9525">
                <a:noFill/>
                <a:miter lim="800000"/>
                <a:headEnd/>
                <a:tailEnd/>
              </a:ln>
              <a:effectLst/>
            </p:spPr>
            <p:txBody>
              <a:bodyPr wrap="none" anchor="ctr"/>
              <a:lstStyle/>
              <a:p>
                <a:pPr>
                  <a:defRPr/>
                </a:pPr>
                <a:endParaRPr lang="en-GB">
                  <a:ea typeface="+mn-ea"/>
                </a:endParaRPr>
              </a:p>
            </p:txBody>
          </p:sp>
        </p:grpSp>
      </p:grpSp>
      <p:grpSp>
        <p:nvGrpSpPr>
          <p:cNvPr id="7" name="Group 38"/>
          <p:cNvGrpSpPr>
            <a:grpSpLocks/>
          </p:cNvGrpSpPr>
          <p:nvPr/>
        </p:nvGrpSpPr>
        <p:grpSpPr bwMode="auto">
          <a:xfrm>
            <a:off x="2286000" y="1133475"/>
            <a:ext cx="1295400" cy="5405438"/>
            <a:chOff x="1440" y="714"/>
            <a:chExt cx="816" cy="3405"/>
          </a:xfrm>
        </p:grpSpPr>
        <p:sp>
          <p:nvSpPr>
            <p:cNvPr id="29702" name="Text Box 39"/>
            <p:cNvSpPr txBox="1">
              <a:spLocks noChangeArrowheads="1"/>
            </p:cNvSpPr>
            <p:nvPr/>
          </p:nvSpPr>
          <p:spPr bwMode="auto">
            <a:xfrm>
              <a:off x="1674" y="714"/>
              <a:ext cx="3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solidFill>
                    <a:schemeClr val="accent2"/>
                  </a:solidFill>
                </a:rPr>
                <a:t>P4</a:t>
              </a:r>
              <a:endParaRPr lang="en-GB" b="1">
                <a:solidFill>
                  <a:schemeClr val="accent2"/>
                </a:solidFill>
                <a:latin typeface="Arial Black" charset="0"/>
              </a:endParaRPr>
            </a:p>
          </p:txBody>
        </p:sp>
        <p:sp>
          <p:nvSpPr>
            <p:cNvPr id="29703" name="Text Box 40"/>
            <p:cNvSpPr txBox="1">
              <a:spLocks noChangeArrowheads="1"/>
            </p:cNvSpPr>
            <p:nvPr/>
          </p:nvSpPr>
          <p:spPr bwMode="auto">
            <a:xfrm>
              <a:off x="1440" y="3888"/>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solidFill>
                    <a:schemeClr val="accent2"/>
                  </a:solidFill>
                </a:rPr>
                <a:t>cAMP/P4</a:t>
              </a:r>
              <a:endParaRPr lang="en-GB" b="1">
                <a:solidFill>
                  <a:schemeClr val="accent2"/>
                </a:solidFill>
                <a:latin typeface="Arial Black" charset="0"/>
              </a:endParaRPr>
            </a:p>
          </p:txBody>
        </p:sp>
      </p:grpSp>
    </p:spTree>
    <p:extLst>
      <p:ext uri="{BB962C8B-B14F-4D97-AF65-F5344CB8AC3E}">
        <p14:creationId xmlns:p14="http://schemas.microsoft.com/office/powerpoint/2010/main" val="218695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Endometrial Cancer </a:t>
            </a:r>
            <a:endParaRPr lang="en-US" sz="3200" dirty="0"/>
          </a:p>
        </p:txBody>
      </p:sp>
      <p:graphicFrame>
        <p:nvGraphicFramePr>
          <p:cNvPr id="4" name="Chart 3"/>
          <p:cNvGraphicFramePr>
            <a:graphicFrameLocks/>
          </p:cNvGraphicFramePr>
          <p:nvPr/>
        </p:nvGraphicFramePr>
        <p:xfrm>
          <a:off x="6984362" y="4963329"/>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txBox="1">
            <a:spLocks noChangeArrowheads="1"/>
          </p:cNvSpPr>
          <p:nvPr/>
        </p:nvSpPr>
        <p:spPr>
          <a:xfrm>
            <a:off x="457200" y="981143"/>
            <a:ext cx="8229600" cy="5334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TW" dirty="0" smtClean="0"/>
              <a:t>Most common gynecologic cancer</a:t>
            </a:r>
          </a:p>
          <a:p>
            <a:r>
              <a:rPr kumimoji="1" lang="en-US" altLang="zh-TW" dirty="0" smtClean="0"/>
              <a:t>4th most common in women (US)</a:t>
            </a:r>
          </a:p>
          <a:p>
            <a:r>
              <a:rPr kumimoji="1" lang="en-US" altLang="zh-TW" dirty="0" smtClean="0"/>
              <a:t>2nd most common in women (UK)</a:t>
            </a:r>
          </a:p>
          <a:p>
            <a:r>
              <a:rPr kumimoji="1" lang="en-US" altLang="zh-TW" dirty="0" smtClean="0"/>
              <a:t>5th most common in women (worldwide)</a:t>
            </a:r>
          </a:p>
          <a:p>
            <a:r>
              <a:rPr kumimoji="1" lang="en-US" altLang="zh-TW" dirty="0" smtClean="0"/>
              <a:t>Western developed &gt; Southeast </a:t>
            </a:r>
            <a:r>
              <a:rPr kumimoji="1" lang="en-US" altLang="zh-TW" dirty="0" err="1" smtClean="0"/>
              <a:t>asia</a:t>
            </a:r>
            <a:endParaRPr kumimoji="1" lang="en-US" altLang="zh-TW" dirty="0" smtClean="0"/>
          </a:p>
          <a:p>
            <a:r>
              <a:rPr kumimoji="1" lang="en-US" altLang="zh-TW" dirty="0" smtClean="0"/>
              <a:t>35,000 new cases annually</a:t>
            </a:r>
          </a:p>
          <a:p>
            <a:r>
              <a:rPr kumimoji="1" lang="en-US" altLang="zh-TW" dirty="0" smtClean="0"/>
              <a:t>5,000 death annually</a:t>
            </a:r>
          </a:p>
          <a:p>
            <a:r>
              <a:rPr kumimoji="1" lang="en-US" altLang="zh-TW" dirty="0" smtClean="0"/>
              <a:t>Increased incidence seen from the 1970</a:t>
            </a:r>
            <a:r>
              <a:rPr kumimoji="1" lang="en-GB" altLang="zh-TW" dirty="0" smtClean="0"/>
              <a:t>’</a:t>
            </a:r>
            <a:r>
              <a:rPr kumimoji="1" lang="en-US" altLang="zh-TW" dirty="0" smtClean="0"/>
              <a:t>s</a:t>
            </a:r>
          </a:p>
          <a:p>
            <a:pPr lvl="1"/>
            <a:r>
              <a:rPr kumimoji="1" lang="en-US" altLang="zh-TW" dirty="0" smtClean="0"/>
              <a:t>Increased use of menopausal estrogen therapy</a:t>
            </a:r>
            <a:endParaRPr kumimoji="1" lang="en-US" altLang="zh-TW" dirty="0"/>
          </a:p>
        </p:txBody>
      </p:sp>
    </p:spTree>
    <p:extLst>
      <p:ext uri="{BB962C8B-B14F-4D97-AF65-F5344CB8AC3E}">
        <p14:creationId xmlns:p14="http://schemas.microsoft.com/office/powerpoint/2010/main" val="1069778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902580"/>
            <a:ext cx="8229600" cy="5334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TW" dirty="0" smtClean="0"/>
              <a:t>Obesity</a:t>
            </a:r>
          </a:p>
          <a:p>
            <a:pPr lvl="1"/>
            <a:r>
              <a:rPr kumimoji="1" lang="en-US" altLang="zh-TW" dirty="0" smtClean="0">
                <a:latin typeface="Times New Roman" charset="0"/>
              </a:rPr>
              <a:t>Excess weight have 2 ~ 5 x greater risk</a:t>
            </a:r>
          </a:p>
          <a:p>
            <a:pPr lvl="1"/>
            <a:r>
              <a:rPr kumimoji="1" lang="en-US" altLang="zh-TW" dirty="0" smtClean="0">
                <a:latin typeface="Times New Roman" charset="0"/>
              </a:rPr>
              <a:t>Fat cells (adipocytes) produce estrogen</a:t>
            </a:r>
          </a:p>
          <a:p>
            <a:r>
              <a:rPr kumimoji="1" lang="en-US" altLang="zh-TW" dirty="0" smtClean="0"/>
              <a:t>Diabetes Mellitus and Hypertension</a:t>
            </a:r>
          </a:p>
          <a:p>
            <a:pPr lvl="1"/>
            <a:r>
              <a:rPr kumimoji="1" lang="en-US" altLang="zh-TW" dirty="0" smtClean="0">
                <a:latin typeface="Times New Roman" charset="0"/>
              </a:rPr>
              <a:t>DM women have 2 x greater risk</a:t>
            </a:r>
          </a:p>
          <a:p>
            <a:r>
              <a:rPr kumimoji="1" lang="en-US" altLang="zh-TW" dirty="0" err="1" smtClean="0"/>
              <a:t>Nulliparity</a:t>
            </a:r>
            <a:endParaRPr kumimoji="1" lang="en-US" altLang="zh-TW" dirty="0" smtClean="0"/>
          </a:p>
          <a:p>
            <a:pPr lvl="1"/>
            <a:r>
              <a:rPr kumimoji="1" lang="en-US" altLang="zh-TW" dirty="0" smtClean="0">
                <a:latin typeface="Times New Roman" charset="0"/>
              </a:rPr>
              <a:t>Progesterone counterbalances estrogen</a:t>
            </a:r>
          </a:p>
          <a:p>
            <a:pPr lvl="1"/>
            <a:r>
              <a:rPr kumimoji="1" lang="en-US" altLang="zh-TW" dirty="0" smtClean="0">
                <a:latin typeface="Times New Roman" charset="0"/>
              </a:rPr>
              <a:t>Pregnancy lowers risk</a:t>
            </a:r>
          </a:p>
          <a:p>
            <a:pPr>
              <a:buFont typeface="Wingdings" charset="0"/>
              <a:buNone/>
            </a:pPr>
            <a:endParaRPr kumimoji="1" lang="en-US" altLang="zh-TW" dirty="0"/>
          </a:p>
        </p:txBody>
      </p:sp>
      <p:sp>
        <p:nvSpPr>
          <p:cNvPr id="7" name="Rectangle 6"/>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Endometrial Cancer – Risk Factors</a:t>
            </a:r>
            <a:endParaRPr lang="en-US" sz="3200" dirty="0"/>
          </a:p>
        </p:txBody>
      </p:sp>
    </p:spTree>
    <p:extLst>
      <p:ext uri="{BB962C8B-B14F-4D97-AF65-F5344CB8AC3E}">
        <p14:creationId xmlns:p14="http://schemas.microsoft.com/office/powerpoint/2010/main" val="59927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7581" y="977880"/>
            <a:ext cx="8229600" cy="5334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TW" dirty="0" smtClean="0"/>
              <a:t>Postmenopausal vaginal bleeding</a:t>
            </a:r>
          </a:p>
          <a:p>
            <a:r>
              <a:rPr kumimoji="1" lang="en-US" altLang="zh-TW" dirty="0" smtClean="0"/>
              <a:t>Abnormal uterine bleeding</a:t>
            </a:r>
          </a:p>
          <a:p>
            <a:pPr lvl="1"/>
            <a:r>
              <a:rPr kumimoji="1" lang="en-US" altLang="zh-TW" dirty="0" smtClean="0"/>
              <a:t>Bleeding in between periods</a:t>
            </a:r>
          </a:p>
          <a:p>
            <a:pPr lvl="1"/>
            <a:r>
              <a:rPr kumimoji="1" lang="en-US" altLang="zh-TW" dirty="0" smtClean="0"/>
              <a:t>Heavier / longer lasting menstrual bleeding</a:t>
            </a:r>
          </a:p>
          <a:p>
            <a:r>
              <a:rPr kumimoji="1" lang="en-US" altLang="zh-TW" dirty="0" smtClean="0"/>
              <a:t>Abnormal vaginal discharge / </a:t>
            </a:r>
            <a:r>
              <a:rPr kumimoji="1" lang="en-US" altLang="zh-TW" dirty="0" err="1" smtClean="0"/>
              <a:t>Pyometra</a:t>
            </a:r>
            <a:endParaRPr kumimoji="1" lang="en-US" altLang="zh-TW" dirty="0" smtClean="0"/>
          </a:p>
          <a:p>
            <a:r>
              <a:rPr kumimoji="1" lang="en-US" altLang="zh-TW" dirty="0" smtClean="0"/>
              <a:t>Pelvic or back pain</a:t>
            </a:r>
          </a:p>
          <a:p>
            <a:r>
              <a:rPr kumimoji="1" lang="en-US" altLang="zh-TW" dirty="0" smtClean="0"/>
              <a:t>Pain on urination</a:t>
            </a:r>
          </a:p>
          <a:p>
            <a:r>
              <a:rPr kumimoji="1" lang="en-US" altLang="zh-TW" dirty="0" smtClean="0"/>
              <a:t>Pain on sexual intercourse</a:t>
            </a:r>
          </a:p>
          <a:p>
            <a:r>
              <a:rPr kumimoji="1" lang="en-US" altLang="zh-TW" dirty="0" smtClean="0"/>
              <a:t>Blood in stool or urine</a:t>
            </a:r>
            <a:endParaRPr kumimoji="1" lang="en-US" altLang="zh-TW" dirty="0"/>
          </a:p>
        </p:txBody>
      </p:sp>
      <p:sp>
        <p:nvSpPr>
          <p:cNvPr id="3" name="Rectangle 2"/>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Endometrial Cancer - Symptoms</a:t>
            </a:r>
            <a:endParaRPr lang="en-US" sz="3200" dirty="0"/>
          </a:p>
        </p:txBody>
      </p:sp>
    </p:spTree>
    <p:extLst>
      <p:ext uri="{BB962C8B-B14F-4D97-AF65-F5344CB8AC3E}">
        <p14:creationId xmlns:p14="http://schemas.microsoft.com/office/powerpoint/2010/main" val="249573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4163" y="1128285"/>
            <a:ext cx="8229600" cy="5334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TW" dirty="0" smtClean="0"/>
              <a:t>Endometrial sampling</a:t>
            </a:r>
          </a:p>
          <a:p>
            <a:pPr lvl="1"/>
            <a:r>
              <a:rPr kumimoji="1" lang="en-US" altLang="zh-TW" dirty="0" smtClean="0"/>
              <a:t>Dilation and curettage / Endometrial aspiration</a:t>
            </a:r>
          </a:p>
          <a:p>
            <a:pPr lvl="1"/>
            <a:endParaRPr kumimoji="1" lang="en-US" altLang="zh-TW" dirty="0" smtClean="0"/>
          </a:p>
          <a:p>
            <a:r>
              <a:rPr kumimoji="1" lang="en-US" altLang="zh-TW" dirty="0" smtClean="0"/>
              <a:t>Imaging</a:t>
            </a:r>
          </a:p>
          <a:p>
            <a:pPr lvl="1"/>
            <a:r>
              <a:rPr kumimoji="1" lang="en-US" altLang="zh-TW" dirty="0" smtClean="0"/>
              <a:t>TVS / CT scan / MRI</a:t>
            </a:r>
          </a:p>
          <a:p>
            <a:pPr lvl="1"/>
            <a:r>
              <a:rPr kumimoji="1" lang="en-US" altLang="zh-TW" dirty="0" smtClean="0"/>
              <a:t>Hysteroscopy + targeted biopsy</a:t>
            </a:r>
          </a:p>
          <a:p>
            <a:pPr lvl="1"/>
            <a:endParaRPr kumimoji="1" lang="en-US" altLang="zh-TW" dirty="0" smtClean="0"/>
          </a:p>
          <a:p>
            <a:r>
              <a:rPr kumimoji="1" lang="en-US" altLang="zh-TW" dirty="0" smtClean="0"/>
              <a:t>Tumor marker</a:t>
            </a:r>
          </a:p>
          <a:p>
            <a:pPr lvl="1"/>
            <a:r>
              <a:rPr kumimoji="1" lang="en-US" altLang="zh-TW" dirty="0" err="1" smtClean="0"/>
              <a:t>Ca</a:t>
            </a:r>
            <a:r>
              <a:rPr kumimoji="1" lang="en-US" altLang="zh-TW" dirty="0" smtClean="0"/>
              <a:t> 125 / 199</a:t>
            </a:r>
          </a:p>
        </p:txBody>
      </p:sp>
      <p:sp>
        <p:nvSpPr>
          <p:cNvPr id="3" name="Rectangle 2"/>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Endometrial Cancer - Diagnosis</a:t>
            </a:r>
            <a:endParaRPr lang="en-US" sz="3200" dirty="0"/>
          </a:p>
        </p:txBody>
      </p:sp>
    </p:spTree>
    <p:extLst>
      <p:ext uri="{BB962C8B-B14F-4D97-AF65-F5344CB8AC3E}">
        <p14:creationId xmlns:p14="http://schemas.microsoft.com/office/powerpoint/2010/main" val="135213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598" y="660029"/>
            <a:ext cx="8006412" cy="4401205"/>
          </a:xfrm>
          <a:prstGeom prst="rect">
            <a:avLst/>
          </a:prstGeom>
        </p:spPr>
        <p:txBody>
          <a:bodyPr wrap="square">
            <a:spAutoFit/>
          </a:bodyPr>
          <a:lstStyle/>
          <a:p>
            <a:endParaRPr lang="en-US" sz="2000" dirty="0" smtClean="0"/>
          </a:p>
          <a:p>
            <a:r>
              <a:rPr lang="en-US" sz="2000" b="1" dirty="0" smtClean="0"/>
              <a:t>Type </a:t>
            </a:r>
            <a:r>
              <a:rPr lang="en-US" sz="2000" b="1" dirty="0"/>
              <a:t>I endometrial carcinoma</a:t>
            </a:r>
            <a:r>
              <a:rPr lang="en-US" sz="2000" dirty="0"/>
              <a:t>: this type represents 70–80% of all</a:t>
            </a:r>
          </a:p>
          <a:p>
            <a:r>
              <a:rPr lang="en-US" sz="2000" dirty="0"/>
              <a:t>endometrial cancers. Type I tumors are </a:t>
            </a:r>
            <a:r>
              <a:rPr lang="en-US" sz="2000" dirty="0" err="1"/>
              <a:t>endometrioid</a:t>
            </a:r>
            <a:r>
              <a:rPr lang="en-US" sz="2000" dirty="0"/>
              <a:t> in origin,</a:t>
            </a:r>
          </a:p>
          <a:p>
            <a:r>
              <a:rPr lang="en-US" sz="2000" dirty="0"/>
              <a:t>hormone-responsive, and prognosis is generally good. Mutations in</a:t>
            </a:r>
          </a:p>
          <a:p>
            <a:r>
              <a:rPr lang="en-US" sz="2000" dirty="0"/>
              <a:t>genes encoding PTEN, </a:t>
            </a:r>
            <a:r>
              <a:rPr lang="en-US" sz="2000" dirty="0" smtClean="0"/>
              <a:t>PI3K, </a:t>
            </a:r>
            <a:r>
              <a:rPr lang="en-US" sz="2000" dirty="0"/>
              <a:t>KRAS, and </a:t>
            </a:r>
            <a:r>
              <a:rPr lang="en-US" sz="2000" dirty="0" smtClean="0"/>
              <a:t>beta-</a:t>
            </a:r>
            <a:r>
              <a:rPr lang="en-US" sz="2000" dirty="0"/>
              <a:t>catenin and also</a:t>
            </a:r>
          </a:p>
          <a:p>
            <a:r>
              <a:rPr lang="en-US" sz="2000" dirty="0"/>
              <a:t>microsatellite instability are </a:t>
            </a:r>
            <a:r>
              <a:rPr lang="en-US" sz="2000" dirty="0" smtClean="0"/>
              <a:t>common. </a:t>
            </a:r>
            <a:r>
              <a:rPr lang="en-US" sz="2000" dirty="0"/>
              <a:t>These </a:t>
            </a:r>
            <a:r>
              <a:rPr lang="en-US" sz="2000" dirty="0" smtClean="0"/>
              <a:t>tumors are </a:t>
            </a:r>
            <a:r>
              <a:rPr lang="en-US" sz="2000" dirty="0"/>
              <a:t>associated with chronic exposure to estrogen and insufficient opposing progesterone. </a:t>
            </a:r>
            <a:endParaRPr lang="en-US" sz="2000" dirty="0" smtClean="0"/>
          </a:p>
          <a:p>
            <a:endParaRPr lang="en-US" sz="2000" dirty="0"/>
          </a:p>
          <a:p>
            <a:r>
              <a:rPr lang="en-US" sz="2000" b="1" dirty="0" smtClean="0"/>
              <a:t>Type </a:t>
            </a:r>
            <a:r>
              <a:rPr lang="en-US" sz="2000" b="1" dirty="0"/>
              <a:t>II endometrial carcinoma: </a:t>
            </a:r>
            <a:r>
              <a:rPr lang="en-US" sz="2000" dirty="0"/>
              <a:t>type II is an aggressive </a:t>
            </a:r>
            <a:r>
              <a:rPr lang="en-US" sz="2000" dirty="0" err="1"/>
              <a:t>nonendometrioid</a:t>
            </a:r>
            <a:endParaRPr lang="en-US" sz="2000" dirty="0"/>
          </a:p>
          <a:p>
            <a:r>
              <a:rPr lang="en-US" sz="2000" dirty="0"/>
              <a:t>cancer with papillary serous or clear-cell </a:t>
            </a:r>
            <a:r>
              <a:rPr lang="en-US" sz="2000" dirty="0" smtClean="0"/>
              <a:t>morphology. Tumors </a:t>
            </a:r>
            <a:r>
              <a:rPr lang="en-US" sz="2000" dirty="0"/>
              <a:t>are not hormone-responsive, outcome is generally poor</a:t>
            </a:r>
            <a:r>
              <a:rPr lang="en-US" sz="2000" dirty="0" smtClean="0"/>
              <a:t>, and </a:t>
            </a:r>
            <a:r>
              <a:rPr lang="en-US" sz="2000" dirty="0"/>
              <a:t>recurrence is frequent. Loss of p53 and chromosomal </a:t>
            </a:r>
            <a:r>
              <a:rPr lang="en-US" sz="2000" dirty="0" smtClean="0"/>
              <a:t>instability </a:t>
            </a:r>
            <a:r>
              <a:rPr lang="en-US" sz="2000" dirty="0" err="1" smtClean="0"/>
              <a:t>characterise</a:t>
            </a:r>
            <a:r>
              <a:rPr lang="en-US" sz="2000" dirty="0" smtClean="0"/>
              <a:t> </a:t>
            </a:r>
            <a:r>
              <a:rPr lang="en-US" sz="2000" dirty="0"/>
              <a:t>this tumor </a:t>
            </a:r>
            <a:r>
              <a:rPr lang="en-US" sz="2000" dirty="0" smtClean="0"/>
              <a:t>type.</a:t>
            </a:r>
          </a:p>
          <a:p>
            <a:endParaRPr lang="en-US" sz="2000" dirty="0"/>
          </a:p>
        </p:txBody>
      </p:sp>
      <p:sp>
        <p:nvSpPr>
          <p:cNvPr id="4" name="Rectangle 3"/>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Endometrial Cancer </a:t>
            </a:r>
            <a:endParaRPr lang="en-US" sz="3200" dirty="0"/>
          </a:p>
        </p:txBody>
      </p:sp>
    </p:spTree>
    <p:extLst>
      <p:ext uri="{BB962C8B-B14F-4D97-AF65-F5344CB8AC3E}">
        <p14:creationId xmlns:p14="http://schemas.microsoft.com/office/powerpoint/2010/main" val="1187395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598" y="660029"/>
            <a:ext cx="8006412" cy="5940088"/>
          </a:xfrm>
          <a:prstGeom prst="rect">
            <a:avLst/>
          </a:prstGeom>
        </p:spPr>
        <p:txBody>
          <a:bodyPr wrap="square">
            <a:spAutoFit/>
          </a:bodyPr>
          <a:lstStyle/>
          <a:p>
            <a:endParaRPr lang="en-US" sz="2000" dirty="0" smtClean="0"/>
          </a:p>
          <a:p>
            <a:r>
              <a:rPr lang="en-US" sz="2000" b="1" dirty="0" smtClean="0"/>
              <a:t>Type </a:t>
            </a:r>
            <a:r>
              <a:rPr lang="en-US" sz="2000" b="1" dirty="0"/>
              <a:t>I endometrial carcinoma</a:t>
            </a:r>
            <a:r>
              <a:rPr lang="en-US" sz="2000" dirty="0"/>
              <a:t>: this type represents 70–80% of all</a:t>
            </a:r>
          </a:p>
          <a:p>
            <a:r>
              <a:rPr lang="en-US" sz="2000" dirty="0"/>
              <a:t>endometrial cancers. Type I tumors are </a:t>
            </a:r>
            <a:r>
              <a:rPr lang="en-US" sz="2000" dirty="0" err="1"/>
              <a:t>endometrioid</a:t>
            </a:r>
            <a:r>
              <a:rPr lang="en-US" sz="2000" dirty="0"/>
              <a:t> in origin,</a:t>
            </a:r>
          </a:p>
          <a:p>
            <a:r>
              <a:rPr lang="en-US" sz="2000" dirty="0"/>
              <a:t>hormone-responsive, and prognosis is generally good. Mutations in</a:t>
            </a:r>
          </a:p>
          <a:p>
            <a:r>
              <a:rPr lang="en-US" sz="2000" dirty="0"/>
              <a:t>genes encoding PTEN, </a:t>
            </a:r>
            <a:r>
              <a:rPr lang="en-US" sz="2000" dirty="0" smtClean="0"/>
              <a:t>PI3K, </a:t>
            </a:r>
            <a:r>
              <a:rPr lang="en-US" sz="2000" dirty="0"/>
              <a:t>KRAS, and </a:t>
            </a:r>
            <a:r>
              <a:rPr lang="en-US" sz="2000" dirty="0" smtClean="0"/>
              <a:t>beta-</a:t>
            </a:r>
            <a:r>
              <a:rPr lang="en-US" sz="2000" dirty="0"/>
              <a:t>catenin and also</a:t>
            </a:r>
          </a:p>
          <a:p>
            <a:r>
              <a:rPr lang="en-US" sz="2000" dirty="0"/>
              <a:t>microsatellite instability are </a:t>
            </a:r>
            <a:r>
              <a:rPr lang="en-US" sz="2000" dirty="0" smtClean="0"/>
              <a:t>common. </a:t>
            </a:r>
            <a:r>
              <a:rPr lang="en-US" sz="2000" dirty="0"/>
              <a:t>These </a:t>
            </a:r>
            <a:r>
              <a:rPr lang="en-US" sz="2000" dirty="0" smtClean="0"/>
              <a:t>tumors are </a:t>
            </a:r>
            <a:r>
              <a:rPr lang="en-US" sz="2000" dirty="0"/>
              <a:t>associated with chronic exposure to estrogen and insufficient opposing progesterone. </a:t>
            </a:r>
            <a:endParaRPr lang="en-US" sz="2000" dirty="0" smtClean="0"/>
          </a:p>
          <a:p>
            <a:endParaRPr lang="en-US" sz="2000" dirty="0"/>
          </a:p>
          <a:p>
            <a:r>
              <a:rPr lang="en-US" sz="2000" b="1" dirty="0" smtClean="0"/>
              <a:t>Type </a:t>
            </a:r>
            <a:r>
              <a:rPr lang="en-US" sz="2000" b="1" dirty="0"/>
              <a:t>II endometrial carcinoma: </a:t>
            </a:r>
            <a:r>
              <a:rPr lang="en-US" sz="2000" dirty="0"/>
              <a:t>type II is an aggressive </a:t>
            </a:r>
            <a:r>
              <a:rPr lang="en-US" sz="2000" dirty="0" err="1"/>
              <a:t>nonendometrioid</a:t>
            </a:r>
            <a:endParaRPr lang="en-US" sz="2000" dirty="0"/>
          </a:p>
          <a:p>
            <a:r>
              <a:rPr lang="en-US" sz="2000" dirty="0"/>
              <a:t>cancer with papillary serous or clear-cell </a:t>
            </a:r>
            <a:r>
              <a:rPr lang="en-US" sz="2000" dirty="0" smtClean="0"/>
              <a:t>morphology. Tumors </a:t>
            </a:r>
            <a:r>
              <a:rPr lang="en-US" sz="2000" dirty="0"/>
              <a:t>are not hormone-responsive, outcome is generally poor</a:t>
            </a:r>
            <a:r>
              <a:rPr lang="en-US" sz="2000" dirty="0" smtClean="0"/>
              <a:t>, and </a:t>
            </a:r>
            <a:r>
              <a:rPr lang="en-US" sz="2000" dirty="0"/>
              <a:t>recurrence is frequent. Loss of p53 and chromosomal </a:t>
            </a:r>
            <a:r>
              <a:rPr lang="en-US" sz="2000" dirty="0" smtClean="0"/>
              <a:t>instability </a:t>
            </a:r>
            <a:r>
              <a:rPr lang="en-US" sz="2000" dirty="0" err="1" smtClean="0"/>
              <a:t>characterise</a:t>
            </a:r>
            <a:r>
              <a:rPr lang="en-US" sz="2000" dirty="0" smtClean="0"/>
              <a:t> </a:t>
            </a:r>
            <a:r>
              <a:rPr lang="en-US" sz="2000" dirty="0"/>
              <a:t>this tumor </a:t>
            </a:r>
            <a:r>
              <a:rPr lang="en-US" sz="2000" dirty="0" smtClean="0"/>
              <a:t>type.</a:t>
            </a:r>
          </a:p>
          <a:p>
            <a:endParaRPr lang="en-US" sz="2000" dirty="0"/>
          </a:p>
          <a:p>
            <a:r>
              <a:rPr lang="en-US" sz="2000" dirty="0"/>
              <a:t>The reasons </a:t>
            </a:r>
            <a:r>
              <a:rPr lang="en-US" sz="2000" dirty="0" smtClean="0"/>
              <a:t>for </a:t>
            </a:r>
            <a:r>
              <a:rPr lang="en-US" sz="2000" dirty="0"/>
              <a:t>chronic unopposed estrogen exposure are multifactorial because high levels of estradiol and insufficient progesterone </a:t>
            </a:r>
            <a:r>
              <a:rPr lang="en-US" sz="2000" dirty="0" smtClean="0"/>
              <a:t>can arise </a:t>
            </a:r>
            <a:r>
              <a:rPr lang="en-US" sz="2000" dirty="0"/>
              <a:t>from various conditions such as anovulation, polycystic ovarian syndrome, obesity, estrogen-only hormone replacement therapy, and prolonged </a:t>
            </a:r>
            <a:r>
              <a:rPr lang="en-US" sz="2000" dirty="0" err="1"/>
              <a:t>tamoxifen</a:t>
            </a:r>
            <a:r>
              <a:rPr lang="en-US" sz="2000" dirty="0"/>
              <a:t> use.</a:t>
            </a:r>
          </a:p>
        </p:txBody>
      </p:sp>
      <p:sp>
        <p:nvSpPr>
          <p:cNvPr id="4" name="Rectangle 3"/>
          <p:cNvSpPr>
            <a:spLocks noChangeArrowheads="1"/>
          </p:cNvSpPr>
          <p:nvPr/>
        </p:nvSpPr>
        <p:spPr bwMode="auto">
          <a:xfrm>
            <a:off x="0" y="0"/>
            <a:ext cx="91440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chemeClr val="bg1"/>
                </a:solidFill>
              </a:rPr>
              <a:t>Endometrial Cancer </a:t>
            </a:r>
            <a:endParaRPr lang="en-US" sz="3200" dirty="0"/>
          </a:p>
        </p:txBody>
      </p:sp>
    </p:spTree>
    <p:extLst>
      <p:ext uri="{BB962C8B-B14F-4D97-AF65-F5344CB8AC3E}">
        <p14:creationId xmlns:p14="http://schemas.microsoft.com/office/powerpoint/2010/main" val="122999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457" y="697936"/>
            <a:ext cx="8530473" cy="5632312"/>
          </a:xfrm>
          <a:prstGeom prst="rect">
            <a:avLst/>
          </a:prstGeom>
        </p:spPr>
        <p:txBody>
          <a:bodyPr wrap="square">
            <a:spAutoFit/>
          </a:bodyPr>
          <a:lstStyle/>
          <a:p>
            <a:r>
              <a:rPr lang="en-GB" dirty="0" smtClean="0"/>
              <a:t>The </a:t>
            </a:r>
            <a:r>
              <a:rPr lang="en-GB" dirty="0"/>
              <a:t>treatment for patients diagnosed with endometrial </a:t>
            </a:r>
            <a:r>
              <a:rPr lang="en-GB" dirty="0" err="1"/>
              <a:t>neoplasia</a:t>
            </a:r>
            <a:r>
              <a:rPr lang="en-GB" dirty="0"/>
              <a:t> is surgery, including total abdominal hysterectomy and bilateral oophorectomy with further staging depending on risk factors. This is true for both endometrial </a:t>
            </a:r>
            <a:r>
              <a:rPr lang="en-GB" dirty="0" err="1"/>
              <a:t>adenocarinoma</a:t>
            </a:r>
            <a:r>
              <a:rPr lang="en-GB" dirty="0"/>
              <a:t> and atypical endometrial hyperplasia. </a:t>
            </a:r>
            <a:endParaRPr lang="en-GB" dirty="0" smtClean="0"/>
          </a:p>
          <a:p>
            <a:pPr marL="285750" indent="-285750">
              <a:buFont typeface="Arial"/>
              <a:buChar char="•"/>
            </a:pPr>
            <a:endParaRPr lang="en-GB" dirty="0" smtClean="0"/>
          </a:p>
          <a:p>
            <a:pPr marL="285750" indent="-285750">
              <a:buFont typeface="Arial"/>
              <a:buChar char="•"/>
            </a:pPr>
            <a:r>
              <a:rPr lang="en-GB" dirty="0" smtClean="0"/>
              <a:t>Hysterectomy </a:t>
            </a:r>
            <a:r>
              <a:rPr lang="en-GB" dirty="0"/>
              <a:t>may not be an acceptable option for young women diagnosed with complex atypical hyperplasia and/or endometrial cancer prior to completing childbearing. </a:t>
            </a:r>
          </a:p>
          <a:p>
            <a:pPr marL="285750" indent="-285750">
              <a:buFont typeface="Arial"/>
              <a:buChar char="•"/>
            </a:pPr>
            <a:endParaRPr lang="en-GB" dirty="0"/>
          </a:p>
          <a:p>
            <a:pPr marL="285750" indent="-285750">
              <a:buFont typeface="Arial"/>
              <a:buChar char="•"/>
            </a:pPr>
            <a:r>
              <a:rPr lang="en-GB" dirty="0"/>
              <a:t>This may also be true for patients with multiple comorbidities who are poor surgical candidates. In this subset of patients with either complex atypical hyperplasia of </a:t>
            </a:r>
            <a:r>
              <a:rPr lang="en-GB" dirty="0" smtClean="0"/>
              <a:t>the endometrium </a:t>
            </a:r>
            <a:r>
              <a:rPr lang="en-GB" dirty="0"/>
              <a:t>or clinical stage 1A low-grade uterine </a:t>
            </a:r>
            <a:r>
              <a:rPr lang="en-GB" dirty="0" smtClean="0"/>
              <a:t>tumours</a:t>
            </a:r>
            <a:r>
              <a:rPr lang="en-GB" dirty="0"/>
              <a:t>, progesterone therapy may be an acceptable alternative for primary management.</a:t>
            </a:r>
          </a:p>
          <a:p>
            <a:pPr marL="285750" indent="-285750">
              <a:buFont typeface="Arial"/>
              <a:buChar char="•"/>
            </a:pPr>
            <a:endParaRPr lang="en-GB" dirty="0"/>
          </a:p>
          <a:p>
            <a:pPr marL="285750" indent="-285750">
              <a:buFont typeface="Arial"/>
              <a:buChar char="•"/>
            </a:pPr>
            <a:r>
              <a:rPr lang="en-GB" dirty="0" smtClean="0"/>
              <a:t>The </a:t>
            </a:r>
            <a:r>
              <a:rPr lang="en-GB" dirty="0"/>
              <a:t>main purpose for treating simple or complex endometrial hyperplasia without </a:t>
            </a:r>
            <a:r>
              <a:rPr lang="en-GB" dirty="0" err="1"/>
              <a:t>atypia</a:t>
            </a:r>
            <a:r>
              <a:rPr lang="en-GB" dirty="0"/>
              <a:t> is for symptom control, with only a 1 to 3% risk of progression to actual cancer. </a:t>
            </a:r>
            <a:endParaRPr lang="en-GB" dirty="0" smtClean="0"/>
          </a:p>
          <a:p>
            <a:pPr marL="285750" indent="-285750">
              <a:buFont typeface="Arial"/>
              <a:buChar char="•"/>
            </a:pPr>
            <a:endParaRPr lang="en-GB" dirty="0"/>
          </a:p>
          <a:p>
            <a:pPr marL="285750" indent="-285750">
              <a:buFont typeface="Arial"/>
              <a:buChar char="•"/>
            </a:pPr>
            <a:r>
              <a:rPr lang="en-GB" dirty="0" smtClean="0"/>
              <a:t>This </a:t>
            </a:r>
            <a:r>
              <a:rPr lang="en-GB" dirty="0"/>
              <a:t>is not the case with atypical endometrial hyperplasia, which if left untreated, will progress to carcinoma in ~30% of cases. </a:t>
            </a:r>
            <a:endParaRPr lang="en-GB" dirty="0" smtClean="0"/>
          </a:p>
          <a:p>
            <a:endParaRPr lang="en-GB" dirty="0"/>
          </a:p>
        </p:txBody>
      </p:sp>
      <p:sp>
        <p:nvSpPr>
          <p:cNvPr id="6" name="Rectangle 5"/>
          <p:cNvSpPr>
            <a:spLocks noChangeArrowheads="1"/>
          </p:cNvSpPr>
          <p:nvPr/>
        </p:nvSpPr>
        <p:spPr bwMode="auto">
          <a:xfrm>
            <a:off x="0" y="0"/>
            <a:ext cx="9144000" cy="5847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a:solidFill>
                  <a:schemeClr val="bg1"/>
                </a:solidFill>
              </a:rPr>
              <a:t>Standard Treatment of Endometrial </a:t>
            </a:r>
            <a:r>
              <a:rPr lang="en-GB" sz="3200" b="1" dirty="0" err="1">
                <a:solidFill>
                  <a:schemeClr val="bg1"/>
                </a:solidFill>
              </a:rPr>
              <a:t>Neoplasia</a:t>
            </a:r>
            <a:endParaRPr lang="en-GB" sz="3200" dirty="0">
              <a:solidFill>
                <a:schemeClr val="bg1"/>
              </a:solidFill>
            </a:endParaRPr>
          </a:p>
        </p:txBody>
      </p:sp>
    </p:spTree>
    <p:extLst>
      <p:ext uri="{BB962C8B-B14F-4D97-AF65-F5344CB8AC3E}">
        <p14:creationId xmlns:p14="http://schemas.microsoft.com/office/powerpoint/2010/main" val="2647351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21601"/>
            <a:ext cx="9143999" cy="6453049"/>
          </a:xfrm>
          <a:prstGeom prst="rect">
            <a:avLst/>
          </a:prstGeom>
        </p:spPr>
        <p:txBody>
          <a:bodyPr wrap="square">
            <a:spAutoFit/>
          </a:bodyPr>
          <a:lstStyle/>
          <a:p>
            <a:pPr marL="285750" indent="-285750">
              <a:buFont typeface="Arial"/>
              <a:buChar char="•"/>
            </a:pPr>
            <a:r>
              <a:rPr lang="en-GB" sz="2000" dirty="0" smtClean="0"/>
              <a:t>Consistently</a:t>
            </a:r>
            <a:r>
              <a:rPr lang="en-GB" sz="2000" dirty="0"/>
              <a:t>, studies have shown that </a:t>
            </a:r>
            <a:r>
              <a:rPr lang="en-GB" sz="2000" dirty="0" err="1"/>
              <a:t>progestins</a:t>
            </a:r>
            <a:r>
              <a:rPr lang="en-GB" sz="2000" dirty="0"/>
              <a:t> are effective for </a:t>
            </a:r>
            <a:r>
              <a:rPr lang="en-GB" sz="2000" dirty="0" smtClean="0"/>
              <a:t>the treatment </a:t>
            </a:r>
            <a:r>
              <a:rPr lang="en-GB" sz="2000" dirty="0"/>
              <a:t>of endometrial hyperplasia</a:t>
            </a:r>
            <a:r>
              <a:rPr lang="en-GB" sz="2000" dirty="0" smtClean="0"/>
              <a:t>.</a:t>
            </a:r>
          </a:p>
          <a:p>
            <a:pPr marL="285750" indent="-285750">
              <a:buFont typeface="Arial"/>
              <a:buChar char="•"/>
            </a:pPr>
            <a:endParaRPr lang="en-GB" sz="2000" dirty="0"/>
          </a:p>
          <a:p>
            <a:pPr marL="285750" indent="-285750">
              <a:buFont typeface="Arial"/>
              <a:buChar char="•"/>
            </a:pPr>
            <a:r>
              <a:rPr lang="en-GB" sz="2000" dirty="0" smtClean="0"/>
              <a:t>Progestin </a:t>
            </a:r>
            <a:r>
              <a:rPr lang="en-GB" sz="2000" dirty="0"/>
              <a:t>therapy has an impact </a:t>
            </a:r>
            <a:r>
              <a:rPr lang="en-GB" sz="2000" dirty="0" smtClean="0"/>
              <a:t>on </a:t>
            </a:r>
            <a:r>
              <a:rPr lang="en-GB" sz="2000" dirty="0"/>
              <a:t>endometrial cells as early as 10 weeks after initiation of treatment, but most recognize the need for a minimum of 3 months of progestin therapy before assessing for a response</a:t>
            </a:r>
            <a:r>
              <a:rPr lang="en-GB" sz="2000" dirty="0" smtClean="0"/>
              <a:t>.</a:t>
            </a:r>
            <a:endParaRPr lang="en-US" sz="2000" baseline="30000" dirty="0"/>
          </a:p>
          <a:p>
            <a:pPr marL="285750" indent="-285750">
              <a:buFont typeface="Arial"/>
              <a:buChar char="•"/>
            </a:pPr>
            <a:endParaRPr lang="en-US" sz="2000" baseline="30000" dirty="0" smtClean="0"/>
          </a:p>
          <a:p>
            <a:pPr marL="285750" indent="-285750">
              <a:buFont typeface="Arial"/>
              <a:buChar char="•"/>
            </a:pPr>
            <a:r>
              <a:rPr lang="en-GB" sz="2000" dirty="0" smtClean="0"/>
              <a:t>Reversal </a:t>
            </a:r>
            <a:r>
              <a:rPr lang="en-GB" sz="2000" dirty="0"/>
              <a:t>of endometrial hyperplasia by </a:t>
            </a:r>
            <a:r>
              <a:rPr lang="en-GB" sz="2000" dirty="0" err="1"/>
              <a:t>progestins</a:t>
            </a:r>
            <a:r>
              <a:rPr lang="en-GB" sz="2000" dirty="0"/>
              <a:t> is thought to occur through activation of PRs, resulting in stromal </a:t>
            </a:r>
            <a:r>
              <a:rPr lang="en-GB" sz="2000" dirty="0" err="1"/>
              <a:t>decidualization</a:t>
            </a:r>
            <a:r>
              <a:rPr lang="en-GB" sz="2000" dirty="0"/>
              <a:t> and subsequent thinning of the endometrial lining</a:t>
            </a:r>
            <a:r>
              <a:rPr lang="en-GB" sz="2000" dirty="0" smtClean="0"/>
              <a:t>.</a:t>
            </a:r>
          </a:p>
          <a:p>
            <a:pPr marL="285750" indent="-285750">
              <a:buFont typeface="Arial"/>
              <a:buChar char="•"/>
            </a:pPr>
            <a:endParaRPr lang="en-GB" sz="2000" dirty="0"/>
          </a:p>
          <a:p>
            <a:pPr marL="285750" indent="-285750">
              <a:buFont typeface="Arial"/>
              <a:buChar char="•"/>
            </a:pPr>
            <a:r>
              <a:rPr lang="en-GB" sz="2000" dirty="0" smtClean="0"/>
              <a:t>The </a:t>
            </a:r>
            <a:r>
              <a:rPr lang="en-GB" sz="2000" dirty="0"/>
              <a:t>doses and types of </a:t>
            </a:r>
            <a:r>
              <a:rPr lang="en-GB" sz="2000" dirty="0" err="1"/>
              <a:t>progestins</a:t>
            </a:r>
            <a:r>
              <a:rPr lang="en-GB" sz="2000" dirty="0"/>
              <a:t> for treating endometrial hyperplasia vary depending on presence of absence of </a:t>
            </a:r>
            <a:r>
              <a:rPr lang="en-GB" sz="2000" dirty="0" err="1"/>
              <a:t>atypia</a:t>
            </a:r>
            <a:r>
              <a:rPr lang="en-GB" sz="2000" dirty="0"/>
              <a:t>. </a:t>
            </a:r>
            <a:endParaRPr lang="en-GB" sz="2000" dirty="0" smtClean="0"/>
          </a:p>
          <a:p>
            <a:endParaRPr lang="en-GB" sz="2000" dirty="0"/>
          </a:p>
          <a:p>
            <a:r>
              <a:rPr lang="en-GB" sz="2000" dirty="0" smtClean="0"/>
              <a:t>-  Regression </a:t>
            </a:r>
            <a:r>
              <a:rPr lang="en-GB" sz="2000" dirty="0"/>
              <a:t>of hyperplasia without </a:t>
            </a:r>
            <a:r>
              <a:rPr lang="en-GB" sz="2000" dirty="0" err="1"/>
              <a:t>atypia</a:t>
            </a:r>
            <a:r>
              <a:rPr lang="en-GB" sz="2000" dirty="0"/>
              <a:t> to normal endometrium in 80 to 90% of patients when treated with either </a:t>
            </a:r>
            <a:r>
              <a:rPr lang="en-GB" sz="2000" dirty="0" err="1"/>
              <a:t>medroxyprogesterone</a:t>
            </a:r>
            <a:r>
              <a:rPr lang="en-GB" sz="2000" dirty="0"/>
              <a:t> acetate (MPA), 10 mg daily for 12 to 14 days each month, or micronized progesterone in vaginal cream, when treated for 3 to 6 months</a:t>
            </a:r>
            <a:r>
              <a:rPr lang="en-GB" sz="2000" dirty="0" smtClean="0"/>
              <a:t>.</a:t>
            </a:r>
            <a:r>
              <a:rPr lang="en-GB" sz="2000" dirty="0"/>
              <a:t> </a:t>
            </a:r>
            <a:endParaRPr lang="en-GB" sz="2000" dirty="0" smtClean="0"/>
          </a:p>
          <a:p>
            <a:endParaRPr lang="en-GB" sz="2000" dirty="0"/>
          </a:p>
          <a:p>
            <a:r>
              <a:rPr lang="en-GB" sz="2000" dirty="0" smtClean="0"/>
              <a:t>- Successful </a:t>
            </a:r>
            <a:r>
              <a:rPr lang="en-GB" sz="2000" dirty="0"/>
              <a:t>treatments </a:t>
            </a:r>
            <a:r>
              <a:rPr lang="en-GB" sz="2000" dirty="0" smtClean="0"/>
              <a:t>for </a:t>
            </a:r>
            <a:r>
              <a:rPr lang="en-GB" sz="2000" dirty="0"/>
              <a:t>atypical hyperplasia include use of continuous oral </a:t>
            </a:r>
            <a:r>
              <a:rPr lang="en-GB" sz="2000" dirty="0" err="1"/>
              <a:t>megestrol</a:t>
            </a:r>
            <a:r>
              <a:rPr lang="en-GB" sz="2000" dirty="0"/>
              <a:t> </a:t>
            </a:r>
            <a:r>
              <a:rPr lang="en-GB" sz="2000" dirty="0" smtClean="0"/>
              <a:t>acetate</a:t>
            </a:r>
            <a:r>
              <a:rPr lang="en-GB" sz="2000" dirty="0"/>
              <a:t>(</a:t>
            </a:r>
            <a:r>
              <a:rPr lang="en-GB" sz="2000" dirty="0" smtClean="0"/>
              <a:t> </a:t>
            </a:r>
            <a:r>
              <a:rPr lang="en-GB" sz="2000" dirty="0"/>
              <a:t>80 mg daily up to 160 mg per </a:t>
            </a:r>
            <a:r>
              <a:rPr lang="en-GB" sz="2000" dirty="0" smtClean="0"/>
              <a:t>day), </a:t>
            </a:r>
            <a:r>
              <a:rPr lang="en-GB" sz="2000" dirty="0"/>
              <a:t>and oral </a:t>
            </a:r>
            <a:r>
              <a:rPr lang="en-GB" sz="2000" dirty="0" smtClean="0"/>
              <a:t>MPA</a:t>
            </a:r>
            <a:r>
              <a:rPr lang="en-GB" sz="2000" dirty="0"/>
              <a:t> </a:t>
            </a:r>
            <a:r>
              <a:rPr lang="en-GB" sz="2000" dirty="0" smtClean="0"/>
              <a:t>(600 </a:t>
            </a:r>
            <a:r>
              <a:rPr lang="en-GB" sz="2000" dirty="0"/>
              <a:t>mg </a:t>
            </a:r>
            <a:r>
              <a:rPr lang="en-GB" sz="2000" dirty="0" smtClean="0"/>
              <a:t>daily).</a:t>
            </a:r>
            <a:r>
              <a:rPr lang="en-US" sz="2000" baseline="30000" dirty="0" smtClean="0"/>
              <a:t> </a:t>
            </a:r>
            <a:r>
              <a:rPr lang="en-US" sz="2000" dirty="0" smtClean="0"/>
              <a:t> </a:t>
            </a:r>
            <a:endParaRPr lang="en-US" sz="2000" baseline="30000" dirty="0" smtClean="0"/>
          </a:p>
        </p:txBody>
      </p:sp>
      <p:sp>
        <p:nvSpPr>
          <p:cNvPr id="4" name="Rectangle 3"/>
          <p:cNvSpPr>
            <a:spLocks noChangeArrowheads="1"/>
          </p:cNvSpPr>
          <p:nvPr/>
        </p:nvSpPr>
        <p:spPr bwMode="auto">
          <a:xfrm>
            <a:off x="0" y="0"/>
            <a:ext cx="9144000" cy="5847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a:solidFill>
                  <a:srgbClr val="FFFFFF"/>
                </a:solidFill>
              </a:rPr>
              <a:t>Progestin Therapy in Endometrial Hyperplasia</a:t>
            </a:r>
            <a:endParaRPr lang="en-GB" sz="3200" dirty="0">
              <a:solidFill>
                <a:srgbClr val="FFFFFF"/>
              </a:solidFill>
            </a:endParaRPr>
          </a:p>
        </p:txBody>
      </p:sp>
    </p:spTree>
    <p:extLst>
      <p:ext uri="{BB962C8B-B14F-4D97-AF65-F5344CB8AC3E}">
        <p14:creationId xmlns:p14="http://schemas.microsoft.com/office/powerpoint/2010/main" val="1866743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784" y="695073"/>
            <a:ext cx="8697657" cy="6247864"/>
          </a:xfrm>
          <a:prstGeom prst="rect">
            <a:avLst/>
          </a:prstGeom>
          <a:noFill/>
        </p:spPr>
        <p:txBody>
          <a:bodyPr wrap="square" rtlCol="0">
            <a:spAutoFit/>
          </a:bodyPr>
          <a:lstStyle/>
          <a:p>
            <a:r>
              <a:rPr lang="en-US" sz="2000" dirty="0"/>
              <a:t>In vitro studies using endometrial cancer cell lines have provided insight into the effect of progesterone directly on cancer cell behavior and the genes that are regulated. </a:t>
            </a:r>
            <a:endParaRPr lang="en-US" sz="2000" dirty="0" smtClean="0"/>
          </a:p>
          <a:p>
            <a:endParaRPr lang="en-US" sz="2000" dirty="0"/>
          </a:p>
          <a:p>
            <a:r>
              <a:rPr lang="en-US" sz="2000" dirty="0" smtClean="0"/>
              <a:t>In </a:t>
            </a:r>
            <a:r>
              <a:rPr lang="en-US" sz="2000" dirty="0"/>
              <a:t>cell lines expressing </a:t>
            </a:r>
            <a:r>
              <a:rPr lang="en-US" sz="2000" dirty="0" smtClean="0"/>
              <a:t>PR</a:t>
            </a:r>
            <a:r>
              <a:rPr lang="en-US" sz="2000" dirty="0"/>
              <a:t>, progesterone </a:t>
            </a:r>
            <a:r>
              <a:rPr lang="en-US" sz="2000" dirty="0" smtClean="0"/>
              <a:t>treatment:</a:t>
            </a:r>
          </a:p>
          <a:p>
            <a:endParaRPr lang="en-US" sz="2000" dirty="0" smtClean="0"/>
          </a:p>
          <a:p>
            <a:pPr marL="285750" indent="-285750">
              <a:buFontTx/>
              <a:buChar char="-"/>
            </a:pPr>
            <a:r>
              <a:rPr lang="en-US" sz="2000" dirty="0" smtClean="0"/>
              <a:t>can </a:t>
            </a:r>
            <a:r>
              <a:rPr lang="en-US" sz="2000" dirty="0"/>
              <a:t>inhibit cell growth, invasion, and expression of cellular adhesion </a:t>
            </a:r>
            <a:r>
              <a:rPr lang="en-US" sz="2000" dirty="0" smtClean="0"/>
              <a:t>molecules</a:t>
            </a:r>
          </a:p>
          <a:p>
            <a:pPr marL="285750" indent="-285750">
              <a:buFontTx/>
              <a:buChar char="-"/>
            </a:pPr>
            <a:r>
              <a:rPr lang="en-US" sz="2000" dirty="0" smtClean="0"/>
              <a:t>promote </a:t>
            </a:r>
            <a:r>
              <a:rPr lang="en-US" sz="2000" dirty="0"/>
              <a:t>differentiation to a secretory phenotype and induce replicative </a:t>
            </a:r>
            <a:r>
              <a:rPr lang="en-US" sz="2000" dirty="0" smtClean="0"/>
              <a:t>senescence</a:t>
            </a:r>
          </a:p>
          <a:p>
            <a:endParaRPr lang="en-US" sz="2000" dirty="0" smtClean="0"/>
          </a:p>
          <a:p>
            <a:r>
              <a:rPr lang="en-US" sz="2000" dirty="0" smtClean="0"/>
              <a:t>Numerous </a:t>
            </a:r>
            <a:r>
              <a:rPr lang="en-US" sz="2000" dirty="0"/>
              <a:t>genes have been implicated in the progestin-mediated responses observed in endometrial cancer cells. Regulation of genes such as </a:t>
            </a:r>
            <a:r>
              <a:rPr lang="en-US" sz="2000" dirty="0" err="1"/>
              <a:t>cyclin</a:t>
            </a:r>
            <a:r>
              <a:rPr lang="en-US" sz="2000" dirty="0"/>
              <a:t> D1, MMP-1, -2, -7 and -9, and Ets-1 in response to </a:t>
            </a:r>
            <a:r>
              <a:rPr lang="en-US" sz="2000" dirty="0" err="1"/>
              <a:t>progestins</a:t>
            </a:r>
            <a:r>
              <a:rPr lang="en-US" sz="2000" dirty="0"/>
              <a:t> have been </a:t>
            </a:r>
            <a:r>
              <a:rPr lang="en-US" sz="2000" dirty="0" smtClean="0"/>
              <a:t>found to mediate </a:t>
            </a:r>
            <a:r>
              <a:rPr lang="en-US" sz="2000" dirty="0"/>
              <a:t>the inhibition of cell growth and invasiveness</a:t>
            </a:r>
            <a:r>
              <a:rPr lang="en-US" sz="2000" dirty="0" smtClean="0"/>
              <a:t>.</a:t>
            </a:r>
            <a:endParaRPr lang="en-US" sz="2000" dirty="0"/>
          </a:p>
          <a:p>
            <a:endParaRPr lang="en-US" sz="2000" dirty="0" smtClean="0"/>
          </a:p>
          <a:p>
            <a:r>
              <a:rPr lang="en-US" sz="2000" dirty="0" err="1" smtClean="0"/>
              <a:t>Progestins</a:t>
            </a:r>
            <a:r>
              <a:rPr lang="en-US" sz="2000" dirty="0" smtClean="0"/>
              <a:t> </a:t>
            </a:r>
            <a:r>
              <a:rPr lang="en-US" sz="2000" dirty="0"/>
              <a:t>can increase FOXO1 protein levels in Ishikawa cells, specifically through PR-</a:t>
            </a:r>
            <a:r>
              <a:rPr lang="en-US" sz="2000" dirty="0" smtClean="0"/>
              <a:t>Band </a:t>
            </a:r>
            <a:r>
              <a:rPr lang="en-US" sz="2000" dirty="0"/>
              <a:t>promote cell cycle arrest and apoptosis in these cells. L</a:t>
            </a:r>
            <a:r>
              <a:rPr lang="en-US" sz="2000" dirty="0" smtClean="0"/>
              <a:t>evels </a:t>
            </a:r>
            <a:r>
              <a:rPr lang="en-US" sz="2000" dirty="0"/>
              <a:t>of FOXO1 protein are </a:t>
            </a:r>
            <a:r>
              <a:rPr lang="en-US" sz="2000" dirty="0" smtClean="0"/>
              <a:t>lower </a:t>
            </a:r>
            <a:r>
              <a:rPr lang="en-US" sz="2000" dirty="0"/>
              <a:t>in  </a:t>
            </a:r>
            <a:r>
              <a:rPr lang="en-US" sz="2000" dirty="0" smtClean="0"/>
              <a:t>a very high percentage of </a:t>
            </a:r>
            <a:r>
              <a:rPr lang="en-US" sz="2000" dirty="0"/>
              <a:t>endometrial tumor tissues studied compared with normal tissues from cycling endometrium. </a:t>
            </a:r>
            <a:endParaRPr lang="en-US" sz="2000" dirty="0" smtClean="0"/>
          </a:p>
          <a:p>
            <a:endParaRPr lang="en-US" sz="2000" dirty="0"/>
          </a:p>
        </p:txBody>
      </p:sp>
      <p:sp>
        <p:nvSpPr>
          <p:cNvPr id="3" name="Rectangle 2"/>
          <p:cNvSpPr>
            <a:spLocks noChangeArrowheads="1"/>
          </p:cNvSpPr>
          <p:nvPr/>
        </p:nvSpPr>
        <p:spPr bwMode="auto">
          <a:xfrm>
            <a:off x="0" y="0"/>
            <a:ext cx="9144000" cy="5847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a:solidFill>
                  <a:srgbClr val="FFFFFF"/>
                </a:solidFill>
              </a:rPr>
              <a:t>Progestin Therapy in Endometrial Hyperplasia</a:t>
            </a:r>
            <a:endParaRPr lang="en-GB" sz="3200" dirty="0">
              <a:solidFill>
                <a:srgbClr val="FFFFFF"/>
              </a:solidFill>
            </a:endParaRPr>
          </a:p>
        </p:txBody>
      </p:sp>
    </p:spTree>
    <p:extLst>
      <p:ext uri="{BB962C8B-B14F-4D97-AF65-F5344CB8AC3E}">
        <p14:creationId xmlns:p14="http://schemas.microsoft.com/office/powerpoint/2010/main" val="244422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rot="-5400000">
            <a:off x="2264569" y="200819"/>
            <a:ext cx="4613275" cy="8345487"/>
          </a:xfrm>
          <a:prstGeom prst="flowChartDelay">
            <a:avLst/>
          </a:prstGeom>
          <a:gradFill rotWithShape="0">
            <a:gsLst>
              <a:gs pos="0">
                <a:srgbClr val="B2B2B2"/>
              </a:gs>
              <a:gs pos="50000">
                <a:srgbClr val="B2B2B2">
                  <a:gamma/>
                  <a:shade val="66667"/>
                  <a:invGamma/>
                </a:srgbClr>
              </a:gs>
              <a:gs pos="100000">
                <a:srgbClr val="B2B2B2"/>
              </a:gs>
            </a:gsLst>
            <a:lin ang="2700000" scaled="1"/>
          </a:gradFill>
          <a:ln w="127000">
            <a:pattFill prst="wave">
              <a:fgClr>
                <a:srgbClr val="5F5F5F"/>
              </a:fgClr>
              <a:bgClr>
                <a:schemeClr val="bg1"/>
              </a:bgClr>
            </a:pattFill>
            <a:miter lim="800000"/>
            <a:headEnd/>
            <a:tailEnd/>
          </a:ln>
          <a:effectLst/>
        </p:spPr>
        <p:txBody>
          <a:bodyPr vert="eaVert" wrap="none" anchor="ctr"/>
          <a:lstStyle/>
          <a:p>
            <a:pPr marL="342900" indent="-342900" algn="ctr">
              <a:spcBef>
                <a:spcPct val="20000"/>
              </a:spcBef>
              <a:buFontTx/>
              <a:buChar char="•"/>
              <a:defRPr/>
            </a:pPr>
            <a:r>
              <a:rPr lang="de-DE" sz="1800">
                <a:solidFill>
                  <a:srgbClr val="CC0000"/>
                </a:solidFill>
                <a:effectLst>
                  <a:outerShdw blurRad="38100" dist="38100" dir="2700000" algn="tl">
                    <a:srgbClr val="000000"/>
                  </a:outerShdw>
                </a:effectLst>
                <a:latin typeface="Arial" charset="0"/>
                <a:cs typeface="+mn-cs"/>
              </a:rPr>
              <a:t>PR-A* PR-A*</a:t>
            </a:r>
            <a:r>
              <a:rPr lang="de-DE" sz="1600">
                <a:solidFill>
                  <a:srgbClr val="FFFF00"/>
                </a:solidFill>
                <a:effectLst>
                  <a:outerShdw blurRad="38100" dist="38100" dir="2700000" algn="tl">
                    <a:srgbClr val="000000"/>
                  </a:outerShdw>
                </a:effectLst>
                <a:latin typeface="Arial" charset="0"/>
                <a:cs typeface="+mn-cs"/>
              </a:rPr>
              <a:t>AM</a:t>
            </a:r>
          </a:p>
        </p:txBody>
      </p:sp>
      <p:sp>
        <p:nvSpPr>
          <p:cNvPr id="21506" name="Oval 3" descr="Recyclingpapier"/>
          <p:cNvSpPr>
            <a:spLocks noChangeArrowheads="1"/>
          </p:cNvSpPr>
          <p:nvPr/>
        </p:nvSpPr>
        <p:spPr bwMode="auto">
          <a:xfrm>
            <a:off x="930275" y="3979863"/>
            <a:ext cx="7073900" cy="2786062"/>
          </a:xfrm>
          <a:prstGeom prst="ellipse">
            <a:avLst/>
          </a:prstGeom>
          <a:blipFill dpi="0" rotWithShape="0">
            <a:blip r:embed="rId3"/>
            <a:srcRect/>
            <a:tile tx="0" ty="0" sx="100000" sy="100000" flip="none" algn="tl"/>
          </a:blipFill>
          <a:ln w="38100">
            <a:solidFill>
              <a:srgbClr val="777777"/>
            </a:solidFill>
            <a:round/>
            <a:headEnd/>
            <a:tailEnd/>
          </a:ln>
        </p:spPr>
        <p:txBody>
          <a:bodyPr wrap="none" anchor="ctr"/>
          <a:lstStyle/>
          <a:p>
            <a:endParaRPr lang="en-GB"/>
          </a:p>
        </p:txBody>
      </p:sp>
      <p:sp>
        <p:nvSpPr>
          <p:cNvPr id="21507" name="Rectangle 4"/>
          <p:cNvSpPr>
            <a:spLocks noChangeArrowheads="1"/>
          </p:cNvSpPr>
          <p:nvPr/>
        </p:nvSpPr>
        <p:spPr bwMode="auto">
          <a:xfrm>
            <a:off x="304800" y="6619875"/>
            <a:ext cx="8596313" cy="193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1508" name="Line 8"/>
          <p:cNvSpPr>
            <a:spLocks noChangeShapeType="1"/>
          </p:cNvSpPr>
          <p:nvPr/>
        </p:nvSpPr>
        <p:spPr bwMode="auto">
          <a:xfrm rot="759628" flipH="1">
            <a:off x="6170613" y="2287588"/>
            <a:ext cx="1176337" cy="2236787"/>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9" name="AutoShape 9"/>
          <p:cNvSpPr>
            <a:spLocks noChangeArrowheads="1"/>
          </p:cNvSpPr>
          <p:nvPr/>
        </p:nvSpPr>
        <p:spPr bwMode="auto">
          <a:xfrm>
            <a:off x="7594600" y="2144713"/>
            <a:ext cx="239713" cy="152400"/>
          </a:xfrm>
          <a:prstGeom prst="pentagon">
            <a:avLst/>
          </a:prstGeom>
          <a:solidFill>
            <a:srgbClr val="FF9966"/>
          </a:solidFill>
          <a:ln w="9525">
            <a:solidFill>
              <a:srgbClr val="CC0000"/>
            </a:solidFill>
            <a:miter lim="800000"/>
            <a:headEnd/>
            <a:tailEnd/>
          </a:ln>
        </p:spPr>
        <p:txBody>
          <a:bodyPr wrap="none" anchor="ctr"/>
          <a:lstStyle/>
          <a:p>
            <a:endParaRPr lang="en-GB"/>
          </a:p>
        </p:txBody>
      </p:sp>
      <p:sp>
        <p:nvSpPr>
          <p:cNvPr id="21510" name="Oval 10"/>
          <p:cNvSpPr>
            <a:spLocks noChangeAspect="1" noChangeArrowheads="1"/>
          </p:cNvSpPr>
          <p:nvPr/>
        </p:nvSpPr>
        <p:spPr bwMode="auto">
          <a:xfrm rot="-10560000">
            <a:off x="5632450" y="4445000"/>
            <a:ext cx="287338" cy="661988"/>
          </a:xfrm>
          <a:prstGeom prst="ellipse">
            <a:avLst/>
          </a:prstGeom>
          <a:gradFill rotWithShape="0">
            <a:gsLst>
              <a:gs pos="0">
                <a:srgbClr val="F70624"/>
              </a:gs>
              <a:gs pos="100000">
                <a:srgbClr val="4A020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40971" name="Rectangle 11"/>
          <p:cNvSpPr>
            <a:spLocks noChangeArrowheads="1"/>
          </p:cNvSpPr>
          <p:nvPr/>
        </p:nvSpPr>
        <p:spPr bwMode="auto">
          <a:xfrm>
            <a:off x="6073775" y="4656138"/>
            <a:ext cx="501650" cy="366712"/>
          </a:xfrm>
          <a:prstGeom prst="rect">
            <a:avLst/>
          </a:prstGeom>
          <a:noFill/>
          <a:ln w="12700">
            <a:noFill/>
            <a:miter lim="800000"/>
            <a:headEnd/>
            <a:tailEnd/>
          </a:ln>
          <a:effectLst/>
        </p:spPr>
        <p:txBody>
          <a:bodyPr wrap="none" anchor="ctr">
            <a:spAutoFit/>
          </a:bodyPr>
          <a:lstStyle/>
          <a:p>
            <a:pPr marL="342900" indent="-342900" algn="ctr">
              <a:spcBef>
                <a:spcPct val="20000"/>
              </a:spcBef>
              <a:defRPr/>
            </a:pPr>
            <a:r>
              <a:rPr lang="de-DE" sz="1800">
                <a:solidFill>
                  <a:srgbClr val="CC0000"/>
                </a:solidFill>
                <a:effectLst>
                  <a:outerShdw blurRad="38100" dist="38100" dir="2700000" algn="tl">
                    <a:srgbClr val="DDDDDD"/>
                  </a:outerShdw>
                </a:effectLst>
                <a:latin typeface="Arial" charset="0"/>
                <a:cs typeface="+mn-cs"/>
              </a:rPr>
              <a:t>PR</a:t>
            </a:r>
          </a:p>
        </p:txBody>
      </p:sp>
      <p:sp>
        <p:nvSpPr>
          <p:cNvPr id="40972" name="Oval 12"/>
          <p:cNvSpPr>
            <a:spLocks noChangeArrowheads="1"/>
          </p:cNvSpPr>
          <p:nvPr/>
        </p:nvSpPr>
        <p:spPr bwMode="auto">
          <a:xfrm>
            <a:off x="6310313" y="5738813"/>
            <a:ext cx="504825" cy="469900"/>
          </a:xfrm>
          <a:prstGeom prst="ellipse">
            <a:avLst/>
          </a:prstGeom>
          <a:gradFill rotWithShape="0">
            <a:gsLst>
              <a:gs pos="0">
                <a:schemeClr val="bg2"/>
              </a:gs>
              <a:gs pos="100000">
                <a:schemeClr val="bg2">
                  <a:gamma/>
                  <a:shade val="26667"/>
                  <a:invGamma/>
                </a:schemeClr>
              </a:gs>
            </a:gsLst>
            <a:path path="shape">
              <a:fillToRect l="50000" t="50000" r="50000" b="50000"/>
            </a:path>
          </a:gradFill>
          <a:ln w="19050">
            <a:solidFill>
              <a:srgbClr val="777777"/>
            </a:solidFill>
            <a:round/>
            <a:headEnd/>
            <a:tailEnd/>
          </a:ln>
          <a:effectLst/>
        </p:spPr>
        <p:txBody>
          <a:bodyPr wrap="none" anchor="ctr"/>
          <a:lstStyle/>
          <a:p>
            <a:pPr>
              <a:defRPr/>
            </a:pPr>
            <a:endParaRPr lang="en-GB">
              <a:latin typeface="Times" pitchFamily="28" charset="0"/>
              <a:ea typeface="+mn-ea"/>
              <a:cs typeface="+mn-cs"/>
            </a:endParaRPr>
          </a:p>
        </p:txBody>
      </p:sp>
      <p:sp>
        <p:nvSpPr>
          <p:cNvPr id="40973" name="Oval 13"/>
          <p:cNvSpPr>
            <a:spLocks noChangeArrowheads="1"/>
          </p:cNvSpPr>
          <p:nvPr/>
        </p:nvSpPr>
        <p:spPr bwMode="auto">
          <a:xfrm>
            <a:off x="2333625" y="5738813"/>
            <a:ext cx="504825" cy="469900"/>
          </a:xfrm>
          <a:prstGeom prst="ellipse">
            <a:avLst/>
          </a:prstGeom>
          <a:gradFill rotWithShape="0">
            <a:gsLst>
              <a:gs pos="0">
                <a:schemeClr val="bg2"/>
              </a:gs>
              <a:gs pos="100000">
                <a:schemeClr val="bg2">
                  <a:gamma/>
                  <a:shade val="26667"/>
                  <a:invGamma/>
                </a:schemeClr>
              </a:gs>
            </a:gsLst>
            <a:path path="shape">
              <a:fillToRect l="50000" t="50000" r="50000" b="50000"/>
            </a:path>
          </a:gradFill>
          <a:ln w="19050">
            <a:solidFill>
              <a:srgbClr val="777777"/>
            </a:solidFill>
            <a:round/>
            <a:headEnd/>
            <a:tailEnd/>
          </a:ln>
          <a:effectLst/>
        </p:spPr>
        <p:txBody>
          <a:bodyPr wrap="none" anchor="ctr"/>
          <a:lstStyle/>
          <a:p>
            <a:pPr>
              <a:defRPr/>
            </a:pPr>
            <a:endParaRPr lang="en-GB">
              <a:latin typeface="Times" pitchFamily="28" charset="0"/>
              <a:ea typeface="+mn-ea"/>
              <a:cs typeface="+mn-cs"/>
            </a:endParaRPr>
          </a:p>
        </p:txBody>
      </p:sp>
      <p:sp>
        <p:nvSpPr>
          <p:cNvPr id="40974" name="Oval 14"/>
          <p:cNvSpPr>
            <a:spLocks noChangeArrowheads="1"/>
          </p:cNvSpPr>
          <p:nvPr/>
        </p:nvSpPr>
        <p:spPr bwMode="auto">
          <a:xfrm>
            <a:off x="2973388" y="5738813"/>
            <a:ext cx="503237" cy="469900"/>
          </a:xfrm>
          <a:prstGeom prst="ellipse">
            <a:avLst/>
          </a:prstGeom>
          <a:gradFill rotWithShape="0">
            <a:gsLst>
              <a:gs pos="0">
                <a:schemeClr val="bg2"/>
              </a:gs>
              <a:gs pos="100000">
                <a:schemeClr val="bg2">
                  <a:gamma/>
                  <a:shade val="26667"/>
                  <a:invGamma/>
                </a:schemeClr>
              </a:gs>
            </a:gsLst>
            <a:path path="shape">
              <a:fillToRect l="50000" t="50000" r="50000" b="50000"/>
            </a:path>
          </a:gradFill>
          <a:ln w="19050">
            <a:solidFill>
              <a:srgbClr val="777777"/>
            </a:solidFill>
            <a:round/>
            <a:headEnd/>
            <a:tailEnd/>
          </a:ln>
          <a:effectLst/>
        </p:spPr>
        <p:txBody>
          <a:bodyPr wrap="none" anchor="ctr"/>
          <a:lstStyle/>
          <a:p>
            <a:pPr>
              <a:defRPr/>
            </a:pPr>
            <a:endParaRPr lang="en-GB">
              <a:latin typeface="Times" pitchFamily="28" charset="0"/>
              <a:ea typeface="+mn-ea"/>
              <a:cs typeface="+mn-cs"/>
            </a:endParaRPr>
          </a:p>
        </p:txBody>
      </p:sp>
      <p:sp>
        <p:nvSpPr>
          <p:cNvPr id="40975" name="Oval 15"/>
          <p:cNvSpPr>
            <a:spLocks noChangeArrowheads="1"/>
          </p:cNvSpPr>
          <p:nvPr/>
        </p:nvSpPr>
        <p:spPr bwMode="auto">
          <a:xfrm>
            <a:off x="3789363" y="5738813"/>
            <a:ext cx="504825" cy="469900"/>
          </a:xfrm>
          <a:prstGeom prst="ellipse">
            <a:avLst/>
          </a:prstGeom>
          <a:gradFill rotWithShape="0">
            <a:gsLst>
              <a:gs pos="0">
                <a:schemeClr val="bg2"/>
              </a:gs>
              <a:gs pos="100000">
                <a:schemeClr val="bg2">
                  <a:gamma/>
                  <a:shade val="26667"/>
                  <a:invGamma/>
                </a:schemeClr>
              </a:gs>
            </a:gsLst>
            <a:path path="shape">
              <a:fillToRect l="50000" t="50000" r="50000" b="50000"/>
            </a:path>
          </a:gradFill>
          <a:ln w="19050">
            <a:solidFill>
              <a:srgbClr val="777777"/>
            </a:solidFill>
            <a:round/>
            <a:headEnd/>
            <a:tailEnd/>
          </a:ln>
          <a:effectLst/>
        </p:spPr>
        <p:txBody>
          <a:bodyPr wrap="none" anchor="ctr"/>
          <a:lstStyle/>
          <a:p>
            <a:pPr>
              <a:defRPr/>
            </a:pPr>
            <a:endParaRPr lang="en-GB">
              <a:latin typeface="Times" pitchFamily="28" charset="0"/>
              <a:ea typeface="+mn-ea"/>
              <a:cs typeface="+mn-cs"/>
            </a:endParaRPr>
          </a:p>
        </p:txBody>
      </p:sp>
      <p:sp>
        <p:nvSpPr>
          <p:cNvPr id="21516" name="Freeform 16"/>
          <p:cNvSpPr>
            <a:spLocks/>
          </p:cNvSpPr>
          <p:nvPr/>
        </p:nvSpPr>
        <p:spPr bwMode="auto">
          <a:xfrm>
            <a:off x="1825625" y="5737225"/>
            <a:ext cx="554038" cy="427038"/>
          </a:xfrm>
          <a:custGeom>
            <a:avLst/>
            <a:gdLst>
              <a:gd name="T0" fmla="*/ 0 w 325"/>
              <a:gd name="T1" fmla="*/ 642117794 h 284"/>
              <a:gd name="T2" fmla="*/ 587034799 w 325"/>
              <a:gd name="T3" fmla="*/ 74612861 h 284"/>
              <a:gd name="T4" fmla="*/ 944486478 w 325"/>
              <a:gd name="T5" fmla="*/ 194443634 h 284"/>
              <a:gd name="T6" fmla="*/ 0 60000 65536"/>
              <a:gd name="T7" fmla="*/ 0 60000 65536"/>
              <a:gd name="T8" fmla="*/ 0 60000 65536"/>
              <a:gd name="T9" fmla="*/ 0 w 325"/>
              <a:gd name="T10" fmla="*/ 0 h 284"/>
              <a:gd name="T11" fmla="*/ 325 w 325"/>
              <a:gd name="T12" fmla="*/ 284 h 284"/>
            </a:gdLst>
            <a:ahLst/>
            <a:cxnLst>
              <a:cxn ang="T6">
                <a:pos x="T0" y="T1"/>
              </a:cxn>
              <a:cxn ang="T7">
                <a:pos x="T2" y="T3"/>
              </a:cxn>
              <a:cxn ang="T8">
                <a:pos x="T4" y="T5"/>
              </a:cxn>
            </a:cxnLst>
            <a:rect l="T9" t="T10" r="T11" b="T12"/>
            <a:pathLst>
              <a:path w="325" h="284">
                <a:moveTo>
                  <a:pt x="0" y="284"/>
                </a:moveTo>
                <a:cubicBezTo>
                  <a:pt x="73" y="174"/>
                  <a:pt x="147" y="65"/>
                  <a:pt x="202" y="33"/>
                </a:cubicBezTo>
                <a:cubicBezTo>
                  <a:pt x="256" y="0"/>
                  <a:pt x="304" y="77"/>
                  <a:pt x="325" y="86"/>
                </a:cubicBez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Freeform 17"/>
          <p:cNvSpPr>
            <a:spLocks/>
          </p:cNvSpPr>
          <p:nvPr/>
        </p:nvSpPr>
        <p:spPr bwMode="auto">
          <a:xfrm>
            <a:off x="1708150" y="5783263"/>
            <a:ext cx="5167313" cy="396875"/>
          </a:xfrm>
          <a:custGeom>
            <a:avLst/>
            <a:gdLst>
              <a:gd name="T0" fmla="*/ 0 w 3035"/>
              <a:gd name="T1" fmla="*/ 18080362 h 264"/>
              <a:gd name="T2" fmla="*/ 866729499 w 3035"/>
              <a:gd name="T3" fmla="*/ 596627900 h 264"/>
              <a:gd name="T4" fmla="*/ 1716065499 w 3035"/>
              <a:gd name="T5" fmla="*/ 6779948 h 264"/>
              <a:gd name="T6" fmla="*/ 2104499312 w 3035"/>
              <a:gd name="T7" fmla="*/ 560468679 h 264"/>
              <a:gd name="T8" fmla="*/ 2147483647 w 3035"/>
              <a:gd name="T9" fmla="*/ 18080362 h 264"/>
              <a:gd name="T10" fmla="*/ 2147483647 w 3035"/>
              <a:gd name="T11" fmla="*/ 574028575 h 264"/>
              <a:gd name="T12" fmla="*/ 2147483647 w 3035"/>
              <a:gd name="T13" fmla="*/ 31638755 h 264"/>
              <a:gd name="T14" fmla="*/ 2147483647 w 3035"/>
              <a:gd name="T15" fmla="*/ 476849822 h 264"/>
              <a:gd name="T16" fmla="*/ 2147483647 w 3035"/>
              <a:gd name="T17" fmla="*/ 223735275 h 264"/>
              <a:gd name="T18" fmla="*/ 2147483647 w 3035"/>
              <a:gd name="T19" fmla="*/ 501710133 h 264"/>
              <a:gd name="T20" fmla="*/ 2147483647 w 3035"/>
              <a:gd name="T21" fmla="*/ 140116418 h 264"/>
              <a:gd name="T22" fmla="*/ 2147483647 w 3035"/>
              <a:gd name="T23" fmla="*/ 25989449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35"/>
              <a:gd name="T37" fmla="*/ 0 h 264"/>
              <a:gd name="T38" fmla="*/ 3035 w 3035"/>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35" h="264">
                <a:moveTo>
                  <a:pt x="0" y="8"/>
                </a:moveTo>
                <a:cubicBezTo>
                  <a:pt x="100" y="136"/>
                  <a:pt x="200" y="264"/>
                  <a:pt x="299" y="264"/>
                </a:cubicBezTo>
                <a:cubicBezTo>
                  <a:pt x="397" y="263"/>
                  <a:pt x="521" y="5"/>
                  <a:pt x="592" y="3"/>
                </a:cubicBezTo>
                <a:cubicBezTo>
                  <a:pt x="663" y="0"/>
                  <a:pt x="658" y="247"/>
                  <a:pt x="726" y="248"/>
                </a:cubicBezTo>
                <a:cubicBezTo>
                  <a:pt x="793" y="248"/>
                  <a:pt x="922" y="7"/>
                  <a:pt x="998" y="8"/>
                </a:cubicBezTo>
                <a:cubicBezTo>
                  <a:pt x="1073" y="8"/>
                  <a:pt x="1101" y="253"/>
                  <a:pt x="1179" y="254"/>
                </a:cubicBezTo>
                <a:cubicBezTo>
                  <a:pt x="1256" y="255"/>
                  <a:pt x="1344" y="21"/>
                  <a:pt x="1462" y="14"/>
                </a:cubicBezTo>
                <a:cubicBezTo>
                  <a:pt x="1579" y="6"/>
                  <a:pt x="1723" y="196"/>
                  <a:pt x="1883" y="211"/>
                </a:cubicBezTo>
                <a:cubicBezTo>
                  <a:pt x="2042" y="225"/>
                  <a:pt x="2273" y="97"/>
                  <a:pt x="2416" y="99"/>
                </a:cubicBezTo>
                <a:cubicBezTo>
                  <a:pt x="2559" y="100"/>
                  <a:pt x="2646" y="228"/>
                  <a:pt x="2742" y="222"/>
                </a:cubicBezTo>
                <a:cubicBezTo>
                  <a:pt x="2837" y="215"/>
                  <a:pt x="2938" y="79"/>
                  <a:pt x="2987" y="62"/>
                </a:cubicBezTo>
                <a:cubicBezTo>
                  <a:pt x="3035" y="44"/>
                  <a:pt x="3035" y="79"/>
                  <a:pt x="3035" y="115"/>
                </a:cubicBezTo>
              </a:path>
            </a:pathLst>
          </a:custGeom>
          <a:noFill/>
          <a:ln w="28575"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Freeform 18"/>
          <p:cNvSpPr>
            <a:spLocks/>
          </p:cNvSpPr>
          <p:nvPr/>
        </p:nvSpPr>
        <p:spPr bwMode="auto">
          <a:xfrm>
            <a:off x="2725738" y="5740400"/>
            <a:ext cx="444500" cy="431800"/>
          </a:xfrm>
          <a:custGeom>
            <a:avLst/>
            <a:gdLst>
              <a:gd name="T0" fmla="*/ 0 w 261"/>
              <a:gd name="T1" fmla="*/ 649655889 h 287"/>
              <a:gd name="T2" fmla="*/ 539479943 w 261"/>
              <a:gd name="T3" fmla="*/ 106389803 h 287"/>
              <a:gd name="T4" fmla="*/ 757012452 w 261"/>
              <a:gd name="T5" fmla="*/ 22635648 h 287"/>
              <a:gd name="T6" fmla="*/ 0 60000 65536"/>
              <a:gd name="T7" fmla="*/ 0 60000 65536"/>
              <a:gd name="T8" fmla="*/ 0 60000 65536"/>
              <a:gd name="T9" fmla="*/ 0 w 261"/>
              <a:gd name="T10" fmla="*/ 0 h 287"/>
              <a:gd name="T11" fmla="*/ 261 w 261"/>
              <a:gd name="T12" fmla="*/ 287 h 287"/>
            </a:gdLst>
            <a:ahLst/>
            <a:cxnLst>
              <a:cxn ang="T6">
                <a:pos x="T0" y="T1"/>
              </a:cxn>
              <a:cxn ang="T7">
                <a:pos x="T2" y="T3"/>
              </a:cxn>
              <a:cxn ang="T8">
                <a:pos x="T4" y="T5"/>
              </a:cxn>
            </a:cxnLst>
            <a:rect l="T9" t="T10" r="T11" b="T12"/>
            <a:pathLst>
              <a:path w="261" h="287">
                <a:moveTo>
                  <a:pt x="0" y="287"/>
                </a:moveTo>
                <a:cubicBezTo>
                  <a:pt x="71" y="190"/>
                  <a:pt x="142" y="93"/>
                  <a:pt x="186" y="47"/>
                </a:cubicBezTo>
                <a:cubicBezTo>
                  <a:pt x="229" y="0"/>
                  <a:pt x="245" y="5"/>
                  <a:pt x="261" y="10"/>
                </a:cubicBez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Freeform 19"/>
          <p:cNvSpPr>
            <a:spLocks/>
          </p:cNvSpPr>
          <p:nvPr/>
        </p:nvSpPr>
        <p:spPr bwMode="auto">
          <a:xfrm>
            <a:off x="3387725" y="5788025"/>
            <a:ext cx="500063" cy="366713"/>
          </a:xfrm>
          <a:custGeom>
            <a:avLst/>
            <a:gdLst>
              <a:gd name="T0" fmla="*/ 0 w 293"/>
              <a:gd name="T1" fmla="*/ 548891528 h 245"/>
              <a:gd name="T2" fmla="*/ 853457351 w 293"/>
              <a:gd name="T3" fmla="*/ 0 h 245"/>
              <a:gd name="T4" fmla="*/ 0 60000 65536"/>
              <a:gd name="T5" fmla="*/ 0 60000 65536"/>
              <a:gd name="T6" fmla="*/ 0 w 293"/>
              <a:gd name="T7" fmla="*/ 0 h 245"/>
              <a:gd name="T8" fmla="*/ 293 w 293"/>
              <a:gd name="T9" fmla="*/ 245 h 245"/>
            </a:gdLst>
            <a:ahLst/>
            <a:cxnLst>
              <a:cxn ang="T4">
                <a:pos x="T0" y="T1"/>
              </a:cxn>
              <a:cxn ang="T5">
                <a:pos x="T2" y="T3"/>
              </a:cxn>
            </a:cxnLst>
            <a:rect l="T6" t="T7" r="T8" b="T9"/>
            <a:pathLst>
              <a:path w="293" h="245">
                <a:moveTo>
                  <a:pt x="0" y="245"/>
                </a:moveTo>
                <a:cubicBezTo>
                  <a:pt x="122" y="142"/>
                  <a:pt x="244" y="40"/>
                  <a:pt x="293" y="0"/>
                </a:cubicBez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0" name="Freeform 20"/>
          <p:cNvSpPr>
            <a:spLocks/>
          </p:cNvSpPr>
          <p:nvPr/>
        </p:nvSpPr>
        <p:spPr bwMode="auto">
          <a:xfrm>
            <a:off x="4224338" y="5821363"/>
            <a:ext cx="2124075" cy="414337"/>
          </a:xfrm>
          <a:custGeom>
            <a:avLst/>
            <a:gdLst>
              <a:gd name="T0" fmla="*/ 0 w 1248"/>
              <a:gd name="T1" fmla="*/ 492609026 h 275"/>
              <a:gd name="T2" fmla="*/ 1173182107 w 1248"/>
              <a:gd name="T3" fmla="*/ 20430581 h 275"/>
              <a:gd name="T4" fmla="*/ 2147483647 w 1248"/>
              <a:gd name="T5" fmla="*/ 612923451 h 275"/>
              <a:gd name="T6" fmla="*/ 2147483647 w 1248"/>
              <a:gd name="T7" fmla="*/ 93073650 h 275"/>
              <a:gd name="T8" fmla="*/ 0 60000 65536"/>
              <a:gd name="T9" fmla="*/ 0 60000 65536"/>
              <a:gd name="T10" fmla="*/ 0 60000 65536"/>
              <a:gd name="T11" fmla="*/ 0 60000 65536"/>
              <a:gd name="T12" fmla="*/ 0 w 1248"/>
              <a:gd name="T13" fmla="*/ 0 h 275"/>
              <a:gd name="T14" fmla="*/ 1248 w 1248"/>
              <a:gd name="T15" fmla="*/ 275 h 275"/>
            </a:gdLst>
            <a:ahLst/>
            <a:cxnLst>
              <a:cxn ang="T8">
                <a:pos x="T0" y="T1"/>
              </a:cxn>
              <a:cxn ang="T9">
                <a:pos x="T2" y="T3"/>
              </a:cxn>
              <a:cxn ang="T10">
                <a:pos x="T4" y="T5"/>
              </a:cxn>
              <a:cxn ang="T11">
                <a:pos x="T6" y="T7"/>
              </a:cxn>
            </a:cxnLst>
            <a:rect l="T12" t="T13" r="T14" b="T15"/>
            <a:pathLst>
              <a:path w="1248" h="275">
                <a:moveTo>
                  <a:pt x="0" y="217"/>
                </a:moveTo>
                <a:cubicBezTo>
                  <a:pt x="116" y="108"/>
                  <a:pt x="233" y="0"/>
                  <a:pt x="405" y="9"/>
                </a:cubicBezTo>
                <a:cubicBezTo>
                  <a:pt x="576" y="17"/>
                  <a:pt x="888" y="264"/>
                  <a:pt x="1029" y="270"/>
                </a:cubicBezTo>
                <a:cubicBezTo>
                  <a:pt x="1169" y="275"/>
                  <a:pt x="1208" y="158"/>
                  <a:pt x="1248" y="41"/>
                </a:cubicBez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1521" name="Group 21"/>
          <p:cNvGrpSpPr>
            <a:grpSpLocks/>
          </p:cNvGrpSpPr>
          <p:nvPr/>
        </p:nvGrpSpPr>
        <p:grpSpPr bwMode="auto">
          <a:xfrm>
            <a:off x="6608763" y="4645025"/>
            <a:ext cx="2138362" cy="712788"/>
            <a:chOff x="4163" y="2854"/>
            <a:chExt cx="1347" cy="449"/>
          </a:xfrm>
        </p:grpSpPr>
        <p:sp>
          <p:nvSpPr>
            <p:cNvPr id="21594" name="Line 22"/>
            <p:cNvSpPr>
              <a:spLocks noChangeShapeType="1"/>
            </p:cNvSpPr>
            <p:nvPr/>
          </p:nvSpPr>
          <p:spPr bwMode="auto">
            <a:xfrm flipV="1">
              <a:off x="4437" y="3143"/>
              <a:ext cx="0" cy="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95" name="Line 23"/>
            <p:cNvSpPr>
              <a:spLocks noChangeShapeType="1"/>
            </p:cNvSpPr>
            <p:nvPr/>
          </p:nvSpPr>
          <p:spPr bwMode="auto">
            <a:xfrm flipV="1">
              <a:off x="4427" y="3146"/>
              <a:ext cx="358" cy="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4" name="Text Box 24"/>
            <p:cNvSpPr txBox="1">
              <a:spLocks noChangeArrowheads="1"/>
            </p:cNvSpPr>
            <p:nvPr/>
          </p:nvSpPr>
          <p:spPr bwMode="auto">
            <a:xfrm>
              <a:off x="4163" y="2854"/>
              <a:ext cx="1347" cy="231"/>
            </a:xfrm>
            <a:prstGeom prst="rect">
              <a:avLst/>
            </a:prstGeom>
            <a:noFill/>
            <a:ln w="9525">
              <a:noFill/>
              <a:miter lim="800000"/>
              <a:headEnd/>
              <a:tailEnd/>
            </a:ln>
            <a:effectLst/>
          </p:spPr>
          <p:txBody>
            <a:bodyPr>
              <a:spAutoFit/>
            </a:bodyPr>
            <a:lstStyle/>
            <a:p>
              <a:pPr algn="r">
                <a:spcBef>
                  <a:spcPct val="50000"/>
                </a:spcBef>
                <a:defRPr/>
              </a:pPr>
              <a:endParaRPr lang="de-DE" sz="1800">
                <a:solidFill>
                  <a:srgbClr val="FFFF00"/>
                </a:solidFill>
                <a:effectLst>
                  <a:outerShdw blurRad="38100" dist="38100" dir="2700000" algn="tl">
                    <a:srgbClr val="C0C0C0"/>
                  </a:outerShdw>
                </a:effectLst>
                <a:latin typeface="Arial" charset="0"/>
                <a:ea typeface="+mn-ea"/>
                <a:cs typeface="+mn-cs"/>
              </a:endParaRPr>
            </a:p>
          </p:txBody>
        </p:sp>
      </p:grpSp>
      <p:grpSp>
        <p:nvGrpSpPr>
          <p:cNvPr id="21522" name="Group 25"/>
          <p:cNvGrpSpPr>
            <a:grpSpLocks/>
          </p:cNvGrpSpPr>
          <p:nvPr/>
        </p:nvGrpSpPr>
        <p:grpSpPr bwMode="auto">
          <a:xfrm>
            <a:off x="5267325" y="5262563"/>
            <a:ext cx="1089025" cy="757237"/>
            <a:chOff x="3478" y="3235"/>
            <a:chExt cx="686" cy="477"/>
          </a:xfrm>
        </p:grpSpPr>
        <p:sp>
          <p:nvSpPr>
            <p:cNvPr id="21592" name="Oval 26"/>
            <p:cNvSpPr>
              <a:spLocks noChangeArrowheads="1"/>
            </p:cNvSpPr>
            <p:nvPr/>
          </p:nvSpPr>
          <p:spPr bwMode="auto">
            <a:xfrm>
              <a:off x="3478" y="3235"/>
              <a:ext cx="673" cy="477"/>
            </a:xfrm>
            <a:prstGeom prst="ellipse">
              <a:avLst/>
            </a:prstGeom>
            <a:gradFill rotWithShape="0">
              <a:gsLst>
                <a:gs pos="0">
                  <a:srgbClr val="C4B0A2"/>
                </a:gs>
                <a:gs pos="100000">
                  <a:schemeClr val="bg2"/>
                </a:gs>
              </a:gsLst>
              <a:path path="shape">
                <a:fillToRect l="50000" t="50000" r="50000" b="50000"/>
              </a:path>
            </a:gradFill>
            <a:ln w="9525">
              <a:solidFill>
                <a:srgbClr val="5F5F5F"/>
              </a:solidFill>
              <a:round/>
              <a:headEnd/>
              <a:tailEnd/>
            </a:ln>
          </p:spPr>
          <p:txBody>
            <a:bodyPr wrap="none" anchor="ctr"/>
            <a:lstStyle/>
            <a:p>
              <a:endParaRPr lang="en-GB"/>
            </a:p>
          </p:txBody>
        </p:sp>
        <p:sp>
          <p:nvSpPr>
            <p:cNvPr id="21593" name="Text Box 27"/>
            <p:cNvSpPr txBox="1">
              <a:spLocks noChangeArrowheads="1"/>
            </p:cNvSpPr>
            <p:nvPr/>
          </p:nvSpPr>
          <p:spPr bwMode="auto">
            <a:xfrm>
              <a:off x="3481" y="3349"/>
              <a:ext cx="6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a:spcBef>
                  <a:spcPct val="10000"/>
                </a:spcBef>
              </a:pPr>
              <a:r>
                <a:rPr lang="de-DE" sz="1200">
                  <a:solidFill>
                    <a:srgbClr val="FFFFCC"/>
                  </a:solidFill>
                  <a:latin typeface="Arial" charset="0"/>
                </a:rPr>
                <a:t>Coactivator</a:t>
              </a:r>
              <a:endParaRPr lang="de-DE" sz="1200">
                <a:latin typeface="Arial" charset="0"/>
              </a:endParaRPr>
            </a:p>
          </p:txBody>
        </p:sp>
      </p:grpSp>
      <p:sp>
        <p:nvSpPr>
          <p:cNvPr id="21523" name="Oval 28"/>
          <p:cNvSpPr>
            <a:spLocks noChangeArrowheads="1"/>
          </p:cNvSpPr>
          <p:nvPr/>
        </p:nvSpPr>
        <p:spPr bwMode="auto">
          <a:xfrm>
            <a:off x="6305550" y="5245100"/>
            <a:ext cx="976313" cy="652463"/>
          </a:xfrm>
          <a:prstGeom prst="ellipse">
            <a:avLst/>
          </a:prstGeom>
          <a:gradFill rotWithShape="0">
            <a:gsLst>
              <a:gs pos="0">
                <a:srgbClr val="FFFFFF"/>
              </a:gs>
              <a:gs pos="100000">
                <a:schemeClr val="folHlink"/>
              </a:gs>
            </a:gsLst>
            <a:path path="shape">
              <a:fillToRect l="50000" t="50000" r="50000" b="50000"/>
            </a:path>
          </a:gradFill>
          <a:ln w="9525">
            <a:solidFill>
              <a:schemeClr val="bg2"/>
            </a:solidFill>
            <a:round/>
            <a:headEnd/>
            <a:tailEnd/>
          </a:ln>
        </p:spPr>
        <p:txBody>
          <a:bodyPr wrap="none" anchor="ctr"/>
          <a:lstStyle/>
          <a:p>
            <a:endParaRPr lang="en-GB"/>
          </a:p>
        </p:txBody>
      </p:sp>
      <p:sp>
        <p:nvSpPr>
          <p:cNvPr id="21524" name="AutoShape 29"/>
          <p:cNvSpPr>
            <a:spLocks noChangeArrowheads="1"/>
          </p:cNvSpPr>
          <p:nvPr/>
        </p:nvSpPr>
        <p:spPr bwMode="auto">
          <a:xfrm rot="-5400000">
            <a:off x="5316538" y="5845175"/>
            <a:ext cx="325437" cy="354013"/>
          </a:xfrm>
          <a:prstGeom prst="hexagon">
            <a:avLst>
              <a:gd name="adj" fmla="val 25000"/>
              <a:gd name="vf" fmla="val 115470"/>
            </a:avLst>
          </a:prstGeom>
          <a:gradFill rotWithShape="0">
            <a:gsLst>
              <a:gs pos="0">
                <a:schemeClr val="bg2"/>
              </a:gs>
              <a:gs pos="100000">
                <a:schemeClr val="accent1"/>
              </a:gs>
            </a:gsLst>
            <a:path path="shape">
              <a:fillToRect l="50000" t="50000" r="50000" b="50000"/>
            </a:path>
          </a:gradFill>
          <a:ln w="12700">
            <a:solidFill>
              <a:schemeClr val="tx2"/>
            </a:solidFill>
            <a:miter lim="800000"/>
            <a:headEnd/>
            <a:tailEnd/>
          </a:ln>
        </p:spPr>
        <p:txBody>
          <a:bodyPr wrap="none" anchor="ctr"/>
          <a:lstStyle/>
          <a:p>
            <a:endParaRPr lang="en-GB"/>
          </a:p>
        </p:txBody>
      </p:sp>
      <p:sp>
        <p:nvSpPr>
          <p:cNvPr id="21525" name="AutoShape 32"/>
          <p:cNvSpPr>
            <a:spLocks noChangeArrowheads="1"/>
          </p:cNvSpPr>
          <p:nvPr/>
        </p:nvSpPr>
        <p:spPr bwMode="auto">
          <a:xfrm>
            <a:off x="5762625" y="4521200"/>
            <a:ext cx="242888" cy="152400"/>
          </a:xfrm>
          <a:prstGeom prst="pentagon">
            <a:avLst/>
          </a:prstGeom>
          <a:solidFill>
            <a:srgbClr val="FF9966"/>
          </a:solidFill>
          <a:ln w="9525">
            <a:solidFill>
              <a:srgbClr val="CC0000"/>
            </a:solidFill>
            <a:miter lim="800000"/>
            <a:headEnd/>
            <a:tailEnd/>
          </a:ln>
        </p:spPr>
        <p:txBody>
          <a:bodyPr wrap="none" anchor="ctr"/>
          <a:lstStyle/>
          <a:p>
            <a:endParaRPr lang="en-GB"/>
          </a:p>
        </p:txBody>
      </p:sp>
      <p:sp>
        <p:nvSpPr>
          <p:cNvPr id="21526" name="Rectangle 40"/>
          <p:cNvSpPr>
            <a:spLocks noChangeArrowheads="1"/>
          </p:cNvSpPr>
          <p:nvPr/>
        </p:nvSpPr>
        <p:spPr bwMode="auto">
          <a:xfrm>
            <a:off x="7921625" y="2065338"/>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600">
                <a:solidFill>
                  <a:srgbClr val="CC0000"/>
                </a:solidFill>
                <a:latin typeface="Arial" charset="0"/>
              </a:rPr>
              <a:t>P4 </a:t>
            </a:r>
          </a:p>
        </p:txBody>
      </p:sp>
      <p:sp>
        <p:nvSpPr>
          <p:cNvPr id="21527" name="Rectangle 41"/>
          <p:cNvSpPr>
            <a:spLocks noChangeArrowheads="1"/>
          </p:cNvSpPr>
          <p:nvPr/>
        </p:nvSpPr>
        <p:spPr bwMode="auto">
          <a:xfrm>
            <a:off x="4884738" y="632142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400">
                <a:latin typeface="Arial" charset="0"/>
              </a:rPr>
              <a:t>PRE</a:t>
            </a:r>
          </a:p>
        </p:txBody>
      </p:sp>
      <p:grpSp>
        <p:nvGrpSpPr>
          <p:cNvPr id="21528" name="Group 62"/>
          <p:cNvGrpSpPr>
            <a:grpSpLocks/>
          </p:cNvGrpSpPr>
          <p:nvPr/>
        </p:nvGrpSpPr>
        <p:grpSpPr bwMode="auto">
          <a:xfrm flipV="1">
            <a:off x="4913313" y="5667375"/>
            <a:ext cx="414337" cy="661988"/>
            <a:chOff x="3103" y="3514"/>
            <a:chExt cx="261" cy="417"/>
          </a:xfrm>
        </p:grpSpPr>
        <p:sp>
          <p:nvSpPr>
            <p:cNvPr id="21590" name="Oval 63"/>
            <p:cNvSpPr>
              <a:spLocks noChangeAspect="1" noChangeArrowheads="1"/>
            </p:cNvSpPr>
            <p:nvPr/>
          </p:nvSpPr>
          <p:spPr bwMode="auto">
            <a:xfrm rot="9149590">
              <a:off x="3184" y="3514"/>
              <a:ext cx="180" cy="417"/>
            </a:xfrm>
            <a:prstGeom prst="ellipse">
              <a:avLst/>
            </a:prstGeom>
            <a:gradFill rotWithShape="0">
              <a:gsLst>
                <a:gs pos="0">
                  <a:srgbClr val="F70624"/>
                </a:gs>
                <a:gs pos="100000">
                  <a:srgbClr val="4A020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21591" name="AutoShape 64"/>
            <p:cNvSpPr>
              <a:spLocks noChangeArrowheads="1"/>
            </p:cNvSpPr>
            <p:nvPr/>
          </p:nvSpPr>
          <p:spPr bwMode="auto">
            <a:xfrm rot="-1890410">
              <a:off x="3103" y="3606"/>
              <a:ext cx="152" cy="96"/>
            </a:xfrm>
            <a:prstGeom prst="pentagon">
              <a:avLst/>
            </a:prstGeom>
            <a:solidFill>
              <a:srgbClr val="FF9966"/>
            </a:solidFill>
            <a:ln w="9525">
              <a:solidFill>
                <a:srgbClr val="CC0000"/>
              </a:solidFill>
              <a:miter lim="800000"/>
              <a:headEnd/>
              <a:tailEnd/>
            </a:ln>
          </p:spPr>
          <p:txBody>
            <a:bodyPr wrap="none" anchor="ctr"/>
            <a:lstStyle/>
            <a:p>
              <a:endParaRPr lang="en-GB"/>
            </a:p>
          </p:txBody>
        </p:sp>
      </p:grpSp>
      <p:grpSp>
        <p:nvGrpSpPr>
          <p:cNvPr id="21529" name="Group 65"/>
          <p:cNvGrpSpPr>
            <a:grpSpLocks/>
          </p:cNvGrpSpPr>
          <p:nvPr/>
        </p:nvGrpSpPr>
        <p:grpSpPr bwMode="auto">
          <a:xfrm flipH="1">
            <a:off x="4926013" y="5578475"/>
            <a:ext cx="414337" cy="661988"/>
            <a:chOff x="3103" y="3514"/>
            <a:chExt cx="261" cy="417"/>
          </a:xfrm>
        </p:grpSpPr>
        <p:sp>
          <p:nvSpPr>
            <p:cNvPr id="21588" name="Oval 66"/>
            <p:cNvSpPr>
              <a:spLocks noChangeAspect="1" noChangeArrowheads="1"/>
            </p:cNvSpPr>
            <p:nvPr/>
          </p:nvSpPr>
          <p:spPr bwMode="auto">
            <a:xfrm rot="9149590">
              <a:off x="3184" y="3514"/>
              <a:ext cx="180" cy="417"/>
            </a:xfrm>
            <a:prstGeom prst="ellipse">
              <a:avLst/>
            </a:prstGeom>
            <a:gradFill rotWithShape="0">
              <a:gsLst>
                <a:gs pos="0">
                  <a:srgbClr val="F70624"/>
                </a:gs>
                <a:gs pos="100000">
                  <a:srgbClr val="4A020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21589" name="AutoShape 67"/>
            <p:cNvSpPr>
              <a:spLocks noChangeArrowheads="1"/>
            </p:cNvSpPr>
            <p:nvPr/>
          </p:nvSpPr>
          <p:spPr bwMode="auto">
            <a:xfrm rot="-1890410">
              <a:off x="3103" y="3606"/>
              <a:ext cx="152" cy="96"/>
            </a:xfrm>
            <a:prstGeom prst="pentagon">
              <a:avLst/>
            </a:prstGeom>
            <a:solidFill>
              <a:srgbClr val="FF9966"/>
            </a:solidFill>
            <a:ln w="9525">
              <a:solidFill>
                <a:srgbClr val="CC0000"/>
              </a:solidFill>
              <a:miter lim="800000"/>
              <a:headEnd/>
              <a:tailEnd/>
            </a:ln>
          </p:spPr>
          <p:txBody>
            <a:bodyPr wrap="none" anchor="ctr"/>
            <a:lstStyle/>
            <a:p>
              <a:endParaRPr lang="en-GB"/>
            </a:p>
          </p:txBody>
        </p:sp>
      </p:grpSp>
      <p:sp>
        <p:nvSpPr>
          <p:cNvPr id="41028" name="Rectangle 68"/>
          <p:cNvSpPr>
            <a:spLocks noChangeArrowheads="1"/>
          </p:cNvSpPr>
          <p:nvPr/>
        </p:nvSpPr>
        <p:spPr bwMode="auto">
          <a:xfrm>
            <a:off x="0" y="0"/>
            <a:ext cx="9144000" cy="936625"/>
          </a:xfrm>
          <a:prstGeom prst="rect">
            <a:avLst/>
          </a:prstGeom>
          <a:solidFill>
            <a:srgbClr val="DDDDDD"/>
          </a:solidFill>
          <a:ln w="12700">
            <a:noFill/>
            <a:miter lim="800000"/>
            <a:headEnd/>
            <a:tailEnd/>
          </a:ln>
          <a:effectLst/>
        </p:spPr>
        <p:txBody>
          <a:bodyPr wrap="none" anchor="ctr"/>
          <a:lstStyle/>
          <a:p>
            <a:pPr marL="342900" indent="-342900" algn="ctr">
              <a:spcBef>
                <a:spcPct val="20000"/>
              </a:spcBef>
              <a:defRPr/>
            </a:pPr>
            <a:endParaRPr lang="de-DE">
              <a:solidFill>
                <a:srgbClr val="4D4D4D"/>
              </a:solidFill>
              <a:effectLst>
                <a:outerShdw blurRad="38100" dist="38100" dir="2700000" algn="tl">
                  <a:srgbClr val="000000"/>
                </a:outerShdw>
              </a:effectLst>
              <a:latin typeface="Arial" charset="0"/>
              <a:ea typeface="+mn-ea"/>
              <a:cs typeface="+mn-cs"/>
            </a:endParaRPr>
          </a:p>
        </p:txBody>
      </p:sp>
      <p:grpSp>
        <p:nvGrpSpPr>
          <p:cNvPr id="6" name="Group 92"/>
          <p:cNvGrpSpPr>
            <a:grpSpLocks/>
          </p:cNvGrpSpPr>
          <p:nvPr/>
        </p:nvGrpSpPr>
        <p:grpSpPr bwMode="auto">
          <a:xfrm>
            <a:off x="2244725" y="2170113"/>
            <a:ext cx="5168900" cy="3149600"/>
            <a:chOff x="1414" y="1367"/>
            <a:chExt cx="3256" cy="1984"/>
          </a:xfrm>
        </p:grpSpPr>
        <p:grpSp>
          <p:nvGrpSpPr>
            <p:cNvPr id="21568" name="Group 5"/>
            <p:cNvGrpSpPr>
              <a:grpSpLocks/>
            </p:cNvGrpSpPr>
            <p:nvPr/>
          </p:nvGrpSpPr>
          <p:grpSpPr bwMode="auto">
            <a:xfrm>
              <a:off x="1913" y="2986"/>
              <a:ext cx="373" cy="260"/>
              <a:chOff x="1916" y="2986"/>
              <a:chExt cx="373" cy="260"/>
            </a:xfrm>
          </p:grpSpPr>
          <p:sp>
            <p:nvSpPr>
              <p:cNvPr id="21586" name="Freeform 6"/>
              <p:cNvSpPr>
                <a:spLocks/>
              </p:cNvSpPr>
              <p:nvPr/>
            </p:nvSpPr>
            <p:spPr bwMode="auto">
              <a:xfrm>
                <a:off x="1916" y="2986"/>
                <a:ext cx="173" cy="259"/>
              </a:xfrm>
              <a:custGeom>
                <a:avLst/>
                <a:gdLst>
                  <a:gd name="T0" fmla="*/ 14 w 262"/>
                  <a:gd name="T1" fmla="*/ 0 h 392"/>
                  <a:gd name="T2" fmla="*/ 0 w 262"/>
                  <a:gd name="T3" fmla="*/ 13 h 392"/>
                  <a:gd name="T4" fmla="*/ 0 w 262"/>
                  <a:gd name="T5" fmla="*/ 157 h 392"/>
                  <a:gd name="T6" fmla="*/ 10 w 262"/>
                  <a:gd name="T7" fmla="*/ 171 h 392"/>
                  <a:gd name="T8" fmla="*/ 104 w 262"/>
                  <a:gd name="T9" fmla="*/ 171 h 392"/>
                  <a:gd name="T10" fmla="*/ 114 w 262"/>
                  <a:gd name="T11" fmla="*/ 159 h 392"/>
                  <a:gd name="T12" fmla="*/ 114 w 262"/>
                  <a:gd name="T13" fmla="*/ 72 h 392"/>
                  <a:gd name="T14" fmla="*/ 101 w 262"/>
                  <a:gd name="T15" fmla="*/ 75 h 392"/>
                  <a:gd name="T16" fmla="*/ 93 w 262"/>
                  <a:gd name="T17" fmla="*/ 66 h 392"/>
                  <a:gd name="T18" fmla="*/ 90 w 262"/>
                  <a:gd name="T19" fmla="*/ 56 h 392"/>
                  <a:gd name="T20" fmla="*/ 90 w 262"/>
                  <a:gd name="T21" fmla="*/ 47 h 392"/>
                  <a:gd name="T22" fmla="*/ 94 w 262"/>
                  <a:gd name="T23" fmla="*/ 36 h 392"/>
                  <a:gd name="T24" fmla="*/ 99 w 262"/>
                  <a:gd name="T25" fmla="*/ 30 h 392"/>
                  <a:gd name="T26" fmla="*/ 108 w 262"/>
                  <a:gd name="T27" fmla="*/ 28 h 392"/>
                  <a:gd name="T28" fmla="*/ 114 w 262"/>
                  <a:gd name="T29" fmla="*/ 32 h 392"/>
                  <a:gd name="T30" fmla="*/ 114 w 262"/>
                  <a:gd name="T31" fmla="*/ 11 h 392"/>
                  <a:gd name="T32" fmla="*/ 102 w 262"/>
                  <a:gd name="T33" fmla="*/ 0 h 392"/>
                  <a:gd name="T34" fmla="*/ 14 w 262"/>
                  <a:gd name="T35" fmla="*/ 0 h 3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2"/>
                  <a:gd name="T55" fmla="*/ 0 h 392"/>
                  <a:gd name="T56" fmla="*/ 262 w 262"/>
                  <a:gd name="T57" fmla="*/ 392 h 3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2" h="392">
                    <a:moveTo>
                      <a:pt x="32" y="0"/>
                    </a:moveTo>
                    <a:lnTo>
                      <a:pt x="0" y="30"/>
                    </a:lnTo>
                    <a:lnTo>
                      <a:pt x="0" y="360"/>
                    </a:lnTo>
                    <a:lnTo>
                      <a:pt x="22" y="392"/>
                    </a:lnTo>
                    <a:lnTo>
                      <a:pt x="238" y="392"/>
                    </a:lnTo>
                    <a:lnTo>
                      <a:pt x="262" y="365"/>
                    </a:lnTo>
                    <a:lnTo>
                      <a:pt x="262" y="165"/>
                    </a:lnTo>
                    <a:lnTo>
                      <a:pt x="232" y="171"/>
                    </a:lnTo>
                    <a:lnTo>
                      <a:pt x="214" y="152"/>
                    </a:lnTo>
                    <a:lnTo>
                      <a:pt x="206" y="128"/>
                    </a:lnTo>
                    <a:lnTo>
                      <a:pt x="206" y="107"/>
                    </a:lnTo>
                    <a:lnTo>
                      <a:pt x="216" y="83"/>
                    </a:lnTo>
                    <a:lnTo>
                      <a:pt x="227" y="69"/>
                    </a:lnTo>
                    <a:lnTo>
                      <a:pt x="248" y="64"/>
                    </a:lnTo>
                    <a:lnTo>
                      <a:pt x="262" y="72"/>
                    </a:lnTo>
                    <a:lnTo>
                      <a:pt x="261" y="24"/>
                    </a:lnTo>
                    <a:lnTo>
                      <a:pt x="235" y="0"/>
                    </a:lnTo>
                    <a:lnTo>
                      <a:pt x="32" y="0"/>
                    </a:lnTo>
                    <a:close/>
                  </a:path>
                </a:pathLst>
              </a:custGeom>
              <a:gradFill rotWithShape="0">
                <a:gsLst>
                  <a:gs pos="0">
                    <a:srgbClr val="004747"/>
                  </a:gs>
                  <a:gs pos="50000">
                    <a:srgbClr val="009999"/>
                  </a:gs>
                  <a:gs pos="100000">
                    <a:srgbClr val="004747"/>
                  </a:gs>
                </a:gsLst>
                <a:lin ang="0" scaled="1"/>
              </a:gradFill>
              <a:ln w="6350" cap="flat" cmpd="sng">
                <a:solidFill>
                  <a:schemeClr val="tx1"/>
                </a:solidFill>
                <a:prstDash val="solid"/>
                <a:round/>
                <a:headEnd type="none" w="med" len="med"/>
                <a:tailEnd type="none" w="med" len="med"/>
              </a:ln>
            </p:spPr>
            <p:txBody>
              <a:bodyPr wrap="none" anchor="ctr"/>
              <a:lstStyle/>
              <a:p>
                <a:endParaRPr lang="en-US"/>
              </a:p>
            </p:txBody>
          </p:sp>
          <p:sp>
            <p:nvSpPr>
              <p:cNvPr id="21587" name="Freeform 7"/>
              <p:cNvSpPr>
                <a:spLocks/>
              </p:cNvSpPr>
              <p:nvPr/>
            </p:nvSpPr>
            <p:spPr bwMode="auto">
              <a:xfrm flipH="1" flipV="1">
                <a:off x="2116" y="2987"/>
                <a:ext cx="173" cy="259"/>
              </a:xfrm>
              <a:custGeom>
                <a:avLst/>
                <a:gdLst>
                  <a:gd name="T0" fmla="*/ 14 w 262"/>
                  <a:gd name="T1" fmla="*/ 0 h 392"/>
                  <a:gd name="T2" fmla="*/ 0 w 262"/>
                  <a:gd name="T3" fmla="*/ 13 h 392"/>
                  <a:gd name="T4" fmla="*/ 0 w 262"/>
                  <a:gd name="T5" fmla="*/ 157 h 392"/>
                  <a:gd name="T6" fmla="*/ 10 w 262"/>
                  <a:gd name="T7" fmla="*/ 171 h 392"/>
                  <a:gd name="T8" fmla="*/ 104 w 262"/>
                  <a:gd name="T9" fmla="*/ 171 h 392"/>
                  <a:gd name="T10" fmla="*/ 114 w 262"/>
                  <a:gd name="T11" fmla="*/ 159 h 392"/>
                  <a:gd name="T12" fmla="*/ 114 w 262"/>
                  <a:gd name="T13" fmla="*/ 72 h 392"/>
                  <a:gd name="T14" fmla="*/ 101 w 262"/>
                  <a:gd name="T15" fmla="*/ 75 h 392"/>
                  <a:gd name="T16" fmla="*/ 93 w 262"/>
                  <a:gd name="T17" fmla="*/ 66 h 392"/>
                  <a:gd name="T18" fmla="*/ 90 w 262"/>
                  <a:gd name="T19" fmla="*/ 56 h 392"/>
                  <a:gd name="T20" fmla="*/ 90 w 262"/>
                  <a:gd name="T21" fmla="*/ 47 h 392"/>
                  <a:gd name="T22" fmla="*/ 94 w 262"/>
                  <a:gd name="T23" fmla="*/ 36 h 392"/>
                  <a:gd name="T24" fmla="*/ 99 w 262"/>
                  <a:gd name="T25" fmla="*/ 30 h 392"/>
                  <a:gd name="T26" fmla="*/ 108 w 262"/>
                  <a:gd name="T27" fmla="*/ 28 h 392"/>
                  <a:gd name="T28" fmla="*/ 114 w 262"/>
                  <a:gd name="T29" fmla="*/ 32 h 392"/>
                  <a:gd name="T30" fmla="*/ 114 w 262"/>
                  <a:gd name="T31" fmla="*/ 11 h 392"/>
                  <a:gd name="T32" fmla="*/ 102 w 262"/>
                  <a:gd name="T33" fmla="*/ 0 h 392"/>
                  <a:gd name="T34" fmla="*/ 14 w 262"/>
                  <a:gd name="T35" fmla="*/ 0 h 3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2"/>
                  <a:gd name="T55" fmla="*/ 0 h 392"/>
                  <a:gd name="T56" fmla="*/ 262 w 262"/>
                  <a:gd name="T57" fmla="*/ 392 h 3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2" h="392">
                    <a:moveTo>
                      <a:pt x="32" y="0"/>
                    </a:moveTo>
                    <a:lnTo>
                      <a:pt x="0" y="30"/>
                    </a:lnTo>
                    <a:lnTo>
                      <a:pt x="0" y="360"/>
                    </a:lnTo>
                    <a:lnTo>
                      <a:pt x="22" y="392"/>
                    </a:lnTo>
                    <a:lnTo>
                      <a:pt x="238" y="392"/>
                    </a:lnTo>
                    <a:lnTo>
                      <a:pt x="262" y="365"/>
                    </a:lnTo>
                    <a:lnTo>
                      <a:pt x="262" y="165"/>
                    </a:lnTo>
                    <a:lnTo>
                      <a:pt x="232" y="171"/>
                    </a:lnTo>
                    <a:lnTo>
                      <a:pt x="214" y="152"/>
                    </a:lnTo>
                    <a:lnTo>
                      <a:pt x="206" y="128"/>
                    </a:lnTo>
                    <a:lnTo>
                      <a:pt x="206" y="107"/>
                    </a:lnTo>
                    <a:lnTo>
                      <a:pt x="216" y="83"/>
                    </a:lnTo>
                    <a:lnTo>
                      <a:pt x="227" y="69"/>
                    </a:lnTo>
                    <a:lnTo>
                      <a:pt x="248" y="64"/>
                    </a:lnTo>
                    <a:lnTo>
                      <a:pt x="262" y="72"/>
                    </a:lnTo>
                    <a:lnTo>
                      <a:pt x="261" y="24"/>
                    </a:lnTo>
                    <a:lnTo>
                      <a:pt x="235" y="0"/>
                    </a:lnTo>
                    <a:lnTo>
                      <a:pt x="32" y="0"/>
                    </a:lnTo>
                    <a:close/>
                  </a:path>
                </a:pathLst>
              </a:custGeom>
              <a:gradFill rotWithShape="0">
                <a:gsLst>
                  <a:gs pos="0">
                    <a:srgbClr val="004747"/>
                  </a:gs>
                  <a:gs pos="50000">
                    <a:srgbClr val="009999"/>
                  </a:gs>
                  <a:gs pos="100000">
                    <a:srgbClr val="004747"/>
                  </a:gs>
                </a:gsLst>
                <a:lin ang="0" scaled="1"/>
              </a:gradFill>
              <a:ln w="6350" cap="flat" cmpd="sng">
                <a:solidFill>
                  <a:schemeClr val="tx1"/>
                </a:solidFill>
                <a:prstDash val="solid"/>
                <a:round/>
                <a:headEnd type="none" w="med" len="med"/>
                <a:tailEnd type="none" w="med" len="med"/>
              </a:ln>
            </p:spPr>
            <p:txBody>
              <a:bodyPr wrap="none" anchor="ctr"/>
              <a:lstStyle/>
              <a:p>
                <a:endParaRPr lang="en-US"/>
              </a:p>
            </p:txBody>
          </p:sp>
        </p:grpSp>
        <p:sp>
          <p:nvSpPr>
            <p:cNvPr id="40990" name="Rectangle 30"/>
            <p:cNvSpPr>
              <a:spLocks noChangeArrowheads="1"/>
            </p:cNvSpPr>
            <p:nvPr/>
          </p:nvSpPr>
          <p:spPr bwMode="auto">
            <a:xfrm>
              <a:off x="2660" y="1992"/>
              <a:ext cx="643" cy="335"/>
            </a:xfrm>
            <a:prstGeom prst="rect">
              <a:avLst/>
            </a:prstGeom>
            <a:noFill/>
            <a:ln w="12700">
              <a:noFill/>
              <a:miter lim="800000"/>
              <a:headEnd/>
              <a:tailEnd/>
            </a:ln>
            <a:effectLst/>
          </p:spPr>
          <p:txBody>
            <a:bodyPr wrap="none" anchor="ctr">
              <a:spAutoFit/>
            </a:bodyPr>
            <a:lstStyle/>
            <a:p>
              <a:pPr marL="342900" indent="-342900" algn="ctr">
                <a:spcBef>
                  <a:spcPct val="20000"/>
                </a:spcBef>
                <a:defRPr/>
              </a:pPr>
              <a:r>
                <a:rPr lang="de-DE" sz="1600">
                  <a:solidFill>
                    <a:srgbClr val="FFFF99"/>
                  </a:solidFill>
                  <a:effectLst>
                    <a:outerShdw blurRad="38100" dist="38100" dir="2700000" algn="tl">
                      <a:srgbClr val="DDDDDD"/>
                    </a:outerShdw>
                  </a:effectLst>
                  <a:latin typeface="Arial" charset="0"/>
                  <a:cs typeface="+mn-cs"/>
                </a:rPr>
                <a:t>MAPK</a:t>
              </a:r>
            </a:p>
            <a:p>
              <a:pPr marL="342900" indent="-342900" algn="ctr">
                <a:lnSpc>
                  <a:spcPct val="80000"/>
                </a:lnSpc>
                <a:defRPr/>
              </a:pPr>
              <a:r>
                <a:rPr lang="de-DE" sz="1600">
                  <a:solidFill>
                    <a:srgbClr val="FFFF99"/>
                  </a:solidFill>
                  <a:effectLst>
                    <a:outerShdw blurRad="38100" dist="38100" dir="2700000" algn="tl">
                      <a:srgbClr val="DDDDDD"/>
                    </a:outerShdw>
                  </a:effectLst>
                  <a:latin typeface="Arial" charset="0"/>
                  <a:cs typeface="+mn-cs"/>
                </a:rPr>
                <a:t>Cascade</a:t>
              </a:r>
            </a:p>
          </p:txBody>
        </p:sp>
        <p:sp>
          <p:nvSpPr>
            <p:cNvPr id="21570" name="Line 31"/>
            <p:cNvSpPr>
              <a:spLocks noChangeShapeType="1"/>
            </p:cNvSpPr>
            <p:nvPr/>
          </p:nvSpPr>
          <p:spPr bwMode="auto">
            <a:xfrm flipH="1">
              <a:off x="2805" y="2400"/>
              <a:ext cx="128" cy="600"/>
            </a:xfrm>
            <a:prstGeom prst="line">
              <a:avLst/>
            </a:prstGeom>
            <a:noFill/>
            <a:ln w="28575">
              <a:solidFill>
                <a:srgbClr val="FFCC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71" name="Line 33"/>
            <p:cNvSpPr>
              <a:spLocks noChangeShapeType="1"/>
            </p:cNvSpPr>
            <p:nvPr/>
          </p:nvSpPr>
          <p:spPr bwMode="auto">
            <a:xfrm rot="759628" flipH="1">
              <a:off x="4235" y="1430"/>
              <a:ext cx="435" cy="244"/>
            </a:xfrm>
            <a:prstGeom prst="line">
              <a:avLst/>
            </a:prstGeom>
            <a:noFill/>
            <a:ln w="1270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72" name="Rectangle 34"/>
            <p:cNvSpPr>
              <a:spLocks noChangeArrowheads="1"/>
            </p:cNvSpPr>
            <p:nvPr/>
          </p:nvSpPr>
          <p:spPr bwMode="auto">
            <a:xfrm>
              <a:off x="1414" y="3022"/>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600">
                  <a:solidFill>
                    <a:srgbClr val="009999"/>
                  </a:solidFill>
                  <a:latin typeface="Arial" charset="0"/>
                </a:rPr>
                <a:t>CREB</a:t>
              </a:r>
            </a:p>
          </p:txBody>
        </p:sp>
        <p:grpSp>
          <p:nvGrpSpPr>
            <p:cNvPr id="21573" name="Group 35"/>
            <p:cNvGrpSpPr>
              <a:grpSpLocks/>
            </p:cNvGrpSpPr>
            <p:nvPr/>
          </p:nvGrpSpPr>
          <p:grpSpPr bwMode="auto">
            <a:xfrm>
              <a:off x="2575" y="3080"/>
              <a:ext cx="274" cy="271"/>
              <a:chOff x="2578" y="3128"/>
              <a:chExt cx="274" cy="271"/>
            </a:xfrm>
          </p:grpSpPr>
          <p:sp>
            <p:nvSpPr>
              <p:cNvPr id="21584" name="Oval 36"/>
              <p:cNvSpPr>
                <a:spLocks noChangeArrowheads="1"/>
              </p:cNvSpPr>
              <p:nvPr/>
            </p:nvSpPr>
            <p:spPr bwMode="auto">
              <a:xfrm rot="10800000">
                <a:off x="2578" y="3152"/>
                <a:ext cx="178" cy="247"/>
              </a:xfrm>
              <a:prstGeom prst="ellipse">
                <a:avLst/>
              </a:prstGeom>
              <a:gradFill rotWithShape="0">
                <a:gsLst>
                  <a:gs pos="0">
                    <a:srgbClr val="FFCC66"/>
                  </a:gs>
                  <a:gs pos="100000">
                    <a:srgbClr val="FF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21585" name="Oval 37"/>
              <p:cNvSpPr>
                <a:spLocks noChangeArrowheads="1"/>
              </p:cNvSpPr>
              <p:nvPr/>
            </p:nvSpPr>
            <p:spPr bwMode="auto">
              <a:xfrm rot="10800000">
                <a:off x="2674" y="3128"/>
                <a:ext cx="178" cy="247"/>
              </a:xfrm>
              <a:prstGeom prst="ellipse">
                <a:avLst/>
              </a:prstGeom>
              <a:gradFill rotWithShape="0">
                <a:gsLst>
                  <a:gs pos="0">
                    <a:srgbClr val="FFCC66"/>
                  </a:gs>
                  <a:gs pos="100000">
                    <a:srgbClr val="FF66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21574" name="Rectangle 38"/>
            <p:cNvSpPr>
              <a:spLocks noChangeArrowheads="1"/>
            </p:cNvSpPr>
            <p:nvPr/>
          </p:nvSpPr>
          <p:spPr bwMode="auto">
            <a:xfrm>
              <a:off x="2859" y="3102"/>
              <a:ext cx="4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600">
                  <a:solidFill>
                    <a:srgbClr val="FF6600"/>
                  </a:solidFill>
                  <a:latin typeface="Arial" charset="0"/>
                </a:rPr>
                <a:t>AP-1</a:t>
              </a:r>
            </a:p>
          </p:txBody>
        </p:sp>
        <p:grpSp>
          <p:nvGrpSpPr>
            <p:cNvPr id="21575" name="Group 69"/>
            <p:cNvGrpSpPr>
              <a:grpSpLocks/>
            </p:cNvGrpSpPr>
            <p:nvPr/>
          </p:nvGrpSpPr>
          <p:grpSpPr bwMode="auto">
            <a:xfrm>
              <a:off x="3868" y="1483"/>
              <a:ext cx="181" cy="417"/>
              <a:chOff x="3868" y="1420"/>
              <a:chExt cx="181" cy="417"/>
            </a:xfrm>
          </p:grpSpPr>
          <p:sp>
            <p:nvSpPr>
              <p:cNvPr id="21582" name="Oval 70"/>
              <p:cNvSpPr>
                <a:spLocks noChangeAspect="1" noChangeArrowheads="1"/>
              </p:cNvSpPr>
              <p:nvPr/>
            </p:nvSpPr>
            <p:spPr bwMode="auto">
              <a:xfrm rot="12100811" flipV="1">
                <a:off x="3868" y="1420"/>
                <a:ext cx="181" cy="417"/>
              </a:xfrm>
              <a:prstGeom prst="ellipse">
                <a:avLst/>
              </a:prstGeom>
              <a:gradFill rotWithShape="0">
                <a:gsLst>
                  <a:gs pos="0">
                    <a:srgbClr val="F70624"/>
                  </a:gs>
                  <a:gs pos="100000">
                    <a:srgbClr val="4A020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21583" name="AutoShape 71"/>
              <p:cNvSpPr>
                <a:spLocks noChangeArrowheads="1"/>
              </p:cNvSpPr>
              <p:nvPr/>
            </p:nvSpPr>
            <p:spPr bwMode="auto">
              <a:xfrm rot="1540811" flipV="1">
                <a:off x="3881" y="1692"/>
                <a:ext cx="153" cy="96"/>
              </a:xfrm>
              <a:prstGeom prst="pentagon">
                <a:avLst/>
              </a:prstGeom>
              <a:solidFill>
                <a:srgbClr val="FF9966"/>
              </a:solidFill>
              <a:ln w="9525">
                <a:solidFill>
                  <a:srgbClr val="CC0000"/>
                </a:solidFill>
                <a:miter lim="800000"/>
                <a:headEnd/>
                <a:tailEnd/>
              </a:ln>
            </p:spPr>
            <p:txBody>
              <a:bodyPr wrap="none" anchor="ctr"/>
              <a:lstStyle/>
              <a:p>
                <a:endParaRPr lang="en-GB"/>
              </a:p>
            </p:txBody>
          </p:sp>
        </p:grpSp>
        <p:sp>
          <p:nvSpPr>
            <p:cNvPr id="21576" name="Line 72"/>
            <p:cNvSpPr>
              <a:spLocks noChangeShapeType="1"/>
            </p:cNvSpPr>
            <p:nvPr/>
          </p:nvSpPr>
          <p:spPr bwMode="auto">
            <a:xfrm flipH="1" flipV="1">
              <a:off x="3728" y="1591"/>
              <a:ext cx="128" cy="24"/>
            </a:xfrm>
            <a:prstGeom prst="line">
              <a:avLst/>
            </a:prstGeom>
            <a:noFill/>
            <a:ln w="127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77" name="Line 73"/>
            <p:cNvSpPr>
              <a:spLocks noChangeShapeType="1"/>
            </p:cNvSpPr>
            <p:nvPr/>
          </p:nvSpPr>
          <p:spPr bwMode="auto">
            <a:xfrm flipH="1">
              <a:off x="3080" y="1679"/>
              <a:ext cx="280" cy="288"/>
            </a:xfrm>
            <a:prstGeom prst="line">
              <a:avLst/>
            </a:prstGeom>
            <a:noFill/>
            <a:ln w="127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578" name="Group 74"/>
            <p:cNvGrpSpPr>
              <a:grpSpLocks/>
            </p:cNvGrpSpPr>
            <p:nvPr/>
          </p:nvGrpSpPr>
          <p:grpSpPr bwMode="auto">
            <a:xfrm>
              <a:off x="3267" y="1367"/>
              <a:ext cx="534" cy="336"/>
              <a:chOff x="3267" y="1384"/>
              <a:chExt cx="534" cy="336"/>
            </a:xfrm>
          </p:grpSpPr>
          <p:sp>
            <p:nvSpPr>
              <p:cNvPr id="21580" name="Oval 75"/>
              <p:cNvSpPr>
                <a:spLocks noChangeArrowheads="1"/>
              </p:cNvSpPr>
              <p:nvPr/>
            </p:nvSpPr>
            <p:spPr bwMode="auto">
              <a:xfrm>
                <a:off x="3346" y="1384"/>
                <a:ext cx="376" cy="336"/>
              </a:xfrm>
              <a:prstGeom prst="ellipse">
                <a:avLst/>
              </a:prstGeom>
              <a:solidFill>
                <a:srgbClr val="FFFFCC"/>
              </a:solidFill>
              <a:ln w="12700">
                <a:solidFill>
                  <a:schemeClr val="folHlink"/>
                </a:solidFill>
                <a:round/>
                <a:headEnd/>
                <a:tailEnd/>
              </a:ln>
            </p:spPr>
            <p:txBody>
              <a:bodyPr wrap="none" anchor="ctr"/>
              <a:lstStyle/>
              <a:p>
                <a:endParaRPr lang="en-GB"/>
              </a:p>
            </p:txBody>
          </p:sp>
          <p:sp>
            <p:nvSpPr>
              <p:cNvPr id="41036" name="Text Box 76"/>
              <p:cNvSpPr txBox="1">
                <a:spLocks noChangeArrowheads="1"/>
              </p:cNvSpPr>
              <p:nvPr/>
            </p:nvSpPr>
            <p:spPr bwMode="auto">
              <a:xfrm>
                <a:off x="3267" y="1446"/>
                <a:ext cx="534" cy="212"/>
              </a:xfrm>
              <a:prstGeom prst="rect">
                <a:avLst/>
              </a:prstGeom>
              <a:noFill/>
              <a:ln w="12700">
                <a:noFill/>
                <a:miter lim="800000"/>
                <a:headEnd/>
                <a:tailEnd/>
              </a:ln>
              <a:effectLst/>
            </p:spPr>
            <p:txBody>
              <a:bodyPr anchor="ctr">
                <a:spAutoFit/>
              </a:bodyPr>
              <a:lstStyle/>
              <a:p>
                <a:pPr marL="342900" indent="-342900" algn="ctr">
                  <a:spcBef>
                    <a:spcPct val="20000"/>
                  </a:spcBef>
                  <a:defRPr/>
                </a:pPr>
                <a:r>
                  <a:rPr lang="de-DE" sz="1600">
                    <a:effectLst>
                      <a:outerShdw blurRad="38100" dist="38100" dir="2700000" algn="tl">
                        <a:srgbClr val="C0C0C0"/>
                      </a:outerShdw>
                    </a:effectLst>
                    <a:latin typeface="Arial" charset="0"/>
                    <a:ea typeface="+mn-ea"/>
                    <a:cs typeface="+mn-cs"/>
                  </a:rPr>
                  <a:t>c-Src</a:t>
                </a:r>
                <a:endParaRPr lang="de-DE" sz="1600">
                  <a:solidFill>
                    <a:srgbClr val="FFFF99"/>
                  </a:solidFill>
                  <a:effectLst>
                    <a:outerShdw blurRad="38100" dist="38100" dir="2700000" algn="tl">
                      <a:srgbClr val="C0C0C0"/>
                    </a:outerShdw>
                  </a:effectLst>
                  <a:latin typeface="Arial" charset="0"/>
                  <a:ea typeface="+mn-ea"/>
                  <a:cs typeface="+mn-cs"/>
                </a:endParaRPr>
              </a:p>
            </p:txBody>
          </p:sp>
        </p:grpSp>
        <p:sp>
          <p:nvSpPr>
            <p:cNvPr id="21579" name="Line 39"/>
            <p:cNvSpPr>
              <a:spLocks noChangeShapeType="1"/>
            </p:cNvSpPr>
            <p:nvPr/>
          </p:nvSpPr>
          <p:spPr bwMode="auto">
            <a:xfrm flipH="1">
              <a:off x="2213" y="2408"/>
              <a:ext cx="648" cy="456"/>
            </a:xfrm>
            <a:prstGeom prst="line">
              <a:avLst/>
            </a:prstGeom>
            <a:noFill/>
            <a:ln w="28575">
              <a:solidFill>
                <a:srgbClr val="FFCC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94"/>
          <p:cNvGrpSpPr>
            <a:grpSpLocks/>
          </p:cNvGrpSpPr>
          <p:nvPr/>
        </p:nvGrpSpPr>
        <p:grpSpPr bwMode="auto">
          <a:xfrm>
            <a:off x="1917700" y="1570038"/>
            <a:ext cx="2336800" cy="3052762"/>
            <a:chOff x="1208" y="989"/>
            <a:chExt cx="1472" cy="1923"/>
          </a:xfrm>
        </p:grpSpPr>
        <p:sp>
          <p:nvSpPr>
            <p:cNvPr id="21536" name="Line 42"/>
            <p:cNvSpPr>
              <a:spLocks noChangeShapeType="1"/>
            </p:cNvSpPr>
            <p:nvPr/>
          </p:nvSpPr>
          <p:spPr bwMode="auto">
            <a:xfrm>
              <a:off x="2120" y="1720"/>
              <a:ext cx="560" cy="320"/>
            </a:xfrm>
            <a:prstGeom prst="line">
              <a:avLst/>
            </a:prstGeom>
            <a:noFill/>
            <a:ln w="12700">
              <a:solidFill>
                <a:srgbClr val="FFFF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537" name="Group 93"/>
            <p:cNvGrpSpPr>
              <a:grpSpLocks/>
            </p:cNvGrpSpPr>
            <p:nvPr/>
          </p:nvGrpSpPr>
          <p:grpSpPr bwMode="auto">
            <a:xfrm>
              <a:off x="1208" y="989"/>
              <a:ext cx="1368" cy="1923"/>
              <a:chOff x="1208" y="989"/>
              <a:chExt cx="1368" cy="1923"/>
            </a:xfrm>
          </p:grpSpPr>
          <p:grpSp>
            <p:nvGrpSpPr>
              <p:cNvPr id="21538" name="Group 43"/>
              <p:cNvGrpSpPr>
                <a:grpSpLocks/>
              </p:cNvGrpSpPr>
              <p:nvPr/>
            </p:nvGrpSpPr>
            <p:grpSpPr bwMode="auto">
              <a:xfrm>
                <a:off x="1208" y="989"/>
                <a:ext cx="800" cy="725"/>
                <a:chOff x="1208" y="989"/>
                <a:chExt cx="800" cy="725"/>
              </a:xfrm>
            </p:grpSpPr>
            <p:sp>
              <p:nvSpPr>
                <p:cNvPr id="21550" name="AutoShape 44"/>
                <p:cNvSpPr>
                  <a:spLocks noChangeArrowheads="1"/>
                </p:cNvSpPr>
                <p:nvPr/>
              </p:nvSpPr>
              <p:spPr bwMode="auto">
                <a:xfrm>
                  <a:off x="1208" y="1192"/>
                  <a:ext cx="151" cy="96"/>
                </a:xfrm>
                <a:prstGeom prst="pentagon">
                  <a:avLst/>
                </a:prstGeom>
                <a:solidFill>
                  <a:srgbClr val="FF9966"/>
                </a:solidFill>
                <a:ln w="9525">
                  <a:solidFill>
                    <a:srgbClr val="CC0000"/>
                  </a:solidFill>
                  <a:miter lim="800000"/>
                  <a:headEnd/>
                  <a:tailEnd/>
                </a:ln>
              </p:spPr>
              <p:txBody>
                <a:bodyPr wrap="none" anchor="ctr"/>
                <a:lstStyle/>
                <a:p>
                  <a:endParaRPr lang="en-GB"/>
                </a:p>
              </p:txBody>
            </p:sp>
            <p:sp>
              <p:nvSpPr>
                <p:cNvPr id="41005" name="Rectangle 45"/>
                <p:cNvSpPr>
                  <a:spLocks noChangeArrowheads="1"/>
                </p:cNvSpPr>
                <p:nvPr/>
              </p:nvSpPr>
              <p:spPr bwMode="auto">
                <a:xfrm>
                  <a:off x="1562" y="989"/>
                  <a:ext cx="444" cy="231"/>
                </a:xfrm>
                <a:prstGeom prst="rect">
                  <a:avLst/>
                </a:prstGeom>
                <a:noFill/>
                <a:ln w="12700">
                  <a:noFill/>
                  <a:miter lim="800000"/>
                  <a:headEnd/>
                  <a:tailEnd/>
                </a:ln>
                <a:effectLst/>
              </p:spPr>
              <p:txBody>
                <a:bodyPr wrap="none" anchor="ctr">
                  <a:spAutoFit/>
                </a:bodyPr>
                <a:lstStyle/>
                <a:p>
                  <a:pPr marL="342900" indent="-342900" algn="ctr">
                    <a:spcBef>
                      <a:spcPct val="20000"/>
                    </a:spcBef>
                    <a:defRPr/>
                  </a:pPr>
                  <a:r>
                    <a:rPr lang="de-DE" sz="1800">
                      <a:effectLst>
                        <a:outerShdw blurRad="38100" dist="38100" dir="2700000" algn="tl">
                          <a:srgbClr val="DDDDDD"/>
                        </a:outerShdw>
                      </a:effectLst>
                      <a:latin typeface="Arial" charset="0"/>
                      <a:cs typeface="+mn-cs"/>
                    </a:rPr>
                    <a:t>mPR</a:t>
                  </a:r>
                </a:p>
              </p:txBody>
            </p:sp>
            <p:grpSp>
              <p:nvGrpSpPr>
                <p:cNvPr id="21552" name="Group 46"/>
                <p:cNvGrpSpPr>
                  <a:grpSpLocks/>
                </p:cNvGrpSpPr>
                <p:nvPr/>
              </p:nvGrpSpPr>
              <p:grpSpPr bwMode="auto">
                <a:xfrm rot="-355934">
                  <a:off x="1382" y="1027"/>
                  <a:ext cx="626" cy="687"/>
                  <a:chOff x="2106" y="863"/>
                  <a:chExt cx="626" cy="687"/>
                </a:xfrm>
              </p:grpSpPr>
              <p:sp>
                <p:nvSpPr>
                  <p:cNvPr id="21553" name="Freeform 47"/>
                  <p:cNvSpPr>
                    <a:spLocks/>
                  </p:cNvSpPr>
                  <p:nvPr/>
                </p:nvSpPr>
                <p:spPr bwMode="auto">
                  <a:xfrm rot="-604205">
                    <a:off x="2106" y="863"/>
                    <a:ext cx="46" cy="376"/>
                  </a:xfrm>
                  <a:custGeom>
                    <a:avLst/>
                    <a:gdLst>
                      <a:gd name="T0" fmla="*/ 14 w 49"/>
                      <a:gd name="T1" fmla="*/ 550 h 251"/>
                      <a:gd name="T2" fmla="*/ 18 w 49"/>
                      <a:gd name="T3" fmla="*/ 563 h 251"/>
                      <a:gd name="T4" fmla="*/ 23 w 49"/>
                      <a:gd name="T5" fmla="*/ 562 h 251"/>
                      <a:gd name="T6" fmla="*/ 30 w 49"/>
                      <a:gd name="T7" fmla="*/ 536 h 251"/>
                      <a:gd name="T8" fmla="*/ 30 w 49"/>
                      <a:gd name="T9" fmla="*/ 512 h 251"/>
                      <a:gd name="T10" fmla="*/ 26 w 49"/>
                      <a:gd name="T11" fmla="*/ 491 h 251"/>
                      <a:gd name="T12" fmla="*/ 24 w 49"/>
                      <a:gd name="T13" fmla="*/ 473 h 251"/>
                      <a:gd name="T14" fmla="*/ 19 w 49"/>
                      <a:gd name="T15" fmla="*/ 451 h 251"/>
                      <a:gd name="T16" fmla="*/ 18 w 49"/>
                      <a:gd name="T17" fmla="*/ 436 h 251"/>
                      <a:gd name="T18" fmla="*/ 16 w 49"/>
                      <a:gd name="T19" fmla="*/ 410 h 251"/>
                      <a:gd name="T20" fmla="*/ 16 w 49"/>
                      <a:gd name="T21" fmla="*/ 382 h 251"/>
                      <a:gd name="T22" fmla="*/ 16 w 49"/>
                      <a:gd name="T23" fmla="*/ 355 h 251"/>
                      <a:gd name="T24" fmla="*/ 23 w 49"/>
                      <a:gd name="T25" fmla="*/ 339 h 251"/>
                      <a:gd name="T26" fmla="*/ 33 w 49"/>
                      <a:gd name="T27" fmla="*/ 319 h 251"/>
                      <a:gd name="T28" fmla="*/ 42 w 49"/>
                      <a:gd name="T29" fmla="*/ 297 h 251"/>
                      <a:gd name="T30" fmla="*/ 43 w 49"/>
                      <a:gd name="T31" fmla="*/ 274 h 251"/>
                      <a:gd name="T32" fmla="*/ 43 w 49"/>
                      <a:gd name="T33" fmla="*/ 244 h 251"/>
                      <a:gd name="T34" fmla="*/ 43 w 49"/>
                      <a:gd name="T35" fmla="*/ 220 h 251"/>
                      <a:gd name="T36" fmla="*/ 35 w 49"/>
                      <a:gd name="T37" fmla="*/ 195 h 251"/>
                      <a:gd name="T38" fmla="*/ 21 w 49"/>
                      <a:gd name="T39" fmla="*/ 175 h 251"/>
                      <a:gd name="T40" fmla="*/ 15 w 49"/>
                      <a:gd name="T41" fmla="*/ 166 h 251"/>
                      <a:gd name="T42" fmla="*/ 10 w 49"/>
                      <a:gd name="T43" fmla="*/ 141 h 251"/>
                      <a:gd name="T44" fmla="*/ 15 w 49"/>
                      <a:gd name="T45" fmla="*/ 118 h 251"/>
                      <a:gd name="T46" fmla="*/ 21 w 49"/>
                      <a:gd name="T47" fmla="*/ 100 h 251"/>
                      <a:gd name="T48" fmla="*/ 22 w 49"/>
                      <a:gd name="T49" fmla="*/ 78 h 251"/>
                      <a:gd name="T50" fmla="*/ 24 w 49"/>
                      <a:gd name="T51" fmla="*/ 64 h 251"/>
                      <a:gd name="T52" fmla="*/ 24 w 49"/>
                      <a:gd name="T53" fmla="*/ 37 h 251"/>
                      <a:gd name="T54" fmla="*/ 24 w 49"/>
                      <a:gd name="T55" fmla="*/ 9 h 251"/>
                      <a:gd name="T56" fmla="*/ 20 w 49"/>
                      <a:gd name="T57" fmla="*/ 0 h 251"/>
                      <a:gd name="T58" fmla="*/ 15 w 49"/>
                      <a:gd name="T59" fmla="*/ 9 h 251"/>
                      <a:gd name="T60" fmla="*/ 14 w 49"/>
                      <a:gd name="T61" fmla="*/ 37 h 251"/>
                      <a:gd name="T62" fmla="*/ 12 w 49"/>
                      <a:gd name="T63" fmla="*/ 60 h 251"/>
                      <a:gd name="T64" fmla="*/ 10 w 49"/>
                      <a:gd name="T65" fmla="*/ 69 h 251"/>
                      <a:gd name="T66" fmla="*/ 9 w 49"/>
                      <a:gd name="T67" fmla="*/ 90 h 251"/>
                      <a:gd name="T68" fmla="*/ 4 w 49"/>
                      <a:gd name="T69" fmla="*/ 114 h 251"/>
                      <a:gd name="T70" fmla="*/ 0 w 49"/>
                      <a:gd name="T71" fmla="*/ 132 h 251"/>
                      <a:gd name="T72" fmla="*/ 1 w 49"/>
                      <a:gd name="T73" fmla="*/ 159 h 251"/>
                      <a:gd name="T74" fmla="*/ 8 w 49"/>
                      <a:gd name="T75" fmla="*/ 186 h 251"/>
                      <a:gd name="T76" fmla="*/ 12 w 49"/>
                      <a:gd name="T77" fmla="*/ 195 h 251"/>
                      <a:gd name="T78" fmla="*/ 26 w 49"/>
                      <a:gd name="T79" fmla="*/ 216 h 251"/>
                      <a:gd name="T80" fmla="*/ 33 w 49"/>
                      <a:gd name="T81" fmla="*/ 235 h 251"/>
                      <a:gd name="T82" fmla="*/ 33 w 49"/>
                      <a:gd name="T83" fmla="*/ 265 h 251"/>
                      <a:gd name="T84" fmla="*/ 32 w 49"/>
                      <a:gd name="T85" fmla="*/ 285 h 251"/>
                      <a:gd name="T86" fmla="*/ 23 w 49"/>
                      <a:gd name="T87" fmla="*/ 303 h 251"/>
                      <a:gd name="T88" fmla="*/ 12 w 49"/>
                      <a:gd name="T89" fmla="*/ 330 h 251"/>
                      <a:gd name="T90" fmla="*/ 8 w 49"/>
                      <a:gd name="T91" fmla="*/ 339 h 251"/>
                      <a:gd name="T92" fmla="*/ 6 w 49"/>
                      <a:gd name="T93" fmla="*/ 348 h 251"/>
                      <a:gd name="T94" fmla="*/ 6 w 49"/>
                      <a:gd name="T95" fmla="*/ 382 h 251"/>
                      <a:gd name="T96" fmla="*/ 6 w 49"/>
                      <a:gd name="T97" fmla="*/ 410 h 251"/>
                      <a:gd name="T98" fmla="*/ 7 w 49"/>
                      <a:gd name="T99" fmla="*/ 442 h 251"/>
                      <a:gd name="T100" fmla="*/ 8 w 49"/>
                      <a:gd name="T101" fmla="*/ 454 h 251"/>
                      <a:gd name="T102" fmla="*/ 12 w 49"/>
                      <a:gd name="T103" fmla="*/ 478 h 251"/>
                      <a:gd name="T104" fmla="*/ 15 w 49"/>
                      <a:gd name="T105" fmla="*/ 499 h 251"/>
                      <a:gd name="T106" fmla="*/ 19 w 49"/>
                      <a:gd name="T107" fmla="*/ 512 h 251"/>
                      <a:gd name="T108" fmla="*/ 20 w 49"/>
                      <a:gd name="T109" fmla="*/ 527 h 251"/>
                      <a:gd name="T110" fmla="*/ 16 w 49"/>
                      <a:gd name="T111" fmla="*/ 541 h 2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
                      <a:gd name="T169" fmla="*/ 0 h 251"/>
                      <a:gd name="T170" fmla="*/ 49 w 49"/>
                      <a:gd name="T171" fmla="*/ 251 h 2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 h="251">
                        <a:moveTo>
                          <a:pt x="18" y="241"/>
                        </a:moveTo>
                        <a:lnTo>
                          <a:pt x="17" y="243"/>
                        </a:lnTo>
                        <a:lnTo>
                          <a:pt x="16" y="245"/>
                        </a:lnTo>
                        <a:lnTo>
                          <a:pt x="17" y="248"/>
                        </a:lnTo>
                        <a:lnTo>
                          <a:pt x="18" y="250"/>
                        </a:lnTo>
                        <a:lnTo>
                          <a:pt x="20" y="251"/>
                        </a:lnTo>
                        <a:lnTo>
                          <a:pt x="22" y="251"/>
                        </a:lnTo>
                        <a:lnTo>
                          <a:pt x="25" y="251"/>
                        </a:lnTo>
                        <a:lnTo>
                          <a:pt x="27" y="250"/>
                        </a:lnTo>
                        <a:lnTo>
                          <a:pt x="30" y="246"/>
                        </a:lnTo>
                        <a:lnTo>
                          <a:pt x="31" y="244"/>
                        </a:lnTo>
                        <a:lnTo>
                          <a:pt x="34" y="239"/>
                        </a:lnTo>
                        <a:lnTo>
                          <a:pt x="34" y="236"/>
                        </a:lnTo>
                        <a:lnTo>
                          <a:pt x="34" y="232"/>
                        </a:lnTo>
                        <a:lnTo>
                          <a:pt x="34" y="228"/>
                        </a:lnTo>
                        <a:lnTo>
                          <a:pt x="34" y="226"/>
                        </a:lnTo>
                        <a:lnTo>
                          <a:pt x="31" y="221"/>
                        </a:lnTo>
                        <a:lnTo>
                          <a:pt x="30" y="219"/>
                        </a:lnTo>
                        <a:lnTo>
                          <a:pt x="28" y="217"/>
                        </a:lnTo>
                        <a:lnTo>
                          <a:pt x="28" y="213"/>
                        </a:lnTo>
                        <a:lnTo>
                          <a:pt x="28" y="211"/>
                        </a:lnTo>
                        <a:lnTo>
                          <a:pt x="27" y="209"/>
                        </a:lnTo>
                        <a:lnTo>
                          <a:pt x="23" y="204"/>
                        </a:lnTo>
                        <a:lnTo>
                          <a:pt x="21" y="201"/>
                        </a:lnTo>
                        <a:lnTo>
                          <a:pt x="21" y="198"/>
                        </a:lnTo>
                        <a:lnTo>
                          <a:pt x="21" y="196"/>
                        </a:lnTo>
                        <a:lnTo>
                          <a:pt x="20" y="194"/>
                        </a:lnTo>
                        <a:lnTo>
                          <a:pt x="18" y="192"/>
                        </a:lnTo>
                        <a:lnTo>
                          <a:pt x="18" y="189"/>
                        </a:lnTo>
                        <a:lnTo>
                          <a:pt x="18" y="183"/>
                        </a:lnTo>
                        <a:lnTo>
                          <a:pt x="18" y="179"/>
                        </a:lnTo>
                        <a:lnTo>
                          <a:pt x="18" y="174"/>
                        </a:lnTo>
                        <a:lnTo>
                          <a:pt x="18" y="170"/>
                        </a:lnTo>
                        <a:lnTo>
                          <a:pt x="18" y="165"/>
                        </a:lnTo>
                        <a:lnTo>
                          <a:pt x="18" y="161"/>
                        </a:lnTo>
                        <a:lnTo>
                          <a:pt x="18" y="158"/>
                        </a:lnTo>
                        <a:lnTo>
                          <a:pt x="21" y="157"/>
                        </a:lnTo>
                        <a:lnTo>
                          <a:pt x="23" y="156"/>
                        </a:lnTo>
                        <a:lnTo>
                          <a:pt x="27" y="151"/>
                        </a:lnTo>
                        <a:lnTo>
                          <a:pt x="33" y="145"/>
                        </a:lnTo>
                        <a:lnTo>
                          <a:pt x="37" y="142"/>
                        </a:lnTo>
                        <a:lnTo>
                          <a:pt x="39" y="141"/>
                        </a:lnTo>
                        <a:lnTo>
                          <a:pt x="45" y="136"/>
                        </a:lnTo>
                        <a:lnTo>
                          <a:pt x="48" y="132"/>
                        </a:lnTo>
                        <a:lnTo>
                          <a:pt x="49" y="130"/>
                        </a:lnTo>
                        <a:lnTo>
                          <a:pt x="49" y="127"/>
                        </a:lnTo>
                        <a:lnTo>
                          <a:pt x="49" y="122"/>
                        </a:lnTo>
                        <a:lnTo>
                          <a:pt x="49" y="118"/>
                        </a:lnTo>
                        <a:lnTo>
                          <a:pt x="49" y="114"/>
                        </a:lnTo>
                        <a:lnTo>
                          <a:pt x="49" y="109"/>
                        </a:lnTo>
                        <a:lnTo>
                          <a:pt x="49" y="105"/>
                        </a:lnTo>
                        <a:lnTo>
                          <a:pt x="49" y="100"/>
                        </a:lnTo>
                        <a:lnTo>
                          <a:pt x="49" y="98"/>
                        </a:lnTo>
                        <a:lnTo>
                          <a:pt x="48" y="96"/>
                        </a:lnTo>
                        <a:lnTo>
                          <a:pt x="45" y="92"/>
                        </a:lnTo>
                        <a:lnTo>
                          <a:pt x="39" y="87"/>
                        </a:lnTo>
                        <a:lnTo>
                          <a:pt x="37" y="86"/>
                        </a:lnTo>
                        <a:lnTo>
                          <a:pt x="29" y="82"/>
                        </a:lnTo>
                        <a:lnTo>
                          <a:pt x="23" y="78"/>
                        </a:lnTo>
                        <a:lnTo>
                          <a:pt x="21" y="77"/>
                        </a:lnTo>
                        <a:lnTo>
                          <a:pt x="17" y="74"/>
                        </a:lnTo>
                        <a:lnTo>
                          <a:pt x="14" y="70"/>
                        </a:lnTo>
                        <a:lnTo>
                          <a:pt x="12" y="67"/>
                        </a:lnTo>
                        <a:lnTo>
                          <a:pt x="12" y="63"/>
                        </a:lnTo>
                        <a:lnTo>
                          <a:pt x="12" y="61"/>
                        </a:lnTo>
                        <a:lnTo>
                          <a:pt x="15" y="56"/>
                        </a:lnTo>
                        <a:lnTo>
                          <a:pt x="17" y="53"/>
                        </a:lnTo>
                        <a:lnTo>
                          <a:pt x="20" y="49"/>
                        </a:lnTo>
                        <a:lnTo>
                          <a:pt x="23" y="45"/>
                        </a:lnTo>
                        <a:lnTo>
                          <a:pt x="24" y="43"/>
                        </a:lnTo>
                        <a:lnTo>
                          <a:pt x="24" y="40"/>
                        </a:lnTo>
                        <a:lnTo>
                          <a:pt x="24" y="35"/>
                        </a:lnTo>
                        <a:lnTo>
                          <a:pt x="24" y="34"/>
                        </a:lnTo>
                        <a:lnTo>
                          <a:pt x="27" y="31"/>
                        </a:lnTo>
                        <a:lnTo>
                          <a:pt x="28" y="29"/>
                        </a:lnTo>
                        <a:lnTo>
                          <a:pt x="28" y="26"/>
                        </a:lnTo>
                        <a:lnTo>
                          <a:pt x="28" y="22"/>
                        </a:lnTo>
                        <a:lnTo>
                          <a:pt x="28" y="17"/>
                        </a:lnTo>
                        <a:lnTo>
                          <a:pt x="28" y="13"/>
                        </a:lnTo>
                        <a:lnTo>
                          <a:pt x="28" y="6"/>
                        </a:lnTo>
                        <a:lnTo>
                          <a:pt x="28" y="4"/>
                        </a:lnTo>
                        <a:lnTo>
                          <a:pt x="27" y="2"/>
                        </a:lnTo>
                        <a:lnTo>
                          <a:pt x="25" y="1"/>
                        </a:lnTo>
                        <a:lnTo>
                          <a:pt x="22" y="0"/>
                        </a:lnTo>
                        <a:lnTo>
                          <a:pt x="20" y="1"/>
                        </a:lnTo>
                        <a:lnTo>
                          <a:pt x="18" y="2"/>
                        </a:lnTo>
                        <a:lnTo>
                          <a:pt x="17" y="4"/>
                        </a:lnTo>
                        <a:lnTo>
                          <a:pt x="16" y="6"/>
                        </a:lnTo>
                        <a:lnTo>
                          <a:pt x="16" y="13"/>
                        </a:lnTo>
                        <a:lnTo>
                          <a:pt x="16" y="17"/>
                        </a:lnTo>
                        <a:lnTo>
                          <a:pt x="16" y="22"/>
                        </a:lnTo>
                        <a:lnTo>
                          <a:pt x="16" y="24"/>
                        </a:lnTo>
                        <a:lnTo>
                          <a:pt x="14" y="27"/>
                        </a:lnTo>
                        <a:lnTo>
                          <a:pt x="13" y="29"/>
                        </a:lnTo>
                        <a:lnTo>
                          <a:pt x="12" y="31"/>
                        </a:lnTo>
                        <a:lnTo>
                          <a:pt x="12" y="35"/>
                        </a:lnTo>
                        <a:lnTo>
                          <a:pt x="12" y="38"/>
                        </a:lnTo>
                        <a:lnTo>
                          <a:pt x="11" y="40"/>
                        </a:lnTo>
                        <a:lnTo>
                          <a:pt x="8" y="44"/>
                        </a:lnTo>
                        <a:lnTo>
                          <a:pt x="7" y="46"/>
                        </a:lnTo>
                        <a:lnTo>
                          <a:pt x="4" y="51"/>
                        </a:lnTo>
                        <a:lnTo>
                          <a:pt x="1" y="57"/>
                        </a:lnTo>
                        <a:lnTo>
                          <a:pt x="0" y="59"/>
                        </a:lnTo>
                        <a:lnTo>
                          <a:pt x="0" y="63"/>
                        </a:lnTo>
                        <a:lnTo>
                          <a:pt x="0" y="68"/>
                        </a:lnTo>
                        <a:lnTo>
                          <a:pt x="1" y="71"/>
                        </a:lnTo>
                        <a:lnTo>
                          <a:pt x="4" y="77"/>
                        </a:lnTo>
                        <a:lnTo>
                          <a:pt x="5" y="79"/>
                        </a:lnTo>
                        <a:lnTo>
                          <a:pt x="8" y="83"/>
                        </a:lnTo>
                        <a:lnTo>
                          <a:pt x="10" y="84"/>
                        </a:lnTo>
                        <a:lnTo>
                          <a:pt x="14" y="87"/>
                        </a:lnTo>
                        <a:lnTo>
                          <a:pt x="21" y="92"/>
                        </a:lnTo>
                        <a:lnTo>
                          <a:pt x="23" y="93"/>
                        </a:lnTo>
                        <a:lnTo>
                          <a:pt x="30" y="96"/>
                        </a:lnTo>
                        <a:lnTo>
                          <a:pt x="36" y="101"/>
                        </a:lnTo>
                        <a:lnTo>
                          <a:pt x="37" y="103"/>
                        </a:lnTo>
                        <a:lnTo>
                          <a:pt x="37" y="105"/>
                        </a:lnTo>
                        <a:lnTo>
                          <a:pt x="37" y="109"/>
                        </a:lnTo>
                        <a:lnTo>
                          <a:pt x="37" y="114"/>
                        </a:lnTo>
                        <a:lnTo>
                          <a:pt x="37" y="118"/>
                        </a:lnTo>
                        <a:lnTo>
                          <a:pt x="37" y="122"/>
                        </a:lnTo>
                        <a:lnTo>
                          <a:pt x="37" y="125"/>
                        </a:lnTo>
                        <a:lnTo>
                          <a:pt x="36" y="127"/>
                        </a:lnTo>
                        <a:lnTo>
                          <a:pt x="30" y="132"/>
                        </a:lnTo>
                        <a:lnTo>
                          <a:pt x="26" y="135"/>
                        </a:lnTo>
                        <a:lnTo>
                          <a:pt x="24" y="136"/>
                        </a:lnTo>
                        <a:lnTo>
                          <a:pt x="18" y="142"/>
                        </a:lnTo>
                        <a:lnTo>
                          <a:pt x="14" y="147"/>
                        </a:lnTo>
                        <a:lnTo>
                          <a:pt x="10" y="150"/>
                        </a:lnTo>
                        <a:lnTo>
                          <a:pt x="8" y="151"/>
                        </a:lnTo>
                        <a:lnTo>
                          <a:pt x="7" y="153"/>
                        </a:lnTo>
                        <a:lnTo>
                          <a:pt x="6" y="155"/>
                        </a:lnTo>
                        <a:lnTo>
                          <a:pt x="6" y="161"/>
                        </a:lnTo>
                        <a:lnTo>
                          <a:pt x="6" y="165"/>
                        </a:lnTo>
                        <a:lnTo>
                          <a:pt x="6" y="170"/>
                        </a:lnTo>
                        <a:lnTo>
                          <a:pt x="6" y="174"/>
                        </a:lnTo>
                        <a:lnTo>
                          <a:pt x="6" y="179"/>
                        </a:lnTo>
                        <a:lnTo>
                          <a:pt x="6" y="183"/>
                        </a:lnTo>
                        <a:lnTo>
                          <a:pt x="6" y="189"/>
                        </a:lnTo>
                        <a:lnTo>
                          <a:pt x="6" y="194"/>
                        </a:lnTo>
                        <a:lnTo>
                          <a:pt x="7" y="197"/>
                        </a:lnTo>
                        <a:lnTo>
                          <a:pt x="8" y="199"/>
                        </a:lnTo>
                        <a:lnTo>
                          <a:pt x="9" y="201"/>
                        </a:lnTo>
                        <a:lnTo>
                          <a:pt x="9" y="202"/>
                        </a:lnTo>
                        <a:lnTo>
                          <a:pt x="10" y="205"/>
                        </a:lnTo>
                        <a:lnTo>
                          <a:pt x="13" y="211"/>
                        </a:lnTo>
                        <a:lnTo>
                          <a:pt x="14" y="213"/>
                        </a:lnTo>
                        <a:lnTo>
                          <a:pt x="16" y="216"/>
                        </a:lnTo>
                        <a:lnTo>
                          <a:pt x="16" y="219"/>
                        </a:lnTo>
                        <a:lnTo>
                          <a:pt x="17" y="222"/>
                        </a:lnTo>
                        <a:lnTo>
                          <a:pt x="18" y="224"/>
                        </a:lnTo>
                        <a:lnTo>
                          <a:pt x="21" y="228"/>
                        </a:lnTo>
                        <a:lnTo>
                          <a:pt x="22" y="230"/>
                        </a:lnTo>
                        <a:lnTo>
                          <a:pt x="22" y="232"/>
                        </a:lnTo>
                        <a:lnTo>
                          <a:pt x="22" y="235"/>
                        </a:lnTo>
                        <a:lnTo>
                          <a:pt x="21" y="237"/>
                        </a:lnTo>
                        <a:lnTo>
                          <a:pt x="18" y="241"/>
                        </a:lnTo>
                        <a:close/>
                      </a:path>
                    </a:pathLst>
                  </a:custGeom>
                  <a:solidFill>
                    <a:schemeClr val="accent1"/>
                  </a:solidFill>
                  <a:ln w="3175" cmpd="sng">
                    <a:solidFill>
                      <a:schemeClr val="tx1"/>
                    </a:solidFill>
                    <a:round/>
                    <a:headEnd/>
                    <a:tailEnd/>
                  </a:ln>
                </p:spPr>
                <p:txBody>
                  <a:bodyPr/>
                  <a:lstStyle/>
                  <a:p>
                    <a:endParaRPr lang="en-US"/>
                  </a:p>
                </p:txBody>
              </p:sp>
              <p:sp>
                <p:nvSpPr>
                  <p:cNvPr id="21554" name="Freeform 48"/>
                  <p:cNvSpPr>
                    <a:spLocks/>
                  </p:cNvSpPr>
                  <p:nvPr/>
                </p:nvSpPr>
                <p:spPr bwMode="auto">
                  <a:xfrm rot="-576108">
                    <a:off x="2230" y="1140"/>
                    <a:ext cx="81" cy="76"/>
                  </a:xfrm>
                  <a:custGeom>
                    <a:avLst/>
                    <a:gdLst>
                      <a:gd name="T0" fmla="*/ 1 w 81"/>
                      <a:gd name="T1" fmla="*/ 68 h 76"/>
                      <a:gd name="T2" fmla="*/ 1 w 81"/>
                      <a:gd name="T3" fmla="*/ 73 h 76"/>
                      <a:gd name="T4" fmla="*/ 4 w 81"/>
                      <a:gd name="T5" fmla="*/ 76 h 76"/>
                      <a:gd name="T6" fmla="*/ 9 w 81"/>
                      <a:gd name="T7" fmla="*/ 76 h 76"/>
                      <a:gd name="T8" fmla="*/ 14 w 81"/>
                      <a:gd name="T9" fmla="*/ 71 h 76"/>
                      <a:gd name="T10" fmla="*/ 15 w 81"/>
                      <a:gd name="T11" fmla="*/ 66 h 76"/>
                      <a:gd name="T12" fmla="*/ 15 w 81"/>
                      <a:gd name="T13" fmla="*/ 57 h 76"/>
                      <a:gd name="T14" fmla="*/ 16 w 81"/>
                      <a:gd name="T15" fmla="*/ 53 h 76"/>
                      <a:gd name="T16" fmla="*/ 19 w 81"/>
                      <a:gd name="T17" fmla="*/ 48 h 76"/>
                      <a:gd name="T18" fmla="*/ 20 w 81"/>
                      <a:gd name="T19" fmla="*/ 43 h 76"/>
                      <a:gd name="T20" fmla="*/ 23 w 81"/>
                      <a:gd name="T21" fmla="*/ 33 h 76"/>
                      <a:gd name="T22" fmla="*/ 24 w 81"/>
                      <a:gd name="T23" fmla="*/ 26 h 76"/>
                      <a:gd name="T24" fmla="*/ 25 w 81"/>
                      <a:gd name="T25" fmla="*/ 20 h 76"/>
                      <a:gd name="T26" fmla="*/ 33 w 81"/>
                      <a:gd name="T27" fmla="*/ 15 h 76"/>
                      <a:gd name="T28" fmla="*/ 38 w 81"/>
                      <a:gd name="T29" fmla="*/ 14 h 76"/>
                      <a:gd name="T30" fmla="*/ 43 w 81"/>
                      <a:gd name="T31" fmla="*/ 12 h 76"/>
                      <a:gd name="T32" fmla="*/ 47 w 81"/>
                      <a:gd name="T33" fmla="*/ 14 h 76"/>
                      <a:gd name="T34" fmla="*/ 48 w 81"/>
                      <a:gd name="T35" fmla="*/ 15 h 76"/>
                      <a:gd name="T36" fmla="*/ 54 w 81"/>
                      <a:gd name="T37" fmla="*/ 21 h 76"/>
                      <a:gd name="T38" fmla="*/ 57 w 81"/>
                      <a:gd name="T39" fmla="*/ 27 h 76"/>
                      <a:gd name="T40" fmla="*/ 61 w 81"/>
                      <a:gd name="T41" fmla="*/ 32 h 76"/>
                      <a:gd name="T42" fmla="*/ 63 w 81"/>
                      <a:gd name="T43" fmla="*/ 36 h 76"/>
                      <a:gd name="T44" fmla="*/ 64 w 81"/>
                      <a:gd name="T45" fmla="*/ 43 h 76"/>
                      <a:gd name="T46" fmla="*/ 66 w 81"/>
                      <a:gd name="T47" fmla="*/ 52 h 76"/>
                      <a:gd name="T48" fmla="*/ 66 w 81"/>
                      <a:gd name="T49" fmla="*/ 57 h 76"/>
                      <a:gd name="T50" fmla="*/ 69 w 81"/>
                      <a:gd name="T51" fmla="*/ 64 h 76"/>
                      <a:gd name="T52" fmla="*/ 70 w 81"/>
                      <a:gd name="T53" fmla="*/ 69 h 76"/>
                      <a:gd name="T54" fmla="*/ 73 w 81"/>
                      <a:gd name="T55" fmla="*/ 72 h 76"/>
                      <a:gd name="T56" fmla="*/ 78 w 81"/>
                      <a:gd name="T57" fmla="*/ 72 h 76"/>
                      <a:gd name="T58" fmla="*/ 81 w 81"/>
                      <a:gd name="T59" fmla="*/ 69 h 76"/>
                      <a:gd name="T60" fmla="*/ 81 w 81"/>
                      <a:gd name="T61" fmla="*/ 62 h 76"/>
                      <a:gd name="T62" fmla="*/ 78 w 81"/>
                      <a:gd name="T63" fmla="*/ 56 h 76"/>
                      <a:gd name="T64" fmla="*/ 78 w 81"/>
                      <a:gd name="T65" fmla="*/ 51 h 76"/>
                      <a:gd name="T66" fmla="*/ 76 w 81"/>
                      <a:gd name="T67" fmla="*/ 43 h 76"/>
                      <a:gd name="T68" fmla="*/ 75 w 81"/>
                      <a:gd name="T69" fmla="*/ 33 h 76"/>
                      <a:gd name="T70" fmla="*/ 74 w 81"/>
                      <a:gd name="T71" fmla="*/ 29 h 76"/>
                      <a:gd name="T72" fmla="*/ 71 w 81"/>
                      <a:gd name="T73" fmla="*/ 23 h 76"/>
                      <a:gd name="T74" fmla="*/ 66 w 81"/>
                      <a:gd name="T75" fmla="*/ 18 h 76"/>
                      <a:gd name="T76" fmla="*/ 64 w 81"/>
                      <a:gd name="T77" fmla="*/ 13 h 76"/>
                      <a:gd name="T78" fmla="*/ 57 w 81"/>
                      <a:gd name="T79" fmla="*/ 6 h 76"/>
                      <a:gd name="T80" fmla="*/ 52 w 81"/>
                      <a:gd name="T81" fmla="*/ 3 h 76"/>
                      <a:gd name="T82" fmla="*/ 45 w 81"/>
                      <a:gd name="T83" fmla="*/ 0 h 76"/>
                      <a:gd name="T84" fmla="*/ 39 w 81"/>
                      <a:gd name="T85" fmla="*/ 1 h 76"/>
                      <a:gd name="T86" fmla="*/ 33 w 81"/>
                      <a:gd name="T87" fmla="*/ 2 h 76"/>
                      <a:gd name="T88" fmla="*/ 27 w 81"/>
                      <a:gd name="T89" fmla="*/ 4 h 76"/>
                      <a:gd name="T90" fmla="*/ 21 w 81"/>
                      <a:gd name="T91" fmla="*/ 8 h 76"/>
                      <a:gd name="T92" fmla="*/ 15 w 81"/>
                      <a:gd name="T93" fmla="*/ 14 h 76"/>
                      <a:gd name="T94" fmla="*/ 13 w 81"/>
                      <a:gd name="T95" fmla="*/ 20 h 76"/>
                      <a:gd name="T96" fmla="*/ 13 w 81"/>
                      <a:gd name="T97" fmla="*/ 25 h 76"/>
                      <a:gd name="T98" fmla="*/ 10 w 81"/>
                      <a:gd name="T99" fmla="*/ 34 h 76"/>
                      <a:gd name="T100" fmla="*/ 8 w 81"/>
                      <a:gd name="T101" fmla="*/ 40 h 76"/>
                      <a:gd name="T102" fmla="*/ 8 w 81"/>
                      <a:gd name="T103" fmla="*/ 42 h 76"/>
                      <a:gd name="T104" fmla="*/ 5 w 81"/>
                      <a:gd name="T105" fmla="*/ 47 h 76"/>
                      <a:gd name="T106" fmla="*/ 3 w 81"/>
                      <a:gd name="T107" fmla="*/ 53 h 76"/>
                      <a:gd name="T108" fmla="*/ 3 w 81"/>
                      <a:gd name="T109" fmla="*/ 57 h 76"/>
                      <a:gd name="T110" fmla="*/ 3 w 81"/>
                      <a:gd name="T111" fmla="*/ 64 h 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
                      <a:gd name="T169" fmla="*/ 0 h 76"/>
                      <a:gd name="T170" fmla="*/ 81 w 81"/>
                      <a:gd name="T171" fmla="*/ 76 h 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 h="76">
                        <a:moveTo>
                          <a:pt x="2" y="66"/>
                        </a:moveTo>
                        <a:lnTo>
                          <a:pt x="1" y="68"/>
                        </a:lnTo>
                        <a:lnTo>
                          <a:pt x="0" y="70"/>
                        </a:lnTo>
                        <a:lnTo>
                          <a:pt x="1" y="73"/>
                        </a:lnTo>
                        <a:lnTo>
                          <a:pt x="2" y="75"/>
                        </a:lnTo>
                        <a:lnTo>
                          <a:pt x="4" y="76"/>
                        </a:lnTo>
                        <a:lnTo>
                          <a:pt x="6" y="76"/>
                        </a:lnTo>
                        <a:lnTo>
                          <a:pt x="9" y="76"/>
                        </a:lnTo>
                        <a:lnTo>
                          <a:pt x="11" y="75"/>
                        </a:lnTo>
                        <a:lnTo>
                          <a:pt x="14" y="71"/>
                        </a:lnTo>
                        <a:lnTo>
                          <a:pt x="15" y="69"/>
                        </a:lnTo>
                        <a:lnTo>
                          <a:pt x="15" y="66"/>
                        </a:lnTo>
                        <a:lnTo>
                          <a:pt x="15" y="62"/>
                        </a:lnTo>
                        <a:lnTo>
                          <a:pt x="15" y="57"/>
                        </a:lnTo>
                        <a:lnTo>
                          <a:pt x="15" y="54"/>
                        </a:lnTo>
                        <a:lnTo>
                          <a:pt x="16" y="53"/>
                        </a:lnTo>
                        <a:lnTo>
                          <a:pt x="18" y="50"/>
                        </a:lnTo>
                        <a:lnTo>
                          <a:pt x="19" y="48"/>
                        </a:lnTo>
                        <a:lnTo>
                          <a:pt x="19" y="45"/>
                        </a:lnTo>
                        <a:lnTo>
                          <a:pt x="20" y="43"/>
                        </a:lnTo>
                        <a:lnTo>
                          <a:pt x="21" y="39"/>
                        </a:lnTo>
                        <a:lnTo>
                          <a:pt x="23" y="33"/>
                        </a:lnTo>
                        <a:lnTo>
                          <a:pt x="24" y="29"/>
                        </a:lnTo>
                        <a:lnTo>
                          <a:pt x="24" y="26"/>
                        </a:lnTo>
                        <a:lnTo>
                          <a:pt x="25" y="22"/>
                        </a:lnTo>
                        <a:lnTo>
                          <a:pt x="25" y="20"/>
                        </a:lnTo>
                        <a:lnTo>
                          <a:pt x="30" y="17"/>
                        </a:lnTo>
                        <a:lnTo>
                          <a:pt x="33" y="15"/>
                        </a:lnTo>
                        <a:lnTo>
                          <a:pt x="34" y="14"/>
                        </a:lnTo>
                        <a:lnTo>
                          <a:pt x="38" y="14"/>
                        </a:lnTo>
                        <a:lnTo>
                          <a:pt x="41" y="14"/>
                        </a:lnTo>
                        <a:lnTo>
                          <a:pt x="43" y="12"/>
                        </a:lnTo>
                        <a:lnTo>
                          <a:pt x="44" y="12"/>
                        </a:lnTo>
                        <a:lnTo>
                          <a:pt x="47" y="14"/>
                        </a:lnTo>
                        <a:lnTo>
                          <a:pt x="48" y="15"/>
                        </a:lnTo>
                        <a:lnTo>
                          <a:pt x="52" y="18"/>
                        </a:lnTo>
                        <a:lnTo>
                          <a:pt x="54" y="21"/>
                        </a:lnTo>
                        <a:lnTo>
                          <a:pt x="56" y="25"/>
                        </a:lnTo>
                        <a:lnTo>
                          <a:pt x="57" y="27"/>
                        </a:lnTo>
                        <a:lnTo>
                          <a:pt x="60" y="29"/>
                        </a:lnTo>
                        <a:lnTo>
                          <a:pt x="61" y="32"/>
                        </a:lnTo>
                        <a:lnTo>
                          <a:pt x="62" y="34"/>
                        </a:lnTo>
                        <a:lnTo>
                          <a:pt x="63" y="36"/>
                        </a:lnTo>
                        <a:lnTo>
                          <a:pt x="63" y="37"/>
                        </a:lnTo>
                        <a:lnTo>
                          <a:pt x="64" y="43"/>
                        </a:lnTo>
                        <a:lnTo>
                          <a:pt x="65" y="49"/>
                        </a:lnTo>
                        <a:lnTo>
                          <a:pt x="66" y="52"/>
                        </a:lnTo>
                        <a:lnTo>
                          <a:pt x="66" y="54"/>
                        </a:lnTo>
                        <a:lnTo>
                          <a:pt x="66" y="57"/>
                        </a:lnTo>
                        <a:lnTo>
                          <a:pt x="67" y="60"/>
                        </a:lnTo>
                        <a:lnTo>
                          <a:pt x="69" y="64"/>
                        </a:lnTo>
                        <a:lnTo>
                          <a:pt x="69" y="66"/>
                        </a:lnTo>
                        <a:lnTo>
                          <a:pt x="70" y="69"/>
                        </a:lnTo>
                        <a:lnTo>
                          <a:pt x="71" y="71"/>
                        </a:lnTo>
                        <a:lnTo>
                          <a:pt x="73" y="72"/>
                        </a:lnTo>
                        <a:lnTo>
                          <a:pt x="75" y="72"/>
                        </a:lnTo>
                        <a:lnTo>
                          <a:pt x="78" y="72"/>
                        </a:lnTo>
                        <a:lnTo>
                          <a:pt x="80" y="71"/>
                        </a:lnTo>
                        <a:lnTo>
                          <a:pt x="81" y="69"/>
                        </a:lnTo>
                        <a:lnTo>
                          <a:pt x="81" y="66"/>
                        </a:lnTo>
                        <a:lnTo>
                          <a:pt x="81" y="62"/>
                        </a:lnTo>
                        <a:lnTo>
                          <a:pt x="81" y="60"/>
                        </a:lnTo>
                        <a:lnTo>
                          <a:pt x="78" y="56"/>
                        </a:lnTo>
                        <a:lnTo>
                          <a:pt x="78" y="53"/>
                        </a:lnTo>
                        <a:lnTo>
                          <a:pt x="78" y="51"/>
                        </a:lnTo>
                        <a:lnTo>
                          <a:pt x="77" y="48"/>
                        </a:lnTo>
                        <a:lnTo>
                          <a:pt x="76" y="43"/>
                        </a:lnTo>
                        <a:lnTo>
                          <a:pt x="75" y="37"/>
                        </a:lnTo>
                        <a:lnTo>
                          <a:pt x="75" y="33"/>
                        </a:lnTo>
                        <a:lnTo>
                          <a:pt x="75" y="31"/>
                        </a:lnTo>
                        <a:lnTo>
                          <a:pt x="74" y="29"/>
                        </a:lnTo>
                        <a:lnTo>
                          <a:pt x="72" y="26"/>
                        </a:lnTo>
                        <a:lnTo>
                          <a:pt x="71" y="23"/>
                        </a:lnTo>
                        <a:lnTo>
                          <a:pt x="70" y="21"/>
                        </a:lnTo>
                        <a:lnTo>
                          <a:pt x="66" y="18"/>
                        </a:lnTo>
                        <a:lnTo>
                          <a:pt x="65" y="15"/>
                        </a:lnTo>
                        <a:lnTo>
                          <a:pt x="64" y="13"/>
                        </a:lnTo>
                        <a:lnTo>
                          <a:pt x="61" y="9"/>
                        </a:lnTo>
                        <a:lnTo>
                          <a:pt x="57" y="6"/>
                        </a:lnTo>
                        <a:lnTo>
                          <a:pt x="55" y="5"/>
                        </a:lnTo>
                        <a:lnTo>
                          <a:pt x="52" y="3"/>
                        </a:lnTo>
                        <a:lnTo>
                          <a:pt x="48" y="1"/>
                        </a:lnTo>
                        <a:lnTo>
                          <a:pt x="45" y="0"/>
                        </a:lnTo>
                        <a:lnTo>
                          <a:pt x="41" y="0"/>
                        </a:lnTo>
                        <a:lnTo>
                          <a:pt x="39" y="1"/>
                        </a:lnTo>
                        <a:lnTo>
                          <a:pt x="37" y="2"/>
                        </a:lnTo>
                        <a:lnTo>
                          <a:pt x="33" y="2"/>
                        </a:lnTo>
                        <a:lnTo>
                          <a:pt x="31" y="3"/>
                        </a:lnTo>
                        <a:lnTo>
                          <a:pt x="27" y="4"/>
                        </a:lnTo>
                        <a:lnTo>
                          <a:pt x="25" y="5"/>
                        </a:lnTo>
                        <a:lnTo>
                          <a:pt x="21" y="8"/>
                        </a:lnTo>
                        <a:lnTo>
                          <a:pt x="16" y="12"/>
                        </a:lnTo>
                        <a:lnTo>
                          <a:pt x="15" y="14"/>
                        </a:lnTo>
                        <a:lnTo>
                          <a:pt x="14" y="18"/>
                        </a:lnTo>
                        <a:lnTo>
                          <a:pt x="13" y="20"/>
                        </a:lnTo>
                        <a:lnTo>
                          <a:pt x="13" y="25"/>
                        </a:lnTo>
                        <a:lnTo>
                          <a:pt x="12" y="28"/>
                        </a:lnTo>
                        <a:lnTo>
                          <a:pt x="10" y="34"/>
                        </a:lnTo>
                        <a:lnTo>
                          <a:pt x="9" y="38"/>
                        </a:lnTo>
                        <a:lnTo>
                          <a:pt x="8" y="40"/>
                        </a:lnTo>
                        <a:lnTo>
                          <a:pt x="8" y="42"/>
                        </a:lnTo>
                        <a:lnTo>
                          <a:pt x="6" y="45"/>
                        </a:lnTo>
                        <a:lnTo>
                          <a:pt x="5" y="47"/>
                        </a:lnTo>
                        <a:lnTo>
                          <a:pt x="4" y="51"/>
                        </a:lnTo>
                        <a:lnTo>
                          <a:pt x="3" y="53"/>
                        </a:lnTo>
                        <a:lnTo>
                          <a:pt x="3" y="57"/>
                        </a:lnTo>
                        <a:lnTo>
                          <a:pt x="3" y="62"/>
                        </a:lnTo>
                        <a:lnTo>
                          <a:pt x="3" y="64"/>
                        </a:lnTo>
                        <a:lnTo>
                          <a:pt x="2" y="66"/>
                        </a:lnTo>
                        <a:close/>
                      </a:path>
                    </a:pathLst>
                  </a:custGeom>
                  <a:solidFill>
                    <a:schemeClr val="accent1"/>
                  </a:solidFill>
                  <a:ln w="6350" cmpd="sng">
                    <a:solidFill>
                      <a:schemeClr val="tx1"/>
                    </a:solidFill>
                    <a:round/>
                    <a:headEnd/>
                    <a:tailEnd/>
                  </a:ln>
                </p:spPr>
                <p:txBody>
                  <a:bodyPr/>
                  <a:lstStyle/>
                  <a:p>
                    <a:endParaRPr lang="en-US"/>
                  </a:p>
                </p:txBody>
              </p:sp>
              <p:sp>
                <p:nvSpPr>
                  <p:cNvPr id="21555" name="Freeform 49"/>
                  <p:cNvSpPr>
                    <a:spLocks/>
                  </p:cNvSpPr>
                  <p:nvPr/>
                </p:nvSpPr>
                <p:spPr bwMode="auto">
                  <a:xfrm rot="-293228">
                    <a:off x="2378" y="1111"/>
                    <a:ext cx="82" cy="79"/>
                  </a:xfrm>
                  <a:custGeom>
                    <a:avLst/>
                    <a:gdLst>
                      <a:gd name="T0" fmla="*/ 5 w 83"/>
                      <a:gd name="T1" fmla="*/ 78 h 79"/>
                      <a:gd name="T2" fmla="*/ 9 w 83"/>
                      <a:gd name="T3" fmla="*/ 79 h 79"/>
                      <a:gd name="T4" fmla="*/ 14 w 83"/>
                      <a:gd name="T5" fmla="*/ 78 h 79"/>
                      <a:gd name="T6" fmla="*/ 15 w 83"/>
                      <a:gd name="T7" fmla="*/ 73 h 79"/>
                      <a:gd name="T8" fmla="*/ 13 w 83"/>
                      <a:gd name="T9" fmla="*/ 66 h 79"/>
                      <a:gd name="T10" fmla="*/ 13 w 83"/>
                      <a:gd name="T11" fmla="*/ 53 h 79"/>
                      <a:gd name="T12" fmla="*/ 12 w 83"/>
                      <a:gd name="T13" fmla="*/ 40 h 79"/>
                      <a:gd name="T14" fmla="*/ 12 w 83"/>
                      <a:gd name="T15" fmla="*/ 29 h 79"/>
                      <a:gd name="T16" fmla="*/ 15 w 83"/>
                      <a:gd name="T17" fmla="*/ 25 h 79"/>
                      <a:gd name="T18" fmla="*/ 19 w 83"/>
                      <a:gd name="T19" fmla="*/ 21 h 79"/>
                      <a:gd name="T20" fmla="*/ 22 w 83"/>
                      <a:gd name="T21" fmla="*/ 18 h 79"/>
                      <a:gd name="T22" fmla="*/ 25 w 83"/>
                      <a:gd name="T23" fmla="*/ 16 h 79"/>
                      <a:gd name="T24" fmla="*/ 29 w 83"/>
                      <a:gd name="T25" fmla="*/ 12 h 79"/>
                      <a:gd name="T26" fmla="*/ 36 w 83"/>
                      <a:gd name="T27" fmla="*/ 12 h 79"/>
                      <a:gd name="T28" fmla="*/ 41 w 83"/>
                      <a:gd name="T29" fmla="*/ 12 h 79"/>
                      <a:gd name="T30" fmla="*/ 44 w 83"/>
                      <a:gd name="T31" fmla="*/ 14 h 79"/>
                      <a:gd name="T32" fmla="*/ 47 w 83"/>
                      <a:gd name="T33" fmla="*/ 14 h 79"/>
                      <a:gd name="T34" fmla="*/ 50 w 83"/>
                      <a:gd name="T35" fmla="*/ 20 h 79"/>
                      <a:gd name="T36" fmla="*/ 56 w 83"/>
                      <a:gd name="T37" fmla="*/ 28 h 79"/>
                      <a:gd name="T38" fmla="*/ 60 w 83"/>
                      <a:gd name="T39" fmla="*/ 40 h 79"/>
                      <a:gd name="T40" fmla="*/ 65 w 83"/>
                      <a:gd name="T41" fmla="*/ 51 h 79"/>
                      <a:gd name="T42" fmla="*/ 68 w 83"/>
                      <a:gd name="T43" fmla="*/ 62 h 79"/>
                      <a:gd name="T44" fmla="*/ 70 w 83"/>
                      <a:gd name="T45" fmla="*/ 72 h 79"/>
                      <a:gd name="T46" fmla="*/ 73 w 83"/>
                      <a:gd name="T47" fmla="*/ 75 h 79"/>
                      <a:gd name="T48" fmla="*/ 78 w 83"/>
                      <a:gd name="T49" fmla="*/ 75 h 79"/>
                      <a:gd name="T50" fmla="*/ 81 w 83"/>
                      <a:gd name="T51" fmla="*/ 72 h 79"/>
                      <a:gd name="T52" fmla="*/ 80 w 83"/>
                      <a:gd name="T53" fmla="*/ 62 h 79"/>
                      <a:gd name="T54" fmla="*/ 80 w 83"/>
                      <a:gd name="T55" fmla="*/ 53 h 79"/>
                      <a:gd name="T56" fmla="*/ 74 w 83"/>
                      <a:gd name="T57" fmla="*/ 40 h 79"/>
                      <a:gd name="T58" fmla="*/ 69 w 83"/>
                      <a:gd name="T59" fmla="*/ 29 h 79"/>
                      <a:gd name="T60" fmla="*/ 66 w 83"/>
                      <a:gd name="T61" fmla="*/ 20 h 79"/>
                      <a:gd name="T62" fmla="*/ 59 w 83"/>
                      <a:gd name="T63" fmla="*/ 11 h 79"/>
                      <a:gd name="T64" fmla="*/ 57 w 83"/>
                      <a:gd name="T65" fmla="*/ 8 h 79"/>
                      <a:gd name="T66" fmla="*/ 54 w 83"/>
                      <a:gd name="T67" fmla="*/ 5 h 79"/>
                      <a:gd name="T68" fmla="*/ 48 w 83"/>
                      <a:gd name="T69" fmla="*/ 2 h 79"/>
                      <a:gd name="T70" fmla="*/ 44 w 83"/>
                      <a:gd name="T71" fmla="*/ 1 h 79"/>
                      <a:gd name="T72" fmla="*/ 39 w 83"/>
                      <a:gd name="T73" fmla="*/ 0 h 79"/>
                      <a:gd name="T74" fmla="*/ 32 w 83"/>
                      <a:gd name="T75" fmla="*/ 0 h 79"/>
                      <a:gd name="T76" fmla="*/ 26 w 83"/>
                      <a:gd name="T77" fmla="*/ 0 h 79"/>
                      <a:gd name="T78" fmla="*/ 22 w 83"/>
                      <a:gd name="T79" fmla="*/ 2 h 79"/>
                      <a:gd name="T80" fmla="*/ 17 w 83"/>
                      <a:gd name="T81" fmla="*/ 5 h 79"/>
                      <a:gd name="T82" fmla="*/ 14 w 83"/>
                      <a:gd name="T83" fmla="*/ 8 h 79"/>
                      <a:gd name="T84" fmla="*/ 10 w 83"/>
                      <a:gd name="T85" fmla="*/ 12 h 79"/>
                      <a:gd name="T86" fmla="*/ 7 w 83"/>
                      <a:gd name="T87" fmla="*/ 15 h 79"/>
                      <a:gd name="T88" fmla="*/ 5 w 83"/>
                      <a:gd name="T89" fmla="*/ 18 h 79"/>
                      <a:gd name="T90" fmla="*/ 1 w 83"/>
                      <a:gd name="T91" fmla="*/ 24 h 79"/>
                      <a:gd name="T92" fmla="*/ 0 w 83"/>
                      <a:gd name="T93" fmla="*/ 26 h 79"/>
                      <a:gd name="T94" fmla="*/ 0 w 83"/>
                      <a:gd name="T95" fmla="*/ 40 h 79"/>
                      <a:gd name="T96" fmla="*/ 1 w 83"/>
                      <a:gd name="T97" fmla="*/ 53 h 79"/>
                      <a:gd name="T98" fmla="*/ 1 w 83"/>
                      <a:gd name="T99" fmla="*/ 66 h 79"/>
                      <a:gd name="T100" fmla="*/ 4 w 83"/>
                      <a:gd name="T101" fmla="*/ 76 h 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3"/>
                      <a:gd name="T154" fmla="*/ 0 h 79"/>
                      <a:gd name="T155" fmla="*/ 83 w 83"/>
                      <a:gd name="T156" fmla="*/ 79 h 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3" h="79">
                        <a:moveTo>
                          <a:pt x="4" y="76"/>
                        </a:moveTo>
                        <a:lnTo>
                          <a:pt x="5" y="78"/>
                        </a:lnTo>
                        <a:lnTo>
                          <a:pt x="7" y="79"/>
                        </a:lnTo>
                        <a:lnTo>
                          <a:pt x="9" y="79"/>
                        </a:lnTo>
                        <a:lnTo>
                          <a:pt x="12" y="79"/>
                        </a:lnTo>
                        <a:lnTo>
                          <a:pt x="14" y="78"/>
                        </a:lnTo>
                        <a:lnTo>
                          <a:pt x="15" y="76"/>
                        </a:lnTo>
                        <a:lnTo>
                          <a:pt x="15" y="73"/>
                        </a:lnTo>
                        <a:lnTo>
                          <a:pt x="15" y="71"/>
                        </a:lnTo>
                        <a:lnTo>
                          <a:pt x="13" y="66"/>
                        </a:lnTo>
                        <a:lnTo>
                          <a:pt x="13" y="60"/>
                        </a:lnTo>
                        <a:lnTo>
                          <a:pt x="13" y="53"/>
                        </a:lnTo>
                        <a:lnTo>
                          <a:pt x="12" y="46"/>
                        </a:lnTo>
                        <a:lnTo>
                          <a:pt x="12" y="40"/>
                        </a:lnTo>
                        <a:lnTo>
                          <a:pt x="12" y="33"/>
                        </a:lnTo>
                        <a:lnTo>
                          <a:pt x="12" y="29"/>
                        </a:lnTo>
                        <a:lnTo>
                          <a:pt x="14" y="27"/>
                        </a:lnTo>
                        <a:lnTo>
                          <a:pt x="15" y="25"/>
                        </a:lnTo>
                        <a:lnTo>
                          <a:pt x="16" y="22"/>
                        </a:lnTo>
                        <a:lnTo>
                          <a:pt x="19" y="21"/>
                        </a:lnTo>
                        <a:lnTo>
                          <a:pt x="21" y="20"/>
                        </a:lnTo>
                        <a:lnTo>
                          <a:pt x="22" y="18"/>
                        </a:lnTo>
                        <a:lnTo>
                          <a:pt x="23" y="16"/>
                        </a:lnTo>
                        <a:lnTo>
                          <a:pt x="25" y="16"/>
                        </a:lnTo>
                        <a:lnTo>
                          <a:pt x="27" y="15"/>
                        </a:lnTo>
                        <a:lnTo>
                          <a:pt x="29" y="12"/>
                        </a:lnTo>
                        <a:lnTo>
                          <a:pt x="32" y="12"/>
                        </a:lnTo>
                        <a:lnTo>
                          <a:pt x="36" y="12"/>
                        </a:lnTo>
                        <a:lnTo>
                          <a:pt x="39" y="12"/>
                        </a:lnTo>
                        <a:lnTo>
                          <a:pt x="42" y="12"/>
                        </a:lnTo>
                        <a:lnTo>
                          <a:pt x="44" y="14"/>
                        </a:lnTo>
                        <a:lnTo>
                          <a:pt x="46" y="14"/>
                        </a:lnTo>
                        <a:lnTo>
                          <a:pt x="49" y="14"/>
                        </a:lnTo>
                        <a:lnTo>
                          <a:pt x="51" y="18"/>
                        </a:lnTo>
                        <a:lnTo>
                          <a:pt x="52" y="20"/>
                        </a:lnTo>
                        <a:lnTo>
                          <a:pt x="55" y="24"/>
                        </a:lnTo>
                        <a:lnTo>
                          <a:pt x="58" y="28"/>
                        </a:lnTo>
                        <a:lnTo>
                          <a:pt x="60" y="34"/>
                        </a:lnTo>
                        <a:lnTo>
                          <a:pt x="62" y="40"/>
                        </a:lnTo>
                        <a:lnTo>
                          <a:pt x="65" y="45"/>
                        </a:lnTo>
                        <a:lnTo>
                          <a:pt x="67" y="51"/>
                        </a:lnTo>
                        <a:lnTo>
                          <a:pt x="70" y="57"/>
                        </a:lnTo>
                        <a:lnTo>
                          <a:pt x="70" y="62"/>
                        </a:lnTo>
                        <a:lnTo>
                          <a:pt x="71" y="69"/>
                        </a:lnTo>
                        <a:lnTo>
                          <a:pt x="72" y="72"/>
                        </a:lnTo>
                        <a:lnTo>
                          <a:pt x="73" y="74"/>
                        </a:lnTo>
                        <a:lnTo>
                          <a:pt x="75" y="75"/>
                        </a:lnTo>
                        <a:lnTo>
                          <a:pt x="77" y="75"/>
                        </a:lnTo>
                        <a:lnTo>
                          <a:pt x="80" y="75"/>
                        </a:lnTo>
                        <a:lnTo>
                          <a:pt x="82" y="74"/>
                        </a:lnTo>
                        <a:lnTo>
                          <a:pt x="83" y="72"/>
                        </a:lnTo>
                        <a:lnTo>
                          <a:pt x="83" y="69"/>
                        </a:lnTo>
                        <a:lnTo>
                          <a:pt x="82" y="62"/>
                        </a:lnTo>
                        <a:lnTo>
                          <a:pt x="82" y="55"/>
                        </a:lnTo>
                        <a:lnTo>
                          <a:pt x="82" y="53"/>
                        </a:lnTo>
                        <a:lnTo>
                          <a:pt x="78" y="46"/>
                        </a:lnTo>
                        <a:lnTo>
                          <a:pt x="76" y="40"/>
                        </a:lnTo>
                        <a:lnTo>
                          <a:pt x="73" y="35"/>
                        </a:lnTo>
                        <a:lnTo>
                          <a:pt x="71" y="29"/>
                        </a:lnTo>
                        <a:lnTo>
                          <a:pt x="69" y="22"/>
                        </a:lnTo>
                        <a:lnTo>
                          <a:pt x="68" y="20"/>
                        </a:lnTo>
                        <a:lnTo>
                          <a:pt x="64" y="15"/>
                        </a:lnTo>
                        <a:lnTo>
                          <a:pt x="61" y="11"/>
                        </a:lnTo>
                        <a:lnTo>
                          <a:pt x="59" y="8"/>
                        </a:lnTo>
                        <a:lnTo>
                          <a:pt x="58" y="6"/>
                        </a:lnTo>
                        <a:lnTo>
                          <a:pt x="56" y="5"/>
                        </a:lnTo>
                        <a:lnTo>
                          <a:pt x="53" y="3"/>
                        </a:lnTo>
                        <a:lnTo>
                          <a:pt x="50" y="2"/>
                        </a:lnTo>
                        <a:lnTo>
                          <a:pt x="48" y="2"/>
                        </a:lnTo>
                        <a:lnTo>
                          <a:pt x="46" y="1"/>
                        </a:lnTo>
                        <a:lnTo>
                          <a:pt x="43" y="0"/>
                        </a:lnTo>
                        <a:lnTo>
                          <a:pt x="39" y="0"/>
                        </a:lnTo>
                        <a:lnTo>
                          <a:pt x="36" y="0"/>
                        </a:lnTo>
                        <a:lnTo>
                          <a:pt x="32" y="0"/>
                        </a:lnTo>
                        <a:lnTo>
                          <a:pt x="29" y="0"/>
                        </a:lnTo>
                        <a:lnTo>
                          <a:pt x="26" y="0"/>
                        </a:lnTo>
                        <a:lnTo>
                          <a:pt x="24" y="1"/>
                        </a:lnTo>
                        <a:lnTo>
                          <a:pt x="22" y="2"/>
                        </a:lnTo>
                        <a:lnTo>
                          <a:pt x="19" y="4"/>
                        </a:lnTo>
                        <a:lnTo>
                          <a:pt x="17" y="5"/>
                        </a:lnTo>
                        <a:lnTo>
                          <a:pt x="15" y="6"/>
                        </a:lnTo>
                        <a:lnTo>
                          <a:pt x="14" y="8"/>
                        </a:lnTo>
                        <a:lnTo>
                          <a:pt x="12" y="11"/>
                        </a:lnTo>
                        <a:lnTo>
                          <a:pt x="10" y="12"/>
                        </a:lnTo>
                        <a:lnTo>
                          <a:pt x="8" y="13"/>
                        </a:lnTo>
                        <a:lnTo>
                          <a:pt x="7" y="15"/>
                        </a:lnTo>
                        <a:lnTo>
                          <a:pt x="5" y="18"/>
                        </a:lnTo>
                        <a:lnTo>
                          <a:pt x="2" y="22"/>
                        </a:lnTo>
                        <a:lnTo>
                          <a:pt x="1" y="24"/>
                        </a:lnTo>
                        <a:lnTo>
                          <a:pt x="0" y="26"/>
                        </a:lnTo>
                        <a:lnTo>
                          <a:pt x="0" y="33"/>
                        </a:lnTo>
                        <a:lnTo>
                          <a:pt x="0" y="40"/>
                        </a:lnTo>
                        <a:lnTo>
                          <a:pt x="0" y="46"/>
                        </a:lnTo>
                        <a:lnTo>
                          <a:pt x="1" y="53"/>
                        </a:lnTo>
                        <a:lnTo>
                          <a:pt x="1" y="60"/>
                        </a:lnTo>
                        <a:lnTo>
                          <a:pt x="1" y="66"/>
                        </a:lnTo>
                        <a:lnTo>
                          <a:pt x="2" y="69"/>
                        </a:lnTo>
                        <a:lnTo>
                          <a:pt x="4" y="76"/>
                        </a:lnTo>
                        <a:close/>
                      </a:path>
                    </a:pathLst>
                  </a:custGeom>
                  <a:solidFill>
                    <a:schemeClr val="accent1"/>
                  </a:solidFill>
                  <a:ln w="6350" cmpd="sng">
                    <a:solidFill>
                      <a:schemeClr val="tx1"/>
                    </a:solidFill>
                    <a:round/>
                    <a:headEnd/>
                    <a:tailEnd/>
                  </a:ln>
                </p:spPr>
                <p:txBody>
                  <a:bodyPr/>
                  <a:lstStyle/>
                  <a:p>
                    <a:endParaRPr lang="en-US"/>
                  </a:p>
                </p:txBody>
              </p:sp>
              <p:sp>
                <p:nvSpPr>
                  <p:cNvPr id="21556" name="Freeform 50"/>
                  <p:cNvSpPr>
                    <a:spLocks/>
                  </p:cNvSpPr>
                  <p:nvPr/>
                </p:nvSpPr>
                <p:spPr bwMode="auto">
                  <a:xfrm rot="4556001">
                    <a:off x="2608" y="1427"/>
                    <a:ext cx="179" cy="68"/>
                  </a:xfrm>
                  <a:custGeom>
                    <a:avLst/>
                    <a:gdLst>
                      <a:gd name="T0" fmla="*/ 8 w 129"/>
                      <a:gd name="T1" fmla="*/ 49 h 76"/>
                      <a:gd name="T2" fmla="*/ 1 w 129"/>
                      <a:gd name="T3" fmla="*/ 52 h 76"/>
                      <a:gd name="T4" fmla="*/ 1 w 129"/>
                      <a:gd name="T5" fmla="*/ 56 h 76"/>
                      <a:gd name="T6" fmla="*/ 8 w 129"/>
                      <a:gd name="T7" fmla="*/ 58 h 76"/>
                      <a:gd name="T8" fmla="*/ 25 w 129"/>
                      <a:gd name="T9" fmla="*/ 58 h 76"/>
                      <a:gd name="T10" fmla="*/ 49 w 129"/>
                      <a:gd name="T11" fmla="*/ 58 h 76"/>
                      <a:gd name="T12" fmla="*/ 69 w 129"/>
                      <a:gd name="T13" fmla="*/ 61 h 76"/>
                      <a:gd name="T14" fmla="*/ 79 w 129"/>
                      <a:gd name="T15" fmla="*/ 61 h 76"/>
                      <a:gd name="T16" fmla="*/ 96 w 129"/>
                      <a:gd name="T17" fmla="*/ 57 h 76"/>
                      <a:gd name="T18" fmla="*/ 110 w 129"/>
                      <a:gd name="T19" fmla="*/ 52 h 76"/>
                      <a:gd name="T20" fmla="*/ 118 w 129"/>
                      <a:gd name="T21" fmla="*/ 47 h 76"/>
                      <a:gd name="T22" fmla="*/ 143 w 129"/>
                      <a:gd name="T23" fmla="*/ 39 h 76"/>
                      <a:gd name="T24" fmla="*/ 148 w 129"/>
                      <a:gd name="T25" fmla="*/ 30 h 76"/>
                      <a:gd name="T26" fmla="*/ 164 w 129"/>
                      <a:gd name="T27" fmla="*/ 18 h 76"/>
                      <a:gd name="T28" fmla="*/ 171 w 129"/>
                      <a:gd name="T29" fmla="*/ 13 h 76"/>
                      <a:gd name="T30" fmla="*/ 187 w 129"/>
                      <a:gd name="T31" fmla="*/ 10 h 76"/>
                      <a:gd name="T32" fmla="*/ 208 w 129"/>
                      <a:gd name="T33" fmla="*/ 12 h 76"/>
                      <a:gd name="T34" fmla="*/ 229 w 129"/>
                      <a:gd name="T35" fmla="*/ 18 h 76"/>
                      <a:gd name="T36" fmla="*/ 237 w 129"/>
                      <a:gd name="T37" fmla="*/ 19 h 76"/>
                      <a:gd name="T38" fmla="*/ 247 w 129"/>
                      <a:gd name="T39" fmla="*/ 18 h 76"/>
                      <a:gd name="T40" fmla="*/ 248 w 129"/>
                      <a:gd name="T41" fmla="*/ 13 h 76"/>
                      <a:gd name="T42" fmla="*/ 247 w 129"/>
                      <a:gd name="T43" fmla="*/ 11 h 76"/>
                      <a:gd name="T44" fmla="*/ 229 w 129"/>
                      <a:gd name="T45" fmla="*/ 4 h 76"/>
                      <a:gd name="T46" fmla="*/ 204 w 129"/>
                      <a:gd name="T47" fmla="*/ 1 h 76"/>
                      <a:gd name="T48" fmla="*/ 187 w 129"/>
                      <a:gd name="T49" fmla="*/ 0 h 76"/>
                      <a:gd name="T50" fmla="*/ 169 w 129"/>
                      <a:gd name="T51" fmla="*/ 1 h 76"/>
                      <a:gd name="T52" fmla="*/ 154 w 129"/>
                      <a:gd name="T53" fmla="*/ 5 h 76"/>
                      <a:gd name="T54" fmla="*/ 143 w 129"/>
                      <a:gd name="T55" fmla="*/ 13 h 76"/>
                      <a:gd name="T56" fmla="*/ 128 w 129"/>
                      <a:gd name="T57" fmla="*/ 27 h 76"/>
                      <a:gd name="T58" fmla="*/ 111 w 129"/>
                      <a:gd name="T59" fmla="*/ 36 h 76"/>
                      <a:gd name="T60" fmla="*/ 99 w 129"/>
                      <a:gd name="T61" fmla="*/ 42 h 76"/>
                      <a:gd name="T62" fmla="*/ 90 w 129"/>
                      <a:gd name="T63" fmla="*/ 47 h 76"/>
                      <a:gd name="T64" fmla="*/ 74 w 129"/>
                      <a:gd name="T65" fmla="*/ 51 h 76"/>
                      <a:gd name="T66" fmla="*/ 61 w 129"/>
                      <a:gd name="T67" fmla="*/ 49 h 76"/>
                      <a:gd name="T68" fmla="*/ 36 w 129"/>
                      <a:gd name="T69" fmla="*/ 49 h 76"/>
                      <a:gd name="T70" fmla="*/ 11 w 129"/>
                      <a:gd name="T71" fmla="*/ 49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76"/>
                      <a:gd name="T110" fmla="*/ 129 w 129"/>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76">
                        <a:moveTo>
                          <a:pt x="6" y="61"/>
                        </a:moveTo>
                        <a:lnTo>
                          <a:pt x="4" y="62"/>
                        </a:lnTo>
                        <a:lnTo>
                          <a:pt x="2" y="63"/>
                        </a:lnTo>
                        <a:lnTo>
                          <a:pt x="1" y="65"/>
                        </a:lnTo>
                        <a:lnTo>
                          <a:pt x="0" y="67"/>
                        </a:lnTo>
                        <a:lnTo>
                          <a:pt x="1" y="70"/>
                        </a:lnTo>
                        <a:lnTo>
                          <a:pt x="2" y="72"/>
                        </a:lnTo>
                        <a:lnTo>
                          <a:pt x="4" y="73"/>
                        </a:lnTo>
                        <a:lnTo>
                          <a:pt x="6" y="73"/>
                        </a:lnTo>
                        <a:lnTo>
                          <a:pt x="13" y="73"/>
                        </a:lnTo>
                        <a:lnTo>
                          <a:pt x="19" y="73"/>
                        </a:lnTo>
                        <a:lnTo>
                          <a:pt x="25" y="73"/>
                        </a:lnTo>
                        <a:lnTo>
                          <a:pt x="31" y="73"/>
                        </a:lnTo>
                        <a:lnTo>
                          <a:pt x="36" y="76"/>
                        </a:lnTo>
                        <a:lnTo>
                          <a:pt x="38" y="76"/>
                        </a:lnTo>
                        <a:lnTo>
                          <a:pt x="41" y="76"/>
                        </a:lnTo>
                        <a:lnTo>
                          <a:pt x="48" y="73"/>
                        </a:lnTo>
                        <a:lnTo>
                          <a:pt x="50" y="72"/>
                        </a:lnTo>
                        <a:lnTo>
                          <a:pt x="56" y="67"/>
                        </a:lnTo>
                        <a:lnTo>
                          <a:pt x="57" y="65"/>
                        </a:lnTo>
                        <a:lnTo>
                          <a:pt x="61" y="59"/>
                        </a:lnTo>
                        <a:lnTo>
                          <a:pt x="67" y="54"/>
                        </a:lnTo>
                        <a:lnTo>
                          <a:pt x="74" y="49"/>
                        </a:lnTo>
                        <a:lnTo>
                          <a:pt x="75" y="47"/>
                        </a:lnTo>
                        <a:lnTo>
                          <a:pt x="77" y="38"/>
                        </a:lnTo>
                        <a:lnTo>
                          <a:pt x="81" y="30"/>
                        </a:lnTo>
                        <a:lnTo>
                          <a:pt x="85" y="22"/>
                        </a:lnTo>
                        <a:lnTo>
                          <a:pt x="89" y="16"/>
                        </a:lnTo>
                        <a:lnTo>
                          <a:pt x="93" y="12"/>
                        </a:lnTo>
                        <a:lnTo>
                          <a:pt x="97" y="12"/>
                        </a:lnTo>
                        <a:lnTo>
                          <a:pt x="102" y="12"/>
                        </a:lnTo>
                        <a:lnTo>
                          <a:pt x="108" y="15"/>
                        </a:lnTo>
                        <a:lnTo>
                          <a:pt x="112" y="16"/>
                        </a:lnTo>
                        <a:lnTo>
                          <a:pt x="119" y="22"/>
                        </a:lnTo>
                        <a:lnTo>
                          <a:pt x="121" y="23"/>
                        </a:lnTo>
                        <a:lnTo>
                          <a:pt x="123" y="23"/>
                        </a:lnTo>
                        <a:lnTo>
                          <a:pt x="126" y="23"/>
                        </a:lnTo>
                        <a:lnTo>
                          <a:pt x="128" y="22"/>
                        </a:lnTo>
                        <a:lnTo>
                          <a:pt x="129" y="20"/>
                        </a:lnTo>
                        <a:lnTo>
                          <a:pt x="129" y="17"/>
                        </a:lnTo>
                        <a:lnTo>
                          <a:pt x="129" y="15"/>
                        </a:lnTo>
                        <a:lnTo>
                          <a:pt x="128" y="13"/>
                        </a:lnTo>
                        <a:lnTo>
                          <a:pt x="121" y="7"/>
                        </a:lnTo>
                        <a:lnTo>
                          <a:pt x="119" y="6"/>
                        </a:lnTo>
                        <a:lnTo>
                          <a:pt x="113" y="4"/>
                        </a:lnTo>
                        <a:lnTo>
                          <a:pt x="106" y="1"/>
                        </a:lnTo>
                        <a:lnTo>
                          <a:pt x="103" y="0"/>
                        </a:lnTo>
                        <a:lnTo>
                          <a:pt x="97" y="0"/>
                        </a:lnTo>
                        <a:lnTo>
                          <a:pt x="90" y="0"/>
                        </a:lnTo>
                        <a:lnTo>
                          <a:pt x="88" y="1"/>
                        </a:lnTo>
                        <a:lnTo>
                          <a:pt x="86" y="2"/>
                        </a:lnTo>
                        <a:lnTo>
                          <a:pt x="80" y="7"/>
                        </a:lnTo>
                        <a:lnTo>
                          <a:pt x="79" y="9"/>
                        </a:lnTo>
                        <a:lnTo>
                          <a:pt x="74" y="17"/>
                        </a:lnTo>
                        <a:lnTo>
                          <a:pt x="70" y="25"/>
                        </a:lnTo>
                        <a:lnTo>
                          <a:pt x="66" y="33"/>
                        </a:lnTo>
                        <a:lnTo>
                          <a:pt x="64" y="40"/>
                        </a:lnTo>
                        <a:lnTo>
                          <a:pt x="58" y="45"/>
                        </a:lnTo>
                        <a:lnTo>
                          <a:pt x="52" y="50"/>
                        </a:lnTo>
                        <a:lnTo>
                          <a:pt x="51" y="52"/>
                        </a:lnTo>
                        <a:lnTo>
                          <a:pt x="47" y="58"/>
                        </a:lnTo>
                        <a:lnTo>
                          <a:pt x="41" y="62"/>
                        </a:lnTo>
                        <a:lnTo>
                          <a:pt x="38" y="64"/>
                        </a:lnTo>
                        <a:lnTo>
                          <a:pt x="35" y="62"/>
                        </a:lnTo>
                        <a:lnTo>
                          <a:pt x="32" y="61"/>
                        </a:lnTo>
                        <a:lnTo>
                          <a:pt x="25" y="61"/>
                        </a:lnTo>
                        <a:lnTo>
                          <a:pt x="19" y="61"/>
                        </a:lnTo>
                        <a:lnTo>
                          <a:pt x="13" y="61"/>
                        </a:lnTo>
                        <a:lnTo>
                          <a:pt x="6" y="61"/>
                        </a:lnTo>
                        <a:close/>
                      </a:path>
                    </a:pathLst>
                  </a:custGeom>
                  <a:solidFill>
                    <a:schemeClr val="accent1"/>
                  </a:solidFill>
                  <a:ln w="6350" cmpd="sng">
                    <a:solidFill>
                      <a:schemeClr val="tx1"/>
                    </a:solidFill>
                    <a:round/>
                    <a:headEnd/>
                    <a:tailEnd/>
                  </a:ln>
                </p:spPr>
                <p:txBody>
                  <a:bodyPr/>
                  <a:lstStyle/>
                  <a:p>
                    <a:endParaRPr lang="en-US"/>
                  </a:p>
                </p:txBody>
              </p:sp>
              <p:sp>
                <p:nvSpPr>
                  <p:cNvPr id="21557" name="Freeform 51"/>
                  <p:cNvSpPr>
                    <a:spLocks/>
                  </p:cNvSpPr>
                  <p:nvPr/>
                </p:nvSpPr>
                <p:spPr bwMode="auto">
                  <a:xfrm rot="-699845">
                    <a:off x="2503" y="1353"/>
                    <a:ext cx="95" cy="147"/>
                  </a:xfrm>
                  <a:custGeom>
                    <a:avLst/>
                    <a:gdLst>
                      <a:gd name="T0" fmla="*/ 12 w 96"/>
                      <a:gd name="T1" fmla="*/ 4 h 147"/>
                      <a:gd name="T2" fmla="*/ 9 w 96"/>
                      <a:gd name="T3" fmla="*/ 1 h 147"/>
                      <a:gd name="T4" fmla="*/ 4 w 96"/>
                      <a:gd name="T5" fmla="*/ 1 h 147"/>
                      <a:gd name="T6" fmla="*/ 1 w 96"/>
                      <a:gd name="T7" fmla="*/ 4 h 147"/>
                      <a:gd name="T8" fmla="*/ 0 w 96"/>
                      <a:gd name="T9" fmla="*/ 21 h 147"/>
                      <a:gd name="T10" fmla="*/ 3 w 96"/>
                      <a:gd name="T11" fmla="*/ 51 h 147"/>
                      <a:gd name="T12" fmla="*/ 4 w 96"/>
                      <a:gd name="T13" fmla="*/ 69 h 147"/>
                      <a:gd name="T14" fmla="*/ 11 w 96"/>
                      <a:gd name="T15" fmla="*/ 96 h 147"/>
                      <a:gd name="T16" fmla="*/ 17 w 96"/>
                      <a:gd name="T17" fmla="*/ 114 h 147"/>
                      <a:gd name="T18" fmla="*/ 26 w 96"/>
                      <a:gd name="T19" fmla="*/ 131 h 147"/>
                      <a:gd name="T20" fmla="*/ 36 w 96"/>
                      <a:gd name="T21" fmla="*/ 142 h 147"/>
                      <a:gd name="T22" fmla="*/ 46 w 96"/>
                      <a:gd name="T23" fmla="*/ 147 h 147"/>
                      <a:gd name="T24" fmla="*/ 59 w 96"/>
                      <a:gd name="T25" fmla="*/ 147 h 147"/>
                      <a:gd name="T26" fmla="*/ 75 w 96"/>
                      <a:gd name="T27" fmla="*/ 147 h 147"/>
                      <a:gd name="T28" fmla="*/ 80 w 96"/>
                      <a:gd name="T29" fmla="*/ 146 h 147"/>
                      <a:gd name="T30" fmla="*/ 86 w 96"/>
                      <a:gd name="T31" fmla="*/ 129 h 147"/>
                      <a:gd name="T32" fmla="*/ 92 w 96"/>
                      <a:gd name="T33" fmla="*/ 111 h 147"/>
                      <a:gd name="T34" fmla="*/ 94 w 96"/>
                      <a:gd name="T35" fmla="*/ 81 h 147"/>
                      <a:gd name="T36" fmla="*/ 92 w 96"/>
                      <a:gd name="T37" fmla="*/ 51 h 147"/>
                      <a:gd name="T38" fmla="*/ 89 w 96"/>
                      <a:gd name="T39" fmla="*/ 21 h 147"/>
                      <a:gd name="T40" fmla="*/ 89 w 96"/>
                      <a:gd name="T41" fmla="*/ 4 h 147"/>
                      <a:gd name="T42" fmla="*/ 86 w 96"/>
                      <a:gd name="T43" fmla="*/ 1 h 147"/>
                      <a:gd name="T44" fmla="*/ 81 w 96"/>
                      <a:gd name="T45" fmla="*/ 1 h 147"/>
                      <a:gd name="T46" fmla="*/ 78 w 96"/>
                      <a:gd name="T47" fmla="*/ 4 h 147"/>
                      <a:gd name="T48" fmla="*/ 77 w 96"/>
                      <a:gd name="T49" fmla="*/ 21 h 147"/>
                      <a:gd name="T50" fmla="*/ 80 w 96"/>
                      <a:gd name="T51" fmla="*/ 51 h 147"/>
                      <a:gd name="T52" fmla="*/ 82 w 96"/>
                      <a:gd name="T53" fmla="*/ 81 h 147"/>
                      <a:gd name="T54" fmla="*/ 81 w 96"/>
                      <a:gd name="T55" fmla="*/ 109 h 147"/>
                      <a:gd name="T56" fmla="*/ 71 w 96"/>
                      <a:gd name="T57" fmla="*/ 135 h 147"/>
                      <a:gd name="T58" fmla="*/ 59 w 96"/>
                      <a:gd name="T59" fmla="*/ 135 h 147"/>
                      <a:gd name="T60" fmla="*/ 48 w 96"/>
                      <a:gd name="T61" fmla="*/ 135 h 147"/>
                      <a:gd name="T62" fmla="*/ 43 w 96"/>
                      <a:gd name="T63" fmla="*/ 132 h 147"/>
                      <a:gd name="T64" fmla="*/ 35 w 96"/>
                      <a:gd name="T65" fmla="*/ 122 h 147"/>
                      <a:gd name="T66" fmla="*/ 23 w 96"/>
                      <a:gd name="T67" fmla="*/ 94 h 147"/>
                      <a:gd name="T68" fmla="*/ 20 w 96"/>
                      <a:gd name="T69" fmla="*/ 79 h 147"/>
                      <a:gd name="T70" fmla="*/ 15 w 96"/>
                      <a:gd name="T71" fmla="*/ 51 h 147"/>
                      <a:gd name="T72" fmla="*/ 12 w 96"/>
                      <a:gd name="T73" fmla="*/ 21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47"/>
                      <a:gd name="T113" fmla="*/ 96 w 96"/>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47">
                        <a:moveTo>
                          <a:pt x="12" y="6"/>
                        </a:moveTo>
                        <a:lnTo>
                          <a:pt x="12" y="4"/>
                        </a:lnTo>
                        <a:lnTo>
                          <a:pt x="11" y="2"/>
                        </a:lnTo>
                        <a:lnTo>
                          <a:pt x="9" y="1"/>
                        </a:lnTo>
                        <a:lnTo>
                          <a:pt x="6" y="0"/>
                        </a:lnTo>
                        <a:lnTo>
                          <a:pt x="4" y="1"/>
                        </a:lnTo>
                        <a:lnTo>
                          <a:pt x="2" y="2"/>
                        </a:lnTo>
                        <a:lnTo>
                          <a:pt x="1" y="4"/>
                        </a:lnTo>
                        <a:lnTo>
                          <a:pt x="0" y="6"/>
                        </a:lnTo>
                        <a:lnTo>
                          <a:pt x="0" y="21"/>
                        </a:lnTo>
                        <a:lnTo>
                          <a:pt x="0" y="36"/>
                        </a:lnTo>
                        <a:lnTo>
                          <a:pt x="3" y="51"/>
                        </a:lnTo>
                        <a:lnTo>
                          <a:pt x="3" y="66"/>
                        </a:lnTo>
                        <a:lnTo>
                          <a:pt x="4" y="69"/>
                        </a:lnTo>
                        <a:lnTo>
                          <a:pt x="9" y="84"/>
                        </a:lnTo>
                        <a:lnTo>
                          <a:pt x="11" y="96"/>
                        </a:lnTo>
                        <a:lnTo>
                          <a:pt x="12" y="99"/>
                        </a:lnTo>
                        <a:lnTo>
                          <a:pt x="17" y="114"/>
                        </a:lnTo>
                        <a:lnTo>
                          <a:pt x="25" y="129"/>
                        </a:lnTo>
                        <a:lnTo>
                          <a:pt x="26" y="131"/>
                        </a:lnTo>
                        <a:lnTo>
                          <a:pt x="34" y="141"/>
                        </a:lnTo>
                        <a:lnTo>
                          <a:pt x="36" y="142"/>
                        </a:lnTo>
                        <a:lnTo>
                          <a:pt x="44" y="147"/>
                        </a:lnTo>
                        <a:lnTo>
                          <a:pt x="46" y="147"/>
                        </a:lnTo>
                        <a:lnTo>
                          <a:pt x="53" y="147"/>
                        </a:lnTo>
                        <a:lnTo>
                          <a:pt x="61" y="147"/>
                        </a:lnTo>
                        <a:lnTo>
                          <a:pt x="69" y="147"/>
                        </a:lnTo>
                        <a:lnTo>
                          <a:pt x="77" y="147"/>
                        </a:lnTo>
                        <a:lnTo>
                          <a:pt x="80" y="147"/>
                        </a:lnTo>
                        <a:lnTo>
                          <a:pt x="82" y="146"/>
                        </a:lnTo>
                        <a:lnTo>
                          <a:pt x="83" y="144"/>
                        </a:lnTo>
                        <a:lnTo>
                          <a:pt x="88" y="129"/>
                        </a:lnTo>
                        <a:lnTo>
                          <a:pt x="94" y="114"/>
                        </a:lnTo>
                        <a:lnTo>
                          <a:pt x="94" y="111"/>
                        </a:lnTo>
                        <a:lnTo>
                          <a:pt x="96" y="96"/>
                        </a:lnTo>
                        <a:lnTo>
                          <a:pt x="96" y="81"/>
                        </a:lnTo>
                        <a:lnTo>
                          <a:pt x="96" y="66"/>
                        </a:lnTo>
                        <a:lnTo>
                          <a:pt x="94" y="51"/>
                        </a:lnTo>
                        <a:lnTo>
                          <a:pt x="91" y="36"/>
                        </a:lnTo>
                        <a:lnTo>
                          <a:pt x="91" y="21"/>
                        </a:lnTo>
                        <a:lnTo>
                          <a:pt x="91" y="6"/>
                        </a:lnTo>
                        <a:lnTo>
                          <a:pt x="91" y="4"/>
                        </a:lnTo>
                        <a:lnTo>
                          <a:pt x="90" y="2"/>
                        </a:lnTo>
                        <a:lnTo>
                          <a:pt x="88" y="1"/>
                        </a:lnTo>
                        <a:lnTo>
                          <a:pt x="85" y="0"/>
                        </a:lnTo>
                        <a:lnTo>
                          <a:pt x="83" y="1"/>
                        </a:lnTo>
                        <a:lnTo>
                          <a:pt x="81" y="2"/>
                        </a:lnTo>
                        <a:lnTo>
                          <a:pt x="80" y="4"/>
                        </a:lnTo>
                        <a:lnTo>
                          <a:pt x="79" y="6"/>
                        </a:lnTo>
                        <a:lnTo>
                          <a:pt x="79" y="21"/>
                        </a:lnTo>
                        <a:lnTo>
                          <a:pt x="79" y="36"/>
                        </a:lnTo>
                        <a:lnTo>
                          <a:pt x="82" y="51"/>
                        </a:lnTo>
                        <a:lnTo>
                          <a:pt x="84" y="66"/>
                        </a:lnTo>
                        <a:lnTo>
                          <a:pt x="84" y="81"/>
                        </a:lnTo>
                        <a:lnTo>
                          <a:pt x="84" y="96"/>
                        </a:lnTo>
                        <a:lnTo>
                          <a:pt x="83" y="109"/>
                        </a:lnTo>
                        <a:lnTo>
                          <a:pt x="77" y="124"/>
                        </a:lnTo>
                        <a:lnTo>
                          <a:pt x="73" y="135"/>
                        </a:lnTo>
                        <a:lnTo>
                          <a:pt x="69" y="135"/>
                        </a:lnTo>
                        <a:lnTo>
                          <a:pt x="61" y="135"/>
                        </a:lnTo>
                        <a:lnTo>
                          <a:pt x="53" y="135"/>
                        </a:lnTo>
                        <a:lnTo>
                          <a:pt x="48" y="135"/>
                        </a:lnTo>
                        <a:lnTo>
                          <a:pt x="43" y="132"/>
                        </a:lnTo>
                        <a:lnTo>
                          <a:pt x="35" y="122"/>
                        </a:lnTo>
                        <a:lnTo>
                          <a:pt x="28" y="109"/>
                        </a:lnTo>
                        <a:lnTo>
                          <a:pt x="23" y="94"/>
                        </a:lnTo>
                        <a:lnTo>
                          <a:pt x="20" y="81"/>
                        </a:lnTo>
                        <a:lnTo>
                          <a:pt x="20" y="79"/>
                        </a:lnTo>
                        <a:lnTo>
                          <a:pt x="15" y="65"/>
                        </a:lnTo>
                        <a:lnTo>
                          <a:pt x="15" y="51"/>
                        </a:lnTo>
                        <a:lnTo>
                          <a:pt x="12" y="36"/>
                        </a:lnTo>
                        <a:lnTo>
                          <a:pt x="12" y="21"/>
                        </a:lnTo>
                        <a:lnTo>
                          <a:pt x="12" y="6"/>
                        </a:lnTo>
                        <a:close/>
                      </a:path>
                    </a:pathLst>
                  </a:custGeom>
                  <a:solidFill>
                    <a:schemeClr val="accent1"/>
                  </a:solidFill>
                  <a:ln w="6350" cmpd="sng">
                    <a:solidFill>
                      <a:schemeClr val="tx1"/>
                    </a:solidFill>
                    <a:round/>
                    <a:headEnd/>
                    <a:tailEnd/>
                  </a:ln>
                </p:spPr>
                <p:txBody>
                  <a:bodyPr/>
                  <a:lstStyle/>
                  <a:p>
                    <a:endParaRPr lang="en-US"/>
                  </a:p>
                </p:txBody>
              </p:sp>
              <p:sp>
                <p:nvSpPr>
                  <p:cNvPr id="21558" name="Freeform 52"/>
                  <p:cNvSpPr>
                    <a:spLocks/>
                  </p:cNvSpPr>
                  <p:nvPr/>
                </p:nvSpPr>
                <p:spPr bwMode="auto">
                  <a:xfrm rot="-738541">
                    <a:off x="2357" y="1419"/>
                    <a:ext cx="83" cy="72"/>
                  </a:xfrm>
                  <a:custGeom>
                    <a:avLst/>
                    <a:gdLst>
                      <a:gd name="T0" fmla="*/ 12 w 85"/>
                      <a:gd name="T1" fmla="*/ 4 h 72"/>
                      <a:gd name="T2" fmla="*/ 9 w 85"/>
                      <a:gd name="T3" fmla="*/ 1 h 72"/>
                      <a:gd name="T4" fmla="*/ 4 w 85"/>
                      <a:gd name="T5" fmla="*/ 1 h 72"/>
                      <a:gd name="T6" fmla="*/ 1 w 85"/>
                      <a:gd name="T7" fmla="*/ 4 h 72"/>
                      <a:gd name="T8" fmla="*/ 1 w 85"/>
                      <a:gd name="T9" fmla="*/ 17 h 72"/>
                      <a:gd name="T10" fmla="*/ 4 w 85"/>
                      <a:gd name="T11" fmla="*/ 30 h 72"/>
                      <a:gd name="T12" fmla="*/ 10 w 85"/>
                      <a:gd name="T13" fmla="*/ 48 h 72"/>
                      <a:gd name="T14" fmla="*/ 16 w 85"/>
                      <a:gd name="T15" fmla="*/ 57 h 72"/>
                      <a:gd name="T16" fmla="*/ 21 w 85"/>
                      <a:gd name="T17" fmla="*/ 64 h 72"/>
                      <a:gd name="T18" fmla="*/ 25 w 85"/>
                      <a:gd name="T19" fmla="*/ 65 h 72"/>
                      <a:gd name="T20" fmla="*/ 29 w 85"/>
                      <a:gd name="T21" fmla="*/ 68 h 72"/>
                      <a:gd name="T22" fmla="*/ 33 w 85"/>
                      <a:gd name="T23" fmla="*/ 69 h 72"/>
                      <a:gd name="T24" fmla="*/ 38 w 85"/>
                      <a:gd name="T25" fmla="*/ 69 h 72"/>
                      <a:gd name="T26" fmla="*/ 42 w 85"/>
                      <a:gd name="T27" fmla="*/ 72 h 72"/>
                      <a:gd name="T28" fmla="*/ 47 w 85"/>
                      <a:gd name="T29" fmla="*/ 72 h 72"/>
                      <a:gd name="T30" fmla="*/ 54 w 85"/>
                      <a:gd name="T31" fmla="*/ 72 h 72"/>
                      <a:gd name="T32" fmla="*/ 59 w 85"/>
                      <a:gd name="T33" fmla="*/ 68 h 72"/>
                      <a:gd name="T34" fmla="*/ 62 w 85"/>
                      <a:gd name="T35" fmla="*/ 60 h 72"/>
                      <a:gd name="T36" fmla="*/ 65 w 85"/>
                      <a:gd name="T37" fmla="*/ 57 h 72"/>
                      <a:gd name="T38" fmla="*/ 70 w 85"/>
                      <a:gd name="T39" fmla="*/ 51 h 72"/>
                      <a:gd name="T40" fmla="*/ 77 w 85"/>
                      <a:gd name="T41" fmla="*/ 37 h 72"/>
                      <a:gd name="T42" fmla="*/ 80 w 85"/>
                      <a:gd name="T43" fmla="*/ 24 h 72"/>
                      <a:gd name="T44" fmla="*/ 81 w 85"/>
                      <a:gd name="T45" fmla="*/ 11 h 72"/>
                      <a:gd name="T46" fmla="*/ 78 w 85"/>
                      <a:gd name="T47" fmla="*/ 8 h 72"/>
                      <a:gd name="T48" fmla="*/ 73 w 85"/>
                      <a:gd name="T49" fmla="*/ 8 h 72"/>
                      <a:gd name="T50" fmla="*/ 70 w 85"/>
                      <a:gd name="T51" fmla="*/ 11 h 72"/>
                      <a:gd name="T52" fmla="*/ 68 w 85"/>
                      <a:gd name="T53" fmla="*/ 23 h 72"/>
                      <a:gd name="T54" fmla="*/ 62 w 85"/>
                      <a:gd name="T55" fmla="*/ 39 h 72"/>
                      <a:gd name="T56" fmla="*/ 58 w 85"/>
                      <a:gd name="T57" fmla="*/ 48 h 72"/>
                      <a:gd name="T58" fmla="*/ 54 w 85"/>
                      <a:gd name="T59" fmla="*/ 53 h 72"/>
                      <a:gd name="T60" fmla="*/ 50 w 85"/>
                      <a:gd name="T61" fmla="*/ 59 h 72"/>
                      <a:gd name="T62" fmla="*/ 47 w 85"/>
                      <a:gd name="T63" fmla="*/ 60 h 72"/>
                      <a:gd name="T64" fmla="*/ 45 w 85"/>
                      <a:gd name="T65" fmla="*/ 59 h 72"/>
                      <a:gd name="T66" fmla="*/ 40 w 85"/>
                      <a:gd name="T67" fmla="*/ 57 h 72"/>
                      <a:gd name="T68" fmla="*/ 37 w 85"/>
                      <a:gd name="T69" fmla="*/ 57 h 72"/>
                      <a:gd name="T70" fmla="*/ 33 w 85"/>
                      <a:gd name="T71" fmla="*/ 54 h 72"/>
                      <a:gd name="T72" fmla="*/ 28 w 85"/>
                      <a:gd name="T73" fmla="*/ 53 h 72"/>
                      <a:gd name="T74" fmla="*/ 23 w 85"/>
                      <a:gd name="T75" fmla="*/ 48 h 72"/>
                      <a:gd name="T76" fmla="*/ 18 w 85"/>
                      <a:gd name="T77" fmla="*/ 36 h 72"/>
                      <a:gd name="T78" fmla="*/ 13 w 85"/>
                      <a:gd name="T79" fmla="*/ 17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5"/>
                      <a:gd name="T121" fmla="*/ 0 h 72"/>
                      <a:gd name="T122" fmla="*/ 85 w 85"/>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5" h="72">
                        <a:moveTo>
                          <a:pt x="12" y="6"/>
                        </a:moveTo>
                        <a:lnTo>
                          <a:pt x="12" y="4"/>
                        </a:lnTo>
                        <a:lnTo>
                          <a:pt x="11" y="2"/>
                        </a:lnTo>
                        <a:lnTo>
                          <a:pt x="9" y="1"/>
                        </a:lnTo>
                        <a:lnTo>
                          <a:pt x="6" y="0"/>
                        </a:lnTo>
                        <a:lnTo>
                          <a:pt x="4" y="1"/>
                        </a:lnTo>
                        <a:lnTo>
                          <a:pt x="2" y="2"/>
                        </a:lnTo>
                        <a:lnTo>
                          <a:pt x="1" y="4"/>
                        </a:lnTo>
                        <a:lnTo>
                          <a:pt x="0" y="6"/>
                        </a:lnTo>
                        <a:lnTo>
                          <a:pt x="1" y="17"/>
                        </a:lnTo>
                        <a:lnTo>
                          <a:pt x="3" y="27"/>
                        </a:lnTo>
                        <a:lnTo>
                          <a:pt x="4" y="30"/>
                        </a:lnTo>
                        <a:lnTo>
                          <a:pt x="7" y="41"/>
                        </a:lnTo>
                        <a:lnTo>
                          <a:pt x="10" y="48"/>
                        </a:lnTo>
                        <a:lnTo>
                          <a:pt x="11" y="50"/>
                        </a:lnTo>
                        <a:lnTo>
                          <a:pt x="16" y="57"/>
                        </a:lnTo>
                        <a:lnTo>
                          <a:pt x="19" y="60"/>
                        </a:lnTo>
                        <a:lnTo>
                          <a:pt x="23" y="64"/>
                        </a:lnTo>
                        <a:lnTo>
                          <a:pt x="25" y="65"/>
                        </a:lnTo>
                        <a:lnTo>
                          <a:pt x="27" y="65"/>
                        </a:lnTo>
                        <a:lnTo>
                          <a:pt x="29" y="65"/>
                        </a:lnTo>
                        <a:lnTo>
                          <a:pt x="31" y="68"/>
                        </a:lnTo>
                        <a:lnTo>
                          <a:pt x="33" y="69"/>
                        </a:lnTo>
                        <a:lnTo>
                          <a:pt x="35" y="69"/>
                        </a:lnTo>
                        <a:lnTo>
                          <a:pt x="39" y="69"/>
                        </a:lnTo>
                        <a:lnTo>
                          <a:pt x="40" y="69"/>
                        </a:lnTo>
                        <a:lnTo>
                          <a:pt x="42" y="71"/>
                        </a:lnTo>
                        <a:lnTo>
                          <a:pt x="44" y="72"/>
                        </a:lnTo>
                        <a:lnTo>
                          <a:pt x="46" y="72"/>
                        </a:lnTo>
                        <a:lnTo>
                          <a:pt x="49" y="72"/>
                        </a:lnTo>
                        <a:lnTo>
                          <a:pt x="53" y="72"/>
                        </a:lnTo>
                        <a:lnTo>
                          <a:pt x="56" y="72"/>
                        </a:lnTo>
                        <a:lnTo>
                          <a:pt x="58" y="71"/>
                        </a:lnTo>
                        <a:lnTo>
                          <a:pt x="61" y="68"/>
                        </a:lnTo>
                        <a:lnTo>
                          <a:pt x="62" y="66"/>
                        </a:lnTo>
                        <a:lnTo>
                          <a:pt x="66" y="60"/>
                        </a:lnTo>
                        <a:lnTo>
                          <a:pt x="69" y="57"/>
                        </a:lnTo>
                        <a:lnTo>
                          <a:pt x="73" y="53"/>
                        </a:lnTo>
                        <a:lnTo>
                          <a:pt x="74" y="51"/>
                        </a:lnTo>
                        <a:lnTo>
                          <a:pt x="77" y="44"/>
                        </a:lnTo>
                        <a:lnTo>
                          <a:pt x="81" y="37"/>
                        </a:lnTo>
                        <a:lnTo>
                          <a:pt x="84" y="27"/>
                        </a:lnTo>
                        <a:lnTo>
                          <a:pt x="84" y="24"/>
                        </a:lnTo>
                        <a:lnTo>
                          <a:pt x="85" y="13"/>
                        </a:lnTo>
                        <a:lnTo>
                          <a:pt x="85" y="11"/>
                        </a:lnTo>
                        <a:lnTo>
                          <a:pt x="84" y="9"/>
                        </a:lnTo>
                        <a:lnTo>
                          <a:pt x="82" y="8"/>
                        </a:lnTo>
                        <a:lnTo>
                          <a:pt x="79" y="7"/>
                        </a:lnTo>
                        <a:lnTo>
                          <a:pt x="77" y="8"/>
                        </a:lnTo>
                        <a:lnTo>
                          <a:pt x="75" y="9"/>
                        </a:lnTo>
                        <a:lnTo>
                          <a:pt x="74" y="11"/>
                        </a:lnTo>
                        <a:lnTo>
                          <a:pt x="73" y="13"/>
                        </a:lnTo>
                        <a:lnTo>
                          <a:pt x="72" y="23"/>
                        </a:lnTo>
                        <a:lnTo>
                          <a:pt x="70" y="32"/>
                        </a:lnTo>
                        <a:lnTo>
                          <a:pt x="66" y="39"/>
                        </a:lnTo>
                        <a:lnTo>
                          <a:pt x="64" y="44"/>
                        </a:lnTo>
                        <a:lnTo>
                          <a:pt x="60" y="48"/>
                        </a:lnTo>
                        <a:lnTo>
                          <a:pt x="57" y="51"/>
                        </a:lnTo>
                        <a:lnTo>
                          <a:pt x="56" y="53"/>
                        </a:lnTo>
                        <a:lnTo>
                          <a:pt x="52" y="59"/>
                        </a:lnTo>
                        <a:lnTo>
                          <a:pt x="50" y="60"/>
                        </a:lnTo>
                        <a:lnTo>
                          <a:pt x="49" y="60"/>
                        </a:lnTo>
                        <a:lnTo>
                          <a:pt x="47" y="59"/>
                        </a:lnTo>
                        <a:lnTo>
                          <a:pt x="45" y="58"/>
                        </a:lnTo>
                        <a:lnTo>
                          <a:pt x="42" y="57"/>
                        </a:lnTo>
                        <a:lnTo>
                          <a:pt x="39" y="57"/>
                        </a:lnTo>
                        <a:lnTo>
                          <a:pt x="37" y="55"/>
                        </a:lnTo>
                        <a:lnTo>
                          <a:pt x="35" y="54"/>
                        </a:lnTo>
                        <a:lnTo>
                          <a:pt x="32" y="53"/>
                        </a:lnTo>
                        <a:lnTo>
                          <a:pt x="30" y="53"/>
                        </a:lnTo>
                        <a:lnTo>
                          <a:pt x="28" y="51"/>
                        </a:lnTo>
                        <a:lnTo>
                          <a:pt x="25" y="48"/>
                        </a:lnTo>
                        <a:lnTo>
                          <a:pt x="20" y="41"/>
                        </a:lnTo>
                        <a:lnTo>
                          <a:pt x="18" y="36"/>
                        </a:lnTo>
                        <a:lnTo>
                          <a:pt x="15" y="25"/>
                        </a:lnTo>
                        <a:lnTo>
                          <a:pt x="13" y="17"/>
                        </a:lnTo>
                        <a:lnTo>
                          <a:pt x="12" y="6"/>
                        </a:lnTo>
                        <a:close/>
                      </a:path>
                    </a:pathLst>
                  </a:custGeom>
                  <a:solidFill>
                    <a:schemeClr val="accent1"/>
                  </a:solidFill>
                  <a:ln w="6350" cmpd="sng">
                    <a:solidFill>
                      <a:schemeClr val="tx1"/>
                    </a:solidFill>
                    <a:round/>
                    <a:headEnd/>
                    <a:tailEnd/>
                  </a:ln>
                </p:spPr>
                <p:txBody>
                  <a:bodyPr/>
                  <a:lstStyle/>
                  <a:p>
                    <a:endParaRPr lang="en-US"/>
                  </a:p>
                </p:txBody>
              </p:sp>
              <p:sp>
                <p:nvSpPr>
                  <p:cNvPr id="21559" name="Freeform 53"/>
                  <p:cNvSpPr>
                    <a:spLocks/>
                  </p:cNvSpPr>
                  <p:nvPr/>
                </p:nvSpPr>
                <p:spPr bwMode="auto">
                  <a:xfrm rot="-397668">
                    <a:off x="2531" y="1110"/>
                    <a:ext cx="80" cy="54"/>
                  </a:xfrm>
                  <a:custGeom>
                    <a:avLst/>
                    <a:gdLst>
                      <a:gd name="T0" fmla="*/ 5 w 79"/>
                      <a:gd name="T1" fmla="*/ 53 h 54"/>
                      <a:gd name="T2" fmla="*/ 9 w 79"/>
                      <a:gd name="T3" fmla="*/ 54 h 54"/>
                      <a:gd name="T4" fmla="*/ 14 w 79"/>
                      <a:gd name="T5" fmla="*/ 53 h 54"/>
                      <a:gd name="T6" fmla="*/ 15 w 79"/>
                      <a:gd name="T7" fmla="*/ 48 h 54"/>
                      <a:gd name="T8" fmla="*/ 13 w 79"/>
                      <a:gd name="T9" fmla="*/ 41 h 54"/>
                      <a:gd name="T10" fmla="*/ 13 w 79"/>
                      <a:gd name="T11" fmla="*/ 38 h 54"/>
                      <a:gd name="T12" fmla="*/ 13 w 79"/>
                      <a:gd name="T13" fmla="*/ 32 h 54"/>
                      <a:gd name="T14" fmla="*/ 16 w 79"/>
                      <a:gd name="T15" fmla="*/ 25 h 54"/>
                      <a:gd name="T16" fmla="*/ 22 w 79"/>
                      <a:gd name="T17" fmla="*/ 19 h 54"/>
                      <a:gd name="T18" fmla="*/ 27 w 79"/>
                      <a:gd name="T19" fmla="*/ 14 h 54"/>
                      <a:gd name="T20" fmla="*/ 32 w 79"/>
                      <a:gd name="T21" fmla="*/ 12 h 54"/>
                      <a:gd name="T22" fmla="*/ 39 w 79"/>
                      <a:gd name="T23" fmla="*/ 12 h 54"/>
                      <a:gd name="T24" fmla="*/ 45 w 79"/>
                      <a:gd name="T25" fmla="*/ 13 h 54"/>
                      <a:gd name="T26" fmla="*/ 49 w 79"/>
                      <a:gd name="T27" fmla="*/ 15 h 54"/>
                      <a:gd name="T28" fmla="*/ 56 w 79"/>
                      <a:gd name="T29" fmla="*/ 22 h 54"/>
                      <a:gd name="T30" fmla="*/ 63 w 79"/>
                      <a:gd name="T31" fmla="*/ 31 h 54"/>
                      <a:gd name="T32" fmla="*/ 65 w 79"/>
                      <a:gd name="T33" fmla="*/ 35 h 54"/>
                      <a:gd name="T34" fmla="*/ 67 w 79"/>
                      <a:gd name="T35" fmla="*/ 39 h 54"/>
                      <a:gd name="T36" fmla="*/ 68 w 79"/>
                      <a:gd name="T37" fmla="*/ 45 h 54"/>
                      <a:gd name="T38" fmla="*/ 71 w 79"/>
                      <a:gd name="T39" fmla="*/ 48 h 54"/>
                      <a:gd name="T40" fmla="*/ 75 w 79"/>
                      <a:gd name="T41" fmla="*/ 49 h 54"/>
                      <a:gd name="T42" fmla="*/ 80 w 79"/>
                      <a:gd name="T43" fmla="*/ 48 h 54"/>
                      <a:gd name="T44" fmla="*/ 81 w 79"/>
                      <a:gd name="T45" fmla="*/ 43 h 54"/>
                      <a:gd name="T46" fmla="*/ 80 w 79"/>
                      <a:gd name="T47" fmla="*/ 39 h 54"/>
                      <a:gd name="T48" fmla="*/ 79 w 79"/>
                      <a:gd name="T49" fmla="*/ 38 h 54"/>
                      <a:gd name="T50" fmla="*/ 78 w 79"/>
                      <a:gd name="T51" fmla="*/ 32 h 54"/>
                      <a:gd name="T52" fmla="*/ 74 w 79"/>
                      <a:gd name="T53" fmla="*/ 26 h 54"/>
                      <a:gd name="T54" fmla="*/ 72 w 79"/>
                      <a:gd name="T55" fmla="*/ 22 h 54"/>
                      <a:gd name="T56" fmla="*/ 65 w 79"/>
                      <a:gd name="T57" fmla="*/ 13 h 54"/>
                      <a:gd name="T58" fmla="*/ 58 w 79"/>
                      <a:gd name="T59" fmla="*/ 6 h 54"/>
                      <a:gd name="T60" fmla="*/ 52 w 79"/>
                      <a:gd name="T61" fmla="*/ 2 h 54"/>
                      <a:gd name="T62" fmla="*/ 46 w 79"/>
                      <a:gd name="T63" fmla="*/ 1 h 54"/>
                      <a:gd name="T64" fmla="*/ 39 w 79"/>
                      <a:gd name="T65" fmla="*/ 0 h 54"/>
                      <a:gd name="T66" fmla="*/ 31 w 79"/>
                      <a:gd name="T67" fmla="*/ 0 h 54"/>
                      <a:gd name="T68" fmla="*/ 25 w 79"/>
                      <a:gd name="T69" fmla="*/ 2 h 54"/>
                      <a:gd name="T70" fmla="*/ 18 w 79"/>
                      <a:gd name="T71" fmla="*/ 5 h 54"/>
                      <a:gd name="T72" fmla="*/ 13 w 79"/>
                      <a:gd name="T73" fmla="*/ 10 h 54"/>
                      <a:gd name="T74" fmla="*/ 7 w 79"/>
                      <a:gd name="T75" fmla="*/ 17 h 54"/>
                      <a:gd name="T76" fmla="*/ 4 w 79"/>
                      <a:gd name="T77" fmla="*/ 24 h 54"/>
                      <a:gd name="T78" fmla="*/ 1 w 79"/>
                      <a:gd name="T79" fmla="*/ 30 h 54"/>
                      <a:gd name="T80" fmla="*/ 1 w 79"/>
                      <a:gd name="T81" fmla="*/ 35 h 54"/>
                      <a:gd name="T82" fmla="*/ 0 w 79"/>
                      <a:gd name="T83" fmla="*/ 39 h 54"/>
                      <a:gd name="T84" fmla="*/ 2 w 79"/>
                      <a:gd name="T85" fmla="*/ 46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
                      <a:gd name="T130" fmla="*/ 0 h 54"/>
                      <a:gd name="T131" fmla="*/ 79 w 79"/>
                      <a:gd name="T132" fmla="*/ 54 h 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 h="54">
                        <a:moveTo>
                          <a:pt x="4" y="51"/>
                        </a:moveTo>
                        <a:lnTo>
                          <a:pt x="5" y="53"/>
                        </a:lnTo>
                        <a:lnTo>
                          <a:pt x="7" y="54"/>
                        </a:lnTo>
                        <a:lnTo>
                          <a:pt x="9" y="54"/>
                        </a:lnTo>
                        <a:lnTo>
                          <a:pt x="12" y="54"/>
                        </a:lnTo>
                        <a:lnTo>
                          <a:pt x="14" y="53"/>
                        </a:lnTo>
                        <a:lnTo>
                          <a:pt x="15" y="51"/>
                        </a:lnTo>
                        <a:lnTo>
                          <a:pt x="15" y="48"/>
                        </a:lnTo>
                        <a:lnTo>
                          <a:pt x="15" y="46"/>
                        </a:lnTo>
                        <a:lnTo>
                          <a:pt x="13" y="41"/>
                        </a:lnTo>
                        <a:lnTo>
                          <a:pt x="12" y="39"/>
                        </a:lnTo>
                        <a:lnTo>
                          <a:pt x="13" y="38"/>
                        </a:lnTo>
                        <a:lnTo>
                          <a:pt x="13" y="35"/>
                        </a:lnTo>
                        <a:lnTo>
                          <a:pt x="13" y="32"/>
                        </a:lnTo>
                        <a:lnTo>
                          <a:pt x="15" y="29"/>
                        </a:lnTo>
                        <a:lnTo>
                          <a:pt x="16" y="25"/>
                        </a:lnTo>
                        <a:lnTo>
                          <a:pt x="19" y="22"/>
                        </a:lnTo>
                        <a:lnTo>
                          <a:pt x="22" y="19"/>
                        </a:lnTo>
                        <a:lnTo>
                          <a:pt x="25" y="15"/>
                        </a:lnTo>
                        <a:lnTo>
                          <a:pt x="27" y="14"/>
                        </a:lnTo>
                        <a:lnTo>
                          <a:pt x="30" y="13"/>
                        </a:lnTo>
                        <a:lnTo>
                          <a:pt x="32" y="12"/>
                        </a:lnTo>
                        <a:lnTo>
                          <a:pt x="35" y="12"/>
                        </a:lnTo>
                        <a:lnTo>
                          <a:pt x="39" y="12"/>
                        </a:lnTo>
                        <a:lnTo>
                          <a:pt x="41" y="13"/>
                        </a:lnTo>
                        <a:lnTo>
                          <a:pt x="43" y="13"/>
                        </a:lnTo>
                        <a:lnTo>
                          <a:pt x="45" y="13"/>
                        </a:lnTo>
                        <a:lnTo>
                          <a:pt x="47" y="15"/>
                        </a:lnTo>
                        <a:lnTo>
                          <a:pt x="50" y="18"/>
                        </a:lnTo>
                        <a:lnTo>
                          <a:pt x="54" y="22"/>
                        </a:lnTo>
                        <a:lnTo>
                          <a:pt x="58" y="27"/>
                        </a:lnTo>
                        <a:lnTo>
                          <a:pt x="61" y="31"/>
                        </a:lnTo>
                        <a:lnTo>
                          <a:pt x="62" y="33"/>
                        </a:lnTo>
                        <a:lnTo>
                          <a:pt x="63" y="35"/>
                        </a:lnTo>
                        <a:lnTo>
                          <a:pt x="65" y="38"/>
                        </a:lnTo>
                        <a:lnTo>
                          <a:pt x="65" y="39"/>
                        </a:lnTo>
                        <a:lnTo>
                          <a:pt x="65" y="42"/>
                        </a:lnTo>
                        <a:lnTo>
                          <a:pt x="66" y="45"/>
                        </a:lnTo>
                        <a:lnTo>
                          <a:pt x="67" y="47"/>
                        </a:lnTo>
                        <a:lnTo>
                          <a:pt x="69" y="48"/>
                        </a:lnTo>
                        <a:lnTo>
                          <a:pt x="71" y="49"/>
                        </a:lnTo>
                        <a:lnTo>
                          <a:pt x="73" y="49"/>
                        </a:lnTo>
                        <a:lnTo>
                          <a:pt x="76" y="49"/>
                        </a:lnTo>
                        <a:lnTo>
                          <a:pt x="78" y="48"/>
                        </a:lnTo>
                        <a:lnTo>
                          <a:pt x="79" y="46"/>
                        </a:lnTo>
                        <a:lnTo>
                          <a:pt x="79" y="43"/>
                        </a:lnTo>
                        <a:lnTo>
                          <a:pt x="79" y="41"/>
                        </a:lnTo>
                        <a:lnTo>
                          <a:pt x="78" y="39"/>
                        </a:lnTo>
                        <a:lnTo>
                          <a:pt x="77" y="39"/>
                        </a:lnTo>
                        <a:lnTo>
                          <a:pt x="77" y="38"/>
                        </a:lnTo>
                        <a:lnTo>
                          <a:pt x="77" y="36"/>
                        </a:lnTo>
                        <a:lnTo>
                          <a:pt x="76" y="32"/>
                        </a:lnTo>
                        <a:lnTo>
                          <a:pt x="75" y="30"/>
                        </a:lnTo>
                        <a:lnTo>
                          <a:pt x="72" y="26"/>
                        </a:lnTo>
                        <a:lnTo>
                          <a:pt x="71" y="24"/>
                        </a:lnTo>
                        <a:lnTo>
                          <a:pt x="70" y="22"/>
                        </a:lnTo>
                        <a:lnTo>
                          <a:pt x="67" y="18"/>
                        </a:lnTo>
                        <a:lnTo>
                          <a:pt x="63" y="13"/>
                        </a:lnTo>
                        <a:lnTo>
                          <a:pt x="59" y="9"/>
                        </a:lnTo>
                        <a:lnTo>
                          <a:pt x="56" y="6"/>
                        </a:lnTo>
                        <a:lnTo>
                          <a:pt x="52" y="3"/>
                        </a:lnTo>
                        <a:lnTo>
                          <a:pt x="50" y="2"/>
                        </a:lnTo>
                        <a:lnTo>
                          <a:pt x="47" y="1"/>
                        </a:lnTo>
                        <a:lnTo>
                          <a:pt x="44" y="1"/>
                        </a:lnTo>
                        <a:lnTo>
                          <a:pt x="42" y="1"/>
                        </a:lnTo>
                        <a:lnTo>
                          <a:pt x="39" y="0"/>
                        </a:lnTo>
                        <a:lnTo>
                          <a:pt x="35" y="0"/>
                        </a:lnTo>
                        <a:lnTo>
                          <a:pt x="31" y="0"/>
                        </a:lnTo>
                        <a:lnTo>
                          <a:pt x="29" y="1"/>
                        </a:lnTo>
                        <a:lnTo>
                          <a:pt x="25" y="2"/>
                        </a:lnTo>
                        <a:lnTo>
                          <a:pt x="22" y="3"/>
                        </a:lnTo>
                        <a:lnTo>
                          <a:pt x="18" y="5"/>
                        </a:lnTo>
                        <a:lnTo>
                          <a:pt x="16" y="6"/>
                        </a:lnTo>
                        <a:lnTo>
                          <a:pt x="13" y="10"/>
                        </a:lnTo>
                        <a:lnTo>
                          <a:pt x="10" y="13"/>
                        </a:lnTo>
                        <a:lnTo>
                          <a:pt x="7" y="17"/>
                        </a:lnTo>
                        <a:lnTo>
                          <a:pt x="6" y="19"/>
                        </a:lnTo>
                        <a:lnTo>
                          <a:pt x="4" y="24"/>
                        </a:lnTo>
                        <a:lnTo>
                          <a:pt x="2" y="28"/>
                        </a:lnTo>
                        <a:lnTo>
                          <a:pt x="1" y="30"/>
                        </a:lnTo>
                        <a:lnTo>
                          <a:pt x="1" y="35"/>
                        </a:lnTo>
                        <a:lnTo>
                          <a:pt x="1" y="37"/>
                        </a:lnTo>
                        <a:lnTo>
                          <a:pt x="0" y="39"/>
                        </a:lnTo>
                        <a:lnTo>
                          <a:pt x="1" y="42"/>
                        </a:lnTo>
                        <a:lnTo>
                          <a:pt x="2" y="46"/>
                        </a:lnTo>
                        <a:lnTo>
                          <a:pt x="4" y="51"/>
                        </a:lnTo>
                        <a:close/>
                      </a:path>
                    </a:pathLst>
                  </a:custGeom>
                  <a:solidFill>
                    <a:schemeClr val="accent1"/>
                  </a:solidFill>
                  <a:ln w="6350" cmpd="sng">
                    <a:solidFill>
                      <a:schemeClr val="tx1"/>
                    </a:solidFill>
                    <a:round/>
                    <a:headEnd/>
                    <a:tailEnd/>
                  </a:ln>
                </p:spPr>
                <p:txBody>
                  <a:bodyPr/>
                  <a:lstStyle/>
                  <a:p>
                    <a:endParaRPr lang="en-US"/>
                  </a:p>
                </p:txBody>
              </p:sp>
              <p:sp>
                <p:nvSpPr>
                  <p:cNvPr id="21560" name="Freeform 54"/>
                  <p:cNvSpPr>
                    <a:spLocks/>
                  </p:cNvSpPr>
                  <p:nvPr/>
                </p:nvSpPr>
                <p:spPr bwMode="auto">
                  <a:xfrm rot="-750627">
                    <a:off x="2209" y="1450"/>
                    <a:ext cx="73" cy="40"/>
                  </a:xfrm>
                  <a:custGeom>
                    <a:avLst/>
                    <a:gdLst>
                      <a:gd name="T0" fmla="*/ 12 w 74"/>
                      <a:gd name="T1" fmla="*/ 4 h 40"/>
                      <a:gd name="T2" fmla="*/ 9 w 74"/>
                      <a:gd name="T3" fmla="*/ 1 h 40"/>
                      <a:gd name="T4" fmla="*/ 4 w 74"/>
                      <a:gd name="T5" fmla="*/ 1 h 40"/>
                      <a:gd name="T6" fmla="*/ 1 w 74"/>
                      <a:gd name="T7" fmla="*/ 4 h 40"/>
                      <a:gd name="T8" fmla="*/ 0 w 74"/>
                      <a:gd name="T9" fmla="*/ 10 h 40"/>
                      <a:gd name="T10" fmla="*/ 0 w 74"/>
                      <a:gd name="T11" fmla="*/ 19 h 40"/>
                      <a:gd name="T12" fmla="*/ 2 w 74"/>
                      <a:gd name="T13" fmla="*/ 27 h 40"/>
                      <a:gd name="T14" fmla="*/ 6 w 74"/>
                      <a:gd name="T15" fmla="*/ 32 h 40"/>
                      <a:gd name="T16" fmla="*/ 10 w 74"/>
                      <a:gd name="T17" fmla="*/ 34 h 40"/>
                      <a:gd name="T18" fmla="*/ 16 w 74"/>
                      <a:gd name="T19" fmla="*/ 37 h 40"/>
                      <a:gd name="T20" fmla="*/ 21 w 74"/>
                      <a:gd name="T21" fmla="*/ 39 h 40"/>
                      <a:gd name="T22" fmla="*/ 27 w 74"/>
                      <a:gd name="T23" fmla="*/ 39 h 40"/>
                      <a:gd name="T24" fmla="*/ 31 w 74"/>
                      <a:gd name="T25" fmla="*/ 40 h 40"/>
                      <a:gd name="T26" fmla="*/ 37 w 74"/>
                      <a:gd name="T27" fmla="*/ 40 h 40"/>
                      <a:gd name="T28" fmla="*/ 40 w 74"/>
                      <a:gd name="T29" fmla="*/ 40 h 40"/>
                      <a:gd name="T30" fmla="*/ 47 w 74"/>
                      <a:gd name="T31" fmla="*/ 40 h 40"/>
                      <a:gd name="T32" fmla="*/ 54 w 74"/>
                      <a:gd name="T33" fmla="*/ 39 h 40"/>
                      <a:gd name="T34" fmla="*/ 57 w 74"/>
                      <a:gd name="T35" fmla="*/ 36 h 40"/>
                      <a:gd name="T36" fmla="*/ 61 w 74"/>
                      <a:gd name="T37" fmla="*/ 35 h 40"/>
                      <a:gd name="T38" fmla="*/ 66 w 74"/>
                      <a:gd name="T39" fmla="*/ 30 h 40"/>
                      <a:gd name="T40" fmla="*/ 71 w 74"/>
                      <a:gd name="T41" fmla="*/ 24 h 40"/>
                      <a:gd name="T42" fmla="*/ 72 w 74"/>
                      <a:gd name="T43" fmla="*/ 19 h 40"/>
                      <a:gd name="T44" fmla="*/ 72 w 74"/>
                      <a:gd name="T45" fmla="*/ 10 h 40"/>
                      <a:gd name="T46" fmla="*/ 72 w 74"/>
                      <a:gd name="T47" fmla="*/ 4 h 40"/>
                      <a:gd name="T48" fmla="*/ 69 w 74"/>
                      <a:gd name="T49" fmla="*/ 1 h 40"/>
                      <a:gd name="T50" fmla="*/ 64 w 74"/>
                      <a:gd name="T51" fmla="*/ 1 h 40"/>
                      <a:gd name="T52" fmla="*/ 61 w 74"/>
                      <a:gd name="T53" fmla="*/ 4 h 40"/>
                      <a:gd name="T54" fmla="*/ 60 w 74"/>
                      <a:gd name="T55" fmla="*/ 10 h 40"/>
                      <a:gd name="T56" fmla="*/ 60 w 74"/>
                      <a:gd name="T57" fmla="*/ 17 h 40"/>
                      <a:gd name="T58" fmla="*/ 57 w 74"/>
                      <a:gd name="T59" fmla="*/ 21 h 40"/>
                      <a:gd name="T60" fmla="*/ 52 w 74"/>
                      <a:gd name="T61" fmla="*/ 25 h 40"/>
                      <a:gd name="T62" fmla="*/ 49 w 74"/>
                      <a:gd name="T63" fmla="*/ 27 h 40"/>
                      <a:gd name="T64" fmla="*/ 47 w 74"/>
                      <a:gd name="T65" fmla="*/ 28 h 40"/>
                      <a:gd name="T66" fmla="*/ 40 w 74"/>
                      <a:gd name="T67" fmla="*/ 28 h 40"/>
                      <a:gd name="T68" fmla="*/ 37 w 74"/>
                      <a:gd name="T69" fmla="*/ 28 h 40"/>
                      <a:gd name="T70" fmla="*/ 32 w 74"/>
                      <a:gd name="T71" fmla="*/ 28 h 40"/>
                      <a:gd name="T72" fmla="*/ 27 w 74"/>
                      <a:gd name="T73" fmla="*/ 27 h 40"/>
                      <a:gd name="T74" fmla="*/ 23 w 74"/>
                      <a:gd name="T75" fmla="*/ 27 h 40"/>
                      <a:gd name="T76" fmla="*/ 18 w 74"/>
                      <a:gd name="T77" fmla="*/ 25 h 40"/>
                      <a:gd name="T78" fmla="*/ 13 w 74"/>
                      <a:gd name="T79" fmla="*/ 21 h 40"/>
                      <a:gd name="T80" fmla="*/ 12 w 74"/>
                      <a:gd name="T81" fmla="*/ 15 h 40"/>
                      <a:gd name="T82" fmla="*/ 12 w 74"/>
                      <a:gd name="T83" fmla="*/ 6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40"/>
                      <a:gd name="T128" fmla="*/ 74 w 7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40">
                        <a:moveTo>
                          <a:pt x="12" y="6"/>
                        </a:moveTo>
                        <a:lnTo>
                          <a:pt x="12" y="4"/>
                        </a:lnTo>
                        <a:lnTo>
                          <a:pt x="11" y="2"/>
                        </a:lnTo>
                        <a:lnTo>
                          <a:pt x="9" y="1"/>
                        </a:lnTo>
                        <a:lnTo>
                          <a:pt x="6" y="0"/>
                        </a:lnTo>
                        <a:lnTo>
                          <a:pt x="4" y="1"/>
                        </a:lnTo>
                        <a:lnTo>
                          <a:pt x="2" y="2"/>
                        </a:lnTo>
                        <a:lnTo>
                          <a:pt x="1" y="4"/>
                        </a:lnTo>
                        <a:lnTo>
                          <a:pt x="0" y="6"/>
                        </a:lnTo>
                        <a:lnTo>
                          <a:pt x="0" y="10"/>
                        </a:lnTo>
                        <a:lnTo>
                          <a:pt x="0" y="15"/>
                        </a:lnTo>
                        <a:lnTo>
                          <a:pt x="0" y="19"/>
                        </a:lnTo>
                        <a:lnTo>
                          <a:pt x="1" y="24"/>
                        </a:lnTo>
                        <a:lnTo>
                          <a:pt x="2" y="27"/>
                        </a:lnTo>
                        <a:lnTo>
                          <a:pt x="3" y="29"/>
                        </a:lnTo>
                        <a:lnTo>
                          <a:pt x="6" y="32"/>
                        </a:lnTo>
                        <a:lnTo>
                          <a:pt x="8" y="33"/>
                        </a:lnTo>
                        <a:lnTo>
                          <a:pt x="10" y="34"/>
                        </a:lnTo>
                        <a:lnTo>
                          <a:pt x="13" y="36"/>
                        </a:lnTo>
                        <a:lnTo>
                          <a:pt x="16" y="37"/>
                        </a:lnTo>
                        <a:lnTo>
                          <a:pt x="19" y="39"/>
                        </a:lnTo>
                        <a:lnTo>
                          <a:pt x="21" y="39"/>
                        </a:lnTo>
                        <a:lnTo>
                          <a:pt x="24" y="39"/>
                        </a:lnTo>
                        <a:lnTo>
                          <a:pt x="27" y="39"/>
                        </a:lnTo>
                        <a:lnTo>
                          <a:pt x="29" y="40"/>
                        </a:lnTo>
                        <a:lnTo>
                          <a:pt x="31" y="40"/>
                        </a:lnTo>
                        <a:lnTo>
                          <a:pt x="34" y="40"/>
                        </a:lnTo>
                        <a:lnTo>
                          <a:pt x="37" y="40"/>
                        </a:lnTo>
                        <a:lnTo>
                          <a:pt x="39" y="40"/>
                        </a:lnTo>
                        <a:lnTo>
                          <a:pt x="42" y="40"/>
                        </a:lnTo>
                        <a:lnTo>
                          <a:pt x="46" y="40"/>
                        </a:lnTo>
                        <a:lnTo>
                          <a:pt x="49" y="40"/>
                        </a:lnTo>
                        <a:lnTo>
                          <a:pt x="52" y="40"/>
                        </a:lnTo>
                        <a:lnTo>
                          <a:pt x="56" y="39"/>
                        </a:lnTo>
                        <a:lnTo>
                          <a:pt x="58" y="38"/>
                        </a:lnTo>
                        <a:lnTo>
                          <a:pt x="59" y="36"/>
                        </a:lnTo>
                        <a:lnTo>
                          <a:pt x="61" y="36"/>
                        </a:lnTo>
                        <a:lnTo>
                          <a:pt x="63" y="35"/>
                        </a:lnTo>
                        <a:lnTo>
                          <a:pt x="65" y="33"/>
                        </a:lnTo>
                        <a:lnTo>
                          <a:pt x="68" y="30"/>
                        </a:lnTo>
                        <a:lnTo>
                          <a:pt x="71" y="27"/>
                        </a:lnTo>
                        <a:lnTo>
                          <a:pt x="73" y="24"/>
                        </a:lnTo>
                        <a:lnTo>
                          <a:pt x="74" y="22"/>
                        </a:lnTo>
                        <a:lnTo>
                          <a:pt x="74" y="19"/>
                        </a:lnTo>
                        <a:lnTo>
                          <a:pt x="74" y="15"/>
                        </a:lnTo>
                        <a:lnTo>
                          <a:pt x="74" y="10"/>
                        </a:lnTo>
                        <a:lnTo>
                          <a:pt x="74" y="6"/>
                        </a:lnTo>
                        <a:lnTo>
                          <a:pt x="74" y="4"/>
                        </a:lnTo>
                        <a:lnTo>
                          <a:pt x="73" y="2"/>
                        </a:lnTo>
                        <a:lnTo>
                          <a:pt x="71" y="1"/>
                        </a:lnTo>
                        <a:lnTo>
                          <a:pt x="68" y="0"/>
                        </a:lnTo>
                        <a:lnTo>
                          <a:pt x="66" y="1"/>
                        </a:lnTo>
                        <a:lnTo>
                          <a:pt x="64" y="2"/>
                        </a:lnTo>
                        <a:lnTo>
                          <a:pt x="63" y="4"/>
                        </a:lnTo>
                        <a:lnTo>
                          <a:pt x="62" y="6"/>
                        </a:lnTo>
                        <a:lnTo>
                          <a:pt x="62" y="10"/>
                        </a:lnTo>
                        <a:lnTo>
                          <a:pt x="62" y="15"/>
                        </a:lnTo>
                        <a:lnTo>
                          <a:pt x="62" y="17"/>
                        </a:lnTo>
                        <a:lnTo>
                          <a:pt x="62" y="18"/>
                        </a:lnTo>
                        <a:lnTo>
                          <a:pt x="59" y="21"/>
                        </a:lnTo>
                        <a:lnTo>
                          <a:pt x="56" y="24"/>
                        </a:lnTo>
                        <a:lnTo>
                          <a:pt x="54" y="25"/>
                        </a:lnTo>
                        <a:lnTo>
                          <a:pt x="53" y="26"/>
                        </a:lnTo>
                        <a:lnTo>
                          <a:pt x="51" y="27"/>
                        </a:lnTo>
                        <a:lnTo>
                          <a:pt x="49" y="28"/>
                        </a:lnTo>
                        <a:lnTo>
                          <a:pt x="46" y="28"/>
                        </a:lnTo>
                        <a:lnTo>
                          <a:pt x="42" y="28"/>
                        </a:lnTo>
                        <a:lnTo>
                          <a:pt x="39" y="28"/>
                        </a:lnTo>
                        <a:lnTo>
                          <a:pt x="37" y="28"/>
                        </a:lnTo>
                        <a:lnTo>
                          <a:pt x="34" y="28"/>
                        </a:lnTo>
                        <a:lnTo>
                          <a:pt x="32" y="28"/>
                        </a:lnTo>
                        <a:lnTo>
                          <a:pt x="30" y="28"/>
                        </a:lnTo>
                        <a:lnTo>
                          <a:pt x="27" y="27"/>
                        </a:lnTo>
                        <a:lnTo>
                          <a:pt x="24" y="27"/>
                        </a:lnTo>
                        <a:lnTo>
                          <a:pt x="23" y="27"/>
                        </a:lnTo>
                        <a:lnTo>
                          <a:pt x="21" y="26"/>
                        </a:lnTo>
                        <a:lnTo>
                          <a:pt x="18" y="25"/>
                        </a:lnTo>
                        <a:lnTo>
                          <a:pt x="15" y="23"/>
                        </a:lnTo>
                        <a:lnTo>
                          <a:pt x="13" y="21"/>
                        </a:lnTo>
                        <a:lnTo>
                          <a:pt x="12" y="19"/>
                        </a:lnTo>
                        <a:lnTo>
                          <a:pt x="12" y="15"/>
                        </a:lnTo>
                        <a:lnTo>
                          <a:pt x="12" y="10"/>
                        </a:lnTo>
                        <a:lnTo>
                          <a:pt x="12" y="6"/>
                        </a:lnTo>
                        <a:close/>
                      </a:path>
                    </a:pathLst>
                  </a:custGeom>
                  <a:solidFill>
                    <a:schemeClr val="accent1"/>
                  </a:solidFill>
                  <a:ln w="6350" cmpd="sng">
                    <a:solidFill>
                      <a:schemeClr val="tx1"/>
                    </a:solidFill>
                    <a:round/>
                    <a:headEnd/>
                    <a:tailEnd/>
                  </a:ln>
                </p:spPr>
                <p:txBody>
                  <a:bodyPr/>
                  <a:lstStyle/>
                  <a:p>
                    <a:endParaRPr lang="en-US"/>
                  </a:p>
                </p:txBody>
              </p:sp>
              <p:sp>
                <p:nvSpPr>
                  <p:cNvPr id="41015" name="Rectangle 55"/>
                  <p:cNvSpPr>
                    <a:spLocks noChangeArrowheads="1"/>
                  </p:cNvSpPr>
                  <p:nvPr/>
                </p:nvSpPr>
                <p:spPr bwMode="auto">
                  <a:xfrm rot="-597717">
                    <a:off x="2158" y="1230"/>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sp>
                <p:nvSpPr>
                  <p:cNvPr id="41016" name="Rectangle 56"/>
                  <p:cNvSpPr>
                    <a:spLocks noChangeArrowheads="1"/>
                  </p:cNvSpPr>
                  <p:nvPr/>
                </p:nvSpPr>
                <p:spPr bwMode="auto">
                  <a:xfrm rot="-597717">
                    <a:off x="2233" y="1216"/>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sp>
                <p:nvSpPr>
                  <p:cNvPr id="41017" name="Rectangle 57"/>
                  <p:cNvSpPr>
                    <a:spLocks noChangeArrowheads="1"/>
                  </p:cNvSpPr>
                  <p:nvPr/>
                </p:nvSpPr>
                <p:spPr bwMode="auto">
                  <a:xfrm rot="-597717">
                    <a:off x="2311" y="1206"/>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sp>
                <p:nvSpPr>
                  <p:cNvPr id="41018" name="Rectangle 58"/>
                  <p:cNvSpPr>
                    <a:spLocks noChangeArrowheads="1"/>
                  </p:cNvSpPr>
                  <p:nvPr/>
                </p:nvSpPr>
                <p:spPr bwMode="auto">
                  <a:xfrm rot="-597717">
                    <a:off x="2386" y="1193"/>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sp>
                <p:nvSpPr>
                  <p:cNvPr id="41019" name="Rectangle 59"/>
                  <p:cNvSpPr>
                    <a:spLocks noChangeArrowheads="1"/>
                  </p:cNvSpPr>
                  <p:nvPr/>
                </p:nvSpPr>
                <p:spPr bwMode="auto">
                  <a:xfrm rot="-597717">
                    <a:off x="2459" y="1177"/>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sp>
                <p:nvSpPr>
                  <p:cNvPr id="41020" name="Rectangle 60"/>
                  <p:cNvSpPr>
                    <a:spLocks noChangeArrowheads="1"/>
                  </p:cNvSpPr>
                  <p:nvPr/>
                </p:nvSpPr>
                <p:spPr bwMode="auto">
                  <a:xfrm rot="-597717">
                    <a:off x="2533" y="1167"/>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sp>
                <p:nvSpPr>
                  <p:cNvPr id="41021" name="Rectangle 61"/>
                  <p:cNvSpPr>
                    <a:spLocks noChangeArrowheads="1"/>
                  </p:cNvSpPr>
                  <p:nvPr/>
                </p:nvSpPr>
                <p:spPr bwMode="auto">
                  <a:xfrm rot="-597717">
                    <a:off x="2609" y="1151"/>
                    <a:ext cx="47" cy="228"/>
                  </a:xfrm>
                  <a:prstGeom prst="rect">
                    <a:avLst/>
                  </a:prstGeom>
                  <a:gradFill rotWithShape="0">
                    <a:gsLst>
                      <a:gs pos="0">
                        <a:schemeClr val="accent1"/>
                      </a:gs>
                      <a:gs pos="100000">
                        <a:schemeClr val="accent1">
                          <a:gamma/>
                          <a:shade val="0"/>
                          <a:invGamma/>
                        </a:schemeClr>
                      </a:gs>
                    </a:gsLst>
                    <a:path path="shape">
                      <a:fillToRect l="50000" t="50000" r="50000" b="50000"/>
                    </a:path>
                  </a:gradFill>
                  <a:ln w="12700">
                    <a:solidFill>
                      <a:schemeClr val="tx1"/>
                    </a:solidFill>
                    <a:miter lim="800000"/>
                    <a:headEnd/>
                    <a:tailEnd/>
                  </a:ln>
                  <a:effectLst/>
                </p:spPr>
                <p:txBody>
                  <a:bodyPr wrap="none" anchor="ctr"/>
                  <a:lstStyle/>
                  <a:p>
                    <a:pPr>
                      <a:defRPr/>
                    </a:pPr>
                    <a:endParaRPr lang="en-GB">
                      <a:latin typeface="Times" pitchFamily="28" charset="0"/>
                      <a:ea typeface="+mn-ea"/>
                      <a:cs typeface="+mn-cs"/>
                    </a:endParaRPr>
                  </a:p>
                </p:txBody>
              </p:sp>
            </p:grpSp>
          </p:grpSp>
          <p:grpSp>
            <p:nvGrpSpPr>
              <p:cNvPr id="21539" name="Group 77"/>
              <p:cNvGrpSpPr>
                <a:grpSpLocks/>
              </p:cNvGrpSpPr>
              <p:nvPr/>
            </p:nvGrpSpPr>
            <p:grpSpPr bwMode="auto">
              <a:xfrm>
                <a:off x="1406" y="1736"/>
                <a:ext cx="1170" cy="1176"/>
                <a:chOff x="1406" y="1736"/>
                <a:chExt cx="1170" cy="1176"/>
              </a:xfrm>
            </p:grpSpPr>
            <p:sp>
              <p:nvSpPr>
                <p:cNvPr id="41038" name="Text Box 78"/>
                <p:cNvSpPr txBox="1">
                  <a:spLocks noChangeArrowheads="1"/>
                </p:cNvSpPr>
                <p:nvPr/>
              </p:nvSpPr>
              <p:spPr bwMode="auto">
                <a:xfrm>
                  <a:off x="1406" y="1919"/>
                  <a:ext cx="633" cy="288"/>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spcBef>
                      <a:spcPct val="50000"/>
                    </a:spcBef>
                    <a:defRPr/>
                  </a:pPr>
                  <a:r>
                    <a:rPr lang="de-DE" sz="1600" smtClean="0">
                      <a:solidFill>
                        <a:srgbClr val="66FFCC"/>
                      </a:solidFill>
                      <a:effectLst>
                        <a:outerShdw blurRad="38100" dist="38100" dir="2700000" algn="tl">
                          <a:srgbClr val="DDDDDD"/>
                        </a:outerShdw>
                      </a:effectLst>
                      <a:latin typeface="Arial" charset="0"/>
                      <a:cs typeface="+mn-cs"/>
                    </a:rPr>
                    <a:t>cAMP</a:t>
                  </a:r>
                  <a:r>
                    <a:rPr lang="de-DE" sz="1600" smtClean="0">
                      <a:solidFill>
                        <a:srgbClr val="66FFCC"/>
                      </a:solidFill>
                      <a:latin typeface="Arial" charset="0"/>
                      <a:cs typeface="+mn-cs"/>
                    </a:rPr>
                    <a:t> </a:t>
                  </a:r>
                  <a:r>
                    <a:rPr lang="de-DE" smtClean="0">
                      <a:solidFill>
                        <a:srgbClr val="66FFCC"/>
                      </a:solidFill>
                      <a:latin typeface="Arial" charset="0"/>
                      <a:cs typeface="+mn-cs"/>
                      <a:sym typeface="Symbol" charset="0"/>
                    </a:rPr>
                    <a:t></a:t>
                  </a:r>
                </a:p>
              </p:txBody>
            </p:sp>
            <p:sp>
              <p:nvSpPr>
                <p:cNvPr id="41039" name="Rectangle 79"/>
                <p:cNvSpPr>
                  <a:spLocks noChangeArrowheads="1"/>
                </p:cNvSpPr>
                <p:nvPr/>
              </p:nvSpPr>
              <p:spPr bwMode="auto">
                <a:xfrm>
                  <a:off x="1463" y="2310"/>
                  <a:ext cx="386" cy="212"/>
                </a:xfrm>
                <a:prstGeom prst="rect">
                  <a:avLst/>
                </a:prstGeom>
                <a:noFill/>
                <a:ln w="12700">
                  <a:noFill/>
                  <a:miter lim="800000"/>
                  <a:headEnd/>
                  <a:tailEnd/>
                </a:ln>
                <a:effectLst/>
              </p:spPr>
              <p:txBody>
                <a:bodyPr wrap="none" anchor="ctr">
                  <a:spAutoFit/>
                </a:bodyPr>
                <a:lstStyle/>
                <a:p>
                  <a:pPr marL="342900" indent="-342900" algn="ctr">
                    <a:spcBef>
                      <a:spcPct val="20000"/>
                    </a:spcBef>
                    <a:defRPr/>
                  </a:pPr>
                  <a:r>
                    <a:rPr lang="de-DE" sz="1600">
                      <a:solidFill>
                        <a:srgbClr val="66FFCC"/>
                      </a:solidFill>
                      <a:effectLst>
                        <a:outerShdw blurRad="38100" dist="38100" dir="2700000" algn="tl">
                          <a:srgbClr val="DDDDDD"/>
                        </a:outerShdw>
                      </a:effectLst>
                      <a:latin typeface="Arial" charset="0"/>
                      <a:cs typeface="+mn-cs"/>
                    </a:rPr>
                    <a:t>PKA</a:t>
                  </a:r>
                </a:p>
              </p:txBody>
            </p:sp>
            <p:sp>
              <p:nvSpPr>
                <p:cNvPr id="21542" name="Line 80"/>
                <p:cNvSpPr>
                  <a:spLocks noChangeShapeType="1"/>
                </p:cNvSpPr>
                <p:nvPr/>
              </p:nvSpPr>
              <p:spPr bwMode="auto">
                <a:xfrm flipH="1">
                  <a:off x="1776" y="1736"/>
                  <a:ext cx="176" cy="192"/>
                </a:xfrm>
                <a:prstGeom prst="line">
                  <a:avLst/>
                </a:prstGeom>
                <a:noFill/>
                <a:ln w="127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3" name="Line 81"/>
                <p:cNvSpPr>
                  <a:spLocks noChangeShapeType="1"/>
                </p:cNvSpPr>
                <p:nvPr/>
              </p:nvSpPr>
              <p:spPr bwMode="auto">
                <a:xfrm>
                  <a:off x="1640" y="2184"/>
                  <a:ext cx="0" cy="120"/>
                </a:xfrm>
                <a:prstGeom prst="line">
                  <a:avLst/>
                </a:prstGeom>
                <a:noFill/>
                <a:ln w="12700">
                  <a:solidFill>
                    <a:srgbClr val="00FF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544" name="Group 82"/>
                <p:cNvGrpSpPr>
                  <a:grpSpLocks/>
                </p:cNvGrpSpPr>
                <p:nvPr/>
              </p:nvGrpSpPr>
              <p:grpSpPr bwMode="auto">
                <a:xfrm>
                  <a:off x="1736" y="2544"/>
                  <a:ext cx="296" cy="368"/>
                  <a:chOff x="1736" y="2544"/>
                  <a:chExt cx="296" cy="368"/>
                </a:xfrm>
              </p:grpSpPr>
              <p:sp>
                <p:nvSpPr>
                  <p:cNvPr id="21548" name="Line 83"/>
                  <p:cNvSpPr>
                    <a:spLocks noChangeShapeType="1"/>
                  </p:cNvSpPr>
                  <p:nvPr/>
                </p:nvSpPr>
                <p:spPr bwMode="auto">
                  <a:xfrm>
                    <a:off x="1736" y="2544"/>
                    <a:ext cx="256" cy="344"/>
                  </a:xfrm>
                  <a:prstGeom prst="line">
                    <a:avLst/>
                  </a:prstGeom>
                  <a:noFill/>
                  <a:ln w="28575">
                    <a:solidFill>
                      <a:srgbClr val="0099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84"/>
                  <p:cNvSpPr>
                    <a:spLocks noChangeShapeType="1"/>
                  </p:cNvSpPr>
                  <p:nvPr/>
                </p:nvSpPr>
                <p:spPr bwMode="auto">
                  <a:xfrm flipH="1">
                    <a:off x="1944" y="2856"/>
                    <a:ext cx="88" cy="56"/>
                  </a:xfrm>
                  <a:prstGeom prst="line">
                    <a:avLst/>
                  </a:prstGeom>
                  <a:noFill/>
                  <a:ln w="19050">
                    <a:solidFill>
                      <a:srgbClr val="00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45" name="Group 85"/>
                <p:cNvGrpSpPr>
                  <a:grpSpLocks/>
                </p:cNvGrpSpPr>
                <p:nvPr/>
              </p:nvGrpSpPr>
              <p:grpSpPr bwMode="auto">
                <a:xfrm>
                  <a:off x="1958" y="2103"/>
                  <a:ext cx="618" cy="389"/>
                  <a:chOff x="1958" y="2103"/>
                  <a:chExt cx="618" cy="389"/>
                </a:xfrm>
              </p:grpSpPr>
              <p:sp>
                <p:nvSpPr>
                  <p:cNvPr id="21546" name="Line 86"/>
                  <p:cNvSpPr>
                    <a:spLocks noChangeShapeType="1"/>
                  </p:cNvSpPr>
                  <p:nvPr/>
                </p:nvSpPr>
                <p:spPr bwMode="auto">
                  <a:xfrm rot="-4076061">
                    <a:off x="2031" y="2030"/>
                    <a:ext cx="389" cy="536"/>
                  </a:xfrm>
                  <a:prstGeom prst="line">
                    <a:avLst/>
                  </a:prstGeom>
                  <a:noFill/>
                  <a:ln w="28575">
                    <a:solidFill>
                      <a:srgbClr val="66FF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7" name="Line 87"/>
                  <p:cNvSpPr>
                    <a:spLocks noChangeShapeType="1"/>
                  </p:cNvSpPr>
                  <p:nvPr/>
                </p:nvSpPr>
                <p:spPr bwMode="auto">
                  <a:xfrm rot="17523939" flipH="1">
                    <a:off x="2488" y="2187"/>
                    <a:ext cx="108" cy="68"/>
                  </a:xfrm>
                  <a:prstGeom prst="line">
                    <a:avLst/>
                  </a:prstGeom>
                  <a:noFill/>
                  <a:ln w="19050">
                    <a:solidFill>
                      <a:srgbClr val="66FF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41048" name="Rectangle 88"/>
          <p:cNvSpPr>
            <a:spLocks noChangeArrowheads="1"/>
          </p:cNvSpPr>
          <p:nvPr/>
        </p:nvSpPr>
        <p:spPr bwMode="auto">
          <a:xfrm>
            <a:off x="6486525" y="922338"/>
            <a:ext cx="2622550" cy="641350"/>
          </a:xfrm>
          <a:prstGeom prst="rect">
            <a:avLst/>
          </a:prstGeom>
          <a:noFill/>
          <a:ln w="9525">
            <a:noFill/>
            <a:miter lim="800000"/>
            <a:headEnd/>
            <a:tailEnd/>
          </a:ln>
          <a:effectLst/>
        </p:spPr>
        <p:txBody>
          <a:bodyPr wrap="none">
            <a:spAutoFit/>
          </a:bodyPr>
          <a:lstStyle/>
          <a:p>
            <a:pPr algn="r">
              <a:defRPr/>
            </a:pPr>
            <a:r>
              <a:rPr lang="de-DE" sz="1800">
                <a:solidFill>
                  <a:srgbClr val="CC0000"/>
                </a:solidFill>
                <a:effectLst>
                  <a:outerShdw blurRad="38100" dist="38100" dir="2700000" algn="tl">
                    <a:srgbClr val="DDDDDD"/>
                  </a:outerShdw>
                </a:effectLst>
                <a:latin typeface="Arial" charset="0"/>
                <a:cs typeface="+mn-cs"/>
              </a:rPr>
              <a:t>Classic (nuclear)</a:t>
            </a:r>
          </a:p>
          <a:p>
            <a:pPr algn="r">
              <a:defRPr/>
            </a:pPr>
            <a:r>
              <a:rPr lang="de-DE" sz="1800">
                <a:solidFill>
                  <a:srgbClr val="CC0000"/>
                </a:solidFill>
                <a:effectLst>
                  <a:outerShdw blurRad="38100" dist="38100" dir="2700000" algn="tl">
                    <a:srgbClr val="DDDDDD"/>
                  </a:outerShdw>
                </a:effectLst>
                <a:latin typeface="Arial" charset="0"/>
                <a:cs typeface="+mn-cs"/>
              </a:rPr>
              <a:t>progesterone receptor</a:t>
            </a:r>
          </a:p>
        </p:txBody>
      </p:sp>
      <p:sp>
        <p:nvSpPr>
          <p:cNvPr id="21534" name="Text Box 89"/>
          <p:cNvSpPr txBox="1">
            <a:spLocks noChangeArrowheads="1"/>
          </p:cNvSpPr>
          <p:nvPr/>
        </p:nvSpPr>
        <p:spPr bwMode="auto">
          <a:xfrm>
            <a:off x="6165850" y="5287963"/>
            <a:ext cx="1238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ctr">
              <a:spcBef>
                <a:spcPct val="50000"/>
              </a:spcBef>
            </a:pPr>
            <a:r>
              <a:rPr lang="de-DE" sz="1000">
                <a:latin typeface="Arial" charset="0"/>
              </a:rPr>
              <a:t>Basal</a:t>
            </a:r>
            <a:r>
              <a:rPr lang="en-GB" sz="1000">
                <a:latin typeface="Arial" charset="0"/>
              </a:rPr>
              <a:t> Transcription-</a:t>
            </a:r>
          </a:p>
          <a:p>
            <a:pPr algn="ctr"/>
            <a:r>
              <a:rPr lang="en-GB" sz="1000">
                <a:latin typeface="Arial" charset="0"/>
              </a:rPr>
              <a:t>Machinery</a:t>
            </a:r>
            <a:endParaRPr lang="de-DE" sz="1000">
              <a:latin typeface="Arial" charset="0"/>
            </a:endParaRPr>
          </a:p>
        </p:txBody>
      </p:sp>
      <p:sp>
        <p:nvSpPr>
          <p:cNvPr id="41050" name="Rectangle 90"/>
          <p:cNvSpPr>
            <a:spLocks noChangeArrowheads="1"/>
          </p:cNvSpPr>
          <p:nvPr/>
        </p:nvSpPr>
        <p:spPr bwMode="auto">
          <a:xfrm>
            <a:off x="874659" y="239713"/>
            <a:ext cx="7401034" cy="461665"/>
          </a:xfrm>
          <a:prstGeom prst="rect">
            <a:avLst/>
          </a:prstGeom>
          <a:noFill/>
          <a:ln w="12700">
            <a:noFill/>
            <a:miter lim="800000"/>
            <a:headEnd/>
            <a:tailEnd/>
          </a:ln>
          <a:effectLst/>
        </p:spPr>
        <p:txBody>
          <a:bodyPr wrap="none">
            <a:spAutoFit/>
          </a:bodyPr>
          <a:lstStyle/>
          <a:p>
            <a:pPr marL="342900" indent="-342900" algn="ctr">
              <a:spcBef>
                <a:spcPct val="20000"/>
              </a:spcBef>
              <a:defRPr/>
            </a:pPr>
            <a:r>
              <a:rPr lang="de-DE" sz="2400" b="1" dirty="0" err="1">
                <a:effectLst>
                  <a:outerShdw blurRad="38100" dist="38100" dir="2700000" algn="tl">
                    <a:srgbClr val="DDDDDD"/>
                  </a:outerShdw>
                </a:effectLst>
                <a:latin typeface="Arial" charset="0"/>
                <a:cs typeface="+mn-cs"/>
              </a:rPr>
              <a:t>Genomic</a:t>
            </a:r>
            <a:r>
              <a:rPr lang="de-DE" sz="2400" b="1" dirty="0">
                <a:effectLst>
                  <a:outerShdw blurRad="38100" dist="38100" dir="2700000" algn="tl">
                    <a:srgbClr val="DDDDDD"/>
                  </a:outerShdw>
                </a:effectLst>
                <a:latin typeface="Arial" charset="0"/>
                <a:cs typeface="+mn-cs"/>
              </a:rPr>
              <a:t> &amp; non-</a:t>
            </a:r>
            <a:r>
              <a:rPr lang="de-DE" sz="2400" b="1" dirty="0" err="1">
                <a:effectLst>
                  <a:outerShdw blurRad="38100" dist="38100" dir="2700000" algn="tl">
                    <a:srgbClr val="DDDDDD"/>
                  </a:outerShdw>
                </a:effectLst>
                <a:latin typeface="Arial" charset="0"/>
                <a:cs typeface="+mn-cs"/>
              </a:rPr>
              <a:t>genomic</a:t>
            </a:r>
            <a:r>
              <a:rPr lang="de-DE" sz="2400" b="1" dirty="0">
                <a:effectLst>
                  <a:outerShdw blurRad="38100" dist="38100" dir="2700000" algn="tl">
                    <a:srgbClr val="DDDDDD"/>
                  </a:outerShdw>
                </a:effectLst>
                <a:latin typeface="Arial" charset="0"/>
                <a:cs typeface="+mn-cs"/>
              </a:rPr>
              <a:t> </a:t>
            </a:r>
            <a:r>
              <a:rPr lang="de-DE" sz="2400" b="1" dirty="0" err="1">
                <a:effectLst>
                  <a:outerShdw blurRad="38100" dist="38100" dir="2700000" algn="tl">
                    <a:srgbClr val="DDDDDD"/>
                  </a:outerShdw>
                </a:effectLst>
                <a:latin typeface="Arial" charset="0"/>
                <a:cs typeface="+mn-cs"/>
              </a:rPr>
              <a:t>progesterone</a:t>
            </a:r>
            <a:r>
              <a:rPr lang="de-DE" sz="2400" b="1" dirty="0">
                <a:effectLst>
                  <a:outerShdw blurRad="38100" dist="38100" dir="2700000" algn="tl">
                    <a:srgbClr val="DDDDDD"/>
                  </a:outerShdw>
                </a:effectLst>
                <a:latin typeface="Arial" charset="0"/>
                <a:cs typeface="+mn-cs"/>
              </a:rPr>
              <a:t> </a:t>
            </a:r>
            <a:r>
              <a:rPr lang="de-DE" sz="2400" b="1" dirty="0" err="1">
                <a:effectLst>
                  <a:outerShdw blurRad="38100" dist="38100" dir="2700000" algn="tl">
                    <a:srgbClr val="DDDDDD"/>
                  </a:outerShdw>
                </a:effectLst>
                <a:latin typeface="Arial" charset="0"/>
                <a:cs typeface="+mn-cs"/>
              </a:rPr>
              <a:t>signalling</a:t>
            </a:r>
            <a:endParaRPr lang="de-DE" sz="2400" b="1" dirty="0">
              <a:effectLst>
                <a:outerShdw blurRad="38100" dist="38100" dir="2700000" algn="tl">
                  <a:srgbClr val="DDDDDD"/>
                </a:outerShdw>
              </a:effectLst>
              <a:latin typeface="Arial" charset="0"/>
              <a:cs typeface="+mn-cs"/>
            </a:endParaRPr>
          </a:p>
        </p:txBody>
      </p:sp>
    </p:spTree>
    <p:extLst>
      <p:ext uri="{BB962C8B-B14F-4D97-AF65-F5344CB8AC3E}">
        <p14:creationId xmlns:p14="http://schemas.microsoft.com/office/powerpoint/2010/main" val="482233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847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rgbClr val="FFFFFF"/>
                </a:solidFill>
              </a:rPr>
              <a:t>Chemotherapy </a:t>
            </a:r>
            <a:r>
              <a:rPr lang="en-GB" sz="3200" b="1" dirty="0">
                <a:solidFill>
                  <a:srgbClr val="FFFFFF"/>
                </a:solidFill>
              </a:rPr>
              <a:t>in Endometrial Hyperplasia</a:t>
            </a:r>
            <a:endParaRPr lang="en-GB" sz="3200" dirty="0">
              <a:solidFill>
                <a:srgbClr val="FFFFFF"/>
              </a:solidFill>
            </a:endParaRPr>
          </a:p>
        </p:txBody>
      </p:sp>
      <p:sp>
        <p:nvSpPr>
          <p:cNvPr id="5" name="Rectangle 3"/>
          <p:cNvSpPr txBox="1">
            <a:spLocks noChangeArrowheads="1"/>
          </p:cNvSpPr>
          <p:nvPr/>
        </p:nvSpPr>
        <p:spPr>
          <a:xfrm>
            <a:off x="533401" y="1074982"/>
            <a:ext cx="8317638" cy="318057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kumimoji="1" lang="en-US" altLang="zh-TW" dirty="0" smtClean="0"/>
              <a:t>Chemotherapy</a:t>
            </a:r>
          </a:p>
          <a:p>
            <a:pPr marL="0" indent="0">
              <a:buNone/>
            </a:pPr>
            <a:endParaRPr kumimoji="1" lang="en-US" altLang="zh-TW" dirty="0" smtClean="0"/>
          </a:p>
          <a:p>
            <a:pPr lvl="1"/>
            <a:r>
              <a:rPr kumimoji="1" lang="en-US" altLang="zh-TW" dirty="0" smtClean="0"/>
              <a:t>No clear results on effectiveness</a:t>
            </a:r>
          </a:p>
          <a:p>
            <a:pPr lvl="1"/>
            <a:endParaRPr kumimoji="1" lang="en-US" altLang="zh-TW" dirty="0" smtClean="0"/>
          </a:p>
          <a:p>
            <a:pPr lvl="1"/>
            <a:r>
              <a:rPr kumimoji="1" lang="en-US" altLang="zh-TW" dirty="0" smtClean="0"/>
              <a:t>Potentially most useful in metastatic cancer</a:t>
            </a:r>
          </a:p>
          <a:p>
            <a:pPr lvl="1"/>
            <a:endParaRPr kumimoji="1" lang="en-US" altLang="zh-TW" dirty="0" smtClean="0"/>
          </a:p>
          <a:p>
            <a:pPr lvl="1"/>
            <a:r>
              <a:rPr kumimoji="1" lang="en-US" altLang="zh-TW" dirty="0" smtClean="0"/>
              <a:t>Not as important as surgery and radiation</a:t>
            </a:r>
          </a:p>
          <a:p>
            <a:pPr lvl="1"/>
            <a:endParaRPr kumimoji="1" lang="en-US" altLang="zh-TW" dirty="0" smtClean="0"/>
          </a:p>
          <a:p>
            <a:pPr lvl="1"/>
            <a:r>
              <a:rPr kumimoji="1" lang="en-US" altLang="zh-TW" dirty="0" smtClean="0"/>
              <a:t>Only used in advanced or recurrent tumor after definitive treatment with surgery and radiation</a:t>
            </a:r>
            <a:endParaRPr kumimoji="1" lang="en-US" altLang="zh-TW" dirty="0"/>
          </a:p>
        </p:txBody>
      </p:sp>
    </p:spTree>
    <p:extLst>
      <p:ext uri="{BB962C8B-B14F-4D97-AF65-F5344CB8AC3E}">
        <p14:creationId xmlns:p14="http://schemas.microsoft.com/office/powerpoint/2010/main" val="1595838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5847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200" b="1" dirty="0" smtClean="0">
                <a:solidFill>
                  <a:srgbClr val="FFFFFF"/>
                </a:solidFill>
              </a:rPr>
              <a:t>Disease Recurrence</a:t>
            </a:r>
            <a:endParaRPr lang="en-GB" sz="3200" dirty="0">
              <a:solidFill>
                <a:srgbClr val="FFFFFF"/>
              </a:solidFill>
            </a:endParaRPr>
          </a:p>
        </p:txBody>
      </p:sp>
      <p:sp>
        <p:nvSpPr>
          <p:cNvPr id="6" name="Rectangle 3"/>
          <p:cNvSpPr txBox="1">
            <a:spLocks noChangeArrowheads="1"/>
          </p:cNvSpPr>
          <p:nvPr/>
        </p:nvSpPr>
        <p:spPr>
          <a:xfrm>
            <a:off x="457200" y="73599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kumimoji="1" lang="en-US" altLang="zh-TW" dirty="0" smtClean="0"/>
              <a:t>Likely in women with advanced disease</a:t>
            </a:r>
          </a:p>
          <a:p>
            <a:endParaRPr kumimoji="1" lang="en-US" altLang="zh-TW" dirty="0" smtClean="0"/>
          </a:p>
          <a:p>
            <a:r>
              <a:rPr kumimoji="1" lang="en-US" altLang="zh-TW" dirty="0" smtClean="0"/>
              <a:t>Within 3 years of original diagnosis</a:t>
            </a:r>
          </a:p>
          <a:p>
            <a:endParaRPr kumimoji="1" lang="en-US" altLang="zh-TW" dirty="0" smtClean="0"/>
          </a:p>
          <a:p>
            <a:r>
              <a:rPr kumimoji="1" lang="en-US" altLang="zh-TW" dirty="0" smtClean="0"/>
              <a:t>Hormone therapy can be considered</a:t>
            </a:r>
          </a:p>
          <a:p>
            <a:endParaRPr kumimoji="1" lang="en-US" altLang="zh-TW" dirty="0" smtClean="0"/>
          </a:p>
          <a:p>
            <a:r>
              <a:rPr kumimoji="1" lang="en-US" altLang="zh-TW" dirty="0" smtClean="0"/>
              <a:t>Use of chemotherapy is being evaluated</a:t>
            </a:r>
          </a:p>
          <a:p>
            <a:endParaRPr kumimoji="1" lang="en-US" altLang="zh-TW" dirty="0" smtClean="0"/>
          </a:p>
          <a:p>
            <a:r>
              <a:rPr kumimoji="1" lang="en-US" altLang="zh-TW" dirty="0" smtClean="0"/>
              <a:t>External beam pelvic radiation or brachytherapy</a:t>
            </a:r>
            <a:endParaRPr kumimoji="1" lang="en-US" altLang="zh-TW" dirty="0"/>
          </a:p>
        </p:txBody>
      </p:sp>
    </p:spTree>
    <p:extLst>
      <p:ext uri="{BB962C8B-B14F-4D97-AF65-F5344CB8AC3E}">
        <p14:creationId xmlns:p14="http://schemas.microsoft.com/office/powerpoint/2010/main" val="3259465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6552" y="730033"/>
            <a:ext cx="6609983" cy="4251606"/>
          </a:xfrm>
          <a:prstGeom prst="rect">
            <a:avLst/>
          </a:prstGeom>
        </p:spPr>
      </p:pic>
      <p:sp>
        <p:nvSpPr>
          <p:cNvPr id="3" name="Rectangle 2"/>
          <p:cNvSpPr/>
          <p:nvPr/>
        </p:nvSpPr>
        <p:spPr>
          <a:xfrm>
            <a:off x="488126" y="5082215"/>
            <a:ext cx="8072389" cy="923330"/>
          </a:xfrm>
          <a:prstGeom prst="rect">
            <a:avLst/>
          </a:prstGeom>
        </p:spPr>
        <p:txBody>
          <a:bodyPr wrap="square">
            <a:spAutoFit/>
          </a:bodyPr>
          <a:lstStyle/>
          <a:p>
            <a:r>
              <a:rPr lang="en-US" dirty="0"/>
              <a:t>Progesterone web of influence. Through genomic and non-genomic regulation, progesterone acts as a tumor suppressor to promote () apoptosis, differentiation, and cell cycle arrest, and to inhibit () inflammation and invasion.</a:t>
            </a:r>
          </a:p>
        </p:txBody>
      </p:sp>
    </p:spTree>
    <p:extLst>
      <p:ext uri="{BB962C8B-B14F-4D97-AF65-F5344CB8AC3E}">
        <p14:creationId xmlns:p14="http://schemas.microsoft.com/office/powerpoint/2010/main" val="3125121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93662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177155" name="Rectangle 3"/>
          <p:cNvSpPr>
            <a:spLocks noChangeArrowheads="1"/>
          </p:cNvSpPr>
          <p:nvPr/>
        </p:nvSpPr>
        <p:spPr bwMode="auto">
          <a:xfrm>
            <a:off x="2684463" y="239713"/>
            <a:ext cx="3790950" cy="457200"/>
          </a:xfrm>
          <a:prstGeom prst="rect">
            <a:avLst/>
          </a:prstGeom>
          <a:noFill/>
          <a:ln w="12700">
            <a:noFill/>
            <a:miter lim="800000"/>
            <a:headEnd/>
            <a:tailEnd/>
          </a:ln>
          <a:effectLst/>
        </p:spPr>
        <p:txBody>
          <a:bodyPr wrap="none">
            <a:spAutoFit/>
          </a:bodyPr>
          <a:lstStyle/>
          <a:p>
            <a:pPr marL="342900" indent="-342900" algn="ctr">
              <a:spcBef>
                <a:spcPct val="20000"/>
              </a:spcBef>
              <a:defRPr/>
            </a:pPr>
            <a:r>
              <a:rPr lang="de-DE">
                <a:solidFill>
                  <a:srgbClr val="4D4D4D"/>
                </a:solidFill>
                <a:effectLst>
                  <a:outerShdw blurRad="38100" dist="38100" dir="2700000" algn="tl">
                    <a:srgbClr val="DDDDDD"/>
                  </a:outerShdw>
                </a:effectLst>
                <a:latin typeface="Arial" charset="0"/>
                <a:cs typeface="+mn-cs"/>
              </a:rPr>
              <a:t>LEARNING OBJECTIVES</a:t>
            </a:r>
          </a:p>
        </p:txBody>
      </p:sp>
      <p:grpSp>
        <p:nvGrpSpPr>
          <p:cNvPr id="80899" name="Group 4"/>
          <p:cNvGrpSpPr>
            <a:grpSpLocks/>
          </p:cNvGrpSpPr>
          <p:nvPr/>
        </p:nvGrpSpPr>
        <p:grpSpPr bwMode="auto">
          <a:xfrm>
            <a:off x="1773238" y="2006601"/>
            <a:ext cx="5595937" cy="830263"/>
            <a:chOff x="182" y="1230"/>
            <a:chExt cx="5069" cy="523"/>
          </a:xfrm>
        </p:grpSpPr>
        <p:sp>
          <p:nvSpPr>
            <p:cNvPr id="177157" name="Text Box 5"/>
            <p:cNvSpPr txBox="1">
              <a:spLocks noChangeArrowheads="1"/>
            </p:cNvSpPr>
            <p:nvPr/>
          </p:nvSpPr>
          <p:spPr bwMode="auto">
            <a:xfrm>
              <a:off x="383" y="1230"/>
              <a:ext cx="4868" cy="523"/>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dirty="0" smtClean="0">
                  <a:effectLst>
                    <a:outerShdw blurRad="38100" dist="38100" dir="2700000" algn="tl">
                      <a:srgbClr val="DDDDDD"/>
                    </a:outerShdw>
                  </a:effectLst>
                  <a:latin typeface="Arial" charset="0"/>
                  <a:cs typeface="+mn-cs"/>
                </a:rPr>
                <a:t>To understand the mechanisms that underpin the cell-responses to progesterone signalling in th</a:t>
              </a:r>
              <a:r>
                <a:rPr lang="en-GB" sz="1600" dirty="0" smtClean="0">
                  <a:effectLst>
                    <a:outerShdw blurRad="38100" dist="38100" dir="2700000" algn="tl">
                      <a:srgbClr val="DDDDDD"/>
                    </a:outerShdw>
                  </a:effectLst>
                  <a:latin typeface="Arial" charset="0"/>
                </a:rPr>
                <a:t>e mammary gland and endometrium</a:t>
              </a:r>
              <a:r>
                <a:rPr lang="en-GB" sz="1600" dirty="0" smtClean="0">
                  <a:effectLst>
                    <a:outerShdw blurRad="38100" dist="38100" dir="2700000" algn="tl">
                      <a:srgbClr val="DDDDDD"/>
                    </a:outerShdw>
                  </a:effectLst>
                  <a:latin typeface="Arial" charset="0"/>
                  <a:cs typeface="+mn-cs"/>
                </a:rPr>
                <a:t> </a:t>
              </a:r>
            </a:p>
          </p:txBody>
        </p:sp>
        <p:sp>
          <p:nvSpPr>
            <p:cNvPr id="80907" name="Oval 6"/>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80900" name="Group 7"/>
          <p:cNvGrpSpPr>
            <a:grpSpLocks/>
          </p:cNvGrpSpPr>
          <p:nvPr/>
        </p:nvGrpSpPr>
        <p:grpSpPr bwMode="auto">
          <a:xfrm>
            <a:off x="1773238" y="3086100"/>
            <a:ext cx="5595937" cy="584200"/>
            <a:chOff x="182" y="1230"/>
            <a:chExt cx="5069" cy="368"/>
          </a:xfrm>
        </p:grpSpPr>
        <p:sp>
          <p:nvSpPr>
            <p:cNvPr id="177160" name="Text Box 8"/>
            <p:cNvSpPr txBox="1">
              <a:spLocks noChangeArrowheads="1"/>
            </p:cNvSpPr>
            <p:nvPr/>
          </p:nvSpPr>
          <p:spPr bwMode="auto">
            <a:xfrm>
              <a:off x="383" y="1230"/>
              <a:ext cx="4868" cy="368"/>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dirty="0" smtClean="0">
                  <a:effectLst>
                    <a:outerShdw blurRad="38100" dist="38100" dir="2700000" algn="tl">
                      <a:srgbClr val="DDDDDD"/>
                    </a:outerShdw>
                  </a:effectLst>
                  <a:latin typeface="Arial" charset="0"/>
                  <a:cs typeface="+mn-cs"/>
                </a:rPr>
                <a:t>To understand how the progesterone receptor is a target for   breast cancer cells </a:t>
              </a:r>
              <a:r>
                <a:rPr lang="en-GB" sz="1600" dirty="0" smtClean="0">
                  <a:effectLst>
                    <a:outerShdw blurRad="38100" dist="38100" dir="2700000" algn="tl">
                      <a:srgbClr val="DDDDDD"/>
                    </a:outerShdw>
                  </a:effectLst>
                  <a:latin typeface="Arial" charset="0"/>
                </a:rPr>
                <a:t>treatment</a:t>
              </a:r>
              <a:endParaRPr lang="en-GB" sz="1600" dirty="0" smtClean="0">
                <a:effectLst>
                  <a:outerShdw blurRad="38100" dist="38100" dir="2700000" algn="tl">
                    <a:srgbClr val="DDDDDD"/>
                  </a:outerShdw>
                </a:effectLst>
                <a:latin typeface="Arial" charset="0"/>
                <a:cs typeface="+mn-cs"/>
              </a:endParaRPr>
            </a:p>
          </p:txBody>
        </p:sp>
        <p:sp>
          <p:nvSpPr>
            <p:cNvPr id="80905" name="Oval 9"/>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80901" name="Group 10"/>
          <p:cNvGrpSpPr>
            <a:grpSpLocks/>
          </p:cNvGrpSpPr>
          <p:nvPr/>
        </p:nvGrpSpPr>
        <p:grpSpPr bwMode="auto">
          <a:xfrm>
            <a:off x="1773238" y="4167191"/>
            <a:ext cx="5595937" cy="584201"/>
            <a:chOff x="182" y="1230"/>
            <a:chExt cx="5069" cy="368"/>
          </a:xfrm>
        </p:grpSpPr>
        <p:sp>
          <p:nvSpPr>
            <p:cNvPr id="177163" name="Text Box 11"/>
            <p:cNvSpPr txBox="1">
              <a:spLocks noChangeArrowheads="1"/>
            </p:cNvSpPr>
            <p:nvPr/>
          </p:nvSpPr>
          <p:spPr bwMode="auto">
            <a:xfrm>
              <a:off x="383" y="1230"/>
              <a:ext cx="4868" cy="368"/>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dirty="0" smtClean="0">
                  <a:effectLst>
                    <a:outerShdw blurRad="38100" dist="38100" dir="2700000" algn="tl">
                      <a:srgbClr val="DDDDDD"/>
                    </a:outerShdw>
                  </a:effectLst>
                  <a:latin typeface="Arial" charset="0"/>
                  <a:cs typeface="+mn-cs"/>
                </a:rPr>
                <a:t>To understand how progesterone is </a:t>
              </a:r>
              <a:r>
                <a:rPr lang="en-GB" sz="1600" dirty="0" smtClean="0">
                  <a:effectLst>
                    <a:outerShdw blurRad="38100" dist="38100" dir="2700000" algn="tl">
                      <a:srgbClr val="DDDDDD"/>
                    </a:outerShdw>
                  </a:effectLst>
                  <a:latin typeface="Arial" charset="0"/>
                </a:rPr>
                <a:t>used</a:t>
              </a:r>
              <a:r>
                <a:rPr lang="en-GB" sz="1600" dirty="0" smtClean="0">
                  <a:effectLst>
                    <a:outerShdw blurRad="38100" dist="38100" dir="2700000" algn="tl">
                      <a:srgbClr val="DDDDDD"/>
                    </a:outerShdw>
                  </a:effectLst>
                  <a:latin typeface="Arial" charset="0"/>
                  <a:cs typeface="+mn-cs"/>
                </a:rPr>
                <a:t> in the treatment of endometrial cancer</a:t>
              </a:r>
            </a:p>
          </p:txBody>
        </p:sp>
        <p:sp>
          <p:nvSpPr>
            <p:cNvPr id="80903" name="Oval 12"/>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sp>
        <p:nvSpPr>
          <p:cNvPr id="2" name="TextBox 1"/>
          <p:cNvSpPr txBox="1"/>
          <p:nvPr/>
        </p:nvSpPr>
        <p:spPr>
          <a:xfrm>
            <a:off x="601524" y="5095343"/>
            <a:ext cx="7945604" cy="338554"/>
          </a:xfrm>
          <a:prstGeom prst="rect">
            <a:avLst/>
          </a:prstGeom>
          <a:noFill/>
        </p:spPr>
        <p:txBody>
          <a:bodyPr wrap="none" rtlCol="0">
            <a:spAutoFit/>
          </a:bodyPr>
          <a:lstStyle/>
          <a:p>
            <a:r>
              <a:rPr lang="en-US" sz="1600" dirty="0"/>
              <a:t>http://</a:t>
            </a:r>
            <a:r>
              <a:rPr lang="en-US" sz="1600" dirty="0" err="1"/>
              <a:t>www.cancer.gov</a:t>
            </a:r>
            <a:r>
              <a:rPr lang="en-US" sz="1600" dirty="0"/>
              <a:t>/</a:t>
            </a:r>
            <a:r>
              <a:rPr lang="en-US" sz="1600" dirty="0" err="1"/>
              <a:t>cancertopics</a:t>
            </a:r>
            <a:r>
              <a:rPr lang="en-US" sz="1600" dirty="0"/>
              <a:t>/pdq/treatment/endometrial/</a:t>
            </a:r>
            <a:r>
              <a:rPr lang="en-US" sz="1600" dirty="0" err="1"/>
              <a:t>HealthProfessional</a:t>
            </a:r>
            <a:r>
              <a:rPr lang="en-US" sz="1600" dirty="0"/>
              <a:t>/page1</a:t>
            </a:r>
          </a:p>
        </p:txBody>
      </p:sp>
      <p:sp>
        <p:nvSpPr>
          <p:cNvPr id="4" name="Rectangle 3"/>
          <p:cNvSpPr/>
          <p:nvPr/>
        </p:nvSpPr>
        <p:spPr>
          <a:xfrm>
            <a:off x="601523" y="5425967"/>
            <a:ext cx="8170701" cy="369332"/>
          </a:xfrm>
          <a:prstGeom prst="rect">
            <a:avLst/>
          </a:prstGeom>
        </p:spPr>
        <p:txBody>
          <a:bodyPr wrap="square">
            <a:spAutoFit/>
          </a:bodyPr>
          <a:lstStyle/>
          <a:p>
            <a:r>
              <a:rPr lang="en-US" dirty="0"/>
              <a:t>http://</a:t>
            </a:r>
            <a:r>
              <a:rPr lang="en-US" dirty="0" err="1"/>
              <a:t>info.cancerresearchuk.org</a:t>
            </a:r>
            <a:r>
              <a:rPr lang="en-US" dirty="0"/>
              <a:t>/</a:t>
            </a:r>
            <a:r>
              <a:rPr lang="en-US" dirty="0" err="1"/>
              <a:t>cancerstats</a:t>
            </a:r>
            <a:r>
              <a:rPr lang="en-US" dirty="0"/>
              <a:t>/types/uterus/</a:t>
            </a:r>
            <a:r>
              <a:rPr lang="en-US" dirty="0" err="1"/>
              <a:t>symptomsandtreatment</a:t>
            </a:r>
            <a:r>
              <a:rPr lang="en-US" dirty="0"/>
              <a:t>/</a:t>
            </a:r>
          </a:p>
        </p:txBody>
      </p:sp>
    </p:spTree>
    <p:extLst>
      <p:ext uri="{BB962C8B-B14F-4D97-AF65-F5344CB8AC3E}">
        <p14:creationId xmlns:p14="http://schemas.microsoft.com/office/powerpoint/2010/main" val="1645816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026"/>
          <p:cNvGrpSpPr>
            <a:grpSpLocks/>
          </p:cNvGrpSpPr>
          <p:nvPr/>
        </p:nvGrpSpPr>
        <p:grpSpPr bwMode="auto">
          <a:xfrm>
            <a:off x="1058863" y="485775"/>
            <a:ext cx="5740400" cy="527050"/>
            <a:chOff x="667" y="306"/>
            <a:chExt cx="3616" cy="332"/>
          </a:xfrm>
        </p:grpSpPr>
        <p:grpSp>
          <p:nvGrpSpPr>
            <p:cNvPr id="31779" name="Group 1027"/>
            <p:cNvGrpSpPr>
              <a:grpSpLocks/>
            </p:cNvGrpSpPr>
            <p:nvPr/>
          </p:nvGrpSpPr>
          <p:grpSpPr bwMode="auto">
            <a:xfrm>
              <a:off x="667" y="327"/>
              <a:ext cx="395" cy="311"/>
              <a:chOff x="533" y="3371"/>
              <a:chExt cx="395" cy="311"/>
            </a:xfrm>
          </p:grpSpPr>
          <p:sp>
            <p:nvSpPr>
              <p:cNvPr id="31781" name="Oval 1028"/>
              <p:cNvSpPr>
                <a:spLocks noChangeArrowheads="1"/>
              </p:cNvSpPr>
              <p:nvPr/>
            </p:nvSpPr>
            <p:spPr bwMode="auto">
              <a:xfrm>
                <a:off x="533" y="3371"/>
                <a:ext cx="395" cy="298"/>
              </a:xfrm>
              <a:prstGeom prst="ellipse">
                <a:avLst/>
              </a:prstGeom>
              <a:gradFill rotWithShape="0">
                <a:gsLst>
                  <a:gs pos="0">
                    <a:srgbClr val="618FFD"/>
                  </a:gs>
                  <a:gs pos="100000">
                    <a:srgbClr val="1D2B4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31782" name="Rectangle 1029"/>
              <p:cNvSpPr>
                <a:spLocks noChangeArrowheads="1"/>
              </p:cNvSpPr>
              <p:nvPr/>
            </p:nvSpPr>
            <p:spPr bwMode="auto">
              <a:xfrm>
                <a:off x="626" y="3396"/>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a:solidFill>
                      <a:schemeClr val="tx2"/>
                    </a:solidFill>
                  </a:rPr>
                  <a:t>X</a:t>
                </a:r>
              </a:p>
            </p:txBody>
          </p:sp>
        </p:grpSp>
        <p:sp>
          <p:nvSpPr>
            <p:cNvPr id="31780" name="Text Box 1030"/>
            <p:cNvSpPr txBox="1">
              <a:spLocks noChangeArrowheads="1"/>
            </p:cNvSpPr>
            <p:nvPr/>
          </p:nvSpPr>
          <p:spPr bwMode="auto">
            <a:xfrm>
              <a:off x="1212" y="306"/>
              <a:ext cx="30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solidFill>
                    <a:schemeClr val="accent2"/>
                  </a:solidFill>
                  <a:latin typeface="Comic Sans MS" charset="0"/>
                </a:rPr>
                <a:t>=Transcriptional partners of PR</a:t>
              </a:r>
              <a:endParaRPr lang="en-GB" b="1"/>
            </a:p>
          </p:txBody>
        </p:sp>
      </p:grpSp>
      <p:grpSp>
        <p:nvGrpSpPr>
          <p:cNvPr id="31747" name="Group 1031"/>
          <p:cNvGrpSpPr>
            <a:grpSpLocks/>
          </p:cNvGrpSpPr>
          <p:nvPr/>
        </p:nvGrpSpPr>
        <p:grpSpPr bwMode="auto">
          <a:xfrm>
            <a:off x="2044700" y="1111250"/>
            <a:ext cx="6892925" cy="2370138"/>
            <a:chOff x="1288" y="700"/>
            <a:chExt cx="4342" cy="1493"/>
          </a:xfrm>
        </p:grpSpPr>
        <p:grpSp>
          <p:nvGrpSpPr>
            <p:cNvPr id="31764" name="Group 1032"/>
            <p:cNvGrpSpPr>
              <a:grpSpLocks/>
            </p:cNvGrpSpPr>
            <p:nvPr/>
          </p:nvGrpSpPr>
          <p:grpSpPr bwMode="auto">
            <a:xfrm>
              <a:off x="1288" y="700"/>
              <a:ext cx="2086" cy="231"/>
              <a:chOff x="200" y="1625"/>
              <a:chExt cx="2086" cy="231"/>
            </a:xfrm>
          </p:grpSpPr>
          <p:sp>
            <p:nvSpPr>
              <p:cNvPr id="31777" name="Text Box 1033"/>
              <p:cNvSpPr txBox="1">
                <a:spLocks noChangeArrowheads="1"/>
              </p:cNvSpPr>
              <p:nvPr/>
            </p:nvSpPr>
            <p:spPr bwMode="auto">
              <a:xfrm>
                <a:off x="294" y="1625"/>
                <a:ext cx="19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latin typeface="Times" charset="0"/>
                  </a:rPr>
                  <a:t>Bone fide transcription factors</a:t>
                </a:r>
                <a:endParaRPr lang="en-GB">
                  <a:latin typeface="Times" charset="0"/>
                </a:endParaRPr>
              </a:p>
            </p:txBody>
          </p:sp>
          <p:sp>
            <p:nvSpPr>
              <p:cNvPr id="31778" name="Oval 1034"/>
              <p:cNvSpPr>
                <a:spLocks noChangeArrowheads="1"/>
              </p:cNvSpPr>
              <p:nvPr/>
            </p:nvSpPr>
            <p:spPr bwMode="auto">
              <a:xfrm>
                <a:off x="200" y="1696"/>
                <a:ext cx="88" cy="72"/>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en-GB"/>
              </a:p>
            </p:txBody>
          </p:sp>
        </p:grpSp>
        <p:grpSp>
          <p:nvGrpSpPr>
            <p:cNvPr id="31765" name="Group 1035"/>
            <p:cNvGrpSpPr>
              <a:grpSpLocks/>
            </p:cNvGrpSpPr>
            <p:nvPr/>
          </p:nvGrpSpPr>
          <p:grpSpPr bwMode="auto">
            <a:xfrm>
              <a:off x="1288" y="1015"/>
              <a:ext cx="4234" cy="231"/>
              <a:chOff x="200" y="2087"/>
              <a:chExt cx="4234" cy="231"/>
            </a:xfrm>
          </p:grpSpPr>
          <p:sp>
            <p:nvSpPr>
              <p:cNvPr id="31775" name="Text Box 1036"/>
              <p:cNvSpPr txBox="1">
                <a:spLocks noChangeArrowheads="1"/>
              </p:cNvSpPr>
              <p:nvPr/>
            </p:nvSpPr>
            <p:spPr bwMode="auto">
              <a:xfrm>
                <a:off x="294" y="2087"/>
                <a:ext cx="4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latin typeface="Times" charset="0"/>
                  </a:rPr>
                  <a:t>Capable of physically interacting with liganded or unliganded PR</a:t>
                </a:r>
                <a:endParaRPr lang="en-GB">
                  <a:latin typeface="Times" charset="0"/>
                </a:endParaRPr>
              </a:p>
            </p:txBody>
          </p:sp>
          <p:sp>
            <p:nvSpPr>
              <p:cNvPr id="31776" name="Oval 1037"/>
              <p:cNvSpPr>
                <a:spLocks noChangeArrowheads="1"/>
              </p:cNvSpPr>
              <p:nvPr/>
            </p:nvSpPr>
            <p:spPr bwMode="auto">
              <a:xfrm>
                <a:off x="200" y="2168"/>
                <a:ext cx="88" cy="72"/>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en-GB"/>
              </a:p>
            </p:txBody>
          </p:sp>
        </p:grpSp>
        <p:grpSp>
          <p:nvGrpSpPr>
            <p:cNvPr id="31766" name="Group 1038"/>
            <p:cNvGrpSpPr>
              <a:grpSpLocks/>
            </p:cNvGrpSpPr>
            <p:nvPr/>
          </p:nvGrpSpPr>
          <p:grpSpPr bwMode="auto">
            <a:xfrm>
              <a:off x="1288" y="1331"/>
              <a:ext cx="3006" cy="231"/>
              <a:chOff x="200" y="2550"/>
              <a:chExt cx="3006" cy="231"/>
            </a:xfrm>
          </p:grpSpPr>
          <p:sp>
            <p:nvSpPr>
              <p:cNvPr id="31773" name="Text Box 1039"/>
              <p:cNvSpPr txBox="1">
                <a:spLocks noChangeArrowheads="1"/>
              </p:cNvSpPr>
              <p:nvPr/>
            </p:nvSpPr>
            <p:spPr bwMode="auto">
              <a:xfrm>
                <a:off x="294" y="2550"/>
                <a:ext cx="2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latin typeface="Times" charset="0"/>
                  </a:rPr>
                  <a:t>Engages in transcriptional cross-talk with PR</a:t>
                </a:r>
                <a:endParaRPr lang="en-GB" sz="1600" b="1">
                  <a:latin typeface="Times" charset="0"/>
                </a:endParaRPr>
              </a:p>
            </p:txBody>
          </p:sp>
          <p:sp>
            <p:nvSpPr>
              <p:cNvPr id="31774" name="Oval 1040"/>
              <p:cNvSpPr>
                <a:spLocks noChangeArrowheads="1"/>
              </p:cNvSpPr>
              <p:nvPr/>
            </p:nvSpPr>
            <p:spPr bwMode="auto">
              <a:xfrm>
                <a:off x="200" y="2624"/>
                <a:ext cx="88" cy="72"/>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en-GB"/>
              </a:p>
            </p:txBody>
          </p:sp>
        </p:grpSp>
        <p:grpSp>
          <p:nvGrpSpPr>
            <p:cNvPr id="31767" name="Group 1041"/>
            <p:cNvGrpSpPr>
              <a:grpSpLocks/>
            </p:cNvGrpSpPr>
            <p:nvPr/>
          </p:nvGrpSpPr>
          <p:grpSpPr bwMode="auto">
            <a:xfrm>
              <a:off x="1288" y="1646"/>
              <a:ext cx="4342" cy="231"/>
              <a:chOff x="200" y="2550"/>
              <a:chExt cx="4342" cy="231"/>
            </a:xfrm>
          </p:grpSpPr>
          <p:sp>
            <p:nvSpPr>
              <p:cNvPr id="31771" name="Text Box 1042"/>
              <p:cNvSpPr txBox="1">
                <a:spLocks noChangeArrowheads="1"/>
              </p:cNvSpPr>
              <p:nvPr/>
            </p:nvSpPr>
            <p:spPr bwMode="auto">
              <a:xfrm>
                <a:off x="294" y="2550"/>
                <a:ext cx="42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latin typeface="Times" charset="0"/>
                  </a:rPr>
                  <a:t>Expression or activation is confined to differentiating endometrium</a:t>
                </a:r>
              </a:p>
            </p:txBody>
          </p:sp>
          <p:sp>
            <p:nvSpPr>
              <p:cNvPr id="31772" name="Oval 1043"/>
              <p:cNvSpPr>
                <a:spLocks noChangeArrowheads="1"/>
              </p:cNvSpPr>
              <p:nvPr/>
            </p:nvSpPr>
            <p:spPr bwMode="auto">
              <a:xfrm>
                <a:off x="200" y="2624"/>
                <a:ext cx="88" cy="72"/>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en-GB"/>
              </a:p>
            </p:txBody>
          </p:sp>
        </p:grpSp>
        <p:grpSp>
          <p:nvGrpSpPr>
            <p:cNvPr id="31768" name="Group 1044"/>
            <p:cNvGrpSpPr>
              <a:grpSpLocks/>
            </p:cNvGrpSpPr>
            <p:nvPr/>
          </p:nvGrpSpPr>
          <p:grpSpPr bwMode="auto">
            <a:xfrm>
              <a:off x="1288" y="1962"/>
              <a:ext cx="3282" cy="231"/>
              <a:chOff x="200" y="2550"/>
              <a:chExt cx="3282" cy="231"/>
            </a:xfrm>
          </p:grpSpPr>
          <p:sp>
            <p:nvSpPr>
              <p:cNvPr id="31769" name="Text Box 1045"/>
              <p:cNvSpPr txBox="1">
                <a:spLocks noChangeArrowheads="1"/>
              </p:cNvSpPr>
              <p:nvPr/>
            </p:nvSpPr>
            <p:spPr bwMode="auto">
              <a:xfrm>
                <a:off x="294" y="2550"/>
                <a:ext cx="3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b="1">
                    <a:latin typeface="Times" charset="0"/>
                  </a:rPr>
                  <a:t>Gene ablation results in a reproductive phenotype</a:t>
                </a:r>
              </a:p>
            </p:txBody>
          </p:sp>
          <p:sp>
            <p:nvSpPr>
              <p:cNvPr id="31770" name="Oval 1046"/>
              <p:cNvSpPr>
                <a:spLocks noChangeArrowheads="1"/>
              </p:cNvSpPr>
              <p:nvPr/>
            </p:nvSpPr>
            <p:spPr bwMode="auto">
              <a:xfrm>
                <a:off x="200" y="2624"/>
                <a:ext cx="88" cy="72"/>
              </a:xfrm>
              <a:prstGeom prst="ellipse">
                <a:avLst/>
              </a:prstGeom>
              <a:gradFill rotWithShape="0">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en-GB"/>
              </a:p>
            </p:txBody>
          </p:sp>
        </p:grpSp>
      </p:grpSp>
      <p:grpSp>
        <p:nvGrpSpPr>
          <p:cNvPr id="10" name="Group 1047"/>
          <p:cNvGrpSpPr>
            <a:grpSpLocks/>
          </p:cNvGrpSpPr>
          <p:nvPr/>
        </p:nvGrpSpPr>
        <p:grpSpPr bwMode="auto">
          <a:xfrm>
            <a:off x="1222375" y="3811588"/>
            <a:ext cx="6464300" cy="2781300"/>
            <a:chOff x="770" y="2401"/>
            <a:chExt cx="4072" cy="1752"/>
          </a:xfrm>
        </p:grpSpPr>
        <p:grpSp>
          <p:nvGrpSpPr>
            <p:cNvPr id="31749" name="Group 1048"/>
            <p:cNvGrpSpPr>
              <a:grpSpLocks/>
            </p:cNvGrpSpPr>
            <p:nvPr/>
          </p:nvGrpSpPr>
          <p:grpSpPr bwMode="auto">
            <a:xfrm>
              <a:off x="770" y="2409"/>
              <a:ext cx="302" cy="293"/>
              <a:chOff x="770" y="2377"/>
              <a:chExt cx="302" cy="293"/>
            </a:xfrm>
          </p:grpSpPr>
          <p:sp>
            <p:nvSpPr>
              <p:cNvPr id="31762" name="Oval 1049"/>
              <p:cNvSpPr>
                <a:spLocks noChangeArrowheads="1"/>
              </p:cNvSpPr>
              <p:nvPr/>
            </p:nvSpPr>
            <p:spPr bwMode="auto">
              <a:xfrm>
                <a:off x="770" y="2377"/>
                <a:ext cx="302" cy="274"/>
              </a:xfrm>
              <a:prstGeom prst="ellipse">
                <a:avLst/>
              </a:prstGeom>
              <a:gradFill rotWithShape="0">
                <a:gsLst>
                  <a:gs pos="0">
                    <a:srgbClr val="618FFD"/>
                  </a:gs>
                  <a:gs pos="100000">
                    <a:srgbClr val="1D2B4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31763" name="Rectangle 1050"/>
              <p:cNvSpPr>
                <a:spLocks noChangeArrowheads="1"/>
              </p:cNvSpPr>
              <p:nvPr/>
            </p:nvSpPr>
            <p:spPr bwMode="auto">
              <a:xfrm>
                <a:off x="809" y="2384"/>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a:solidFill>
                      <a:schemeClr val="tx2"/>
                    </a:solidFill>
                  </a:rPr>
                  <a:t>X</a:t>
                </a:r>
              </a:p>
            </p:txBody>
          </p:sp>
        </p:grpSp>
        <p:sp>
          <p:nvSpPr>
            <p:cNvPr id="31750" name="Text Box 1051"/>
            <p:cNvSpPr txBox="1">
              <a:spLocks noChangeArrowheads="1"/>
            </p:cNvSpPr>
            <p:nvPr/>
          </p:nvSpPr>
          <p:spPr bwMode="auto">
            <a:xfrm>
              <a:off x="1222" y="2401"/>
              <a:ext cx="36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000" b="1">
                  <a:solidFill>
                    <a:schemeClr val="accent2"/>
                  </a:solidFill>
                  <a:latin typeface="Comic Sans MS" charset="0"/>
                </a:rPr>
                <a:t>=C/EBP</a:t>
              </a:r>
              <a:r>
                <a:rPr lang="en-GB" sz="2000" b="1">
                  <a:solidFill>
                    <a:schemeClr val="accent2"/>
                  </a:solidFill>
                  <a:latin typeface="Symbol" charset="0"/>
                </a:rPr>
                <a:t>b</a:t>
              </a:r>
              <a:r>
                <a:rPr lang="en-GB" b="1">
                  <a:solidFill>
                    <a:schemeClr val="accent2"/>
                  </a:solidFill>
                  <a:latin typeface="Symbol" charset="0"/>
                </a:rPr>
                <a:t> : </a:t>
              </a:r>
              <a:r>
                <a:rPr lang="en-GB" sz="1600" b="1"/>
                <a:t>inflammation, differentiation, metabolism…..</a:t>
              </a:r>
            </a:p>
          </p:txBody>
        </p:sp>
        <p:sp>
          <p:nvSpPr>
            <p:cNvPr id="31751" name="Oval 1052"/>
            <p:cNvSpPr>
              <a:spLocks noChangeArrowheads="1"/>
            </p:cNvSpPr>
            <p:nvPr/>
          </p:nvSpPr>
          <p:spPr bwMode="auto">
            <a:xfrm>
              <a:off x="786" y="2885"/>
              <a:ext cx="302" cy="274"/>
            </a:xfrm>
            <a:prstGeom prst="ellipse">
              <a:avLst/>
            </a:prstGeom>
            <a:gradFill rotWithShape="0">
              <a:gsLst>
                <a:gs pos="0">
                  <a:srgbClr val="618FFD"/>
                </a:gs>
                <a:gs pos="100000">
                  <a:srgbClr val="1D2B4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31752" name="Rectangle 1053"/>
            <p:cNvSpPr>
              <a:spLocks noChangeArrowheads="1"/>
            </p:cNvSpPr>
            <p:nvPr/>
          </p:nvSpPr>
          <p:spPr bwMode="auto">
            <a:xfrm>
              <a:off x="825" y="2892"/>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a:solidFill>
                    <a:schemeClr val="tx2"/>
                  </a:solidFill>
                </a:rPr>
                <a:t>X</a:t>
              </a:r>
            </a:p>
          </p:txBody>
        </p:sp>
        <p:sp>
          <p:nvSpPr>
            <p:cNvPr id="31753" name="Text Box 1054"/>
            <p:cNvSpPr txBox="1">
              <a:spLocks noChangeArrowheads="1"/>
            </p:cNvSpPr>
            <p:nvPr/>
          </p:nvSpPr>
          <p:spPr bwMode="auto">
            <a:xfrm>
              <a:off x="1238" y="2877"/>
              <a:ext cx="341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000" b="1">
                  <a:solidFill>
                    <a:schemeClr val="accent2"/>
                  </a:solidFill>
                  <a:latin typeface="Comic Sans MS" charset="0"/>
                </a:rPr>
                <a:t>=FOXO1 (FKHR)</a:t>
              </a:r>
              <a:r>
                <a:rPr lang="en-GB" sz="2000" b="1">
                  <a:solidFill>
                    <a:schemeClr val="accent2"/>
                  </a:solidFill>
                  <a:latin typeface="Symbol" charset="0"/>
                </a:rPr>
                <a:t>:</a:t>
              </a:r>
              <a:r>
                <a:rPr lang="en-GB" b="1">
                  <a:solidFill>
                    <a:schemeClr val="accent2"/>
                  </a:solidFill>
                  <a:latin typeface="Symbol" charset="0"/>
                </a:rPr>
                <a:t> </a:t>
              </a:r>
              <a:r>
                <a:rPr lang="en-GB" sz="1600" b="1"/>
                <a:t>cell cycle regulation, apoptosis,</a:t>
              </a:r>
            </a:p>
            <a:p>
              <a:pPr eaLnBrk="1" hangingPunct="1"/>
              <a:r>
                <a:rPr lang="en-GB" sz="1600" b="1"/>
                <a:t>		      oxidative stress, metabolism,</a:t>
              </a:r>
            </a:p>
            <a:p>
              <a:pPr eaLnBrk="1" hangingPunct="1"/>
              <a:r>
                <a:rPr lang="en-GB" sz="1600" b="1"/>
                <a:t>		      glucose homeostasis….</a:t>
              </a:r>
            </a:p>
          </p:txBody>
        </p:sp>
        <p:sp>
          <p:nvSpPr>
            <p:cNvPr id="31754" name="Text Box 1055"/>
            <p:cNvSpPr txBox="1">
              <a:spLocks noChangeArrowheads="1"/>
            </p:cNvSpPr>
            <p:nvPr/>
          </p:nvSpPr>
          <p:spPr bwMode="auto">
            <a:xfrm>
              <a:off x="1222" y="3457"/>
              <a:ext cx="17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000" b="1">
                  <a:solidFill>
                    <a:schemeClr val="accent2"/>
                  </a:solidFill>
                  <a:latin typeface="Comic Sans MS" charset="0"/>
                </a:rPr>
                <a:t>=STAT5</a:t>
              </a:r>
              <a:r>
                <a:rPr lang="en-GB" sz="2000" b="1">
                  <a:solidFill>
                    <a:schemeClr val="accent2"/>
                  </a:solidFill>
                  <a:latin typeface="Symbol" charset="0"/>
                </a:rPr>
                <a:t>:</a:t>
              </a:r>
              <a:r>
                <a:rPr lang="en-GB" b="1">
                  <a:solidFill>
                    <a:schemeClr val="accent2"/>
                  </a:solidFill>
                  <a:latin typeface="Symbol" charset="0"/>
                </a:rPr>
                <a:t> </a:t>
              </a:r>
              <a:r>
                <a:rPr lang="en-GB" sz="1600" b="1"/>
                <a:t>differentiation</a:t>
              </a:r>
            </a:p>
          </p:txBody>
        </p:sp>
        <p:grpSp>
          <p:nvGrpSpPr>
            <p:cNvPr id="31755" name="Group 1056"/>
            <p:cNvGrpSpPr>
              <a:grpSpLocks/>
            </p:cNvGrpSpPr>
            <p:nvPr/>
          </p:nvGrpSpPr>
          <p:grpSpPr bwMode="auto">
            <a:xfrm>
              <a:off x="809" y="3420"/>
              <a:ext cx="302" cy="293"/>
              <a:chOff x="770" y="2377"/>
              <a:chExt cx="302" cy="293"/>
            </a:xfrm>
          </p:grpSpPr>
          <p:sp>
            <p:nvSpPr>
              <p:cNvPr id="31760" name="Oval 1057"/>
              <p:cNvSpPr>
                <a:spLocks noChangeArrowheads="1"/>
              </p:cNvSpPr>
              <p:nvPr/>
            </p:nvSpPr>
            <p:spPr bwMode="auto">
              <a:xfrm>
                <a:off x="770" y="2377"/>
                <a:ext cx="302" cy="274"/>
              </a:xfrm>
              <a:prstGeom prst="ellipse">
                <a:avLst/>
              </a:prstGeom>
              <a:gradFill rotWithShape="0">
                <a:gsLst>
                  <a:gs pos="0">
                    <a:srgbClr val="618FFD"/>
                  </a:gs>
                  <a:gs pos="100000">
                    <a:srgbClr val="1D2B4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31761" name="Rectangle 1058"/>
              <p:cNvSpPr>
                <a:spLocks noChangeArrowheads="1"/>
              </p:cNvSpPr>
              <p:nvPr/>
            </p:nvSpPr>
            <p:spPr bwMode="auto">
              <a:xfrm>
                <a:off x="809" y="2384"/>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a:solidFill>
                      <a:schemeClr val="tx2"/>
                    </a:solidFill>
                  </a:rPr>
                  <a:t>X</a:t>
                </a:r>
              </a:p>
            </p:txBody>
          </p:sp>
        </p:grpSp>
        <p:sp>
          <p:nvSpPr>
            <p:cNvPr id="31756" name="Text Box 1059"/>
            <p:cNvSpPr txBox="1">
              <a:spLocks noChangeArrowheads="1"/>
            </p:cNvSpPr>
            <p:nvPr/>
          </p:nvSpPr>
          <p:spPr bwMode="auto">
            <a:xfrm>
              <a:off x="1206" y="3895"/>
              <a:ext cx="20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sz="2000" b="1">
                  <a:solidFill>
                    <a:schemeClr val="accent2"/>
                  </a:solidFill>
                  <a:latin typeface="Comic Sans MS" charset="0"/>
                </a:rPr>
                <a:t>=Hoxa10, PIASy, p53……</a:t>
              </a:r>
              <a:endParaRPr lang="en-GB" sz="1600" b="1"/>
            </a:p>
          </p:txBody>
        </p:sp>
        <p:grpSp>
          <p:nvGrpSpPr>
            <p:cNvPr id="31757" name="Group 1060"/>
            <p:cNvGrpSpPr>
              <a:grpSpLocks/>
            </p:cNvGrpSpPr>
            <p:nvPr/>
          </p:nvGrpSpPr>
          <p:grpSpPr bwMode="auto">
            <a:xfrm>
              <a:off x="793" y="3860"/>
              <a:ext cx="302" cy="293"/>
              <a:chOff x="770" y="2377"/>
              <a:chExt cx="302" cy="293"/>
            </a:xfrm>
          </p:grpSpPr>
          <p:sp>
            <p:nvSpPr>
              <p:cNvPr id="31758" name="Oval 1061"/>
              <p:cNvSpPr>
                <a:spLocks noChangeArrowheads="1"/>
              </p:cNvSpPr>
              <p:nvPr/>
            </p:nvSpPr>
            <p:spPr bwMode="auto">
              <a:xfrm>
                <a:off x="770" y="2377"/>
                <a:ext cx="302" cy="274"/>
              </a:xfrm>
              <a:prstGeom prst="ellipse">
                <a:avLst/>
              </a:prstGeom>
              <a:gradFill rotWithShape="0">
                <a:gsLst>
                  <a:gs pos="0">
                    <a:srgbClr val="618FFD"/>
                  </a:gs>
                  <a:gs pos="100000">
                    <a:srgbClr val="1D2B4B"/>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31759" name="Rectangle 1062"/>
              <p:cNvSpPr>
                <a:spLocks noChangeArrowheads="1"/>
              </p:cNvSpPr>
              <p:nvPr/>
            </p:nvSpPr>
            <p:spPr bwMode="auto">
              <a:xfrm>
                <a:off x="809" y="2384"/>
                <a:ext cx="24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a:solidFill>
                      <a:schemeClr val="tx2"/>
                    </a:solidFill>
                  </a:rPr>
                  <a:t>X</a:t>
                </a:r>
              </a:p>
            </p:txBody>
          </p:sp>
        </p:grpSp>
      </p:grpSp>
    </p:spTree>
    <p:extLst>
      <p:ext uri="{BB962C8B-B14F-4D97-AF65-F5344CB8AC3E}">
        <p14:creationId xmlns:p14="http://schemas.microsoft.com/office/powerpoint/2010/main" val="2209257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87900" y="2651125"/>
            <a:ext cx="3768725" cy="815975"/>
            <a:chOff x="3016" y="1670"/>
            <a:chExt cx="2374" cy="514"/>
          </a:xfrm>
        </p:grpSpPr>
        <p:pic>
          <p:nvPicPr>
            <p:cNvPr id="19509" name="Picture 3"/>
            <p:cNvPicPr>
              <a:picLocks noChangeAspect="1" noChangeArrowheads="1"/>
            </p:cNvPicPr>
            <p:nvPr/>
          </p:nvPicPr>
          <p:blipFill>
            <a:blip r:embed="rId3">
              <a:extLst>
                <a:ext uri="{28A0092B-C50C-407E-A947-70E740481C1C}">
                  <a14:useLocalDpi xmlns:a14="http://schemas.microsoft.com/office/drawing/2010/main" val="0"/>
                </a:ext>
              </a:extLst>
            </a:blip>
            <a:srcRect r="49959" b="50066"/>
            <a:stretch>
              <a:fillRect/>
            </a:stretch>
          </p:blipFill>
          <p:spPr bwMode="auto">
            <a:xfrm>
              <a:off x="4725" y="1732"/>
              <a:ext cx="66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510" name="Rectangle 4"/>
            <p:cNvSpPr>
              <a:spLocks noChangeArrowheads="1"/>
            </p:cNvSpPr>
            <p:nvPr/>
          </p:nvSpPr>
          <p:spPr bwMode="auto">
            <a:xfrm>
              <a:off x="3016" y="1670"/>
              <a:ext cx="1311"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20000"/>
                </a:spcBef>
              </a:pPr>
              <a:r>
                <a:rPr lang="de-DE" sz="1400" u="sng">
                  <a:latin typeface="Arial" charset="0"/>
                </a:rPr>
                <a:t>knock-out:</a:t>
              </a:r>
            </a:p>
            <a:p>
              <a:pPr>
                <a:spcBef>
                  <a:spcPct val="20000"/>
                </a:spcBef>
              </a:pPr>
              <a:r>
                <a:rPr lang="de-DE" sz="1400">
                  <a:latin typeface="Arial" charset="0"/>
                </a:rPr>
                <a:t>Reduced mammary</a:t>
              </a:r>
              <a:endParaRPr lang="de-DE" sz="1400">
                <a:solidFill>
                  <a:srgbClr val="CC0000"/>
                </a:solidFill>
                <a:latin typeface="Arial" charset="0"/>
              </a:endParaRPr>
            </a:p>
            <a:p>
              <a:pPr>
                <a:spcBef>
                  <a:spcPct val="20000"/>
                </a:spcBef>
              </a:pPr>
              <a:r>
                <a:rPr lang="de-DE" sz="1400">
                  <a:latin typeface="Arial" charset="0"/>
                </a:rPr>
                <a:t>ductal morphogenesis</a:t>
              </a:r>
            </a:p>
          </p:txBody>
        </p:sp>
        <p:sp>
          <p:nvSpPr>
            <p:cNvPr id="19511" name="Line 5"/>
            <p:cNvSpPr>
              <a:spLocks noChangeShapeType="1"/>
            </p:cNvSpPr>
            <p:nvPr/>
          </p:nvSpPr>
          <p:spPr bwMode="auto">
            <a:xfrm>
              <a:off x="4944" y="1792"/>
              <a:ext cx="192" cy="2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2" name="Line 6"/>
            <p:cNvSpPr>
              <a:spLocks noChangeShapeType="1"/>
            </p:cNvSpPr>
            <p:nvPr/>
          </p:nvSpPr>
          <p:spPr bwMode="auto">
            <a:xfrm flipH="1">
              <a:off x="4944" y="1792"/>
              <a:ext cx="192" cy="2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
          <p:cNvGrpSpPr>
            <a:grpSpLocks/>
          </p:cNvGrpSpPr>
          <p:nvPr/>
        </p:nvGrpSpPr>
        <p:grpSpPr bwMode="auto">
          <a:xfrm>
            <a:off x="4787900" y="4394200"/>
            <a:ext cx="4262438" cy="1627188"/>
            <a:chOff x="3016" y="2768"/>
            <a:chExt cx="2685" cy="1025"/>
          </a:xfrm>
        </p:grpSpPr>
        <p:pic>
          <p:nvPicPr>
            <p:cNvPr id="1950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 y="2768"/>
              <a:ext cx="1128" cy="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504" name="Rectangle 9"/>
            <p:cNvSpPr>
              <a:spLocks noChangeArrowheads="1"/>
            </p:cNvSpPr>
            <p:nvPr/>
          </p:nvSpPr>
          <p:spPr bwMode="auto">
            <a:xfrm>
              <a:off x="3016" y="2769"/>
              <a:ext cx="1604"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spcAft>
                  <a:spcPct val="20000"/>
                </a:spcAft>
              </a:pPr>
              <a:r>
                <a:rPr lang="de-DE" sz="1400" u="sng">
                  <a:latin typeface="Arial" charset="0"/>
                </a:rPr>
                <a:t>knock-out:</a:t>
              </a:r>
              <a:r>
                <a:rPr lang="de-DE" sz="1400">
                  <a:latin typeface="Arial" charset="0"/>
                </a:rPr>
                <a:t> </a:t>
              </a:r>
              <a:endParaRPr lang="de-DE" sz="1400">
                <a:solidFill>
                  <a:srgbClr val="CC0000"/>
                </a:solidFill>
                <a:latin typeface="Arial" charset="0"/>
              </a:endParaRPr>
            </a:p>
            <a:p>
              <a:pPr marL="342900" indent="-342900">
                <a:spcBef>
                  <a:spcPct val="20000"/>
                </a:spcBef>
              </a:pPr>
              <a:r>
                <a:rPr lang="de-DE" sz="1400">
                  <a:latin typeface="Arial" charset="0"/>
                </a:rPr>
                <a:t>Severely impaired ovulation</a:t>
              </a:r>
            </a:p>
            <a:p>
              <a:pPr marL="342900" indent="-342900">
                <a:spcBef>
                  <a:spcPct val="20000"/>
                </a:spcBef>
              </a:pPr>
              <a:r>
                <a:rPr lang="de-DE" sz="1400">
                  <a:latin typeface="Arial" charset="0"/>
                </a:rPr>
                <a:t>Impared implantation </a:t>
              </a:r>
            </a:p>
            <a:p>
              <a:pPr marL="342900" indent="-342900">
                <a:spcBef>
                  <a:spcPct val="20000"/>
                </a:spcBef>
              </a:pPr>
              <a:r>
                <a:rPr lang="de-DE" sz="1400">
                  <a:latin typeface="Arial" charset="0"/>
                </a:rPr>
                <a:t>and decidualization</a:t>
              </a:r>
            </a:p>
            <a:p>
              <a:pPr marL="342900" indent="-342900">
                <a:spcBef>
                  <a:spcPct val="20000"/>
                </a:spcBef>
              </a:pPr>
              <a:r>
                <a:rPr lang="de-DE" sz="1400">
                  <a:latin typeface="Arial" charset="0"/>
                </a:rPr>
                <a:t>Infertility</a:t>
              </a:r>
            </a:p>
            <a:p>
              <a:pPr marL="342900" indent="-342900">
                <a:spcBef>
                  <a:spcPct val="20000"/>
                </a:spcBef>
              </a:pPr>
              <a:endParaRPr lang="de-DE" sz="1400">
                <a:latin typeface="Arial" charset="0"/>
              </a:endParaRPr>
            </a:p>
          </p:txBody>
        </p:sp>
        <p:sp>
          <p:nvSpPr>
            <p:cNvPr id="19505" name="Line 10"/>
            <p:cNvSpPr>
              <a:spLocks noChangeShapeType="1"/>
            </p:cNvSpPr>
            <p:nvPr/>
          </p:nvSpPr>
          <p:spPr bwMode="auto">
            <a:xfrm>
              <a:off x="4608" y="2896"/>
              <a:ext cx="192" cy="2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6" name="Line 11"/>
            <p:cNvSpPr>
              <a:spLocks noChangeShapeType="1"/>
            </p:cNvSpPr>
            <p:nvPr/>
          </p:nvSpPr>
          <p:spPr bwMode="auto">
            <a:xfrm flipH="1">
              <a:off x="4608" y="2896"/>
              <a:ext cx="192" cy="2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7" name="Line 12"/>
            <p:cNvSpPr>
              <a:spLocks noChangeShapeType="1"/>
            </p:cNvSpPr>
            <p:nvPr/>
          </p:nvSpPr>
          <p:spPr bwMode="auto">
            <a:xfrm>
              <a:off x="4936" y="2936"/>
              <a:ext cx="192" cy="2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8" name="Line 13"/>
            <p:cNvSpPr>
              <a:spLocks noChangeShapeType="1"/>
            </p:cNvSpPr>
            <p:nvPr/>
          </p:nvSpPr>
          <p:spPr bwMode="auto">
            <a:xfrm flipH="1">
              <a:off x="4936" y="2936"/>
              <a:ext cx="192" cy="23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59" name="Group 14"/>
          <p:cNvGrpSpPr>
            <a:grpSpLocks/>
          </p:cNvGrpSpPr>
          <p:nvPr/>
        </p:nvGrpSpPr>
        <p:grpSpPr bwMode="auto">
          <a:xfrm>
            <a:off x="0" y="0"/>
            <a:ext cx="9144000" cy="5446713"/>
            <a:chOff x="0" y="0"/>
            <a:chExt cx="5760" cy="3431"/>
          </a:xfrm>
        </p:grpSpPr>
        <p:sp>
          <p:nvSpPr>
            <p:cNvPr id="19460" name="Rectangle 15"/>
            <p:cNvSpPr>
              <a:spLocks noChangeArrowheads="1"/>
            </p:cNvSpPr>
            <p:nvPr/>
          </p:nvSpPr>
          <p:spPr bwMode="auto">
            <a:xfrm>
              <a:off x="188" y="1789"/>
              <a:ext cx="288" cy="196"/>
            </a:xfrm>
            <a:prstGeom prst="rect">
              <a:avLst/>
            </a:prstGeom>
            <a:solidFill>
              <a:schemeClr val="accent1"/>
            </a:solidFill>
            <a:ln w="12700">
              <a:solidFill>
                <a:schemeClr val="tx1"/>
              </a:solidFill>
              <a:miter lim="800000"/>
              <a:headEnd/>
              <a:tailEnd/>
            </a:ln>
          </p:spPr>
          <p:txBody>
            <a:bodyPr wrap="none" anchor="ctr"/>
            <a:lstStyle/>
            <a:p>
              <a:pPr marL="342900" indent="-342900" algn="ctr">
                <a:spcBef>
                  <a:spcPct val="20000"/>
                </a:spcBef>
              </a:pPr>
              <a:endParaRPr lang="de-DE" sz="1600" b="0">
                <a:solidFill>
                  <a:schemeClr val="tx2"/>
                </a:solidFill>
              </a:endParaRPr>
            </a:p>
          </p:txBody>
        </p:sp>
        <p:grpSp>
          <p:nvGrpSpPr>
            <p:cNvPr id="19461" name="Group 16"/>
            <p:cNvGrpSpPr>
              <a:grpSpLocks/>
            </p:cNvGrpSpPr>
            <p:nvPr/>
          </p:nvGrpSpPr>
          <p:grpSpPr bwMode="auto">
            <a:xfrm>
              <a:off x="0" y="0"/>
              <a:ext cx="5760" cy="3431"/>
              <a:chOff x="0" y="0"/>
              <a:chExt cx="5760" cy="3431"/>
            </a:xfrm>
          </p:grpSpPr>
          <p:sp>
            <p:nvSpPr>
              <p:cNvPr id="19466" name="Rectangle 17"/>
              <p:cNvSpPr>
                <a:spLocks noChangeArrowheads="1"/>
              </p:cNvSpPr>
              <p:nvPr/>
            </p:nvSpPr>
            <p:spPr bwMode="auto">
              <a:xfrm>
                <a:off x="0" y="0"/>
                <a:ext cx="5760" cy="51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6162" name="Rectangle 18"/>
              <p:cNvSpPr>
                <a:spLocks noChangeArrowheads="1"/>
              </p:cNvSpPr>
              <p:nvPr/>
            </p:nvSpPr>
            <p:spPr bwMode="auto">
              <a:xfrm>
                <a:off x="1104" y="45"/>
                <a:ext cx="3586" cy="485"/>
              </a:xfrm>
              <a:prstGeom prst="rect">
                <a:avLst/>
              </a:prstGeom>
              <a:noFill/>
              <a:ln w="12700">
                <a:noFill/>
                <a:miter lim="800000"/>
                <a:headEnd/>
                <a:tailEnd/>
              </a:ln>
              <a:effectLst/>
            </p:spPr>
            <p:txBody>
              <a:bodyPr wrap="none">
                <a:spAutoFit/>
              </a:bodyPr>
              <a:lstStyle/>
              <a:p>
                <a:pPr marL="342900" indent="-342900" algn="ctr">
                  <a:lnSpc>
                    <a:spcPct val="80000"/>
                  </a:lnSpc>
                  <a:spcBef>
                    <a:spcPct val="20000"/>
                  </a:spcBef>
                  <a:defRPr/>
                </a:pPr>
                <a:r>
                  <a:rPr lang="de-DE" sz="2400" b="1" dirty="0" err="1">
                    <a:solidFill>
                      <a:srgbClr val="000000"/>
                    </a:solidFill>
                    <a:effectLst>
                      <a:outerShdw blurRad="38100" dist="38100" dir="2700000" algn="tl">
                        <a:srgbClr val="C0C0C0"/>
                      </a:outerShdw>
                    </a:effectLst>
                    <a:latin typeface="Arial" charset="0"/>
                  </a:rPr>
                  <a:t>P</a:t>
                </a:r>
                <a:r>
                  <a:rPr lang="de-DE" sz="2400" b="1" dirty="0" err="1" smtClean="0">
                    <a:solidFill>
                      <a:srgbClr val="000000"/>
                    </a:solidFill>
                    <a:effectLst>
                      <a:outerShdw blurRad="38100" dist="38100" dir="2700000" algn="tl">
                        <a:srgbClr val="C0C0C0"/>
                      </a:outerShdw>
                    </a:effectLst>
                    <a:latin typeface="Arial" charset="0"/>
                    <a:ea typeface="+mn-ea"/>
                    <a:cs typeface="+mn-cs"/>
                  </a:rPr>
                  <a:t>rogesterone</a:t>
                </a:r>
                <a:r>
                  <a:rPr lang="de-DE" sz="2400" b="1" dirty="0" smtClean="0">
                    <a:solidFill>
                      <a:srgbClr val="000000"/>
                    </a:solidFill>
                    <a:effectLst>
                      <a:outerShdw blurRad="38100" dist="38100" dir="2700000" algn="tl">
                        <a:srgbClr val="C0C0C0"/>
                      </a:outerShdw>
                    </a:effectLst>
                    <a:latin typeface="Arial" charset="0"/>
                    <a:ea typeface="+mn-ea"/>
                    <a:cs typeface="+mn-cs"/>
                  </a:rPr>
                  <a:t> </a:t>
                </a:r>
                <a:r>
                  <a:rPr lang="de-DE" sz="2400" b="1" dirty="0" err="1" smtClean="0">
                    <a:solidFill>
                      <a:srgbClr val="000000"/>
                    </a:solidFill>
                    <a:effectLst>
                      <a:outerShdw blurRad="38100" dist="38100" dir="2700000" algn="tl">
                        <a:srgbClr val="C0C0C0"/>
                      </a:outerShdw>
                    </a:effectLst>
                    <a:latin typeface="Arial" charset="0"/>
                    <a:ea typeface="+mn-ea"/>
                    <a:cs typeface="+mn-cs"/>
                  </a:rPr>
                  <a:t>receptor</a:t>
                </a:r>
                <a:r>
                  <a:rPr lang="de-DE" sz="2400" b="1" dirty="0" smtClean="0">
                    <a:solidFill>
                      <a:srgbClr val="000000"/>
                    </a:solidFill>
                    <a:effectLst>
                      <a:outerShdw blurRad="38100" dist="38100" dir="2700000" algn="tl">
                        <a:srgbClr val="C0C0C0"/>
                      </a:outerShdw>
                    </a:effectLst>
                    <a:latin typeface="Arial" charset="0"/>
                    <a:ea typeface="+mn-ea"/>
                    <a:cs typeface="+mn-cs"/>
                  </a:rPr>
                  <a:t>- </a:t>
                </a:r>
                <a:endParaRPr lang="de-DE" sz="2400" b="1" dirty="0">
                  <a:solidFill>
                    <a:srgbClr val="000000"/>
                  </a:solidFill>
                  <a:effectLst>
                    <a:outerShdw blurRad="38100" dist="38100" dir="2700000" algn="tl">
                      <a:srgbClr val="C0C0C0"/>
                    </a:outerShdw>
                  </a:effectLst>
                  <a:latin typeface="Arial" charset="0"/>
                  <a:ea typeface="+mn-ea"/>
                  <a:cs typeface="+mn-cs"/>
                </a:endParaRPr>
              </a:p>
              <a:p>
                <a:pPr marL="342900" indent="-342900" algn="ctr">
                  <a:lnSpc>
                    <a:spcPct val="80000"/>
                  </a:lnSpc>
                  <a:spcBef>
                    <a:spcPct val="20000"/>
                  </a:spcBef>
                  <a:defRPr/>
                </a:pPr>
                <a:r>
                  <a:rPr lang="de-DE" sz="2400" b="1" dirty="0">
                    <a:solidFill>
                      <a:srgbClr val="000000"/>
                    </a:solidFill>
                    <a:effectLst>
                      <a:outerShdw blurRad="38100" dist="38100" dir="2700000" algn="tl">
                        <a:srgbClr val="C0C0C0"/>
                      </a:outerShdw>
                    </a:effectLst>
                    <a:latin typeface="Arial" charset="0"/>
                    <a:ea typeface="+mn-ea"/>
                    <a:cs typeface="+mn-cs"/>
                  </a:rPr>
                  <a:t>a </a:t>
                </a:r>
                <a:r>
                  <a:rPr lang="de-DE" sz="2400" b="1" dirty="0" err="1">
                    <a:solidFill>
                      <a:srgbClr val="000000"/>
                    </a:solidFill>
                    <a:effectLst>
                      <a:outerShdw blurRad="38100" dist="38100" dir="2700000" algn="tl">
                        <a:srgbClr val="C0C0C0"/>
                      </a:outerShdw>
                    </a:effectLst>
                    <a:latin typeface="Arial" charset="0"/>
                    <a:ea typeface="+mn-ea"/>
                    <a:cs typeface="+mn-cs"/>
                  </a:rPr>
                  <a:t>ligand-activated</a:t>
                </a:r>
                <a:r>
                  <a:rPr lang="de-DE" sz="2400" b="1" dirty="0">
                    <a:solidFill>
                      <a:srgbClr val="000000"/>
                    </a:solidFill>
                    <a:effectLst>
                      <a:outerShdw blurRad="38100" dist="38100" dir="2700000" algn="tl">
                        <a:srgbClr val="C0C0C0"/>
                      </a:outerShdw>
                    </a:effectLst>
                    <a:latin typeface="Arial" charset="0"/>
                    <a:ea typeface="+mn-ea"/>
                    <a:cs typeface="+mn-cs"/>
                  </a:rPr>
                  <a:t> </a:t>
                </a:r>
                <a:r>
                  <a:rPr lang="de-DE" sz="2400" b="1" dirty="0" err="1">
                    <a:solidFill>
                      <a:srgbClr val="000000"/>
                    </a:solidFill>
                    <a:effectLst>
                      <a:outerShdw blurRad="38100" dist="38100" dir="2700000" algn="tl">
                        <a:srgbClr val="C0C0C0"/>
                      </a:outerShdw>
                    </a:effectLst>
                    <a:latin typeface="Arial" charset="0"/>
                    <a:ea typeface="+mn-ea"/>
                    <a:cs typeface="+mn-cs"/>
                  </a:rPr>
                  <a:t>transcription</a:t>
                </a:r>
                <a:r>
                  <a:rPr lang="de-DE" sz="2400" b="1" dirty="0">
                    <a:solidFill>
                      <a:srgbClr val="000000"/>
                    </a:solidFill>
                    <a:effectLst>
                      <a:outerShdw blurRad="38100" dist="38100" dir="2700000" algn="tl">
                        <a:srgbClr val="C0C0C0"/>
                      </a:outerShdw>
                    </a:effectLst>
                    <a:latin typeface="Arial" charset="0"/>
                    <a:ea typeface="+mn-ea"/>
                    <a:cs typeface="+mn-cs"/>
                  </a:rPr>
                  <a:t> </a:t>
                </a:r>
                <a:r>
                  <a:rPr lang="de-DE" sz="2400" b="1" dirty="0" err="1">
                    <a:solidFill>
                      <a:srgbClr val="000000"/>
                    </a:solidFill>
                    <a:effectLst>
                      <a:outerShdw blurRad="38100" dist="38100" dir="2700000" algn="tl">
                        <a:srgbClr val="C0C0C0"/>
                      </a:outerShdw>
                    </a:effectLst>
                    <a:latin typeface="Arial" charset="0"/>
                    <a:ea typeface="+mn-ea"/>
                    <a:cs typeface="+mn-cs"/>
                  </a:rPr>
                  <a:t>factor</a:t>
                </a:r>
                <a:endParaRPr lang="de-DE" sz="2400" b="1" dirty="0">
                  <a:solidFill>
                    <a:srgbClr val="000000"/>
                  </a:solidFill>
                  <a:effectLst>
                    <a:outerShdw blurRad="38100" dist="38100" dir="2700000" algn="tl">
                      <a:srgbClr val="C0C0C0"/>
                    </a:outerShdw>
                  </a:effectLst>
                  <a:latin typeface="Arial" charset="0"/>
                  <a:ea typeface="+mn-ea"/>
                  <a:cs typeface="+mn-cs"/>
                </a:endParaRPr>
              </a:p>
            </p:txBody>
          </p:sp>
          <p:sp>
            <p:nvSpPr>
              <p:cNvPr id="19468" name="Rectangle 19"/>
              <p:cNvSpPr>
                <a:spLocks noChangeArrowheads="1"/>
              </p:cNvSpPr>
              <p:nvPr/>
            </p:nvSpPr>
            <p:spPr bwMode="auto">
              <a:xfrm>
                <a:off x="2531" y="2974"/>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sz="1800">
                    <a:latin typeface="Arial" charset="0"/>
                  </a:rPr>
                  <a:t>PR-A</a:t>
                </a:r>
                <a:endParaRPr lang="de-DE" sz="1600">
                  <a:latin typeface="Arial" charset="0"/>
                </a:endParaRPr>
              </a:p>
            </p:txBody>
          </p:sp>
          <p:sp>
            <p:nvSpPr>
              <p:cNvPr id="19469" name="Rectangle 20"/>
              <p:cNvSpPr>
                <a:spLocks noChangeArrowheads="1"/>
              </p:cNvSpPr>
              <p:nvPr/>
            </p:nvSpPr>
            <p:spPr bwMode="auto">
              <a:xfrm>
                <a:off x="2531" y="1781"/>
                <a:ext cx="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spcBef>
                    <a:spcPct val="20000"/>
                  </a:spcBef>
                </a:pPr>
                <a:r>
                  <a:rPr lang="de-DE" sz="1800">
                    <a:latin typeface="Arial" charset="0"/>
                  </a:rPr>
                  <a:t>PR-B</a:t>
                </a:r>
                <a:endParaRPr lang="de-DE" sz="1600">
                  <a:latin typeface="Arial" charset="0"/>
                </a:endParaRPr>
              </a:p>
            </p:txBody>
          </p:sp>
          <p:grpSp>
            <p:nvGrpSpPr>
              <p:cNvPr id="19470" name="Group 21"/>
              <p:cNvGrpSpPr>
                <a:grpSpLocks/>
              </p:cNvGrpSpPr>
              <p:nvPr/>
            </p:nvGrpSpPr>
            <p:grpSpPr bwMode="auto">
              <a:xfrm>
                <a:off x="119" y="1570"/>
                <a:ext cx="2313" cy="555"/>
                <a:chOff x="295" y="1450"/>
                <a:chExt cx="2313" cy="555"/>
              </a:xfrm>
            </p:grpSpPr>
            <p:sp>
              <p:nvSpPr>
                <p:cNvPr id="19485" name="Rectangle 22"/>
                <p:cNvSpPr>
                  <a:spLocks noChangeArrowheads="1"/>
                </p:cNvSpPr>
                <p:nvPr/>
              </p:nvSpPr>
              <p:spPr bwMode="auto">
                <a:xfrm>
                  <a:off x="295" y="1851"/>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000" b="0">
                      <a:latin typeface="Arial" charset="0"/>
                    </a:rPr>
                    <a:t>1</a:t>
                  </a:r>
                </a:p>
              </p:txBody>
            </p:sp>
            <p:sp>
              <p:nvSpPr>
                <p:cNvPr id="19486" name="Rectangle 23"/>
                <p:cNvSpPr>
                  <a:spLocks noChangeArrowheads="1"/>
                </p:cNvSpPr>
                <p:nvPr/>
              </p:nvSpPr>
              <p:spPr bwMode="auto">
                <a:xfrm>
                  <a:off x="2359" y="1851"/>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000" b="0">
                      <a:latin typeface="Arial" charset="0"/>
                    </a:rPr>
                    <a:t>933</a:t>
                  </a:r>
                </a:p>
              </p:txBody>
            </p:sp>
            <p:grpSp>
              <p:nvGrpSpPr>
                <p:cNvPr id="19487" name="Group 24"/>
                <p:cNvGrpSpPr>
                  <a:grpSpLocks/>
                </p:cNvGrpSpPr>
                <p:nvPr/>
              </p:nvGrpSpPr>
              <p:grpSpPr bwMode="auto">
                <a:xfrm>
                  <a:off x="340" y="1450"/>
                  <a:ext cx="329" cy="173"/>
                  <a:chOff x="340" y="2282"/>
                  <a:chExt cx="329" cy="173"/>
                </a:xfrm>
              </p:grpSpPr>
              <p:sp>
                <p:nvSpPr>
                  <p:cNvPr id="19501" name="Line 25"/>
                  <p:cNvSpPr>
                    <a:spLocks noChangeShapeType="1"/>
                  </p:cNvSpPr>
                  <p:nvPr/>
                </p:nvSpPr>
                <p:spPr bwMode="auto">
                  <a:xfrm>
                    <a:off x="400" y="2440"/>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2" name="Rectangle 26"/>
                  <p:cNvSpPr>
                    <a:spLocks noChangeArrowheads="1"/>
                  </p:cNvSpPr>
                  <p:nvPr/>
                </p:nvSpPr>
                <p:spPr bwMode="auto">
                  <a:xfrm>
                    <a:off x="340" y="2282"/>
                    <a:ext cx="32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a:solidFill>
                          <a:schemeClr val="tx2"/>
                        </a:solidFill>
                        <a:latin typeface="Arial" charset="0"/>
                      </a:rPr>
                      <a:t>AF-3</a:t>
                    </a:r>
                    <a:endParaRPr lang="de-DE" sz="1200" b="0">
                      <a:latin typeface="Arial" charset="0"/>
                    </a:endParaRPr>
                  </a:p>
                </p:txBody>
              </p:sp>
            </p:grpSp>
            <p:grpSp>
              <p:nvGrpSpPr>
                <p:cNvPr id="19488" name="Group 27"/>
                <p:cNvGrpSpPr>
                  <a:grpSpLocks/>
                </p:cNvGrpSpPr>
                <p:nvPr/>
              </p:nvGrpSpPr>
              <p:grpSpPr bwMode="auto">
                <a:xfrm>
                  <a:off x="806" y="1450"/>
                  <a:ext cx="324" cy="173"/>
                  <a:chOff x="806" y="2282"/>
                  <a:chExt cx="324" cy="173"/>
                </a:xfrm>
              </p:grpSpPr>
              <p:sp>
                <p:nvSpPr>
                  <p:cNvPr id="19499" name="Line 28"/>
                  <p:cNvSpPr>
                    <a:spLocks noChangeShapeType="1"/>
                  </p:cNvSpPr>
                  <p:nvPr/>
                </p:nvSpPr>
                <p:spPr bwMode="auto">
                  <a:xfrm>
                    <a:off x="864" y="2440"/>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0" name="Rectangle 29"/>
                  <p:cNvSpPr>
                    <a:spLocks noChangeArrowheads="1"/>
                  </p:cNvSpPr>
                  <p:nvPr/>
                </p:nvSpPr>
                <p:spPr bwMode="auto">
                  <a:xfrm>
                    <a:off x="806" y="228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b="0">
                        <a:latin typeface="Arial" charset="0"/>
                      </a:rPr>
                      <a:t>AF-1</a:t>
                    </a:r>
                  </a:p>
                </p:txBody>
              </p:sp>
            </p:grpSp>
            <p:grpSp>
              <p:nvGrpSpPr>
                <p:cNvPr id="19489" name="Group 30"/>
                <p:cNvGrpSpPr>
                  <a:grpSpLocks/>
                </p:cNvGrpSpPr>
                <p:nvPr/>
              </p:nvGrpSpPr>
              <p:grpSpPr bwMode="auto">
                <a:xfrm>
                  <a:off x="2118" y="1450"/>
                  <a:ext cx="324" cy="173"/>
                  <a:chOff x="2118" y="2282"/>
                  <a:chExt cx="324" cy="173"/>
                </a:xfrm>
              </p:grpSpPr>
              <p:sp>
                <p:nvSpPr>
                  <p:cNvPr id="19497" name="Line 31"/>
                  <p:cNvSpPr>
                    <a:spLocks noChangeShapeType="1"/>
                  </p:cNvSpPr>
                  <p:nvPr/>
                </p:nvSpPr>
                <p:spPr bwMode="auto">
                  <a:xfrm>
                    <a:off x="2184" y="2440"/>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8" name="Rectangle 32"/>
                  <p:cNvSpPr>
                    <a:spLocks noChangeArrowheads="1"/>
                  </p:cNvSpPr>
                  <p:nvPr/>
                </p:nvSpPr>
                <p:spPr bwMode="auto">
                  <a:xfrm>
                    <a:off x="2118" y="228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b="0">
                        <a:latin typeface="Arial" charset="0"/>
                      </a:rPr>
                      <a:t>AF-2</a:t>
                    </a:r>
                  </a:p>
                </p:txBody>
              </p:sp>
            </p:grpSp>
            <p:grpSp>
              <p:nvGrpSpPr>
                <p:cNvPr id="19490" name="Group 33"/>
                <p:cNvGrpSpPr>
                  <a:grpSpLocks/>
                </p:cNvGrpSpPr>
                <p:nvPr/>
              </p:nvGrpSpPr>
              <p:grpSpPr bwMode="auto">
                <a:xfrm>
                  <a:off x="360" y="1664"/>
                  <a:ext cx="2136" cy="200"/>
                  <a:chOff x="360" y="1744"/>
                  <a:chExt cx="2136" cy="200"/>
                </a:xfrm>
              </p:grpSpPr>
              <p:sp>
                <p:nvSpPr>
                  <p:cNvPr id="19491" name="Rectangle 34"/>
                  <p:cNvSpPr>
                    <a:spLocks noChangeArrowheads="1"/>
                  </p:cNvSpPr>
                  <p:nvPr/>
                </p:nvSpPr>
                <p:spPr bwMode="auto">
                  <a:xfrm>
                    <a:off x="1072" y="1744"/>
                    <a:ext cx="384" cy="200"/>
                  </a:xfrm>
                  <a:prstGeom prst="rect">
                    <a:avLst/>
                  </a:prstGeom>
                  <a:solidFill>
                    <a:schemeClr val="hlink"/>
                  </a:solidFill>
                  <a:ln w="12700">
                    <a:solidFill>
                      <a:schemeClr val="hlink"/>
                    </a:solidFill>
                    <a:miter lim="800000"/>
                    <a:headEnd/>
                    <a:tailEnd/>
                  </a:ln>
                </p:spPr>
                <p:txBody>
                  <a:bodyPr wrap="none" anchor="ctr"/>
                  <a:lstStyle/>
                  <a:p>
                    <a:endParaRPr lang="en-GB"/>
                  </a:p>
                </p:txBody>
              </p:sp>
              <p:sp>
                <p:nvSpPr>
                  <p:cNvPr id="19492" name="Rectangle 35"/>
                  <p:cNvSpPr>
                    <a:spLocks noChangeArrowheads="1"/>
                  </p:cNvSpPr>
                  <p:nvPr/>
                </p:nvSpPr>
                <p:spPr bwMode="auto">
                  <a:xfrm>
                    <a:off x="1880" y="1744"/>
                    <a:ext cx="544" cy="200"/>
                  </a:xfrm>
                  <a:prstGeom prst="rect">
                    <a:avLst/>
                  </a:prstGeom>
                  <a:solidFill>
                    <a:schemeClr val="folHlink"/>
                  </a:solidFill>
                  <a:ln w="12700">
                    <a:solidFill>
                      <a:schemeClr val="tx1"/>
                    </a:solidFill>
                    <a:miter lim="800000"/>
                    <a:headEnd/>
                    <a:tailEnd/>
                  </a:ln>
                </p:spPr>
                <p:txBody>
                  <a:bodyPr wrap="none" anchor="ctr"/>
                  <a:lstStyle/>
                  <a:p>
                    <a:endParaRPr lang="en-GB"/>
                  </a:p>
                </p:txBody>
              </p:sp>
              <p:grpSp>
                <p:nvGrpSpPr>
                  <p:cNvPr id="19493" name="Group 36"/>
                  <p:cNvGrpSpPr>
                    <a:grpSpLocks/>
                  </p:cNvGrpSpPr>
                  <p:nvPr/>
                </p:nvGrpSpPr>
                <p:grpSpPr bwMode="auto">
                  <a:xfrm>
                    <a:off x="360" y="1744"/>
                    <a:ext cx="2136" cy="200"/>
                    <a:chOff x="360" y="1744"/>
                    <a:chExt cx="2136" cy="200"/>
                  </a:xfrm>
                </p:grpSpPr>
                <p:sp>
                  <p:nvSpPr>
                    <p:cNvPr id="19494" name="Rectangle 37"/>
                    <p:cNvSpPr>
                      <a:spLocks noChangeArrowheads="1"/>
                    </p:cNvSpPr>
                    <p:nvPr/>
                  </p:nvSpPr>
                  <p:spPr bwMode="auto">
                    <a:xfrm>
                      <a:off x="360" y="1744"/>
                      <a:ext cx="2136" cy="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495" name="Rectangle 38"/>
                    <p:cNvSpPr>
                      <a:spLocks noChangeArrowheads="1"/>
                    </p:cNvSpPr>
                    <p:nvPr/>
                  </p:nvSpPr>
                  <p:spPr bwMode="auto">
                    <a:xfrm>
                      <a:off x="1117" y="1758"/>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a:solidFill>
                            <a:srgbClr val="FFFFFF"/>
                          </a:solidFill>
                          <a:latin typeface="Arial" charset="0"/>
                        </a:rPr>
                        <a:t>DBD</a:t>
                      </a:r>
                    </a:p>
                  </p:txBody>
                </p:sp>
                <p:sp>
                  <p:nvSpPr>
                    <p:cNvPr id="19496" name="Rectangle 39"/>
                    <p:cNvSpPr>
                      <a:spLocks noChangeArrowheads="1"/>
                    </p:cNvSpPr>
                    <p:nvPr/>
                  </p:nvSpPr>
                  <p:spPr bwMode="auto">
                    <a:xfrm>
                      <a:off x="2014" y="1753"/>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a:solidFill>
                            <a:schemeClr val="tx2"/>
                          </a:solidFill>
                          <a:latin typeface="Arial" charset="0"/>
                        </a:rPr>
                        <a:t>LBD</a:t>
                      </a:r>
                    </a:p>
                  </p:txBody>
                </p:sp>
              </p:grpSp>
            </p:grpSp>
          </p:grpSp>
          <p:grpSp>
            <p:nvGrpSpPr>
              <p:cNvPr id="19471" name="Group 40"/>
              <p:cNvGrpSpPr>
                <a:grpSpLocks/>
              </p:cNvGrpSpPr>
              <p:nvPr/>
            </p:nvGrpSpPr>
            <p:grpSpPr bwMode="auto">
              <a:xfrm>
                <a:off x="347" y="2867"/>
                <a:ext cx="2085" cy="564"/>
                <a:chOff x="523" y="2259"/>
                <a:chExt cx="2085" cy="564"/>
              </a:xfrm>
            </p:grpSpPr>
            <p:sp>
              <p:nvSpPr>
                <p:cNvPr id="19475" name="Line 41"/>
                <p:cNvSpPr>
                  <a:spLocks noChangeShapeType="1"/>
                </p:cNvSpPr>
                <p:nvPr/>
              </p:nvSpPr>
              <p:spPr bwMode="auto">
                <a:xfrm>
                  <a:off x="680" y="2656"/>
                  <a:ext cx="17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6" name="Rectangle 42"/>
                <p:cNvSpPr>
                  <a:spLocks noChangeArrowheads="1"/>
                </p:cNvSpPr>
                <p:nvPr/>
              </p:nvSpPr>
              <p:spPr bwMode="auto">
                <a:xfrm>
                  <a:off x="523" y="2259"/>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000" b="0">
                      <a:latin typeface="Arial" charset="0"/>
                    </a:rPr>
                    <a:t>165</a:t>
                  </a:r>
                </a:p>
              </p:txBody>
            </p:sp>
            <p:sp>
              <p:nvSpPr>
                <p:cNvPr id="19477" name="Rectangle 43"/>
                <p:cNvSpPr>
                  <a:spLocks noChangeArrowheads="1"/>
                </p:cNvSpPr>
                <p:nvPr/>
              </p:nvSpPr>
              <p:spPr bwMode="auto">
                <a:xfrm>
                  <a:off x="669" y="2650"/>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b="0">
                      <a:latin typeface="Arial" charset="0"/>
                    </a:rPr>
                    <a:t>ID</a:t>
                  </a:r>
                </a:p>
              </p:txBody>
            </p:sp>
            <p:grpSp>
              <p:nvGrpSpPr>
                <p:cNvPr id="19478" name="Group 44"/>
                <p:cNvGrpSpPr>
                  <a:grpSpLocks/>
                </p:cNvGrpSpPr>
                <p:nvPr/>
              </p:nvGrpSpPr>
              <p:grpSpPr bwMode="auto">
                <a:xfrm>
                  <a:off x="648" y="2392"/>
                  <a:ext cx="1848" cy="200"/>
                  <a:chOff x="648" y="2280"/>
                  <a:chExt cx="1848" cy="200"/>
                </a:xfrm>
              </p:grpSpPr>
              <p:sp>
                <p:nvSpPr>
                  <p:cNvPr id="19480" name="Rectangle 45"/>
                  <p:cNvSpPr>
                    <a:spLocks noChangeArrowheads="1"/>
                  </p:cNvSpPr>
                  <p:nvPr/>
                </p:nvSpPr>
                <p:spPr bwMode="auto">
                  <a:xfrm>
                    <a:off x="648" y="2280"/>
                    <a:ext cx="1848" cy="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481" name="Rectangle 46"/>
                  <p:cNvSpPr>
                    <a:spLocks noChangeArrowheads="1"/>
                  </p:cNvSpPr>
                  <p:nvPr/>
                </p:nvSpPr>
                <p:spPr bwMode="auto">
                  <a:xfrm>
                    <a:off x="1072" y="2280"/>
                    <a:ext cx="384" cy="200"/>
                  </a:xfrm>
                  <a:prstGeom prst="rect">
                    <a:avLst/>
                  </a:prstGeom>
                  <a:solidFill>
                    <a:schemeClr val="hlink"/>
                  </a:solidFill>
                  <a:ln w="12700">
                    <a:solidFill>
                      <a:schemeClr val="hlink"/>
                    </a:solidFill>
                    <a:miter lim="800000"/>
                    <a:headEnd/>
                    <a:tailEnd/>
                  </a:ln>
                </p:spPr>
                <p:txBody>
                  <a:bodyPr wrap="none" anchor="ctr"/>
                  <a:lstStyle/>
                  <a:p>
                    <a:endParaRPr lang="en-GB"/>
                  </a:p>
                </p:txBody>
              </p:sp>
              <p:sp>
                <p:nvSpPr>
                  <p:cNvPr id="19482" name="Rectangle 47"/>
                  <p:cNvSpPr>
                    <a:spLocks noChangeArrowheads="1"/>
                  </p:cNvSpPr>
                  <p:nvPr/>
                </p:nvSpPr>
                <p:spPr bwMode="auto">
                  <a:xfrm>
                    <a:off x="1880" y="2280"/>
                    <a:ext cx="544" cy="200"/>
                  </a:xfrm>
                  <a:prstGeom prst="rect">
                    <a:avLst/>
                  </a:prstGeom>
                  <a:solidFill>
                    <a:schemeClr val="folHlink"/>
                  </a:solidFill>
                  <a:ln w="12700">
                    <a:solidFill>
                      <a:schemeClr val="tx1"/>
                    </a:solidFill>
                    <a:miter lim="800000"/>
                    <a:headEnd/>
                    <a:tailEnd/>
                  </a:ln>
                </p:spPr>
                <p:txBody>
                  <a:bodyPr wrap="none" anchor="ctr"/>
                  <a:lstStyle/>
                  <a:p>
                    <a:endParaRPr lang="en-GB"/>
                  </a:p>
                </p:txBody>
              </p:sp>
              <p:sp>
                <p:nvSpPr>
                  <p:cNvPr id="19483" name="Rectangle 48"/>
                  <p:cNvSpPr>
                    <a:spLocks noChangeArrowheads="1"/>
                  </p:cNvSpPr>
                  <p:nvPr/>
                </p:nvSpPr>
                <p:spPr bwMode="auto">
                  <a:xfrm>
                    <a:off x="1117" y="2293"/>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a:solidFill>
                          <a:srgbClr val="FFFFFF"/>
                        </a:solidFill>
                        <a:latin typeface="Arial" charset="0"/>
                      </a:rPr>
                      <a:t>DBD</a:t>
                    </a:r>
                  </a:p>
                </p:txBody>
              </p:sp>
              <p:sp>
                <p:nvSpPr>
                  <p:cNvPr id="19484" name="Rectangle 49"/>
                  <p:cNvSpPr>
                    <a:spLocks noChangeArrowheads="1"/>
                  </p:cNvSpPr>
                  <p:nvPr/>
                </p:nvSpPr>
                <p:spPr bwMode="auto">
                  <a:xfrm>
                    <a:off x="2014" y="229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200">
                        <a:solidFill>
                          <a:schemeClr val="tx2"/>
                        </a:solidFill>
                        <a:latin typeface="Arial" charset="0"/>
                      </a:rPr>
                      <a:t>LBD</a:t>
                    </a:r>
                  </a:p>
                </p:txBody>
              </p:sp>
            </p:grpSp>
            <p:sp>
              <p:nvSpPr>
                <p:cNvPr id="19479" name="Rectangle 50"/>
                <p:cNvSpPr>
                  <a:spLocks noChangeArrowheads="1"/>
                </p:cNvSpPr>
                <p:nvPr/>
              </p:nvSpPr>
              <p:spPr bwMode="auto">
                <a:xfrm>
                  <a:off x="2359" y="2259"/>
                  <a:ext cx="24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spcBef>
                      <a:spcPct val="20000"/>
                    </a:spcBef>
                  </a:pPr>
                  <a:r>
                    <a:rPr lang="de-DE" sz="1000" b="0">
                      <a:latin typeface="Arial" charset="0"/>
                    </a:rPr>
                    <a:t>933</a:t>
                  </a:r>
                </a:p>
              </p:txBody>
            </p:sp>
          </p:grpSp>
          <p:sp>
            <p:nvSpPr>
              <p:cNvPr id="19472" name="Rectangle 51"/>
              <p:cNvSpPr>
                <a:spLocks noChangeArrowheads="1"/>
              </p:cNvSpPr>
              <p:nvPr/>
            </p:nvSpPr>
            <p:spPr bwMode="auto">
              <a:xfrm>
                <a:off x="731" y="2107"/>
                <a:ext cx="71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lnSpc>
                    <a:spcPct val="60000"/>
                  </a:lnSpc>
                  <a:spcBef>
                    <a:spcPct val="20000"/>
                  </a:spcBef>
                </a:pPr>
                <a:r>
                  <a:rPr lang="de-DE" sz="1200">
                    <a:latin typeface="Arial" charset="0"/>
                  </a:rPr>
                  <a:t>DNA-Binding</a:t>
                </a:r>
              </a:p>
              <a:p>
                <a:pPr marL="342900" indent="-342900" algn="ctr">
                  <a:lnSpc>
                    <a:spcPct val="60000"/>
                  </a:lnSpc>
                  <a:spcBef>
                    <a:spcPct val="20000"/>
                  </a:spcBef>
                </a:pPr>
                <a:r>
                  <a:rPr lang="de-DE" sz="1200">
                    <a:latin typeface="Arial" charset="0"/>
                  </a:rPr>
                  <a:t>domain</a:t>
                </a:r>
              </a:p>
            </p:txBody>
          </p:sp>
          <p:sp>
            <p:nvSpPr>
              <p:cNvPr id="19473" name="Rectangle 52"/>
              <p:cNvSpPr>
                <a:spLocks noChangeArrowheads="1"/>
              </p:cNvSpPr>
              <p:nvPr/>
            </p:nvSpPr>
            <p:spPr bwMode="auto">
              <a:xfrm>
                <a:off x="1625" y="2107"/>
                <a:ext cx="81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marL="342900" indent="-342900" algn="ctr">
                  <a:lnSpc>
                    <a:spcPct val="60000"/>
                  </a:lnSpc>
                  <a:spcBef>
                    <a:spcPct val="20000"/>
                  </a:spcBef>
                </a:pPr>
                <a:r>
                  <a:rPr lang="de-DE" sz="1200">
                    <a:latin typeface="Arial" charset="0"/>
                  </a:rPr>
                  <a:t>Ligand Binding</a:t>
                </a:r>
              </a:p>
              <a:p>
                <a:pPr marL="342900" indent="-342900" algn="ctr">
                  <a:lnSpc>
                    <a:spcPct val="60000"/>
                  </a:lnSpc>
                  <a:spcBef>
                    <a:spcPct val="20000"/>
                  </a:spcBef>
                </a:pPr>
                <a:r>
                  <a:rPr lang="de-DE" sz="1200">
                    <a:latin typeface="Arial" charset="0"/>
                  </a:rPr>
                  <a:t>domain</a:t>
                </a:r>
              </a:p>
            </p:txBody>
          </p:sp>
          <p:sp>
            <p:nvSpPr>
              <p:cNvPr id="6197" name="Rectangle 53"/>
              <p:cNvSpPr>
                <a:spLocks noChangeArrowheads="1"/>
              </p:cNvSpPr>
              <p:nvPr/>
            </p:nvSpPr>
            <p:spPr bwMode="auto">
              <a:xfrm>
                <a:off x="280" y="851"/>
                <a:ext cx="4940" cy="231"/>
              </a:xfrm>
              <a:prstGeom prst="rect">
                <a:avLst/>
              </a:prstGeom>
              <a:noFill/>
              <a:ln w="12700">
                <a:noFill/>
                <a:miter lim="800000"/>
                <a:headEnd/>
                <a:tailEnd/>
              </a:ln>
              <a:effectLst/>
            </p:spPr>
            <p:txBody>
              <a:bodyPr wrap="none" anchor="ctr">
                <a:spAutoFit/>
              </a:bodyPr>
              <a:lstStyle/>
              <a:p>
                <a:pPr marL="342900" indent="-342900" algn="ctr">
                  <a:spcBef>
                    <a:spcPct val="20000"/>
                  </a:spcBef>
                  <a:defRPr/>
                </a:pPr>
                <a:r>
                  <a:rPr lang="de-DE" sz="1800">
                    <a:effectLst>
                      <a:outerShdw blurRad="38100" dist="38100" dir="2700000" algn="tl">
                        <a:srgbClr val="DDDDDD"/>
                      </a:outerShdw>
                    </a:effectLst>
                    <a:latin typeface="Arial" charset="0"/>
                    <a:cs typeface="+mn-cs"/>
                  </a:rPr>
                  <a:t>Both Isoforms (PR-A, PR-B) are involved in        reproductive functions</a:t>
                </a:r>
              </a:p>
            </p:txBody>
          </p:sp>
        </p:grpSp>
        <p:grpSp>
          <p:nvGrpSpPr>
            <p:cNvPr id="19462" name="Group 54"/>
            <p:cNvGrpSpPr>
              <a:grpSpLocks/>
            </p:cNvGrpSpPr>
            <p:nvPr/>
          </p:nvGrpSpPr>
          <p:grpSpPr bwMode="auto">
            <a:xfrm>
              <a:off x="3403" y="890"/>
              <a:ext cx="112" cy="218"/>
              <a:chOff x="4018" y="1707"/>
              <a:chExt cx="112" cy="218"/>
            </a:xfrm>
          </p:grpSpPr>
          <p:sp>
            <p:nvSpPr>
              <p:cNvPr id="19463" name="Oval 55"/>
              <p:cNvSpPr>
                <a:spLocks noChangeArrowheads="1"/>
              </p:cNvSpPr>
              <p:nvPr/>
            </p:nvSpPr>
            <p:spPr bwMode="auto">
              <a:xfrm>
                <a:off x="4018" y="1707"/>
                <a:ext cx="112" cy="1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464" name="Line 56"/>
              <p:cNvSpPr>
                <a:spLocks noChangeShapeType="1"/>
              </p:cNvSpPr>
              <p:nvPr/>
            </p:nvSpPr>
            <p:spPr bwMode="auto">
              <a:xfrm>
                <a:off x="4074" y="1819"/>
                <a:ext cx="0" cy="1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5" name="Line 57"/>
              <p:cNvSpPr>
                <a:spLocks noChangeShapeType="1"/>
              </p:cNvSpPr>
              <p:nvPr/>
            </p:nvSpPr>
            <p:spPr bwMode="auto">
              <a:xfrm rot="-5400000">
                <a:off x="4075" y="1818"/>
                <a:ext cx="0" cy="10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92071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7"/>
          <p:cNvGrpSpPr>
            <a:grpSpLocks/>
          </p:cNvGrpSpPr>
          <p:nvPr/>
        </p:nvGrpSpPr>
        <p:grpSpPr bwMode="auto">
          <a:xfrm>
            <a:off x="0" y="0"/>
            <a:ext cx="9144000" cy="5084763"/>
            <a:chOff x="0" y="0"/>
            <a:chExt cx="5760" cy="3203"/>
          </a:xfrm>
        </p:grpSpPr>
        <p:pic>
          <p:nvPicPr>
            <p:cNvPr id="256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212"/>
              <a:ext cx="2016" cy="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Rectangle 3"/>
            <p:cNvSpPr>
              <a:spLocks noChangeArrowheads="1"/>
            </p:cNvSpPr>
            <p:nvPr/>
          </p:nvSpPr>
          <p:spPr bwMode="auto">
            <a:xfrm>
              <a:off x="0" y="0"/>
              <a:ext cx="5760" cy="59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GB"/>
            </a:p>
          </p:txBody>
        </p:sp>
        <p:sp>
          <p:nvSpPr>
            <p:cNvPr id="46084" name="Rectangle 4"/>
            <p:cNvSpPr>
              <a:spLocks noChangeArrowheads="1"/>
            </p:cNvSpPr>
            <p:nvPr/>
          </p:nvSpPr>
          <p:spPr bwMode="auto">
            <a:xfrm>
              <a:off x="1043" y="151"/>
              <a:ext cx="3776" cy="288"/>
            </a:xfrm>
            <a:prstGeom prst="rect">
              <a:avLst/>
            </a:prstGeom>
            <a:noFill/>
            <a:ln w="12700">
              <a:noFill/>
              <a:miter lim="800000"/>
              <a:headEnd/>
              <a:tailEnd/>
            </a:ln>
            <a:effectLst/>
          </p:spPr>
          <p:txBody>
            <a:bodyPr wrap="none">
              <a:spAutoFit/>
            </a:bodyPr>
            <a:lstStyle/>
            <a:p>
              <a:pPr marL="342900" indent="-342900" algn="ctr">
                <a:spcBef>
                  <a:spcPct val="20000"/>
                </a:spcBef>
                <a:defRPr/>
              </a:pPr>
              <a:r>
                <a:rPr lang="de-DE">
                  <a:solidFill>
                    <a:srgbClr val="4D4D4D"/>
                  </a:solidFill>
                  <a:effectLst>
                    <a:outerShdw blurRad="38100" dist="38100" dir="2700000" algn="tl">
                      <a:srgbClr val="DDDDDD"/>
                    </a:outerShdw>
                  </a:effectLst>
                  <a:latin typeface="Arial" charset="0"/>
                  <a:cs typeface="+mn-cs"/>
                </a:rPr>
                <a:t>Cell-specific responses to progesterone</a:t>
              </a:r>
            </a:p>
          </p:txBody>
        </p:sp>
      </p:grpSp>
      <p:grpSp>
        <p:nvGrpSpPr>
          <p:cNvPr id="3" name="Group 29"/>
          <p:cNvGrpSpPr>
            <a:grpSpLocks/>
          </p:cNvGrpSpPr>
          <p:nvPr/>
        </p:nvGrpSpPr>
        <p:grpSpPr bwMode="auto">
          <a:xfrm>
            <a:off x="3502025" y="3890963"/>
            <a:ext cx="5595938" cy="1428750"/>
            <a:chOff x="2206" y="2451"/>
            <a:chExt cx="3525" cy="900"/>
          </a:xfrm>
        </p:grpSpPr>
        <p:grpSp>
          <p:nvGrpSpPr>
            <p:cNvPr id="25616" name="Group 14"/>
            <p:cNvGrpSpPr>
              <a:grpSpLocks/>
            </p:cNvGrpSpPr>
            <p:nvPr/>
          </p:nvGrpSpPr>
          <p:grpSpPr bwMode="auto">
            <a:xfrm>
              <a:off x="2206" y="2795"/>
              <a:ext cx="3525" cy="212"/>
              <a:chOff x="182" y="1230"/>
              <a:chExt cx="5069" cy="212"/>
            </a:xfrm>
          </p:grpSpPr>
          <p:sp>
            <p:nvSpPr>
              <p:cNvPr id="46095" name="Text Box 15"/>
              <p:cNvSpPr txBox="1">
                <a:spLocks noChangeArrowheads="1"/>
              </p:cNvSpPr>
              <p:nvPr/>
            </p:nvSpPr>
            <p:spPr bwMode="auto">
              <a:xfrm>
                <a:off x="383" y="1230"/>
                <a:ext cx="4868" cy="212"/>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Interaction of PR with other transcription factors</a:t>
                </a:r>
              </a:p>
            </p:txBody>
          </p:sp>
          <p:sp>
            <p:nvSpPr>
              <p:cNvPr id="25624" name="Oval 16"/>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25617" name="Group 17"/>
            <p:cNvGrpSpPr>
              <a:grpSpLocks/>
            </p:cNvGrpSpPr>
            <p:nvPr/>
          </p:nvGrpSpPr>
          <p:grpSpPr bwMode="auto">
            <a:xfrm>
              <a:off x="2206" y="3139"/>
              <a:ext cx="3525" cy="212"/>
              <a:chOff x="182" y="1230"/>
              <a:chExt cx="5069" cy="212"/>
            </a:xfrm>
          </p:grpSpPr>
          <p:sp>
            <p:nvSpPr>
              <p:cNvPr id="46098" name="Text Box 18"/>
              <p:cNvSpPr txBox="1">
                <a:spLocks noChangeArrowheads="1"/>
              </p:cNvSpPr>
              <p:nvPr/>
            </p:nvSpPr>
            <p:spPr bwMode="auto">
              <a:xfrm>
                <a:off x="383" y="1230"/>
                <a:ext cx="4868" cy="212"/>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Post-translational modification of the receptor</a:t>
                </a:r>
              </a:p>
            </p:txBody>
          </p:sp>
          <p:sp>
            <p:nvSpPr>
              <p:cNvPr id="25622" name="Oval 19"/>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25618" name="Group 20"/>
            <p:cNvGrpSpPr>
              <a:grpSpLocks/>
            </p:cNvGrpSpPr>
            <p:nvPr/>
          </p:nvGrpSpPr>
          <p:grpSpPr bwMode="auto">
            <a:xfrm>
              <a:off x="2206" y="2451"/>
              <a:ext cx="3525" cy="212"/>
              <a:chOff x="182" y="1230"/>
              <a:chExt cx="5069" cy="212"/>
            </a:xfrm>
          </p:grpSpPr>
          <p:sp>
            <p:nvSpPr>
              <p:cNvPr id="46101" name="Text Box 21"/>
              <p:cNvSpPr txBox="1">
                <a:spLocks noChangeArrowheads="1"/>
              </p:cNvSpPr>
              <p:nvPr/>
            </p:nvSpPr>
            <p:spPr bwMode="auto">
              <a:xfrm>
                <a:off x="383" y="1230"/>
                <a:ext cx="4868" cy="212"/>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Relative expression of co-activators &amp; repressors</a:t>
                </a:r>
              </a:p>
            </p:txBody>
          </p:sp>
          <p:sp>
            <p:nvSpPr>
              <p:cNvPr id="25620" name="Oval 22"/>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grpSp>
        <p:nvGrpSpPr>
          <p:cNvPr id="7" name="Group 28"/>
          <p:cNvGrpSpPr>
            <a:grpSpLocks/>
          </p:cNvGrpSpPr>
          <p:nvPr/>
        </p:nvGrpSpPr>
        <p:grpSpPr bwMode="auto">
          <a:xfrm>
            <a:off x="3502025" y="1463675"/>
            <a:ext cx="5595938" cy="2217738"/>
            <a:chOff x="2206" y="922"/>
            <a:chExt cx="3525" cy="1397"/>
          </a:xfrm>
        </p:grpSpPr>
        <p:grpSp>
          <p:nvGrpSpPr>
            <p:cNvPr id="25604" name="Group 5"/>
            <p:cNvGrpSpPr>
              <a:grpSpLocks/>
            </p:cNvGrpSpPr>
            <p:nvPr/>
          </p:nvGrpSpPr>
          <p:grpSpPr bwMode="auto">
            <a:xfrm>
              <a:off x="2206" y="922"/>
              <a:ext cx="3525" cy="212"/>
              <a:chOff x="182" y="1230"/>
              <a:chExt cx="5069" cy="212"/>
            </a:xfrm>
          </p:grpSpPr>
          <p:sp>
            <p:nvSpPr>
              <p:cNvPr id="46086" name="Text Box 6"/>
              <p:cNvSpPr txBox="1">
                <a:spLocks noChangeArrowheads="1"/>
              </p:cNvSpPr>
              <p:nvPr/>
            </p:nvSpPr>
            <p:spPr bwMode="auto">
              <a:xfrm>
                <a:off x="383" y="1230"/>
                <a:ext cx="4868" cy="212"/>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Relative expression of PR-A and PR-B</a:t>
                </a:r>
              </a:p>
            </p:txBody>
          </p:sp>
          <p:sp>
            <p:nvSpPr>
              <p:cNvPr id="25615" name="Oval 7"/>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25605" name="Group 8"/>
            <p:cNvGrpSpPr>
              <a:grpSpLocks/>
            </p:cNvGrpSpPr>
            <p:nvPr/>
          </p:nvGrpSpPr>
          <p:grpSpPr bwMode="auto">
            <a:xfrm>
              <a:off x="2206" y="1265"/>
              <a:ext cx="3525" cy="212"/>
              <a:chOff x="182" y="1230"/>
              <a:chExt cx="5069" cy="212"/>
            </a:xfrm>
          </p:grpSpPr>
          <p:sp>
            <p:nvSpPr>
              <p:cNvPr id="46089" name="Text Box 9"/>
              <p:cNvSpPr txBox="1">
                <a:spLocks noChangeArrowheads="1"/>
              </p:cNvSpPr>
              <p:nvPr/>
            </p:nvSpPr>
            <p:spPr bwMode="auto">
              <a:xfrm>
                <a:off x="383" y="1230"/>
                <a:ext cx="4868" cy="212"/>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Relative expression of putative membrane receptors</a:t>
                </a:r>
              </a:p>
            </p:txBody>
          </p:sp>
          <p:sp>
            <p:nvSpPr>
              <p:cNvPr id="25613" name="Oval 10"/>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25606" name="Group 11"/>
            <p:cNvGrpSpPr>
              <a:grpSpLocks/>
            </p:cNvGrpSpPr>
            <p:nvPr/>
          </p:nvGrpSpPr>
          <p:grpSpPr bwMode="auto">
            <a:xfrm>
              <a:off x="2206" y="1609"/>
              <a:ext cx="3525" cy="212"/>
              <a:chOff x="182" y="1230"/>
              <a:chExt cx="5069" cy="212"/>
            </a:xfrm>
          </p:grpSpPr>
          <p:sp>
            <p:nvSpPr>
              <p:cNvPr id="46092" name="Text Box 12"/>
              <p:cNvSpPr txBox="1">
                <a:spLocks noChangeArrowheads="1"/>
              </p:cNvSpPr>
              <p:nvPr/>
            </p:nvSpPr>
            <p:spPr bwMode="auto">
              <a:xfrm>
                <a:off x="383" y="1230"/>
                <a:ext cx="4868" cy="212"/>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Integration of genomic and non-genomic pathways</a:t>
                </a:r>
              </a:p>
            </p:txBody>
          </p:sp>
          <p:sp>
            <p:nvSpPr>
              <p:cNvPr id="25611" name="Oval 13"/>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nvGrpSpPr>
            <p:cNvPr id="25607" name="Group 23"/>
            <p:cNvGrpSpPr>
              <a:grpSpLocks/>
            </p:cNvGrpSpPr>
            <p:nvPr/>
          </p:nvGrpSpPr>
          <p:grpSpPr bwMode="auto">
            <a:xfrm>
              <a:off x="2206" y="1953"/>
              <a:ext cx="3525" cy="366"/>
              <a:chOff x="182" y="1230"/>
              <a:chExt cx="5069" cy="366"/>
            </a:xfrm>
          </p:grpSpPr>
          <p:sp>
            <p:nvSpPr>
              <p:cNvPr id="46104" name="Text Box 24"/>
              <p:cNvSpPr txBox="1">
                <a:spLocks noChangeArrowheads="1"/>
              </p:cNvSpPr>
              <p:nvPr/>
            </p:nvSpPr>
            <p:spPr bwMode="auto">
              <a:xfrm>
                <a:off x="383" y="1230"/>
                <a:ext cx="4868" cy="366"/>
              </a:xfrm>
              <a:prstGeom prst="rect">
                <a:avLst/>
              </a:prstGeom>
              <a:noFill/>
              <a:ln w="9525">
                <a:noFill/>
                <a:miter lim="800000"/>
                <a:headEnd/>
                <a:tailEnd/>
              </a:ln>
              <a:effectLst/>
            </p:spPr>
            <p:txBody>
              <a:bodyPr>
                <a:spAutoFit/>
              </a:bodyPr>
              <a:lstStyle>
                <a:lvl1pPr>
                  <a:defRPr sz="2400" b="1">
                    <a:solidFill>
                      <a:schemeClr val="tx1"/>
                    </a:solidFill>
                    <a:latin typeface="Times" charset="0"/>
                    <a:ea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lgn="just" eaLnBrk="1" hangingPunct="1">
                  <a:defRPr/>
                </a:pPr>
                <a:r>
                  <a:rPr lang="en-GB" sz="1600" smtClean="0">
                    <a:effectLst>
                      <a:outerShdw blurRad="38100" dist="38100" dir="2700000" algn="tl">
                        <a:srgbClr val="DDDDDD"/>
                      </a:outerShdw>
                    </a:effectLst>
                    <a:latin typeface="Arial" charset="0"/>
                    <a:cs typeface="+mn-cs"/>
                  </a:rPr>
                  <a:t>Convergence between progesterone and </a:t>
                </a:r>
              </a:p>
              <a:p>
                <a:pPr algn="just" eaLnBrk="1" hangingPunct="1">
                  <a:defRPr/>
                </a:pPr>
                <a:r>
                  <a:rPr lang="en-GB" sz="1600" smtClean="0">
                    <a:effectLst>
                      <a:outerShdw blurRad="38100" dist="38100" dir="2700000" algn="tl">
                        <a:srgbClr val="DDDDDD"/>
                      </a:outerShdw>
                    </a:effectLst>
                    <a:latin typeface="Arial" charset="0"/>
                    <a:cs typeface="+mn-cs"/>
                  </a:rPr>
                  <a:t>other signalling pathways</a:t>
                </a:r>
              </a:p>
            </p:txBody>
          </p:sp>
          <p:sp>
            <p:nvSpPr>
              <p:cNvPr id="25609" name="Oval 25"/>
              <p:cNvSpPr>
                <a:spLocks noChangeArrowheads="1"/>
              </p:cNvSpPr>
              <p:nvPr/>
            </p:nvSpPr>
            <p:spPr bwMode="auto">
              <a:xfrm>
                <a:off x="182" y="1293"/>
                <a:ext cx="131" cy="131"/>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grpSp>
    </p:spTree>
    <p:extLst>
      <p:ext uri="{BB962C8B-B14F-4D97-AF65-F5344CB8AC3E}">
        <p14:creationId xmlns:p14="http://schemas.microsoft.com/office/powerpoint/2010/main" val="426277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ancer_cell,%20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564214" y="2525713"/>
            <a:ext cx="8533105" cy="1581972"/>
          </a:xfrm>
          <a:prstGeom prst="rect">
            <a:avLst/>
          </a:prstGeom>
          <a:noFill/>
          <a:ln w="12700">
            <a:noFill/>
            <a:miter lim="800000"/>
            <a:headEnd/>
            <a:tailEnd/>
          </a:ln>
          <a:effectLst/>
        </p:spPr>
        <p:txBody>
          <a:bodyPr wrap="none">
            <a:spAutoFit/>
          </a:bodyPr>
          <a:lstStyle/>
          <a:p>
            <a:pPr marL="342900" indent="-342900" algn="ctr">
              <a:spcBef>
                <a:spcPct val="20000"/>
              </a:spcBef>
              <a:defRPr/>
            </a:pPr>
            <a:r>
              <a:rPr lang="de-DE" sz="4400" b="1" dirty="0" err="1" smtClean="0">
                <a:solidFill>
                  <a:schemeClr val="bg1"/>
                </a:solidFill>
                <a:effectLst>
                  <a:outerShdw blurRad="38100" dist="38100" dir="2700000" algn="tl">
                    <a:srgbClr val="DDDDDD"/>
                  </a:outerShdw>
                </a:effectLst>
                <a:latin typeface="Arial" charset="0"/>
              </a:rPr>
              <a:t>Progesterone</a:t>
            </a:r>
            <a:r>
              <a:rPr lang="de-DE" sz="4400" b="1" dirty="0">
                <a:solidFill>
                  <a:schemeClr val="bg1"/>
                </a:solidFill>
                <a:effectLst>
                  <a:outerShdw blurRad="38100" dist="38100" dir="2700000" algn="tl">
                    <a:srgbClr val="DDDDDD"/>
                  </a:outerShdw>
                </a:effectLst>
                <a:latin typeface="Arial" charset="0"/>
              </a:rPr>
              <a:t> </a:t>
            </a:r>
          </a:p>
          <a:p>
            <a:pPr marL="342900" indent="-342900" algn="ctr">
              <a:spcBef>
                <a:spcPct val="20000"/>
              </a:spcBef>
              <a:defRPr/>
            </a:pPr>
            <a:r>
              <a:rPr lang="de-DE" sz="4400" b="1" dirty="0" smtClean="0">
                <a:solidFill>
                  <a:schemeClr val="bg1"/>
                </a:solidFill>
                <a:effectLst>
                  <a:outerShdw blurRad="38100" dist="38100" dir="2700000" algn="tl">
                    <a:srgbClr val="DDDDDD"/>
                  </a:outerShdw>
                </a:effectLst>
                <a:latin typeface="Arial" charset="0"/>
              </a:rPr>
              <a:t>In </a:t>
            </a:r>
            <a:r>
              <a:rPr lang="de-DE" sz="4400" b="1" dirty="0" err="1" smtClean="0">
                <a:solidFill>
                  <a:schemeClr val="bg1"/>
                </a:solidFill>
                <a:effectLst>
                  <a:outerShdw blurRad="38100" dist="38100" dir="2700000" algn="tl">
                    <a:srgbClr val="DDDDDD"/>
                  </a:outerShdw>
                </a:effectLst>
                <a:latin typeface="Arial" charset="0"/>
              </a:rPr>
              <a:t>the</a:t>
            </a:r>
            <a:r>
              <a:rPr lang="de-DE" sz="4400" b="1" dirty="0" smtClean="0">
                <a:solidFill>
                  <a:schemeClr val="bg1"/>
                </a:solidFill>
                <a:effectLst>
                  <a:outerShdw blurRad="38100" dist="38100" dir="2700000" algn="tl">
                    <a:srgbClr val="DDDDDD"/>
                  </a:outerShdw>
                </a:effectLst>
                <a:latin typeface="Arial" charset="0"/>
              </a:rPr>
              <a:t> </a:t>
            </a:r>
            <a:r>
              <a:rPr lang="de-DE" sz="4400" b="1" dirty="0" err="1" smtClean="0">
                <a:solidFill>
                  <a:schemeClr val="bg1"/>
                </a:solidFill>
                <a:effectLst>
                  <a:outerShdw blurRad="38100" dist="38100" dir="2700000" algn="tl">
                    <a:srgbClr val="DDDDDD"/>
                  </a:outerShdw>
                </a:effectLst>
                <a:latin typeface="Arial" charset="0"/>
              </a:rPr>
              <a:t>breast</a:t>
            </a:r>
            <a:r>
              <a:rPr lang="de-DE" sz="4400" b="1" dirty="0" smtClean="0">
                <a:solidFill>
                  <a:schemeClr val="bg1"/>
                </a:solidFill>
                <a:effectLst>
                  <a:outerShdw blurRad="38100" dist="38100" dir="2700000" algn="tl">
                    <a:srgbClr val="DDDDDD"/>
                  </a:outerShdw>
                </a:effectLst>
                <a:latin typeface="Arial" charset="0"/>
              </a:rPr>
              <a:t> </a:t>
            </a:r>
            <a:r>
              <a:rPr lang="de-DE" sz="4400" b="1" dirty="0" err="1">
                <a:solidFill>
                  <a:schemeClr val="bg1"/>
                </a:solidFill>
                <a:effectLst>
                  <a:outerShdw blurRad="38100" dist="38100" dir="2700000" algn="tl">
                    <a:srgbClr val="DDDDDD"/>
                  </a:outerShdw>
                </a:effectLst>
                <a:latin typeface="Arial" charset="0"/>
              </a:rPr>
              <a:t>and</a:t>
            </a:r>
            <a:r>
              <a:rPr lang="de-DE" sz="4400" b="1" dirty="0">
                <a:solidFill>
                  <a:schemeClr val="bg1"/>
                </a:solidFill>
                <a:effectLst>
                  <a:outerShdw blurRad="38100" dist="38100" dir="2700000" algn="tl">
                    <a:srgbClr val="DDDDDD"/>
                  </a:outerShdw>
                </a:effectLst>
                <a:latin typeface="Arial" charset="0"/>
              </a:rPr>
              <a:t> </a:t>
            </a:r>
            <a:r>
              <a:rPr lang="de-DE" sz="4400" b="1" dirty="0" err="1" smtClean="0">
                <a:solidFill>
                  <a:schemeClr val="bg1"/>
                </a:solidFill>
                <a:effectLst>
                  <a:outerShdw blurRad="38100" dist="38100" dir="2700000" algn="tl">
                    <a:srgbClr val="DDDDDD"/>
                  </a:outerShdw>
                </a:effectLst>
                <a:latin typeface="Arial" charset="0"/>
              </a:rPr>
              <a:t>breast</a:t>
            </a:r>
            <a:r>
              <a:rPr lang="de-DE" sz="4400" b="1" dirty="0" smtClean="0">
                <a:solidFill>
                  <a:schemeClr val="bg1"/>
                </a:solidFill>
                <a:effectLst>
                  <a:outerShdw blurRad="38100" dist="38100" dir="2700000" algn="tl">
                    <a:srgbClr val="DDDDDD"/>
                  </a:outerShdw>
                </a:effectLst>
                <a:latin typeface="Arial" charset="0"/>
              </a:rPr>
              <a:t> </a:t>
            </a:r>
            <a:r>
              <a:rPr lang="de-DE" sz="4400" b="1" dirty="0" err="1">
                <a:solidFill>
                  <a:schemeClr val="bg1"/>
                </a:solidFill>
                <a:effectLst>
                  <a:outerShdw blurRad="38100" dist="38100" dir="2700000" algn="tl">
                    <a:srgbClr val="DDDDDD"/>
                  </a:outerShdw>
                </a:effectLst>
                <a:latin typeface="Arial" charset="0"/>
              </a:rPr>
              <a:t>cancer</a:t>
            </a:r>
            <a:endParaRPr lang="de-DE" sz="4400" b="1" dirty="0">
              <a:solidFill>
                <a:schemeClr val="bg1"/>
              </a:solidFill>
              <a:effectLst>
                <a:outerShdw blurRad="38100" dist="38100" dir="2700000" algn="tl">
                  <a:srgbClr val="DDDDDD"/>
                </a:outerShdw>
              </a:effectLst>
              <a:latin typeface="Arial" charset="0"/>
            </a:endParaRPr>
          </a:p>
        </p:txBody>
      </p:sp>
    </p:spTree>
    <p:extLst>
      <p:ext uri="{BB962C8B-B14F-4D97-AF65-F5344CB8AC3E}">
        <p14:creationId xmlns:p14="http://schemas.microsoft.com/office/powerpoint/2010/main" val="381016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4" name="Text Box 14"/>
          <p:cNvSpPr txBox="1">
            <a:spLocks noChangeArrowheads="1"/>
          </p:cNvSpPr>
          <p:nvPr/>
        </p:nvSpPr>
        <p:spPr bwMode="auto">
          <a:xfrm>
            <a:off x="280988" y="1060450"/>
            <a:ext cx="4010025" cy="286226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marL="482600" indent="-381000">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buClr>
                <a:srgbClr val="FFFF00"/>
              </a:buClr>
              <a:buFont typeface="Monotype Sorts" charset="0"/>
              <a:buChar char="l"/>
            </a:pPr>
            <a:r>
              <a:rPr lang="en-GB" sz="1800">
                <a:latin typeface="Arial" charset="0"/>
              </a:rPr>
              <a:t>Breast cancer is the leading female cancer, accounting for almost 1 in 5 cancer deaths among women. </a:t>
            </a:r>
          </a:p>
          <a:p>
            <a:pPr>
              <a:buClr>
                <a:srgbClr val="FFFF00"/>
              </a:buClr>
              <a:buFont typeface="Monotype Sorts" charset="0"/>
              <a:buChar char="l"/>
            </a:pPr>
            <a:endParaRPr lang="en-GB" sz="1800">
              <a:latin typeface="Arial" charset="0"/>
            </a:endParaRPr>
          </a:p>
          <a:p>
            <a:pPr>
              <a:buClr>
                <a:srgbClr val="FFFF00"/>
              </a:buClr>
              <a:buFont typeface="Monotype Sorts" charset="0"/>
              <a:buChar char="l"/>
            </a:pPr>
            <a:r>
              <a:rPr lang="en-GB" sz="1800">
                <a:latin typeface="Arial" charset="0"/>
              </a:rPr>
              <a:t>1 in 9 women in the UK and the USA develop the disease in their lifetime.</a:t>
            </a:r>
          </a:p>
          <a:p>
            <a:pPr>
              <a:buClr>
                <a:srgbClr val="FFFF00"/>
              </a:buClr>
              <a:buFont typeface="Monotype Sorts" charset="0"/>
              <a:buChar char="l"/>
            </a:pPr>
            <a:endParaRPr lang="en-GB" sz="1800">
              <a:latin typeface="Arial" charset="0"/>
            </a:endParaRPr>
          </a:p>
          <a:p>
            <a:pPr>
              <a:buClr>
                <a:srgbClr val="D92626"/>
              </a:buClr>
              <a:buSzPct val="50000"/>
            </a:pPr>
            <a:endParaRPr lang="en-GB" sz="1800">
              <a:latin typeface="Arial" charset="0"/>
            </a:endParaRPr>
          </a:p>
        </p:txBody>
      </p:sp>
      <p:pic>
        <p:nvPicPr>
          <p:cNvPr id="18435"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971800"/>
            <a:ext cx="37290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50" y="1066800"/>
            <a:ext cx="37290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18"/>
          <p:cNvGrpSpPr>
            <a:grpSpLocks/>
          </p:cNvGrpSpPr>
          <p:nvPr/>
        </p:nvGrpSpPr>
        <p:grpSpPr bwMode="auto">
          <a:xfrm>
            <a:off x="6892925" y="722313"/>
            <a:ext cx="1838325" cy="801687"/>
            <a:chOff x="1728" y="311"/>
            <a:chExt cx="1254" cy="505"/>
          </a:xfrm>
        </p:grpSpPr>
        <p:sp>
          <p:nvSpPr>
            <p:cNvPr id="230419" name="Oval 19"/>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0420" name="Text Box 20"/>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38,270 (15%)</a:t>
              </a:r>
            </a:p>
          </p:txBody>
        </p:sp>
      </p:grpSp>
      <p:grpSp>
        <p:nvGrpSpPr>
          <p:cNvPr id="18438" name="Group 21"/>
          <p:cNvGrpSpPr>
            <a:grpSpLocks/>
          </p:cNvGrpSpPr>
          <p:nvPr/>
        </p:nvGrpSpPr>
        <p:grpSpPr bwMode="auto">
          <a:xfrm>
            <a:off x="6962775" y="2590800"/>
            <a:ext cx="1838325" cy="801688"/>
            <a:chOff x="1728" y="311"/>
            <a:chExt cx="1254" cy="505"/>
          </a:xfrm>
        </p:grpSpPr>
        <p:sp>
          <p:nvSpPr>
            <p:cNvPr id="230422" name="Oval 22"/>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0423" name="Text Box 23"/>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38,000 (29%)</a:t>
              </a:r>
            </a:p>
          </p:txBody>
        </p:sp>
      </p:grpSp>
      <p:sp>
        <p:nvSpPr>
          <p:cNvPr id="230427" name="Text Box 27"/>
          <p:cNvSpPr txBox="1">
            <a:spLocks noChangeArrowheads="1"/>
          </p:cNvSpPr>
          <p:nvPr/>
        </p:nvSpPr>
        <p:spPr bwMode="auto">
          <a:xfrm>
            <a:off x="4713288" y="588963"/>
            <a:ext cx="868362" cy="461962"/>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a:solidFill>
                  <a:srgbClr val="ED171B"/>
                </a:solidFill>
                <a:latin typeface="Arial" charset="0"/>
                <a:ea typeface="+mn-ea"/>
                <a:cs typeface="+mn-cs"/>
              </a:rPr>
              <a:t>1997</a:t>
            </a:r>
          </a:p>
        </p:txBody>
      </p:sp>
      <p:sp>
        <p:nvSpPr>
          <p:cNvPr id="13" name="Text Box 2"/>
          <p:cNvSpPr txBox="1">
            <a:spLocks noChangeArrowheads="1"/>
          </p:cNvSpPr>
          <p:nvPr/>
        </p:nvSpPr>
        <p:spPr bwMode="auto">
          <a:xfrm>
            <a:off x="0" y="0"/>
            <a:ext cx="9144000" cy="579438"/>
          </a:xfrm>
          <a:prstGeom prst="rect">
            <a:avLst/>
          </a:prstGeom>
          <a:solidFill>
            <a:schemeClr val="accent2"/>
          </a:solid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GB" sz="3200" b="1">
                <a:solidFill>
                  <a:schemeClr val="bg1"/>
                </a:solidFill>
                <a:effectLst>
                  <a:outerShdw blurRad="38100" dist="38100" dir="2700000" algn="tl">
                    <a:srgbClr val="000000"/>
                  </a:outerShdw>
                </a:effectLst>
              </a:rPr>
              <a:t>Breast Cancer - the Statistics</a:t>
            </a:r>
            <a:endParaRPr lang="en-GB" sz="3200">
              <a:solidFill>
                <a:srgbClr val="0000FF"/>
              </a:solidFill>
              <a:latin typeface="Comic Sans MS" charset="0"/>
            </a:endParaRPr>
          </a:p>
        </p:txBody>
      </p:sp>
    </p:spTree>
    <p:extLst>
      <p:ext uri="{BB962C8B-B14F-4D97-AF65-F5344CB8AC3E}">
        <p14:creationId xmlns:p14="http://schemas.microsoft.com/office/powerpoint/2010/main" val="573629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0" y="0"/>
            <a:ext cx="9144000" cy="579438"/>
          </a:xfrm>
          <a:prstGeom prst="rect">
            <a:avLst/>
          </a:prstGeom>
          <a:solidFill>
            <a:schemeClr val="accent2"/>
          </a:solid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GB" sz="3200" b="1">
                <a:solidFill>
                  <a:schemeClr val="bg1"/>
                </a:solidFill>
                <a:effectLst>
                  <a:outerShdw blurRad="38100" dist="38100" dir="2700000" algn="tl">
                    <a:srgbClr val="000000"/>
                  </a:outerShdw>
                </a:effectLst>
              </a:rPr>
              <a:t>Breast Cancer - the Statistics</a:t>
            </a:r>
            <a:endParaRPr lang="en-GB" sz="3200">
              <a:solidFill>
                <a:srgbClr val="0000FF"/>
              </a:solidFill>
              <a:latin typeface="Comic Sans MS" charset="0"/>
            </a:endParaRPr>
          </a:p>
        </p:txBody>
      </p:sp>
      <p:sp>
        <p:nvSpPr>
          <p:cNvPr id="230414" name="Text Box 14"/>
          <p:cNvSpPr txBox="1">
            <a:spLocks noChangeArrowheads="1"/>
          </p:cNvSpPr>
          <p:nvPr/>
        </p:nvSpPr>
        <p:spPr bwMode="auto">
          <a:xfrm>
            <a:off x="280988" y="1060450"/>
            <a:ext cx="4010025" cy="3970338"/>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marL="482600" indent="-381000">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buClr>
                <a:srgbClr val="FFFF00"/>
              </a:buClr>
              <a:buFont typeface="Monotype Sorts" charset="0"/>
              <a:buChar char="l"/>
            </a:pPr>
            <a:r>
              <a:rPr lang="en-GB" sz="1800">
                <a:latin typeface="Arial" charset="0"/>
              </a:rPr>
              <a:t>Breast cancer is the leading female cancer, accounting for almost 1 in 5 cancer deaths among women. </a:t>
            </a:r>
          </a:p>
          <a:p>
            <a:pPr>
              <a:buClr>
                <a:srgbClr val="FFFF00"/>
              </a:buClr>
              <a:buFont typeface="Monotype Sorts" charset="0"/>
              <a:buChar char="l"/>
            </a:pPr>
            <a:endParaRPr lang="en-GB" sz="1800">
              <a:latin typeface="Arial" charset="0"/>
            </a:endParaRPr>
          </a:p>
          <a:p>
            <a:pPr>
              <a:buClr>
                <a:srgbClr val="FFFF00"/>
              </a:buClr>
              <a:buFont typeface="Monotype Sorts" charset="0"/>
              <a:buChar char="l"/>
            </a:pPr>
            <a:r>
              <a:rPr lang="en-GB" sz="1800">
                <a:latin typeface="Arial" charset="0"/>
              </a:rPr>
              <a:t>1 in </a:t>
            </a:r>
            <a:r>
              <a:rPr lang="en-GB" sz="1800" b="1">
                <a:latin typeface="Arial" charset="0"/>
              </a:rPr>
              <a:t>8</a:t>
            </a:r>
            <a:r>
              <a:rPr lang="en-GB" sz="1800">
                <a:latin typeface="Arial" charset="0"/>
              </a:rPr>
              <a:t> women in the UK and the USA will develop the disease in their lifetime.</a:t>
            </a:r>
          </a:p>
          <a:p>
            <a:pPr>
              <a:buClr>
                <a:srgbClr val="FFFF00"/>
              </a:buClr>
              <a:buFont typeface="Monotype Sorts" charset="0"/>
              <a:buChar char="l"/>
            </a:pPr>
            <a:endParaRPr lang="en-GB" sz="1800">
              <a:latin typeface="Arial" charset="0"/>
            </a:endParaRPr>
          </a:p>
          <a:p>
            <a:pPr>
              <a:buClr>
                <a:srgbClr val="FFFF00"/>
              </a:buClr>
              <a:buFont typeface="Monotype Sorts" charset="0"/>
              <a:buChar char="l"/>
            </a:pPr>
            <a:r>
              <a:rPr lang="en-GB" sz="1800">
                <a:latin typeface="Arial" charset="0"/>
              </a:rPr>
              <a:t>Currently, 48,000 women develop breast cancer every year in the UK.</a:t>
            </a:r>
          </a:p>
          <a:p>
            <a:pPr>
              <a:buClr>
                <a:srgbClr val="FFFF00"/>
              </a:buClr>
              <a:buFont typeface="Monotype Sorts" charset="0"/>
              <a:buChar char="l"/>
            </a:pPr>
            <a:endParaRPr lang="en-GB" sz="1800">
              <a:latin typeface="Arial" charset="0"/>
            </a:endParaRPr>
          </a:p>
          <a:p>
            <a:pPr>
              <a:buClr>
                <a:srgbClr val="D92626"/>
              </a:buClr>
              <a:buSzPct val="50000"/>
            </a:pPr>
            <a:endParaRPr lang="en-GB" sz="1800">
              <a:latin typeface="Arial" charset="0"/>
            </a:endParaRPr>
          </a:p>
        </p:txBody>
      </p:sp>
      <p:pic>
        <p:nvPicPr>
          <p:cNvPr id="2048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971800"/>
            <a:ext cx="3729038"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850" y="1066800"/>
            <a:ext cx="37290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6" name="Group 18"/>
          <p:cNvGrpSpPr>
            <a:grpSpLocks/>
          </p:cNvGrpSpPr>
          <p:nvPr/>
        </p:nvGrpSpPr>
        <p:grpSpPr bwMode="auto">
          <a:xfrm>
            <a:off x="6892925" y="722313"/>
            <a:ext cx="1838325" cy="801687"/>
            <a:chOff x="1728" y="311"/>
            <a:chExt cx="1254" cy="505"/>
          </a:xfrm>
        </p:grpSpPr>
        <p:sp>
          <p:nvSpPr>
            <p:cNvPr id="230419" name="Oval 19"/>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0420" name="Text Box 20"/>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38,270 (15%)</a:t>
              </a:r>
            </a:p>
          </p:txBody>
        </p:sp>
      </p:grpSp>
      <p:grpSp>
        <p:nvGrpSpPr>
          <p:cNvPr id="20487" name="Group 21"/>
          <p:cNvGrpSpPr>
            <a:grpSpLocks/>
          </p:cNvGrpSpPr>
          <p:nvPr/>
        </p:nvGrpSpPr>
        <p:grpSpPr bwMode="auto">
          <a:xfrm>
            <a:off x="6962775" y="2590800"/>
            <a:ext cx="1838325" cy="801688"/>
            <a:chOff x="1728" y="311"/>
            <a:chExt cx="1254" cy="505"/>
          </a:xfrm>
        </p:grpSpPr>
        <p:sp>
          <p:nvSpPr>
            <p:cNvPr id="230422" name="Oval 22"/>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0423" name="Text Box 23"/>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38,000 (29%)</a:t>
              </a:r>
            </a:p>
          </p:txBody>
        </p:sp>
      </p:grpSp>
      <p:sp>
        <p:nvSpPr>
          <p:cNvPr id="230427" name="Text Box 27"/>
          <p:cNvSpPr txBox="1">
            <a:spLocks noChangeArrowheads="1"/>
          </p:cNvSpPr>
          <p:nvPr/>
        </p:nvSpPr>
        <p:spPr bwMode="auto">
          <a:xfrm>
            <a:off x="4713288" y="588963"/>
            <a:ext cx="868362" cy="461962"/>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a:solidFill>
                  <a:srgbClr val="ED171B"/>
                </a:solidFill>
                <a:latin typeface="Arial" charset="0"/>
                <a:ea typeface="+mn-ea"/>
                <a:cs typeface="+mn-cs"/>
              </a:rPr>
              <a:t>1997</a:t>
            </a:r>
          </a:p>
        </p:txBody>
      </p:sp>
      <p:sp>
        <p:nvSpPr>
          <p:cNvPr id="20489" name="TextBox 1"/>
          <p:cNvSpPr txBox="1">
            <a:spLocks noChangeArrowheads="1"/>
          </p:cNvSpPr>
          <p:nvPr/>
        </p:nvSpPr>
        <p:spPr bwMode="auto">
          <a:xfrm>
            <a:off x="7229475" y="33337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b="1"/>
              <a:t>48, 034</a:t>
            </a:r>
          </a:p>
        </p:txBody>
      </p:sp>
      <p:sp>
        <p:nvSpPr>
          <p:cNvPr id="20490" name="TextBox 19"/>
          <p:cNvSpPr txBox="1">
            <a:spLocks noChangeArrowheads="1"/>
          </p:cNvSpPr>
          <p:nvPr/>
        </p:nvSpPr>
        <p:spPr bwMode="auto">
          <a:xfrm>
            <a:off x="7086600" y="2205038"/>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b="1"/>
              <a:t>47, 693 (31%)</a:t>
            </a:r>
          </a:p>
        </p:txBody>
      </p:sp>
      <p:sp>
        <p:nvSpPr>
          <p:cNvPr id="24" name="Text Box 1064"/>
          <p:cNvSpPr txBox="1">
            <a:spLocks noChangeArrowheads="1"/>
          </p:cNvSpPr>
          <p:nvPr/>
        </p:nvSpPr>
        <p:spPr bwMode="auto">
          <a:xfrm>
            <a:off x="252413" y="4449763"/>
            <a:ext cx="4500562" cy="2408237"/>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marL="381000" indent="-381000">
              <a:defRPr sz="2400">
                <a:solidFill>
                  <a:schemeClr val="tx1"/>
                </a:solidFill>
                <a:latin typeface="Times" charset="0"/>
                <a:ea typeface="ＭＳ Ｐゴシック" charset="0"/>
                <a:cs typeface="ＭＳ Ｐゴシック" charset="0"/>
              </a:defRPr>
            </a:lvl1pPr>
            <a:lvl2pPr marL="914400" indent="-3429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buClr>
                <a:srgbClr val="FFFF00"/>
              </a:buClr>
              <a:buFont typeface="Monotype Sorts" charset="0"/>
              <a:buChar char="l"/>
            </a:pPr>
            <a:r>
              <a:rPr lang="en-GB" sz="2000">
                <a:latin typeface="Arial" charset="0"/>
              </a:rPr>
              <a:t>Breast cancer incidence is rising.</a:t>
            </a:r>
          </a:p>
          <a:p>
            <a:pPr lvl="1">
              <a:buClr>
                <a:srgbClr val="FFFF00"/>
              </a:buClr>
              <a:buFont typeface="Monotype Sorts" charset="0"/>
              <a:buChar char="l"/>
            </a:pPr>
            <a:endParaRPr lang="en-GB" sz="1000">
              <a:latin typeface="Arial" charset="0"/>
            </a:endParaRPr>
          </a:p>
          <a:p>
            <a:pPr lvl="1">
              <a:buClr>
                <a:srgbClr val="FFFF00"/>
              </a:buClr>
              <a:buFont typeface="Monotype Sorts" charset="0"/>
              <a:buChar char="l"/>
            </a:pPr>
            <a:r>
              <a:rPr lang="en-GB" sz="2000">
                <a:latin typeface="Arial" charset="0"/>
              </a:rPr>
              <a:t>1979: 75 cases per 100, 000</a:t>
            </a:r>
          </a:p>
          <a:p>
            <a:pPr lvl="1">
              <a:buClr>
                <a:srgbClr val="FFFF00"/>
              </a:buClr>
              <a:buFont typeface="Monotype Sorts" charset="0"/>
              <a:buChar char="l"/>
            </a:pPr>
            <a:r>
              <a:rPr lang="en-GB" sz="2000">
                <a:latin typeface="Arial" charset="0"/>
              </a:rPr>
              <a:t>2000: 114 cases per 100, 000</a:t>
            </a:r>
          </a:p>
          <a:p>
            <a:pPr lvl="1">
              <a:buClr>
                <a:srgbClr val="FFFF00"/>
              </a:buClr>
              <a:buFont typeface="Monotype Sorts" charset="0"/>
              <a:buChar char="l"/>
            </a:pPr>
            <a:r>
              <a:rPr lang="en-GB" sz="2000">
                <a:latin typeface="Arial" charset="0"/>
              </a:rPr>
              <a:t>2008: 127 cases per 100, 000</a:t>
            </a:r>
          </a:p>
          <a:p>
            <a:pPr lvl="1">
              <a:buClr>
                <a:srgbClr val="FFFF00"/>
              </a:buClr>
            </a:pPr>
            <a:endParaRPr lang="en-GB" sz="2000">
              <a:latin typeface="Arial" charset="0"/>
            </a:endParaRPr>
          </a:p>
          <a:p>
            <a:pPr lvl="1">
              <a:buClr>
                <a:srgbClr val="FFFF00"/>
              </a:buClr>
              <a:buFont typeface="Monotype Sorts" charset="0"/>
              <a:buChar char="l"/>
            </a:pPr>
            <a:endParaRPr lang="en-GB" sz="2000">
              <a:latin typeface="Arial" charset="0"/>
            </a:endParaRPr>
          </a:p>
          <a:p>
            <a:pPr>
              <a:buClr>
                <a:srgbClr val="FFFF00"/>
              </a:buClr>
              <a:buFont typeface="Monotype Sorts" charset="0"/>
              <a:buChar char="l"/>
            </a:pPr>
            <a:endParaRPr lang="en-GB" sz="2000">
              <a:latin typeface="Arial" charset="0"/>
            </a:endParaRPr>
          </a:p>
        </p:txBody>
      </p:sp>
    </p:spTree>
    <p:extLst>
      <p:ext uri="{BB962C8B-B14F-4D97-AF65-F5344CB8AC3E}">
        <p14:creationId xmlns:p14="http://schemas.microsoft.com/office/powerpoint/2010/main" val="228973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0" y="0"/>
            <a:ext cx="9144000" cy="579438"/>
          </a:xfrm>
          <a:prstGeom prst="rect">
            <a:avLst/>
          </a:prstGeom>
          <a:solidFill>
            <a:schemeClr val="accent2"/>
          </a:solid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GB" sz="3200" b="1">
                <a:solidFill>
                  <a:schemeClr val="bg1"/>
                </a:solidFill>
                <a:effectLst>
                  <a:outerShdw blurRad="38100" dist="38100" dir="2700000" algn="tl">
                    <a:srgbClr val="000000"/>
                  </a:outerShdw>
                </a:effectLst>
              </a:rPr>
              <a:t>Breast Cancer - the Statistics</a:t>
            </a:r>
            <a:endParaRPr lang="en-GB" sz="3200">
              <a:solidFill>
                <a:srgbClr val="0000FF"/>
              </a:solidFill>
              <a:latin typeface="Comic Sans MS" charset="0"/>
            </a:endParaRPr>
          </a:p>
        </p:txBody>
      </p:sp>
      <p:sp>
        <p:nvSpPr>
          <p:cNvPr id="22531" name="Rectangle 1063"/>
          <p:cNvSpPr>
            <a:spLocks noChangeArrowheads="1"/>
          </p:cNvSpPr>
          <p:nvPr/>
        </p:nvSpPr>
        <p:spPr bwMode="auto">
          <a:xfrm>
            <a:off x="4630738" y="6400800"/>
            <a:ext cx="13874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ctr" defTabSz="762000"/>
            <a:r>
              <a:rPr lang="en-GB" sz="900" i="1">
                <a:solidFill>
                  <a:srgbClr val="0000FF"/>
                </a:solidFill>
                <a:latin typeface="Arial" charset="0"/>
                <a:cs typeface="Times New Roman" charset="0"/>
              </a:rPr>
              <a:t>©Cancer Research UK</a:t>
            </a:r>
          </a:p>
        </p:txBody>
      </p:sp>
      <p:sp>
        <p:nvSpPr>
          <p:cNvPr id="232488" name="Text Box 1064"/>
          <p:cNvSpPr txBox="1">
            <a:spLocks noChangeArrowheads="1"/>
          </p:cNvSpPr>
          <p:nvPr/>
        </p:nvSpPr>
        <p:spPr bwMode="auto">
          <a:xfrm>
            <a:off x="141288" y="549275"/>
            <a:ext cx="4500562" cy="195421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marL="381000" indent="-381000">
              <a:defRPr sz="2400">
                <a:solidFill>
                  <a:schemeClr val="tx1"/>
                </a:solidFill>
                <a:latin typeface="Times" charset="0"/>
                <a:ea typeface="ＭＳ Ｐゴシック" charset="0"/>
                <a:cs typeface="ＭＳ Ｐゴシック" charset="0"/>
              </a:defRPr>
            </a:lvl1pPr>
            <a:lvl2pPr marL="914400" indent="-3429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buClr>
                <a:srgbClr val="FFFF00"/>
              </a:buClr>
              <a:buFont typeface="Monotype Sorts" charset="0"/>
              <a:buChar char="l"/>
            </a:pPr>
            <a:r>
              <a:rPr lang="en-GB" sz="1600">
                <a:latin typeface="Arial" charset="0"/>
              </a:rPr>
              <a:t>Breast cancer mortality is falling.</a:t>
            </a:r>
          </a:p>
          <a:p>
            <a:pPr lvl="1">
              <a:buClr>
                <a:srgbClr val="FFFF00"/>
              </a:buClr>
              <a:buFont typeface="Monotype Sorts" charset="0"/>
              <a:buChar char="l"/>
            </a:pPr>
            <a:endParaRPr lang="en-GB" sz="1600">
              <a:latin typeface="Arial" charset="0"/>
            </a:endParaRPr>
          </a:p>
          <a:p>
            <a:pPr lvl="1">
              <a:buClr>
                <a:srgbClr val="FFFF00"/>
              </a:buClr>
              <a:buFont typeface="Monotype Sorts" charset="0"/>
              <a:buChar char="l"/>
            </a:pPr>
            <a:r>
              <a:rPr lang="en-GB" sz="1600">
                <a:latin typeface="Arial" charset="0"/>
              </a:rPr>
              <a:t>1989: 42 women per 100, 000 died</a:t>
            </a:r>
          </a:p>
          <a:p>
            <a:pPr lvl="1">
              <a:buClr>
                <a:srgbClr val="FFFF00"/>
              </a:buClr>
              <a:buFont typeface="Monotype Sorts" charset="0"/>
              <a:buChar char="l"/>
            </a:pPr>
            <a:r>
              <a:rPr lang="en-GB" sz="1600">
                <a:latin typeface="Arial" charset="0"/>
              </a:rPr>
              <a:t>2002: 30 women per 100, 000 died</a:t>
            </a:r>
          </a:p>
          <a:p>
            <a:pPr lvl="1">
              <a:buClr>
                <a:srgbClr val="FFFF00"/>
              </a:buClr>
              <a:buFont typeface="Monotype Sorts" charset="0"/>
              <a:buChar char="l"/>
            </a:pPr>
            <a:r>
              <a:rPr lang="en-GB" sz="1600">
                <a:latin typeface="Arial" charset="0"/>
              </a:rPr>
              <a:t>2008: 26 women per 100, 000 died</a:t>
            </a:r>
          </a:p>
          <a:p>
            <a:pPr lvl="1">
              <a:buClr>
                <a:srgbClr val="FFFF00"/>
              </a:buClr>
              <a:buFont typeface="Monotype Sorts" charset="0"/>
              <a:buChar char="l"/>
            </a:pPr>
            <a:endParaRPr lang="en-GB" sz="900">
              <a:latin typeface="Arial" charset="0"/>
            </a:endParaRPr>
          </a:p>
          <a:p>
            <a:pPr lvl="1">
              <a:buClr>
                <a:srgbClr val="FFFF00"/>
              </a:buClr>
              <a:buFont typeface="Monotype Sorts" charset="0"/>
              <a:buChar char="l"/>
            </a:pPr>
            <a:r>
              <a:rPr lang="en-GB" sz="1600">
                <a:latin typeface="Arial" charset="0"/>
              </a:rPr>
              <a:t>A 38% fall in deaths (1989-2008).</a:t>
            </a:r>
          </a:p>
          <a:p>
            <a:pPr>
              <a:buClr>
                <a:srgbClr val="FFFF00"/>
              </a:buClr>
              <a:buFont typeface="Monotype Sorts" charset="0"/>
              <a:buChar char="l"/>
            </a:pPr>
            <a:endParaRPr lang="en-GB" sz="1600">
              <a:latin typeface="Arial" charset="0"/>
            </a:endParaRPr>
          </a:p>
        </p:txBody>
      </p:sp>
      <p:pic>
        <p:nvPicPr>
          <p:cNvPr id="22533" name="Picture 1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4498975"/>
            <a:ext cx="38227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3" y="2895600"/>
            <a:ext cx="372745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263" y="990600"/>
            <a:ext cx="37274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Group 1068"/>
          <p:cNvGrpSpPr>
            <a:grpSpLocks/>
          </p:cNvGrpSpPr>
          <p:nvPr/>
        </p:nvGrpSpPr>
        <p:grpSpPr bwMode="auto">
          <a:xfrm>
            <a:off x="7018338" y="646113"/>
            <a:ext cx="1836737" cy="801687"/>
            <a:chOff x="1728" y="311"/>
            <a:chExt cx="1254" cy="505"/>
          </a:xfrm>
        </p:grpSpPr>
        <p:sp>
          <p:nvSpPr>
            <p:cNvPr id="232493" name="Oval 1069"/>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2494" name="Text Box 1070"/>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38,270 (15%)</a:t>
              </a:r>
            </a:p>
          </p:txBody>
        </p:sp>
      </p:grpSp>
      <p:grpSp>
        <p:nvGrpSpPr>
          <p:cNvPr id="22537" name="Group 1071"/>
          <p:cNvGrpSpPr>
            <a:grpSpLocks/>
          </p:cNvGrpSpPr>
          <p:nvPr/>
        </p:nvGrpSpPr>
        <p:grpSpPr bwMode="auto">
          <a:xfrm>
            <a:off x="7088188" y="2514600"/>
            <a:ext cx="1836737" cy="801688"/>
            <a:chOff x="1728" y="311"/>
            <a:chExt cx="1254" cy="505"/>
          </a:xfrm>
        </p:grpSpPr>
        <p:sp>
          <p:nvSpPr>
            <p:cNvPr id="232496" name="Oval 1072"/>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2497" name="Text Box 1073"/>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38,000 (29%)</a:t>
              </a:r>
            </a:p>
          </p:txBody>
        </p:sp>
      </p:grpSp>
      <p:grpSp>
        <p:nvGrpSpPr>
          <p:cNvPr id="22538" name="Group 1074"/>
          <p:cNvGrpSpPr>
            <a:grpSpLocks/>
          </p:cNvGrpSpPr>
          <p:nvPr/>
        </p:nvGrpSpPr>
        <p:grpSpPr bwMode="auto">
          <a:xfrm>
            <a:off x="7072313" y="4270375"/>
            <a:ext cx="1836737" cy="801688"/>
            <a:chOff x="1728" y="311"/>
            <a:chExt cx="1254" cy="505"/>
          </a:xfrm>
        </p:grpSpPr>
        <p:sp>
          <p:nvSpPr>
            <p:cNvPr id="232499" name="Oval 1075"/>
            <p:cNvSpPr>
              <a:spLocks noChangeArrowheads="1"/>
            </p:cNvSpPr>
            <p:nvPr/>
          </p:nvSpPr>
          <p:spPr bwMode="auto">
            <a:xfrm>
              <a:off x="1728" y="528"/>
              <a:ext cx="1152" cy="288"/>
            </a:xfrm>
            <a:prstGeom prst="ellipse">
              <a:avLst/>
            </a:prstGeom>
            <a:noFill/>
            <a:ln w="28575">
              <a:solidFill>
                <a:srgbClr val="ED171B"/>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232500" name="Text Box 1076"/>
            <p:cNvSpPr txBox="1">
              <a:spLocks noChangeArrowheads="1"/>
            </p:cNvSpPr>
            <p:nvPr/>
          </p:nvSpPr>
          <p:spPr bwMode="auto">
            <a:xfrm>
              <a:off x="1910" y="311"/>
              <a:ext cx="1072" cy="23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sz="1800">
                  <a:solidFill>
                    <a:srgbClr val="ED171B"/>
                  </a:solidFill>
                  <a:latin typeface="Arial" charset="0"/>
                  <a:ea typeface="+mn-ea"/>
                  <a:cs typeface="+mn-cs"/>
                </a:rPr>
                <a:t>13,020 (18%)</a:t>
              </a:r>
            </a:p>
          </p:txBody>
        </p:sp>
      </p:grpSp>
      <p:sp>
        <p:nvSpPr>
          <p:cNvPr id="232501" name="Text Box 1077"/>
          <p:cNvSpPr txBox="1">
            <a:spLocks noChangeArrowheads="1"/>
          </p:cNvSpPr>
          <p:nvPr/>
        </p:nvSpPr>
        <p:spPr bwMode="auto">
          <a:xfrm>
            <a:off x="4837113" y="512763"/>
            <a:ext cx="869950" cy="461962"/>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a:solidFill>
                  <a:srgbClr val="ED171B"/>
                </a:solidFill>
                <a:latin typeface="Arial" charset="0"/>
                <a:ea typeface="+mn-ea"/>
                <a:cs typeface="+mn-cs"/>
              </a:rPr>
              <a:t>1997</a:t>
            </a:r>
          </a:p>
        </p:txBody>
      </p:sp>
      <p:sp>
        <p:nvSpPr>
          <p:cNvPr id="232502" name="Text Box 1078"/>
          <p:cNvSpPr txBox="1">
            <a:spLocks noChangeArrowheads="1"/>
          </p:cNvSpPr>
          <p:nvPr/>
        </p:nvSpPr>
        <p:spPr bwMode="auto">
          <a:xfrm>
            <a:off x="4837113" y="4114800"/>
            <a:ext cx="869950" cy="46196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defRPr/>
            </a:pPr>
            <a:r>
              <a:rPr lang="en-US">
                <a:solidFill>
                  <a:srgbClr val="ED171B"/>
                </a:solidFill>
                <a:latin typeface="Arial" charset="0"/>
                <a:ea typeface="+mn-ea"/>
                <a:cs typeface="+mn-cs"/>
              </a:rPr>
              <a:t>1999</a:t>
            </a:r>
          </a:p>
        </p:txBody>
      </p:sp>
      <p:graphicFrame>
        <p:nvGraphicFramePr>
          <p:cNvPr id="21" name="Chart 20"/>
          <p:cNvGraphicFramePr>
            <a:graphicFrameLocks/>
          </p:cNvGraphicFramePr>
          <p:nvPr/>
        </p:nvGraphicFramePr>
        <p:xfrm>
          <a:off x="251520" y="2204864"/>
          <a:ext cx="4121073" cy="2952328"/>
        </p:xfrm>
        <a:graphic>
          <a:graphicData uri="http://schemas.openxmlformats.org/drawingml/2006/chart">
            <c:chart xmlns:c="http://schemas.openxmlformats.org/drawingml/2006/chart" xmlns:r="http://schemas.openxmlformats.org/officeDocument/2006/relationships" r:id="rId6"/>
          </a:graphicData>
        </a:graphic>
      </p:graphicFrame>
      <p:sp>
        <p:nvSpPr>
          <p:cNvPr id="22542" name="TextBox 21"/>
          <p:cNvSpPr txBox="1">
            <a:spLocks noChangeArrowheads="1"/>
          </p:cNvSpPr>
          <p:nvPr/>
        </p:nvSpPr>
        <p:spPr bwMode="auto">
          <a:xfrm>
            <a:off x="7086600" y="2205038"/>
            <a:ext cx="202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47, 693 (31%)</a:t>
            </a:r>
          </a:p>
        </p:txBody>
      </p:sp>
      <p:sp>
        <p:nvSpPr>
          <p:cNvPr id="22543" name="TextBox 22"/>
          <p:cNvSpPr txBox="1">
            <a:spLocks noChangeArrowheads="1"/>
          </p:cNvSpPr>
          <p:nvPr/>
        </p:nvSpPr>
        <p:spPr bwMode="auto">
          <a:xfrm>
            <a:off x="7562850" y="3903663"/>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12, 047</a:t>
            </a:r>
          </a:p>
        </p:txBody>
      </p:sp>
      <p:sp>
        <p:nvSpPr>
          <p:cNvPr id="22544" name="TextBox 23"/>
          <p:cNvSpPr txBox="1">
            <a:spLocks noChangeArrowheads="1"/>
          </p:cNvSpPr>
          <p:nvPr/>
        </p:nvSpPr>
        <p:spPr bwMode="auto">
          <a:xfrm>
            <a:off x="7229475" y="33337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48, 034</a:t>
            </a:r>
          </a:p>
        </p:txBody>
      </p:sp>
      <p:sp>
        <p:nvSpPr>
          <p:cNvPr id="25" name="Rectangle 17"/>
          <p:cNvSpPr>
            <a:spLocks noChangeArrowheads="1"/>
          </p:cNvSpPr>
          <p:nvPr/>
        </p:nvSpPr>
        <p:spPr bwMode="auto">
          <a:xfrm>
            <a:off x="990600" y="5410200"/>
            <a:ext cx="2590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FF0000"/>
                </a:solidFill>
                <a:latin typeface="Comic Sans MS" charset="0"/>
              </a:rPr>
              <a:t>Reason: Early Diagnosis, Chemo/Radiotherapies</a:t>
            </a:r>
          </a:p>
          <a:p>
            <a:r>
              <a:rPr lang="en-US" sz="1400">
                <a:solidFill>
                  <a:srgbClr val="FF0000"/>
                </a:solidFill>
                <a:latin typeface="Comic Sans MS" charset="0"/>
              </a:rPr>
              <a:t>Hormonal Therapies.</a:t>
            </a:r>
          </a:p>
        </p:txBody>
      </p:sp>
    </p:spTree>
    <p:extLst>
      <p:ext uri="{BB962C8B-B14F-4D97-AF65-F5344CB8AC3E}">
        <p14:creationId xmlns:p14="http://schemas.microsoft.com/office/powerpoint/2010/main" val="4016492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302</TotalTime>
  <Words>3634</Words>
  <Application>Microsoft Office PowerPoint</Application>
  <PresentationFormat>On-screen Show (4:3)</PresentationFormat>
  <Paragraphs>480</Paragraphs>
  <Slides>34</Slides>
  <Notes>29</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Standarddesign</vt:lpstr>
      <vt:lpstr>Progesterone signaling in breast and endometrial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Breast Cancer Classification and Therapies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Shiel, Nuala</cp:lastModifiedBy>
  <cp:revision>44</cp:revision>
  <dcterms:created xsi:type="dcterms:W3CDTF">2011-10-20T10:59:31Z</dcterms:created>
  <dcterms:modified xsi:type="dcterms:W3CDTF">2012-10-19T13:39:59Z</dcterms:modified>
</cp:coreProperties>
</file>