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4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302" r:id="rId11"/>
    <p:sldId id="268" r:id="rId12"/>
    <p:sldId id="265" r:id="rId13"/>
    <p:sldId id="288" r:id="rId14"/>
    <p:sldId id="289" r:id="rId15"/>
    <p:sldId id="266" r:id="rId16"/>
    <p:sldId id="269" r:id="rId17"/>
    <p:sldId id="267" r:id="rId18"/>
    <p:sldId id="271" r:id="rId19"/>
    <p:sldId id="273" r:id="rId20"/>
    <p:sldId id="272" r:id="rId21"/>
    <p:sldId id="275" r:id="rId22"/>
    <p:sldId id="293" r:id="rId23"/>
    <p:sldId id="278" r:id="rId24"/>
    <p:sldId id="294" r:id="rId25"/>
    <p:sldId id="300" r:id="rId26"/>
    <p:sldId id="301" r:id="rId27"/>
    <p:sldId id="276" r:id="rId28"/>
    <p:sldId id="296" r:id="rId29"/>
    <p:sldId id="297" r:id="rId30"/>
    <p:sldId id="279" r:id="rId31"/>
    <p:sldId id="277" r:id="rId32"/>
    <p:sldId id="290" r:id="rId33"/>
    <p:sldId id="298" r:id="rId34"/>
    <p:sldId id="280" r:id="rId35"/>
    <p:sldId id="284" r:id="rId36"/>
    <p:sldId id="281" r:id="rId37"/>
    <p:sldId id="282" r:id="rId38"/>
    <p:sldId id="283" r:id="rId39"/>
    <p:sldId id="292" r:id="rId40"/>
    <p:sldId id="285" r:id="rId41"/>
    <p:sldId id="287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F9E6-B018-4BC3-B7AD-C337309084AE}" type="datetimeFigureOut">
              <a:rPr lang="en-US" smtClean="0"/>
              <a:pPr/>
              <a:t>10/25/2012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3452-CF84-420E-8C41-681098E731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3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3452-CF84-420E-8C41-681098E731D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28FC-256E-48B2-BFB8-F1A633AFED3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57D9-73DA-448E-944F-6DF9CFB6D1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Phaeochromocytomas and tumour markers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Dr Radha Ramachandran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Specialist Registrar Chemical Pathology and Metabolic Medicine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Paragangliomas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Parasympathetic paragangliomas</a:t>
            </a:r>
          </a:p>
          <a:p>
            <a:pPr lvl="1"/>
            <a:r>
              <a:rPr lang="en-GB" dirty="0" smtClean="0"/>
              <a:t>extra adrenal paragangliomas</a:t>
            </a:r>
          </a:p>
          <a:p>
            <a:endParaRPr lang="en-GB" dirty="0"/>
          </a:p>
          <a:p>
            <a:r>
              <a:rPr lang="en-GB" dirty="0" smtClean="0"/>
              <a:t>Sympathetic paragangliomas (chromaffin cells)</a:t>
            </a:r>
          </a:p>
          <a:p>
            <a:pPr lvl="1"/>
            <a:r>
              <a:rPr lang="en-GB" dirty="0" smtClean="0"/>
              <a:t>Adrenal – phaeochromocytomas</a:t>
            </a:r>
          </a:p>
          <a:p>
            <a:pPr lvl="1"/>
            <a:r>
              <a:rPr lang="en-GB" dirty="0" smtClean="0"/>
              <a:t>Extra adrenal – paragangliomas 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</a:t>
            </a:r>
            <a:r>
              <a:rPr lang="en-GB" dirty="0" err="1" smtClean="0"/>
              <a:t>heochromocytoma</a:t>
            </a:r>
            <a:r>
              <a:rPr lang="en-GB" dirty="0" smtClean="0"/>
              <a:t>/</a:t>
            </a:r>
            <a:r>
              <a:rPr lang="en-GB" dirty="0" err="1" smtClean="0"/>
              <a:t>paraganglioma</a:t>
            </a:r>
            <a:r>
              <a:rPr lang="en-GB" dirty="0" smtClean="0"/>
              <a:t> in </a:t>
            </a:r>
            <a:r>
              <a:rPr lang="en-GB" dirty="0" err="1" smtClean="0"/>
              <a:t>hypertensives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Rare tumours – incidence – 2 to 8 per million per year</a:t>
            </a:r>
            <a:endParaRPr lang="en-GB" dirty="0"/>
          </a:p>
          <a:p>
            <a:r>
              <a:rPr lang="en-GB" dirty="0" smtClean="0"/>
              <a:t>May be present in between 0.1% to 1% of patients presenting to hypertension clinic</a:t>
            </a:r>
          </a:p>
          <a:p>
            <a:r>
              <a:rPr lang="en-GB" dirty="0" smtClean="0"/>
              <a:t>5% of adrenal </a:t>
            </a:r>
            <a:r>
              <a:rPr lang="en-GB" dirty="0" err="1" smtClean="0"/>
              <a:t>incidentalomas</a:t>
            </a:r>
            <a:endParaRPr lang="en-GB" dirty="0" smtClean="0"/>
          </a:p>
          <a:p>
            <a:r>
              <a:rPr lang="en-GB" dirty="0" smtClean="0"/>
              <a:t>Diagnosis important since potentially fatal and eminently treatable</a:t>
            </a:r>
          </a:p>
          <a:p>
            <a:r>
              <a:rPr lang="en-GB" dirty="0" smtClean="0"/>
              <a:t>Prognosis significantly better for localised disease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Sympathetic paragangliomas- 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Hormonally active tumours</a:t>
            </a:r>
          </a:p>
          <a:p>
            <a:endParaRPr lang="en-GB" dirty="0" smtClean="0"/>
          </a:p>
          <a:p>
            <a:r>
              <a:rPr lang="en-GB" dirty="0" smtClean="0"/>
              <a:t>Secrete catecholamines</a:t>
            </a:r>
          </a:p>
          <a:p>
            <a:endParaRPr lang="en-GB" dirty="0" smtClean="0"/>
          </a:p>
          <a:p>
            <a:r>
              <a:rPr lang="en-GB" dirty="0" smtClean="0"/>
              <a:t>Symptoms secondary to catecholamine excess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Sympathetic paragangliomas- clinical features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702907" cy="493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6448032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M. </a:t>
            </a:r>
            <a:r>
              <a:rPr lang="en-GB" sz="1600" dirty="0" err="1" smtClean="0"/>
              <a:t>Mannelli</a:t>
            </a:r>
            <a:r>
              <a:rPr lang="en-GB" sz="1600" dirty="0" smtClean="0"/>
              <a:t> et al. / Best Practice &amp; Research Clinical Endocrinology &amp; Metabolism 26 (2012) 507–515</a:t>
            </a:r>
            <a:endParaRPr lang="en-GB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Sympathetic paragangliomas- clinical features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1440" y="6357958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M. </a:t>
            </a:r>
            <a:r>
              <a:rPr lang="en-GB" sz="1600" dirty="0" err="1" smtClean="0"/>
              <a:t>Mannelli</a:t>
            </a:r>
            <a:r>
              <a:rPr lang="en-GB" sz="1600" dirty="0" smtClean="0"/>
              <a:t> et al. / Best Practice &amp; Research Clinical Endocrinology &amp; Metabolism 26 (2012) 507–515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4968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Parasympathetic paragangliomas – clinical features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40968"/>
          </a:xfrm>
        </p:spPr>
        <p:txBody>
          <a:bodyPr/>
          <a:lstStyle/>
          <a:p>
            <a:r>
              <a:rPr lang="en-GB" dirty="0" smtClean="0"/>
              <a:t>Hormonally inactive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Present as a mass</a:t>
            </a:r>
          </a:p>
          <a:p>
            <a:pPr lvl="1"/>
            <a:r>
              <a:rPr lang="en-GB" dirty="0" smtClean="0"/>
              <a:t>Compression symptoms</a:t>
            </a:r>
          </a:p>
          <a:p>
            <a:pPr lvl="1"/>
            <a:r>
              <a:rPr lang="en-GB" dirty="0" smtClean="0"/>
              <a:t>Incidental finding on imaging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Paragangliomas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61048"/>
          </a:xfrm>
        </p:spPr>
        <p:txBody>
          <a:bodyPr/>
          <a:lstStyle/>
          <a:p>
            <a:r>
              <a:rPr lang="en-GB" dirty="0" smtClean="0"/>
              <a:t>Sporadic (2/3 of the tumours)</a:t>
            </a:r>
          </a:p>
          <a:p>
            <a:endParaRPr lang="en-GB" dirty="0"/>
          </a:p>
          <a:p>
            <a:r>
              <a:rPr lang="en-GB" dirty="0" smtClean="0"/>
              <a:t>Part of an endocrine tumour syndrome – multiple endocrine </a:t>
            </a:r>
            <a:r>
              <a:rPr lang="en-GB" dirty="0" err="1" smtClean="0"/>
              <a:t>neoplasia</a:t>
            </a:r>
            <a:r>
              <a:rPr lang="en-GB" dirty="0" smtClean="0"/>
              <a:t> type 2</a:t>
            </a:r>
          </a:p>
          <a:p>
            <a:endParaRPr lang="en-GB" dirty="0"/>
          </a:p>
          <a:p>
            <a:r>
              <a:rPr lang="en-GB" dirty="0" smtClean="0"/>
              <a:t>Familial – where it is inherited as the only trait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72408"/>
          </a:xfrm>
        </p:spPr>
        <p:txBody>
          <a:bodyPr/>
          <a:lstStyle/>
          <a:p>
            <a:r>
              <a:rPr lang="en-GB" dirty="0" smtClean="0"/>
              <a:t>Circulating</a:t>
            </a:r>
          </a:p>
          <a:p>
            <a:endParaRPr lang="en-GB" dirty="0"/>
          </a:p>
          <a:p>
            <a:r>
              <a:rPr lang="en-GB" dirty="0" smtClean="0"/>
              <a:t>Imaging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Histological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– circulating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Catecholamines 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780928"/>
            <a:ext cx="7949138" cy="3176309"/>
            <a:chOff x="1000100" y="1857364"/>
            <a:chExt cx="7949138" cy="3176309"/>
          </a:xfrm>
        </p:grpSpPr>
        <p:sp>
          <p:nvSpPr>
            <p:cNvPr id="5" name="TextBox 4"/>
            <p:cNvSpPr txBox="1"/>
            <p:nvPr/>
          </p:nvSpPr>
          <p:spPr>
            <a:xfrm>
              <a:off x="1428728" y="1857364"/>
              <a:ext cx="1262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Tyrosine</a:t>
              </a:r>
              <a:endParaRPr lang="en-GB" sz="2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1750199" y="2464587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00166" y="2643182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L-dopa</a:t>
              </a:r>
              <a:endParaRPr lang="en-GB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36204" y="3081500"/>
              <a:ext cx="7408" cy="347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57290" y="3429000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Dopamine</a:t>
              </a:r>
              <a:endParaRPr lang="en-GB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944316" y="3657564"/>
              <a:ext cx="1278938" cy="14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14810" y="3429000"/>
              <a:ext cx="2122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Nor-adrenaline</a:t>
              </a:r>
              <a:endParaRPr lang="en-GB" sz="2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616724" y="3657564"/>
              <a:ext cx="336164" cy="1651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00892" y="3416858"/>
              <a:ext cx="1585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Adrenaline</a:t>
              </a:r>
              <a:endParaRPr lang="en-GB" sz="24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1579808" y="4301992"/>
              <a:ext cx="71438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4604144" y="4301992"/>
              <a:ext cx="71438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7556472" y="4301992"/>
              <a:ext cx="71438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33115" y="3929066"/>
              <a:ext cx="9759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</a:rPr>
                <a:t>COMT</a:t>
              </a:r>
              <a:endParaRPr lang="en-GB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4572008"/>
              <a:ext cx="273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3-Methoxytyramine</a:t>
              </a:r>
              <a:endParaRPr lang="en-GB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9058" y="4572008"/>
              <a:ext cx="257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Nor-</a:t>
              </a:r>
              <a:r>
                <a:rPr lang="en-GB" sz="2400" b="1" dirty="0" err="1" smtClean="0"/>
                <a:t>metanephrine</a:t>
              </a:r>
              <a:endParaRPr lang="en-GB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29454" y="4559866"/>
              <a:ext cx="201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Metanephrine</a:t>
              </a:r>
              <a:endParaRPr lang="en-GB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40152" y="41397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PNMT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44208" y="3717032"/>
            <a:ext cx="720080" cy="43204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12160" y="3284984"/>
            <a:ext cx="301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within the adrenal gland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67544" y="4869160"/>
            <a:ext cx="82089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Diagnostic markers – circulating - catecholamines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Plasma catecholamines – adrenaline, nor-adrenaline and dopamine</a:t>
            </a:r>
          </a:p>
          <a:p>
            <a:r>
              <a:rPr lang="en-GB" dirty="0" smtClean="0"/>
              <a:t>May be measured as plasma catecholamine levels or 24 hour urinary catecholamine levels </a:t>
            </a:r>
            <a:endParaRPr lang="en-GB" dirty="0"/>
          </a:p>
          <a:p>
            <a:pPr lvl="1"/>
            <a:r>
              <a:rPr lang="en-GB" dirty="0" smtClean="0"/>
              <a:t>Release of catecholamines by tumours not constant</a:t>
            </a:r>
          </a:p>
          <a:p>
            <a:pPr lvl="1"/>
            <a:r>
              <a:rPr lang="en-GB" dirty="0" smtClean="0"/>
              <a:t>Other causes of sympathetic-adrenal stimulation may give false positive results</a:t>
            </a:r>
          </a:p>
          <a:p>
            <a:pPr lvl="1"/>
            <a:r>
              <a:rPr lang="en-GB" dirty="0" smtClean="0"/>
              <a:t>Catecholamines are unstable and therefore sample processing needs to be very rigorous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Paragangliomas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Parasympathetic paragangliomas</a:t>
            </a:r>
          </a:p>
          <a:p>
            <a:pPr lvl="1"/>
            <a:r>
              <a:rPr lang="en-GB" dirty="0" smtClean="0"/>
              <a:t>extra adrenal paragangliomas</a:t>
            </a:r>
          </a:p>
          <a:p>
            <a:endParaRPr lang="en-GB" dirty="0"/>
          </a:p>
          <a:p>
            <a:r>
              <a:rPr lang="en-GB" dirty="0" smtClean="0"/>
              <a:t>Sympathetic paragangliomas (chromaffin cells)</a:t>
            </a:r>
          </a:p>
          <a:p>
            <a:pPr lvl="1"/>
            <a:r>
              <a:rPr lang="en-GB" dirty="0" smtClean="0"/>
              <a:t>Adrenal – phaeochromocytomas</a:t>
            </a:r>
          </a:p>
          <a:p>
            <a:pPr lvl="1"/>
            <a:r>
              <a:rPr lang="en-GB" dirty="0" smtClean="0"/>
              <a:t>Extra adrenal – paragangliomas 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– circulating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Catecholamines 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780928"/>
            <a:ext cx="7949138" cy="3176309"/>
            <a:chOff x="1000100" y="1857364"/>
            <a:chExt cx="7949138" cy="3176309"/>
          </a:xfrm>
        </p:grpSpPr>
        <p:sp>
          <p:nvSpPr>
            <p:cNvPr id="5" name="TextBox 4"/>
            <p:cNvSpPr txBox="1"/>
            <p:nvPr/>
          </p:nvSpPr>
          <p:spPr>
            <a:xfrm>
              <a:off x="1428728" y="1857364"/>
              <a:ext cx="1262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Tyrosine</a:t>
              </a:r>
              <a:endParaRPr lang="en-GB" sz="2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1750199" y="2464587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00166" y="2643182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L-dopa</a:t>
              </a:r>
              <a:endParaRPr lang="en-GB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36204" y="3081500"/>
              <a:ext cx="7408" cy="347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57290" y="3429000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Dopamine</a:t>
              </a:r>
              <a:endParaRPr lang="en-GB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944316" y="3657564"/>
              <a:ext cx="1278938" cy="14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14810" y="3429000"/>
              <a:ext cx="2122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Nor-adrenaline</a:t>
              </a:r>
              <a:endParaRPr lang="en-GB" sz="2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616724" y="3657564"/>
              <a:ext cx="336164" cy="1651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00892" y="3416858"/>
              <a:ext cx="1585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Adrenaline</a:t>
              </a:r>
              <a:endParaRPr lang="en-GB" sz="24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1579808" y="4301992"/>
              <a:ext cx="71438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4604144" y="4301992"/>
              <a:ext cx="71438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7556472" y="4301992"/>
              <a:ext cx="71438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33115" y="3929066"/>
              <a:ext cx="9759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</a:rPr>
                <a:t>COMT</a:t>
              </a:r>
              <a:endParaRPr lang="en-GB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4572008"/>
              <a:ext cx="273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3-Methoxytyramine</a:t>
              </a:r>
              <a:endParaRPr lang="en-GB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9058" y="4572008"/>
              <a:ext cx="257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Nor-</a:t>
              </a:r>
              <a:r>
                <a:rPr lang="en-GB" sz="2400" b="1" dirty="0" err="1" smtClean="0"/>
                <a:t>metanephrine</a:t>
              </a:r>
              <a:endParaRPr lang="en-GB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29454" y="4559866"/>
              <a:ext cx="201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Metanephrine</a:t>
              </a:r>
              <a:endParaRPr lang="en-GB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40152" y="41397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PNMT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6516216" y="3643314"/>
            <a:ext cx="770428" cy="577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6446" y="3286124"/>
            <a:ext cx="32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Mainly within the adrenal gland 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6176" y="3645024"/>
            <a:ext cx="1224136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Diagnostic markers – circulating - metanephrines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 be measured as plasma free </a:t>
            </a:r>
            <a:r>
              <a:rPr lang="en-GB" dirty="0" err="1" smtClean="0"/>
              <a:t>metanephrine</a:t>
            </a:r>
            <a:r>
              <a:rPr lang="en-GB" dirty="0" smtClean="0"/>
              <a:t> levels or 24 hour urinary fractionated </a:t>
            </a:r>
            <a:r>
              <a:rPr lang="en-GB" dirty="0" err="1" smtClean="0"/>
              <a:t>metanephrine</a:t>
            </a:r>
            <a:r>
              <a:rPr lang="en-GB" dirty="0" smtClean="0"/>
              <a:t> levels </a:t>
            </a:r>
          </a:p>
          <a:p>
            <a:pPr lvl="1"/>
            <a:r>
              <a:rPr lang="en-GB" dirty="0" smtClean="0"/>
              <a:t>Release of metanephrines by tumours remains more or less constant</a:t>
            </a:r>
          </a:p>
          <a:p>
            <a:pPr lvl="1"/>
            <a:r>
              <a:rPr lang="en-GB" dirty="0" smtClean="0"/>
              <a:t>Since sympathetic nerves do not have COMT, levels much less likely to rise due to </a:t>
            </a:r>
            <a:r>
              <a:rPr lang="en-GB" dirty="0"/>
              <a:t>o</a:t>
            </a:r>
            <a:r>
              <a:rPr lang="en-GB" dirty="0" smtClean="0"/>
              <a:t>ther causes of sympathetic-adrenal stimulation </a:t>
            </a:r>
          </a:p>
          <a:p>
            <a:pPr lvl="1"/>
            <a:r>
              <a:rPr lang="en-GB" dirty="0" smtClean="0"/>
              <a:t>More stable than catecholamines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– circulating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69272" cy="4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28926" y="635795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1600" dirty="0" smtClean="0">
                <a:solidFill>
                  <a:prstClr val="white"/>
                </a:solidFill>
              </a:rPr>
              <a:t>Pancreas  &amp;  Volume 39, Number 6, August 2010</a:t>
            </a:r>
            <a:endParaRPr lang="en-GB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Diagnostic markers – circulating – granular proteins 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556792"/>
            <a:ext cx="6109683" cy="45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4282" y="6286520"/>
            <a:ext cx="8715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M. </a:t>
            </a:r>
            <a:r>
              <a:rPr lang="en-GB" sz="1600" b="1" dirty="0" err="1" smtClean="0"/>
              <a:t>Mannelli</a:t>
            </a:r>
            <a:r>
              <a:rPr lang="en-GB" sz="1600" b="1" dirty="0" smtClean="0"/>
              <a:t> et al. / Best Practice &amp; Research Clinical Endocrinology &amp; Metabolism 26 (2012) 507–515</a:t>
            </a:r>
            <a:endParaRPr lang="en-GB" sz="1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Diagnostic markers – circulating – granular proteins 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730395" cy="49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85852" y="5572140"/>
            <a:ext cx="128588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- Imaging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38" t="21466" r="27310" b="31182"/>
          <a:stretch>
            <a:fillRect/>
          </a:stretch>
        </p:blipFill>
        <p:spPr bwMode="auto">
          <a:xfrm>
            <a:off x="1142976" y="1571612"/>
            <a:ext cx="697234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357686" y="6215082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Q J </a:t>
            </a:r>
            <a:r>
              <a:rPr lang="en-GB" sz="1600" dirty="0" err="1" smtClean="0"/>
              <a:t>Nucl</a:t>
            </a:r>
            <a:r>
              <a:rPr lang="en-GB" sz="1600" dirty="0" smtClean="0"/>
              <a:t> Med Mol Imaging 2008 Dec;52(4):419-29</a:t>
            </a:r>
            <a:endParaRPr lang="en-GB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- Imaging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7" t="5160" r="2671" b="10555"/>
          <a:stretch>
            <a:fillRect/>
          </a:stretch>
        </p:blipFill>
        <p:spPr bwMode="auto">
          <a:xfrm>
            <a:off x="714348" y="1714488"/>
            <a:ext cx="79602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71934" y="6143644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Endocrinol</a:t>
            </a:r>
            <a:r>
              <a:rPr lang="en-GB" dirty="0" smtClean="0"/>
              <a:t> </a:t>
            </a:r>
            <a:r>
              <a:rPr lang="en-GB" dirty="0" err="1" smtClean="0"/>
              <a:t>Metab</a:t>
            </a:r>
            <a:r>
              <a:rPr lang="en-GB" dirty="0" smtClean="0"/>
              <a:t>, November 2012, 97(11)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- histology</a:t>
            </a:r>
            <a:endParaRPr lang="en-GB" dirty="0"/>
          </a:p>
        </p:txBody>
      </p:sp>
      <p:pic>
        <p:nvPicPr>
          <p:cNvPr id="4" name="Content Placeholder 3" descr="adrenal_pheochromocytoma-[6-ad008-2]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75" y="1571612"/>
            <a:ext cx="6286544" cy="471490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- histology</a:t>
            </a:r>
            <a:endParaRPr lang="en-GB" dirty="0"/>
          </a:p>
        </p:txBody>
      </p:sp>
      <p:pic>
        <p:nvPicPr>
          <p:cNvPr id="6" name="Content Placeholder 5" descr="adrenal_pheochromocytoma-[11-ad008-5]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055" y="1643050"/>
            <a:ext cx="6317779" cy="473833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markers - histology</a:t>
            </a:r>
            <a:endParaRPr lang="en-GB" dirty="0"/>
          </a:p>
        </p:txBody>
      </p:sp>
      <p:pic>
        <p:nvPicPr>
          <p:cNvPr id="5" name="Content Placeholder 4" descr="adrenal_pheochromocytoma-[12-ad008-syn]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3" y="1500174"/>
            <a:ext cx="6381795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Paraganglia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Cells derived from the </a:t>
            </a:r>
            <a:r>
              <a:rPr lang="en-GB" dirty="0" err="1" smtClean="0"/>
              <a:t>neuroectoderm</a:t>
            </a:r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Parasympathetic - non-chromaffin cells –– hormonally inactive</a:t>
            </a:r>
          </a:p>
          <a:p>
            <a:endParaRPr lang="en-GB" dirty="0"/>
          </a:p>
          <a:p>
            <a:pPr lvl="1"/>
            <a:r>
              <a:rPr lang="en-GB" dirty="0" smtClean="0"/>
              <a:t>Sympathetic - </a:t>
            </a:r>
            <a:r>
              <a:rPr lang="en-GB" dirty="0"/>
              <a:t>c</a:t>
            </a:r>
            <a:r>
              <a:rPr lang="en-GB" dirty="0" smtClean="0"/>
              <a:t>hromaffin cells –– hormonally active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01008"/>
          </a:xfrm>
        </p:spPr>
        <p:txBody>
          <a:bodyPr/>
          <a:lstStyle/>
          <a:p>
            <a:r>
              <a:rPr lang="en-GB" dirty="0" smtClean="0"/>
              <a:t>Circulating</a:t>
            </a:r>
          </a:p>
          <a:p>
            <a:endParaRPr lang="en-GB" dirty="0"/>
          </a:p>
          <a:p>
            <a:r>
              <a:rPr lang="en-GB" dirty="0" smtClean="0"/>
              <a:t>Histology</a:t>
            </a:r>
          </a:p>
          <a:p>
            <a:endParaRPr lang="en-GB" dirty="0"/>
          </a:p>
          <a:p>
            <a:r>
              <a:rPr lang="en-GB" dirty="0" smtClean="0"/>
              <a:t>Genetic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596" y="1571612"/>
            <a:ext cx="8501122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No definite prognostic markers available  that can accurately differentiate malignant from benign disease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Presence of metastasis is the only confirmatory sign of malignant disease</a:t>
            </a:r>
            <a:endParaRPr lang="en-GB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01008"/>
          </a:xfrm>
        </p:spPr>
        <p:txBody>
          <a:bodyPr/>
          <a:lstStyle/>
          <a:p>
            <a:r>
              <a:rPr lang="en-GB" dirty="0" smtClean="0"/>
              <a:t>Histology</a:t>
            </a:r>
          </a:p>
          <a:p>
            <a:endParaRPr lang="en-GB" dirty="0" smtClean="0"/>
          </a:p>
          <a:p>
            <a:r>
              <a:rPr lang="en-GB" dirty="0" smtClean="0"/>
              <a:t>Genetic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Circulating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markers- histology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00725" cy="51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43504" y="6357958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Am J </a:t>
            </a:r>
            <a:r>
              <a:rPr lang="en-GB" dirty="0" err="1" smtClean="0"/>
              <a:t>Surg</a:t>
            </a:r>
            <a:r>
              <a:rPr lang="en-GB" dirty="0" smtClean="0"/>
              <a:t> </a:t>
            </a:r>
            <a:r>
              <a:rPr lang="en-GB" dirty="0" err="1" smtClean="0"/>
              <a:t>Pathol</a:t>
            </a:r>
            <a:r>
              <a:rPr lang="en-GB" dirty="0" smtClean="0"/>
              <a:t>, Vol. 26, No. 5, 2002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Prognostic markers – histology – Ki67</a:t>
            </a:r>
            <a:endParaRPr lang="en-GB" dirty="0"/>
          </a:p>
        </p:txBody>
      </p:sp>
      <p:pic>
        <p:nvPicPr>
          <p:cNvPr id="6" name="Content Placeholder 5" descr="adrenal_pheochromocytoma-[14-ad008-ki67]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- genetic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 </a:t>
            </a:r>
          </a:p>
          <a:p>
            <a:endParaRPr lang="en-GB" dirty="0" smtClean="0"/>
          </a:p>
          <a:p>
            <a:r>
              <a:rPr lang="en-GB" dirty="0" smtClean="0"/>
              <a:t>VHL</a:t>
            </a:r>
          </a:p>
          <a:p>
            <a:endParaRPr lang="en-GB" dirty="0" smtClean="0"/>
          </a:p>
          <a:p>
            <a:r>
              <a:rPr lang="en-GB" dirty="0" smtClean="0"/>
              <a:t>Loss of function mutations in the genes coding for </a:t>
            </a:r>
            <a:r>
              <a:rPr lang="en-GB" dirty="0" err="1" smtClean="0"/>
              <a:t>succinate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enzyme 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- genetic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9747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43240" y="6286520"/>
            <a:ext cx="5496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Sungwoo</a:t>
            </a:r>
            <a:r>
              <a:rPr lang="en-GB" dirty="0" smtClean="0"/>
              <a:t> Lee </a:t>
            </a:r>
            <a:r>
              <a:rPr lang="en-GB" i="1" dirty="0" smtClean="0"/>
              <a:t>et al </a:t>
            </a:r>
            <a:r>
              <a:rPr lang="en-GB" dirty="0" smtClean="0"/>
              <a:t>CANCER CELL : AUGUST 2005 · VOL. 8 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markers- genetic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Succinate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enzyme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- genetic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57298"/>
            <a:ext cx="5715000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- genetic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3981"/>
          <a:stretch>
            <a:fillRect/>
          </a:stretch>
        </p:blipFill>
        <p:spPr bwMode="auto">
          <a:xfrm>
            <a:off x="2000232" y="1428736"/>
            <a:ext cx="58082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14876" y="6488668"/>
            <a:ext cx="413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Current Opinion in Oncology 2006, 18:1–8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70"/>
          </a:xfrm>
        </p:spPr>
        <p:txBody>
          <a:bodyPr/>
          <a:lstStyle/>
          <a:p>
            <a:r>
              <a:rPr lang="en-GB" dirty="0" smtClean="0"/>
              <a:t>Prognostic markers - genetic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0" y="6500810"/>
            <a:ext cx="3000396" cy="357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dirty="0" err="1" smtClean="0"/>
              <a:t>Endocr</a:t>
            </a:r>
            <a:r>
              <a:rPr lang="en-GB" sz="1600" dirty="0" smtClean="0"/>
              <a:t> </a:t>
            </a:r>
            <a:r>
              <a:rPr lang="en-GB" sz="1600" dirty="0" err="1" smtClean="0"/>
              <a:t>Pathol</a:t>
            </a:r>
            <a:r>
              <a:rPr lang="en-GB" sz="1600" dirty="0" smtClean="0"/>
              <a:t> (2012) 23:4–14</a:t>
            </a:r>
            <a:endParaRPr lang="en-GB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357718" cy="55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Parasympathetic paraganglia</a:t>
            </a:r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42062"/>
            <a:ext cx="2880319" cy="5242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52111" y="6488668"/>
            <a:ext cx="409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i="1" dirty="0" smtClean="0">
                <a:latin typeface="Arial" charset="0"/>
                <a:ea typeface="msgothic" charset="0"/>
                <a:cs typeface="msgothic" charset="0"/>
              </a:rPr>
              <a:t>Lee K Y et al. AJR 2006;187:492-504</a:t>
            </a:r>
            <a:endParaRPr lang="en-GB" b="1" i="1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- biochemical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364" t="2216" r="2273"/>
          <a:stretch>
            <a:fillRect/>
          </a:stretch>
        </p:blipFill>
        <p:spPr bwMode="auto">
          <a:xfrm>
            <a:off x="2143108" y="142852"/>
            <a:ext cx="5429288" cy="63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57884" y="6429396"/>
            <a:ext cx="302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Clinical Chemistry 57:3 (2011) 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8400" y="1214422"/>
            <a:ext cx="531115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929322" y="6357958"/>
            <a:ext cx="2966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Endocr</a:t>
            </a:r>
            <a:r>
              <a:rPr lang="en-GB" dirty="0" smtClean="0"/>
              <a:t> </a:t>
            </a:r>
            <a:r>
              <a:rPr lang="en-GB" dirty="0" err="1" smtClean="0"/>
              <a:t>Pathol</a:t>
            </a:r>
            <a:r>
              <a:rPr lang="en-GB" dirty="0" smtClean="0"/>
              <a:t> (2012) 23:4–14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Parasympathetic paraganglia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2167730"/>
            <a:ext cx="6743700" cy="363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381328"/>
            <a:ext cx="2095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Sympathetic paraganglia - the adrenal gland</a:t>
            </a:r>
            <a:endParaRPr lang="en-GB" dirty="0"/>
          </a:p>
        </p:txBody>
      </p:sp>
      <p:pic>
        <p:nvPicPr>
          <p:cNvPr id="4" name="Content Placeholder 3" descr="400px-Adrenal-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4894411" cy="48944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Sympathetic paraganglia - the adrenal gland</a:t>
            </a:r>
            <a:endParaRPr lang="en-GB" dirty="0"/>
          </a:p>
        </p:txBody>
      </p:sp>
      <p:pic>
        <p:nvPicPr>
          <p:cNvPr id="4" name="Content Placeholder 3" descr="adrenal histolog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886841" cy="43924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Extra-adrenal sympathetic paraganglia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49987"/>
            <a:ext cx="2880320" cy="5226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52111" y="6488668"/>
            <a:ext cx="409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i="1" dirty="0" smtClean="0">
                <a:latin typeface="Arial" charset="0"/>
                <a:ea typeface="msgothic" charset="0"/>
                <a:cs typeface="msgothic" charset="0"/>
              </a:rPr>
              <a:t>Lee K Y et al. AJR 2006;187:492-504</a:t>
            </a:r>
            <a:endParaRPr lang="en-GB" b="1" i="1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Paragangliomas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917032"/>
          </a:xfrm>
        </p:spPr>
        <p:txBody>
          <a:bodyPr>
            <a:normAutofit/>
          </a:bodyPr>
          <a:lstStyle/>
          <a:p>
            <a:r>
              <a:rPr lang="en-GB" dirty="0" smtClean="0"/>
              <a:t>Tumours arising from paraganglia</a:t>
            </a:r>
          </a:p>
          <a:p>
            <a:endParaRPr lang="en-GB" dirty="0" smtClean="0"/>
          </a:p>
          <a:p>
            <a:r>
              <a:rPr lang="en-GB" dirty="0" smtClean="0"/>
              <a:t>Paragangliomas from sympathetic paraganglia – hormonally active</a:t>
            </a:r>
          </a:p>
          <a:p>
            <a:endParaRPr lang="en-GB" dirty="0"/>
          </a:p>
          <a:p>
            <a:r>
              <a:rPr lang="en-GB" dirty="0" smtClean="0"/>
              <a:t>Paragangliomas from parasympathetic paraganglia – not hormonally active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673</Words>
  <Application>Microsoft Office PowerPoint</Application>
  <PresentationFormat>On-screen Show (4:3)</PresentationFormat>
  <Paragraphs>158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Phaeochromocytomas and tumour markers</vt:lpstr>
      <vt:lpstr>Paragangliomas</vt:lpstr>
      <vt:lpstr>Paraganglia</vt:lpstr>
      <vt:lpstr>Parasympathetic paraganglia</vt:lpstr>
      <vt:lpstr>Parasympathetic paraganglia</vt:lpstr>
      <vt:lpstr>Sympathetic paraganglia - the adrenal gland</vt:lpstr>
      <vt:lpstr>Sympathetic paraganglia - the adrenal gland</vt:lpstr>
      <vt:lpstr>Extra-adrenal sympathetic paraganglia</vt:lpstr>
      <vt:lpstr>Paragangliomas</vt:lpstr>
      <vt:lpstr>Paragangliomas</vt:lpstr>
      <vt:lpstr>Pheochromocytoma/paraganglioma in hypertensives</vt:lpstr>
      <vt:lpstr>Sympathetic paragangliomas- clinical features</vt:lpstr>
      <vt:lpstr>Sympathetic paragangliomas- clinical features</vt:lpstr>
      <vt:lpstr>Sympathetic paragangliomas- clinical features</vt:lpstr>
      <vt:lpstr>Parasympathetic paragangliomas – clinical features </vt:lpstr>
      <vt:lpstr>Paragangliomas</vt:lpstr>
      <vt:lpstr>Diagnostic markers</vt:lpstr>
      <vt:lpstr>Diagnostic markers – circulating </vt:lpstr>
      <vt:lpstr>Diagnostic markers – circulating - catecholamines</vt:lpstr>
      <vt:lpstr>Diagnostic markers – circulating </vt:lpstr>
      <vt:lpstr>Diagnostic markers – circulating - metanephrines</vt:lpstr>
      <vt:lpstr>Diagnostic markers – circulating</vt:lpstr>
      <vt:lpstr>Diagnostic markers – circulating – granular proteins </vt:lpstr>
      <vt:lpstr>Diagnostic markers – circulating – granular proteins </vt:lpstr>
      <vt:lpstr>Diagnostic markers - Imaging</vt:lpstr>
      <vt:lpstr>Diagnostic markers - Imaging</vt:lpstr>
      <vt:lpstr>Diagnostic markers - histology</vt:lpstr>
      <vt:lpstr>Diagnostic markers - histology</vt:lpstr>
      <vt:lpstr>Diagnostic markers - histology</vt:lpstr>
      <vt:lpstr>Prognostic markers </vt:lpstr>
      <vt:lpstr>Prognostic markers </vt:lpstr>
      <vt:lpstr>Prognostic markers- histology</vt:lpstr>
      <vt:lpstr>Prognostic markers – histology – Ki67</vt:lpstr>
      <vt:lpstr>Prognostic markers - genetic</vt:lpstr>
      <vt:lpstr>Prognostic markers - genetic</vt:lpstr>
      <vt:lpstr>Prognostic markers- genetic</vt:lpstr>
      <vt:lpstr>Prognostic markers - genetic</vt:lpstr>
      <vt:lpstr>Prognostic markers - genetic</vt:lpstr>
      <vt:lpstr>Prognostic markers - genetic</vt:lpstr>
      <vt:lpstr>Prognostic markers - biochemical</vt:lpstr>
      <vt:lpstr>PowerPoint Presentation</vt:lpstr>
      <vt:lpstr>Prognostic markers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rramacha</dc:creator>
  <cp:lastModifiedBy>Shiel, Nuala</cp:lastModifiedBy>
  <cp:revision>60</cp:revision>
  <dcterms:created xsi:type="dcterms:W3CDTF">2012-10-22T08:52:42Z</dcterms:created>
  <dcterms:modified xsi:type="dcterms:W3CDTF">2012-10-25T13:06:25Z</dcterms:modified>
</cp:coreProperties>
</file>