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90" r:id="rId3"/>
    <p:sldId id="294" r:id="rId4"/>
    <p:sldId id="284" r:id="rId5"/>
    <p:sldId id="282" r:id="rId6"/>
    <p:sldId id="261" r:id="rId7"/>
    <p:sldId id="289" r:id="rId8"/>
    <p:sldId id="309" r:id="rId9"/>
    <p:sldId id="291" r:id="rId10"/>
    <p:sldId id="307" r:id="rId11"/>
    <p:sldId id="308" r:id="rId12"/>
    <p:sldId id="287" r:id="rId13"/>
    <p:sldId id="292" r:id="rId14"/>
    <p:sldId id="293" r:id="rId15"/>
    <p:sldId id="342" r:id="rId16"/>
    <p:sldId id="331" r:id="rId17"/>
    <p:sldId id="332" r:id="rId18"/>
    <p:sldId id="327" r:id="rId19"/>
    <p:sldId id="328" r:id="rId20"/>
    <p:sldId id="329" r:id="rId21"/>
    <p:sldId id="330" r:id="rId22"/>
    <p:sldId id="347" r:id="rId23"/>
    <p:sldId id="275" r:id="rId24"/>
    <p:sldId id="317" r:id="rId25"/>
    <p:sldId id="277" r:id="rId26"/>
    <p:sldId id="318" r:id="rId27"/>
    <p:sldId id="300" r:id="rId28"/>
    <p:sldId id="278" r:id="rId29"/>
    <p:sldId id="298" r:id="rId30"/>
    <p:sldId id="301" r:id="rId31"/>
    <p:sldId id="304" r:id="rId32"/>
    <p:sldId id="305" r:id="rId33"/>
    <p:sldId id="276" r:id="rId34"/>
    <p:sldId id="341" r:id="rId35"/>
    <p:sldId id="337" r:id="rId36"/>
    <p:sldId id="336" r:id="rId37"/>
    <p:sldId id="339" r:id="rId38"/>
    <p:sldId id="312" r:id="rId39"/>
    <p:sldId id="310" r:id="rId40"/>
    <p:sldId id="338" r:id="rId41"/>
    <p:sldId id="343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3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CA13-B89C-1F49-A367-C92FD25C4C84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02BBD-BD73-7541-8C5C-3EF7F093E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Thanks, talk to graphs emphasize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2BBD-BD73-7541-8C5C-3EF7F093E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F2CDD-F86D-5649-BCA2-F0EFC9B54CF2}" type="slidenum">
              <a:rPr lang="en-GB"/>
              <a:pPr/>
              <a:t>36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Insulin stimulates cell-cycle progression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2BBD-BD73-7541-8C5C-3EF7F093EE2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D8F3-A879-5245-84F8-F442F60FD858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364A-FE3F-EC49-A94E-D02835536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0971"/>
            <a:ext cx="7772400" cy="21553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 the increased prevalence of cancer in diabetes due to the disease or the therapy?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Stephen Robinson MD FRCP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9" y="192850"/>
            <a:ext cx="8185371" cy="5969442"/>
          </a:xfrm>
          <a:prstGeom prst="rect">
            <a:avLst/>
          </a:prstGeom>
        </p:spPr>
      </p:pic>
      <p:sp>
        <p:nvSpPr>
          <p:cNvPr id="3" name="Decision 2"/>
          <p:cNvSpPr/>
          <p:nvPr/>
        </p:nvSpPr>
        <p:spPr>
          <a:xfrm>
            <a:off x="5600193" y="4730389"/>
            <a:ext cx="361323" cy="392069"/>
          </a:xfrm>
          <a:prstGeom prst="flowChartDecis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4622" y="6057781"/>
            <a:ext cx="58093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Larson 2005 J </a:t>
            </a:r>
            <a:r>
              <a:rPr lang="en-US" sz="2800" dirty="0" err="1" smtClean="0"/>
              <a:t>Natl</a:t>
            </a:r>
            <a:r>
              <a:rPr lang="en-US" sz="2800" dirty="0" smtClean="0"/>
              <a:t> Cancer Inst 97:1679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87" y="274638"/>
            <a:ext cx="77823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Diabetes Mellitus and risk of colorectal cancer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RR=1.30 [1.2-1.4];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heterogeneity</a:t>
            </a:r>
            <a:r>
              <a:rPr lang="en-US" dirty="0" smtClean="0"/>
              <a:t> = 0.21</a:t>
            </a:r>
          </a:p>
          <a:p>
            <a:r>
              <a:rPr lang="en-US" dirty="0" smtClean="0"/>
              <a:t>No difference sex and cancer subtype</a:t>
            </a:r>
          </a:p>
          <a:p>
            <a:r>
              <a:rPr lang="en-US" dirty="0" smtClean="0"/>
              <a:t>Was associated cancer mortality but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het</a:t>
            </a:r>
            <a:r>
              <a:rPr lang="en-US" dirty="0" smtClean="0"/>
              <a:t>=0.04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Larson 2005 J </a:t>
            </a:r>
            <a:r>
              <a:rPr lang="en-US" dirty="0" err="1" smtClean="0"/>
              <a:t>Natl</a:t>
            </a:r>
            <a:r>
              <a:rPr lang="en-US" dirty="0" smtClean="0"/>
              <a:t> Cancer Inst 97:1679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14454"/>
            <a:ext cx="8149152" cy="574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8045" y="6127910"/>
            <a:ext cx="322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Renehan</a:t>
            </a:r>
            <a:r>
              <a:rPr lang="en-US" sz="2400" dirty="0" smtClean="0"/>
              <a:t> 2010 375:2201</a:t>
            </a:r>
            <a:endParaRPr lang="en-US" sz="2400" dirty="0"/>
          </a:p>
        </p:txBody>
      </p:sp>
      <p:sp>
        <p:nvSpPr>
          <p:cNvPr id="4" name="Frame 3"/>
          <p:cNvSpPr/>
          <p:nvPr/>
        </p:nvSpPr>
        <p:spPr>
          <a:xfrm>
            <a:off x="798021" y="1132633"/>
            <a:ext cx="1870633" cy="437608"/>
          </a:xfrm>
          <a:prstGeom prst="frame">
            <a:avLst>
              <a:gd name="adj1" fmla="val 798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98021" y="3775439"/>
            <a:ext cx="1870633" cy="437608"/>
          </a:xfrm>
          <a:prstGeom prst="frame">
            <a:avLst>
              <a:gd name="adj1" fmla="val 7982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3334 L -0.00191 0.1259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2595 L -0.00191 0.17064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7064 L -0.00191 0.21695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0" y="687388"/>
            <a:ext cx="9144000" cy="914400"/>
          </a:xfrm>
          <a:prstGeom prst="rect">
            <a:avLst/>
          </a:prstGeom>
          <a:solidFill>
            <a:srgbClr val="EEEEEE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362" name="Date Placeholder 3"/>
          <p:cNvSpPr txBox="1">
            <a:spLocks noGrp="1"/>
          </p:cNvSpPr>
          <p:nvPr/>
        </p:nvSpPr>
        <p:spPr bwMode="auto">
          <a:xfrm>
            <a:off x="0" y="6223000"/>
            <a:ext cx="254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63500" anchor="ctr">
            <a:prstTxWarp prst="textNoShape">
              <a:avLst/>
            </a:prstTxWarp>
          </a:bodyPr>
          <a:lstStyle/>
          <a:p>
            <a:r>
              <a:rPr lang="en-US" sz="1100">
                <a:solidFill>
                  <a:srgbClr val="999999"/>
                </a:solidFill>
                <a:latin typeface="Helvetica" charset="0"/>
                <a:ea typeface="Helvetica" charset="0"/>
                <a:cs typeface="Helvetica" charset="0"/>
              </a:rPr>
              <a:t>Date of download:  5/28/2012</a:t>
            </a:r>
          </a:p>
        </p:txBody>
      </p:sp>
      <p:sp>
        <p:nvSpPr>
          <p:cNvPr id="15363" name="Footer Placeholder 4"/>
          <p:cNvSpPr txBox="1">
            <a:spLocks noGrp="1"/>
          </p:cNvSpPr>
          <p:nvPr/>
        </p:nvSpPr>
        <p:spPr bwMode="auto">
          <a:xfrm>
            <a:off x="2971800" y="6223000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999999"/>
                </a:solidFill>
                <a:latin typeface="Helvetica" charset="0"/>
                <a:ea typeface="Helvetica" charset="0"/>
                <a:cs typeface="Helvetica" charset="0"/>
              </a:rPr>
              <a:t>Copyright © 2012 American Medical Association. All rights reserved.</a:t>
            </a:r>
          </a:p>
        </p:txBody>
      </p:sp>
      <p:sp>
        <p:nvSpPr>
          <p:cNvPr id="15364" name="Text Placeholder 2"/>
          <p:cNvSpPr txBox="1">
            <a:spLocks/>
          </p:cNvSpPr>
          <p:nvPr/>
        </p:nvSpPr>
        <p:spPr bwMode="auto">
          <a:xfrm>
            <a:off x="0" y="69215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0">
            <a:prstTxWarp prst="textNoShape">
              <a:avLst/>
            </a:prstTxWarp>
          </a:bodyPr>
          <a:lstStyle/>
          <a:p>
            <a:r>
              <a:rPr lang="en-US" sz="1300" dirty="0">
                <a:latin typeface="Helvetica" charset="0"/>
                <a:ea typeface="Helvetica" charset="0"/>
                <a:cs typeface="Helvetica" charset="0"/>
              </a:rPr>
              <a:t>From: </a:t>
            </a:r>
            <a:r>
              <a:rPr lang="en-US" sz="1300" b="1" dirty="0">
                <a:latin typeface="Helvetica" charset="0"/>
                <a:ea typeface="Helvetica" charset="0"/>
                <a:cs typeface="Helvetica" charset="0"/>
              </a:rPr>
              <a:t>Long-term All-Cause Mortality in Cancer Patients With Preexisting Diabetes </a:t>
            </a:r>
            <a:r>
              <a:rPr lang="en-US" sz="1300" b="1" dirty="0" smtClean="0">
                <a:latin typeface="Helvetica" charset="0"/>
                <a:ea typeface="Helvetica" charset="0"/>
                <a:cs typeface="Helvetica" charset="0"/>
              </a:rPr>
              <a:t>Mellitus; </a:t>
            </a:r>
          </a:p>
          <a:p>
            <a:r>
              <a:rPr lang="en-US" sz="1300" b="1" dirty="0" smtClean="0">
                <a:latin typeface="Helvetica" charset="0"/>
                <a:ea typeface="Helvetica" charset="0"/>
                <a:cs typeface="Helvetica" charset="0"/>
              </a:rPr>
              <a:t>A </a:t>
            </a:r>
            <a:r>
              <a:rPr lang="en-US" sz="1300" b="1" dirty="0">
                <a:latin typeface="Helvetica" charset="0"/>
                <a:ea typeface="Helvetica" charset="0"/>
                <a:cs typeface="Helvetica" charset="0"/>
              </a:rPr>
              <a:t>Systematic Review and Meta-analysis</a:t>
            </a:r>
          </a:p>
        </p:txBody>
      </p:sp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 flipV="1">
            <a:off x="0" y="6215063"/>
            <a:ext cx="9144000" cy="7937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</p:spPr>
      </p:cxnSp>
      <p:sp>
        <p:nvSpPr>
          <p:cNvPr id="15366" name="Text Placeholder 2"/>
          <p:cNvSpPr txBox="1">
            <a:spLocks/>
          </p:cNvSpPr>
          <p:nvPr/>
        </p:nvSpPr>
        <p:spPr bwMode="auto">
          <a:xfrm>
            <a:off x="0" y="1282700"/>
            <a:ext cx="914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127000" bIns="63500">
            <a:prstTxWarp prst="textNoShape">
              <a:avLst/>
            </a:prstTxWarp>
          </a:bodyPr>
          <a:lstStyle/>
          <a:p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JAMA. 2008;300(23):2754-2764. doi:10.1001/jama.2008.824</a:t>
            </a:r>
          </a:p>
        </p:txBody>
      </p:sp>
      <p:sp>
        <p:nvSpPr>
          <p:cNvPr id="15367" name="Text Placeholder 2"/>
          <p:cNvSpPr txBox="1">
            <a:spLocks/>
          </p:cNvSpPr>
          <p:nvPr/>
        </p:nvSpPr>
        <p:spPr bwMode="auto">
          <a:xfrm>
            <a:off x="0" y="557530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0" bIns="6350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The 23 studies provided 25 estimates. Weights are from random-effects analysis. Data markers are proportional to study sample sizes. CI indicates confidence interval. </a:t>
            </a:r>
            <a:r>
              <a:rPr lang="en-US" sz="1200" baseline="3000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Patients who had no resection, Childs Pugh B. </a:t>
            </a:r>
            <a:r>
              <a:rPr lang="en-US" sz="1200" baseline="30000">
                <a:latin typeface="Helvetica" charset="0"/>
                <a:ea typeface="Helvetica" charset="0"/>
                <a:cs typeface="Helvetica" charset="0"/>
              </a:rPr>
              <a:t>b</a:t>
            </a:r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Patients who had no resection, Childs Pugh A. </a:t>
            </a:r>
            <a:r>
              <a:rPr lang="en-US" sz="1200" baseline="30000"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Patients undergoing surgical resection.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0" y="5305425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0" bIns="6350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Helvetica" charset="0"/>
                <a:ea typeface="Helvetica" charset="0"/>
                <a:cs typeface="Helvetica" charset="0"/>
              </a:rPr>
              <a:t>Figure </a:t>
            </a:r>
            <a:r>
              <a:rPr lang="en-US" sz="1300" b="1">
                <a:latin typeface="Helvetica" charset="0"/>
                <a:ea typeface="Helvetica" charset="0"/>
                <a:cs typeface="Helvetica" charset="0"/>
              </a:rPr>
              <a:t>Legend</a:t>
            </a:r>
            <a:r>
              <a:rPr lang="en-US" sz="1200" b="1">
                <a:latin typeface="Helvetica" charset="0"/>
                <a:ea typeface="Helvetica" charset="0"/>
                <a:cs typeface="Helvetica" charset="0"/>
              </a:rPr>
              <a:t>:</a:t>
            </a:r>
          </a:p>
        </p:txBody>
      </p:sp>
      <p:cxnSp>
        <p:nvCxnSpPr>
          <p:cNvPr id="15369" name="Straight Connector 5"/>
          <p:cNvCxnSpPr>
            <a:cxnSpLocks noChangeShapeType="1"/>
          </p:cNvCxnSpPr>
          <p:nvPr/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>
            <a:solidFill>
              <a:srgbClr val="999999"/>
            </a:solidFill>
            <a:round/>
            <a:headEnd/>
            <a:tailEnd/>
          </a:ln>
        </p:spPr>
      </p:cxnSp>
      <p:pic>
        <p:nvPicPr>
          <p:cNvPr id="15370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7000"/>
            <a:ext cx="2641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2057400"/>
            <a:ext cx="4040188" cy="3086100"/>
          </a:xfrm>
          <a:prstGeom prst="rect">
            <a:avLst/>
          </a:prstGeom>
          <a:noFill/>
        </p:spPr>
      </p:pic>
      <p:sp>
        <p:nvSpPr>
          <p:cNvPr id="13" name="Decision 12"/>
          <p:cNvSpPr/>
          <p:nvPr/>
        </p:nvSpPr>
        <p:spPr>
          <a:xfrm>
            <a:off x="5238871" y="4730389"/>
            <a:ext cx="182322" cy="160903"/>
          </a:xfrm>
          <a:prstGeom prst="flowChartDecis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term mortality in cancer patients with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 titles</a:t>
            </a:r>
          </a:p>
          <a:p>
            <a:r>
              <a:rPr lang="en-US" dirty="0" smtClean="0"/>
              <a:t>Cancer mortality 1.41 [1.28-1.55]</a:t>
            </a:r>
          </a:p>
          <a:p>
            <a:r>
              <a:rPr lang="en-US" dirty="0" err="1" smtClean="0"/>
              <a:t>Endometrium</a:t>
            </a:r>
            <a:r>
              <a:rPr lang="en-US" dirty="0" smtClean="0"/>
              <a:t> 1.76</a:t>
            </a:r>
          </a:p>
          <a:p>
            <a:r>
              <a:rPr lang="en-US" dirty="0" err="1" smtClean="0"/>
              <a:t>Colorectum</a:t>
            </a:r>
            <a:r>
              <a:rPr lang="en-US" dirty="0" smtClean="0"/>
              <a:t> 1.32</a:t>
            </a:r>
          </a:p>
          <a:p>
            <a:r>
              <a:rPr lang="en-US" dirty="0" smtClean="0"/>
              <a:t>Patients diagnosed with cancer who have pre-existing diabetes are at increased risk of all cause mortality</a:t>
            </a:r>
          </a:p>
          <a:p>
            <a:pPr algn="r">
              <a:buNone/>
            </a:pPr>
            <a:r>
              <a:rPr lang="en-US" dirty="0" smtClean="0"/>
              <a:t>2008 </a:t>
            </a:r>
            <a:r>
              <a:rPr lang="en-US" dirty="0" err="1" smtClean="0"/>
              <a:t>Barone</a:t>
            </a:r>
            <a:r>
              <a:rPr lang="en-US" dirty="0" smtClean="0"/>
              <a:t> JAMA 300:2754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halkboard"/>
              </a:rPr>
              <a:t>Diabetes therapy and cancer diagnosis and prognosis</a:t>
            </a:r>
            <a:endParaRPr lang="en-US" sz="4000" dirty="0">
              <a:latin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Excess insulin</a:t>
            </a:r>
          </a:p>
          <a:p>
            <a:pPr algn="l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Glargine</a:t>
            </a:r>
            <a:endParaRPr lang="en-US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Metformin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7" y="457200"/>
            <a:ext cx="867015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Risk of malignancies in patients with diabetes treated with human insulin analogues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164"/>
            <a:ext cx="8229600" cy="4156631"/>
          </a:xfrm>
        </p:spPr>
        <p:txBody>
          <a:bodyPr/>
          <a:lstStyle/>
          <a:p>
            <a:r>
              <a:rPr lang="en-US" dirty="0" smtClean="0"/>
              <a:t>Cohort study of malignant </a:t>
            </a:r>
            <a:r>
              <a:rPr lang="en-US" dirty="0" err="1" smtClean="0"/>
              <a:t>neoplasms</a:t>
            </a:r>
            <a:r>
              <a:rPr lang="en-US" dirty="0" smtClean="0"/>
              <a:t> and mortality</a:t>
            </a:r>
          </a:p>
          <a:p>
            <a:r>
              <a:rPr lang="en-US" dirty="0" smtClean="0"/>
              <a:t>German statutory health insurance, treated human insulin, </a:t>
            </a:r>
            <a:r>
              <a:rPr lang="en-US" dirty="0" err="1" smtClean="0"/>
              <a:t>aspart</a:t>
            </a:r>
            <a:r>
              <a:rPr lang="en-US" dirty="0" smtClean="0"/>
              <a:t>, </a:t>
            </a:r>
            <a:r>
              <a:rPr lang="en-US" dirty="0" err="1" smtClean="0"/>
              <a:t>lispro</a:t>
            </a:r>
            <a:r>
              <a:rPr lang="en-US" dirty="0" smtClean="0"/>
              <a:t> or </a:t>
            </a:r>
            <a:r>
              <a:rPr lang="en-US" dirty="0" err="1" smtClean="0"/>
              <a:t>glargine</a:t>
            </a:r>
            <a:endParaRPr lang="en-US" dirty="0" smtClean="0"/>
          </a:p>
          <a:p>
            <a:r>
              <a:rPr lang="en-US" dirty="0" smtClean="0"/>
              <a:t>N=127,031, mean 1.63 years</a:t>
            </a:r>
          </a:p>
          <a:p>
            <a:r>
              <a:rPr lang="en-US" dirty="0" smtClean="0"/>
              <a:t>Adjust age, sex, other agents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1189" y="5756831"/>
            <a:ext cx="426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Hemkens</a:t>
            </a:r>
            <a:r>
              <a:rPr lang="en-US" sz="2800" dirty="0" smtClean="0"/>
              <a:t> 2009 </a:t>
            </a:r>
            <a:r>
              <a:rPr lang="en-US" sz="2800" dirty="0" err="1" smtClean="0"/>
              <a:t>Diabetologia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7" y="457200"/>
            <a:ext cx="867015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Risk of malignancies in patients with diabetes treated with human insulin analogues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164"/>
            <a:ext cx="8229600" cy="4156631"/>
          </a:xfrm>
        </p:spPr>
        <p:txBody>
          <a:bodyPr/>
          <a:lstStyle/>
          <a:p>
            <a:r>
              <a:rPr lang="en-US" dirty="0" smtClean="0"/>
              <a:t>Dose dependent increase cancer risk with </a:t>
            </a:r>
            <a:r>
              <a:rPr lang="en-US" dirty="0" err="1" smtClean="0"/>
              <a:t>glargine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human insulin; all </a:t>
            </a:r>
            <a:r>
              <a:rPr lang="en-US" dirty="0" err="1" smtClean="0"/>
              <a:t>p</a:t>
            </a:r>
            <a:r>
              <a:rPr lang="en-US" dirty="0" smtClean="0"/>
              <a:t>&lt;0.0001</a:t>
            </a:r>
          </a:p>
          <a:p>
            <a:r>
              <a:rPr lang="en-US" dirty="0" smtClean="0"/>
              <a:t>1.09 [1.00-1.19]  10 </a:t>
            </a:r>
            <a:r>
              <a:rPr lang="en-US" i="1" dirty="0" err="1" smtClean="0"/>
              <a:t>iu</a:t>
            </a:r>
            <a:endParaRPr lang="en-US" i="1" dirty="0" smtClean="0"/>
          </a:p>
          <a:p>
            <a:r>
              <a:rPr lang="en-US" dirty="0" smtClean="0"/>
              <a:t>1.19 [1.10-1.30]  15 </a:t>
            </a:r>
            <a:r>
              <a:rPr lang="en-US" i="1" dirty="0" err="1" smtClean="0"/>
              <a:t>iu</a:t>
            </a:r>
            <a:endParaRPr lang="en-US" dirty="0" smtClean="0"/>
          </a:p>
          <a:p>
            <a:r>
              <a:rPr lang="en-US" dirty="0" smtClean="0"/>
              <a:t>1.31 [1.20-1.42]  30 </a:t>
            </a:r>
            <a:r>
              <a:rPr lang="en-US" i="1" dirty="0" err="1" smtClean="0"/>
              <a:t>iu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increase for </a:t>
            </a:r>
            <a:r>
              <a:rPr lang="en-US" dirty="0" err="1" smtClean="0"/>
              <a:t>aspart</a:t>
            </a:r>
            <a:r>
              <a:rPr lang="en-US" dirty="0" smtClean="0"/>
              <a:t> or </a:t>
            </a:r>
            <a:r>
              <a:rPr lang="en-US" dirty="0" err="1" smtClean="0"/>
              <a:t>lispro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1189" y="5756831"/>
            <a:ext cx="426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Hemkens</a:t>
            </a:r>
            <a:r>
              <a:rPr lang="en-US" sz="2800" dirty="0" smtClean="0"/>
              <a:t> 2009 </a:t>
            </a:r>
            <a:r>
              <a:rPr lang="en-US" sz="2800" dirty="0" err="1" smtClean="0"/>
              <a:t>Diabetologia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of malignancy prescribed insulin </a:t>
            </a:r>
            <a:r>
              <a:rPr lang="en-US" dirty="0" err="1" smtClean="0"/>
              <a:t>glargine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98683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381308"/>
                <a:gridCol w="2896693"/>
                <a:gridCol w="1416861"/>
                <a:gridCol w="888818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Adjusted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Randomised</a:t>
                      </a:r>
                      <a:r>
                        <a:rPr lang="en-US" dirty="0" smtClean="0"/>
                        <a:t>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0.63 (0.36-1.09)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Rosenstock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German</a:t>
                      </a:r>
                      <a:r>
                        <a:rPr lang="en-US" baseline="0" dirty="0" smtClean="0"/>
                        <a:t> database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0.86 (0.79-0.94)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Hemkens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UK THIN </a:t>
                      </a:r>
                      <a:r>
                        <a:rPr lang="en-US" baseline="0" dirty="0" smtClean="0"/>
                        <a:t>database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0.81 (0.59-1.11)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Swedish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1.07 (0.91-1.27)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Jonasson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Swedish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1.02 (0.77-1.36)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Insulin </a:t>
            </a:r>
            <a:r>
              <a:rPr lang="en-US" dirty="0" err="1" smtClean="0"/>
              <a:t>glargine</a:t>
            </a:r>
            <a:r>
              <a:rPr lang="en-US" dirty="0" smtClean="0"/>
              <a:t> and malignancy; an unwarranted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excess risk</a:t>
            </a:r>
          </a:p>
          <a:p>
            <a:r>
              <a:rPr lang="en-US" dirty="0" smtClean="0"/>
              <a:t>Reverse causality; cancer causes change to diabetes treatment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randomised</a:t>
            </a:r>
            <a:r>
              <a:rPr lang="en-US" dirty="0" smtClean="0"/>
              <a:t> trial; </a:t>
            </a:r>
            <a:r>
              <a:rPr lang="en-US" dirty="0" err="1" smtClean="0"/>
              <a:t>n</a:t>
            </a:r>
            <a:r>
              <a:rPr lang="en-US" dirty="0" smtClean="0"/>
              <a:t>=1017, 4.2yrs,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glargine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31 human insulin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dirty="0" err="1" smtClean="0"/>
              <a:t>Pococok</a:t>
            </a:r>
            <a:r>
              <a:rPr lang="en-US" dirty="0" smtClean="0"/>
              <a:t> Lancet 2009 374:511-3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8" y="174509"/>
            <a:ext cx="8143799" cy="6107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5339" y="5864553"/>
            <a:ext cx="458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Renehan</a:t>
            </a:r>
            <a:r>
              <a:rPr lang="en-US" sz="2800" dirty="0" smtClean="0"/>
              <a:t> 2008 Lancet 371:569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Insulin </a:t>
            </a:r>
            <a:r>
              <a:rPr lang="en-US" dirty="0" err="1" smtClean="0"/>
              <a:t>glargine</a:t>
            </a:r>
            <a:r>
              <a:rPr lang="en-US" dirty="0" smtClean="0"/>
              <a:t> and malignancy; an unwarranted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Hemkens</a:t>
            </a:r>
            <a:r>
              <a:rPr lang="en-US" dirty="0" smtClean="0"/>
              <a:t> found lower incidence malignancy in those treated with </a:t>
            </a:r>
            <a:r>
              <a:rPr lang="en-US" dirty="0" err="1" smtClean="0"/>
              <a:t>glargine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Correction for dose based on weight led to claim of increased cancer risk</a:t>
            </a:r>
          </a:p>
          <a:p>
            <a:r>
              <a:rPr lang="en-US" dirty="0" smtClean="0"/>
              <a:t>Allocation before start, removed if changed dose</a:t>
            </a:r>
          </a:p>
          <a:p>
            <a:r>
              <a:rPr lang="en-US" dirty="0" smtClean="0"/>
              <a:t>Insulin dose calculated as mean</a:t>
            </a:r>
          </a:p>
          <a:p>
            <a:pPr algn="r">
              <a:buNone/>
            </a:pPr>
            <a:r>
              <a:rPr lang="en-US" dirty="0" err="1" smtClean="0"/>
              <a:t>Pococok</a:t>
            </a:r>
            <a:r>
              <a:rPr lang="en-US" dirty="0" smtClean="0"/>
              <a:t> Lancet 2009 374:511-3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Insulin </a:t>
            </a:r>
            <a:r>
              <a:rPr lang="en-US" dirty="0" err="1" smtClean="0"/>
              <a:t>glargine</a:t>
            </a:r>
            <a:r>
              <a:rPr lang="en-US" dirty="0" smtClean="0"/>
              <a:t> and malignancy; an unwarranted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cancer need exploration</a:t>
            </a:r>
          </a:p>
          <a:p>
            <a:r>
              <a:rPr lang="en-US" dirty="0" err="1" smtClean="0"/>
              <a:t>Jonasson</a:t>
            </a:r>
            <a:r>
              <a:rPr lang="en-US" dirty="0" smtClean="0"/>
              <a:t> study found breast cancer 1.99 (1.31-3.03) </a:t>
            </a:r>
            <a:r>
              <a:rPr lang="en-US" dirty="0" err="1" smtClean="0"/>
              <a:t>glargine</a:t>
            </a:r>
            <a:r>
              <a:rPr lang="en-US" dirty="0" smtClean="0"/>
              <a:t> </a:t>
            </a:r>
            <a:r>
              <a:rPr lang="en-US" dirty="0" err="1" smtClean="0"/>
              <a:t>cf</a:t>
            </a:r>
            <a:r>
              <a:rPr lang="en-US" dirty="0" smtClean="0"/>
              <a:t> other insulin not in </a:t>
            </a:r>
            <a:r>
              <a:rPr lang="en-US" dirty="0" err="1" smtClean="0"/>
              <a:t>glargine</a:t>
            </a:r>
            <a:r>
              <a:rPr lang="en-US" dirty="0" smtClean="0"/>
              <a:t> used in combination treatment</a:t>
            </a:r>
          </a:p>
          <a:p>
            <a:r>
              <a:rPr lang="en-US" dirty="0" smtClean="0"/>
              <a:t>but NOT predefined </a:t>
            </a:r>
            <a:r>
              <a:rPr lang="en-US" dirty="0" err="1" smtClean="0"/>
              <a:t>tumour</a:t>
            </a:r>
            <a:r>
              <a:rPr lang="en-US" dirty="0" smtClean="0"/>
              <a:t> site</a:t>
            </a:r>
          </a:p>
          <a:p>
            <a:pPr algn="r">
              <a:buNone/>
            </a:pPr>
            <a:r>
              <a:rPr lang="en-US" dirty="0" err="1" smtClean="0"/>
              <a:t>Pococok</a:t>
            </a:r>
            <a:r>
              <a:rPr lang="en-US" dirty="0" smtClean="0"/>
              <a:t> Lancet 2009 374:511-3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Basal insulin and outcomes in </a:t>
            </a:r>
            <a:r>
              <a:rPr lang="en-US" dirty="0" err="1" smtClean="0"/>
              <a:t>dysglycaemia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12,537 age 63.5, IFG, IGT, T2DM, 6.2yr</a:t>
            </a:r>
          </a:p>
          <a:p>
            <a:r>
              <a:rPr lang="en-US" dirty="0" smtClean="0"/>
              <a:t>CV outcomes and cancer</a:t>
            </a:r>
          </a:p>
          <a:p>
            <a:r>
              <a:rPr lang="en-US" dirty="0" smtClean="0"/>
              <a:t>Any cancer 1.00 (0.88-1.13) </a:t>
            </a:r>
            <a:r>
              <a:rPr lang="en-US" dirty="0" err="1" smtClean="0"/>
              <a:t>p</a:t>
            </a:r>
            <a:r>
              <a:rPr lang="en-US" dirty="0" smtClean="0"/>
              <a:t>=0.97</a:t>
            </a:r>
          </a:p>
          <a:p>
            <a:r>
              <a:rPr lang="en-US" dirty="0" smtClean="0"/>
              <a:t>Death from cancer 0.94 (0.77-1.15) </a:t>
            </a:r>
            <a:r>
              <a:rPr lang="en-US" dirty="0" err="1" smtClean="0"/>
              <a:t>p</a:t>
            </a:r>
            <a:r>
              <a:rPr lang="en-US" dirty="0" smtClean="0"/>
              <a:t>=0.52</a:t>
            </a:r>
          </a:p>
          <a:p>
            <a:r>
              <a:rPr lang="en-US" dirty="0" err="1" smtClean="0"/>
              <a:t>Glargine</a:t>
            </a:r>
            <a:r>
              <a:rPr lang="en-US" dirty="0" smtClean="0"/>
              <a:t> has neutral effect on cancer</a:t>
            </a:r>
          </a:p>
          <a:p>
            <a:pPr algn="r">
              <a:buNone/>
            </a:pPr>
            <a:r>
              <a:rPr lang="en-US" dirty="0" smtClean="0"/>
              <a:t>ORIGIN 2012 NEJM June11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users of </a:t>
            </a:r>
            <a:r>
              <a:rPr lang="en-US" dirty="0" err="1" smtClean="0"/>
              <a:t>metformin</a:t>
            </a:r>
            <a:r>
              <a:rPr lang="en-US" dirty="0" smtClean="0"/>
              <a:t> are at low risk of incidental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linkage databases </a:t>
            </a:r>
            <a:r>
              <a:rPr lang="en-US" dirty="0" err="1" smtClean="0"/>
              <a:t>Tayside</a:t>
            </a:r>
            <a:endParaRPr lang="en-US" dirty="0" smtClean="0"/>
          </a:p>
          <a:p>
            <a:r>
              <a:rPr lang="en-US" dirty="0" smtClean="0"/>
              <a:t>4085 users and comparators</a:t>
            </a:r>
          </a:p>
          <a:p>
            <a:r>
              <a:rPr lang="en-US" dirty="0" smtClean="0"/>
              <a:t>7.3% </a:t>
            </a:r>
            <a:r>
              <a:rPr lang="en-US" dirty="0" err="1" smtClean="0"/>
              <a:t>metformin</a:t>
            </a:r>
            <a:r>
              <a:rPr lang="en-US" dirty="0" smtClean="0"/>
              <a:t>, 11.6% controls</a:t>
            </a:r>
          </a:p>
          <a:p>
            <a:r>
              <a:rPr lang="en-US" dirty="0" smtClean="0"/>
              <a:t>OR 0.46 [0.40-0.53]</a:t>
            </a:r>
          </a:p>
          <a:p>
            <a:r>
              <a:rPr lang="en-US" dirty="0" smtClean="0"/>
              <a:t>Corrected 0.63 [0.53-0.75]</a:t>
            </a:r>
          </a:p>
          <a:p>
            <a:pPr algn="r">
              <a:buNone/>
            </a:pPr>
            <a:r>
              <a:rPr lang="en-US" dirty="0" smtClean="0"/>
              <a:t>Libby DC 2009 32;1620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62" y="438300"/>
            <a:ext cx="5934573" cy="554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303" y="5996226"/>
            <a:ext cx="40056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Libby DC 2009 32;1620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21" y="274638"/>
            <a:ext cx="8553483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Metformin</a:t>
            </a:r>
            <a:r>
              <a:rPr lang="en-US" sz="3600" dirty="0" smtClean="0"/>
              <a:t> and pathologic complete responses to </a:t>
            </a:r>
            <a:r>
              <a:rPr lang="en-US" sz="3600" dirty="0" err="1" smtClean="0"/>
              <a:t>neoadjuvant</a:t>
            </a:r>
            <a:r>
              <a:rPr lang="en-US" sz="3600" dirty="0" smtClean="0"/>
              <a:t> chemotherapy in diabetic patients with breast cancer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815"/>
            <a:ext cx="8229600" cy="3730325"/>
          </a:xfrm>
        </p:spPr>
        <p:txBody>
          <a:bodyPr/>
          <a:lstStyle/>
          <a:p>
            <a:r>
              <a:rPr lang="en-US" dirty="0" smtClean="0"/>
              <a:t>68 DM </a:t>
            </a:r>
            <a:r>
              <a:rPr lang="en-US" dirty="0" err="1" smtClean="0"/>
              <a:t>metformin</a:t>
            </a:r>
            <a:r>
              <a:rPr lang="en-US" dirty="0" smtClean="0"/>
              <a:t>; 87 DM; 2,374 non-DM</a:t>
            </a:r>
          </a:p>
          <a:p>
            <a:r>
              <a:rPr lang="en-US" dirty="0" smtClean="0"/>
              <a:t>Pathologic complete response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dirty="0" err="1" smtClean="0"/>
              <a:t>Jiralespong</a:t>
            </a:r>
            <a:r>
              <a:rPr lang="en-US" dirty="0" smtClean="0"/>
              <a:t> 2009 </a:t>
            </a:r>
            <a:r>
              <a:rPr lang="en-US" dirty="0" err="1" smtClean="0"/>
              <a:t>JClinOnc</a:t>
            </a:r>
            <a:r>
              <a:rPr lang="en-US" dirty="0" smtClean="0"/>
              <a:t> 27:3297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62" y="196998"/>
            <a:ext cx="7037897" cy="5799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0984" y="5996226"/>
            <a:ext cx="59230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Jiralespong</a:t>
            </a:r>
            <a:r>
              <a:rPr lang="en-US" sz="3200" dirty="0" smtClean="0"/>
              <a:t> 2009 </a:t>
            </a:r>
            <a:r>
              <a:rPr lang="en-US" sz="3200" dirty="0" err="1" smtClean="0"/>
              <a:t>JClinOnc</a:t>
            </a:r>
            <a:r>
              <a:rPr lang="en-US" sz="3200" dirty="0" smtClean="0"/>
              <a:t> 27:3297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influence of glucose lowering </a:t>
            </a:r>
            <a:br>
              <a:rPr lang="en-US" dirty="0" smtClean="0"/>
            </a:br>
            <a:r>
              <a:rPr lang="en-US" dirty="0" smtClean="0"/>
              <a:t>therapies on cancer risk T2DM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cohort study, t2DM&gt;40</a:t>
            </a:r>
          </a:p>
          <a:p>
            <a:r>
              <a:rPr lang="en-US" dirty="0" smtClean="0"/>
              <a:t>62,809 GP practices</a:t>
            </a:r>
          </a:p>
          <a:p>
            <a:r>
              <a:rPr lang="en-US" dirty="0" smtClean="0"/>
              <a:t>Colorectal, pancreatic cancer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8271" y="4582011"/>
            <a:ext cx="380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Currie 2009 </a:t>
            </a:r>
            <a:r>
              <a:rPr lang="en-US" sz="2800" dirty="0" err="1" smtClean="0"/>
              <a:t>Diabetologia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65" y="489091"/>
            <a:ext cx="7414156" cy="5630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1018" y="2565583"/>
            <a:ext cx="119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Metformin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07861" y="3395000"/>
            <a:ext cx="263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Metformin/Sulphonylurea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5115" y="4195887"/>
            <a:ext cx="16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Insulin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2132" y="4963661"/>
            <a:ext cx="202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Sulphonylurea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6924" y="178525"/>
            <a:ext cx="5061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influence of glucose lowering </a:t>
            </a:r>
          </a:p>
          <a:p>
            <a:r>
              <a:rPr lang="en-US" sz="2800" dirty="0" smtClean="0"/>
              <a:t>therapies on cancer risk T2DM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2836" y="6366764"/>
            <a:ext cx="251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Currie 2009 </a:t>
            </a:r>
            <a:r>
              <a:rPr lang="en-US" dirty="0" err="1" smtClean="0"/>
              <a:t>Diabetologia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59" y="332369"/>
            <a:ext cx="7400907" cy="5965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3766" y="1531443"/>
            <a:ext cx="385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Adjusted for age, smoking, prior cancer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9080" y="4444353"/>
            <a:ext cx="195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Sulphonylurea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1262" y="3041250"/>
            <a:ext cx="119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Metformin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99080" y="4075021"/>
            <a:ext cx="69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3635" y="3428690"/>
            <a:ext cx="263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Metformin/Sulphonylurea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5115" y="4916652"/>
            <a:ext cx="16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Insulin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6924" y="178525"/>
            <a:ext cx="5061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influence of glucose lowering </a:t>
            </a:r>
          </a:p>
          <a:p>
            <a:r>
              <a:rPr lang="en-US" sz="2800" dirty="0" smtClean="0"/>
              <a:t>therapies on cancer risk T2DM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22836" y="6366764"/>
            <a:ext cx="251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Currie 2009 </a:t>
            </a:r>
            <a:r>
              <a:rPr lang="en-US" dirty="0" err="1" smtClean="0"/>
              <a:t>Diabetologia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halkboard"/>
              </a:rPr>
              <a:t>The epidemiology of BMI, diabetes and cancer</a:t>
            </a:r>
            <a:endParaRPr lang="en-US" sz="4000" dirty="0">
              <a:latin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BMI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Diabetes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Type of cancer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influence of glucose lowering </a:t>
            </a:r>
            <a:br>
              <a:rPr lang="en-US" dirty="0" smtClean="0"/>
            </a:br>
            <a:r>
              <a:rPr lang="en-US" dirty="0" smtClean="0"/>
              <a:t>therapies on cancer risk T2DM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45" y="1842613"/>
            <a:ext cx="7529111" cy="3651313"/>
          </a:xfrm>
        </p:spPr>
        <p:txBody>
          <a:bodyPr/>
          <a:lstStyle/>
          <a:p>
            <a:pPr algn="r"/>
            <a:r>
              <a:rPr lang="en-US" dirty="0" err="1" smtClean="0"/>
              <a:t>Metformin</a:t>
            </a:r>
            <a:r>
              <a:rPr lang="en-US" dirty="0" smtClean="0"/>
              <a:t> lowest risk    1.00</a:t>
            </a:r>
          </a:p>
          <a:p>
            <a:pPr algn="r"/>
            <a:r>
              <a:rPr lang="en-US" dirty="0" smtClean="0"/>
              <a:t>Met + </a:t>
            </a:r>
            <a:r>
              <a:rPr lang="en-US" dirty="0" err="1" smtClean="0"/>
              <a:t>Sulph</a:t>
            </a:r>
            <a:r>
              <a:rPr lang="en-US" dirty="0" smtClean="0"/>
              <a:t>    1.08</a:t>
            </a:r>
          </a:p>
          <a:p>
            <a:pPr algn="r"/>
            <a:r>
              <a:rPr lang="en-US" dirty="0" err="1" smtClean="0"/>
              <a:t>Sulph</a:t>
            </a:r>
            <a:r>
              <a:rPr lang="en-US" dirty="0" smtClean="0"/>
              <a:t>    1.36</a:t>
            </a:r>
          </a:p>
          <a:p>
            <a:pPr algn="r"/>
            <a:r>
              <a:rPr lang="en-US" dirty="0" smtClean="0"/>
              <a:t>Insulin    1.42</a:t>
            </a:r>
          </a:p>
          <a:p>
            <a:pPr algn="r"/>
            <a:r>
              <a:rPr lang="en-US" dirty="0" err="1" smtClean="0"/>
              <a:t>Metformin</a:t>
            </a:r>
            <a:r>
              <a:rPr lang="en-US" dirty="0" smtClean="0"/>
              <a:t> added to insulin </a:t>
            </a:r>
            <a:r>
              <a:rPr lang="en-US" dirty="0" err="1" smtClean="0"/>
              <a:t>cf</a:t>
            </a:r>
            <a:r>
              <a:rPr lang="en-US" dirty="0" smtClean="0"/>
              <a:t> no </a:t>
            </a:r>
            <a:r>
              <a:rPr lang="en-US" dirty="0" err="1" smtClean="0"/>
              <a:t>metformin</a:t>
            </a:r>
            <a:r>
              <a:rPr lang="en-US" dirty="0" smtClean="0"/>
              <a:t>   0.54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2401" y="5493926"/>
            <a:ext cx="43262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Currie 2009 </a:t>
            </a:r>
            <a:r>
              <a:rPr lang="en-US" sz="3200" dirty="0" err="1" smtClean="0"/>
              <a:t>Diabetologia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57200"/>
            <a:ext cx="7939852" cy="1143000"/>
          </a:xfrm>
        </p:spPr>
        <p:txBody>
          <a:bodyPr>
            <a:normAutofit fontScale="90000"/>
          </a:bodyPr>
          <a:lstStyle/>
          <a:p>
            <a:r>
              <a:rPr lang="en-US" sz="4444" dirty="0" smtClean="0"/>
              <a:t>Glucose lowering agents and cancer mortality rates in T2DM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164"/>
            <a:ext cx="8229600" cy="4156631"/>
          </a:xfrm>
        </p:spPr>
        <p:txBody>
          <a:bodyPr/>
          <a:lstStyle/>
          <a:p>
            <a:r>
              <a:rPr lang="en-US" dirty="0" smtClean="0"/>
              <a:t>Canada, </a:t>
            </a:r>
            <a:r>
              <a:rPr lang="en-US" dirty="0" err="1" smtClean="0"/>
              <a:t>n</a:t>
            </a:r>
            <a:r>
              <a:rPr lang="en-US" dirty="0" smtClean="0"/>
              <a:t>=10,309, 5.4 years</a:t>
            </a:r>
          </a:p>
          <a:p>
            <a:r>
              <a:rPr lang="en-US" dirty="0" smtClean="0"/>
              <a:t>4% died of cancer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0,80 [0.65-0.98] </a:t>
            </a:r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dirty="0" err="1" smtClean="0"/>
              <a:t>Sulph</a:t>
            </a:r>
            <a:endParaRPr lang="en-US" dirty="0" smtClean="0"/>
          </a:p>
          <a:p>
            <a:r>
              <a:rPr lang="en-US" dirty="0" smtClean="0"/>
              <a:t>Insulin 2.22 [0.99-5.00] &lt;3 insulin </a:t>
            </a:r>
            <a:r>
              <a:rPr lang="en-US" dirty="0" err="1" smtClean="0"/>
              <a:t>dispens</a:t>
            </a:r>
            <a:r>
              <a:rPr lang="en-US" dirty="0" smtClean="0"/>
              <a:t>/yr</a:t>
            </a:r>
          </a:p>
          <a:p>
            <a:r>
              <a:rPr lang="en-US" dirty="0" smtClean="0"/>
              <a:t>Insulin 6.40 [4.69-8.73] &gt;12/yr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1189" y="5756831"/>
            <a:ext cx="401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Bowker</a:t>
            </a:r>
            <a:r>
              <a:rPr lang="en-US" sz="2800" dirty="0" smtClean="0"/>
              <a:t> 2010 </a:t>
            </a:r>
            <a:r>
              <a:rPr lang="en-US" sz="2800" dirty="0" err="1" smtClean="0"/>
              <a:t>Diabetologia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57200"/>
            <a:ext cx="7939852" cy="1143000"/>
          </a:xfrm>
        </p:spPr>
        <p:txBody>
          <a:bodyPr>
            <a:normAutofit fontScale="90000"/>
          </a:bodyPr>
          <a:lstStyle/>
          <a:p>
            <a:r>
              <a:rPr lang="en-US" sz="4444" dirty="0" err="1" smtClean="0"/>
              <a:t>Metformin</a:t>
            </a:r>
            <a:r>
              <a:rPr lang="en-US" sz="4444" dirty="0" smtClean="0"/>
              <a:t> and cancer occurrence in insulin treated T2DM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164"/>
            <a:ext cx="8229600" cy="4156631"/>
          </a:xfrm>
        </p:spPr>
        <p:txBody>
          <a:bodyPr/>
          <a:lstStyle/>
          <a:p>
            <a:r>
              <a:rPr lang="en-US" dirty="0" smtClean="0"/>
              <a:t>112 cases </a:t>
            </a:r>
            <a:r>
              <a:rPr lang="en-US" dirty="0" err="1" smtClean="0"/>
              <a:t>v</a:t>
            </a:r>
            <a:r>
              <a:rPr lang="en-US" dirty="0" smtClean="0"/>
              <a:t> 370 controls</a:t>
            </a:r>
          </a:p>
          <a:p>
            <a:r>
              <a:rPr lang="en-US" dirty="0" smtClean="0"/>
              <a:t>Adjust co-morbidity and total insulin dose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0.46 [0.25-0.85] </a:t>
            </a:r>
            <a:r>
              <a:rPr lang="en-US" dirty="0" err="1" smtClean="0"/>
              <a:t>p</a:t>
            </a:r>
            <a:r>
              <a:rPr lang="en-US" dirty="0" smtClean="0"/>
              <a:t>&lt;0.014</a:t>
            </a:r>
          </a:p>
          <a:p>
            <a:r>
              <a:rPr lang="en-US" dirty="0" err="1" smtClean="0"/>
              <a:t>Sulph</a:t>
            </a:r>
            <a:r>
              <a:rPr lang="en-US" dirty="0" smtClean="0"/>
              <a:t> 0.75 [0.39-1.45] </a:t>
            </a:r>
            <a:r>
              <a:rPr lang="en-US" dirty="0" err="1" smtClean="0"/>
              <a:t>p</a:t>
            </a:r>
            <a:r>
              <a:rPr lang="en-US" dirty="0" smtClean="0"/>
              <a:t>&lt;0.4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9263" y="5756831"/>
            <a:ext cx="5408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Monami</a:t>
            </a:r>
            <a:r>
              <a:rPr lang="en-US" sz="2800" dirty="0" smtClean="0"/>
              <a:t> 2011 Diabetes Care 34:129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risk of cancer in patients on </a:t>
            </a:r>
            <a:r>
              <a:rPr lang="en-US" dirty="0" err="1" smtClean="0"/>
              <a:t>metformin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Netherlands 2.5million patients</a:t>
            </a:r>
          </a:p>
          <a:p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sulphonylurea</a:t>
            </a:r>
            <a:r>
              <a:rPr lang="en-US" dirty="0" smtClean="0"/>
              <a:t> prescriptions</a:t>
            </a:r>
          </a:p>
          <a:p>
            <a:r>
              <a:rPr lang="en-US" dirty="0" smtClean="0"/>
              <a:t>0.90 [0.88-0.91]</a:t>
            </a:r>
          </a:p>
          <a:p>
            <a:pPr algn="r">
              <a:buNone/>
            </a:pPr>
            <a:r>
              <a:rPr lang="en-US" dirty="0" err="1" smtClean="0"/>
              <a:t>Ruiter</a:t>
            </a:r>
            <a:r>
              <a:rPr lang="en-US" dirty="0" smtClean="0"/>
              <a:t> DC 2012 35:119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halkboard"/>
              </a:rPr>
              <a:t>The putative mechanisms of the association of diabetes and cancer</a:t>
            </a:r>
            <a:endParaRPr lang="en-US" sz="4000" dirty="0">
              <a:latin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Hyperinsulinaemia</a:t>
            </a:r>
            <a:endParaRPr lang="en-US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Insulin resistance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IGF-1 receptor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Insulin receptor type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Hyperinsulinaemia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excess insulin cause effect in one pathway if there is insulin resistance</a:t>
            </a:r>
          </a:p>
          <a:p>
            <a:r>
              <a:rPr lang="en-US" dirty="0" smtClean="0"/>
              <a:t>The different post receptor pathways the metabolic and the </a:t>
            </a:r>
            <a:r>
              <a:rPr lang="en-US" dirty="0" err="1" smtClean="0"/>
              <a:t>mitogenic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2819400" y="12192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819400" y="1371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539750" y="404813"/>
            <a:ext cx="1219200" cy="60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800" b="1">
                <a:latin typeface="Arial" charset="0"/>
              </a:rPr>
              <a:t>Insulin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191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191000" y="91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343400" y="106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2672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4191000" y="160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4958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7244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724400" y="106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4953000" y="91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105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47244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3124200" y="1447800"/>
            <a:ext cx="1219200" cy="685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000" b="1">
                <a:latin typeface="Arial" charset="0"/>
              </a:rPr>
              <a:t>Shc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029200" y="938213"/>
            <a:ext cx="1709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Arial" charset="0"/>
              </a:rPr>
              <a:t>Insulin receptor</a:t>
            </a:r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2362200" y="24384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800" b="1">
                <a:latin typeface="Arial" charset="0"/>
              </a:rPr>
              <a:t>ras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2209800" y="137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2057400" y="121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1981200" y="137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1981200" y="1219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4" name="AutoShape 24"/>
          <p:cNvSpPr>
            <a:spLocks noChangeArrowheads="1"/>
          </p:cNvSpPr>
          <p:nvPr/>
        </p:nvSpPr>
        <p:spPr bwMode="auto">
          <a:xfrm>
            <a:off x="2590800" y="28956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1905000" y="35814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800" b="1">
                <a:latin typeface="Arial" charset="0"/>
              </a:rPr>
              <a:t>MAPK pathway</a:t>
            </a:r>
          </a:p>
        </p:txBody>
      </p:sp>
      <p:sp>
        <p:nvSpPr>
          <p:cNvPr id="87066" name="AutoShape 26"/>
          <p:cNvSpPr>
            <a:spLocks noChangeArrowheads="1"/>
          </p:cNvSpPr>
          <p:nvPr/>
        </p:nvSpPr>
        <p:spPr bwMode="auto">
          <a:xfrm>
            <a:off x="2362200" y="41910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990600" y="4953000"/>
            <a:ext cx="3429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800" b="1">
                <a:latin typeface="Arial" charset="0"/>
              </a:rPr>
              <a:t>Growth, proliferation</a:t>
            </a:r>
          </a:p>
        </p:txBody>
      </p:sp>
      <p:sp>
        <p:nvSpPr>
          <p:cNvPr id="87068" name="Oval 28"/>
          <p:cNvSpPr>
            <a:spLocks noChangeArrowheads="1"/>
          </p:cNvSpPr>
          <p:nvPr/>
        </p:nvSpPr>
        <p:spPr bwMode="auto">
          <a:xfrm>
            <a:off x="4953000" y="1524000"/>
            <a:ext cx="9906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800" b="1">
                <a:latin typeface="Arial" charset="0"/>
              </a:rPr>
              <a:t>IRS</a:t>
            </a:r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auto">
          <a:xfrm>
            <a:off x="5638800" y="2667000"/>
            <a:ext cx="2209800" cy="609600"/>
          </a:xfrm>
          <a:prstGeom prst="rect">
            <a:avLst/>
          </a:prstGeom>
          <a:solidFill>
            <a:srgbClr val="CAE2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800" b="1">
                <a:latin typeface="Arial" charset="0"/>
              </a:rPr>
              <a:t>PI3K-Akt pathway</a:t>
            </a:r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6324600" y="3886200"/>
            <a:ext cx="2362200" cy="914400"/>
          </a:xfrm>
          <a:prstGeom prst="rect">
            <a:avLst/>
          </a:prstGeom>
          <a:solidFill>
            <a:srgbClr val="CAE2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800" b="1">
                <a:latin typeface="Arial" charset="0"/>
              </a:rPr>
              <a:t>Metabolic actions</a:t>
            </a:r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>
            <a:off x="5943600" y="213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>
            <a:off x="708660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685800" y="5638800"/>
            <a:ext cx="452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>
                <a:latin typeface="Arial" charset="0"/>
              </a:rPr>
              <a:t>In vitro studies: mitogen, anti-apoptosis</a:t>
            </a:r>
          </a:p>
        </p:txBody>
      </p:sp>
      <p:sp>
        <p:nvSpPr>
          <p:cNvPr id="87074" name="AutoShape 34"/>
          <p:cNvSpPr>
            <a:spLocks noChangeArrowheads="1"/>
          </p:cNvSpPr>
          <p:nvPr/>
        </p:nvSpPr>
        <p:spPr bwMode="auto">
          <a:xfrm>
            <a:off x="3581400" y="228600"/>
            <a:ext cx="381000" cy="76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auto">
          <a:xfrm>
            <a:off x="2438400" y="16002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Grb2</a:t>
            </a:r>
          </a:p>
        </p:txBody>
      </p:sp>
      <p:sp>
        <p:nvSpPr>
          <p:cNvPr id="87076" name="Oval 36"/>
          <p:cNvSpPr>
            <a:spLocks noChangeArrowheads="1"/>
          </p:cNvSpPr>
          <p:nvPr/>
        </p:nvSpPr>
        <p:spPr bwMode="auto">
          <a:xfrm>
            <a:off x="2057400" y="19812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Sos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7162800" y="1600200"/>
            <a:ext cx="138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Insulin Resistance</a:t>
            </a:r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 flipV="1">
            <a:off x="7848600" y="914400"/>
            <a:ext cx="0" cy="609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6781800" y="228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Arial" charset="0"/>
              </a:rPr>
              <a:t>Compensatory Hyperinsulinaemia</a:t>
            </a:r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 flipH="1">
            <a:off x="5334000" y="533400"/>
            <a:ext cx="13716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H="1">
            <a:off x="6172200" y="1828800"/>
            <a:ext cx="1219200" cy="381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6096000" y="2057400"/>
            <a:ext cx="1524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0254 L 0.38212 -0.00254 " pathEditMode="relative" ptsTypes="AA">
                                      <p:cBhvr>
                                        <p:cTn id="6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7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7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7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870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7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70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70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87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70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50" grpId="0" animBg="1"/>
      <p:bldP spid="87057" grpId="0" animBg="1"/>
      <p:bldP spid="87059" grpId="0" animBg="1"/>
      <p:bldP spid="87064" grpId="0" animBg="1"/>
      <p:bldP spid="87065" grpId="0" animBg="1"/>
      <p:bldP spid="87066" grpId="0" animBg="1"/>
      <p:bldP spid="87067" grpId="0" animBg="1"/>
      <p:bldP spid="87068" grpId="0" animBg="1"/>
      <p:bldP spid="87069" grpId="0" animBg="1"/>
      <p:bldP spid="87070" grpId="0" animBg="1"/>
      <p:bldP spid="87071" grpId="0" animBg="1"/>
      <p:bldP spid="87072" grpId="0" animBg="1"/>
      <p:bldP spid="87073" grpId="0"/>
      <p:bldP spid="87074" grpId="0" animBg="1"/>
      <p:bldP spid="87075" grpId="0" animBg="1"/>
      <p:bldP spid="87076" grpId="0"/>
      <p:bldP spid="87077" grpId="0"/>
      <p:bldP spid="87078" grpId="0" animBg="1"/>
      <p:bldP spid="87079" grpId="0"/>
      <p:bldP spid="87080" grpId="0" animBg="1"/>
      <p:bldP spid="87081" grpId="0" animBg="1"/>
      <p:bldP spid="87081" grpId="1" animBg="1"/>
      <p:bldP spid="8708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IR-A and IR-B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IR-A Increased expression in cancer cells</a:t>
            </a:r>
          </a:p>
          <a:p>
            <a:pPr algn="r">
              <a:buNone/>
            </a:pPr>
            <a:r>
              <a:rPr lang="en-US" dirty="0" err="1" smtClean="0"/>
              <a:t>Belfiore</a:t>
            </a:r>
            <a:r>
              <a:rPr lang="en-US" dirty="0" smtClean="0"/>
              <a:t> 2009 ER 30:586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60" y="344943"/>
            <a:ext cx="6005969" cy="5628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6662" y="6170815"/>
            <a:ext cx="3667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Belfiore</a:t>
            </a:r>
            <a:r>
              <a:rPr lang="en-US" sz="2800" dirty="0" smtClean="0"/>
              <a:t> 2009 ER 30:586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43" y="490143"/>
            <a:ext cx="5177427" cy="4990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2566" y="5889549"/>
            <a:ext cx="395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Frasca</a:t>
            </a:r>
            <a:r>
              <a:rPr lang="en-US" sz="2800" dirty="0" smtClean="0"/>
              <a:t> 1999 MCB 19:3278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BMI and cancer incidence</a:t>
            </a:r>
            <a:br>
              <a:rPr lang="en-US" dirty="0" smtClean="0"/>
            </a:br>
            <a:r>
              <a:rPr lang="en-US" sz="3111" dirty="0" smtClean="0"/>
              <a:t>221 datasets; 282,137 incident cause, 5kg/m</a:t>
            </a:r>
            <a:r>
              <a:rPr lang="en-US" sz="3111" baseline="30000" dirty="0" smtClean="0"/>
              <a:t>2</a:t>
            </a:r>
            <a:r>
              <a:rPr lang="en-US" sz="3111" dirty="0" smtClean="0"/>
              <a:t> BMI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Oesophageal</a:t>
            </a:r>
            <a:r>
              <a:rPr lang="en-US" dirty="0" smtClean="0"/>
              <a:t> 1.52 </a:t>
            </a:r>
            <a:r>
              <a:rPr lang="en-US" dirty="0" err="1" smtClean="0"/>
              <a:t>p</a:t>
            </a:r>
            <a:r>
              <a:rPr lang="en-US" dirty="0" smtClean="0"/>
              <a:t>&lt;0.0001</a:t>
            </a:r>
          </a:p>
          <a:p>
            <a:r>
              <a:rPr lang="en-US" dirty="0" smtClean="0"/>
              <a:t>Colon 1.24 </a:t>
            </a:r>
            <a:r>
              <a:rPr lang="en-US" dirty="0" err="1" smtClean="0"/>
              <a:t>p</a:t>
            </a:r>
            <a:r>
              <a:rPr lang="en-US" dirty="0" smtClean="0"/>
              <a:t>&lt;0.0001</a:t>
            </a:r>
          </a:p>
          <a:p>
            <a:r>
              <a:rPr lang="en-US" dirty="0" smtClean="0"/>
              <a:t>Renal 1.24 </a:t>
            </a:r>
            <a:r>
              <a:rPr lang="en-US" dirty="0" err="1" smtClean="0"/>
              <a:t>p</a:t>
            </a:r>
            <a:r>
              <a:rPr lang="en-US" dirty="0" smtClean="0"/>
              <a:t>&lt;0.0001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Endometrial 1.59 </a:t>
            </a:r>
            <a:r>
              <a:rPr lang="en-US" dirty="0" err="1" smtClean="0"/>
              <a:t>p</a:t>
            </a:r>
            <a:r>
              <a:rPr lang="en-US" dirty="0" smtClean="0"/>
              <a:t>&lt;0.0001</a:t>
            </a:r>
          </a:p>
          <a:p>
            <a:r>
              <a:rPr lang="en-US" dirty="0" smtClean="0"/>
              <a:t>Gallbladder 1.59 </a:t>
            </a:r>
            <a:r>
              <a:rPr lang="en-US" dirty="0" err="1" smtClean="0"/>
              <a:t>p</a:t>
            </a:r>
            <a:r>
              <a:rPr lang="en-US" dirty="0" smtClean="0"/>
              <a:t>&lt;0.04</a:t>
            </a:r>
          </a:p>
          <a:p>
            <a:r>
              <a:rPr lang="en-US" dirty="0" err="1" smtClean="0"/>
              <a:t>Oesophageal</a:t>
            </a:r>
            <a:r>
              <a:rPr lang="en-US" dirty="0" smtClean="0"/>
              <a:t> 1.51 </a:t>
            </a:r>
            <a:r>
              <a:rPr lang="en-US" dirty="0" err="1" smtClean="0"/>
              <a:t>p</a:t>
            </a:r>
            <a:r>
              <a:rPr lang="en-US" dirty="0" smtClean="0"/>
              <a:t>&lt;0.0001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5339" y="5864553"/>
            <a:ext cx="458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Renehan</a:t>
            </a:r>
            <a:r>
              <a:rPr lang="en-US" sz="2800" dirty="0" smtClean="0"/>
              <a:t> 2008 Lancet 371:569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9445" y="3936280"/>
            <a:ext cx="60757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Stronger association in men, </a:t>
            </a:r>
          </a:p>
          <a:p>
            <a:r>
              <a:rPr lang="en-US" sz="2800" dirty="0" smtClean="0"/>
              <a:t>Common and less common malignancies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Vitro metabolic and </a:t>
            </a:r>
            <a:r>
              <a:rPr lang="en-US" dirty="0" err="1" smtClean="0"/>
              <a:t>mitogenic</a:t>
            </a:r>
            <a:r>
              <a:rPr lang="en-US" dirty="0" smtClean="0"/>
              <a:t> signaling of insulin </a:t>
            </a:r>
            <a:r>
              <a:rPr lang="en-US" dirty="0" err="1" smtClean="0"/>
              <a:t>glargine</a:t>
            </a:r>
            <a:r>
              <a:rPr lang="en-US" dirty="0" smtClean="0"/>
              <a:t> and its metabolites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914599"/>
          </a:xfrm>
        </p:spPr>
        <p:txBody>
          <a:bodyPr/>
          <a:lstStyle/>
          <a:p>
            <a:r>
              <a:rPr lang="en-US" dirty="0" err="1" smtClean="0"/>
              <a:t>Glargine</a:t>
            </a:r>
            <a:r>
              <a:rPr lang="en-US" dirty="0" smtClean="0"/>
              <a:t> binding to insulin IR </a:t>
            </a:r>
            <a:r>
              <a:rPr lang="en-US" dirty="0" err="1" smtClean="0"/>
              <a:t>isoforms</a:t>
            </a:r>
            <a:r>
              <a:rPr lang="en-US" dirty="0" smtClean="0"/>
              <a:t> A and B similar</a:t>
            </a:r>
          </a:p>
          <a:p>
            <a:r>
              <a:rPr lang="en-US" dirty="0" smtClean="0"/>
              <a:t>Increased affinity IGF1 receptor</a:t>
            </a:r>
          </a:p>
          <a:p>
            <a:pPr algn="r">
              <a:buNone/>
            </a:pPr>
            <a:r>
              <a:rPr lang="en-US" dirty="0" err="1" smtClean="0"/>
              <a:t>Sommerfeld</a:t>
            </a:r>
            <a:r>
              <a:rPr lang="en-US" dirty="0" smtClean="0"/>
              <a:t> 2010PLoS One 4:5(3):e9540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halkboard"/>
              </a:rPr>
              <a:t>The future</a:t>
            </a:r>
            <a:endParaRPr lang="en-US" sz="4000" dirty="0">
              <a:latin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Johnson 2012 </a:t>
            </a:r>
            <a:r>
              <a:rPr lang="en-US" dirty="0" err="1" smtClean="0">
                <a:solidFill>
                  <a:srgbClr val="0000FF"/>
                </a:solidFill>
              </a:rPr>
              <a:t>Diabetologia</a:t>
            </a:r>
            <a:r>
              <a:rPr lang="en-US" dirty="0" smtClean="0">
                <a:solidFill>
                  <a:srgbClr val="0000FF"/>
                </a:solidFill>
              </a:rPr>
              <a:t> 55:1607</a:t>
            </a:r>
          </a:p>
          <a:p>
            <a:pPr algn="l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Renehan</a:t>
            </a:r>
            <a:r>
              <a:rPr lang="en-US" dirty="0" smtClean="0">
                <a:solidFill>
                  <a:srgbClr val="0000FF"/>
                </a:solidFill>
              </a:rPr>
              <a:t> 2012 </a:t>
            </a:r>
            <a:r>
              <a:rPr lang="en-US" dirty="0" err="1" smtClean="0">
                <a:solidFill>
                  <a:srgbClr val="0000FF"/>
                </a:solidFill>
              </a:rPr>
              <a:t>Diabetologia</a:t>
            </a:r>
            <a:r>
              <a:rPr lang="en-US" dirty="0" smtClean="0">
                <a:solidFill>
                  <a:srgbClr val="0000FF"/>
                </a:solidFill>
              </a:rPr>
              <a:t> 55:1619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Insulin resistance and </a:t>
            </a:r>
            <a:r>
              <a:rPr lang="en-US" dirty="0" err="1" smtClean="0"/>
              <a:t>hyperinsulinaemia</a:t>
            </a:r>
            <a:r>
              <a:rPr lang="en-US" dirty="0" smtClean="0"/>
              <a:t> main hypothesis but temporal relationship needs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594" y="3679637"/>
            <a:ext cx="7674546" cy="1861566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IR present for diabetes&gt;obese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 those developing malignancy IR-A receptor may be associated with more rapid progression in IR states and/or therapeutic agents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Modifiable risk factors cluster in low socioeconomic class.  Important to account for smoking, obesity poor diet physical inactivity.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Prospective/</a:t>
            </a:r>
            <a:r>
              <a:rPr lang="en-US" dirty="0" err="1" smtClean="0">
                <a:solidFill>
                  <a:srgbClr val="0000FF"/>
                </a:solidFill>
              </a:rPr>
              <a:t>randomised</a:t>
            </a:r>
            <a:r>
              <a:rPr lang="en-US" dirty="0" smtClean="0">
                <a:solidFill>
                  <a:srgbClr val="0000FF"/>
                </a:solidFill>
              </a:rPr>
              <a:t> therapy difficult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mechanisms precede onset and diagnosis of T2DM.  Several time scales need investigation;</a:t>
            </a:r>
            <a:br>
              <a:rPr lang="en-US" dirty="0" smtClean="0"/>
            </a:br>
            <a:r>
              <a:rPr lang="en-US" dirty="0" smtClean="0"/>
              <a:t>age,  DM duration, obesity and therapies.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Temporal relationships difficult to investigate prior to DM diagnosis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DM/Cancer relationship varies for cancer sites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some cancers, pancreas liver, induce onset of diabetes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Metabolic tissue cancers have particular relationship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Glucose lowering therapy and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114738"/>
            <a:ext cx="6522809" cy="2436874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Indirect effects through glucose or insulin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Direct effects on cellular growth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Confounding by indication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Total and cumulative therapy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Lagged exposure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Breast and cervical cancer screening lower in diabetic population, colorectal inconsistent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More cancers diagnosed as individuals addressed health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Cancer screening in diabetes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82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Breast cancer more advanced in diabetes at 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Reason unknown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559" y="1046826"/>
            <a:ext cx="8469328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Clinicians modify anti-cancer therapies in patients with diabetes</a:t>
            </a:r>
            <a:br>
              <a:rPr lang="en-US" sz="3600" dirty="0" smtClean="0"/>
            </a:br>
            <a:r>
              <a:rPr lang="en-US" sz="3600" dirty="0" smtClean="0"/>
              <a:t>Increase in treatment related adverse effects</a:t>
            </a:r>
            <a:br>
              <a:rPr lang="en-US" sz="3600" dirty="0" smtClean="0"/>
            </a:br>
            <a:r>
              <a:rPr lang="en-US" sz="3600" dirty="0" smtClean="0"/>
              <a:t>Increased short term mortality especially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29" y="3886200"/>
            <a:ext cx="8110257" cy="17526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Cancer mortality affected by diabetes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63" y="0"/>
            <a:ext cx="7197171" cy="604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5339" y="6047463"/>
            <a:ext cx="458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Renehan</a:t>
            </a:r>
            <a:r>
              <a:rPr lang="en-US" sz="2800" dirty="0" smtClean="0"/>
              <a:t> 2008 Lancet 371:569</a:t>
            </a:r>
          </a:p>
        </p:txBody>
      </p:sp>
      <p:sp>
        <p:nvSpPr>
          <p:cNvPr id="6" name="Donut 5"/>
          <p:cNvSpPr/>
          <p:nvPr/>
        </p:nvSpPr>
        <p:spPr>
          <a:xfrm>
            <a:off x="4325339" y="557735"/>
            <a:ext cx="316917" cy="463350"/>
          </a:xfrm>
          <a:prstGeom prst="donut">
            <a:avLst>
              <a:gd name="adj" fmla="val 1898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008422" y="1021085"/>
            <a:ext cx="316917" cy="463350"/>
          </a:xfrm>
          <a:prstGeom prst="donut">
            <a:avLst>
              <a:gd name="adj" fmla="val 1898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diabetes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 and obesity associated cancer diagnosis and mortality</a:t>
            </a:r>
          </a:p>
          <a:p>
            <a:r>
              <a:rPr lang="en-US" dirty="0" err="1" smtClean="0"/>
              <a:t>Glargine</a:t>
            </a:r>
            <a:r>
              <a:rPr lang="en-US" dirty="0" smtClean="0"/>
              <a:t> association now seems less likely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associated improved outcome in diabetes</a:t>
            </a:r>
          </a:p>
          <a:p>
            <a:r>
              <a:rPr lang="en-US" dirty="0" smtClean="0"/>
              <a:t>Mechanisms may relate to insulin resistance and increased </a:t>
            </a:r>
            <a:r>
              <a:rPr lang="en-US" dirty="0" err="1" smtClean="0"/>
              <a:t>mitogenic</a:t>
            </a:r>
            <a:r>
              <a:rPr lang="en-US" dirty="0" smtClean="0"/>
              <a:t> effect of insulin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Diabetes Mellitus and risk of breast cancer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studies, </a:t>
            </a:r>
            <a:r>
              <a:rPr lang="en-US" dirty="0" err="1" smtClean="0"/>
              <a:t>n</a:t>
            </a:r>
            <a:r>
              <a:rPr lang="en-US" dirty="0" smtClean="0"/>
              <a:t>=2.5million</a:t>
            </a:r>
          </a:p>
          <a:p>
            <a:r>
              <a:rPr lang="en-US" dirty="0" smtClean="0"/>
              <a:t>Case (population and hospital) and cohort studies</a:t>
            </a:r>
          </a:p>
          <a:p>
            <a:r>
              <a:rPr lang="en-US" dirty="0" smtClean="0"/>
              <a:t>Most T2DM</a:t>
            </a:r>
          </a:p>
          <a:p>
            <a:pPr algn="r">
              <a:buNone/>
            </a:pPr>
            <a:r>
              <a:rPr lang="en-US" dirty="0" smtClean="0"/>
              <a:t>Larson 2007 </a:t>
            </a:r>
            <a:r>
              <a:rPr lang="en-US" dirty="0" err="1" smtClean="0"/>
              <a:t>IJCancer</a:t>
            </a:r>
            <a:r>
              <a:rPr lang="en-US" dirty="0" smtClean="0"/>
              <a:t> 121:856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9" y="273598"/>
            <a:ext cx="8469788" cy="5223881"/>
          </a:xfrm>
          <a:prstGeom prst="rect">
            <a:avLst/>
          </a:prstGeom>
        </p:spPr>
      </p:pic>
      <p:sp>
        <p:nvSpPr>
          <p:cNvPr id="3" name="Decision 2"/>
          <p:cNvSpPr/>
          <p:nvPr/>
        </p:nvSpPr>
        <p:spPr>
          <a:xfrm>
            <a:off x="5000202" y="4534356"/>
            <a:ext cx="361323" cy="187511"/>
          </a:xfrm>
          <a:prstGeom prst="flowChartDecis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ecision 3"/>
          <p:cNvSpPr/>
          <p:nvPr/>
        </p:nvSpPr>
        <p:spPr>
          <a:xfrm>
            <a:off x="5000202" y="4215244"/>
            <a:ext cx="361323" cy="195016"/>
          </a:xfrm>
          <a:prstGeom prst="flowChartDecisio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cision 4"/>
          <p:cNvSpPr/>
          <p:nvPr/>
        </p:nvSpPr>
        <p:spPr>
          <a:xfrm>
            <a:off x="4888362" y="1300300"/>
            <a:ext cx="473163" cy="212063"/>
          </a:xfrm>
          <a:prstGeom prst="flowChartDecisio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12" y="5856172"/>
            <a:ext cx="51363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Larson 2007 </a:t>
            </a:r>
            <a:r>
              <a:rPr lang="en-US" sz="3200" dirty="0" err="1" smtClean="0"/>
              <a:t>IJCancer</a:t>
            </a:r>
            <a:r>
              <a:rPr lang="en-US" sz="3200" dirty="0" smtClean="0"/>
              <a:t> 121:856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Diabetes Mellitus and risk of breast cancer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RR 1.20 [1.12-1.28]</a:t>
            </a:r>
          </a:p>
          <a:p>
            <a:r>
              <a:rPr lang="en-US" dirty="0" smtClean="0"/>
              <a:t>Breast cancer mortality </a:t>
            </a:r>
            <a:r>
              <a:rPr lang="en-US" dirty="0" err="1" smtClean="0"/>
              <a:t>v</a:t>
            </a:r>
            <a:r>
              <a:rPr lang="en-US" dirty="0" smtClean="0"/>
              <a:t> non-dm 1.24 [0.95-1.62] NS</a:t>
            </a:r>
          </a:p>
          <a:p>
            <a:pPr algn="r">
              <a:buNone/>
            </a:pPr>
            <a:r>
              <a:rPr lang="en-US" dirty="0" smtClean="0"/>
              <a:t>Larson 2007 </a:t>
            </a:r>
            <a:r>
              <a:rPr lang="en-US" dirty="0" err="1" smtClean="0"/>
              <a:t>IJCancer</a:t>
            </a:r>
            <a:r>
              <a:rPr lang="en-US" dirty="0" smtClean="0"/>
              <a:t> 121:856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87" y="274638"/>
            <a:ext cx="77823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Diabetes Mellitus and risk of colorectal cancer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studies, </a:t>
            </a:r>
            <a:r>
              <a:rPr lang="en-US" dirty="0" err="1" smtClean="0"/>
              <a:t>n</a:t>
            </a:r>
            <a:r>
              <a:rPr lang="en-US" dirty="0" smtClean="0"/>
              <a:t>=2.5million</a:t>
            </a:r>
          </a:p>
          <a:p>
            <a:r>
              <a:rPr lang="en-US" dirty="0" smtClean="0"/>
              <a:t>Case (population and hospital) and cohort studies</a:t>
            </a:r>
          </a:p>
          <a:p>
            <a:r>
              <a:rPr lang="en-US" dirty="0" smtClean="0"/>
              <a:t>Most not clear T1 or T2DM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Larson 2005 J </a:t>
            </a:r>
            <a:r>
              <a:rPr lang="en-US" dirty="0" err="1" smtClean="0"/>
              <a:t>Natl</a:t>
            </a:r>
            <a:r>
              <a:rPr lang="en-US" dirty="0" smtClean="0"/>
              <a:t> Cancer Inst 97:1679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2|3.1|1.7|23.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1321</Words>
  <Application>Microsoft Office PowerPoint</Application>
  <PresentationFormat>On-screen Show (4:3)</PresentationFormat>
  <Paragraphs>255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Is the increased prevalence of cancer in diabetes due to the disease or the therapy?</vt:lpstr>
      <vt:lpstr>PowerPoint Presentation</vt:lpstr>
      <vt:lpstr>The epidemiology of BMI, diabetes and cancer</vt:lpstr>
      <vt:lpstr>BMI and cancer incidence 221 datasets; 282,137 incident cause, 5kg/m2 BMI  </vt:lpstr>
      <vt:lpstr>PowerPoint Presentation</vt:lpstr>
      <vt:lpstr>Diabetes Mellitus and risk of breast cancer meta-analysis</vt:lpstr>
      <vt:lpstr>PowerPoint Presentation</vt:lpstr>
      <vt:lpstr>Diabetes Mellitus and risk of breast cancer meta-analysis</vt:lpstr>
      <vt:lpstr>Diabetes Mellitus and risk of colorectal cancer meta-analysis</vt:lpstr>
      <vt:lpstr>PowerPoint Presentation</vt:lpstr>
      <vt:lpstr>Diabetes Mellitus and risk of colorectal cancer meta-analysis</vt:lpstr>
      <vt:lpstr>PowerPoint Presentation</vt:lpstr>
      <vt:lpstr>PowerPoint Presentation</vt:lpstr>
      <vt:lpstr>Long term mortality in cancer patients with diabetes mellitus</vt:lpstr>
      <vt:lpstr>Diabetes therapy and cancer diagnosis and prognosis</vt:lpstr>
      <vt:lpstr>Risk of malignancies in patients with diabetes treated with human insulin analogues </vt:lpstr>
      <vt:lpstr>Risk of malignancies in patients with diabetes treated with human insulin analogues </vt:lpstr>
      <vt:lpstr>Risk of malignancy prescribed insulin glargine</vt:lpstr>
      <vt:lpstr>Insulin glargine and malignancy; an unwarranted alarm</vt:lpstr>
      <vt:lpstr>Insulin glargine and malignancy; an unwarranted alarm</vt:lpstr>
      <vt:lpstr>Insulin glargine and malignancy; an unwarranted alarm</vt:lpstr>
      <vt:lpstr>Basal insulin and outcomes in dysglycaemia</vt:lpstr>
      <vt:lpstr>New users of metformin are at low risk of incidental cancer</vt:lpstr>
      <vt:lpstr>PowerPoint Presentation</vt:lpstr>
      <vt:lpstr>Metformin and pathologic complete responses to neoadjuvant chemotherapy in diabetic patients with breast cancer</vt:lpstr>
      <vt:lpstr>PowerPoint Presentation</vt:lpstr>
      <vt:lpstr>The influence of glucose lowering  therapies on cancer risk T2DM </vt:lpstr>
      <vt:lpstr>PowerPoint Presentation</vt:lpstr>
      <vt:lpstr>PowerPoint Presentation</vt:lpstr>
      <vt:lpstr>The influence of glucose lowering  therapies on cancer risk T2DM </vt:lpstr>
      <vt:lpstr>Glucose lowering agents and cancer mortality rates in T2DM </vt:lpstr>
      <vt:lpstr>Metformin and cancer occurrence in insulin treated T2DM </vt:lpstr>
      <vt:lpstr>Lower risk of cancer in patients on metformin</vt:lpstr>
      <vt:lpstr>The putative mechanisms of the association of diabetes and cancer</vt:lpstr>
      <vt:lpstr>Hyperinsulinaemia</vt:lpstr>
      <vt:lpstr>PowerPoint Presentation</vt:lpstr>
      <vt:lpstr>IR-A and IR-B</vt:lpstr>
      <vt:lpstr>PowerPoint Presentation</vt:lpstr>
      <vt:lpstr>PowerPoint Presentation</vt:lpstr>
      <vt:lpstr>In Vitro metabolic and mitogenic signaling of insulin glargine and its metabolites</vt:lpstr>
      <vt:lpstr>The future</vt:lpstr>
      <vt:lpstr>Insulin resistance and hyperinsulinaemia main hypothesis but temporal relationship needs investigation</vt:lpstr>
      <vt:lpstr>Modifiable risk factors cluster in low socioeconomic class.  Important to account for smoking, obesity poor diet physical inactivity.</vt:lpstr>
      <vt:lpstr>Potential mechanisms precede onset and diagnosis of T2DM.  Several time scales need investigation; age,  DM duration, obesity and therapies.</vt:lpstr>
      <vt:lpstr>DM/Cancer relationship varies for cancer sites  Do some cancers, pancreas liver, induce onset of diabetes</vt:lpstr>
      <vt:lpstr>Glucose lowering therapy and cancer</vt:lpstr>
      <vt:lpstr>Breast and cervical cancer screening lower in diabetic population, colorectal inconsistent</vt:lpstr>
      <vt:lpstr>Breast cancer more advanced in diabetes at diagnosis</vt:lpstr>
      <vt:lpstr>Clinicians modify anti-cancer therapies in patients with diabetes Increase in treatment related adverse effects Increased short term mortality especially surgery</vt:lpstr>
      <vt:lpstr>Conclusions diabetes and cancer</vt:lpstr>
    </vt:vector>
  </TitlesOfParts>
  <Company>Red robbo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increased prevalence of cancer in diabetes due to the disease or the therapy?</dc:title>
  <dc:creator>Stephen Robinson</dc:creator>
  <cp:lastModifiedBy>Shiel, Nuala</cp:lastModifiedBy>
  <cp:revision>23</cp:revision>
  <cp:lastPrinted>2012-05-30T19:29:22Z</cp:lastPrinted>
  <dcterms:created xsi:type="dcterms:W3CDTF">2012-10-07T20:46:26Z</dcterms:created>
  <dcterms:modified xsi:type="dcterms:W3CDTF">2012-10-09T08:01:15Z</dcterms:modified>
</cp:coreProperties>
</file>