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6" r:id="rId3"/>
    <p:sldId id="297" r:id="rId4"/>
    <p:sldId id="292" r:id="rId5"/>
    <p:sldId id="262" r:id="rId6"/>
    <p:sldId id="288" r:id="rId7"/>
    <p:sldId id="257" r:id="rId8"/>
    <p:sldId id="284" r:id="rId9"/>
    <p:sldId id="261" r:id="rId10"/>
    <p:sldId id="269" r:id="rId11"/>
    <p:sldId id="298" r:id="rId12"/>
    <p:sldId id="295" r:id="rId13"/>
    <p:sldId id="268" r:id="rId14"/>
    <p:sldId id="266" r:id="rId15"/>
    <p:sldId id="293" r:id="rId16"/>
    <p:sldId id="294" r:id="rId17"/>
    <p:sldId id="264" r:id="rId18"/>
    <p:sldId id="285" r:id="rId19"/>
    <p:sldId id="259" r:id="rId20"/>
    <p:sldId id="263" r:id="rId21"/>
    <p:sldId id="260" r:id="rId22"/>
    <p:sldId id="290" r:id="rId23"/>
    <p:sldId id="265" r:id="rId24"/>
    <p:sldId id="267" r:id="rId25"/>
    <p:sldId id="286" r:id="rId26"/>
    <p:sldId id="309" r:id="rId27"/>
    <p:sldId id="278" r:id="rId28"/>
    <p:sldId id="279" r:id="rId29"/>
    <p:sldId id="283" r:id="rId30"/>
    <p:sldId id="280" r:id="rId31"/>
    <p:sldId id="282" r:id="rId32"/>
    <p:sldId id="281" r:id="rId33"/>
    <p:sldId id="287" r:id="rId34"/>
    <p:sldId id="273" r:id="rId35"/>
    <p:sldId id="291" r:id="rId36"/>
    <p:sldId id="271" r:id="rId37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00FF"/>
    <a:srgbClr val="FFFF00"/>
    <a:srgbClr val="00FFFF"/>
    <a:srgbClr val="FFCC99"/>
    <a:srgbClr val="00CC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9" autoAdjust="0"/>
    <p:restoredTop sz="96764" autoAdjust="0"/>
  </p:normalViewPr>
  <p:slideViewPr>
    <p:cSldViewPr snapToGrid="0">
      <p:cViewPr>
        <p:scale>
          <a:sx n="56" d="100"/>
          <a:sy n="56" d="100"/>
        </p:scale>
        <p:origin x="-40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b="0">
                <a:cs typeface="+mn-cs"/>
              </a:defRPr>
            </a:lvl1pPr>
          </a:lstStyle>
          <a:p>
            <a:pPr>
              <a:defRPr/>
            </a:pPr>
            <a:fld id="{9AF521F6-B72B-43DC-AC71-FA978996F4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02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defTabSz="989013">
              <a:defRPr sz="13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b="0">
                <a:cs typeface="+mn-cs"/>
              </a:defRPr>
            </a:lvl1pPr>
          </a:lstStyle>
          <a:p>
            <a:pPr>
              <a:defRPr/>
            </a:pPr>
            <a:fld id="{5C0E287C-AC96-4935-A639-396F1A7E6B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686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2000 GPCR &gt;1% genome 1000 oderent pheromone receptors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AB61D-D620-4F9A-8F7F-25597026F737}" type="slidenum">
              <a:rPr lang="en-GB" smtClean="0">
                <a:cs typeface="Arial" charset="0"/>
              </a:rPr>
              <a:pPr/>
              <a:t>20</a:t>
            </a:fld>
            <a:endParaRPr lang="en-GB" smtClean="0">
              <a:cs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z="1500" b="1" smtClean="0"/>
              <a:t>a series of genetically modified mice</a:t>
            </a:r>
          </a:p>
          <a:p>
            <a:pPr eaLnBrk="1" hangingPunct="1"/>
            <a:endParaRPr lang="en-GB" sz="1500" b="1" smtClean="0"/>
          </a:p>
          <a:p>
            <a:pPr eaLnBrk="1" hangingPunct="1"/>
            <a:r>
              <a:rPr lang="en-GB" sz="1500" b="1" smtClean="0"/>
              <a:t>However as these are global knockout or knockin models it is important</a:t>
            </a:r>
          </a:p>
          <a:p>
            <a:pPr eaLnBrk="1" hangingPunct="1"/>
            <a:endParaRPr lang="en-GB" sz="1500" b="1" smtClean="0"/>
          </a:p>
          <a:p>
            <a:pPr eaLnBrk="1" hangingPunct="1"/>
            <a:r>
              <a:rPr lang="en-GB" sz="1500" b="1" smtClean="0"/>
              <a:t>to also consider the effects of such mutations on the hypothalamic pituitary thyroid axis when analysing the skeletal phenotype……</a:t>
            </a:r>
          </a:p>
          <a:p>
            <a:pPr eaLnBrk="1" hangingPunct="1"/>
            <a:endParaRPr lang="en-GB" sz="1500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7CA78-ECAE-48D7-B6C8-D436FC8CF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2F9F1-42CD-4115-89D7-89D711EE1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10C80-F9D1-4534-ABA1-BFC2467D53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62CD-B8EE-468F-AEE3-2B53512D25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BED6-5249-4666-B4C6-C67BB86FE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736FD-A567-49CE-802A-86E1A054C0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35ACD-3DDA-45FC-A078-11B8A9FC9B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753EB-EFE2-4CB9-A52E-AE64297018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13CE7-BF3A-41AB-8A6E-2AE6F8FCE4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B501-16CF-45CC-994A-AD0454E786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C258-41A6-4280-B8B3-6D8CDA7801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88B8-78B1-4C2E-8C3B-6A133C1575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5024A094-2707-4A2D-9810-525D4FAAD4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wm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33.jpeg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5.jpe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488" y="762001"/>
            <a:ext cx="8453437" cy="3259138"/>
          </a:xfrm>
        </p:spPr>
        <p:txBody>
          <a:bodyPr/>
          <a:lstStyle/>
          <a:p>
            <a:pPr eaLnBrk="1" hangingPunct="1"/>
            <a:r>
              <a:rPr lang="en-GB" dirty="0" smtClean="0"/>
              <a:t>The TSH receptor as a paradigm for </a:t>
            </a:r>
            <a:r>
              <a:rPr lang="en-GB" dirty="0" smtClean="0"/>
              <a:t>G-protein </a:t>
            </a:r>
            <a:r>
              <a:rPr lang="en-GB" dirty="0" smtClean="0"/>
              <a:t>coupled </a:t>
            </a:r>
            <a:r>
              <a:rPr lang="en-GB" dirty="0" smtClean="0"/>
              <a:t>receptors</a:t>
            </a:r>
            <a:r>
              <a:rPr lang="en-GB" dirty="0"/>
              <a:t> </a:t>
            </a:r>
            <a:r>
              <a:rPr lang="en-GB" dirty="0" smtClean="0"/>
              <a:t>in </a:t>
            </a:r>
            <a:r>
              <a:rPr lang="en-GB" dirty="0" smtClean="0"/>
              <a:t>endocrinology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“7TM-Receptors”</a:t>
            </a:r>
            <a:endParaRPr lang="en-US" sz="3600" dirty="0" smtClean="0"/>
          </a:p>
        </p:txBody>
      </p:sp>
      <p:sp>
        <p:nvSpPr>
          <p:cNvPr id="6246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6330" y="4625446"/>
            <a:ext cx="7934325" cy="720725"/>
          </a:xfrm>
        </p:spPr>
        <p:txBody>
          <a:bodyPr/>
          <a:lstStyle/>
          <a:p>
            <a:r>
              <a:rPr lang="en-GB" dirty="0" smtClean="0">
                <a:solidFill>
                  <a:srgbClr val="CCFFFF"/>
                </a:solidFill>
              </a:rPr>
              <a:t>Duncan Bassett</a:t>
            </a:r>
          </a:p>
          <a:p>
            <a:r>
              <a:rPr lang="en-GB" sz="2000" dirty="0" smtClean="0">
                <a:solidFill>
                  <a:srgbClr val="CCFFFF"/>
                </a:solidFill>
              </a:rPr>
              <a:t>Molecular Endocrinology Group, Imperial College London</a:t>
            </a:r>
            <a:endParaRPr lang="en-US" sz="2000" dirty="0" smtClean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Objec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065213"/>
            <a:ext cx="8191500" cy="4162425"/>
          </a:xfrm>
          <a:prstGeom prst="rect">
            <a:avLst/>
          </a:prstGeom>
        </p:spPr>
      </p:pic>
      <p:sp>
        <p:nvSpPr>
          <p:cNvPr id="3087" name="Rectangle 6"/>
          <p:cNvSpPr>
            <a:spLocks noChangeArrowheads="1"/>
          </p:cNvSpPr>
          <p:nvPr/>
        </p:nvSpPr>
        <p:spPr bwMode="auto">
          <a:xfrm>
            <a:off x="266700" y="290513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GpHR ectodomain specificity</a:t>
            </a:r>
          </a:p>
        </p:txBody>
      </p:sp>
      <p:sp>
        <p:nvSpPr>
          <p:cNvPr id="3088" name="Text Box 7"/>
          <p:cNvSpPr txBox="1">
            <a:spLocks noChangeArrowheads="1"/>
          </p:cNvSpPr>
          <p:nvPr/>
        </p:nvSpPr>
        <p:spPr bwMode="auto">
          <a:xfrm>
            <a:off x="5170488" y="6553200"/>
            <a:ext cx="3973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Vassart G 2004 Trends Biochem Sci 29:119</a:t>
            </a:r>
          </a:p>
        </p:txBody>
      </p:sp>
      <p:sp>
        <p:nvSpPr>
          <p:cNvPr id="3089" name="Text Box 8"/>
          <p:cNvSpPr txBox="1">
            <a:spLocks noChangeArrowheads="1"/>
          </p:cNvSpPr>
          <p:nvPr/>
        </p:nvSpPr>
        <p:spPr bwMode="auto">
          <a:xfrm>
            <a:off x="1490663" y="5180013"/>
            <a:ext cx="877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TSHR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090" name="Rectangle 9"/>
          <p:cNvSpPr>
            <a:spLocks noChangeArrowheads="1"/>
          </p:cNvSpPr>
          <p:nvPr/>
        </p:nvSpPr>
        <p:spPr bwMode="auto">
          <a:xfrm>
            <a:off x="4086225" y="5180013"/>
            <a:ext cx="115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LH/CGR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091" name="Rectangle 10"/>
          <p:cNvSpPr>
            <a:spLocks noChangeArrowheads="1"/>
          </p:cNvSpPr>
          <p:nvPr/>
        </p:nvSpPr>
        <p:spPr bwMode="auto">
          <a:xfrm>
            <a:off x="6964363" y="5180013"/>
            <a:ext cx="877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FSHR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092" name="Text Box 11"/>
          <p:cNvSpPr txBox="1">
            <a:spLocks noChangeArrowheads="1"/>
          </p:cNvSpPr>
          <p:nvPr/>
        </p:nvSpPr>
        <p:spPr bwMode="auto">
          <a:xfrm>
            <a:off x="501650" y="1065213"/>
            <a:ext cx="87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TSHR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093" name="Text Box 12"/>
          <p:cNvSpPr txBox="1">
            <a:spLocks noChangeArrowheads="1"/>
          </p:cNvSpPr>
          <p:nvPr/>
        </p:nvSpPr>
        <p:spPr bwMode="auto">
          <a:xfrm>
            <a:off x="4308475" y="1069975"/>
            <a:ext cx="87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FSHR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094" name="Rectangle 13"/>
          <p:cNvSpPr>
            <a:spLocks noChangeArrowheads="1"/>
          </p:cNvSpPr>
          <p:nvPr/>
        </p:nvSpPr>
        <p:spPr bwMode="auto">
          <a:xfrm>
            <a:off x="385763" y="5672138"/>
            <a:ext cx="8624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solidFill>
                  <a:srgbClr val="00FFFF"/>
                </a:solidFill>
              </a:rPr>
              <a:t>Electrostatic potential over the accessible </a:t>
            </a:r>
            <a:r>
              <a:rPr lang="en-GB" sz="2400">
                <a:solidFill>
                  <a:srgbClr val="00FFFF"/>
                </a:solidFill>
                <a:sym typeface="Symbol" pitchFamily="18" charset="2"/>
              </a:rPr>
              <a:t></a:t>
            </a:r>
            <a:r>
              <a:rPr lang="en-GB" sz="2400">
                <a:solidFill>
                  <a:srgbClr val="00FFFF"/>
                </a:solidFill>
              </a:rPr>
              <a:t>-strand concave surface</a:t>
            </a:r>
            <a:endParaRPr lang="en-US" sz="2400">
              <a:solidFill>
                <a:srgbClr val="00FFFF"/>
              </a:solidFill>
            </a:endParaRPr>
          </a:p>
        </p:txBody>
      </p:sp>
      <p:sp>
        <p:nvSpPr>
          <p:cNvPr id="3095" name="Text Box 14"/>
          <p:cNvSpPr txBox="1">
            <a:spLocks noChangeArrowheads="1"/>
          </p:cNvSpPr>
          <p:nvPr/>
        </p:nvSpPr>
        <p:spPr bwMode="auto">
          <a:xfrm>
            <a:off x="4259263" y="2794000"/>
            <a:ext cx="774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</a:rPr>
              <a:t>acidic </a:t>
            </a:r>
          </a:p>
          <a:p>
            <a:pPr algn="ctr"/>
            <a:r>
              <a:rPr lang="en-GB" sz="1400">
                <a:solidFill>
                  <a:srgbClr val="FF0000"/>
                </a:solidFill>
              </a:rPr>
              <a:t>groove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096" name="Line 15"/>
          <p:cNvSpPr>
            <a:spLocks noChangeShapeType="1"/>
          </p:cNvSpPr>
          <p:nvPr/>
        </p:nvSpPr>
        <p:spPr bwMode="auto">
          <a:xfrm flipH="1">
            <a:off x="4522788" y="3249613"/>
            <a:ext cx="152400" cy="879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608138"/>
            <a:ext cx="88042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4824413" y="6553200"/>
            <a:ext cx="4319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i="1"/>
              <a:t>(Rasmussen SGF et al. 2011 Nature 477:549-556)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71463" y="511175"/>
            <a:ext cx="85994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Mechanism of GPCR signalling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269875" y="1773238"/>
            <a:ext cx="319088" cy="2619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1363663" y="5505450"/>
            <a:ext cx="641508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GB" sz="2800">
                <a:solidFill>
                  <a:srgbClr val="00FFFF"/>
                </a:solidFill>
              </a:rPr>
              <a:t>“TM6 and the bunch of roses model”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865188" y="955675"/>
            <a:ext cx="7450137" cy="4908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32" name="Object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033463"/>
            <a:ext cx="7354888" cy="4602162"/>
          </a:xfrm>
          <a:prstGeom prst="rect">
            <a:avLst/>
          </a:prstGeom>
        </p:spPr>
      </p:pic>
      <p:sp>
        <p:nvSpPr>
          <p:cNvPr id="5134" name="Rectangle 6"/>
          <p:cNvSpPr>
            <a:spLocks noChangeArrowheads="1"/>
          </p:cNvSpPr>
          <p:nvPr/>
        </p:nvSpPr>
        <p:spPr bwMode="auto">
          <a:xfrm>
            <a:off x="265113" y="263525"/>
            <a:ext cx="85994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Activation of Gs</a:t>
            </a:r>
            <a:r>
              <a:rPr lang="en-GB" sz="3200">
                <a:sym typeface="Symbol" pitchFamily="18" charset="2"/>
              </a:rPr>
              <a:t></a:t>
            </a:r>
            <a:endParaRPr lang="en-GB" sz="3200"/>
          </a:p>
        </p:txBody>
      </p:sp>
      <p:sp>
        <p:nvSpPr>
          <p:cNvPr id="5135" name="Text Box 7"/>
          <p:cNvSpPr txBox="1">
            <a:spLocks noChangeArrowheads="1"/>
          </p:cNvSpPr>
          <p:nvPr/>
        </p:nvSpPr>
        <p:spPr bwMode="auto">
          <a:xfrm>
            <a:off x="893763" y="5465763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Extracellar</a:t>
            </a:r>
          </a:p>
        </p:txBody>
      </p:sp>
      <p:sp>
        <p:nvSpPr>
          <p:cNvPr id="5136" name="Text Box 8"/>
          <p:cNvSpPr txBox="1">
            <a:spLocks noChangeArrowheads="1"/>
          </p:cNvSpPr>
          <p:nvPr/>
        </p:nvSpPr>
        <p:spPr bwMode="auto">
          <a:xfrm>
            <a:off x="866775" y="96043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Cytoplasm</a:t>
            </a:r>
          </a:p>
        </p:txBody>
      </p:sp>
      <p:sp>
        <p:nvSpPr>
          <p:cNvPr id="5137" name="Text Box 9"/>
          <p:cNvSpPr txBox="1">
            <a:spLocks noChangeArrowheads="1"/>
          </p:cNvSpPr>
          <p:nvPr/>
        </p:nvSpPr>
        <p:spPr bwMode="auto">
          <a:xfrm>
            <a:off x="2587625" y="5267325"/>
            <a:ext cx="134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FF"/>
                </a:solidFill>
              </a:rPr>
              <a:t>No ligand</a:t>
            </a:r>
          </a:p>
        </p:txBody>
      </p:sp>
      <p:sp>
        <p:nvSpPr>
          <p:cNvPr id="5138" name="Text Box 10"/>
          <p:cNvSpPr txBox="1">
            <a:spLocks noChangeArrowheads="1"/>
          </p:cNvSpPr>
          <p:nvPr/>
        </p:nvSpPr>
        <p:spPr bwMode="auto">
          <a:xfrm>
            <a:off x="5702300" y="5275263"/>
            <a:ext cx="101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FF"/>
                </a:solidFill>
              </a:rPr>
              <a:t>Ligand</a:t>
            </a:r>
          </a:p>
        </p:txBody>
      </p:sp>
      <p:sp>
        <p:nvSpPr>
          <p:cNvPr id="5139" name="Rectangle 12"/>
          <p:cNvSpPr>
            <a:spLocks noChangeArrowheads="1"/>
          </p:cNvSpPr>
          <p:nvPr/>
        </p:nvSpPr>
        <p:spPr bwMode="auto">
          <a:xfrm>
            <a:off x="744538" y="5848350"/>
            <a:ext cx="77993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7188"/>
            <a:r>
              <a:rPr lang="en-GB" sz="1800">
                <a:solidFill>
                  <a:srgbClr val="00FFFF"/>
                </a:solidFill>
              </a:rPr>
              <a:t>Receptor activation result in exchange of GDP for GTP</a:t>
            </a:r>
          </a:p>
          <a:p>
            <a:pPr defTabSz="357188"/>
            <a:r>
              <a:rPr lang="en-GB" sz="1800">
                <a:solidFill>
                  <a:schemeClr val="folHlink"/>
                </a:solidFill>
                <a:sym typeface="Symbol" pitchFamily="18" charset="2"/>
              </a:rPr>
              <a:t>	</a:t>
            </a:r>
            <a:r>
              <a:rPr lang="en-GB" sz="180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US" sz="1800">
                <a:solidFill>
                  <a:srgbClr val="FFFF00"/>
                </a:solidFill>
              </a:rPr>
              <a:t>-subunit</a:t>
            </a:r>
            <a:r>
              <a:rPr lang="en-US" sz="1800" b="0">
                <a:solidFill>
                  <a:srgbClr val="FFFF00"/>
                </a:solidFill>
              </a:rPr>
              <a:t>-</a:t>
            </a:r>
            <a:r>
              <a:rPr lang="en-GB" sz="1800">
                <a:solidFill>
                  <a:srgbClr val="FFFF00"/>
                </a:solidFill>
              </a:rPr>
              <a:t>GTP then dissociates from receptor and </a:t>
            </a:r>
            <a:r>
              <a:rPr lang="en-US" sz="18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l-GR" sz="1800">
                <a:solidFill>
                  <a:srgbClr val="FFFF00"/>
                </a:solidFill>
                <a:sym typeface="Symbol" pitchFamily="18" charset="2"/>
              </a:rPr>
              <a:t></a:t>
            </a:r>
            <a:r>
              <a:rPr lang="en-US" sz="1800">
                <a:solidFill>
                  <a:srgbClr val="FFFF00"/>
                </a:solidFill>
              </a:rPr>
              <a:t> dimer </a:t>
            </a:r>
          </a:p>
          <a:p>
            <a:pPr defTabSz="357188"/>
            <a:r>
              <a:rPr lang="en-GB" sz="1800">
                <a:solidFill>
                  <a:srgbClr val="FFFF00"/>
                </a:solidFill>
                <a:sym typeface="Symbol" pitchFamily="18" charset="2"/>
              </a:rPr>
              <a:t>	</a:t>
            </a:r>
            <a:r>
              <a:rPr lang="en-US" sz="1800">
                <a:solidFill>
                  <a:srgbClr val="FFFF00"/>
                </a:solidFill>
              </a:rPr>
              <a:t>-subunit</a:t>
            </a:r>
            <a:r>
              <a:rPr lang="en-US" sz="1800" b="0">
                <a:solidFill>
                  <a:srgbClr val="FFFF00"/>
                </a:solidFill>
              </a:rPr>
              <a:t>-</a:t>
            </a:r>
            <a:r>
              <a:rPr lang="en-GB" sz="1800">
                <a:solidFill>
                  <a:srgbClr val="FFFF00"/>
                </a:solidFill>
              </a:rPr>
              <a:t>GTP </a:t>
            </a:r>
            <a:r>
              <a:rPr lang="en-US" sz="1800">
                <a:solidFill>
                  <a:srgbClr val="FFFF00"/>
                </a:solidFill>
              </a:rPr>
              <a:t>then activates adeylyl cyclase</a:t>
            </a:r>
            <a:endParaRPr lang="en-GB" sz="1800">
              <a:solidFill>
                <a:srgbClr val="FFFF00"/>
              </a:solidFill>
            </a:endParaRPr>
          </a:p>
        </p:txBody>
      </p:sp>
      <p:sp>
        <p:nvSpPr>
          <p:cNvPr id="5140" name="Text Box 15"/>
          <p:cNvSpPr txBox="1">
            <a:spLocks noChangeArrowheads="1"/>
          </p:cNvSpPr>
          <p:nvPr/>
        </p:nvSpPr>
        <p:spPr bwMode="auto">
          <a:xfrm>
            <a:off x="6135688" y="6553200"/>
            <a:ext cx="300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Scheerer P 2009 PNAS 106:10660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Rectangle 31"/>
          <p:cNvSpPr>
            <a:spLocks noChangeArrowheads="1"/>
          </p:cNvSpPr>
          <p:nvPr/>
        </p:nvSpPr>
        <p:spPr bwMode="auto">
          <a:xfrm>
            <a:off x="2035175" y="1274763"/>
            <a:ext cx="5013325" cy="24526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Rectangle 4"/>
          <p:cNvSpPr>
            <a:spLocks noChangeArrowheads="1"/>
          </p:cNvSpPr>
          <p:nvPr/>
        </p:nvSpPr>
        <p:spPr bwMode="auto">
          <a:xfrm>
            <a:off x="215900" y="417513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silencing and activation</a:t>
            </a:r>
          </a:p>
        </p:txBody>
      </p:sp>
      <p:sp>
        <p:nvSpPr>
          <p:cNvPr id="4119" name="Rectangle 6"/>
          <p:cNvSpPr>
            <a:spLocks noChangeArrowheads="1"/>
          </p:cNvSpPr>
          <p:nvPr/>
        </p:nvSpPr>
        <p:spPr bwMode="auto">
          <a:xfrm>
            <a:off x="212725" y="3857625"/>
            <a:ext cx="87169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73088" algn="l"/>
              </a:tabLst>
            </a:pPr>
            <a:r>
              <a:rPr lang="en-GB" sz="1800">
                <a:solidFill>
                  <a:srgbClr val="00FFFF"/>
                </a:solidFill>
              </a:rPr>
              <a:t>TSHR has a bipartite structure</a:t>
            </a:r>
          </a:p>
          <a:p>
            <a:pPr>
              <a:tabLst>
                <a:tab pos="573088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LRR ectodomain mediates ligand specificity (A-subunit) 	</a:t>
            </a:r>
          </a:p>
          <a:p>
            <a:pPr>
              <a:tabLst>
                <a:tab pos="573088" algn="l"/>
              </a:tabLst>
            </a:pPr>
            <a:r>
              <a:rPr lang="en-GB" sz="1800">
                <a:solidFill>
                  <a:srgbClr val="FFFF00"/>
                </a:solidFill>
              </a:rPr>
              <a:t>	Ectodomain transmits signal to serpentine domain (B-subunit)</a:t>
            </a:r>
          </a:p>
          <a:p>
            <a:pPr>
              <a:tabLst>
                <a:tab pos="573088" algn="l"/>
              </a:tabLst>
            </a:pPr>
            <a:r>
              <a:rPr lang="en-GB" sz="1800">
                <a:solidFill>
                  <a:srgbClr val="FFFF00"/>
                </a:solidFill>
              </a:rPr>
              <a:t>	Serpentine domain mediates signal transduction to Gs/Gq</a:t>
            </a:r>
          </a:p>
          <a:p>
            <a:pPr>
              <a:tabLst>
                <a:tab pos="573088" algn="l"/>
              </a:tabLst>
            </a:pPr>
            <a:r>
              <a:rPr lang="en-US" sz="1800">
                <a:solidFill>
                  <a:srgbClr val="00FFFF"/>
                </a:solidFill>
                <a:sym typeface="Symbol" pitchFamily="18" charset="2"/>
              </a:rPr>
              <a:t>B</a:t>
            </a:r>
            <a:r>
              <a:rPr lang="en-GB" sz="1800">
                <a:solidFill>
                  <a:srgbClr val="00FFFF"/>
                </a:solidFill>
              </a:rPr>
              <a:t>-subunit heptahelical domain has constitutive activity (noisy)</a:t>
            </a:r>
          </a:p>
          <a:p>
            <a:pPr>
              <a:tabLst>
                <a:tab pos="573088" algn="l"/>
              </a:tabLst>
            </a:pPr>
            <a:r>
              <a:rPr lang="en-GB" sz="1800">
                <a:solidFill>
                  <a:srgbClr val="FFFF00"/>
                </a:solidFill>
              </a:rPr>
              <a:t>	Unliganded A-subunit mediates receptor silencing</a:t>
            </a:r>
            <a:endParaRPr lang="en-GB" sz="1800">
              <a:solidFill>
                <a:srgbClr val="00FFFF"/>
              </a:solidFill>
            </a:endParaRPr>
          </a:p>
        </p:txBody>
      </p:sp>
      <p:pic>
        <p:nvPicPr>
          <p:cNvPr id="4116" name="Object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8" y="1343025"/>
            <a:ext cx="4519612" cy="2389188"/>
          </a:xfrm>
          <a:prstGeom prst="rect">
            <a:avLst/>
          </a:prstGeom>
        </p:spPr>
      </p:pic>
      <p:sp>
        <p:nvSpPr>
          <p:cNvPr id="4120" name="Oval 8"/>
          <p:cNvSpPr>
            <a:spLocks noChangeArrowheads="1"/>
          </p:cNvSpPr>
          <p:nvPr/>
        </p:nvSpPr>
        <p:spPr bwMode="auto">
          <a:xfrm>
            <a:off x="5900738" y="3033713"/>
            <a:ext cx="306387" cy="4889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4121" name="Text Box 16"/>
          <p:cNvSpPr txBox="1">
            <a:spLocks noChangeArrowheads="1"/>
          </p:cNvSpPr>
          <p:nvPr/>
        </p:nvSpPr>
        <p:spPr bwMode="auto">
          <a:xfrm>
            <a:off x="2676525" y="1528763"/>
            <a:ext cx="87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TSHR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22" name="Text Box 18"/>
          <p:cNvSpPr txBox="1">
            <a:spLocks noChangeArrowheads="1"/>
          </p:cNvSpPr>
          <p:nvPr/>
        </p:nvSpPr>
        <p:spPr bwMode="auto">
          <a:xfrm>
            <a:off x="5826125" y="1497013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TSH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23" name="Text Box 20"/>
          <p:cNvSpPr txBox="1">
            <a:spLocks noChangeArrowheads="1"/>
          </p:cNvSpPr>
          <p:nvPr/>
        </p:nvSpPr>
        <p:spPr bwMode="auto">
          <a:xfrm>
            <a:off x="2341563" y="21177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24" name="Text Box 21"/>
          <p:cNvSpPr txBox="1">
            <a:spLocks noChangeArrowheads="1"/>
          </p:cNvSpPr>
          <p:nvPr/>
        </p:nvSpPr>
        <p:spPr bwMode="auto">
          <a:xfrm>
            <a:off x="2341563" y="276383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25" name="Rectangle 23"/>
          <p:cNvSpPr>
            <a:spLocks noChangeArrowheads="1"/>
          </p:cNvSpPr>
          <p:nvPr/>
        </p:nvSpPr>
        <p:spPr bwMode="auto">
          <a:xfrm>
            <a:off x="268288" y="5959475"/>
            <a:ext cx="8624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/>
              <a:t>Ligand binding switches the ectodomain from tethered inverse agonist to full agonist of the serpentine domain</a:t>
            </a:r>
            <a:endParaRPr lang="en-US" sz="1800"/>
          </a:p>
        </p:txBody>
      </p:sp>
      <p:sp>
        <p:nvSpPr>
          <p:cNvPr id="4126" name="Oval 25"/>
          <p:cNvSpPr>
            <a:spLocks noChangeArrowheads="1"/>
          </p:cNvSpPr>
          <p:nvPr/>
        </p:nvSpPr>
        <p:spPr bwMode="auto">
          <a:xfrm>
            <a:off x="6515100" y="3090863"/>
            <a:ext cx="460375" cy="238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>
                <a:sym typeface="Symbol" pitchFamily="18" charset="2"/>
              </a:rPr>
              <a:t></a:t>
            </a:r>
          </a:p>
        </p:txBody>
      </p:sp>
      <p:sp>
        <p:nvSpPr>
          <p:cNvPr id="4127" name="Oval 24"/>
          <p:cNvSpPr>
            <a:spLocks noChangeArrowheads="1"/>
          </p:cNvSpPr>
          <p:nvPr/>
        </p:nvSpPr>
        <p:spPr bwMode="auto">
          <a:xfrm>
            <a:off x="6451600" y="2898775"/>
            <a:ext cx="260350" cy="282575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400">
                <a:latin typeface="Times New Roman" pitchFamily="18" charset="0"/>
                <a:cs typeface="Times New Roman" pitchFamily="18" charset="0"/>
              </a:rPr>
              <a:t>γ</a:t>
            </a:r>
            <a:endParaRPr lang="en-GB" sz="1400"/>
          </a:p>
        </p:txBody>
      </p:sp>
      <p:sp>
        <p:nvSpPr>
          <p:cNvPr id="4128" name="Oval 26"/>
          <p:cNvSpPr>
            <a:spLocks noChangeArrowheads="1"/>
          </p:cNvSpPr>
          <p:nvPr/>
        </p:nvSpPr>
        <p:spPr bwMode="auto">
          <a:xfrm>
            <a:off x="3327400" y="2952750"/>
            <a:ext cx="306388" cy="4889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4129" name="Oval 27"/>
          <p:cNvSpPr>
            <a:spLocks noChangeArrowheads="1"/>
          </p:cNvSpPr>
          <p:nvPr/>
        </p:nvSpPr>
        <p:spPr bwMode="auto">
          <a:xfrm>
            <a:off x="3590925" y="3048000"/>
            <a:ext cx="460375" cy="238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>
                <a:sym typeface="Symbol" pitchFamily="18" charset="2"/>
              </a:rPr>
              <a:t></a:t>
            </a:r>
          </a:p>
        </p:txBody>
      </p:sp>
      <p:sp>
        <p:nvSpPr>
          <p:cNvPr id="4130" name="Oval 28"/>
          <p:cNvSpPr>
            <a:spLocks noChangeArrowheads="1"/>
          </p:cNvSpPr>
          <p:nvPr/>
        </p:nvSpPr>
        <p:spPr bwMode="auto">
          <a:xfrm>
            <a:off x="3513138" y="2892425"/>
            <a:ext cx="260350" cy="282575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400">
                <a:latin typeface="Times New Roman" pitchFamily="18" charset="0"/>
                <a:cs typeface="Times New Roman" pitchFamily="18" charset="0"/>
              </a:rPr>
              <a:t>γ</a:t>
            </a:r>
            <a:endParaRPr lang="en-GB" sz="1400"/>
          </a:p>
        </p:txBody>
      </p:sp>
      <p:sp>
        <p:nvSpPr>
          <p:cNvPr id="4131" name="Text Box 29"/>
          <p:cNvSpPr txBox="1">
            <a:spLocks noChangeArrowheads="1"/>
          </p:cNvSpPr>
          <p:nvPr/>
        </p:nvSpPr>
        <p:spPr bwMode="auto">
          <a:xfrm>
            <a:off x="3281363" y="3354388"/>
            <a:ext cx="558800" cy="2841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GDP</a:t>
            </a:r>
          </a:p>
        </p:txBody>
      </p:sp>
      <p:sp>
        <p:nvSpPr>
          <p:cNvPr id="4132" name="Text Box 30"/>
          <p:cNvSpPr txBox="1">
            <a:spLocks noChangeArrowheads="1"/>
          </p:cNvSpPr>
          <p:nvPr/>
        </p:nvSpPr>
        <p:spPr bwMode="auto">
          <a:xfrm>
            <a:off x="5957888" y="3398838"/>
            <a:ext cx="534987" cy="2841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GTP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"/>
          <p:cNvSpPr>
            <a:spLocks noChangeArrowheads="1"/>
          </p:cNvSpPr>
          <p:nvPr/>
        </p:nvSpPr>
        <p:spPr bwMode="auto">
          <a:xfrm>
            <a:off x="271463" y="446088"/>
            <a:ext cx="85994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functional dimerisation</a:t>
            </a:r>
          </a:p>
        </p:txBody>
      </p:sp>
      <p:sp>
        <p:nvSpPr>
          <p:cNvPr id="32770" name="Text Box 13"/>
          <p:cNvSpPr txBox="1">
            <a:spLocks noChangeArrowheads="1"/>
          </p:cNvSpPr>
          <p:nvPr/>
        </p:nvSpPr>
        <p:spPr bwMode="auto">
          <a:xfrm>
            <a:off x="6135688" y="6553200"/>
            <a:ext cx="300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Uriza E 2005 EMBO J 24:1954</a:t>
            </a:r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503238" y="3970338"/>
            <a:ext cx="818515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00FFFF"/>
                </a:solidFill>
              </a:rPr>
              <a:t>TSHR is a dimer in the plasma membrane </a:t>
            </a:r>
          </a:p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FFFF00"/>
                </a:solidFill>
              </a:rPr>
              <a:t>	Interaction between serpentine domains (TM5 and TM6)</a:t>
            </a:r>
          </a:p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00FFFF"/>
                </a:solidFill>
              </a:rPr>
              <a:t>	</a:t>
            </a:r>
            <a:r>
              <a:rPr lang="en-GB">
                <a:solidFill>
                  <a:srgbClr val="FFFF00"/>
                </a:solidFill>
              </a:rPr>
              <a:t>Probably acts as a single functional unit</a:t>
            </a:r>
          </a:p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FFFF00"/>
                </a:solidFill>
              </a:rPr>
              <a:t>	Strong negative cooperativity of hormone binding </a:t>
            </a:r>
          </a:p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FFFF00"/>
                </a:solidFill>
              </a:rPr>
              <a:t>	Allows responses over wider range of TSH concentration</a:t>
            </a:r>
          </a:p>
          <a:p>
            <a:pPr marL="342900" indent="-342900">
              <a:spcBef>
                <a:spcPct val="20000"/>
              </a:spcBef>
            </a:pPr>
            <a:r>
              <a:rPr lang="en-GB">
                <a:solidFill>
                  <a:srgbClr val="FFFF00"/>
                </a:solidFill>
              </a:rPr>
              <a:t>	The TSHR may also heterodimerise with other GpHRs</a:t>
            </a:r>
          </a:p>
        </p:txBody>
      </p:sp>
      <p:pic>
        <p:nvPicPr>
          <p:cNvPr id="32772" name="Picture 12" descr="TSHR cartoon full dimer f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195388"/>
            <a:ext cx="8864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4"/>
          <p:cNvSpPr>
            <a:spLocks noChangeShapeType="1"/>
          </p:cNvSpPr>
          <p:nvPr/>
        </p:nvSpPr>
        <p:spPr bwMode="auto">
          <a:xfrm flipH="1">
            <a:off x="2686050" y="3146425"/>
            <a:ext cx="7477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5"/>
          <p:cNvSpPr>
            <a:spLocks noChangeShapeType="1"/>
          </p:cNvSpPr>
          <p:nvPr/>
        </p:nvSpPr>
        <p:spPr bwMode="auto">
          <a:xfrm>
            <a:off x="5092700" y="3146425"/>
            <a:ext cx="7477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3738563" y="1365250"/>
            <a:ext cx="877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TSHR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38175" y="1260475"/>
            <a:ext cx="1411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α</a:t>
            </a:r>
            <a:r>
              <a:rPr lang="en-US">
                <a:solidFill>
                  <a:schemeClr val="bg1"/>
                </a:solidFill>
              </a:rPr>
              <a:t>-subunit </a:t>
            </a:r>
          </a:p>
          <a:p>
            <a:r>
              <a:rPr lang="en-US">
                <a:solidFill>
                  <a:schemeClr val="bg1"/>
                </a:solidFill>
              </a:rPr>
              <a:t>shedding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505575" y="136525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TSH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778" name="Oval 16"/>
          <p:cNvSpPr>
            <a:spLocks noChangeArrowheads="1"/>
          </p:cNvSpPr>
          <p:nvPr/>
        </p:nvSpPr>
        <p:spPr bwMode="auto">
          <a:xfrm>
            <a:off x="7758113" y="3114675"/>
            <a:ext cx="493712" cy="3048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Gs</a:t>
            </a:r>
            <a:r>
              <a:rPr lang="el-GR" sz="1200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32779" name="Oval 18"/>
          <p:cNvSpPr>
            <a:spLocks noChangeArrowheads="1"/>
          </p:cNvSpPr>
          <p:nvPr/>
        </p:nvSpPr>
        <p:spPr bwMode="auto">
          <a:xfrm>
            <a:off x="6761163" y="3119438"/>
            <a:ext cx="493712" cy="3048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Gs</a:t>
            </a:r>
            <a:r>
              <a:rPr lang="el-GR" sz="1200">
                <a:solidFill>
                  <a:schemeClr val="bg1"/>
                </a:solidFill>
              </a:rPr>
              <a:t>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Rectangle 9"/>
          <p:cNvSpPr>
            <a:spLocks noChangeArrowheads="1"/>
          </p:cNvSpPr>
          <p:nvPr/>
        </p:nvSpPr>
        <p:spPr bwMode="auto">
          <a:xfrm>
            <a:off x="588963" y="1111250"/>
            <a:ext cx="8012112" cy="49006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CC99"/>
              </a:solidFill>
            </a:endParaRPr>
          </a:p>
        </p:txBody>
      </p:sp>
      <p:pic>
        <p:nvPicPr>
          <p:cNvPr id="616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3" y="1346200"/>
            <a:ext cx="6961187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Objec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463" y="4710113"/>
            <a:ext cx="1155700" cy="895350"/>
          </a:xfrm>
          <a:prstGeom prst="rect">
            <a:avLst/>
          </a:prstGeom>
        </p:spPr>
      </p:pic>
      <p:pic>
        <p:nvPicPr>
          <p:cNvPr id="6157" name="Object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75" y="3475038"/>
            <a:ext cx="965200" cy="969962"/>
          </a:xfrm>
          <a:prstGeom prst="rect">
            <a:avLst/>
          </a:prstGeom>
        </p:spPr>
      </p:pic>
      <p:pic>
        <p:nvPicPr>
          <p:cNvPr id="6158" name="Object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1117600"/>
            <a:ext cx="1141413" cy="828675"/>
          </a:xfrm>
          <a:prstGeom prst="rect">
            <a:avLst/>
          </a:prstGeom>
        </p:spPr>
      </p:pic>
      <p:sp>
        <p:nvSpPr>
          <p:cNvPr id="6162" name="Rectangle 11"/>
          <p:cNvSpPr>
            <a:spLocks noChangeArrowheads="1"/>
          </p:cNvSpPr>
          <p:nvPr/>
        </p:nvSpPr>
        <p:spPr bwMode="auto">
          <a:xfrm>
            <a:off x="1138238" y="384175"/>
            <a:ext cx="6831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/>
              <a:t>Full agonists and inverse agonists</a:t>
            </a: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2511425" y="6094413"/>
            <a:ext cx="3992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GPCRs are molecular rheostats</a:t>
            </a:r>
          </a:p>
        </p:txBody>
      </p:sp>
      <p:sp>
        <p:nvSpPr>
          <p:cNvPr id="6164" name="Text Box 15"/>
          <p:cNvSpPr txBox="1">
            <a:spLocks noChangeArrowheads="1"/>
          </p:cNvSpPr>
          <p:nvPr/>
        </p:nvSpPr>
        <p:spPr bwMode="auto">
          <a:xfrm>
            <a:off x="5570538" y="6553200"/>
            <a:ext cx="3573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Rosenbaum DM et al 2009 Nature 459:356</a:t>
            </a:r>
          </a:p>
        </p:txBody>
      </p:sp>
      <p:pic>
        <p:nvPicPr>
          <p:cNvPr id="6159" name="Object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163" y="1895475"/>
            <a:ext cx="1162050" cy="842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5" name="Group 14"/>
          <p:cNvGrpSpPr>
            <a:grpSpLocks/>
          </p:cNvGrpSpPr>
          <p:nvPr/>
        </p:nvGrpSpPr>
        <p:grpSpPr bwMode="auto">
          <a:xfrm>
            <a:off x="415925" y="2149475"/>
            <a:ext cx="8605838" cy="3201988"/>
            <a:chOff x="167" y="1120"/>
            <a:chExt cx="5530" cy="2111"/>
          </a:xfrm>
        </p:grpSpPr>
        <p:sp>
          <p:nvSpPr>
            <p:cNvPr id="7192" name="Rectangle 8"/>
            <p:cNvSpPr>
              <a:spLocks noChangeArrowheads="1"/>
            </p:cNvSpPr>
            <p:nvPr/>
          </p:nvSpPr>
          <p:spPr bwMode="auto">
            <a:xfrm>
              <a:off x="167" y="1120"/>
              <a:ext cx="5530" cy="21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82" name="Object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" y="1261"/>
              <a:ext cx="1370" cy="1911"/>
            </a:xfrm>
            <a:prstGeom prst="rect">
              <a:avLst/>
            </a:prstGeom>
          </p:spPr>
        </p:pic>
        <p:pic>
          <p:nvPicPr>
            <p:cNvPr id="7183" name="Object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" y="1204"/>
              <a:ext cx="2125" cy="1905"/>
            </a:xfrm>
            <a:prstGeom prst="rect">
              <a:avLst/>
            </a:prstGeom>
          </p:spPr>
        </p:pic>
        <p:pic>
          <p:nvPicPr>
            <p:cNvPr id="7184" name="Object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1" y="1190"/>
              <a:ext cx="1841" cy="1954"/>
            </a:xfrm>
            <a:prstGeom prst="rect">
              <a:avLst/>
            </a:prstGeom>
          </p:spPr>
        </p:pic>
      </p:grpSp>
      <p:sp>
        <p:nvSpPr>
          <p:cNvPr id="7186" name="Rectangle 9"/>
          <p:cNvSpPr>
            <a:spLocks noChangeArrowheads="1"/>
          </p:cNvSpPr>
          <p:nvPr/>
        </p:nvSpPr>
        <p:spPr bwMode="auto">
          <a:xfrm>
            <a:off x="254000" y="431800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TSH/TSHR binding and signalling</a:t>
            </a:r>
          </a:p>
        </p:txBody>
      </p:sp>
      <p:sp>
        <p:nvSpPr>
          <p:cNvPr id="7187" name="Rectangle 10"/>
          <p:cNvSpPr>
            <a:spLocks noChangeArrowheads="1"/>
          </p:cNvSpPr>
          <p:nvPr/>
        </p:nvSpPr>
        <p:spPr bwMode="auto">
          <a:xfrm>
            <a:off x="384175" y="5297488"/>
            <a:ext cx="1698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FF66FF"/>
                </a:solidFill>
              </a:rPr>
              <a:t>Binding of 1x TSH to 1x TSHR</a:t>
            </a:r>
          </a:p>
        </p:txBody>
      </p:sp>
      <p:sp>
        <p:nvSpPr>
          <p:cNvPr id="7188" name="Rectangle 11"/>
          <p:cNvSpPr>
            <a:spLocks noChangeArrowheads="1"/>
          </p:cNvSpPr>
          <p:nvPr/>
        </p:nvSpPr>
        <p:spPr bwMode="auto">
          <a:xfrm>
            <a:off x="180975" y="1181100"/>
            <a:ext cx="8767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FFFF"/>
                </a:solidFill>
              </a:rPr>
              <a:t>TSH binding to LRRD exposes a second binding site in the hinge region of TSHR which conducts the signal to the 3 extra cellular loops</a:t>
            </a:r>
          </a:p>
        </p:txBody>
      </p:sp>
      <p:sp>
        <p:nvSpPr>
          <p:cNvPr id="7189" name="Rectangle 12"/>
          <p:cNvSpPr>
            <a:spLocks noChangeArrowheads="1"/>
          </p:cNvSpPr>
          <p:nvPr/>
        </p:nvSpPr>
        <p:spPr bwMode="auto">
          <a:xfrm>
            <a:off x="3503613" y="5297488"/>
            <a:ext cx="1698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FF66FF"/>
                </a:solidFill>
              </a:rPr>
              <a:t>Binding of 2x TSH to 1x TSHR</a:t>
            </a:r>
          </a:p>
        </p:txBody>
      </p:sp>
      <p:sp>
        <p:nvSpPr>
          <p:cNvPr id="7190" name="Rectangle 13"/>
          <p:cNvSpPr>
            <a:spLocks noChangeArrowheads="1"/>
          </p:cNvSpPr>
          <p:nvPr/>
        </p:nvSpPr>
        <p:spPr bwMode="auto">
          <a:xfrm>
            <a:off x="6623050" y="5297488"/>
            <a:ext cx="1698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FF66FF"/>
                </a:solidFill>
              </a:rPr>
              <a:t>Binding of 1x TSH to TSHR dimer</a:t>
            </a:r>
          </a:p>
        </p:txBody>
      </p:sp>
      <p:sp>
        <p:nvSpPr>
          <p:cNvPr id="7191" name="Text Box 15"/>
          <p:cNvSpPr txBox="1">
            <a:spLocks noChangeArrowheads="1"/>
          </p:cNvSpPr>
          <p:nvPr/>
        </p:nvSpPr>
        <p:spPr bwMode="auto">
          <a:xfrm>
            <a:off x="5464175" y="6553200"/>
            <a:ext cx="367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Kleinau G et al 2009 Endo Reviews 30:133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0" name="Object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16025"/>
            <a:ext cx="3859213" cy="2889250"/>
          </a:xfrm>
          <a:prstGeom prst="rect">
            <a:avLst/>
          </a:prstGeom>
        </p:spPr>
      </p:pic>
      <p:sp>
        <p:nvSpPr>
          <p:cNvPr id="8252" name="Rectangle 4"/>
          <p:cNvSpPr>
            <a:spLocks noChangeArrowheads="1"/>
          </p:cNvSpPr>
          <p:nvPr/>
        </p:nvSpPr>
        <p:spPr bwMode="auto">
          <a:xfrm>
            <a:off x="254000" y="177800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post-translational modification</a:t>
            </a:r>
          </a:p>
        </p:txBody>
      </p:sp>
      <p:sp>
        <p:nvSpPr>
          <p:cNvPr id="8253" name="Text Box 7"/>
          <p:cNvSpPr txBox="1">
            <a:spLocks noChangeArrowheads="1"/>
          </p:cNvSpPr>
          <p:nvPr/>
        </p:nvSpPr>
        <p:spPr bwMode="auto">
          <a:xfrm>
            <a:off x="6556375" y="6553200"/>
            <a:ext cx="258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Kursawe R 2007 TEM 18:199</a:t>
            </a:r>
          </a:p>
        </p:txBody>
      </p:sp>
      <p:sp>
        <p:nvSpPr>
          <p:cNvPr id="8254" name="Rectangle 16"/>
          <p:cNvSpPr>
            <a:spLocks noChangeArrowheads="1"/>
          </p:cNvSpPr>
          <p:nvPr/>
        </p:nvSpPr>
        <p:spPr bwMode="auto">
          <a:xfrm>
            <a:off x="550863" y="754063"/>
            <a:ext cx="80645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>
                <a:solidFill>
                  <a:srgbClr val="00FFFF"/>
                </a:solidFill>
              </a:rPr>
              <a:t>Protein folding, trafficking, ligand binding and signalling</a:t>
            </a:r>
            <a:endParaRPr lang="en-GB"/>
          </a:p>
        </p:txBody>
      </p:sp>
      <p:grpSp>
        <p:nvGrpSpPr>
          <p:cNvPr id="8255" name="Group 46"/>
          <p:cNvGrpSpPr>
            <a:grpSpLocks/>
          </p:cNvGrpSpPr>
          <p:nvPr/>
        </p:nvGrpSpPr>
        <p:grpSpPr bwMode="auto">
          <a:xfrm>
            <a:off x="363538" y="1214438"/>
            <a:ext cx="3919537" cy="3051175"/>
            <a:chOff x="229" y="765"/>
            <a:chExt cx="2469" cy="1922"/>
          </a:xfrm>
        </p:grpSpPr>
        <p:grpSp>
          <p:nvGrpSpPr>
            <p:cNvPr id="8273" name="Group 43"/>
            <p:cNvGrpSpPr>
              <a:grpSpLocks/>
            </p:cNvGrpSpPr>
            <p:nvPr/>
          </p:nvGrpSpPr>
          <p:grpSpPr bwMode="auto">
            <a:xfrm>
              <a:off x="581" y="765"/>
              <a:ext cx="2113" cy="1908"/>
              <a:chOff x="1656" y="819"/>
              <a:chExt cx="2140" cy="1954"/>
            </a:xfrm>
          </p:grpSpPr>
          <p:grpSp>
            <p:nvGrpSpPr>
              <p:cNvPr id="8275" name="Group 35"/>
              <p:cNvGrpSpPr>
                <a:grpSpLocks/>
              </p:cNvGrpSpPr>
              <p:nvPr/>
            </p:nvGrpSpPr>
            <p:grpSpPr bwMode="auto">
              <a:xfrm>
                <a:off x="1656" y="819"/>
                <a:ext cx="2140" cy="1954"/>
                <a:chOff x="1656" y="819"/>
                <a:chExt cx="2140" cy="1954"/>
              </a:xfrm>
            </p:grpSpPr>
            <p:grpSp>
              <p:nvGrpSpPr>
                <p:cNvPr id="8279" name="Group 15"/>
                <p:cNvGrpSpPr>
                  <a:grpSpLocks/>
                </p:cNvGrpSpPr>
                <p:nvPr/>
              </p:nvGrpSpPr>
              <p:grpSpPr bwMode="auto">
                <a:xfrm>
                  <a:off x="1656" y="819"/>
                  <a:ext cx="2140" cy="1954"/>
                  <a:chOff x="1538" y="562"/>
                  <a:chExt cx="2693" cy="2293"/>
                </a:xfrm>
              </p:grpSpPr>
              <p:pic>
                <p:nvPicPr>
                  <p:cNvPr id="8251" name="Object 5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38" y="562"/>
                    <a:ext cx="2693" cy="2293"/>
                  </a:xfrm>
                  <a:prstGeom prst="rect">
                    <a:avLst/>
                  </a:prstGeom>
                </p:spPr>
              </p:pic>
              <p:sp>
                <p:nvSpPr>
                  <p:cNvPr id="8298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005" y="845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9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923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161" y="729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1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2805" y="589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995" y="655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3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1259"/>
                    <a:ext cx="48" cy="49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2200"/>
                    <a:ext cx="56" cy="94"/>
                  </a:xfrm>
                  <a:prstGeom prst="rect">
                    <a:avLst/>
                  </a:prstGeom>
                  <a:solidFill>
                    <a:srgbClr val="0099FF"/>
                  </a:solidFill>
                  <a:ln w="9525">
                    <a:solidFill>
                      <a:srgbClr val="0099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280" name="Rectangle 17"/>
                <p:cNvSpPr>
                  <a:spLocks noChangeArrowheads="1"/>
                </p:cNvSpPr>
                <p:nvPr/>
              </p:nvSpPr>
              <p:spPr bwMode="auto">
                <a:xfrm>
                  <a:off x="3002" y="1558"/>
                  <a:ext cx="42" cy="104"/>
                </a:xfrm>
                <a:prstGeom prst="rect">
                  <a:avLst/>
                </a:prstGeom>
                <a:solidFill>
                  <a:srgbClr val="FF9900">
                    <a:alpha val="2588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1" name="Rectangle 18"/>
                <p:cNvSpPr>
                  <a:spLocks noChangeArrowheads="1"/>
                </p:cNvSpPr>
                <p:nvPr/>
              </p:nvSpPr>
              <p:spPr bwMode="auto">
                <a:xfrm>
                  <a:off x="3170" y="1560"/>
                  <a:ext cx="46" cy="102"/>
                </a:xfrm>
                <a:prstGeom prst="rect">
                  <a:avLst/>
                </a:prstGeom>
                <a:solidFill>
                  <a:srgbClr val="FF9900">
                    <a:alpha val="2588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2" name="Rectangle 19"/>
                <p:cNvSpPr>
                  <a:spLocks noChangeArrowheads="1"/>
                </p:cNvSpPr>
                <p:nvPr/>
              </p:nvSpPr>
              <p:spPr bwMode="auto">
                <a:xfrm rot="-938535">
                  <a:off x="3070" y="1558"/>
                  <a:ext cx="46" cy="102"/>
                </a:xfrm>
                <a:prstGeom prst="rect">
                  <a:avLst/>
                </a:prstGeom>
                <a:solidFill>
                  <a:srgbClr val="FF9900">
                    <a:alpha val="2588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3" name="Rectangle 20"/>
                <p:cNvSpPr>
                  <a:spLocks noChangeArrowheads="1"/>
                </p:cNvSpPr>
                <p:nvPr/>
              </p:nvSpPr>
              <p:spPr bwMode="auto">
                <a:xfrm>
                  <a:off x="2586" y="1894"/>
                  <a:ext cx="112" cy="52"/>
                </a:xfrm>
                <a:prstGeom prst="rect">
                  <a:avLst/>
                </a:prstGeom>
                <a:solidFill>
                  <a:srgbClr val="FF9900">
                    <a:alpha val="2588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4" name="Oval 21"/>
                <p:cNvSpPr>
                  <a:spLocks noChangeArrowheads="1"/>
                </p:cNvSpPr>
                <p:nvPr/>
              </p:nvSpPr>
              <p:spPr bwMode="auto">
                <a:xfrm>
                  <a:off x="2174" y="2234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5" name="Oval 22"/>
                <p:cNvSpPr>
                  <a:spLocks noChangeArrowheads="1"/>
                </p:cNvSpPr>
                <p:nvPr/>
              </p:nvSpPr>
              <p:spPr bwMode="auto">
                <a:xfrm>
                  <a:off x="2184" y="2280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6" name="Oval 23"/>
                <p:cNvSpPr>
                  <a:spLocks noChangeArrowheads="1"/>
                </p:cNvSpPr>
                <p:nvPr/>
              </p:nvSpPr>
              <p:spPr bwMode="auto">
                <a:xfrm>
                  <a:off x="2554" y="2304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7" name="Oval 24"/>
                <p:cNvSpPr>
                  <a:spLocks noChangeArrowheads="1"/>
                </p:cNvSpPr>
                <p:nvPr/>
              </p:nvSpPr>
              <p:spPr bwMode="auto">
                <a:xfrm>
                  <a:off x="3046" y="2308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8" name="Oval 25"/>
                <p:cNvSpPr>
                  <a:spLocks noChangeArrowheads="1"/>
                </p:cNvSpPr>
                <p:nvPr/>
              </p:nvSpPr>
              <p:spPr bwMode="auto">
                <a:xfrm>
                  <a:off x="2888" y="2270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9" name="Oval 26"/>
                <p:cNvSpPr>
                  <a:spLocks noChangeArrowheads="1"/>
                </p:cNvSpPr>
                <p:nvPr/>
              </p:nvSpPr>
              <p:spPr bwMode="auto">
                <a:xfrm>
                  <a:off x="2592" y="2592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0" name="Oval 27"/>
                <p:cNvSpPr>
                  <a:spLocks noChangeArrowheads="1"/>
                </p:cNvSpPr>
                <p:nvPr/>
              </p:nvSpPr>
              <p:spPr bwMode="auto">
                <a:xfrm>
                  <a:off x="2834" y="2590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1" name="Oval 28"/>
                <p:cNvSpPr>
                  <a:spLocks noChangeArrowheads="1"/>
                </p:cNvSpPr>
                <p:nvPr/>
              </p:nvSpPr>
              <p:spPr bwMode="auto">
                <a:xfrm>
                  <a:off x="3456" y="2296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2" name="Oval 29"/>
                <p:cNvSpPr>
                  <a:spLocks noChangeArrowheads="1"/>
                </p:cNvSpPr>
                <p:nvPr/>
              </p:nvSpPr>
              <p:spPr bwMode="auto">
                <a:xfrm>
                  <a:off x="3398" y="2318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3" name="Oval 30"/>
                <p:cNvSpPr>
                  <a:spLocks noChangeArrowheads="1"/>
                </p:cNvSpPr>
                <p:nvPr/>
              </p:nvSpPr>
              <p:spPr bwMode="auto">
                <a:xfrm>
                  <a:off x="2986" y="2590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4" name="Oval 31"/>
                <p:cNvSpPr>
                  <a:spLocks noChangeArrowheads="1"/>
                </p:cNvSpPr>
                <p:nvPr/>
              </p:nvSpPr>
              <p:spPr bwMode="auto">
                <a:xfrm>
                  <a:off x="3310" y="2590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5" name="Oval 32"/>
                <p:cNvSpPr>
                  <a:spLocks noChangeArrowheads="1"/>
                </p:cNvSpPr>
                <p:nvPr/>
              </p:nvSpPr>
              <p:spPr bwMode="auto">
                <a:xfrm>
                  <a:off x="3358" y="2586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6" name="Oval 33"/>
                <p:cNvSpPr>
                  <a:spLocks noChangeArrowheads="1"/>
                </p:cNvSpPr>
                <p:nvPr/>
              </p:nvSpPr>
              <p:spPr bwMode="auto">
                <a:xfrm>
                  <a:off x="3056" y="2594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7" name="Oval 34"/>
                <p:cNvSpPr>
                  <a:spLocks noChangeArrowheads="1"/>
                </p:cNvSpPr>
                <p:nvPr/>
              </p:nvSpPr>
              <p:spPr bwMode="auto">
                <a:xfrm>
                  <a:off x="3180" y="2592"/>
                  <a:ext cx="48" cy="48"/>
                </a:xfrm>
                <a:prstGeom prst="ellipse">
                  <a:avLst/>
                </a:prstGeom>
                <a:solidFill>
                  <a:srgbClr val="FF00FF">
                    <a:alpha val="3294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76" name="Freeform 38"/>
              <p:cNvSpPr>
                <a:spLocks/>
              </p:cNvSpPr>
              <p:nvPr/>
            </p:nvSpPr>
            <p:spPr bwMode="auto">
              <a:xfrm>
                <a:off x="3285" y="1413"/>
                <a:ext cx="89" cy="404"/>
              </a:xfrm>
              <a:custGeom>
                <a:avLst/>
                <a:gdLst>
                  <a:gd name="T0" fmla="*/ 2 w 89"/>
                  <a:gd name="T1" fmla="*/ 0 h 404"/>
                  <a:gd name="T2" fmla="*/ 33 w 89"/>
                  <a:gd name="T3" fmla="*/ 14 h 404"/>
                  <a:gd name="T4" fmla="*/ 56 w 89"/>
                  <a:gd name="T5" fmla="*/ 51 h 404"/>
                  <a:gd name="T6" fmla="*/ 72 w 89"/>
                  <a:gd name="T7" fmla="*/ 87 h 404"/>
                  <a:gd name="T8" fmla="*/ 87 w 89"/>
                  <a:gd name="T9" fmla="*/ 150 h 404"/>
                  <a:gd name="T10" fmla="*/ 87 w 89"/>
                  <a:gd name="T11" fmla="*/ 212 h 404"/>
                  <a:gd name="T12" fmla="*/ 86 w 89"/>
                  <a:gd name="T13" fmla="*/ 257 h 404"/>
                  <a:gd name="T14" fmla="*/ 75 w 89"/>
                  <a:gd name="T15" fmla="*/ 306 h 404"/>
                  <a:gd name="T16" fmla="*/ 59 w 89"/>
                  <a:gd name="T17" fmla="*/ 350 h 404"/>
                  <a:gd name="T18" fmla="*/ 33 w 89"/>
                  <a:gd name="T19" fmla="*/ 386 h 404"/>
                  <a:gd name="T20" fmla="*/ 12 w 89"/>
                  <a:gd name="T21" fmla="*/ 401 h 404"/>
                  <a:gd name="T22" fmla="*/ 0 w 89"/>
                  <a:gd name="T23" fmla="*/ 402 h 4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"/>
                  <a:gd name="T37" fmla="*/ 0 h 404"/>
                  <a:gd name="T38" fmla="*/ 89 w 89"/>
                  <a:gd name="T39" fmla="*/ 404 h 4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" h="404">
                    <a:moveTo>
                      <a:pt x="2" y="0"/>
                    </a:moveTo>
                    <a:cubicBezTo>
                      <a:pt x="13" y="3"/>
                      <a:pt x="24" y="6"/>
                      <a:pt x="33" y="14"/>
                    </a:cubicBezTo>
                    <a:cubicBezTo>
                      <a:pt x="42" y="22"/>
                      <a:pt x="50" y="39"/>
                      <a:pt x="56" y="51"/>
                    </a:cubicBezTo>
                    <a:cubicBezTo>
                      <a:pt x="62" y="63"/>
                      <a:pt x="67" y="71"/>
                      <a:pt x="72" y="87"/>
                    </a:cubicBezTo>
                    <a:cubicBezTo>
                      <a:pt x="77" y="103"/>
                      <a:pt x="85" y="129"/>
                      <a:pt x="87" y="150"/>
                    </a:cubicBezTo>
                    <a:cubicBezTo>
                      <a:pt x="89" y="171"/>
                      <a:pt x="87" y="194"/>
                      <a:pt x="87" y="212"/>
                    </a:cubicBezTo>
                    <a:cubicBezTo>
                      <a:pt x="87" y="230"/>
                      <a:pt x="88" y="241"/>
                      <a:pt x="86" y="257"/>
                    </a:cubicBezTo>
                    <a:cubicBezTo>
                      <a:pt x="84" y="273"/>
                      <a:pt x="79" y="291"/>
                      <a:pt x="75" y="306"/>
                    </a:cubicBezTo>
                    <a:cubicBezTo>
                      <a:pt x="71" y="321"/>
                      <a:pt x="66" y="337"/>
                      <a:pt x="59" y="350"/>
                    </a:cubicBezTo>
                    <a:cubicBezTo>
                      <a:pt x="52" y="363"/>
                      <a:pt x="41" y="378"/>
                      <a:pt x="33" y="386"/>
                    </a:cubicBezTo>
                    <a:cubicBezTo>
                      <a:pt x="25" y="394"/>
                      <a:pt x="17" y="398"/>
                      <a:pt x="12" y="401"/>
                    </a:cubicBezTo>
                    <a:cubicBezTo>
                      <a:pt x="7" y="404"/>
                      <a:pt x="2" y="402"/>
                      <a:pt x="0" y="402"/>
                    </a:cubicBezTo>
                  </a:path>
                </a:pathLst>
              </a:custGeom>
              <a:noFill/>
              <a:ln w="285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" name="Oval 40"/>
              <p:cNvSpPr>
                <a:spLocks noChangeArrowheads="1"/>
              </p:cNvSpPr>
              <p:nvPr/>
            </p:nvSpPr>
            <p:spPr bwMode="auto">
              <a:xfrm>
                <a:off x="2867" y="1671"/>
                <a:ext cx="50" cy="51"/>
              </a:xfrm>
              <a:prstGeom prst="ellipse">
                <a:avLst/>
              </a:prstGeom>
              <a:solidFill>
                <a:srgbClr val="00FF00">
                  <a:alpha val="2705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8" name="Oval 41"/>
              <p:cNvSpPr>
                <a:spLocks noChangeArrowheads="1"/>
              </p:cNvSpPr>
              <p:nvPr/>
            </p:nvSpPr>
            <p:spPr bwMode="auto">
              <a:xfrm>
                <a:off x="2924" y="1673"/>
                <a:ext cx="50" cy="51"/>
              </a:xfrm>
              <a:prstGeom prst="ellipse">
                <a:avLst/>
              </a:prstGeom>
              <a:solidFill>
                <a:srgbClr val="00FF00">
                  <a:alpha val="2705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74" name="Rectangle 44"/>
            <p:cNvSpPr>
              <a:spLocks noChangeArrowheads="1"/>
            </p:cNvSpPr>
            <p:nvPr/>
          </p:nvSpPr>
          <p:spPr bwMode="auto">
            <a:xfrm>
              <a:off x="229" y="2591"/>
              <a:ext cx="2469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56" name="Rectangle 5"/>
          <p:cNvSpPr>
            <a:spLocks noChangeArrowheads="1"/>
          </p:cNvSpPr>
          <p:nvPr/>
        </p:nvSpPr>
        <p:spPr bwMode="auto">
          <a:xfrm>
            <a:off x="350838" y="4181475"/>
            <a:ext cx="84010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CC99"/>
                </a:solidFill>
              </a:rPr>
              <a:t>Disulphide bonds</a:t>
            </a: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Folding and tetramerization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00FFFF"/>
                </a:solidFill>
              </a:rPr>
              <a:t>Cleavage 	</a:t>
            </a:r>
            <a:r>
              <a:rPr lang="en-US" sz="1600">
                <a:solidFill>
                  <a:srgbClr val="FFFF00"/>
                </a:solidFill>
              </a:rPr>
              <a:t>Activation? </a:t>
            </a:r>
            <a:r>
              <a:rPr lang="el-GR" sz="1600">
                <a:solidFill>
                  <a:srgbClr val="FFFF00"/>
                </a:solidFill>
              </a:rPr>
              <a:t>α</a:t>
            </a:r>
            <a:r>
              <a:rPr lang="en-US" sz="1600">
                <a:solidFill>
                  <a:srgbClr val="FFFF00"/>
                </a:solidFill>
              </a:rPr>
              <a:t>-subunit shedding, 3:1 excess of </a:t>
            </a:r>
            <a:r>
              <a:rPr lang="en-US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US" sz="1600">
                <a:solidFill>
                  <a:srgbClr val="FFFF00"/>
                </a:solidFill>
              </a:rPr>
              <a:t>-subunit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Oligomerisation	</a:t>
            </a:r>
            <a:r>
              <a:rPr lang="en-GB" sz="1600">
                <a:solidFill>
                  <a:srgbClr val="FFFF00"/>
                </a:solidFill>
              </a:rPr>
              <a:t>Mediated by </a:t>
            </a:r>
            <a:r>
              <a:rPr lang="en-US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-subunit heptahelical domain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CCFF"/>
                </a:solidFill>
              </a:rPr>
              <a:t>Palminolation</a:t>
            </a: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Formation of a 4</a:t>
            </a:r>
            <a:r>
              <a:rPr lang="en-GB" sz="1600" baseline="30000">
                <a:solidFill>
                  <a:srgbClr val="FFFF00"/>
                </a:solidFill>
              </a:rPr>
              <a:t>th</a:t>
            </a:r>
            <a:r>
              <a:rPr lang="en-GB" sz="1600">
                <a:solidFill>
                  <a:srgbClr val="FFFF00"/>
                </a:solidFill>
              </a:rPr>
              <a:t> ICL (cell surface expression and lipid raft entry)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99"/>
                </a:solidFill>
              </a:rPr>
              <a:t>Sulphation </a:t>
            </a: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High affinity binding requires sulphated tyrosine in</a:t>
            </a:r>
            <a:r>
              <a:rPr lang="en-GB" sz="1600"/>
              <a:t> </a:t>
            </a:r>
            <a:r>
              <a:rPr lang="en-US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US" sz="1600">
                <a:solidFill>
                  <a:srgbClr val="FFFF00"/>
                </a:solidFill>
              </a:rPr>
              <a:t>-subunit</a:t>
            </a:r>
            <a:endParaRPr lang="en-GB" sz="160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0066"/>
                </a:solidFill>
              </a:rPr>
              <a:t>Glycosilation</a:t>
            </a:r>
            <a:r>
              <a:rPr lang="en-GB" sz="1600">
                <a:solidFill>
                  <a:srgbClr val="FFFF00"/>
                </a:solidFill>
              </a:rPr>
              <a:t>	Folding, surface expression, effective TSH binding (40% mol wt) </a:t>
            </a:r>
            <a:endParaRPr lang="en-GB" sz="1600"/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0066"/>
                </a:solidFill>
              </a:rPr>
              <a:t>Sialylation</a:t>
            </a:r>
            <a:r>
              <a:rPr lang="en-GB" sz="1600"/>
              <a:t>	</a:t>
            </a:r>
            <a:r>
              <a:rPr lang="en-GB" sz="1600">
                <a:solidFill>
                  <a:srgbClr val="FFFF00"/>
                </a:solidFill>
              </a:rPr>
              <a:t>Increase and prolong cell surface expression</a:t>
            </a:r>
            <a:r>
              <a:rPr lang="en-GB" sz="1600"/>
              <a:t> 	</a:t>
            </a:r>
            <a:endParaRPr lang="en-US" sz="160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rgbClr val="FF66FF"/>
                </a:solidFill>
              </a:rPr>
              <a:t>Phosphorylation</a:t>
            </a:r>
            <a:r>
              <a:rPr lang="en-US" sz="1600">
                <a:solidFill>
                  <a:srgbClr val="FFFF00"/>
                </a:solidFill>
              </a:rPr>
              <a:t> 	GRKs: agonist dependent phosphorylation and desensitization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8257" name="Text Box 47"/>
          <p:cNvSpPr txBox="1">
            <a:spLocks noChangeArrowheads="1"/>
          </p:cNvSpPr>
          <p:nvPr/>
        </p:nvSpPr>
        <p:spPr bwMode="auto">
          <a:xfrm>
            <a:off x="7554913" y="2463800"/>
            <a:ext cx="436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90%</a:t>
            </a:r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8258" name="Group 50"/>
          <p:cNvGrpSpPr>
            <a:grpSpLocks/>
          </p:cNvGrpSpPr>
          <p:nvPr/>
        </p:nvGrpSpPr>
        <p:grpSpPr bwMode="auto">
          <a:xfrm>
            <a:off x="4432300" y="1211263"/>
            <a:ext cx="387350" cy="214312"/>
            <a:chOff x="2792" y="763"/>
            <a:chExt cx="244" cy="135"/>
          </a:xfrm>
        </p:grpSpPr>
        <p:sp>
          <p:nvSpPr>
            <p:cNvPr id="8271" name="Oval 48"/>
            <p:cNvSpPr>
              <a:spLocks noChangeArrowheads="1"/>
            </p:cNvSpPr>
            <p:nvPr/>
          </p:nvSpPr>
          <p:spPr bwMode="auto">
            <a:xfrm>
              <a:off x="2842" y="786"/>
              <a:ext cx="148" cy="8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2" name="Text Box 49"/>
            <p:cNvSpPr txBox="1">
              <a:spLocks noChangeArrowheads="1"/>
            </p:cNvSpPr>
            <p:nvPr/>
          </p:nvSpPr>
          <p:spPr bwMode="auto">
            <a:xfrm>
              <a:off x="2792" y="763"/>
              <a:ext cx="2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bg1"/>
                  </a:solidFill>
                </a:rPr>
                <a:t>TSH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8259" name="Group 51"/>
          <p:cNvGrpSpPr>
            <a:grpSpLocks/>
          </p:cNvGrpSpPr>
          <p:nvPr/>
        </p:nvGrpSpPr>
        <p:grpSpPr bwMode="auto">
          <a:xfrm>
            <a:off x="5108575" y="1547813"/>
            <a:ext cx="387350" cy="214312"/>
            <a:chOff x="2792" y="763"/>
            <a:chExt cx="244" cy="135"/>
          </a:xfrm>
        </p:grpSpPr>
        <p:sp>
          <p:nvSpPr>
            <p:cNvPr id="8269" name="Oval 52"/>
            <p:cNvSpPr>
              <a:spLocks noChangeArrowheads="1"/>
            </p:cNvSpPr>
            <p:nvPr/>
          </p:nvSpPr>
          <p:spPr bwMode="auto">
            <a:xfrm>
              <a:off x="2842" y="786"/>
              <a:ext cx="148" cy="8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0" name="Text Box 53"/>
            <p:cNvSpPr txBox="1">
              <a:spLocks noChangeArrowheads="1"/>
            </p:cNvSpPr>
            <p:nvPr/>
          </p:nvSpPr>
          <p:spPr bwMode="auto">
            <a:xfrm>
              <a:off x="2792" y="763"/>
              <a:ext cx="2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bg1"/>
                  </a:solidFill>
                </a:rPr>
                <a:t>TSH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8260" name="Group 54"/>
          <p:cNvGrpSpPr>
            <a:grpSpLocks/>
          </p:cNvGrpSpPr>
          <p:nvPr/>
        </p:nvGrpSpPr>
        <p:grpSpPr bwMode="auto">
          <a:xfrm>
            <a:off x="5614988" y="1550988"/>
            <a:ext cx="387350" cy="214312"/>
            <a:chOff x="2792" y="763"/>
            <a:chExt cx="244" cy="135"/>
          </a:xfrm>
        </p:grpSpPr>
        <p:sp>
          <p:nvSpPr>
            <p:cNvPr id="8267" name="Oval 55"/>
            <p:cNvSpPr>
              <a:spLocks noChangeArrowheads="1"/>
            </p:cNvSpPr>
            <p:nvPr/>
          </p:nvSpPr>
          <p:spPr bwMode="auto">
            <a:xfrm>
              <a:off x="2842" y="786"/>
              <a:ext cx="148" cy="8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8" name="Text Box 56"/>
            <p:cNvSpPr txBox="1">
              <a:spLocks noChangeArrowheads="1"/>
            </p:cNvSpPr>
            <p:nvPr/>
          </p:nvSpPr>
          <p:spPr bwMode="auto">
            <a:xfrm>
              <a:off x="2792" y="763"/>
              <a:ext cx="2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bg1"/>
                  </a:solidFill>
                </a:rPr>
                <a:t>TSH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8261" name="Group 57"/>
          <p:cNvGrpSpPr>
            <a:grpSpLocks/>
          </p:cNvGrpSpPr>
          <p:nvPr/>
        </p:nvGrpSpPr>
        <p:grpSpPr bwMode="auto">
          <a:xfrm>
            <a:off x="6169025" y="1947863"/>
            <a:ext cx="387350" cy="214312"/>
            <a:chOff x="2792" y="763"/>
            <a:chExt cx="244" cy="135"/>
          </a:xfrm>
        </p:grpSpPr>
        <p:sp>
          <p:nvSpPr>
            <p:cNvPr id="8265" name="Oval 58"/>
            <p:cNvSpPr>
              <a:spLocks noChangeArrowheads="1"/>
            </p:cNvSpPr>
            <p:nvPr/>
          </p:nvSpPr>
          <p:spPr bwMode="auto">
            <a:xfrm>
              <a:off x="2842" y="786"/>
              <a:ext cx="148" cy="8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6" name="Text Box 59"/>
            <p:cNvSpPr txBox="1">
              <a:spLocks noChangeArrowheads="1"/>
            </p:cNvSpPr>
            <p:nvPr/>
          </p:nvSpPr>
          <p:spPr bwMode="auto">
            <a:xfrm>
              <a:off x="2792" y="763"/>
              <a:ext cx="2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bg1"/>
                  </a:solidFill>
                </a:rPr>
                <a:t>TSH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8262" name="Group 60"/>
          <p:cNvGrpSpPr>
            <a:grpSpLocks/>
          </p:cNvGrpSpPr>
          <p:nvPr/>
        </p:nvGrpSpPr>
        <p:grpSpPr bwMode="auto">
          <a:xfrm>
            <a:off x="6765925" y="2630488"/>
            <a:ext cx="387350" cy="214312"/>
            <a:chOff x="2792" y="763"/>
            <a:chExt cx="244" cy="135"/>
          </a:xfrm>
        </p:grpSpPr>
        <p:sp>
          <p:nvSpPr>
            <p:cNvPr id="8263" name="Oval 61"/>
            <p:cNvSpPr>
              <a:spLocks noChangeArrowheads="1"/>
            </p:cNvSpPr>
            <p:nvPr/>
          </p:nvSpPr>
          <p:spPr bwMode="auto">
            <a:xfrm>
              <a:off x="2842" y="786"/>
              <a:ext cx="148" cy="8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" name="Text Box 62"/>
            <p:cNvSpPr txBox="1">
              <a:spLocks noChangeArrowheads="1"/>
            </p:cNvSpPr>
            <p:nvPr/>
          </p:nvSpPr>
          <p:spPr bwMode="auto">
            <a:xfrm>
              <a:off x="2792" y="763"/>
              <a:ext cx="2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bg1"/>
                  </a:solidFill>
                </a:rPr>
                <a:t>TSH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8625" y="1416050"/>
            <a:ext cx="8432800" cy="4433888"/>
          </a:xfrm>
        </p:spPr>
        <p:txBody>
          <a:bodyPr/>
          <a:lstStyle/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G-protein coupled receptors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Glycoprotein hormone receptors (TSHR)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00FF"/>
                </a:solidFill>
              </a:rPr>
              <a:t>Role of TSHR in endocrine physiology</a:t>
            </a:r>
            <a:r>
              <a:rPr lang="en-GB" b="1" smtClean="0">
                <a:solidFill>
                  <a:srgbClr val="FFCCFF"/>
                </a:solidFill>
              </a:rPr>
              <a:t> </a:t>
            </a:r>
          </a:p>
          <a:p>
            <a:pPr algn="l" eaLnBrk="1" hangingPunct="1"/>
            <a:endParaRPr lang="en-GB" b="1" smtClean="0">
              <a:solidFill>
                <a:srgbClr val="FFCC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pathology</a:t>
            </a:r>
          </a:p>
          <a:p>
            <a:pPr algn="l" eaLnBrk="1" hangingPunct="1"/>
            <a:endParaRPr lang="en-US" b="1" smtClean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466725" y="1160463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4000"/>
              <a:t>TSHR in endocrine physiology</a:t>
            </a:r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668338" y="3509963"/>
            <a:ext cx="7820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>
                <a:solidFill>
                  <a:srgbClr val="00FFFF"/>
                </a:solidFill>
              </a:rPr>
              <a:t>The thyrotropin receptor plays a pre-eminent role in thyroid physiology and disease</a:t>
            </a:r>
            <a:endParaRPr lang="en-US" sz="280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Robert J. Lefkowit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038" y="1684338"/>
            <a:ext cx="2667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4" descr="Brian K. Kobil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1684338"/>
            <a:ext cx="2667000" cy="3771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75" y="612775"/>
            <a:ext cx="4140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612900" y="5756275"/>
            <a:ext cx="587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/>
              <a:t>Studies of G-protein-coupled receptors</a:t>
            </a: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4913" y="608013"/>
            <a:ext cx="741362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3" name="Picture 2" descr="Bone pic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602444" flipH="1">
            <a:off x="6138863" y="5205413"/>
            <a:ext cx="13049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4" name="Picture 3" descr="pituita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0963" y="1035050"/>
            <a:ext cx="1354137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5" name="Text Box 4"/>
          <p:cNvSpPr txBox="1">
            <a:spLocks noChangeArrowheads="1"/>
          </p:cNvSpPr>
          <p:nvPr/>
        </p:nvSpPr>
        <p:spPr bwMode="auto">
          <a:xfrm>
            <a:off x="6088063" y="1355725"/>
            <a:ext cx="193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00FFFF"/>
                </a:solidFill>
                <a:latin typeface="Helvetica" pitchFamily="34" charset="0"/>
              </a:rPr>
              <a:t>Hypothalamus</a:t>
            </a:r>
          </a:p>
        </p:txBody>
      </p:sp>
      <p:sp>
        <p:nvSpPr>
          <p:cNvPr id="9256" name="Text Box 5"/>
          <p:cNvSpPr txBox="1">
            <a:spLocks noChangeArrowheads="1"/>
          </p:cNvSpPr>
          <p:nvPr/>
        </p:nvSpPr>
        <p:spPr bwMode="auto">
          <a:xfrm>
            <a:off x="6088063" y="2505075"/>
            <a:ext cx="1198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00FFFF"/>
                </a:solidFill>
                <a:latin typeface="Helvetica" pitchFamily="34" charset="0"/>
              </a:rPr>
              <a:t>Pituitary</a:t>
            </a:r>
          </a:p>
        </p:txBody>
      </p:sp>
      <p:sp>
        <p:nvSpPr>
          <p:cNvPr id="9257" name="Text Box 6"/>
          <p:cNvSpPr txBox="1">
            <a:spLocks noChangeArrowheads="1"/>
          </p:cNvSpPr>
          <p:nvPr/>
        </p:nvSpPr>
        <p:spPr bwMode="auto">
          <a:xfrm>
            <a:off x="6088063" y="3929063"/>
            <a:ext cx="1116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00FFFF"/>
                </a:solidFill>
                <a:latin typeface="Helvetica" pitchFamily="34" charset="0"/>
              </a:rPr>
              <a:t>Thyroid</a:t>
            </a:r>
          </a:p>
        </p:txBody>
      </p:sp>
      <p:sp>
        <p:nvSpPr>
          <p:cNvPr id="9258" name="Text Box 7"/>
          <p:cNvSpPr txBox="1">
            <a:spLocks noChangeArrowheads="1"/>
          </p:cNvSpPr>
          <p:nvPr/>
        </p:nvSpPr>
        <p:spPr bwMode="auto">
          <a:xfrm>
            <a:off x="7062788" y="5938838"/>
            <a:ext cx="187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00FFFF"/>
                </a:solidFill>
                <a:latin typeface="Helvetica" pitchFamily="34" charset="0"/>
              </a:rPr>
              <a:t>Target organs</a:t>
            </a:r>
          </a:p>
        </p:txBody>
      </p:sp>
      <p:sp>
        <p:nvSpPr>
          <p:cNvPr id="9259" name="Text Box 8"/>
          <p:cNvSpPr txBox="1">
            <a:spLocks noChangeArrowheads="1"/>
          </p:cNvSpPr>
          <p:nvPr/>
        </p:nvSpPr>
        <p:spPr bwMode="auto">
          <a:xfrm>
            <a:off x="4078288" y="2827338"/>
            <a:ext cx="693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FFFFFF"/>
                </a:solidFill>
                <a:latin typeface="Helvetica" pitchFamily="34" charset="0"/>
              </a:rPr>
              <a:t>TSH</a:t>
            </a:r>
          </a:p>
        </p:txBody>
      </p:sp>
      <p:sp>
        <p:nvSpPr>
          <p:cNvPr id="9260" name="Line 9"/>
          <p:cNvSpPr>
            <a:spLocks noChangeShapeType="1"/>
          </p:cNvSpPr>
          <p:nvPr/>
        </p:nvSpPr>
        <p:spPr bwMode="auto">
          <a:xfrm flipH="1" flipV="1">
            <a:off x="2479675" y="5429250"/>
            <a:ext cx="1460500" cy="52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1" name="Arc 10"/>
          <p:cNvSpPr>
            <a:spLocks/>
          </p:cNvSpPr>
          <p:nvPr/>
        </p:nvSpPr>
        <p:spPr bwMode="auto">
          <a:xfrm rot="670197" flipH="1">
            <a:off x="1858963" y="1593850"/>
            <a:ext cx="2408237" cy="3427413"/>
          </a:xfrm>
          <a:custGeom>
            <a:avLst/>
            <a:gdLst>
              <a:gd name="T0" fmla="*/ 90009749 w 21600"/>
              <a:gd name="T1" fmla="*/ 0 h 41949"/>
              <a:gd name="T2" fmla="*/ 2610373 w 21600"/>
              <a:gd name="T3" fmla="*/ 280034220 h 41949"/>
              <a:gd name="T4" fmla="*/ 0 w 21600"/>
              <a:gd name="T5" fmla="*/ 135848232 h 41949"/>
              <a:gd name="T6" fmla="*/ 0 60000 65536"/>
              <a:gd name="T7" fmla="*/ 0 60000 65536"/>
              <a:gd name="T8" fmla="*/ 0 60000 65536"/>
              <a:gd name="T9" fmla="*/ 0 w 21600"/>
              <a:gd name="T10" fmla="*/ 0 h 41949"/>
              <a:gd name="T11" fmla="*/ 21600 w 21600"/>
              <a:gd name="T12" fmla="*/ 41949 h 419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949" fill="none" extrusionOk="0">
                <a:moveTo>
                  <a:pt x="7241" y="-1"/>
                </a:moveTo>
                <a:cubicBezTo>
                  <a:pt x="15850" y="3063"/>
                  <a:pt x="21600" y="11212"/>
                  <a:pt x="21600" y="20350"/>
                </a:cubicBezTo>
                <a:cubicBezTo>
                  <a:pt x="21600" y="32197"/>
                  <a:pt x="12056" y="41833"/>
                  <a:pt x="209" y="41948"/>
                </a:cubicBezTo>
              </a:path>
              <a:path w="21600" h="41949" stroke="0" extrusionOk="0">
                <a:moveTo>
                  <a:pt x="7241" y="-1"/>
                </a:moveTo>
                <a:cubicBezTo>
                  <a:pt x="15850" y="3063"/>
                  <a:pt x="21600" y="11212"/>
                  <a:pt x="21600" y="20350"/>
                </a:cubicBezTo>
                <a:cubicBezTo>
                  <a:pt x="21600" y="32197"/>
                  <a:pt x="12056" y="41833"/>
                  <a:pt x="209" y="41948"/>
                </a:cubicBezTo>
                <a:lnTo>
                  <a:pt x="0" y="2035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2" name="Arc 11"/>
          <p:cNvSpPr>
            <a:spLocks/>
          </p:cNvSpPr>
          <p:nvPr/>
        </p:nvSpPr>
        <p:spPr bwMode="auto">
          <a:xfrm rot="590697" flipH="1">
            <a:off x="2895600" y="2719388"/>
            <a:ext cx="1336675" cy="2411412"/>
          </a:xfrm>
          <a:custGeom>
            <a:avLst/>
            <a:gdLst>
              <a:gd name="T0" fmla="*/ 34281880 w 21600"/>
              <a:gd name="T1" fmla="*/ 0 h 41115"/>
              <a:gd name="T2" fmla="*/ 9508710 w 21600"/>
              <a:gd name="T3" fmla="*/ 141430330 h 41115"/>
              <a:gd name="T4" fmla="*/ 0 w 21600"/>
              <a:gd name="T5" fmla="*/ 67621005 h 41115"/>
              <a:gd name="T6" fmla="*/ 0 60000 65536"/>
              <a:gd name="T7" fmla="*/ 0 60000 65536"/>
              <a:gd name="T8" fmla="*/ 0 60000 65536"/>
              <a:gd name="T9" fmla="*/ 0 w 21600"/>
              <a:gd name="T10" fmla="*/ 0 h 41115"/>
              <a:gd name="T11" fmla="*/ 21600 w 21600"/>
              <a:gd name="T12" fmla="*/ 41115 h 41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15" fill="none" extrusionOk="0">
                <a:moveTo>
                  <a:pt x="8951" y="0"/>
                </a:moveTo>
                <a:cubicBezTo>
                  <a:pt x="16655" y="3508"/>
                  <a:pt x="21600" y="11193"/>
                  <a:pt x="21600" y="19658"/>
                </a:cubicBezTo>
                <a:cubicBezTo>
                  <a:pt x="21600" y="30626"/>
                  <a:pt x="13378" y="39853"/>
                  <a:pt x="2482" y="41114"/>
                </a:cubicBezTo>
              </a:path>
              <a:path w="21600" h="41115" stroke="0" extrusionOk="0">
                <a:moveTo>
                  <a:pt x="8951" y="0"/>
                </a:moveTo>
                <a:cubicBezTo>
                  <a:pt x="16655" y="3508"/>
                  <a:pt x="21600" y="11193"/>
                  <a:pt x="21600" y="19658"/>
                </a:cubicBezTo>
                <a:cubicBezTo>
                  <a:pt x="21600" y="30626"/>
                  <a:pt x="13378" y="39853"/>
                  <a:pt x="2482" y="41114"/>
                </a:cubicBezTo>
                <a:lnTo>
                  <a:pt x="0" y="19658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3" name="Text Box 12"/>
          <p:cNvSpPr txBox="1">
            <a:spLocks noChangeArrowheads="1"/>
          </p:cNvSpPr>
          <p:nvPr/>
        </p:nvSpPr>
        <p:spPr bwMode="auto">
          <a:xfrm>
            <a:off x="4941888" y="1482725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FFFFFF"/>
                </a:solidFill>
                <a:latin typeface="Helvetica" pitchFamily="34" charset="0"/>
              </a:rPr>
              <a:t>TRH</a:t>
            </a:r>
          </a:p>
        </p:txBody>
      </p:sp>
      <p:sp>
        <p:nvSpPr>
          <p:cNvPr id="9264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22300"/>
          </a:xfrm>
        </p:spPr>
        <p:txBody>
          <a:bodyPr/>
          <a:lstStyle/>
          <a:p>
            <a:pPr eaLnBrk="1" hangingPunct="1"/>
            <a:r>
              <a:rPr lang="en-GB" sz="3200" b="1" smtClean="0">
                <a:solidFill>
                  <a:srgbClr val="FFFFFF"/>
                </a:solidFill>
              </a:rPr>
              <a:t>Hypothalamic-pituitary-thyroid axis</a:t>
            </a:r>
          </a:p>
        </p:txBody>
      </p:sp>
      <p:pic>
        <p:nvPicPr>
          <p:cNvPr id="9249" name="Object 33"/>
          <p:cNvPicPr>
            <a:picLocks noGrp="1" noChangeAspect="1"/>
          </p:cNvPicPr>
          <p:nvPr>
            <p:ph sz="quarter" idx="2"/>
          </p:nvPr>
        </p:nvPicPr>
        <p:blipFill>
          <a:blip r:embed="rId6"/>
          <a:stretch>
            <a:fillRect/>
          </a:stretch>
        </p:blipFill>
        <p:spPr>
          <a:xfrm>
            <a:off x="3978275" y="6110288"/>
            <a:ext cx="1135063" cy="747712"/>
          </a:xfrm>
          <a:prstGeom prst="rect">
            <a:avLst/>
          </a:prstGeom>
        </p:spPr>
      </p:pic>
      <p:sp>
        <p:nvSpPr>
          <p:cNvPr id="9265" name="Text Box 14"/>
          <p:cNvSpPr txBox="1">
            <a:spLocks noChangeArrowheads="1"/>
          </p:cNvSpPr>
          <p:nvPr/>
        </p:nvSpPr>
        <p:spPr bwMode="auto">
          <a:xfrm>
            <a:off x="4587875" y="2216150"/>
            <a:ext cx="45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600">
                <a:solidFill>
                  <a:schemeClr val="bg1"/>
                </a:solidFill>
                <a:latin typeface="Helvetica" pitchFamily="34" charset="0"/>
              </a:rPr>
              <a:t>+</a:t>
            </a:r>
          </a:p>
        </p:txBody>
      </p:sp>
      <p:sp>
        <p:nvSpPr>
          <p:cNvPr id="9266" name="Line 15"/>
          <p:cNvSpPr>
            <a:spLocks noChangeShapeType="1"/>
          </p:cNvSpPr>
          <p:nvPr/>
        </p:nvSpPr>
        <p:spPr bwMode="auto">
          <a:xfrm flipH="1">
            <a:off x="4425950" y="3163888"/>
            <a:ext cx="0" cy="315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7" name="Text Box 16"/>
          <p:cNvSpPr txBox="1">
            <a:spLocks noChangeArrowheads="1"/>
          </p:cNvSpPr>
          <p:nvPr/>
        </p:nvSpPr>
        <p:spPr bwMode="auto">
          <a:xfrm>
            <a:off x="4084638" y="53768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FFFFFF"/>
                </a:solidFill>
                <a:latin typeface="Helvetica" pitchFamily="34" charset="0"/>
              </a:rPr>
              <a:t>T</a:t>
            </a:r>
            <a:r>
              <a:rPr lang="en-GB" baseline="-25000">
                <a:solidFill>
                  <a:srgbClr val="FFFFFF"/>
                </a:solidFill>
                <a:latin typeface="Helvetica" pitchFamily="34" charset="0"/>
              </a:rPr>
              <a:t>4</a:t>
            </a:r>
            <a:r>
              <a:rPr lang="en-GB">
                <a:solidFill>
                  <a:srgbClr val="FFFFFF"/>
                </a:solidFill>
                <a:latin typeface="Helvetica" pitchFamily="34" charset="0"/>
              </a:rPr>
              <a:t>  T</a:t>
            </a:r>
            <a:r>
              <a:rPr lang="en-GB" baseline="-25000">
                <a:solidFill>
                  <a:srgbClr val="FFFFFF"/>
                </a:solidFill>
                <a:latin typeface="Helvetica" pitchFamily="34" charset="0"/>
              </a:rPr>
              <a:t>3</a:t>
            </a:r>
          </a:p>
        </p:txBody>
      </p:sp>
      <p:sp>
        <p:nvSpPr>
          <p:cNvPr id="9268" name="Line 17"/>
          <p:cNvSpPr>
            <a:spLocks noChangeShapeType="1"/>
          </p:cNvSpPr>
          <p:nvPr/>
        </p:nvSpPr>
        <p:spPr bwMode="auto">
          <a:xfrm>
            <a:off x="3740150" y="1528763"/>
            <a:ext cx="57150" cy="336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9" name="Line 18"/>
          <p:cNvSpPr>
            <a:spLocks noChangeShapeType="1"/>
          </p:cNvSpPr>
          <p:nvPr/>
        </p:nvSpPr>
        <p:spPr bwMode="auto">
          <a:xfrm>
            <a:off x="3829050" y="2613025"/>
            <a:ext cx="77788" cy="306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70" name="Picture 19" descr="thyroi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8750" y="4303713"/>
            <a:ext cx="1031875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1" name="Rectangle 21"/>
          <p:cNvSpPr>
            <a:spLocks noChangeArrowheads="1"/>
          </p:cNvSpPr>
          <p:nvPr/>
        </p:nvSpPr>
        <p:spPr bwMode="auto">
          <a:xfrm rot="1413362">
            <a:off x="4545013" y="2128838"/>
            <a:ext cx="1524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72" name="Line 22"/>
          <p:cNvSpPr>
            <a:spLocks noChangeShapeType="1"/>
          </p:cNvSpPr>
          <p:nvPr/>
        </p:nvSpPr>
        <p:spPr bwMode="auto">
          <a:xfrm flipH="1">
            <a:off x="4832350" y="1982788"/>
            <a:ext cx="158750" cy="395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273" name="Picture 33" descr="brain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3863" y="6078538"/>
            <a:ext cx="10128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0" name="Object 34"/>
          <p:cNvPicPr>
            <a:picLocks noGrp="1" noChangeAspect="1"/>
          </p:cNvPicPr>
          <p:nvPr>
            <p:ph sz="quarter" idx="4"/>
          </p:nvPr>
        </p:nvPicPr>
        <p:blipFill>
          <a:blip r:embed="rId10"/>
          <a:stretch>
            <a:fillRect/>
          </a:stretch>
        </p:blipFill>
        <p:spPr>
          <a:xfrm>
            <a:off x="1433513" y="5051425"/>
            <a:ext cx="873125" cy="914400"/>
          </a:xfrm>
          <a:prstGeom prst="rect">
            <a:avLst/>
          </a:prstGeom>
        </p:spPr>
      </p:pic>
      <p:pic>
        <p:nvPicPr>
          <p:cNvPr id="9251" name="Object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6200" y="5784850"/>
            <a:ext cx="795338" cy="963613"/>
          </a:xfrm>
          <a:prstGeom prst="rect">
            <a:avLst/>
          </a:prstGeom>
        </p:spPr>
      </p:pic>
      <p:pic>
        <p:nvPicPr>
          <p:cNvPr id="9252" name="Object 36"/>
          <p:cNvPicPr>
            <a:picLocks noGrp="1" noChangeAspect="1"/>
          </p:cNvPicPr>
          <p:nvPr>
            <p:ph sz="quarter" idx="1"/>
          </p:nvPr>
        </p:nvPicPr>
        <p:blipFill>
          <a:blip r:embed="rId14"/>
          <a:stretch>
            <a:fillRect/>
          </a:stretch>
        </p:blipFill>
        <p:spPr>
          <a:xfrm>
            <a:off x="3852863" y="3529013"/>
            <a:ext cx="1250950" cy="803275"/>
          </a:xfrm>
          <a:prstGeom prst="rect">
            <a:avLst/>
          </a:prstGeom>
        </p:spPr>
      </p:pic>
      <p:sp>
        <p:nvSpPr>
          <p:cNvPr id="9274" name="Line 40"/>
          <p:cNvSpPr>
            <a:spLocks noChangeShapeType="1"/>
          </p:cNvSpPr>
          <p:nvPr/>
        </p:nvSpPr>
        <p:spPr bwMode="auto">
          <a:xfrm>
            <a:off x="4910138" y="5511800"/>
            <a:ext cx="1460500" cy="52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5" name="Line 41"/>
          <p:cNvSpPr>
            <a:spLocks noChangeShapeType="1"/>
          </p:cNvSpPr>
          <p:nvPr/>
        </p:nvSpPr>
        <p:spPr bwMode="auto">
          <a:xfrm flipH="1">
            <a:off x="4498975" y="5075238"/>
            <a:ext cx="0" cy="3159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6" name="Line 42"/>
          <p:cNvSpPr>
            <a:spLocks noChangeShapeType="1"/>
          </p:cNvSpPr>
          <p:nvPr/>
        </p:nvSpPr>
        <p:spPr bwMode="auto">
          <a:xfrm flipH="1">
            <a:off x="3352800" y="5654675"/>
            <a:ext cx="730250" cy="454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7" name="Line 43"/>
          <p:cNvSpPr>
            <a:spLocks noChangeShapeType="1"/>
          </p:cNvSpPr>
          <p:nvPr/>
        </p:nvSpPr>
        <p:spPr bwMode="auto">
          <a:xfrm>
            <a:off x="4918075" y="5678488"/>
            <a:ext cx="730250" cy="454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8" name="Line 44"/>
          <p:cNvSpPr>
            <a:spLocks noChangeShapeType="1"/>
          </p:cNvSpPr>
          <p:nvPr/>
        </p:nvSpPr>
        <p:spPr bwMode="auto">
          <a:xfrm flipH="1">
            <a:off x="4514850" y="5761038"/>
            <a:ext cx="0" cy="3159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ChangeArrowheads="1"/>
          </p:cNvSpPr>
          <p:nvPr/>
        </p:nvSpPr>
        <p:spPr bwMode="auto">
          <a:xfrm>
            <a:off x="554038" y="2070100"/>
            <a:ext cx="803433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Not required for early organogenesis and migration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Not required for follicle formation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Expressed from 12 weeks of gestation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Essential for terminal thyroid maturation and growth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Hyt/Hyt (TSHR</a:t>
            </a:r>
            <a:r>
              <a:rPr lang="en-GB" sz="2400" baseline="30000">
                <a:solidFill>
                  <a:srgbClr val="00FFFF"/>
                </a:solidFill>
              </a:rPr>
              <a:t>P556K</a:t>
            </a:r>
            <a:r>
              <a:rPr lang="en-GB" sz="2400">
                <a:solidFill>
                  <a:srgbClr val="00FFFF"/>
                </a:solidFill>
              </a:rPr>
              <a:t>) and TSHR</a:t>
            </a:r>
            <a:r>
              <a:rPr lang="en-GB" sz="2400" baseline="30000">
                <a:solidFill>
                  <a:srgbClr val="00FFFF"/>
                </a:solidFill>
              </a:rPr>
              <a:t>-/-</a:t>
            </a:r>
            <a:r>
              <a:rPr lang="en-GB" sz="2400">
                <a:solidFill>
                  <a:srgbClr val="00FFFF"/>
                </a:solidFill>
              </a:rPr>
              <a:t> mice 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	</a:t>
            </a:r>
            <a:r>
              <a:rPr lang="en-GB" sz="2400">
                <a:solidFill>
                  <a:srgbClr val="FFFF00"/>
                </a:solidFill>
              </a:rPr>
              <a:t>Congenital hypothyroidism, thyroid hypoplasia</a:t>
            </a:r>
            <a:endParaRPr lang="en-US" sz="2400">
              <a:solidFill>
                <a:srgbClr val="00FFFF"/>
              </a:solidFill>
            </a:endParaRPr>
          </a:p>
        </p:txBody>
      </p:sp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457200" y="522288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and thyroid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515938" y="1649413"/>
            <a:ext cx="8385175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GB" sz="2400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Thyroid follicular cell proliferation and differentiation</a:t>
            </a: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	</a:t>
            </a:r>
            <a:r>
              <a:rPr lang="en-GB" sz="2400">
                <a:solidFill>
                  <a:srgbClr val="FFFF00"/>
                </a:solidFill>
              </a:rPr>
              <a:t>Mitogenic effect of TSH mediated by cAMP</a:t>
            </a:r>
          </a:p>
          <a:p>
            <a:pPr>
              <a:spcBef>
                <a:spcPct val="20000"/>
              </a:spcBef>
            </a:pPr>
            <a:endParaRPr lang="en-US" sz="2400">
              <a:solidFill>
                <a:srgbClr val="00FFFF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400">
                <a:solidFill>
                  <a:srgbClr val="00FFFF"/>
                </a:solidFill>
              </a:rPr>
              <a:t>Thyroid hormone synthesis (TPO, NIS) via cAMP</a:t>
            </a:r>
          </a:p>
          <a:p>
            <a:pPr>
              <a:spcBef>
                <a:spcPct val="20000"/>
              </a:spcBef>
            </a:pPr>
            <a:r>
              <a:rPr lang="en-US" sz="2400">
                <a:solidFill>
                  <a:srgbClr val="00FFFF"/>
                </a:solidFill>
              </a:rPr>
              <a:t>	</a:t>
            </a:r>
            <a:r>
              <a:rPr lang="en-US" sz="2400">
                <a:solidFill>
                  <a:srgbClr val="FFFF00"/>
                </a:solidFill>
              </a:rPr>
              <a:t>Transcriptional and post-transcriptional </a:t>
            </a:r>
          </a:p>
          <a:p>
            <a:pPr>
              <a:spcBef>
                <a:spcPct val="20000"/>
              </a:spcBef>
            </a:pPr>
            <a:endParaRPr lang="en-GB" sz="2400">
              <a:solidFill>
                <a:srgbClr val="00FFFF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400">
                <a:solidFill>
                  <a:srgbClr val="00FFFF"/>
                </a:solidFill>
              </a:rPr>
              <a:t>Induces TSHR expression by cAMP at low concentration</a:t>
            </a:r>
            <a:endParaRPr lang="en-US" sz="2400">
              <a:solidFill>
                <a:srgbClr val="00FFFF"/>
              </a:solidFill>
            </a:endParaRPr>
          </a:p>
          <a:p>
            <a:pPr>
              <a:spcBef>
                <a:spcPct val="20000"/>
              </a:spcBef>
            </a:pPr>
            <a:endParaRPr lang="en-US" sz="2400">
              <a:solidFill>
                <a:srgbClr val="00FFFF"/>
              </a:solidFill>
            </a:endParaRPr>
          </a:p>
        </p:txBody>
      </p:sp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457200" y="595313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TSH/TSHR and thyroid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2" name="Rectangle 3"/>
          <p:cNvSpPr>
            <a:spLocks noChangeArrowheads="1"/>
          </p:cNvSpPr>
          <p:nvPr/>
        </p:nvSpPr>
        <p:spPr bwMode="auto">
          <a:xfrm>
            <a:off x="263525" y="434975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secondary messenger pathways</a:t>
            </a:r>
          </a:p>
        </p:txBody>
      </p:sp>
      <p:sp>
        <p:nvSpPr>
          <p:cNvPr id="10313" name="AutoShape 5"/>
          <p:cNvSpPr>
            <a:spLocks noChangeArrowheads="1"/>
          </p:cNvSpPr>
          <p:nvPr/>
        </p:nvSpPr>
        <p:spPr bwMode="auto">
          <a:xfrm>
            <a:off x="306388" y="2270125"/>
            <a:ext cx="3106737" cy="36576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/>
              <a:t>S</a:t>
            </a:r>
            <a:endParaRPr lang="en-US" sz="1800" b="0"/>
          </a:p>
        </p:txBody>
      </p:sp>
      <p:pic>
        <p:nvPicPr>
          <p:cNvPr id="10311" name="Object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25" y="1573213"/>
            <a:ext cx="950913" cy="1098550"/>
          </a:xfrm>
          <a:prstGeom prst="rect">
            <a:avLst/>
          </a:prstGeom>
        </p:spPr>
      </p:pic>
      <p:sp>
        <p:nvSpPr>
          <p:cNvPr id="10314" name="Oval 10"/>
          <p:cNvSpPr>
            <a:spLocks noChangeArrowheads="1"/>
          </p:cNvSpPr>
          <p:nvPr/>
        </p:nvSpPr>
        <p:spPr bwMode="auto">
          <a:xfrm>
            <a:off x="1873250" y="2416175"/>
            <a:ext cx="493713" cy="3048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Gs</a:t>
            </a:r>
            <a:endParaRPr lang="el-GR" sz="1200">
              <a:solidFill>
                <a:schemeClr val="bg1"/>
              </a:solidFill>
            </a:endParaRPr>
          </a:p>
        </p:txBody>
      </p:sp>
      <p:sp>
        <p:nvSpPr>
          <p:cNvPr id="10315" name="Oval 11"/>
          <p:cNvSpPr>
            <a:spLocks noChangeArrowheads="1"/>
          </p:cNvSpPr>
          <p:nvPr/>
        </p:nvSpPr>
        <p:spPr bwMode="auto">
          <a:xfrm>
            <a:off x="1073150" y="2441575"/>
            <a:ext cx="493713" cy="3048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Gq</a:t>
            </a:r>
            <a:endParaRPr lang="el-GR" sz="1200">
              <a:solidFill>
                <a:schemeClr val="bg1"/>
              </a:solidFill>
            </a:endParaRPr>
          </a:p>
        </p:txBody>
      </p:sp>
      <p:sp>
        <p:nvSpPr>
          <p:cNvPr id="10316" name="Text Box 13"/>
          <p:cNvSpPr txBox="1">
            <a:spLocks noChangeArrowheads="1"/>
          </p:cNvSpPr>
          <p:nvPr/>
        </p:nvSpPr>
        <p:spPr bwMode="auto">
          <a:xfrm>
            <a:off x="2620963" y="3011488"/>
            <a:ext cx="606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cAMP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17" name="Text Box 14"/>
          <p:cNvSpPr txBox="1">
            <a:spLocks noChangeArrowheads="1"/>
          </p:cNvSpPr>
          <p:nvPr/>
        </p:nvSpPr>
        <p:spPr bwMode="auto">
          <a:xfrm>
            <a:off x="1871663" y="3028950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ATP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18" name="Oval 17"/>
          <p:cNvSpPr>
            <a:spLocks noChangeArrowheads="1"/>
          </p:cNvSpPr>
          <p:nvPr/>
        </p:nvSpPr>
        <p:spPr bwMode="auto">
          <a:xfrm>
            <a:off x="2659063" y="2436813"/>
            <a:ext cx="493712" cy="304800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Gi</a:t>
            </a:r>
            <a:endParaRPr lang="el-GR" sz="1200">
              <a:solidFill>
                <a:schemeClr val="bg1"/>
              </a:solidFill>
            </a:endParaRPr>
          </a:p>
        </p:txBody>
      </p:sp>
      <p:grpSp>
        <p:nvGrpSpPr>
          <p:cNvPr id="10319" name="Group 18"/>
          <p:cNvGrpSpPr>
            <a:grpSpLocks/>
          </p:cNvGrpSpPr>
          <p:nvPr/>
        </p:nvGrpSpPr>
        <p:grpSpPr bwMode="auto">
          <a:xfrm>
            <a:off x="2268538" y="2262188"/>
            <a:ext cx="463550" cy="501650"/>
            <a:chOff x="3374" y="1055"/>
            <a:chExt cx="292" cy="316"/>
          </a:xfrm>
        </p:grpSpPr>
        <p:sp>
          <p:nvSpPr>
            <p:cNvPr id="10377" name="Oval 15"/>
            <p:cNvSpPr>
              <a:spLocks noChangeArrowheads="1"/>
            </p:cNvSpPr>
            <p:nvPr/>
          </p:nvSpPr>
          <p:spPr bwMode="auto">
            <a:xfrm>
              <a:off x="3374" y="1055"/>
              <a:ext cx="292" cy="316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rgbClr val="99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8" name="Text Box 16"/>
            <p:cNvSpPr txBox="1">
              <a:spLocks noChangeArrowheads="1"/>
            </p:cNvSpPr>
            <p:nvPr/>
          </p:nvSpPr>
          <p:spPr bwMode="auto">
            <a:xfrm>
              <a:off x="3393" y="1126"/>
              <a:ext cx="2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AC</a:t>
              </a: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0320" name="Freeform 19"/>
          <p:cNvSpPr>
            <a:spLocks/>
          </p:cNvSpPr>
          <p:nvPr/>
        </p:nvSpPr>
        <p:spPr bwMode="auto">
          <a:xfrm flipH="1">
            <a:off x="2108200" y="2784475"/>
            <a:ext cx="835025" cy="277813"/>
          </a:xfrm>
          <a:custGeom>
            <a:avLst/>
            <a:gdLst>
              <a:gd name="T0" fmla="*/ 835025 w 526"/>
              <a:gd name="T1" fmla="*/ 277813 h 175"/>
              <a:gd name="T2" fmla="*/ 385762 w 526"/>
              <a:gd name="T3" fmla="*/ 1588 h 175"/>
              <a:gd name="T4" fmla="*/ 0 w 526"/>
              <a:gd name="T5" fmla="*/ 269875 h 175"/>
              <a:gd name="T6" fmla="*/ 0 60000 65536"/>
              <a:gd name="T7" fmla="*/ 0 60000 65536"/>
              <a:gd name="T8" fmla="*/ 0 60000 65536"/>
              <a:gd name="T9" fmla="*/ 0 w 526"/>
              <a:gd name="T10" fmla="*/ 0 h 175"/>
              <a:gd name="T11" fmla="*/ 526 w 526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6" h="175">
                <a:moveTo>
                  <a:pt x="526" y="175"/>
                </a:moveTo>
                <a:cubicBezTo>
                  <a:pt x="428" y="88"/>
                  <a:pt x="331" y="2"/>
                  <a:pt x="243" y="1"/>
                </a:cubicBezTo>
                <a:cubicBezTo>
                  <a:pt x="155" y="0"/>
                  <a:pt x="77" y="85"/>
                  <a:pt x="0" y="17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21" name="Line 20"/>
          <p:cNvSpPr>
            <a:spLocks noChangeShapeType="1"/>
          </p:cNvSpPr>
          <p:nvPr/>
        </p:nvSpPr>
        <p:spPr bwMode="auto">
          <a:xfrm>
            <a:off x="2935288" y="3287713"/>
            <a:ext cx="0" cy="3254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22" name="Text Box 21"/>
          <p:cNvSpPr txBox="1">
            <a:spLocks noChangeArrowheads="1"/>
          </p:cNvSpPr>
          <p:nvPr/>
        </p:nvSpPr>
        <p:spPr bwMode="auto">
          <a:xfrm>
            <a:off x="2681288" y="3554413"/>
            <a:ext cx="504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PKA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23" name="Oval 22"/>
          <p:cNvSpPr>
            <a:spLocks noChangeArrowheads="1"/>
          </p:cNvSpPr>
          <p:nvPr/>
        </p:nvSpPr>
        <p:spPr bwMode="auto">
          <a:xfrm>
            <a:off x="950913" y="3736975"/>
            <a:ext cx="1617662" cy="11461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24" name="Group 44"/>
          <p:cNvGrpSpPr>
            <a:grpSpLocks/>
          </p:cNvGrpSpPr>
          <p:nvPr/>
        </p:nvGrpSpPr>
        <p:grpSpPr bwMode="auto">
          <a:xfrm>
            <a:off x="1074738" y="4170363"/>
            <a:ext cx="1184275" cy="365125"/>
            <a:chOff x="2644" y="2196"/>
            <a:chExt cx="746" cy="230"/>
          </a:xfrm>
        </p:grpSpPr>
        <p:sp>
          <p:nvSpPr>
            <p:cNvPr id="10365" name="AutoShape 23"/>
            <p:cNvSpPr>
              <a:spLocks noChangeArrowheads="1"/>
            </p:cNvSpPr>
            <p:nvPr/>
          </p:nvSpPr>
          <p:spPr bwMode="auto">
            <a:xfrm>
              <a:off x="2690" y="2234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6" name="AutoShape 24"/>
            <p:cNvSpPr>
              <a:spLocks noChangeArrowheads="1"/>
            </p:cNvSpPr>
            <p:nvPr/>
          </p:nvSpPr>
          <p:spPr bwMode="auto">
            <a:xfrm>
              <a:off x="2938" y="2234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7" name="AutoShape 25"/>
            <p:cNvSpPr>
              <a:spLocks noChangeArrowheads="1"/>
            </p:cNvSpPr>
            <p:nvPr/>
          </p:nvSpPr>
          <p:spPr bwMode="auto">
            <a:xfrm flipV="1">
              <a:off x="2815" y="2236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8" name="AutoShape 26"/>
            <p:cNvSpPr>
              <a:spLocks noChangeArrowheads="1"/>
            </p:cNvSpPr>
            <p:nvPr/>
          </p:nvSpPr>
          <p:spPr bwMode="auto">
            <a:xfrm flipV="1">
              <a:off x="3063" y="2236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9" name="AutoShape 27"/>
            <p:cNvSpPr>
              <a:spLocks noChangeArrowheads="1"/>
            </p:cNvSpPr>
            <p:nvPr/>
          </p:nvSpPr>
          <p:spPr bwMode="auto">
            <a:xfrm>
              <a:off x="3187" y="2234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0" name="AutoShape 37"/>
            <p:cNvSpPr>
              <a:spLocks noChangeArrowheads="1"/>
            </p:cNvSpPr>
            <p:nvPr/>
          </p:nvSpPr>
          <p:spPr bwMode="auto">
            <a:xfrm flipV="1">
              <a:off x="2690" y="2232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1" name="AutoShape 38"/>
            <p:cNvSpPr>
              <a:spLocks noChangeArrowheads="1"/>
            </p:cNvSpPr>
            <p:nvPr/>
          </p:nvSpPr>
          <p:spPr bwMode="auto">
            <a:xfrm flipV="1">
              <a:off x="2938" y="2232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2" name="AutoShape 39"/>
            <p:cNvSpPr>
              <a:spLocks noChangeArrowheads="1"/>
            </p:cNvSpPr>
            <p:nvPr/>
          </p:nvSpPr>
          <p:spPr bwMode="auto">
            <a:xfrm>
              <a:off x="2815" y="2230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3" name="AutoShape 40"/>
            <p:cNvSpPr>
              <a:spLocks noChangeArrowheads="1"/>
            </p:cNvSpPr>
            <p:nvPr/>
          </p:nvSpPr>
          <p:spPr bwMode="auto">
            <a:xfrm>
              <a:off x="3063" y="2230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4" name="AutoShape 41"/>
            <p:cNvSpPr>
              <a:spLocks noChangeArrowheads="1"/>
            </p:cNvSpPr>
            <p:nvPr/>
          </p:nvSpPr>
          <p:spPr bwMode="auto">
            <a:xfrm flipV="1">
              <a:off x="3187" y="2232"/>
              <a:ext cx="165" cy="175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5" name="Rectangle 42"/>
            <p:cNvSpPr>
              <a:spLocks noChangeArrowheads="1"/>
            </p:cNvSpPr>
            <p:nvPr/>
          </p:nvSpPr>
          <p:spPr bwMode="auto">
            <a:xfrm>
              <a:off x="2644" y="2198"/>
              <a:ext cx="122" cy="2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6" name="Rectangle 43"/>
            <p:cNvSpPr>
              <a:spLocks noChangeArrowheads="1"/>
            </p:cNvSpPr>
            <p:nvPr/>
          </p:nvSpPr>
          <p:spPr bwMode="auto">
            <a:xfrm>
              <a:off x="3268" y="2196"/>
              <a:ext cx="122" cy="2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5" name="Group 60"/>
          <p:cNvGrpSpPr>
            <a:grpSpLocks/>
          </p:cNvGrpSpPr>
          <p:nvPr/>
        </p:nvGrpSpPr>
        <p:grpSpPr bwMode="auto">
          <a:xfrm>
            <a:off x="307975" y="5368925"/>
            <a:ext cx="3105150" cy="1041400"/>
            <a:chOff x="2204" y="3012"/>
            <a:chExt cx="1956" cy="656"/>
          </a:xfrm>
        </p:grpSpPr>
        <p:sp>
          <p:nvSpPr>
            <p:cNvPr id="10352" name="AutoShape 47"/>
            <p:cNvSpPr>
              <a:spLocks noChangeArrowheads="1"/>
            </p:cNvSpPr>
            <p:nvPr/>
          </p:nvSpPr>
          <p:spPr bwMode="auto">
            <a:xfrm>
              <a:off x="2204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3" name="AutoShape 48"/>
            <p:cNvSpPr>
              <a:spLocks noChangeArrowheads="1"/>
            </p:cNvSpPr>
            <p:nvPr/>
          </p:nvSpPr>
          <p:spPr bwMode="auto">
            <a:xfrm>
              <a:off x="2353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4" name="AutoShape 49"/>
            <p:cNvSpPr>
              <a:spLocks noChangeArrowheads="1"/>
            </p:cNvSpPr>
            <p:nvPr/>
          </p:nvSpPr>
          <p:spPr bwMode="auto">
            <a:xfrm>
              <a:off x="2506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5" name="AutoShape 50"/>
            <p:cNvSpPr>
              <a:spLocks noChangeArrowheads="1"/>
            </p:cNvSpPr>
            <p:nvPr/>
          </p:nvSpPr>
          <p:spPr bwMode="auto">
            <a:xfrm>
              <a:off x="2805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6" name="AutoShape 51"/>
            <p:cNvSpPr>
              <a:spLocks noChangeArrowheads="1"/>
            </p:cNvSpPr>
            <p:nvPr/>
          </p:nvSpPr>
          <p:spPr bwMode="auto">
            <a:xfrm>
              <a:off x="3108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7" name="AutoShape 52"/>
            <p:cNvSpPr>
              <a:spLocks noChangeArrowheads="1"/>
            </p:cNvSpPr>
            <p:nvPr/>
          </p:nvSpPr>
          <p:spPr bwMode="auto">
            <a:xfrm>
              <a:off x="3410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8" name="AutoShape 53"/>
            <p:cNvSpPr>
              <a:spLocks noChangeArrowheads="1"/>
            </p:cNvSpPr>
            <p:nvPr/>
          </p:nvSpPr>
          <p:spPr bwMode="auto">
            <a:xfrm>
              <a:off x="3713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9" name="AutoShape 54"/>
            <p:cNvSpPr>
              <a:spLocks noChangeArrowheads="1"/>
            </p:cNvSpPr>
            <p:nvPr/>
          </p:nvSpPr>
          <p:spPr bwMode="auto">
            <a:xfrm>
              <a:off x="4012" y="3012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0" name="AutoShape 55"/>
            <p:cNvSpPr>
              <a:spLocks noChangeArrowheads="1"/>
            </p:cNvSpPr>
            <p:nvPr/>
          </p:nvSpPr>
          <p:spPr bwMode="auto">
            <a:xfrm>
              <a:off x="2656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1" name="AutoShape 56"/>
            <p:cNvSpPr>
              <a:spLocks noChangeArrowheads="1"/>
            </p:cNvSpPr>
            <p:nvPr/>
          </p:nvSpPr>
          <p:spPr bwMode="auto">
            <a:xfrm>
              <a:off x="2958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2" name="AutoShape 57"/>
            <p:cNvSpPr>
              <a:spLocks noChangeArrowheads="1"/>
            </p:cNvSpPr>
            <p:nvPr/>
          </p:nvSpPr>
          <p:spPr bwMode="auto">
            <a:xfrm>
              <a:off x="3261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3" name="AutoShape 58"/>
            <p:cNvSpPr>
              <a:spLocks noChangeArrowheads="1"/>
            </p:cNvSpPr>
            <p:nvPr/>
          </p:nvSpPr>
          <p:spPr bwMode="auto">
            <a:xfrm>
              <a:off x="3564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4" name="AutoShape 59"/>
            <p:cNvSpPr>
              <a:spLocks noChangeArrowheads="1"/>
            </p:cNvSpPr>
            <p:nvPr/>
          </p:nvSpPr>
          <p:spPr bwMode="auto">
            <a:xfrm>
              <a:off x="3862" y="3136"/>
              <a:ext cx="148" cy="5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26" name="Text Box 45"/>
          <p:cNvSpPr txBox="1">
            <a:spLocks noChangeArrowheads="1"/>
          </p:cNvSpPr>
          <p:nvPr/>
        </p:nvSpPr>
        <p:spPr bwMode="auto">
          <a:xfrm>
            <a:off x="2108200" y="4884738"/>
            <a:ext cx="12938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↑Differentiation</a:t>
            </a:r>
          </a:p>
          <a:p>
            <a:r>
              <a:rPr lang="en-GB" sz="1200">
                <a:solidFill>
                  <a:schemeClr val="bg1"/>
                </a:solidFill>
              </a:rPr>
              <a:t>↑Growth</a:t>
            </a:r>
          </a:p>
          <a:p>
            <a:r>
              <a:rPr lang="en-GB" sz="1200">
                <a:solidFill>
                  <a:schemeClr val="bg1"/>
                </a:solidFill>
              </a:rPr>
              <a:t>↑Synthesis</a:t>
            </a: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0327" name="Group 64"/>
          <p:cNvGrpSpPr>
            <a:grpSpLocks/>
          </p:cNvGrpSpPr>
          <p:nvPr/>
        </p:nvGrpSpPr>
        <p:grpSpPr bwMode="auto">
          <a:xfrm>
            <a:off x="646113" y="2274888"/>
            <a:ext cx="488950" cy="501650"/>
            <a:chOff x="2417" y="1095"/>
            <a:chExt cx="308" cy="316"/>
          </a:xfrm>
        </p:grpSpPr>
        <p:sp>
          <p:nvSpPr>
            <p:cNvPr id="10350" name="Oval 62"/>
            <p:cNvSpPr>
              <a:spLocks noChangeArrowheads="1"/>
            </p:cNvSpPr>
            <p:nvPr/>
          </p:nvSpPr>
          <p:spPr bwMode="auto">
            <a:xfrm>
              <a:off x="2424" y="1095"/>
              <a:ext cx="292" cy="31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" name="Text Box 63"/>
            <p:cNvSpPr txBox="1">
              <a:spLocks noChangeArrowheads="1"/>
            </p:cNvSpPr>
            <p:nvPr/>
          </p:nvSpPr>
          <p:spPr bwMode="auto">
            <a:xfrm>
              <a:off x="2417" y="1166"/>
              <a:ext cx="3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PLC</a:t>
              </a: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0328" name="Oval 65"/>
          <p:cNvSpPr>
            <a:spLocks noChangeArrowheads="1"/>
          </p:cNvSpPr>
          <p:nvPr/>
        </p:nvSpPr>
        <p:spPr bwMode="auto">
          <a:xfrm>
            <a:off x="1681163" y="3986213"/>
            <a:ext cx="393700" cy="241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/>
              <a:t>CREB</a:t>
            </a:r>
            <a:endParaRPr lang="en-US" sz="800"/>
          </a:p>
        </p:txBody>
      </p:sp>
      <p:sp>
        <p:nvSpPr>
          <p:cNvPr id="10329" name="Freeform 67"/>
          <p:cNvSpPr>
            <a:spLocks/>
          </p:cNvSpPr>
          <p:nvPr/>
        </p:nvSpPr>
        <p:spPr bwMode="auto">
          <a:xfrm>
            <a:off x="1860550" y="3619500"/>
            <a:ext cx="841375" cy="327025"/>
          </a:xfrm>
          <a:custGeom>
            <a:avLst/>
            <a:gdLst>
              <a:gd name="T0" fmla="*/ 841375 w 684"/>
              <a:gd name="T1" fmla="*/ 58520 h 190"/>
              <a:gd name="T2" fmla="*/ 162371 w 684"/>
              <a:gd name="T3" fmla="*/ 44751 h 190"/>
              <a:gd name="T4" fmla="*/ 0 w 684"/>
              <a:gd name="T5" fmla="*/ 327025 h 190"/>
              <a:gd name="T6" fmla="*/ 0 60000 65536"/>
              <a:gd name="T7" fmla="*/ 0 60000 65536"/>
              <a:gd name="T8" fmla="*/ 0 60000 65536"/>
              <a:gd name="T9" fmla="*/ 0 w 684"/>
              <a:gd name="T10" fmla="*/ 0 h 190"/>
              <a:gd name="T11" fmla="*/ 684 w 684"/>
              <a:gd name="T12" fmla="*/ 190 h 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4" h="190">
                <a:moveTo>
                  <a:pt x="684" y="34"/>
                </a:moveTo>
                <a:cubicBezTo>
                  <a:pt x="465" y="17"/>
                  <a:pt x="246" y="0"/>
                  <a:pt x="132" y="26"/>
                </a:cubicBezTo>
                <a:cubicBezTo>
                  <a:pt x="18" y="52"/>
                  <a:pt x="9" y="121"/>
                  <a:pt x="0" y="19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0" name="Freeform 68"/>
          <p:cNvSpPr>
            <a:spLocks/>
          </p:cNvSpPr>
          <p:nvPr/>
        </p:nvSpPr>
        <p:spPr bwMode="auto">
          <a:xfrm>
            <a:off x="2654300" y="3806825"/>
            <a:ext cx="269875" cy="1047750"/>
          </a:xfrm>
          <a:custGeom>
            <a:avLst/>
            <a:gdLst>
              <a:gd name="T0" fmla="*/ 269875 w 170"/>
              <a:gd name="T1" fmla="*/ 0 h 660"/>
              <a:gd name="T2" fmla="*/ 212725 w 170"/>
              <a:gd name="T3" fmla="*/ 488950 h 660"/>
              <a:gd name="T4" fmla="*/ 34925 w 170"/>
              <a:gd name="T5" fmla="*/ 673100 h 660"/>
              <a:gd name="T6" fmla="*/ 3175 w 170"/>
              <a:gd name="T7" fmla="*/ 1047750 h 660"/>
              <a:gd name="T8" fmla="*/ 0 60000 65536"/>
              <a:gd name="T9" fmla="*/ 0 60000 65536"/>
              <a:gd name="T10" fmla="*/ 0 60000 65536"/>
              <a:gd name="T11" fmla="*/ 0 60000 65536"/>
              <a:gd name="T12" fmla="*/ 0 w 170"/>
              <a:gd name="T13" fmla="*/ 0 h 660"/>
              <a:gd name="T14" fmla="*/ 170 w 170"/>
              <a:gd name="T15" fmla="*/ 660 h 6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0" h="660">
                <a:moveTo>
                  <a:pt x="170" y="0"/>
                </a:moveTo>
                <a:cubicBezTo>
                  <a:pt x="164" y="118"/>
                  <a:pt x="159" y="237"/>
                  <a:pt x="134" y="308"/>
                </a:cubicBezTo>
                <a:cubicBezTo>
                  <a:pt x="109" y="379"/>
                  <a:pt x="44" y="365"/>
                  <a:pt x="22" y="424"/>
                </a:cubicBezTo>
                <a:cubicBezTo>
                  <a:pt x="0" y="483"/>
                  <a:pt x="1" y="571"/>
                  <a:pt x="2" y="66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1" name="Text Box 69"/>
          <p:cNvSpPr txBox="1">
            <a:spLocks noChangeArrowheads="1"/>
          </p:cNvSpPr>
          <p:nvPr/>
        </p:nvSpPr>
        <p:spPr bwMode="auto">
          <a:xfrm>
            <a:off x="1160463" y="3024188"/>
            <a:ext cx="514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PIP2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32" name="Text Box 70"/>
          <p:cNvSpPr txBox="1">
            <a:spLocks noChangeArrowheads="1"/>
          </p:cNvSpPr>
          <p:nvPr/>
        </p:nvSpPr>
        <p:spPr bwMode="auto">
          <a:xfrm>
            <a:off x="246063" y="3981450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IP3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33" name="Freeform 74"/>
          <p:cNvSpPr>
            <a:spLocks/>
          </p:cNvSpPr>
          <p:nvPr/>
        </p:nvSpPr>
        <p:spPr bwMode="auto">
          <a:xfrm>
            <a:off x="434975" y="2792413"/>
            <a:ext cx="806450" cy="1230312"/>
          </a:xfrm>
          <a:custGeom>
            <a:avLst/>
            <a:gdLst>
              <a:gd name="T0" fmla="*/ 806450 w 508"/>
              <a:gd name="T1" fmla="*/ 271462 h 775"/>
              <a:gd name="T2" fmla="*/ 482600 w 508"/>
              <a:gd name="T3" fmla="*/ 4762 h 775"/>
              <a:gd name="T4" fmla="*/ 146050 w 508"/>
              <a:gd name="T5" fmla="*/ 296862 h 775"/>
              <a:gd name="T6" fmla="*/ 0 w 508"/>
              <a:gd name="T7" fmla="*/ 1230312 h 775"/>
              <a:gd name="T8" fmla="*/ 0 60000 65536"/>
              <a:gd name="T9" fmla="*/ 0 60000 65536"/>
              <a:gd name="T10" fmla="*/ 0 60000 65536"/>
              <a:gd name="T11" fmla="*/ 0 60000 65536"/>
              <a:gd name="T12" fmla="*/ 0 w 508"/>
              <a:gd name="T13" fmla="*/ 0 h 775"/>
              <a:gd name="T14" fmla="*/ 508 w 508"/>
              <a:gd name="T15" fmla="*/ 775 h 7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8" h="775">
                <a:moveTo>
                  <a:pt x="508" y="171"/>
                </a:moveTo>
                <a:cubicBezTo>
                  <a:pt x="440" y="85"/>
                  <a:pt x="373" y="0"/>
                  <a:pt x="304" y="3"/>
                </a:cubicBezTo>
                <a:cubicBezTo>
                  <a:pt x="235" y="6"/>
                  <a:pt x="143" y="58"/>
                  <a:pt x="92" y="187"/>
                </a:cubicBezTo>
                <a:cubicBezTo>
                  <a:pt x="41" y="316"/>
                  <a:pt x="20" y="545"/>
                  <a:pt x="0" y="775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4" name="Text Box 75"/>
          <p:cNvSpPr txBox="1">
            <a:spLocks noChangeArrowheads="1"/>
          </p:cNvSpPr>
          <p:nvPr/>
        </p:nvSpPr>
        <p:spPr bwMode="auto">
          <a:xfrm>
            <a:off x="317500" y="4884738"/>
            <a:ext cx="1436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↑H</a:t>
            </a:r>
            <a:r>
              <a:rPr lang="en-GB" sz="1200" baseline="-25000">
                <a:solidFill>
                  <a:schemeClr val="bg1"/>
                </a:solidFill>
              </a:rPr>
              <a:t>2</a:t>
            </a:r>
            <a:r>
              <a:rPr lang="en-GB" sz="1200">
                <a:solidFill>
                  <a:schemeClr val="bg1"/>
                </a:solidFill>
              </a:rPr>
              <a:t>O</a:t>
            </a:r>
            <a:r>
              <a:rPr lang="en-GB" sz="1200" baseline="-25000">
                <a:solidFill>
                  <a:schemeClr val="bg1"/>
                </a:solidFill>
              </a:rPr>
              <a:t>2 </a:t>
            </a:r>
            <a:r>
              <a:rPr lang="en-GB" sz="1200">
                <a:solidFill>
                  <a:schemeClr val="bg1"/>
                </a:solidFill>
              </a:rPr>
              <a:t>Generation</a:t>
            </a:r>
          </a:p>
          <a:p>
            <a:r>
              <a:rPr lang="en-GB" sz="1200">
                <a:solidFill>
                  <a:schemeClr val="bg1"/>
                </a:solidFill>
              </a:rPr>
              <a:t>↑Iodine efflux</a:t>
            </a:r>
          </a:p>
          <a:p>
            <a:r>
              <a:rPr lang="en-GB" sz="1200">
                <a:solidFill>
                  <a:schemeClr val="bg1"/>
                </a:solidFill>
              </a:rPr>
              <a:t>↑Iodination</a:t>
            </a:r>
          </a:p>
        </p:txBody>
      </p:sp>
      <p:sp>
        <p:nvSpPr>
          <p:cNvPr id="10335" name="Text Box 76"/>
          <p:cNvSpPr txBox="1">
            <a:spLocks noChangeArrowheads="1"/>
          </p:cNvSpPr>
          <p:nvPr/>
        </p:nvSpPr>
        <p:spPr bwMode="auto">
          <a:xfrm>
            <a:off x="739775" y="631983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00FFFF"/>
                </a:solidFill>
              </a:rPr>
              <a:t>Follicular Lumen</a:t>
            </a:r>
            <a:endParaRPr lang="en-US" sz="1800">
              <a:solidFill>
                <a:srgbClr val="00FFFF"/>
              </a:solidFill>
            </a:endParaRPr>
          </a:p>
        </p:txBody>
      </p:sp>
      <p:sp>
        <p:nvSpPr>
          <p:cNvPr id="10336" name="Freeform 78"/>
          <p:cNvSpPr>
            <a:spLocks/>
          </p:cNvSpPr>
          <p:nvPr/>
        </p:nvSpPr>
        <p:spPr bwMode="auto">
          <a:xfrm>
            <a:off x="423863" y="4232275"/>
            <a:ext cx="252412" cy="692150"/>
          </a:xfrm>
          <a:custGeom>
            <a:avLst/>
            <a:gdLst>
              <a:gd name="T0" fmla="*/ 30162 w 159"/>
              <a:gd name="T1" fmla="*/ 0 h 436"/>
              <a:gd name="T2" fmla="*/ 30162 w 159"/>
              <a:gd name="T3" fmla="*/ 323850 h 436"/>
              <a:gd name="T4" fmla="*/ 207962 w 159"/>
              <a:gd name="T5" fmla="*/ 444500 h 436"/>
              <a:gd name="T6" fmla="*/ 252412 w 159"/>
              <a:gd name="T7" fmla="*/ 692150 h 436"/>
              <a:gd name="T8" fmla="*/ 0 60000 65536"/>
              <a:gd name="T9" fmla="*/ 0 60000 65536"/>
              <a:gd name="T10" fmla="*/ 0 60000 65536"/>
              <a:gd name="T11" fmla="*/ 0 60000 65536"/>
              <a:gd name="T12" fmla="*/ 0 w 159"/>
              <a:gd name="T13" fmla="*/ 0 h 436"/>
              <a:gd name="T14" fmla="*/ 159 w 159"/>
              <a:gd name="T15" fmla="*/ 436 h 4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" h="436">
                <a:moveTo>
                  <a:pt x="19" y="0"/>
                </a:moveTo>
                <a:cubicBezTo>
                  <a:pt x="9" y="78"/>
                  <a:pt x="0" y="157"/>
                  <a:pt x="19" y="204"/>
                </a:cubicBezTo>
                <a:cubicBezTo>
                  <a:pt x="38" y="251"/>
                  <a:pt x="108" y="241"/>
                  <a:pt x="131" y="280"/>
                </a:cubicBezTo>
                <a:cubicBezTo>
                  <a:pt x="154" y="319"/>
                  <a:pt x="156" y="377"/>
                  <a:pt x="159" y="436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7" name="Freeform 79"/>
          <p:cNvSpPr>
            <a:spLocks/>
          </p:cNvSpPr>
          <p:nvPr/>
        </p:nvSpPr>
        <p:spPr bwMode="auto">
          <a:xfrm>
            <a:off x="782638" y="2800350"/>
            <a:ext cx="98425" cy="569913"/>
          </a:xfrm>
          <a:custGeom>
            <a:avLst/>
            <a:gdLst>
              <a:gd name="T0" fmla="*/ 98425 w 171"/>
              <a:gd name="T1" fmla="*/ 2643 h 647"/>
              <a:gd name="T2" fmla="*/ 45471 w 171"/>
              <a:gd name="T3" fmla="*/ 27306 h 647"/>
              <a:gd name="T4" fmla="*/ 1727 w 171"/>
              <a:gd name="T5" fmla="*/ 168243 h 647"/>
              <a:gd name="T6" fmla="*/ 33959 w 171"/>
              <a:gd name="T7" fmla="*/ 407836 h 647"/>
              <a:gd name="T8" fmla="*/ 84611 w 171"/>
              <a:gd name="T9" fmla="*/ 569913 h 6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"/>
              <a:gd name="T16" fmla="*/ 0 h 647"/>
              <a:gd name="T17" fmla="*/ 171 w 171"/>
              <a:gd name="T18" fmla="*/ 647 h 6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" h="647">
                <a:moveTo>
                  <a:pt x="171" y="3"/>
                </a:moveTo>
                <a:cubicBezTo>
                  <a:pt x="139" y="1"/>
                  <a:pt x="107" y="0"/>
                  <a:pt x="79" y="31"/>
                </a:cubicBezTo>
                <a:cubicBezTo>
                  <a:pt x="51" y="62"/>
                  <a:pt x="6" y="119"/>
                  <a:pt x="3" y="191"/>
                </a:cubicBezTo>
                <a:cubicBezTo>
                  <a:pt x="0" y="263"/>
                  <a:pt x="35" y="387"/>
                  <a:pt x="59" y="463"/>
                </a:cubicBezTo>
                <a:cubicBezTo>
                  <a:pt x="83" y="539"/>
                  <a:pt x="115" y="593"/>
                  <a:pt x="147" y="647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8" name="Text Box 80"/>
          <p:cNvSpPr txBox="1">
            <a:spLocks noChangeArrowheads="1"/>
          </p:cNvSpPr>
          <p:nvPr/>
        </p:nvSpPr>
        <p:spPr bwMode="auto">
          <a:xfrm>
            <a:off x="595313" y="3309938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DAG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39" name="Text Box 81"/>
          <p:cNvSpPr txBox="1">
            <a:spLocks noChangeArrowheads="1"/>
          </p:cNvSpPr>
          <p:nvPr/>
        </p:nvSpPr>
        <p:spPr bwMode="auto">
          <a:xfrm>
            <a:off x="579438" y="3694113"/>
            <a:ext cx="504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PKC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40" name="Line 82"/>
          <p:cNvSpPr>
            <a:spLocks noChangeShapeType="1"/>
          </p:cNvSpPr>
          <p:nvPr/>
        </p:nvSpPr>
        <p:spPr bwMode="auto">
          <a:xfrm>
            <a:off x="839788" y="3541713"/>
            <a:ext cx="0" cy="1857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1" name="Freeform 83"/>
          <p:cNvSpPr>
            <a:spLocks/>
          </p:cNvSpPr>
          <p:nvPr/>
        </p:nvSpPr>
        <p:spPr bwMode="auto">
          <a:xfrm>
            <a:off x="744538" y="3933825"/>
            <a:ext cx="465137" cy="204788"/>
          </a:xfrm>
          <a:custGeom>
            <a:avLst/>
            <a:gdLst>
              <a:gd name="T0" fmla="*/ 71437 w 293"/>
              <a:gd name="T1" fmla="*/ 0 h 129"/>
              <a:gd name="T2" fmla="*/ 65087 w 293"/>
              <a:gd name="T3" fmla="*/ 171450 h 129"/>
              <a:gd name="T4" fmla="*/ 465137 w 293"/>
              <a:gd name="T5" fmla="*/ 203200 h 129"/>
              <a:gd name="T6" fmla="*/ 0 60000 65536"/>
              <a:gd name="T7" fmla="*/ 0 60000 65536"/>
              <a:gd name="T8" fmla="*/ 0 60000 65536"/>
              <a:gd name="T9" fmla="*/ 0 w 293"/>
              <a:gd name="T10" fmla="*/ 0 h 129"/>
              <a:gd name="T11" fmla="*/ 293 w 293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3" h="129">
                <a:moveTo>
                  <a:pt x="45" y="0"/>
                </a:moveTo>
                <a:cubicBezTo>
                  <a:pt x="22" y="43"/>
                  <a:pt x="0" y="87"/>
                  <a:pt x="41" y="108"/>
                </a:cubicBezTo>
                <a:cubicBezTo>
                  <a:pt x="82" y="129"/>
                  <a:pt x="187" y="128"/>
                  <a:pt x="293" y="128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2" name="Freeform 84"/>
          <p:cNvSpPr>
            <a:spLocks/>
          </p:cNvSpPr>
          <p:nvPr/>
        </p:nvSpPr>
        <p:spPr bwMode="auto">
          <a:xfrm>
            <a:off x="665163" y="4048125"/>
            <a:ext cx="236537" cy="863600"/>
          </a:xfrm>
          <a:custGeom>
            <a:avLst/>
            <a:gdLst>
              <a:gd name="T0" fmla="*/ 100012 w 149"/>
              <a:gd name="T1" fmla="*/ 0 h 544"/>
              <a:gd name="T2" fmla="*/ 17462 w 149"/>
              <a:gd name="T3" fmla="*/ 273050 h 544"/>
              <a:gd name="T4" fmla="*/ 201612 w 149"/>
              <a:gd name="T5" fmla="*/ 552450 h 544"/>
              <a:gd name="T6" fmla="*/ 227012 w 149"/>
              <a:gd name="T7" fmla="*/ 863600 h 544"/>
              <a:gd name="T8" fmla="*/ 0 60000 65536"/>
              <a:gd name="T9" fmla="*/ 0 60000 65536"/>
              <a:gd name="T10" fmla="*/ 0 60000 65536"/>
              <a:gd name="T11" fmla="*/ 0 60000 65536"/>
              <a:gd name="T12" fmla="*/ 0 w 149"/>
              <a:gd name="T13" fmla="*/ 0 h 544"/>
              <a:gd name="T14" fmla="*/ 149 w 149"/>
              <a:gd name="T15" fmla="*/ 544 h 5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9" h="544">
                <a:moveTo>
                  <a:pt x="63" y="0"/>
                </a:moveTo>
                <a:cubicBezTo>
                  <a:pt x="31" y="57"/>
                  <a:pt x="0" y="114"/>
                  <a:pt x="11" y="172"/>
                </a:cubicBezTo>
                <a:cubicBezTo>
                  <a:pt x="22" y="230"/>
                  <a:pt x="105" y="286"/>
                  <a:pt x="127" y="348"/>
                </a:cubicBezTo>
                <a:cubicBezTo>
                  <a:pt x="149" y="410"/>
                  <a:pt x="146" y="477"/>
                  <a:pt x="143" y="544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3" name="Text Box 85"/>
          <p:cNvSpPr txBox="1">
            <a:spLocks noChangeArrowheads="1"/>
          </p:cNvSpPr>
          <p:nvPr/>
        </p:nvSpPr>
        <p:spPr bwMode="auto">
          <a:xfrm>
            <a:off x="4248150" y="6553200"/>
            <a:ext cx="489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0" i="1"/>
              <a:t>Kopp P 2001 CMLS 58:1301; Davies T 2002 JCI 110:161</a:t>
            </a:r>
          </a:p>
        </p:txBody>
      </p:sp>
      <p:sp>
        <p:nvSpPr>
          <p:cNvPr id="10344" name="Text Box 87"/>
          <p:cNvSpPr txBox="1">
            <a:spLocks noChangeArrowheads="1"/>
          </p:cNvSpPr>
          <p:nvPr/>
        </p:nvSpPr>
        <p:spPr bwMode="auto">
          <a:xfrm>
            <a:off x="504825" y="1173163"/>
            <a:ext cx="258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66FF"/>
                </a:solidFill>
              </a:rPr>
              <a:t>Thyroid Follicular Cell</a:t>
            </a:r>
            <a:endParaRPr lang="en-US" sz="1800">
              <a:solidFill>
                <a:srgbClr val="FF66FF"/>
              </a:solidFill>
            </a:endParaRPr>
          </a:p>
        </p:txBody>
      </p:sp>
      <p:sp>
        <p:nvSpPr>
          <p:cNvPr id="10345" name="Rectangle 88"/>
          <p:cNvSpPr>
            <a:spLocks noChangeArrowheads="1"/>
          </p:cNvSpPr>
          <p:nvPr/>
        </p:nvSpPr>
        <p:spPr bwMode="auto">
          <a:xfrm>
            <a:off x="3533775" y="2638425"/>
            <a:ext cx="544512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82575" algn="l"/>
              </a:tabLst>
            </a:pPr>
            <a:r>
              <a:rPr lang="en-US" sz="1800">
                <a:solidFill>
                  <a:srgbClr val="00FFFF"/>
                </a:solidFill>
              </a:rPr>
              <a:t>cAMP is the predominate secondary messenger</a:t>
            </a:r>
            <a:endParaRPr lang="en-US" sz="1600" b="0"/>
          </a:p>
          <a:p>
            <a:pPr>
              <a:tabLst>
                <a:tab pos="282575" algn="l"/>
              </a:tabLst>
            </a:pPr>
            <a:endParaRPr lang="en-GB" sz="1600" b="0"/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00FFFF"/>
                </a:solidFill>
              </a:rPr>
              <a:t>G</a:t>
            </a:r>
            <a:r>
              <a:rPr lang="en-GB" sz="1600">
                <a:solidFill>
                  <a:srgbClr val="00FFFF"/>
                </a:solidFill>
                <a:sym typeface="Symbol" pitchFamily="18" charset="2"/>
              </a:rPr>
              <a:t></a:t>
            </a:r>
            <a:r>
              <a:rPr lang="en-GB" sz="1600" baseline="-25000">
                <a:solidFill>
                  <a:srgbClr val="00FFFF"/>
                </a:solidFill>
                <a:sym typeface="Symbol" pitchFamily="18" charset="2"/>
              </a:rPr>
              <a:t>s</a:t>
            </a:r>
            <a:r>
              <a:rPr lang="en-GB" sz="1600">
                <a:solidFill>
                  <a:srgbClr val="00FFFF"/>
                </a:solidFill>
              </a:rPr>
              <a:t>/AC/cAMP/PKA regulates transcription of 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Sodium-iodide symporter (NIS)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FFFF00"/>
                </a:solidFill>
              </a:rPr>
              <a:t>	Thyroid peroxidase (TPO)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FFFF00"/>
                </a:solidFill>
              </a:rPr>
              <a:t>	Thyroglobulin (Tg)</a:t>
            </a:r>
          </a:p>
          <a:p>
            <a:pPr>
              <a:tabLst>
                <a:tab pos="282575" algn="l"/>
              </a:tabLst>
            </a:pPr>
            <a:endParaRPr lang="en-GB" sz="1600">
              <a:solidFill>
                <a:srgbClr val="FFFF00"/>
              </a:solidFill>
            </a:endParaRP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00FFFF"/>
                </a:solidFill>
              </a:rPr>
              <a:t>G</a:t>
            </a:r>
            <a:r>
              <a:rPr lang="en-GB" sz="1600">
                <a:solidFill>
                  <a:srgbClr val="00FFFF"/>
                </a:solidFill>
                <a:sym typeface="Symbol" pitchFamily="18" charset="2"/>
              </a:rPr>
              <a:t></a:t>
            </a:r>
            <a:r>
              <a:rPr lang="en-GB" sz="1600" baseline="-25000">
                <a:solidFill>
                  <a:srgbClr val="00FFFF"/>
                </a:solidFill>
              </a:rPr>
              <a:t>q</a:t>
            </a:r>
            <a:r>
              <a:rPr lang="en-GB" sz="1600">
                <a:solidFill>
                  <a:srgbClr val="00FFFF"/>
                </a:solidFill>
              </a:rPr>
              <a:t>/PLC/PKC/Ca</a:t>
            </a:r>
            <a:r>
              <a:rPr lang="en-GB" sz="1600" baseline="30000">
                <a:solidFill>
                  <a:srgbClr val="00FFFF"/>
                </a:solidFill>
              </a:rPr>
              <a:t>2+</a:t>
            </a:r>
            <a:r>
              <a:rPr lang="en-GB" sz="1600">
                <a:solidFill>
                  <a:srgbClr val="00FFFF"/>
                </a:solidFill>
              </a:rPr>
              <a:t> regulates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FFFF00"/>
                </a:solidFill>
              </a:rPr>
              <a:t>	Iodine efflux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FFFF00"/>
                </a:solidFill>
              </a:rPr>
              <a:t>	Thyroglobulin iodination</a:t>
            </a:r>
          </a:p>
          <a:p>
            <a:pPr>
              <a:tabLst>
                <a:tab pos="282575" algn="l"/>
              </a:tabLst>
            </a:pPr>
            <a:r>
              <a:rPr lang="en-GB" sz="1600">
                <a:solidFill>
                  <a:srgbClr val="FFFF00"/>
                </a:solidFill>
              </a:rPr>
              <a:t>	H</a:t>
            </a:r>
            <a:r>
              <a:rPr lang="en-GB" sz="1600" baseline="-25000">
                <a:solidFill>
                  <a:srgbClr val="FFFF00"/>
                </a:solidFill>
              </a:rPr>
              <a:t>2</a:t>
            </a:r>
            <a:r>
              <a:rPr lang="en-GB" sz="1600">
                <a:solidFill>
                  <a:srgbClr val="FFFF00"/>
                </a:solidFill>
              </a:rPr>
              <a:t>O</a:t>
            </a:r>
            <a:r>
              <a:rPr lang="en-GB" sz="1600" baseline="-25000">
                <a:solidFill>
                  <a:srgbClr val="FFFF00"/>
                </a:solidFill>
              </a:rPr>
              <a:t>2</a:t>
            </a:r>
            <a:r>
              <a:rPr lang="en-GB" sz="1600">
                <a:solidFill>
                  <a:srgbClr val="FFFF00"/>
                </a:solidFill>
              </a:rPr>
              <a:t> generation</a:t>
            </a:r>
            <a:endParaRPr lang="en-US" sz="1600">
              <a:solidFill>
                <a:srgbClr val="FFFF00"/>
              </a:solidFill>
            </a:endParaRPr>
          </a:p>
          <a:p>
            <a:pPr>
              <a:tabLst>
                <a:tab pos="282575" algn="l"/>
              </a:tabLst>
            </a:pP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0346" name="Oval 89"/>
          <p:cNvSpPr>
            <a:spLocks noChangeArrowheads="1"/>
          </p:cNvSpPr>
          <p:nvPr/>
        </p:nvSpPr>
        <p:spPr bwMode="auto">
          <a:xfrm>
            <a:off x="1228725" y="3990975"/>
            <a:ext cx="393700" cy="24130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STAT3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0347" name="Line 90"/>
          <p:cNvSpPr>
            <a:spLocks noChangeShapeType="1"/>
          </p:cNvSpPr>
          <p:nvPr/>
        </p:nvSpPr>
        <p:spPr bwMode="auto">
          <a:xfrm flipV="1">
            <a:off x="2119313" y="4214813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8" name="Line 91"/>
          <p:cNvSpPr>
            <a:spLocks noChangeShapeType="1"/>
          </p:cNvSpPr>
          <p:nvPr/>
        </p:nvSpPr>
        <p:spPr bwMode="auto">
          <a:xfrm rot="5400000" flipV="1">
            <a:off x="2268538" y="4090988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9" name="Text Box 92"/>
          <p:cNvSpPr txBox="1">
            <a:spLocks noChangeArrowheads="1"/>
          </p:cNvSpPr>
          <p:nvPr/>
        </p:nvSpPr>
        <p:spPr bwMode="auto">
          <a:xfrm>
            <a:off x="1263650" y="4541838"/>
            <a:ext cx="1025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NIS,TPO,Tg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3"/>
          <p:cNvSpPr>
            <a:spLocks noChangeArrowheads="1"/>
          </p:cNvSpPr>
          <p:nvPr/>
        </p:nvSpPr>
        <p:spPr bwMode="auto">
          <a:xfrm>
            <a:off x="274638" y="206375"/>
            <a:ext cx="85994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ligands</a:t>
            </a:r>
          </a:p>
        </p:txBody>
      </p:sp>
      <p:pic>
        <p:nvPicPr>
          <p:cNvPr id="11274" name="Objec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1639888"/>
            <a:ext cx="2295525" cy="4421187"/>
          </a:xfrm>
          <a:prstGeom prst="rect">
            <a:avLst/>
          </a:prstGeom>
        </p:spPr>
      </p:pic>
      <p:sp>
        <p:nvSpPr>
          <p:cNvPr id="11276" name="Text Box 5"/>
          <p:cNvSpPr txBox="1">
            <a:spLocks noChangeArrowheads="1"/>
          </p:cNvSpPr>
          <p:nvPr/>
        </p:nvSpPr>
        <p:spPr bwMode="auto">
          <a:xfrm>
            <a:off x="850900" y="6553200"/>
            <a:ext cx="8293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Glinoer G 1997 Endo Rev 18:404; Nakabayashi K 2002 JCI 109:1145; Miguel RN 2004 Thyroid 12: 991</a:t>
            </a:r>
          </a:p>
        </p:txBody>
      </p:sp>
      <p:sp>
        <p:nvSpPr>
          <p:cNvPr id="11277" name="Rectangle 6"/>
          <p:cNvSpPr>
            <a:spLocks noChangeArrowheads="1"/>
          </p:cNvSpPr>
          <p:nvPr/>
        </p:nvSpPr>
        <p:spPr bwMode="auto">
          <a:xfrm>
            <a:off x="152400" y="1176338"/>
            <a:ext cx="25050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>
                <a:solidFill>
                  <a:srgbClr val="00FFFF"/>
                </a:solidFill>
              </a:rPr>
              <a:t>Thyrotropin (TSH)</a:t>
            </a:r>
            <a:endParaRPr lang="en-GB"/>
          </a:p>
        </p:txBody>
      </p:sp>
      <p:sp>
        <p:nvSpPr>
          <p:cNvPr id="11278" name="Rectangle 7"/>
          <p:cNvSpPr>
            <a:spLocks noChangeArrowheads="1"/>
          </p:cNvSpPr>
          <p:nvPr/>
        </p:nvSpPr>
        <p:spPr bwMode="auto">
          <a:xfrm>
            <a:off x="2909888" y="1301750"/>
            <a:ext cx="610235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Heterodimeric glycoprotein hormone family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Common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600">
                <a:solidFill>
                  <a:srgbClr val="FFFF00"/>
                </a:solidFill>
              </a:rPr>
              <a:t>-subunit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Unique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-subunit (TSH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, FSH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, LH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 and hCG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)</a:t>
            </a:r>
            <a:endParaRPr lang="en-GB" sz="160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GB" sz="80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Thyroid stimulating hormone (TSH)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Common 42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</a:t>
            </a:r>
            <a:r>
              <a:rPr lang="en-GB" sz="1600">
                <a:solidFill>
                  <a:srgbClr val="FFFF00"/>
                </a:solidFill>
              </a:rPr>
              <a:t>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600">
                <a:solidFill>
                  <a:srgbClr val="FFFF00"/>
                </a:solidFill>
              </a:rPr>
              <a:t>-subunit 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Specific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>
                <a:solidFill>
                  <a:srgbClr val="FFFF00"/>
                </a:solidFill>
              </a:rPr>
              <a:t>-subunit 41% identity to hCG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intrachain disulphide bonds form cysteine knot motif</a:t>
            </a:r>
          </a:p>
          <a:p>
            <a:pPr marL="342900" indent="-342900">
              <a:spcBef>
                <a:spcPct val="20000"/>
              </a:spcBef>
            </a:pPr>
            <a:endParaRPr lang="en-GB" sz="80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Thyrostimulin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Glycoprotein-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600">
                <a:solidFill>
                  <a:srgbClr val="FFFF00"/>
                </a:solidFill>
              </a:rPr>
              <a:t>2 (GPA2) diverse expression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Glycoprotein-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5</a:t>
            </a:r>
            <a:r>
              <a:rPr lang="en-GB" sz="1600">
                <a:solidFill>
                  <a:srgbClr val="FFFF00"/>
                </a:solidFill>
              </a:rPr>
              <a:t> (GPB5) pituitary, brain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IHC: Pituitary, brain, adrenal, pancreas, duodenum, testis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 </a:t>
            </a:r>
            <a:r>
              <a:rPr lang="en-GB" sz="1600">
                <a:solidFill>
                  <a:srgbClr val="FFFF00"/>
                </a:solidFill>
                <a:sym typeface="Symbol" pitchFamily="18" charset="2"/>
              </a:rPr>
              <a:t>25 heterodimer a</a:t>
            </a:r>
            <a:r>
              <a:rPr lang="en-GB" sz="1600">
                <a:solidFill>
                  <a:srgbClr val="FFFF00"/>
                </a:solidFill>
              </a:rPr>
              <a:t>ctivates TSHR and cAMP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10x higher affinity than TSH (physiological role unknown)</a:t>
            </a:r>
          </a:p>
          <a:p>
            <a:pPr marL="342900" indent="-342900">
              <a:spcBef>
                <a:spcPct val="20000"/>
              </a:spcBef>
            </a:pPr>
            <a:endParaRPr lang="en-GB" sz="80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Human chorionic gonadotropin (hCG)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	</a:t>
            </a:r>
            <a:r>
              <a:rPr lang="en-GB" sz="1600">
                <a:solidFill>
                  <a:srgbClr val="FFFF00"/>
                </a:solidFill>
              </a:rPr>
              <a:t>Promiscuous activation of TSHR during pregnancy</a:t>
            </a:r>
          </a:p>
          <a:p>
            <a:pPr marL="342900" indent="-342900">
              <a:spcBef>
                <a:spcPct val="20000"/>
              </a:spcBef>
            </a:pPr>
            <a:r>
              <a:rPr lang="en-GB" sz="1600">
                <a:solidFill>
                  <a:srgbClr val="FFFF00"/>
                </a:solidFill>
              </a:rPr>
              <a:t>	</a:t>
            </a:r>
            <a:r>
              <a:rPr lang="en-GB" sz="1600">
                <a:solidFill>
                  <a:srgbClr val="00FFFF"/>
                </a:solidFill>
              </a:rPr>
              <a:t>	</a:t>
            </a:r>
          </a:p>
        </p:txBody>
      </p:sp>
      <p:sp>
        <p:nvSpPr>
          <p:cNvPr id="11279" name="Text Box 9"/>
          <p:cNvSpPr txBox="1">
            <a:spLocks noChangeArrowheads="1"/>
          </p:cNvSpPr>
          <p:nvPr/>
        </p:nvSpPr>
        <p:spPr bwMode="auto">
          <a:xfrm>
            <a:off x="346075" y="2281238"/>
            <a:ext cx="473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bg1"/>
                </a:solidFill>
                <a:sym typeface="Symbol" pitchFamily="18" charset="2"/>
              </a:rPr>
              <a:t></a:t>
            </a:r>
          </a:p>
        </p:txBody>
      </p:sp>
      <p:sp>
        <p:nvSpPr>
          <p:cNvPr id="11280" name="Text Box 10"/>
          <p:cNvSpPr txBox="1">
            <a:spLocks noChangeArrowheads="1"/>
          </p:cNvSpPr>
          <p:nvPr/>
        </p:nvSpPr>
        <p:spPr bwMode="auto">
          <a:xfrm>
            <a:off x="301625" y="4511675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bg1"/>
                </a:solidFill>
                <a:sym typeface="Symbol" pitchFamily="18" charset="2"/>
              </a:rPr>
              <a:t>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8625" y="1416050"/>
            <a:ext cx="8432800" cy="4433888"/>
          </a:xfrm>
        </p:spPr>
        <p:txBody>
          <a:bodyPr/>
          <a:lstStyle/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G-protein coupled receptors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Glycoprotein hormone receptors (TSHR)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physiology</a:t>
            </a:r>
            <a:r>
              <a:rPr lang="en-GB" b="1" smtClean="0">
                <a:solidFill>
                  <a:srgbClr val="FFCCFF"/>
                </a:solidFill>
              </a:rPr>
              <a:t> </a:t>
            </a:r>
          </a:p>
          <a:p>
            <a:pPr algn="l" eaLnBrk="1" hangingPunct="1"/>
            <a:endParaRPr lang="en-GB" b="1" smtClean="0">
              <a:solidFill>
                <a:srgbClr val="FFCC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00FF"/>
                </a:solidFill>
              </a:rPr>
              <a:t>Role of TSHR in endocrine pathology</a:t>
            </a:r>
          </a:p>
          <a:p>
            <a:pPr algn="l" eaLnBrk="1" hangingPunct="1"/>
            <a:endParaRPr lang="en-US" b="1" smtClean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57200" y="547688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in endocrine pathology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58850" y="1773238"/>
            <a:ext cx="7567613" cy="43846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Germline inactivating mutations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TSH resistance (AR) (congenital hypothyroidism)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Germline activating mutations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FFFF00"/>
                </a:solidFill>
              </a:rPr>
              <a:t>	Non-autoimmune familial hyperthyroidism (AD)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Somatic activating mutations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Toxic thyroid adenomas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TSHR antibodies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Graves’ Disease (TSHR stimulating antibodies)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FFFF00"/>
                </a:solidFill>
              </a:rPr>
              <a:t>	Autoimmune hypothyroidism (TSHR blocking antibodies)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Promiscuous activation by hCG 	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Gestational hyperthyroidism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FFFF00"/>
                </a:solidFill>
              </a:rPr>
              <a:t>	Trophoblastic tumour induced hyperthyroidsm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G</a:t>
            </a:r>
            <a:r>
              <a:rPr lang="el-GR" sz="1800" b="1" smtClean="0">
                <a:solidFill>
                  <a:srgbClr val="00FFFF"/>
                </a:solidFill>
                <a:cs typeface="Arial" charset="0"/>
              </a:rPr>
              <a:t>α</a:t>
            </a:r>
            <a:r>
              <a:rPr lang="en-GB" sz="1800" b="1" baseline="-25000" smtClean="0">
                <a:solidFill>
                  <a:srgbClr val="00FFFF"/>
                </a:solidFill>
              </a:rPr>
              <a:t>s</a:t>
            </a:r>
            <a:r>
              <a:rPr lang="en-GB" sz="1800" b="1" smtClean="0">
                <a:solidFill>
                  <a:srgbClr val="00FFFF"/>
                </a:solidFill>
              </a:rPr>
              <a:t> mutations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Pseudohypoparathyroidism and hypothyroidism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rgbClr val="FF99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Toxic thyroid adenomas</a:t>
            </a:r>
            <a:endParaRPr lang="en-US" sz="18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457200" y="530225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Mutations of the TSHR</a:t>
            </a:r>
          </a:p>
        </p:txBody>
      </p:sp>
      <p:pic>
        <p:nvPicPr>
          <p:cNvPr id="12297" name="Objec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3" y="1536700"/>
            <a:ext cx="8359775" cy="2386013"/>
          </a:xfrm>
          <a:prstGeom prst="rect">
            <a:avLst/>
          </a:prstGeom>
        </p:spPr>
      </p:pic>
      <p:sp>
        <p:nvSpPr>
          <p:cNvPr id="12299" name="Text Box 6"/>
          <p:cNvSpPr txBox="1">
            <a:spLocks noChangeArrowheads="1"/>
          </p:cNvSpPr>
          <p:nvPr/>
        </p:nvSpPr>
        <p:spPr bwMode="auto">
          <a:xfrm>
            <a:off x="771525" y="3910013"/>
            <a:ext cx="17176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FFFF"/>
                </a:solidFill>
              </a:rPr>
              <a:t>Germline inactivating</a:t>
            </a:r>
          </a:p>
          <a:p>
            <a:pPr algn="ctr"/>
            <a:endParaRPr lang="en-GB">
              <a:solidFill>
                <a:srgbClr val="00FFFF"/>
              </a:solidFill>
            </a:endParaRPr>
          </a:p>
          <a:p>
            <a:pPr algn="ctr"/>
            <a:r>
              <a:rPr lang="en-GB">
                <a:solidFill>
                  <a:srgbClr val="FFFF00"/>
                </a:solidFill>
              </a:rPr>
              <a:t>widely scattered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300" name="Text Box 7"/>
          <p:cNvSpPr txBox="1">
            <a:spLocks noChangeArrowheads="1"/>
          </p:cNvSpPr>
          <p:nvPr/>
        </p:nvSpPr>
        <p:spPr bwMode="auto">
          <a:xfrm>
            <a:off x="3657600" y="3910013"/>
            <a:ext cx="19685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FFFF"/>
                </a:solidFill>
              </a:rPr>
              <a:t>Germline activating</a:t>
            </a:r>
          </a:p>
          <a:p>
            <a:pPr algn="ctr"/>
            <a:endParaRPr lang="en-GB">
              <a:solidFill>
                <a:srgbClr val="00FFFF"/>
              </a:solidFill>
            </a:endParaRPr>
          </a:p>
          <a:p>
            <a:pPr algn="ctr"/>
            <a:r>
              <a:rPr lang="en-GB">
                <a:solidFill>
                  <a:srgbClr val="FFFF00"/>
                </a:solidFill>
              </a:rPr>
              <a:t>Predominantly in TMD</a:t>
            </a:r>
            <a:endParaRPr lang="en-US">
              <a:solidFill>
                <a:srgbClr val="FFFF00"/>
              </a:solidFill>
            </a:endParaRPr>
          </a:p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2301" name="Text Box 8"/>
          <p:cNvSpPr txBox="1">
            <a:spLocks noChangeArrowheads="1"/>
          </p:cNvSpPr>
          <p:nvPr/>
        </p:nvSpPr>
        <p:spPr bwMode="auto">
          <a:xfrm>
            <a:off x="6430963" y="3910013"/>
            <a:ext cx="20494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FFFF"/>
                </a:solidFill>
              </a:rPr>
              <a:t>Somatic</a:t>
            </a:r>
          </a:p>
          <a:p>
            <a:pPr algn="ctr"/>
            <a:r>
              <a:rPr lang="en-GB">
                <a:solidFill>
                  <a:srgbClr val="00FFFF"/>
                </a:solidFill>
              </a:rPr>
              <a:t>Activating</a:t>
            </a:r>
          </a:p>
          <a:p>
            <a:endParaRPr lang="en-GB">
              <a:solidFill>
                <a:srgbClr val="00FFFF"/>
              </a:solidFill>
            </a:endParaRPr>
          </a:p>
          <a:p>
            <a:pPr algn="ctr"/>
            <a:r>
              <a:rPr lang="en-GB">
                <a:solidFill>
                  <a:srgbClr val="FFFF00"/>
                </a:solidFill>
              </a:rPr>
              <a:t>Predominantly in TMD</a:t>
            </a:r>
            <a:endParaRPr lang="en-US">
              <a:solidFill>
                <a:srgbClr val="FFFF00"/>
              </a:solidFill>
            </a:endParaRPr>
          </a:p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2302" name="Rectangle 9"/>
          <p:cNvSpPr>
            <a:spLocks noChangeArrowheads="1"/>
          </p:cNvSpPr>
          <p:nvPr/>
        </p:nvSpPr>
        <p:spPr bwMode="auto">
          <a:xfrm>
            <a:off x="6713538" y="6553200"/>
            <a:ext cx="2430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Davies T 2005 JCI 115:1972</a:t>
            </a:r>
            <a:endParaRPr lang="en-US" sz="1400" b="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279400" y="300038"/>
            <a:ext cx="8585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Germline TSHR inactivating mutations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244850"/>
            <a:ext cx="8108950" cy="34353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Congenital hypothyroidism (AR)</a:t>
            </a:r>
            <a:r>
              <a:rPr lang="en-GB" sz="1800" b="1" smtClean="0">
                <a:solidFill>
                  <a:srgbClr val="FFFF00"/>
                </a:solidFill>
              </a:rPr>
              <a:t> 	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Homozygous or compound heterozygous TSHR mutations</a:t>
            </a:r>
          </a:p>
          <a:p>
            <a:pPr lvl="1"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Mutations scattered throughout the receptor</a:t>
            </a:r>
          </a:p>
          <a:p>
            <a:pPr lvl="1"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Usually result in reduced cell surface expression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endParaRPr lang="en-US" sz="1000" b="1" smtClean="0">
              <a:solidFill>
                <a:srgbClr val="FF99FF"/>
              </a:solidFill>
            </a:endParaRP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00FFFF"/>
                </a:solidFill>
              </a:rPr>
              <a:t>Compensated partial TSH resistance (AD/AR)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FF99FF"/>
                </a:solidFill>
              </a:rPr>
              <a:t>	</a:t>
            </a:r>
            <a:r>
              <a:rPr lang="en-US" sz="1800" b="1" smtClean="0">
                <a:solidFill>
                  <a:srgbClr val="FFFF00"/>
                </a:solidFill>
              </a:rPr>
              <a:t>Heterozygous TSHR mutations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FFFF00"/>
                </a:solidFill>
              </a:rPr>
              <a:t>	May be dominant negative interference due to dimerisation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endParaRPr lang="en-US" sz="1000" b="1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00FFFF"/>
                </a:solidFill>
              </a:rPr>
              <a:t>Hyt/Hyt mouse</a:t>
            </a:r>
            <a:r>
              <a:rPr lang="en-US" sz="1800" b="1" baseline="-25000" smtClean="0">
                <a:solidFill>
                  <a:srgbClr val="00FFFF"/>
                </a:solidFill>
              </a:rPr>
              <a:t> </a:t>
            </a:r>
            <a:r>
              <a:rPr lang="en-US" sz="1800" b="1" smtClean="0">
                <a:solidFill>
                  <a:srgbClr val="00FFFF"/>
                </a:solidFill>
              </a:rPr>
              <a:t>TSHR P556L in TMD IV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FFFF00"/>
                </a:solidFill>
              </a:rPr>
              <a:t>	No surface expression, thyroid hypoplasia, severe hypothyroidism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00FFFF"/>
                </a:solidFill>
              </a:rPr>
              <a:t>TSHR</a:t>
            </a:r>
            <a:r>
              <a:rPr lang="en-US" sz="1800" b="1" baseline="30000" smtClean="0">
                <a:solidFill>
                  <a:srgbClr val="00FFFF"/>
                </a:solidFill>
              </a:rPr>
              <a:t>-/-</a:t>
            </a:r>
            <a:r>
              <a:rPr lang="en-US" sz="1800" b="1" smtClean="0">
                <a:solidFill>
                  <a:srgbClr val="00FFFF"/>
                </a:solidFill>
              </a:rPr>
              <a:t> mouse</a:t>
            </a:r>
          </a:p>
          <a:p>
            <a:pPr algn="l" eaLnBrk="1" hangingPunct="1">
              <a:lnSpc>
                <a:spcPct val="80000"/>
              </a:lnSpc>
              <a:tabLst>
                <a:tab pos="444500" algn="l"/>
              </a:tabLst>
            </a:pPr>
            <a:r>
              <a:rPr lang="en-US" sz="1800" b="1" smtClean="0">
                <a:solidFill>
                  <a:srgbClr val="FFFF00"/>
                </a:solidFill>
              </a:rPr>
              <a:t>	Thyroid hypoplasia and severe hypothyroidism</a:t>
            </a:r>
          </a:p>
        </p:txBody>
      </p:sp>
      <p:pic>
        <p:nvPicPr>
          <p:cNvPr id="13318" name="Objec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88" y="1038225"/>
            <a:ext cx="240665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247650" y="461963"/>
            <a:ext cx="8585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Germline TSHR activating mutations</a:t>
            </a:r>
          </a:p>
        </p:txBody>
      </p:sp>
      <p:pic>
        <p:nvPicPr>
          <p:cNvPr id="14343" name="Objec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63" y="1314450"/>
            <a:ext cx="2447925" cy="2157413"/>
          </a:xfrm>
          <a:prstGeom prst="rect">
            <a:avLst/>
          </a:prstGeom>
        </p:spPr>
      </p:pic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6596063" y="6553200"/>
            <a:ext cx="2547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Duprez 1994 Nat Genet 7:396</a:t>
            </a:r>
          </a:p>
        </p:txBody>
      </p:sp>
      <p:sp>
        <p:nvSpPr>
          <p:cNvPr id="14346" name="Text Box 8"/>
          <p:cNvSpPr txBox="1">
            <a:spLocks noChangeArrowheads="1"/>
          </p:cNvSpPr>
          <p:nvPr/>
        </p:nvSpPr>
        <p:spPr bwMode="auto">
          <a:xfrm>
            <a:off x="684213" y="3659188"/>
            <a:ext cx="7696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38163"/>
            <a:r>
              <a:rPr lang="en-GB" sz="1800">
                <a:solidFill>
                  <a:srgbClr val="00FFFF"/>
                </a:solidFill>
              </a:rPr>
              <a:t>Non-autoimmune familial hyperthyroidism (AD)</a:t>
            </a:r>
          </a:p>
          <a:p>
            <a:pPr lvl="1" defTabSz="538163"/>
            <a:r>
              <a:rPr lang="en-GB" sz="1800">
                <a:solidFill>
                  <a:srgbClr val="FFFF00"/>
                </a:solidFill>
              </a:rPr>
              <a:t>	Rare condition diffuse goiter and thyrotoxicosis</a:t>
            </a:r>
          </a:p>
          <a:p>
            <a:pPr lvl="1" defTabSz="538163"/>
            <a:r>
              <a:rPr lang="en-GB" sz="1800">
                <a:solidFill>
                  <a:srgbClr val="FFFF00"/>
                </a:solidFill>
              </a:rPr>
              <a:t>	Age of onset may vary</a:t>
            </a:r>
          </a:p>
          <a:p>
            <a:pPr lvl="1" defTabSz="538163"/>
            <a:r>
              <a:rPr lang="en-GB" sz="1800">
                <a:solidFill>
                  <a:srgbClr val="FFFF00"/>
                </a:solidFill>
              </a:rPr>
              <a:t>	Heterozygous gain of function mutations often in exon 10 </a:t>
            </a:r>
          </a:p>
          <a:p>
            <a:pPr lvl="1" defTabSz="538163"/>
            <a:r>
              <a:rPr lang="en-GB" sz="1800">
                <a:solidFill>
                  <a:srgbClr val="FFFF00"/>
                </a:solidFill>
              </a:rPr>
              <a:t>	Rx anti thyroid drug and thyroidectomy after age 5</a:t>
            </a:r>
          </a:p>
          <a:p>
            <a:pPr lvl="1" defTabSz="538163"/>
            <a:r>
              <a:rPr lang="en-GB" sz="1800">
                <a:solidFill>
                  <a:srgbClr val="FFFF00"/>
                </a:solidFill>
              </a:rPr>
              <a:t>	May also occur sporadically</a:t>
            </a:r>
          </a:p>
          <a:p>
            <a:pPr lvl="1" defTabSz="538163"/>
            <a:endParaRPr lang="en-GB" sz="1800">
              <a:solidFill>
                <a:srgbClr val="FFFF00"/>
              </a:solidFill>
            </a:endParaRPr>
          </a:p>
          <a:p>
            <a:pPr lvl="1" algn="ctr" defTabSz="538163"/>
            <a:r>
              <a:rPr lang="en-GB" sz="1800">
                <a:solidFill>
                  <a:srgbClr val="00FFFF"/>
                </a:solidFill>
              </a:rPr>
              <a:t>The common transient form of congenital hyperthyroidism is due to placental transfer of TSHR stimulating antibodies</a:t>
            </a: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9638" name="Objec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0"/>
            <a:ext cx="6340475" cy="6858000"/>
          </a:xfrm>
          <a:prstGeom prst="rect">
            <a:avLst/>
          </a:prstGeom>
        </p:spPr>
      </p:pic>
      <p:sp>
        <p:nvSpPr>
          <p:cNvPr id="69640" name="Text Box 7"/>
          <p:cNvSpPr txBox="1">
            <a:spLocks noChangeArrowheads="1"/>
          </p:cNvSpPr>
          <p:nvPr/>
        </p:nvSpPr>
        <p:spPr bwMode="auto">
          <a:xfrm>
            <a:off x="4824413" y="6553200"/>
            <a:ext cx="4319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i="1">
                <a:solidFill>
                  <a:schemeClr val="bg1"/>
                </a:solidFill>
              </a:rPr>
              <a:t>(Rasmussen SGF et al. 2011 Nature 477:549-556)</a:t>
            </a:r>
          </a:p>
        </p:txBody>
      </p:sp>
      <p:sp>
        <p:nvSpPr>
          <p:cNvPr id="69641" name="Rectangle 3"/>
          <p:cNvSpPr>
            <a:spLocks noChangeArrowheads="1"/>
          </p:cNvSpPr>
          <p:nvPr/>
        </p:nvSpPr>
        <p:spPr bwMode="auto">
          <a:xfrm>
            <a:off x="3273425" y="139700"/>
            <a:ext cx="587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2400">
                <a:solidFill>
                  <a:schemeClr val="bg1"/>
                </a:solidFill>
              </a:rPr>
              <a:t>The Active Ternary Complex</a:t>
            </a: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2185988" y="5964238"/>
            <a:ext cx="1082675" cy="555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Rectangle 3"/>
          <p:cNvSpPr>
            <a:spLocks noChangeArrowheads="1"/>
          </p:cNvSpPr>
          <p:nvPr/>
        </p:nvSpPr>
        <p:spPr bwMode="auto">
          <a:xfrm>
            <a:off x="-47625" y="6273800"/>
            <a:ext cx="587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“Bunch of roses”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5350" y="3497263"/>
            <a:ext cx="7253288" cy="2917825"/>
          </a:xfrm>
        </p:spPr>
        <p:txBody>
          <a:bodyPr/>
          <a:lstStyle/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00FFFF"/>
                </a:solidFill>
              </a:rPr>
              <a:t>Thyroid nodules 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 	50% of population in iodine deficient areas have thyroid 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nodules due to prolonged TSH stimulation</a:t>
            </a:r>
          </a:p>
          <a:p>
            <a:pPr algn="l" defTabSz="542925" eaLnBrk="1" hangingPunct="1">
              <a:lnSpc>
                <a:spcPct val="80000"/>
              </a:lnSpc>
            </a:pPr>
            <a:endParaRPr lang="en-GB" sz="1800" b="1" smtClean="0">
              <a:solidFill>
                <a:srgbClr val="FFFF00"/>
              </a:solidFill>
            </a:endParaRP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00FFFF"/>
                </a:solidFill>
              </a:rPr>
              <a:t>5-10% are autonomous nodules (“hot” nodules) 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Result in hyperthyroidism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60% have constitutively activating mutations of TSHR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most commonly in serpine TMD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Mutation induces clonal expansion and nodule formation</a:t>
            </a:r>
          </a:p>
          <a:p>
            <a:pPr algn="l" defTabSz="542925" eaLnBrk="1" hangingPunct="1">
              <a:lnSpc>
                <a:spcPct val="80000"/>
              </a:lnSpc>
            </a:pPr>
            <a:r>
              <a:rPr lang="en-GB" sz="1800" b="1" smtClean="0">
                <a:solidFill>
                  <a:srgbClr val="FFFF00"/>
                </a:solidFill>
              </a:rPr>
              <a:t>	Treatment is with radioactive iodine (</a:t>
            </a:r>
            <a:r>
              <a:rPr lang="en-GB" sz="1800" b="1" baseline="30000" smtClean="0">
                <a:solidFill>
                  <a:srgbClr val="FFFF00"/>
                </a:solidFill>
              </a:rPr>
              <a:t>131</a:t>
            </a:r>
            <a:r>
              <a:rPr lang="en-GB" sz="1800" b="1" smtClean="0">
                <a:solidFill>
                  <a:srgbClr val="FFFF00"/>
                </a:solidFill>
              </a:rPr>
              <a:t>I)</a:t>
            </a:r>
          </a:p>
        </p:txBody>
      </p:sp>
      <p:sp>
        <p:nvSpPr>
          <p:cNvPr id="15369" name="Text Box 4"/>
          <p:cNvSpPr txBox="1">
            <a:spLocks noChangeArrowheads="1"/>
          </p:cNvSpPr>
          <p:nvPr/>
        </p:nvSpPr>
        <p:spPr bwMode="auto">
          <a:xfrm>
            <a:off x="6122988" y="6553200"/>
            <a:ext cx="302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Kron K 2002 Mol Gen Metab 75:202</a:t>
            </a:r>
          </a:p>
        </p:txBody>
      </p:sp>
      <p:pic>
        <p:nvPicPr>
          <p:cNvPr id="15367" name="Objec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25" y="1268413"/>
            <a:ext cx="2379663" cy="2139950"/>
          </a:xfrm>
          <a:prstGeom prst="rect">
            <a:avLst/>
          </a:prstGeom>
        </p:spPr>
      </p:pic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269875" y="425450"/>
            <a:ext cx="8585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 Somatic TSHR activating mutations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2" name="Rectangle 2"/>
          <p:cNvSpPr>
            <a:spLocks noChangeArrowheads="1"/>
          </p:cNvSpPr>
          <p:nvPr/>
        </p:nvSpPr>
        <p:spPr bwMode="auto">
          <a:xfrm>
            <a:off x="450850" y="547688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TSHR autoimmunity</a:t>
            </a:r>
          </a:p>
        </p:txBody>
      </p:sp>
      <p:sp>
        <p:nvSpPr>
          <p:cNvPr id="1643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71863" y="1347788"/>
            <a:ext cx="5672137" cy="508793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TSHR antibodies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Graves’ disease 	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Autoimmune hyperthyroidism 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Opthalmopathy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TSHR stimulating antibodies (ectodomain)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Stimulates growth and hormone secretion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Shedding of </a:t>
            </a:r>
            <a:r>
              <a:rPr lang="en-GB" sz="1800" b="1" smtClean="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800" b="1" smtClean="0">
                <a:solidFill>
                  <a:srgbClr val="FFFF00"/>
                </a:solidFill>
              </a:rPr>
              <a:t>-subunit may be antigenic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Genetic component DZ twins 35% concordant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(HLA DR</a:t>
            </a:r>
            <a:r>
              <a:rPr lang="en-GB" sz="1800" b="1" smtClean="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800" b="1" smtClean="0">
                <a:solidFill>
                  <a:srgbClr val="FFFF00"/>
                </a:solidFill>
              </a:rPr>
              <a:t>1, CTLA4, PTNP22, CD40 and Tg)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Transient congenital hyperthyroidism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Treated with anti-thyroid medication or </a:t>
            </a:r>
            <a:r>
              <a:rPr lang="en-GB" sz="1800" b="1" baseline="30000" smtClean="0">
                <a:solidFill>
                  <a:srgbClr val="FFFF00"/>
                </a:solidFill>
              </a:rPr>
              <a:t>131</a:t>
            </a:r>
            <a:r>
              <a:rPr lang="en-GB" sz="1800" b="1" smtClean="0">
                <a:solidFill>
                  <a:srgbClr val="FFFF00"/>
                </a:solidFill>
              </a:rPr>
              <a:t>I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endParaRPr lang="en-GB" sz="1800" b="1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Atrophic Hasimoto’s disease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Autoimmune hypothyroidism 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TSHR blocking antibodies in 15% (ectodomain)</a:t>
            </a:r>
          </a:p>
          <a:p>
            <a:pPr algn="l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Transient congenital hypothyroidism</a:t>
            </a:r>
          </a:p>
        </p:txBody>
      </p:sp>
      <p:sp>
        <p:nvSpPr>
          <p:cNvPr id="16434" name="Rectangle 5"/>
          <p:cNvSpPr>
            <a:spLocks noChangeArrowheads="1"/>
          </p:cNvSpPr>
          <p:nvPr/>
        </p:nvSpPr>
        <p:spPr bwMode="auto">
          <a:xfrm>
            <a:off x="131763" y="1593850"/>
            <a:ext cx="3213100" cy="4305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35" name="Text Box 6"/>
          <p:cNvSpPr txBox="1">
            <a:spLocks noChangeArrowheads="1"/>
          </p:cNvSpPr>
          <p:nvPr/>
        </p:nvSpPr>
        <p:spPr bwMode="auto">
          <a:xfrm>
            <a:off x="2128838" y="1866900"/>
            <a:ext cx="998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66FF"/>
                </a:solidFill>
              </a:rPr>
              <a:t>Pituitary</a:t>
            </a:r>
          </a:p>
        </p:txBody>
      </p:sp>
      <p:sp>
        <p:nvSpPr>
          <p:cNvPr id="16436" name="Text Box 7"/>
          <p:cNvSpPr txBox="1">
            <a:spLocks noChangeArrowheads="1"/>
          </p:cNvSpPr>
          <p:nvPr/>
        </p:nvSpPr>
        <p:spPr bwMode="auto">
          <a:xfrm>
            <a:off x="446088" y="3841750"/>
            <a:ext cx="928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66FF"/>
                </a:solidFill>
              </a:rPr>
              <a:t>Thyroid</a:t>
            </a:r>
          </a:p>
        </p:txBody>
      </p:sp>
      <p:sp>
        <p:nvSpPr>
          <p:cNvPr id="16437" name="Line 9"/>
          <p:cNvSpPr>
            <a:spLocks noChangeShapeType="1"/>
          </p:cNvSpPr>
          <p:nvPr/>
        </p:nvSpPr>
        <p:spPr bwMode="auto">
          <a:xfrm flipH="1">
            <a:off x="1674813" y="3222625"/>
            <a:ext cx="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38" name="Line 10"/>
          <p:cNvSpPr>
            <a:spLocks noChangeShapeType="1"/>
          </p:cNvSpPr>
          <p:nvPr/>
        </p:nvSpPr>
        <p:spPr bwMode="auto">
          <a:xfrm flipH="1">
            <a:off x="1881188" y="4346575"/>
            <a:ext cx="0" cy="292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427" name="Object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38" y="1684338"/>
            <a:ext cx="557212" cy="587375"/>
          </a:xfrm>
          <a:prstGeom prst="rect">
            <a:avLst/>
          </a:prstGeom>
        </p:spPr>
      </p:pic>
      <p:sp>
        <p:nvSpPr>
          <p:cNvPr id="16439" name="Text Box 12"/>
          <p:cNvSpPr txBox="1">
            <a:spLocks noChangeArrowheads="1"/>
          </p:cNvSpPr>
          <p:nvPr/>
        </p:nvSpPr>
        <p:spPr bwMode="auto">
          <a:xfrm>
            <a:off x="1408113" y="4713288"/>
            <a:ext cx="81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chemeClr val="bg1"/>
                </a:solidFill>
              </a:rPr>
              <a:t>↑T4/T3</a:t>
            </a:r>
          </a:p>
        </p:txBody>
      </p:sp>
      <p:sp>
        <p:nvSpPr>
          <p:cNvPr id="16440" name="Freeform 15"/>
          <p:cNvSpPr>
            <a:spLocks/>
          </p:cNvSpPr>
          <p:nvPr/>
        </p:nvSpPr>
        <p:spPr bwMode="auto">
          <a:xfrm flipH="1">
            <a:off x="2174875" y="2330450"/>
            <a:ext cx="874713" cy="2063750"/>
          </a:xfrm>
          <a:custGeom>
            <a:avLst/>
            <a:gdLst>
              <a:gd name="T0" fmla="*/ 728594 w 437"/>
              <a:gd name="T1" fmla="*/ 2063750 h 1490"/>
              <a:gd name="T2" fmla="*/ 24020 w 437"/>
              <a:gd name="T3" fmla="*/ 1157916 h 1490"/>
              <a:gd name="T4" fmla="*/ 874713 w 437"/>
              <a:gd name="T5" fmla="*/ 0 h 1490"/>
              <a:gd name="T6" fmla="*/ 0 60000 65536"/>
              <a:gd name="T7" fmla="*/ 0 60000 65536"/>
              <a:gd name="T8" fmla="*/ 0 60000 65536"/>
              <a:gd name="T9" fmla="*/ 0 w 437"/>
              <a:gd name="T10" fmla="*/ 0 h 1490"/>
              <a:gd name="T11" fmla="*/ 437 w 437"/>
              <a:gd name="T12" fmla="*/ 1490 h 14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7" h="1490">
                <a:moveTo>
                  <a:pt x="364" y="1490"/>
                </a:moveTo>
                <a:cubicBezTo>
                  <a:pt x="182" y="1287"/>
                  <a:pt x="0" y="1084"/>
                  <a:pt x="12" y="836"/>
                </a:cubicBezTo>
                <a:cubicBezTo>
                  <a:pt x="24" y="588"/>
                  <a:pt x="230" y="294"/>
                  <a:pt x="437" y="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428" name="Object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825" y="3619500"/>
            <a:ext cx="873125" cy="742950"/>
          </a:xfrm>
          <a:prstGeom prst="rect">
            <a:avLst/>
          </a:prstGeom>
        </p:spPr>
      </p:pic>
      <p:sp>
        <p:nvSpPr>
          <p:cNvPr id="16441" name="Text Box 19"/>
          <p:cNvSpPr txBox="1">
            <a:spLocks noChangeArrowheads="1"/>
          </p:cNvSpPr>
          <p:nvPr/>
        </p:nvSpPr>
        <p:spPr bwMode="auto">
          <a:xfrm>
            <a:off x="1489075" y="2201863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chemeClr val="bg1"/>
                </a:solidFill>
              </a:rPr>
              <a:t>↓TSH</a:t>
            </a:r>
          </a:p>
        </p:txBody>
      </p:sp>
      <p:pic>
        <p:nvPicPr>
          <p:cNvPr id="16429" name="Object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3" y="2959100"/>
            <a:ext cx="649287" cy="681038"/>
          </a:xfrm>
          <a:prstGeom prst="rect">
            <a:avLst/>
          </a:prstGeom>
        </p:spPr>
      </p:pic>
      <p:sp>
        <p:nvSpPr>
          <p:cNvPr id="16442" name="Text Box 20"/>
          <p:cNvSpPr txBox="1">
            <a:spLocks noChangeArrowheads="1"/>
          </p:cNvSpPr>
          <p:nvPr/>
        </p:nvSpPr>
        <p:spPr bwMode="auto">
          <a:xfrm>
            <a:off x="2085975" y="3321050"/>
            <a:ext cx="735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chemeClr val="bg1"/>
                </a:solidFill>
              </a:rPr>
              <a:t>TSHR</a:t>
            </a:r>
          </a:p>
        </p:txBody>
      </p:sp>
      <p:grpSp>
        <p:nvGrpSpPr>
          <p:cNvPr id="16443" name="Group 24"/>
          <p:cNvGrpSpPr>
            <a:grpSpLocks/>
          </p:cNvGrpSpPr>
          <p:nvPr/>
        </p:nvGrpSpPr>
        <p:grpSpPr bwMode="auto">
          <a:xfrm>
            <a:off x="1411288" y="2833688"/>
            <a:ext cx="274637" cy="325437"/>
            <a:chOff x="347" y="1479"/>
            <a:chExt cx="173" cy="205"/>
          </a:xfrm>
        </p:grpSpPr>
        <p:sp>
          <p:nvSpPr>
            <p:cNvPr id="16464" name="Line 21"/>
            <p:cNvSpPr>
              <a:spLocks noChangeShapeType="1"/>
            </p:cNvSpPr>
            <p:nvPr/>
          </p:nvSpPr>
          <p:spPr bwMode="auto">
            <a:xfrm>
              <a:off x="347" y="1479"/>
              <a:ext cx="67" cy="10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22"/>
            <p:cNvSpPr>
              <a:spLocks noChangeShapeType="1"/>
            </p:cNvSpPr>
            <p:nvPr/>
          </p:nvSpPr>
          <p:spPr bwMode="auto">
            <a:xfrm>
              <a:off x="406" y="1581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Line 23"/>
            <p:cNvSpPr>
              <a:spLocks noChangeShapeType="1"/>
            </p:cNvSpPr>
            <p:nvPr/>
          </p:nvSpPr>
          <p:spPr bwMode="auto">
            <a:xfrm rot="5400000">
              <a:off x="347" y="1618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44" name="Group 27"/>
          <p:cNvGrpSpPr>
            <a:grpSpLocks/>
          </p:cNvGrpSpPr>
          <p:nvPr/>
        </p:nvGrpSpPr>
        <p:grpSpPr bwMode="auto">
          <a:xfrm flipH="1">
            <a:off x="1824038" y="2697163"/>
            <a:ext cx="274637" cy="325437"/>
            <a:chOff x="347" y="1479"/>
            <a:chExt cx="173" cy="205"/>
          </a:xfrm>
        </p:grpSpPr>
        <p:sp>
          <p:nvSpPr>
            <p:cNvPr id="16461" name="Line 28"/>
            <p:cNvSpPr>
              <a:spLocks noChangeShapeType="1"/>
            </p:cNvSpPr>
            <p:nvPr/>
          </p:nvSpPr>
          <p:spPr bwMode="auto">
            <a:xfrm>
              <a:off x="347" y="1479"/>
              <a:ext cx="67" cy="10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Line 29"/>
            <p:cNvSpPr>
              <a:spLocks noChangeShapeType="1"/>
            </p:cNvSpPr>
            <p:nvPr/>
          </p:nvSpPr>
          <p:spPr bwMode="auto">
            <a:xfrm>
              <a:off x="406" y="1581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Line 30"/>
            <p:cNvSpPr>
              <a:spLocks noChangeShapeType="1"/>
            </p:cNvSpPr>
            <p:nvPr/>
          </p:nvSpPr>
          <p:spPr bwMode="auto">
            <a:xfrm rot="5400000">
              <a:off x="347" y="1618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430" name="Object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2351088"/>
            <a:ext cx="933450" cy="460375"/>
          </a:xfrm>
          <a:prstGeom prst="rect">
            <a:avLst/>
          </a:prstGeom>
        </p:spPr>
      </p:pic>
      <p:grpSp>
        <p:nvGrpSpPr>
          <p:cNvPr id="16445" name="Group 32"/>
          <p:cNvGrpSpPr>
            <a:grpSpLocks/>
          </p:cNvGrpSpPr>
          <p:nvPr/>
        </p:nvGrpSpPr>
        <p:grpSpPr bwMode="auto">
          <a:xfrm rot="5400000">
            <a:off x="855663" y="2251075"/>
            <a:ext cx="274638" cy="325437"/>
            <a:chOff x="347" y="1479"/>
            <a:chExt cx="173" cy="205"/>
          </a:xfrm>
        </p:grpSpPr>
        <p:sp>
          <p:nvSpPr>
            <p:cNvPr id="16458" name="Line 33"/>
            <p:cNvSpPr>
              <a:spLocks noChangeShapeType="1"/>
            </p:cNvSpPr>
            <p:nvPr/>
          </p:nvSpPr>
          <p:spPr bwMode="auto">
            <a:xfrm>
              <a:off x="347" y="1479"/>
              <a:ext cx="67" cy="10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Line 34"/>
            <p:cNvSpPr>
              <a:spLocks noChangeShapeType="1"/>
            </p:cNvSpPr>
            <p:nvPr/>
          </p:nvSpPr>
          <p:spPr bwMode="auto">
            <a:xfrm>
              <a:off x="406" y="1581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Line 35"/>
            <p:cNvSpPr>
              <a:spLocks noChangeShapeType="1"/>
            </p:cNvSpPr>
            <p:nvPr/>
          </p:nvSpPr>
          <p:spPr bwMode="auto">
            <a:xfrm rot="5400000">
              <a:off x="347" y="1618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46" name="Group 36"/>
          <p:cNvGrpSpPr>
            <a:grpSpLocks/>
          </p:cNvGrpSpPr>
          <p:nvPr/>
        </p:nvGrpSpPr>
        <p:grpSpPr bwMode="auto">
          <a:xfrm rot="324584">
            <a:off x="604838" y="2032000"/>
            <a:ext cx="274637" cy="325438"/>
            <a:chOff x="347" y="1479"/>
            <a:chExt cx="173" cy="205"/>
          </a:xfrm>
        </p:grpSpPr>
        <p:sp>
          <p:nvSpPr>
            <p:cNvPr id="16455" name="Line 37"/>
            <p:cNvSpPr>
              <a:spLocks noChangeShapeType="1"/>
            </p:cNvSpPr>
            <p:nvPr/>
          </p:nvSpPr>
          <p:spPr bwMode="auto">
            <a:xfrm>
              <a:off x="347" y="1479"/>
              <a:ext cx="67" cy="10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Line 38"/>
            <p:cNvSpPr>
              <a:spLocks noChangeShapeType="1"/>
            </p:cNvSpPr>
            <p:nvPr/>
          </p:nvSpPr>
          <p:spPr bwMode="auto">
            <a:xfrm>
              <a:off x="406" y="1581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Line 39"/>
            <p:cNvSpPr>
              <a:spLocks noChangeShapeType="1"/>
            </p:cNvSpPr>
            <p:nvPr/>
          </p:nvSpPr>
          <p:spPr bwMode="auto">
            <a:xfrm rot="5400000">
              <a:off x="347" y="1618"/>
              <a:ext cx="114" cy="1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431" name="Object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925" y="4748213"/>
            <a:ext cx="635000" cy="771525"/>
          </a:xfrm>
          <a:prstGeom prst="rect">
            <a:avLst/>
          </a:prstGeom>
        </p:spPr>
      </p:pic>
      <p:pic>
        <p:nvPicPr>
          <p:cNvPr id="16447" name="Picture 45" descr="Image 1 in @TSHR lecture 200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3213485">
            <a:off x="2567782" y="4564856"/>
            <a:ext cx="50165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48" name="Line 46"/>
          <p:cNvSpPr>
            <a:spLocks noChangeShapeType="1"/>
          </p:cNvSpPr>
          <p:nvPr/>
        </p:nvSpPr>
        <p:spPr bwMode="auto">
          <a:xfrm>
            <a:off x="2201863" y="4967288"/>
            <a:ext cx="349250" cy="1539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49" name="Line 47"/>
          <p:cNvSpPr>
            <a:spLocks noChangeShapeType="1"/>
          </p:cNvSpPr>
          <p:nvPr/>
        </p:nvSpPr>
        <p:spPr bwMode="auto">
          <a:xfrm flipH="1">
            <a:off x="1082675" y="4967288"/>
            <a:ext cx="349250" cy="1539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50" name="Text Box 48"/>
          <p:cNvSpPr txBox="1">
            <a:spLocks noChangeArrowheads="1"/>
          </p:cNvSpPr>
          <p:nvPr/>
        </p:nvSpPr>
        <p:spPr bwMode="auto">
          <a:xfrm>
            <a:off x="371475" y="5503863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66FF"/>
                </a:solidFill>
              </a:rPr>
              <a:t>Heart</a:t>
            </a:r>
          </a:p>
        </p:txBody>
      </p:sp>
      <p:sp>
        <p:nvSpPr>
          <p:cNvPr id="16451" name="Text Box 49"/>
          <p:cNvSpPr txBox="1">
            <a:spLocks noChangeArrowheads="1"/>
          </p:cNvSpPr>
          <p:nvPr/>
        </p:nvSpPr>
        <p:spPr bwMode="auto">
          <a:xfrm>
            <a:off x="2379663" y="5508625"/>
            <a:ext cx="690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66FF"/>
                </a:solidFill>
              </a:rPr>
              <a:t>Bone</a:t>
            </a:r>
          </a:p>
        </p:txBody>
      </p:sp>
      <p:sp>
        <p:nvSpPr>
          <p:cNvPr id="16452" name="Text Box 50"/>
          <p:cNvSpPr txBox="1">
            <a:spLocks noChangeArrowheads="1"/>
          </p:cNvSpPr>
          <p:nvPr/>
        </p:nvSpPr>
        <p:spPr bwMode="auto">
          <a:xfrm>
            <a:off x="508000" y="28575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66FF"/>
                </a:solidFill>
              </a:rPr>
              <a:t>Eye</a:t>
            </a:r>
          </a:p>
        </p:txBody>
      </p:sp>
      <p:sp>
        <p:nvSpPr>
          <p:cNvPr id="16453" name="Rectangle 52"/>
          <p:cNvSpPr>
            <a:spLocks noChangeArrowheads="1"/>
          </p:cNvSpPr>
          <p:nvPr/>
        </p:nvSpPr>
        <p:spPr bwMode="auto">
          <a:xfrm>
            <a:off x="669925" y="1217613"/>
            <a:ext cx="2144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solidFill>
                  <a:srgbClr val="00FFFF"/>
                </a:solidFill>
              </a:rPr>
              <a:t>Graves’ Disease</a:t>
            </a:r>
          </a:p>
        </p:txBody>
      </p:sp>
      <p:pic>
        <p:nvPicPr>
          <p:cNvPr id="16454" name="Picture 54" descr="62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56475" y="1257300"/>
            <a:ext cx="16319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1188" y="1295400"/>
            <a:ext cx="5837237" cy="5208588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Promiscuous activation of TSHR by hCG 	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hCG in </a:t>
            </a:r>
            <a:r>
              <a:rPr lang="el-GR" sz="1800" b="1" smtClean="0">
                <a:solidFill>
                  <a:srgbClr val="00FFFF"/>
                </a:solidFill>
                <a:cs typeface="Arial" charset="0"/>
              </a:rPr>
              <a:t>μ</a:t>
            </a:r>
            <a:r>
              <a:rPr lang="en-GB" sz="1800" b="1" smtClean="0">
                <a:solidFill>
                  <a:srgbClr val="00FFFF"/>
                </a:solidFill>
              </a:rPr>
              <a:t>mol/l range activates WT TSHR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1</a:t>
            </a:r>
            <a:r>
              <a:rPr lang="en-GB" sz="1800" b="1" baseline="30000" smtClean="0">
                <a:solidFill>
                  <a:srgbClr val="FFFF00"/>
                </a:solidFill>
              </a:rPr>
              <a:t>st</a:t>
            </a:r>
            <a:r>
              <a:rPr lang="en-GB" sz="1800" b="1" smtClean="0">
                <a:solidFill>
                  <a:srgbClr val="FFFF00"/>
                </a:solidFill>
              </a:rPr>
              <a:t> trimester gestational hyperthyroidism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Inverse relationship between TSH and hCG 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hCG is </a:t>
            </a:r>
            <a:r>
              <a:rPr lang="el-GR" sz="1800" b="1" smtClean="0">
                <a:solidFill>
                  <a:srgbClr val="FFFF00"/>
                </a:solidFill>
                <a:cs typeface="Arial" charset="0"/>
              </a:rPr>
              <a:t>μ</a:t>
            </a:r>
            <a:r>
              <a:rPr lang="en-GB" sz="1800" b="1" smtClean="0">
                <a:solidFill>
                  <a:srgbClr val="FFFF00"/>
                </a:solidFill>
              </a:rPr>
              <a:t>mol/l (TSH/FSH/LH are pmol/l)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Occurs in 4% of pregnancies (twins)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	 (hyperemesis gravidarium)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Trophoblastic tumours 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	(Choriocarcinoma/Hydatidiform mole)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Familial gestational hyperthyroidism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K183R mutations of TSHR ectodomain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increase TSHR sensitivity to hCG but still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1000x less sensitive than LH/CGR 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No change in TSH sensitivity 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Symptoms</a:t>
            </a:r>
          </a:p>
          <a:p>
            <a:pPr algn="l" eaLnBrk="1" hangingPunct="1">
              <a:lnSpc>
                <a:spcPct val="80000"/>
              </a:lnSpc>
              <a:tabLst>
                <a:tab pos="341313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Hyperemesis, hyperthyroidism throughout 	preganancy, multiple miscarriages</a:t>
            </a:r>
            <a:endParaRPr lang="en-US" sz="1800" b="1" smtClean="0">
              <a:solidFill>
                <a:srgbClr val="FFFF00"/>
              </a:solidFill>
            </a:endParaRPr>
          </a:p>
        </p:txBody>
      </p:sp>
      <p:sp>
        <p:nvSpPr>
          <p:cNvPr id="17438" name="Rectangle 2"/>
          <p:cNvSpPr>
            <a:spLocks noChangeArrowheads="1"/>
          </p:cNvSpPr>
          <p:nvPr/>
        </p:nvSpPr>
        <p:spPr bwMode="auto">
          <a:xfrm>
            <a:off x="450850" y="120650"/>
            <a:ext cx="8229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hCG induced hyperthyroidism</a:t>
            </a:r>
          </a:p>
        </p:txBody>
      </p: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3752850" y="6559550"/>
            <a:ext cx="5397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Rodien P 1998 NEJM 339:1823; Glinoer G 1997 Endo Rev 18:404</a:t>
            </a:r>
            <a:endParaRPr lang="en-US" sz="1400" b="0" i="1"/>
          </a:p>
        </p:txBody>
      </p:sp>
      <p:grpSp>
        <p:nvGrpSpPr>
          <p:cNvPr id="17440" name="Group 52"/>
          <p:cNvGrpSpPr>
            <a:grpSpLocks/>
          </p:cNvGrpSpPr>
          <p:nvPr/>
        </p:nvGrpSpPr>
        <p:grpSpPr bwMode="auto">
          <a:xfrm>
            <a:off x="193675" y="777875"/>
            <a:ext cx="2654300" cy="5973763"/>
            <a:chOff x="122" y="490"/>
            <a:chExt cx="1672" cy="3763"/>
          </a:xfrm>
        </p:grpSpPr>
        <p:sp>
          <p:nvSpPr>
            <p:cNvPr id="17441" name="Rectangle 34"/>
            <p:cNvSpPr>
              <a:spLocks noChangeArrowheads="1"/>
            </p:cNvSpPr>
            <p:nvPr/>
          </p:nvSpPr>
          <p:spPr bwMode="auto">
            <a:xfrm>
              <a:off x="123" y="490"/>
              <a:ext cx="1625" cy="25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Text Box 7"/>
            <p:cNvSpPr txBox="1">
              <a:spLocks noChangeArrowheads="1"/>
            </p:cNvSpPr>
            <p:nvPr/>
          </p:nvSpPr>
          <p:spPr bwMode="auto">
            <a:xfrm>
              <a:off x="1110" y="673"/>
              <a:ext cx="6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Pituitary</a:t>
              </a:r>
            </a:p>
          </p:txBody>
        </p:sp>
        <p:sp>
          <p:nvSpPr>
            <p:cNvPr id="17443" name="Text Box 8"/>
            <p:cNvSpPr txBox="1">
              <a:spLocks noChangeArrowheads="1"/>
            </p:cNvSpPr>
            <p:nvPr/>
          </p:nvSpPr>
          <p:spPr bwMode="auto">
            <a:xfrm>
              <a:off x="156" y="1769"/>
              <a:ext cx="5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Thyroid</a:t>
              </a:r>
            </a:p>
          </p:txBody>
        </p:sp>
        <p:sp>
          <p:nvSpPr>
            <p:cNvPr id="17444" name="Text Box 9"/>
            <p:cNvSpPr txBox="1">
              <a:spLocks noChangeArrowheads="1"/>
            </p:cNvSpPr>
            <p:nvPr/>
          </p:nvSpPr>
          <p:spPr bwMode="auto">
            <a:xfrm>
              <a:off x="1152" y="2498"/>
              <a:ext cx="6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Placenta</a:t>
              </a:r>
            </a:p>
          </p:txBody>
        </p:sp>
        <p:sp>
          <p:nvSpPr>
            <p:cNvPr id="17445" name="Line 17"/>
            <p:cNvSpPr>
              <a:spLocks noChangeShapeType="1"/>
            </p:cNvSpPr>
            <p:nvPr/>
          </p:nvSpPr>
          <p:spPr bwMode="auto">
            <a:xfrm flipH="1">
              <a:off x="781" y="1447"/>
              <a:ext cx="0" cy="1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32"/>
            <p:cNvSpPr>
              <a:spLocks noChangeShapeType="1"/>
            </p:cNvSpPr>
            <p:nvPr/>
          </p:nvSpPr>
          <p:spPr bwMode="auto">
            <a:xfrm flipH="1">
              <a:off x="925" y="1967"/>
              <a:ext cx="0" cy="17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432" name="Object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" y="540"/>
              <a:ext cx="335" cy="346"/>
            </a:xfrm>
            <a:prstGeom prst="rect">
              <a:avLst/>
            </a:prstGeom>
          </p:spPr>
        </p:pic>
        <p:sp>
          <p:nvSpPr>
            <p:cNvPr id="17447" name="Text Box 40"/>
            <p:cNvSpPr txBox="1">
              <a:spLocks noChangeArrowheads="1"/>
            </p:cNvSpPr>
            <p:nvPr/>
          </p:nvSpPr>
          <p:spPr bwMode="auto">
            <a:xfrm>
              <a:off x="663" y="2128"/>
              <a:ext cx="5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↑T4/T3</a:t>
              </a:r>
            </a:p>
          </p:txBody>
        </p:sp>
        <p:sp>
          <p:nvSpPr>
            <p:cNvPr id="17448" name="Freeform 41"/>
            <p:cNvSpPr>
              <a:spLocks/>
            </p:cNvSpPr>
            <p:nvPr/>
          </p:nvSpPr>
          <p:spPr bwMode="auto">
            <a:xfrm>
              <a:off x="142" y="1238"/>
              <a:ext cx="527" cy="1217"/>
            </a:xfrm>
            <a:custGeom>
              <a:avLst/>
              <a:gdLst>
                <a:gd name="T0" fmla="*/ 439 w 437"/>
                <a:gd name="T1" fmla="*/ 1217 h 1490"/>
                <a:gd name="T2" fmla="*/ 14 w 437"/>
                <a:gd name="T3" fmla="*/ 683 h 1490"/>
                <a:gd name="T4" fmla="*/ 527 w 437"/>
                <a:gd name="T5" fmla="*/ 0 h 1490"/>
                <a:gd name="T6" fmla="*/ 0 60000 65536"/>
                <a:gd name="T7" fmla="*/ 0 60000 65536"/>
                <a:gd name="T8" fmla="*/ 0 60000 65536"/>
                <a:gd name="T9" fmla="*/ 0 w 437"/>
                <a:gd name="T10" fmla="*/ 0 h 1490"/>
                <a:gd name="T11" fmla="*/ 437 w 437"/>
                <a:gd name="T12" fmla="*/ 1490 h 14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7" h="1490">
                  <a:moveTo>
                    <a:pt x="364" y="1490"/>
                  </a:moveTo>
                  <a:cubicBezTo>
                    <a:pt x="182" y="1287"/>
                    <a:pt x="0" y="1084"/>
                    <a:pt x="12" y="836"/>
                  </a:cubicBezTo>
                  <a:cubicBezTo>
                    <a:pt x="24" y="588"/>
                    <a:pt x="230" y="294"/>
                    <a:pt x="437" y="0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433" name="Object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" y="2379"/>
              <a:ext cx="486" cy="601"/>
            </a:xfrm>
            <a:prstGeom prst="rect">
              <a:avLst/>
            </a:prstGeom>
          </p:spPr>
        </p:pic>
        <p:sp>
          <p:nvSpPr>
            <p:cNvPr id="17449" name="Freeform 43"/>
            <p:cNvSpPr>
              <a:spLocks/>
            </p:cNvSpPr>
            <p:nvPr/>
          </p:nvSpPr>
          <p:spPr bwMode="auto">
            <a:xfrm flipH="1">
              <a:off x="1082" y="921"/>
              <a:ext cx="527" cy="1217"/>
            </a:xfrm>
            <a:custGeom>
              <a:avLst/>
              <a:gdLst>
                <a:gd name="T0" fmla="*/ 439 w 437"/>
                <a:gd name="T1" fmla="*/ 1217 h 1490"/>
                <a:gd name="T2" fmla="*/ 14 w 437"/>
                <a:gd name="T3" fmla="*/ 683 h 1490"/>
                <a:gd name="T4" fmla="*/ 527 w 437"/>
                <a:gd name="T5" fmla="*/ 0 h 1490"/>
                <a:gd name="T6" fmla="*/ 0 60000 65536"/>
                <a:gd name="T7" fmla="*/ 0 60000 65536"/>
                <a:gd name="T8" fmla="*/ 0 60000 65536"/>
                <a:gd name="T9" fmla="*/ 0 w 437"/>
                <a:gd name="T10" fmla="*/ 0 h 1490"/>
                <a:gd name="T11" fmla="*/ 437 w 437"/>
                <a:gd name="T12" fmla="*/ 1490 h 14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7" h="1490">
                  <a:moveTo>
                    <a:pt x="364" y="1490"/>
                  </a:moveTo>
                  <a:cubicBezTo>
                    <a:pt x="182" y="1287"/>
                    <a:pt x="0" y="1084"/>
                    <a:pt x="12" y="836"/>
                  </a:cubicBezTo>
                  <a:cubicBezTo>
                    <a:pt x="24" y="588"/>
                    <a:pt x="230" y="294"/>
                    <a:pt x="437" y="0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434" name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" y="1127"/>
              <a:ext cx="352" cy="500"/>
            </a:xfrm>
            <a:prstGeom prst="rect">
              <a:avLst/>
            </a:prstGeom>
          </p:spPr>
        </p:pic>
        <p:pic>
          <p:nvPicPr>
            <p:cNvPr id="17435" name="Object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" y="1612"/>
              <a:ext cx="526" cy="438"/>
            </a:xfrm>
            <a:prstGeom prst="rect">
              <a:avLst/>
            </a:prstGeom>
          </p:spPr>
        </p:pic>
        <p:sp>
          <p:nvSpPr>
            <p:cNvPr id="17450" name="Text Box 46"/>
            <p:cNvSpPr txBox="1">
              <a:spLocks noChangeArrowheads="1"/>
            </p:cNvSpPr>
            <p:nvPr/>
          </p:nvSpPr>
          <p:spPr bwMode="auto">
            <a:xfrm>
              <a:off x="183" y="1059"/>
              <a:ext cx="6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↑ ↑</a:t>
              </a:r>
              <a:r>
                <a:rPr lang="en-GB" sz="1600"/>
                <a:t> </a:t>
              </a:r>
              <a:r>
                <a:rPr lang="en-GB" sz="1600">
                  <a:solidFill>
                    <a:schemeClr val="bg1"/>
                  </a:solidFill>
                </a:rPr>
                <a:t>↑</a:t>
              </a:r>
              <a:r>
                <a:rPr lang="en-GB" sz="1600"/>
                <a:t> </a:t>
              </a:r>
              <a:r>
                <a:rPr lang="en-GB" sz="1600">
                  <a:solidFill>
                    <a:schemeClr val="bg1"/>
                  </a:solidFill>
                </a:rPr>
                <a:t>hCG</a:t>
              </a:r>
            </a:p>
          </p:txBody>
        </p:sp>
        <p:sp>
          <p:nvSpPr>
            <p:cNvPr id="17451" name="Text Box 47"/>
            <p:cNvSpPr txBox="1">
              <a:spLocks noChangeArrowheads="1"/>
            </p:cNvSpPr>
            <p:nvPr/>
          </p:nvSpPr>
          <p:spPr bwMode="auto">
            <a:xfrm>
              <a:off x="661" y="845"/>
              <a:ext cx="43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↓TSH</a:t>
              </a:r>
            </a:p>
          </p:txBody>
        </p:sp>
        <p:sp>
          <p:nvSpPr>
            <p:cNvPr id="17452" name="Text Box 10"/>
            <p:cNvSpPr txBox="1">
              <a:spLocks noChangeArrowheads="1"/>
            </p:cNvSpPr>
            <p:nvPr/>
          </p:nvSpPr>
          <p:spPr bwMode="auto">
            <a:xfrm>
              <a:off x="958" y="1419"/>
              <a:ext cx="4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bg1"/>
                  </a:solidFill>
                </a:rPr>
                <a:t>TSHR</a:t>
              </a:r>
            </a:p>
          </p:txBody>
        </p:sp>
        <p:pic>
          <p:nvPicPr>
            <p:cNvPr id="17436" name="Object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" y="2960"/>
              <a:ext cx="1627" cy="12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117475" y="500063"/>
            <a:ext cx="89074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G</a:t>
            </a:r>
            <a:r>
              <a:rPr lang="el-GR" sz="3200"/>
              <a:t>α</a:t>
            </a:r>
            <a:r>
              <a:rPr lang="en-GB" sz="3200" baseline="-25000"/>
              <a:t>s</a:t>
            </a:r>
            <a:r>
              <a:rPr lang="en-GB" sz="3200"/>
              <a:t> mutations and thyroid pathology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714500"/>
            <a:ext cx="8093075" cy="4394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Resistance to PTH, TSH, FSH and LH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Pseudohypoparathyroidism type 1a (PHP1a)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Albrights hereditary osteodystrophy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Germline inactivating mutations of G</a:t>
            </a:r>
            <a:r>
              <a:rPr lang="el-GR" sz="1800" b="1" smtClean="0">
                <a:solidFill>
                  <a:srgbClr val="FFFF00"/>
                </a:solidFill>
                <a:cs typeface="Arial" charset="0"/>
              </a:rPr>
              <a:t>α</a:t>
            </a:r>
            <a:r>
              <a:rPr lang="en-GB" sz="1800" b="1" baseline="-25000" smtClean="0">
                <a:solidFill>
                  <a:srgbClr val="FFFF00"/>
                </a:solidFill>
              </a:rPr>
              <a:t>s</a:t>
            </a:r>
            <a:r>
              <a:rPr lang="en-GB" sz="1800" b="1" smtClean="0">
                <a:solidFill>
                  <a:srgbClr val="00FFFF"/>
                </a:solidFill>
              </a:rPr>
              <a:t> 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TSH cannot stimulate cAMP response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Often TSH resistance occurs later than PTH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Treatment is T4 replacement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 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Autonomous thyroid nodules (“hot” nodules)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Somatic gain of function mutations in G</a:t>
            </a:r>
            <a:r>
              <a:rPr lang="en-GB" sz="1800" b="1" smtClean="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800" b="1" baseline="-25000" smtClean="0">
                <a:solidFill>
                  <a:srgbClr val="FFFF00"/>
                </a:solidFill>
              </a:rPr>
              <a:t>s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00FFFF"/>
                </a:solidFill>
              </a:rPr>
              <a:t>	</a:t>
            </a:r>
            <a:r>
              <a:rPr lang="en-GB" sz="1800" b="1" smtClean="0">
                <a:solidFill>
                  <a:srgbClr val="FFFF00"/>
                </a:solidFill>
              </a:rPr>
              <a:t>Results in hyperthyroidism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3% of toxic nodules have mutations of G</a:t>
            </a:r>
            <a:r>
              <a:rPr lang="en-GB" sz="1800" b="1" smtClean="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800" b="1" baseline="-25000" smtClean="0">
                <a:solidFill>
                  <a:srgbClr val="FFFF00"/>
                </a:solidFill>
              </a:rPr>
              <a:t>s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Mutations frequently inhibit GTP hydrolysis 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Persistent activation of TSHR signalling pathway and elevated cAMP</a:t>
            </a:r>
          </a:p>
          <a:p>
            <a:pPr algn="l" eaLnBrk="1" hangingPunct="1">
              <a:lnSpc>
                <a:spcPct val="80000"/>
              </a:lnSpc>
              <a:tabLst>
                <a:tab pos="266700" algn="l"/>
              </a:tabLst>
            </a:pPr>
            <a:r>
              <a:rPr lang="en-GB" sz="1800" b="1" smtClean="0">
                <a:solidFill>
                  <a:srgbClr val="FFFF00"/>
                </a:solidFill>
              </a:rPr>
              <a:t>	Treatment with </a:t>
            </a:r>
            <a:r>
              <a:rPr lang="en-GB" sz="1800" b="1" baseline="30000" smtClean="0">
                <a:solidFill>
                  <a:srgbClr val="FFFF00"/>
                </a:solidFill>
              </a:rPr>
              <a:t>131</a:t>
            </a:r>
            <a:r>
              <a:rPr lang="en-GB" sz="1800" b="1" smtClean="0">
                <a:solidFill>
                  <a:srgbClr val="FFFF00"/>
                </a:solidFill>
              </a:rPr>
              <a:t>I</a:t>
            </a:r>
            <a:endParaRPr lang="en-US" sz="1800" b="1" smtClean="0">
              <a:solidFill>
                <a:srgbClr val="FFFF00"/>
              </a:solidFill>
            </a:endParaRP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6122988" y="6553200"/>
            <a:ext cx="302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Kron K 2002 Mol Gen Metab 75:202</a:t>
            </a:r>
          </a:p>
        </p:txBody>
      </p:sp>
      <p:pic>
        <p:nvPicPr>
          <p:cNvPr id="65540" name="Picture 6" descr="PPHP3"/>
          <p:cNvPicPr>
            <a:picLocks noChangeAspect="1" noChangeArrowheads="1"/>
          </p:cNvPicPr>
          <p:nvPr/>
        </p:nvPicPr>
        <p:blipFill>
          <a:blip r:embed="rId2">
            <a:lum bright="-30000" contrast="18000"/>
          </a:blip>
          <a:srcRect/>
          <a:stretch>
            <a:fillRect/>
          </a:stretch>
        </p:blipFill>
        <p:spPr bwMode="auto">
          <a:xfrm>
            <a:off x="6167438" y="3543300"/>
            <a:ext cx="2174875" cy="1627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5541" name="Group 7"/>
          <p:cNvGrpSpPr>
            <a:grpSpLocks/>
          </p:cNvGrpSpPr>
          <p:nvPr/>
        </p:nvGrpSpPr>
        <p:grpSpPr bwMode="auto">
          <a:xfrm>
            <a:off x="6138863" y="1552575"/>
            <a:ext cx="2189162" cy="1871663"/>
            <a:chOff x="3016" y="1593"/>
            <a:chExt cx="2654" cy="1814"/>
          </a:xfrm>
        </p:grpSpPr>
        <p:pic>
          <p:nvPicPr>
            <p:cNvPr id="65542" name="Picture 8" descr="PPHP2"/>
            <p:cNvPicPr>
              <a:picLocks noChangeAspect="1" noChangeArrowheads="1"/>
            </p:cNvPicPr>
            <p:nvPr/>
          </p:nvPicPr>
          <p:blipFill>
            <a:blip r:embed="rId3">
              <a:lum bright="-30000" contrast="24000"/>
            </a:blip>
            <a:srcRect/>
            <a:stretch>
              <a:fillRect/>
            </a:stretch>
          </p:blipFill>
          <p:spPr bwMode="auto">
            <a:xfrm>
              <a:off x="3017" y="1598"/>
              <a:ext cx="2653" cy="18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5543" name="Rectangle 9"/>
            <p:cNvSpPr>
              <a:spLocks noChangeArrowheads="1"/>
            </p:cNvSpPr>
            <p:nvPr/>
          </p:nvSpPr>
          <p:spPr bwMode="auto">
            <a:xfrm>
              <a:off x="3016" y="1593"/>
              <a:ext cx="2654" cy="181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/>
          </p:cNvSpPr>
          <p:nvPr/>
        </p:nvSpPr>
        <p:spPr bwMode="auto">
          <a:xfrm>
            <a:off x="122238" y="673100"/>
            <a:ext cx="889952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GPCR Summary</a:t>
            </a: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638175" y="1638300"/>
            <a:ext cx="7786688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GPCRs are the oldest signal transduction molecules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Most diverse of all membrane receptors (2000 members)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GpHRs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LRR ectodomain mediates ligand specificity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	Serpine TMD mediates signal transduction to G proteins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TMD is inherently noisy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Unliganded ectodomain acts as inverse agonist to suppress TMD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	Liganded ectodomain as a full agonist of TMD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GpHR dimerisation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	Negative cooperativity extends range of ligand concentration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GpHRs multiple post-translational modifications are essential for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Folding, activation, ligand affinity, oligomerisation, cell surface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 	expression and desensitisation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GpHRs ligands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Heterodimeric glycoproteins common </a:t>
            </a:r>
            <a:r>
              <a:rPr lang="en-GB" sz="180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800">
                <a:solidFill>
                  <a:srgbClr val="FFFF00"/>
                </a:solidFill>
              </a:rPr>
              <a:t>-subunit, diverse </a:t>
            </a:r>
            <a:r>
              <a:rPr lang="en-GB" sz="180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800">
                <a:solidFill>
                  <a:srgbClr val="FFFF00"/>
                </a:solidFill>
              </a:rPr>
              <a:t>-subunit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117475" y="615950"/>
            <a:ext cx="89074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/>
              <a:t>TSHR </a:t>
            </a:r>
            <a:r>
              <a:rPr lang="en-GB" sz="3200"/>
              <a:t>Summary</a:t>
            </a:r>
          </a:p>
        </p:txBody>
      </p:sp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906463" y="1574800"/>
            <a:ext cx="7329487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Has a critical role in thyroid physiology and pathology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Essential role in the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Hypothalamic-pituitary-thyroid axis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	Thyroid growth and hormone synthesis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Not essential for thyroid organogenesis or migration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Signals predominantly via cAMP but also PLC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Inactivating mutation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FFFF00"/>
                </a:solidFill>
              </a:rPr>
              <a:t>	Spectrum TSH resistance to severe congenital hypothyroidism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Gain of function mutations usually effect the TMD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Familial hyperthyroidism and sporadic toxic adenomas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Antibodies to TSHR ectodomain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Graves’ Disease and autoimmune hypothyroidism</a:t>
            </a:r>
            <a:r>
              <a:rPr lang="en-GB" sz="1800">
                <a:solidFill>
                  <a:srgbClr val="00FFFF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endParaRPr lang="en-GB" sz="80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TSHR in other tissues and the alternative ligand thyrostimulin 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266700" algn="l"/>
              </a:tabLst>
            </a:pPr>
            <a:r>
              <a:rPr lang="en-GB" sz="1800">
                <a:solidFill>
                  <a:srgbClr val="00FFFF"/>
                </a:solidFill>
              </a:rPr>
              <a:t>	</a:t>
            </a:r>
            <a:r>
              <a:rPr lang="en-GB" sz="1800">
                <a:solidFill>
                  <a:srgbClr val="FFFF00"/>
                </a:solidFill>
              </a:rPr>
              <a:t>Physiological roles remains uncertain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8625" y="1416050"/>
            <a:ext cx="8432800" cy="4433888"/>
          </a:xfrm>
        </p:spPr>
        <p:txBody>
          <a:bodyPr/>
          <a:lstStyle/>
          <a:p>
            <a:pPr algn="l" eaLnBrk="1" hangingPunct="1"/>
            <a:r>
              <a:rPr lang="en-GB" b="1" smtClean="0">
                <a:solidFill>
                  <a:srgbClr val="FF66FF"/>
                </a:solidFill>
              </a:rPr>
              <a:t>G-protein coupled receptors</a:t>
            </a:r>
          </a:p>
          <a:p>
            <a:pPr algn="l" eaLnBrk="1" hangingPunct="1"/>
            <a:endParaRPr lang="en-GB" b="1" smtClean="0">
              <a:solidFill>
                <a:srgbClr val="FF66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66FF"/>
                </a:solidFill>
              </a:rPr>
              <a:t>Glycoprotein hormone receptors (TSHR)</a:t>
            </a:r>
          </a:p>
          <a:p>
            <a:pPr algn="l" eaLnBrk="1" hangingPunct="1"/>
            <a:endParaRPr lang="en-GB" b="1" smtClean="0">
              <a:solidFill>
                <a:srgbClr val="FF66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66FF"/>
                </a:solidFill>
              </a:rPr>
              <a:t>Role of TSHR in endocrine physiology </a:t>
            </a:r>
          </a:p>
          <a:p>
            <a:pPr algn="l" eaLnBrk="1" hangingPunct="1"/>
            <a:endParaRPr lang="en-GB" b="1" smtClean="0">
              <a:solidFill>
                <a:srgbClr val="FF66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66FF"/>
                </a:solidFill>
              </a:rPr>
              <a:t>Role of TSHR in endocrine pathology</a:t>
            </a:r>
          </a:p>
          <a:p>
            <a:pPr algn="l" eaLnBrk="1" hangingPunct="1"/>
            <a:endParaRPr lang="en-US" b="1" smtClean="0">
              <a:solidFill>
                <a:srgbClr val="FF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625" y="1416050"/>
            <a:ext cx="8432800" cy="4433888"/>
          </a:xfrm>
        </p:spPr>
        <p:txBody>
          <a:bodyPr/>
          <a:lstStyle/>
          <a:p>
            <a:pPr algn="l" eaLnBrk="1" hangingPunct="1"/>
            <a:r>
              <a:rPr lang="en-GB" b="1" smtClean="0">
                <a:solidFill>
                  <a:srgbClr val="FF00FF"/>
                </a:solidFill>
              </a:rPr>
              <a:t>G-protein coupled receptors</a:t>
            </a:r>
          </a:p>
          <a:p>
            <a:pPr algn="l" eaLnBrk="1" hangingPunct="1"/>
            <a:endParaRPr lang="en-GB" b="1" smtClean="0">
              <a:solidFill>
                <a:srgbClr val="FF00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Glycoprotein hormone receptors (TSHR)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physiology 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pathology</a:t>
            </a:r>
          </a:p>
          <a:p>
            <a:pPr algn="l" eaLnBrk="1" hangingPunct="1"/>
            <a:endParaRPr lang="en-US" b="1" smtClean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ChangeArrowheads="1"/>
          </p:cNvSpPr>
          <p:nvPr/>
        </p:nvSpPr>
        <p:spPr bwMode="auto">
          <a:xfrm>
            <a:off x="693738" y="5599113"/>
            <a:ext cx="775652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G protein coupled receptors are divided into 5 sub families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Transduce </a:t>
            </a:r>
            <a:r>
              <a:rPr lang="en-GB" sz="1600">
                <a:solidFill>
                  <a:srgbClr val="FFFF00"/>
                </a:solidFill>
              </a:rPr>
              <a:t>light, Ca</a:t>
            </a:r>
            <a:r>
              <a:rPr lang="en-GB" sz="1600" baseline="30000">
                <a:solidFill>
                  <a:srgbClr val="FFFF00"/>
                </a:solidFill>
              </a:rPr>
              <a:t>2+</a:t>
            </a:r>
            <a:r>
              <a:rPr lang="en-GB" sz="1600">
                <a:solidFill>
                  <a:srgbClr val="FFFF00"/>
                </a:solidFill>
              </a:rPr>
              <a:t>, odorants, amino acids, nucleotides, peptides, proteins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Ligands bind at different locations in the receptor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1600">
                <a:solidFill>
                  <a:srgbClr val="00FFFF"/>
                </a:solidFill>
              </a:rPr>
              <a:t>50% of all medicines act through G protein coupled receptors</a:t>
            </a:r>
          </a:p>
        </p:txBody>
      </p:sp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2888" y="933450"/>
            <a:ext cx="3563937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96863" y="277813"/>
            <a:ext cx="855027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/>
              <a:t>G-protein coupled receptors (7TMRs)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2840038" y="2549525"/>
            <a:ext cx="1389062" cy="80962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800" y="2206625"/>
            <a:ext cx="46863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Text Box 5"/>
          <p:cNvSpPr txBox="1">
            <a:spLocks noChangeArrowheads="1"/>
          </p:cNvSpPr>
          <p:nvPr/>
        </p:nvSpPr>
        <p:spPr bwMode="auto">
          <a:xfrm>
            <a:off x="6388100" y="6553200"/>
            <a:ext cx="2755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Hsu SYT 2003 TEM 14: 303-309</a:t>
            </a:r>
          </a:p>
        </p:txBody>
      </p:sp>
      <p:pic>
        <p:nvPicPr>
          <p:cNvPr id="1036" name="Objec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1387475"/>
            <a:ext cx="3656012" cy="4064000"/>
          </a:xfrm>
          <a:prstGeom prst="rect">
            <a:avLst/>
          </a:prstGeom>
        </p:spPr>
      </p:pic>
      <p:sp>
        <p:nvSpPr>
          <p:cNvPr id="1039" name="Rectangle 7"/>
          <p:cNvSpPr>
            <a:spLocks noChangeArrowheads="1"/>
          </p:cNvSpPr>
          <p:nvPr/>
        </p:nvSpPr>
        <p:spPr bwMode="auto">
          <a:xfrm>
            <a:off x="557213" y="2627313"/>
            <a:ext cx="2789237" cy="10795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Rectangle 8"/>
          <p:cNvSpPr>
            <a:spLocks noChangeArrowheads="1"/>
          </p:cNvSpPr>
          <p:nvPr/>
        </p:nvSpPr>
        <p:spPr bwMode="auto">
          <a:xfrm>
            <a:off x="390525" y="188913"/>
            <a:ext cx="85994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/>
              <a:t>Glycoprotein hormone receptors</a:t>
            </a:r>
            <a:br>
              <a:rPr lang="en-GB" sz="3600"/>
            </a:br>
            <a:r>
              <a:rPr lang="en-GB" sz="3600"/>
              <a:t>(Subfamily 1c)</a:t>
            </a:r>
          </a:p>
        </p:txBody>
      </p:sp>
      <p:sp>
        <p:nvSpPr>
          <p:cNvPr id="1041" name="Rectangle 10"/>
          <p:cNvSpPr>
            <a:spLocks noChangeArrowheads="1"/>
          </p:cNvSpPr>
          <p:nvPr/>
        </p:nvSpPr>
        <p:spPr bwMode="auto">
          <a:xfrm>
            <a:off x="6856413" y="3668713"/>
            <a:ext cx="15192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GB" sz="1200">
                <a:solidFill>
                  <a:schemeClr val="bg1"/>
                </a:solidFill>
              </a:rPr>
              <a:t>Relaxins (9xLRRs)</a:t>
            </a:r>
          </a:p>
        </p:txBody>
      </p:sp>
      <p:sp>
        <p:nvSpPr>
          <p:cNvPr id="1042" name="Rectangle 11"/>
          <p:cNvSpPr>
            <a:spLocks noChangeArrowheads="1"/>
          </p:cNvSpPr>
          <p:nvPr/>
        </p:nvSpPr>
        <p:spPr bwMode="auto">
          <a:xfrm>
            <a:off x="6832600" y="3068638"/>
            <a:ext cx="1520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GB" sz="1200">
                <a:solidFill>
                  <a:schemeClr val="bg1"/>
                </a:solidFill>
              </a:rPr>
              <a:t>Orphan (14xLRRs)</a:t>
            </a:r>
          </a:p>
        </p:txBody>
      </p:sp>
      <p:sp>
        <p:nvSpPr>
          <p:cNvPr id="1043" name="Rectangle 12"/>
          <p:cNvSpPr>
            <a:spLocks noChangeArrowheads="1"/>
          </p:cNvSpPr>
          <p:nvPr/>
        </p:nvSpPr>
        <p:spPr bwMode="auto">
          <a:xfrm>
            <a:off x="6389688" y="2827338"/>
            <a:ext cx="23844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GB" sz="1200">
                <a:solidFill>
                  <a:schemeClr val="bg1"/>
                </a:solidFill>
              </a:rPr>
              <a:t>(LH/CG)/FSH/TSH (9-10xLRRs)</a:t>
            </a:r>
          </a:p>
        </p:txBody>
      </p:sp>
      <p:sp>
        <p:nvSpPr>
          <p:cNvPr id="1044" name="Text Box 13"/>
          <p:cNvSpPr txBox="1">
            <a:spLocks noChangeArrowheads="1"/>
          </p:cNvSpPr>
          <p:nvPr/>
        </p:nvSpPr>
        <p:spPr bwMode="auto">
          <a:xfrm>
            <a:off x="4264025" y="4740275"/>
            <a:ext cx="4708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Characteristically GpHRs have a large N-terminal ectodomain 350-400</a:t>
            </a:r>
            <a:r>
              <a:rPr lang="en-GB">
                <a:solidFill>
                  <a:srgbClr val="00FFFF"/>
                </a:solidFill>
                <a:sym typeface="Symbol" pitchFamily="18" charset="2"/>
              </a:rPr>
              <a:t></a:t>
            </a:r>
            <a:r>
              <a:rPr lang="en-GB">
                <a:solidFill>
                  <a:srgbClr val="00FFFF"/>
                </a:solidFill>
              </a:rPr>
              <a:t> containing leucine rich repeats (LRRs)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8625" y="1416050"/>
            <a:ext cx="8432800" cy="4433888"/>
          </a:xfrm>
        </p:spPr>
        <p:txBody>
          <a:bodyPr/>
          <a:lstStyle/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G-protein coupled receptors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FF00FF"/>
                </a:solidFill>
              </a:rPr>
              <a:t>Glycoprotein hormone receptors (TSHR)</a:t>
            </a:r>
          </a:p>
          <a:p>
            <a:pPr algn="l" eaLnBrk="1" hangingPunct="1"/>
            <a:endParaRPr lang="en-GB" b="1" smtClean="0">
              <a:solidFill>
                <a:srgbClr val="FFCCFF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physiology </a:t>
            </a:r>
          </a:p>
          <a:p>
            <a:pPr algn="l" eaLnBrk="1" hangingPunct="1"/>
            <a:endParaRPr lang="en-GB" b="1" smtClean="0">
              <a:solidFill>
                <a:srgbClr val="808080"/>
              </a:solidFill>
            </a:endParaRPr>
          </a:p>
          <a:p>
            <a:pPr algn="l" eaLnBrk="1" hangingPunct="1"/>
            <a:r>
              <a:rPr lang="en-GB" b="1" smtClean="0">
                <a:solidFill>
                  <a:srgbClr val="808080"/>
                </a:solidFill>
              </a:rPr>
              <a:t>Role of TSHR in endocrine pathology</a:t>
            </a:r>
          </a:p>
          <a:p>
            <a:pPr algn="l" eaLnBrk="1" hangingPunct="1"/>
            <a:endParaRPr lang="en-US" b="1" smtClean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Objec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0" y="3889375"/>
            <a:ext cx="1820863" cy="2627313"/>
          </a:xfrm>
          <a:prstGeom prst="rect">
            <a:avLst/>
          </a:prstGeom>
        </p:spPr>
      </p:pic>
      <p:pic>
        <p:nvPicPr>
          <p:cNvPr id="2062" name="Objec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638" y="738188"/>
            <a:ext cx="2933700" cy="3298825"/>
          </a:xfrm>
          <a:prstGeom prst="rect">
            <a:avLst/>
          </a:prstGeom>
        </p:spPr>
      </p:pic>
      <p:sp>
        <p:nvSpPr>
          <p:cNvPr id="2064" name="Rectangle 11"/>
          <p:cNvSpPr>
            <a:spLocks noChangeArrowheads="1"/>
          </p:cNvSpPr>
          <p:nvPr/>
        </p:nvSpPr>
        <p:spPr bwMode="auto">
          <a:xfrm>
            <a:off x="390525" y="188913"/>
            <a:ext cx="85994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/>
              <a:t>Thyroid stimulating hormone receptor</a:t>
            </a:r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7464425" y="4548188"/>
            <a:ext cx="1670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FF00"/>
                </a:solidFill>
              </a:rPr>
              <a:t>Serpentine-</a:t>
            </a:r>
          </a:p>
          <a:p>
            <a:r>
              <a:rPr lang="en-GB" sz="1800">
                <a:solidFill>
                  <a:srgbClr val="FFFF00"/>
                </a:solidFill>
              </a:rPr>
              <a:t>domain (7TM)</a:t>
            </a:r>
          </a:p>
          <a:p>
            <a:r>
              <a:rPr lang="en-GB" sz="1800">
                <a:solidFill>
                  <a:srgbClr val="FFFF00"/>
                </a:solidFill>
              </a:rPr>
              <a:t>Rhodopsin</a:t>
            </a:r>
          </a:p>
          <a:p>
            <a:r>
              <a:rPr lang="en-GB" sz="1800">
                <a:solidFill>
                  <a:srgbClr val="FFFF00"/>
                </a:solidFill>
              </a:rPr>
              <a:t> 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2066" name="Text Box 13"/>
          <p:cNvSpPr txBox="1">
            <a:spLocks noChangeArrowheads="1"/>
          </p:cNvSpPr>
          <p:nvPr/>
        </p:nvSpPr>
        <p:spPr bwMode="auto">
          <a:xfrm>
            <a:off x="7643813" y="1046163"/>
            <a:ext cx="149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FF00"/>
                </a:solidFill>
              </a:rPr>
              <a:t>Ectodomain</a:t>
            </a:r>
          </a:p>
          <a:p>
            <a:r>
              <a:rPr lang="en-GB" sz="1800">
                <a:solidFill>
                  <a:srgbClr val="FFFF00"/>
                </a:solidFill>
              </a:rPr>
              <a:t>FSH/FSHR</a:t>
            </a:r>
            <a:endParaRPr lang="el-GR" sz="1800">
              <a:solidFill>
                <a:srgbClr val="FFFF00"/>
              </a:solidFill>
            </a:endParaRPr>
          </a:p>
        </p:txBody>
      </p:sp>
      <p:sp>
        <p:nvSpPr>
          <p:cNvPr id="2067" name="Text Box 14"/>
          <p:cNvSpPr txBox="1">
            <a:spLocks noChangeArrowheads="1"/>
          </p:cNvSpPr>
          <p:nvPr/>
        </p:nvSpPr>
        <p:spPr bwMode="auto">
          <a:xfrm>
            <a:off x="1522413" y="6553200"/>
            <a:ext cx="762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0" i="1"/>
              <a:t>Luecke H 2001 Science 293:1449, Fan QR Nature 2005 433:269, Davies T 2005 JCI 115:1972</a:t>
            </a:r>
          </a:p>
        </p:txBody>
      </p:sp>
      <p:grpSp>
        <p:nvGrpSpPr>
          <p:cNvPr id="2068" name="Group 18"/>
          <p:cNvGrpSpPr>
            <a:grpSpLocks/>
          </p:cNvGrpSpPr>
          <p:nvPr/>
        </p:nvGrpSpPr>
        <p:grpSpPr bwMode="auto">
          <a:xfrm>
            <a:off x="285750" y="1019175"/>
            <a:ext cx="4524375" cy="3025775"/>
            <a:chOff x="110" y="1368"/>
            <a:chExt cx="2850" cy="1906"/>
          </a:xfrm>
        </p:grpSpPr>
        <p:pic>
          <p:nvPicPr>
            <p:cNvPr id="2070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0" y="1369"/>
              <a:ext cx="1666" cy="1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Object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9" y="1368"/>
              <a:ext cx="1251" cy="1906"/>
            </a:xfrm>
            <a:prstGeom prst="rect">
              <a:avLst/>
            </a:prstGeom>
          </p:spPr>
        </p:pic>
      </p:grpSp>
      <p:sp>
        <p:nvSpPr>
          <p:cNvPr id="206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131763" y="4125913"/>
            <a:ext cx="5661025" cy="22669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TSHR expression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FFFF00"/>
                </a:solidFill>
              </a:rPr>
              <a:t>	Thyroid, thymus, pituitary, testis, kidney, brain, 	heart, bone, fat and lymphocytes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9x Leucine rich repeat ectodomain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	</a:t>
            </a:r>
            <a:r>
              <a:rPr lang="en-GB" sz="1600" b="1" smtClean="0">
                <a:solidFill>
                  <a:srgbClr val="FFFF00"/>
                </a:solidFill>
              </a:rPr>
              <a:t>LRRs are a 20-30</a:t>
            </a:r>
            <a:r>
              <a:rPr lang="en-GB" sz="1600" b="1" smtClean="0">
                <a:solidFill>
                  <a:srgbClr val="FFFF00"/>
                </a:solidFill>
                <a:sym typeface="Symbol" pitchFamily="18" charset="2"/>
              </a:rPr>
              <a:t></a:t>
            </a:r>
            <a:r>
              <a:rPr lang="en-GB" sz="1600" b="1" smtClean="0">
                <a:solidFill>
                  <a:srgbClr val="FFFF00"/>
                </a:solidFill>
              </a:rPr>
              <a:t> motif of </a:t>
            </a:r>
            <a:r>
              <a:rPr lang="en-GB" sz="1600" b="1" smtClean="0">
                <a:solidFill>
                  <a:srgbClr val="FFFF00"/>
                </a:solidFill>
                <a:sym typeface="Symbol" pitchFamily="18" charset="2"/>
              </a:rPr>
              <a:t></a:t>
            </a:r>
            <a:r>
              <a:rPr lang="en-GB" sz="1600" b="1" smtClean="0">
                <a:solidFill>
                  <a:srgbClr val="FFFF00"/>
                </a:solidFill>
              </a:rPr>
              <a:t>-strand and </a:t>
            </a:r>
            <a:r>
              <a:rPr lang="en-GB" sz="1600" b="1" smtClean="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en-GB" sz="1600" b="1" smtClean="0">
                <a:solidFill>
                  <a:srgbClr val="FFFF00"/>
                </a:solidFill>
              </a:rPr>
              <a:t>-helix</a:t>
            </a:r>
            <a:r>
              <a:rPr lang="en-GB" sz="1600" b="1" smtClean="0">
                <a:solidFill>
                  <a:srgbClr val="FFFF99"/>
                </a:solidFill>
              </a:rPr>
              <a:t> 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	</a:t>
            </a:r>
            <a:r>
              <a:rPr lang="en-GB" sz="1600" b="1" smtClean="0">
                <a:solidFill>
                  <a:srgbClr val="FFFF00"/>
                </a:solidFill>
              </a:rPr>
              <a:t>40% homology between TSHR, LH/CGR and FSHR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Cystein rich flanking hinge region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00FFFF"/>
                </a:solidFill>
              </a:rPr>
              <a:t>Heptahelical serpentine domain</a:t>
            </a:r>
          </a:p>
          <a:p>
            <a:pPr algn="l" eaLnBrk="1" hangingPunct="1">
              <a:lnSpc>
                <a:spcPct val="80000"/>
              </a:lnSpc>
              <a:tabLst>
                <a:tab pos="457200" algn="l"/>
              </a:tabLst>
            </a:pPr>
            <a:r>
              <a:rPr lang="en-GB" sz="1600" b="1" smtClean="0">
                <a:solidFill>
                  <a:srgbClr val="FFFF00"/>
                </a:solidFill>
              </a:rPr>
              <a:t>	70% homology between TSHR, LH/CGR and FSHR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</TotalTime>
  <Words>907</Words>
  <Application>Microsoft Office PowerPoint</Application>
  <PresentationFormat>On-screen Show (4:3)</PresentationFormat>
  <Paragraphs>422</Paragraphs>
  <Slides>36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Default Design</vt:lpstr>
      <vt:lpstr>Image</vt:lpstr>
      <vt:lpstr>The TSH receptor as a paradigm for G-protein coupled receptors in endocrinology  “7TM-Receptors”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Hypothalamic-pituitary-thyroid axis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jhdb</dc:creator>
  <cp:lastModifiedBy>Shiel, Nuala</cp:lastModifiedBy>
  <cp:revision>90</cp:revision>
  <dcterms:created xsi:type="dcterms:W3CDTF">2007-09-09T16:15:29Z</dcterms:created>
  <dcterms:modified xsi:type="dcterms:W3CDTF">2012-10-29T16:17:06Z</dcterms:modified>
</cp:coreProperties>
</file>