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486" r:id="rId2"/>
    <p:sldId id="488" r:id="rId3"/>
    <p:sldId id="556" r:id="rId4"/>
    <p:sldId id="557" r:id="rId5"/>
    <p:sldId id="558" r:id="rId6"/>
    <p:sldId id="559" r:id="rId7"/>
    <p:sldId id="571" r:id="rId8"/>
    <p:sldId id="562" r:id="rId9"/>
    <p:sldId id="563" r:id="rId10"/>
    <p:sldId id="564" r:id="rId11"/>
    <p:sldId id="573" r:id="rId12"/>
    <p:sldId id="574" r:id="rId13"/>
    <p:sldId id="500" r:id="rId14"/>
    <p:sldId id="501" r:id="rId15"/>
    <p:sldId id="503" r:id="rId16"/>
    <p:sldId id="506" r:id="rId17"/>
    <p:sldId id="504" r:id="rId18"/>
    <p:sldId id="515" r:id="rId19"/>
    <p:sldId id="512" r:id="rId20"/>
    <p:sldId id="522" r:id="rId21"/>
    <p:sldId id="523" r:id="rId22"/>
    <p:sldId id="521" r:id="rId23"/>
    <p:sldId id="509" r:id="rId24"/>
    <p:sldId id="546" r:id="rId25"/>
    <p:sldId id="550" r:id="rId26"/>
    <p:sldId id="508" r:id="rId27"/>
    <p:sldId id="540" r:id="rId28"/>
    <p:sldId id="538" r:id="rId29"/>
    <p:sldId id="575" r:id="rId30"/>
    <p:sldId id="514" r:id="rId31"/>
    <p:sldId id="566" r:id="rId32"/>
    <p:sldId id="567" r:id="rId33"/>
    <p:sldId id="568" r:id="rId34"/>
    <p:sldId id="569" r:id="rId35"/>
    <p:sldId id="570" r:id="rId36"/>
    <p:sldId id="537" r:id="rId37"/>
    <p:sldId id="444" r:id="rId38"/>
    <p:sldId id="529" r:id="rId39"/>
    <p:sldId id="445" r:id="rId40"/>
    <p:sldId id="475" r:id="rId41"/>
    <p:sldId id="450" r:id="rId42"/>
    <p:sldId id="448" r:id="rId43"/>
    <p:sldId id="481" r:id="rId44"/>
    <p:sldId id="453" r:id="rId45"/>
    <p:sldId id="551" r:id="rId46"/>
    <p:sldId id="440" r:id="rId47"/>
    <p:sldId id="539" r:id="rId48"/>
    <p:sldId id="388" r:id="rId49"/>
    <p:sldId id="469" r:id="rId50"/>
    <p:sldId id="415" r:id="rId51"/>
    <p:sldId id="419" r:id="rId52"/>
    <p:sldId id="483" r:id="rId53"/>
    <p:sldId id="482" r:id="rId54"/>
    <p:sldId id="421" r:id="rId55"/>
    <p:sldId id="547" r:id="rId56"/>
    <p:sldId id="549" r:id="rId57"/>
  </p:sldIdLst>
  <p:sldSz cx="9144000" cy="6858000" type="screen4x3"/>
  <p:notesSz cx="6735763" cy="98694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FF"/>
    <a:srgbClr val="FFFF99"/>
    <a:srgbClr val="CCFFFF"/>
    <a:srgbClr val="FFFFFF"/>
    <a:srgbClr val="00FFFF"/>
    <a:srgbClr val="99FF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98946" autoAdjust="0"/>
  </p:normalViewPr>
  <p:slideViewPr>
    <p:cSldViewPr snapToGrid="0">
      <p:cViewPr varScale="1">
        <p:scale>
          <a:sx n="50" d="100"/>
          <a:sy n="50" d="100"/>
        </p:scale>
        <p:origin x="-516" y="-90"/>
      </p:cViewPr>
      <p:guideLst>
        <p:guide orient="horz" pos="2160"/>
        <p:guide pos="2885"/>
      </p:guideLst>
    </p:cSldViewPr>
  </p:slideViewPr>
  <p:outlineViewPr>
    <p:cViewPr>
      <p:scale>
        <a:sx n="33" d="100"/>
        <a:sy n="33" d="100"/>
      </p:scale>
      <p:origin x="0" y="15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40" y="-9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272213" y="9461500"/>
            <a:ext cx="395287" cy="312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995" tIns="44699" rIns="90995" bIns="44699" anchor="ctr">
            <a:spAutoFit/>
          </a:bodyPr>
          <a:lstStyle/>
          <a:p>
            <a:pPr algn="r" defTabSz="876300" eaLnBrk="0" hangingPunct="0">
              <a:defRPr/>
            </a:pPr>
            <a:fld id="{6F036B3E-6B4E-4482-AC0A-3DE6F49182E8}" type="slidenum">
              <a:rPr lang="en-GB" sz="1400">
                <a:latin typeface="Times New Roman" pitchFamily="18" charset="0"/>
                <a:cs typeface="+mn-cs"/>
              </a:rPr>
              <a:pPr algn="r" defTabSz="876300" eaLnBrk="0" hangingPunct="0">
                <a:defRPr/>
              </a:pPr>
              <a:t>‹#›</a:t>
            </a:fld>
            <a:endParaRPr lang="en-GB" sz="1400">
              <a:latin typeface="Times New Roman" pitchFamily="18" charset="0"/>
              <a:cs typeface="+mn-cs"/>
            </a:endParaRP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684588" y="1436688"/>
            <a:ext cx="2419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3684588" y="1882775"/>
            <a:ext cx="2419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3684588" y="2359025"/>
            <a:ext cx="2419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3684588" y="2819400"/>
            <a:ext cx="2419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3657600" y="4292600"/>
            <a:ext cx="2420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3657600" y="4741863"/>
            <a:ext cx="2420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3657600" y="5214938"/>
            <a:ext cx="2420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3657600" y="5680075"/>
            <a:ext cx="2420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3695700" y="7151688"/>
            <a:ext cx="2422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3695700" y="7602538"/>
            <a:ext cx="2422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3695700" y="8075613"/>
            <a:ext cx="2422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3695700" y="8535988"/>
            <a:ext cx="2422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5994" tIns="47997" rIns="95994" bIns="47997"/>
          <a:lstStyle/>
          <a:p>
            <a:pPr eaLnBrk="0" hangingPunct="0">
              <a:defRPr/>
            </a:pPr>
            <a:endParaRPr lang="en-GB" sz="20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30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77925" y="4551363"/>
            <a:ext cx="5113338" cy="3922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995" tIns="44699" rIns="90995" bIns="44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685925" y="665163"/>
            <a:ext cx="4265613" cy="3198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272213" y="9461500"/>
            <a:ext cx="395287" cy="312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995" tIns="44699" rIns="90995" bIns="44699" anchor="ctr">
            <a:spAutoFit/>
          </a:bodyPr>
          <a:lstStyle/>
          <a:p>
            <a:pPr algn="r" defTabSz="876300" eaLnBrk="0" hangingPunct="0">
              <a:defRPr/>
            </a:pPr>
            <a:fld id="{18D8B622-CA7B-46B2-9E21-21C1D9380750}" type="slidenum">
              <a:rPr lang="en-GB" sz="1400">
                <a:latin typeface="Times New Roman" pitchFamily="18" charset="0"/>
                <a:cs typeface="+mn-cs"/>
              </a:rPr>
              <a:pPr algn="r" defTabSz="876300" eaLnBrk="0" hangingPunct="0">
                <a:defRPr/>
              </a:pPr>
              <a:t>‹#›</a:t>
            </a:fld>
            <a:endParaRPr lang="en-GB" sz="1400"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836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945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7513" y="665163"/>
            <a:ext cx="4265612" cy="3198812"/>
          </a:xfrm>
          <a:ln cap="flat"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2355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7513" y="665163"/>
            <a:ext cx="4264025" cy="3198812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3209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7513" y="665163"/>
            <a:ext cx="4265612" cy="3198812"/>
          </a:xfrm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4643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7513" y="665163"/>
            <a:ext cx="4265612" cy="3198812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5257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22438" y="665163"/>
            <a:ext cx="4194175" cy="3198812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5872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7513" y="665163"/>
            <a:ext cx="4265612" cy="3198812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6998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7513" y="665163"/>
            <a:ext cx="4265612" cy="3198812"/>
          </a:xfrm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7408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7513" y="665163"/>
            <a:ext cx="4265612" cy="3198812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588963"/>
            <a:ext cx="1955800" cy="55070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88963"/>
            <a:ext cx="5715000" cy="55070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588963"/>
            <a:ext cx="7772400" cy="858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36600" y="588963"/>
            <a:ext cx="7772400" cy="858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588963"/>
            <a:ext cx="7772400" cy="858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6600" y="588963"/>
            <a:ext cx="777240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ensembl.org/Homo_sapiens/geneview?gene=ENSG00000133895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oleObject" Target="../embeddings/oleObject11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ensembl.org/Homo_sapiens/geneview?gene=ENSG00000165731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21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20.bin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4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23.bin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7.png"/><Relationship Id="rId9" Type="http://schemas.openxmlformats.org/officeDocument/2006/relationships/oleObject" Target="../embeddings/oleObject17.bin"/><Relationship Id="rId14" Type="http://schemas.openxmlformats.org/officeDocument/2006/relationships/oleObject" Target="../embeddings/oleObject22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27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MENIN cover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687388" y="1003300"/>
            <a:ext cx="7648575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06400" y="228600"/>
            <a:ext cx="8247063" cy="1243013"/>
          </a:xfrm>
        </p:spPr>
        <p:txBody>
          <a:bodyPr/>
          <a:lstStyle/>
          <a:p>
            <a:r>
              <a:rPr lang="en-GB" sz="3600" b="0" dirty="0" smtClean="0">
                <a:latin typeface="Arial" charset="0"/>
              </a:rPr>
              <a:t>The Multiple Endocrine </a:t>
            </a:r>
            <a:r>
              <a:rPr lang="en-GB" sz="3600" b="0" dirty="0" err="1" smtClean="0">
                <a:latin typeface="Arial" charset="0"/>
              </a:rPr>
              <a:t>Neoplasias</a:t>
            </a:r>
            <a:r>
              <a:rPr lang="en-GB" sz="3600" b="0" dirty="0" smtClean="0">
                <a:latin typeface="Arial" charset="0"/>
              </a:rPr>
              <a:t/>
            </a:r>
            <a:br>
              <a:rPr lang="en-GB" sz="3600" b="0" dirty="0" smtClean="0">
                <a:latin typeface="Arial" charset="0"/>
              </a:rPr>
            </a:br>
            <a:r>
              <a:rPr lang="en-GB" sz="3600" b="0" dirty="0" smtClean="0">
                <a:latin typeface="Arial" charset="0"/>
              </a:rPr>
              <a:t>and the success of positional cloning?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98475" y="6019800"/>
            <a:ext cx="8137525" cy="733425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sz="2000" b="0" dirty="0" smtClean="0">
                <a:solidFill>
                  <a:srgbClr val="CCFFFF"/>
                </a:solidFill>
                <a:latin typeface="Arial" charset="0"/>
              </a:rPr>
              <a:t>Duncan Bassett</a:t>
            </a:r>
          </a:p>
          <a:p>
            <a:pPr algn="ctr">
              <a:buFontTx/>
              <a:buNone/>
            </a:pPr>
            <a:r>
              <a:rPr lang="en-GB" sz="1800" b="0" dirty="0" smtClean="0">
                <a:solidFill>
                  <a:srgbClr val="CCFFFF"/>
                </a:solidFill>
                <a:latin typeface="Arial" charset="0"/>
              </a:rPr>
              <a:t>Molecular Endocrinology Group, Imperial College London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546100"/>
            <a:ext cx="7481887" cy="701675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Other MEN1 associated tumours</a:t>
            </a:r>
          </a:p>
        </p:txBody>
      </p:sp>
      <p:sp>
        <p:nvSpPr>
          <p:cNvPr id="126978" name="Rectangle 3"/>
          <p:cNvSpPr>
            <a:spLocks noChangeArrowheads="1"/>
          </p:cNvSpPr>
          <p:nvPr/>
        </p:nvSpPr>
        <p:spPr bwMode="auto">
          <a:xfrm>
            <a:off x="790575" y="2678113"/>
            <a:ext cx="78581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b="1" dirty="0">
                <a:solidFill>
                  <a:srgbClr val="CCFFFF"/>
                </a:solidFill>
              </a:rPr>
              <a:t>Adrenocortical </a:t>
            </a:r>
            <a:r>
              <a:rPr lang="en-GB" b="1" dirty="0">
                <a:solidFill>
                  <a:srgbClr val="FFFFFF"/>
                </a:solidFill>
              </a:rPr>
              <a:t>(20-50%)</a:t>
            </a:r>
          </a:p>
          <a:p>
            <a:pPr eaLnBrk="0" hangingPunct="0"/>
            <a:r>
              <a:rPr lang="en-GB" b="1" dirty="0">
                <a:solidFill>
                  <a:srgbClr val="CCFFFF"/>
                </a:solidFill>
              </a:rPr>
              <a:t>  	</a:t>
            </a:r>
            <a:r>
              <a:rPr lang="en-GB" b="1" dirty="0">
                <a:solidFill>
                  <a:srgbClr val="FFFF99"/>
                </a:solidFill>
              </a:rPr>
              <a:t>Clinically silent adrenal adenomas or hyperplasia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	&lt;10% functional (Conns/Cushing’s)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	Rarely carcinomas </a:t>
            </a:r>
          </a:p>
          <a:p>
            <a:pPr eaLnBrk="0" hangingPunct="0"/>
            <a:endParaRPr lang="en-GB" b="1" dirty="0">
              <a:solidFill>
                <a:srgbClr val="CCFFFF"/>
              </a:solidFill>
            </a:endParaRPr>
          </a:p>
          <a:p>
            <a:pPr eaLnBrk="0" hangingPunct="0"/>
            <a:r>
              <a:rPr lang="en-GB" b="1" dirty="0">
                <a:solidFill>
                  <a:srgbClr val="CCFFFF"/>
                </a:solidFill>
              </a:rPr>
              <a:t>Carcinoid </a:t>
            </a:r>
            <a:r>
              <a:rPr lang="en-GB" b="1" dirty="0" smtClean="0">
                <a:solidFill>
                  <a:srgbClr val="CCFFFF"/>
                </a:solidFill>
              </a:rPr>
              <a:t>Syndrome (NETs) </a:t>
            </a:r>
            <a:r>
              <a:rPr lang="en-GB" b="1" dirty="0">
                <a:solidFill>
                  <a:srgbClr val="CCFFFF"/>
                </a:solidFill>
              </a:rPr>
              <a:t>(15%) </a:t>
            </a:r>
          </a:p>
          <a:p>
            <a:pPr eaLnBrk="0" hangingPunct="0"/>
            <a:r>
              <a:rPr lang="en-GB" b="1" dirty="0">
                <a:solidFill>
                  <a:srgbClr val="CCFFFF"/>
                </a:solidFill>
              </a:rPr>
              <a:t>	</a:t>
            </a:r>
            <a:r>
              <a:rPr lang="en-GB" b="1" dirty="0">
                <a:solidFill>
                  <a:srgbClr val="FFFF99"/>
                </a:solidFill>
              </a:rPr>
              <a:t>70% </a:t>
            </a:r>
            <a:r>
              <a:rPr lang="en-GB" b="1" dirty="0" smtClean="0">
                <a:solidFill>
                  <a:srgbClr val="FFFF99"/>
                </a:solidFill>
              </a:rPr>
              <a:t>foregut (gastric 70</a:t>
            </a:r>
            <a:r>
              <a:rPr lang="en-GB" b="1" dirty="0">
                <a:solidFill>
                  <a:srgbClr val="FFFF99"/>
                </a:solidFill>
              </a:rPr>
              <a:t>%), </a:t>
            </a:r>
            <a:r>
              <a:rPr lang="en-GB" b="1" dirty="0" err="1">
                <a:solidFill>
                  <a:srgbClr val="FFFF99"/>
                </a:solidFill>
              </a:rPr>
              <a:t>thymic</a:t>
            </a:r>
            <a:r>
              <a:rPr lang="en-GB" b="1" dirty="0">
                <a:solidFill>
                  <a:srgbClr val="FFFF99"/>
                </a:solidFill>
              </a:rPr>
              <a:t> (15%), and bronchial (15%)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	Flushing, palpitations, wheezing, diarrhoea, </a:t>
            </a:r>
            <a:r>
              <a:rPr lang="en-US" b="1" dirty="0">
                <a:solidFill>
                  <a:srgbClr val="FFFF99"/>
                </a:solidFill>
              </a:rPr>
              <a:t>tricuspid 	insufficiency and pulmonary stenosis</a:t>
            </a:r>
            <a:r>
              <a:rPr lang="en-US" dirty="0">
                <a:solidFill>
                  <a:srgbClr val="FFFF99"/>
                </a:solidFill>
              </a:rPr>
              <a:t> </a:t>
            </a:r>
          </a:p>
          <a:p>
            <a:pPr eaLnBrk="0" hangingPunct="0"/>
            <a:endParaRPr lang="en-GB" b="1" dirty="0">
              <a:solidFill>
                <a:srgbClr val="CC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4" name="Rectangle 4"/>
          <p:cNvSpPr>
            <a:spLocks noChangeArrowheads="1"/>
          </p:cNvSpPr>
          <p:nvPr/>
        </p:nvSpPr>
        <p:spPr bwMode="auto">
          <a:xfrm>
            <a:off x="427038" y="593725"/>
            <a:ext cx="82740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sz="2800" b="1">
                <a:solidFill>
                  <a:schemeClr val="tx2"/>
                </a:solidFill>
              </a:rPr>
              <a:t>Dermatological features of MEN1</a:t>
            </a:r>
          </a:p>
          <a:p>
            <a:pPr algn="ctr" eaLnBrk="0" hangingPunct="0"/>
            <a:r>
              <a:rPr lang="en-GB" b="1">
                <a:solidFill>
                  <a:srgbClr val="CCFFFF"/>
                </a:solidFill>
              </a:rPr>
              <a:t>Benign lesions no treatment required</a:t>
            </a:r>
            <a:endParaRPr lang="en-GB" sz="2800" b="1">
              <a:solidFill>
                <a:schemeClr val="tx2"/>
              </a:solidFill>
            </a:endParaRPr>
          </a:p>
        </p:txBody>
      </p:sp>
      <p:pic>
        <p:nvPicPr>
          <p:cNvPr id="122895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38" y="1928813"/>
            <a:ext cx="1647825" cy="2828925"/>
          </a:xfrm>
          <a:prstGeom prst="rect">
            <a:avLst/>
          </a:prstGeom>
          <a:noFill/>
          <a:ln w="12700">
            <a:solidFill>
              <a:srgbClr val="DDDDDD"/>
            </a:solidFill>
            <a:miter lim="800000"/>
            <a:headEnd/>
            <a:tailEnd/>
          </a:ln>
        </p:spPr>
      </p:pic>
      <p:graphicFrame>
        <p:nvGraphicFramePr>
          <p:cNvPr id="122892" name="Object 12"/>
          <p:cNvGraphicFramePr>
            <a:graphicFrameLocks noChangeAspect="1"/>
          </p:cNvGraphicFramePr>
          <p:nvPr/>
        </p:nvGraphicFramePr>
        <p:xfrm>
          <a:off x="2868613" y="1928813"/>
          <a:ext cx="2559050" cy="289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2" name="Image" r:id="rId4" imgW="5650794" imgH="6400000" progId="Photoshop.Image.7">
                  <p:embed/>
                </p:oleObj>
              </mc:Choice>
              <mc:Fallback>
                <p:oleObj name="Image" r:id="rId4" imgW="5650794" imgH="6400000" progId="Photoshop.Image.7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13" y="1928813"/>
                        <a:ext cx="2559050" cy="289718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DDDDDD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3" name="Object 13"/>
          <p:cNvGraphicFramePr>
            <a:graphicFrameLocks noChangeAspect="1"/>
          </p:cNvGraphicFramePr>
          <p:nvPr/>
        </p:nvGraphicFramePr>
        <p:xfrm>
          <a:off x="5983288" y="1928813"/>
          <a:ext cx="2595562" cy="288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3" name="Image" r:id="rId6" imgW="4038095" imgH="4495238" progId="Photoshop.Image.7">
                  <p:embed/>
                </p:oleObj>
              </mc:Choice>
              <mc:Fallback>
                <p:oleObj name="Image" r:id="rId6" imgW="4038095" imgH="4495238" progId="Photoshop.Image.7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3288" y="1928813"/>
                        <a:ext cx="2595562" cy="28892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DDDDDD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6" name="Rectangle 13"/>
          <p:cNvSpPr>
            <a:spLocks noChangeArrowheads="1"/>
          </p:cNvSpPr>
          <p:nvPr/>
        </p:nvSpPr>
        <p:spPr bwMode="auto">
          <a:xfrm>
            <a:off x="315913" y="4903788"/>
            <a:ext cx="22256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GB" b="1">
                <a:solidFill>
                  <a:srgbClr val="CCFFFF"/>
                </a:solidFill>
              </a:rPr>
              <a:t>Multiple facial angiofibromas</a:t>
            </a:r>
          </a:p>
          <a:p>
            <a:pPr algn="ctr" eaLnBrk="0" hangingPunct="0"/>
            <a:r>
              <a:rPr lang="en-US" b="1">
                <a:solidFill>
                  <a:srgbClr val="FFFF99"/>
                </a:solidFill>
              </a:rPr>
              <a:t>(5- 88%)</a:t>
            </a:r>
            <a:r>
              <a:rPr lang="en-US">
                <a:solidFill>
                  <a:srgbClr val="FFFF99"/>
                </a:solidFill>
              </a:rPr>
              <a:t> </a:t>
            </a:r>
            <a:r>
              <a:rPr lang="en-GB" b="1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122897" name="Rectangle 14"/>
          <p:cNvSpPr>
            <a:spLocks noChangeArrowheads="1"/>
          </p:cNvSpPr>
          <p:nvPr/>
        </p:nvSpPr>
        <p:spPr bwMode="auto">
          <a:xfrm>
            <a:off x="3035300" y="4903788"/>
            <a:ext cx="22256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b="1">
                <a:solidFill>
                  <a:srgbClr val="CCFFFF"/>
                </a:solidFill>
              </a:rPr>
              <a:t>Hypopigmented collagenomas</a:t>
            </a:r>
            <a:r>
              <a:rPr lang="en-US">
                <a:solidFill>
                  <a:srgbClr val="CCFFFF"/>
                </a:solidFill>
              </a:rPr>
              <a:t> </a:t>
            </a:r>
          </a:p>
          <a:p>
            <a:pPr algn="ctr" eaLnBrk="0" hangingPunct="0"/>
            <a:r>
              <a:rPr lang="en-US" b="1">
                <a:solidFill>
                  <a:srgbClr val="FFFF99"/>
                </a:solidFill>
              </a:rPr>
              <a:t>(0-72%)</a:t>
            </a:r>
            <a:r>
              <a:rPr lang="en-US">
                <a:solidFill>
                  <a:srgbClr val="FFFF99"/>
                </a:solidFill>
              </a:rPr>
              <a:t> </a:t>
            </a:r>
            <a:endParaRPr lang="en-GB">
              <a:solidFill>
                <a:srgbClr val="FFFF99"/>
              </a:solidFill>
            </a:endParaRPr>
          </a:p>
        </p:txBody>
      </p:sp>
      <p:sp>
        <p:nvSpPr>
          <p:cNvPr id="122898" name="Rectangle 15"/>
          <p:cNvSpPr>
            <a:spLocks noChangeArrowheads="1"/>
          </p:cNvSpPr>
          <p:nvPr/>
        </p:nvSpPr>
        <p:spPr bwMode="auto">
          <a:xfrm>
            <a:off x="6167438" y="4889500"/>
            <a:ext cx="2225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b="1">
                <a:solidFill>
                  <a:srgbClr val="CCFFFF"/>
                </a:solidFill>
              </a:rPr>
              <a:t>Lipomas </a:t>
            </a:r>
          </a:p>
          <a:p>
            <a:pPr algn="ctr" eaLnBrk="0" hangingPunct="0"/>
            <a:r>
              <a:rPr lang="en-US" b="1">
                <a:solidFill>
                  <a:srgbClr val="FFFF99"/>
                </a:solidFill>
              </a:rPr>
              <a:t>(3-34%)</a:t>
            </a:r>
            <a:r>
              <a:rPr lang="en-US">
                <a:solidFill>
                  <a:srgbClr val="FFFF99"/>
                </a:solidFill>
              </a:rPr>
              <a:t> </a:t>
            </a:r>
            <a:endParaRPr lang="en-GB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4575" y="295275"/>
            <a:ext cx="7191375" cy="658813"/>
          </a:xfrm>
        </p:spPr>
        <p:txBody>
          <a:bodyPr/>
          <a:lstStyle/>
          <a:p>
            <a:r>
              <a:rPr lang="en-GB" sz="2800" dirty="0" smtClean="0">
                <a:latin typeface="Arial" charset="0"/>
              </a:rPr>
              <a:t>2012 Clinical practice guidelines</a:t>
            </a:r>
          </a:p>
        </p:txBody>
      </p:sp>
      <p:sp>
        <p:nvSpPr>
          <p:cNvPr id="130050" name="Rectangle 3"/>
          <p:cNvSpPr>
            <a:spLocks noChangeArrowheads="1"/>
          </p:cNvSpPr>
          <p:nvPr/>
        </p:nvSpPr>
        <p:spPr bwMode="auto">
          <a:xfrm>
            <a:off x="209550" y="950913"/>
            <a:ext cx="8845240" cy="556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881063" eaLnBrk="0" hangingPunct="0">
              <a:tabLst>
                <a:tab pos="1976438" algn="l"/>
              </a:tabLst>
            </a:pPr>
            <a:r>
              <a:rPr lang="en-GB" b="1" dirty="0">
                <a:solidFill>
                  <a:srgbClr val="CCFFFF"/>
                </a:solidFill>
              </a:rPr>
              <a:t>Management by specialist MDT</a:t>
            </a:r>
          </a:p>
          <a:p>
            <a:pPr defTabSz="881063" eaLnBrk="0" hangingPunct="0">
              <a:tabLst>
                <a:tab pos="1976438" algn="l"/>
              </a:tabLst>
            </a:pPr>
            <a:r>
              <a:rPr lang="en-GB" b="1" dirty="0">
                <a:solidFill>
                  <a:srgbClr val="FFFF99"/>
                </a:solidFill>
              </a:rPr>
              <a:t>Endocrinologist, gastroenterologist, oncologist, endocrine surgeon, specialist </a:t>
            </a:r>
            <a:r>
              <a:rPr lang="en-GB" b="1" dirty="0" err="1">
                <a:solidFill>
                  <a:srgbClr val="FFFF99"/>
                </a:solidFill>
              </a:rPr>
              <a:t>histopathologist</a:t>
            </a:r>
            <a:r>
              <a:rPr lang="en-GB" b="1" dirty="0">
                <a:solidFill>
                  <a:srgbClr val="FFFF99"/>
                </a:solidFill>
              </a:rPr>
              <a:t>, interventional radiologist and clinical geneticist</a:t>
            </a:r>
          </a:p>
          <a:p>
            <a:pPr defTabSz="881063" eaLnBrk="0" hangingPunct="0">
              <a:tabLst>
                <a:tab pos="1976438" algn="l"/>
              </a:tabLst>
            </a:pPr>
            <a:endParaRPr lang="en-GB" sz="800" b="1" dirty="0">
              <a:solidFill>
                <a:srgbClr val="CCFFFF"/>
              </a:solidFill>
            </a:endParaRPr>
          </a:p>
          <a:p>
            <a:pPr defTabSz="881063" eaLnBrk="0" hangingPunct="0">
              <a:tabLst>
                <a:tab pos="1976438" algn="l"/>
              </a:tabLst>
            </a:pPr>
            <a:r>
              <a:rPr lang="en-GB" b="1" dirty="0">
                <a:solidFill>
                  <a:srgbClr val="CCFFFF"/>
                </a:solidFill>
              </a:rPr>
              <a:t>Genetic testing</a:t>
            </a:r>
          </a:p>
          <a:p>
            <a:pPr defTabSz="881063" eaLnBrk="0" hangingPunct="0">
              <a:tabLst>
                <a:tab pos="1976438" algn="l"/>
              </a:tabLst>
            </a:pPr>
            <a:r>
              <a:rPr lang="en-GB" b="1" dirty="0">
                <a:solidFill>
                  <a:srgbClr val="FFFF99"/>
                </a:solidFill>
              </a:rPr>
              <a:t>Index case (2x MEN1 associated tumours)</a:t>
            </a:r>
          </a:p>
          <a:p>
            <a:pPr defTabSz="881063" eaLnBrk="0" hangingPunct="0">
              <a:tabLst>
                <a:tab pos="1976438" algn="l"/>
              </a:tabLst>
            </a:pPr>
            <a:r>
              <a:rPr lang="en-GB" b="1" dirty="0">
                <a:solidFill>
                  <a:srgbClr val="FFFF99"/>
                </a:solidFill>
              </a:rPr>
              <a:t>Screen 1</a:t>
            </a:r>
            <a:r>
              <a:rPr lang="en-GB" b="1" baseline="30000" dirty="0">
                <a:solidFill>
                  <a:srgbClr val="FFFF99"/>
                </a:solidFill>
              </a:rPr>
              <a:t>st</a:t>
            </a:r>
            <a:r>
              <a:rPr lang="en-GB" b="1" dirty="0">
                <a:solidFill>
                  <a:srgbClr val="FFFF99"/>
                </a:solidFill>
              </a:rPr>
              <a:t> degree relatives at earliest opportunity (before biochemical testing)</a:t>
            </a:r>
          </a:p>
          <a:p>
            <a:pPr defTabSz="881063" eaLnBrk="0" hangingPunct="0">
              <a:tabLst>
                <a:tab pos="1976438" algn="l"/>
              </a:tabLst>
            </a:pPr>
            <a:endParaRPr lang="en-GB" sz="1600" b="1" dirty="0">
              <a:solidFill>
                <a:srgbClr val="FFFF99"/>
              </a:solidFill>
            </a:endParaRP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chemeClr val="tx2"/>
                </a:solidFill>
              </a:rPr>
              <a:t>Tumour	Annually	3 yearly	</a:t>
            </a:r>
            <a:r>
              <a:rPr lang="en-GB" sz="1600" b="1" dirty="0" smtClean="0">
                <a:solidFill>
                  <a:schemeClr val="tx2"/>
                </a:solidFill>
              </a:rPr>
              <a:t>Management</a:t>
            </a:r>
            <a:endParaRPr lang="en-GB" sz="1600" b="1" dirty="0">
              <a:solidFill>
                <a:schemeClr val="tx2"/>
              </a:solidFill>
            </a:endParaRP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rgbClr val="FF99FF"/>
                </a:solidFill>
              </a:rPr>
              <a:t>1</a:t>
            </a:r>
            <a:r>
              <a:rPr lang="en-GB" sz="1600" b="1" baseline="30000" dirty="0">
                <a:solidFill>
                  <a:srgbClr val="FF99FF"/>
                </a:solidFill>
              </a:rPr>
              <a:t>0</a:t>
            </a:r>
            <a:r>
              <a:rPr lang="en-GB" sz="1600" b="1" dirty="0">
                <a:solidFill>
                  <a:srgbClr val="FF99FF"/>
                </a:solidFill>
              </a:rPr>
              <a:t>HPT</a:t>
            </a:r>
            <a:r>
              <a:rPr lang="en-GB" sz="1600" b="1" dirty="0">
                <a:solidFill>
                  <a:srgbClr val="FFFF99"/>
                </a:solidFill>
              </a:rPr>
              <a:t>	</a:t>
            </a:r>
            <a:r>
              <a:rPr lang="en-GB" sz="1600" b="1" dirty="0" err="1">
                <a:solidFill>
                  <a:srgbClr val="FFFF99"/>
                </a:solidFill>
              </a:rPr>
              <a:t>Ca</a:t>
            </a:r>
            <a:r>
              <a:rPr lang="en-GB" sz="1600" b="1" dirty="0">
                <a:solidFill>
                  <a:srgbClr val="FFFF99"/>
                </a:solidFill>
              </a:rPr>
              <a:t>, PTH		</a:t>
            </a:r>
            <a:r>
              <a:rPr lang="en-GB" sz="1600" b="1" dirty="0" err="1" smtClean="0">
                <a:solidFill>
                  <a:srgbClr val="FFFF99"/>
                </a:solidFill>
              </a:rPr>
              <a:t>Parathyroidectomy</a:t>
            </a:r>
            <a:r>
              <a:rPr lang="en-GB" sz="1600" b="1" dirty="0" smtClean="0">
                <a:solidFill>
                  <a:srgbClr val="FFFF99"/>
                </a:solidFill>
              </a:rPr>
              <a:t> </a:t>
            </a:r>
            <a:r>
              <a:rPr lang="en-GB" sz="1600" b="1" dirty="0">
                <a:solidFill>
                  <a:srgbClr val="FFFF99"/>
                </a:solidFill>
              </a:rPr>
              <a:t>(</a:t>
            </a:r>
            <a:r>
              <a:rPr lang="en-GB" sz="1600" b="1" dirty="0" err="1">
                <a:solidFill>
                  <a:srgbClr val="FFFF99"/>
                </a:solidFill>
              </a:rPr>
              <a:t>Cinacalcet</a:t>
            </a:r>
            <a:r>
              <a:rPr lang="en-GB" sz="1600" b="1" dirty="0">
                <a:solidFill>
                  <a:srgbClr val="FFFF99"/>
                </a:solidFill>
              </a:rPr>
              <a:t>)</a:t>
            </a:r>
          </a:p>
          <a:p>
            <a:pPr defTabSz="611188" eaLnBrk="0" hangingPunct="0">
              <a:tabLst>
                <a:tab pos="1792288" algn="l"/>
              </a:tabLst>
            </a:pPr>
            <a:endParaRPr lang="en-GB" sz="400" b="1" dirty="0">
              <a:solidFill>
                <a:srgbClr val="FF99FF"/>
              </a:solidFill>
            </a:endParaRP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rgbClr val="FF99FF"/>
                </a:solidFill>
              </a:rPr>
              <a:t>Pancreatic NET</a:t>
            </a:r>
            <a:r>
              <a:rPr lang="en-GB" sz="1600" b="1" dirty="0">
                <a:solidFill>
                  <a:srgbClr val="FFFF99"/>
                </a:solidFill>
              </a:rPr>
              <a:t>	</a:t>
            </a:r>
            <a:r>
              <a:rPr lang="en-GB" sz="1600" b="1" dirty="0" err="1">
                <a:solidFill>
                  <a:srgbClr val="FFFF99"/>
                </a:solidFill>
              </a:rPr>
              <a:t>Glu</a:t>
            </a:r>
            <a:r>
              <a:rPr lang="en-GB" sz="1600" b="1" dirty="0">
                <a:solidFill>
                  <a:srgbClr val="FFFF99"/>
                </a:solidFill>
              </a:rPr>
              <a:t>, Gut hormones	</a:t>
            </a:r>
            <a:r>
              <a:rPr lang="en-GB" sz="1600" b="1" dirty="0" smtClean="0">
                <a:solidFill>
                  <a:srgbClr val="FFFF99"/>
                </a:solidFill>
              </a:rPr>
              <a:t>Surgery/PPI/SS </a:t>
            </a:r>
            <a:r>
              <a:rPr lang="en-GB" sz="1600" b="1" dirty="0">
                <a:solidFill>
                  <a:srgbClr val="FFFF99"/>
                </a:solidFill>
              </a:rPr>
              <a:t>analogues</a:t>
            </a: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MRI/Endo US		</a:t>
            </a:r>
            <a:r>
              <a:rPr lang="en-GB" sz="1600" b="1" dirty="0" smtClean="0">
                <a:solidFill>
                  <a:srgbClr val="FFFF99"/>
                </a:solidFill>
              </a:rPr>
              <a:t>(</a:t>
            </a:r>
            <a:r>
              <a:rPr lang="en-GB" sz="1600" b="1" dirty="0">
                <a:solidFill>
                  <a:srgbClr val="FFFF99"/>
                </a:solidFill>
              </a:rPr>
              <a:t>Surgery if NF &gt;1cm)</a:t>
            </a:r>
          </a:p>
          <a:p>
            <a:pPr defTabSz="611188" eaLnBrk="0" hangingPunct="0">
              <a:tabLst>
                <a:tab pos="1792288" algn="l"/>
              </a:tabLst>
            </a:pPr>
            <a:endParaRPr lang="en-GB" sz="400" b="1" dirty="0">
              <a:solidFill>
                <a:srgbClr val="FF99FF"/>
              </a:solidFill>
            </a:endParaRP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rgbClr val="FF99FF"/>
                </a:solidFill>
              </a:rPr>
              <a:t>Pituitary</a:t>
            </a:r>
            <a:r>
              <a:rPr lang="en-GB" sz="1600" b="1" dirty="0">
                <a:solidFill>
                  <a:srgbClr val="FFFF99"/>
                </a:solidFill>
              </a:rPr>
              <a:t>	PRL, IGF-1	MRI 	</a:t>
            </a:r>
            <a:r>
              <a:rPr lang="en-GB" sz="1600" b="1" dirty="0" smtClean="0">
                <a:solidFill>
                  <a:srgbClr val="FFFF99"/>
                </a:solidFill>
              </a:rPr>
              <a:t>Combined </a:t>
            </a:r>
            <a:r>
              <a:rPr lang="en-GB" sz="1600" b="1" dirty="0">
                <a:solidFill>
                  <a:srgbClr val="FFFF99"/>
                </a:solidFill>
              </a:rPr>
              <a:t>PFT</a:t>
            </a: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			</a:t>
            </a:r>
            <a:r>
              <a:rPr lang="en-GB" sz="1600" b="1" dirty="0" smtClean="0">
                <a:solidFill>
                  <a:srgbClr val="FFFF99"/>
                </a:solidFill>
              </a:rPr>
              <a:t>Dopamine agonist, SS </a:t>
            </a:r>
            <a:r>
              <a:rPr lang="en-GB" sz="1600" b="1" dirty="0">
                <a:solidFill>
                  <a:srgbClr val="FFFF99"/>
                </a:solidFill>
              </a:rPr>
              <a:t>analogues</a:t>
            </a: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			</a:t>
            </a:r>
            <a:r>
              <a:rPr lang="en-GB" sz="1600" b="1" dirty="0" err="1" smtClean="0">
                <a:solidFill>
                  <a:srgbClr val="FFFF99"/>
                </a:solidFill>
              </a:rPr>
              <a:t>Transsphenoidal</a:t>
            </a:r>
            <a:r>
              <a:rPr lang="en-GB" sz="1600" b="1" dirty="0" smtClean="0">
                <a:solidFill>
                  <a:srgbClr val="FFFF99"/>
                </a:solidFill>
              </a:rPr>
              <a:t> </a:t>
            </a:r>
            <a:r>
              <a:rPr lang="en-GB" sz="1600" b="1" dirty="0" err="1">
                <a:solidFill>
                  <a:srgbClr val="FFFF99"/>
                </a:solidFill>
              </a:rPr>
              <a:t>hypophsectomy</a:t>
            </a:r>
            <a:endParaRPr lang="en-GB" sz="1600" b="1" dirty="0">
              <a:solidFill>
                <a:srgbClr val="FFFF99"/>
              </a:solidFill>
            </a:endParaRPr>
          </a:p>
          <a:p>
            <a:pPr defTabSz="611188" eaLnBrk="0" hangingPunct="0">
              <a:tabLst>
                <a:tab pos="1792288" algn="l"/>
              </a:tabLst>
            </a:pPr>
            <a:endParaRPr lang="en-GB" sz="400" b="1" dirty="0">
              <a:solidFill>
                <a:srgbClr val="FF99FF"/>
              </a:solidFill>
            </a:endParaRP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 err="1">
                <a:solidFill>
                  <a:srgbClr val="FF99FF"/>
                </a:solidFill>
              </a:rPr>
              <a:t>Thymic</a:t>
            </a:r>
            <a:r>
              <a:rPr lang="en-GB" sz="1600" b="1" dirty="0">
                <a:solidFill>
                  <a:srgbClr val="FF99FF"/>
                </a:solidFill>
              </a:rPr>
              <a:t>/bronchial	</a:t>
            </a:r>
            <a:r>
              <a:rPr lang="en-GB" sz="1600" b="1" dirty="0">
                <a:solidFill>
                  <a:srgbClr val="FFFF99"/>
                </a:solidFill>
              </a:rPr>
              <a:t>Chest MRI	Gastroscopy	Surgical resection	</a:t>
            </a: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rgbClr val="FF99FF"/>
                </a:solidFill>
              </a:rPr>
              <a:t>Carcinoids			</a:t>
            </a:r>
            <a:r>
              <a:rPr lang="en-GB" sz="1600" b="1" dirty="0">
                <a:solidFill>
                  <a:srgbClr val="FFFF99"/>
                </a:solidFill>
              </a:rPr>
              <a:t>Endo </a:t>
            </a:r>
            <a:r>
              <a:rPr lang="en-GB" sz="1600" b="1" dirty="0" smtClean="0">
                <a:solidFill>
                  <a:srgbClr val="FFFF99"/>
                </a:solidFill>
              </a:rPr>
              <a:t>US	Radio/Chemotherapy</a:t>
            </a:r>
            <a:endParaRPr lang="en-GB" sz="1600" b="1" dirty="0">
              <a:solidFill>
                <a:srgbClr val="FFFF99"/>
              </a:solidFill>
            </a:endParaRP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		SS-</a:t>
            </a:r>
            <a:r>
              <a:rPr lang="en-GB" sz="1600" b="1" dirty="0" err="1">
                <a:solidFill>
                  <a:srgbClr val="FFFF99"/>
                </a:solidFill>
              </a:rPr>
              <a:t>scintigraphy</a:t>
            </a:r>
            <a:endParaRPr lang="en-GB" sz="1600" b="1" dirty="0">
              <a:solidFill>
                <a:srgbClr val="FFFF99"/>
              </a:solidFill>
            </a:endParaRPr>
          </a:p>
          <a:p>
            <a:pPr defTabSz="611188" eaLnBrk="0" hangingPunct="0">
              <a:tabLst>
                <a:tab pos="1792288" algn="l"/>
              </a:tabLst>
            </a:pPr>
            <a:endParaRPr lang="en-GB" sz="400" b="1" dirty="0">
              <a:solidFill>
                <a:srgbClr val="FF99FF"/>
              </a:solidFill>
            </a:endParaRP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rgbClr val="FF99FF"/>
                </a:solidFill>
              </a:rPr>
              <a:t>Adrenal</a:t>
            </a:r>
            <a:r>
              <a:rPr lang="en-GB" sz="1600" b="1" dirty="0">
                <a:solidFill>
                  <a:srgbClr val="FFFF99"/>
                </a:solidFill>
              </a:rPr>
              <a:t>			MRI	</a:t>
            </a:r>
            <a:r>
              <a:rPr lang="en-GB" sz="1600" b="1" dirty="0" smtClean="0">
                <a:solidFill>
                  <a:srgbClr val="FFFF99"/>
                </a:solidFill>
              </a:rPr>
              <a:t>Biochemical </a:t>
            </a:r>
            <a:r>
              <a:rPr lang="en-GB" sz="1600" b="1" dirty="0">
                <a:solidFill>
                  <a:srgbClr val="FFFF99"/>
                </a:solidFill>
              </a:rPr>
              <a:t>evaluation if &gt;1cm</a:t>
            </a: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			</a:t>
            </a:r>
            <a:r>
              <a:rPr lang="en-GB" sz="1600" b="1" dirty="0" smtClean="0">
                <a:solidFill>
                  <a:srgbClr val="FFFF99"/>
                </a:solidFill>
              </a:rPr>
              <a:t>Surgery </a:t>
            </a:r>
            <a:r>
              <a:rPr lang="en-GB" sz="1600" b="1" dirty="0">
                <a:solidFill>
                  <a:srgbClr val="FFFF99"/>
                </a:solidFill>
              </a:rPr>
              <a:t>is functional (10%)</a:t>
            </a:r>
          </a:p>
          <a:p>
            <a:pPr defTabSz="611188" eaLnBrk="0" hangingPunct="0">
              <a:tabLst>
                <a:tab pos="1792288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			</a:t>
            </a:r>
            <a:r>
              <a:rPr lang="en-GB" sz="1600" b="1" dirty="0" smtClean="0">
                <a:solidFill>
                  <a:srgbClr val="FFFF99"/>
                </a:solidFill>
              </a:rPr>
              <a:t>(</a:t>
            </a:r>
            <a:r>
              <a:rPr lang="en-GB" sz="1600" b="1" dirty="0">
                <a:solidFill>
                  <a:srgbClr val="FFFF99"/>
                </a:solidFill>
              </a:rPr>
              <a:t>Surgery if NF&gt;4cm)</a:t>
            </a:r>
          </a:p>
        </p:txBody>
      </p:sp>
      <p:sp>
        <p:nvSpPr>
          <p:cNvPr id="130051" name="Rectangle 4"/>
          <p:cNvSpPr>
            <a:spLocks noChangeArrowheads="1"/>
          </p:cNvSpPr>
          <p:nvPr/>
        </p:nvSpPr>
        <p:spPr bwMode="auto">
          <a:xfrm>
            <a:off x="5741988" y="6583363"/>
            <a:ext cx="340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>
                <a:solidFill>
                  <a:schemeClr val="folHlink"/>
                </a:solidFill>
              </a:rPr>
              <a:t>(Thakker RV et al (2012) JCEM 97:2990-3011)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2763" y="1719263"/>
            <a:ext cx="8102600" cy="1787525"/>
          </a:xfrm>
        </p:spPr>
        <p:txBody>
          <a:bodyPr/>
          <a:lstStyle/>
          <a:p>
            <a:r>
              <a:rPr lang="en-GB" smtClean="0">
                <a:latin typeface="Arial" charset="0"/>
              </a:rPr>
              <a:t>MEN1 is caused by loss of function mutations in a tumour suppressor gene that encodes MENIN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087563" y="1490663"/>
            <a:ext cx="6645275" cy="4652962"/>
          </a:xfrm>
        </p:spPr>
        <p:txBody>
          <a:bodyPr/>
          <a:lstStyle/>
          <a:p>
            <a:pPr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Located at chromosome 11q13</a:t>
            </a:r>
          </a:p>
          <a:p>
            <a:pPr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	</a:t>
            </a: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10 exons</a:t>
            </a:r>
          </a:p>
          <a:p>
            <a:pPr>
              <a:buFontTx/>
              <a:buNone/>
            </a:pP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	2.8Kb mRNA transcript </a:t>
            </a:r>
          </a:p>
          <a:p>
            <a:pPr>
              <a:buFontTx/>
              <a:buNone/>
            </a:pP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	610 amino acids protein Menin</a:t>
            </a:r>
          </a:p>
          <a:p>
            <a:pPr>
              <a:buFontTx/>
              <a:buNone/>
            </a:pP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	6 alternative splice variants (5’ UTR)</a:t>
            </a:r>
          </a:p>
          <a:p>
            <a:pPr>
              <a:buFontTx/>
              <a:buNone/>
            </a:pPr>
            <a:endParaRPr lang="en-GB" sz="1800" smtClean="0">
              <a:solidFill>
                <a:srgbClr val="FFFF99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Menin is a tumour suppressor gene</a:t>
            </a:r>
          </a:p>
          <a:p>
            <a:pPr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	</a:t>
            </a: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MEN1 is caused by Menin loss of function mutations </a:t>
            </a:r>
          </a:p>
          <a:p>
            <a:pPr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		</a:t>
            </a:r>
            <a:r>
              <a:rPr lang="en-GB" sz="1800" smtClean="0">
                <a:solidFill>
                  <a:srgbClr val="FF99FF"/>
                </a:solidFill>
                <a:latin typeface="Arial" charset="0"/>
              </a:rPr>
              <a:t>75% predict truncated or absent protein</a:t>
            </a:r>
          </a:p>
          <a:p>
            <a:pPr>
              <a:buFontTx/>
              <a:buNone/>
            </a:pPr>
            <a:r>
              <a:rPr lang="en-GB" sz="1800" smtClean="0">
                <a:solidFill>
                  <a:srgbClr val="FF99FF"/>
                </a:solidFill>
                <a:latin typeface="Arial" charset="0"/>
              </a:rPr>
              <a:t>		Rapid proteasome-degradation of mutant Menin</a:t>
            </a:r>
          </a:p>
          <a:p>
            <a:pPr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	</a:t>
            </a: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Tumour specific loss of the normal MEN1 allele (LOH)</a:t>
            </a:r>
          </a:p>
          <a:p>
            <a:pPr>
              <a:buFontTx/>
              <a:buNone/>
            </a:pP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		</a:t>
            </a:r>
            <a:r>
              <a:rPr lang="en-GB" sz="1800" smtClean="0">
                <a:solidFill>
                  <a:srgbClr val="FF99FF"/>
                </a:solidFill>
                <a:latin typeface="Arial" charset="0"/>
              </a:rPr>
              <a:t>“Knudsons two hit hypothesis”</a:t>
            </a:r>
          </a:p>
          <a:p>
            <a:pPr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	</a:t>
            </a: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Over-expression of Menin in Ras-transformed cell lines reverts the transformed phenotype</a:t>
            </a:r>
          </a:p>
        </p:txBody>
      </p:sp>
      <p:sp>
        <p:nvSpPr>
          <p:cNvPr id="13312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8975" y="604838"/>
            <a:ext cx="7772400" cy="382587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The </a:t>
            </a:r>
            <a:r>
              <a:rPr lang="en-GB" sz="2800" i="1" smtClean="0">
                <a:latin typeface="Arial" charset="0"/>
              </a:rPr>
              <a:t>MEN1</a:t>
            </a:r>
            <a:r>
              <a:rPr lang="en-GB" sz="2800" smtClean="0">
                <a:latin typeface="Arial" charset="0"/>
              </a:rPr>
              <a:t> gene</a:t>
            </a:r>
          </a:p>
        </p:txBody>
      </p:sp>
      <p:pic>
        <p:nvPicPr>
          <p:cNvPr id="133123" name="Picture 4" descr="GC11M06482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00" y="1322388"/>
            <a:ext cx="773113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Line 5"/>
          <p:cNvSpPr>
            <a:spLocks noChangeShapeType="1"/>
          </p:cNvSpPr>
          <p:nvPr/>
        </p:nvSpPr>
        <p:spPr bwMode="auto">
          <a:xfrm flipH="1">
            <a:off x="869950" y="3581400"/>
            <a:ext cx="96202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25" name="Text Box 6"/>
          <p:cNvSpPr txBox="1">
            <a:spLocks noChangeArrowheads="1"/>
          </p:cNvSpPr>
          <p:nvPr/>
        </p:nvSpPr>
        <p:spPr bwMode="auto">
          <a:xfrm>
            <a:off x="527050" y="931863"/>
            <a:ext cx="97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tx2"/>
                </a:solidFill>
              </a:rPr>
              <a:t>Chr 11</a:t>
            </a:r>
            <a:endParaRPr lang="en-US" sz="20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7313" y="411163"/>
            <a:ext cx="8958262" cy="519112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Tumour suppressor genes and tumour formation</a:t>
            </a:r>
          </a:p>
        </p:txBody>
      </p:sp>
      <p:sp>
        <p:nvSpPr>
          <p:cNvPr id="134146" name="Text Box 3"/>
          <p:cNvSpPr txBox="1">
            <a:spLocks noChangeArrowheads="1"/>
          </p:cNvSpPr>
          <p:nvPr/>
        </p:nvSpPr>
        <p:spPr bwMode="auto">
          <a:xfrm>
            <a:off x="2346325" y="1995488"/>
            <a:ext cx="1790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Susceptible cell</a:t>
            </a:r>
          </a:p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with 2 functional</a:t>
            </a:r>
          </a:p>
          <a:p>
            <a:pPr eaLnBrk="0" hangingPunct="0"/>
            <a:r>
              <a:rPr lang="en-GB" sz="1600" b="1" i="1">
                <a:solidFill>
                  <a:srgbClr val="FFFF99"/>
                </a:solidFill>
              </a:rPr>
              <a:t>MEN1</a:t>
            </a:r>
            <a:r>
              <a:rPr lang="en-GB" sz="1600" b="1">
                <a:solidFill>
                  <a:srgbClr val="FFFF99"/>
                </a:solidFill>
              </a:rPr>
              <a:t> alleles</a:t>
            </a:r>
          </a:p>
        </p:txBody>
      </p:sp>
      <p:sp>
        <p:nvSpPr>
          <p:cNvPr id="134147" name="Line 4"/>
          <p:cNvSpPr>
            <a:spLocks noChangeShapeType="1"/>
          </p:cNvSpPr>
          <p:nvPr/>
        </p:nvSpPr>
        <p:spPr bwMode="auto">
          <a:xfrm>
            <a:off x="1477963" y="3309938"/>
            <a:ext cx="0" cy="2984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4148" name="Text Box 97"/>
          <p:cNvSpPr txBox="1">
            <a:spLocks noChangeArrowheads="1"/>
          </p:cNvSpPr>
          <p:nvPr/>
        </p:nvSpPr>
        <p:spPr bwMode="auto">
          <a:xfrm>
            <a:off x="2346325" y="4092575"/>
            <a:ext cx="1790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Susceptible cell </a:t>
            </a:r>
          </a:p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with 1 functional</a:t>
            </a:r>
          </a:p>
          <a:p>
            <a:pPr eaLnBrk="0" hangingPunct="0"/>
            <a:r>
              <a:rPr lang="en-GB" sz="1600" b="1" i="1">
                <a:solidFill>
                  <a:srgbClr val="FFFF99"/>
                </a:solidFill>
              </a:rPr>
              <a:t>MEN1</a:t>
            </a:r>
            <a:r>
              <a:rPr lang="en-GB" sz="1600" b="1">
                <a:solidFill>
                  <a:srgbClr val="FFFF99"/>
                </a:solidFill>
              </a:rPr>
              <a:t> allele</a:t>
            </a:r>
          </a:p>
        </p:txBody>
      </p:sp>
      <p:sp>
        <p:nvSpPr>
          <p:cNvPr id="134149" name="Text Box 98"/>
          <p:cNvSpPr txBox="1">
            <a:spLocks noChangeArrowheads="1"/>
          </p:cNvSpPr>
          <p:nvPr/>
        </p:nvSpPr>
        <p:spPr bwMode="auto">
          <a:xfrm>
            <a:off x="523875" y="1185863"/>
            <a:ext cx="19065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Normal Individual</a:t>
            </a:r>
          </a:p>
        </p:txBody>
      </p:sp>
      <p:sp>
        <p:nvSpPr>
          <p:cNvPr id="134150" name="Text Box 99"/>
          <p:cNvSpPr txBox="1">
            <a:spLocks noChangeArrowheads="1"/>
          </p:cNvSpPr>
          <p:nvPr/>
        </p:nvSpPr>
        <p:spPr bwMode="auto">
          <a:xfrm>
            <a:off x="6634163" y="1995488"/>
            <a:ext cx="1790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Susceptible cell</a:t>
            </a:r>
          </a:p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with 1 functional</a:t>
            </a:r>
          </a:p>
          <a:p>
            <a:pPr eaLnBrk="0" hangingPunct="0"/>
            <a:r>
              <a:rPr lang="en-GB" sz="1600" b="1" i="1">
                <a:solidFill>
                  <a:srgbClr val="FFFF99"/>
                </a:solidFill>
              </a:rPr>
              <a:t>MEN1</a:t>
            </a:r>
            <a:r>
              <a:rPr lang="en-GB" sz="1600" b="1">
                <a:solidFill>
                  <a:srgbClr val="FFFF99"/>
                </a:solidFill>
              </a:rPr>
              <a:t> allele</a:t>
            </a:r>
          </a:p>
        </p:txBody>
      </p:sp>
      <p:sp>
        <p:nvSpPr>
          <p:cNvPr id="134151" name="Text Box 101"/>
          <p:cNvSpPr txBox="1">
            <a:spLocks noChangeArrowheads="1"/>
          </p:cNvSpPr>
          <p:nvPr/>
        </p:nvSpPr>
        <p:spPr bwMode="auto">
          <a:xfrm>
            <a:off x="1871663" y="3290888"/>
            <a:ext cx="3810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 b="1">
                <a:solidFill>
                  <a:srgbClr val="CCFFFF"/>
                </a:solidFill>
              </a:rPr>
              <a:t>Sporadic mutation with loss of 11q</a:t>
            </a:r>
          </a:p>
        </p:txBody>
      </p:sp>
      <p:grpSp>
        <p:nvGrpSpPr>
          <p:cNvPr id="134152" name="Group 475"/>
          <p:cNvGrpSpPr>
            <a:grpSpLocks/>
          </p:cNvGrpSpPr>
          <p:nvPr/>
        </p:nvGrpSpPr>
        <p:grpSpPr bwMode="auto">
          <a:xfrm>
            <a:off x="4875213" y="1570038"/>
            <a:ext cx="1714500" cy="1676400"/>
            <a:chOff x="2963" y="1032"/>
            <a:chExt cx="1080" cy="1056"/>
          </a:xfrm>
        </p:grpSpPr>
        <p:sp>
          <p:nvSpPr>
            <p:cNvPr id="134488" name="Oval 102"/>
            <p:cNvSpPr>
              <a:spLocks noChangeArrowheads="1"/>
            </p:cNvSpPr>
            <p:nvPr/>
          </p:nvSpPr>
          <p:spPr bwMode="auto">
            <a:xfrm>
              <a:off x="2963" y="1032"/>
              <a:ext cx="1080" cy="1056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89" name="AutoShape 103"/>
            <p:cNvSpPr>
              <a:spLocks noChangeArrowheads="1"/>
            </p:cNvSpPr>
            <p:nvPr/>
          </p:nvSpPr>
          <p:spPr bwMode="auto">
            <a:xfrm>
              <a:off x="3572" y="1473"/>
              <a:ext cx="57" cy="398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90" name="AutoShape 104"/>
            <p:cNvSpPr>
              <a:spLocks noChangeArrowheads="1"/>
            </p:cNvSpPr>
            <p:nvPr/>
          </p:nvSpPr>
          <p:spPr bwMode="auto">
            <a:xfrm>
              <a:off x="3572" y="1220"/>
              <a:ext cx="57" cy="263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91" name="AutoShape 105"/>
            <p:cNvSpPr>
              <a:spLocks noChangeArrowheads="1"/>
            </p:cNvSpPr>
            <p:nvPr/>
          </p:nvSpPr>
          <p:spPr bwMode="auto">
            <a:xfrm>
              <a:off x="3572" y="1220"/>
              <a:ext cx="57" cy="52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92" name="Rectangle 106"/>
            <p:cNvSpPr>
              <a:spLocks noChangeArrowheads="1"/>
            </p:cNvSpPr>
            <p:nvPr/>
          </p:nvSpPr>
          <p:spPr bwMode="auto">
            <a:xfrm>
              <a:off x="3573" y="1239"/>
              <a:ext cx="55" cy="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93" name="Rectangle 107"/>
            <p:cNvSpPr>
              <a:spLocks noChangeArrowheads="1"/>
            </p:cNvSpPr>
            <p:nvPr/>
          </p:nvSpPr>
          <p:spPr bwMode="auto">
            <a:xfrm>
              <a:off x="3572" y="1244"/>
              <a:ext cx="57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94" name="Rectangle 108"/>
            <p:cNvSpPr>
              <a:spLocks noChangeArrowheads="1"/>
            </p:cNvSpPr>
            <p:nvPr/>
          </p:nvSpPr>
          <p:spPr bwMode="auto">
            <a:xfrm>
              <a:off x="3573" y="1291"/>
              <a:ext cx="56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95" name="Rectangle 109"/>
            <p:cNvSpPr>
              <a:spLocks noChangeArrowheads="1"/>
            </p:cNvSpPr>
            <p:nvPr/>
          </p:nvSpPr>
          <p:spPr bwMode="auto">
            <a:xfrm>
              <a:off x="3572" y="1310"/>
              <a:ext cx="57" cy="67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96" name="Oval 110"/>
            <p:cNvSpPr>
              <a:spLocks noChangeArrowheads="1"/>
            </p:cNvSpPr>
            <p:nvPr/>
          </p:nvSpPr>
          <p:spPr bwMode="auto">
            <a:xfrm>
              <a:off x="3570" y="1430"/>
              <a:ext cx="60" cy="6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97" name="Rectangle 111"/>
            <p:cNvSpPr>
              <a:spLocks noChangeArrowheads="1"/>
            </p:cNvSpPr>
            <p:nvPr/>
          </p:nvSpPr>
          <p:spPr bwMode="auto">
            <a:xfrm>
              <a:off x="3572" y="1434"/>
              <a:ext cx="57" cy="2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98" name="Rectangle 112"/>
            <p:cNvSpPr>
              <a:spLocks noChangeArrowheads="1"/>
            </p:cNvSpPr>
            <p:nvPr/>
          </p:nvSpPr>
          <p:spPr bwMode="auto">
            <a:xfrm>
              <a:off x="3572" y="1412"/>
              <a:ext cx="55" cy="1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99" name="Oval 113"/>
            <p:cNvSpPr>
              <a:spLocks noChangeArrowheads="1"/>
            </p:cNvSpPr>
            <p:nvPr/>
          </p:nvSpPr>
          <p:spPr bwMode="auto">
            <a:xfrm>
              <a:off x="3570" y="1468"/>
              <a:ext cx="60" cy="54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00" name="Rectangle 114"/>
            <p:cNvSpPr>
              <a:spLocks noChangeArrowheads="1"/>
            </p:cNvSpPr>
            <p:nvPr/>
          </p:nvSpPr>
          <p:spPr bwMode="auto">
            <a:xfrm>
              <a:off x="3572" y="1458"/>
              <a:ext cx="57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01" name="Rectangle 115"/>
            <p:cNvSpPr>
              <a:spLocks noChangeArrowheads="1"/>
            </p:cNvSpPr>
            <p:nvPr/>
          </p:nvSpPr>
          <p:spPr bwMode="auto">
            <a:xfrm>
              <a:off x="3572" y="1491"/>
              <a:ext cx="55" cy="4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02" name="Rectangle 116"/>
            <p:cNvSpPr>
              <a:spLocks noChangeArrowheads="1"/>
            </p:cNvSpPr>
            <p:nvPr/>
          </p:nvSpPr>
          <p:spPr bwMode="auto">
            <a:xfrm>
              <a:off x="3573" y="1564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03" name="Rectangle 117"/>
            <p:cNvSpPr>
              <a:spLocks noChangeArrowheads="1"/>
            </p:cNvSpPr>
            <p:nvPr/>
          </p:nvSpPr>
          <p:spPr bwMode="auto">
            <a:xfrm>
              <a:off x="3573" y="1588"/>
              <a:ext cx="56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04" name="Rectangle 118"/>
            <p:cNvSpPr>
              <a:spLocks noChangeArrowheads="1"/>
            </p:cNvSpPr>
            <p:nvPr/>
          </p:nvSpPr>
          <p:spPr bwMode="auto">
            <a:xfrm>
              <a:off x="3572" y="1612"/>
              <a:ext cx="55" cy="17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05" name="Rectangle 119"/>
            <p:cNvSpPr>
              <a:spLocks noChangeArrowheads="1"/>
            </p:cNvSpPr>
            <p:nvPr/>
          </p:nvSpPr>
          <p:spPr bwMode="auto">
            <a:xfrm>
              <a:off x="3572" y="1676"/>
              <a:ext cx="57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06" name="Rectangle 120"/>
            <p:cNvSpPr>
              <a:spLocks noChangeArrowheads="1"/>
            </p:cNvSpPr>
            <p:nvPr/>
          </p:nvSpPr>
          <p:spPr bwMode="auto">
            <a:xfrm>
              <a:off x="3572" y="1699"/>
              <a:ext cx="57" cy="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07" name="Rectangle 121"/>
            <p:cNvSpPr>
              <a:spLocks noChangeArrowheads="1"/>
            </p:cNvSpPr>
            <p:nvPr/>
          </p:nvSpPr>
          <p:spPr bwMode="auto">
            <a:xfrm>
              <a:off x="3572" y="1643"/>
              <a:ext cx="57" cy="1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08" name="Rectangle 122"/>
            <p:cNvSpPr>
              <a:spLocks noChangeArrowheads="1"/>
            </p:cNvSpPr>
            <p:nvPr/>
          </p:nvSpPr>
          <p:spPr bwMode="auto">
            <a:xfrm>
              <a:off x="3572" y="1738"/>
              <a:ext cx="57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09" name="Rectangle 123"/>
            <p:cNvSpPr>
              <a:spLocks noChangeArrowheads="1"/>
            </p:cNvSpPr>
            <p:nvPr/>
          </p:nvSpPr>
          <p:spPr bwMode="auto">
            <a:xfrm>
              <a:off x="3572" y="1807"/>
              <a:ext cx="57" cy="3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10" name="AutoShape 124"/>
            <p:cNvSpPr>
              <a:spLocks noChangeArrowheads="1"/>
            </p:cNvSpPr>
            <p:nvPr/>
          </p:nvSpPr>
          <p:spPr bwMode="auto">
            <a:xfrm>
              <a:off x="3572" y="1842"/>
              <a:ext cx="57" cy="29"/>
            </a:xfrm>
            <a:prstGeom prst="roundRect">
              <a:avLst>
                <a:gd name="adj" fmla="val 4659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11" name="Rectangle 125"/>
            <p:cNvSpPr>
              <a:spLocks noChangeArrowheads="1"/>
            </p:cNvSpPr>
            <p:nvPr/>
          </p:nvSpPr>
          <p:spPr bwMode="auto">
            <a:xfrm>
              <a:off x="3572" y="1838"/>
              <a:ext cx="56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12" name="AutoShape 126"/>
            <p:cNvSpPr>
              <a:spLocks noChangeArrowheads="1"/>
            </p:cNvSpPr>
            <p:nvPr/>
          </p:nvSpPr>
          <p:spPr bwMode="auto">
            <a:xfrm>
              <a:off x="3378" y="1473"/>
              <a:ext cx="57" cy="398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13" name="AutoShape 127"/>
            <p:cNvSpPr>
              <a:spLocks noChangeArrowheads="1"/>
            </p:cNvSpPr>
            <p:nvPr/>
          </p:nvSpPr>
          <p:spPr bwMode="auto">
            <a:xfrm>
              <a:off x="3378" y="1220"/>
              <a:ext cx="57" cy="263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14" name="AutoShape 128"/>
            <p:cNvSpPr>
              <a:spLocks noChangeArrowheads="1"/>
            </p:cNvSpPr>
            <p:nvPr/>
          </p:nvSpPr>
          <p:spPr bwMode="auto">
            <a:xfrm>
              <a:off x="3378" y="1220"/>
              <a:ext cx="57" cy="52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15" name="Rectangle 129"/>
            <p:cNvSpPr>
              <a:spLocks noChangeArrowheads="1"/>
            </p:cNvSpPr>
            <p:nvPr/>
          </p:nvSpPr>
          <p:spPr bwMode="auto">
            <a:xfrm>
              <a:off x="3379" y="1239"/>
              <a:ext cx="55" cy="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16" name="Rectangle 130"/>
            <p:cNvSpPr>
              <a:spLocks noChangeArrowheads="1"/>
            </p:cNvSpPr>
            <p:nvPr/>
          </p:nvSpPr>
          <p:spPr bwMode="auto">
            <a:xfrm>
              <a:off x="3378" y="1244"/>
              <a:ext cx="57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17" name="Rectangle 131"/>
            <p:cNvSpPr>
              <a:spLocks noChangeArrowheads="1"/>
            </p:cNvSpPr>
            <p:nvPr/>
          </p:nvSpPr>
          <p:spPr bwMode="auto">
            <a:xfrm>
              <a:off x="3379" y="1291"/>
              <a:ext cx="56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18" name="Rectangle 132"/>
            <p:cNvSpPr>
              <a:spLocks noChangeArrowheads="1"/>
            </p:cNvSpPr>
            <p:nvPr/>
          </p:nvSpPr>
          <p:spPr bwMode="auto">
            <a:xfrm>
              <a:off x="3378" y="1310"/>
              <a:ext cx="57" cy="67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19" name="Oval 133"/>
            <p:cNvSpPr>
              <a:spLocks noChangeArrowheads="1"/>
            </p:cNvSpPr>
            <p:nvPr/>
          </p:nvSpPr>
          <p:spPr bwMode="auto">
            <a:xfrm>
              <a:off x="3376" y="1430"/>
              <a:ext cx="60" cy="6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20" name="Rectangle 134"/>
            <p:cNvSpPr>
              <a:spLocks noChangeArrowheads="1"/>
            </p:cNvSpPr>
            <p:nvPr/>
          </p:nvSpPr>
          <p:spPr bwMode="auto">
            <a:xfrm>
              <a:off x="3378" y="1434"/>
              <a:ext cx="57" cy="2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21" name="Rectangle 135"/>
            <p:cNvSpPr>
              <a:spLocks noChangeArrowheads="1"/>
            </p:cNvSpPr>
            <p:nvPr/>
          </p:nvSpPr>
          <p:spPr bwMode="auto">
            <a:xfrm>
              <a:off x="3378" y="1412"/>
              <a:ext cx="55" cy="1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22" name="Oval 136"/>
            <p:cNvSpPr>
              <a:spLocks noChangeArrowheads="1"/>
            </p:cNvSpPr>
            <p:nvPr/>
          </p:nvSpPr>
          <p:spPr bwMode="auto">
            <a:xfrm>
              <a:off x="3376" y="1468"/>
              <a:ext cx="60" cy="54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23" name="Rectangle 137"/>
            <p:cNvSpPr>
              <a:spLocks noChangeArrowheads="1"/>
            </p:cNvSpPr>
            <p:nvPr/>
          </p:nvSpPr>
          <p:spPr bwMode="auto">
            <a:xfrm>
              <a:off x="3378" y="1458"/>
              <a:ext cx="57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24" name="Rectangle 138"/>
            <p:cNvSpPr>
              <a:spLocks noChangeArrowheads="1"/>
            </p:cNvSpPr>
            <p:nvPr/>
          </p:nvSpPr>
          <p:spPr bwMode="auto">
            <a:xfrm>
              <a:off x="3378" y="1491"/>
              <a:ext cx="55" cy="4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25" name="Rectangle 139"/>
            <p:cNvSpPr>
              <a:spLocks noChangeArrowheads="1"/>
            </p:cNvSpPr>
            <p:nvPr/>
          </p:nvSpPr>
          <p:spPr bwMode="auto">
            <a:xfrm>
              <a:off x="3379" y="1564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26" name="Rectangle 140"/>
            <p:cNvSpPr>
              <a:spLocks noChangeArrowheads="1"/>
            </p:cNvSpPr>
            <p:nvPr/>
          </p:nvSpPr>
          <p:spPr bwMode="auto">
            <a:xfrm>
              <a:off x="3379" y="1588"/>
              <a:ext cx="56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27" name="Rectangle 141"/>
            <p:cNvSpPr>
              <a:spLocks noChangeArrowheads="1"/>
            </p:cNvSpPr>
            <p:nvPr/>
          </p:nvSpPr>
          <p:spPr bwMode="auto">
            <a:xfrm>
              <a:off x="3378" y="1612"/>
              <a:ext cx="55" cy="17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28" name="Rectangle 142"/>
            <p:cNvSpPr>
              <a:spLocks noChangeArrowheads="1"/>
            </p:cNvSpPr>
            <p:nvPr/>
          </p:nvSpPr>
          <p:spPr bwMode="auto">
            <a:xfrm>
              <a:off x="3378" y="1676"/>
              <a:ext cx="57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29" name="Rectangle 143"/>
            <p:cNvSpPr>
              <a:spLocks noChangeArrowheads="1"/>
            </p:cNvSpPr>
            <p:nvPr/>
          </p:nvSpPr>
          <p:spPr bwMode="auto">
            <a:xfrm>
              <a:off x="3378" y="1699"/>
              <a:ext cx="57" cy="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30" name="Rectangle 144"/>
            <p:cNvSpPr>
              <a:spLocks noChangeArrowheads="1"/>
            </p:cNvSpPr>
            <p:nvPr/>
          </p:nvSpPr>
          <p:spPr bwMode="auto">
            <a:xfrm>
              <a:off x="3378" y="1643"/>
              <a:ext cx="57" cy="1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31" name="Rectangle 145"/>
            <p:cNvSpPr>
              <a:spLocks noChangeArrowheads="1"/>
            </p:cNvSpPr>
            <p:nvPr/>
          </p:nvSpPr>
          <p:spPr bwMode="auto">
            <a:xfrm>
              <a:off x="3378" y="1738"/>
              <a:ext cx="57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32" name="Rectangle 146"/>
            <p:cNvSpPr>
              <a:spLocks noChangeArrowheads="1"/>
            </p:cNvSpPr>
            <p:nvPr/>
          </p:nvSpPr>
          <p:spPr bwMode="auto">
            <a:xfrm>
              <a:off x="3378" y="1807"/>
              <a:ext cx="57" cy="3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33" name="AutoShape 147"/>
            <p:cNvSpPr>
              <a:spLocks noChangeArrowheads="1"/>
            </p:cNvSpPr>
            <p:nvPr/>
          </p:nvSpPr>
          <p:spPr bwMode="auto">
            <a:xfrm>
              <a:off x="3378" y="1842"/>
              <a:ext cx="57" cy="29"/>
            </a:xfrm>
            <a:prstGeom prst="roundRect">
              <a:avLst>
                <a:gd name="adj" fmla="val 4659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34" name="Rectangle 148"/>
            <p:cNvSpPr>
              <a:spLocks noChangeArrowheads="1"/>
            </p:cNvSpPr>
            <p:nvPr/>
          </p:nvSpPr>
          <p:spPr bwMode="auto">
            <a:xfrm>
              <a:off x="3378" y="1838"/>
              <a:ext cx="56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535" name="Text Box 149"/>
            <p:cNvSpPr txBox="1">
              <a:spLocks noChangeArrowheads="1"/>
            </p:cNvSpPr>
            <p:nvPr/>
          </p:nvSpPr>
          <p:spPr bwMode="auto">
            <a:xfrm>
              <a:off x="2965" y="1430"/>
              <a:ext cx="3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000" b="1">
                  <a:solidFill>
                    <a:srgbClr val="000000"/>
                  </a:solidFill>
                </a:rPr>
                <a:t>Mutant</a:t>
              </a:r>
            </a:p>
            <a:p>
              <a:pPr algn="ctr" eaLnBrk="0" hangingPunct="0"/>
              <a:r>
                <a:rPr lang="en-GB" sz="1000" b="1">
                  <a:solidFill>
                    <a:srgbClr val="000000"/>
                  </a:solidFill>
                </a:rPr>
                <a:t>MEN1</a:t>
              </a:r>
            </a:p>
          </p:txBody>
        </p:sp>
        <p:sp>
          <p:nvSpPr>
            <p:cNvPr id="134536" name="Line 150"/>
            <p:cNvSpPr>
              <a:spLocks noChangeShapeType="1"/>
            </p:cNvSpPr>
            <p:nvPr/>
          </p:nvSpPr>
          <p:spPr bwMode="auto">
            <a:xfrm flipV="1">
              <a:off x="3263" y="1560"/>
              <a:ext cx="9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37" name="Line 151"/>
            <p:cNvSpPr>
              <a:spLocks noChangeShapeType="1"/>
            </p:cNvSpPr>
            <p:nvPr/>
          </p:nvSpPr>
          <p:spPr bwMode="auto">
            <a:xfrm flipH="1" flipV="1">
              <a:off x="3654" y="1560"/>
              <a:ext cx="9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38" name="Text Box 152"/>
            <p:cNvSpPr txBox="1">
              <a:spLocks noChangeArrowheads="1"/>
            </p:cNvSpPr>
            <p:nvPr/>
          </p:nvSpPr>
          <p:spPr bwMode="auto">
            <a:xfrm>
              <a:off x="3705" y="1483"/>
              <a:ext cx="3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000000"/>
                  </a:solidFill>
                </a:rPr>
                <a:t>MEN1</a:t>
              </a:r>
            </a:p>
          </p:txBody>
        </p:sp>
      </p:grpSp>
      <p:sp>
        <p:nvSpPr>
          <p:cNvPr id="134153" name="Text Box 190"/>
          <p:cNvSpPr txBox="1">
            <a:spLocks noChangeArrowheads="1"/>
          </p:cNvSpPr>
          <p:nvPr/>
        </p:nvSpPr>
        <p:spPr bwMode="auto">
          <a:xfrm>
            <a:off x="6634163" y="4092575"/>
            <a:ext cx="17208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Susceptible cell</a:t>
            </a:r>
          </a:p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no functional </a:t>
            </a:r>
          </a:p>
          <a:p>
            <a:pPr eaLnBrk="0" hangingPunct="0"/>
            <a:r>
              <a:rPr lang="en-GB" sz="1600" b="1" i="1">
                <a:solidFill>
                  <a:srgbClr val="FFFF99"/>
                </a:solidFill>
              </a:rPr>
              <a:t>MEN1</a:t>
            </a:r>
            <a:r>
              <a:rPr lang="en-GB" sz="1600" b="1">
                <a:solidFill>
                  <a:srgbClr val="FFFF99"/>
                </a:solidFill>
              </a:rPr>
              <a:t> alleles</a:t>
            </a:r>
          </a:p>
        </p:txBody>
      </p:sp>
      <p:sp>
        <p:nvSpPr>
          <p:cNvPr id="134154" name="Text Box 191"/>
          <p:cNvSpPr txBox="1">
            <a:spLocks noChangeArrowheads="1"/>
          </p:cNvSpPr>
          <p:nvPr/>
        </p:nvSpPr>
        <p:spPr bwMode="auto">
          <a:xfrm>
            <a:off x="4367213" y="1185863"/>
            <a:ext cx="27289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MEN1 mutant gene carrier</a:t>
            </a:r>
          </a:p>
        </p:txBody>
      </p:sp>
      <p:sp>
        <p:nvSpPr>
          <p:cNvPr id="134155" name="Text Box 193"/>
          <p:cNvSpPr txBox="1">
            <a:spLocks noChangeArrowheads="1"/>
          </p:cNvSpPr>
          <p:nvPr/>
        </p:nvSpPr>
        <p:spPr bwMode="auto">
          <a:xfrm>
            <a:off x="614363" y="5784850"/>
            <a:ext cx="172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No tumour</a:t>
            </a:r>
          </a:p>
        </p:txBody>
      </p:sp>
      <p:grpSp>
        <p:nvGrpSpPr>
          <p:cNvPr id="134156" name="Group 476"/>
          <p:cNvGrpSpPr>
            <a:grpSpLocks/>
          </p:cNvGrpSpPr>
          <p:nvPr/>
        </p:nvGrpSpPr>
        <p:grpSpPr bwMode="auto">
          <a:xfrm>
            <a:off x="4868863" y="3667125"/>
            <a:ext cx="1725612" cy="1676400"/>
            <a:chOff x="2956" y="2788"/>
            <a:chExt cx="1087" cy="1056"/>
          </a:xfrm>
        </p:grpSpPr>
        <p:sp>
          <p:nvSpPr>
            <p:cNvPr id="134449" name="Oval 153"/>
            <p:cNvSpPr>
              <a:spLocks noChangeArrowheads="1"/>
            </p:cNvSpPr>
            <p:nvPr/>
          </p:nvSpPr>
          <p:spPr bwMode="auto">
            <a:xfrm>
              <a:off x="2963" y="2788"/>
              <a:ext cx="1080" cy="1056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50" name="AutoShape 154"/>
            <p:cNvSpPr>
              <a:spLocks noChangeArrowheads="1"/>
            </p:cNvSpPr>
            <p:nvPr/>
          </p:nvSpPr>
          <p:spPr bwMode="auto">
            <a:xfrm>
              <a:off x="3364" y="3223"/>
              <a:ext cx="57" cy="398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51" name="AutoShape 155"/>
            <p:cNvSpPr>
              <a:spLocks noChangeArrowheads="1"/>
            </p:cNvSpPr>
            <p:nvPr/>
          </p:nvSpPr>
          <p:spPr bwMode="auto">
            <a:xfrm>
              <a:off x="3364" y="2970"/>
              <a:ext cx="57" cy="263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52" name="AutoShape 156"/>
            <p:cNvSpPr>
              <a:spLocks noChangeArrowheads="1"/>
            </p:cNvSpPr>
            <p:nvPr/>
          </p:nvSpPr>
          <p:spPr bwMode="auto">
            <a:xfrm>
              <a:off x="3364" y="2970"/>
              <a:ext cx="57" cy="52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53" name="Rectangle 157"/>
            <p:cNvSpPr>
              <a:spLocks noChangeArrowheads="1"/>
            </p:cNvSpPr>
            <p:nvPr/>
          </p:nvSpPr>
          <p:spPr bwMode="auto">
            <a:xfrm>
              <a:off x="3365" y="2989"/>
              <a:ext cx="55" cy="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54" name="Rectangle 158"/>
            <p:cNvSpPr>
              <a:spLocks noChangeArrowheads="1"/>
            </p:cNvSpPr>
            <p:nvPr/>
          </p:nvSpPr>
          <p:spPr bwMode="auto">
            <a:xfrm>
              <a:off x="3364" y="2994"/>
              <a:ext cx="57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55" name="Rectangle 159"/>
            <p:cNvSpPr>
              <a:spLocks noChangeArrowheads="1"/>
            </p:cNvSpPr>
            <p:nvPr/>
          </p:nvSpPr>
          <p:spPr bwMode="auto">
            <a:xfrm>
              <a:off x="3365" y="3041"/>
              <a:ext cx="56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56" name="Rectangle 160"/>
            <p:cNvSpPr>
              <a:spLocks noChangeArrowheads="1"/>
            </p:cNvSpPr>
            <p:nvPr/>
          </p:nvSpPr>
          <p:spPr bwMode="auto">
            <a:xfrm>
              <a:off x="3364" y="3060"/>
              <a:ext cx="57" cy="67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57" name="Oval 161"/>
            <p:cNvSpPr>
              <a:spLocks noChangeArrowheads="1"/>
            </p:cNvSpPr>
            <p:nvPr/>
          </p:nvSpPr>
          <p:spPr bwMode="auto">
            <a:xfrm>
              <a:off x="3362" y="3180"/>
              <a:ext cx="60" cy="6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58" name="Rectangle 162"/>
            <p:cNvSpPr>
              <a:spLocks noChangeArrowheads="1"/>
            </p:cNvSpPr>
            <p:nvPr/>
          </p:nvSpPr>
          <p:spPr bwMode="auto">
            <a:xfrm>
              <a:off x="3364" y="3184"/>
              <a:ext cx="57" cy="2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59" name="Rectangle 163"/>
            <p:cNvSpPr>
              <a:spLocks noChangeArrowheads="1"/>
            </p:cNvSpPr>
            <p:nvPr/>
          </p:nvSpPr>
          <p:spPr bwMode="auto">
            <a:xfrm>
              <a:off x="3364" y="3162"/>
              <a:ext cx="55" cy="1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60" name="Oval 164"/>
            <p:cNvSpPr>
              <a:spLocks noChangeArrowheads="1"/>
            </p:cNvSpPr>
            <p:nvPr/>
          </p:nvSpPr>
          <p:spPr bwMode="auto">
            <a:xfrm>
              <a:off x="3362" y="3218"/>
              <a:ext cx="60" cy="54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61" name="Rectangle 165"/>
            <p:cNvSpPr>
              <a:spLocks noChangeArrowheads="1"/>
            </p:cNvSpPr>
            <p:nvPr/>
          </p:nvSpPr>
          <p:spPr bwMode="auto">
            <a:xfrm>
              <a:off x="3364" y="3208"/>
              <a:ext cx="57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62" name="Rectangle 166"/>
            <p:cNvSpPr>
              <a:spLocks noChangeArrowheads="1"/>
            </p:cNvSpPr>
            <p:nvPr/>
          </p:nvSpPr>
          <p:spPr bwMode="auto">
            <a:xfrm>
              <a:off x="3364" y="3241"/>
              <a:ext cx="55" cy="4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63" name="Rectangle 167"/>
            <p:cNvSpPr>
              <a:spLocks noChangeArrowheads="1"/>
            </p:cNvSpPr>
            <p:nvPr/>
          </p:nvSpPr>
          <p:spPr bwMode="auto">
            <a:xfrm>
              <a:off x="3365" y="3314"/>
              <a:ext cx="56" cy="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64" name="Rectangle 168"/>
            <p:cNvSpPr>
              <a:spLocks noChangeArrowheads="1"/>
            </p:cNvSpPr>
            <p:nvPr/>
          </p:nvSpPr>
          <p:spPr bwMode="auto">
            <a:xfrm>
              <a:off x="3365" y="3338"/>
              <a:ext cx="56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65" name="Rectangle 169"/>
            <p:cNvSpPr>
              <a:spLocks noChangeArrowheads="1"/>
            </p:cNvSpPr>
            <p:nvPr/>
          </p:nvSpPr>
          <p:spPr bwMode="auto">
            <a:xfrm>
              <a:off x="3364" y="3362"/>
              <a:ext cx="55" cy="17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66" name="Rectangle 170"/>
            <p:cNvSpPr>
              <a:spLocks noChangeArrowheads="1"/>
            </p:cNvSpPr>
            <p:nvPr/>
          </p:nvSpPr>
          <p:spPr bwMode="auto">
            <a:xfrm>
              <a:off x="3364" y="3426"/>
              <a:ext cx="57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67" name="Rectangle 171"/>
            <p:cNvSpPr>
              <a:spLocks noChangeArrowheads="1"/>
            </p:cNvSpPr>
            <p:nvPr/>
          </p:nvSpPr>
          <p:spPr bwMode="auto">
            <a:xfrm>
              <a:off x="3364" y="3449"/>
              <a:ext cx="57" cy="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68" name="Rectangle 172"/>
            <p:cNvSpPr>
              <a:spLocks noChangeArrowheads="1"/>
            </p:cNvSpPr>
            <p:nvPr/>
          </p:nvSpPr>
          <p:spPr bwMode="auto">
            <a:xfrm>
              <a:off x="3364" y="3393"/>
              <a:ext cx="57" cy="1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69" name="Rectangle 173"/>
            <p:cNvSpPr>
              <a:spLocks noChangeArrowheads="1"/>
            </p:cNvSpPr>
            <p:nvPr/>
          </p:nvSpPr>
          <p:spPr bwMode="auto">
            <a:xfrm>
              <a:off x="3364" y="3488"/>
              <a:ext cx="57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70" name="Rectangle 174"/>
            <p:cNvSpPr>
              <a:spLocks noChangeArrowheads="1"/>
            </p:cNvSpPr>
            <p:nvPr/>
          </p:nvSpPr>
          <p:spPr bwMode="auto">
            <a:xfrm>
              <a:off x="3364" y="3557"/>
              <a:ext cx="57" cy="3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71" name="AutoShape 175"/>
            <p:cNvSpPr>
              <a:spLocks noChangeArrowheads="1"/>
            </p:cNvSpPr>
            <p:nvPr/>
          </p:nvSpPr>
          <p:spPr bwMode="auto">
            <a:xfrm>
              <a:off x="3364" y="3592"/>
              <a:ext cx="57" cy="29"/>
            </a:xfrm>
            <a:prstGeom prst="roundRect">
              <a:avLst>
                <a:gd name="adj" fmla="val 4659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72" name="Rectangle 176"/>
            <p:cNvSpPr>
              <a:spLocks noChangeArrowheads="1"/>
            </p:cNvSpPr>
            <p:nvPr/>
          </p:nvSpPr>
          <p:spPr bwMode="auto">
            <a:xfrm>
              <a:off x="3364" y="3588"/>
              <a:ext cx="56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73" name="AutoShape 177"/>
            <p:cNvSpPr>
              <a:spLocks noChangeArrowheads="1"/>
            </p:cNvSpPr>
            <p:nvPr/>
          </p:nvSpPr>
          <p:spPr bwMode="auto">
            <a:xfrm>
              <a:off x="3614" y="3227"/>
              <a:ext cx="57" cy="86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74" name="AutoShape 178"/>
            <p:cNvSpPr>
              <a:spLocks noChangeArrowheads="1"/>
            </p:cNvSpPr>
            <p:nvPr/>
          </p:nvSpPr>
          <p:spPr bwMode="auto">
            <a:xfrm>
              <a:off x="3614" y="2974"/>
              <a:ext cx="57" cy="263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75" name="AutoShape 179"/>
            <p:cNvSpPr>
              <a:spLocks noChangeArrowheads="1"/>
            </p:cNvSpPr>
            <p:nvPr/>
          </p:nvSpPr>
          <p:spPr bwMode="auto">
            <a:xfrm>
              <a:off x="3614" y="2974"/>
              <a:ext cx="57" cy="52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76" name="Rectangle 180"/>
            <p:cNvSpPr>
              <a:spLocks noChangeArrowheads="1"/>
            </p:cNvSpPr>
            <p:nvPr/>
          </p:nvSpPr>
          <p:spPr bwMode="auto">
            <a:xfrm>
              <a:off x="3615" y="2993"/>
              <a:ext cx="55" cy="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77" name="Rectangle 181"/>
            <p:cNvSpPr>
              <a:spLocks noChangeArrowheads="1"/>
            </p:cNvSpPr>
            <p:nvPr/>
          </p:nvSpPr>
          <p:spPr bwMode="auto">
            <a:xfrm>
              <a:off x="3614" y="2998"/>
              <a:ext cx="57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78" name="Rectangle 182"/>
            <p:cNvSpPr>
              <a:spLocks noChangeArrowheads="1"/>
            </p:cNvSpPr>
            <p:nvPr/>
          </p:nvSpPr>
          <p:spPr bwMode="auto">
            <a:xfrm>
              <a:off x="3615" y="3045"/>
              <a:ext cx="56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79" name="Rectangle 183"/>
            <p:cNvSpPr>
              <a:spLocks noChangeArrowheads="1"/>
            </p:cNvSpPr>
            <p:nvPr/>
          </p:nvSpPr>
          <p:spPr bwMode="auto">
            <a:xfrm>
              <a:off x="3614" y="3064"/>
              <a:ext cx="57" cy="67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80" name="Oval 184"/>
            <p:cNvSpPr>
              <a:spLocks noChangeArrowheads="1"/>
            </p:cNvSpPr>
            <p:nvPr/>
          </p:nvSpPr>
          <p:spPr bwMode="auto">
            <a:xfrm>
              <a:off x="3612" y="3184"/>
              <a:ext cx="60" cy="6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81" name="Rectangle 185"/>
            <p:cNvSpPr>
              <a:spLocks noChangeArrowheads="1"/>
            </p:cNvSpPr>
            <p:nvPr/>
          </p:nvSpPr>
          <p:spPr bwMode="auto">
            <a:xfrm>
              <a:off x="3614" y="3188"/>
              <a:ext cx="57" cy="2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82" name="Rectangle 186"/>
            <p:cNvSpPr>
              <a:spLocks noChangeArrowheads="1"/>
            </p:cNvSpPr>
            <p:nvPr/>
          </p:nvSpPr>
          <p:spPr bwMode="auto">
            <a:xfrm>
              <a:off x="3614" y="3166"/>
              <a:ext cx="55" cy="1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83" name="Oval 187"/>
            <p:cNvSpPr>
              <a:spLocks noChangeArrowheads="1"/>
            </p:cNvSpPr>
            <p:nvPr/>
          </p:nvSpPr>
          <p:spPr bwMode="auto">
            <a:xfrm>
              <a:off x="3612" y="3222"/>
              <a:ext cx="60" cy="54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84" name="Rectangle 188"/>
            <p:cNvSpPr>
              <a:spLocks noChangeArrowheads="1"/>
            </p:cNvSpPr>
            <p:nvPr/>
          </p:nvSpPr>
          <p:spPr bwMode="auto">
            <a:xfrm>
              <a:off x="3614" y="3212"/>
              <a:ext cx="57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85" name="Rectangle 189"/>
            <p:cNvSpPr>
              <a:spLocks noChangeArrowheads="1"/>
            </p:cNvSpPr>
            <p:nvPr/>
          </p:nvSpPr>
          <p:spPr bwMode="auto">
            <a:xfrm>
              <a:off x="3614" y="3245"/>
              <a:ext cx="55" cy="4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86" name="Text Box 197"/>
            <p:cNvSpPr txBox="1">
              <a:spLocks noChangeArrowheads="1"/>
            </p:cNvSpPr>
            <p:nvPr/>
          </p:nvSpPr>
          <p:spPr bwMode="auto">
            <a:xfrm>
              <a:off x="2956" y="3189"/>
              <a:ext cx="3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000" b="1">
                  <a:solidFill>
                    <a:srgbClr val="000000"/>
                  </a:solidFill>
                </a:rPr>
                <a:t>Mutant</a:t>
              </a:r>
            </a:p>
            <a:p>
              <a:pPr algn="ctr" eaLnBrk="0" hangingPunct="0"/>
              <a:r>
                <a:rPr lang="en-GB" sz="1000" b="1">
                  <a:solidFill>
                    <a:srgbClr val="000000"/>
                  </a:solidFill>
                </a:rPr>
                <a:t>MEN1</a:t>
              </a:r>
            </a:p>
          </p:txBody>
        </p:sp>
        <p:sp>
          <p:nvSpPr>
            <p:cNvPr id="134487" name="Line 198"/>
            <p:cNvSpPr>
              <a:spLocks noChangeShapeType="1"/>
            </p:cNvSpPr>
            <p:nvPr/>
          </p:nvSpPr>
          <p:spPr bwMode="auto">
            <a:xfrm flipV="1">
              <a:off x="3254" y="3319"/>
              <a:ext cx="9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157" name="Group 478"/>
          <p:cNvGrpSpPr>
            <a:grpSpLocks/>
          </p:cNvGrpSpPr>
          <p:nvPr/>
        </p:nvGrpSpPr>
        <p:grpSpPr bwMode="auto">
          <a:xfrm>
            <a:off x="4937125" y="5491163"/>
            <a:ext cx="552450" cy="523875"/>
            <a:chOff x="5137" y="2994"/>
            <a:chExt cx="348" cy="330"/>
          </a:xfrm>
        </p:grpSpPr>
        <p:sp>
          <p:nvSpPr>
            <p:cNvPr id="134412" name="Oval 352"/>
            <p:cNvSpPr>
              <a:spLocks noChangeArrowheads="1"/>
            </p:cNvSpPr>
            <p:nvPr/>
          </p:nvSpPr>
          <p:spPr bwMode="auto">
            <a:xfrm>
              <a:off x="5137" y="2994"/>
              <a:ext cx="348" cy="33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13" name="AutoShape 353"/>
            <p:cNvSpPr>
              <a:spLocks noChangeArrowheads="1"/>
            </p:cNvSpPr>
            <p:nvPr/>
          </p:nvSpPr>
          <p:spPr bwMode="auto">
            <a:xfrm>
              <a:off x="5266" y="3130"/>
              <a:ext cx="19" cy="124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14" name="AutoShape 354"/>
            <p:cNvSpPr>
              <a:spLocks noChangeArrowheads="1"/>
            </p:cNvSpPr>
            <p:nvPr/>
          </p:nvSpPr>
          <p:spPr bwMode="auto">
            <a:xfrm>
              <a:off x="5266" y="3051"/>
              <a:ext cx="19" cy="82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15" name="AutoShape 355"/>
            <p:cNvSpPr>
              <a:spLocks noChangeArrowheads="1"/>
            </p:cNvSpPr>
            <p:nvPr/>
          </p:nvSpPr>
          <p:spPr bwMode="auto">
            <a:xfrm>
              <a:off x="5266" y="3051"/>
              <a:ext cx="19" cy="16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16" name="Rectangle 356"/>
            <p:cNvSpPr>
              <a:spLocks noChangeArrowheads="1"/>
            </p:cNvSpPr>
            <p:nvPr/>
          </p:nvSpPr>
          <p:spPr bwMode="auto">
            <a:xfrm>
              <a:off x="5267" y="3057"/>
              <a:ext cx="17" cy="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17" name="Rectangle 357"/>
            <p:cNvSpPr>
              <a:spLocks noChangeArrowheads="1"/>
            </p:cNvSpPr>
            <p:nvPr/>
          </p:nvSpPr>
          <p:spPr bwMode="auto">
            <a:xfrm>
              <a:off x="5266" y="3058"/>
              <a:ext cx="19" cy="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18" name="Rectangle 358"/>
            <p:cNvSpPr>
              <a:spLocks noChangeArrowheads="1"/>
            </p:cNvSpPr>
            <p:nvPr/>
          </p:nvSpPr>
          <p:spPr bwMode="auto">
            <a:xfrm>
              <a:off x="5267" y="3073"/>
              <a:ext cx="18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19" name="Rectangle 359"/>
            <p:cNvSpPr>
              <a:spLocks noChangeArrowheads="1"/>
            </p:cNvSpPr>
            <p:nvPr/>
          </p:nvSpPr>
          <p:spPr bwMode="auto">
            <a:xfrm>
              <a:off x="5266" y="3079"/>
              <a:ext cx="19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20" name="Oval 360"/>
            <p:cNvSpPr>
              <a:spLocks noChangeArrowheads="1"/>
            </p:cNvSpPr>
            <p:nvPr/>
          </p:nvSpPr>
          <p:spPr bwMode="auto">
            <a:xfrm>
              <a:off x="5266" y="3117"/>
              <a:ext cx="19" cy="1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21" name="Rectangle 361"/>
            <p:cNvSpPr>
              <a:spLocks noChangeArrowheads="1"/>
            </p:cNvSpPr>
            <p:nvPr/>
          </p:nvSpPr>
          <p:spPr bwMode="auto">
            <a:xfrm>
              <a:off x="5266" y="3118"/>
              <a:ext cx="19" cy="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22" name="Rectangle 362"/>
            <p:cNvSpPr>
              <a:spLocks noChangeArrowheads="1"/>
            </p:cNvSpPr>
            <p:nvPr/>
          </p:nvSpPr>
          <p:spPr bwMode="auto">
            <a:xfrm>
              <a:off x="5266" y="3111"/>
              <a:ext cx="18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23" name="Oval 363"/>
            <p:cNvSpPr>
              <a:spLocks noChangeArrowheads="1"/>
            </p:cNvSpPr>
            <p:nvPr/>
          </p:nvSpPr>
          <p:spPr bwMode="auto">
            <a:xfrm>
              <a:off x="5266" y="3128"/>
              <a:ext cx="19" cy="1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24" name="Rectangle 364"/>
            <p:cNvSpPr>
              <a:spLocks noChangeArrowheads="1"/>
            </p:cNvSpPr>
            <p:nvPr/>
          </p:nvSpPr>
          <p:spPr bwMode="auto">
            <a:xfrm>
              <a:off x="5266" y="3125"/>
              <a:ext cx="19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25" name="Rectangle 365"/>
            <p:cNvSpPr>
              <a:spLocks noChangeArrowheads="1"/>
            </p:cNvSpPr>
            <p:nvPr/>
          </p:nvSpPr>
          <p:spPr bwMode="auto">
            <a:xfrm>
              <a:off x="5266" y="3136"/>
              <a:ext cx="18" cy="1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26" name="Rectangle 366"/>
            <p:cNvSpPr>
              <a:spLocks noChangeArrowheads="1"/>
            </p:cNvSpPr>
            <p:nvPr/>
          </p:nvSpPr>
          <p:spPr bwMode="auto">
            <a:xfrm>
              <a:off x="5267" y="3158"/>
              <a:ext cx="18" cy="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27" name="Rectangle 367"/>
            <p:cNvSpPr>
              <a:spLocks noChangeArrowheads="1"/>
            </p:cNvSpPr>
            <p:nvPr/>
          </p:nvSpPr>
          <p:spPr bwMode="auto">
            <a:xfrm>
              <a:off x="5267" y="3166"/>
              <a:ext cx="18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28" name="Rectangle 368"/>
            <p:cNvSpPr>
              <a:spLocks noChangeArrowheads="1"/>
            </p:cNvSpPr>
            <p:nvPr/>
          </p:nvSpPr>
          <p:spPr bwMode="auto">
            <a:xfrm>
              <a:off x="5266" y="3173"/>
              <a:ext cx="18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29" name="Rectangle 369"/>
            <p:cNvSpPr>
              <a:spLocks noChangeArrowheads="1"/>
            </p:cNvSpPr>
            <p:nvPr/>
          </p:nvSpPr>
          <p:spPr bwMode="auto">
            <a:xfrm>
              <a:off x="5266" y="3193"/>
              <a:ext cx="19" cy="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30" name="Rectangle 370"/>
            <p:cNvSpPr>
              <a:spLocks noChangeArrowheads="1"/>
            </p:cNvSpPr>
            <p:nvPr/>
          </p:nvSpPr>
          <p:spPr bwMode="auto">
            <a:xfrm>
              <a:off x="5266" y="3201"/>
              <a:ext cx="19" cy="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31" name="Rectangle 371"/>
            <p:cNvSpPr>
              <a:spLocks noChangeArrowheads="1"/>
            </p:cNvSpPr>
            <p:nvPr/>
          </p:nvSpPr>
          <p:spPr bwMode="auto">
            <a:xfrm>
              <a:off x="5266" y="3183"/>
              <a:ext cx="19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32" name="Rectangle 372"/>
            <p:cNvSpPr>
              <a:spLocks noChangeArrowheads="1"/>
            </p:cNvSpPr>
            <p:nvPr/>
          </p:nvSpPr>
          <p:spPr bwMode="auto">
            <a:xfrm>
              <a:off x="5266" y="3213"/>
              <a:ext cx="19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33" name="Rectangle 373"/>
            <p:cNvSpPr>
              <a:spLocks noChangeArrowheads="1"/>
            </p:cNvSpPr>
            <p:nvPr/>
          </p:nvSpPr>
          <p:spPr bwMode="auto">
            <a:xfrm>
              <a:off x="5266" y="3234"/>
              <a:ext cx="19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34" name="AutoShape 374"/>
            <p:cNvSpPr>
              <a:spLocks noChangeArrowheads="1"/>
            </p:cNvSpPr>
            <p:nvPr/>
          </p:nvSpPr>
          <p:spPr bwMode="auto">
            <a:xfrm>
              <a:off x="5266" y="3245"/>
              <a:ext cx="19" cy="9"/>
            </a:xfrm>
            <a:prstGeom prst="roundRect">
              <a:avLst>
                <a:gd name="adj" fmla="val 4659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35" name="Rectangle 375"/>
            <p:cNvSpPr>
              <a:spLocks noChangeArrowheads="1"/>
            </p:cNvSpPr>
            <p:nvPr/>
          </p:nvSpPr>
          <p:spPr bwMode="auto">
            <a:xfrm>
              <a:off x="5266" y="3244"/>
              <a:ext cx="18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36" name="AutoShape 376"/>
            <p:cNvSpPr>
              <a:spLocks noChangeArrowheads="1"/>
            </p:cNvSpPr>
            <p:nvPr/>
          </p:nvSpPr>
          <p:spPr bwMode="auto">
            <a:xfrm>
              <a:off x="5347" y="3131"/>
              <a:ext cx="18" cy="27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37" name="AutoShape 377"/>
            <p:cNvSpPr>
              <a:spLocks noChangeArrowheads="1"/>
            </p:cNvSpPr>
            <p:nvPr/>
          </p:nvSpPr>
          <p:spPr bwMode="auto">
            <a:xfrm>
              <a:off x="5347" y="3052"/>
              <a:ext cx="18" cy="82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38" name="AutoShape 378"/>
            <p:cNvSpPr>
              <a:spLocks noChangeArrowheads="1"/>
            </p:cNvSpPr>
            <p:nvPr/>
          </p:nvSpPr>
          <p:spPr bwMode="auto">
            <a:xfrm>
              <a:off x="5347" y="3052"/>
              <a:ext cx="18" cy="16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39" name="Rectangle 379"/>
            <p:cNvSpPr>
              <a:spLocks noChangeArrowheads="1"/>
            </p:cNvSpPr>
            <p:nvPr/>
          </p:nvSpPr>
          <p:spPr bwMode="auto">
            <a:xfrm>
              <a:off x="5347" y="3058"/>
              <a:ext cx="18" cy="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40" name="Rectangle 380"/>
            <p:cNvSpPr>
              <a:spLocks noChangeArrowheads="1"/>
            </p:cNvSpPr>
            <p:nvPr/>
          </p:nvSpPr>
          <p:spPr bwMode="auto">
            <a:xfrm>
              <a:off x="5347" y="3060"/>
              <a:ext cx="18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41" name="Rectangle 381"/>
            <p:cNvSpPr>
              <a:spLocks noChangeArrowheads="1"/>
            </p:cNvSpPr>
            <p:nvPr/>
          </p:nvSpPr>
          <p:spPr bwMode="auto">
            <a:xfrm>
              <a:off x="5347" y="3074"/>
              <a:ext cx="18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42" name="Rectangle 382"/>
            <p:cNvSpPr>
              <a:spLocks noChangeArrowheads="1"/>
            </p:cNvSpPr>
            <p:nvPr/>
          </p:nvSpPr>
          <p:spPr bwMode="auto">
            <a:xfrm>
              <a:off x="5347" y="3080"/>
              <a:ext cx="18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43" name="Oval 383"/>
            <p:cNvSpPr>
              <a:spLocks noChangeArrowheads="1"/>
            </p:cNvSpPr>
            <p:nvPr/>
          </p:nvSpPr>
          <p:spPr bwMode="auto">
            <a:xfrm>
              <a:off x="5346" y="3118"/>
              <a:ext cx="19" cy="1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44" name="Rectangle 384"/>
            <p:cNvSpPr>
              <a:spLocks noChangeArrowheads="1"/>
            </p:cNvSpPr>
            <p:nvPr/>
          </p:nvSpPr>
          <p:spPr bwMode="auto">
            <a:xfrm>
              <a:off x="5347" y="3119"/>
              <a:ext cx="18" cy="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45" name="Rectangle 385"/>
            <p:cNvSpPr>
              <a:spLocks noChangeArrowheads="1"/>
            </p:cNvSpPr>
            <p:nvPr/>
          </p:nvSpPr>
          <p:spPr bwMode="auto">
            <a:xfrm>
              <a:off x="5347" y="3112"/>
              <a:ext cx="17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46" name="Oval 386"/>
            <p:cNvSpPr>
              <a:spLocks noChangeArrowheads="1"/>
            </p:cNvSpPr>
            <p:nvPr/>
          </p:nvSpPr>
          <p:spPr bwMode="auto">
            <a:xfrm>
              <a:off x="5346" y="3130"/>
              <a:ext cx="19" cy="1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47" name="Rectangle 387"/>
            <p:cNvSpPr>
              <a:spLocks noChangeArrowheads="1"/>
            </p:cNvSpPr>
            <p:nvPr/>
          </p:nvSpPr>
          <p:spPr bwMode="auto">
            <a:xfrm>
              <a:off x="5347" y="3127"/>
              <a:ext cx="18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448" name="Rectangle 388"/>
            <p:cNvSpPr>
              <a:spLocks noChangeArrowheads="1"/>
            </p:cNvSpPr>
            <p:nvPr/>
          </p:nvSpPr>
          <p:spPr bwMode="auto">
            <a:xfrm>
              <a:off x="5347" y="3137"/>
              <a:ext cx="17" cy="1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34158" name="Line 4"/>
          <p:cNvSpPr>
            <a:spLocks noChangeShapeType="1"/>
          </p:cNvSpPr>
          <p:nvPr/>
        </p:nvSpPr>
        <p:spPr bwMode="auto">
          <a:xfrm>
            <a:off x="5732463" y="3309938"/>
            <a:ext cx="0" cy="2984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4159" name="Line 4"/>
          <p:cNvSpPr>
            <a:spLocks noChangeShapeType="1"/>
          </p:cNvSpPr>
          <p:nvPr/>
        </p:nvSpPr>
        <p:spPr bwMode="auto">
          <a:xfrm>
            <a:off x="1476375" y="5392738"/>
            <a:ext cx="0" cy="2984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34160" name="Group 633"/>
          <p:cNvGrpSpPr>
            <a:grpSpLocks/>
          </p:cNvGrpSpPr>
          <p:nvPr/>
        </p:nvGrpSpPr>
        <p:grpSpPr bwMode="auto">
          <a:xfrm>
            <a:off x="620713" y="1570038"/>
            <a:ext cx="1714500" cy="1676400"/>
            <a:chOff x="525" y="1026"/>
            <a:chExt cx="1080" cy="1056"/>
          </a:xfrm>
        </p:grpSpPr>
        <p:grpSp>
          <p:nvGrpSpPr>
            <p:cNvPr id="134358" name="Group 466"/>
            <p:cNvGrpSpPr>
              <a:grpSpLocks/>
            </p:cNvGrpSpPr>
            <p:nvPr/>
          </p:nvGrpSpPr>
          <p:grpSpPr bwMode="auto">
            <a:xfrm>
              <a:off x="525" y="1026"/>
              <a:ext cx="1080" cy="1056"/>
              <a:chOff x="750" y="1026"/>
              <a:chExt cx="1080" cy="1056"/>
            </a:xfrm>
          </p:grpSpPr>
          <p:sp>
            <p:nvSpPr>
              <p:cNvPr id="134361" name="Oval 6"/>
              <p:cNvSpPr>
                <a:spLocks noChangeArrowheads="1"/>
              </p:cNvSpPr>
              <p:nvPr/>
            </p:nvSpPr>
            <p:spPr bwMode="auto">
              <a:xfrm>
                <a:off x="750" y="1026"/>
                <a:ext cx="1080" cy="1056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62" name="AutoShape 7"/>
              <p:cNvSpPr>
                <a:spLocks noChangeArrowheads="1"/>
              </p:cNvSpPr>
              <p:nvPr/>
            </p:nvSpPr>
            <p:spPr bwMode="auto">
              <a:xfrm>
                <a:off x="1359" y="1467"/>
                <a:ext cx="57" cy="398"/>
              </a:xfrm>
              <a:prstGeom prst="roundRect">
                <a:avLst>
                  <a:gd name="adj" fmla="val 4222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63" name="AutoShape 8"/>
              <p:cNvSpPr>
                <a:spLocks noChangeArrowheads="1"/>
              </p:cNvSpPr>
              <p:nvPr/>
            </p:nvSpPr>
            <p:spPr bwMode="auto">
              <a:xfrm>
                <a:off x="1359" y="1214"/>
                <a:ext cx="57" cy="263"/>
              </a:xfrm>
              <a:prstGeom prst="roundRect">
                <a:avLst>
                  <a:gd name="adj" fmla="val 4222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64" name="AutoShape 9"/>
              <p:cNvSpPr>
                <a:spLocks noChangeArrowheads="1"/>
              </p:cNvSpPr>
              <p:nvPr/>
            </p:nvSpPr>
            <p:spPr bwMode="auto">
              <a:xfrm>
                <a:off x="1359" y="1214"/>
                <a:ext cx="57" cy="52"/>
              </a:xfrm>
              <a:prstGeom prst="roundRect">
                <a:avLst>
                  <a:gd name="adj" fmla="val 47898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65" name="Rectangle 10"/>
              <p:cNvSpPr>
                <a:spLocks noChangeArrowheads="1"/>
              </p:cNvSpPr>
              <p:nvPr/>
            </p:nvSpPr>
            <p:spPr bwMode="auto">
              <a:xfrm>
                <a:off x="1360" y="1233"/>
                <a:ext cx="55" cy="3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66" name="Rectangle 11"/>
              <p:cNvSpPr>
                <a:spLocks noChangeArrowheads="1"/>
              </p:cNvSpPr>
              <p:nvPr/>
            </p:nvSpPr>
            <p:spPr bwMode="auto">
              <a:xfrm>
                <a:off x="1359" y="1238"/>
                <a:ext cx="57" cy="1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67" name="Rectangle 12"/>
              <p:cNvSpPr>
                <a:spLocks noChangeArrowheads="1"/>
              </p:cNvSpPr>
              <p:nvPr/>
            </p:nvSpPr>
            <p:spPr bwMode="auto">
              <a:xfrm>
                <a:off x="1360" y="1285"/>
                <a:ext cx="56" cy="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68" name="Rectangle 13"/>
              <p:cNvSpPr>
                <a:spLocks noChangeArrowheads="1"/>
              </p:cNvSpPr>
              <p:nvPr/>
            </p:nvSpPr>
            <p:spPr bwMode="auto">
              <a:xfrm>
                <a:off x="1359" y="1304"/>
                <a:ext cx="57" cy="67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69" name="Oval 14"/>
              <p:cNvSpPr>
                <a:spLocks noChangeArrowheads="1"/>
              </p:cNvSpPr>
              <p:nvPr/>
            </p:nvSpPr>
            <p:spPr bwMode="auto">
              <a:xfrm>
                <a:off x="1357" y="1424"/>
                <a:ext cx="60" cy="61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70" name="Rectangle 15"/>
              <p:cNvSpPr>
                <a:spLocks noChangeArrowheads="1"/>
              </p:cNvSpPr>
              <p:nvPr/>
            </p:nvSpPr>
            <p:spPr bwMode="auto">
              <a:xfrm>
                <a:off x="1359" y="1428"/>
                <a:ext cx="57" cy="2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71" name="Rectangle 16"/>
              <p:cNvSpPr>
                <a:spLocks noChangeArrowheads="1"/>
              </p:cNvSpPr>
              <p:nvPr/>
            </p:nvSpPr>
            <p:spPr bwMode="auto">
              <a:xfrm>
                <a:off x="1359" y="1406"/>
                <a:ext cx="55" cy="1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72" name="Oval 17"/>
              <p:cNvSpPr>
                <a:spLocks noChangeArrowheads="1"/>
              </p:cNvSpPr>
              <p:nvPr/>
            </p:nvSpPr>
            <p:spPr bwMode="auto">
              <a:xfrm>
                <a:off x="1357" y="1462"/>
                <a:ext cx="60" cy="54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73" name="Rectangle 18"/>
              <p:cNvSpPr>
                <a:spLocks noChangeArrowheads="1"/>
              </p:cNvSpPr>
              <p:nvPr/>
            </p:nvSpPr>
            <p:spPr bwMode="auto">
              <a:xfrm>
                <a:off x="1359" y="1452"/>
                <a:ext cx="57" cy="3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74" name="Rectangle 19"/>
              <p:cNvSpPr>
                <a:spLocks noChangeArrowheads="1"/>
              </p:cNvSpPr>
              <p:nvPr/>
            </p:nvSpPr>
            <p:spPr bwMode="auto">
              <a:xfrm>
                <a:off x="1359" y="1485"/>
                <a:ext cx="55" cy="4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75" name="Rectangle 20"/>
              <p:cNvSpPr>
                <a:spLocks noChangeArrowheads="1"/>
              </p:cNvSpPr>
              <p:nvPr/>
            </p:nvSpPr>
            <p:spPr bwMode="auto">
              <a:xfrm>
                <a:off x="1360" y="1558"/>
                <a:ext cx="56" cy="1"/>
              </a:xfrm>
              <a:prstGeom prst="rect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76" name="Rectangle 21"/>
              <p:cNvSpPr>
                <a:spLocks noChangeArrowheads="1"/>
              </p:cNvSpPr>
              <p:nvPr/>
            </p:nvSpPr>
            <p:spPr bwMode="auto">
              <a:xfrm>
                <a:off x="1360" y="1582"/>
                <a:ext cx="56" cy="3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77" name="Rectangle 22"/>
              <p:cNvSpPr>
                <a:spLocks noChangeArrowheads="1"/>
              </p:cNvSpPr>
              <p:nvPr/>
            </p:nvSpPr>
            <p:spPr bwMode="auto">
              <a:xfrm>
                <a:off x="1359" y="1606"/>
                <a:ext cx="55" cy="17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78" name="Rectangle 23"/>
              <p:cNvSpPr>
                <a:spLocks noChangeArrowheads="1"/>
              </p:cNvSpPr>
              <p:nvPr/>
            </p:nvSpPr>
            <p:spPr bwMode="auto">
              <a:xfrm>
                <a:off x="1359" y="1670"/>
                <a:ext cx="57" cy="1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79" name="Rectangle 24"/>
              <p:cNvSpPr>
                <a:spLocks noChangeArrowheads="1"/>
              </p:cNvSpPr>
              <p:nvPr/>
            </p:nvSpPr>
            <p:spPr bwMode="auto">
              <a:xfrm>
                <a:off x="1359" y="1693"/>
                <a:ext cx="57" cy="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80" name="Rectangle 25"/>
              <p:cNvSpPr>
                <a:spLocks noChangeArrowheads="1"/>
              </p:cNvSpPr>
              <p:nvPr/>
            </p:nvSpPr>
            <p:spPr bwMode="auto">
              <a:xfrm>
                <a:off x="1359" y="1637"/>
                <a:ext cx="57" cy="1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81" name="Rectangle 26"/>
              <p:cNvSpPr>
                <a:spLocks noChangeArrowheads="1"/>
              </p:cNvSpPr>
              <p:nvPr/>
            </p:nvSpPr>
            <p:spPr bwMode="auto">
              <a:xfrm>
                <a:off x="1359" y="1732"/>
                <a:ext cx="57" cy="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82" name="Rectangle 27"/>
              <p:cNvSpPr>
                <a:spLocks noChangeArrowheads="1"/>
              </p:cNvSpPr>
              <p:nvPr/>
            </p:nvSpPr>
            <p:spPr bwMode="auto">
              <a:xfrm>
                <a:off x="1359" y="1801"/>
                <a:ext cx="57" cy="3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83" name="AutoShape 28"/>
              <p:cNvSpPr>
                <a:spLocks noChangeArrowheads="1"/>
              </p:cNvSpPr>
              <p:nvPr/>
            </p:nvSpPr>
            <p:spPr bwMode="auto">
              <a:xfrm>
                <a:off x="1359" y="1836"/>
                <a:ext cx="57" cy="29"/>
              </a:xfrm>
              <a:prstGeom prst="roundRect">
                <a:avLst>
                  <a:gd name="adj" fmla="val 46597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84" name="Rectangle 29"/>
              <p:cNvSpPr>
                <a:spLocks noChangeArrowheads="1"/>
              </p:cNvSpPr>
              <p:nvPr/>
            </p:nvSpPr>
            <p:spPr bwMode="auto">
              <a:xfrm>
                <a:off x="1359" y="1832"/>
                <a:ext cx="56" cy="2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85" name="AutoShape 30"/>
              <p:cNvSpPr>
                <a:spLocks noChangeArrowheads="1"/>
              </p:cNvSpPr>
              <p:nvPr/>
            </p:nvSpPr>
            <p:spPr bwMode="auto">
              <a:xfrm>
                <a:off x="1165" y="1467"/>
                <a:ext cx="57" cy="398"/>
              </a:xfrm>
              <a:prstGeom prst="roundRect">
                <a:avLst>
                  <a:gd name="adj" fmla="val 4222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86" name="AutoShape 31"/>
              <p:cNvSpPr>
                <a:spLocks noChangeArrowheads="1"/>
              </p:cNvSpPr>
              <p:nvPr/>
            </p:nvSpPr>
            <p:spPr bwMode="auto">
              <a:xfrm>
                <a:off x="1165" y="1214"/>
                <a:ext cx="57" cy="263"/>
              </a:xfrm>
              <a:prstGeom prst="roundRect">
                <a:avLst>
                  <a:gd name="adj" fmla="val 4222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87" name="AutoShape 32"/>
              <p:cNvSpPr>
                <a:spLocks noChangeArrowheads="1"/>
              </p:cNvSpPr>
              <p:nvPr/>
            </p:nvSpPr>
            <p:spPr bwMode="auto">
              <a:xfrm>
                <a:off x="1165" y="1214"/>
                <a:ext cx="57" cy="52"/>
              </a:xfrm>
              <a:prstGeom prst="roundRect">
                <a:avLst>
                  <a:gd name="adj" fmla="val 47898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88" name="Rectangle 33"/>
              <p:cNvSpPr>
                <a:spLocks noChangeArrowheads="1"/>
              </p:cNvSpPr>
              <p:nvPr/>
            </p:nvSpPr>
            <p:spPr bwMode="auto">
              <a:xfrm>
                <a:off x="1166" y="1233"/>
                <a:ext cx="55" cy="3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89" name="Rectangle 34"/>
              <p:cNvSpPr>
                <a:spLocks noChangeArrowheads="1"/>
              </p:cNvSpPr>
              <p:nvPr/>
            </p:nvSpPr>
            <p:spPr bwMode="auto">
              <a:xfrm>
                <a:off x="1165" y="1238"/>
                <a:ext cx="57" cy="1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90" name="Rectangle 35"/>
              <p:cNvSpPr>
                <a:spLocks noChangeArrowheads="1"/>
              </p:cNvSpPr>
              <p:nvPr/>
            </p:nvSpPr>
            <p:spPr bwMode="auto">
              <a:xfrm>
                <a:off x="1166" y="1285"/>
                <a:ext cx="56" cy="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91" name="Rectangle 36"/>
              <p:cNvSpPr>
                <a:spLocks noChangeArrowheads="1"/>
              </p:cNvSpPr>
              <p:nvPr/>
            </p:nvSpPr>
            <p:spPr bwMode="auto">
              <a:xfrm>
                <a:off x="1165" y="1304"/>
                <a:ext cx="57" cy="67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92" name="Oval 37"/>
              <p:cNvSpPr>
                <a:spLocks noChangeArrowheads="1"/>
              </p:cNvSpPr>
              <p:nvPr/>
            </p:nvSpPr>
            <p:spPr bwMode="auto">
              <a:xfrm>
                <a:off x="1163" y="1424"/>
                <a:ext cx="60" cy="61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93" name="Rectangle 38"/>
              <p:cNvSpPr>
                <a:spLocks noChangeArrowheads="1"/>
              </p:cNvSpPr>
              <p:nvPr/>
            </p:nvSpPr>
            <p:spPr bwMode="auto">
              <a:xfrm>
                <a:off x="1165" y="1428"/>
                <a:ext cx="57" cy="2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94" name="Rectangle 39"/>
              <p:cNvSpPr>
                <a:spLocks noChangeArrowheads="1"/>
              </p:cNvSpPr>
              <p:nvPr/>
            </p:nvSpPr>
            <p:spPr bwMode="auto">
              <a:xfrm>
                <a:off x="1165" y="1406"/>
                <a:ext cx="55" cy="1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95" name="Oval 40"/>
              <p:cNvSpPr>
                <a:spLocks noChangeArrowheads="1"/>
              </p:cNvSpPr>
              <p:nvPr/>
            </p:nvSpPr>
            <p:spPr bwMode="auto">
              <a:xfrm>
                <a:off x="1163" y="1462"/>
                <a:ext cx="60" cy="54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96" name="Rectangle 41"/>
              <p:cNvSpPr>
                <a:spLocks noChangeArrowheads="1"/>
              </p:cNvSpPr>
              <p:nvPr/>
            </p:nvSpPr>
            <p:spPr bwMode="auto">
              <a:xfrm>
                <a:off x="1165" y="1452"/>
                <a:ext cx="57" cy="3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97" name="Rectangle 42"/>
              <p:cNvSpPr>
                <a:spLocks noChangeArrowheads="1"/>
              </p:cNvSpPr>
              <p:nvPr/>
            </p:nvSpPr>
            <p:spPr bwMode="auto">
              <a:xfrm>
                <a:off x="1165" y="1485"/>
                <a:ext cx="55" cy="4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98" name="Rectangle 43"/>
              <p:cNvSpPr>
                <a:spLocks noChangeArrowheads="1"/>
              </p:cNvSpPr>
              <p:nvPr/>
            </p:nvSpPr>
            <p:spPr bwMode="auto">
              <a:xfrm>
                <a:off x="1166" y="1558"/>
                <a:ext cx="56" cy="1"/>
              </a:xfrm>
              <a:prstGeom prst="rect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99" name="Rectangle 44"/>
              <p:cNvSpPr>
                <a:spLocks noChangeArrowheads="1"/>
              </p:cNvSpPr>
              <p:nvPr/>
            </p:nvSpPr>
            <p:spPr bwMode="auto">
              <a:xfrm>
                <a:off x="1166" y="1582"/>
                <a:ext cx="56" cy="3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400" name="Rectangle 45"/>
              <p:cNvSpPr>
                <a:spLocks noChangeArrowheads="1"/>
              </p:cNvSpPr>
              <p:nvPr/>
            </p:nvSpPr>
            <p:spPr bwMode="auto">
              <a:xfrm>
                <a:off x="1165" y="1606"/>
                <a:ext cx="55" cy="17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401" name="Rectangle 46"/>
              <p:cNvSpPr>
                <a:spLocks noChangeArrowheads="1"/>
              </p:cNvSpPr>
              <p:nvPr/>
            </p:nvSpPr>
            <p:spPr bwMode="auto">
              <a:xfrm>
                <a:off x="1165" y="1670"/>
                <a:ext cx="57" cy="1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402" name="Rectangle 47"/>
              <p:cNvSpPr>
                <a:spLocks noChangeArrowheads="1"/>
              </p:cNvSpPr>
              <p:nvPr/>
            </p:nvSpPr>
            <p:spPr bwMode="auto">
              <a:xfrm>
                <a:off x="1165" y="1693"/>
                <a:ext cx="57" cy="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403" name="Rectangle 48"/>
              <p:cNvSpPr>
                <a:spLocks noChangeArrowheads="1"/>
              </p:cNvSpPr>
              <p:nvPr/>
            </p:nvSpPr>
            <p:spPr bwMode="auto">
              <a:xfrm>
                <a:off x="1165" y="1637"/>
                <a:ext cx="57" cy="1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404" name="Rectangle 49"/>
              <p:cNvSpPr>
                <a:spLocks noChangeArrowheads="1"/>
              </p:cNvSpPr>
              <p:nvPr/>
            </p:nvSpPr>
            <p:spPr bwMode="auto">
              <a:xfrm>
                <a:off x="1165" y="1732"/>
                <a:ext cx="57" cy="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405" name="Rectangle 50"/>
              <p:cNvSpPr>
                <a:spLocks noChangeArrowheads="1"/>
              </p:cNvSpPr>
              <p:nvPr/>
            </p:nvSpPr>
            <p:spPr bwMode="auto">
              <a:xfrm>
                <a:off x="1165" y="1801"/>
                <a:ext cx="57" cy="3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406" name="AutoShape 51"/>
              <p:cNvSpPr>
                <a:spLocks noChangeArrowheads="1"/>
              </p:cNvSpPr>
              <p:nvPr/>
            </p:nvSpPr>
            <p:spPr bwMode="auto">
              <a:xfrm>
                <a:off x="1165" y="1836"/>
                <a:ext cx="57" cy="29"/>
              </a:xfrm>
              <a:prstGeom prst="roundRect">
                <a:avLst>
                  <a:gd name="adj" fmla="val 46597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407" name="Rectangle 52"/>
              <p:cNvSpPr>
                <a:spLocks noChangeArrowheads="1"/>
              </p:cNvSpPr>
              <p:nvPr/>
            </p:nvSpPr>
            <p:spPr bwMode="auto">
              <a:xfrm>
                <a:off x="1165" y="1832"/>
                <a:ext cx="56" cy="2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408" name="Text Box 53"/>
              <p:cNvSpPr txBox="1">
                <a:spLocks noChangeArrowheads="1"/>
              </p:cNvSpPr>
              <p:nvPr/>
            </p:nvSpPr>
            <p:spPr bwMode="auto">
              <a:xfrm>
                <a:off x="762" y="1477"/>
                <a:ext cx="33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000000"/>
                    </a:solidFill>
                  </a:rPr>
                  <a:t>MEN1</a:t>
                </a:r>
              </a:p>
            </p:txBody>
          </p:sp>
          <p:sp>
            <p:nvSpPr>
              <p:cNvPr id="134409" name="Line 54"/>
              <p:cNvSpPr>
                <a:spLocks noChangeShapeType="1"/>
              </p:cNvSpPr>
              <p:nvPr/>
            </p:nvSpPr>
            <p:spPr bwMode="auto">
              <a:xfrm flipV="1">
                <a:off x="1050" y="1554"/>
                <a:ext cx="9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10" name="Line 55"/>
              <p:cNvSpPr>
                <a:spLocks noChangeShapeType="1"/>
              </p:cNvSpPr>
              <p:nvPr/>
            </p:nvSpPr>
            <p:spPr bwMode="auto">
              <a:xfrm flipH="1" flipV="1">
                <a:off x="1441" y="1554"/>
                <a:ext cx="9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11" name="Text Box 56"/>
              <p:cNvSpPr txBox="1">
                <a:spLocks noChangeArrowheads="1"/>
              </p:cNvSpPr>
              <p:nvPr/>
            </p:nvSpPr>
            <p:spPr bwMode="auto">
              <a:xfrm>
                <a:off x="1492" y="1477"/>
                <a:ext cx="33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000000"/>
                    </a:solidFill>
                  </a:rPr>
                  <a:t>MEN1</a:t>
                </a:r>
              </a:p>
            </p:txBody>
          </p:sp>
        </p:grpSp>
        <p:sp>
          <p:nvSpPr>
            <p:cNvPr id="134359" name="Rectangle 116"/>
            <p:cNvSpPr>
              <a:spLocks noChangeArrowheads="1"/>
            </p:cNvSpPr>
            <p:nvPr/>
          </p:nvSpPr>
          <p:spPr bwMode="auto">
            <a:xfrm>
              <a:off x="940" y="1558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60" name="Rectangle 116"/>
            <p:cNvSpPr>
              <a:spLocks noChangeArrowheads="1"/>
            </p:cNvSpPr>
            <p:nvPr/>
          </p:nvSpPr>
          <p:spPr bwMode="auto">
            <a:xfrm>
              <a:off x="1134" y="1558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grpSp>
        <p:nvGrpSpPr>
          <p:cNvPr id="134161" name="Group 634"/>
          <p:cNvGrpSpPr>
            <a:grpSpLocks/>
          </p:cNvGrpSpPr>
          <p:nvPr/>
        </p:nvGrpSpPr>
        <p:grpSpPr bwMode="auto">
          <a:xfrm>
            <a:off x="620713" y="3667125"/>
            <a:ext cx="1714500" cy="1676400"/>
            <a:chOff x="516" y="2345"/>
            <a:chExt cx="1080" cy="1056"/>
          </a:xfrm>
        </p:grpSpPr>
        <p:grpSp>
          <p:nvGrpSpPr>
            <p:cNvPr id="134317" name="Group 467"/>
            <p:cNvGrpSpPr>
              <a:grpSpLocks/>
            </p:cNvGrpSpPr>
            <p:nvPr/>
          </p:nvGrpSpPr>
          <p:grpSpPr bwMode="auto">
            <a:xfrm>
              <a:off x="516" y="2345"/>
              <a:ext cx="1080" cy="1056"/>
              <a:chOff x="750" y="2782"/>
              <a:chExt cx="1080" cy="1056"/>
            </a:xfrm>
          </p:grpSpPr>
          <p:sp>
            <p:nvSpPr>
              <p:cNvPr id="134319" name="Oval 58"/>
              <p:cNvSpPr>
                <a:spLocks noChangeArrowheads="1"/>
              </p:cNvSpPr>
              <p:nvPr/>
            </p:nvSpPr>
            <p:spPr bwMode="auto">
              <a:xfrm>
                <a:off x="750" y="2782"/>
                <a:ext cx="1080" cy="1056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20" name="AutoShape 59"/>
              <p:cNvSpPr>
                <a:spLocks noChangeArrowheads="1"/>
              </p:cNvSpPr>
              <p:nvPr/>
            </p:nvSpPr>
            <p:spPr bwMode="auto">
              <a:xfrm>
                <a:off x="1151" y="3217"/>
                <a:ext cx="57" cy="398"/>
              </a:xfrm>
              <a:prstGeom prst="roundRect">
                <a:avLst>
                  <a:gd name="adj" fmla="val 4222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21" name="AutoShape 60"/>
              <p:cNvSpPr>
                <a:spLocks noChangeArrowheads="1"/>
              </p:cNvSpPr>
              <p:nvPr/>
            </p:nvSpPr>
            <p:spPr bwMode="auto">
              <a:xfrm>
                <a:off x="1151" y="2964"/>
                <a:ext cx="57" cy="263"/>
              </a:xfrm>
              <a:prstGeom prst="roundRect">
                <a:avLst>
                  <a:gd name="adj" fmla="val 4222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22" name="AutoShape 61"/>
              <p:cNvSpPr>
                <a:spLocks noChangeArrowheads="1"/>
              </p:cNvSpPr>
              <p:nvPr/>
            </p:nvSpPr>
            <p:spPr bwMode="auto">
              <a:xfrm>
                <a:off x="1151" y="2964"/>
                <a:ext cx="57" cy="52"/>
              </a:xfrm>
              <a:prstGeom prst="roundRect">
                <a:avLst>
                  <a:gd name="adj" fmla="val 47898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23" name="Rectangle 62"/>
              <p:cNvSpPr>
                <a:spLocks noChangeArrowheads="1"/>
              </p:cNvSpPr>
              <p:nvPr/>
            </p:nvSpPr>
            <p:spPr bwMode="auto">
              <a:xfrm>
                <a:off x="1152" y="2983"/>
                <a:ext cx="55" cy="3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24" name="Rectangle 63"/>
              <p:cNvSpPr>
                <a:spLocks noChangeArrowheads="1"/>
              </p:cNvSpPr>
              <p:nvPr/>
            </p:nvSpPr>
            <p:spPr bwMode="auto">
              <a:xfrm>
                <a:off x="1151" y="2988"/>
                <a:ext cx="57" cy="1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25" name="Rectangle 64"/>
              <p:cNvSpPr>
                <a:spLocks noChangeArrowheads="1"/>
              </p:cNvSpPr>
              <p:nvPr/>
            </p:nvSpPr>
            <p:spPr bwMode="auto">
              <a:xfrm>
                <a:off x="1152" y="3035"/>
                <a:ext cx="56" cy="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26" name="Rectangle 65"/>
              <p:cNvSpPr>
                <a:spLocks noChangeArrowheads="1"/>
              </p:cNvSpPr>
              <p:nvPr/>
            </p:nvSpPr>
            <p:spPr bwMode="auto">
              <a:xfrm>
                <a:off x="1151" y="3054"/>
                <a:ext cx="57" cy="67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27" name="Oval 66"/>
              <p:cNvSpPr>
                <a:spLocks noChangeArrowheads="1"/>
              </p:cNvSpPr>
              <p:nvPr/>
            </p:nvSpPr>
            <p:spPr bwMode="auto">
              <a:xfrm>
                <a:off x="1149" y="3174"/>
                <a:ext cx="60" cy="61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28" name="Rectangle 67"/>
              <p:cNvSpPr>
                <a:spLocks noChangeArrowheads="1"/>
              </p:cNvSpPr>
              <p:nvPr/>
            </p:nvSpPr>
            <p:spPr bwMode="auto">
              <a:xfrm>
                <a:off x="1151" y="3178"/>
                <a:ext cx="57" cy="2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29" name="Rectangle 68"/>
              <p:cNvSpPr>
                <a:spLocks noChangeArrowheads="1"/>
              </p:cNvSpPr>
              <p:nvPr/>
            </p:nvSpPr>
            <p:spPr bwMode="auto">
              <a:xfrm>
                <a:off x="1151" y="3156"/>
                <a:ext cx="55" cy="1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30" name="Oval 69"/>
              <p:cNvSpPr>
                <a:spLocks noChangeArrowheads="1"/>
              </p:cNvSpPr>
              <p:nvPr/>
            </p:nvSpPr>
            <p:spPr bwMode="auto">
              <a:xfrm>
                <a:off x="1149" y="3212"/>
                <a:ext cx="60" cy="54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31" name="Rectangle 70"/>
              <p:cNvSpPr>
                <a:spLocks noChangeArrowheads="1"/>
              </p:cNvSpPr>
              <p:nvPr/>
            </p:nvSpPr>
            <p:spPr bwMode="auto">
              <a:xfrm>
                <a:off x="1151" y="3202"/>
                <a:ext cx="57" cy="3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32" name="Rectangle 71"/>
              <p:cNvSpPr>
                <a:spLocks noChangeArrowheads="1"/>
              </p:cNvSpPr>
              <p:nvPr/>
            </p:nvSpPr>
            <p:spPr bwMode="auto">
              <a:xfrm>
                <a:off x="1151" y="3235"/>
                <a:ext cx="55" cy="4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33" name="Rectangle 72"/>
              <p:cNvSpPr>
                <a:spLocks noChangeArrowheads="1"/>
              </p:cNvSpPr>
              <p:nvPr/>
            </p:nvSpPr>
            <p:spPr bwMode="auto">
              <a:xfrm>
                <a:off x="1152" y="3308"/>
                <a:ext cx="56" cy="1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34" name="Rectangle 73"/>
              <p:cNvSpPr>
                <a:spLocks noChangeArrowheads="1"/>
              </p:cNvSpPr>
              <p:nvPr/>
            </p:nvSpPr>
            <p:spPr bwMode="auto">
              <a:xfrm>
                <a:off x="1152" y="3332"/>
                <a:ext cx="56" cy="3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35" name="Rectangle 74"/>
              <p:cNvSpPr>
                <a:spLocks noChangeArrowheads="1"/>
              </p:cNvSpPr>
              <p:nvPr/>
            </p:nvSpPr>
            <p:spPr bwMode="auto">
              <a:xfrm>
                <a:off x="1151" y="3356"/>
                <a:ext cx="55" cy="17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36" name="Rectangle 75"/>
              <p:cNvSpPr>
                <a:spLocks noChangeArrowheads="1"/>
              </p:cNvSpPr>
              <p:nvPr/>
            </p:nvSpPr>
            <p:spPr bwMode="auto">
              <a:xfrm>
                <a:off x="1151" y="3420"/>
                <a:ext cx="57" cy="1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37" name="Rectangle 76"/>
              <p:cNvSpPr>
                <a:spLocks noChangeArrowheads="1"/>
              </p:cNvSpPr>
              <p:nvPr/>
            </p:nvSpPr>
            <p:spPr bwMode="auto">
              <a:xfrm>
                <a:off x="1151" y="3443"/>
                <a:ext cx="57" cy="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38" name="Rectangle 77"/>
              <p:cNvSpPr>
                <a:spLocks noChangeArrowheads="1"/>
              </p:cNvSpPr>
              <p:nvPr/>
            </p:nvSpPr>
            <p:spPr bwMode="auto">
              <a:xfrm>
                <a:off x="1151" y="3387"/>
                <a:ext cx="57" cy="1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39" name="Rectangle 78"/>
              <p:cNvSpPr>
                <a:spLocks noChangeArrowheads="1"/>
              </p:cNvSpPr>
              <p:nvPr/>
            </p:nvSpPr>
            <p:spPr bwMode="auto">
              <a:xfrm>
                <a:off x="1151" y="3482"/>
                <a:ext cx="57" cy="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40" name="Rectangle 79"/>
              <p:cNvSpPr>
                <a:spLocks noChangeArrowheads="1"/>
              </p:cNvSpPr>
              <p:nvPr/>
            </p:nvSpPr>
            <p:spPr bwMode="auto">
              <a:xfrm>
                <a:off x="1151" y="3551"/>
                <a:ext cx="57" cy="3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41" name="AutoShape 80"/>
              <p:cNvSpPr>
                <a:spLocks noChangeArrowheads="1"/>
              </p:cNvSpPr>
              <p:nvPr/>
            </p:nvSpPr>
            <p:spPr bwMode="auto">
              <a:xfrm>
                <a:off x="1151" y="3586"/>
                <a:ext cx="57" cy="29"/>
              </a:xfrm>
              <a:prstGeom prst="roundRect">
                <a:avLst>
                  <a:gd name="adj" fmla="val 46597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42" name="Rectangle 81"/>
              <p:cNvSpPr>
                <a:spLocks noChangeArrowheads="1"/>
              </p:cNvSpPr>
              <p:nvPr/>
            </p:nvSpPr>
            <p:spPr bwMode="auto">
              <a:xfrm>
                <a:off x="1151" y="3582"/>
                <a:ext cx="56" cy="2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43" name="AutoShape 82"/>
              <p:cNvSpPr>
                <a:spLocks noChangeArrowheads="1"/>
              </p:cNvSpPr>
              <p:nvPr/>
            </p:nvSpPr>
            <p:spPr bwMode="auto">
              <a:xfrm>
                <a:off x="1401" y="3221"/>
                <a:ext cx="57" cy="86"/>
              </a:xfrm>
              <a:prstGeom prst="roundRect">
                <a:avLst>
                  <a:gd name="adj" fmla="val 4222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44" name="AutoShape 83"/>
              <p:cNvSpPr>
                <a:spLocks noChangeArrowheads="1"/>
              </p:cNvSpPr>
              <p:nvPr/>
            </p:nvSpPr>
            <p:spPr bwMode="auto">
              <a:xfrm>
                <a:off x="1401" y="2968"/>
                <a:ext cx="57" cy="263"/>
              </a:xfrm>
              <a:prstGeom prst="roundRect">
                <a:avLst>
                  <a:gd name="adj" fmla="val 4222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45" name="AutoShape 84"/>
              <p:cNvSpPr>
                <a:spLocks noChangeArrowheads="1"/>
              </p:cNvSpPr>
              <p:nvPr/>
            </p:nvSpPr>
            <p:spPr bwMode="auto">
              <a:xfrm>
                <a:off x="1401" y="2968"/>
                <a:ext cx="57" cy="52"/>
              </a:xfrm>
              <a:prstGeom prst="roundRect">
                <a:avLst>
                  <a:gd name="adj" fmla="val 47898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46" name="Rectangle 85"/>
              <p:cNvSpPr>
                <a:spLocks noChangeArrowheads="1"/>
              </p:cNvSpPr>
              <p:nvPr/>
            </p:nvSpPr>
            <p:spPr bwMode="auto">
              <a:xfrm>
                <a:off x="1402" y="2987"/>
                <a:ext cx="55" cy="3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47" name="Rectangle 86"/>
              <p:cNvSpPr>
                <a:spLocks noChangeArrowheads="1"/>
              </p:cNvSpPr>
              <p:nvPr/>
            </p:nvSpPr>
            <p:spPr bwMode="auto">
              <a:xfrm>
                <a:off x="1401" y="2992"/>
                <a:ext cx="57" cy="1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48" name="Rectangle 87"/>
              <p:cNvSpPr>
                <a:spLocks noChangeArrowheads="1"/>
              </p:cNvSpPr>
              <p:nvPr/>
            </p:nvSpPr>
            <p:spPr bwMode="auto">
              <a:xfrm>
                <a:off x="1402" y="3039"/>
                <a:ext cx="56" cy="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49" name="Rectangle 88"/>
              <p:cNvSpPr>
                <a:spLocks noChangeArrowheads="1"/>
              </p:cNvSpPr>
              <p:nvPr/>
            </p:nvSpPr>
            <p:spPr bwMode="auto">
              <a:xfrm>
                <a:off x="1401" y="3058"/>
                <a:ext cx="57" cy="67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50" name="Oval 89"/>
              <p:cNvSpPr>
                <a:spLocks noChangeArrowheads="1"/>
              </p:cNvSpPr>
              <p:nvPr/>
            </p:nvSpPr>
            <p:spPr bwMode="auto">
              <a:xfrm>
                <a:off x="1399" y="3178"/>
                <a:ext cx="60" cy="61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51" name="Rectangle 90"/>
              <p:cNvSpPr>
                <a:spLocks noChangeArrowheads="1"/>
              </p:cNvSpPr>
              <p:nvPr/>
            </p:nvSpPr>
            <p:spPr bwMode="auto">
              <a:xfrm>
                <a:off x="1401" y="3182"/>
                <a:ext cx="57" cy="2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52" name="Rectangle 91"/>
              <p:cNvSpPr>
                <a:spLocks noChangeArrowheads="1"/>
              </p:cNvSpPr>
              <p:nvPr/>
            </p:nvSpPr>
            <p:spPr bwMode="auto">
              <a:xfrm>
                <a:off x="1401" y="3160"/>
                <a:ext cx="55" cy="1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53" name="Oval 92"/>
              <p:cNvSpPr>
                <a:spLocks noChangeArrowheads="1"/>
              </p:cNvSpPr>
              <p:nvPr/>
            </p:nvSpPr>
            <p:spPr bwMode="auto">
              <a:xfrm>
                <a:off x="1399" y="3216"/>
                <a:ext cx="60" cy="54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54" name="Rectangle 93"/>
              <p:cNvSpPr>
                <a:spLocks noChangeArrowheads="1"/>
              </p:cNvSpPr>
              <p:nvPr/>
            </p:nvSpPr>
            <p:spPr bwMode="auto">
              <a:xfrm>
                <a:off x="1401" y="3206"/>
                <a:ext cx="57" cy="3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55" name="Rectangle 94"/>
              <p:cNvSpPr>
                <a:spLocks noChangeArrowheads="1"/>
              </p:cNvSpPr>
              <p:nvPr/>
            </p:nvSpPr>
            <p:spPr bwMode="auto">
              <a:xfrm>
                <a:off x="1401" y="3239"/>
                <a:ext cx="55" cy="4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34356" name="Text Box 95"/>
              <p:cNvSpPr txBox="1">
                <a:spLocks noChangeArrowheads="1"/>
              </p:cNvSpPr>
              <p:nvPr/>
            </p:nvSpPr>
            <p:spPr bwMode="auto">
              <a:xfrm>
                <a:off x="756" y="3239"/>
                <a:ext cx="33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000000"/>
                    </a:solidFill>
                  </a:rPr>
                  <a:t>MEN1</a:t>
                </a:r>
              </a:p>
            </p:txBody>
          </p:sp>
          <p:sp>
            <p:nvSpPr>
              <p:cNvPr id="134357" name="Line 96"/>
              <p:cNvSpPr>
                <a:spLocks noChangeShapeType="1"/>
              </p:cNvSpPr>
              <p:nvPr/>
            </p:nvSpPr>
            <p:spPr bwMode="auto">
              <a:xfrm flipV="1">
                <a:off x="1044" y="3316"/>
                <a:ext cx="9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4318" name="Rectangle 116"/>
            <p:cNvSpPr>
              <a:spLocks noChangeArrowheads="1"/>
            </p:cNvSpPr>
            <p:nvPr/>
          </p:nvSpPr>
          <p:spPr bwMode="auto">
            <a:xfrm>
              <a:off x="917" y="2872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34162" name="Line 4"/>
          <p:cNvSpPr>
            <a:spLocks noChangeShapeType="1"/>
          </p:cNvSpPr>
          <p:nvPr/>
        </p:nvSpPr>
        <p:spPr bwMode="auto">
          <a:xfrm>
            <a:off x="5732463" y="5392738"/>
            <a:ext cx="0" cy="2984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34163" name="Group 480"/>
          <p:cNvGrpSpPr>
            <a:grpSpLocks/>
          </p:cNvGrpSpPr>
          <p:nvPr/>
        </p:nvGrpSpPr>
        <p:grpSpPr bwMode="auto">
          <a:xfrm>
            <a:off x="4465638" y="5864225"/>
            <a:ext cx="552450" cy="523875"/>
            <a:chOff x="5137" y="2994"/>
            <a:chExt cx="348" cy="330"/>
          </a:xfrm>
        </p:grpSpPr>
        <p:sp>
          <p:nvSpPr>
            <p:cNvPr id="134280" name="Oval 352"/>
            <p:cNvSpPr>
              <a:spLocks noChangeArrowheads="1"/>
            </p:cNvSpPr>
            <p:nvPr/>
          </p:nvSpPr>
          <p:spPr bwMode="auto">
            <a:xfrm>
              <a:off x="5137" y="2994"/>
              <a:ext cx="348" cy="33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81" name="AutoShape 353"/>
            <p:cNvSpPr>
              <a:spLocks noChangeArrowheads="1"/>
            </p:cNvSpPr>
            <p:nvPr/>
          </p:nvSpPr>
          <p:spPr bwMode="auto">
            <a:xfrm>
              <a:off x="5266" y="3130"/>
              <a:ext cx="19" cy="124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82" name="AutoShape 354"/>
            <p:cNvSpPr>
              <a:spLocks noChangeArrowheads="1"/>
            </p:cNvSpPr>
            <p:nvPr/>
          </p:nvSpPr>
          <p:spPr bwMode="auto">
            <a:xfrm>
              <a:off x="5266" y="3051"/>
              <a:ext cx="19" cy="82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83" name="AutoShape 355"/>
            <p:cNvSpPr>
              <a:spLocks noChangeArrowheads="1"/>
            </p:cNvSpPr>
            <p:nvPr/>
          </p:nvSpPr>
          <p:spPr bwMode="auto">
            <a:xfrm>
              <a:off x="5266" y="3051"/>
              <a:ext cx="19" cy="16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84" name="Rectangle 356"/>
            <p:cNvSpPr>
              <a:spLocks noChangeArrowheads="1"/>
            </p:cNvSpPr>
            <p:nvPr/>
          </p:nvSpPr>
          <p:spPr bwMode="auto">
            <a:xfrm>
              <a:off x="5267" y="3057"/>
              <a:ext cx="17" cy="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85" name="Rectangle 357"/>
            <p:cNvSpPr>
              <a:spLocks noChangeArrowheads="1"/>
            </p:cNvSpPr>
            <p:nvPr/>
          </p:nvSpPr>
          <p:spPr bwMode="auto">
            <a:xfrm>
              <a:off x="5266" y="3058"/>
              <a:ext cx="19" cy="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86" name="Rectangle 358"/>
            <p:cNvSpPr>
              <a:spLocks noChangeArrowheads="1"/>
            </p:cNvSpPr>
            <p:nvPr/>
          </p:nvSpPr>
          <p:spPr bwMode="auto">
            <a:xfrm>
              <a:off x="5267" y="3073"/>
              <a:ext cx="18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87" name="Rectangle 359"/>
            <p:cNvSpPr>
              <a:spLocks noChangeArrowheads="1"/>
            </p:cNvSpPr>
            <p:nvPr/>
          </p:nvSpPr>
          <p:spPr bwMode="auto">
            <a:xfrm>
              <a:off x="5266" y="3079"/>
              <a:ext cx="19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88" name="Oval 360"/>
            <p:cNvSpPr>
              <a:spLocks noChangeArrowheads="1"/>
            </p:cNvSpPr>
            <p:nvPr/>
          </p:nvSpPr>
          <p:spPr bwMode="auto">
            <a:xfrm>
              <a:off x="5266" y="3117"/>
              <a:ext cx="19" cy="1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89" name="Rectangle 361"/>
            <p:cNvSpPr>
              <a:spLocks noChangeArrowheads="1"/>
            </p:cNvSpPr>
            <p:nvPr/>
          </p:nvSpPr>
          <p:spPr bwMode="auto">
            <a:xfrm>
              <a:off x="5266" y="3118"/>
              <a:ext cx="19" cy="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90" name="Rectangle 362"/>
            <p:cNvSpPr>
              <a:spLocks noChangeArrowheads="1"/>
            </p:cNvSpPr>
            <p:nvPr/>
          </p:nvSpPr>
          <p:spPr bwMode="auto">
            <a:xfrm>
              <a:off x="5266" y="3111"/>
              <a:ext cx="18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91" name="Oval 363"/>
            <p:cNvSpPr>
              <a:spLocks noChangeArrowheads="1"/>
            </p:cNvSpPr>
            <p:nvPr/>
          </p:nvSpPr>
          <p:spPr bwMode="auto">
            <a:xfrm>
              <a:off x="5266" y="3128"/>
              <a:ext cx="19" cy="1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92" name="Rectangle 364"/>
            <p:cNvSpPr>
              <a:spLocks noChangeArrowheads="1"/>
            </p:cNvSpPr>
            <p:nvPr/>
          </p:nvSpPr>
          <p:spPr bwMode="auto">
            <a:xfrm>
              <a:off x="5266" y="3125"/>
              <a:ext cx="19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93" name="Rectangle 365"/>
            <p:cNvSpPr>
              <a:spLocks noChangeArrowheads="1"/>
            </p:cNvSpPr>
            <p:nvPr/>
          </p:nvSpPr>
          <p:spPr bwMode="auto">
            <a:xfrm>
              <a:off x="5266" y="3136"/>
              <a:ext cx="18" cy="1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94" name="Rectangle 366"/>
            <p:cNvSpPr>
              <a:spLocks noChangeArrowheads="1"/>
            </p:cNvSpPr>
            <p:nvPr/>
          </p:nvSpPr>
          <p:spPr bwMode="auto">
            <a:xfrm>
              <a:off x="5267" y="3158"/>
              <a:ext cx="18" cy="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95" name="Rectangle 367"/>
            <p:cNvSpPr>
              <a:spLocks noChangeArrowheads="1"/>
            </p:cNvSpPr>
            <p:nvPr/>
          </p:nvSpPr>
          <p:spPr bwMode="auto">
            <a:xfrm>
              <a:off x="5267" y="3166"/>
              <a:ext cx="18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96" name="Rectangle 368"/>
            <p:cNvSpPr>
              <a:spLocks noChangeArrowheads="1"/>
            </p:cNvSpPr>
            <p:nvPr/>
          </p:nvSpPr>
          <p:spPr bwMode="auto">
            <a:xfrm>
              <a:off x="5266" y="3173"/>
              <a:ext cx="18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97" name="Rectangle 369"/>
            <p:cNvSpPr>
              <a:spLocks noChangeArrowheads="1"/>
            </p:cNvSpPr>
            <p:nvPr/>
          </p:nvSpPr>
          <p:spPr bwMode="auto">
            <a:xfrm>
              <a:off x="5266" y="3193"/>
              <a:ext cx="19" cy="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98" name="Rectangle 370"/>
            <p:cNvSpPr>
              <a:spLocks noChangeArrowheads="1"/>
            </p:cNvSpPr>
            <p:nvPr/>
          </p:nvSpPr>
          <p:spPr bwMode="auto">
            <a:xfrm>
              <a:off x="5266" y="3201"/>
              <a:ext cx="19" cy="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99" name="Rectangle 371"/>
            <p:cNvSpPr>
              <a:spLocks noChangeArrowheads="1"/>
            </p:cNvSpPr>
            <p:nvPr/>
          </p:nvSpPr>
          <p:spPr bwMode="auto">
            <a:xfrm>
              <a:off x="5266" y="3183"/>
              <a:ext cx="19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00" name="Rectangle 372"/>
            <p:cNvSpPr>
              <a:spLocks noChangeArrowheads="1"/>
            </p:cNvSpPr>
            <p:nvPr/>
          </p:nvSpPr>
          <p:spPr bwMode="auto">
            <a:xfrm>
              <a:off x="5266" y="3213"/>
              <a:ext cx="19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01" name="Rectangle 373"/>
            <p:cNvSpPr>
              <a:spLocks noChangeArrowheads="1"/>
            </p:cNvSpPr>
            <p:nvPr/>
          </p:nvSpPr>
          <p:spPr bwMode="auto">
            <a:xfrm>
              <a:off x="5266" y="3234"/>
              <a:ext cx="19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02" name="AutoShape 374"/>
            <p:cNvSpPr>
              <a:spLocks noChangeArrowheads="1"/>
            </p:cNvSpPr>
            <p:nvPr/>
          </p:nvSpPr>
          <p:spPr bwMode="auto">
            <a:xfrm>
              <a:off x="5266" y="3245"/>
              <a:ext cx="19" cy="9"/>
            </a:xfrm>
            <a:prstGeom prst="roundRect">
              <a:avLst>
                <a:gd name="adj" fmla="val 4659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03" name="Rectangle 375"/>
            <p:cNvSpPr>
              <a:spLocks noChangeArrowheads="1"/>
            </p:cNvSpPr>
            <p:nvPr/>
          </p:nvSpPr>
          <p:spPr bwMode="auto">
            <a:xfrm>
              <a:off x="5266" y="3244"/>
              <a:ext cx="18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04" name="AutoShape 376"/>
            <p:cNvSpPr>
              <a:spLocks noChangeArrowheads="1"/>
            </p:cNvSpPr>
            <p:nvPr/>
          </p:nvSpPr>
          <p:spPr bwMode="auto">
            <a:xfrm>
              <a:off x="5347" y="3131"/>
              <a:ext cx="18" cy="27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05" name="AutoShape 377"/>
            <p:cNvSpPr>
              <a:spLocks noChangeArrowheads="1"/>
            </p:cNvSpPr>
            <p:nvPr/>
          </p:nvSpPr>
          <p:spPr bwMode="auto">
            <a:xfrm>
              <a:off x="5347" y="3052"/>
              <a:ext cx="18" cy="82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06" name="AutoShape 378"/>
            <p:cNvSpPr>
              <a:spLocks noChangeArrowheads="1"/>
            </p:cNvSpPr>
            <p:nvPr/>
          </p:nvSpPr>
          <p:spPr bwMode="auto">
            <a:xfrm>
              <a:off x="5347" y="3052"/>
              <a:ext cx="18" cy="16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07" name="Rectangle 379"/>
            <p:cNvSpPr>
              <a:spLocks noChangeArrowheads="1"/>
            </p:cNvSpPr>
            <p:nvPr/>
          </p:nvSpPr>
          <p:spPr bwMode="auto">
            <a:xfrm>
              <a:off x="5347" y="3058"/>
              <a:ext cx="18" cy="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08" name="Rectangle 380"/>
            <p:cNvSpPr>
              <a:spLocks noChangeArrowheads="1"/>
            </p:cNvSpPr>
            <p:nvPr/>
          </p:nvSpPr>
          <p:spPr bwMode="auto">
            <a:xfrm>
              <a:off x="5347" y="3060"/>
              <a:ext cx="18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09" name="Rectangle 381"/>
            <p:cNvSpPr>
              <a:spLocks noChangeArrowheads="1"/>
            </p:cNvSpPr>
            <p:nvPr/>
          </p:nvSpPr>
          <p:spPr bwMode="auto">
            <a:xfrm>
              <a:off x="5347" y="3074"/>
              <a:ext cx="18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10" name="Rectangle 382"/>
            <p:cNvSpPr>
              <a:spLocks noChangeArrowheads="1"/>
            </p:cNvSpPr>
            <p:nvPr/>
          </p:nvSpPr>
          <p:spPr bwMode="auto">
            <a:xfrm>
              <a:off x="5347" y="3080"/>
              <a:ext cx="18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11" name="Oval 383"/>
            <p:cNvSpPr>
              <a:spLocks noChangeArrowheads="1"/>
            </p:cNvSpPr>
            <p:nvPr/>
          </p:nvSpPr>
          <p:spPr bwMode="auto">
            <a:xfrm>
              <a:off x="5346" y="3118"/>
              <a:ext cx="19" cy="1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12" name="Rectangle 384"/>
            <p:cNvSpPr>
              <a:spLocks noChangeArrowheads="1"/>
            </p:cNvSpPr>
            <p:nvPr/>
          </p:nvSpPr>
          <p:spPr bwMode="auto">
            <a:xfrm>
              <a:off x="5347" y="3119"/>
              <a:ext cx="18" cy="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13" name="Rectangle 385"/>
            <p:cNvSpPr>
              <a:spLocks noChangeArrowheads="1"/>
            </p:cNvSpPr>
            <p:nvPr/>
          </p:nvSpPr>
          <p:spPr bwMode="auto">
            <a:xfrm>
              <a:off x="5347" y="3112"/>
              <a:ext cx="17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14" name="Oval 386"/>
            <p:cNvSpPr>
              <a:spLocks noChangeArrowheads="1"/>
            </p:cNvSpPr>
            <p:nvPr/>
          </p:nvSpPr>
          <p:spPr bwMode="auto">
            <a:xfrm>
              <a:off x="5346" y="3130"/>
              <a:ext cx="19" cy="1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15" name="Rectangle 387"/>
            <p:cNvSpPr>
              <a:spLocks noChangeArrowheads="1"/>
            </p:cNvSpPr>
            <p:nvPr/>
          </p:nvSpPr>
          <p:spPr bwMode="auto">
            <a:xfrm>
              <a:off x="5347" y="3127"/>
              <a:ext cx="18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316" name="Rectangle 388"/>
            <p:cNvSpPr>
              <a:spLocks noChangeArrowheads="1"/>
            </p:cNvSpPr>
            <p:nvPr/>
          </p:nvSpPr>
          <p:spPr bwMode="auto">
            <a:xfrm>
              <a:off x="5347" y="3137"/>
              <a:ext cx="17" cy="1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grpSp>
        <p:nvGrpSpPr>
          <p:cNvPr id="134164" name="Group 518"/>
          <p:cNvGrpSpPr>
            <a:grpSpLocks/>
          </p:cNvGrpSpPr>
          <p:nvPr/>
        </p:nvGrpSpPr>
        <p:grpSpPr bwMode="auto">
          <a:xfrm>
            <a:off x="5432425" y="5862638"/>
            <a:ext cx="552450" cy="523875"/>
            <a:chOff x="5137" y="2994"/>
            <a:chExt cx="348" cy="330"/>
          </a:xfrm>
        </p:grpSpPr>
        <p:sp>
          <p:nvSpPr>
            <p:cNvPr id="134243" name="Oval 352"/>
            <p:cNvSpPr>
              <a:spLocks noChangeArrowheads="1"/>
            </p:cNvSpPr>
            <p:nvPr/>
          </p:nvSpPr>
          <p:spPr bwMode="auto">
            <a:xfrm>
              <a:off x="5137" y="2994"/>
              <a:ext cx="348" cy="33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44" name="AutoShape 353"/>
            <p:cNvSpPr>
              <a:spLocks noChangeArrowheads="1"/>
            </p:cNvSpPr>
            <p:nvPr/>
          </p:nvSpPr>
          <p:spPr bwMode="auto">
            <a:xfrm>
              <a:off x="5266" y="3130"/>
              <a:ext cx="19" cy="124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45" name="AutoShape 354"/>
            <p:cNvSpPr>
              <a:spLocks noChangeArrowheads="1"/>
            </p:cNvSpPr>
            <p:nvPr/>
          </p:nvSpPr>
          <p:spPr bwMode="auto">
            <a:xfrm>
              <a:off x="5266" y="3051"/>
              <a:ext cx="19" cy="82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46" name="AutoShape 355"/>
            <p:cNvSpPr>
              <a:spLocks noChangeArrowheads="1"/>
            </p:cNvSpPr>
            <p:nvPr/>
          </p:nvSpPr>
          <p:spPr bwMode="auto">
            <a:xfrm>
              <a:off x="5266" y="3051"/>
              <a:ext cx="19" cy="16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47" name="Rectangle 356"/>
            <p:cNvSpPr>
              <a:spLocks noChangeArrowheads="1"/>
            </p:cNvSpPr>
            <p:nvPr/>
          </p:nvSpPr>
          <p:spPr bwMode="auto">
            <a:xfrm>
              <a:off x="5267" y="3057"/>
              <a:ext cx="17" cy="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48" name="Rectangle 357"/>
            <p:cNvSpPr>
              <a:spLocks noChangeArrowheads="1"/>
            </p:cNvSpPr>
            <p:nvPr/>
          </p:nvSpPr>
          <p:spPr bwMode="auto">
            <a:xfrm>
              <a:off x="5266" y="3058"/>
              <a:ext cx="19" cy="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49" name="Rectangle 358"/>
            <p:cNvSpPr>
              <a:spLocks noChangeArrowheads="1"/>
            </p:cNvSpPr>
            <p:nvPr/>
          </p:nvSpPr>
          <p:spPr bwMode="auto">
            <a:xfrm>
              <a:off x="5267" y="3073"/>
              <a:ext cx="18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50" name="Rectangle 359"/>
            <p:cNvSpPr>
              <a:spLocks noChangeArrowheads="1"/>
            </p:cNvSpPr>
            <p:nvPr/>
          </p:nvSpPr>
          <p:spPr bwMode="auto">
            <a:xfrm>
              <a:off x="5266" y="3079"/>
              <a:ext cx="19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51" name="Oval 360"/>
            <p:cNvSpPr>
              <a:spLocks noChangeArrowheads="1"/>
            </p:cNvSpPr>
            <p:nvPr/>
          </p:nvSpPr>
          <p:spPr bwMode="auto">
            <a:xfrm>
              <a:off x="5266" y="3117"/>
              <a:ext cx="19" cy="1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52" name="Rectangle 361"/>
            <p:cNvSpPr>
              <a:spLocks noChangeArrowheads="1"/>
            </p:cNvSpPr>
            <p:nvPr/>
          </p:nvSpPr>
          <p:spPr bwMode="auto">
            <a:xfrm>
              <a:off x="5266" y="3118"/>
              <a:ext cx="19" cy="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53" name="Rectangle 362"/>
            <p:cNvSpPr>
              <a:spLocks noChangeArrowheads="1"/>
            </p:cNvSpPr>
            <p:nvPr/>
          </p:nvSpPr>
          <p:spPr bwMode="auto">
            <a:xfrm>
              <a:off x="5266" y="3111"/>
              <a:ext cx="18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54" name="Oval 363"/>
            <p:cNvSpPr>
              <a:spLocks noChangeArrowheads="1"/>
            </p:cNvSpPr>
            <p:nvPr/>
          </p:nvSpPr>
          <p:spPr bwMode="auto">
            <a:xfrm>
              <a:off x="5266" y="3128"/>
              <a:ext cx="19" cy="1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55" name="Rectangle 364"/>
            <p:cNvSpPr>
              <a:spLocks noChangeArrowheads="1"/>
            </p:cNvSpPr>
            <p:nvPr/>
          </p:nvSpPr>
          <p:spPr bwMode="auto">
            <a:xfrm>
              <a:off x="5266" y="3125"/>
              <a:ext cx="19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56" name="Rectangle 365"/>
            <p:cNvSpPr>
              <a:spLocks noChangeArrowheads="1"/>
            </p:cNvSpPr>
            <p:nvPr/>
          </p:nvSpPr>
          <p:spPr bwMode="auto">
            <a:xfrm>
              <a:off x="5266" y="3136"/>
              <a:ext cx="18" cy="1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57" name="Rectangle 366"/>
            <p:cNvSpPr>
              <a:spLocks noChangeArrowheads="1"/>
            </p:cNvSpPr>
            <p:nvPr/>
          </p:nvSpPr>
          <p:spPr bwMode="auto">
            <a:xfrm>
              <a:off x="5267" y="3158"/>
              <a:ext cx="18" cy="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58" name="Rectangle 367"/>
            <p:cNvSpPr>
              <a:spLocks noChangeArrowheads="1"/>
            </p:cNvSpPr>
            <p:nvPr/>
          </p:nvSpPr>
          <p:spPr bwMode="auto">
            <a:xfrm>
              <a:off x="5267" y="3166"/>
              <a:ext cx="18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59" name="Rectangle 368"/>
            <p:cNvSpPr>
              <a:spLocks noChangeArrowheads="1"/>
            </p:cNvSpPr>
            <p:nvPr/>
          </p:nvSpPr>
          <p:spPr bwMode="auto">
            <a:xfrm>
              <a:off x="5266" y="3173"/>
              <a:ext cx="18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60" name="Rectangle 369"/>
            <p:cNvSpPr>
              <a:spLocks noChangeArrowheads="1"/>
            </p:cNvSpPr>
            <p:nvPr/>
          </p:nvSpPr>
          <p:spPr bwMode="auto">
            <a:xfrm>
              <a:off x="5266" y="3193"/>
              <a:ext cx="19" cy="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61" name="Rectangle 370"/>
            <p:cNvSpPr>
              <a:spLocks noChangeArrowheads="1"/>
            </p:cNvSpPr>
            <p:nvPr/>
          </p:nvSpPr>
          <p:spPr bwMode="auto">
            <a:xfrm>
              <a:off x="5266" y="3201"/>
              <a:ext cx="19" cy="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62" name="Rectangle 371"/>
            <p:cNvSpPr>
              <a:spLocks noChangeArrowheads="1"/>
            </p:cNvSpPr>
            <p:nvPr/>
          </p:nvSpPr>
          <p:spPr bwMode="auto">
            <a:xfrm>
              <a:off x="5266" y="3183"/>
              <a:ext cx="19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63" name="Rectangle 372"/>
            <p:cNvSpPr>
              <a:spLocks noChangeArrowheads="1"/>
            </p:cNvSpPr>
            <p:nvPr/>
          </p:nvSpPr>
          <p:spPr bwMode="auto">
            <a:xfrm>
              <a:off x="5266" y="3213"/>
              <a:ext cx="19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64" name="Rectangle 373"/>
            <p:cNvSpPr>
              <a:spLocks noChangeArrowheads="1"/>
            </p:cNvSpPr>
            <p:nvPr/>
          </p:nvSpPr>
          <p:spPr bwMode="auto">
            <a:xfrm>
              <a:off x="5266" y="3234"/>
              <a:ext cx="19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65" name="AutoShape 374"/>
            <p:cNvSpPr>
              <a:spLocks noChangeArrowheads="1"/>
            </p:cNvSpPr>
            <p:nvPr/>
          </p:nvSpPr>
          <p:spPr bwMode="auto">
            <a:xfrm>
              <a:off x="5266" y="3245"/>
              <a:ext cx="19" cy="9"/>
            </a:xfrm>
            <a:prstGeom prst="roundRect">
              <a:avLst>
                <a:gd name="adj" fmla="val 4659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66" name="Rectangle 375"/>
            <p:cNvSpPr>
              <a:spLocks noChangeArrowheads="1"/>
            </p:cNvSpPr>
            <p:nvPr/>
          </p:nvSpPr>
          <p:spPr bwMode="auto">
            <a:xfrm>
              <a:off x="5266" y="3244"/>
              <a:ext cx="18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67" name="AutoShape 376"/>
            <p:cNvSpPr>
              <a:spLocks noChangeArrowheads="1"/>
            </p:cNvSpPr>
            <p:nvPr/>
          </p:nvSpPr>
          <p:spPr bwMode="auto">
            <a:xfrm>
              <a:off x="5347" y="3131"/>
              <a:ext cx="18" cy="27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68" name="AutoShape 377"/>
            <p:cNvSpPr>
              <a:spLocks noChangeArrowheads="1"/>
            </p:cNvSpPr>
            <p:nvPr/>
          </p:nvSpPr>
          <p:spPr bwMode="auto">
            <a:xfrm>
              <a:off x="5347" y="3052"/>
              <a:ext cx="18" cy="82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69" name="AutoShape 378"/>
            <p:cNvSpPr>
              <a:spLocks noChangeArrowheads="1"/>
            </p:cNvSpPr>
            <p:nvPr/>
          </p:nvSpPr>
          <p:spPr bwMode="auto">
            <a:xfrm>
              <a:off x="5347" y="3052"/>
              <a:ext cx="18" cy="16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70" name="Rectangle 379"/>
            <p:cNvSpPr>
              <a:spLocks noChangeArrowheads="1"/>
            </p:cNvSpPr>
            <p:nvPr/>
          </p:nvSpPr>
          <p:spPr bwMode="auto">
            <a:xfrm>
              <a:off x="5347" y="3058"/>
              <a:ext cx="18" cy="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71" name="Rectangle 380"/>
            <p:cNvSpPr>
              <a:spLocks noChangeArrowheads="1"/>
            </p:cNvSpPr>
            <p:nvPr/>
          </p:nvSpPr>
          <p:spPr bwMode="auto">
            <a:xfrm>
              <a:off x="5347" y="3060"/>
              <a:ext cx="18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72" name="Rectangle 381"/>
            <p:cNvSpPr>
              <a:spLocks noChangeArrowheads="1"/>
            </p:cNvSpPr>
            <p:nvPr/>
          </p:nvSpPr>
          <p:spPr bwMode="auto">
            <a:xfrm>
              <a:off x="5347" y="3074"/>
              <a:ext cx="18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73" name="Rectangle 382"/>
            <p:cNvSpPr>
              <a:spLocks noChangeArrowheads="1"/>
            </p:cNvSpPr>
            <p:nvPr/>
          </p:nvSpPr>
          <p:spPr bwMode="auto">
            <a:xfrm>
              <a:off x="5347" y="3080"/>
              <a:ext cx="18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74" name="Oval 383"/>
            <p:cNvSpPr>
              <a:spLocks noChangeArrowheads="1"/>
            </p:cNvSpPr>
            <p:nvPr/>
          </p:nvSpPr>
          <p:spPr bwMode="auto">
            <a:xfrm>
              <a:off x="5346" y="3118"/>
              <a:ext cx="19" cy="1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75" name="Rectangle 384"/>
            <p:cNvSpPr>
              <a:spLocks noChangeArrowheads="1"/>
            </p:cNvSpPr>
            <p:nvPr/>
          </p:nvSpPr>
          <p:spPr bwMode="auto">
            <a:xfrm>
              <a:off x="5347" y="3119"/>
              <a:ext cx="18" cy="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76" name="Rectangle 385"/>
            <p:cNvSpPr>
              <a:spLocks noChangeArrowheads="1"/>
            </p:cNvSpPr>
            <p:nvPr/>
          </p:nvSpPr>
          <p:spPr bwMode="auto">
            <a:xfrm>
              <a:off x="5347" y="3112"/>
              <a:ext cx="17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77" name="Oval 386"/>
            <p:cNvSpPr>
              <a:spLocks noChangeArrowheads="1"/>
            </p:cNvSpPr>
            <p:nvPr/>
          </p:nvSpPr>
          <p:spPr bwMode="auto">
            <a:xfrm>
              <a:off x="5346" y="3130"/>
              <a:ext cx="19" cy="1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78" name="Rectangle 387"/>
            <p:cNvSpPr>
              <a:spLocks noChangeArrowheads="1"/>
            </p:cNvSpPr>
            <p:nvPr/>
          </p:nvSpPr>
          <p:spPr bwMode="auto">
            <a:xfrm>
              <a:off x="5347" y="3127"/>
              <a:ext cx="18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79" name="Rectangle 388"/>
            <p:cNvSpPr>
              <a:spLocks noChangeArrowheads="1"/>
            </p:cNvSpPr>
            <p:nvPr/>
          </p:nvSpPr>
          <p:spPr bwMode="auto">
            <a:xfrm>
              <a:off x="5347" y="3137"/>
              <a:ext cx="17" cy="1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grpSp>
        <p:nvGrpSpPr>
          <p:cNvPr id="134165" name="Group 556"/>
          <p:cNvGrpSpPr>
            <a:grpSpLocks/>
          </p:cNvGrpSpPr>
          <p:nvPr/>
        </p:nvGrpSpPr>
        <p:grpSpPr bwMode="auto">
          <a:xfrm>
            <a:off x="5927725" y="5489575"/>
            <a:ext cx="552450" cy="523875"/>
            <a:chOff x="5137" y="2994"/>
            <a:chExt cx="348" cy="330"/>
          </a:xfrm>
        </p:grpSpPr>
        <p:sp>
          <p:nvSpPr>
            <p:cNvPr id="134206" name="Oval 352"/>
            <p:cNvSpPr>
              <a:spLocks noChangeArrowheads="1"/>
            </p:cNvSpPr>
            <p:nvPr/>
          </p:nvSpPr>
          <p:spPr bwMode="auto">
            <a:xfrm>
              <a:off x="5137" y="2994"/>
              <a:ext cx="348" cy="33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07" name="AutoShape 353"/>
            <p:cNvSpPr>
              <a:spLocks noChangeArrowheads="1"/>
            </p:cNvSpPr>
            <p:nvPr/>
          </p:nvSpPr>
          <p:spPr bwMode="auto">
            <a:xfrm>
              <a:off x="5266" y="3130"/>
              <a:ext cx="19" cy="124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08" name="AutoShape 354"/>
            <p:cNvSpPr>
              <a:spLocks noChangeArrowheads="1"/>
            </p:cNvSpPr>
            <p:nvPr/>
          </p:nvSpPr>
          <p:spPr bwMode="auto">
            <a:xfrm>
              <a:off x="5266" y="3051"/>
              <a:ext cx="19" cy="82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09" name="AutoShape 355"/>
            <p:cNvSpPr>
              <a:spLocks noChangeArrowheads="1"/>
            </p:cNvSpPr>
            <p:nvPr/>
          </p:nvSpPr>
          <p:spPr bwMode="auto">
            <a:xfrm>
              <a:off x="5266" y="3051"/>
              <a:ext cx="19" cy="16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10" name="Rectangle 356"/>
            <p:cNvSpPr>
              <a:spLocks noChangeArrowheads="1"/>
            </p:cNvSpPr>
            <p:nvPr/>
          </p:nvSpPr>
          <p:spPr bwMode="auto">
            <a:xfrm>
              <a:off x="5267" y="3057"/>
              <a:ext cx="17" cy="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11" name="Rectangle 357"/>
            <p:cNvSpPr>
              <a:spLocks noChangeArrowheads="1"/>
            </p:cNvSpPr>
            <p:nvPr/>
          </p:nvSpPr>
          <p:spPr bwMode="auto">
            <a:xfrm>
              <a:off x="5266" y="3058"/>
              <a:ext cx="19" cy="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12" name="Rectangle 358"/>
            <p:cNvSpPr>
              <a:spLocks noChangeArrowheads="1"/>
            </p:cNvSpPr>
            <p:nvPr/>
          </p:nvSpPr>
          <p:spPr bwMode="auto">
            <a:xfrm>
              <a:off x="5267" y="3073"/>
              <a:ext cx="18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13" name="Rectangle 359"/>
            <p:cNvSpPr>
              <a:spLocks noChangeArrowheads="1"/>
            </p:cNvSpPr>
            <p:nvPr/>
          </p:nvSpPr>
          <p:spPr bwMode="auto">
            <a:xfrm>
              <a:off x="5266" y="3079"/>
              <a:ext cx="19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14" name="Oval 360"/>
            <p:cNvSpPr>
              <a:spLocks noChangeArrowheads="1"/>
            </p:cNvSpPr>
            <p:nvPr/>
          </p:nvSpPr>
          <p:spPr bwMode="auto">
            <a:xfrm>
              <a:off x="5266" y="3117"/>
              <a:ext cx="19" cy="1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15" name="Rectangle 361"/>
            <p:cNvSpPr>
              <a:spLocks noChangeArrowheads="1"/>
            </p:cNvSpPr>
            <p:nvPr/>
          </p:nvSpPr>
          <p:spPr bwMode="auto">
            <a:xfrm>
              <a:off x="5266" y="3118"/>
              <a:ext cx="19" cy="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16" name="Rectangle 362"/>
            <p:cNvSpPr>
              <a:spLocks noChangeArrowheads="1"/>
            </p:cNvSpPr>
            <p:nvPr/>
          </p:nvSpPr>
          <p:spPr bwMode="auto">
            <a:xfrm>
              <a:off x="5266" y="3111"/>
              <a:ext cx="18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17" name="Oval 363"/>
            <p:cNvSpPr>
              <a:spLocks noChangeArrowheads="1"/>
            </p:cNvSpPr>
            <p:nvPr/>
          </p:nvSpPr>
          <p:spPr bwMode="auto">
            <a:xfrm>
              <a:off x="5266" y="3128"/>
              <a:ext cx="19" cy="1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18" name="Rectangle 364"/>
            <p:cNvSpPr>
              <a:spLocks noChangeArrowheads="1"/>
            </p:cNvSpPr>
            <p:nvPr/>
          </p:nvSpPr>
          <p:spPr bwMode="auto">
            <a:xfrm>
              <a:off x="5266" y="3125"/>
              <a:ext cx="19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19" name="Rectangle 365"/>
            <p:cNvSpPr>
              <a:spLocks noChangeArrowheads="1"/>
            </p:cNvSpPr>
            <p:nvPr/>
          </p:nvSpPr>
          <p:spPr bwMode="auto">
            <a:xfrm>
              <a:off x="5266" y="3136"/>
              <a:ext cx="18" cy="1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20" name="Rectangle 366"/>
            <p:cNvSpPr>
              <a:spLocks noChangeArrowheads="1"/>
            </p:cNvSpPr>
            <p:nvPr/>
          </p:nvSpPr>
          <p:spPr bwMode="auto">
            <a:xfrm>
              <a:off x="5267" y="3158"/>
              <a:ext cx="18" cy="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21" name="Rectangle 367"/>
            <p:cNvSpPr>
              <a:spLocks noChangeArrowheads="1"/>
            </p:cNvSpPr>
            <p:nvPr/>
          </p:nvSpPr>
          <p:spPr bwMode="auto">
            <a:xfrm>
              <a:off x="5267" y="3166"/>
              <a:ext cx="18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22" name="Rectangle 368"/>
            <p:cNvSpPr>
              <a:spLocks noChangeArrowheads="1"/>
            </p:cNvSpPr>
            <p:nvPr/>
          </p:nvSpPr>
          <p:spPr bwMode="auto">
            <a:xfrm>
              <a:off x="5266" y="3173"/>
              <a:ext cx="18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23" name="Rectangle 369"/>
            <p:cNvSpPr>
              <a:spLocks noChangeArrowheads="1"/>
            </p:cNvSpPr>
            <p:nvPr/>
          </p:nvSpPr>
          <p:spPr bwMode="auto">
            <a:xfrm>
              <a:off x="5266" y="3193"/>
              <a:ext cx="19" cy="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24" name="Rectangle 370"/>
            <p:cNvSpPr>
              <a:spLocks noChangeArrowheads="1"/>
            </p:cNvSpPr>
            <p:nvPr/>
          </p:nvSpPr>
          <p:spPr bwMode="auto">
            <a:xfrm>
              <a:off x="5266" y="3201"/>
              <a:ext cx="19" cy="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25" name="Rectangle 371"/>
            <p:cNvSpPr>
              <a:spLocks noChangeArrowheads="1"/>
            </p:cNvSpPr>
            <p:nvPr/>
          </p:nvSpPr>
          <p:spPr bwMode="auto">
            <a:xfrm>
              <a:off x="5266" y="3183"/>
              <a:ext cx="19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26" name="Rectangle 372"/>
            <p:cNvSpPr>
              <a:spLocks noChangeArrowheads="1"/>
            </p:cNvSpPr>
            <p:nvPr/>
          </p:nvSpPr>
          <p:spPr bwMode="auto">
            <a:xfrm>
              <a:off x="5266" y="3213"/>
              <a:ext cx="19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27" name="Rectangle 373"/>
            <p:cNvSpPr>
              <a:spLocks noChangeArrowheads="1"/>
            </p:cNvSpPr>
            <p:nvPr/>
          </p:nvSpPr>
          <p:spPr bwMode="auto">
            <a:xfrm>
              <a:off x="5266" y="3234"/>
              <a:ext cx="19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28" name="AutoShape 374"/>
            <p:cNvSpPr>
              <a:spLocks noChangeArrowheads="1"/>
            </p:cNvSpPr>
            <p:nvPr/>
          </p:nvSpPr>
          <p:spPr bwMode="auto">
            <a:xfrm>
              <a:off x="5266" y="3245"/>
              <a:ext cx="19" cy="9"/>
            </a:xfrm>
            <a:prstGeom prst="roundRect">
              <a:avLst>
                <a:gd name="adj" fmla="val 4659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29" name="Rectangle 375"/>
            <p:cNvSpPr>
              <a:spLocks noChangeArrowheads="1"/>
            </p:cNvSpPr>
            <p:nvPr/>
          </p:nvSpPr>
          <p:spPr bwMode="auto">
            <a:xfrm>
              <a:off x="5266" y="3244"/>
              <a:ext cx="18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30" name="AutoShape 376"/>
            <p:cNvSpPr>
              <a:spLocks noChangeArrowheads="1"/>
            </p:cNvSpPr>
            <p:nvPr/>
          </p:nvSpPr>
          <p:spPr bwMode="auto">
            <a:xfrm>
              <a:off x="5347" y="3131"/>
              <a:ext cx="18" cy="27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31" name="AutoShape 377"/>
            <p:cNvSpPr>
              <a:spLocks noChangeArrowheads="1"/>
            </p:cNvSpPr>
            <p:nvPr/>
          </p:nvSpPr>
          <p:spPr bwMode="auto">
            <a:xfrm>
              <a:off x="5347" y="3052"/>
              <a:ext cx="18" cy="82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32" name="AutoShape 378"/>
            <p:cNvSpPr>
              <a:spLocks noChangeArrowheads="1"/>
            </p:cNvSpPr>
            <p:nvPr/>
          </p:nvSpPr>
          <p:spPr bwMode="auto">
            <a:xfrm>
              <a:off x="5347" y="3052"/>
              <a:ext cx="18" cy="16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33" name="Rectangle 379"/>
            <p:cNvSpPr>
              <a:spLocks noChangeArrowheads="1"/>
            </p:cNvSpPr>
            <p:nvPr/>
          </p:nvSpPr>
          <p:spPr bwMode="auto">
            <a:xfrm>
              <a:off x="5347" y="3058"/>
              <a:ext cx="18" cy="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34" name="Rectangle 380"/>
            <p:cNvSpPr>
              <a:spLocks noChangeArrowheads="1"/>
            </p:cNvSpPr>
            <p:nvPr/>
          </p:nvSpPr>
          <p:spPr bwMode="auto">
            <a:xfrm>
              <a:off x="5347" y="3060"/>
              <a:ext cx="18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35" name="Rectangle 381"/>
            <p:cNvSpPr>
              <a:spLocks noChangeArrowheads="1"/>
            </p:cNvSpPr>
            <p:nvPr/>
          </p:nvSpPr>
          <p:spPr bwMode="auto">
            <a:xfrm>
              <a:off x="5347" y="3074"/>
              <a:ext cx="18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36" name="Rectangle 382"/>
            <p:cNvSpPr>
              <a:spLocks noChangeArrowheads="1"/>
            </p:cNvSpPr>
            <p:nvPr/>
          </p:nvSpPr>
          <p:spPr bwMode="auto">
            <a:xfrm>
              <a:off x="5347" y="3080"/>
              <a:ext cx="18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37" name="Oval 383"/>
            <p:cNvSpPr>
              <a:spLocks noChangeArrowheads="1"/>
            </p:cNvSpPr>
            <p:nvPr/>
          </p:nvSpPr>
          <p:spPr bwMode="auto">
            <a:xfrm>
              <a:off x="5346" y="3118"/>
              <a:ext cx="19" cy="1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38" name="Rectangle 384"/>
            <p:cNvSpPr>
              <a:spLocks noChangeArrowheads="1"/>
            </p:cNvSpPr>
            <p:nvPr/>
          </p:nvSpPr>
          <p:spPr bwMode="auto">
            <a:xfrm>
              <a:off x="5347" y="3119"/>
              <a:ext cx="18" cy="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39" name="Rectangle 385"/>
            <p:cNvSpPr>
              <a:spLocks noChangeArrowheads="1"/>
            </p:cNvSpPr>
            <p:nvPr/>
          </p:nvSpPr>
          <p:spPr bwMode="auto">
            <a:xfrm>
              <a:off x="5347" y="3112"/>
              <a:ext cx="17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40" name="Oval 386"/>
            <p:cNvSpPr>
              <a:spLocks noChangeArrowheads="1"/>
            </p:cNvSpPr>
            <p:nvPr/>
          </p:nvSpPr>
          <p:spPr bwMode="auto">
            <a:xfrm>
              <a:off x="5346" y="3130"/>
              <a:ext cx="19" cy="1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41" name="Rectangle 387"/>
            <p:cNvSpPr>
              <a:spLocks noChangeArrowheads="1"/>
            </p:cNvSpPr>
            <p:nvPr/>
          </p:nvSpPr>
          <p:spPr bwMode="auto">
            <a:xfrm>
              <a:off x="5347" y="3127"/>
              <a:ext cx="18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42" name="Rectangle 388"/>
            <p:cNvSpPr>
              <a:spLocks noChangeArrowheads="1"/>
            </p:cNvSpPr>
            <p:nvPr/>
          </p:nvSpPr>
          <p:spPr bwMode="auto">
            <a:xfrm>
              <a:off x="5347" y="3137"/>
              <a:ext cx="17" cy="1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grpSp>
        <p:nvGrpSpPr>
          <p:cNvPr id="134166" name="Group 594"/>
          <p:cNvGrpSpPr>
            <a:grpSpLocks/>
          </p:cNvGrpSpPr>
          <p:nvPr/>
        </p:nvGrpSpPr>
        <p:grpSpPr bwMode="auto">
          <a:xfrm>
            <a:off x="6399213" y="5864225"/>
            <a:ext cx="552450" cy="523875"/>
            <a:chOff x="5137" y="2994"/>
            <a:chExt cx="348" cy="330"/>
          </a:xfrm>
        </p:grpSpPr>
        <p:sp>
          <p:nvSpPr>
            <p:cNvPr id="134169" name="Oval 352"/>
            <p:cNvSpPr>
              <a:spLocks noChangeArrowheads="1"/>
            </p:cNvSpPr>
            <p:nvPr/>
          </p:nvSpPr>
          <p:spPr bwMode="auto">
            <a:xfrm>
              <a:off x="5137" y="2994"/>
              <a:ext cx="348" cy="33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70" name="AutoShape 353"/>
            <p:cNvSpPr>
              <a:spLocks noChangeArrowheads="1"/>
            </p:cNvSpPr>
            <p:nvPr/>
          </p:nvSpPr>
          <p:spPr bwMode="auto">
            <a:xfrm>
              <a:off x="5266" y="3130"/>
              <a:ext cx="19" cy="124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71" name="AutoShape 354"/>
            <p:cNvSpPr>
              <a:spLocks noChangeArrowheads="1"/>
            </p:cNvSpPr>
            <p:nvPr/>
          </p:nvSpPr>
          <p:spPr bwMode="auto">
            <a:xfrm>
              <a:off x="5266" y="3051"/>
              <a:ext cx="19" cy="82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72" name="AutoShape 355"/>
            <p:cNvSpPr>
              <a:spLocks noChangeArrowheads="1"/>
            </p:cNvSpPr>
            <p:nvPr/>
          </p:nvSpPr>
          <p:spPr bwMode="auto">
            <a:xfrm>
              <a:off x="5266" y="3051"/>
              <a:ext cx="19" cy="16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73" name="Rectangle 356"/>
            <p:cNvSpPr>
              <a:spLocks noChangeArrowheads="1"/>
            </p:cNvSpPr>
            <p:nvPr/>
          </p:nvSpPr>
          <p:spPr bwMode="auto">
            <a:xfrm>
              <a:off x="5267" y="3057"/>
              <a:ext cx="17" cy="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74" name="Rectangle 357"/>
            <p:cNvSpPr>
              <a:spLocks noChangeArrowheads="1"/>
            </p:cNvSpPr>
            <p:nvPr/>
          </p:nvSpPr>
          <p:spPr bwMode="auto">
            <a:xfrm>
              <a:off x="5266" y="3058"/>
              <a:ext cx="19" cy="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75" name="Rectangle 358"/>
            <p:cNvSpPr>
              <a:spLocks noChangeArrowheads="1"/>
            </p:cNvSpPr>
            <p:nvPr/>
          </p:nvSpPr>
          <p:spPr bwMode="auto">
            <a:xfrm>
              <a:off x="5267" y="3073"/>
              <a:ext cx="18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76" name="Rectangle 359"/>
            <p:cNvSpPr>
              <a:spLocks noChangeArrowheads="1"/>
            </p:cNvSpPr>
            <p:nvPr/>
          </p:nvSpPr>
          <p:spPr bwMode="auto">
            <a:xfrm>
              <a:off x="5266" y="3079"/>
              <a:ext cx="19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77" name="Oval 360"/>
            <p:cNvSpPr>
              <a:spLocks noChangeArrowheads="1"/>
            </p:cNvSpPr>
            <p:nvPr/>
          </p:nvSpPr>
          <p:spPr bwMode="auto">
            <a:xfrm>
              <a:off x="5266" y="3117"/>
              <a:ext cx="19" cy="1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78" name="Rectangle 361"/>
            <p:cNvSpPr>
              <a:spLocks noChangeArrowheads="1"/>
            </p:cNvSpPr>
            <p:nvPr/>
          </p:nvSpPr>
          <p:spPr bwMode="auto">
            <a:xfrm>
              <a:off x="5266" y="3118"/>
              <a:ext cx="19" cy="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79" name="Rectangle 362"/>
            <p:cNvSpPr>
              <a:spLocks noChangeArrowheads="1"/>
            </p:cNvSpPr>
            <p:nvPr/>
          </p:nvSpPr>
          <p:spPr bwMode="auto">
            <a:xfrm>
              <a:off x="5266" y="3111"/>
              <a:ext cx="18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80" name="Oval 363"/>
            <p:cNvSpPr>
              <a:spLocks noChangeArrowheads="1"/>
            </p:cNvSpPr>
            <p:nvPr/>
          </p:nvSpPr>
          <p:spPr bwMode="auto">
            <a:xfrm>
              <a:off x="5266" y="3128"/>
              <a:ext cx="19" cy="1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81" name="Rectangle 364"/>
            <p:cNvSpPr>
              <a:spLocks noChangeArrowheads="1"/>
            </p:cNvSpPr>
            <p:nvPr/>
          </p:nvSpPr>
          <p:spPr bwMode="auto">
            <a:xfrm>
              <a:off x="5266" y="3125"/>
              <a:ext cx="19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82" name="Rectangle 365"/>
            <p:cNvSpPr>
              <a:spLocks noChangeArrowheads="1"/>
            </p:cNvSpPr>
            <p:nvPr/>
          </p:nvSpPr>
          <p:spPr bwMode="auto">
            <a:xfrm>
              <a:off x="5266" y="3136"/>
              <a:ext cx="18" cy="1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83" name="Rectangle 366"/>
            <p:cNvSpPr>
              <a:spLocks noChangeArrowheads="1"/>
            </p:cNvSpPr>
            <p:nvPr/>
          </p:nvSpPr>
          <p:spPr bwMode="auto">
            <a:xfrm>
              <a:off x="5267" y="3158"/>
              <a:ext cx="18" cy="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84" name="Rectangle 367"/>
            <p:cNvSpPr>
              <a:spLocks noChangeArrowheads="1"/>
            </p:cNvSpPr>
            <p:nvPr/>
          </p:nvSpPr>
          <p:spPr bwMode="auto">
            <a:xfrm>
              <a:off x="5267" y="3166"/>
              <a:ext cx="18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85" name="Rectangle 368"/>
            <p:cNvSpPr>
              <a:spLocks noChangeArrowheads="1"/>
            </p:cNvSpPr>
            <p:nvPr/>
          </p:nvSpPr>
          <p:spPr bwMode="auto">
            <a:xfrm>
              <a:off x="5266" y="3173"/>
              <a:ext cx="18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86" name="Rectangle 369"/>
            <p:cNvSpPr>
              <a:spLocks noChangeArrowheads="1"/>
            </p:cNvSpPr>
            <p:nvPr/>
          </p:nvSpPr>
          <p:spPr bwMode="auto">
            <a:xfrm>
              <a:off x="5266" y="3193"/>
              <a:ext cx="19" cy="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87" name="Rectangle 370"/>
            <p:cNvSpPr>
              <a:spLocks noChangeArrowheads="1"/>
            </p:cNvSpPr>
            <p:nvPr/>
          </p:nvSpPr>
          <p:spPr bwMode="auto">
            <a:xfrm>
              <a:off x="5266" y="3201"/>
              <a:ext cx="19" cy="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88" name="Rectangle 371"/>
            <p:cNvSpPr>
              <a:spLocks noChangeArrowheads="1"/>
            </p:cNvSpPr>
            <p:nvPr/>
          </p:nvSpPr>
          <p:spPr bwMode="auto">
            <a:xfrm>
              <a:off x="5266" y="3183"/>
              <a:ext cx="19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89" name="Rectangle 372"/>
            <p:cNvSpPr>
              <a:spLocks noChangeArrowheads="1"/>
            </p:cNvSpPr>
            <p:nvPr/>
          </p:nvSpPr>
          <p:spPr bwMode="auto">
            <a:xfrm>
              <a:off x="5266" y="3213"/>
              <a:ext cx="19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90" name="Rectangle 373"/>
            <p:cNvSpPr>
              <a:spLocks noChangeArrowheads="1"/>
            </p:cNvSpPr>
            <p:nvPr/>
          </p:nvSpPr>
          <p:spPr bwMode="auto">
            <a:xfrm>
              <a:off x="5266" y="3234"/>
              <a:ext cx="19" cy="1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91" name="AutoShape 374"/>
            <p:cNvSpPr>
              <a:spLocks noChangeArrowheads="1"/>
            </p:cNvSpPr>
            <p:nvPr/>
          </p:nvSpPr>
          <p:spPr bwMode="auto">
            <a:xfrm>
              <a:off x="5266" y="3245"/>
              <a:ext cx="19" cy="9"/>
            </a:xfrm>
            <a:prstGeom prst="roundRect">
              <a:avLst>
                <a:gd name="adj" fmla="val 4659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92" name="Rectangle 375"/>
            <p:cNvSpPr>
              <a:spLocks noChangeArrowheads="1"/>
            </p:cNvSpPr>
            <p:nvPr/>
          </p:nvSpPr>
          <p:spPr bwMode="auto">
            <a:xfrm>
              <a:off x="5266" y="3244"/>
              <a:ext cx="18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93" name="AutoShape 376"/>
            <p:cNvSpPr>
              <a:spLocks noChangeArrowheads="1"/>
            </p:cNvSpPr>
            <p:nvPr/>
          </p:nvSpPr>
          <p:spPr bwMode="auto">
            <a:xfrm>
              <a:off x="5347" y="3131"/>
              <a:ext cx="18" cy="27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94" name="AutoShape 377"/>
            <p:cNvSpPr>
              <a:spLocks noChangeArrowheads="1"/>
            </p:cNvSpPr>
            <p:nvPr/>
          </p:nvSpPr>
          <p:spPr bwMode="auto">
            <a:xfrm>
              <a:off x="5347" y="3052"/>
              <a:ext cx="18" cy="82"/>
            </a:xfrm>
            <a:prstGeom prst="roundRect">
              <a:avLst>
                <a:gd name="adj" fmla="val 4222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95" name="AutoShape 378"/>
            <p:cNvSpPr>
              <a:spLocks noChangeArrowheads="1"/>
            </p:cNvSpPr>
            <p:nvPr/>
          </p:nvSpPr>
          <p:spPr bwMode="auto">
            <a:xfrm>
              <a:off x="5347" y="3052"/>
              <a:ext cx="18" cy="16"/>
            </a:xfrm>
            <a:prstGeom prst="roundRect">
              <a:avLst>
                <a:gd name="adj" fmla="val 47898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96" name="Rectangle 379"/>
            <p:cNvSpPr>
              <a:spLocks noChangeArrowheads="1"/>
            </p:cNvSpPr>
            <p:nvPr/>
          </p:nvSpPr>
          <p:spPr bwMode="auto">
            <a:xfrm>
              <a:off x="5347" y="3058"/>
              <a:ext cx="18" cy="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97" name="Rectangle 380"/>
            <p:cNvSpPr>
              <a:spLocks noChangeArrowheads="1"/>
            </p:cNvSpPr>
            <p:nvPr/>
          </p:nvSpPr>
          <p:spPr bwMode="auto">
            <a:xfrm>
              <a:off x="5347" y="3060"/>
              <a:ext cx="18" cy="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98" name="Rectangle 381"/>
            <p:cNvSpPr>
              <a:spLocks noChangeArrowheads="1"/>
            </p:cNvSpPr>
            <p:nvPr/>
          </p:nvSpPr>
          <p:spPr bwMode="auto">
            <a:xfrm>
              <a:off x="5347" y="3074"/>
              <a:ext cx="18" cy="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199" name="Rectangle 382"/>
            <p:cNvSpPr>
              <a:spLocks noChangeArrowheads="1"/>
            </p:cNvSpPr>
            <p:nvPr/>
          </p:nvSpPr>
          <p:spPr bwMode="auto">
            <a:xfrm>
              <a:off x="5347" y="3080"/>
              <a:ext cx="18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00" name="Oval 383"/>
            <p:cNvSpPr>
              <a:spLocks noChangeArrowheads="1"/>
            </p:cNvSpPr>
            <p:nvPr/>
          </p:nvSpPr>
          <p:spPr bwMode="auto">
            <a:xfrm>
              <a:off x="5346" y="3118"/>
              <a:ext cx="19" cy="1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01" name="Rectangle 384"/>
            <p:cNvSpPr>
              <a:spLocks noChangeArrowheads="1"/>
            </p:cNvSpPr>
            <p:nvPr/>
          </p:nvSpPr>
          <p:spPr bwMode="auto">
            <a:xfrm>
              <a:off x="5347" y="3119"/>
              <a:ext cx="18" cy="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02" name="Rectangle 385"/>
            <p:cNvSpPr>
              <a:spLocks noChangeArrowheads="1"/>
            </p:cNvSpPr>
            <p:nvPr/>
          </p:nvSpPr>
          <p:spPr bwMode="auto">
            <a:xfrm>
              <a:off x="5347" y="3112"/>
              <a:ext cx="17" cy="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03" name="Oval 386"/>
            <p:cNvSpPr>
              <a:spLocks noChangeArrowheads="1"/>
            </p:cNvSpPr>
            <p:nvPr/>
          </p:nvSpPr>
          <p:spPr bwMode="auto">
            <a:xfrm>
              <a:off x="5346" y="3130"/>
              <a:ext cx="19" cy="1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04" name="Rectangle 387"/>
            <p:cNvSpPr>
              <a:spLocks noChangeArrowheads="1"/>
            </p:cNvSpPr>
            <p:nvPr/>
          </p:nvSpPr>
          <p:spPr bwMode="auto">
            <a:xfrm>
              <a:off x="5347" y="3127"/>
              <a:ext cx="18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34205" name="Rectangle 388"/>
            <p:cNvSpPr>
              <a:spLocks noChangeArrowheads="1"/>
            </p:cNvSpPr>
            <p:nvPr/>
          </p:nvSpPr>
          <p:spPr bwMode="auto">
            <a:xfrm>
              <a:off x="5347" y="3137"/>
              <a:ext cx="17" cy="1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34167" name="Text Box 193"/>
          <p:cNvSpPr txBox="1">
            <a:spLocks noChangeArrowheads="1"/>
          </p:cNvSpPr>
          <p:nvPr/>
        </p:nvSpPr>
        <p:spPr bwMode="auto">
          <a:xfrm>
            <a:off x="4498975" y="6386513"/>
            <a:ext cx="2468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Tumour formation</a:t>
            </a:r>
          </a:p>
        </p:txBody>
      </p:sp>
      <p:sp>
        <p:nvSpPr>
          <p:cNvPr id="134168" name="Text Box 190"/>
          <p:cNvSpPr txBox="1">
            <a:spLocks noChangeArrowheads="1"/>
          </p:cNvSpPr>
          <p:nvPr/>
        </p:nvSpPr>
        <p:spPr bwMode="auto">
          <a:xfrm>
            <a:off x="7162800" y="5748338"/>
            <a:ext cx="16271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Tumours show</a:t>
            </a:r>
          </a:p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LOH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4963"/>
            <a:ext cx="9144000" cy="550862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Mutation are scattered throughout </a:t>
            </a:r>
            <a:r>
              <a:rPr lang="en-GB" sz="2800" i="1" smtClean="0">
                <a:latin typeface="Arial" charset="0"/>
              </a:rPr>
              <a:t>MEN1</a:t>
            </a:r>
            <a:r>
              <a:rPr lang="en-GB" sz="2800" smtClean="0">
                <a:latin typeface="Arial" charset="0"/>
              </a:rPr>
              <a:t> gene</a:t>
            </a:r>
          </a:p>
        </p:txBody>
      </p:sp>
      <p:sp>
        <p:nvSpPr>
          <p:cNvPr id="1078" name="Rectangle 3"/>
          <p:cNvSpPr>
            <a:spLocks noChangeArrowheads="1"/>
          </p:cNvSpPr>
          <p:nvPr/>
        </p:nvSpPr>
        <p:spPr bwMode="auto">
          <a:xfrm>
            <a:off x="2109788" y="6581775"/>
            <a:ext cx="70342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>
                <a:solidFill>
                  <a:srgbClr val="B2B2B2"/>
                </a:solidFill>
              </a:rPr>
              <a:t>(Thakker RV 2010 Best Pract Clin Endo Metab 24:355; Human Gene Mutation Database Cardiff)</a:t>
            </a:r>
          </a:p>
        </p:txBody>
      </p:sp>
      <p:graphicFrame>
        <p:nvGraphicFramePr>
          <p:cNvPr id="1076" name="Object 52"/>
          <p:cNvGraphicFramePr>
            <a:graphicFrameLocks noGrp="1" noChangeAspect="1"/>
          </p:cNvGraphicFramePr>
          <p:nvPr>
            <p:ph idx="4294967295"/>
          </p:nvPr>
        </p:nvGraphicFramePr>
        <p:xfrm>
          <a:off x="331788" y="941388"/>
          <a:ext cx="8583612" cy="231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Image" r:id="rId3" imgW="12990476" imgH="3504762" progId="Photoshop.Image.7">
                  <p:embed/>
                </p:oleObj>
              </mc:Choice>
              <mc:Fallback>
                <p:oleObj name="Image" r:id="rId3" imgW="12990476" imgH="3504762" progId="Photoshop.Image.7">
                  <p:embed/>
                  <p:pic>
                    <p:nvPicPr>
                      <p:cNvPr id="0" name="Picture 5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941388"/>
                        <a:ext cx="8583612" cy="2316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9" name="Rectangle 6"/>
          <p:cNvSpPr>
            <a:spLocks noChangeArrowheads="1"/>
          </p:cNvSpPr>
          <p:nvPr/>
        </p:nvSpPr>
        <p:spPr bwMode="auto">
          <a:xfrm>
            <a:off x="285750" y="1009650"/>
            <a:ext cx="6229350" cy="2381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080" name="Rectangle 4"/>
          <p:cNvSpPr>
            <a:spLocks noChangeArrowheads="1"/>
          </p:cNvSpPr>
          <p:nvPr/>
        </p:nvSpPr>
        <p:spPr bwMode="auto">
          <a:xfrm>
            <a:off x="1701800" y="3076575"/>
            <a:ext cx="6551613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rgbClr val="CCFFFF"/>
                </a:solidFill>
              </a:rPr>
              <a:t>459 different germ line mutations identified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rgbClr val="CCFFFF"/>
                </a:solidFill>
              </a:rPr>
              <a:t>75% predict a truncated or absent protein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rgbClr val="CCFFFF"/>
                </a:solidFill>
              </a:rPr>
              <a:t>No hot spots, scattered throughout coding region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rgbClr val="FFFF99"/>
                </a:solidFill>
              </a:rPr>
              <a:t>	Nonsense				23%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rgbClr val="FFFF99"/>
                </a:solidFill>
              </a:rPr>
              <a:t>	Frameshift deletion/inertion		41%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rgbClr val="FFFF99"/>
                </a:solidFill>
              </a:rPr>
              <a:t>	Large deletions			1%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rgbClr val="FFFF99"/>
                </a:solidFill>
              </a:rPr>
              <a:t>	In frame deletion/insertion		6%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rgbClr val="FFFF99"/>
                </a:solidFill>
              </a:rPr>
              <a:t>	Missense				20%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rgbClr val="CCFFFF"/>
                </a:solidFill>
              </a:rPr>
              <a:t>10% occur </a:t>
            </a:r>
            <a:r>
              <a:rPr lang="en-GB" b="1" i="1">
                <a:solidFill>
                  <a:srgbClr val="CCFFFF"/>
                </a:solidFill>
              </a:rPr>
              <a:t>de novo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rgbClr val="CCFFFF"/>
                </a:solidFill>
              </a:rPr>
              <a:t>5-10% of patients do not have mutations in coding region</a:t>
            </a:r>
            <a:endParaRPr lang="en-GB" b="1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97"/>
          <p:cNvSpPr txBox="1">
            <a:spLocks noChangeArrowheads="1"/>
          </p:cNvSpPr>
          <p:nvPr/>
        </p:nvSpPr>
        <p:spPr bwMode="auto">
          <a:xfrm>
            <a:off x="7537450" y="1343025"/>
            <a:ext cx="577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tx2"/>
                </a:solidFill>
              </a:rPr>
              <a:t>NLSa</a:t>
            </a:r>
          </a:p>
        </p:txBody>
      </p:sp>
      <p:sp>
        <p:nvSpPr>
          <p:cNvPr id="137218" name="Line 76"/>
          <p:cNvSpPr>
            <a:spLocks noChangeShapeType="1"/>
          </p:cNvSpPr>
          <p:nvPr/>
        </p:nvSpPr>
        <p:spPr bwMode="auto">
          <a:xfrm>
            <a:off x="7734300" y="1635125"/>
            <a:ext cx="130175" cy="1588"/>
          </a:xfrm>
          <a:prstGeom prst="line">
            <a:avLst/>
          </a:prstGeom>
          <a:noFill/>
          <a:ln w="1111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73075"/>
            <a:ext cx="7772400" cy="574675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The MENIN protein</a:t>
            </a:r>
          </a:p>
        </p:txBody>
      </p:sp>
      <p:sp>
        <p:nvSpPr>
          <p:cNvPr id="137220" name="Rectangle 3"/>
          <p:cNvSpPr>
            <a:spLocks noChangeArrowheads="1"/>
          </p:cNvSpPr>
          <p:nvPr/>
        </p:nvSpPr>
        <p:spPr bwMode="auto">
          <a:xfrm>
            <a:off x="1243013" y="2047875"/>
            <a:ext cx="671671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MENIN is a 67kDa protein, 3x NLS and binds DNA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Nuclear localisation but cytoplasmic in dividing cells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No homology or functional motifs 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Conserved from man to molluscs 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 i="1">
                <a:solidFill>
                  <a:srgbClr val="CC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Drosophila 70% identity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Expressed from earliest stages of embryogenesis 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Expressed ubiquitously in all adult tissues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Expression inversely correlated with proliferation (cell cycle)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Expression varies with the cell type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Menin negatively regulates its own expression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Somatostatin induces Menin expression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Multiple protein interactions have been identified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Precise cellular function of Menin remains uncertain</a:t>
            </a:r>
          </a:p>
        </p:txBody>
      </p:sp>
      <p:sp>
        <p:nvSpPr>
          <p:cNvPr id="137221" name="Line 5"/>
          <p:cNvSpPr>
            <a:spLocks noChangeShapeType="1"/>
          </p:cNvSpPr>
          <p:nvPr/>
        </p:nvSpPr>
        <p:spPr bwMode="auto">
          <a:xfrm>
            <a:off x="655638" y="1343025"/>
            <a:ext cx="7756525" cy="15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22" name="Line 6"/>
          <p:cNvSpPr>
            <a:spLocks noChangeShapeType="1"/>
          </p:cNvSpPr>
          <p:nvPr/>
        </p:nvSpPr>
        <p:spPr bwMode="auto">
          <a:xfrm flipV="1">
            <a:off x="655638" y="1157288"/>
            <a:ext cx="1587" cy="18573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23" name="Line 7"/>
          <p:cNvSpPr>
            <a:spLocks noChangeShapeType="1"/>
          </p:cNvSpPr>
          <p:nvPr/>
        </p:nvSpPr>
        <p:spPr bwMode="auto">
          <a:xfrm flipV="1">
            <a:off x="1920875" y="1157288"/>
            <a:ext cx="1588" cy="18573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24" name="Line 8"/>
          <p:cNvSpPr>
            <a:spLocks noChangeShapeType="1"/>
          </p:cNvSpPr>
          <p:nvPr/>
        </p:nvSpPr>
        <p:spPr bwMode="auto">
          <a:xfrm flipV="1">
            <a:off x="78581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25" name="Line 9"/>
          <p:cNvSpPr>
            <a:spLocks noChangeShapeType="1"/>
          </p:cNvSpPr>
          <p:nvPr/>
        </p:nvSpPr>
        <p:spPr bwMode="auto">
          <a:xfrm flipV="1">
            <a:off x="91598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26" name="Line 10"/>
          <p:cNvSpPr>
            <a:spLocks noChangeShapeType="1"/>
          </p:cNvSpPr>
          <p:nvPr/>
        </p:nvSpPr>
        <p:spPr bwMode="auto">
          <a:xfrm flipV="1">
            <a:off x="104616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27" name="Line 11"/>
          <p:cNvSpPr>
            <a:spLocks noChangeShapeType="1"/>
          </p:cNvSpPr>
          <p:nvPr/>
        </p:nvSpPr>
        <p:spPr bwMode="auto">
          <a:xfrm flipV="1">
            <a:off x="117633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28" name="Line 12"/>
          <p:cNvSpPr>
            <a:spLocks noChangeShapeType="1"/>
          </p:cNvSpPr>
          <p:nvPr/>
        </p:nvSpPr>
        <p:spPr bwMode="auto">
          <a:xfrm flipV="1">
            <a:off x="1289050" y="1212850"/>
            <a:ext cx="1588" cy="1301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29" name="Line 13"/>
          <p:cNvSpPr>
            <a:spLocks noChangeShapeType="1"/>
          </p:cNvSpPr>
          <p:nvPr/>
        </p:nvSpPr>
        <p:spPr bwMode="auto">
          <a:xfrm flipV="1">
            <a:off x="1419225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30" name="Line 14"/>
          <p:cNvSpPr>
            <a:spLocks noChangeShapeType="1"/>
          </p:cNvSpPr>
          <p:nvPr/>
        </p:nvSpPr>
        <p:spPr bwMode="auto">
          <a:xfrm flipV="1">
            <a:off x="1549400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31" name="Line 15"/>
          <p:cNvSpPr>
            <a:spLocks noChangeShapeType="1"/>
          </p:cNvSpPr>
          <p:nvPr/>
        </p:nvSpPr>
        <p:spPr bwMode="auto">
          <a:xfrm flipV="1">
            <a:off x="1679575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32" name="Line 16"/>
          <p:cNvSpPr>
            <a:spLocks noChangeShapeType="1"/>
          </p:cNvSpPr>
          <p:nvPr/>
        </p:nvSpPr>
        <p:spPr bwMode="auto">
          <a:xfrm flipV="1">
            <a:off x="1809750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33" name="Line 17"/>
          <p:cNvSpPr>
            <a:spLocks noChangeShapeType="1"/>
          </p:cNvSpPr>
          <p:nvPr/>
        </p:nvSpPr>
        <p:spPr bwMode="auto">
          <a:xfrm flipV="1">
            <a:off x="3186113" y="1157288"/>
            <a:ext cx="1587" cy="18573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34" name="Line 18"/>
          <p:cNvSpPr>
            <a:spLocks noChangeShapeType="1"/>
          </p:cNvSpPr>
          <p:nvPr/>
        </p:nvSpPr>
        <p:spPr bwMode="auto">
          <a:xfrm flipV="1">
            <a:off x="2051050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35" name="Line 19"/>
          <p:cNvSpPr>
            <a:spLocks noChangeShapeType="1"/>
          </p:cNvSpPr>
          <p:nvPr/>
        </p:nvSpPr>
        <p:spPr bwMode="auto">
          <a:xfrm flipV="1">
            <a:off x="2162175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36" name="Line 20"/>
          <p:cNvSpPr>
            <a:spLocks noChangeShapeType="1"/>
          </p:cNvSpPr>
          <p:nvPr/>
        </p:nvSpPr>
        <p:spPr bwMode="auto">
          <a:xfrm flipV="1">
            <a:off x="2292350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37" name="Line 21"/>
          <p:cNvSpPr>
            <a:spLocks noChangeShapeType="1"/>
          </p:cNvSpPr>
          <p:nvPr/>
        </p:nvSpPr>
        <p:spPr bwMode="auto">
          <a:xfrm flipV="1">
            <a:off x="2422525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38" name="Line 22"/>
          <p:cNvSpPr>
            <a:spLocks noChangeShapeType="1"/>
          </p:cNvSpPr>
          <p:nvPr/>
        </p:nvSpPr>
        <p:spPr bwMode="auto">
          <a:xfrm flipV="1">
            <a:off x="2552700" y="1212850"/>
            <a:ext cx="1588" cy="1301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39" name="Line 23"/>
          <p:cNvSpPr>
            <a:spLocks noChangeShapeType="1"/>
          </p:cNvSpPr>
          <p:nvPr/>
        </p:nvSpPr>
        <p:spPr bwMode="auto">
          <a:xfrm flipV="1">
            <a:off x="268446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40" name="Line 24"/>
          <p:cNvSpPr>
            <a:spLocks noChangeShapeType="1"/>
          </p:cNvSpPr>
          <p:nvPr/>
        </p:nvSpPr>
        <p:spPr bwMode="auto">
          <a:xfrm flipV="1">
            <a:off x="279558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41" name="Line 25"/>
          <p:cNvSpPr>
            <a:spLocks noChangeShapeType="1"/>
          </p:cNvSpPr>
          <p:nvPr/>
        </p:nvSpPr>
        <p:spPr bwMode="auto">
          <a:xfrm flipV="1">
            <a:off x="292576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42" name="Line 26"/>
          <p:cNvSpPr>
            <a:spLocks noChangeShapeType="1"/>
          </p:cNvSpPr>
          <p:nvPr/>
        </p:nvSpPr>
        <p:spPr bwMode="auto">
          <a:xfrm flipV="1">
            <a:off x="305593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43" name="Line 27"/>
          <p:cNvSpPr>
            <a:spLocks noChangeShapeType="1"/>
          </p:cNvSpPr>
          <p:nvPr/>
        </p:nvSpPr>
        <p:spPr bwMode="auto">
          <a:xfrm flipV="1">
            <a:off x="4451350" y="1157288"/>
            <a:ext cx="1588" cy="18573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44" name="Line 28"/>
          <p:cNvSpPr>
            <a:spLocks noChangeShapeType="1"/>
          </p:cNvSpPr>
          <p:nvPr/>
        </p:nvSpPr>
        <p:spPr bwMode="auto">
          <a:xfrm flipV="1">
            <a:off x="331628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45" name="Line 29"/>
          <p:cNvSpPr>
            <a:spLocks noChangeShapeType="1"/>
          </p:cNvSpPr>
          <p:nvPr/>
        </p:nvSpPr>
        <p:spPr bwMode="auto">
          <a:xfrm flipV="1">
            <a:off x="344646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46" name="Line 30"/>
          <p:cNvSpPr>
            <a:spLocks noChangeShapeType="1"/>
          </p:cNvSpPr>
          <p:nvPr/>
        </p:nvSpPr>
        <p:spPr bwMode="auto">
          <a:xfrm flipV="1">
            <a:off x="357663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47" name="Line 31"/>
          <p:cNvSpPr>
            <a:spLocks noChangeShapeType="1"/>
          </p:cNvSpPr>
          <p:nvPr/>
        </p:nvSpPr>
        <p:spPr bwMode="auto">
          <a:xfrm flipV="1">
            <a:off x="368776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48" name="Line 32"/>
          <p:cNvSpPr>
            <a:spLocks noChangeShapeType="1"/>
          </p:cNvSpPr>
          <p:nvPr/>
        </p:nvSpPr>
        <p:spPr bwMode="auto">
          <a:xfrm flipV="1">
            <a:off x="3817938" y="1212850"/>
            <a:ext cx="1587" cy="1301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49" name="Line 33"/>
          <p:cNvSpPr>
            <a:spLocks noChangeShapeType="1"/>
          </p:cNvSpPr>
          <p:nvPr/>
        </p:nvSpPr>
        <p:spPr bwMode="auto">
          <a:xfrm flipV="1">
            <a:off x="394811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50" name="Line 34"/>
          <p:cNvSpPr>
            <a:spLocks noChangeShapeType="1"/>
          </p:cNvSpPr>
          <p:nvPr/>
        </p:nvSpPr>
        <p:spPr bwMode="auto">
          <a:xfrm flipV="1">
            <a:off x="407828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51" name="Line 35"/>
          <p:cNvSpPr>
            <a:spLocks noChangeShapeType="1"/>
          </p:cNvSpPr>
          <p:nvPr/>
        </p:nvSpPr>
        <p:spPr bwMode="auto">
          <a:xfrm flipV="1">
            <a:off x="420846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52" name="Line 36"/>
          <p:cNvSpPr>
            <a:spLocks noChangeShapeType="1"/>
          </p:cNvSpPr>
          <p:nvPr/>
        </p:nvSpPr>
        <p:spPr bwMode="auto">
          <a:xfrm flipV="1">
            <a:off x="4321175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53" name="Line 37"/>
          <p:cNvSpPr>
            <a:spLocks noChangeShapeType="1"/>
          </p:cNvSpPr>
          <p:nvPr/>
        </p:nvSpPr>
        <p:spPr bwMode="auto">
          <a:xfrm flipV="1">
            <a:off x="5734050" y="1157288"/>
            <a:ext cx="1588" cy="18573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54" name="Line 38"/>
          <p:cNvSpPr>
            <a:spLocks noChangeShapeType="1"/>
          </p:cNvSpPr>
          <p:nvPr/>
        </p:nvSpPr>
        <p:spPr bwMode="auto">
          <a:xfrm flipV="1">
            <a:off x="459898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55" name="Line 39"/>
          <p:cNvSpPr>
            <a:spLocks noChangeShapeType="1"/>
          </p:cNvSpPr>
          <p:nvPr/>
        </p:nvSpPr>
        <p:spPr bwMode="auto">
          <a:xfrm flipV="1">
            <a:off x="4711700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56" name="Line 40"/>
          <p:cNvSpPr>
            <a:spLocks noChangeShapeType="1"/>
          </p:cNvSpPr>
          <p:nvPr/>
        </p:nvSpPr>
        <p:spPr bwMode="auto">
          <a:xfrm flipV="1">
            <a:off x="4841875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57" name="Line 41"/>
          <p:cNvSpPr>
            <a:spLocks noChangeShapeType="1"/>
          </p:cNvSpPr>
          <p:nvPr/>
        </p:nvSpPr>
        <p:spPr bwMode="auto">
          <a:xfrm flipV="1">
            <a:off x="4972050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58" name="Line 42"/>
          <p:cNvSpPr>
            <a:spLocks noChangeShapeType="1"/>
          </p:cNvSpPr>
          <p:nvPr/>
        </p:nvSpPr>
        <p:spPr bwMode="auto">
          <a:xfrm flipV="1">
            <a:off x="5102225" y="1212850"/>
            <a:ext cx="1588" cy="11271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59" name="Line 43"/>
          <p:cNvSpPr>
            <a:spLocks noChangeShapeType="1"/>
          </p:cNvSpPr>
          <p:nvPr/>
        </p:nvSpPr>
        <p:spPr bwMode="auto">
          <a:xfrm flipV="1">
            <a:off x="5232400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60" name="Line 44"/>
          <p:cNvSpPr>
            <a:spLocks noChangeShapeType="1"/>
          </p:cNvSpPr>
          <p:nvPr/>
        </p:nvSpPr>
        <p:spPr bwMode="auto">
          <a:xfrm flipV="1">
            <a:off x="5343525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61" name="Line 45"/>
          <p:cNvSpPr>
            <a:spLocks noChangeShapeType="1"/>
          </p:cNvSpPr>
          <p:nvPr/>
        </p:nvSpPr>
        <p:spPr bwMode="auto">
          <a:xfrm flipV="1">
            <a:off x="5473700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62" name="Line 46"/>
          <p:cNvSpPr>
            <a:spLocks noChangeShapeType="1"/>
          </p:cNvSpPr>
          <p:nvPr/>
        </p:nvSpPr>
        <p:spPr bwMode="auto">
          <a:xfrm flipV="1">
            <a:off x="5603875" y="1250950"/>
            <a:ext cx="1588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63" name="Line 47"/>
          <p:cNvSpPr>
            <a:spLocks noChangeShapeType="1"/>
          </p:cNvSpPr>
          <p:nvPr/>
        </p:nvSpPr>
        <p:spPr bwMode="auto">
          <a:xfrm flipV="1">
            <a:off x="6999288" y="1157288"/>
            <a:ext cx="1587" cy="1682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64" name="Line 48"/>
          <p:cNvSpPr>
            <a:spLocks noChangeShapeType="1"/>
          </p:cNvSpPr>
          <p:nvPr/>
        </p:nvSpPr>
        <p:spPr bwMode="auto">
          <a:xfrm flipV="1">
            <a:off x="5864225" y="1231900"/>
            <a:ext cx="1588" cy="936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65" name="Line 49"/>
          <p:cNvSpPr>
            <a:spLocks noChangeShapeType="1"/>
          </p:cNvSpPr>
          <p:nvPr/>
        </p:nvSpPr>
        <p:spPr bwMode="auto">
          <a:xfrm flipV="1">
            <a:off x="5975350" y="1231900"/>
            <a:ext cx="1588" cy="936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66" name="Line 50"/>
          <p:cNvSpPr>
            <a:spLocks noChangeShapeType="1"/>
          </p:cNvSpPr>
          <p:nvPr/>
        </p:nvSpPr>
        <p:spPr bwMode="auto">
          <a:xfrm flipV="1">
            <a:off x="6105525" y="1231900"/>
            <a:ext cx="1588" cy="936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67" name="Line 51"/>
          <p:cNvSpPr>
            <a:spLocks noChangeShapeType="1"/>
          </p:cNvSpPr>
          <p:nvPr/>
        </p:nvSpPr>
        <p:spPr bwMode="auto">
          <a:xfrm flipV="1">
            <a:off x="6235700" y="1231900"/>
            <a:ext cx="1588" cy="936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68" name="Line 52"/>
          <p:cNvSpPr>
            <a:spLocks noChangeShapeType="1"/>
          </p:cNvSpPr>
          <p:nvPr/>
        </p:nvSpPr>
        <p:spPr bwMode="auto">
          <a:xfrm flipV="1">
            <a:off x="6365875" y="1212850"/>
            <a:ext cx="1588" cy="11271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69" name="Line 53"/>
          <p:cNvSpPr>
            <a:spLocks noChangeShapeType="1"/>
          </p:cNvSpPr>
          <p:nvPr/>
        </p:nvSpPr>
        <p:spPr bwMode="auto">
          <a:xfrm flipV="1">
            <a:off x="6496050" y="1231900"/>
            <a:ext cx="1588" cy="936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70" name="Line 54"/>
          <p:cNvSpPr>
            <a:spLocks noChangeShapeType="1"/>
          </p:cNvSpPr>
          <p:nvPr/>
        </p:nvSpPr>
        <p:spPr bwMode="auto">
          <a:xfrm flipV="1">
            <a:off x="6608763" y="1231900"/>
            <a:ext cx="1587" cy="936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71" name="Line 55"/>
          <p:cNvSpPr>
            <a:spLocks noChangeShapeType="1"/>
          </p:cNvSpPr>
          <p:nvPr/>
        </p:nvSpPr>
        <p:spPr bwMode="auto">
          <a:xfrm flipV="1">
            <a:off x="6738938" y="1231900"/>
            <a:ext cx="1587" cy="936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72" name="Line 56"/>
          <p:cNvSpPr>
            <a:spLocks noChangeShapeType="1"/>
          </p:cNvSpPr>
          <p:nvPr/>
        </p:nvSpPr>
        <p:spPr bwMode="auto">
          <a:xfrm flipV="1">
            <a:off x="6869113" y="1231900"/>
            <a:ext cx="1587" cy="936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73" name="Line 57"/>
          <p:cNvSpPr>
            <a:spLocks noChangeShapeType="1"/>
          </p:cNvSpPr>
          <p:nvPr/>
        </p:nvSpPr>
        <p:spPr bwMode="auto">
          <a:xfrm flipV="1">
            <a:off x="8262938" y="1157288"/>
            <a:ext cx="1587" cy="18573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74" name="Line 58"/>
          <p:cNvSpPr>
            <a:spLocks noChangeShapeType="1"/>
          </p:cNvSpPr>
          <p:nvPr/>
        </p:nvSpPr>
        <p:spPr bwMode="auto">
          <a:xfrm flipV="1">
            <a:off x="712946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75" name="Line 59"/>
          <p:cNvSpPr>
            <a:spLocks noChangeShapeType="1"/>
          </p:cNvSpPr>
          <p:nvPr/>
        </p:nvSpPr>
        <p:spPr bwMode="auto">
          <a:xfrm flipV="1">
            <a:off x="724058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76" name="Line 60"/>
          <p:cNvSpPr>
            <a:spLocks noChangeShapeType="1"/>
          </p:cNvSpPr>
          <p:nvPr/>
        </p:nvSpPr>
        <p:spPr bwMode="auto">
          <a:xfrm flipV="1">
            <a:off x="737076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77" name="Line 61"/>
          <p:cNvSpPr>
            <a:spLocks noChangeShapeType="1"/>
          </p:cNvSpPr>
          <p:nvPr/>
        </p:nvSpPr>
        <p:spPr bwMode="auto">
          <a:xfrm flipV="1">
            <a:off x="750093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78" name="Line 62"/>
          <p:cNvSpPr>
            <a:spLocks noChangeShapeType="1"/>
          </p:cNvSpPr>
          <p:nvPr/>
        </p:nvSpPr>
        <p:spPr bwMode="auto">
          <a:xfrm flipV="1">
            <a:off x="7631113" y="1212850"/>
            <a:ext cx="1587" cy="1301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79" name="Line 63"/>
          <p:cNvSpPr>
            <a:spLocks noChangeShapeType="1"/>
          </p:cNvSpPr>
          <p:nvPr/>
        </p:nvSpPr>
        <p:spPr bwMode="auto">
          <a:xfrm flipV="1">
            <a:off x="776128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80" name="Line 64"/>
          <p:cNvSpPr>
            <a:spLocks noChangeShapeType="1"/>
          </p:cNvSpPr>
          <p:nvPr/>
        </p:nvSpPr>
        <p:spPr bwMode="auto">
          <a:xfrm flipV="1">
            <a:off x="787241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81" name="Line 65"/>
          <p:cNvSpPr>
            <a:spLocks noChangeShapeType="1"/>
          </p:cNvSpPr>
          <p:nvPr/>
        </p:nvSpPr>
        <p:spPr bwMode="auto">
          <a:xfrm flipV="1">
            <a:off x="8002588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82" name="Line 66"/>
          <p:cNvSpPr>
            <a:spLocks noChangeShapeType="1"/>
          </p:cNvSpPr>
          <p:nvPr/>
        </p:nvSpPr>
        <p:spPr bwMode="auto">
          <a:xfrm flipV="1">
            <a:off x="8132763" y="1250950"/>
            <a:ext cx="1587" cy="920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83" name="Rectangle 67"/>
          <p:cNvSpPr>
            <a:spLocks noChangeArrowheads="1"/>
          </p:cNvSpPr>
          <p:nvPr/>
        </p:nvSpPr>
        <p:spPr bwMode="auto">
          <a:xfrm>
            <a:off x="619125" y="9540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300" b="1">
                <a:solidFill>
                  <a:srgbClr val="FFFF99"/>
                </a:solidFill>
              </a:rPr>
              <a:t>0</a:t>
            </a:r>
            <a:endParaRPr lang="en-GB">
              <a:solidFill>
                <a:srgbClr val="FFFF99"/>
              </a:solidFill>
            </a:endParaRPr>
          </a:p>
        </p:txBody>
      </p:sp>
      <p:sp>
        <p:nvSpPr>
          <p:cNvPr id="137284" name="Rectangle 68"/>
          <p:cNvSpPr>
            <a:spLocks noChangeArrowheads="1"/>
          </p:cNvSpPr>
          <p:nvPr/>
        </p:nvSpPr>
        <p:spPr bwMode="auto">
          <a:xfrm>
            <a:off x="1790700" y="954088"/>
            <a:ext cx="2762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300" b="1">
                <a:solidFill>
                  <a:srgbClr val="FFFF99"/>
                </a:solidFill>
              </a:rPr>
              <a:t>100</a:t>
            </a:r>
            <a:endParaRPr lang="en-GB">
              <a:solidFill>
                <a:srgbClr val="FFFF99"/>
              </a:solidFill>
            </a:endParaRPr>
          </a:p>
        </p:txBody>
      </p:sp>
      <p:sp>
        <p:nvSpPr>
          <p:cNvPr id="137285" name="Rectangle 69"/>
          <p:cNvSpPr>
            <a:spLocks noChangeArrowheads="1"/>
          </p:cNvSpPr>
          <p:nvPr/>
        </p:nvSpPr>
        <p:spPr bwMode="auto">
          <a:xfrm>
            <a:off x="3074988" y="954088"/>
            <a:ext cx="2762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300" b="1">
                <a:solidFill>
                  <a:srgbClr val="FFFF99"/>
                </a:solidFill>
              </a:rPr>
              <a:t>200</a:t>
            </a:r>
            <a:endParaRPr lang="en-GB">
              <a:solidFill>
                <a:srgbClr val="FFFF99"/>
              </a:solidFill>
            </a:endParaRPr>
          </a:p>
        </p:txBody>
      </p:sp>
      <p:sp>
        <p:nvSpPr>
          <p:cNvPr id="137286" name="Rectangle 70"/>
          <p:cNvSpPr>
            <a:spLocks noChangeArrowheads="1"/>
          </p:cNvSpPr>
          <p:nvPr/>
        </p:nvSpPr>
        <p:spPr bwMode="auto">
          <a:xfrm>
            <a:off x="4338638" y="954088"/>
            <a:ext cx="2762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300" b="1">
                <a:solidFill>
                  <a:srgbClr val="FFFF99"/>
                </a:solidFill>
              </a:rPr>
              <a:t>300</a:t>
            </a:r>
            <a:endParaRPr lang="en-GB">
              <a:solidFill>
                <a:srgbClr val="FFFF99"/>
              </a:solidFill>
            </a:endParaRPr>
          </a:p>
        </p:txBody>
      </p:sp>
      <p:sp>
        <p:nvSpPr>
          <p:cNvPr id="137287" name="Rectangle 71"/>
          <p:cNvSpPr>
            <a:spLocks noChangeArrowheads="1"/>
          </p:cNvSpPr>
          <p:nvPr/>
        </p:nvSpPr>
        <p:spPr bwMode="auto">
          <a:xfrm>
            <a:off x="5603875" y="954088"/>
            <a:ext cx="2762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300" b="1">
                <a:solidFill>
                  <a:srgbClr val="FFFF99"/>
                </a:solidFill>
              </a:rPr>
              <a:t>400</a:t>
            </a:r>
            <a:endParaRPr lang="en-GB">
              <a:solidFill>
                <a:srgbClr val="FFFF99"/>
              </a:solidFill>
            </a:endParaRPr>
          </a:p>
        </p:txBody>
      </p:sp>
      <p:sp>
        <p:nvSpPr>
          <p:cNvPr id="137288" name="Rectangle 72"/>
          <p:cNvSpPr>
            <a:spLocks noChangeArrowheads="1"/>
          </p:cNvSpPr>
          <p:nvPr/>
        </p:nvSpPr>
        <p:spPr bwMode="auto">
          <a:xfrm>
            <a:off x="6869113" y="954088"/>
            <a:ext cx="2762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300" b="1">
                <a:solidFill>
                  <a:srgbClr val="FFFF99"/>
                </a:solidFill>
              </a:rPr>
              <a:t>500</a:t>
            </a:r>
            <a:endParaRPr lang="en-GB">
              <a:solidFill>
                <a:srgbClr val="FFFF99"/>
              </a:solidFill>
            </a:endParaRPr>
          </a:p>
        </p:txBody>
      </p:sp>
      <p:sp>
        <p:nvSpPr>
          <p:cNvPr id="137289" name="Rectangle 73"/>
          <p:cNvSpPr>
            <a:spLocks noChangeArrowheads="1"/>
          </p:cNvSpPr>
          <p:nvPr/>
        </p:nvSpPr>
        <p:spPr bwMode="auto">
          <a:xfrm>
            <a:off x="8132763" y="954088"/>
            <a:ext cx="2762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300" b="1">
                <a:solidFill>
                  <a:srgbClr val="FFFF99"/>
                </a:solidFill>
              </a:rPr>
              <a:t>600</a:t>
            </a:r>
            <a:endParaRPr lang="en-GB">
              <a:solidFill>
                <a:srgbClr val="FFFF99"/>
              </a:solidFill>
            </a:endParaRPr>
          </a:p>
        </p:txBody>
      </p:sp>
      <p:sp>
        <p:nvSpPr>
          <p:cNvPr id="137290" name="Line 74"/>
          <p:cNvSpPr>
            <a:spLocks noChangeShapeType="1"/>
          </p:cNvSpPr>
          <p:nvPr/>
        </p:nvSpPr>
        <p:spPr bwMode="auto">
          <a:xfrm flipV="1">
            <a:off x="8375650" y="1250950"/>
            <a:ext cx="1588" cy="7461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91" name="Line 75"/>
          <p:cNvSpPr>
            <a:spLocks noChangeShapeType="1"/>
          </p:cNvSpPr>
          <p:nvPr/>
        </p:nvSpPr>
        <p:spPr bwMode="auto">
          <a:xfrm>
            <a:off x="674688" y="1720850"/>
            <a:ext cx="762635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92" name="Line 76"/>
          <p:cNvSpPr>
            <a:spLocks noChangeShapeType="1"/>
          </p:cNvSpPr>
          <p:nvPr/>
        </p:nvSpPr>
        <p:spPr bwMode="auto">
          <a:xfrm>
            <a:off x="6794500" y="1638300"/>
            <a:ext cx="130175" cy="1588"/>
          </a:xfrm>
          <a:prstGeom prst="line">
            <a:avLst/>
          </a:prstGeom>
          <a:noFill/>
          <a:ln w="1111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93" name="Line 77"/>
          <p:cNvSpPr>
            <a:spLocks noChangeShapeType="1"/>
          </p:cNvSpPr>
          <p:nvPr/>
        </p:nvSpPr>
        <p:spPr bwMode="auto">
          <a:xfrm>
            <a:off x="8170863" y="1638300"/>
            <a:ext cx="166687" cy="1588"/>
          </a:xfrm>
          <a:prstGeom prst="line">
            <a:avLst/>
          </a:prstGeom>
          <a:noFill/>
          <a:ln w="1111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94" name="Rectangle 78"/>
          <p:cNvSpPr>
            <a:spLocks noChangeArrowheads="1"/>
          </p:cNvSpPr>
          <p:nvPr/>
        </p:nvSpPr>
        <p:spPr bwMode="auto">
          <a:xfrm>
            <a:off x="3967163" y="1628775"/>
            <a:ext cx="204787" cy="1857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000"/>
          </a:p>
        </p:txBody>
      </p:sp>
      <p:sp>
        <p:nvSpPr>
          <p:cNvPr id="137295" name="Rectangle 79"/>
          <p:cNvSpPr>
            <a:spLocks noChangeArrowheads="1"/>
          </p:cNvSpPr>
          <p:nvPr/>
        </p:nvSpPr>
        <p:spPr bwMode="auto">
          <a:xfrm>
            <a:off x="655638" y="1628775"/>
            <a:ext cx="1897062" cy="185738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000"/>
          </a:p>
        </p:txBody>
      </p:sp>
      <p:sp>
        <p:nvSpPr>
          <p:cNvPr id="137296" name="Rectangle 80"/>
          <p:cNvSpPr>
            <a:spLocks noChangeArrowheads="1"/>
          </p:cNvSpPr>
          <p:nvPr/>
        </p:nvSpPr>
        <p:spPr bwMode="auto">
          <a:xfrm>
            <a:off x="2535238" y="1628775"/>
            <a:ext cx="911225" cy="1857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000"/>
          </a:p>
        </p:txBody>
      </p:sp>
      <p:sp>
        <p:nvSpPr>
          <p:cNvPr id="137297" name="Rectangle 81"/>
          <p:cNvSpPr>
            <a:spLocks noChangeArrowheads="1"/>
          </p:cNvSpPr>
          <p:nvPr/>
        </p:nvSpPr>
        <p:spPr bwMode="auto">
          <a:xfrm>
            <a:off x="4524375" y="1628775"/>
            <a:ext cx="614363" cy="1857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000"/>
          </a:p>
        </p:txBody>
      </p:sp>
      <p:sp>
        <p:nvSpPr>
          <p:cNvPr id="137298" name="Rectangle 82"/>
          <p:cNvSpPr>
            <a:spLocks noChangeArrowheads="1"/>
          </p:cNvSpPr>
          <p:nvPr/>
        </p:nvSpPr>
        <p:spPr bwMode="auto">
          <a:xfrm>
            <a:off x="5697538" y="1628775"/>
            <a:ext cx="706437" cy="1857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000"/>
          </a:p>
        </p:txBody>
      </p:sp>
      <p:sp>
        <p:nvSpPr>
          <p:cNvPr id="137299" name="Rectangle 83"/>
          <p:cNvSpPr>
            <a:spLocks noChangeArrowheads="1"/>
          </p:cNvSpPr>
          <p:nvPr/>
        </p:nvSpPr>
        <p:spPr bwMode="auto">
          <a:xfrm>
            <a:off x="5102225" y="1628775"/>
            <a:ext cx="612775" cy="185738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000"/>
          </a:p>
        </p:txBody>
      </p:sp>
      <p:sp>
        <p:nvSpPr>
          <p:cNvPr id="137300" name="Rectangle 84"/>
          <p:cNvSpPr>
            <a:spLocks noChangeArrowheads="1"/>
          </p:cNvSpPr>
          <p:nvPr/>
        </p:nvSpPr>
        <p:spPr bwMode="auto">
          <a:xfrm>
            <a:off x="6365875" y="1628775"/>
            <a:ext cx="2046288" cy="185738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000"/>
          </a:p>
        </p:txBody>
      </p:sp>
      <p:sp>
        <p:nvSpPr>
          <p:cNvPr id="137301" name="Rectangle 85"/>
          <p:cNvSpPr>
            <a:spLocks noChangeArrowheads="1"/>
          </p:cNvSpPr>
          <p:nvPr/>
        </p:nvSpPr>
        <p:spPr bwMode="auto">
          <a:xfrm>
            <a:off x="4152900" y="1628775"/>
            <a:ext cx="446088" cy="185738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000"/>
          </a:p>
        </p:txBody>
      </p:sp>
      <p:sp>
        <p:nvSpPr>
          <p:cNvPr id="137302" name="Rectangle 86"/>
          <p:cNvSpPr>
            <a:spLocks noChangeArrowheads="1"/>
          </p:cNvSpPr>
          <p:nvPr/>
        </p:nvSpPr>
        <p:spPr bwMode="auto">
          <a:xfrm>
            <a:off x="3427413" y="1628775"/>
            <a:ext cx="558800" cy="185738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000"/>
          </a:p>
        </p:txBody>
      </p:sp>
      <p:grpSp>
        <p:nvGrpSpPr>
          <p:cNvPr id="137303" name="Group 87"/>
          <p:cNvGrpSpPr>
            <a:grpSpLocks/>
          </p:cNvGrpSpPr>
          <p:nvPr/>
        </p:nvGrpSpPr>
        <p:grpSpPr bwMode="auto">
          <a:xfrm>
            <a:off x="1511300" y="1622425"/>
            <a:ext cx="5949950" cy="198438"/>
            <a:chOff x="1047" y="1553"/>
            <a:chExt cx="3748" cy="125"/>
          </a:xfrm>
        </p:grpSpPr>
        <p:sp>
          <p:nvSpPr>
            <p:cNvPr id="137307" name="Rectangle 88"/>
            <p:cNvSpPr>
              <a:spLocks noChangeArrowheads="1"/>
            </p:cNvSpPr>
            <p:nvPr/>
          </p:nvSpPr>
          <p:spPr bwMode="auto">
            <a:xfrm>
              <a:off x="1047" y="1553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300" b="1">
                  <a:solidFill>
                    <a:srgbClr val="FFFFFF"/>
                  </a:solidFill>
                </a:rPr>
                <a:t>2</a:t>
              </a:r>
              <a:endParaRPr lang="en-GB"/>
            </a:p>
          </p:txBody>
        </p:sp>
        <p:sp>
          <p:nvSpPr>
            <p:cNvPr id="137308" name="Rectangle 89"/>
            <p:cNvSpPr>
              <a:spLocks noChangeArrowheads="1"/>
            </p:cNvSpPr>
            <p:nvPr/>
          </p:nvSpPr>
          <p:spPr bwMode="auto">
            <a:xfrm>
              <a:off x="1950" y="1553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300" b="1">
                  <a:solidFill>
                    <a:srgbClr val="FFFFFF"/>
                  </a:solidFill>
                </a:rPr>
                <a:t>3</a:t>
              </a:r>
              <a:endParaRPr lang="en-GB"/>
            </a:p>
          </p:txBody>
        </p:sp>
        <p:sp>
          <p:nvSpPr>
            <p:cNvPr id="137309" name="Rectangle 90"/>
            <p:cNvSpPr>
              <a:spLocks noChangeArrowheads="1"/>
            </p:cNvSpPr>
            <p:nvPr/>
          </p:nvSpPr>
          <p:spPr bwMode="auto">
            <a:xfrm>
              <a:off x="2406" y="1553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300" b="1">
                  <a:solidFill>
                    <a:srgbClr val="FFFFFF"/>
                  </a:solidFill>
                </a:rPr>
                <a:t>4</a:t>
              </a:r>
              <a:endParaRPr lang="en-GB"/>
            </a:p>
          </p:txBody>
        </p:sp>
        <p:sp>
          <p:nvSpPr>
            <p:cNvPr id="137310" name="Rectangle 91"/>
            <p:cNvSpPr>
              <a:spLocks noChangeArrowheads="1"/>
            </p:cNvSpPr>
            <p:nvPr/>
          </p:nvSpPr>
          <p:spPr bwMode="auto">
            <a:xfrm>
              <a:off x="2641" y="1553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300" b="1">
                  <a:solidFill>
                    <a:srgbClr val="FFFFFF"/>
                  </a:solidFill>
                </a:rPr>
                <a:t>5</a:t>
              </a:r>
              <a:endParaRPr lang="en-GB"/>
            </a:p>
          </p:txBody>
        </p:sp>
        <p:sp>
          <p:nvSpPr>
            <p:cNvPr id="137311" name="Rectangle 92"/>
            <p:cNvSpPr>
              <a:spLocks noChangeArrowheads="1"/>
            </p:cNvSpPr>
            <p:nvPr/>
          </p:nvSpPr>
          <p:spPr bwMode="auto">
            <a:xfrm>
              <a:off x="3121" y="1553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300" b="1">
                  <a:solidFill>
                    <a:srgbClr val="FFFFFF"/>
                  </a:solidFill>
                </a:rPr>
                <a:t>7</a:t>
              </a:r>
              <a:endParaRPr lang="en-GB"/>
            </a:p>
          </p:txBody>
        </p:sp>
        <p:sp>
          <p:nvSpPr>
            <p:cNvPr id="137312" name="Rectangle 93"/>
            <p:cNvSpPr>
              <a:spLocks noChangeArrowheads="1"/>
            </p:cNvSpPr>
            <p:nvPr/>
          </p:nvSpPr>
          <p:spPr bwMode="auto">
            <a:xfrm>
              <a:off x="3461" y="1553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300" b="1">
                  <a:solidFill>
                    <a:srgbClr val="FFFFFF"/>
                  </a:solidFill>
                </a:rPr>
                <a:t>8</a:t>
              </a:r>
              <a:endParaRPr lang="en-GB"/>
            </a:p>
          </p:txBody>
        </p:sp>
        <p:sp>
          <p:nvSpPr>
            <p:cNvPr id="137313" name="Rectangle 94"/>
            <p:cNvSpPr>
              <a:spLocks noChangeArrowheads="1"/>
            </p:cNvSpPr>
            <p:nvPr/>
          </p:nvSpPr>
          <p:spPr bwMode="auto">
            <a:xfrm>
              <a:off x="3871" y="1553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300" b="1">
                  <a:solidFill>
                    <a:srgbClr val="FFFFFF"/>
                  </a:solidFill>
                </a:rPr>
                <a:t>9</a:t>
              </a:r>
              <a:endParaRPr lang="en-GB"/>
            </a:p>
          </p:txBody>
        </p:sp>
        <p:sp>
          <p:nvSpPr>
            <p:cNvPr id="137314" name="Rectangle 95"/>
            <p:cNvSpPr>
              <a:spLocks noChangeArrowheads="1"/>
            </p:cNvSpPr>
            <p:nvPr/>
          </p:nvSpPr>
          <p:spPr bwMode="auto">
            <a:xfrm>
              <a:off x="4679" y="1553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300" b="1">
                  <a:solidFill>
                    <a:srgbClr val="FFFFFF"/>
                  </a:solidFill>
                </a:rPr>
                <a:t>10</a:t>
              </a:r>
              <a:endParaRPr lang="en-GB"/>
            </a:p>
          </p:txBody>
        </p:sp>
        <p:sp>
          <p:nvSpPr>
            <p:cNvPr id="137315" name="Rectangle 96"/>
            <p:cNvSpPr>
              <a:spLocks noChangeArrowheads="1"/>
            </p:cNvSpPr>
            <p:nvPr/>
          </p:nvSpPr>
          <p:spPr bwMode="auto">
            <a:xfrm>
              <a:off x="2817" y="1553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300" b="1">
                  <a:solidFill>
                    <a:srgbClr val="FFFFFF"/>
                  </a:solidFill>
                </a:rPr>
                <a:t>6</a:t>
              </a:r>
              <a:endParaRPr lang="en-GB"/>
            </a:p>
          </p:txBody>
        </p:sp>
      </p:grpSp>
      <p:sp>
        <p:nvSpPr>
          <p:cNvPr id="137304" name="Text Box 97"/>
          <p:cNvSpPr txBox="1">
            <a:spLocks noChangeArrowheads="1"/>
          </p:cNvSpPr>
          <p:nvPr/>
        </p:nvSpPr>
        <p:spPr bwMode="auto">
          <a:xfrm>
            <a:off x="6597650" y="1343025"/>
            <a:ext cx="577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tx2"/>
                </a:solidFill>
              </a:rPr>
              <a:t>NLS1</a:t>
            </a:r>
          </a:p>
        </p:txBody>
      </p:sp>
      <p:sp>
        <p:nvSpPr>
          <p:cNvPr id="137305" name="Text Box 98"/>
          <p:cNvSpPr txBox="1">
            <a:spLocks noChangeArrowheads="1"/>
          </p:cNvSpPr>
          <p:nvPr/>
        </p:nvSpPr>
        <p:spPr bwMode="auto">
          <a:xfrm>
            <a:off x="7962900" y="1343025"/>
            <a:ext cx="576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tx2"/>
                </a:solidFill>
              </a:rPr>
              <a:t>NLS2</a:t>
            </a:r>
          </a:p>
        </p:txBody>
      </p:sp>
      <p:sp>
        <p:nvSpPr>
          <p:cNvPr id="137306" name="Rectangle 99"/>
          <p:cNvSpPr>
            <a:spLocks noChangeArrowheads="1"/>
          </p:cNvSpPr>
          <p:nvPr/>
        </p:nvSpPr>
        <p:spPr bwMode="auto">
          <a:xfrm>
            <a:off x="400050" y="5989638"/>
            <a:ext cx="8340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SzPct val="100000"/>
            </a:pPr>
            <a:r>
              <a:rPr lang="en-GB" sz="2000" b="1">
                <a:solidFill>
                  <a:schemeClr val="tx2"/>
                </a:solidFill>
              </a:rPr>
              <a:t>The pattern of MENIN expression cannot explain the endocrine nature of associated tumours</a:t>
            </a:r>
            <a:r>
              <a:rPr lang="en-GB" sz="2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ChangeArrowheads="1"/>
          </p:cNvSpPr>
          <p:nvPr/>
        </p:nvSpPr>
        <p:spPr bwMode="auto">
          <a:xfrm>
            <a:off x="688975" y="528638"/>
            <a:ext cx="7772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sz="2800" b="1">
                <a:solidFill>
                  <a:schemeClr val="tx2"/>
                </a:solidFill>
              </a:rPr>
              <a:t>MENIN interactions and function</a:t>
            </a:r>
          </a:p>
        </p:txBody>
      </p:sp>
      <p:sp>
        <p:nvSpPr>
          <p:cNvPr id="138242" name="Rectangle 4"/>
          <p:cNvSpPr>
            <a:spLocks noChangeArrowheads="1"/>
          </p:cNvSpPr>
          <p:nvPr/>
        </p:nvSpPr>
        <p:spPr bwMode="auto">
          <a:xfrm>
            <a:off x="1581150" y="6581775"/>
            <a:ext cx="7562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>
                <a:solidFill>
                  <a:srgbClr val="B2B2B2"/>
                </a:solidFill>
              </a:rPr>
              <a:t>(</a:t>
            </a:r>
            <a:r>
              <a:rPr lang="sv-SE" sz="1200" b="1" i="1">
                <a:solidFill>
                  <a:srgbClr val="B2B2B2"/>
                </a:solidFill>
              </a:rPr>
              <a:t>Chandrasekharappa SC 2003 J Int Med 253:606 ;</a:t>
            </a:r>
            <a:r>
              <a:rPr lang="en-GB" sz="1200" b="1" i="1">
                <a:solidFill>
                  <a:srgbClr val="B2B2B2"/>
                </a:solidFill>
              </a:rPr>
              <a:t>Thakker RV 2010 Best Pract Clin Endo Metab 24:355)</a:t>
            </a:r>
            <a:endParaRPr lang="en-GB" sz="1600" i="1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138243" name="Rectangle 5"/>
          <p:cNvSpPr>
            <a:spLocks noChangeArrowheads="1"/>
          </p:cNvSpPr>
          <p:nvPr/>
        </p:nvSpPr>
        <p:spPr bwMode="auto">
          <a:xfrm>
            <a:off x="528638" y="5099050"/>
            <a:ext cx="834231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rgbClr val="CCFFFF"/>
                </a:solidFill>
              </a:rPr>
              <a:t>Two hybrid screening, co-immunoprecipitation and GST-pull-down studies</a:t>
            </a:r>
          </a:p>
        </p:txBody>
      </p:sp>
      <p:pic>
        <p:nvPicPr>
          <p:cNvPr id="138244" name="Picture 6" descr="Menin protein interactions Thakker 2010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2763"/>
            <a:ext cx="3760788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8" descr="Menin interactions thakker.tif"/>
          <p:cNvPicPr>
            <a:picLocks noChangeAspect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4881563" y="1779588"/>
            <a:ext cx="3735387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4488" y="565150"/>
            <a:ext cx="8426450" cy="409575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Transcriptional regulation by Menin</a:t>
            </a:r>
          </a:p>
        </p:txBody>
      </p:sp>
      <p:sp>
        <p:nvSpPr>
          <p:cNvPr id="1392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7225" y="1400175"/>
            <a:ext cx="7754938" cy="4852988"/>
          </a:xfrm>
        </p:spPr>
        <p:txBody>
          <a:bodyPr/>
          <a:lstStyle/>
          <a:p>
            <a:pPr marL="0" indent="0" defTabSz="542925"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Interacts with JunD and C-Jun to suppresses transcription</a:t>
            </a:r>
          </a:p>
          <a:p>
            <a:pPr marL="0" indent="0" defTabSz="542925"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	</a:t>
            </a: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JunD/mSin3A/HDAC histone deacetylase recruitment</a:t>
            </a:r>
          </a:p>
          <a:p>
            <a:pPr marL="0" indent="0" defTabSz="542925"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Binds NF</a:t>
            </a:r>
            <a:r>
              <a:rPr lang="en-GB" sz="1800" smtClean="0">
                <a:solidFill>
                  <a:srgbClr val="CCFFFF"/>
                </a:solidFill>
                <a:latin typeface="Arial" charset="0"/>
                <a:sym typeface="Symbol" pitchFamily="18" charset="2"/>
              </a:rPr>
              <a:t>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B </a:t>
            </a:r>
            <a:r>
              <a:rPr lang="en-GB" sz="1800" smtClean="0">
                <a:solidFill>
                  <a:srgbClr val="CCFFFF"/>
                </a:solidFill>
                <a:latin typeface="Arial" charset="0"/>
                <a:cs typeface="Arial" charset="0"/>
              </a:rPr>
              <a:t>(p50, p52 and p65) 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suppressing transcriptional activation</a:t>
            </a:r>
          </a:p>
          <a:p>
            <a:pPr marL="0" indent="0" defTabSz="542925"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Inhibits TGF</a:t>
            </a:r>
            <a:r>
              <a:rPr lang="en-GB" sz="1800" smtClean="0">
                <a:solidFill>
                  <a:srgbClr val="CCFFFF"/>
                </a:solidFill>
                <a:latin typeface="Symbol" pitchFamily="18" charset="2"/>
              </a:rPr>
              <a:t>b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 and BMP-2 signally by binding Smad3 and Smad1/5 </a:t>
            </a:r>
          </a:p>
          <a:p>
            <a:pPr marL="0" indent="0" defTabSz="542925"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Menin is component of MLL histone methyltransferase complex</a:t>
            </a:r>
          </a:p>
          <a:p>
            <a:pPr marL="0" indent="0" defTabSz="542925"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	</a:t>
            </a: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Activates gene transcription by H3-K4-timethylation</a:t>
            </a:r>
          </a:p>
          <a:p>
            <a:pPr marL="0" indent="0" defTabSz="542925"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Menin binds and act as co-activator for ER</a:t>
            </a:r>
            <a:r>
              <a:rPr lang="en-GB" sz="1800" smtClean="0">
                <a:solidFill>
                  <a:srgbClr val="CCFFFF"/>
                </a:solidFill>
                <a:latin typeface="Arial" charset="0"/>
                <a:sym typeface="Symbol" pitchFamily="18" charset="2"/>
              </a:rPr>
              <a:t>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, VDR and PPAR</a:t>
            </a:r>
            <a:r>
              <a:rPr lang="en-GB" sz="1800" smtClean="0">
                <a:solidFill>
                  <a:srgbClr val="CCFFFF"/>
                </a:solidFill>
                <a:latin typeface="Arial" charset="0"/>
                <a:sym typeface="Symbol" pitchFamily="18" charset="2"/>
              </a:rPr>
              <a:t>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 </a:t>
            </a:r>
          </a:p>
          <a:p>
            <a:pPr marL="0" indent="0" defTabSz="542925"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Menin binds </a:t>
            </a:r>
            <a:r>
              <a:rPr lang="en-GB" sz="1800" smtClean="0">
                <a:solidFill>
                  <a:srgbClr val="CCFFFF"/>
                </a:solidFill>
                <a:latin typeface="Arial" charset="0"/>
                <a:sym typeface="Symbol" pitchFamily="18" charset="2"/>
              </a:rPr>
              <a:t>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-catenin</a:t>
            </a:r>
          </a:p>
          <a:p>
            <a:pPr marL="0" indent="0" defTabSz="542925"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	 </a:t>
            </a: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Effects </a:t>
            </a:r>
            <a:r>
              <a:rPr lang="en-GB" sz="1800" smtClean="0">
                <a:solidFill>
                  <a:srgbClr val="FFFF99"/>
                </a:solidFill>
                <a:latin typeface="Arial" charset="0"/>
                <a:sym typeface="Symbol" pitchFamily="18" charset="2"/>
              </a:rPr>
              <a:t></a:t>
            </a: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-catenin cellular location and Wnt signalling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 	</a:t>
            </a:r>
          </a:p>
          <a:p>
            <a:pPr marL="0" indent="0" defTabSz="542925"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	</a:t>
            </a:r>
          </a:p>
          <a:p>
            <a:pPr marL="0" indent="0" algn="ctr" defTabSz="542925">
              <a:buFontTx/>
              <a:buNone/>
            </a:pPr>
            <a:r>
              <a:rPr lang="en-GB" sz="1800" smtClean="0">
                <a:solidFill>
                  <a:srgbClr val="FF99FF"/>
                </a:solidFill>
                <a:latin typeface="Arial" charset="0"/>
              </a:rPr>
              <a:t>“Menin may act as an adapter protein regulating many molecular</a:t>
            </a:r>
          </a:p>
          <a:p>
            <a:pPr marL="0" indent="0" algn="ctr" defTabSz="542925">
              <a:buFontTx/>
              <a:buNone/>
            </a:pPr>
            <a:r>
              <a:rPr lang="en-GB" sz="1800" smtClean="0">
                <a:solidFill>
                  <a:srgbClr val="FF99FF"/>
                </a:solidFill>
                <a:latin typeface="Arial" charset="0"/>
              </a:rPr>
              <a:t>complexes involved in tumorigenesis, proliferation, differentiation,</a:t>
            </a:r>
          </a:p>
          <a:p>
            <a:pPr marL="0" indent="0" algn="ctr" defTabSz="542925">
              <a:buFontTx/>
              <a:buNone/>
            </a:pPr>
            <a:r>
              <a:rPr lang="en-GB" sz="1800" smtClean="0">
                <a:solidFill>
                  <a:srgbClr val="FF99FF"/>
                </a:solidFill>
                <a:latin typeface="Arial" charset="0"/>
              </a:rPr>
              <a:t>apoptosis, growth factor and stress responses, DNA repair and</a:t>
            </a:r>
          </a:p>
          <a:p>
            <a:pPr marL="0" indent="0" algn="ctr" defTabSz="542925">
              <a:buFontTx/>
              <a:buNone/>
            </a:pPr>
            <a:r>
              <a:rPr lang="en-GB" sz="1800" smtClean="0">
                <a:solidFill>
                  <a:srgbClr val="FF99FF"/>
                </a:solidFill>
                <a:latin typeface="Arial" charset="0"/>
              </a:rPr>
              <a:t>epigenetic modification”</a:t>
            </a:r>
          </a:p>
        </p:txBody>
      </p:sp>
      <p:sp>
        <p:nvSpPr>
          <p:cNvPr id="139267" name="Rectangle 5"/>
          <p:cNvSpPr>
            <a:spLocks noChangeArrowheads="1"/>
          </p:cNvSpPr>
          <p:nvPr/>
        </p:nvSpPr>
        <p:spPr bwMode="auto">
          <a:xfrm>
            <a:off x="2382838" y="6583363"/>
            <a:ext cx="6761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>
                <a:solidFill>
                  <a:srgbClr val="B2B2B2"/>
                </a:solidFill>
              </a:rPr>
              <a:t>(Balogh K 2010 Mol Cell Endo 326:80; Thakker RV 2010 Best Pract Clin Endo Metab 24:355)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3225" y="490538"/>
            <a:ext cx="8345488" cy="817562"/>
          </a:xfrm>
        </p:spPr>
        <p:txBody>
          <a:bodyPr/>
          <a:lstStyle/>
          <a:p>
            <a:r>
              <a:rPr lang="en-GB" sz="2800" dirty="0" smtClean="0">
                <a:latin typeface="Arial" charset="0"/>
              </a:rPr>
              <a:t>MEN1 and MEN2</a:t>
            </a:r>
            <a:br>
              <a:rPr lang="en-GB" sz="2800" dirty="0" smtClean="0">
                <a:latin typeface="Arial" charset="0"/>
              </a:rPr>
            </a:br>
            <a:r>
              <a:rPr lang="en-GB" sz="2000" dirty="0" smtClean="0">
                <a:solidFill>
                  <a:srgbClr val="CCFFFF"/>
                </a:solidFill>
                <a:latin typeface="Arial" charset="0"/>
              </a:rPr>
              <a:t>Rare autosomal dominant familial cancer syndromes</a:t>
            </a:r>
            <a:endParaRPr lang="en-GB" sz="2000" dirty="0" smtClean="0">
              <a:latin typeface="Arial" charset="0"/>
            </a:endParaRP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340347" y="1541463"/>
            <a:ext cx="4628384" cy="507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b="1" dirty="0">
                <a:solidFill>
                  <a:srgbClr val="FF99FF"/>
                </a:solidFill>
              </a:rPr>
              <a:t>Prevalence 1 per 100,000</a:t>
            </a:r>
          </a:p>
          <a:p>
            <a:pPr eaLnBrk="0" hangingPunct="0"/>
            <a:r>
              <a:rPr lang="en-GB" b="1" dirty="0">
                <a:solidFill>
                  <a:srgbClr val="FF99FF"/>
                </a:solidFill>
              </a:rPr>
              <a:t>Presentation 5 to 81 years</a:t>
            </a:r>
          </a:p>
          <a:p>
            <a:pPr eaLnBrk="0" hangingPunct="0"/>
            <a:endParaRPr lang="en-GB" b="1" dirty="0">
              <a:solidFill>
                <a:srgbClr val="CCFFFF"/>
              </a:solidFill>
            </a:endParaRPr>
          </a:p>
          <a:p>
            <a:pPr eaLnBrk="0" hangingPunct="0"/>
            <a:r>
              <a:rPr lang="en-GB" b="1" dirty="0">
                <a:solidFill>
                  <a:srgbClr val="CCFFFF"/>
                </a:solidFill>
              </a:rPr>
              <a:t>MEN1</a:t>
            </a:r>
            <a:r>
              <a:rPr lang="en-GB" b="1" dirty="0">
                <a:solidFill>
                  <a:srgbClr val="00FFFF"/>
                </a:solidFill>
              </a:rPr>
              <a:t>	</a:t>
            </a:r>
            <a:r>
              <a:rPr lang="en-GB" b="1" dirty="0"/>
              <a:t>	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Parathyroid tumours 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Pancreatic  islet cell </a:t>
            </a:r>
            <a:r>
              <a:rPr lang="en-GB" b="1" dirty="0" smtClean="0">
                <a:solidFill>
                  <a:srgbClr val="FFFF99"/>
                </a:solidFill>
              </a:rPr>
              <a:t>tumours (NETs)</a:t>
            </a:r>
            <a:endParaRPr lang="en-GB" b="1" dirty="0">
              <a:solidFill>
                <a:srgbClr val="FFFF99"/>
              </a:solidFill>
            </a:endParaRP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Anterior pituitary tumours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Adrenal cortical tumours </a:t>
            </a:r>
          </a:p>
          <a:p>
            <a:pPr eaLnBrk="0" hangingPunct="0"/>
            <a:r>
              <a:rPr lang="en-GB" b="1" dirty="0" smtClean="0">
                <a:solidFill>
                  <a:srgbClr val="FFFF99"/>
                </a:solidFill>
              </a:rPr>
              <a:t>Gut, </a:t>
            </a:r>
            <a:r>
              <a:rPr lang="en-GB" b="1" dirty="0" err="1" smtClean="0">
                <a:solidFill>
                  <a:srgbClr val="FFFF99"/>
                </a:solidFill>
              </a:rPr>
              <a:t>thymic</a:t>
            </a:r>
            <a:r>
              <a:rPr lang="en-GB" b="1" dirty="0" smtClean="0">
                <a:solidFill>
                  <a:srgbClr val="FFFF99"/>
                </a:solidFill>
              </a:rPr>
              <a:t>, bronchial carcinoids (NETs)</a:t>
            </a:r>
            <a:endParaRPr lang="en-GB" b="1" dirty="0">
              <a:solidFill>
                <a:srgbClr val="FFFF99"/>
              </a:solidFill>
            </a:endParaRPr>
          </a:p>
          <a:p>
            <a:pPr eaLnBrk="0" hangingPunct="0"/>
            <a:r>
              <a:rPr lang="en-GB" b="1" dirty="0" err="1">
                <a:solidFill>
                  <a:srgbClr val="FFFF99"/>
                </a:solidFill>
              </a:rPr>
              <a:t>Angiofibromas</a:t>
            </a:r>
            <a:r>
              <a:rPr lang="en-GB" b="1" dirty="0">
                <a:solidFill>
                  <a:srgbClr val="FFFF99"/>
                </a:solidFill>
              </a:rPr>
              <a:t>, </a:t>
            </a:r>
            <a:r>
              <a:rPr lang="en-GB" b="1" dirty="0" err="1">
                <a:solidFill>
                  <a:srgbClr val="FFFF99"/>
                </a:solidFill>
              </a:rPr>
              <a:t>lipoma</a:t>
            </a:r>
            <a:endParaRPr lang="en-GB" b="1" dirty="0">
              <a:solidFill>
                <a:srgbClr val="FFFF99"/>
              </a:solidFill>
            </a:endParaRPr>
          </a:p>
          <a:p>
            <a:pPr eaLnBrk="0" hangingPunct="0"/>
            <a:r>
              <a:rPr lang="en-GB" b="1" dirty="0" err="1">
                <a:solidFill>
                  <a:srgbClr val="FFFF99"/>
                </a:solidFill>
              </a:rPr>
              <a:t>collaginomas</a:t>
            </a:r>
            <a:r>
              <a:rPr lang="en-GB" b="1" dirty="0">
                <a:solidFill>
                  <a:srgbClr val="FFFF99"/>
                </a:solidFill>
              </a:rPr>
              <a:t>, </a:t>
            </a:r>
            <a:r>
              <a:rPr lang="en-GB" b="1" dirty="0" err="1">
                <a:solidFill>
                  <a:srgbClr val="FFFF99"/>
                </a:solidFill>
              </a:rPr>
              <a:t>meningiomas</a:t>
            </a:r>
            <a:endParaRPr lang="en-GB" b="1" dirty="0">
              <a:solidFill>
                <a:srgbClr val="FFFF99"/>
              </a:solidFill>
            </a:endParaRPr>
          </a:p>
          <a:p>
            <a:pPr eaLnBrk="0" hangingPunct="0"/>
            <a:endParaRPr lang="en-GB" b="1" dirty="0">
              <a:solidFill>
                <a:srgbClr val="FFFF99"/>
              </a:solidFill>
            </a:endParaRPr>
          </a:p>
          <a:p>
            <a:pPr eaLnBrk="0" hangingPunct="0"/>
            <a:r>
              <a:rPr lang="en-GB" b="1" dirty="0">
                <a:solidFill>
                  <a:srgbClr val="CCFFFF"/>
                </a:solidFill>
              </a:rPr>
              <a:t>Isolated familial syndromes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Hyperparathyroidism</a:t>
            </a:r>
          </a:p>
          <a:p>
            <a:pPr eaLnBrk="0" hangingPunct="0"/>
            <a:r>
              <a:rPr lang="en-GB" b="1" dirty="0" err="1">
                <a:solidFill>
                  <a:srgbClr val="FFFF99"/>
                </a:solidFill>
              </a:rPr>
              <a:t>Prolactinomas</a:t>
            </a:r>
            <a:r>
              <a:rPr lang="en-GB" b="1" dirty="0">
                <a:solidFill>
                  <a:srgbClr val="FFFF99"/>
                </a:solidFill>
              </a:rPr>
              <a:t>/Acromegaly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Carcinoids</a:t>
            </a:r>
          </a:p>
          <a:p>
            <a:pPr eaLnBrk="0" hangingPunct="0"/>
            <a:endParaRPr lang="en-GB" b="1" dirty="0">
              <a:solidFill>
                <a:srgbClr val="FFFF99"/>
              </a:solidFill>
            </a:endParaRPr>
          </a:p>
          <a:p>
            <a:pPr hangingPunct="0"/>
            <a:endParaRPr lang="en-GB" b="1" dirty="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981996" y="1541463"/>
            <a:ext cx="3888886" cy="507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b="1" dirty="0">
                <a:solidFill>
                  <a:srgbClr val="FF99FF"/>
                </a:solidFill>
              </a:rPr>
              <a:t>Prevalence 1 per 500,000</a:t>
            </a:r>
            <a:r>
              <a:rPr lang="en-GB" dirty="0">
                <a:solidFill>
                  <a:srgbClr val="FF99FF"/>
                </a:solidFill>
              </a:rPr>
              <a:t> </a:t>
            </a:r>
          </a:p>
          <a:p>
            <a:pPr eaLnBrk="0" hangingPunct="0"/>
            <a:r>
              <a:rPr lang="en-GB" b="1" dirty="0">
                <a:solidFill>
                  <a:srgbClr val="FF99FF"/>
                </a:solidFill>
              </a:rPr>
              <a:t>High </a:t>
            </a:r>
            <a:r>
              <a:rPr lang="en-GB" b="1" dirty="0" smtClean="0">
                <a:solidFill>
                  <a:srgbClr val="FF99FF"/>
                </a:solidFill>
              </a:rPr>
              <a:t>penetrance 6/12 to 40 years</a:t>
            </a:r>
            <a:endParaRPr lang="en-GB" b="1" dirty="0">
              <a:solidFill>
                <a:srgbClr val="FF99FF"/>
              </a:solidFill>
            </a:endParaRPr>
          </a:p>
          <a:p>
            <a:pPr eaLnBrk="0" hangingPunct="0"/>
            <a:r>
              <a:rPr lang="en-GB" b="1" dirty="0">
                <a:solidFill>
                  <a:srgbClr val="00FFFF"/>
                </a:solidFill>
              </a:rPr>
              <a:t> </a:t>
            </a:r>
          </a:p>
          <a:p>
            <a:pPr eaLnBrk="0" hangingPunct="0"/>
            <a:r>
              <a:rPr lang="en-GB" b="1" dirty="0">
                <a:solidFill>
                  <a:srgbClr val="CCFFFF"/>
                </a:solidFill>
              </a:rPr>
              <a:t>MEN 2A (60%)</a:t>
            </a:r>
            <a:r>
              <a:rPr lang="en-GB" b="1" dirty="0">
                <a:solidFill>
                  <a:srgbClr val="FFFF99"/>
                </a:solidFill>
              </a:rPr>
              <a:t>	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Medullary thyroid carcinoma</a:t>
            </a:r>
          </a:p>
          <a:p>
            <a:pPr eaLnBrk="0" hangingPunct="0"/>
            <a:r>
              <a:rPr lang="en-GB" b="1" dirty="0" err="1">
                <a:solidFill>
                  <a:srgbClr val="FFFF99"/>
                </a:solidFill>
              </a:rPr>
              <a:t>Phaeochromocytoma</a:t>
            </a:r>
            <a:r>
              <a:rPr lang="en-GB" b="1" dirty="0">
                <a:solidFill>
                  <a:srgbClr val="FFFF99"/>
                </a:solidFill>
              </a:rPr>
              <a:t> 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Parathyroid hyperplasia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		</a:t>
            </a:r>
          </a:p>
          <a:p>
            <a:pPr eaLnBrk="0" hangingPunct="0"/>
            <a:r>
              <a:rPr lang="en-GB" b="1" dirty="0">
                <a:solidFill>
                  <a:srgbClr val="CCFFFF"/>
                </a:solidFill>
              </a:rPr>
              <a:t>MEN 2B</a:t>
            </a:r>
            <a:r>
              <a:rPr lang="en-GB" b="1" dirty="0">
                <a:solidFill>
                  <a:srgbClr val="FFFF99"/>
                </a:solidFill>
              </a:rPr>
              <a:t>	</a:t>
            </a:r>
            <a:r>
              <a:rPr lang="en-GB" b="1" dirty="0">
                <a:solidFill>
                  <a:srgbClr val="CCFFFF"/>
                </a:solidFill>
              </a:rPr>
              <a:t>(5%)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Medullary thyroid carcinoma</a:t>
            </a:r>
          </a:p>
          <a:p>
            <a:pPr eaLnBrk="0" hangingPunct="0"/>
            <a:r>
              <a:rPr lang="en-GB" b="1" dirty="0" err="1">
                <a:solidFill>
                  <a:srgbClr val="FFFF99"/>
                </a:solidFill>
              </a:rPr>
              <a:t>Phaeochromocytoma</a:t>
            </a:r>
            <a:endParaRPr lang="en-GB" b="1" dirty="0">
              <a:solidFill>
                <a:srgbClr val="FFFF99"/>
              </a:solidFill>
            </a:endParaRPr>
          </a:p>
          <a:p>
            <a:pPr eaLnBrk="0" hangingPunct="0"/>
            <a:r>
              <a:rPr lang="en-GB" b="1" dirty="0" err="1">
                <a:solidFill>
                  <a:srgbClr val="FFFF99"/>
                </a:solidFill>
              </a:rPr>
              <a:t>Marfanoid</a:t>
            </a:r>
            <a:r>
              <a:rPr lang="en-GB" b="1" dirty="0">
                <a:solidFill>
                  <a:srgbClr val="FFFF99"/>
                </a:solidFill>
              </a:rPr>
              <a:t> habitus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Mucosal neuromas</a:t>
            </a:r>
          </a:p>
          <a:p>
            <a:pPr eaLnBrk="0" hangingPunct="0"/>
            <a:r>
              <a:rPr lang="en-GB" b="1" dirty="0" err="1">
                <a:solidFill>
                  <a:srgbClr val="FFFF99"/>
                </a:solidFill>
              </a:rPr>
              <a:t>Ganglioneuromatosis</a:t>
            </a:r>
            <a:r>
              <a:rPr lang="en-GB" b="1" dirty="0">
                <a:solidFill>
                  <a:srgbClr val="FFFF99"/>
                </a:solidFill>
              </a:rPr>
              <a:t>/</a:t>
            </a:r>
            <a:r>
              <a:rPr lang="en-GB" b="1" dirty="0" err="1">
                <a:solidFill>
                  <a:srgbClr val="FFFF99"/>
                </a:solidFill>
              </a:rPr>
              <a:t>megacolon</a:t>
            </a:r>
            <a:endParaRPr lang="en-GB" b="1" dirty="0">
              <a:solidFill>
                <a:srgbClr val="FFFF99"/>
              </a:solidFill>
            </a:endParaRPr>
          </a:p>
          <a:p>
            <a:pPr eaLnBrk="0" hangingPunct="0"/>
            <a:endParaRPr lang="en-GB" b="1" dirty="0">
              <a:solidFill>
                <a:srgbClr val="CCFFFF"/>
              </a:solidFill>
            </a:endParaRPr>
          </a:p>
          <a:p>
            <a:pPr eaLnBrk="0" hangingPunct="0"/>
            <a:r>
              <a:rPr lang="en-GB" b="1" dirty="0">
                <a:solidFill>
                  <a:srgbClr val="CCFFFF"/>
                </a:solidFill>
              </a:rPr>
              <a:t>Isolated familial syndromes (35%)</a:t>
            </a:r>
            <a:endParaRPr lang="en-GB" b="1" dirty="0">
              <a:solidFill>
                <a:srgbClr val="FFFF99"/>
              </a:solidFill>
            </a:endParaRP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Familial MTC	</a:t>
            </a:r>
          </a:p>
          <a:p>
            <a:pPr eaLnBrk="0" hangingPunct="0"/>
            <a:r>
              <a:rPr lang="en-GB" b="1" dirty="0">
                <a:solidFill>
                  <a:srgbClr val="FFFF99"/>
                </a:solidFill>
              </a:rPr>
              <a:t>Familial </a:t>
            </a:r>
            <a:r>
              <a:rPr lang="en-GB" b="1" dirty="0" err="1">
                <a:solidFill>
                  <a:srgbClr val="FFFF99"/>
                </a:solidFill>
              </a:rPr>
              <a:t>Phaeo</a:t>
            </a:r>
            <a:r>
              <a:rPr lang="en-GB" b="1" dirty="0">
                <a:solidFill>
                  <a:srgbClr val="FFFF99"/>
                </a:solidFill>
              </a:rPr>
              <a:t>	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 descr="MENIN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1763713"/>
            <a:ext cx="2913062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0" name="Rectangle 6"/>
          <p:cNvSpPr>
            <a:spLocks noChangeArrowheads="1"/>
          </p:cNvSpPr>
          <p:nvPr/>
        </p:nvSpPr>
        <p:spPr bwMode="auto">
          <a:xfrm>
            <a:off x="2170113" y="6581775"/>
            <a:ext cx="69738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1200" b="1" i="1">
                <a:solidFill>
                  <a:srgbClr val="B2B2B2"/>
                </a:solidFill>
              </a:rPr>
              <a:t>(Ng HH 2003 Mol Cell 11:709; Hughes CM 2004 Mol Cell 13:587; Murai MJ 2011 JBC 286:31742)</a:t>
            </a:r>
          </a:p>
        </p:txBody>
      </p:sp>
      <p:sp>
        <p:nvSpPr>
          <p:cNvPr id="140291" name="Rectangle 4"/>
          <p:cNvSpPr>
            <a:spLocks noChangeArrowheads="1"/>
          </p:cNvSpPr>
          <p:nvPr/>
        </p:nvSpPr>
        <p:spPr bwMode="auto">
          <a:xfrm>
            <a:off x="477838" y="6027738"/>
            <a:ext cx="2416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FFFF99"/>
                </a:solidFill>
              </a:rPr>
              <a:t>Sea anemone menin</a:t>
            </a:r>
          </a:p>
        </p:txBody>
      </p:sp>
      <p:sp>
        <p:nvSpPr>
          <p:cNvPr id="140292" name="Rectangle 5"/>
          <p:cNvSpPr>
            <a:spLocks noChangeArrowheads="1"/>
          </p:cNvSpPr>
          <p:nvPr/>
        </p:nvSpPr>
        <p:spPr bwMode="auto">
          <a:xfrm>
            <a:off x="157163" y="1393825"/>
            <a:ext cx="3092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CCFFFF"/>
                </a:solidFill>
              </a:rPr>
              <a:t>Menin MLL binding pocket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80988" y="292100"/>
            <a:ext cx="8626475" cy="906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en-GB" sz="2800" b="1" kern="0" dirty="0">
                <a:solidFill>
                  <a:schemeClr val="tx2"/>
                </a:solidFill>
                <a:ea typeface="+mj-ea"/>
                <a:cs typeface="+mj-cs"/>
              </a:rPr>
              <a:t>Mixed lineage leukaemia </a:t>
            </a:r>
            <a:r>
              <a:rPr lang="en-GB" sz="2800" b="1" kern="0" dirty="0" err="1">
                <a:solidFill>
                  <a:schemeClr val="tx2"/>
                </a:solidFill>
                <a:ea typeface="+mj-ea"/>
                <a:cs typeface="+mj-cs"/>
              </a:rPr>
              <a:t>histone</a:t>
            </a:r>
            <a:r>
              <a:rPr lang="en-GB" sz="2800" b="1" kern="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GB" sz="2800" b="1" kern="0" dirty="0" err="1">
                <a:solidFill>
                  <a:schemeClr val="tx2"/>
                </a:solidFill>
                <a:ea typeface="+mj-ea"/>
                <a:cs typeface="+mj-cs"/>
              </a:rPr>
              <a:t>methyltransferase</a:t>
            </a:r>
            <a:r>
              <a:rPr lang="en-GB" sz="2800" b="1" kern="0" dirty="0">
                <a:solidFill>
                  <a:schemeClr val="tx2"/>
                </a:solidFill>
                <a:ea typeface="+mj-ea"/>
                <a:cs typeface="+mj-cs"/>
              </a:rPr>
              <a:t> complex</a:t>
            </a:r>
          </a:p>
        </p:txBody>
      </p:sp>
      <p:grpSp>
        <p:nvGrpSpPr>
          <p:cNvPr id="140294" name="Group 46"/>
          <p:cNvGrpSpPr>
            <a:grpSpLocks/>
          </p:cNvGrpSpPr>
          <p:nvPr/>
        </p:nvGrpSpPr>
        <p:grpSpPr bwMode="auto">
          <a:xfrm>
            <a:off x="4492625" y="3000375"/>
            <a:ext cx="2927350" cy="1466850"/>
            <a:chOff x="4196945" y="3209926"/>
            <a:chExt cx="2927755" cy="1466850"/>
          </a:xfrm>
        </p:grpSpPr>
        <p:sp>
          <p:nvSpPr>
            <p:cNvPr id="140298" name="Rectangle 45"/>
            <p:cNvSpPr>
              <a:spLocks noChangeArrowheads="1"/>
            </p:cNvSpPr>
            <p:nvPr/>
          </p:nvSpPr>
          <p:spPr bwMode="auto">
            <a:xfrm>
              <a:off x="4238625" y="3209926"/>
              <a:ext cx="2886075" cy="1466850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/>
            </a:p>
          </p:txBody>
        </p:sp>
        <p:sp>
          <p:nvSpPr>
            <p:cNvPr id="140299" name="Line 41"/>
            <p:cNvSpPr>
              <a:spLocks noChangeShapeType="1"/>
            </p:cNvSpPr>
            <p:nvPr/>
          </p:nvSpPr>
          <p:spPr bwMode="auto">
            <a:xfrm>
              <a:off x="4508719" y="3941380"/>
              <a:ext cx="2481263" cy="142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43"/>
            <p:cNvSpPr>
              <a:spLocks noChangeArrowheads="1"/>
            </p:cNvSpPr>
            <p:nvPr/>
          </p:nvSpPr>
          <p:spPr bwMode="auto">
            <a:xfrm>
              <a:off x="4617691" y="3790951"/>
              <a:ext cx="181000" cy="31432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301" name="Line 44"/>
            <p:cNvSpPr>
              <a:spLocks noChangeShapeType="1"/>
            </p:cNvSpPr>
            <p:nvPr/>
          </p:nvSpPr>
          <p:spPr bwMode="auto">
            <a:xfrm flipV="1">
              <a:off x="4642070" y="3752468"/>
              <a:ext cx="61913" cy="3952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302" name="Line 45"/>
            <p:cNvSpPr>
              <a:spLocks noChangeShapeType="1"/>
            </p:cNvSpPr>
            <p:nvPr/>
          </p:nvSpPr>
          <p:spPr bwMode="auto">
            <a:xfrm flipV="1">
              <a:off x="4700807" y="3749293"/>
              <a:ext cx="61913" cy="3952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303" name="Rectangle 46"/>
            <p:cNvSpPr>
              <a:spLocks noChangeArrowheads="1"/>
            </p:cNvSpPr>
            <p:nvPr/>
          </p:nvSpPr>
          <p:spPr bwMode="auto">
            <a:xfrm>
              <a:off x="5686644" y="3790568"/>
              <a:ext cx="180975" cy="3143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304" name="Line 47"/>
            <p:cNvSpPr>
              <a:spLocks noChangeShapeType="1"/>
            </p:cNvSpPr>
            <p:nvPr/>
          </p:nvSpPr>
          <p:spPr bwMode="auto">
            <a:xfrm flipV="1">
              <a:off x="5710457" y="3752468"/>
              <a:ext cx="61912" cy="3952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305" name="Line 48"/>
            <p:cNvSpPr>
              <a:spLocks noChangeShapeType="1"/>
            </p:cNvSpPr>
            <p:nvPr/>
          </p:nvSpPr>
          <p:spPr bwMode="auto">
            <a:xfrm flipV="1">
              <a:off x="5769194" y="3749293"/>
              <a:ext cx="61913" cy="3952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306" name="Rectangle 49"/>
            <p:cNvSpPr>
              <a:spLocks noChangeArrowheads="1"/>
            </p:cNvSpPr>
            <p:nvPr/>
          </p:nvSpPr>
          <p:spPr bwMode="auto">
            <a:xfrm>
              <a:off x="6016844" y="3790568"/>
              <a:ext cx="180975" cy="3143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307" name="Line 50"/>
            <p:cNvSpPr>
              <a:spLocks noChangeShapeType="1"/>
            </p:cNvSpPr>
            <p:nvPr/>
          </p:nvSpPr>
          <p:spPr bwMode="auto">
            <a:xfrm flipV="1">
              <a:off x="6040657" y="3752468"/>
              <a:ext cx="61912" cy="3952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308" name="Line 51"/>
            <p:cNvSpPr>
              <a:spLocks noChangeShapeType="1"/>
            </p:cNvSpPr>
            <p:nvPr/>
          </p:nvSpPr>
          <p:spPr bwMode="auto">
            <a:xfrm flipV="1">
              <a:off x="6099394" y="3749293"/>
              <a:ext cx="61913" cy="3952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53"/>
            <p:cNvSpPr>
              <a:spLocks noChangeArrowheads="1"/>
            </p:cNvSpPr>
            <p:nvPr/>
          </p:nvSpPr>
          <p:spPr bwMode="auto">
            <a:xfrm>
              <a:off x="6375296" y="3790951"/>
              <a:ext cx="181000" cy="31432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310" name="Line 54"/>
            <p:cNvSpPr>
              <a:spLocks noChangeShapeType="1"/>
            </p:cNvSpPr>
            <p:nvPr/>
          </p:nvSpPr>
          <p:spPr bwMode="auto">
            <a:xfrm flipV="1">
              <a:off x="6399432" y="3752468"/>
              <a:ext cx="61913" cy="3952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311" name="Line 55"/>
            <p:cNvSpPr>
              <a:spLocks noChangeShapeType="1"/>
            </p:cNvSpPr>
            <p:nvPr/>
          </p:nvSpPr>
          <p:spPr bwMode="auto">
            <a:xfrm flipV="1">
              <a:off x="6458169" y="3749293"/>
              <a:ext cx="61913" cy="3952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57"/>
            <p:cNvSpPr>
              <a:spLocks noChangeArrowheads="1"/>
            </p:cNvSpPr>
            <p:nvPr/>
          </p:nvSpPr>
          <p:spPr bwMode="auto">
            <a:xfrm>
              <a:off x="6705542" y="3790951"/>
              <a:ext cx="181000" cy="31432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313" name="Line 58"/>
            <p:cNvSpPr>
              <a:spLocks noChangeShapeType="1"/>
            </p:cNvSpPr>
            <p:nvPr/>
          </p:nvSpPr>
          <p:spPr bwMode="auto">
            <a:xfrm flipV="1">
              <a:off x="6729632" y="3752468"/>
              <a:ext cx="61913" cy="3952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314" name="Line 59"/>
            <p:cNvSpPr>
              <a:spLocks noChangeShapeType="1"/>
            </p:cNvSpPr>
            <p:nvPr/>
          </p:nvSpPr>
          <p:spPr bwMode="auto">
            <a:xfrm flipV="1">
              <a:off x="6788369" y="3749293"/>
              <a:ext cx="61913" cy="3952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315" name="Oval 60"/>
            <p:cNvSpPr>
              <a:spLocks noChangeArrowheads="1"/>
            </p:cNvSpPr>
            <p:nvPr/>
          </p:nvSpPr>
          <p:spPr bwMode="auto">
            <a:xfrm>
              <a:off x="5623144" y="3485768"/>
              <a:ext cx="466725" cy="442912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0316" name="Text Box 61"/>
            <p:cNvSpPr txBox="1">
              <a:spLocks noChangeArrowheads="1"/>
            </p:cNvSpPr>
            <p:nvPr/>
          </p:nvSpPr>
          <p:spPr bwMode="auto">
            <a:xfrm>
              <a:off x="5604149" y="3617585"/>
              <a:ext cx="4857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000000"/>
                  </a:solidFill>
                </a:rPr>
                <a:t>Pol II</a:t>
              </a:r>
            </a:p>
          </p:txBody>
        </p:sp>
        <p:sp>
          <p:nvSpPr>
            <p:cNvPr id="140317" name="Oval 62"/>
            <p:cNvSpPr>
              <a:spLocks noChangeArrowheads="1"/>
            </p:cNvSpPr>
            <p:nvPr/>
          </p:nvSpPr>
          <p:spPr bwMode="auto">
            <a:xfrm>
              <a:off x="5794594" y="3314318"/>
              <a:ext cx="442913" cy="342900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0318" name="Text Box 63"/>
            <p:cNvSpPr txBox="1">
              <a:spLocks noChangeArrowheads="1"/>
            </p:cNvSpPr>
            <p:nvPr/>
          </p:nvSpPr>
          <p:spPr bwMode="auto">
            <a:xfrm>
              <a:off x="5787840" y="3295651"/>
              <a:ext cx="43186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900" b="1">
                  <a:solidFill>
                    <a:srgbClr val="000000"/>
                  </a:solidFill>
                </a:rPr>
                <a:t>MLL</a:t>
              </a:r>
            </a:p>
            <a:p>
              <a:pPr algn="ctr" eaLnBrk="0" hangingPunct="0"/>
              <a:r>
                <a:rPr lang="en-GB" sz="900" b="1">
                  <a:solidFill>
                    <a:srgbClr val="000000"/>
                  </a:solidFill>
                </a:rPr>
                <a:t>HMT</a:t>
              </a:r>
            </a:p>
          </p:txBody>
        </p:sp>
        <p:sp>
          <p:nvSpPr>
            <p:cNvPr id="140319" name="Line 64"/>
            <p:cNvSpPr>
              <a:spLocks noChangeShapeType="1"/>
            </p:cNvSpPr>
            <p:nvPr/>
          </p:nvSpPr>
          <p:spPr bwMode="auto">
            <a:xfrm flipH="1">
              <a:off x="5346919" y="3890580"/>
              <a:ext cx="538163" cy="414338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65"/>
            <p:cNvSpPr>
              <a:spLocks noChangeArrowheads="1"/>
            </p:cNvSpPr>
            <p:nvPr/>
          </p:nvSpPr>
          <p:spPr bwMode="auto">
            <a:xfrm>
              <a:off x="5722744" y="3895726"/>
              <a:ext cx="128605" cy="123825"/>
            </a:xfrm>
            <a:prstGeom prst="star5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AutoShape 66"/>
            <p:cNvSpPr>
              <a:spLocks noChangeArrowheads="1"/>
            </p:cNvSpPr>
            <p:nvPr/>
          </p:nvSpPr>
          <p:spPr bwMode="auto">
            <a:xfrm>
              <a:off x="5524279" y="4044951"/>
              <a:ext cx="128606" cy="123825"/>
            </a:xfrm>
            <a:prstGeom prst="star5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AutoShape 67"/>
            <p:cNvSpPr>
              <a:spLocks noChangeArrowheads="1"/>
            </p:cNvSpPr>
            <p:nvPr/>
          </p:nvSpPr>
          <p:spPr bwMode="auto">
            <a:xfrm>
              <a:off x="5424253" y="4117976"/>
              <a:ext cx="128605" cy="123825"/>
            </a:xfrm>
            <a:prstGeom prst="star5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AutoShape 68"/>
            <p:cNvSpPr>
              <a:spLocks noChangeArrowheads="1"/>
            </p:cNvSpPr>
            <p:nvPr/>
          </p:nvSpPr>
          <p:spPr bwMode="auto">
            <a:xfrm>
              <a:off x="5624305" y="3986214"/>
              <a:ext cx="128605" cy="123825"/>
            </a:xfrm>
            <a:prstGeom prst="star5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AutoShape 69"/>
            <p:cNvSpPr>
              <a:spLocks noChangeArrowheads="1"/>
            </p:cNvSpPr>
            <p:nvPr/>
          </p:nvSpPr>
          <p:spPr bwMode="auto">
            <a:xfrm>
              <a:off x="5324226" y="4202114"/>
              <a:ext cx="128606" cy="123825"/>
            </a:xfrm>
            <a:prstGeom prst="star5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Oval 70"/>
            <p:cNvSpPr>
              <a:spLocks noChangeArrowheads="1"/>
            </p:cNvSpPr>
            <p:nvPr/>
          </p:nvSpPr>
          <p:spPr bwMode="auto">
            <a:xfrm>
              <a:off x="6160955" y="3328989"/>
              <a:ext cx="495369" cy="25717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326" name="Text Box 71"/>
            <p:cNvSpPr txBox="1">
              <a:spLocks noChangeArrowheads="1"/>
            </p:cNvSpPr>
            <p:nvPr/>
          </p:nvSpPr>
          <p:spPr bwMode="auto">
            <a:xfrm>
              <a:off x="6151782" y="3339718"/>
              <a:ext cx="5143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900" b="1">
                  <a:solidFill>
                    <a:srgbClr val="000000"/>
                  </a:solidFill>
                </a:rPr>
                <a:t>Menin</a:t>
              </a:r>
            </a:p>
          </p:txBody>
        </p:sp>
        <p:sp>
          <p:nvSpPr>
            <p:cNvPr id="140327" name="Freeform 73"/>
            <p:cNvSpPr>
              <a:spLocks/>
            </p:cNvSpPr>
            <p:nvPr/>
          </p:nvSpPr>
          <p:spPr bwMode="auto">
            <a:xfrm>
              <a:off x="6188294" y="3593718"/>
              <a:ext cx="165100" cy="247650"/>
            </a:xfrm>
            <a:custGeom>
              <a:avLst/>
              <a:gdLst>
                <a:gd name="T0" fmla="*/ 0 w 104"/>
                <a:gd name="T1" fmla="*/ 0 h 156"/>
                <a:gd name="T2" fmla="*/ 249496289 w 104"/>
                <a:gd name="T3" fmla="*/ 211693141 h 156"/>
                <a:gd name="T4" fmla="*/ 83165950 w 104"/>
                <a:gd name="T5" fmla="*/ 393144320 h 156"/>
                <a:gd name="T6" fmla="*/ 0 60000 65536"/>
                <a:gd name="T7" fmla="*/ 0 60000 65536"/>
                <a:gd name="T8" fmla="*/ 0 60000 65536"/>
                <a:gd name="T9" fmla="*/ 0 w 104"/>
                <a:gd name="T10" fmla="*/ 0 h 156"/>
                <a:gd name="T11" fmla="*/ 104 w 104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156">
                  <a:moveTo>
                    <a:pt x="0" y="0"/>
                  </a:moveTo>
                  <a:cubicBezTo>
                    <a:pt x="47" y="29"/>
                    <a:pt x="94" y="58"/>
                    <a:pt x="99" y="84"/>
                  </a:cubicBezTo>
                  <a:cubicBezTo>
                    <a:pt x="104" y="110"/>
                    <a:pt x="68" y="133"/>
                    <a:pt x="33" y="156"/>
                  </a:cubicBezTo>
                </a:path>
              </a:pathLst>
            </a:custGeom>
            <a:noFill/>
            <a:ln w="28575" cap="flat" cmpd="sng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328" name="Oval 74"/>
            <p:cNvSpPr>
              <a:spLocks noChangeArrowheads="1"/>
            </p:cNvSpPr>
            <p:nvPr/>
          </p:nvSpPr>
          <p:spPr bwMode="auto">
            <a:xfrm>
              <a:off x="5264369" y="3379405"/>
              <a:ext cx="547688" cy="276225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0329" name="Text Box 75"/>
            <p:cNvSpPr txBox="1">
              <a:spLocks noChangeArrowheads="1"/>
            </p:cNvSpPr>
            <p:nvPr/>
          </p:nvSpPr>
          <p:spPr bwMode="auto">
            <a:xfrm>
              <a:off x="5253257" y="3398455"/>
              <a:ext cx="5524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900" b="1">
                  <a:solidFill>
                    <a:srgbClr val="000000"/>
                  </a:solidFill>
                </a:rPr>
                <a:t>Paf/Rtf</a:t>
              </a:r>
            </a:p>
          </p:txBody>
        </p:sp>
        <p:sp>
          <p:nvSpPr>
            <p:cNvPr id="140330" name="Text Box 125"/>
            <p:cNvSpPr txBox="1">
              <a:spLocks noChangeArrowheads="1"/>
            </p:cNvSpPr>
            <p:nvPr/>
          </p:nvSpPr>
          <p:spPr bwMode="auto">
            <a:xfrm>
              <a:off x="4751504" y="4238029"/>
              <a:ext cx="7080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Ser 5-P</a:t>
              </a:r>
            </a:p>
          </p:txBody>
        </p:sp>
        <p:sp>
          <p:nvSpPr>
            <p:cNvPr id="140331" name="Text Box 129"/>
            <p:cNvSpPr txBox="1">
              <a:spLocks noChangeArrowheads="1"/>
            </p:cNvSpPr>
            <p:nvPr/>
          </p:nvSpPr>
          <p:spPr bwMode="auto">
            <a:xfrm>
              <a:off x="4196945" y="3452194"/>
              <a:ext cx="97472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Elongation</a:t>
              </a:r>
            </a:p>
          </p:txBody>
        </p:sp>
        <p:sp>
          <p:nvSpPr>
            <p:cNvPr id="140332" name="Text Box 131"/>
            <p:cNvSpPr txBox="1">
              <a:spLocks noChangeArrowheads="1"/>
            </p:cNvSpPr>
            <p:nvPr/>
          </p:nvSpPr>
          <p:spPr bwMode="auto">
            <a:xfrm>
              <a:off x="5600489" y="4189414"/>
              <a:ext cx="96215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Persistent </a:t>
              </a:r>
            </a:p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H3-K4-me</a:t>
              </a:r>
              <a:r>
                <a:rPr lang="en-GB" sz="1200" b="1" baseline="-2500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140295" name="Rectangle 44"/>
          <p:cNvSpPr>
            <a:spLocks noChangeArrowheads="1"/>
          </p:cNvSpPr>
          <p:nvPr/>
        </p:nvSpPr>
        <p:spPr bwMode="auto">
          <a:xfrm>
            <a:off x="3517900" y="4605338"/>
            <a:ext cx="52578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536575" algn="l"/>
              </a:tabLst>
            </a:pPr>
            <a:r>
              <a:rPr lang="en-GB" b="1">
                <a:solidFill>
                  <a:srgbClr val="CCFFFF"/>
                </a:solidFill>
              </a:rPr>
              <a:t>Menin dependent MLL-HMT activity regulates</a:t>
            </a:r>
          </a:p>
          <a:p>
            <a:pPr eaLnBrk="0" hangingPunct="0">
              <a:tabLst>
                <a:tab pos="536575" algn="l"/>
              </a:tabLst>
            </a:pPr>
            <a:r>
              <a:rPr lang="en-GB" b="1">
                <a:solidFill>
                  <a:srgbClr val="FFFF99"/>
                </a:solidFill>
              </a:rPr>
              <a:t>	CDK inhibitor expression (</a:t>
            </a:r>
            <a:r>
              <a:rPr lang="en-GB" b="1" i="1">
                <a:solidFill>
                  <a:srgbClr val="FFFF99"/>
                </a:solidFill>
              </a:rPr>
              <a:t>p18</a:t>
            </a:r>
            <a:r>
              <a:rPr lang="en-GB" b="1">
                <a:solidFill>
                  <a:srgbClr val="FFFF99"/>
                </a:solidFill>
              </a:rPr>
              <a:t> and </a:t>
            </a:r>
            <a:r>
              <a:rPr lang="en-GB" b="1" i="1">
                <a:solidFill>
                  <a:srgbClr val="FFFF99"/>
                </a:solidFill>
              </a:rPr>
              <a:t>p27</a:t>
            </a:r>
            <a:r>
              <a:rPr lang="en-GB" b="1">
                <a:solidFill>
                  <a:srgbClr val="FFFF99"/>
                </a:solidFill>
              </a:rPr>
              <a:t>)</a:t>
            </a:r>
          </a:p>
          <a:p>
            <a:pPr eaLnBrk="0" hangingPunct="0">
              <a:tabLst>
                <a:tab pos="536575" algn="l"/>
              </a:tabLst>
            </a:pPr>
            <a:r>
              <a:rPr lang="en-GB" b="1">
                <a:solidFill>
                  <a:srgbClr val="FFFF99"/>
                </a:solidFill>
              </a:rPr>
              <a:t>	</a:t>
            </a:r>
            <a:endParaRPr lang="en-GB" b="1">
              <a:solidFill>
                <a:srgbClr val="CCFFFF"/>
              </a:solidFill>
            </a:endParaRPr>
          </a:p>
        </p:txBody>
      </p:sp>
      <p:sp>
        <p:nvSpPr>
          <p:cNvPr id="140296" name="TextBox 47"/>
          <p:cNvSpPr txBox="1">
            <a:spLocks noChangeArrowheads="1"/>
          </p:cNvSpPr>
          <p:nvPr/>
        </p:nvSpPr>
        <p:spPr bwMode="auto">
          <a:xfrm>
            <a:off x="3470275" y="1887538"/>
            <a:ext cx="52133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tabLst>
                <a:tab pos="536575" algn="l"/>
              </a:tabLst>
            </a:pPr>
            <a:r>
              <a:rPr lang="en-GB" b="1">
                <a:solidFill>
                  <a:srgbClr val="CCFFFF"/>
                </a:solidFill>
              </a:rPr>
              <a:t>Menin is key component of MLL-HMT complex</a:t>
            </a:r>
          </a:p>
          <a:p>
            <a:pPr eaLnBrk="0" hangingPunct="0">
              <a:lnSpc>
                <a:spcPct val="90000"/>
              </a:lnSpc>
              <a:tabLst>
                <a:tab pos="536575" algn="l"/>
              </a:tabLst>
            </a:pPr>
            <a:r>
              <a:rPr lang="en-GB" b="1">
                <a:solidFill>
                  <a:srgbClr val="CCFFFF"/>
                </a:solidFill>
              </a:rPr>
              <a:t>	</a:t>
            </a:r>
            <a:r>
              <a:rPr lang="en-GB" b="1">
                <a:solidFill>
                  <a:srgbClr val="FFFF99"/>
                </a:solidFill>
              </a:rPr>
              <a:t>Trimethylation (H3-K4-me</a:t>
            </a:r>
            <a:r>
              <a:rPr lang="en-GB" b="1" baseline="-25000">
                <a:solidFill>
                  <a:srgbClr val="FFFF99"/>
                </a:solidFill>
              </a:rPr>
              <a:t>3</a:t>
            </a:r>
            <a:r>
              <a:rPr lang="en-GB" b="1">
                <a:solidFill>
                  <a:srgbClr val="FFFF99"/>
                </a:solidFill>
              </a:rPr>
              <a:t>)</a:t>
            </a:r>
          </a:p>
          <a:p>
            <a:pPr eaLnBrk="0" hangingPunct="0">
              <a:lnSpc>
                <a:spcPct val="90000"/>
              </a:lnSpc>
              <a:tabLst>
                <a:tab pos="536575" algn="l"/>
              </a:tabLst>
            </a:pPr>
            <a:r>
              <a:rPr lang="en-GB" b="1">
                <a:solidFill>
                  <a:srgbClr val="FFFF99"/>
                </a:solidFill>
              </a:rPr>
              <a:t>	Epigenetic transcriptional regulation</a:t>
            </a:r>
          </a:p>
          <a:p>
            <a:pPr eaLnBrk="0" hangingPunct="0">
              <a:tabLst>
                <a:tab pos="536575" algn="l"/>
              </a:tabLst>
            </a:pPr>
            <a:endParaRPr lang="en-GB"/>
          </a:p>
        </p:txBody>
      </p:sp>
      <p:cxnSp>
        <p:nvCxnSpPr>
          <p:cNvPr id="140297" name="Straight Arrow Connector 50"/>
          <p:cNvCxnSpPr>
            <a:cxnSpLocks noChangeShapeType="1"/>
          </p:cNvCxnSpPr>
          <p:nvPr/>
        </p:nvCxnSpPr>
        <p:spPr bwMode="auto">
          <a:xfrm rot="16200000" flipV="1">
            <a:off x="1624012" y="3319463"/>
            <a:ext cx="619125" cy="36195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80988" y="349250"/>
            <a:ext cx="8626475" cy="906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en-GB" sz="2800" b="1" kern="0" dirty="0">
                <a:solidFill>
                  <a:schemeClr val="tx2"/>
                </a:solidFill>
                <a:ea typeface="+mj-ea"/>
                <a:cs typeface="+mj-cs"/>
              </a:rPr>
              <a:t>Importance of CDK inhibitors p27</a:t>
            </a:r>
            <a:r>
              <a:rPr lang="en-GB" sz="2800" b="1" kern="0" baseline="30000" dirty="0">
                <a:solidFill>
                  <a:schemeClr val="tx2"/>
                </a:solidFill>
                <a:ea typeface="+mj-ea"/>
                <a:cs typeface="+mj-cs"/>
              </a:rPr>
              <a:t>Kip</a:t>
            </a:r>
            <a:r>
              <a:rPr lang="en-GB" sz="2800" b="1" kern="0" dirty="0">
                <a:solidFill>
                  <a:schemeClr val="tx2"/>
                </a:solidFill>
                <a:ea typeface="+mj-ea"/>
                <a:cs typeface="+mj-cs"/>
              </a:rPr>
              <a:t> and p18</a:t>
            </a:r>
            <a:r>
              <a:rPr lang="en-GB" sz="2800" b="1" kern="0" baseline="30000" dirty="0">
                <a:solidFill>
                  <a:schemeClr val="tx2"/>
                </a:solidFill>
                <a:ea typeface="+mj-ea"/>
                <a:cs typeface="+mj-cs"/>
              </a:rPr>
              <a:t>ink4c</a:t>
            </a:r>
          </a:p>
        </p:txBody>
      </p:sp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455613" y="1546225"/>
            <a:ext cx="8277225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361950" algn="l"/>
              </a:tabLst>
            </a:pPr>
            <a:r>
              <a:rPr lang="en-GB" b="1" dirty="0">
                <a:solidFill>
                  <a:srgbClr val="CCFFFF"/>
                </a:solidFill>
              </a:rPr>
              <a:t>p27</a:t>
            </a:r>
            <a:r>
              <a:rPr lang="en-GB" b="1" baseline="30000" dirty="0">
                <a:solidFill>
                  <a:srgbClr val="CCFFFF"/>
                </a:solidFill>
              </a:rPr>
              <a:t>Kip</a:t>
            </a:r>
            <a:r>
              <a:rPr lang="en-GB" b="1" dirty="0">
                <a:solidFill>
                  <a:srgbClr val="CCFFFF"/>
                </a:solidFill>
              </a:rPr>
              <a:t> and p18</a:t>
            </a:r>
            <a:r>
              <a:rPr lang="en-GB" b="1" baseline="30000" dirty="0">
                <a:solidFill>
                  <a:srgbClr val="CCFFFF"/>
                </a:solidFill>
              </a:rPr>
              <a:t>ink4c</a:t>
            </a:r>
            <a:r>
              <a:rPr lang="en-GB" b="1" dirty="0">
                <a:solidFill>
                  <a:srgbClr val="CCFFFF"/>
                </a:solidFill>
              </a:rPr>
              <a:t> double KO mice (3 month old) </a:t>
            </a:r>
            <a:r>
              <a:rPr lang="en-GB" sz="1200" b="1" i="1" dirty="0">
                <a:solidFill>
                  <a:srgbClr val="B2B2B2"/>
                </a:solidFill>
              </a:rPr>
              <a:t>(Franklin Ds 2000 MCB 20:6147)</a:t>
            </a:r>
          </a:p>
          <a:p>
            <a:pPr eaLnBrk="0" hangingPunct="0">
              <a:tabLst>
                <a:tab pos="361950" algn="l"/>
              </a:tabLst>
            </a:pPr>
            <a:r>
              <a:rPr lang="en-GB" b="1" dirty="0">
                <a:solidFill>
                  <a:srgbClr val="FFFF99"/>
                </a:solidFill>
              </a:rPr>
              <a:t>	</a:t>
            </a:r>
            <a:r>
              <a:rPr lang="en-GB" sz="1600" b="1" dirty="0">
                <a:solidFill>
                  <a:srgbClr val="FFFF99"/>
                </a:solidFill>
              </a:rPr>
              <a:t>Parathyroid and pituitary adenomas, Islet cell and duodenal hyperplasia</a:t>
            </a:r>
          </a:p>
          <a:p>
            <a:pPr eaLnBrk="0" hangingPunct="0">
              <a:tabLst>
                <a:tab pos="361950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Thyroid c-cell hyperplasia and </a:t>
            </a:r>
            <a:r>
              <a:rPr lang="en-GB" sz="1600" b="1" dirty="0" err="1">
                <a:solidFill>
                  <a:srgbClr val="FFFF99"/>
                </a:solidFill>
              </a:rPr>
              <a:t>Phaeochromocytomas</a:t>
            </a:r>
            <a:r>
              <a:rPr lang="en-GB" sz="1600" b="1" dirty="0">
                <a:solidFill>
                  <a:srgbClr val="FFFF99"/>
                </a:solidFill>
              </a:rPr>
              <a:t> </a:t>
            </a:r>
          </a:p>
          <a:p>
            <a:pPr eaLnBrk="0" hangingPunct="0">
              <a:tabLst>
                <a:tab pos="361950" algn="l"/>
              </a:tabLst>
            </a:pPr>
            <a:endParaRPr lang="en-US" sz="1000" b="1" dirty="0">
              <a:solidFill>
                <a:srgbClr val="FFFF99"/>
              </a:solidFill>
            </a:endParaRPr>
          </a:p>
          <a:p>
            <a:pPr eaLnBrk="0" hangingPunct="0">
              <a:tabLst>
                <a:tab pos="361950" algn="l"/>
              </a:tabLst>
            </a:pPr>
            <a:r>
              <a:rPr lang="en-GB" b="1" dirty="0" err="1">
                <a:solidFill>
                  <a:srgbClr val="CCFFFF"/>
                </a:solidFill>
              </a:rPr>
              <a:t>MenX</a:t>
            </a:r>
            <a:r>
              <a:rPr lang="en-GB" b="1" dirty="0">
                <a:solidFill>
                  <a:srgbClr val="CCFFFF"/>
                </a:solidFill>
              </a:rPr>
              <a:t> rats: spontaneously occurring AR disorder </a:t>
            </a:r>
            <a:r>
              <a:rPr lang="en-GB" sz="1200" b="1" i="1" dirty="0">
                <a:solidFill>
                  <a:srgbClr val="B2B2B2"/>
                </a:solidFill>
              </a:rPr>
              <a:t>(</a:t>
            </a:r>
            <a:r>
              <a:rPr lang="en-GB" sz="1200" b="1" i="1" dirty="0" err="1">
                <a:solidFill>
                  <a:srgbClr val="B2B2B2"/>
                </a:solidFill>
              </a:rPr>
              <a:t>Pellegata</a:t>
            </a:r>
            <a:r>
              <a:rPr lang="en-GB" sz="1200" b="1" i="1" dirty="0">
                <a:solidFill>
                  <a:srgbClr val="B2B2B2"/>
                </a:solidFill>
              </a:rPr>
              <a:t> 2006 NS PNAS 103:15559) </a:t>
            </a:r>
            <a:endParaRPr lang="en-GB" sz="1200" b="1" dirty="0">
              <a:solidFill>
                <a:srgbClr val="CCFFFF"/>
              </a:solidFill>
            </a:endParaRPr>
          </a:p>
          <a:p>
            <a:pPr eaLnBrk="0" hangingPunct="0">
              <a:tabLst>
                <a:tab pos="361950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Homozygous </a:t>
            </a:r>
            <a:r>
              <a:rPr lang="en-GB" sz="1600" b="1" dirty="0" err="1">
                <a:solidFill>
                  <a:srgbClr val="FFFF99"/>
                </a:solidFill>
              </a:rPr>
              <a:t>frameshift</a:t>
            </a:r>
            <a:r>
              <a:rPr lang="en-GB" sz="1600" b="1" dirty="0">
                <a:solidFill>
                  <a:srgbClr val="FFFF99"/>
                </a:solidFill>
              </a:rPr>
              <a:t> mutation of p27</a:t>
            </a:r>
            <a:r>
              <a:rPr lang="en-GB" sz="1600" b="1" baseline="30000" dirty="0">
                <a:solidFill>
                  <a:srgbClr val="FFFF99"/>
                </a:solidFill>
              </a:rPr>
              <a:t>Kip</a:t>
            </a:r>
            <a:r>
              <a:rPr lang="en-GB" sz="1600" b="1" dirty="0">
                <a:solidFill>
                  <a:srgbClr val="FFFF99"/>
                </a:solidFill>
              </a:rPr>
              <a:t> (8nt duplication exon 2) 	Parathyroid adenomas, pancreatic islet cell </a:t>
            </a:r>
            <a:r>
              <a:rPr lang="en-GB" sz="1600" b="1" dirty="0" err="1">
                <a:solidFill>
                  <a:srgbClr val="FFFF99"/>
                </a:solidFill>
              </a:rPr>
              <a:t>hyperpasia</a:t>
            </a:r>
            <a:r>
              <a:rPr lang="en-GB" sz="1600" b="1" dirty="0">
                <a:solidFill>
                  <a:srgbClr val="FFFF99"/>
                </a:solidFill>
              </a:rPr>
              <a:t>, </a:t>
            </a:r>
          </a:p>
          <a:p>
            <a:pPr eaLnBrk="0" hangingPunct="0">
              <a:tabLst>
                <a:tab pos="361950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Thyroid C-cell hyperplasia, </a:t>
            </a:r>
          </a:p>
          <a:p>
            <a:pPr eaLnBrk="0" hangingPunct="0">
              <a:tabLst>
                <a:tab pos="361950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Bilateral </a:t>
            </a:r>
            <a:r>
              <a:rPr lang="en-GB" sz="1600" b="1" dirty="0" err="1">
                <a:solidFill>
                  <a:srgbClr val="FFFF99"/>
                </a:solidFill>
              </a:rPr>
              <a:t>phaeochromocytomas</a:t>
            </a:r>
            <a:r>
              <a:rPr lang="en-GB" sz="1600" b="1" dirty="0">
                <a:solidFill>
                  <a:srgbClr val="FFFF99"/>
                </a:solidFill>
              </a:rPr>
              <a:t> and </a:t>
            </a:r>
            <a:r>
              <a:rPr lang="en-GB" sz="1600" b="1" dirty="0" err="1">
                <a:solidFill>
                  <a:srgbClr val="FFFF99"/>
                </a:solidFill>
              </a:rPr>
              <a:t>paragangliomas</a:t>
            </a:r>
            <a:r>
              <a:rPr lang="en-GB" sz="1600" b="1" dirty="0">
                <a:solidFill>
                  <a:srgbClr val="FFFF99"/>
                </a:solidFill>
              </a:rPr>
              <a:t> </a:t>
            </a:r>
          </a:p>
          <a:p>
            <a:pPr eaLnBrk="0" hangingPunct="0">
              <a:tabLst>
                <a:tab pos="361950" algn="l"/>
              </a:tabLst>
            </a:pPr>
            <a:r>
              <a:rPr lang="en-GB" sz="1000" b="1" dirty="0">
                <a:solidFill>
                  <a:srgbClr val="FFFF99"/>
                </a:solidFill>
              </a:rPr>
              <a:t>	</a:t>
            </a:r>
          </a:p>
          <a:p>
            <a:pPr eaLnBrk="0" hangingPunct="0">
              <a:tabLst>
                <a:tab pos="361950" algn="l"/>
              </a:tabLst>
            </a:pPr>
            <a:r>
              <a:rPr lang="en-GB" b="1" dirty="0">
                <a:solidFill>
                  <a:srgbClr val="CCFFFF"/>
                </a:solidFill>
              </a:rPr>
              <a:t>Analysis of </a:t>
            </a:r>
            <a:r>
              <a:rPr lang="en-GB" b="1" i="1" dirty="0">
                <a:solidFill>
                  <a:srgbClr val="CCFFFF"/>
                </a:solidFill>
              </a:rPr>
              <a:t>CDKN1B/p27</a:t>
            </a:r>
            <a:r>
              <a:rPr lang="en-GB" b="1" dirty="0">
                <a:solidFill>
                  <a:srgbClr val="CCFFFF"/>
                </a:solidFill>
              </a:rPr>
              <a:t> in MEN1 mutation negative families</a:t>
            </a:r>
          </a:p>
          <a:p>
            <a:pPr eaLnBrk="0" hangingPunct="0">
              <a:tabLst>
                <a:tab pos="361950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2% heterozygous for </a:t>
            </a:r>
            <a:r>
              <a:rPr lang="en-GB" sz="1600" b="1" dirty="0" err="1">
                <a:solidFill>
                  <a:srgbClr val="FFFF99"/>
                </a:solidFill>
              </a:rPr>
              <a:t>germline</a:t>
            </a:r>
            <a:r>
              <a:rPr lang="en-GB" sz="1600" b="1" dirty="0">
                <a:solidFill>
                  <a:srgbClr val="FFFF99"/>
                </a:solidFill>
              </a:rPr>
              <a:t> mutations of </a:t>
            </a:r>
            <a:r>
              <a:rPr lang="en-GB" sz="1600" b="1" i="1" dirty="0">
                <a:solidFill>
                  <a:srgbClr val="FFFF99"/>
                </a:solidFill>
              </a:rPr>
              <a:t>CDKN1B</a:t>
            </a:r>
            <a:r>
              <a:rPr lang="en-GB" sz="1600" b="1" dirty="0">
                <a:solidFill>
                  <a:srgbClr val="FFFF99"/>
                </a:solidFill>
              </a:rPr>
              <a:t> (5 </a:t>
            </a:r>
            <a:r>
              <a:rPr lang="en-GB" sz="1600" b="1" dirty="0" smtClean="0">
                <a:solidFill>
                  <a:srgbClr val="FFFF99"/>
                </a:solidFill>
              </a:rPr>
              <a:t>identified “MEN4”)</a:t>
            </a:r>
            <a:endParaRPr lang="en-GB" sz="1600" b="1" dirty="0">
              <a:solidFill>
                <a:srgbClr val="FFFF99"/>
              </a:solidFill>
            </a:endParaRPr>
          </a:p>
          <a:p>
            <a:pPr eaLnBrk="0" hangingPunct="0">
              <a:tabLst>
                <a:tab pos="361950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Parathyroid, pituitary (GH and ACTH), pancreatic (</a:t>
            </a:r>
            <a:r>
              <a:rPr lang="en-GB" sz="1600" b="1" dirty="0" err="1" smtClean="0">
                <a:solidFill>
                  <a:srgbClr val="FFFF99"/>
                </a:solidFill>
              </a:rPr>
              <a:t>Gastrinomas</a:t>
            </a:r>
            <a:r>
              <a:rPr lang="en-GB" sz="1600" b="1" dirty="0" smtClean="0">
                <a:solidFill>
                  <a:srgbClr val="FFFF99"/>
                </a:solidFill>
              </a:rPr>
              <a:t> </a:t>
            </a:r>
            <a:r>
              <a:rPr lang="en-GB" sz="1600" b="1" dirty="0">
                <a:solidFill>
                  <a:srgbClr val="FFFF99"/>
                </a:solidFill>
              </a:rPr>
              <a:t>and NF)</a:t>
            </a:r>
          </a:p>
          <a:p>
            <a:pPr eaLnBrk="0" hangingPunct="0">
              <a:tabLst>
                <a:tab pos="361950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Adrenal tumours and renal </a:t>
            </a:r>
            <a:r>
              <a:rPr lang="en-GB" sz="1600" b="1" dirty="0" err="1">
                <a:solidFill>
                  <a:srgbClr val="FFFF99"/>
                </a:solidFill>
              </a:rPr>
              <a:t>angiomyolipoma</a:t>
            </a:r>
            <a:r>
              <a:rPr lang="en-GB" sz="1600" b="1" dirty="0">
                <a:solidFill>
                  <a:srgbClr val="FFFF99"/>
                </a:solidFill>
              </a:rPr>
              <a:t> </a:t>
            </a:r>
          </a:p>
          <a:p>
            <a:pPr eaLnBrk="0" hangingPunct="0">
              <a:tabLst>
                <a:tab pos="361950" algn="l"/>
              </a:tabLst>
            </a:pPr>
            <a:r>
              <a:rPr lang="en-GB" sz="1600" b="1" dirty="0">
                <a:solidFill>
                  <a:srgbClr val="FFFF99"/>
                </a:solidFill>
              </a:rPr>
              <a:t>	Small cell cervical carcinoma (show LOH)</a:t>
            </a:r>
          </a:p>
        </p:txBody>
      </p:sp>
      <p:sp>
        <p:nvSpPr>
          <p:cNvPr id="141315" name="Rectangle 6"/>
          <p:cNvSpPr>
            <a:spLocks noChangeArrowheads="1"/>
          </p:cNvSpPr>
          <p:nvPr/>
        </p:nvSpPr>
        <p:spPr bwMode="auto">
          <a:xfrm>
            <a:off x="3708400" y="6581775"/>
            <a:ext cx="543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1200" b="1" i="1">
                <a:solidFill>
                  <a:srgbClr val="B2B2B2"/>
                </a:solidFill>
              </a:rPr>
              <a:t>(103:15558; Georgitsi M JCEM 2007 92:3321; Agawarl SK JCEM 94:1826)</a:t>
            </a:r>
          </a:p>
        </p:txBody>
      </p:sp>
      <p:sp>
        <p:nvSpPr>
          <p:cNvPr id="141316" name="Rectangle 99"/>
          <p:cNvSpPr>
            <a:spLocks noChangeArrowheads="1"/>
          </p:cNvSpPr>
          <p:nvPr/>
        </p:nvSpPr>
        <p:spPr bwMode="auto">
          <a:xfrm>
            <a:off x="66675" y="5711825"/>
            <a:ext cx="8982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chemeClr val="tx2"/>
                </a:solidFill>
              </a:rPr>
              <a:t>p27</a:t>
            </a:r>
            <a:r>
              <a:rPr lang="en-GB" b="1" baseline="30000">
                <a:solidFill>
                  <a:schemeClr val="tx2"/>
                </a:solidFill>
              </a:rPr>
              <a:t>Kip</a:t>
            </a:r>
            <a:r>
              <a:rPr lang="en-GB" b="1">
                <a:solidFill>
                  <a:schemeClr val="tx2"/>
                </a:solidFill>
              </a:rPr>
              <a:t> and p18</a:t>
            </a:r>
            <a:r>
              <a:rPr lang="en-GB" b="1" baseline="30000">
                <a:solidFill>
                  <a:schemeClr val="tx2"/>
                </a:solidFill>
              </a:rPr>
              <a:t>ink4c</a:t>
            </a:r>
            <a:r>
              <a:rPr lang="en-GB" b="1">
                <a:solidFill>
                  <a:schemeClr val="tx2"/>
                </a:solidFill>
              </a:rPr>
              <a:t> have key roles in preventing neoplasia in endocrine tissues </a:t>
            </a:r>
          </a:p>
          <a:p>
            <a:pPr algn="ctr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chemeClr val="tx2"/>
                </a:solidFill>
              </a:rPr>
              <a:t>There regulation by MLL-HMT may help explain the phenotype of MEN1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6"/>
          <p:cNvSpPr>
            <a:spLocks noChangeArrowheads="1"/>
          </p:cNvSpPr>
          <p:nvPr/>
        </p:nvSpPr>
        <p:spPr bwMode="auto">
          <a:xfrm>
            <a:off x="5802313" y="6583363"/>
            <a:ext cx="33416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>
                <a:solidFill>
                  <a:srgbClr val="B2B2B2"/>
                </a:solidFill>
              </a:rPr>
              <a:t>(Gracanin A 2009 Cancer Res 69:6371-6374)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52425" y="552450"/>
            <a:ext cx="8426450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en-GB" sz="2800" b="1" kern="0" dirty="0">
                <a:solidFill>
                  <a:schemeClr val="tx2"/>
                </a:solidFill>
                <a:ea typeface="+mj-ea"/>
                <a:cs typeface="+mj-cs"/>
              </a:rPr>
              <a:t>Summary of MENIN’s function</a:t>
            </a:r>
          </a:p>
        </p:txBody>
      </p:sp>
      <p:sp>
        <p:nvSpPr>
          <p:cNvPr id="142339" name="Rectangle 99"/>
          <p:cNvSpPr>
            <a:spLocks noChangeArrowheads="1"/>
          </p:cNvSpPr>
          <p:nvPr/>
        </p:nvSpPr>
        <p:spPr bwMode="auto">
          <a:xfrm>
            <a:off x="38100" y="5626100"/>
            <a:ext cx="9020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SzPct val="100000"/>
            </a:pPr>
            <a:r>
              <a:rPr lang="en-GB" b="1">
                <a:solidFill>
                  <a:schemeClr val="tx2"/>
                </a:solidFill>
              </a:rPr>
              <a:t>The pattern of tumorigenesis in MEN1 is likely to be a consequence of the specific inability of endocrine cells to compensate for the loss of Menin</a:t>
            </a:r>
          </a:p>
        </p:txBody>
      </p:sp>
      <p:pic>
        <p:nvPicPr>
          <p:cNvPr id="142340" name="Picture 8" descr="Menin function Gracania"/>
          <p:cNvPicPr>
            <a:picLocks noChangeAspect="1" noChangeArrowheads="1"/>
          </p:cNvPicPr>
          <p:nvPr/>
        </p:nvPicPr>
        <p:blipFill>
          <a:blip r:embed="rId2">
            <a:lum bright="-12000" contrast="12000"/>
          </a:blip>
          <a:srcRect/>
          <a:stretch>
            <a:fillRect/>
          </a:stretch>
        </p:blipFill>
        <p:spPr bwMode="auto">
          <a:xfrm>
            <a:off x="1654175" y="1439863"/>
            <a:ext cx="5868988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8463" y="1504950"/>
            <a:ext cx="8442325" cy="40481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1800" i="1" smtClean="0">
                <a:solidFill>
                  <a:srgbClr val="CCFFFF"/>
                </a:solidFill>
                <a:latin typeface="Arial" charset="0"/>
              </a:rPr>
              <a:t>Men1</a:t>
            </a:r>
            <a:r>
              <a:rPr lang="en-GB" sz="1800" baseline="30000" smtClean="0">
                <a:solidFill>
                  <a:srgbClr val="CCFFFF"/>
                </a:solidFill>
                <a:latin typeface="Arial" charset="0"/>
              </a:rPr>
              <a:t>(-/-)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 die </a:t>
            </a:r>
            <a:r>
              <a:rPr lang="en-GB" sz="1800" i="1" smtClean="0">
                <a:solidFill>
                  <a:srgbClr val="CCFFFF"/>
                </a:solidFill>
                <a:latin typeface="Arial" charset="0"/>
              </a:rPr>
              <a:t>in utero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 E11.5-13.5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	</a:t>
            </a: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Craniofacial, neural, cardiac and hepatic abnormalities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900" smtClean="0">
              <a:solidFill>
                <a:schemeClr val="tx2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i="1" smtClean="0">
                <a:solidFill>
                  <a:srgbClr val="CCFFFF"/>
                </a:solidFill>
                <a:latin typeface="Arial" charset="0"/>
              </a:rPr>
              <a:t>Men1</a:t>
            </a:r>
            <a:r>
              <a:rPr lang="en-GB" sz="1800" baseline="30000" smtClean="0">
                <a:solidFill>
                  <a:srgbClr val="CCFFFF"/>
                </a:solidFill>
                <a:latin typeface="Arial" charset="0"/>
              </a:rPr>
              <a:t>(+/-)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 (deletion of exon 3-8) </a:t>
            </a:r>
            <a:r>
              <a:rPr lang="en-GB" sz="1200" i="1" smtClean="0">
                <a:solidFill>
                  <a:srgbClr val="B2B2B2"/>
                </a:solidFill>
                <a:latin typeface="Arial" charset="0"/>
              </a:rPr>
              <a:t>(Crabtree JS 2001 PNAS 98:1118)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	Parathyroid, pancreatic (Ins), pituitary (Prl) and adrenocortical tumours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	LOH in tumours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	Hyperplasia is nonclonal in some tissues (islet cells)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900" i="1" smtClean="0">
              <a:solidFill>
                <a:srgbClr val="CCFFFF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i="1" smtClean="0">
                <a:solidFill>
                  <a:srgbClr val="CCFFFF"/>
                </a:solidFill>
                <a:latin typeface="Arial" charset="0"/>
              </a:rPr>
              <a:t>Men1</a:t>
            </a:r>
            <a:r>
              <a:rPr lang="en-GB" sz="1800" baseline="30000" smtClean="0">
                <a:solidFill>
                  <a:srgbClr val="CCFFFF"/>
                </a:solidFill>
                <a:latin typeface="Arial" charset="0"/>
              </a:rPr>
              <a:t>(+/-)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 (deletion of exon 3)</a:t>
            </a:r>
            <a:r>
              <a:rPr lang="en-GB" sz="2000" smtClean="0">
                <a:solidFill>
                  <a:srgbClr val="CCFFFF"/>
                </a:solidFill>
                <a:latin typeface="Arial" charset="0"/>
              </a:rPr>
              <a:t> </a:t>
            </a:r>
            <a:r>
              <a:rPr lang="en-GB" sz="1200" i="1" smtClean="0">
                <a:solidFill>
                  <a:srgbClr val="B2B2B2"/>
                </a:solidFill>
                <a:latin typeface="Arial" charset="0"/>
              </a:rPr>
              <a:t>(Bertolino P 2003 Mol Endo 17:1880)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	Parathyroid, pancreatic (Ins/Gast/Glu), pituitary (Prl/GH) and adrenal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	Thyroid, Leydig, ovarian and mammary tumours</a:t>
            </a:r>
            <a:endParaRPr lang="en-GB" sz="1200" i="1" smtClean="0">
              <a:solidFill>
                <a:srgbClr val="B2B2B2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900" smtClean="0">
              <a:solidFill>
                <a:srgbClr val="CCFFFF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i="1" smtClean="0">
                <a:solidFill>
                  <a:srgbClr val="CCFFFF"/>
                </a:solidFill>
                <a:latin typeface="Arial" charset="0"/>
              </a:rPr>
              <a:t>Men1</a:t>
            </a:r>
            <a:r>
              <a:rPr lang="en-GB" sz="1800" baseline="30000" smtClean="0">
                <a:solidFill>
                  <a:srgbClr val="CCFFFF"/>
                </a:solidFill>
                <a:latin typeface="Arial" charset="0"/>
              </a:rPr>
              <a:t>(+/-)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 (deletion of exon 1 and 2)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200" i="1" smtClean="0">
                <a:solidFill>
                  <a:srgbClr val="B2B2B2"/>
                </a:solidFill>
                <a:latin typeface="Arial" charset="0"/>
              </a:rPr>
              <a:t>(Loffler KA 2007 Int J Cancer 120:259; Harding B 2009 Endo Related Cancer 16:1313)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	Parathyroid, pancreatic, pituitary tumours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smtClean="0">
                <a:solidFill>
                  <a:srgbClr val="FFFF99"/>
                </a:solidFill>
                <a:latin typeface="Arial" charset="0"/>
              </a:rPr>
              <a:t>	Thyroid, adrenal and gonadal tumours</a:t>
            </a:r>
          </a:p>
        </p:txBody>
      </p:sp>
      <p:sp>
        <p:nvSpPr>
          <p:cNvPr id="14336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52450" y="382588"/>
            <a:ext cx="8001000" cy="906462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Animal models of MEN1</a:t>
            </a:r>
            <a:br>
              <a:rPr lang="en-GB" sz="2800" smtClean="0">
                <a:latin typeface="Arial" charset="0"/>
              </a:rPr>
            </a:b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Global </a:t>
            </a:r>
            <a:r>
              <a:rPr lang="en-GB" sz="1800" i="1" smtClean="0">
                <a:solidFill>
                  <a:srgbClr val="CCFFFF"/>
                </a:solidFill>
                <a:latin typeface="Arial" charset="0"/>
              </a:rPr>
              <a:t>Men1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 knockout mice</a:t>
            </a:r>
            <a:endParaRPr lang="en-GB" sz="1800" smtClean="0">
              <a:latin typeface="Arial" charset="0"/>
            </a:endParaRPr>
          </a:p>
        </p:txBody>
      </p:sp>
      <p:sp>
        <p:nvSpPr>
          <p:cNvPr id="143363" name="Rectangle 99"/>
          <p:cNvSpPr>
            <a:spLocks noChangeArrowheads="1"/>
          </p:cNvSpPr>
          <p:nvPr/>
        </p:nvSpPr>
        <p:spPr bwMode="auto">
          <a:xfrm>
            <a:off x="123825" y="5816600"/>
            <a:ext cx="9020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SzPct val="100000"/>
            </a:pPr>
            <a:r>
              <a:rPr lang="en-GB" sz="2000" b="1">
                <a:solidFill>
                  <a:schemeClr val="tx2"/>
                </a:solidFill>
              </a:rPr>
              <a:t>Endocrine tissues in humans and mice have different abilities to compensate for the loss of menin </a:t>
            </a:r>
            <a:endParaRPr lang="en-GB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74650" y="1681163"/>
            <a:ext cx="8556625" cy="4314825"/>
          </a:xfrm>
        </p:spPr>
        <p:txBody>
          <a:bodyPr/>
          <a:lstStyle/>
          <a:p>
            <a:pPr marL="0" indent="0" defTabSz="449263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  <a:sym typeface="Symbol" pitchFamily="18" charset="2"/>
              </a:rPr>
              <a:t></a:t>
            </a: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 cell specific deletion of </a:t>
            </a:r>
            <a:r>
              <a:rPr lang="en-GB" sz="1800" i="1" dirty="0" smtClean="0">
                <a:solidFill>
                  <a:srgbClr val="CCFFFF"/>
                </a:solidFill>
                <a:latin typeface="Arial" charset="0"/>
              </a:rPr>
              <a:t>Men1</a:t>
            </a: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 by E11.5  (</a:t>
            </a:r>
            <a:r>
              <a:rPr lang="en-GB" sz="1800" i="1" dirty="0" smtClean="0">
                <a:solidFill>
                  <a:srgbClr val="CCFFFF"/>
                </a:solidFill>
                <a:latin typeface="Arial" charset="0"/>
              </a:rPr>
              <a:t>Men1</a:t>
            </a:r>
            <a:r>
              <a:rPr lang="en-GB" sz="1800" baseline="30000" dirty="0" smtClean="0">
                <a:solidFill>
                  <a:srgbClr val="CCFFFF"/>
                </a:solidFill>
                <a:latin typeface="Arial" charset="0"/>
              </a:rPr>
              <a:t>(</a:t>
            </a:r>
            <a:r>
              <a:rPr lang="en-GB" sz="1800" baseline="30000" dirty="0" smtClean="0">
                <a:solidFill>
                  <a:srgbClr val="CCFFFF"/>
                </a:solidFill>
                <a:latin typeface="Arial" charset="0"/>
                <a:sym typeface="Symbol" pitchFamily="18" charset="2"/>
              </a:rPr>
              <a:t></a:t>
            </a:r>
            <a:r>
              <a:rPr lang="en-GB" sz="1800" baseline="30000" dirty="0" smtClean="0">
                <a:solidFill>
                  <a:srgbClr val="CCFFFF"/>
                </a:solidFill>
                <a:latin typeface="Arial" charset="0"/>
              </a:rPr>
              <a:t>Rip/</a:t>
            </a:r>
            <a:r>
              <a:rPr lang="en-GB" sz="1800" baseline="30000" dirty="0" smtClean="0">
                <a:solidFill>
                  <a:srgbClr val="CCFFFF"/>
                </a:solidFill>
                <a:latin typeface="Arial" charset="0"/>
                <a:sym typeface="Symbol" pitchFamily="18" charset="2"/>
              </a:rPr>
              <a:t></a:t>
            </a:r>
            <a:r>
              <a:rPr lang="en-GB" sz="1800" baseline="30000" dirty="0" smtClean="0">
                <a:solidFill>
                  <a:srgbClr val="CCFFFF"/>
                </a:solidFill>
                <a:latin typeface="Arial" charset="0"/>
              </a:rPr>
              <a:t>Rip)</a:t>
            </a: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 mice)</a:t>
            </a:r>
          </a:p>
          <a:p>
            <a:pPr marL="0" indent="0" defTabSz="449263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Normal islet cell architecture</a:t>
            </a:r>
          </a:p>
          <a:p>
            <a:pPr marL="0" indent="0" defTabSz="449263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100% islet hyperplasia at 2 months</a:t>
            </a:r>
          </a:p>
          <a:p>
            <a:pPr marL="0" indent="0" defTabSz="449263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88% </a:t>
            </a:r>
            <a:r>
              <a:rPr lang="en-GB" sz="1800" dirty="0" err="1" smtClean="0">
                <a:solidFill>
                  <a:srgbClr val="FFFF99"/>
                </a:solidFill>
                <a:latin typeface="Arial" charset="0"/>
              </a:rPr>
              <a:t>insulinomas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 at 8 months	</a:t>
            </a:r>
          </a:p>
          <a:p>
            <a:pPr marL="0" indent="0" algn="ctr" defTabSz="449263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chemeClr val="tx2"/>
                </a:solidFill>
                <a:latin typeface="Arial" charset="0"/>
              </a:rPr>
              <a:t>Loss of  one </a:t>
            </a:r>
            <a:r>
              <a:rPr lang="en-GB" sz="1800" i="1" dirty="0" smtClean="0">
                <a:solidFill>
                  <a:schemeClr val="tx2"/>
                </a:solidFill>
                <a:latin typeface="Arial" charset="0"/>
              </a:rPr>
              <a:t>Men1</a:t>
            </a:r>
            <a:r>
              <a:rPr lang="en-GB" sz="1800" dirty="0" smtClean="0">
                <a:solidFill>
                  <a:schemeClr val="tx2"/>
                </a:solidFill>
                <a:latin typeface="Arial" charset="0"/>
              </a:rPr>
              <a:t> allele leads to hyperplasia, 2 alleles to atypical hyperplasia but further somatic events are required for adenoma formation</a:t>
            </a:r>
          </a:p>
          <a:p>
            <a:pPr marL="0" indent="0" defTabSz="449263">
              <a:lnSpc>
                <a:spcPct val="80000"/>
              </a:lnSpc>
              <a:buFontTx/>
              <a:buNone/>
            </a:pPr>
            <a:endParaRPr lang="en-GB" sz="1800" dirty="0" smtClean="0">
              <a:solidFill>
                <a:schemeClr val="tx2"/>
              </a:solidFill>
              <a:latin typeface="Arial" charset="0"/>
            </a:endParaRPr>
          </a:p>
          <a:p>
            <a:pPr marL="0" indent="0" defTabSz="449263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  <a:sym typeface="Symbol" pitchFamily="18" charset="2"/>
              </a:rPr>
              <a:t>Hepatocyte</a:t>
            </a: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 specific deletion of </a:t>
            </a:r>
            <a:r>
              <a:rPr lang="en-GB" sz="1800" i="1" dirty="0" smtClean="0">
                <a:solidFill>
                  <a:srgbClr val="CCFFFF"/>
                </a:solidFill>
                <a:latin typeface="Arial" charset="0"/>
              </a:rPr>
              <a:t>Men1</a:t>
            </a: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 (</a:t>
            </a:r>
            <a:r>
              <a:rPr lang="en-GB" sz="1800" i="1" dirty="0" smtClean="0">
                <a:solidFill>
                  <a:srgbClr val="CCFFFF"/>
                </a:solidFill>
                <a:latin typeface="Arial" charset="0"/>
              </a:rPr>
              <a:t>Men1</a:t>
            </a:r>
            <a:r>
              <a:rPr lang="en-GB" sz="1800" baseline="30000" dirty="0" smtClean="0">
                <a:solidFill>
                  <a:srgbClr val="CCFFFF"/>
                </a:solidFill>
                <a:latin typeface="Arial" charset="0"/>
              </a:rPr>
              <a:t>(</a:t>
            </a:r>
            <a:r>
              <a:rPr lang="en-GB" sz="1800" baseline="30000" dirty="0" smtClean="0">
                <a:solidFill>
                  <a:srgbClr val="CCFFFF"/>
                </a:solidFill>
                <a:latin typeface="Arial" charset="0"/>
                <a:sym typeface="Symbol" pitchFamily="18" charset="2"/>
              </a:rPr>
              <a:t></a:t>
            </a:r>
            <a:r>
              <a:rPr lang="en-GB" sz="1800" baseline="30000" dirty="0" err="1" smtClean="0">
                <a:solidFill>
                  <a:srgbClr val="CCFFFF"/>
                </a:solidFill>
                <a:latin typeface="Arial" charset="0"/>
              </a:rPr>
              <a:t>Alb</a:t>
            </a:r>
            <a:r>
              <a:rPr lang="en-GB" sz="1800" baseline="30000" dirty="0" smtClean="0">
                <a:solidFill>
                  <a:srgbClr val="CCFFFF"/>
                </a:solidFill>
                <a:latin typeface="Arial" charset="0"/>
              </a:rPr>
              <a:t>/</a:t>
            </a:r>
            <a:r>
              <a:rPr lang="en-GB" sz="1800" baseline="30000" dirty="0" smtClean="0">
                <a:solidFill>
                  <a:srgbClr val="CCFFFF"/>
                </a:solidFill>
                <a:latin typeface="Arial" charset="0"/>
                <a:sym typeface="Symbol" pitchFamily="18" charset="2"/>
              </a:rPr>
              <a:t></a:t>
            </a:r>
            <a:r>
              <a:rPr lang="en-GB" sz="1800" baseline="30000" dirty="0" err="1" smtClean="0">
                <a:solidFill>
                  <a:srgbClr val="CCFFFF"/>
                </a:solidFill>
                <a:latin typeface="Arial" charset="0"/>
              </a:rPr>
              <a:t>Alb</a:t>
            </a:r>
            <a:r>
              <a:rPr lang="en-GB" sz="1800" baseline="30000" dirty="0" smtClean="0">
                <a:solidFill>
                  <a:srgbClr val="CCFFFF"/>
                </a:solidFill>
                <a:latin typeface="Arial" charset="0"/>
              </a:rPr>
              <a:t>)</a:t>
            </a: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 mice)</a:t>
            </a:r>
          </a:p>
          <a:p>
            <a:pPr marL="0" indent="0" defTabSz="449263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Normal livers no tumours</a:t>
            </a:r>
          </a:p>
          <a:p>
            <a:pPr marL="0" indent="0" defTabSz="449263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89% and 63% reduction CDK inhibitors p18</a:t>
            </a:r>
            <a:r>
              <a:rPr lang="en-GB" sz="1800" baseline="30000" dirty="0" smtClean="0">
                <a:solidFill>
                  <a:srgbClr val="FFFF99"/>
                </a:solidFill>
                <a:latin typeface="Arial" charset="0"/>
              </a:rPr>
              <a:t>Ink4c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 and p27</a:t>
            </a:r>
            <a:r>
              <a:rPr lang="en-GB" sz="1800" baseline="30000" dirty="0" smtClean="0">
                <a:solidFill>
                  <a:srgbClr val="FFFF99"/>
                </a:solidFill>
                <a:latin typeface="Arial" charset="0"/>
              </a:rPr>
              <a:t>Kip1 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respectively</a:t>
            </a:r>
          </a:p>
          <a:p>
            <a:pPr marL="0" indent="0" defTabSz="449263">
              <a:lnSpc>
                <a:spcPct val="80000"/>
              </a:lnSpc>
              <a:buFontTx/>
              <a:buNone/>
            </a:pPr>
            <a:endParaRPr lang="en-GB" sz="1800" dirty="0" smtClean="0">
              <a:latin typeface="Arial" charset="0"/>
            </a:endParaRPr>
          </a:p>
          <a:p>
            <a:pPr marL="0" indent="0" defTabSz="449263">
              <a:lnSpc>
                <a:spcPct val="80000"/>
              </a:lnSpc>
              <a:buFontTx/>
              <a:buNone/>
            </a:pPr>
            <a:r>
              <a:rPr lang="en-GB" sz="1800" dirty="0" err="1" smtClean="0">
                <a:solidFill>
                  <a:srgbClr val="CCFFFF"/>
                </a:solidFill>
                <a:latin typeface="Arial" charset="0"/>
              </a:rPr>
              <a:t>Tamoxifen</a:t>
            </a: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 inducible deletion (</a:t>
            </a:r>
            <a:r>
              <a:rPr lang="en-GB" sz="1800" dirty="0" err="1" smtClean="0">
                <a:solidFill>
                  <a:srgbClr val="CCFFFF"/>
                </a:solidFill>
                <a:latin typeface="Arial" charset="0"/>
              </a:rPr>
              <a:t>Cre</a:t>
            </a: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-ER x </a:t>
            </a:r>
            <a:r>
              <a:rPr lang="en-GB" sz="1800" i="1" dirty="0" smtClean="0">
                <a:solidFill>
                  <a:srgbClr val="CCFFFF"/>
                </a:solidFill>
                <a:latin typeface="Arial" charset="0"/>
              </a:rPr>
              <a:t>Men1</a:t>
            </a:r>
            <a:r>
              <a:rPr lang="en-GB" sz="1800" baseline="30000" dirty="0" smtClean="0">
                <a:solidFill>
                  <a:srgbClr val="CCFFFF"/>
                </a:solidFill>
                <a:latin typeface="Arial" charset="0"/>
              </a:rPr>
              <a:t>flox/</a:t>
            </a:r>
            <a:r>
              <a:rPr lang="en-GB" sz="1800" baseline="30000" dirty="0" err="1" smtClean="0">
                <a:solidFill>
                  <a:srgbClr val="CCFFFF"/>
                </a:solidFill>
                <a:latin typeface="Arial" charset="0"/>
              </a:rPr>
              <a:t>flox</a:t>
            </a: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)</a:t>
            </a:r>
          </a:p>
          <a:p>
            <a:pPr marL="0" indent="0" defTabSz="449263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Pancreatic hyperplasia and islet enlargement within 14d </a:t>
            </a:r>
          </a:p>
          <a:p>
            <a:pPr marL="0" indent="0" defTabSz="449263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Decreased expression of CDK inhibitors p18</a:t>
            </a:r>
            <a:r>
              <a:rPr lang="en-GB" sz="1800" baseline="30000" dirty="0" smtClean="0">
                <a:solidFill>
                  <a:srgbClr val="FFFF99"/>
                </a:solidFill>
                <a:latin typeface="Arial" charset="0"/>
              </a:rPr>
              <a:t>Ink4c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 and p27</a:t>
            </a:r>
            <a:r>
              <a:rPr lang="en-GB" sz="1800" baseline="30000" dirty="0" smtClean="0">
                <a:solidFill>
                  <a:srgbClr val="FFFF99"/>
                </a:solidFill>
                <a:latin typeface="Arial" charset="0"/>
              </a:rPr>
              <a:t>Kip1</a:t>
            </a:r>
          </a:p>
          <a:p>
            <a:pPr marL="0" indent="0" defTabSz="449263">
              <a:lnSpc>
                <a:spcPct val="80000"/>
              </a:lnSpc>
              <a:buFontTx/>
              <a:buNone/>
            </a:pPr>
            <a:r>
              <a:rPr lang="en-GB" sz="1800" baseline="30000" dirty="0" smtClean="0">
                <a:solidFill>
                  <a:srgbClr val="FFFF99"/>
                </a:solidFill>
                <a:latin typeface="Arial" charset="0"/>
              </a:rPr>
              <a:t>	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Increased cellular proliferation</a:t>
            </a:r>
          </a:p>
        </p:txBody>
      </p:sp>
      <p:sp>
        <p:nvSpPr>
          <p:cNvPr id="144386" name="Rectangle 4"/>
          <p:cNvSpPr>
            <a:spLocks noChangeArrowheads="1"/>
          </p:cNvSpPr>
          <p:nvPr/>
        </p:nvSpPr>
        <p:spPr bwMode="auto">
          <a:xfrm>
            <a:off x="4122738" y="6400800"/>
            <a:ext cx="50212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>
                <a:solidFill>
                  <a:srgbClr val="B2B2B2"/>
                </a:solidFill>
              </a:rPr>
              <a:t>(Crabtree JS MCB 2003 98:1118, Bertolino P Can Res 2003 4836, </a:t>
            </a:r>
          </a:p>
          <a:p>
            <a:pPr eaLnBrk="0" hangingPunct="0"/>
            <a:r>
              <a:rPr lang="en-GB" sz="1200" b="1" i="1">
                <a:solidFill>
                  <a:srgbClr val="B2B2B2"/>
                </a:solidFill>
              </a:rPr>
              <a:t>Scacheri PC Mam Gen 15:872, Schnepp RW Can Res 2006 66:5707)</a:t>
            </a:r>
          </a:p>
        </p:txBody>
      </p:sp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530225" y="439738"/>
            <a:ext cx="8001000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sz="2800" b="1" dirty="0">
                <a:solidFill>
                  <a:schemeClr val="tx2"/>
                </a:solidFill>
              </a:rPr>
              <a:t>Animal models of MEN1</a:t>
            </a:r>
            <a:br>
              <a:rPr lang="en-GB" sz="2800" b="1" dirty="0">
                <a:solidFill>
                  <a:schemeClr val="tx2"/>
                </a:solidFill>
              </a:rPr>
            </a:br>
            <a:r>
              <a:rPr lang="en-GB" b="1" dirty="0" smtClean="0">
                <a:solidFill>
                  <a:srgbClr val="CCFFFF"/>
                </a:solidFill>
              </a:rPr>
              <a:t>Tissue specific </a:t>
            </a:r>
            <a:r>
              <a:rPr lang="en-GB" b="1" i="1" dirty="0">
                <a:solidFill>
                  <a:srgbClr val="CCFFFF"/>
                </a:solidFill>
              </a:rPr>
              <a:t>Men1</a:t>
            </a:r>
            <a:r>
              <a:rPr lang="en-GB" b="1" dirty="0">
                <a:solidFill>
                  <a:srgbClr val="CCFFFF"/>
                </a:solidFill>
              </a:rPr>
              <a:t> knockout mice</a:t>
            </a:r>
            <a:endParaRPr lang="en-GB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2763" y="1719263"/>
            <a:ext cx="8102600" cy="1787525"/>
          </a:xfrm>
        </p:spPr>
        <p:txBody>
          <a:bodyPr/>
          <a:lstStyle/>
          <a:p>
            <a:r>
              <a:rPr lang="en-GB" smtClean="0">
                <a:latin typeface="Arial" charset="0"/>
              </a:rPr>
              <a:t>Genotype phenotype correlation and genetic testing in MEN1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563" y="561975"/>
            <a:ext cx="8664575" cy="457200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Genotype phenotype correlation in MEN1</a:t>
            </a:r>
          </a:p>
        </p:txBody>
      </p:sp>
      <p:sp>
        <p:nvSpPr>
          <p:cNvPr id="147458" name="Rectangle 4"/>
          <p:cNvSpPr>
            <a:spLocks noChangeArrowheads="1"/>
          </p:cNvSpPr>
          <p:nvPr/>
        </p:nvSpPr>
        <p:spPr bwMode="auto">
          <a:xfrm>
            <a:off x="6648450" y="6583363"/>
            <a:ext cx="24955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 dirty="0">
                <a:solidFill>
                  <a:srgbClr val="B2B2B2"/>
                </a:solidFill>
              </a:rPr>
              <a:t>(</a:t>
            </a:r>
            <a:r>
              <a:rPr lang="en-GB" sz="1200" b="1" i="1" dirty="0" err="1">
                <a:solidFill>
                  <a:srgbClr val="B2B2B2"/>
                </a:solidFill>
              </a:rPr>
              <a:t>Wautot</a:t>
            </a:r>
            <a:r>
              <a:rPr lang="en-GB" sz="1200" b="1" i="1" dirty="0">
                <a:solidFill>
                  <a:srgbClr val="B2B2B2"/>
                </a:solidFill>
              </a:rPr>
              <a:t> V  </a:t>
            </a:r>
            <a:r>
              <a:rPr lang="en-GB" sz="1200" b="1" i="1" dirty="0" smtClean="0">
                <a:solidFill>
                  <a:srgbClr val="B2B2B2"/>
                </a:solidFill>
              </a:rPr>
              <a:t>2002 </a:t>
            </a:r>
            <a:r>
              <a:rPr lang="en-GB" sz="1200" b="1" i="1" dirty="0">
                <a:solidFill>
                  <a:srgbClr val="B2B2B2"/>
                </a:solidFill>
              </a:rPr>
              <a:t>Hum </a:t>
            </a:r>
            <a:r>
              <a:rPr lang="en-GB" sz="1200" b="1" i="1" dirty="0" err="1">
                <a:solidFill>
                  <a:srgbClr val="B2B2B2"/>
                </a:solidFill>
              </a:rPr>
              <a:t>Mut</a:t>
            </a:r>
            <a:r>
              <a:rPr lang="en-GB" sz="1200" b="1" i="1" dirty="0">
                <a:solidFill>
                  <a:srgbClr val="B2B2B2"/>
                </a:solidFill>
              </a:rPr>
              <a:t> 20:35)</a:t>
            </a:r>
          </a:p>
        </p:txBody>
      </p:sp>
      <p:sp>
        <p:nvSpPr>
          <p:cNvPr id="147459" name="Rectangle 18"/>
          <p:cNvSpPr>
            <a:spLocks noChangeArrowheads="1"/>
          </p:cNvSpPr>
          <p:nvPr/>
        </p:nvSpPr>
        <p:spPr bwMode="auto">
          <a:xfrm>
            <a:off x="471488" y="4597400"/>
            <a:ext cx="8174037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 b="1" dirty="0">
                <a:solidFill>
                  <a:srgbClr val="CCFFFF"/>
                </a:solidFill>
              </a:rPr>
              <a:t>There is no evidence of a phenotype genotype correlation in </a:t>
            </a:r>
            <a:r>
              <a:rPr lang="en-GB" b="1" dirty="0">
                <a:solidFill>
                  <a:srgbClr val="CCFFFF"/>
                </a:solidFill>
              </a:rPr>
              <a:t>MEN1</a:t>
            </a:r>
            <a:r>
              <a:rPr lang="en-GB" b="1" dirty="0">
                <a:solidFill>
                  <a:srgbClr val="00FFFF"/>
                </a:solidFill>
              </a:rPr>
              <a:t> </a:t>
            </a:r>
          </a:p>
          <a:p>
            <a:pPr marL="742950" lvl="1" indent="-285750" eaLnBrk="0" hangingPunct="0"/>
            <a:r>
              <a:rPr lang="en-GB" b="1" dirty="0">
                <a:solidFill>
                  <a:srgbClr val="FFFF99"/>
                </a:solidFill>
              </a:rPr>
              <a:t>Wide phenotypic variation within families</a:t>
            </a:r>
          </a:p>
          <a:p>
            <a:pPr marL="742950" lvl="1" indent="-285750" eaLnBrk="0" hangingPunct="0"/>
            <a:r>
              <a:rPr lang="en-GB" b="1" dirty="0" err="1">
                <a:solidFill>
                  <a:srgbClr val="FFFF99"/>
                </a:solidFill>
              </a:rPr>
              <a:t>Menin</a:t>
            </a:r>
            <a:r>
              <a:rPr lang="en-GB" b="1" dirty="0">
                <a:solidFill>
                  <a:srgbClr val="FFFF99"/>
                </a:solidFill>
              </a:rPr>
              <a:t> is a tumour suppressor </a:t>
            </a:r>
          </a:p>
          <a:p>
            <a:pPr marL="742950" lvl="1" indent="-285750" eaLnBrk="0" hangingPunct="0"/>
            <a:r>
              <a:rPr lang="en-GB" b="1" dirty="0">
                <a:solidFill>
                  <a:srgbClr val="FFFF99"/>
                </a:solidFill>
              </a:rPr>
              <a:t>Mutations are scattered with no hot spots</a:t>
            </a:r>
          </a:p>
          <a:p>
            <a:pPr marL="742950" lvl="1" indent="-285750" eaLnBrk="0" hangingPunct="0"/>
            <a:r>
              <a:rPr lang="en-GB" b="1" dirty="0">
                <a:solidFill>
                  <a:srgbClr val="FFFF99"/>
                </a:solidFill>
              </a:rPr>
              <a:t>75% of mutations predict absent or truncated protein</a:t>
            </a:r>
          </a:p>
          <a:p>
            <a:pPr marL="742950" lvl="1" indent="-285750" eaLnBrk="0" hangingPunct="0"/>
            <a:r>
              <a:rPr lang="en-GB" b="1" dirty="0">
                <a:solidFill>
                  <a:srgbClr val="FFFF99"/>
                </a:solidFill>
              </a:rPr>
              <a:t>Mutant </a:t>
            </a:r>
            <a:r>
              <a:rPr lang="en-GB" b="1" dirty="0" err="1">
                <a:solidFill>
                  <a:srgbClr val="FFFF99"/>
                </a:solidFill>
              </a:rPr>
              <a:t>Menin</a:t>
            </a:r>
            <a:r>
              <a:rPr lang="en-GB" b="1" dirty="0">
                <a:solidFill>
                  <a:srgbClr val="FFFF99"/>
                </a:solidFill>
              </a:rPr>
              <a:t> proteins are rapidly degraded</a:t>
            </a:r>
          </a:p>
        </p:txBody>
      </p:sp>
      <p:pic>
        <p:nvPicPr>
          <p:cNvPr id="147460" name="Picture 22" descr="men1 geno phe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138" y="1333500"/>
            <a:ext cx="7434262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1763" y="466725"/>
            <a:ext cx="8893175" cy="819150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Genetic testing in MEN1</a:t>
            </a:r>
            <a:r>
              <a:rPr lang="en-GB" smtClean="0">
                <a:latin typeface="Arial" charset="0"/>
              </a:rPr>
              <a:t/>
            </a:r>
            <a:br>
              <a:rPr lang="en-GB" smtClean="0">
                <a:latin typeface="Arial" charset="0"/>
              </a:rPr>
            </a:b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Should be performed in an accredited laboratory (Exeter, Oxford &amp; Cambridge)</a:t>
            </a:r>
          </a:p>
        </p:txBody>
      </p:sp>
      <p:sp>
        <p:nvSpPr>
          <p:cNvPr id="148482" name="Rectangle 3"/>
          <p:cNvSpPr>
            <a:spLocks noChangeArrowheads="1"/>
          </p:cNvSpPr>
          <p:nvPr/>
        </p:nvSpPr>
        <p:spPr bwMode="auto">
          <a:xfrm>
            <a:off x="5414963" y="47005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48483" name="Text Box 4"/>
          <p:cNvSpPr txBox="1">
            <a:spLocks noChangeArrowheads="1"/>
          </p:cNvSpPr>
          <p:nvPr/>
        </p:nvSpPr>
        <p:spPr bwMode="auto">
          <a:xfrm>
            <a:off x="485775" y="1552575"/>
            <a:ext cx="83947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38163" eaLnBrk="0" hangingPunct="0"/>
            <a:r>
              <a:rPr lang="en-GB" b="1" dirty="0">
                <a:solidFill>
                  <a:srgbClr val="CCFFFF"/>
                </a:solidFill>
              </a:rPr>
              <a:t>Genetic testing should be offered to </a:t>
            </a:r>
          </a:p>
          <a:p>
            <a:pPr defTabSz="538163" eaLnBrk="0" hangingPunct="0"/>
            <a:r>
              <a:rPr lang="en-GB" b="1" dirty="0">
                <a:solidFill>
                  <a:srgbClr val="FFFF99"/>
                </a:solidFill>
              </a:rPr>
              <a:t>	Index cases (2 of 3 main MEN1 tumours) </a:t>
            </a:r>
          </a:p>
          <a:p>
            <a:pPr defTabSz="538163" eaLnBrk="0" hangingPunct="0"/>
            <a:r>
              <a:rPr lang="en-GB" b="1" dirty="0">
                <a:solidFill>
                  <a:srgbClr val="FFFF99"/>
                </a:solidFill>
              </a:rPr>
              <a:t>	1</a:t>
            </a:r>
            <a:r>
              <a:rPr lang="en-GB" b="1" baseline="30000" dirty="0">
                <a:solidFill>
                  <a:srgbClr val="FFFF99"/>
                </a:solidFill>
              </a:rPr>
              <a:t>st</a:t>
            </a:r>
            <a:r>
              <a:rPr lang="en-GB" b="1" dirty="0">
                <a:solidFill>
                  <a:srgbClr val="FFFF99"/>
                </a:solidFill>
              </a:rPr>
              <a:t> degree relative of known mutant gene carrier (as early as possible)</a:t>
            </a:r>
          </a:p>
          <a:p>
            <a:pPr defTabSz="538163" eaLnBrk="0" hangingPunct="0"/>
            <a:r>
              <a:rPr lang="en-GB" b="1" dirty="0">
                <a:solidFill>
                  <a:srgbClr val="FFFF99"/>
                </a:solidFill>
              </a:rPr>
              <a:t>	Suspicious/atypical cases with </a:t>
            </a:r>
          </a:p>
          <a:p>
            <a:pPr defTabSz="538163" eaLnBrk="0" hangingPunct="0"/>
            <a:r>
              <a:rPr lang="en-GB" b="1" dirty="0">
                <a:solidFill>
                  <a:srgbClr val="FFFF99"/>
                </a:solidFill>
              </a:rPr>
              <a:t>		2 or more MEN1 related tumours </a:t>
            </a:r>
          </a:p>
          <a:p>
            <a:pPr defTabSz="538163" eaLnBrk="0" hangingPunct="0"/>
            <a:r>
              <a:rPr lang="en-GB" b="1" dirty="0">
                <a:solidFill>
                  <a:srgbClr val="FFFF99"/>
                </a:solidFill>
              </a:rPr>
              <a:t>		Multiple/recurrent parathyroid tumours (&lt;30y) or familial 1</a:t>
            </a:r>
            <a:r>
              <a:rPr lang="en-GB" b="1" baseline="30000" dirty="0">
                <a:solidFill>
                  <a:srgbClr val="FFFF99"/>
                </a:solidFill>
              </a:rPr>
              <a:t>0</a:t>
            </a:r>
            <a:r>
              <a:rPr lang="en-GB" b="1" dirty="0">
                <a:solidFill>
                  <a:srgbClr val="FFFF99"/>
                </a:solidFill>
              </a:rPr>
              <a:t>HPT  </a:t>
            </a:r>
          </a:p>
          <a:p>
            <a:pPr defTabSz="538163" eaLnBrk="0" hangingPunct="0"/>
            <a:r>
              <a:rPr lang="en-GB" b="1" dirty="0">
                <a:solidFill>
                  <a:srgbClr val="FFFF99"/>
                </a:solidFill>
              </a:rPr>
              <a:t>		</a:t>
            </a:r>
            <a:r>
              <a:rPr lang="en-GB" b="1" dirty="0" err="1">
                <a:solidFill>
                  <a:srgbClr val="FFFF99"/>
                </a:solidFill>
              </a:rPr>
              <a:t>Gastrinoma</a:t>
            </a:r>
            <a:r>
              <a:rPr lang="en-GB" b="1" dirty="0">
                <a:solidFill>
                  <a:srgbClr val="FFFF99"/>
                </a:solidFill>
              </a:rPr>
              <a:t> or multiple pancreatic NETs</a:t>
            </a:r>
          </a:p>
          <a:p>
            <a:pPr defTabSz="538163" eaLnBrk="0" hangingPunct="0"/>
            <a:r>
              <a:rPr lang="en-GB" b="1" dirty="0">
                <a:solidFill>
                  <a:srgbClr val="FFFF99"/>
                </a:solidFill>
              </a:rPr>
              <a:t>	</a:t>
            </a:r>
          </a:p>
          <a:p>
            <a:pPr defTabSz="538163" eaLnBrk="0" hangingPunct="0"/>
            <a:r>
              <a:rPr lang="en-GB" b="1" i="1" dirty="0">
                <a:solidFill>
                  <a:srgbClr val="CCFFFF"/>
                </a:solidFill>
              </a:rPr>
              <a:t>MEN1</a:t>
            </a:r>
            <a:r>
              <a:rPr lang="en-GB" b="1" dirty="0">
                <a:solidFill>
                  <a:srgbClr val="CCFFFF"/>
                </a:solidFill>
              </a:rPr>
              <a:t> mutation screening is by direct sequencing</a:t>
            </a:r>
          </a:p>
          <a:p>
            <a:pPr defTabSz="538163" eaLnBrk="0" hangingPunct="0"/>
            <a:r>
              <a:rPr lang="en-GB" b="1" dirty="0">
                <a:solidFill>
                  <a:srgbClr val="CCFFFF"/>
                </a:solidFill>
              </a:rPr>
              <a:t>	</a:t>
            </a:r>
            <a:r>
              <a:rPr lang="en-GB" b="1" dirty="0">
                <a:solidFill>
                  <a:srgbClr val="FFFF99"/>
                </a:solidFill>
              </a:rPr>
              <a:t>Screening</a:t>
            </a:r>
            <a:r>
              <a:rPr lang="en-GB" b="1" dirty="0">
                <a:solidFill>
                  <a:srgbClr val="CCFFFF"/>
                </a:solidFill>
              </a:rPr>
              <a:t> </a:t>
            </a:r>
            <a:r>
              <a:rPr lang="en-GB" b="1" dirty="0">
                <a:solidFill>
                  <a:srgbClr val="FFFF99"/>
                </a:solidFill>
              </a:rPr>
              <a:t>MEN1 exons 2 to 10</a:t>
            </a:r>
            <a:r>
              <a:rPr lang="en-GB" b="1" dirty="0">
                <a:solidFill>
                  <a:srgbClr val="00FFFF"/>
                </a:solidFill>
              </a:rPr>
              <a:t>					</a:t>
            </a:r>
            <a:r>
              <a:rPr lang="en-GB" b="1" dirty="0">
                <a:solidFill>
                  <a:schemeClr val="tx2"/>
                </a:solidFill>
              </a:rPr>
              <a:t>£350</a:t>
            </a:r>
          </a:p>
          <a:p>
            <a:pPr defTabSz="538163" eaLnBrk="0" hangingPunct="0"/>
            <a:r>
              <a:rPr lang="en-GB" b="1" dirty="0">
                <a:solidFill>
                  <a:schemeClr val="tx2"/>
                </a:solidFill>
              </a:rPr>
              <a:t>	</a:t>
            </a:r>
            <a:r>
              <a:rPr lang="en-GB" b="1" dirty="0">
                <a:solidFill>
                  <a:srgbClr val="FFFF99"/>
                </a:solidFill>
              </a:rPr>
              <a:t>Dosage analysis (MLPA) </a:t>
            </a:r>
            <a:r>
              <a:rPr lang="en-GB" sz="1000" b="1" dirty="0">
                <a:solidFill>
                  <a:srgbClr val="FF99FF"/>
                </a:solidFill>
              </a:rPr>
              <a:t>Multiplex ligation-dependent probe amplification</a:t>
            </a:r>
            <a:r>
              <a:rPr lang="en-GB" b="1" dirty="0">
                <a:solidFill>
                  <a:schemeClr val="tx2"/>
                </a:solidFill>
              </a:rPr>
              <a:t>	£100</a:t>
            </a:r>
          </a:p>
          <a:p>
            <a:pPr defTabSz="538163" eaLnBrk="0" hangingPunct="0"/>
            <a:r>
              <a:rPr lang="en-GB" b="1" dirty="0">
                <a:solidFill>
                  <a:srgbClr val="FFFF99"/>
                </a:solidFill>
              </a:rPr>
              <a:t>	Known MEN1 mutation in family member</a:t>
            </a:r>
            <a:r>
              <a:rPr lang="en-GB" b="1" dirty="0"/>
              <a:t>			</a:t>
            </a:r>
            <a:r>
              <a:rPr lang="en-GB" b="1" dirty="0">
                <a:solidFill>
                  <a:schemeClr val="tx2"/>
                </a:solidFill>
              </a:rPr>
              <a:t>£100</a:t>
            </a:r>
          </a:p>
          <a:p>
            <a:pPr defTabSz="538163" eaLnBrk="0" hangingPunct="0"/>
            <a:endParaRPr lang="en-GB" b="1" dirty="0">
              <a:solidFill>
                <a:srgbClr val="CCFFFF"/>
              </a:solidFill>
            </a:endParaRPr>
          </a:p>
          <a:p>
            <a:pPr defTabSz="538163" eaLnBrk="0" hangingPunct="0"/>
            <a:r>
              <a:rPr lang="en-GB" b="1" dirty="0">
                <a:solidFill>
                  <a:srgbClr val="CCFFFF"/>
                </a:solidFill>
              </a:rPr>
              <a:t>If no </a:t>
            </a:r>
            <a:r>
              <a:rPr lang="en-GB" b="1" i="1" dirty="0">
                <a:solidFill>
                  <a:srgbClr val="CCFFFF"/>
                </a:solidFill>
              </a:rPr>
              <a:t>MEN1</a:t>
            </a:r>
            <a:r>
              <a:rPr lang="en-GB" b="1" dirty="0">
                <a:solidFill>
                  <a:srgbClr val="CCFFFF"/>
                </a:solidFill>
              </a:rPr>
              <a:t> mutation identified and likely to be familial</a:t>
            </a:r>
          </a:p>
          <a:p>
            <a:pPr defTabSz="538163" eaLnBrk="0" hangingPunct="0"/>
            <a:r>
              <a:rPr lang="en-GB" b="1" dirty="0">
                <a:solidFill>
                  <a:srgbClr val="FFFF99"/>
                </a:solidFill>
              </a:rPr>
              <a:t>	Linkage analysis 		</a:t>
            </a:r>
            <a:r>
              <a:rPr lang="en-GB" b="1" dirty="0">
                <a:solidFill>
                  <a:srgbClr val="FF99FF"/>
                </a:solidFill>
              </a:rPr>
              <a:t>					 </a:t>
            </a:r>
            <a:r>
              <a:rPr lang="en-GB" b="1" dirty="0" smtClean="0">
                <a:solidFill>
                  <a:srgbClr val="FF99FF"/>
                </a:solidFill>
              </a:rPr>
              <a:t>	</a:t>
            </a:r>
            <a:r>
              <a:rPr lang="en-GB" b="1" dirty="0" smtClean="0">
                <a:solidFill>
                  <a:schemeClr val="tx2"/>
                </a:solidFill>
              </a:rPr>
              <a:t>£</a:t>
            </a:r>
            <a:r>
              <a:rPr lang="en-GB" b="1" dirty="0">
                <a:solidFill>
                  <a:schemeClr val="tx2"/>
                </a:solidFill>
              </a:rPr>
              <a:t>245 </a:t>
            </a:r>
          </a:p>
          <a:p>
            <a:pPr defTabSz="538163" eaLnBrk="0" hangingPunct="0"/>
            <a:r>
              <a:rPr lang="en-GB" b="1" dirty="0">
                <a:solidFill>
                  <a:srgbClr val="FFFF99"/>
                </a:solidFill>
              </a:rPr>
              <a:t>	(</a:t>
            </a:r>
            <a:r>
              <a:rPr lang="en-GB" b="1" i="1" dirty="0">
                <a:solidFill>
                  <a:srgbClr val="FFFF99"/>
                </a:solidFill>
              </a:rPr>
              <a:t>CDKN1B</a:t>
            </a:r>
            <a:r>
              <a:rPr lang="en-GB" b="1" dirty="0">
                <a:solidFill>
                  <a:srgbClr val="FFFF99"/>
                </a:solidFill>
              </a:rPr>
              <a:t> </a:t>
            </a:r>
            <a:r>
              <a:rPr lang="en-GB" b="1" dirty="0">
                <a:solidFill>
                  <a:srgbClr val="FF99FF"/>
                </a:solidFill>
              </a:rPr>
              <a:t>(MEN4)</a:t>
            </a:r>
            <a:r>
              <a:rPr lang="en-GB" b="1" dirty="0">
                <a:solidFill>
                  <a:srgbClr val="FFFF99"/>
                </a:solidFill>
              </a:rPr>
              <a:t>; </a:t>
            </a:r>
            <a:r>
              <a:rPr lang="en-GB" b="1" i="1" dirty="0">
                <a:solidFill>
                  <a:srgbClr val="FFFF99"/>
                </a:solidFill>
              </a:rPr>
              <a:t>AIP</a:t>
            </a:r>
            <a:r>
              <a:rPr lang="en-GB" b="1" dirty="0">
                <a:solidFill>
                  <a:srgbClr val="FFFF99"/>
                </a:solidFill>
              </a:rPr>
              <a:t> </a:t>
            </a:r>
            <a:r>
              <a:rPr lang="en-GB" b="1" dirty="0">
                <a:solidFill>
                  <a:srgbClr val="FF99FF"/>
                </a:solidFill>
              </a:rPr>
              <a:t>(FIPA)</a:t>
            </a:r>
            <a:r>
              <a:rPr lang="en-GB" b="1" dirty="0">
                <a:solidFill>
                  <a:srgbClr val="FFFF99"/>
                </a:solidFill>
              </a:rPr>
              <a:t>; </a:t>
            </a:r>
            <a:r>
              <a:rPr lang="en-GB" b="1" i="1" dirty="0">
                <a:solidFill>
                  <a:srgbClr val="FFFF99"/>
                </a:solidFill>
              </a:rPr>
              <a:t>CDC73</a:t>
            </a:r>
            <a:r>
              <a:rPr lang="en-GB" b="1" dirty="0">
                <a:solidFill>
                  <a:srgbClr val="FFFF99"/>
                </a:solidFill>
              </a:rPr>
              <a:t> </a:t>
            </a:r>
            <a:r>
              <a:rPr lang="en-GB" b="1" dirty="0">
                <a:solidFill>
                  <a:srgbClr val="FF99FF"/>
                </a:solidFill>
              </a:rPr>
              <a:t>(HPT-JT)</a:t>
            </a:r>
            <a:r>
              <a:rPr lang="en-GB" b="1" dirty="0">
                <a:solidFill>
                  <a:srgbClr val="FFFF99"/>
                </a:solidFill>
              </a:rPr>
              <a:t>; </a:t>
            </a:r>
            <a:r>
              <a:rPr lang="en-GB" b="1" i="1" dirty="0" err="1">
                <a:solidFill>
                  <a:srgbClr val="FFFF99"/>
                </a:solidFill>
              </a:rPr>
              <a:t>CaSR</a:t>
            </a:r>
            <a:r>
              <a:rPr lang="en-GB" b="1" dirty="0">
                <a:solidFill>
                  <a:srgbClr val="FFFF99"/>
                </a:solidFill>
              </a:rPr>
              <a:t> </a:t>
            </a:r>
            <a:r>
              <a:rPr lang="en-GB" b="1" dirty="0">
                <a:solidFill>
                  <a:srgbClr val="FF99FF"/>
                </a:solidFill>
              </a:rPr>
              <a:t>(FHH)</a:t>
            </a:r>
            <a:r>
              <a:rPr lang="en-GB" b="1" dirty="0">
                <a:solidFill>
                  <a:srgbClr val="FFFF99"/>
                </a:solidFill>
              </a:rPr>
              <a:t>)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148484" name="Rectangle 5"/>
          <p:cNvSpPr>
            <a:spLocks noChangeArrowheads="1"/>
          </p:cNvSpPr>
          <p:nvPr/>
        </p:nvSpPr>
        <p:spPr bwMode="auto">
          <a:xfrm>
            <a:off x="722313" y="3092450"/>
            <a:ext cx="7562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61950" indent="-361950" eaLnBrk="0" hangingPunct="0"/>
            <a:endParaRPr lang="en-GB" sz="1600" b="1">
              <a:solidFill>
                <a:schemeClr val="tx2"/>
              </a:solidFill>
            </a:endParaRPr>
          </a:p>
          <a:p>
            <a:pPr marL="361950" indent="-361950" eaLnBrk="0" hangingPunct="0"/>
            <a:endParaRPr lang="en-GB" sz="1600" b="1">
              <a:solidFill>
                <a:schemeClr val="tx2"/>
              </a:solidFill>
            </a:endParaRPr>
          </a:p>
          <a:p>
            <a:pPr marL="361950" indent="-361950" eaLnBrk="0" hangingPunct="0"/>
            <a:endParaRPr lang="en-GB" sz="1600" b="1">
              <a:solidFill>
                <a:srgbClr val="FFFF99"/>
              </a:solidFill>
            </a:endParaRPr>
          </a:p>
        </p:txBody>
      </p:sp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579438" y="6483350"/>
            <a:ext cx="8564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b="1" i="1">
                <a:solidFill>
                  <a:srgbClr val="B2B2B2"/>
                </a:solidFill>
              </a:rPr>
              <a:t>(</a:t>
            </a:r>
            <a:r>
              <a:rPr lang="da-DK" sz="1200" b="1" i="1">
                <a:solidFill>
                  <a:srgbClr val="B2B2B2"/>
                </a:solidFill>
              </a:rPr>
              <a:t>Thakker RV et al 2012 JCEM 97:2990-3011;</a:t>
            </a:r>
            <a:r>
              <a:rPr lang="en-GB" sz="1200" b="1" i="1">
                <a:solidFill>
                  <a:srgbClr val="B2B2B2"/>
                </a:solidFill>
              </a:rPr>
              <a:t>Brandi ML 2001 JCEM 86:5658; Ozawa A 2007JCEM 92:1948)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2475" y="549275"/>
            <a:ext cx="7412038" cy="722313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Genetic testing for MEN1</a:t>
            </a:r>
            <a:endParaRPr lang="en-GB" sz="1800" smtClean="0">
              <a:solidFill>
                <a:srgbClr val="CCFFFF"/>
              </a:solidFill>
              <a:latin typeface="Arial" charset="0"/>
            </a:endParaRPr>
          </a:p>
        </p:txBody>
      </p:sp>
      <p:sp>
        <p:nvSpPr>
          <p:cNvPr id="149506" name="Rectangle 3"/>
          <p:cNvSpPr>
            <a:spLocks noChangeArrowheads="1"/>
          </p:cNvSpPr>
          <p:nvPr/>
        </p:nvSpPr>
        <p:spPr bwMode="auto">
          <a:xfrm>
            <a:off x="5414963" y="47005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49507" name="Text Box 4"/>
          <p:cNvSpPr txBox="1">
            <a:spLocks noChangeArrowheads="1"/>
          </p:cNvSpPr>
          <p:nvPr/>
        </p:nvSpPr>
        <p:spPr bwMode="auto">
          <a:xfrm>
            <a:off x="1374775" y="1543050"/>
            <a:ext cx="6194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49508" name="Rectangle 5"/>
          <p:cNvSpPr>
            <a:spLocks noChangeArrowheads="1"/>
          </p:cNvSpPr>
          <p:nvPr/>
        </p:nvSpPr>
        <p:spPr bwMode="auto">
          <a:xfrm>
            <a:off x="393700" y="1679575"/>
            <a:ext cx="8456613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628650" eaLnBrk="0" hangingPunct="0"/>
            <a:r>
              <a:rPr lang="en-GB" b="1">
                <a:solidFill>
                  <a:srgbClr val="CCFFFF"/>
                </a:solidFill>
              </a:rPr>
              <a:t>Probability of identifying a germline MEN1 mutation</a:t>
            </a:r>
            <a:r>
              <a:rPr lang="en-GB" b="1"/>
              <a:t> </a:t>
            </a:r>
          </a:p>
          <a:p>
            <a:pPr defTabSz="628650" eaLnBrk="0" hangingPunct="0"/>
            <a:r>
              <a:rPr lang="en-GB" b="1">
                <a:solidFill>
                  <a:srgbClr val="FFFF99"/>
                </a:solidFill>
              </a:rPr>
              <a:t>	75-95% of familial MEN1 probands		1% sporadic HPT</a:t>
            </a:r>
          </a:p>
          <a:p>
            <a:pPr defTabSz="628650" eaLnBrk="0" hangingPunct="0"/>
            <a:r>
              <a:rPr lang="en-GB" b="1">
                <a:solidFill>
                  <a:srgbClr val="FFFF99"/>
                </a:solidFill>
              </a:rPr>
              <a:t>	30-45% of sporadic MEN1			5% sporadic gastrinoma</a:t>
            </a:r>
          </a:p>
          <a:p>
            <a:pPr defTabSz="628650" eaLnBrk="0" hangingPunct="0"/>
            <a:r>
              <a:rPr lang="en-GB" b="1">
                <a:solidFill>
                  <a:srgbClr val="FFFF99"/>
                </a:solidFill>
              </a:rPr>
              <a:t>	10% of familial 1</a:t>
            </a:r>
            <a:r>
              <a:rPr lang="en-GB" b="1" baseline="30000">
                <a:solidFill>
                  <a:srgbClr val="FFFF99"/>
                </a:solidFill>
              </a:rPr>
              <a:t>0</a:t>
            </a:r>
            <a:r>
              <a:rPr lang="en-GB" b="1">
                <a:solidFill>
                  <a:srgbClr val="FFFF99"/>
                </a:solidFill>
              </a:rPr>
              <a:t>HPT probands		1% sporadic prolactinama</a:t>
            </a:r>
          </a:p>
          <a:p>
            <a:pPr defTabSz="628650" eaLnBrk="0" hangingPunct="0"/>
            <a:r>
              <a:rPr lang="en-GB" b="1">
                <a:solidFill>
                  <a:srgbClr val="FFFF99"/>
                </a:solidFill>
              </a:rPr>
              <a:t>	1% familial pituitary tumours			1% sporadic carcinoid</a:t>
            </a:r>
          </a:p>
          <a:p>
            <a:pPr defTabSz="628650" eaLnBrk="0" hangingPunct="0"/>
            <a:endParaRPr lang="en-GB" b="1">
              <a:solidFill>
                <a:srgbClr val="FFFF99"/>
              </a:solidFill>
            </a:endParaRPr>
          </a:p>
          <a:p>
            <a:pPr defTabSz="628650" eaLnBrk="0" hangingPunct="0"/>
            <a:r>
              <a:rPr lang="en-GB" b="1">
                <a:solidFill>
                  <a:srgbClr val="CCFFFF"/>
                </a:solidFill>
              </a:rPr>
              <a:t>Benefits of </a:t>
            </a:r>
            <a:r>
              <a:rPr lang="en-GB" b="1" i="1">
                <a:solidFill>
                  <a:srgbClr val="CCFFFF"/>
                </a:solidFill>
              </a:rPr>
              <a:t>MEN1</a:t>
            </a:r>
            <a:r>
              <a:rPr lang="en-GB" b="1">
                <a:solidFill>
                  <a:srgbClr val="CCFFFF"/>
                </a:solidFill>
              </a:rPr>
              <a:t> genetic screening</a:t>
            </a:r>
          </a:p>
          <a:p>
            <a:pPr defTabSz="628650" eaLnBrk="0" hangingPunct="0"/>
            <a:r>
              <a:rPr lang="en-GB" b="1">
                <a:solidFill>
                  <a:srgbClr val="FFFF99"/>
                </a:solidFill>
              </a:rPr>
              <a:t>	Confirms the diagnosis in the proband</a:t>
            </a:r>
          </a:p>
          <a:p>
            <a:pPr defTabSz="628650" eaLnBrk="0" hangingPunct="0"/>
            <a:r>
              <a:rPr lang="en-GB" b="1">
                <a:solidFill>
                  <a:srgbClr val="FFFF99"/>
                </a:solidFill>
              </a:rPr>
              <a:t>	Targets biochemical screening to mutant gene carriers</a:t>
            </a:r>
          </a:p>
          <a:p>
            <a:pPr defTabSz="628650" eaLnBrk="0" hangingPunct="0"/>
            <a:r>
              <a:rPr lang="en-GB" b="1">
                <a:solidFill>
                  <a:srgbClr val="FFFF99"/>
                </a:solidFill>
              </a:rPr>
              <a:t>	Prevents unnecessary screening of unaffected family members</a:t>
            </a:r>
          </a:p>
          <a:p>
            <a:pPr defTabSz="628650" eaLnBrk="0" hangingPunct="0"/>
            <a:endParaRPr lang="en-GB" b="1">
              <a:solidFill>
                <a:schemeClr val="tx2"/>
              </a:solidFill>
            </a:endParaRPr>
          </a:p>
          <a:p>
            <a:pPr defTabSz="628650" eaLnBrk="0" hangingPunct="0"/>
            <a:r>
              <a:rPr lang="en-GB" b="1">
                <a:solidFill>
                  <a:srgbClr val="CCFFFF"/>
                </a:solidFill>
              </a:rPr>
              <a:t>MEN1 genetic screening </a:t>
            </a:r>
            <a:r>
              <a:rPr lang="en-GB" b="1">
                <a:solidFill>
                  <a:srgbClr val="FF99FF"/>
                </a:solidFill>
              </a:rPr>
              <a:t>DOES NOT</a:t>
            </a:r>
            <a:endParaRPr lang="en-GB" b="1">
              <a:solidFill>
                <a:srgbClr val="CCFFFF"/>
              </a:solidFill>
            </a:endParaRPr>
          </a:p>
          <a:p>
            <a:pPr defTabSz="628650" eaLnBrk="0" hangingPunct="0"/>
            <a:r>
              <a:rPr lang="en-GB" b="1">
                <a:solidFill>
                  <a:srgbClr val="FFFF99"/>
                </a:solidFill>
              </a:rPr>
              <a:t>	Prevent cancer 	</a:t>
            </a:r>
          </a:p>
          <a:p>
            <a:pPr defTabSz="628650" eaLnBrk="0" hangingPunct="0"/>
            <a:r>
              <a:rPr lang="en-GB" b="1">
                <a:solidFill>
                  <a:srgbClr val="FFFF99"/>
                </a:solidFill>
              </a:rPr>
              <a:t>	Predict phenotype</a:t>
            </a:r>
          </a:p>
          <a:p>
            <a:pPr defTabSz="628650" eaLnBrk="0" hangingPunct="0"/>
            <a:r>
              <a:rPr lang="en-GB" b="1">
                <a:solidFill>
                  <a:srgbClr val="FFFF99"/>
                </a:solidFill>
              </a:rPr>
              <a:t>	Alter clinical management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1401763" y="6583363"/>
            <a:ext cx="77422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>
                <a:solidFill>
                  <a:srgbClr val="B2B2B2"/>
                </a:solidFill>
              </a:rPr>
              <a:t>(</a:t>
            </a:r>
            <a:r>
              <a:rPr lang="da-DK" sz="1200" b="1" i="1">
                <a:solidFill>
                  <a:srgbClr val="B2B2B2"/>
                </a:solidFill>
              </a:rPr>
              <a:t>Thakker RV et al 2012 JCEM 97:2990-3011;</a:t>
            </a:r>
            <a:r>
              <a:rPr lang="en-GB" sz="1200" b="1" i="1">
                <a:solidFill>
                  <a:srgbClr val="B2B2B2"/>
                </a:solidFill>
              </a:rPr>
              <a:t> Ellard S 2005 Clin Endo 62:169; Ozawa A 2007JCEM 92:1948)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445" name="Object 5"/>
          <p:cNvGraphicFramePr>
            <a:graphicFrameLocks noChangeAspect="1"/>
          </p:cNvGraphicFramePr>
          <p:nvPr/>
        </p:nvGraphicFramePr>
        <p:xfrm>
          <a:off x="1414463" y="919163"/>
          <a:ext cx="6330950" cy="555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5" name="Image" r:id="rId3" imgW="6479913" imgH="5685125" progId="Photoshop.Image.12">
                  <p:embed/>
                </p:oleObj>
              </mc:Choice>
              <mc:Fallback>
                <p:oleObj name="Image" r:id="rId3" imgW="6479913" imgH="5685125" progId="Photoshop.Imag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3" y="919163"/>
                        <a:ext cx="6330950" cy="555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6" name="Rectangle 2"/>
          <p:cNvSpPr>
            <a:spLocks noChangeArrowheads="1"/>
          </p:cNvSpPr>
          <p:nvPr/>
        </p:nvSpPr>
        <p:spPr bwMode="auto">
          <a:xfrm>
            <a:off x="873125" y="158750"/>
            <a:ext cx="7412038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sz="2800" b="1">
                <a:solidFill>
                  <a:schemeClr val="tx2"/>
                </a:solidFill>
              </a:rPr>
              <a:t>Genetic testing algorithm for MEN1</a:t>
            </a:r>
            <a:endParaRPr lang="en-GB" b="1">
              <a:solidFill>
                <a:srgbClr val="CCFFFF"/>
              </a:solidFill>
            </a:endParaRPr>
          </a:p>
        </p:txBody>
      </p:sp>
      <p:sp>
        <p:nvSpPr>
          <p:cNvPr id="189447" name="Rectangle 5"/>
          <p:cNvSpPr>
            <a:spLocks noChangeArrowheads="1"/>
          </p:cNvSpPr>
          <p:nvPr/>
        </p:nvSpPr>
        <p:spPr bwMode="auto">
          <a:xfrm>
            <a:off x="5843588" y="6583363"/>
            <a:ext cx="33004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>
                <a:solidFill>
                  <a:srgbClr val="B2B2B2"/>
                </a:solidFill>
              </a:rPr>
              <a:t>(</a:t>
            </a:r>
            <a:r>
              <a:rPr lang="da-DK" sz="1200" b="1" i="1">
                <a:solidFill>
                  <a:srgbClr val="B2B2B2"/>
                </a:solidFill>
              </a:rPr>
              <a:t>Thakker RV et al 2012 JCEM 97:2990-3011</a:t>
            </a:r>
            <a:r>
              <a:rPr lang="en-GB" sz="1200" b="1" i="1">
                <a:solidFill>
                  <a:srgbClr val="B2B2B2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1090613" y="407988"/>
            <a:ext cx="6945312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2800" b="1">
                <a:solidFill>
                  <a:schemeClr val="tx2"/>
                </a:solidFill>
              </a:rPr>
              <a:t>Complex Multiple Endocrine Neoplasias</a:t>
            </a:r>
          </a:p>
        </p:txBody>
      </p:sp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1057275" y="1052205"/>
            <a:ext cx="7029450" cy="550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en-GB" sz="1600" b="1" dirty="0">
                <a:solidFill>
                  <a:srgbClr val="CCFFFF"/>
                </a:solidFill>
              </a:rPr>
              <a:t>MEN4			</a:t>
            </a:r>
            <a:r>
              <a:rPr lang="en-GB" sz="1600" b="1" dirty="0">
                <a:solidFill>
                  <a:srgbClr val="FFFF99"/>
                </a:solidFill>
              </a:rPr>
              <a:t>Parathyroid tumours</a:t>
            </a:r>
          </a:p>
          <a:p>
            <a:pPr eaLnBrk="0" hangingPunct="0"/>
            <a:r>
              <a:rPr lang="en-GB" sz="1600" b="1" i="1" dirty="0">
                <a:solidFill>
                  <a:srgbClr val="FF99FF"/>
                </a:solidFill>
              </a:rPr>
              <a:t>(CDKN1B)</a:t>
            </a:r>
            <a:r>
              <a:rPr lang="en-GB" sz="1600" b="1" dirty="0">
                <a:solidFill>
                  <a:srgbClr val="FFFF99"/>
                </a:solidFill>
              </a:rPr>
              <a:t>		Pituitary tumours</a:t>
            </a:r>
            <a:endParaRPr lang="en-GB" sz="1600" b="1" dirty="0">
              <a:solidFill>
                <a:srgbClr val="CCFFFF"/>
              </a:solidFill>
            </a:endParaRPr>
          </a:p>
          <a:p>
            <a:pPr eaLnBrk="0" hangingPunct="0"/>
            <a:endParaRPr lang="en-GB" sz="800" b="1" dirty="0">
              <a:solidFill>
                <a:srgbClr val="CCFFFF"/>
              </a:solidFill>
            </a:endParaRPr>
          </a:p>
          <a:p>
            <a:pPr eaLnBrk="0" hangingPunct="0"/>
            <a:r>
              <a:rPr lang="en-GB" sz="1600" b="1" dirty="0">
                <a:solidFill>
                  <a:srgbClr val="CCFFFF"/>
                </a:solidFill>
              </a:rPr>
              <a:t>McCune Albright </a:t>
            </a:r>
            <a:r>
              <a:rPr lang="en-GB" sz="1600" b="1" dirty="0">
                <a:solidFill>
                  <a:srgbClr val="FFFF99"/>
                </a:solidFill>
              </a:rPr>
              <a:t>	</a:t>
            </a:r>
            <a:r>
              <a:rPr lang="en-GB" sz="1600" b="1" dirty="0" smtClean="0">
                <a:solidFill>
                  <a:srgbClr val="FFFF99"/>
                </a:solidFill>
              </a:rPr>
              <a:t>	Thyroid </a:t>
            </a:r>
            <a:r>
              <a:rPr lang="en-GB" sz="1600" b="1" dirty="0">
                <a:solidFill>
                  <a:srgbClr val="FFFF99"/>
                </a:solidFill>
              </a:rPr>
              <a:t>nodular hyperplasia (TTX)</a:t>
            </a:r>
          </a:p>
          <a:p>
            <a:pPr eaLnBrk="0" hangingPunct="0"/>
            <a:r>
              <a:rPr lang="en-GB" sz="1600" b="1" i="1" dirty="0">
                <a:solidFill>
                  <a:srgbClr val="FF99FF"/>
                </a:solidFill>
              </a:rPr>
              <a:t>(GNAS1)</a:t>
            </a:r>
            <a:r>
              <a:rPr lang="en-GB" sz="1600" b="1" dirty="0">
                <a:solidFill>
                  <a:srgbClr val="FFFF99"/>
                </a:solidFill>
              </a:rPr>
              <a:t>		</a:t>
            </a:r>
            <a:r>
              <a:rPr lang="en-GB" sz="1600" b="1" dirty="0" smtClean="0">
                <a:solidFill>
                  <a:srgbClr val="FFFF99"/>
                </a:solidFill>
              </a:rPr>
              <a:t>	Adrenal </a:t>
            </a:r>
            <a:r>
              <a:rPr lang="en-GB" sz="1600" b="1" dirty="0">
                <a:solidFill>
                  <a:srgbClr val="FFFF99"/>
                </a:solidFill>
              </a:rPr>
              <a:t>hyperplasia (Cushing's)</a:t>
            </a:r>
          </a:p>
          <a:p>
            <a:pPr eaLnBrk="0" hangingPunct="0"/>
            <a:r>
              <a:rPr lang="en-GB" sz="1600" b="1" dirty="0">
                <a:solidFill>
                  <a:srgbClr val="FFFF99"/>
                </a:solidFill>
              </a:rPr>
              <a:t>			</a:t>
            </a:r>
            <a:r>
              <a:rPr lang="en-GB" sz="1600" b="1" dirty="0" err="1">
                <a:solidFill>
                  <a:srgbClr val="FFFF99"/>
                </a:solidFill>
              </a:rPr>
              <a:t>Somatotrophinomas</a:t>
            </a:r>
            <a:r>
              <a:rPr lang="en-GB" sz="1600" b="1" dirty="0">
                <a:solidFill>
                  <a:srgbClr val="FFFF99"/>
                </a:solidFill>
              </a:rPr>
              <a:t> (Acromegaly)</a:t>
            </a:r>
          </a:p>
          <a:p>
            <a:pPr eaLnBrk="0" hangingPunct="0"/>
            <a:r>
              <a:rPr lang="en-GB" sz="1600" b="1" dirty="0">
                <a:solidFill>
                  <a:srgbClr val="FFFF99"/>
                </a:solidFill>
              </a:rPr>
              <a:t>			</a:t>
            </a:r>
            <a:r>
              <a:rPr lang="en-GB" sz="1600" b="1" dirty="0" err="1">
                <a:solidFill>
                  <a:srgbClr val="FFFF99"/>
                </a:solidFill>
              </a:rPr>
              <a:t>Hyperprolactinaemia</a:t>
            </a:r>
            <a:r>
              <a:rPr lang="en-GB" sz="1600" b="1" dirty="0">
                <a:solidFill>
                  <a:srgbClr val="FFFF99"/>
                </a:solidFill>
              </a:rPr>
              <a:t> </a:t>
            </a:r>
          </a:p>
          <a:p>
            <a:pPr eaLnBrk="0" hangingPunct="0"/>
            <a:r>
              <a:rPr lang="en-GB" sz="800" b="1" dirty="0">
                <a:solidFill>
                  <a:srgbClr val="FFFF99"/>
                </a:solidFill>
              </a:rPr>
              <a:t>		</a:t>
            </a:r>
          </a:p>
          <a:p>
            <a:pPr eaLnBrk="0" hangingPunct="0"/>
            <a:r>
              <a:rPr lang="en-GB" sz="1600" b="1" dirty="0">
                <a:solidFill>
                  <a:srgbClr val="CCFFFF"/>
                </a:solidFill>
              </a:rPr>
              <a:t>Neurofibromatosis I</a:t>
            </a:r>
            <a:r>
              <a:rPr lang="en-GB" sz="1600" b="1" dirty="0">
                <a:solidFill>
                  <a:srgbClr val="FFFF99"/>
                </a:solidFill>
              </a:rPr>
              <a:t>	</a:t>
            </a:r>
            <a:r>
              <a:rPr lang="en-GB" sz="1600" b="1" dirty="0" err="1">
                <a:solidFill>
                  <a:srgbClr val="FFFF99"/>
                </a:solidFill>
              </a:rPr>
              <a:t>Phaeochromocytoma</a:t>
            </a:r>
            <a:endParaRPr lang="en-GB" sz="1600" b="1" dirty="0">
              <a:solidFill>
                <a:srgbClr val="FFFF99"/>
              </a:solidFill>
            </a:endParaRPr>
          </a:p>
          <a:p>
            <a:pPr eaLnBrk="0" hangingPunct="0"/>
            <a:r>
              <a:rPr lang="en-GB" sz="1600" b="1" i="1" dirty="0">
                <a:solidFill>
                  <a:srgbClr val="FF99FF"/>
                </a:solidFill>
              </a:rPr>
              <a:t>(</a:t>
            </a:r>
            <a:r>
              <a:rPr lang="en-US" sz="1600" b="1" i="1" dirty="0" err="1">
                <a:solidFill>
                  <a:srgbClr val="FF99FF"/>
                </a:solidFill>
              </a:rPr>
              <a:t>Neurofibromin</a:t>
            </a:r>
            <a:r>
              <a:rPr lang="en-US" sz="1600" i="1" dirty="0">
                <a:solidFill>
                  <a:srgbClr val="FF99FF"/>
                </a:solidFill>
              </a:rPr>
              <a:t>)</a:t>
            </a:r>
            <a:r>
              <a:rPr lang="en-GB" sz="1600" b="1" i="1" dirty="0">
                <a:solidFill>
                  <a:srgbClr val="FF99FF"/>
                </a:solidFill>
              </a:rPr>
              <a:t>	</a:t>
            </a:r>
            <a:r>
              <a:rPr lang="en-GB" sz="1600" b="1" dirty="0">
                <a:solidFill>
                  <a:srgbClr val="FFFF99"/>
                </a:solidFill>
              </a:rPr>
              <a:t>	Hyperparathyroidism</a:t>
            </a:r>
          </a:p>
          <a:p>
            <a:pPr eaLnBrk="0" hangingPunct="0"/>
            <a:r>
              <a:rPr lang="en-GB" sz="1600" b="1" dirty="0">
                <a:solidFill>
                  <a:srgbClr val="FFFF99"/>
                </a:solidFill>
              </a:rPr>
              <a:t>			</a:t>
            </a:r>
            <a:r>
              <a:rPr lang="en-GB" sz="1600" b="1" dirty="0" smtClean="0">
                <a:solidFill>
                  <a:srgbClr val="FFFF99"/>
                </a:solidFill>
              </a:rPr>
              <a:t>Carcinoids (NETs)</a:t>
            </a:r>
            <a:r>
              <a:rPr lang="en-GB" sz="1600" b="1" dirty="0">
                <a:solidFill>
                  <a:srgbClr val="FFFF99"/>
                </a:solidFill>
              </a:rPr>
              <a:t>	</a:t>
            </a:r>
          </a:p>
          <a:p>
            <a:pPr eaLnBrk="0" hangingPunct="0"/>
            <a:r>
              <a:rPr lang="en-GB" sz="1600" b="1" dirty="0">
                <a:solidFill>
                  <a:srgbClr val="FFFF99"/>
                </a:solidFill>
              </a:rPr>
              <a:t>			(Medullary thyroid carcinoma)</a:t>
            </a:r>
          </a:p>
          <a:p>
            <a:pPr eaLnBrk="0" hangingPunct="0"/>
            <a:endParaRPr lang="en-GB" sz="800" b="1" dirty="0">
              <a:solidFill>
                <a:srgbClr val="FFFF99"/>
              </a:solidFill>
            </a:endParaRPr>
          </a:p>
          <a:p>
            <a:pPr eaLnBrk="0" hangingPunct="0"/>
            <a:r>
              <a:rPr lang="en-GB" sz="1600" b="1" dirty="0">
                <a:solidFill>
                  <a:srgbClr val="CCFFFF"/>
                </a:solidFill>
              </a:rPr>
              <a:t>Von </a:t>
            </a:r>
            <a:r>
              <a:rPr lang="en-GB" sz="1600" b="1" dirty="0" err="1">
                <a:solidFill>
                  <a:srgbClr val="CCFFFF"/>
                </a:solidFill>
              </a:rPr>
              <a:t>Hippel-Lindau</a:t>
            </a:r>
            <a:r>
              <a:rPr lang="en-GB" sz="1600" b="1" dirty="0">
                <a:solidFill>
                  <a:srgbClr val="FFFF99"/>
                </a:solidFill>
              </a:rPr>
              <a:t>	</a:t>
            </a:r>
            <a:r>
              <a:rPr lang="en-GB" sz="1600" b="1" dirty="0" smtClean="0">
                <a:solidFill>
                  <a:srgbClr val="FFFF99"/>
                </a:solidFill>
              </a:rPr>
              <a:t>	</a:t>
            </a:r>
            <a:r>
              <a:rPr lang="en-GB" sz="1600" b="1" dirty="0" err="1" smtClean="0">
                <a:solidFill>
                  <a:srgbClr val="FFFF99"/>
                </a:solidFill>
              </a:rPr>
              <a:t>Phaeochromocytoma</a:t>
            </a:r>
            <a:endParaRPr lang="en-GB" sz="1600" b="1" dirty="0">
              <a:solidFill>
                <a:srgbClr val="FFFF99"/>
              </a:solidFill>
            </a:endParaRPr>
          </a:p>
          <a:p>
            <a:pPr eaLnBrk="0" hangingPunct="0"/>
            <a:r>
              <a:rPr lang="en-GB" sz="1600" b="1" i="1" dirty="0">
                <a:solidFill>
                  <a:srgbClr val="FF99FF"/>
                </a:solidFill>
              </a:rPr>
              <a:t>(VHL)</a:t>
            </a:r>
            <a:r>
              <a:rPr lang="en-GB" sz="1600" b="1" dirty="0">
                <a:solidFill>
                  <a:srgbClr val="FFFF99"/>
                </a:solidFill>
              </a:rPr>
              <a:t>			Pancreatic Islet cell tumour</a:t>
            </a:r>
          </a:p>
          <a:p>
            <a:pPr eaLnBrk="0" hangingPunct="0"/>
            <a:endParaRPr lang="en-GB" sz="1600" b="1" dirty="0">
              <a:solidFill>
                <a:srgbClr val="FFFF99"/>
              </a:solidFill>
            </a:endParaRPr>
          </a:p>
          <a:p>
            <a:pPr eaLnBrk="0" hangingPunct="0"/>
            <a:r>
              <a:rPr lang="en-GB" sz="1600" b="1" dirty="0">
                <a:solidFill>
                  <a:srgbClr val="CCFFFF"/>
                </a:solidFill>
              </a:rPr>
              <a:t>Carney’s Complex </a:t>
            </a:r>
            <a:r>
              <a:rPr lang="en-GB" sz="1600" b="1" dirty="0">
                <a:solidFill>
                  <a:srgbClr val="FFFF99"/>
                </a:solidFill>
              </a:rPr>
              <a:t>	</a:t>
            </a:r>
            <a:r>
              <a:rPr lang="en-GB" sz="1600" b="1" dirty="0" smtClean="0">
                <a:solidFill>
                  <a:srgbClr val="FFFF99"/>
                </a:solidFill>
              </a:rPr>
              <a:t>	Thyroid </a:t>
            </a:r>
            <a:r>
              <a:rPr lang="en-GB" sz="1600" b="1" dirty="0">
                <a:solidFill>
                  <a:srgbClr val="FFFF99"/>
                </a:solidFill>
              </a:rPr>
              <a:t>tumours</a:t>
            </a:r>
          </a:p>
          <a:p>
            <a:pPr eaLnBrk="0" hangingPunct="0"/>
            <a:r>
              <a:rPr lang="en-US" sz="1600" b="1" i="1" dirty="0">
                <a:solidFill>
                  <a:srgbClr val="FF99FF"/>
                </a:solidFill>
              </a:rPr>
              <a:t>(PRKAR1A</a:t>
            </a:r>
            <a:r>
              <a:rPr lang="en-US" sz="1600" i="1" dirty="0">
                <a:solidFill>
                  <a:srgbClr val="FF99FF"/>
                </a:solidFill>
              </a:rPr>
              <a:t>)</a:t>
            </a:r>
            <a:r>
              <a:rPr lang="en-GB" sz="1600" b="1" dirty="0">
                <a:solidFill>
                  <a:srgbClr val="FFFF99"/>
                </a:solidFill>
              </a:rPr>
              <a:t>		Parathyroid tumours</a:t>
            </a:r>
          </a:p>
          <a:p>
            <a:pPr eaLnBrk="0" hangingPunct="0"/>
            <a:r>
              <a:rPr lang="en-GB" sz="1600" b="1" dirty="0">
                <a:solidFill>
                  <a:srgbClr val="FFFF99"/>
                </a:solidFill>
              </a:rPr>
              <a:t>			Adrenal tumours</a:t>
            </a:r>
          </a:p>
          <a:p>
            <a:pPr eaLnBrk="0" hangingPunct="0"/>
            <a:r>
              <a:rPr lang="en-GB" sz="1600" b="1" dirty="0">
                <a:solidFill>
                  <a:srgbClr val="FFFF99"/>
                </a:solidFill>
              </a:rPr>
              <a:t>			Pituitary </a:t>
            </a:r>
            <a:r>
              <a:rPr lang="en-GB" sz="1600" b="1" dirty="0" smtClean="0">
                <a:solidFill>
                  <a:srgbClr val="FFFF99"/>
                </a:solidFill>
              </a:rPr>
              <a:t>tumours</a:t>
            </a:r>
          </a:p>
          <a:p>
            <a:pPr eaLnBrk="0" hangingPunct="0"/>
            <a:endParaRPr lang="en-GB" sz="800" b="1" dirty="0" smtClean="0">
              <a:solidFill>
                <a:srgbClr val="FFFF99"/>
              </a:solidFill>
            </a:endParaRPr>
          </a:p>
          <a:p>
            <a:pPr eaLnBrk="0" hangingPunct="0"/>
            <a:r>
              <a:rPr lang="en-GB" sz="1600" b="1" dirty="0" smtClean="0">
                <a:solidFill>
                  <a:srgbClr val="CCFFFF"/>
                </a:solidFill>
              </a:rPr>
              <a:t>Familial isolated pituitary adenomas (FIPA)</a:t>
            </a:r>
          </a:p>
          <a:p>
            <a:pPr eaLnBrk="0" hangingPunct="0"/>
            <a:r>
              <a:rPr lang="en-GB" sz="1600" b="1" i="1" dirty="0" smtClean="0">
                <a:solidFill>
                  <a:srgbClr val="FF99FF"/>
                </a:solidFill>
              </a:rPr>
              <a:t>(AIP)</a:t>
            </a:r>
            <a:r>
              <a:rPr lang="en-GB" sz="1600" b="1" dirty="0">
                <a:solidFill>
                  <a:srgbClr val="CCFFFF"/>
                </a:solidFill>
              </a:rPr>
              <a:t>	</a:t>
            </a:r>
            <a:r>
              <a:rPr lang="en-GB" sz="1600" b="1" dirty="0" smtClean="0">
                <a:solidFill>
                  <a:srgbClr val="CCFFFF"/>
                </a:solidFill>
              </a:rPr>
              <a:t>		</a:t>
            </a:r>
            <a:r>
              <a:rPr lang="en-GB" sz="1600" b="1" dirty="0" err="1" smtClean="0">
                <a:solidFill>
                  <a:srgbClr val="FFFF99"/>
                </a:solidFill>
              </a:rPr>
              <a:t>Somatotrophinomas</a:t>
            </a:r>
            <a:r>
              <a:rPr lang="en-GB" sz="1600" b="1" dirty="0" smtClean="0">
                <a:solidFill>
                  <a:srgbClr val="FFFF99"/>
                </a:solidFill>
              </a:rPr>
              <a:t>, </a:t>
            </a:r>
            <a:r>
              <a:rPr lang="en-GB" sz="1600" b="1" dirty="0" err="1" smtClean="0">
                <a:solidFill>
                  <a:srgbClr val="FFFF99"/>
                </a:solidFill>
              </a:rPr>
              <a:t>prolactinomas</a:t>
            </a:r>
            <a:endParaRPr lang="en-GB" sz="1600" b="1" dirty="0" smtClean="0">
              <a:solidFill>
                <a:srgbClr val="FFFF99"/>
              </a:solidFill>
            </a:endParaRPr>
          </a:p>
          <a:p>
            <a:pPr eaLnBrk="0" hangingPunct="0"/>
            <a:r>
              <a:rPr lang="en-GB" sz="1600" b="1" dirty="0">
                <a:solidFill>
                  <a:srgbClr val="FFFF99"/>
                </a:solidFill>
              </a:rPr>
              <a:t>	</a:t>
            </a:r>
            <a:r>
              <a:rPr lang="en-GB" sz="1600" b="1" dirty="0" smtClean="0">
                <a:solidFill>
                  <a:srgbClr val="FFFF99"/>
                </a:solidFill>
              </a:rPr>
              <a:t>		</a:t>
            </a:r>
            <a:r>
              <a:rPr lang="en-GB" sz="1600" b="1" dirty="0" err="1" smtClean="0">
                <a:solidFill>
                  <a:srgbClr val="FFFF99"/>
                </a:solidFill>
              </a:rPr>
              <a:t>Somatolactotrophinomas</a:t>
            </a:r>
            <a:r>
              <a:rPr lang="en-GB" sz="1600" b="1" dirty="0" smtClean="0">
                <a:solidFill>
                  <a:srgbClr val="FFFF99"/>
                </a:solidFill>
              </a:rPr>
              <a:t>, Non-functional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620963" y="409575"/>
            <a:ext cx="3722687" cy="731838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MEN1 Summary</a:t>
            </a:r>
          </a:p>
        </p:txBody>
      </p:sp>
      <p:sp>
        <p:nvSpPr>
          <p:cNvPr id="1505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32531" y="1298575"/>
            <a:ext cx="7853904" cy="5051425"/>
          </a:xfrm>
        </p:spPr>
        <p:txBody>
          <a:bodyPr/>
          <a:lstStyle/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MENIN is a tumour suppressor 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MEN1 due to inactivating mutations throughout the coding region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Many cellular functions have now been ascribed to MENIN 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		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Transcriptional regulation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	Chromatin modification 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	Cell cycle control 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	Genome stability, DNA replication and repair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	Apoptosis regulation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No phenotype genotype correlation in MEN1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Genetic testing confirms diagnosis and identifies mutant gene carriers </a:t>
            </a:r>
          </a:p>
          <a:p>
            <a:pPr defTabSz="628650">
              <a:lnSpc>
                <a:spcPct val="80000"/>
              </a:lnSpc>
              <a:buFontTx/>
              <a:buNone/>
            </a:pPr>
            <a:endParaRPr lang="en-GB" sz="1800" dirty="0" smtClean="0">
              <a:solidFill>
                <a:srgbClr val="CCFFFF"/>
              </a:solidFill>
              <a:latin typeface="Arial" charset="0"/>
            </a:endParaRP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Target deletion in mice suggest 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		</a:t>
            </a:r>
            <a:r>
              <a:rPr lang="en-GB" sz="1800" dirty="0" err="1" smtClean="0">
                <a:solidFill>
                  <a:srgbClr val="FFFF99"/>
                </a:solidFill>
                <a:latin typeface="Arial" charset="0"/>
              </a:rPr>
              <a:t>Menin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 induces expression of cell cycle inhibitors p18 and p27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	Susceptible tissues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		</a:t>
            </a:r>
            <a:r>
              <a:rPr lang="en-GB" sz="1800" dirty="0" smtClean="0">
                <a:solidFill>
                  <a:srgbClr val="FF99FF"/>
                </a:solidFill>
                <a:latin typeface="Arial" charset="0"/>
              </a:rPr>
              <a:t>Are unable to compensate for reduced P18 and P27 levels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99FF"/>
                </a:solidFill>
                <a:latin typeface="Arial" charset="0"/>
              </a:rPr>
              <a:t>			</a:t>
            </a:r>
            <a:r>
              <a:rPr lang="en-GB" sz="1800" dirty="0" err="1" smtClean="0">
                <a:solidFill>
                  <a:srgbClr val="FF99FF"/>
                </a:solidFill>
                <a:latin typeface="Arial" charset="0"/>
              </a:rPr>
              <a:t>Menin</a:t>
            </a:r>
            <a:r>
              <a:rPr lang="en-GB" sz="1800" dirty="0" smtClean="0">
                <a:solidFill>
                  <a:srgbClr val="FF99FF"/>
                </a:solidFill>
                <a:latin typeface="Arial" charset="0"/>
              </a:rPr>
              <a:t> </a:t>
            </a:r>
            <a:r>
              <a:rPr lang="en-GB" sz="1800" dirty="0" err="1" smtClean="0">
                <a:solidFill>
                  <a:srgbClr val="FF99FF"/>
                </a:solidFill>
                <a:latin typeface="Arial" charset="0"/>
              </a:rPr>
              <a:t>haploinsufficiency</a:t>
            </a:r>
            <a:r>
              <a:rPr lang="en-GB" sz="1800" dirty="0" smtClean="0">
                <a:solidFill>
                  <a:srgbClr val="FF99FF"/>
                </a:solidFill>
                <a:latin typeface="Arial" charset="0"/>
              </a:rPr>
              <a:t> predisposes to hyperplasia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99FF"/>
                </a:solidFill>
                <a:latin typeface="Arial" charset="0"/>
              </a:rPr>
              <a:t>	 		</a:t>
            </a:r>
            <a:r>
              <a:rPr lang="en-GB" sz="1800" dirty="0" err="1" smtClean="0">
                <a:solidFill>
                  <a:srgbClr val="FF99FF"/>
                </a:solidFill>
                <a:latin typeface="Arial" charset="0"/>
              </a:rPr>
              <a:t>Menin</a:t>
            </a:r>
            <a:r>
              <a:rPr lang="en-GB" sz="1800" dirty="0" smtClean="0">
                <a:solidFill>
                  <a:srgbClr val="FF99FF"/>
                </a:solidFill>
                <a:latin typeface="Arial" charset="0"/>
              </a:rPr>
              <a:t> loss leads to atypical hyperplasia</a:t>
            </a:r>
          </a:p>
          <a:p>
            <a:pPr defTabSz="628650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99FF"/>
                </a:solidFill>
                <a:latin typeface="Arial" charset="0"/>
              </a:rPr>
              <a:t>			Additional somatic events required for tumour formation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4988" y="1860550"/>
            <a:ext cx="8134350" cy="1143000"/>
          </a:xfrm>
        </p:spPr>
        <p:txBody>
          <a:bodyPr/>
          <a:lstStyle/>
          <a:p>
            <a:r>
              <a:rPr lang="en-GB" sz="3600" smtClean="0">
                <a:latin typeface="Arial" charset="0"/>
              </a:rPr>
              <a:t>Multiple Endocrine Neoplasia Type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0038"/>
            <a:ext cx="9144000" cy="558800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MEN2A and FMTC</a:t>
            </a:r>
          </a:p>
        </p:txBody>
      </p:sp>
      <p:sp>
        <p:nvSpPr>
          <p:cNvPr id="119837" name="Rectangle 3"/>
          <p:cNvSpPr>
            <a:spLocks noChangeArrowheads="1"/>
          </p:cNvSpPr>
          <p:nvPr/>
        </p:nvSpPr>
        <p:spPr bwMode="auto">
          <a:xfrm>
            <a:off x="1019175" y="3995738"/>
            <a:ext cx="8723543" cy="230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1057275" eaLnBrk="0" hangingPunct="0"/>
            <a:r>
              <a:rPr lang="en-GB" b="1" dirty="0">
                <a:solidFill>
                  <a:srgbClr val="99FF99"/>
                </a:solidFill>
              </a:rPr>
              <a:t>MEN 2A (60%)</a:t>
            </a:r>
            <a:r>
              <a:rPr lang="en-GB" b="1" dirty="0"/>
              <a:t>	</a:t>
            </a:r>
            <a:r>
              <a:rPr lang="en-GB" b="1" dirty="0">
                <a:solidFill>
                  <a:srgbClr val="FFFF99"/>
                </a:solidFill>
              </a:rPr>
              <a:t>Medullary thyroid carcinoma</a:t>
            </a:r>
            <a:r>
              <a:rPr lang="en-GB" b="1" dirty="0"/>
              <a:t>	</a:t>
            </a:r>
            <a:r>
              <a:rPr lang="en-GB" b="1" dirty="0">
                <a:solidFill>
                  <a:schemeClr val="tx2"/>
                </a:solidFill>
              </a:rPr>
              <a:t>90-100%</a:t>
            </a:r>
          </a:p>
          <a:p>
            <a:pPr defTabSz="1057275" eaLnBrk="0" hangingPunct="0"/>
            <a:r>
              <a:rPr lang="en-GB" b="1" dirty="0">
                <a:solidFill>
                  <a:schemeClr val="tx2"/>
                </a:solidFill>
              </a:rPr>
              <a:t>(5-10% de novo)</a:t>
            </a:r>
            <a:r>
              <a:rPr lang="en-GB" dirty="0"/>
              <a:t> 	</a:t>
            </a:r>
            <a:r>
              <a:rPr lang="en-GB" b="1" dirty="0" err="1">
                <a:solidFill>
                  <a:srgbClr val="FFFF99"/>
                </a:solidFill>
              </a:rPr>
              <a:t>Phaeochromocytoma</a:t>
            </a:r>
            <a:r>
              <a:rPr lang="en-GB" b="1" dirty="0"/>
              <a:t>	</a:t>
            </a:r>
            <a:r>
              <a:rPr lang="en-GB" b="1" dirty="0">
                <a:solidFill>
                  <a:schemeClr val="tx2"/>
                </a:solidFill>
              </a:rPr>
              <a:t>50%</a:t>
            </a:r>
          </a:p>
          <a:p>
            <a:pPr defTabSz="1057275" eaLnBrk="0" hangingPunct="0"/>
            <a:r>
              <a:rPr lang="en-GB" b="1" dirty="0"/>
              <a:t>		</a:t>
            </a:r>
            <a:r>
              <a:rPr lang="en-GB" b="1" dirty="0">
                <a:solidFill>
                  <a:srgbClr val="FFFF99"/>
                </a:solidFill>
              </a:rPr>
              <a:t>Parathyroid hyperplasia</a:t>
            </a:r>
            <a:r>
              <a:rPr lang="en-GB" b="1" dirty="0"/>
              <a:t>	</a:t>
            </a:r>
            <a:r>
              <a:rPr lang="en-GB" b="1" dirty="0">
                <a:solidFill>
                  <a:schemeClr val="tx2"/>
                </a:solidFill>
              </a:rPr>
              <a:t>20-30%</a:t>
            </a:r>
            <a:r>
              <a:rPr lang="en-GB" b="1" dirty="0"/>
              <a:t>		</a:t>
            </a:r>
            <a:endParaRPr lang="en-GB" b="1" dirty="0">
              <a:solidFill>
                <a:srgbClr val="00FFFF"/>
              </a:solidFill>
            </a:endParaRPr>
          </a:p>
          <a:p>
            <a:pPr defTabSz="1057275" eaLnBrk="0" hangingPunct="0"/>
            <a:r>
              <a:rPr lang="en-GB" b="1" dirty="0">
                <a:solidFill>
                  <a:srgbClr val="99FF99"/>
                </a:solidFill>
              </a:rPr>
              <a:t>MEN2A with </a:t>
            </a:r>
            <a:r>
              <a:rPr lang="en-GB" b="1" dirty="0" err="1">
                <a:solidFill>
                  <a:srgbClr val="99FF99"/>
                </a:solidFill>
              </a:rPr>
              <a:t>Hirschsprungs</a:t>
            </a:r>
            <a:r>
              <a:rPr lang="en-GB" b="1" dirty="0"/>
              <a:t> 			</a:t>
            </a:r>
            <a:r>
              <a:rPr lang="en-GB" b="1" dirty="0">
                <a:solidFill>
                  <a:schemeClr val="tx2"/>
                </a:solidFill>
              </a:rPr>
              <a:t>(25 families)</a:t>
            </a:r>
          </a:p>
          <a:p>
            <a:pPr defTabSz="1057275" eaLnBrk="0" hangingPunct="0"/>
            <a:r>
              <a:rPr lang="en-GB" b="1" dirty="0">
                <a:solidFill>
                  <a:srgbClr val="99FF99"/>
                </a:solidFill>
              </a:rPr>
              <a:t>MEN2A with cutaneous lichen amyloidosis</a:t>
            </a:r>
            <a:r>
              <a:rPr lang="en-GB" b="1" dirty="0"/>
              <a:t>	</a:t>
            </a:r>
            <a:r>
              <a:rPr lang="en-GB" b="1" dirty="0">
                <a:solidFill>
                  <a:schemeClr val="tx2"/>
                </a:solidFill>
              </a:rPr>
              <a:t>(30 families)</a:t>
            </a:r>
          </a:p>
          <a:p>
            <a:pPr defTabSz="1057275" eaLnBrk="0" hangingPunct="0"/>
            <a:endParaRPr lang="en-GB" b="1" dirty="0">
              <a:solidFill>
                <a:schemeClr val="tx2"/>
              </a:solidFill>
            </a:endParaRPr>
          </a:p>
          <a:p>
            <a:pPr defTabSz="1057275" eaLnBrk="0" hangingPunct="0"/>
            <a:r>
              <a:rPr lang="en-GB" b="1" dirty="0">
                <a:solidFill>
                  <a:srgbClr val="FF99FF"/>
                </a:solidFill>
              </a:rPr>
              <a:t>FMTC (35%)</a:t>
            </a:r>
            <a:r>
              <a:rPr lang="en-GB" b="1" dirty="0"/>
              <a:t>	</a:t>
            </a:r>
            <a:r>
              <a:rPr lang="en-GB" b="1" dirty="0">
                <a:solidFill>
                  <a:srgbClr val="FFFF99"/>
                </a:solidFill>
              </a:rPr>
              <a:t>Medullary thyroid carcinoma</a:t>
            </a:r>
          </a:p>
          <a:p>
            <a:pPr defTabSz="1057275" eaLnBrk="0" hangingPunct="0"/>
            <a:r>
              <a:rPr lang="en-GB" b="1" dirty="0">
                <a:solidFill>
                  <a:schemeClr val="tx2"/>
                </a:solidFill>
              </a:rPr>
              <a:t>(5-10% </a:t>
            </a:r>
            <a:r>
              <a:rPr lang="en-GB" b="1" dirty="0" err="1">
                <a:solidFill>
                  <a:schemeClr val="tx2"/>
                </a:solidFill>
              </a:rPr>
              <a:t>denovo</a:t>
            </a:r>
            <a:r>
              <a:rPr lang="en-GB" b="1" dirty="0">
                <a:solidFill>
                  <a:schemeClr val="tx2"/>
                </a:solidFill>
              </a:rPr>
              <a:t>)</a:t>
            </a:r>
            <a:r>
              <a:rPr lang="en-GB" dirty="0"/>
              <a:t> 	</a:t>
            </a:r>
            <a:r>
              <a:rPr lang="en-GB" b="1" dirty="0">
                <a:solidFill>
                  <a:schemeClr val="tx2"/>
                </a:solidFill>
              </a:rPr>
              <a:t>(R</a:t>
            </a:r>
            <a:r>
              <a:rPr lang="en-GB" b="1" dirty="0">
                <a:solidFill>
                  <a:schemeClr val="tx2"/>
                </a:solidFill>
                <a:sym typeface="Symbol" pitchFamily="18" charset="2"/>
              </a:rPr>
              <a:t>equires </a:t>
            </a:r>
            <a:r>
              <a:rPr lang="en-GB" b="1" dirty="0">
                <a:solidFill>
                  <a:schemeClr val="tx2"/>
                </a:solidFill>
              </a:rPr>
              <a:t>&gt;10 carriers and multiple &gt;</a:t>
            </a:r>
            <a:r>
              <a:rPr lang="en-GB" b="1" dirty="0" smtClean="0">
                <a:solidFill>
                  <a:schemeClr val="tx2"/>
                </a:solidFill>
              </a:rPr>
              <a:t>50years old)</a:t>
            </a:r>
            <a:r>
              <a:rPr lang="en-GB" b="1" dirty="0">
                <a:solidFill>
                  <a:schemeClr val="tx2"/>
                </a:solidFill>
              </a:rPr>
              <a:t>	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119838" name="Rectangle 4"/>
          <p:cNvSpPr>
            <a:spLocks noChangeArrowheads="1"/>
          </p:cNvSpPr>
          <p:nvPr/>
        </p:nvSpPr>
        <p:spPr bwMode="auto">
          <a:xfrm>
            <a:off x="735013" y="760413"/>
            <a:ext cx="765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b="1">
                <a:solidFill>
                  <a:srgbClr val="CCFFFF"/>
                </a:solidFill>
              </a:rPr>
              <a:t>MEN2 AD disease, high penetrance, prevalence </a:t>
            </a:r>
            <a:r>
              <a:rPr lang="en-GB" b="1">
                <a:solidFill>
                  <a:srgbClr val="CCFFFF"/>
                </a:solidFill>
                <a:cs typeface="Times New Roman" pitchFamily="18" charset="0"/>
              </a:rPr>
              <a:t>&gt;</a:t>
            </a:r>
            <a:r>
              <a:rPr lang="en-GB" b="1">
                <a:solidFill>
                  <a:srgbClr val="CCFFFF"/>
                </a:solidFill>
              </a:rPr>
              <a:t>1/500,000</a:t>
            </a:r>
          </a:p>
        </p:txBody>
      </p:sp>
      <p:graphicFrame>
        <p:nvGraphicFramePr>
          <p:cNvPr id="119834" name="Object 26"/>
          <p:cNvGraphicFramePr>
            <a:graphicFrameLocks noChangeAspect="1"/>
          </p:cNvGraphicFramePr>
          <p:nvPr/>
        </p:nvGraphicFramePr>
        <p:xfrm>
          <a:off x="5516563" y="1489075"/>
          <a:ext cx="3548062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6" name="Image" r:id="rId3" imgW="5587302" imgH="3060317" progId="Photoshop.Image.7">
                  <p:embed/>
                </p:oleObj>
              </mc:Choice>
              <mc:Fallback>
                <p:oleObj name="Image" r:id="rId3" imgW="5587302" imgH="3060317" progId="Photoshop.Image.7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6563" y="1489075"/>
                        <a:ext cx="3548062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35" name="Object 27"/>
          <p:cNvGraphicFramePr>
            <a:graphicFrameLocks noGrp="1" noChangeAspect="1"/>
          </p:cNvGraphicFramePr>
          <p:nvPr>
            <p:ph idx="1"/>
          </p:nvPr>
        </p:nvGraphicFramePr>
        <p:xfrm>
          <a:off x="193675" y="1517650"/>
          <a:ext cx="2316163" cy="190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7" name="Image" r:id="rId5" imgW="4800000" imgH="3936508" progId="Photoshop.Image.7">
                  <p:embed/>
                </p:oleObj>
              </mc:Choice>
              <mc:Fallback>
                <p:oleObj name="Image" r:id="rId5" imgW="4800000" imgH="3936508" progId="Photoshop.Image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" y="1517650"/>
                        <a:ext cx="2316163" cy="190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39" name="Rectangle 7"/>
          <p:cNvSpPr>
            <a:spLocks noChangeArrowheads="1"/>
          </p:cNvSpPr>
          <p:nvPr/>
        </p:nvSpPr>
        <p:spPr bwMode="auto">
          <a:xfrm>
            <a:off x="984250" y="3373438"/>
            <a:ext cx="684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CCFFFF"/>
                </a:solidFill>
              </a:rPr>
              <a:t>MTC</a:t>
            </a:r>
          </a:p>
        </p:txBody>
      </p:sp>
      <p:sp>
        <p:nvSpPr>
          <p:cNvPr id="119840" name="Rectangle 8"/>
          <p:cNvSpPr>
            <a:spLocks noChangeArrowheads="1"/>
          </p:cNvSpPr>
          <p:nvPr/>
        </p:nvSpPr>
        <p:spPr bwMode="auto">
          <a:xfrm>
            <a:off x="6935788" y="3373438"/>
            <a:ext cx="65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CCFFFF"/>
                </a:solidFill>
              </a:rPr>
              <a:t>CLA</a:t>
            </a:r>
          </a:p>
        </p:txBody>
      </p:sp>
      <p:pic>
        <p:nvPicPr>
          <p:cNvPr id="119841" name="Picture 9" descr="PHAE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8900" y="1498600"/>
            <a:ext cx="27844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42" name="Rectangle 10"/>
          <p:cNvSpPr>
            <a:spLocks noChangeArrowheads="1"/>
          </p:cNvSpPr>
          <p:nvPr/>
        </p:nvSpPr>
        <p:spPr bwMode="auto">
          <a:xfrm>
            <a:off x="2638425" y="3373438"/>
            <a:ext cx="2532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CCFFFF"/>
                </a:solidFill>
              </a:rPr>
              <a:t>Phaeochromocytoma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3" y="447675"/>
            <a:ext cx="8677275" cy="889000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Multiple Endocrine Neoplasia Type 2A</a:t>
            </a:r>
            <a:br>
              <a:rPr lang="en-GB" sz="2800" smtClean="0">
                <a:latin typeface="Arial" charset="0"/>
              </a:rPr>
            </a:br>
            <a:r>
              <a:rPr lang="en-GB" sz="2000" smtClean="0">
                <a:solidFill>
                  <a:srgbClr val="CCFFFF"/>
                </a:solidFill>
                <a:latin typeface="Arial" charset="0"/>
              </a:rPr>
              <a:t>(Sipples Syndrome)</a:t>
            </a:r>
          </a:p>
        </p:txBody>
      </p:sp>
      <p:sp>
        <p:nvSpPr>
          <p:cNvPr id="154626" name="Rectangle 3"/>
          <p:cNvSpPr>
            <a:spLocks noChangeArrowheads="1"/>
          </p:cNvSpPr>
          <p:nvPr/>
        </p:nvSpPr>
        <p:spPr bwMode="auto">
          <a:xfrm>
            <a:off x="757238" y="2281238"/>
            <a:ext cx="7618412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541338" eaLnBrk="0" hangingPunct="0"/>
            <a:r>
              <a:rPr lang="en-GB" b="1" dirty="0">
                <a:solidFill>
                  <a:srgbClr val="CCFFFF"/>
                </a:solidFill>
              </a:rPr>
              <a:t>C-cell hyperplasia or MTC  (100% by 30 years)</a:t>
            </a: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	Thyroid nodule or mass </a:t>
            </a:r>
            <a:r>
              <a:rPr lang="en-GB" b="1" dirty="0" err="1">
                <a:solidFill>
                  <a:srgbClr val="FFFF99"/>
                </a:solidFill>
              </a:rPr>
              <a:t>uni</a:t>
            </a:r>
            <a:r>
              <a:rPr lang="en-GB" b="1" dirty="0">
                <a:solidFill>
                  <a:srgbClr val="FFFF99"/>
                </a:solidFill>
              </a:rPr>
              <a:t>/bilateral, diarrhoea in late stages</a:t>
            </a: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	First presenting feature of MEN2</a:t>
            </a:r>
          </a:p>
          <a:p>
            <a:pPr defTabSz="541338" eaLnBrk="0" hangingPunct="0"/>
            <a:endParaRPr lang="en-GB" b="1" dirty="0">
              <a:solidFill>
                <a:srgbClr val="FFFF99"/>
              </a:solidFill>
            </a:endParaRPr>
          </a:p>
          <a:p>
            <a:pPr defTabSz="541338" eaLnBrk="0" hangingPunct="0"/>
            <a:r>
              <a:rPr lang="en-GB" b="1" dirty="0" err="1">
                <a:solidFill>
                  <a:srgbClr val="CCFFFF"/>
                </a:solidFill>
              </a:rPr>
              <a:t>Phaeochromocytoma</a:t>
            </a:r>
            <a:r>
              <a:rPr lang="en-GB" b="1" dirty="0">
                <a:solidFill>
                  <a:srgbClr val="CCFFFF"/>
                </a:solidFill>
              </a:rPr>
              <a:t>  (20-50% </a:t>
            </a:r>
            <a:r>
              <a:rPr lang="en-GB" b="1" dirty="0" err="1">
                <a:solidFill>
                  <a:srgbClr val="CCFFFF"/>
                </a:solidFill>
              </a:rPr>
              <a:t>uni</a:t>
            </a:r>
            <a:r>
              <a:rPr lang="en-GB" b="1" dirty="0">
                <a:solidFill>
                  <a:srgbClr val="CCFFFF"/>
                </a:solidFill>
              </a:rPr>
              <a:t> or bilateral)</a:t>
            </a: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	Sweating, anxiety, palpitations, HT, headaches, stroke, </a:t>
            </a: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	</a:t>
            </a:r>
            <a:r>
              <a:rPr lang="en-GB" b="1" dirty="0" smtClean="0">
                <a:solidFill>
                  <a:srgbClr val="FFFF99"/>
                </a:solidFill>
              </a:rPr>
              <a:t>Glucose </a:t>
            </a:r>
            <a:r>
              <a:rPr lang="en-GB" b="1" dirty="0">
                <a:solidFill>
                  <a:srgbClr val="FFFF99"/>
                </a:solidFill>
              </a:rPr>
              <a:t>intolerance</a:t>
            </a: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	Often occurs 10y after MTC</a:t>
            </a:r>
          </a:p>
          <a:p>
            <a:pPr defTabSz="541338" eaLnBrk="0" hangingPunct="0"/>
            <a:endParaRPr lang="en-GB" b="1" dirty="0">
              <a:solidFill>
                <a:srgbClr val="FFFF99"/>
              </a:solidFill>
            </a:endParaRPr>
          </a:p>
          <a:p>
            <a:pPr defTabSz="541338" eaLnBrk="0" hangingPunct="0"/>
            <a:r>
              <a:rPr lang="en-GB" b="1" dirty="0">
                <a:solidFill>
                  <a:srgbClr val="CCFFFF"/>
                </a:solidFill>
              </a:rPr>
              <a:t>Parathyroid hyperplasia/adenomas  (5-20%)</a:t>
            </a: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	Symptoms as in </a:t>
            </a:r>
            <a:r>
              <a:rPr lang="en-GB" b="1" dirty="0" smtClean="0">
                <a:solidFill>
                  <a:srgbClr val="FFFF99"/>
                </a:solidFill>
              </a:rPr>
              <a:t>MEN1 but less aggressive</a:t>
            </a:r>
            <a:endParaRPr lang="en-GB" b="1" dirty="0">
              <a:solidFill>
                <a:srgbClr val="FFFF99"/>
              </a:solidFill>
            </a:endParaRP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	Frequently late onset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31838" y="398463"/>
            <a:ext cx="7772400" cy="690562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MEN2B only 5% of MEN2 and 50% Denovo</a:t>
            </a:r>
          </a:p>
        </p:txBody>
      </p:sp>
      <p:graphicFrame>
        <p:nvGraphicFramePr>
          <p:cNvPr id="120882" name="Object 50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238625" y="1293813"/>
          <a:ext cx="1576388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26" name="Image" r:id="rId3" imgW="4203175" imgH="5282540" progId="Photoshop.Image.7">
                  <p:embed/>
                </p:oleObj>
              </mc:Choice>
              <mc:Fallback>
                <p:oleObj name="Image" r:id="rId3" imgW="4203175" imgH="5282540" progId="Photoshop.Image.7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1293813"/>
                        <a:ext cx="1576388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83" name="Object 5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001838" y="1293813"/>
          <a:ext cx="1776412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27" name="Image" r:id="rId5" imgW="3949206" imgH="4406349" progId="Photoshop.Image.7">
                  <p:embed/>
                </p:oleObj>
              </mc:Choice>
              <mc:Fallback>
                <p:oleObj name="Image" r:id="rId5" imgW="3949206" imgH="4406349" progId="Photoshop.Image.7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838" y="1293813"/>
                        <a:ext cx="1776412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84" name="Object 52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782638" y="1293813"/>
          <a:ext cx="760412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28" name="Image" r:id="rId7" imgW="2057143" imgH="5358730" progId="Photoshop.Image.7">
                  <p:embed/>
                </p:oleObj>
              </mc:Choice>
              <mc:Fallback>
                <p:oleObj name="Image" r:id="rId7" imgW="2057143" imgH="5358730" progId="Photoshop.Image.7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8" y="1293813"/>
                        <a:ext cx="760412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85" name="Object 53"/>
          <p:cNvGraphicFramePr>
            <a:graphicFrameLocks noChangeAspect="1"/>
          </p:cNvGraphicFramePr>
          <p:nvPr/>
        </p:nvGraphicFramePr>
        <p:xfrm>
          <a:off x="6275388" y="1662113"/>
          <a:ext cx="2308225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29" name="Image" r:id="rId9" imgW="5180952" imgH="2793651" progId="Photoshop.Image.7">
                  <p:embed/>
                </p:oleObj>
              </mc:Choice>
              <mc:Fallback>
                <p:oleObj name="Image" r:id="rId9" imgW="5180952" imgH="2793651" progId="Photoshop.Image.7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5388" y="1662113"/>
                        <a:ext cx="2308225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87" name="Rectangle 8"/>
          <p:cNvSpPr>
            <a:spLocks noChangeArrowheads="1"/>
          </p:cNvSpPr>
          <p:nvPr/>
        </p:nvSpPr>
        <p:spPr bwMode="auto">
          <a:xfrm>
            <a:off x="742950" y="3348038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CCFFFF"/>
                </a:solidFill>
              </a:rPr>
              <a:t>Marfanoid habitus</a:t>
            </a:r>
          </a:p>
        </p:txBody>
      </p:sp>
      <p:sp>
        <p:nvSpPr>
          <p:cNvPr id="120888" name="Rectangle 9"/>
          <p:cNvSpPr>
            <a:spLocks noChangeArrowheads="1"/>
          </p:cNvSpPr>
          <p:nvPr/>
        </p:nvSpPr>
        <p:spPr bwMode="auto">
          <a:xfrm>
            <a:off x="5432425" y="3348038"/>
            <a:ext cx="2274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CCFFFF"/>
                </a:solidFill>
              </a:rPr>
              <a:t>Mucosal neuromas</a:t>
            </a:r>
          </a:p>
        </p:txBody>
      </p:sp>
      <p:sp>
        <p:nvSpPr>
          <p:cNvPr id="120889" name="Rectangle 10"/>
          <p:cNvSpPr>
            <a:spLocks noChangeArrowheads="1"/>
          </p:cNvSpPr>
          <p:nvPr/>
        </p:nvSpPr>
        <p:spPr bwMode="auto">
          <a:xfrm>
            <a:off x="1087438" y="2008188"/>
            <a:ext cx="142875" cy="1619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0890" name="Rectangle 11"/>
          <p:cNvSpPr>
            <a:spLocks noChangeArrowheads="1"/>
          </p:cNvSpPr>
          <p:nvPr/>
        </p:nvSpPr>
        <p:spPr bwMode="auto">
          <a:xfrm>
            <a:off x="1708150" y="3863975"/>
            <a:ext cx="5588000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Medullary thyroid carcinoma (100%)</a:t>
            </a:r>
          </a:p>
          <a:p>
            <a:pPr defTabSz="628650" eaLnBrk="0" hangingPunct="0"/>
            <a:r>
              <a:rPr lang="en-GB" sz="1600" b="1" dirty="0">
                <a:solidFill>
                  <a:srgbClr val="FFFF99"/>
                </a:solidFill>
              </a:rPr>
              <a:t>  	More aggressive than in MEN 2A, &lt; 2y</a:t>
            </a:r>
          </a:p>
          <a:p>
            <a:pPr defTabSz="628650" eaLnBrk="0" hangingPunct="0"/>
            <a:r>
              <a:rPr lang="en-GB" sz="1600" b="1" dirty="0">
                <a:solidFill>
                  <a:srgbClr val="FFFF99"/>
                </a:solidFill>
              </a:rPr>
              <a:t>  	Total thyroidectomy at the earliest age </a:t>
            </a:r>
            <a:r>
              <a:rPr lang="en-GB" sz="1600" b="1" dirty="0" smtClean="0">
                <a:solidFill>
                  <a:srgbClr val="FFFF99"/>
                </a:solidFill>
              </a:rPr>
              <a:t>&lt;1y</a:t>
            </a:r>
            <a:endParaRPr lang="en-GB" sz="1600" b="1" dirty="0">
              <a:solidFill>
                <a:srgbClr val="FFFF99"/>
              </a:solidFill>
            </a:endParaRPr>
          </a:p>
          <a:p>
            <a:pPr defTabSz="628650" eaLnBrk="0" hangingPunct="0"/>
            <a:r>
              <a:rPr lang="en-GB" sz="1600" b="1" dirty="0" err="1">
                <a:solidFill>
                  <a:srgbClr val="CCFFFF"/>
                </a:solidFill>
              </a:rPr>
              <a:t>Phaeochromocytoma</a:t>
            </a:r>
            <a:r>
              <a:rPr lang="en-GB" sz="1600" b="1" dirty="0">
                <a:solidFill>
                  <a:srgbClr val="CCFFFF"/>
                </a:solidFill>
              </a:rPr>
              <a:t> (50%)</a:t>
            </a:r>
          </a:p>
          <a:p>
            <a:pPr defTabSz="628650" eaLnBrk="0" hangingPunct="0"/>
            <a:r>
              <a:rPr lang="en-GB" sz="1600" b="1" dirty="0">
                <a:solidFill>
                  <a:srgbClr val="FFFF99"/>
                </a:solidFill>
              </a:rPr>
              <a:t>  	As for MEN2A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Mucosal neuromas (&gt;90%)</a:t>
            </a:r>
          </a:p>
          <a:p>
            <a:pPr defTabSz="628650" eaLnBrk="0" hangingPunct="0"/>
            <a:r>
              <a:rPr lang="en-GB" sz="1600" b="1" dirty="0">
                <a:solidFill>
                  <a:srgbClr val="FFFF99"/>
                </a:solidFill>
              </a:rPr>
              <a:t>	Tongue, lips and sub </a:t>
            </a:r>
            <a:r>
              <a:rPr lang="en-GB" sz="1600" b="1" dirty="0" err="1">
                <a:solidFill>
                  <a:srgbClr val="FFFF99"/>
                </a:solidFill>
              </a:rPr>
              <a:t>conjunctival</a:t>
            </a:r>
            <a:r>
              <a:rPr lang="en-GB" sz="1600" b="1" dirty="0">
                <a:solidFill>
                  <a:srgbClr val="FFFF99"/>
                </a:solidFill>
              </a:rPr>
              <a:t> and GI tract</a:t>
            </a:r>
          </a:p>
          <a:p>
            <a:pPr defTabSz="628650" eaLnBrk="0" hangingPunct="0"/>
            <a:r>
              <a:rPr lang="en-GB" sz="1600" b="1" dirty="0" err="1">
                <a:solidFill>
                  <a:srgbClr val="CCFFFF"/>
                </a:solidFill>
              </a:rPr>
              <a:t>Marfanoid</a:t>
            </a:r>
            <a:r>
              <a:rPr lang="en-GB" sz="1600" b="1" dirty="0">
                <a:solidFill>
                  <a:srgbClr val="CCFFFF"/>
                </a:solidFill>
              </a:rPr>
              <a:t> habitus, </a:t>
            </a:r>
            <a:r>
              <a:rPr lang="en-GB" sz="1600" b="1" dirty="0" err="1">
                <a:solidFill>
                  <a:srgbClr val="CCFFFF"/>
                </a:solidFill>
              </a:rPr>
              <a:t>pes</a:t>
            </a:r>
            <a:r>
              <a:rPr lang="en-GB" sz="1600" b="1" dirty="0">
                <a:solidFill>
                  <a:srgbClr val="CCFFFF"/>
                </a:solidFill>
              </a:rPr>
              <a:t> </a:t>
            </a:r>
            <a:r>
              <a:rPr lang="en-GB" sz="1600" b="1" dirty="0" err="1">
                <a:solidFill>
                  <a:srgbClr val="CCFFFF"/>
                </a:solidFill>
              </a:rPr>
              <a:t>cavus</a:t>
            </a:r>
            <a:r>
              <a:rPr lang="en-GB" sz="1600" b="1" dirty="0">
                <a:solidFill>
                  <a:srgbClr val="CCFFFF"/>
                </a:solidFill>
              </a:rPr>
              <a:t>, scoliosis (&gt;90%)</a:t>
            </a:r>
          </a:p>
          <a:p>
            <a:pPr defTabSz="628650" eaLnBrk="0" hangingPunct="0"/>
            <a:r>
              <a:rPr lang="en-GB" sz="1600" b="1" dirty="0">
                <a:solidFill>
                  <a:srgbClr val="FFFF99"/>
                </a:solidFill>
              </a:rPr>
              <a:t>  	</a:t>
            </a:r>
            <a:r>
              <a:rPr lang="en-GB" sz="1600" b="1" dirty="0" err="1">
                <a:solidFill>
                  <a:srgbClr val="FFFF99"/>
                </a:solidFill>
              </a:rPr>
              <a:t>Pectus</a:t>
            </a:r>
            <a:r>
              <a:rPr lang="en-GB" sz="1600" b="1" dirty="0">
                <a:solidFill>
                  <a:srgbClr val="FFFF99"/>
                </a:solidFill>
              </a:rPr>
              <a:t> </a:t>
            </a:r>
            <a:r>
              <a:rPr lang="en-GB" sz="1600" b="1" dirty="0" err="1">
                <a:solidFill>
                  <a:srgbClr val="FFFF99"/>
                </a:solidFill>
              </a:rPr>
              <a:t>excavatum</a:t>
            </a:r>
            <a:r>
              <a:rPr lang="en-GB" sz="1600" b="1" dirty="0">
                <a:solidFill>
                  <a:srgbClr val="FFFF99"/>
                </a:solidFill>
              </a:rPr>
              <a:t>, slipped femoral epiphysis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GI </a:t>
            </a:r>
            <a:r>
              <a:rPr lang="en-GB" sz="1600" b="1" dirty="0" err="1">
                <a:solidFill>
                  <a:srgbClr val="CCFFFF"/>
                </a:solidFill>
              </a:rPr>
              <a:t>ganglioneuromatosis</a:t>
            </a:r>
            <a:r>
              <a:rPr lang="en-GB" sz="1600" b="1" dirty="0">
                <a:solidFill>
                  <a:srgbClr val="CCFFFF"/>
                </a:solidFill>
              </a:rPr>
              <a:t> / </a:t>
            </a:r>
            <a:r>
              <a:rPr lang="en-GB" sz="1600" b="1" dirty="0" err="1">
                <a:solidFill>
                  <a:srgbClr val="CCFFFF"/>
                </a:solidFill>
              </a:rPr>
              <a:t>megacolon</a:t>
            </a:r>
            <a:endParaRPr lang="en-GB" sz="1600" b="1" dirty="0">
              <a:solidFill>
                <a:srgbClr val="CCFFFF"/>
              </a:solidFill>
            </a:endParaRPr>
          </a:p>
          <a:p>
            <a:pPr defTabSz="628650" eaLnBrk="0" hangingPunct="0"/>
            <a:r>
              <a:rPr lang="en-GB" sz="1600" b="1" dirty="0">
                <a:solidFill>
                  <a:srgbClr val="FFFF99"/>
                </a:solidFill>
              </a:rPr>
              <a:t>  	Diarrhoea, colic, colonic obstruction and dilation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868363" y="541338"/>
            <a:ext cx="7491412" cy="638175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Biochemical Screening in MEN2</a:t>
            </a:r>
          </a:p>
        </p:txBody>
      </p:sp>
      <p:sp>
        <p:nvSpPr>
          <p:cNvPr id="156674" name="Rectangle 3"/>
          <p:cNvSpPr>
            <a:spLocks noChangeArrowheads="1"/>
          </p:cNvSpPr>
          <p:nvPr/>
        </p:nvSpPr>
        <p:spPr bwMode="auto">
          <a:xfrm>
            <a:off x="550863" y="1792288"/>
            <a:ext cx="8102600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541338" eaLnBrk="0" hangingPunct="0"/>
            <a:r>
              <a:rPr lang="en-GB" b="1" dirty="0" err="1" smtClean="0">
                <a:solidFill>
                  <a:srgbClr val="CCFFFF"/>
                </a:solidFill>
              </a:rPr>
              <a:t>Iidentify</a:t>
            </a:r>
            <a:r>
              <a:rPr lang="en-GB" b="1" dirty="0" smtClean="0">
                <a:solidFill>
                  <a:srgbClr val="CCFFFF"/>
                </a:solidFill>
              </a:rPr>
              <a:t> </a:t>
            </a:r>
            <a:r>
              <a:rPr lang="en-GB" b="1" dirty="0">
                <a:solidFill>
                  <a:srgbClr val="CCFFFF"/>
                </a:solidFill>
              </a:rPr>
              <a:t>family members with mutation</a:t>
            </a:r>
          </a:p>
          <a:p>
            <a:pPr defTabSz="541338" eaLnBrk="0" hangingPunct="0"/>
            <a:r>
              <a:rPr lang="en-GB" b="1" dirty="0">
                <a:solidFill>
                  <a:srgbClr val="CCFFFF"/>
                </a:solidFill>
              </a:rPr>
              <a:t>Clinical screening from the age of 1 to 2 years for life</a:t>
            </a:r>
          </a:p>
          <a:p>
            <a:pPr defTabSz="541338" eaLnBrk="0" hangingPunct="0"/>
            <a:endParaRPr lang="en-GB" b="1" dirty="0">
              <a:solidFill>
                <a:srgbClr val="CCFFFF"/>
              </a:solidFill>
            </a:endParaRPr>
          </a:p>
          <a:p>
            <a:pPr defTabSz="541338" eaLnBrk="0" hangingPunct="0"/>
            <a:r>
              <a:rPr lang="en-GB" b="1" dirty="0">
                <a:solidFill>
                  <a:srgbClr val="FFFFFF"/>
                </a:solidFill>
              </a:rPr>
              <a:t>Tumour				Age Start			Annual 	</a:t>
            </a:r>
            <a:r>
              <a:rPr lang="en-GB" b="1" dirty="0">
                <a:solidFill>
                  <a:srgbClr val="CCFFFF"/>
                </a:solidFill>
              </a:rPr>
              <a:t>		</a:t>
            </a: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MTC					</a:t>
            </a:r>
            <a:r>
              <a:rPr lang="en-GB" b="1" dirty="0">
                <a:solidFill>
                  <a:srgbClr val="FF99FF"/>
                </a:solidFill>
              </a:rPr>
              <a:t>Prophylactic thyroidectomy</a:t>
            </a: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MTC					1 to 2			Calcitonin, </a:t>
            </a:r>
            <a:r>
              <a:rPr lang="en-GB" b="1" dirty="0" err="1">
                <a:solidFill>
                  <a:srgbClr val="FFFF99"/>
                </a:solidFill>
              </a:rPr>
              <a:t>Pentagastrin</a:t>
            </a:r>
            <a:endParaRPr lang="en-GB" b="1" dirty="0">
              <a:solidFill>
                <a:srgbClr val="FFFF99"/>
              </a:solidFill>
            </a:endParaRP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 </a:t>
            </a:r>
          </a:p>
          <a:p>
            <a:pPr defTabSz="541338" eaLnBrk="0" hangingPunct="0"/>
            <a:r>
              <a:rPr lang="en-GB" b="1" dirty="0" err="1">
                <a:solidFill>
                  <a:srgbClr val="FFFF99"/>
                </a:solidFill>
              </a:rPr>
              <a:t>Phaeochromocytoma</a:t>
            </a:r>
            <a:r>
              <a:rPr lang="en-GB" b="1" dirty="0">
                <a:solidFill>
                  <a:srgbClr val="FFFF99"/>
                </a:solidFill>
              </a:rPr>
              <a:t>	8-20y			3x Urinary </a:t>
            </a:r>
            <a:r>
              <a:rPr lang="en-GB" b="1" dirty="0" err="1">
                <a:solidFill>
                  <a:srgbClr val="FFFF99"/>
                </a:solidFill>
              </a:rPr>
              <a:t>catacholamines</a:t>
            </a:r>
            <a:endParaRPr lang="en-GB" b="1" dirty="0">
              <a:solidFill>
                <a:srgbClr val="FFFF99"/>
              </a:solidFill>
            </a:endParaRP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 </a:t>
            </a:r>
          </a:p>
          <a:p>
            <a:pPr defTabSz="541338" eaLnBrk="0" hangingPunct="0"/>
            <a:r>
              <a:rPr lang="en-GB" b="1" dirty="0">
                <a:solidFill>
                  <a:srgbClr val="FFFF99"/>
                </a:solidFill>
              </a:rPr>
              <a:t>1</a:t>
            </a:r>
            <a:r>
              <a:rPr lang="en-GB" b="1" baseline="30000" dirty="0">
                <a:solidFill>
                  <a:srgbClr val="FFFF99"/>
                </a:solidFill>
              </a:rPr>
              <a:t>0</a:t>
            </a:r>
            <a:r>
              <a:rPr lang="en-GB" b="1" dirty="0">
                <a:solidFill>
                  <a:srgbClr val="FFFF99"/>
                </a:solidFill>
              </a:rPr>
              <a:t>HPT				8-20y			</a:t>
            </a:r>
            <a:r>
              <a:rPr lang="en-GB" b="1" dirty="0" err="1">
                <a:solidFill>
                  <a:srgbClr val="FFFF99"/>
                </a:solidFill>
              </a:rPr>
              <a:t>Ca</a:t>
            </a:r>
            <a:r>
              <a:rPr lang="en-GB" b="1" dirty="0">
                <a:solidFill>
                  <a:srgbClr val="FFFF99"/>
                </a:solidFill>
              </a:rPr>
              <a:t>, PTH, </a:t>
            </a:r>
            <a:r>
              <a:rPr lang="en-GB" b="1" dirty="0" err="1">
                <a:solidFill>
                  <a:srgbClr val="FFFF99"/>
                </a:solidFill>
              </a:rPr>
              <a:t>VitD</a:t>
            </a:r>
            <a:endParaRPr lang="en-GB" b="1" dirty="0">
              <a:solidFill>
                <a:srgbClr val="FFFF99"/>
              </a:solidFill>
            </a:endParaRPr>
          </a:p>
          <a:p>
            <a:pPr defTabSz="541338" eaLnBrk="0" hangingPunct="0"/>
            <a:endParaRPr lang="en-GB" b="1" dirty="0">
              <a:solidFill>
                <a:srgbClr val="CCFFFF"/>
              </a:solidFill>
            </a:endParaRPr>
          </a:p>
          <a:p>
            <a:pPr defTabSz="541338" eaLnBrk="0" hangingPunct="0"/>
            <a:r>
              <a:rPr lang="en-GB" b="1" dirty="0">
                <a:solidFill>
                  <a:srgbClr val="CCFFFF"/>
                </a:solidFill>
              </a:rPr>
              <a:t>Rapid further investigation of any abnormality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65163" y="1971675"/>
            <a:ext cx="7808912" cy="1503363"/>
          </a:xfrm>
        </p:spPr>
        <p:txBody>
          <a:bodyPr/>
          <a:lstStyle/>
          <a:p>
            <a:r>
              <a:rPr lang="en-GB" smtClean="0">
                <a:solidFill>
                  <a:srgbClr val="FFFFFF"/>
                </a:solidFill>
                <a:latin typeface="Arial" charset="0"/>
              </a:rPr>
              <a:t>MEN2 is caused by gain-of-function mutation</a:t>
            </a:r>
            <a:r>
              <a:rPr lang="en-GB" smtClean="0">
                <a:latin typeface="Arial" charset="0"/>
              </a:rPr>
              <a:t>s in the </a:t>
            </a:r>
            <a:r>
              <a:rPr lang="en-GB" i="1" smtClean="0">
                <a:latin typeface="Arial" charset="0"/>
              </a:rPr>
              <a:t>RET</a:t>
            </a:r>
            <a:r>
              <a:rPr lang="en-GB" smtClean="0">
                <a:latin typeface="Arial" charset="0"/>
              </a:rPr>
              <a:t> proto-oncogene</a:t>
            </a:r>
          </a:p>
        </p:txBody>
      </p:sp>
      <p:sp>
        <p:nvSpPr>
          <p:cNvPr id="157698" name="Rectangle 4"/>
          <p:cNvSpPr>
            <a:spLocks noChangeArrowheads="1"/>
          </p:cNvSpPr>
          <p:nvPr/>
        </p:nvSpPr>
        <p:spPr bwMode="auto">
          <a:xfrm>
            <a:off x="2451100" y="3714750"/>
            <a:ext cx="424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rgbClr val="CCFFFF"/>
                </a:solidFill>
              </a:rPr>
              <a:t>(</a:t>
            </a:r>
            <a:r>
              <a:rPr lang="en-GB" sz="2000" b="1" i="1">
                <a:solidFill>
                  <a:srgbClr val="CCFFFF"/>
                </a:solidFill>
              </a:rPr>
              <a:t>RE</a:t>
            </a:r>
            <a:r>
              <a:rPr lang="en-GB" sz="2000" b="1">
                <a:solidFill>
                  <a:srgbClr val="CCFFFF"/>
                </a:solidFill>
              </a:rPr>
              <a:t>arranged during </a:t>
            </a:r>
            <a:r>
              <a:rPr lang="en-GB" sz="2000" b="1" i="1">
                <a:solidFill>
                  <a:srgbClr val="CCFFFF"/>
                </a:solidFill>
              </a:rPr>
              <a:t>T</a:t>
            </a:r>
            <a:r>
              <a:rPr lang="en-GB" sz="2000" b="1">
                <a:solidFill>
                  <a:srgbClr val="CCFFFF"/>
                </a:solidFill>
              </a:rPr>
              <a:t>ransfection)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GC10P04304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1227138"/>
            <a:ext cx="758825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6" name="Rectangle 3"/>
          <p:cNvSpPr>
            <a:spLocks noChangeArrowheads="1"/>
          </p:cNvSpPr>
          <p:nvPr/>
        </p:nvSpPr>
        <p:spPr bwMode="auto">
          <a:xfrm>
            <a:off x="2017713" y="1939925"/>
            <a:ext cx="58324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CCFFFF"/>
                </a:solidFill>
              </a:rPr>
              <a:t>Chromosome 10</a:t>
            </a:r>
          </a:p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CCFFFF"/>
                </a:solidFill>
              </a:rPr>
              <a:t>	</a:t>
            </a:r>
            <a:r>
              <a:rPr lang="en-GB" b="1" dirty="0">
                <a:solidFill>
                  <a:srgbClr val="FFFF99"/>
                </a:solidFill>
              </a:rPr>
              <a:t>21 exons (1072-1114 amino acids) </a:t>
            </a:r>
          </a:p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FFFF99"/>
                </a:solidFill>
              </a:rPr>
              <a:t>	3’ alternative splicing (RET9, RET43 and RET51)</a:t>
            </a:r>
          </a:p>
          <a:p>
            <a:pPr defTabSz="358775" eaLnBrk="0" hangingPunct="0">
              <a:spcBef>
                <a:spcPct val="20000"/>
              </a:spcBef>
              <a:buSzPct val="100000"/>
            </a:pPr>
            <a:endParaRPr lang="en-GB" sz="800" b="1" dirty="0">
              <a:solidFill>
                <a:srgbClr val="FFFF99"/>
              </a:solidFill>
            </a:endParaRPr>
          </a:p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CCFFFF"/>
                </a:solidFill>
              </a:rPr>
              <a:t>Expression during embryogenesis</a:t>
            </a:r>
          </a:p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/>
              <a:t>	</a:t>
            </a:r>
            <a:r>
              <a:rPr lang="en-GB" b="1" dirty="0">
                <a:solidFill>
                  <a:srgbClr val="FFFF99"/>
                </a:solidFill>
              </a:rPr>
              <a:t>Developing excretory system </a:t>
            </a:r>
          </a:p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FFFF99"/>
                </a:solidFill>
              </a:rPr>
              <a:t> 	Peripheral nervous system </a:t>
            </a:r>
          </a:p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FFFF99"/>
                </a:solidFill>
              </a:rPr>
              <a:t>	CNS neurons</a:t>
            </a:r>
          </a:p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FFFF99"/>
                </a:solidFill>
              </a:rPr>
              <a:t>	C-cells of the thyroid</a:t>
            </a:r>
          </a:p>
          <a:p>
            <a:pPr defTabSz="358775" eaLnBrk="0" hangingPunct="0">
              <a:spcBef>
                <a:spcPct val="20000"/>
              </a:spcBef>
              <a:buSzPct val="100000"/>
            </a:pPr>
            <a:endParaRPr lang="en-GB" sz="800" b="1" dirty="0">
              <a:solidFill>
                <a:srgbClr val="CCFFFF"/>
              </a:solidFill>
            </a:endParaRPr>
          </a:p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CCFFFF"/>
                </a:solidFill>
              </a:rPr>
              <a:t>Essential function</a:t>
            </a:r>
          </a:p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FFFF99"/>
                </a:solidFill>
              </a:rPr>
              <a:t>	Development enteric nervous system</a:t>
            </a:r>
          </a:p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FFFF99"/>
                </a:solidFill>
              </a:rPr>
              <a:t>	Kidney organogenesis</a:t>
            </a:r>
          </a:p>
          <a:p>
            <a:pPr defTabSz="358775"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FFFF99"/>
                </a:solidFill>
              </a:rPr>
              <a:t>	Spermatogenesis</a:t>
            </a:r>
          </a:p>
        </p:txBody>
      </p:sp>
      <p:sp>
        <p:nvSpPr>
          <p:cNvPr id="159747" name="Rectangle 4"/>
          <p:cNvSpPr>
            <a:spLocks noChangeArrowheads="1"/>
          </p:cNvSpPr>
          <p:nvPr/>
        </p:nvSpPr>
        <p:spPr bwMode="auto">
          <a:xfrm>
            <a:off x="1443038" y="293688"/>
            <a:ext cx="62611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sz="2800" b="1">
                <a:solidFill>
                  <a:schemeClr val="tx2"/>
                </a:solidFill>
              </a:rPr>
              <a:t>The </a:t>
            </a:r>
            <a:r>
              <a:rPr lang="en-GB" sz="2800" b="1" i="1">
                <a:solidFill>
                  <a:schemeClr val="tx2"/>
                </a:solidFill>
              </a:rPr>
              <a:t>RET</a:t>
            </a:r>
            <a:r>
              <a:rPr lang="en-GB" sz="2800" b="1">
                <a:solidFill>
                  <a:schemeClr val="tx2"/>
                </a:solidFill>
              </a:rPr>
              <a:t> proto-oncogene</a:t>
            </a:r>
          </a:p>
        </p:txBody>
      </p:sp>
      <p:sp>
        <p:nvSpPr>
          <p:cNvPr id="159748" name="Line 5"/>
          <p:cNvSpPr>
            <a:spLocks noChangeShapeType="1"/>
          </p:cNvSpPr>
          <p:nvPr/>
        </p:nvSpPr>
        <p:spPr bwMode="auto">
          <a:xfrm flipH="1">
            <a:off x="1038225" y="2732088"/>
            <a:ext cx="58102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9749" name="Text Box 6"/>
          <p:cNvSpPr txBox="1">
            <a:spLocks noChangeArrowheads="1"/>
          </p:cNvSpPr>
          <p:nvPr/>
        </p:nvSpPr>
        <p:spPr bwMode="auto">
          <a:xfrm>
            <a:off x="352425" y="812800"/>
            <a:ext cx="97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tx2"/>
                </a:solidFill>
              </a:rPr>
              <a:t>Chr 10</a:t>
            </a:r>
            <a:endParaRPr lang="en-US" sz="2000" b="1">
              <a:solidFill>
                <a:schemeClr val="tx2"/>
              </a:solidFill>
            </a:endParaRPr>
          </a:p>
        </p:txBody>
      </p:sp>
      <p:sp>
        <p:nvSpPr>
          <p:cNvPr id="159750" name="Rectangle 7"/>
          <p:cNvSpPr>
            <a:spLocks noChangeArrowheads="1"/>
          </p:cNvSpPr>
          <p:nvPr/>
        </p:nvSpPr>
        <p:spPr bwMode="auto">
          <a:xfrm>
            <a:off x="2024063" y="1146175"/>
            <a:ext cx="6859742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SzPct val="100000"/>
            </a:pPr>
            <a:r>
              <a:rPr lang="en-GB" b="1" dirty="0">
                <a:solidFill>
                  <a:srgbClr val="CCFFFF"/>
                </a:solidFill>
              </a:rPr>
              <a:t>Trans-membrane tyrosine kinase receptor </a:t>
            </a:r>
            <a:endParaRPr lang="en-GB" b="1" dirty="0" smtClean="0">
              <a:solidFill>
                <a:srgbClr val="CCFFFF"/>
              </a:solidFill>
            </a:endParaRPr>
          </a:p>
          <a:p>
            <a:pPr eaLnBrk="0" hangingPunct="0">
              <a:spcBef>
                <a:spcPct val="20000"/>
              </a:spcBef>
              <a:buSzPct val="100000"/>
            </a:pPr>
            <a:r>
              <a:rPr lang="en-US" b="1" dirty="0" smtClean="0">
                <a:solidFill>
                  <a:srgbClr val="CCFFFF"/>
                </a:solidFill>
              </a:rPr>
              <a:t>Restricted expression </a:t>
            </a:r>
            <a:r>
              <a:rPr lang="en-US" b="1" dirty="0">
                <a:solidFill>
                  <a:srgbClr val="CCFFFF"/>
                </a:solidFill>
              </a:rPr>
              <a:t>in cells derived from the neural crest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85" name="Oval 3"/>
          <p:cNvSpPr>
            <a:spLocks noChangeArrowheads="1"/>
          </p:cNvSpPr>
          <p:nvPr/>
        </p:nvSpPr>
        <p:spPr bwMode="auto">
          <a:xfrm>
            <a:off x="4754563" y="1574800"/>
            <a:ext cx="1714500" cy="1676400"/>
          </a:xfrm>
          <a:prstGeom prst="ellipse">
            <a:avLst/>
          </a:prstGeom>
          <a:solidFill>
            <a:schemeClr val="tx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grpSp>
        <p:nvGrpSpPr>
          <p:cNvPr id="119486" name="Group 4"/>
          <p:cNvGrpSpPr>
            <a:grpSpLocks/>
          </p:cNvGrpSpPr>
          <p:nvPr/>
        </p:nvGrpSpPr>
        <p:grpSpPr bwMode="auto">
          <a:xfrm>
            <a:off x="5424488" y="1898650"/>
            <a:ext cx="406400" cy="1054100"/>
            <a:chOff x="3540" y="1236"/>
            <a:chExt cx="256" cy="664"/>
          </a:xfrm>
        </p:grpSpPr>
        <p:graphicFrame>
          <p:nvGraphicFramePr>
            <p:cNvPr id="119471" name="Object 687"/>
            <p:cNvGraphicFramePr>
              <a:graphicFrameLocks noChangeAspect="1"/>
            </p:cNvGraphicFramePr>
            <p:nvPr/>
          </p:nvGraphicFramePr>
          <p:xfrm>
            <a:off x="3719" y="1236"/>
            <a:ext cx="77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11" name="Image" r:id="rId3" imgW="545839" imgH="4774603" progId="Photoshop.Image.7">
                    <p:embed/>
                  </p:oleObj>
                </mc:Choice>
                <mc:Fallback>
                  <p:oleObj name="Image" r:id="rId3" imgW="545839" imgH="4774603" progId="Photoshop.Image.7">
                    <p:embed/>
                    <p:pic>
                      <p:nvPicPr>
                        <p:cNvPr id="0" name="Picture 6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9" y="1236"/>
                          <a:ext cx="77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472" name="Object 688"/>
            <p:cNvGraphicFramePr>
              <a:graphicFrameLocks noChangeAspect="1"/>
            </p:cNvGraphicFramePr>
            <p:nvPr/>
          </p:nvGraphicFramePr>
          <p:xfrm>
            <a:off x="3540" y="1236"/>
            <a:ext cx="76" cy="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12" name="Image" r:id="rId5" imgW="545839" imgH="4774603" progId="Photoshop.Image.7">
                    <p:embed/>
                  </p:oleObj>
                </mc:Choice>
                <mc:Fallback>
                  <p:oleObj name="Image" r:id="rId5" imgW="545839" imgH="4774603" progId="Photoshop.Image.7">
                    <p:embed/>
                    <p:pic>
                      <p:nvPicPr>
                        <p:cNvPr id="0" name="Picture 6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" y="1236"/>
                          <a:ext cx="76" cy="6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9529" name="Rectangle 7"/>
            <p:cNvSpPr>
              <a:spLocks noChangeArrowheads="1"/>
            </p:cNvSpPr>
            <p:nvPr/>
          </p:nvSpPr>
          <p:spPr bwMode="auto">
            <a:xfrm>
              <a:off x="3732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19530" name="Rectangle 8"/>
            <p:cNvSpPr>
              <a:spLocks noChangeArrowheads="1"/>
            </p:cNvSpPr>
            <p:nvPr/>
          </p:nvSpPr>
          <p:spPr bwMode="auto">
            <a:xfrm>
              <a:off x="3554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1948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33388" y="331788"/>
            <a:ext cx="8281987" cy="889000"/>
          </a:xfrm>
        </p:spPr>
        <p:txBody>
          <a:bodyPr/>
          <a:lstStyle/>
          <a:p>
            <a:r>
              <a:rPr lang="en-GB" sz="2800" dirty="0" smtClean="0">
                <a:latin typeface="Arial" charset="0"/>
              </a:rPr>
              <a:t>RET mutation and tumour formation</a:t>
            </a:r>
          </a:p>
        </p:txBody>
      </p:sp>
      <p:sp>
        <p:nvSpPr>
          <p:cNvPr id="119488" name="Oval 10"/>
          <p:cNvSpPr>
            <a:spLocks noChangeArrowheads="1"/>
          </p:cNvSpPr>
          <p:nvPr/>
        </p:nvSpPr>
        <p:spPr bwMode="auto">
          <a:xfrm>
            <a:off x="881063" y="1565275"/>
            <a:ext cx="1714500" cy="1676400"/>
          </a:xfrm>
          <a:prstGeom prst="ellipse">
            <a:avLst/>
          </a:prstGeom>
          <a:solidFill>
            <a:schemeClr val="tx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19489" name="Text Box 11"/>
          <p:cNvSpPr txBox="1">
            <a:spLocks noChangeArrowheads="1"/>
          </p:cNvSpPr>
          <p:nvPr/>
        </p:nvSpPr>
        <p:spPr bwMode="auto">
          <a:xfrm>
            <a:off x="881063" y="2281238"/>
            <a:ext cx="438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 b="1">
                <a:solidFill>
                  <a:srgbClr val="000000"/>
                </a:solidFill>
              </a:rPr>
              <a:t>RET</a:t>
            </a:r>
          </a:p>
        </p:txBody>
      </p:sp>
      <p:sp>
        <p:nvSpPr>
          <p:cNvPr id="119490" name="Line 12"/>
          <p:cNvSpPr>
            <a:spLocks noChangeShapeType="1"/>
          </p:cNvSpPr>
          <p:nvPr/>
        </p:nvSpPr>
        <p:spPr bwMode="auto">
          <a:xfrm flipH="1" flipV="1">
            <a:off x="1978025" y="2403475"/>
            <a:ext cx="147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9491" name="Text Box 13"/>
          <p:cNvSpPr txBox="1">
            <a:spLocks noChangeArrowheads="1"/>
          </p:cNvSpPr>
          <p:nvPr/>
        </p:nvSpPr>
        <p:spPr bwMode="auto">
          <a:xfrm>
            <a:off x="2039938" y="2281238"/>
            <a:ext cx="438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 b="1">
                <a:solidFill>
                  <a:srgbClr val="000000"/>
                </a:solidFill>
              </a:rPr>
              <a:t>RET</a:t>
            </a:r>
          </a:p>
        </p:txBody>
      </p:sp>
      <p:sp>
        <p:nvSpPr>
          <p:cNvPr id="119492" name="Text Box 14"/>
          <p:cNvSpPr txBox="1">
            <a:spLocks noChangeArrowheads="1"/>
          </p:cNvSpPr>
          <p:nvPr/>
        </p:nvSpPr>
        <p:spPr bwMode="auto">
          <a:xfrm>
            <a:off x="792163" y="1160463"/>
            <a:ext cx="1890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Normal Individual</a:t>
            </a:r>
          </a:p>
        </p:txBody>
      </p:sp>
      <p:sp>
        <p:nvSpPr>
          <p:cNvPr id="119493" name="Text Box 16"/>
          <p:cNvSpPr txBox="1">
            <a:spLocks noChangeArrowheads="1"/>
          </p:cNvSpPr>
          <p:nvPr/>
        </p:nvSpPr>
        <p:spPr bwMode="auto">
          <a:xfrm>
            <a:off x="4757738" y="2184400"/>
            <a:ext cx="601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000" b="1">
                <a:solidFill>
                  <a:srgbClr val="000000"/>
                </a:solidFill>
              </a:rPr>
              <a:t>Mutant</a:t>
            </a:r>
          </a:p>
          <a:p>
            <a:pPr algn="ctr" eaLnBrk="0" hangingPunct="0"/>
            <a:r>
              <a:rPr lang="en-GB" sz="1000" b="1">
                <a:solidFill>
                  <a:srgbClr val="000000"/>
                </a:solidFill>
              </a:rPr>
              <a:t>RET</a:t>
            </a:r>
          </a:p>
        </p:txBody>
      </p:sp>
      <p:sp>
        <p:nvSpPr>
          <p:cNvPr id="119494" name="Text Box 17"/>
          <p:cNvSpPr txBox="1">
            <a:spLocks noChangeArrowheads="1"/>
          </p:cNvSpPr>
          <p:nvPr/>
        </p:nvSpPr>
        <p:spPr bwMode="auto">
          <a:xfrm>
            <a:off x="5929313" y="2260600"/>
            <a:ext cx="438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 b="1">
                <a:solidFill>
                  <a:srgbClr val="000000"/>
                </a:solidFill>
              </a:rPr>
              <a:t>RET</a:t>
            </a:r>
          </a:p>
        </p:txBody>
      </p:sp>
      <p:sp>
        <p:nvSpPr>
          <p:cNvPr id="119495" name="Text Box 18"/>
          <p:cNvSpPr txBox="1">
            <a:spLocks noChangeArrowheads="1"/>
          </p:cNvSpPr>
          <p:nvPr/>
        </p:nvSpPr>
        <p:spPr bwMode="auto">
          <a:xfrm>
            <a:off x="4624388" y="1160463"/>
            <a:ext cx="2071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Mutant gene carrier</a:t>
            </a:r>
          </a:p>
        </p:txBody>
      </p:sp>
      <p:sp>
        <p:nvSpPr>
          <p:cNvPr id="119496" name="Text Box 20"/>
          <p:cNvSpPr txBox="1">
            <a:spLocks noChangeArrowheads="1"/>
          </p:cNvSpPr>
          <p:nvPr/>
        </p:nvSpPr>
        <p:spPr bwMode="auto">
          <a:xfrm>
            <a:off x="307975" y="3883025"/>
            <a:ext cx="2876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Normal proliferation differentiation and survival</a:t>
            </a:r>
          </a:p>
        </p:txBody>
      </p:sp>
      <p:grpSp>
        <p:nvGrpSpPr>
          <p:cNvPr id="119497" name="Group 22"/>
          <p:cNvGrpSpPr>
            <a:grpSpLocks/>
          </p:cNvGrpSpPr>
          <p:nvPr/>
        </p:nvGrpSpPr>
        <p:grpSpPr bwMode="auto">
          <a:xfrm>
            <a:off x="1531938" y="1911350"/>
            <a:ext cx="406400" cy="1054100"/>
            <a:chOff x="1160" y="1244"/>
            <a:chExt cx="256" cy="664"/>
          </a:xfrm>
        </p:grpSpPr>
        <p:graphicFrame>
          <p:nvGraphicFramePr>
            <p:cNvPr id="119473" name="Object 689"/>
            <p:cNvGraphicFramePr>
              <a:graphicFrameLocks noChangeAspect="1"/>
            </p:cNvGraphicFramePr>
            <p:nvPr/>
          </p:nvGraphicFramePr>
          <p:xfrm>
            <a:off x="1339" y="1244"/>
            <a:ext cx="77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13" name="Image" r:id="rId6" imgW="545839" imgH="4774603" progId="Photoshop.Image.7">
                    <p:embed/>
                  </p:oleObj>
                </mc:Choice>
                <mc:Fallback>
                  <p:oleObj name="Image" r:id="rId6" imgW="545839" imgH="4774603" progId="Photoshop.Image.7">
                    <p:embed/>
                    <p:pic>
                      <p:nvPicPr>
                        <p:cNvPr id="0" name="Picture 6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9" y="1244"/>
                          <a:ext cx="77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474" name="Object 690"/>
            <p:cNvGraphicFramePr>
              <a:graphicFrameLocks noChangeAspect="1"/>
            </p:cNvGraphicFramePr>
            <p:nvPr/>
          </p:nvGraphicFramePr>
          <p:xfrm>
            <a:off x="1160" y="1244"/>
            <a:ext cx="76" cy="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14" name="Image" r:id="rId7" imgW="545839" imgH="4774603" progId="Photoshop.Image.7">
                    <p:embed/>
                  </p:oleObj>
                </mc:Choice>
                <mc:Fallback>
                  <p:oleObj name="Image" r:id="rId7" imgW="545839" imgH="4774603" progId="Photoshop.Image.7">
                    <p:embed/>
                    <p:pic>
                      <p:nvPicPr>
                        <p:cNvPr id="0" name="Picture 6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0" y="1244"/>
                          <a:ext cx="76" cy="6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9498" name="Line 25"/>
          <p:cNvSpPr>
            <a:spLocks noChangeShapeType="1"/>
          </p:cNvSpPr>
          <p:nvPr/>
        </p:nvSpPr>
        <p:spPr bwMode="auto">
          <a:xfrm flipV="1">
            <a:off x="1346200" y="2400300"/>
            <a:ext cx="147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9499" name="Rectangle 26"/>
          <p:cNvSpPr>
            <a:spLocks noChangeArrowheads="1"/>
          </p:cNvSpPr>
          <p:nvPr/>
        </p:nvSpPr>
        <p:spPr bwMode="auto">
          <a:xfrm>
            <a:off x="1554163" y="2397125"/>
            <a:ext cx="88900" cy="1588"/>
          </a:xfrm>
          <a:prstGeom prst="rect">
            <a:avLst/>
          </a:prstGeom>
          <a:solidFill>
            <a:srgbClr val="0000FF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19500" name="Rectangle 27"/>
          <p:cNvSpPr>
            <a:spLocks noChangeArrowheads="1"/>
          </p:cNvSpPr>
          <p:nvPr/>
        </p:nvSpPr>
        <p:spPr bwMode="auto">
          <a:xfrm>
            <a:off x="1839913" y="2393950"/>
            <a:ext cx="88900" cy="1588"/>
          </a:xfrm>
          <a:prstGeom prst="rect">
            <a:avLst/>
          </a:prstGeom>
          <a:solidFill>
            <a:srgbClr val="0000FF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19501" name="Line 28"/>
          <p:cNvSpPr>
            <a:spLocks noChangeShapeType="1"/>
          </p:cNvSpPr>
          <p:nvPr/>
        </p:nvSpPr>
        <p:spPr bwMode="auto">
          <a:xfrm flipH="1" flipV="1">
            <a:off x="5851525" y="2382838"/>
            <a:ext cx="147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9502" name="Line 29"/>
          <p:cNvSpPr>
            <a:spLocks noChangeShapeType="1"/>
          </p:cNvSpPr>
          <p:nvPr/>
        </p:nvSpPr>
        <p:spPr bwMode="auto">
          <a:xfrm flipV="1">
            <a:off x="5276850" y="2382838"/>
            <a:ext cx="147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9503" name="Oval 31"/>
          <p:cNvSpPr>
            <a:spLocks noChangeArrowheads="1"/>
          </p:cNvSpPr>
          <p:nvPr/>
        </p:nvSpPr>
        <p:spPr bwMode="auto">
          <a:xfrm>
            <a:off x="4375150" y="3876675"/>
            <a:ext cx="762000" cy="742950"/>
          </a:xfrm>
          <a:prstGeom prst="ellipse">
            <a:avLst/>
          </a:prstGeom>
          <a:solidFill>
            <a:schemeClr val="tx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grpSp>
        <p:nvGrpSpPr>
          <p:cNvPr id="119504" name="Group 32"/>
          <p:cNvGrpSpPr>
            <a:grpSpLocks/>
          </p:cNvGrpSpPr>
          <p:nvPr/>
        </p:nvGrpSpPr>
        <p:grpSpPr bwMode="auto">
          <a:xfrm>
            <a:off x="4673600" y="4019550"/>
            <a:ext cx="179388" cy="468313"/>
            <a:chOff x="3540" y="1236"/>
            <a:chExt cx="256" cy="664"/>
          </a:xfrm>
        </p:grpSpPr>
        <p:graphicFrame>
          <p:nvGraphicFramePr>
            <p:cNvPr id="119475" name="Object 691"/>
            <p:cNvGraphicFramePr>
              <a:graphicFrameLocks noChangeAspect="1"/>
            </p:cNvGraphicFramePr>
            <p:nvPr/>
          </p:nvGraphicFramePr>
          <p:xfrm>
            <a:off x="3719" y="1236"/>
            <a:ext cx="77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15" name="Image" r:id="rId8" imgW="545839" imgH="4774603" progId="Photoshop.Image.7">
                    <p:embed/>
                  </p:oleObj>
                </mc:Choice>
                <mc:Fallback>
                  <p:oleObj name="Image" r:id="rId8" imgW="545839" imgH="4774603" progId="Photoshop.Image.7">
                    <p:embed/>
                    <p:pic>
                      <p:nvPicPr>
                        <p:cNvPr id="0" name="Picture 6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9" y="1236"/>
                          <a:ext cx="77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476" name="Object 692"/>
            <p:cNvGraphicFramePr>
              <a:graphicFrameLocks noChangeAspect="1"/>
            </p:cNvGraphicFramePr>
            <p:nvPr/>
          </p:nvGraphicFramePr>
          <p:xfrm>
            <a:off x="3540" y="1236"/>
            <a:ext cx="76" cy="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16" name="Image" r:id="rId9" imgW="545839" imgH="4774603" progId="Photoshop.Image.7">
                    <p:embed/>
                  </p:oleObj>
                </mc:Choice>
                <mc:Fallback>
                  <p:oleObj name="Image" r:id="rId9" imgW="545839" imgH="4774603" progId="Photoshop.Image.7">
                    <p:embed/>
                    <p:pic>
                      <p:nvPicPr>
                        <p:cNvPr id="0" name="Picture 69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" y="1236"/>
                          <a:ext cx="76" cy="6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9527" name="Rectangle 35"/>
            <p:cNvSpPr>
              <a:spLocks noChangeArrowheads="1"/>
            </p:cNvSpPr>
            <p:nvPr/>
          </p:nvSpPr>
          <p:spPr bwMode="auto">
            <a:xfrm>
              <a:off x="3732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19528" name="Rectangle 36"/>
            <p:cNvSpPr>
              <a:spLocks noChangeArrowheads="1"/>
            </p:cNvSpPr>
            <p:nvPr/>
          </p:nvSpPr>
          <p:spPr bwMode="auto">
            <a:xfrm>
              <a:off x="3554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19505" name="Oval 38"/>
          <p:cNvSpPr>
            <a:spLocks noChangeArrowheads="1"/>
          </p:cNvSpPr>
          <p:nvPr/>
        </p:nvSpPr>
        <p:spPr bwMode="auto">
          <a:xfrm>
            <a:off x="5691188" y="4505325"/>
            <a:ext cx="762000" cy="742950"/>
          </a:xfrm>
          <a:prstGeom prst="ellipse">
            <a:avLst/>
          </a:prstGeom>
          <a:solidFill>
            <a:schemeClr val="tx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grpSp>
        <p:nvGrpSpPr>
          <p:cNvPr id="119506" name="Group 39"/>
          <p:cNvGrpSpPr>
            <a:grpSpLocks/>
          </p:cNvGrpSpPr>
          <p:nvPr/>
        </p:nvGrpSpPr>
        <p:grpSpPr bwMode="auto">
          <a:xfrm>
            <a:off x="5989638" y="4648200"/>
            <a:ext cx="179387" cy="468313"/>
            <a:chOff x="3540" y="1236"/>
            <a:chExt cx="256" cy="664"/>
          </a:xfrm>
        </p:grpSpPr>
        <p:graphicFrame>
          <p:nvGraphicFramePr>
            <p:cNvPr id="119477" name="Object 693"/>
            <p:cNvGraphicFramePr>
              <a:graphicFrameLocks noChangeAspect="1"/>
            </p:cNvGraphicFramePr>
            <p:nvPr/>
          </p:nvGraphicFramePr>
          <p:xfrm>
            <a:off x="3719" y="1236"/>
            <a:ext cx="77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17" name="Image" r:id="rId10" imgW="545839" imgH="4774603" progId="Photoshop.Image.7">
                    <p:embed/>
                  </p:oleObj>
                </mc:Choice>
                <mc:Fallback>
                  <p:oleObj name="Image" r:id="rId10" imgW="545839" imgH="4774603" progId="Photoshop.Image.7">
                    <p:embed/>
                    <p:pic>
                      <p:nvPicPr>
                        <p:cNvPr id="0" name="Picture 69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9" y="1236"/>
                          <a:ext cx="77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478" name="Object 694"/>
            <p:cNvGraphicFramePr>
              <a:graphicFrameLocks noChangeAspect="1"/>
            </p:cNvGraphicFramePr>
            <p:nvPr/>
          </p:nvGraphicFramePr>
          <p:xfrm>
            <a:off x="3540" y="1236"/>
            <a:ext cx="76" cy="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18" name="Image" r:id="rId11" imgW="545839" imgH="4774603" progId="Photoshop.Image.7">
                    <p:embed/>
                  </p:oleObj>
                </mc:Choice>
                <mc:Fallback>
                  <p:oleObj name="Image" r:id="rId11" imgW="545839" imgH="4774603" progId="Photoshop.Image.7">
                    <p:embed/>
                    <p:pic>
                      <p:nvPicPr>
                        <p:cNvPr id="0" name="Picture 69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" y="1236"/>
                          <a:ext cx="76" cy="6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9525" name="Rectangle 42"/>
            <p:cNvSpPr>
              <a:spLocks noChangeArrowheads="1"/>
            </p:cNvSpPr>
            <p:nvPr/>
          </p:nvSpPr>
          <p:spPr bwMode="auto">
            <a:xfrm>
              <a:off x="3732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19526" name="Rectangle 43"/>
            <p:cNvSpPr>
              <a:spLocks noChangeArrowheads="1"/>
            </p:cNvSpPr>
            <p:nvPr/>
          </p:nvSpPr>
          <p:spPr bwMode="auto">
            <a:xfrm>
              <a:off x="3554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19507" name="Oval 45"/>
          <p:cNvSpPr>
            <a:spLocks noChangeArrowheads="1"/>
          </p:cNvSpPr>
          <p:nvPr/>
        </p:nvSpPr>
        <p:spPr bwMode="auto">
          <a:xfrm>
            <a:off x="4911725" y="4545013"/>
            <a:ext cx="762000" cy="742950"/>
          </a:xfrm>
          <a:prstGeom prst="ellipse">
            <a:avLst/>
          </a:prstGeom>
          <a:solidFill>
            <a:schemeClr val="tx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grpSp>
        <p:nvGrpSpPr>
          <p:cNvPr id="119508" name="Group 46"/>
          <p:cNvGrpSpPr>
            <a:grpSpLocks/>
          </p:cNvGrpSpPr>
          <p:nvPr/>
        </p:nvGrpSpPr>
        <p:grpSpPr bwMode="auto">
          <a:xfrm>
            <a:off x="5210175" y="4687888"/>
            <a:ext cx="179388" cy="468312"/>
            <a:chOff x="3540" y="1236"/>
            <a:chExt cx="256" cy="664"/>
          </a:xfrm>
        </p:grpSpPr>
        <p:graphicFrame>
          <p:nvGraphicFramePr>
            <p:cNvPr id="119479" name="Object 695"/>
            <p:cNvGraphicFramePr>
              <a:graphicFrameLocks noChangeAspect="1"/>
            </p:cNvGraphicFramePr>
            <p:nvPr/>
          </p:nvGraphicFramePr>
          <p:xfrm>
            <a:off x="3719" y="1236"/>
            <a:ext cx="77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19" name="Image" r:id="rId12" imgW="545839" imgH="4774603" progId="Photoshop.Image.7">
                    <p:embed/>
                  </p:oleObj>
                </mc:Choice>
                <mc:Fallback>
                  <p:oleObj name="Image" r:id="rId12" imgW="545839" imgH="4774603" progId="Photoshop.Image.7">
                    <p:embed/>
                    <p:pic>
                      <p:nvPicPr>
                        <p:cNvPr id="0" name="Picture 69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9" y="1236"/>
                          <a:ext cx="77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480" name="Object 696"/>
            <p:cNvGraphicFramePr>
              <a:graphicFrameLocks noChangeAspect="1"/>
            </p:cNvGraphicFramePr>
            <p:nvPr/>
          </p:nvGraphicFramePr>
          <p:xfrm>
            <a:off x="3540" y="1236"/>
            <a:ext cx="76" cy="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20" name="Image" r:id="rId13" imgW="545839" imgH="4774603" progId="Photoshop.Image.7">
                    <p:embed/>
                  </p:oleObj>
                </mc:Choice>
                <mc:Fallback>
                  <p:oleObj name="Image" r:id="rId13" imgW="545839" imgH="4774603" progId="Photoshop.Image.7">
                    <p:embed/>
                    <p:pic>
                      <p:nvPicPr>
                        <p:cNvPr id="0" name="Picture 69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" y="1236"/>
                          <a:ext cx="76" cy="6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9523" name="Rectangle 49"/>
            <p:cNvSpPr>
              <a:spLocks noChangeArrowheads="1"/>
            </p:cNvSpPr>
            <p:nvPr/>
          </p:nvSpPr>
          <p:spPr bwMode="auto">
            <a:xfrm>
              <a:off x="3732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19524" name="Rectangle 50"/>
            <p:cNvSpPr>
              <a:spLocks noChangeArrowheads="1"/>
            </p:cNvSpPr>
            <p:nvPr/>
          </p:nvSpPr>
          <p:spPr bwMode="auto">
            <a:xfrm>
              <a:off x="3554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19509" name="Oval 52"/>
          <p:cNvSpPr>
            <a:spLocks noChangeArrowheads="1"/>
          </p:cNvSpPr>
          <p:nvPr/>
        </p:nvSpPr>
        <p:spPr bwMode="auto">
          <a:xfrm>
            <a:off x="5262563" y="3806825"/>
            <a:ext cx="762000" cy="742950"/>
          </a:xfrm>
          <a:prstGeom prst="ellipse">
            <a:avLst/>
          </a:prstGeom>
          <a:solidFill>
            <a:schemeClr val="tx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grpSp>
        <p:nvGrpSpPr>
          <p:cNvPr id="119510" name="Group 53"/>
          <p:cNvGrpSpPr>
            <a:grpSpLocks/>
          </p:cNvGrpSpPr>
          <p:nvPr/>
        </p:nvGrpSpPr>
        <p:grpSpPr bwMode="auto">
          <a:xfrm>
            <a:off x="5561013" y="3949700"/>
            <a:ext cx="179387" cy="468313"/>
            <a:chOff x="3540" y="1236"/>
            <a:chExt cx="256" cy="664"/>
          </a:xfrm>
        </p:grpSpPr>
        <p:graphicFrame>
          <p:nvGraphicFramePr>
            <p:cNvPr id="119481" name="Object 697"/>
            <p:cNvGraphicFramePr>
              <a:graphicFrameLocks noChangeAspect="1"/>
            </p:cNvGraphicFramePr>
            <p:nvPr/>
          </p:nvGraphicFramePr>
          <p:xfrm>
            <a:off x="3719" y="1236"/>
            <a:ext cx="77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21" name="Image" r:id="rId14" imgW="545839" imgH="4774603" progId="Photoshop.Image.7">
                    <p:embed/>
                  </p:oleObj>
                </mc:Choice>
                <mc:Fallback>
                  <p:oleObj name="Image" r:id="rId14" imgW="545839" imgH="4774603" progId="Photoshop.Image.7">
                    <p:embed/>
                    <p:pic>
                      <p:nvPicPr>
                        <p:cNvPr id="0" name="Picture 69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9" y="1236"/>
                          <a:ext cx="77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482" name="Object 698"/>
            <p:cNvGraphicFramePr>
              <a:graphicFrameLocks noChangeAspect="1"/>
            </p:cNvGraphicFramePr>
            <p:nvPr/>
          </p:nvGraphicFramePr>
          <p:xfrm>
            <a:off x="3540" y="1236"/>
            <a:ext cx="76" cy="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22" name="Image" r:id="rId15" imgW="545839" imgH="4774603" progId="Photoshop.Image.7">
                    <p:embed/>
                  </p:oleObj>
                </mc:Choice>
                <mc:Fallback>
                  <p:oleObj name="Image" r:id="rId15" imgW="545839" imgH="4774603" progId="Photoshop.Image.7">
                    <p:embed/>
                    <p:pic>
                      <p:nvPicPr>
                        <p:cNvPr id="0" name="Picture 69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" y="1236"/>
                          <a:ext cx="76" cy="6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9521" name="Rectangle 56"/>
            <p:cNvSpPr>
              <a:spLocks noChangeArrowheads="1"/>
            </p:cNvSpPr>
            <p:nvPr/>
          </p:nvSpPr>
          <p:spPr bwMode="auto">
            <a:xfrm>
              <a:off x="3732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19522" name="Rectangle 57"/>
            <p:cNvSpPr>
              <a:spLocks noChangeArrowheads="1"/>
            </p:cNvSpPr>
            <p:nvPr/>
          </p:nvSpPr>
          <p:spPr bwMode="auto">
            <a:xfrm>
              <a:off x="3554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19511" name="Oval 59"/>
          <p:cNvSpPr>
            <a:spLocks noChangeArrowheads="1"/>
          </p:cNvSpPr>
          <p:nvPr/>
        </p:nvSpPr>
        <p:spPr bwMode="auto">
          <a:xfrm>
            <a:off x="6146800" y="3859213"/>
            <a:ext cx="762000" cy="742950"/>
          </a:xfrm>
          <a:prstGeom prst="ellipse">
            <a:avLst/>
          </a:prstGeom>
          <a:solidFill>
            <a:schemeClr val="tx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grpSp>
        <p:nvGrpSpPr>
          <p:cNvPr id="119512" name="Group 60"/>
          <p:cNvGrpSpPr>
            <a:grpSpLocks/>
          </p:cNvGrpSpPr>
          <p:nvPr/>
        </p:nvGrpSpPr>
        <p:grpSpPr bwMode="auto">
          <a:xfrm>
            <a:off x="6445250" y="4002088"/>
            <a:ext cx="179388" cy="468312"/>
            <a:chOff x="3540" y="1236"/>
            <a:chExt cx="256" cy="664"/>
          </a:xfrm>
        </p:grpSpPr>
        <p:graphicFrame>
          <p:nvGraphicFramePr>
            <p:cNvPr id="119483" name="Object 699"/>
            <p:cNvGraphicFramePr>
              <a:graphicFrameLocks noChangeAspect="1"/>
            </p:cNvGraphicFramePr>
            <p:nvPr/>
          </p:nvGraphicFramePr>
          <p:xfrm>
            <a:off x="3719" y="1236"/>
            <a:ext cx="77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23" name="Image" r:id="rId16" imgW="545839" imgH="4774603" progId="Photoshop.Image.7">
                    <p:embed/>
                  </p:oleObj>
                </mc:Choice>
                <mc:Fallback>
                  <p:oleObj name="Image" r:id="rId16" imgW="545839" imgH="4774603" progId="Photoshop.Image.7">
                    <p:embed/>
                    <p:pic>
                      <p:nvPicPr>
                        <p:cNvPr id="0" name="Picture 69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9" y="1236"/>
                          <a:ext cx="77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484" name="Object 700"/>
            <p:cNvGraphicFramePr>
              <a:graphicFrameLocks noChangeAspect="1"/>
            </p:cNvGraphicFramePr>
            <p:nvPr/>
          </p:nvGraphicFramePr>
          <p:xfrm>
            <a:off x="3540" y="1236"/>
            <a:ext cx="76" cy="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24" name="Image" r:id="rId17" imgW="545839" imgH="4774603" progId="Photoshop.Image.7">
                    <p:embed/>
                  </p:oleObj>
                </mc:Choice>
                <mc:Fallback>
                  <p:oleObj name="Image" r:id="rId17" imgW="545839" imgH="4774603" progId="Photoshop.Image.7">
                    <p:embed/>
                    <p:pic>
                      <p:nvPicPr>
                        <p:cNvPr id="0" name="Picture 70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" y="1236"/>
                          <a:ext cx="76" cy="6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9519" name="Rectangle 63"/>
            <p:cNvSpPr>
              <a:spLocks noChangeArrowheads="1"/>
            </p:cNvSpPr>
            <p:nvPr/>
          </p:nvSpPr>
          <p:spPr bwMode="auto">
            <a:xfrm>
              <a:off x="3732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19520" name="Rectangle 64"/>
            <p:cNvSpPr>
              <a:spLocks noChangeArrowheads="1"/>
            </p:cNvSpPr>
            <p:nvPr/>
          </p:nvSpPr>
          <p:spPr bwMode="auto">
            <a:xfrm>
              <a:off x="3554" y="1540"/>
              <a:ext cx="56" cy="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19513" name="Text Box 65"/>
          <p:cNvSpPr txBox="1">
            <a:spLocks noChangeArrowheads="1"/>
          </p:cNvSpPr>
          <p:nvPr/>
        </p:nvSpPr>
        <p:spPr bwMode="auto">
          <a:xfrm>
            <a:off x="3933825" y="5310188"/>
            <a:ext cx="3597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Abnormal proliferation differentiation and survival</a:t>
            </a:r>
          </a:p>
        </p:txBody>
      </p:sp>
      <p:sp>
        <p:nvSpPr>
          <p:cNvPr id="119514" name="Rectangle 66"/>
          <p:cNvSpPr>
            <a:spLocks noChangeArrowheads="1"/>
          </p:cNvSpPr>
          <p:nvPr/>
        </p:nvSpPr>
        <p:spPr bwMode="auto">
          <a:xfrm>
            <a:off x="6608763" y="1882775"/>
            <a:ext cx="238398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>
                <a:solidFill>
                  <a:srgbClr val="FFFF99"/>
                </a:solidFill>
              </a:rPr>
              <a:t>Susceptible cell</a:t>
            </a:r>
          </a:p>
          <a:p>
            <a:pPr eaLnBrk="0" hangingPunct="0"/>
            <a:r>
              <a:rPr lang="en-GB" sz="1600" b="1" dirty="0">
                <a:solidFill>
                  <a:srgbClr val="FFFF99"/>
                </a:solidFill>
              </a:rPr>
              <a:t>with</a:t>
            </a:r>
            <a:r>
              <a:rPr lang="en-GB" sz="1600" dirty="0">
                <a:solidFill>
                  <a:srgbClr val="FFFF99"/>
                </a:solidFill>
              </a:rPr>
              <a:t> </a:t>
            </a:r>
            <a:r>
              <a:rPr lang="en-GB" sz="1600" dirty="0" smtClean="0">
                <a:solidFill>
                  <a:srgbClr val="FF9900"/>
                </a:solidFill>
              </a:rPr>
              <a:t>“</a:t>
            </a:r>
            <a:r>
              <a:rPr lang="en-GB" sz="1600" b="1" dirty="0" smtClean="0">
                <a:solidFill>
                  <a:srgbClr val="FF9900"/>
                </a:solidFill>
              </a:rPr>
              <a:t>gain-of-function”</a:t>
            </a:r>
            <a:endParaRPr lang="en-GB" sz="1600" b="1" dirty="0">
              <a:solidFill>
                <a:srgbClr val="FF9900"/>
              </a:solidFill>
            </a:endParaRPr>
          </a:p>
          <a:p>
            <a:pPr eaLnBrk="0" hangingPunct="0"/>
            <a:r>
              <a:rPr lang="en-GB" sz="1600" b="1" dirty="0">
                <a:solidFill>
                  <a:srgbClr val="FFFF99"/>
                </a:solidFill>
              </a:rPr>
              <a:t>mutation in one</a:t>
            </a:r>
          </a:p>
          <a:p>
            <a:pPr eaLnBrk="0" hangingPunct="0"/>
            <a:r>
              <a:rPr lang="en-GB" sz="1600" b="1" dirty="0">
                <a:solidFill>
                  <a:srgbClr val="FFFF99"/>
                </a:solidFill>
              </a:rPr>
              <a:t>RET allele</a:t>
            </a:r>
          </a:p>
        </p:txBody>
      </p:sp>
      <p:sp>
        <p:nvSpPr>
          <p:cNvPr id="119515" name="Text Box 3"/>
          <p:cNvSpPr txBox="1">
            <a:spLocks noChangeArrowheads="1"/>
          </p:cNvSpPr>
          <p:nvPr/>
        </p:nvSpPr>
        <p:spPr bwMode="auto">
          <a:xfrm>
            <a:off x="2668588" y="2028825"/>
            <a:ext cx="17208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Susceptible cell</a:t>
            </a:r>
          </a:p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with 2 normal</a:t>
            </a:r>
          </a:p>
          <a:p>
            <a:pPr eaLnBrk="0" hangingPunct="0"/>
            <a:r>
              <a:rPr lang="en-GB" sz="1600" b="1">
                <a:solidFill>
                  <a:srgbClr val="FFFF99"/>
                </a:solidFill>
              </a:rPr>
              <a:t>RET alleles</a:t>
            </a:r>
          </a:p>
        </p:txBody>
      </p:sp>
      <p:sp>
        <p:nvSpPr>
          <p:cNvPr id="119516" name="Line 4"/>
          <p:cNvSpPr>
            <a:spLocks noChangeShapeType="1"/>
          </p:cNvSpPr>
          <p:nvPr/>
        </p:nvSpPr>
        <p:spPr bwMode="auto">
          <a:xfrm>
            <a:off x="1703388" y="3362325"/>
            <a:ext cx="0" cy="2984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9517" name="Line 4"/>
          <p:cNvSpPr>
            <a:spLocks noChangeShapeType="1"/>
          </p:cNvSpPr>
          <p:nvPr/>
        </p:nvSpPr>
        <p:spPr bwMode="auto">
          <a:xfrm>
            <a:off x="5637213" y="3435350"/>
            <a:ext cx="0" cy="2984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9518" name="Rectangle 99"/>
          <p:cNvSpPr>
            <a:spLocks noChangeArrowheads="1"/>
          </p:cNvSpPr>
          <p:nvPr/>
        </p:nvSpPr>
        <p:spPr bwMode="auto">
          <a:xfrm>
            <a:off x="539750" y="6026150"/>
            <a:ext cx="8042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SzPct val="100000"/>
            </a:pPr>
            <a:r>
              <a:rPr lang="en-GB" sz="2000" b="1">
                <a:solidFill>
                  <a:schemeClr val="tx2"/>
                </a:solidFill>
              </a:rPr>
              <a:t>The pattern of RET expression can explain the endocrine nature of associated tumours</a:t>
            </a:r>
            <a:r>
              <a:rPr lang="en-GB" sz="2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4"/>
          <p:cNvSpPr>
            <a:spLocks noGrp="1" noChangeArrowheads="1"/>
          </p:cNvSpPr>
          <p:nvPr>
            <p:ph type="title"/>
          </p:nvPr>
        </p:nvSpPr>
        <p:spPr>
          <a:xfrm>
            <a:off x="454025" y="228600"/>
            <a:ext cx="8148638" cy="1073150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Receptor for the glial cell-derived neurotrophic factor family of ligands (GFLs)</a:t>
            </a:r>
          </a:p>
        </p:txBody>
      </p:sp>
      <p:sp>
        <p:nvSpPr>
          <p:cNvPr id="161794" name="Line 12"/>
          <p:cNvSpPr>
            <a:spLocks noChangeShapeType="1"/>
          </p:cNvSpPr>
          <p:nvPr/>
        </p:nvSpPr>
        <p:spPr bwMode="auto">
          <a:xfrm>
            <a:off x="1511300" y="4616450"/>
            <a:ext cx="1411288" cy="0"/>
          </a:xfrm>
          <a:prstGeom prst="line">
            <a:avLst/>
          </a:prstGeom>
          <a:noFill/>
          <a:ln w="381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1795" name="Line 13"/>
          <p:cNvSpPr>
            <a:spLocks noChangeShapeType="1"/>
          </p:cNvSpPr>
          <p:nvPr/>
        </p:nvSpPr>
        <p:spPr bwMode="auto">
          <a:xfrm>
            <a:off x="1519238" y="4729163"/>
            <a:ext cx="1409700" cy="0"/>
          </a:xfrm>
          <a:prstGeom prst="line">
            <a:avLst/>
          </a:prstGeom>
          <a:noFill/>
          <a:ln w="381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61796" name="Group 15"/>
          <p:cNvGrpSpPr>
            <a:grpSpLocks/>
          </p:cNvGrpSpPr>
          <p:nvPr/>
        </p:nvGrpSpPr>
        <p:grpSpPr bwMode="auto">
          <a:xfrm>
            <a:off x="1863725" y="2662238"/>
            <a:ext cx="328613" cy="2068512"/>
            <a:chOff x="2878" y="1194"/>
            <a:chExt cx="280" cy="1580"/>
          </a:xfrm>
        </p:grpSpPr>
        <p:sp>
          <p:nvSpPr>
            <p:cNvPr id="161855" name="Line 16"/>
            <p:cNvSpPr>
              <a:spLocks noChangeShapeType="1"/>
            </p:cNvSpPr>
            <p:nvPr/>
          </p:nvSpPr>
          <p:spPr bwMode="auto">
            <a:xfrm>
              <a:off x="2983" y="1194"/>
              <a:ext cx="0" cy="1273"/>
            </a:xfrm>
            <a:prstGeom prst="line">
              <a:avLst/>
            </a:prstGeom>
            <a:noFill/>
            <a:ln w="50800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1856" name="Group 17"/>
            <p:cNvGrpSpPr>
              <a:grpSpLocks/>
            </p:cNvGrpSpPr>
            <p:nvPr/>
          </p:nvGrpSpPr>
          <p:grpSpPr bwMode="auto">
            <a:xfrm>
              <a:off x="2964" y="2382"/>
              <a:ext cx="194" cy="392"/>
              <a:chOff x="648" y="3102"/>
              <a:chExt cx="194" cy="392"/>
            </a:xfrm>
          </p:grpSpPr>
          <p:sp>
            <p:nvSpPr>
              <p:cNvPr id="161860" name="Oval 18"/>
              <p:cNvSpPr>
                <a:spLocks noChangeArrowheads="1"/>
              </p:cNvSpPr>
              <p:nvPr/>
            </p:nvSpPr>
            <p:spPr bwMode="auto">
              <a:xfrm>
                <a:off x="648" y="3102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61861" name="Oval 19"/>
              <p:cNvSpPr>
                <a:spLocks noChangeArrowheads="1"/>
              </p:cNvSpPr>
              <p:nvPr/>
            </p:nvSpPr>
            <p:spPr bwMode="auto">
              <a:xfrm>
                <a:off x="712" y="3154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61862" name="Oval 20"/>
              <p:cNvSpPr>
                <a:spLocks noChangeArrowheads="1"/>
              </p:cNvSpPr>
              <p:nvPr/>
            </p:nvSpPr>
            <p:spPr bwMode="auto">
              <a:xfrm>
                <a:off x="752" y="3218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61863" name="Oval 21"/>
              <p:cNvSpPr>
                <a:spLocks noChangeArrowheads="1"/>
              </p:cNvSpPr>
              <p:nvPr/>
            </p:nvSpPr>
            <p:spPr bwMode="auto">
              <a:xfrm>
                <a:off x="750" y="3294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61864" name="Oval 22"/>
              <p:cNvSpPr>
                <a:spLocks noChangeArrowheads="1"/>
              </p:cNvSpPr>
              <p:nvPr/>
            </p:nvSpPr>
            <p:spPr bwMode="auto">
              <a:xfrm>
                <a:off x="718" y="3358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61865" name="Oval 23"/>
              <p:cNvSpPr>
                <a:spLocks noChangeArrowheads="1"/>
              </p:cNvSpPr>
              <p:nvPr/>
            </p:nvSpPr>
            <p:spPr bwMode="auto">
              <a:xfrm>
                <a:off x="662" y="3410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</p:grpSp>
        <p:sp>
          <p:nvSpPr>
            <p:cNvPr id="161857" name="Oval 24"/>
            <p:cNvSpPr>
              <a:spLocks noChangeArrowheads="1"/>
            </p:cNvSpPr>
            <p:nvPr/>
          </p:nvSpPr>
          <p:spPr bwMode="auto">
            <a:xfrm>
              <a:off x="2878" y="1246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58" name="Oval 25"/>
            <p:cNvSpPr>
              <a:spLocks noChangeArrowheads="1"/>
            </p:cNvSpPr>
            <p:nvPr/>
          </p:nvSpPr>
          <p:spPr bwMode="auto">
            <a:xfrm>
              <a:off x="2878" y="1460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59" name="Oval 26"/>
            <p:cNvSpPr>
              <a:spLocks noChangeArrowheads="1"/>
            </p:cNvSpPr>
            <p:nvPr/>
          </p:nvSpPr>
          <p:spPr bwMode="auto">
            <a:xfrm>
              <a:off x="2878" y="1674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61797" name="Rectangle 28"/>
          <p:cNvSpPr>
            <a:spLocks noChangeArrowheads="1"/>
          </p:cNvSpPr>
          <p:nvPr/>
        </p:nvSpPr>
        <p:spPr bwMode="auto">
          <a:xfrm>
            <a:off x="400050" y="2935288"/>
            <a:ext cx="10064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GB" sz="1400" b="1">
                <a:solidFill>
                  <a:srgbClr val="FFFF99"/>
                </a:solidFill>
              </a:rPr>
              <a:t>Cadherin</a:t>
            </a:r>
          </a:p>
        </p:txBody>
      </p:sp>
      <p:sp>
        <p:nvSpPr>
          <p:cNvPr id="161798" name="Rectangle 29"/>
          <p:cNvSpPr>
            <a:spLocks noChangeArrowheads="1"/>
          </p:cNvSpPr>
          <p:nvPr/>
        </p:nvSpPr>
        <p:spPr bwMode="auto">
          <a:xfrm>
            <a:off x="468313" y="3924300"/>
            <a:ext cx="9810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GB" sz="1400" b="1">
                <a:solidFill>
                  <a:srgbClr val="FFFF99"/>
                </a:solidFill>
              </a:rPr>
              <a:t>Cysteine</a:t>
            </a:r>
          </a:p>
        </p:txBody>
      </p:sp>
      <p:sp>
        <p:nvSpPr>
          <p:cNvPr id="161799" name="Rectangle 30"/>
          <p:cNvSpPr>
            <a:spLocks noChangeArrowheads="1"/>
          </p:cNvSpPr>
          <p:nvPr/>
        </p:nvSpPr>
        <p:spPr bwMode="auto">
          <a:xfrm>
            <a:off x="1165225" y="1417638"/>
            <a:ext cx="140493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GB" sz="2000" b="1">
                <a:solidFill>
                  <a:srgbClr val="CCFFFF"/>
                </a:solidFill>
              </a:rPr>
              <a:t>GFR</a:t>
            </a:r>
            <a:r>
              <a:rPr lang="en-GB" sz="2000" b="1">
                <a:solidFill>
                  <a:srgbClr val="CCFFFF"/>
                </a:solidFill>
                <a:sym typeface="Symbol" pitchFamily="18" charset="2"/>
              </a:rPr>
              <a:t></a:t>
            </a:r>
            <a:endParaRPr lang="en-GB" sz="2000" b="1">
              <a:solidFill>
                <a:srgbClr val="CCFFFF"/>
              </a:solidFill>
            </a:endParaRPr>
          </a:p>
          <a:p>
            <a:pPr algn="ctr" eaLnBrk="0" hangingPunct="0"/>
            <a:r>
              <a:rPr lang="en-GB" sz="1400" b="1">
                <a:solidFill>
                  <a:srgbClr val="CCFFFF"/>
                </a:solidFill>
              </a:rPr>
              <a:t>(Co-receptors)</a:t>
            </a:r>
          </a:p>
        </p:txBody>
      </p:sp>
      <p:sp>
        <p:nvSpPr>
          <p:cNvPr id="161800" name="Line 31"/>
          <p:cNvSpPr>
            <a:spLocks noChangeShapeType="1"/>
          </p:cNvSpPr>
          <p:nvPr/>
        </p:nvSpPr>
        <p:spPr bwMode="auto">
          <a:xfrm>
            <a:off x="1846263" y="2020888"/>
            <a:ext cx="153987" cy="58261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01" name="Rectangle 32"/>
          <p:cNvSpPr>
            <a:spLocks noChangeArrowheads="1"/>
          </p:cNvSpPr>
          <p:nvPr/>
        </p:nvSpPr>
        <p:spPr bwMode="auto">
          <a:xfrm>
            <a:off x="5207000" y="6583363"/>
            <a:ext cx="393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b="1" i="1">
                <a:solidFill>
                  <a:srgbClr val="C0C0C0"/>
                </a:solidFill>
              </a:rPr>
              <a:t>(Plaza-Menacho I  2006 Trends Genet 22:627-636)</a:t>
            </a:r>
          </a:p>
        </p:txBody>
      </p:sp>
      <p:grpSp>
        <p:nvGrpSpPr>
          <p:cNvPr id="161802" name="Group 66"/>
          <p:cNvGrpSpPr>
            <a:grpSpLocks/>
          </p:cNvGrpSpPr>
          <p:nvPr/>
        </p:nvGrpSpPr>
        <p:grpSpPr bwMode="auto">
          <a:xfrm>
            <a:off x="1638300" y="2322513"/>
            <a:ext cx="247650" cy="3819525"/>
            <a:chOff x="1032" y="1463"/>
            <a:chExt cx="156" cy="2406"/>
          </a:xfrm>
        </p:grpSpPr>
        <p:sp>
          <p:nvSpPr>
            <p:cNvPr id="161844" name="Line 2"/>
            <p:cNvSpPr>
              <a:spLocks noChangeShapeType="1"/>
            </p:cNvSpPr>
            <p:nvPr/>
          </p:nvSpPr>
          <p:spPr bwMode="auto">
            <a:xfrm>
              <a:off x="1146" y="3583"/>
              <a:ext cx="0" cy="286"/>
            </a:xfrm>
            <a:prstGeom prst="line">
              <a:avLst/>
            </a:prstGeom>
            <a:noFill/>
            <a:ln w="28575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845" name="Line 3"/>
            <p:cNvSpPr>
              <a:spLocks noChangeShapeType="1"/>
            </p:cNvSpPr>
            <p:nvPr/>
          </p:nvSpPr>
          <p:spPr bwMode="auto">
            <a:xfrm>
              <a:off x="1090" y="3408"/>
              <a:ext cx="0" cy="286"/>
            </a:xfrm>
            <a:prstGeom prst="line">
              <a:avLst/>
            </a:prstGeom>
            <a:noFill/>
            <a:ln w="28575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846" name="Line 5"/>
            <p:cNvSpPr>
              <a:spLocks noChangeShapeType="1"/>
            </p:cNvSpPr>
            <p:nvPr/>
          </p:nvSpPr>
          <p:spPr bwMode="auto">
            <a:xfrm>
              <a:off x="1112" y="1463"/>
              <a:ext cx="5" cy="2303"/>
            </a:xfrm>
            <a:prstGeom prst="line">
              <a:avLst/>
            </a:prstGeom>
            <a:noFill/>
            <a:ln w="28575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847" name="Rectangle 6"/>
            <p:cNvSpPr>
              <a:spLocks noChangeArrowheads="1"/>
            </p:cNvSpPr>
            <p:nvPr/>
          </p:nvSpPr>
          <p:spPr bwMode="auto">
            <a:xfrm>
              <a:off x="1047" y="2342"/>
              <a:ext cx="141" cy="425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FC0128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48" name="Rectangle 7"/>
            <p:cNvSpPr>
              <a:spLocks noChangeArrowheads="1"/>
            </p:cNvSpPr>
            <p:nvPr/>
          </p:nvSpPr>
          <p:spPr bwMode="auto">
            <a:xfrm>
              <a:off x="1051" y="3072"/>
              <a:ext cx="131" cy="185"/>
            </a:xfrm>
            <a:prstGeom prst="rect">
              <a:avLst/>
            </a:prstGeom>
            <a:gradFill rotWithShape="0">
              <a:gsLst>
                <a:gs pos="0">
                  <a:srgbClr val="003400"/>
                </a:gs>
                <a:gs pos="50000">
                  <a:srgbClr val="00AE00"/>
                </a:gs>
                <a:gs pos="100000">
                  <a:srgbClr val="0034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49" name="Oval 8"/>
            <p:cNvSpPr>
              <a:spLocks noChangeArrowheads="1"/>
            </p:cNvSpPr>
            <p:nvPr/>
          </p:nvSpPr>
          <p:spPr bwMode="auto">
            <a:xfrm>
              <a:off x="1032" y="2073"/>
              <a:ext cx="155" cy="163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50" name="Oval 9"/>
            <p:cNvSpPr>
              <a:spLocks noChangeArrowheads="1"/>
            </p:cNvSpPr>
            <p:nvPr/>
          </p:nvSpPr>
          <p:spPr bwMode="auto">
            <a:xfrm>
              <a:off x="1032" y="1895"/>
              <a:ext cx="155" cy="163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51" name="Oval 10"/>
            <p:cNvSpPr>
              <a:spLocks noChangeArrowheads="1"/>
            </p:cNvSpPr>
            <p:nvPr/>
          </p:nvSpPr>
          <p:spPr bwMode="auto">
            <a:xfrm>
              <a:off x="1032" y="1717"/>
              <a:ext cx="155" cy="163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52" name="Oval 11"/>
            <p:cNvSpPr>
              <a:spLocks noChangeArrowheads="1"/>
            </p:cNvSpPr>
            <p:nvPr/>
          </p:nvSpPr>
          <p:spPr bwMode="auto">
            <a:xfrm>
              <a:off x="1032" y="1539"/>
              <a:ext cx="155" cy="163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53" name="Rectangle 14"/>
            <p:cNvSpPr>
              <a:spLocks noChangeArrowheads="1"/>
            </p:cNvSpPr>
            <p:nvPr/>
          </p:nvSpPr>
          <p:spPr bwMode="auto">
            <a:xfrm>
              <a:off x="1078" y="2847"/>
              <a:ext cx="79" cy="158"/>
            </a:xfrm>
            <a:prstGeom prst="rect">
              <a:avLst/>
            </a:prstGeom>
            <a:gradFill rotWithShape="0">
              <a:gsLst>
                <a:gs pos="0">
                  <a:srgbClr val="0F1E4B"/>
                </a:gs>
                <a:gs pos="50000">
                  <a:srgbClr val="3365FB"/>
                </a:gs>
                <a:gs pos="100000">
                  <a:srgbClr val="0F1E4B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54" name="Rectangle 33"/>
            <p:cNvSpPr>
              <a:spLocks noChangeArrowheads="1"/>
            </p:cNvSpPr>
            <p:nvPr/>
          </p:nvSpPr>
          <p:spPr bwMode="auto">
            <a:xfrm>
              <a:off x="1052" y="3293"/>
              <a:ext cx="131" cy="314"/>
            </a:xfrm>
            <a:prstGeom prst="rect">
              <a:avLst/>
            </a:prstGeom>
            <a:gradFill rotWithShape="0">
              <a:gsLst>
                <a:gs pos="0">
                  <a:srgbClr val="003400"/>
                </a:gs>
                <a:gs pos="50000">
                  <a:srgbClr val="00AE00"/>
                </a:gs>
                <a:gs pos="100000">
                  <a:srgbClr val="0034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61803" name="Rectangle 34"/>
          <p:cNvSpPr>
            <a:spLocks noChangeArrowheads="1"/>
          </p:cNvSpPr>
          <p:nvPr/>
        </p:nvSpPr>
        <p:spPr bwMode="auto">
          <a:xfrm>
            <a:off x="2498725" y="1414463"/>
            <a:ext cx="979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>
                <a:solidFill>
                  <a:srgbClr val="CCFFFF"/>
                </a:solidFill>
              </a:rPr>
              <a:t>GFLs</a:t>
            </a:r>
          </a:p>
          <a:p>
            <a:pPr algn="ctr" eaLnBrk="0" hangingPunct="0"/>
            <a:r>
              <a:rPr lang="en-GB" sz="1400" b="1">
                <a:solidFill>
                  <a:srgbClr val="CCFFFF"/>
                </a:solidFill>
              </a:rPr>
              <a:t>(Ligands)</a:t>
            </a:r>
          </a:p>
        </p:txBody>
      </p:sp>
      <p:sp>
        <p:nvSpPr>
          <p:cNvPr id="161804" name="Line 35"/>
          <p:cNvSpPr>
            <a:spLocks noChangeShapeType="1"/>
          </p:cNvSpPr>
          <p:nvPr/>
        </p:nvSpPr>
        <p:spPr bwMode="auto">
          <a:xfrm flipH="1">
            <a:off x="2198688" y="2006600"/>
            <a:ext cx="420687" cy="67627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05" name="Rectangle 36"/>
          <p:cNvSpPr>
            <a:spLocks noChangeArrowheads="1"/>
          </p:cNvSpPr>
          <p:nvPr/>
        </p:nvSpPr>
        <p:spPr bwMode="auto">
          <a:xfrm>
            <a:off x="3670300" y="2049463"/>
            <a:ext cx="54102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358775" eaLnBrk="0" hangingPunct="0"/>
            <a:r>
              <a:rPr lang="en-GB" b="1">
                <a:solidFill>
                  <a:srgbClr val="CCFFFF"/>
                </a:solidFill>
              </a:rPr>
              <a:t>Ligands</a:t>
            </a:r>
            <a:endParaRPr lang="en-GB" b="1">
              <a:solidFill>
                <a:srgbClr val="FFFF99"/>
              </a:solidFill>
            </a:endParaRPr>
          </a:p>
          <a:p>
            <a:pPr defTabSz="358775" eaLnBrk="0" hangingPunct="0"/>
            <a:r>
              <a:rPr lang="en-GB" b="1">
                <a:solidFill>
                  <a:srgbClr val="FFFF99"/>
                </a:solidFill>
              </a:rPr>
              <a:t>	GFLs:	GDNF, neurturin, artemin, persephin</a:t>
            </a:r>
          </a:p>
          <a:p>
            <a:pPr defTabSz="358775" eaLnBrk="0" hangingPunct="0"/>
            <a:endParaRPr lang="en-GB" sz="1200" b="1">
              <a:solidFill>
                <a:srgbClr val="FFFF99"/>
              </a:solidFill>
            </a:endParaRPr>
          </a:p>
          <a:p>
            <a:pPr defTabSz="358775" eaLnBrk="0" hangingPunct="0"/>
            <a:r>
              <a:rPr lang="en-GB" b="1">
                <a:solidFill>
                  <a:srgbClr val="CCFFFF"/>
                </a:solidFill>
              </a:rPr>
              <a:t>Co-receptor</a:t>
            </a:r>
          </a:p>
          <a:p>
            <a:pPr defTabSz="358775" eaLnBrk="0" hangingPunct="0"/>
            <a:r>
              <a:rPr lang="en-US" b="1">
                <a:solidFill>
                  <a:srgbClr val="FFFF99"/>
                </a:solidFill>
              </a:rPr>
              <a:t>	GDNF receptor-</a:t>
            </a:r>
            <a:r>
              <a:rPr lang="en-US" b="1">
                <a:solidFill>
                  <a:srgbClr val="FFFF99"/>
                </a:solidFill>
                <a:sym typeface="Symbol" pitchFamily="18" charset="2"/>
              </a:rPr>
              <a:t> </a:t>
            </a:r>
            <a:r>
              <a:rPr lang="en-US" b="1">
                <a:solidFill>
                  <a:srgbClr val="FFFF99"/>
                </a:solidFill>
              </a:rPr>
              <a:t>family (GFR</a:t>
            </a:r>
            <a:r>
              <a:rPr lang="en-US" b="1">
                <a:solidFill>
                  <a:srgbClr val="FFFF99"/>
                </a:solidFill>
                <a:sym typeface="Symbol" pitchFamily="18" charset="2"/>
              </a:rPr>
              <a:t></a:t>
            </a:r>
            <a:r>
              <a:rPr lang="en-US" b="1">
                <a:solidFill>
                  <a:srgbClr val="FFFF99"/>
                </a:solidFill>
              </a:rPr>
              <a:t>1 – GFR</a:t>
            </a:r>
            <a:r>
              <a:rPr lang="en-US" b="1">
                <a:solidFill>
                  <a:srgbClr val="FFFF99"/>
                </a:solidFill>
                <a:sym typeface="Symbol" pitchFamily="18" charset="2"/>
              </a:rPr>
              <a:t></a:t>
            </a:r>
            <a:r>
              <a:rPr lang="en-US" b="1">
                <a:solidFill>
                  <a:srgbClr val="FFFF99"/>
                </a:solidFill>
              </a:rPr>
              <a:t>4)</a:t>
            </a:r>
          </a:p>
          <a:p>
            <a:pPr defTabSz="358775" eaLnBrk="0" hangingPunct="0"/>
            <a:endParaRPr lang="en-GB" b="1">
              <a:solidFill>
                <a:srgbClr val="FFFF99"/>
              </a:solidFill>
            </a:endParaRPr>
          </a:p>
          <a:p>
            <a:pPr defTabSz="358775" eaLnBrk="0" hangingPunct="0"/>
            <a:r>
              <a:rPr lang="en-GB" b="1">
                <a:solidFill>
                  <a:srgbClr val="FF66FF"/>
                </a:solidFill>
              </a:rPr>
              <a:t>			</a:t>
            </a:r>
            <a:r>
              <a:rPr lang="en-GB" b="1">
                <a:solidFill>
                  <a:srgbClr val="FFFF99"/>
                </a:solidFill>
              </a:rPr>
              <a:t>GDNF	 				</a:t>
            </a:r>
            <a:r>
              <a:rPr lang="en-US" b="1">
                <a:solidFill>
                  <a:srgbClr val="FFFF99"/>
                </a:solidFill>
              </a:rPr>
              <a:t>GFR</a:t>
            </a:r>
            <a:r>
              <a:rPr lang="en-US" b="1">
                <a:solidFill>
                  <a:srgbClr val="FFFF99"/>
                </a:solidFill>
                <a:sym typeface="Symbol" pitchFamily="18" charset="2"/>
              </a:rPr>
              <a:t></a:t>
            </a:r>
            <a:r>
              <a:rPr lang="en-US" b="1">
                <a:solidFill>
                  <a:srgbClr val="FFFF99"/>
                </a:solidFill>
              </a:rPr>
              <a:t>1</a:t>
            </a:r>
            <a:r>
              <a:rPr lang="en-US">
                <a:solidFill>
                  <a:srgbClr val="FFFF99"/>
                </a:solidFill>
              </a:rPr>
              <a:t> </a:t>
            </a:r>
            <a:endParaRPr lang="en-GB" b="1">
              <a:solidFill>
                <a:srgbClr val="FFFF99"/>
              </a:solidFill>
            </a:endParaRPr>
          </a:p>
          <a:p>
            <a:pPr defTabSz="358775" eaLnBrk="0" hangingPunct="0"/>
            <a:r>
              <a:rPr lang="en-GB" b="1">
                <a:solidFill>
                  <a:srgbClr val="FFFF99"/>
                </a:solidFill>
              </a:rPr>
              <a:t>			Neurturin 			</a:t>
            </a:r>
            <a:r>
              <a:rPr lang="en-US" b="1">
                <a:solidFill>
                  <a:srgbClr val="FFFF99"/>
                </a:solidFill>
              </a:rPr>
              <a:t>GFR</a:t>
            </a:r>
            <a:r>
              <a:rPr lang="en-US" b="1">
                <a:solidFill>
                  <a:srgbClr val="FFFF99"/>
                </a:solidFill>
                <a:sym typeface="Symbol" pitchFamily="18" charset="2"/>
              </a:rPr>
              <a:t></a:t>
            </a:r>
            <a:r>
              <a:rPr lang="en-US" b="1">
                <a:solidFill>
                  <a:srgbClr val="FFFF99"/>
                </a:solidFill>
              </a:rPr>
              <a:t>2</a:t>
            </a:r>
            <a:r>
              <a:rPr lang="en-US">
                <a:solidFill>
                  <a:srgbClr val="FFFF99"/>
                </a:solidFill>
              </a:rPr>
              <a:t> </a:t>
            </a:r>
            <a:endParaRPr lang="en-GB" b="1">
              <a:solidFill>
                <a:srgbClr val="FFFF99"/>
              </a:solidFill>
            </a:endParaRPr>
          </a:p>
          <a:p>
            <a:pPr defTabSz="358775" eaLnBrk="0" hangingPunct="0"/>
            <a:r>
              <a:rPr lang="en-GB" b="1">
                <a:solidFill>
                  <a:srgbClr val="FFFF99"/>
                </a:solidFill>
              </a:rPr>
              <a:t>			Artemin 				</a:t>
            </a:r>
            <a:r>
              <a:rPr lang="en-US" b="1">
                <a:solidFill>
                  <a:srgbClr val="FFFF99"/>
                </a:solidFill>
              </a:rPr>
              <a:t>GFR</a:t>
            </a:r>
            <a:r>
              <a:rPr lang="en-US" b="1">
                <a:solidFill>
                  <a:srgbClr val="FFFF99"/>
                </a:solidFill>
                <a:sym typeface="Symbol" pitchFamily="18" charset="2"/>
              </a:rPr>
              <a:t></a:t>
            </a:r>
            <a:r>
              <a:rPr lang="en-US" b="1">
                <a:solidFill>
                  <a:srgbClr val="FFFF99"/>
                </a:solidFill>
              </a:rPr>
              <a:t>3</a:t>
            </a:r>
            <a:r>
              <a:rPr lang="en-US">
                <a:solidFill>
                  <a:srgbClr val="FFFF99"/>
                </a:solidFill>
              </a:rPr>
              <a:t> </a:t>
            </a:r>
            <a:endParaRPr lang="en-GB" b="1">
              <a:solidFill>
                <a:srgbClr val="FFFF99"/>
              </a:solidFill>
            </a:endParaRPr>
          </a:p>
          <a:p>
            <a:pPr defTabSz="358775" eaLnBrk="0" hangingPunct="0"/>
            <a:r>
              <a:rPr lang="en-GB" b="1">
                <a:solidFill>
                  <a:srgbClr val="FFFF99"/>
                </a:solidFill>
              </a:rPr>
              <a:t>			Persephin			</a:t>
            </a:r>
            <a:r>
              <a:rPr lang="en-US" b="1">
                <a:solidFill>
                  <a:srgbClr val="FFFF99"/>
                </a:solidFill>
              </a:rPr>
              <a:t>GFR</a:t>
            </a:r>
            <a:r>
              <a:rPr lang="en-US" b="1">
                <a:solidFill>
                  <a:srgbClr val="FFFF99"/>
                </a:solidFill>
                <a:sym typeface="Symbol" pitchFamily="18" charset="2"/>
              </a:rPr>
              <a:t></a:t>
            </a:r>
            <a:r>
              <a:rPr lang="en-US" b="1">
                <a:solidFill>
                  <a:srgbClr val="FFFF99"/>
                </a:solidFill>
              </a:rPr>
              <a:t>4</a:t>
            </a:r>
            <a:r>
              <a:rPr lang="en-US">
                <a:solidFill>
                  <a:srgbClr val="FFFF99"/>
                </a:solidFill>
              </a:rPr>
              <a:t> </a:t>
            </a:r>
          </a:p>
          <a:p>
            <a:pPr defTabSz="358775" eaLnBrk="0" hangingPunct="0"/>
            <a:endParaRPr lang="en-US" sz="1000">
              <a:solidFill>
                <a:srgbClr val="FFFF99"/>
              </a:solidFill>
            </a:endParaRPr>
          </a:p>
          <a:p>
            <a:pPr defTabSz="358775" eaLnBrk="0" hangingPunct="0"/>
            <a:r>
              <a:rPr lang="en-GB" b="1">
                <a:solidFill>
                  <a:srgbClr val="CCFFFF"/>
                </a:solidFill>
              </a:rPr>
              <a:t>Receptor tyrosine kinase</a:t>
            </a:r>
          </a:p>
          <a:p>
            <a:pPr defTabSz="358775" eaLnBrk="0" hangingPunct="0"/>
            <a:r>
              <a:rPr lang="en-GB" b="1">
                <a:solidFill>
                  <a:srgbClr val="CCFFFF"/>
                </a:solidFill>
              </a:rPr>
              <a:t>	</a:t>
            </a:r>
            <a:r>
              <a:rPr lang="en-GB" b="1">
                <a:solidFill>
                  <a:srgbClr val="FFFF99"/>
                </a:solidFill>
              </a:rPr>
              <a:t>RET</a:t>
            </a:r>
          </a:p>
        </p:txBody>
      </p:sp>
      <p:sp>
        <p:nvSpPr>
          <p:cNvPr id="161806" name="Rectangle 37"/>
          <p:cNvSpPr>
            <a:spLocks noChangeArrowheads="1"/>
          </p:cNvSpPr>
          <p:nvPr/>
        </p:nvSpPr>
        <p:spPr bwMode="auto">
          <a:xfrm>
            <a:off x="466725" y="5051425"/>
            <a:ext cx="98266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GB" sz="1400" b="1">
                <a:solidFill>
                  <a:srgbClr val="FFFF99"/>
                </a:solidFill>
              </a:rPr>
              <a:t>Tyrosine kinase</a:t>
            </a:r>
          </a:p>
        </p:txBody>
      </p:sp>
      <p:sp>
        <p:nvSpPr>
          <p:cNvPr id="161807" name="Line 39"/>
          <p:cNvSpPr>
            <a:spLocks noChangeShapeType="1"/>
          </p:cNvSpPr>
          <p:nvPr/>
        </p:nvSpPr>
        <p:spPr bwMode="auto">
          <a:xfrm>
            <a:off x="685800" y="2049463"/>
            <a:ext cx="882650" cy="5286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08" name="Line 43"/>
          <p:cNvSpPr>
            <a:spLocks noChangeShapeType="1"/>
          </p:cNvSpPr>
          <p:nvPr/>
        </p:nvSpPr>
        <p:spPr bwMode="auto">
          <a:xfrm>
            <a:off x="6088063" y="3735388"/>
            <a:ext cx="742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09" name="Line 44"/>
          <p:cNvSpPr>
            <a:spLocks noChangeShapeType="1"/>
          </p:cNvSpPr>
          <p:nvPr/>
        </p:nvSpPr>
        <p:spPr bwMode="auto">
          <a:xfrm>
            <a:off x="6088063" y="4046538"/>
            <a:ext cx="742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10" name="Line 45"/>
          <p:cNvSpPr>
            <a:spLocks noChangeShapeType="1"/>
          </p:cNvSpPr>
          <p:nvPr/>
        </p:nvSpPr>
        <p:spPr bwMode="auto">
          <a:xfrm>
            <a:off x="6088063" y="4357688"/>
            <a:ext cx="742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11" name="Line 46"/>
          <p:cNvSpPr>
            <a:spLocks noChangeShapeType="1"/>
          </p:cNvSpPr>
          <p:nvPr/>
        </p:nvSpPr>
        <p:spPr bwMode="auto">
          <a:xfrm>
            <a:off x="6088063" y="4668838"/>
            <a:ext cx="742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12" name="Line 47"/>
          <p:cNvSpPr>
            <a:spLocks noChangeShapeType="1"/>
          </p:cNvSpPr>
          <p:nvPr/>
        </p:nvSpPr>
        <p:spPr bwMode="auto">
          <a:xfrm flipV="1">
            <a:off x="6091238" y="3725863"/>
            <a:ext cx="711200" cy="32385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13" name="Line 48"/>
          <p:cNvSpPr>
            <a:spLocks noChangeShapeType="1"/>
          </p:cNvSpPr>
          <p:nvPr/>
        </p:nvSpPr>
        <p:spPr bwMode="auto">
          <a:xfrm>
            <a:off x="6089650" y="3732213"/>
            <a:ext cx="709613" cy="325437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14" name="Line 49"/>
          <p:cNvSpPr>
            <a:spLocks noChangeShapeType="1"/>
          </p:cNvSpPr>
          <p:nvPr/>
        </p:nvSpPr>
        <p:spPr bwMode="auto">
          <a:xfrm flipV="1">
            <a:off x="6092825" y="3738563"/>
            <a:ext cx="682625" cy="625475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15" name="Rectangle 38"/>
          <p:cNvSpPr>
            <a:spLocks noChangeArrowheads="1"/>
          </p:cNvSpPr>
          <p:nvPr/>
        </p:nvSpPr>
        <p:spPr bwMode="auto">
          <a:xfrm>
            <a:off x="165100" y="1414463"/>
            <a:ext cx="10699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>
                <a:solidFill>
                  <a:srgbClr val="CCFFFF"/>
                </a:solidFill>
              </a:rPr>
              <a:t>RET</a:t>
            </a:r>
          </a:p>
          <a:p>
            <a:pPr algn="ctr" eaLnBrk="0" hangingPunct="0"/>
            <a:r>
              <a:rPr lang="en-GB" sz="1400" b="1">
                <a:solidFill>
                  <a:srgbClr val="CCFFFF"/>
                </a:solidFill>
              </a:rPr>
              <a:t>(Receptor)</a:t>
            </a:r>
          </a:p>
        </p:txBody>
      </p:sp>
      <p:sp>
        <p:nvSpPr>
          <p:cNvPr id="161816" name="Rectangle 50"/>
          <p:cNvSpPr>
            <a:spLocks noChangeArrowheads="1"/>
          </p:cNvSpPr>
          <p:nvPr/>
        </p:nvSpPr>
        <p:spPr bwMode="auto">
          <a:xfrm>
            <a:off x="0" y="6273800"/>
            <a:ext cx="57880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600" b="1">
                <a:solidFill>
                  <a:schemeClr val="tx2"/>
                </a:solidFill>
              </a:rPr>
              <a:t>Differentiation  Proliferation  Survival  Motility  Apoptosis</a:t>
            </a:r>
          </a:p>
        </p:txBody>
      </p:sp>
      <p:sp>
        <p:nvSpPr>
          <p:cNvPr id="161817" name="Line 85"/>
          <p:cNvSpPr>
            <a:spLocks noChangeShapeType="1"/>
          </p:cNvSpPr>
          <p:nvPr/>
        </p:nvSpPr>
        <p:spPr bwMode="auto">
          <a:xfrm>
            <a:off x="2825750" y="5864225"/>
            <a:ext cx="1825625" cy="4206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18" name="Line 85"/>
          <p:cNvSpPr>
            <a:spLocks noChangeShapeType="1"/>
          </p:cNvSpPr>
          <p:nvPr/>
        </p:nvSpPr>
        <p:spPr bwMode="auto">
          <a:xfrm flipH="1">
            <a:off x="547688" y="5818188"/>
            <a:ext cx="1033462" cy="46513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61819" name="Group 15"/>
          <p:cNvGrpSpPr>
            <a:grpSpLocks/>
          </p:cNvGrpSpPr>
          <p:nvPr/>
        </p:nvGrpSpPr>
        <p:grpSpPr bwMode="auto">
          <a:xfrm flipH="1">
            <a:off x="2206625" y="2663825"/>
            <a:ext cx="328613" cy="2068513"/>
            <a:chOff x="2878" y="1194"/>
            <a:chExt cx="280" cy="1580"/>
          </a:xfrm>
        </p:grpSpPr>
        <p:sp>
          <p:nvSpPr>
            <p:cNvPr id="161833" name="Line 16"/>
            <p:cNvSpPr>
              <a:spLocks noChangeShapeType="1"/>
            </p:cNvSpPr>
            <p:nvPr/>
          </p:nvSpPr>
          <p:spPr bwMode="auto">
            <a:xfrm>
              <a:off x="2983" y="1194"/>
              <a:ext cx="0" cy="1273"/>
            </a:xfrm>
            <a:prstGeom prst="line">
              <a:avLst/>
            </a:prstGeom>
            <a:noFill/>
            <a:ln w="50800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1834" name="Group 17"/>
            <p:cNvGrpSpPr>
              <a:grpSpLocks/>
            </p:cNvGrpSpPr>
            <p:nvPr/>
          </p:nvGrpSpPr>
          <p:grpSpPr bwMode="auto">
            <a:xfrm>
              <a:off x="2964" y="2382"/>
              <a:ext cx="194" cy="392"/>
              <a:chOff x="648" y="3102"/>
              <a:chExt cx="194" cy="392"/>
            </a:xfrm>
          </p:grpSpPr>
          <p:sp>
            <p:nvSpPr>
              <p:cNvPr id="161838" name="Oval 18"/>
              <p:cNvSpPr>
                <a:spLocks noChangeArrowheads="1"/>
              </p:cNvSpPr>
              <p:nvPr/>
            </p:nvSpPr>
            <p:spPr bwMode="auto">
              <a:xfrm>
                <a:off x="648" y="3102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61839" name="Oval 19"/>
              <p:cNvSpPr>
                <a:spLocks noChangeArrowheads="1"/>
              </p:cNvSpPr>
              <p:nvPr/>
            </p:nvSpPr>
            <p:spPr bwMode="auto">
              <a:xfrm>
                <a:off x="712" y="3154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61840" name="Oval 20"/>
              <p:cNvSpPr>
                <a:spLocks noChangeArrowheads="1"/>
              </p:cNvSpPr>
              <p:nvPr/>
            </p:nvSpPr>
            <p:spPr bwMode="auto">
              <a:xfrm>
                <a:off x="752" y="3218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61841" name="Oval 21"/>
              <p:cNvSpPr>
                <a:spLocks noChangeArrowheads="1"/>
              </p:cNvSpPr>
              <p:nvPr/>
            </p:nvSpPr>
            <p:spPr bwMode="auto">
              <a:xfrm>
                <a:off x="750" y="3294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61842" name="Oval 22"/>
              <p:cNvSpPr>
                <a:spLocks noChangeArrowheads="1"/>
              </p:cNvSpPr>
              <p:nvPr/>
            </p:nvSpPr>
            <p:spPr bwMode="auto">
              <a:xfrm>
                <a:off x="718" y="3358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  <p:sp>
            <p:nvSpPr>
              <p:cNvPr id="161843" name="Oval 23"/>
              <p:cNvSpPr>
                <a:spLocks noChangeArrowheads="1"/>
              </p:cNvSpPr>
              <p:nvPr/>
            </p:nvSpPr>
            <p:spPr bwMode="auto">
              <a:xfrm>
                <a:off x="662" y="3410"/>
                <a:ext cx="90" cy="84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000"/>
              </a:p>
            </p:txBody>
          </p:sp>
        </p:grpSp>
        <p:sp>
          <p:nvSpPr>
            <p:cNvPr id="161835" name="Oval 24"/>
            <p:cNvSpPr>
              <a:spLocks noChangeArrowheads="1"/>
            </p:cNvSpPr>
            <p:nvPr/>
          </p:nvSpPr>
          <p:spPr bwMode="auto">
            <a:xfrm>
              <a:off x="2878" y="1246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36" name="Oval 25"/>
            <p:cNvSpPr>
              <a:spLocks noChangeArrowheads="1"/>
            </p:cNvSpPr>
            <p:nvPr/>
          </p:nvSpPr>
          <p:spPr bwMode="auto">
            <a:xfrm>
              <a:off x="2878" y="1460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37" name="Oval 26"/>
            <p:cNvSpPr>
              <a:spLocks noChangeArrowheads="1"/>
            </p:cNvSpPr>
            <p:nvPr/>
          </p:nvSpPr>
          <p:spPr bwMode="auto">
            <a:xfrm>
              <a:off x="2878" y="1674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61820" name="Oval 27"/>
          <p:cNvSpPr>
            <a:spLocks noChangeArrowheads="1"/>
          </p:cNvSpPr>
          <p:nvPr/>
        </p:nvSpPr>
        <p:spPr bwMode="auto">
          <a:xfrm>
            <a:off x="2081213" y="2717800"/>
            <a:ext cx="254000" cy="80010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grpSp>
        <p:nvGrpSpPr>
          <p:cNvPr id="161821" name="Group 67"/>
          <p:cNvGrpSpPr>
            <a:grpSpLocks/>
          </p:cNvGrpSpPr>
          <p:nvPr/>
        </p:nvGrpSpPr>
        <p:grpSpPr bwMode="auto">
          <a:xfrm>
            <a:off x="2505075" y="2308225"/>
            <a:ext cx="247650" cy="3819525"/>
            <a:chOff x="1032" y="1463"/>
            <a:chExt cx="156" cy="2406"/>
          </a:xfrm>
        </p:grpSpPr>
        <p:sp>
          <p:nvSpPr>
            <p:cNvPr id="161822" name="Line 2"/>
            <p:cNvSpPr>
              <a:spLocks noChangeShapeType="1"/>
            </p:cNvSpPr>
            <p:nvPr/>
          </p:nvSpPr>
          <p:spPr bwMode="auto">
            <a:xfrm>
              <a:off x="1146" y="3583"/>
              <a:ext cx="0" cy="286"/>
            </a:xfrm>
            <a:prstGeom prst="line">
              <a:avLst/>
            </a:prstGeom>
            <a:noFill/>
            <a:ln w="28575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823" name="Line 3"/>
            <p:cNvSpPr>
              <a:spLocks noChangeShapeType="1"/>
            </p:cNvSpPr>
            <p:nvPr/>
          </p:nvSpPr>
          <p:spPr bwMode="auto">
            <a:xfrm>
              <a:off x="1090" y="3408"/>
              <a:ext cx="0" cy="286"/>
            </a:xfrm>
            <a:prstGeom prst="line">
              <a:avLst/>
            </a:prstGeom>
            <a:noFill/>
            <a:ln w="28575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824" name="Line 5"/>
            <p:cNvSpPr>
              <a:spLocks noChangeShapeType="1"/>
            </p:cNvSpPr>
            <p:nvPr/>
          </p:nvSpPr>
          <p:spPr bwMode="auto">
            <a:xfrm>
              <a:off x="1112" y="1463"/>
              <a:ext cx="5" cy="2303"/>
            </a:xfrm>
            <a:prstGeom prst="line">
              <a:avLst/>
            </a:prstGeom>
            <a:noFill/>
            <a:ln w="28575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825" name="Rectangle 6"/>
            <p:cNvSpPr>
              <a:spLocks noChangeArrowheads="1"/>
            </p:cNvSpPr>
            <p:nvPr/>
          </p:nvSpPr>
          <p:spPr bwMode="auto">
            <a:xfrm>
              <a:off x="1047" y="2342"/>
              <a:ext cx="141" cy="425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FC0128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26" name="Rectangle 7"/>
            <p:cNvSpPr>
              <a:spLocks noChangeArrowheads="1"/>
            </p:cNvSpPr>
            <p:nvPr/>
          </p:nvSpPr>
          <p:spPr bwMode="auto">
            <a:xfrm>
              <a:off x="1051" y="3072"/>
              <a:ext cx="131" cy="185"/>
            </a:xfrm>
            <a:prstGeom prst="rect">
              <a:avLst/>
            </a:prstGeom>
            <a:gradFill rotWithShape="0">
              <a:gsLst>
                <a:gs pos="0">
                  <a:srgbClr val="003400"/>
                </a:gs>
                <a:gs pos="50000">
                  <a:srgbClr val="00AE00"/>
                </a:gs>
                <a:gs pos="100000">
                  <a:srgbClr val="0034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27" name="Oval 8"/>
            <p:cNvSpPr>
              <a:spLocks noChangeArrowheads="1"/>
            </p:cNvSpPr>
            <p:nvPr/>
          </p:nvSpPr>
          <p:spPr bwMode="auto">
            <a:xfrm>
              <a:off x="1032" y="2073"/>
              <a:ext cx="155" cy="163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28" name="Oval 9"/>
            <p:cNvSpPr>
              <a:spLocks noChangeArrowheads="1"/>
            </p:cNvSpPr>
            <p:nvPr/>
          </p:nvSpPr>
          <p:spPr bwMode="auto">
            <a:xfrm>
              <a:off x="1032" y="1895"/>
              <a:ext cx="155" cy="163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29" name="Oval 10"/>
            <p:cNvSpPr>
              <a:spLocks noChangeArrowheads="1"/>
            </p:cNvSpPr>
            <p:nvPr/>
          </p:nvSpPr>
          <p:spPr bwMode="auto">
            <a:xfrm>
              <a:off x="1032" y="1717"/>
              <a:ext cx="155" cy="163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30" name="Oval 11"/>
            <p:cNvSpPr>
              <a:spLocks noChangeArrowheads="1"/>
            </p:cNvSpPr>
            <p:nvPr/>
          </p:nvSpPr>
          <p:spPr bwMode="auto">
            <a:xfrm>
              <a:off x="1032" y="1539"/>
              <a:ext cx="155" cy="163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31" name="Rectangle 14"/>
            <p:cNvSpPr>
              <a:spLocks noChangeArrowheads="1"/>
            </p:cNvSpPr>
            <p:nvPr/>
          </p:nvSpPr>
          <p:spPr bwMode="auto">
            <a:xfrm>
              <a:off x="1078" y="2847"/>
              <a:ext cx="79" cy="158"/>
            </a:xfrm>
            <a:prstGeom prst="rect">
              <a:avLst/>
            </a:prstGeom>
            <a:gradFill rotWithShape="0">
              <a:gsLst>
                <a:gs pos="0">
                  <a:srgbClr val="0F1E4B"/>
                </a:gs>
                <a:gs pos="50000">
                  <a:srgbClr val="3365FB"/>
                </a:gs>
                <a:gs pos="100000">
                  <a:srgbClr val="0F1E4B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1832" name="Rectangle 33"/>
            <p:cNvSpPr>
              <a:spLocks noChangeArrowheads="1"/>
            </p:cNvSpPr>
            <p:nvPr/>
          </p:nvSpPr>
          <p:spPr bwMode="auto">
            <a:xfrm>
              <a:off x="1052" y="3293"/>
              <a:ext cx="131" cy="314"/>
            </a:xfrm>
            <a:prstGeom prst="rect">
              <a:avLst/>
            </a:prstGeom>
            <a:gradFill rotWithShape="0">
              <a:gsLst>
                <a:gs pos="0">
                  <a:srgbClr val="003400"/>
                </a:gs>
                <a:gs pos="50000">
                  <a:srgbClr val="00AE00"/>
                </a:gs>
                <a:gs pos="100000">
                  <a:srgbClr val="0034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6413" y="1974850"/>
            <a:ext cx="8235950" cy="889000"/>
          </a:xfrm>
        </p:spPr>
        <p:txBody>
          <a:bodyPr/>
          <a:lstStyle/>
          <a:p>
            <a:r>
              <a:rPr lang="en-GB" smtClean="0">
                <a:latin typeface="Arial" charset="0"/>
              </a:rPr>
              <a:t>Multiple Endocrine Neoplasia Type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Line 4"/>
          <p:cNvSpPr>
            <a:spLocks noChangeShapeType="1"/>
          </p:cNvSpPr>
          <p:nvPr/>
        </p:nvSpPr>
        <p:spPr bwMode="auto">
          <a:xfrm>
            <a:off x="1963738" y="4132263"/>
            <a:ext cx="565150" cy="0"/>
          </a:xfrm>
          <a:prstGeom prst="line">
            <a:avLst/>
          </a:prstGeom>
          <a:noFill/>
          <a:ln w="254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818" name="Line 4"/>
          <p:cNvSpPr>
            <a:spLocks noChangeShapeType="1"/>
          </p:cNvSpPr>
          <p:nvPr/>
        </p:nvSpPr>
        <p:spPr bwMode="auto">
          <a:xfrm>
            <a:off x="1965325" y="4067175"/>
            <a:ext cx="565150" cy="0"/>
          </a:xfrm>
          <a:prstGeom prst="line">
            <a:avLst/>
          </a:prstGeom>
          <a:noFill/>
          <a:ln w="254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44613" y="206375"/>
            <a:ext cx="6437312" cy="620713"/>
          </a:xfrm>
        </p:spPr>
        <p:txBody>
          <a:bodyPr/>
          <a:lstStyle/>
          <a:p>
            <a:r>
              <a:rPr lang="en-GB" sz="2800" i="1" smtClean="0">
                <a:latin typeface="Arial" charset="0"/>
              </a:rPr>
              <a:t>RET</a:t>
            </a:r>
            <a:r>
              <a:rPr lang="en-GB" sz="2800" smtClean="0">
                <a:latin typeface="Arial" charset="0"/>
              </a:rPr>
              <a:t> codons mutated in MEN2</a:t>
            </a:r>
          </a:p>
        </p:txBody>
      </p:sp>
      <p:sp>
        <p:nvSpPr>
          <p:cNvPr id="162820" name="Rectangle 5"/>
          <p:cNvSpPr>
            <a:spLocks noChangeArrowheads="1"/>
          </p:cNvSpPr>
          <p:nvPr/>
        </p:nvSpPr>
        <p:spPr bwMode="auto">
          <a:xfrm>
            <a:off x="2011363" y="1398588"/>
            <a:ext cx="5397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chemeClr val="tx2"/>
                </a:solidFill>
              </a:rPr>
              <a:t>NH</a:t>
            </a:r>
            <a:r>
              <a:rPr lang="en-GB" sz="14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62821" name="Rectangle 6"/>
          <p:cNvSpPr>
            <a:spLocks noChangeArrowheads="1"/>
          </p:cNvSpPr>
          <p:nvPr/>
        </p:nvSpPr>
        <p:spPr bwMode="auto">
          <a:xfrm>
            <a:off x="3363913" y="2047875"/>
            <a:ext cx="13525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Cadherin like</a:t>
            </a:r>
          </a:p>
        </p:txBody>
      </p:sp>
      <p:sp>
        <p:nvSpPr>
          <p:cNvPr id="162822" name="Rectangle 7"/>
          <p:cNvSpPr>
            <a:spLocks noChangeArrowheads="1"/>
          </p:cNvSpPr>
          <p:nvPr/>
        </p:nvSpPr>
        <p:spPr bwMode="auto">
          <a:xfrm>
            <a:off x="3363913" y="3330575"/>
            <a:ext cx="145573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Cysteine rich</a:t>
            </a:r>
          </a:p>
        </p:txBody>
      </p:sp>
      <p:sp>
        <p:nvSpPr>
          <p:cNvPr id="162823" name="Rectangle 8"/>
          <p:cNvSpPr>
            <a:spLocks noChangeArrowheads="1"/>
          </p:cNvSpPr>
          <p:nvPr/>
        </p:nvSpPr>
        <p:spPr bwMode="auto">
          <a:xfrm>
            <a:off x="3363913" y="3924300"/>
            <a:ext cx="157003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Transmembrane</a:t>
            </a:r>
          </a:p>
        </p:txBody>
      </p:sp>
      <p:sp>
        <p:nvSpPr>
          <p:cNvPr id="162824" name="Rectangle 9"/>
          <p:cNvSpPr>
            <a:spLocks noChangeArrowheads="1"/>
          </p:cNvSpPr>
          <p:nvPr/>
        </p:nvSpPr>
        <p:spPr bwMode="auto">
          <a:xfrm>
            <a:off x="3363913" y="4806950"/>
            <a:ext cx="16573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Tyrosine kinase </a:t>
            </a:r>
          </a:p>
        </p:txBody>
      </p:sp>
      <p:sp>
        <p:nvSpPr>
          <p:cNvPr id="162825" name="Line 10"/>
          <p:cNvSpPr>
            <a:spLocks noChangeShapeType="1"/>
          </p:cNvSpPr>
          <p:nvPr/>
        </p:nvSpPr>
        <p:spPr bwMode="auto">
          <a:xfrm>
            <a:off x="3074988" y="2200275"/>
            <a:ext cx="322262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826" name="Rectangle 11"/>
          <p:cNvSpPr>
            <a:spLocks noChangeArrowheads="1"/>
          </p:cNvSpPr>
          <p:nvPr/>
        </p:nvSpPr>
        <p:spPr bwMode="auto">
          <a:xfrm>
            <a:off x="1890713" y="6086475"/>
            <a:ext cx="7143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chemeClr val="tx2"/>
                </a:solidFill>
              </a:rPr>
              <a:t>COOH</a:t>
            </a:r>
          </a:p>
        </p:txBody>
      </p:sp>
      <p:sp>
        <p:nvSpPr>
          <p:cNvPr id="162827" name="Line 12"/>
          <p:cNvSpPr>
            <a:spLocks noChangeShapeType="1"/>
          </p:cNvSpPr>
          <p:nvPr/>
        </p:nvSpPr>
        <p:spPr bwMode="auto">
          <a:xfrm>
            <a:off x="1668463" y="1347788"/>
            <a:ext cx="412750" cy="142875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28" name="Line 15"/>
          <p:cNvSpPr>
            <a:spLocks noChangeShapeType="1"/>
          </p:cNvSpPr>
          <p:nvPr/>
        </p:nvSpPr>
        <p:spPr bwMode="auto">
          <a:xfrm flipH="1">
            <a:off x="2246313" y="1654175"/>
            <a:ext cx="1587" cy="4451350"/>
          </a:xfrm>
          <a:prstGeom prst="line">
            <a:avLst/>
          </a:prstGeom>
          <a:noFill/>
          <a:ln w="50800">
            <a:solidFill>
              <a:srgbClr val="91919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829" name="Rectangle 16"/>
          <p:cNvSpPr>
            <a:spLocks noChangeArrowheads="1"/>
          </p:cNvSpPr>
          <p:nvPr/>
        </p:nvSpPr>
        <p:spPr bwMode="auto">
          <a:xfrm>
            <a:off x="2097088" y="2797175"/>
            <a:ext cx="303212" cy="1028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FC0128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2830" name="Rectangle 17"/>
          <p:cNvSpPr>
            <a:spLocks noChangeArrowheads="1"/>
          </p:cNvSpPr>
          <p:nvPr/>
        </p:nvSpPr>
        <p:spPr bwMode="auto">
          <a:xfrm>
            <a:off x="2163763" y="3944938"/>
            <a:ext cx="169862" cy="303212"/>
          </a:xfrm>
          <a:prstGeom prst="rect">
            <a:avLst/>
          </a:prstGeom>
          <a:gradFill rotWithShape="0">
            <a:gsLst>
              <a:gs pos="0">
                <a:srgbClr val="0F1E4B"/>
              </a:gs>
              <a:gs pos="50000">
                <a:srgbClr val="3365FB"/>
              </a:gs>
              <a:gs pos="100000">
                <a:srgbClr val="0F1E4B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2831" name="Rectangle 18"/>
          <p:cNvSpPr>
            <a:spLocks noChangeArrowheads="1"/>
          </p:cNvSpPr>
          <p:nvPr/>
        </p:nvSpPr>
        <p:spPr bwMode="auto">
          <a:xfrm>
            <a:off x="2097088" y="4384675"/>
            <a:ext cx="293687" cy="1276350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2832" name="Oval 19"/>
          <p:cNvSpPr>
            <a:spLocks noChangeArrowheads="1"/>
          </p:cNvSpPr>
          <p:nvPr/>
        </p:nvSpPr>
        <p:spPr bwMode="auto">
          <a:xfrm>
            <a:off x="2111375" y="2427288"/>
            <a:ext cx="266700" cy="242887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2833" name="Oval 20"/>
          <p:cNvSpPr>
            <a:spLocks noChangeArrowheads="1"/>
          </p:cNvSpPr>
          <p:nvPr/>
        </p:nvSpPr>
        <p:spPr bwMode="auto">
          <a:xfrm>
            <a:off x="2111375" y="2193925"/>
            <a:ext cx="266700" cy="242888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2834" name="Oval 21"/>
          <p:cNvSpPr>
            <a:spLocks noChangeArrowheads="1"/>
          </p:cNvSpPr>
          <p:nvPr/>
        </p:nvSpPr>
        <p:spPr bwMode="auto">
          <a:xfrm>
            <a:off x="2111375" y="1960563"/>
            <a:ext cx="266700" cy="242887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2835" name="Oval 22"/>
          <p:cNvSpPr>
            <a:spLocks noChangeArrowheads="1"/>
          </p:cNvSpPr>
          <p:nvPr/>
        </p:nvSpPr>
        <p:spPr bwMode="auto">
          <a:xfrm>
            <a:off x="2111375" y="1722438"/>
            <a:ext cx="266700" cy="242887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2836" name="Text Box 24"/>
          <p:cNvSpPr txBox="1">
            <a:spLocks noChangeArrowheads="1"/>
          </p:cNvSpPr>
          <p:nvPr/>
        </p:nvSpPr>
        <p:spPr bwMode="auto">
          <a:xfrm>
            <a:off x="1279525" y="1152525"/>
            <a:ext cx="43815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515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531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532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533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600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603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606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609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611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618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620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630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631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633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634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649</a:t>
            </a:r>
          </a:p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666</a:t>
            </a:r>
          </a:p>
        </p:txBody>
      </p:sp>
      <p:sp>
        <p:nvSpPr>
          <p:cNvPr id="162837" name="Line 25"/>
          <p:cNvSpPr>
            <a:spLocks noChangeShapeType="1"/>
          </p:cNvSpPr>
          <p:nvPr/>
        </p:nvSpPr>
        <p:spPr bwMode="auto">
          <a:xfrm flipV="1">
            <a:off x="1692275" y="3786188"/>
            <a:ext cx="368300" cy="35718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38" name="Line 29"/>
          <p:cNvSpPr>
            <a:spLocks noChangeShapeType="1"/>
          </p:cNvSpPr>
          <p:nvPr/>
        </p:nvSpPr>
        <p:spPr bwMode="auto">
          <a:xfrm>
            <a:off x="1695450" y="4457700"/>
            <a:ext cx="331788" cy="12065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39" name="Text Box 34"/>
          <p:cNvSpPr txBox="1">
            <a:spLocks noChangeArrowheads="1"/>
          </p:cNvSpPr>
          <p:nvPr/>
        </p:nvSpPr>
        <p:spPr bwMode="auto">
          <a:xfrm>
            <a:off x="1281113" y="4340225"/>
            <a:ext cx="43656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768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776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790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791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804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819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833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844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866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883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891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912</a:t>
            </a:r>
          </a:p>
          <a:p>
            <a:pPr eaLnBrk="0" hangingPunct="0"/>
            <a:r>
              <a:rPr lang="en-GB" sz="1200" b="1">
                <a:solidFill>
                  <a:srgbClr val="CCFFFF"/>
                </a:solidFill>
              </a:rPr>
              <a:t>918</a:t>
            </a:r>
          </a:p>
        </p:txBody>
      </p:sp>
      <p:grpSp>
        <p:nvGrpSpPr>
          <p:cNvPr id="162840" name="Group 36"/>
          <p:cNvGrpSpPr>
            <a:grpSpLocks/>
          </p:cNvGrpSpPr>
          <p:nvPr/>
        </p:nvGrpSpPr>
        <p:grpSpPr bwMode="auto">
          <a:xfrm>
            <a:off x="2690813" y="1458913"/>
            <a:ext cx="269875" cy="4854575"/>
            <a:chOff x="4332" y="609"/>
            <a:chExt cx="170" cy="3208"/>
          </a:xfrm>
        </p:grpSpPr>
        <p:sp>
          <p:nvSpPr>
            <p:cNvPr id="162867" name="Rectangle 38"/>
            <p:cNvSpPr>
              <a:spLocks noChangeArrowheads="1"/>
            </p:cNvSpPr>
            <p:nvPr/>
          </p:nvSpPr>
          <p:spPr bwMode="auto">
            <a:xfrm>
              <a:off x="4339" y="638"/>
              <a:ext cx="150" cy="315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2868" name="Rectangle 39"/>
            <p:cNvSpPr>
              <a:spLocks noChangeArrowheads="1"/>
            </p:cNvSpPr>
            <p:nvPr/>
          </p:nvSpPr>
          <p:spPr bwMode="auto">
            <a:xfrm>
              <a:off x="4344" y="698"/>
              <a:ext cx="140" cy="147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2869" name="Rectangle 40"/>
            <p:cNvSpPr>
              <a:spLocks noChangeArrowheads="1"/>
            </p:cNvSpPr>
            <p:nvPr/>
          </p:nvSpPr>
          <p:spPr bwMode="auto">
            <a:xfrm>
              <a:off x="4350" y="1080"/>
              <a:ext cx="129" cy="16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2870" name="Rectangle 41"/>
            <p:cNvSpPr>
              <a:spLocks noChangeArrowheads="1"/>
            </p:cNvSpPr>
            <p:nvPr/>
          </p:nvSpPr>
          <p:spPr bwMode="auto">
            <a:xfrm>
              <a:off x="4346" y="1433"/>
              <a:ext cx="136" cy="9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2871" name="Rectangle 42"/>
            <p:cNvSpPr>
              <a:spLocks noChangeArrowheads="1"/>
            </p:cNvSpPr>
            <p:nvPr/>
          </p:nvSpPr>
          <p:spPr bwMode="auto">
            <a:xfrm>
              <a:off x="4346" y="1611"/>
              <a:ext cx="136" cy="19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2872" name="Text Box 43"/>
            <p:cNvSpPr txBox="1">
              <a:spLocks noChangeArrowheads="1"/>
            </p:cNvSpPr>
            <p:nvPr/>
          </p:nvSpPr>
          <p:spPr bwMode="auto">
            <a:xfrm>
              <a:off x="4344" y="609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</a:t>
              </a:r>
            </a:p>
          </p:txBody>
        </p:sp>
        <p:sp>
          <p:nvSpPr>
            <p:cNvPr id="162873" name="Text Box 44"/>
            <p:cNvSpPr txBox="1">
              <a:spLocks noChangeArrowheads="1"/>
            </p:cNvSpPr>
            <p:nvPr/>
          </p:nvSpPr>
          <p:spPr bwMode="auto">
            <a:xfrm>
              <a:off x="4344" y="713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62874" name="Text Box 45"/>
            <p:cNvSpPr txBox="1">
              <a:spLocks noChangeArrowheads="1"/>
            </p:cNvSpPr>
            <p:nvPr/>
          </p:nvSpPr>
          <p:spPr bwMode="auto">
            <a:xfrm>
              <a:off x="4344" y="880"/>
              <a:ext cx="143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3</a:t>
              </a:r>
            </a:p>
          </p:txBody>
        </p:sp>
        <p:sp>
          <p:nvSpPr>
            <p:cNvPr id="162875" name="Text Box 46"/>
            <p:cNvSpPr txBox="1">
              <a:spLocks noChangeArrowheads="1"/>
            </p:cNvSpPr>
            <p:nvPr/>
          </p:nvSpPr>
          <p:spPr bwMode="auto">
            <a:xfrm>
              <a:off x="4344" y="1102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62876" name="Text Box 47"/>
            <p:cNvSpPr txBox="1">
              <a:spLocks noChangeArrowheads="1"/>
            </p:cNvSpPr>
            <p:nvPr/>
          </p:nvSpPr>
          <p:spPr bwMode="auto">
            <a:xfrm>
              <a:off x="4344" y="1272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5</a:t>
              </a:r>
            </a:p>
          </p:txBody>
        </p:sp>
        <p:sp>
          <p:nvSpPr>
            <p:cNvPr id="162877" name="Text Box 48"/>
            <p:cNvSpPr txBox="1">
              <a:spLocks noChangeArrowheads="1"/>
            </p:cNvSpPr>
            <p:nvPr/>
          </p:nvSpPr>
          <p:spPr bwMode="auto">
            <a:xfrm>
              <a:off x="4344" y="1422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62878" name="Rectangle 49"/>
            <p:cNvSpPr>
              <a:spLocks noChangeArrowheads="1"/>
            </p:cNvSpPr>
            <p:nvPr/>
          </p:nvSpPr>
          <p:spPr bwMode="auto">
            <a:xfrm>
              <a:off x="4346" y="1948"/>
              <a:ext cx="136" cy="15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2879" name="Rectangle 50"/>
            <p:cNvSpPr>
              <a:spLocks noChangeArrowheads="1"/>
            </p:cNvSpPr>
            <p:nvPr/>
          </p:nvSpPr>
          <p:spPr bwMode="auto">
            <a:xfrm>
              <a:off x="4346" y="2432"/>
              <a:ext cx="136" cy="217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2880" name="Text Box 51"/>
            <p:cNvSpPr txBox="1">
              <a:spLocks noChangeArrowheads="1"/>
            </p:cNvSpPr>
            <p:nvPr/>
          </p:nvSpPr>
          <p:spPr bwMode="auto">
            <a:xfrm>
              <a:off x="4344" y="1651"/>
              <a:ext cx="143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162881" name="Text Box 52"/>
            <p:cNvSpPr txBox="1">
              <a:spLocks noChangeArrowheads="1"/>
            </p:cNvSpPr>
            <p:nvPr/>
          </p:nvSpPr>
          <p:spPr bwMode="auto">
            <a:xfrm>
              <a:off x="4332" y="1979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10</a:t>
              </a:r>
            </a:p>
          </p:txBody>
        </p:sp>
        <p:sp>
          <p:nvSpPr>
            <p:cNvPr id="162882" name="Text Box 53"/>
            <p:cNvSpPr txBox="1">
              <a:spLocks noChangeArrowheads="1"/>
            </p:cNvSpPr>
            <p:nvPr/>
          </p:nvSpPr>
          <p:spPr bwMode="auto">
            <a:xfrm>
              <a:off x="4332" y="2481"/>
              <a:ext cx="17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12</a:t>
              </a:r>
            </a:p>
          </p:txBody>
        </p:sp>
        <p:sp>
          <p:nvSpPr>
            <p:cNvPr id="162883" name="Text Box 54"/>
            <p:cNvSpPr txBox="1">
              <a:spLocks noChangeArrowheads="1"/>
            </p:cNvSpPr>
            <p:nvPr/>
          </p:nvSpPr>
          <p:spPr bwMode="auto">
            <a:xfrm>
              <a:off x="4332" y="2253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11</a:t>
              </a:r>
            </a:p>
          </p:txBody>
        </p:sp>
        <p:sp>
          <p:nvSpPr>
            <p:cNvPr id="162884" name="Text Box 55"/>
            <p:cNvSpPr txBox="1">
              <a:spLocks noChangeArrowheads="1"/>
            </p:cNvSpPr>
            <p:nvPr/>
          </p:nvSpPr>
          <p:spPr bwMode="auto">
            <a:xfrm>
              <a:off x="4332" y="2644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13</a:t>
              </a:r>
            </a:p>
          </p:txBody>
        </p:sp>
        <p:sp>
          <p:nvSpPr>
            <p:cNvPr id="162885" name="Rectangle 56"/>
            <p:cNvSpPr>
              <a:spLocks noChangeArrowheads="1"/>
            </p:cNvSpPr>
            <p:nvPr/>
          </p:nvSpPr>
          <p:spPr bwMode="auto">
            <a:xfrm>
              <a:off x="4346" y="2766"/>
              <a:ext cx="136" cy="25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2886" name="Text Box 57"/>
            <p:cNvSpPr txBox="1">
              <a:spLocks noChangeArrowheads="1"/>
            </p:cNvSpPr>
            <p:nvPr/>
          </p:nvSpPr>
          <p:spPr bwMode="auto">
            <a:xfrm>
              <a:off x="4332" y="2838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14</a:t>
              </a:r>
            </a:p>
          </p:txBody>
        </p:sp>
        <p:sp>
          <p:nvSpPr>
            <p:cNvPr id="162887" name="Rectangle 58"/>
            <p:cNvSpPr>
              <a:spLocks noChangeArrowheads="1"/>
            </p:cNvSpPr>
            <p:nvPr/>
          </p:nvSpPr>
          <p:spPr bwMode="auto">
            <a:xfrm>
              <a:off x="4346" y="3112"/>
              <a:ext cx="136" cy="7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2888" name="Text Box 59"/>
            <p:cNvSpPr txBox="1">
              <a:spLocks noChangeArrowheads="1"/>
            </p:cNvSpPr>
            <p:nvPr/>
          </p:nvSpPr>
          <p:spPr bwMode="auto">
            <a:xfrm>
              <a:off x="4332" y="3089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16</a:t>
              </a:r>
            </a:p>
          </p:txBody>
        </p:sp>
        <p:sp>
          <p:nvSpPr>
            <p:cNvPr id="162889" name="Text Box 60"/>
            <p:cNvSpPr txBox="1">
              <a:spLocks noChangeArrowheads="1"/>
            </p:cNvSpPr>
            <p:nvPr/>
          </p:nvSpPr>
          <p:spPr bwMode="auto">
            <a:xfrm>
              <a:off x="4332" y="3002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15</a:t>
              </a:r>
            </a:p>
          </p:txBody>
        </p:sp>
        <p:sp>
          <p:nvSpPr>
            <p:cNvPr id="162890" name="Rectangle 61"/>
            <p:cNvSpPr>
              <a:spLocks noChangeArrowheads="1"/>
            </p:cNvSpPr>
            <p:nvPr/>
          </p:nvSpPr>
          <p:spPr bwMode="auto">
            <a:xfrm>
              <a:off x="4346" y="3338"/>
              <a:ext cx="136" cy="9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2891" name="Text Box 62"/>
            <p:cNvSpPr txBox="1">
              <a:spLocks noChangeArrowheads="1"/>
            </p:cNvSpPr>
            <p:nvPr/>
          </p:nvSpPr>
          <p:spPr bwMode="auto">
            <a:xfrm>
              <a:off x="4332" y="3327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18</a:t>
              </a:r>
            </a:p>
          </p:txBody>
        </p:sp>
        <p:sp>
          <p:nvSpPr>
            <p:cNvPr id="162892" name="Text Box 63"/>
            <p:cNvSpPr txBox="1">
              <a:spLocks noChangeArrowheads="1"/>
            </p:cNvSpPr>
            <p:nvPr/>
          </p:nvSpPr>
          <p:spPr bwMode="auto">
            <a:xfrm>
              <a:off x="4332" y="3197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17</a:t>
              </a:r>
            </a:p>
          </p:txBody>
        </p:sp>
        <p:sp>
          <p:nvSpPr>
            <p:cNvPr id="162893" name="Rectangle 64"/>
            <p:cNvSpPr>
              <a:spLocks noChangeArrowheads="1"/>
            </p:cNvSpPr>
            <p:nvPr/>
          </p:nvSpPr>
          <p:spPr bwMode="auto">
            <a:xfrm>
              <a:off x="4346" y="3549"/>
              <a:ext cx="136" cy="15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2894" name="Text Box 65"/>
            <p:cNvSpPr txBox="1">
              <a:spLocks noChangeArrowheads="1"/>
            </p:cNvSpPr>
            <p:nvPr/>
          </p:nvSpPr>
          <p:spPr bwMode="auto">
            <a:xfrm>
              <a:off x="4332" y="3565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20</a:t>
              </a:r>
            </a:p>
          </p:txBody>
        </p:sp>
        <p:sp>
          <p:nvSpPr>
            <p:cNvPr id="162895" name="Text Box 66"/>
            <p:cNvSpPr txBox="1">
              <a:spLocks noChangeArrowheads="1"/>
            </p:cNvSpPr>
            <p:nvPr/>
          </p:nvSpPr>
          <p:spPr bwMode="auto">
            <a:xfrm>
              <a:off x="4332" y="3445"/>
              <a:ext cx="17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19</a:t>
              </a:r>
            </a:p>
          </p:txBody>
        </p:sp>
        <p:sp>
          <p:nvSpPr>
            <p:cNvPr id="162896" name="Text Box 67"/>
            <p:cNvSpPr txBox="1">
              <a:spLocks noChangeArrowheads="1"/>
            </p:cNvSpPr>
            <p:nvPr/>
          </p:nvSpPr>
          <p:spPr bwMode="auto">
            <a:xfrm>
              <a:off x="4332" y="3695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21</a:t>
              </a:r>
            </a:p>
          </p:txBody>
        </p:sp>
        <p:sp>
          <p:nvSpPr>
            <p:cNvPr id="162897" name="Text Box 68"/>
            <p:cNvSpPr txBox="1">
              <a:spLocks noChangeArrowheads="1"/>
            </p:cNvSpPr>
            <p:nvPr/>
          </p:nvSpPr>
          <p:spPr bwMode="auto">
            <a:xfrm>
              <a:off x="4344" y="1509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7</a:t>
              </a:r>
            </a:p>
          </p:txBody>
        </p:sp>
        <p:sp>
          <p:nvSpPr>
            <p:cNvPr id="162898" name="Text Box 69"/>
            <p:cNvSpPr txBox="1">
              <a:spLocks noChangeArrowheads="1"/>
            </p:cNvSpPr>
            <p:nvPr/>
          </p:nvSpPr>
          <p:spPr bwMode="auto">
            <a:xfrm>
              <a:off x="4344" y="1821"/>
              <a:ext cx="143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9</a:t>
              </a:r>
            </a:p>
          </p:txBody>
        </p:sp>
        <p:sp>
          <p:nvSpPr>
            <p:cNvPr id="162899" name="Rectangle 70"/>
            <p:cNvSpPr>
              <a:spLocks noChangeArrowheads="1"/>
            </p:cNvSpPr>
            <p:nvPr/>
          </p:nvSpPr>
          <p:spPr bwMode="auto">
            <a:xfrm>
              <a:off x="4337" y="614"/>
              <a:ext cx="155" cy="3191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2900" name="Rectangle 71"/>
            <p:cNvSpPr>
              <a:spLocks noChangeArrowheads="1"/>
            </p:cNvSpPr>
            <p:nvPr/>
          </p:nvSpPr>
          <p:spPr bwMode="auto">
            <a:xfrm>
              <a:off x="4337" y="624"/>
              <a:ext cx="155" cy="318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62841" name="Line 72"/>
          <p:cNvSpPr>
            <a:spLocks noChangeShapeType="1"/>
          </p:cNvSpPr>
          <p:nvPr/>
        </p:nvSpPr>
        <p:spPr bwMode="auto">
          <a:xfrm>
            <a:off x="3074988" y="4092575"/>
            <a:ext cx="322262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842" name="Line 73"/>
          <p:cNvSpPr>
            <a:spLocks noChangeShapeType="1"/>
          </p:cNvSpPr>
          <p:nvPr/>
        </p:nvSpPr>
        <p:spPr bwMode="auto">
          <a:xfrm>
            <a:off x="3074988" y="3481388"/>
            <a:ext cx="322262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843" name="Line 74"/>
          <p:cNvSpPr>
            <a:spLocks noChangeShapeType="1"/>
          </p:cNvSpPr>
          <p:nvPr/>
        </p:nvSpPr>
        <p:spPr bwMode="auto">
          <a:xfrm>
            <a:off x="3074988" y="4962525"/>
            <a:ext cx="322262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844" name="Line 79"/>
          <p:cNvSpPr>
            <a:spLocks noChangeShapeType="1"/>
          </p:cNvSpPr>
          <p:nvPr/>
        </p:nvSpPr>
        <p:spPr bwMode="auto">
          <a:xfrm flipV="1">
            <a:off x="1706563" y="5354638"/>
            <a:ext cx="350837" cy="131762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45" name="Rectangle 75"/>
          <p:cNvSpPr>
            <a:spLocks noChangeArrowheads="1"/>
          </p:cNvSpPr>
          <p:nvPr/>
        </p:nvSpPr>
        <p:spPr bwMode="auto">
          <a:xfrm>
            <a:off x="1263650" y="917575"/>
            <a:ext cx="515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200" b="1">
                <a:solidFill>
                  <a:srgbClr val="CCFFFF"/>
                </a:solidFill>
              </a:rPr>
              <a:t>321</a:t>
            </a:r>
          </a:p>
        </p:txBody>
      </p:sp>
      <p:sp>
        <p:nvSpPr>
          <p:cNvPr id="162846" name="Line 12"/>
          <p:cNvSpPr>
            <a:spLocks noChangeShapeType="1"/>
          </p:cNvSpPr>
          <p:nvPr/>
        </p:nvSpPr>
        <p:spPr bwMode="auto">
          <a:xfrm>
            <a:off x="1706563" y="1103313"/>
            <a:ext cx="388937" cy="1096962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47" name="Rectangle 9"/>
          <p:cNvSpPr>
            <a:spLocks noChangeArrowheads="1"/>
          </p:cNvSpPr>
          <p:nvPr/>
        </p:nvSpPr>
        <p:spPr bwMode="auto">
          <a:xfrm>
            <a:off x="365125" y="6442075"/>
            <a:ext cx="8651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GB" sz="1400" b="1">
                <a:solidFill>
                  <a:srgbClr val="FFFF99"/>
                </a:solidFill>
              </a:rPr>
              <a:t>Exon 16 </a:t>
            </a:r>
          </a:p>
        </p:txBody>
      </p:sp>
      <p:sp>
        <p:nvSpPr>
          <p:cNvPr id="162848" name="Line 82"/>
          <p:cNvSpPr>
            <a:spLocks noChangeShapeType="1"/>
          </p:cNvSpPr>
          <p:nvPr/>
        </p:nvSpPr>
        <p:spPr bwMode="auto">
          <a:xfrm>
            <a:off x="1263650" y="6451600"/>
            <a:ext cx="0" cy="2889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49" name="Line 83"/>
          <p:cNvSpPr>
            <a:spLocks noChangeShapeType="1"/>
          </p:cNvSpPr>
          <p:nvPr/>
        </p:nvSpPr>
        <p:spPr bwMode="auto">
          <a:xfrm>
            <a:off x="1263650" y="5905500"/>
            <a:ext cx="0" cy="5048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50" name="Line 84"/>
          <p:cNvSpPr>
            <a:spLocks noChangeShapeType="1"/>
          </p:cNvSpPr>
          <p:nvPr/>
        </p:nvSpPr>
        <p:spPr bwMode="auto">
          <a:xfrm>
            <a:off x="1263650" y="5133975"/>
            <a:ext cx="0" cy="7429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51" name="Line 85"/>
          <p:cNvSpPr>
            <a:spLocks noChangeShapeType="1"/>
          </p:cNvSpPr>
          <p:nvPr/>
        </p:nvSpPr>
        <p:spPr bwMode="auto">
          <a:xfrm flipH="1">
            <a:off x="1258888" y="4445000"/>
            <a:ext cx="7937" cy="6413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52" name="Rectangle 9"/>
          <p:cNvSpPr>
            <a:spLocks noChangeArrowheads="1"/>
          </p:cNvSpPr>
          <p:nvPr/>
        </p:nvSpPr>
        <p:spPr bwMode="auto">
          <a:xfrm>
            <a:off x="365125" y="4611688"/>
            <a:ext cx="8651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GB" sz="1400" b="1">
                <a:solidFill>
                  <a:srgbClr val="FFFF99"/>
                </a:solidFill>
              </a:rPr>
              <a:t>Exon 13 </a:t>
            </a:r>
          </a:p>
        </p:txBody>
      </p:sp>
      <p:sp>
        <p:nvSpPr>
          <p:cNvPr id="162853" name="Rectangle 9"/>
          <p:cNvSpPr>
            <a:spLocks noChangeArrowheads="1"/>
          </p:cNvSpPr>
          <p:nvPr/>
        </p:nvSpPr>
        <p:spPr bwMode="auto">
          <a:xfrm>
            <a:off x="365125" y="5338763"/>
            <a:ext cx="8651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GB" sz="1400" b="1">
                <a:solidFill>
                  <a:srgbClr val="FFFF99"/>
                </a:solidFill>
              </a:rPr>
              <a:t>Exon 14 </a:t>
            </a:r>
          </a:p>
        </p:txBody>
      </p:sp>
      <p:sp>
        <p:nvSpPr>
          <p:cNvPr id="162854" name="Rectangle 9"/>
          <p:cNvSpPr>
            <a:spLocks noChangeArrowheads="1"/>
          </p:cNvSpPr>
          <p:nvPr/>
        </p:nvSpPr>
        <p:spPr bwMode="auto">
          <a:xfrm>
            <a:off x="365125" y="6000750"/>
            <a:ext cx="8651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GB" sz="1400" b="1">
                <a:solidFill>
                  <a:srgbClr val="FFFF99"/>
                </a:solidFill>
              </a:rPr>
              <a:t>Exon 15 </a:t>
            </a:r>
          </a:p>
        </p:txBody>
      </p:sp>
      <p:sp>
        <p:nvSpPr>
          <p:cNvPr id="162855" name="Line 90"/>
          <p:cNvSpPr>
            <a:spLocks noChangeShapeType="1"/>
          </p:cNvSpPr>
          <p:nvPr/>
        </p:nvSpPr>
        <p:spPr bwMode="auto">
          <a:xfrm flipH="1">
            <a:off x="1258888" y="3221038"/>
            <a:ext cx="7937" cy="10810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56" name="Line 91"/>
          <p:cNvSpPr>
            <a:spLocks noChangeShapeType="1"/>
          </p:cNvSpPr>
          <p:nvPr/>
        </p:nvSpPr>
        <p:spPr bwMode="auto">
          <a:xfrm flipH="1">
            <a:off x="1258888" y="1962150"/>
            <a:ext cx="7937" cy="12319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57" name="Line 92"/>
          <p:cNvSpPr>
            <a:spLocks noChangeShapeType="1"/>
          </p:cNvSpPr>
          <p:nvPr/>
        </p:nvSpPr>
        <p:spPr bwMode="auto">
          <a:xfrm flipH="1">
            <a:off x="1258888" y="1282700"/>
            <a:ext cx="7937" cy="6635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58" name="Line 93"/>
          <p:cNvSpPr>
            <a:spLocks noChangeShapeType="1"/>
          </p:cNvSpPr>
          <p:nvPr/>
        </p:nvSpPr>
        <p:spPr bwMode="auto">
          <a:xfrm>
            <a:off x="1263650" y="877888"/>
            <a:ext cx="0" cy="2889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59" name="Rectangle 9"/>
          <p:cNvSpPr>
            <a:spLocks noChangeArrowheads="1"/>
          </p:cNvSpPr>
          <p:nvPr/>
        </p:nvSpPr>
        <p:spPr bwMode="auto">
          <a:xfrm>
            <a:off x="365125" y="906463"/>
            <a:ext cx="8651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GB" sz="1400" b="1">
                <a:solidFill>
                  <a:srgbClr val="FFFF99"/>
                </a:solidFill>
              </a:rPr>
              <a:t>Exon 5 </a:t>
            </a:r>
          </a:p>
        </p:txBody>
      </p:sp>
      <p:sp>
        <p:nvSpPr>
          <p:cNvPr id="162860" name="Rectangle 9"/>
          <p:cNvSpPr>
            <a:spLocks noChangeArrowheads="1"/>
          </p:cNvSpPr>
          <p:nvPr/>
        </p:nvSpPr>
        <p:spPr bwMode="auto">
          <a:xfrm>
            <a:off x="365125" y="1462088"/>
            <a:ext cx="8651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GB" sz="1400" b="1">
                <a:solidFill>
                  <a:srgbClr val="FFFF99"/>
                </a:solidFill>
              </a:rPr>
              <a:t>Exon 8 </a:t>
            </a:r>
          </a:p>
        </p:txBody>
      </p:sp>
      <p:sp>
        <p:nvSpPr>
          <p:cNvPr id="162861" name="Rectangle 9"/>
          <p:cNvSpPr>
            <a:spLocks noChangeArrowheads="1"/>
          </p:cNvSpPr>
          <p:nvPr/>
        </p:nvSpPr>
        <p:spPr bwMode="auto">
          <a:xfrm>
            <a:off x="365125" y="2425700"/>
            <a:ext cx="8651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GB" sz="1400" b="1">
                <a:solidFill>
                  <a:srgbClr val="FFFF99"/>
                </a:solidFill>
              </a:rPr>
              <a:t>Exon 10 </a:t>
            </a:r>
          </a:p>
        </p:txBody>
      </p:sp>
      <p:sp>
        <p:nvSpPr>
          <p:cNvPr id="162862" name="Rectangle 9"/>
          <p:cNvSpPr>
            <a:spLocks noChangeArrowheads="1"/>
          </p:cNvSpPr>
          <p:nvPr/>
        </p:nvSpPr>
        <p:spPr bwMode="auto">
          <a:xfrm>
            <a:off x="365125" y="3589338"/>
            <a:ext cx="8651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GB" sz="1400" b="1">
                <a:solidFill>
                  <a:srgbClr val="FFFF99"/>
                </a:solidFill>
              </a:rPr>
              <a:t>Exon 11 </a:t>
            </a:r>
          </a:p>
        </p:txBody>
      </p:sp>
      <p:sp>
        <p:nvSpPr>
          <p:cNvPr id="162863" name="Rectangle 17"/>
          <p:cNvSpPr>
            <a:spLocks noChangeArrowheads="1"/>
          </p:cNvSpPr>
          <p:nvPr/>
        </p:nvSpPr>
        <p:spPr bwMode="auto">
          <a:xfrm>
            <a:off x="2430463" y="6583363"/>
            <a:ext cx="6713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b="1" i="1">
                <a:solidFill>
                  <a:schemeClr val="folHlink"/>
                </a:solidFill>
              </a:rPr>
              <a:t>(Pacini F 2010 Clin Oncology 22:475-485; MEN2 mutation database, University of Utah)</a:t>
            </a:r>
          </a:p>
        </p:txBody>
      </p:sp>
      <p:sp>
        <p:nvSpPr>
          <p:cNvPr id="162864" name="Rectangle 84"/>
          <p:cNvSpPr>
            <a:spLocks noChangeArrowheads="1"/>
          </p:cNvSpPr>
          <p:nvPr/>
        </p:nvSpPr>
        <p:spPr bwMode="auto">
          <a:xfrm>
            <a:off x="2627313" y="4525963"/>
            <a:ext cx="392112" cy="847725"/>
          </a:xfrm>
          <a:prstGeom prst="rect">
            <a:avLst/>
          </a:prstGeom>
          <a:solidFill>
            <a:srgbClr val="FF9900">
              <a:alpha val="30196"/>
            </a:srgbClr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2865" name="Rectangle 85"/>
          <p:cNvSpPr>
            <a:spLocks noChangeArrowheads="1"/>
          </p:cNvSpPr>
          <p:nvPr/>
        </p:nvSpPr>
        <p:spPr bwMode="auto">
          <a:xfrm>
            <a:off x="2625725" y="2971800"/>
            <a:ext cx="392113" cy="993775"/>
          </a:xfrm>
          <a:prstGeom prst="rect">
            <a:avLst/>
          </a:prstGeom>
          <a:solidFill>
            <a:srgbClr val="FF9900">
              <a:alpha val="30196"/>
            </a:srgbClr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2866" name="Rectangle 4"/>
          <p:cNvSpPr>
            <a:spLocks noChangeArrowheads="1"/>
          </p:cNvSpPr>
          <p:nvPr/>
        </p:nvSpPr>
        <p:spPr bwMode="auto">
          <a:xfrm>
            <a:off x="5114925" y="1284288"/>
            <a:ext cx="3843338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/>
            <a:r>
              <a:rPr lang="en-GB" sz="1600" b="1">
                <a:solidFill>
                  <a:srgbClr val="CCFFFF"/>
                </a:solidFill>
              </a:rPr>
              <a:t>95% of patients have RET mutations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138 different germ line mutations 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endParaRPr lang="en-GB" sz="1600" b="1">
              <a:solidFill>
                <a:srgbClr val="CCFFF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Two hot spots 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Cysteine rich domain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Tyrosine kinase domain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endParaRPr lang="en-GB" sz="1600" b="1">
              <a:solidFill>
                <a:srgbClr val="CCFFF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Mutations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95% missense mutations 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5% in frame deletion/insertion</a:t>
            </a:r>
            <a:r>
              <a:rPr lang="en-GB" sz="1600" b="1">
                <a:solidFill>
                  <a:srgbClr val="CCFFFF"/>
                </a:solidFill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endParaRPr lang="en-GB" sz="1600" b="1">
              <a:solidFill>
                <a:srgbClr val="CCFFF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99FF99"/>
                </a:solidFill>
              </a:rPr>
              <a:t>MEN2A</a:t>
            </a:r>
            <a:r>
              <a:rPr lang="en-GB" sz="1600" b="1">
                <a:solidFill>
                  <a:srgbClr val="CCFFFF"/>
                </a:solidFill>
              </a:rPr>
              <a:t> and </a:t>
            </a:r>
            <a:r>
              <a:rPr lang="en-GB" sz="1600" b="1">
                <a:solidFill>
                  <a:srgbClr val="FF99FF"/>
                </a:solidFill>
              </a:rPr>
              <a:t>FMTC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 i="1">
                <a:solidFill>
                  <a:srgbClr val="CC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5-10%</a:t>
            </a:r>
            <a:r>
              <a:rPr lang="en-GB" sz="1600" b="1" i="1">
                <a:solidFill>
                  <a:srgbClr val="FFFF99"/>
                </a:solidFill>
              </a:rPr>
              <a:t> de novo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00FFFF"/>
                </a:solidFill>
              </a:rPr>
              <a:t>MEN2B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 	</a:t>
            </a:r>
            <a:r>
              <a:rPr lang="en-GB" sz="1600" b="1">
                <a:solidFill>
                  <a:srgbClr val="FFFF99"/>
                </a:solidFill>
              </a:rPr>
              <a:t>50% </a:t>
            </a:r>
            <a:r>
              <a:rPr lang="en-GB" sz="1600" b="1" i="1">
                <a:solidFill>
                  <a:srgbClr val="FFFF99"/>
                </a:solidFill>
              </a:rPr>
              <a:t>de novo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61" name="Object 65"/>
          <p:cNvGraphicFramePr>
            <a:graphicFrameLocks noChangeAspect="1"/>
          </p:cNvGraphicFramePr>
          <p:nvPr/>
        </p:nvGraphicFramePr>
        <p:xfrm>
          <a:off x="658813" y="1050925"/>
          <a:ext cx="7621587" cy="537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Chart" r:id="rId3" imgW="7248477" imgH="5143500" progId="Excel.Chart.8">
                  <p:embed/>
                </p:oleObj>
              </mc:Choice>
              <mc:Fallback>
                <p:oleObj name="Chart" r:id="rId3" imgW="7248477" imgH="5143500" progId="Excel.Chart.8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1050925"/>
                        <a:ext cx="7621587" cy="537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2" name="Rectangle 19"/>
          <p:cNvSpPr>
            <a:spLocks noChangeArrowheads="1"/>
          </p:cNvSpPr>
          <p:nvPr/>
        </p:nvSpPr>
        <p:spPr bwMode="auto">
          <a:xfrm>
            <a:off x="201613" y="6011863"/>
            <a:ext cx="8783637" cy="4968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grpSp>
        <p:nvGrpSpPr>
          <p:cNvPr id="4163" name="Group 3"/>
          <p:cNvGrpSpPr>
            <a:grpSpLocks/>
          </p:cNvGrpSpPr>
          <p:nvPr/>
        </p:nvGrpSpPr>
        <p:grpSpPr bwMode="auto">
          <a:xfrm>
            <a:off x="655638" y="6127750"/>
            <a:ext cx="7716837" cy="319088"/>
            <a:chOff x="159" y="3730"/>
            <a:chExt cx="5124" cy="201"/>
          </a:xfrm>
        </p:grpSpPr>
        <p:sp>
          <p:nvSpPr>
            <p:cNvPr id="4170" name="Line 4"/>
            <p:cNvSpPr>
              <a:spLocks noChangeShapeType="1"/>
            </p:cNvSpPr>
            <p:nvPr/>
          </p:nvSpPr>
          <p:spPr bwMode="auto">
            <a:xfrm rot="-5400000">
              <a:off x="2718" y="1270"/>
              <a:ext cx="6" cy="5124"/>
            </a:xfrm>
            <a:prstGeom prst="line">
              <a:avLst/>
            </a:prstGeom>
            <a:noFill/>
            <a:ln w="50800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1" name="Rectangle 5"/>
            <p:cNvSpPr>
              <a:spLocks noChangeArrowheads="1"/>
            </p:cNvSpPr>
            <p:nvPr/>
          </p:nvSpPr>
          <p:spPr bwMode="auto">
            <a:xfrm rot="-5400000">
              <a:off x="1856" y="2815"/>
              <a:ext cx="191" cy="2038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FC0128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4172" name="Rectangle 6"/>
            <p:cNvSpPr>
              <a:spLocks noChangeArrowheads="1"/>
            </p:cNvSpPr>
            <p:nvPr/>
          </p:nvSpPr>
          <p:spPr bwMode="auto">
            <a:xfrm rot="-5400000">
              <a:off x="3911" y="2945"/>
              <a:ext cx="171" cy="1780"/>
            </a:xfrm>
            <a:prstGeom prst="rect">
              <a:avLst/>
            </a:prstGeom>
            <a:gradFill rotWithShape="0">
              <a:gsLst>
                <a:gs pos="0">
                  <a:srgbClr val="003400"/>
                </a:gs>
                <a:gs pos="50000">
                  <a:srgbClr val="00AE00"/>
                </a:gs>
                <a:gs pos="100000">
                  <a:srgbClr val="0034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4173" name="Rectangle 7"/>
            <p:cNvSpPr>
              <a:spLocks noChangeArrowheads="1"/>
            </p:cNvSpPr>
            <p:nvPr/>
          </p:nvSpPr>
          <p:spPr bwMode="auto">
            <a:xfrm rot="-5400000">
              <a:off x="2951" y="3791"/>
              <a:ext cx="178" cy="85"/>
            </a:xfrm>
            <a:prstGeom prst="rect">
              <a:avLst/>
            </a:prstGeom>
            <a:gradFill rotWithShape="0">
              <a:gsLst>
                <a:gs pos="0">
                  <a:srgbClr val="0F1E4B"/>
                </a:gs>
                <a:gs pos="50000">
                  <a:srgbClr val="3365FB"/>
                </a:gs>
                <a:gs pos="100000">
                  <a:srgbClr val="0F1E4B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4174" name="Rectangle 8"/>
            <p:cNvSpPr>
              <a:spLocks noChangeArrowheads="1"/>
            </p:cNvSpPr>
            <p:nvPr/>
          </p:nvSpPr>
          <p:spPr bwMode="auto">
            <a:xfrm>
              <a:off x="1521" y="3730"/>
              <a:ext cx="86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GB" sz="1400" b="1">
                  <a:solidFill>
                    <a:schemeClr val="tx2"/>
                  </a:solidFill>
                </a:rPr>
                <a:t>Cysteine rich</a:t>
              </a:r>
            </a:p>
          </p:txBody>
        </p:sp>
        <p:sp>
          <p:nvSpPr>
            <p:cNvPr id="4175" name="Rectangle 9"/>
            <p:cNvSpPr>
              <a:spLocks noChangeArrowheads="1"/>
            </p:cNvSpPr>
            <p:nvPr/>
          </p:nvSpPr>
          <p:spPr bwMode="auto">
            <a:xfrm>
              <a:off x="3774" y="3730"/>
              <a:ext cx="446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GB" sz="1400" b="1">
                  <a:solidFill>
                    <a:schemeClr val="tx2"/>
                  </a:solidFill>
                </a:rPr>
                <a:t>TK</a:t>
              </a:r>
            </a:p>
          </p:txBody>
        </p:sp>
        <p:sp>
          <p:nvSpPr>
            <p:cNvPr id="4176" name="Oval 10"/>
            <p:cNvSpPr>
              <a:spLocks noChangeArrowheads="1"/>
            </p:cNvSpPr>
            <p:nvPr/>
          </p:nvSpPr>
          <p:spPr bwMode="auto">
            <a:xfrm>
              <a:off x="650" y="3733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4177" name="Oval 11"/>
            <p:cNvSpPr>
              <a:spLocks noChangeArrowheads="1"/>
            </p:cNvSpPr>
            <p:nvPr/>
          </p:nvSpPr>
          <p:spPr bwMode="auto">
            <a:xfrm>
              <a:off x="411" y="3733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4178" name="Oval 12"/>
            <p:cNvSpPr>
              <a:spLocks noChangeArrowheads="1"/>
            </p:cNvSpPr>
            <p:nvPr/>
          </p:nvSpPr>
          <p:spPr bwMode="auto">
            <a:xfrm>
              <a:off x="172" y="3733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4164" name="Rectangle 13"/>
          <p:cNvSpPr>
            <a:spLocks noChangeArrowheads="1"/>
          </p:cNvSpPr>
          <p:nvPr/>
        </p:nvSpPr>
        <p:spPr bwMode="auto">
          <a:xfrm>
            <a:off x="431800" y="277813"/>
            <a:ext cx="833278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sz="2800" b="1">
                <a:solidFill>
                  <a:schemeClr val="tx2"/>
                </a:solidFill>
              </a:rPr>
              <a:t>Frequency of codon involvement in MEN2</a:t>
            </a:r>
          </a:p>
        </p:txBody>
      </p:sp>
      <p:sp>
        <p:nvSpPr>
          <p:cNvPr id="4165" name="Rectangle 14"/>
          <p:cNvSpPr>
            <a:spLocks noChangeArrowheads="1"/>
          </p:cNvSpPr>
          <p:nvPr/>
        </p:nvSpPr>
        <p:spPr bwMode="auto">
          <a:xfrm>
            <a:off x="6127750" y="6583363"/>
            <a:ext cx="3003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>
                <a:solidFill>
                  <a:schemeClr val="folHlink"/>
                </a:solidFill>
              </a:rPr>
              <a:t>(Machens A 2003 NEJM 349:1517-1525)</a:t>
            </a:r>
          </a:p>
        </p:txBody>
      </p:sp>
      <p:sp>
        <p:nvSpPr>
          <p:cNvPr id="4166" name="Rectangle 16"/>
          <p:cNvSpPr>
            <a:spLocks noChangeArrowheads="1"/>
          </p:cNvSpPr>
          <p:nvPr/>
        </p:nvSpPr>
        <p:spPr bwMode="auto">
          <a:xfrm>
            <a:off x="4606925" y="1587500"/>
            <a:ext cx="395288" cy="3989388"/>
          </a:xfrm>
          <a:prstGeom prst="rect">
            <a:avLst/>
          </a:prstGeom>
          <a:noFill/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4167" name="Rectangle 17"/>
          <p:cNvSpPr>
            <a:spLocks noChangeArrowheads="1"/>
          </p:cNvSpPr>
          <p:nvPr/>
        </p:nvSpPr>
        <p:spPr bwMode="auto">
          <a:xfrm>
            <a:off x="7450138" y="5238750"/>
            <a:ext cx="403225" cy="338138"/>
          </a:xfrm>
          <a:prstGeom prst="rect">
            <a:avLst/>
          </a:prstGeom>
          <a:noFill/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/>
          </a:p>
        </p:txBody>
      </p:sp>
      <p:sp>
        <p:nvSpPr>
          <p:cNvPr id="4168" name="Text Box 20"/>
          <p:cNvSpPr txBox="1">
            <a:spLocks noChangeArrowheads="1"/>
          </p:cNvSpPr>
          <p:nvPr/>
        </p:nvSpPr>
        <p:spPr bwMode="auto">
          <a:xfrm>
            <a:off x="4370388" y="1216025"/>
            <a:ext cx="893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000000"/>
                </a:solidFill>
              </a:rPr>
              <a:t>MEN2A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69" name="Text Box 21"/>
          <p:cNvSpPr txBox="1">
            <a:spLocks noChangeArrowheads="1"/>
          </p:cNvSpPr>
          <p:nvPr/>
        </p:nvSpPr>
        <p:spPr bwMode="auto">
          <a:xfrm>
            <a:off x="7208838" y="4894263"/>
            <a:ext cx="893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000000"/>
                </a:solidFill>
              </a:rPr>
              <a:t>MEN2B</a:t>
            </a:r>
            <a:endParaRPr 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Line 2"/>
          <p:cNvSpPr>
            <a:spLocks noChangeShapeType="1"/>
          </p:cNvSpPr>
          <p:nvPr/>
        </p:nvSpPr>
        <p:spPr bwMode="auto">
          <a:xfrm>
            <a:off x="6985000" y="3913188"/>
            <a:ext cx="960438" cy="0"/>
          </a:xfrm>
          <a:prstGeom prst="line">
            <a:avLst/>
          </a:prstGeom>
          <a:noFill/>
          <a:ln w="381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890" name="Line 3"/>
          <p:cNvSpPr>
            <a:spLocks noChangeShapeType="1"/>
          </p:cNvSpPr>
          <p:nvPr/>
        </p:nvSpPr>
        <p:spPr bwMode="auto">
          <a:xfrm>
            <a:off x="6985000" y="4033838"/>
            <a:ext cx="960438" cy="0"/>
          </a:xfrm>
          <a:prstGeom prst="line">
            <a:avLst/>
          </a:prstGeom>
          <a:noFill/>
          <a:ln w="381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891" name="Line 4"/>
          <p:cNvSpPr>
            <a:spLocks noChangeShapeType="1"/>
          </p:cNvSpPr>
          <p:nvPr/>
        </p:nvSpPr>
        <p:spPr bwMode="auto">
          <a:xfrm>
            <a:off x="447675" y="4044950"/>
            <a:ext cx="1905000" cy="0"/>
          </a:xfrm>
          <a:prstGeom prst="line">
            <a:avLst/>
          </a:prstGeom>
          <a:noFill/>
          <a:ln w="381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892" name="Line 5"/>
          <p:cNvSpPr>
            <a:spLocks noChangeShapeType="1"/>
          </p:cNvSpPr>
          <p:nvPr/>
        </p:nvSpPr>
        <p:spPr bwMode="auto">
          <a:xfrm>
            <a:off x="4367213" y="3359150"/>
            <a:ext cx="31115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893" name="Rectangle 6"/>
          <p:cNvSpPr>
            <a:spLocks noGrp="1" noChangeArrowheads="1"/>
          </p:cNvSpPr>
          <p:nvPr>
            <p:ph type="title"/>
          </p:nvPr>
        </p:nvSpPr>
        <p:spPr>
          <a:xfrm>
            <a:off x="565150" y="217488"/>
            <a:ext cx="7981950" cy="722312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Mechanism of gain-of-function mutations</a:t>
            </a:r>
          </a:p>
        </p:txBody>
      </p:sp>
      <p:sp>
        <p:nvSpPr>
          <p:cNvPr id="165894" name="Line 7"/>
          <p:cNvSpPr>
            <a:spLocks noChangeShapeType="1"/>
          </p:cNvSpPr>
          <p:nvPr/>
        </p:nvSpPr>
        <p:spPr bwMode="auto">
          <a:xfrm>
            <a:off x="4306888" y="1647825"/>
            <a:ext cx="7937" cy="3656013"/>
          </a:xfrm>
          <a:prstGeom prst="line">
            <a:avLst/>
          </a:prstGeom>
          <a:noFill/>
          <a:ln w="28575">
            <a:solidFill>
              <a:srgbClr val="91919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895" name="Rectangle 8"/>
          <p:cNvSpPr>
            <a:spLocks noChangeArrowheads="1"/>
          </p:cNvSpPr>
          <p:nvPr/>
        </p:nvSpPr>
        <p:spPr bwMode="auto">
          <a:xfrm>
            <a:off x="4203700" y="3043238"/>
            <a:ext cx="223838" cy="674687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FC0128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896" name="Rectangle 9"/>
          <p:cNvSpPr>
            <a:spLocks noChangeArrowheads="1"/>
          </p:cNvSpPr>
          <p:nvPr/>
        </p:nvSpPr>
        <p:spPr bwMode="auto">
          <a:xfrm>
            <a:off x="4210050" y="4202113"/>
            <a:ext cx="207963" cy="293687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897" name="Oval 10"/>
          <p:cNvSpPr>
            <a:spLocks noChangeArrowheads="1"/>
          </p:cNvSpPr>
          <p:nvPr/>
        </p:nvSpPr>
        <p:spPr bwMode="auto">
          <a:xfrm>
            <a:off x="4179888" y="2616200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898" name="Oval 11"/>
          <p:cNvSpPr>
            <a:spLocks noChangeArrowheads="1"/>
          </p:cNvSpPr>
          <p:nvPr/>
        </p:nvSpPr>
        <p:spPr bwMode="auto">
          <a:xfrm>
            <a:off x="4179888" y="2333625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899" name="Oval 12"/>
          <p:cNvSpPr>
            <a:spLocks noChangeArrowheads="1"/>
          </p:cNvSpPr>
          <p:nvPr/>
        </p:nvSpPr>
        <p:spPr bwMode="auto">
          <a:xfrm>
            <a:off x="4179888" y="2051050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00" name="Oval 13"/>
          <p:cNvSpPr>
            <a:spLocks noChangeArrowheads="1"/>
          </p:cNvSpPr>
          <p:nvPr/>
        </p:nvSpPr>
        <p:spPr bwMode="auto">
          <a:xfrm>
            <a:off x="4179888" y="1768475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01" name="Line 14"/>
          <p:cNvSpPr>
            <a:spLocks noChangeShapeType="1"/>
          </p:cNvSpPr>
          <p:nvPr/>
        </p:nvSpPr>
        <p:spPr bwMode="auto">
          <a:xfrm>
            <a:off x="4052888" y="3917950"/>
            <a:ext cx="960437" cy="0"/>
          </a:xfrm>
          <a:prstGeom prst="line">
            <a:avLst/>
          </a:prstGeom>
          <a:noFill/>
          <a:ln w="381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902" name="Line 15"/>
          <p:cNvSpPr>
            <a:spLocks noChangeShapeType="1"/>
          </p:cNvSpPr>
          <p:nvPr/>
        </p:nvSpPr>
        <p:spPr bwMode="auto">
          <a:xfrm>
            <a:off x="4052888" y="4038600"/>
            <a:ext cx="960437" cy="0"/>
          </a:xfrm>
          <a:prstGeom prst="line">
            <a:avLst/>
          </a:prstGeom>
          <a:noFill/>
          <a:ln w="381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903" name="Rectangle 16"/>
          <p:cNvSpPr>
            <a:spLocks noChangeArrowheads="1"/>
          </p:cNvSpPr>
          <p:nvPr/>
        </p:nvSpPr>
        <p:spPr bwMode="auto">
          <a:xfrm>
            <a:off x="4252913" y="3844925"/>
            <a:ext cx="125412" cy="250825"/>
          </a:xfrm>
          <a:prstGeom prst="rect">
            <a:avLst/>
          </a:prstGeom>
          <a:gradFill rotWithShape="0">
            <a:gsLst>
              <a:gs pos="0">
                <a:srgbClr val="0F1E4B"/>
              </a:gs>
              <a:gs pos="50000">
                <a:srgbClr val="3365FB"/>
              </a:gs>
              <a:gs pos="100000">
                <a:srgbClr val="0F1E4B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04" name="Rectangle 17"/>
          <p:cNvSpPr>
            <a:spLocks noChangeArrowheads="1"/>
          </p:cNvSpPr>
          <p:nvPr/>
        </p:nvSpPr>
        <p:spPr bwMode="auto">
          <a:xfrm>
            <a:off x="2624138" y="6583363"/>
            <a:ext cx="65198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b="1" i="1">
                <a:solidFill>
                  <a:schemeClr val="folHlink"/>
                </a:solidFill>
              </a:rPr>
              <a:t>(Plaza-Menacho I  2006 Trends Genet 22:627-636)</a:t>
            </a:r>
          </a:p>
        </p:txBody>
      </p:sp>
      <p:sp>
        <p:nvSpPr>
          <p:cNvPr id="165905" name="Rectangle 18"/>
          <p:cNvSpPr>
            <a:spLocks noChangeArrowheads="1"/>
          </p:cNvSpPr>
          <p:nvPr/>
        </p:nvSpPr>
        <p:spPr bwMode="auto">
          <a:xfrm>
            <a:off x="4211638" y="4552950"/>
            <a:ext cx="207962" cy="498475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06" name="Rectangle 19"/>
          <p:cNvSpPr>
            <a:spLocks noChangeArrowheads="1"/>
          </p:cNvSpPr>
          <p:nvPr/>
        </p:nvSpPr>
        <p:spPr bwMode="auto">
          <a:xfrm>
            <a:off x="2720975" y="985838"/>
            <a:ext cx="3505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358775" eaLnBrk="0" hangingPunct="0"/>
            <a:r>
              <a:rPr lang="en-GB" b="1">
                <a:solidFill>
                  <a:srgbClr val="CCFFFF"/>
                </a:solidFill>
              </a:rPr>
              <a:t>Cysteine rich domain</a:t>
            </a:r>
          </a:p>
          <a:p>
            <a:pPr algn="ctr" defTabSz="358775" eaLnBrk="0" hangingPunct="0"/>
            <a:r>
              <a:rPr lang="en-GB" b="1">
                <a:solidFill>
                  <a:srgbClr val="CCFFFF"/>
                </a:solidFill>
              </a:rPr>
              <a:t>(</a:t>
            </a:r>
            <a:r>
              <a:rPr lang="en-GB" b="1">
                <a:solidFill>
                  <a:srgbClr val="99FF99"/>
                </a:solidFill>
              </a:rPr>
              <a:t>MEN2A</a:t>
            </a:r>
            <a:r>
              <a:rPr lang="en-GB" b="1">
                <a:solidFill>
                  <a:srgbClr val="CCFFFF"/>
                </a:solidFill>
              </a:rPr>
              <a:t>, </a:t>
            </a:r>
            <a:r>
              <a:rPr lang="en-GB" b="1">
                <a:solidFill>
                  <a:srgbClr val="FF99FF"/>
                </a:solidFill>
              </a:rPr>
              <a:t>FMTC</a:t>
            </a:r>
            <a:r>
              <a:rPr lang="en-GB" b="1">
                <a:solidFill>
                  <a:srgbClr val="CCFFFF"/>
                </a:solidFill>
              </a:rPr>
              <a:t>)</a:t>
            </a:r>
          </a:p>
        </p:txBody>
      </p:sp>
      <p:sp>
        <p:nvSpPr>
          <p:cNvPr id="165907" name="Rectangle 20"/>
          <p:cNvSpPr>
            <a:spLocks noChangeArrowheads="1"/>
          </p:cNvSpPr>
          <p:nvPr/>
        </p:nvSpPr>
        <p:spPr bwMode="auto">
          <a:xfrm>
            <a:off x="2601913" y="3076575"/>
            <a:ext cx="13827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 b="1">
                <a:solidFill>
                  <a:srgbClr val="FFFF99"/>
                </a:solidFill>
              </a:rPr>
              <a:t>Covalent </a:t>
            </a:r>
          </a:p>
          <a:p>
            <a:pPr algn="ctr" eaLnBrk="0" hangingPunct="0"/>
            <a:r>
              <a:rPr lang="en-GB" sz="1600" b="1">
                <a:solidFill>
                  <a:srgbClr val="FFFF99"/>
                </a:solidFill>
              </a:rPr>
              <a:t>dimerization</a:t>
            </a:r>
          </a:p>
        </p:txBody>
      </p:sp>
      <p:sp>
        <p:nvSpPr>
          <p:cNvPr id="165908" name="Line 21"/>
          <p:cNvSpPr>
            <a:spLocks noChangeShapeType="1"/>
          </p:cNvSpPr>
          <p:nvPr/>
        </p:nvSpPr>
        <p:spPr bwMode="auto">
          <a:xfrm>
            <a:off x="4673600" y="1657350"/>
            <a:ext cx="7938" cy="3656013"/>
          </a:xfrm>
          <a:prstGeom prst="line">
            <a:avLst/>
          </a:prstGeom>
          <a:noFill/>
          <a:ln w="28575">
            <a:solidFill>
              <a:srgbClr val="91919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909" name="Rectangle 22"/>
          <p:cNvSpPr>
            <a:spLocks noChangeArrowheads="1"/>
          </p:cNvSpPr>
          <p:nvPr/>
        </p:nvSpPr>
        <p:spPr bwMode="auto">
          <a:xfrm>
            <a:off x="4570413" y="3052763"/>
            <a:ext cx="223837" cy="674687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FC0128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10" name="Rectangle 23"/>
          <p:cNvSpPr>
            <a:spLocks noChangeArrowheads="1"/>
          </p:cNvSpPr>
          <p:nvPr/>
        </p:nvSpPr>
        <p:spPr bwMode="auto">
          <a:xfrm>
            <a:off x="4576763" y="4211638"/>
            <a:ext cx="207962" cy="293687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11" name="Oval 24"/>
          <p:cNvSpPr>
            <a:spLocks noChangeArrowheads="1"/>
          </p:cNvSpPr>
          <p:nvPr/>
        </p:nvSpPr>
        <p:spPr bwMode="auto">
          <a:xfrm>
            <a:off x="4546600" y="2625725"/>
            <a:ext cx="246063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12" name="Oval 25"/>
          <p:cNvSpPr>
            <a:spLocks noChangeArrowheads="1"/>
          </p:cNvSpPr>
          <p:nvPr/>
        </p:nvSpPr>
        <p:spPr bwMode="auto">
          <a:xfrm>
            <a:off x="4546600" y="2343150"/>
            <a:ext cx="246063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13" name="Oval 26"/>
          <p:cNvSpPr>
            <a:spLocks noChangeArrowheads="1"/>
          </p:cNvSpPr>
          <p:nvPr/>
        </p:nvSpPr>
        <p:spPr bwMode="auto">
          <a:xfrm>
            <a:off x="4546600" y="2060575"/>
            <a:ext cx="246063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14" name="Oval 27"/>
          <p:cNvSpPr>
            <a:spLocks noChangeArrowheads="1"/>
          </p:cNvSpPr>
          <p:nvPr/>
        </p:nvSpPr>
        <p:spPr bwMode="auto">
          <a:xfrm>
            <a:off x="4546600" y="1778000"/>
            <a:ext cx="246063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15" name="Rectangle 28"/>
          <p:cNvSpPr>
            <a:spLocks noChangeArrowheads="1"/>
          </p:cNvSpPr>
          <p:nvPr/>
        </p:nvSpPr>
        <p:spPr bwMode="auto">
          <a:xfrm>
            <a:off x="4619625" y="3854450"/>
            <a:ext cx="125413" cy="250825"/>
          </a:xfrm>
          <a:prstGeom prst="rect">
            <a:avLst/>
          </a:prstGeom>
          <a:gradFill rotWithShape="0">
            <a:gsLst>
              <a:gs pos="0">
                <a:srgbClr val="0F1E4B"/>
              </a:gs>
              <a:gs pos="50000">
                <a:srgbClr val="3365FB"/>
              </a:gs>
              <a:gs pos="100000">
                <a:srgbClr val="0F1E4B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16" name="Rectangle 29"/>
          <p:cNvSpPr>
            <a:spLocks noChangeArrowheads="1"/>
          </p:cNvSpPr>
          <p:nvPr/>
        </p:nvSpPr>
        <p:spPr bwMode="auto">
          <a:xfrm>
            <a:off x="4578350" y="4562475"/>
            <a:ext cx="207963" cy="498475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17" name="Line 30"/>
          <p:cNvSpPr>
            <a:spLocks noChangeShapeType="1"/>
          </p:cNvSpPr>
          <p:nvPr/>
        </p:nvSpPr>
        <p:spPr bwMode="auto">
          <a:xfrm flipH="1">
            <a:off x="942975" y="1670050"/>
            <a:ext cx="7938" cy="3660775"/>
          </a:xfrm>
          <a:prstGeom prst="line">
            <a:avLst/>
          </a:prstGeom>
          <a:noFill/>
          <a:ln w="28575">
            <a:solidFill>
              <a:srgbClr val="91919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918" name="Rectangle 31"/>
          <p:cNvSpPr>
            <a:spLocks noChangeArrowheads="1"/>
          </p:cNvSpPr>
          <p:nvPr/>
        </p:nvSpPr>
        <p:spPr bwMode="auto">
          <a:xfrm>
            <a:off x="839788" y="3068638"/>
            <a:ext cx="223837" cy="674687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FC0128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19" name="Rectangle 32"/>
          <p:cNvSpPr>
            <a:spLocks noChangeArrowheads="1"/>
          </p:cNvSpPr>
          <p:nvPr/>
        </p:nvSpPr>
        <p:spPr bwMode="auto">
          <a:xfrm>
            <a:off x="846138" y="4227513"/>
            <a:ext cx="207962" cy="293687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20" name="Oval 33"/>
          <p:cNvSpPr>
            <a:spLocks noChangeArrowheads="1"/>
          </p:cNvSpPr>
          <p:nvPr/>
        </p:nvSpPr>
        <p:spPr bwMode="auto">
          <a:xfrm>
            <a:off x="825500" y="2641600"/>
            <a:ext cx="246063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21" name="Oval 34"/>
          <p:cNvSpPr>
            <a:spLocks noChangeArrowheads="1"/>
          </p:cNvSpPr>
          <p:nvPr/>
        </p:nvSpPr>
        <p:spPr bwMode="auto">
          <a:xfrm>
            <a:off x="825500" y="2359025"/>
            <a:ext cx="246063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22" name="Oval 35"/>
          <p:cNvSpPr>
            <a:spLocks noChangeArrowheads="1"/>
          </p:cNvSpPr>
          <p:nvPr/>
        </p:nvSpPr>
        <p:spPr bwMode="auto">
          <a:xfrm>
            <a:off x="825500" y="2076450"/>
            <a:ext cx="246063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23" name="Oval 36"/>
          <p:cNvSpPr>
            <a:spLocks noChangeArrowheads="1"/>
          </p:cNvSpPr>
          <p:nvPr/>
        </p:nvSpPr>
        <p:spPr bwMode="auto">
          <a:xfrm>
            <a:off x="825500" y="1793875"/>
            <a:ext cx="246063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24" name="Line 37"/>
          <p:cNvSpPr>
            <a:spLocks noChangeShapeType="1"/>
          </p:cNvSpPr>
          <p:nvPr/>
        </p:nvSpPr>
        <p:spPr bwMode="auto">
          <a:xfrm>
            <a:off x="447675" y="3929063"/>
            <a:ext cx="1905000" cy="0"/>
          </a:xfrm>
          <a:prstGeom prst="line">
            <a:avLst/>
          </a:prstGeom>
          <a:noFill/>
          <a:ln w="381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925" name="Rectangle 38"/>
          <p:cNvSpPr>
            <a:spLocks noChangeArrowheads="1"/>
          </p:cNvSpPr>
          <p:nvPr/>
        </p:nvSpPr>
        <p:spPr bwMode="auto">
          <a:xfrm>
            <a:off x="889000" y="3870325"/>
            <a:ext cx="125413" cy="250825"/>
          </a:xfrm>
          <a:prstGeom prst="rect">
            <a:avLst/>
          </a:prstGeom>
          <a:gradFill rotWithShape="0">
            <a:gsLst>
              <a:gs pos="0">
                <a:srgbClr val="0F1E4B"/>
              </a:gs>
              <a:gs pos="50000">
                <a:srgbClr val="3365FB"/>
              </a:gs>
              <a:gs pos="100000">
                <a:srgbClr val="0F1E4B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26" name="Line 39"/>
          <p:cNvSpPr>
            <a:spLocks noChangeShapeType="1"/>
          </p:cNvSpPr>
          <p:nvPr/>
        </p:nvSpPr>
        <p:spPr bwMode="auto">
          <a:xfrm>
            <a:off x="1165225" y="2005013"/>
            <a:ext cx="0" cy="1666875"/>
          </a:xfrm>
          <a:prstGeom prst="line">
            <a:avLst/>
          </a:prstGeom>
          <a:noFill/>
          <a:ln w="28575">
            <a:solidFill>
              <a:srgbClr val="91919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65927" name="Group 40"/>
          <p:cNvGrpSpPr>
            <a:grpSpLocks/>
          </p:cNvGrpSpPr>
          <p:nvPr/>
        </p:nvGrpSpPr>
        <p:grpSpPr bwMode="auto">
          <a:xfrm>
            <a:off x="1143000" y="3560763"/>
            <a:ext cx="227013" cy="512762"/>
            <a:chOff x="648" y="3102"/>
            <a:chExt cx="194" cy="392"/>
          </a:xfrm>
        </p:grpSpPr>
        <p:sp>
          <p:nvSpPr>
            <p:cNvPr id="165978" name="Oval 41"/>
            <p:cNvSpPr>
              <a:spLocks noChangeArrowheads="1"/>
            </p:cNvSpPr>
            <p:nvPr/>
          </p:nvSpPr>
          <p:spPr bwMode="auto">
            <a:xfrm>
              <a:off x="648" y="3102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5979" name="Oval 42"/>
            <p:cNvSpPr>
              <a:spLocks noChangeArrowheads="1"/>
            </p:cNvSpPr>
            <p:nvPr/>
          </p:nvSpPr>
          <p:spPr bwMode="auto">
            <a:xfrm>
              <a:off x="712" y="3154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5980" name="Oval 43"/>
            <p:cNvSpPr>
              <a:spLocks noChangeArrowheads="1"/>
            </p:cNvSpPr>
            <p:nvPr/>
          </p:nvSpPr>
          <p:spPr bwMode="auto">
            <a:xfrm>
              <a:off x="752" y="3218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5981" name="Oval 44"/>
            <p:cNvSpPr>
              <a:spLocks noChangeArrowheads="1"/>
            </p:cNvSpPr>
            <p:nvPr/>
          </p:nvSpPr>
          <p:spPr bwMode="auto">
            <a:xfrm>
              <a:off x="750" y="3294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5982" name="Oval 45"/>
            <p:cNvSpPr>
              <a:spLocks noChangeArrowheads="1"/>
            </p:cNvSpPr>
            <p:nvPr/>
          </p:nvSpPr>
          <p:spPr bwMode="auto">
            <a:xfrm>
              <a:off x="718" y="3358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5983" name="Oval 46"/>
            <p:cNvSpPr>
              <a:spLocks noChangeArrowheads="1"/>
            </p:cNvSpPr>
            <p:nvPr/>
          </p:nvSpPr>
          <p:spPr bwMode="auto">
            <a:xfrm>
              <a:off x="662" y="3410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65928" name="Oval 47"/>
          <p:cNvSpPr>
            <a:spLocks noChangeArrowheads="1"/>
          </p:cNvSpPr>
          <p:nvPr/>
        </p:nvSpPr>
        <p:spPr bwMode="auto">
          <a:xfrm>
            <a:off x="1041400" y="2073275"/>
            <a:ext cx="246063" cy="258763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29" name="Oval 48"/>
          <p:cNvSpPr>
            <a:spLocks noChangeArrowheads="1"/>
          </p:cNvSpPr>
          <p:nvPr/>
        </p:nvSpPr>
        <p:spPr bwMode="auto">
          <a:xfrm>
            <a:off x="1041400" y="2352675"/>
            <a:ext cx="246063" cy="26035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30" name="Oval 49"/>
          <p:cNvSpPr>
            <a:spLocks noChangeArrowheads="1"/>
          </p:cNvSpPr>
          <p:nvPr/>
        </p:nvSpPr>
        <p:spPr bwMode="auto">
          <a:xfrm>
            <a:off x="1041400" y="2633663"/>
            <a:ext cx="246063" cy="258762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31" name="Oval 50"/>
          <p:cNvSpPr>
            <a:spLocks noChangeArrowheads="1"/>
          </p:cNvSpPr>
          <p:nvPr/>
        </p:nvSpPr>
        <p:spPr bwMode="auto">
          <a:xfrm>
            <a:off x="1244600" y="2039938"/>
            <a:ext cx="254000" cy="80010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32" name="Rectangle 51"/>
          <p:cNvSpPr>
            <a:spLocks noChangeArrowheads="1"/>
          </p:cNvSpPr>
          <p:nvPr/>
        </p:nvSpPr>
        <p:spPr bwMode="auto">
          <a:xfrm>
            <a:off x="847725" y="4578350"/>
            <a:ext cx="207963" cy="498475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33" name="Line 53"/>
          <p:cNvSpPr>
            <a:spLocks noChangeShapeType="1"/>
          </p:cNvSpPr>
          <p:nvPr/>
        </p:nvSpPr>
        <p:spPr bwMode="auto">
          <a:xfrm>
            <a:off x="1584325" y="2008188"/>
            <a:ext cx="0" cy="1666875"/>
          </a:xfrm>
          <a:prstGeom prst="line">
            <a:avLst/>
          </a:prstGeom>
          <a:noFill/>
          <a:ln w="28575">
            <a:solidFill>
              <a:srgbClr val="91919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65934" name="Group 54"/>
          <p:cNvGrpSpPr>
            <a:grpSpLocks/>
          </p:cNvGrpSpPr>
          <p:nvPr/>
        </p:nvGrpSpPr>
        <p:grpSpPr bwMode="auto">
          <a:xfrm flipH="1">
            <a:off x="1379538" y="3563938"/>
            <a:ext cx="227012" cy="512762"/>
            <a:chOff x="648" y="3102"/>
            <a:chExt cx="194" cy="392"/>
          </a:xfrm>
        </p:grpSpPr>
        <p:sp>
          <p:nvSpPr>
            <p:cNvPr id="165972" name="Oval 55"/>
            <p:cNvSpPr>
              <a:spLocks noChangeArrowheads="1"/>
            </p:cNvSpPr>
            <p:nvPr/>
          </p:nvSpPr>
          <p:spPr bwMode="auto">
            <a:xfrm>
              <a:off x="648" y="3102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5973" name="Oval 56"/>
            <p:cNvSpPr>
              <a:spLocks noChangeArrowheads="1"/>
            </p:cNvSpPr>
            <p:nvPr/>
          </p:nvSpPr>
          <p:spPr bwMode="auto">
            <a:xfrm>
              <a:off x="712" y="3154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5974" name="Oval 57"/>
            <p:cNvSpPr>
              <a:spLocks noChangeArrowheads="1"/>
            </p:cNvSpPr>
            <p:nvPr/>
          </p:nvSpPr>
          <p:spPr bwMode="auto">
            <a:xfrm>
              <a:off x="752" y="3218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5975" name="Oval 58"/>
            <p:cNvSpPr>
              <a:spLocks noChangeArrowheads="1"/>
            </p:cNvSpPr>
            <p:nvPr/>
          </p:nvSpPr>
          <p:spPr bwMode="auto">
            <a:xfrm>
              <a:off x="750" y="3294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5976" name="Oval 59"/>
            <p:cNvSpPr>
              <a:spLocks noChangeArrowheads="1"/>
            </p:cNvSpPr>
            <p:nvPr/>
          </p:nvSpPr>
          <p:spPr bwMode="auto">
            <a:xfrm>
              <a:off x="718" y="3358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5977" name="Oval 60"/>
            <p:cNvSpPr>
              <a:spLocks noChangeArrowheads="1"/>
            </p:cNvSpPr>
            <p:nvPr/>
          </p:nvSpPr>
          <p:spPr bwMode="auto">
            <a:xfrm>
              <a:off x="662" y="3410"/>
              <a:ext cx="90" cy="84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65935" name="Oval 61"/>
          <p:cNvSpPr>
            <a:spLocks noChangeArrowheads="1"/>
          </p:cNvSpPr>
          <p:nvPr/>
        </p:nvSpPr>
        <p:spPr bwMode="auto">
          <a:xfrm flipH="1">
            <a:off x="1462088" y="2076450"/>
            <a:ext cx="246062" cy="258763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36" name="Oval 62"/>
          <p:cNvSpPr>
            <a:spLocks noChangeArrowheads="1"/>
          </p:cNvSpPr>
          <p:nvPr/>
        </p:nvSpPr>
        <p:spPr bwMode="auto">
          <a:xfrm flipH="1">
            <a:off x="1462088" y="2355850"/>
            <a:ext cx="246062" cy="26035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37" name="Oval 63"/>
          <p:cNvSpPr>
            <a:spLocks noChangeArrowheads="1"/>
          </p:cNvSpPr>
          <p:nvPr/>
        </p:nvSpPr>
        <p:spPr bwMode="auto">
          <a:xfrm flipH="1">
            <a:off x="1462088" y="2636838"/>
            <a:ext cx="246062" cy="258762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38" name="Line 64"/>
          <p:cNvSpPr>
            <a:spLocks noChangeShapeType="1"/>
          </p:cNvSpPr>
          <p:nvPr/>
        </p:nvSpPr>
        <p:spPr bwMode="auto">
          <a:xfrm flipH="1">
            <a:off x="1809750" y="1663700"/>
            <a:ext cx="0" cy="3662363"/>
          </a:xfrm>
          <a:prstGeom prst="line">
            <a:avLst/>
          </a:prstGeom>
          <a:noFill/>
          <a:ln w="28575">
            <a:solidFill>
              <a:srgbClr val="91919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939" name="Rectangle 65"/>
          <p:cNvSpPr>
            <a:spLocks noChangeArrowheads="1"/>
          </p:cNvSpPr>
          <p:nvPr/>
        </p:nvSpPr>
        <p:spPr bwMode="auto">
          <a:xfrm>
            <a:off x="1698625" y="3062288"/>
            <a:ext cx="223838" cy="674687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FC0128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40" name="Rectangle 66"/>
          <p:cNvSpPr>
            <a:spLocks noChangeArrowheads="1"/>
          </p:cNvSpPr>
          <p:nvPr/>
        </p:nvSpPr>
        <p:spPr bwMode="auto">
          <a:xfrm>
            <a:off x="1704975" y="4221163"/>
            <a:ext cx="207963" cy="293687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41" name="Oval 67"/>
          <p:cNvSpPr>
            <a:spLocks noChangeArrowheads="1"/>
          </p:cNvSpPr>
          <p:nvPr/>
        </p:nvSpPr>
        <p:spPr bwMode="auto">
          <a:xfrm>
            <a:off x="1684338" y="2635250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42" name="Oval 68"/>
          <p:cNvSpPr>
            <a:spLocks noChangeArrowheads="1"/>
          </p:cNvSpPr>
          <p:nvPr/>
        </p:nvSpPr>
        <p:spPr bwMode="auto">
          <a:xfrm>
            <a:off x="1684338" y="2352675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43" name="Oval 69"/>
          <p:cNvSpPr>
            <a:spLocks noChangeArrowheads="1"/>
          </p:cNvSpPr>
          <p:nvPr/>
        </p:nvSpPr>
        <p:spPr bwMode="auto">
          <a:xfrm>
            <a:off x="1684338" y="2070100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44" name="Oval 70"/>
          <p:cNvSpPr>
            <a:spLocks noChangeArrowheads="1"/>
          </p:cNvSpPr>
          <p:nvPr/>
        </p:nvSpPr>
        <p:spPr bwMode="auto">
          <a:xfrm>
            <a:off x="1684338" y="1787525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45" name="Rectangle 71"/>
          <p:cNvSpPr>
            <a:spLocks noChangeArrowheads="1"/>
          </p:cNvSpPr>
          <p:nvPr/>
        </p:nvSpPr>
        <p:spPr bwMode="auto">
          <a:xfrm>
            <a:off x="1747838" y="3863975"/>
            <a:ext cx="125412" cy="250825"/>
          </a:xfrm>
          <a:prstGeom prst="rect">
            <a:avLst/>
          </a:prstGeom>
          <a:gradFill rotWithShape="0">
            <a:gsLst>
              <a:gs pos="0">
                <a:srgbClr val="0F1E4B"/>
              </a:gs>
              <a:gs pos="50000">
                <a:srgbClr val="3365FB"/>
              </a:gs>
              <a:gs pos="100000">
                <a:srgbClr val="0F1E4B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46" name="Rectangle 72"/>
          <p:cNvSpPr>
            <a:spLocks noChangeArrowheads="1"/>
          </p:cNvSpPr>
          <p:nvPr/>
        </p:nvSpPr>
        <p:spPr bwMode="auto">
          <a:xfrm>
            <a:off x="1706563" y="4572000"/>
            <a:ext cx="207962" cy="498475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47" name="Rectangle 73"/>
          <p:cNvSpPr>
            <a:spLocks noChangeArrowheads="1"/>
          </p:cNvSpPr>
          <p:nvPr/>
        </p:nvSpPr>
        <p:spPr bwMode="auto">
          <a:xfrm>
            <a:off x="401638" y="985838"/>
            <a:ext cx="199707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358775" eaLnBrk="0" hangingPunct="0"/>
            <a:r>
              <a:rPr lang="en-GB" b="1">
                <a:solidFill>
                  <a:srgbClr val="CCFFFF"/>
                </a:solidFill>
              </a:rPr>
              <a:t>Wild type RET</a:t>
            </a:r>
          </a:p>
        </p:txBody>
      </p:sp>
      <p:sp>
        <p:nvSpPr>
          <p:cNvPr id="165948" name="Line 74"/>
          <p:cNvSpPr>
            <a:spLocks noChangeShapeType="1"/>
          </p:cNvSpPr>
          <p:nvPr/>
        </p:nvSpPr>
        <p:spPr bwMode="auto">
          <a:xfrm>
            <a:off x="1057275" y="5133975"/>
            <a:ext cx="233363" cy="614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949" name="Line 75"/>
          <p:cNvSpPr>
            <a:spLocks noChangeShapeType="1"/>
          </p:cNvSpPr>
          <p:nvPr/>
        </p:nvSpPr>
        <p:spPr bwMode="auto">
          <a:xfrm>
            <a:off x="1363663" y="1749425"/>
            <a:ext cx="0" cy="2682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950" name="Rectangle 76"/>
          <p:cNvSpPr>
            <a:spLocks noChangeArrowheads="1"/>
          </p:cNvSpPr>
          <p:nvPr/>
        </p:nvSpPr>
        <p:spPr bwMode="auto">
          <a:xfrm>
            <a:off x="1041400" y="1489075"/>
            <a:ext cx="636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400" b="1">
                <a:solidFill>
                  <a:srgbClr val="CCFFFF"/>
                </a:solidFill>
              </a:rPr>
              <a:t>GFLs</a:t>
            </a:r>
          </a:p>
        </p:txBody>
      </p:sp>
      <p:sp>
        <p:nvSpPr>
          <p:cNvPr id="165951" name="Rectangle 77"/>
          <p:cNvSpPr>
            <a:spLocks noChangeArrowheads="1"/>
          </p:cNvSpPr>
          <p:nvPr/>
        </p:nvSpPr>
        <p:spPr bwMode="auto">
          <a:xfrm>
            <a:off x="288925" y="5819775"/>
            <a:ext cx="221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srgbClr val="FFFF99"/>
                </a:solidFill>
              </a:rPr>
              <a:t>Ligand dependent </a:t>
            </a:r>
          </a:p>
          <a:p>
            <a:pPr algn="ctr" eaLnBrk="0" hangingPunct="0"/>
            <a:r>
              <a:rPr lang="en-GB" b="1">
                <a:solidFill>
                  <a:srgbClr val="FFFF99"/>
                </a:solidFill>
              </a:rPr>
              <a:t>signalling</a:t>
            </a:r>
          </a:p>
        </p:txBody>
      </p:sp>
      <p:sp>
        <p:nvSpPr>
          <p:cNvPr id="165952" name="Line 78"/>
          <p:cNvSpPr>
            <a:spLocks noChangeShapeType="1"/>
          </p:cNvSpPr>
          <p:nvPr/>
        </p:nvSpPr>
        <p:spPr bwMode="auto">
          <a:xfrm>
            <a:off x="4357688" y="5113338"/>
            <a:ext cx="88900" cy="712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953" name="Line 79"/>
          <p:cNvSpPr>
            <a:spLocks noChangeShapeType="1"/>
          </p:cNvSpPr>
          <p:nvPr/>
        </p:nvSpPr>
        <p:spPr bwMode="auto">
          <a:xfrm flipH="1">
            <a:off x="4549775" y="5113338"/>
            <a:ext cx="88900" cy="712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954" name="Rectangle 80"/>
          <p:cNvSpPr>
            <a:spLocks noChangeArrowheads="1"/>
          </p:cNvSpPr>
          <p:nvPr/>
        </p:nvSpPr>
        <p:spPr bwMode="auto">
          <a:xfrm>
            <a:off x="3194050" y="5819775"/>
            <a:ext cx="259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srgbClr val="FFFF99"/>
                </a:solidFill>
              </a:rPr>
              <a:t>Ligand independent</a:t>
            </a:r>
          </a:p>
          <a:p>
            <a:pPr algn="ctr" eaLnBrk="0" hangingPunct="0"/>
            <a:r>
              <a:rPr lang="en-GB" b="1">
                <a:solidFill>
                  <a:srgbClr val="FFFF99"/>
                </a:solidFill>
              </a:rPr>
              <a:t>constitutive activation</a:t>
            </a:r>
          </a:p>
        </p:txBody>
      </p:sp>
      <p:sp>
        <p:nvSpPr>
          <p:cNvPr id="165955" name="Line 81"/>
          <p:cNvSpPr>
            <a:spLocks noChangeShapeType="1"/>
          </p:cNvSpPr>
          <p:nvPr/>
        </p:nvSpPr>
        <p:spPr bwMode="auto">
          <a:xfrm>
            <a:off x="7450138" y="1644650"/>
            <a:ext cx="7937" cy="3656013"/>
          </a:xfrm>
          <a:prstGeom prst="line">
            <a:avLst/>
          </a:prstGeom>
          <a:noFill/>
          <a:ln w="28575">
            <a:solidFill>
              <a:srgbClr val="91919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956" name="Rectangle 82"/>
          <p:cNvSpPr>
            <a:spLocks noChangeArrowheads="1"/>
          </p:cNvSpPr>
          <p:nvPr/>
        </p:nvSpPr>
        <p:spPr bwMode="auto">
          <a:xfrm>
            <a:off x="7346950" y="3040063"/>
            <a:ext cx="223838" cy="674687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FC0128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57" name="Rectangle 83"/>
          <p:cNvSpPr>
            <a:spLocks noChangeArrowheads="1"/>
          </p:cNvSpPr>
          <p:nvPr/>
        </p:nvSpPr>
        <p:spPr bwMode="auto">
          <a:xfrm>
            <a:off x="7353300" y="4198938"/>
            <a:ext cx="207963" cy="293687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58" name="Oval 84"/>
          <p:cNvSpPr>
            <a:spLocks noChangeArrowheads="1"/>
          </p:cNvSpPr>
          <p:nvPr/>
        </p:nvSpPr>
        <p:spPr bwMode="auto">
          <a:xfrm>
            <a:off x="7323138" y="2613025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59" name="Oval 85"/>
          <p:cNvSpPr>
            <a:spLocks noChangeArrowheads="1"/>
          </p:cNvSpPr>
          <p:nvPr/>
        </p:nvSpPr>
        <p:spPr bwMode="auto">
          <a:xfrm>
            <a:off x="7323138" y="2330450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60" name="Oval 86"/>
          <p:cNvSpPr>
            <a:spLocks noChangeArrowheads="1"/>
          </p:cNvSpPr>
          <p:nvPr/>
        </p:nvSpPr>
        <p:spPr bwMode="auto">
          <a:xfrm>
            <a:off x="7323138" y="2047875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61" name="Oval 87"/>
          <p:cNvSpPr>
            <a:spLocks noChangeArrowheads="1"/>
          </p:cNvSpPr>
          <p:nvPr/>
        </p:nvSpPr>
        <p:spPr bwMode="auto">
          <a:xfrm>
            <a:off x="7323138" y="1765300"/>
            <a:ext cx="246062" cy="258763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62" name="Rectangle 88"/>
          <p:cNvSpPr>
            <a:spLocks noChangeArrowheads="1"/>
          </p:cNvSpPr>
          <p:nvPr/>
        </p:nvSpPr>
        <p:spPr bwMode="auto">
          <a:xfrm>
            <a:off x="7396163" y="3841750"/>
            <a:ext cx="125412" cy="250825"/>
          </a:xfrm>
          <a:prstGeom prst="rect">
            <a:avLst/>
          </a:prstGeom>
          <a:gradFill rotWithShape="0">
            <a:gsLst>
              <a:gs pos="0">
                <a:srgbClr val="0F1E4B"/>
              </a:gs>
              <a:gs pos="50000">
                <a:srgbClr val="3365FB"/>
              </a:gs>
              <a:gs pos="100000">
                <a:srgbClr val="0F1E4B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63" name="Rectangle 89"/>
          <p:cNvSpPr>
            <a:spLocks noChangeArrowheads="1"/>
          </p:cNvSpPr>
          <p:nvPr/>
        </p:nvSpPr>
        <p:spPr bwMode="auto">
          <a:xfrm>
            <a:off x="7354888" y="4549775"/>
            <a:ext cx="207962" cy="498475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64" name="Rectangle 90"/>
          <p:cNvSpPr>
            <a:spLocks noChangeArrowheads="1"/>
          </p:cNvSpPr>
          <p:nvPr/>
        </p:nvSpPr>
        <p:spPr bwMode="auto">
          <a:xfrm>
            <a:off x="6030913" y="985838"/>
            <a:ext cx="28352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358775" eaLnBrk="0" hangingPunct="0"/>
            <a:r>
              <a:rPr lang="en-GB" b="1">
                <a:solidFill>
                  <a:srgbClr val="CCFFFF"/>
                </a:solidFill>
              </a:rPr>
              <a:t>TK domain</a:t>
            </a:r>
          </a:p>
          <a:p>
            <a:pPr algn="ctr" defTabSz="358775" eaLnBrk="0" hangingPunct="0"/>
            <a:r>
              <a:rPr lang="en-GB" b="1">
                <a:solidFill>
                  <a:srgbClr val="CCFFFF"/>
                </a:solidFill>
              </a:rPr>
              <a:t>(</a:t>
            </a:r>
            <a:r>
              <a:rPr lang="en-GB" b="1">
                <a:solidFill>
                  <a:srgbClr val="99FF99"/>
                </a:solidFill>
              </a:rPr>
              <a:t>MEN2A</a:t>
            </a:r>
            <a:r>
              <a:rPr lang="en-GB" b="1">
                <a:solidFill>
                  <a:srgbClr val="CCFFFF"/>
                </a:solidFill>
              </a:rPr>
              <a:t>, </a:t>
            </a:r>
            <a:r>
              <a:rPr lang="en-GB" b="1">
                <a:solidFill>
                  <a:srgbClr val="FF99FF"/>
                </a:solidFill>
              </a:rPr>
              <a:t>FMTC</a:t>
            </a:r>
            <a:r>
              <a:rPr lang="en-GB" b="1">
                <a:solidFill>
                  <a:srgbClr val="CCFFFF"/>
                </a:solidFill>
              </a:rPr>
              <a:t>, </a:t>
            </a:r>
            <a:r>
              <a:rPr lang="en-GB" b="1">
                <a:solidFill>
                  <a:srgbClr val="00FFFF"/>
                </a:solidFill>
              </a:rPr>
              <a:t>MEN2B</a:t>
            </a:r>
            <a:r>
              <a:rPr lang="en-GB" b="1">
                <a:solidFill>
                  <a:srgbClr val="CCFFFF"/>
                </a:solidFill>
              </a:rPr>
              <a:t>)</a:t>
            </a:r>
          </a:p>
        </p:txBody>
      </p:sp>
      <p:sp>
        <p:nvSpPr>
          <p:cNvPr id="165965" name="Line 94"/>
          <p:cNvSpPr>
            <a:spLocks noChangeShapeType="1"/>
          </p:cNvSpPr>
          <p:nvPr/>
        </p:nvSpPr>
        <p:spPr bwMode="auto">
          <a:xfrm flipH="1">
            <a:off x="7051675" y="5305425"/>
            <a:ext cx="301625" cy="392113"/>
          </a:xfrm>
          <a:prstGeom prst="line">
            <a:avLst/>
          </a:prstGeom>
          <a:noFill/>
          <a:ln w="57150">
            <a:solidFill>
              <a:srgbClr val="FF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966" name="Line 95"/>
          <p:cNvSpPr>
            <a:spLocks noChangeShapeType="1"/>
          </p:cNvSpPr>
          <p:nvPr/>
        </p:nvSpPr>
        <p:spPr bwMode="auto">
          <a:xfrm flipH="1">
            <a:off x="7458075" y="5368925"/>
            <a:ext cx="4763" cy="422275"/>
          </a:xfrm>
          <a:prstGeom prst="line">
            <a:avLst/>
          </a:prstGeom>
          <a:noFill/>
          <a:ln w="57150">
            <a:solidFill>
              <a:srgbClr val="FF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967" name="Line 96"/>
          <p:cNvSpPr>
            <a:spLocks noChangeShapeType="1"/>
          </p:cNvSpPr>
          <p:nvPr/>
        </p:nvSpPr>
        <p:spPr bwMode="auto">
          <a:xfrm>
            <a:off x="7597775" y="5295900"/>
            <a:ext cx="301625" cy="392113"/>
          </a:xfrm>
          <a:prstGeom prst="line">
            <a:avLst/>
          </a:prstGeom>
          <a:noFill/>
          <a:ln w="57150">
            <a:solidFill>
              <a:srgbClr val="FF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968" name="Line 97"/>
          <p:cNvSpPr>
            <a:spLocks noChangeShapeType="1"/>
          </p:cNvSpPr>
          <p:nvPr/>
        </p:nvSpPr>
        <p:spPr bwMode="auto">
          <a:xfrm flipH="1">
            <a:off x="1479550" y="5133975"/>
            <a:ext cx="233363" cy="614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969" name="Rectangle 98"/>
          <p:cNvSpPr>
            <a:spLocks noChangeArrowheads="1"/>
          </p:cNvSpPr>
          <p:nvPr/>
        </p:nvSpPr>
        <p:spPr bwMode="auto">
          <a:xfrm>
            <a:off x="6092825" y="5819775"/>
            <a:ext cx="272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srgbClr val="FFFF99"/>
                </a:solidFill>
              </a:rPr>
              <a:t>Altered TK activity and </a:t>
            </a:r>
          </a:p>
          <a:p>
            <a:pPr algn="ctr" eaLnBrk="0" hangingPunct="0"/>
            <a:r>
              <a:rPr lang="en-GB" b="1">
                <a:solidFill>
                  <a:srgbClr val="FFFF99"/>
                </a:solidFill>
              </a:rPr>
              <a:t>substrate specificity</a:t>
            </a:r>
          </a:p>
        </p:txBody>
      </p:sp>
      <p:sp>
        <p:nvSpPr>
          <p:cNvPr id="165970" name="Oval 100"/>
          <p:cNvSpPr>
            <a:spLocks noChangeArrowheads="1"/>
          </p:cNvSpPr>
          <p:nvPr/>
        </p:nvSpPr>
        <p:spPr bwMode="auto">
          <a:xfrm>
            <a:off x="4070350" y="2936875"/>
            <a:ext cx="841375" cy="893763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5971" name="Oval 101"/>
          <p:cNvSpPr>
            <a:spLocks noChangeArrowheads="1"/>
          </p:cNvSpPr>
          <p:nvPr/>
        </p:nvSpPr>
        <p:spPr bwMode="auto">
          <a:xfrm>
            <a:off x="7204075" y="4168775"/>
            <a:ext cx="503238" cy="893763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Line 3"/>
          <p:cNvSpPr>
            <a:spLocks noChangeShapeType="1"/>
          </p:cNvSpPr>
          <p:nvPr/>
        </p:nvSpPr>
        <p:spPr bwMode="auto">
          <a:xfrm>
            <a:off x="6122988" y="3905250"/>
            <a:ext cx="549275" cy="0"/>
          </a:xfrm>
          <a:prstGeom prst="line">
            <a:avLst/>
          </a:prstGeom>
          <a:noFill/>
          <a:ln w="254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14" name="Rectangle 13"/>
          <p:cNvSpPr>
            <a:spLocks noChangeArrowheads="1"/>
          </p:cNvSpPr>
          <p:nvPr/>
        </p:nvSpPr>
        <p:spPr bwMode="auto">
          <a:xfrm>
            <a:off x="3230563" y="2052638"/>
            <a:ext cx="1676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GB" sz="1600" b="1" u="sng">
                <a:solidFill>
                  <a:srgbClr val="00FFFF"/>
                </a:solidFill>
              </a:rPr>
              <a:t>MEN 2B</a:t>
            </a:r>
          </a:p>
          <a:p>
            <a:pPr algn="ctr" eaLnBrk="0" hangingPunct="0"/>
            <a:r>
              <a:rPr lang="en-GB" sz="1600" b="1">
                <a:solidFill>
                  <a:srgbClr val="00FFFF"/>
                </a:solidFill>
              </a:rPr>
              <a:t>A883F</a:t>
            </a:r>
          </a:p>
          <a:p>
            <a:pPr algn="ctr" eaLnBrk="0" hangingPunct="0"/>
            <a:r>
              <a:rPr lang="en-GB" sz="1600" b="1">
                <a:solidFill>
                  <a:srgbClr val="00FFFF"/>
                </a:solidFill>
              </a:rPr>
              <a:t>V804M+E805K</a:t>
            </a:r>
          </a:p>
          <a:p>
            <a:pPr algn="ctr" eaLnBrk="0" hangingPunct="0"/>
            <a:r>
              <a:rPr lang="en-GB" sz="1600" b="1">
                <a:solidFill>
                  <a:srgbClr val="00FFFF"/>
                </a:solidFill>
              </a:rPr>
              <a:t>V804M+Y806C</a:t>
            </a:r>
          </a:p>
          <a:p>
            <a:pPr algn="ctr" eaLnBrk="0" hangingPunct="0"/>
            <a:r>
              <a:rPr lang="en-GB" sz="1600" b="1">
                <a:solidFill>
                  <a:srgbClr val="00FFFF"/>
                </a:solidFill>
              </a:rPr>
              <a:t> V804M+S904C</a:t>
            </a:r>
            <a:r>
              <a:rPr lang="en-GB" sz="1600" b="1"/>
              <a:t> </a:t>
            </a:r>
          </a:p>
          <a:p>
            <a:pPr algn="ctr" eaLnBrk="0" hangingPunct="0"/>
            <a:r>
              <a:rPr lang="en-GB" sz="1600" b="1">
                <a:solidFill>
                  <a:srgbClr val="00FFFF"/>
                </a:solidFill>
              </a:rPr>
              <a:t>M918T </a:t>
            </a:r>
          </a:p>
        </p:txBody>
      </p:sp>
      <p:sp>
        <p:nvSpPr>
          <p:cNvPr id="166915" name="Rectangle 23"/>
          <p:cNvSpPr>
            <a:spLocks noChangeArrowheads="1"/>
          </p:cNvSpPr>
          <p:nvPr/>
        </p:nvSpPr>
        <p:spPr bwMode="auto">
          <a:xfrm>
            <a:off x="2024063" y="2065338"/>
            <a:ext cx="14763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 b="1" u="sng">
                <a:solidFill>
                  <a:srgbClr val="FF99FF"/>
                </a:solidFill>
              </a:rPr>
              <a:t>FMTC?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321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515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531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532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600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603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606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631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635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777</a:t>
            </a:r>
            <a:endParaRPr lang="en-GB" sz="1600" b="1">
              <a:solidFill>
                <a:schemeClr val="tx2"/>
              </a:solidFill>
            </a:endParaRP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V804M+V778I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819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833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844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866</a:t>
            </a:r>
          </a:p>
          <a:p>
            <a:pPr algn="ctr" eaLnBrk="0" hangingPunct="0"/>
            <a:r>
              <a:rPr lang="en-GB" sz="1600" b="1">
                <a:solidFill>
                  <a:srgbClr val="FF99FF"/>
                </a:solidFill>
              </a:rPr>
              <a:t>912</a:t>
            </a:r>
          </a:p>
        </p:txBody>
      </p:sp>
      <p:sp>
        <p:nvSpPr>
          <p:cNvPr id="166916" name="Rectangle 36"/>
          <p:cNvSpPr>
            <a:spLocks noChangeArrowheads="1"/>
          </p:cNvSpPr>
          <p:nvPr/>
        </p:nvSpPr>
        <p:spPr bwMode="auto">
          <a:xfrm>
            <a:off x="285750" y="2046288"/>
            <a:ext cx="2009775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600" b="1" u="sng">
                <a:solidFill>
                  <a:srgbClr val="99FF99"/>
                </a:solidFill>
              </a:rPr>
              <a:t>MEN2A or FMTC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533</a:t>
            </a:r>
          </a:p>
          <a:p>
            <a:pPr algn="ctr" eaLnBrk="0" hangingPunct="0"/>
            <a:r>
              <a:rPr lang="en-GB" sz="1600" b="1"/>
              <a:t>C609</a:t>
            </a:r>
          </a:p>
          <a:p>
            <a:pPr algn="ctr" eaLnBrk="0" hangingPunct="0"/>
            <a:r>
              <a:rPr lang="en-GB" sz="1600" b="1"/>
              <a:t>C611</a:t>
            </a:r>
          </a:p>
          <a:p>
            <a:pPr algn="ctr" eaLnBrk="0" hangingPunct="0"/>
            <a:r>
              <a:rPr lang="en-GB" sz="1600" b="1"/>
              <a:t>C618</a:t>
            </a:r>
          </a:p>
          <a:p>
            <a:pPr algn="ctr" eaLnBrk="0" hangingPunct="0"/>
            <a:r>
              <a:rPr lang="en-GB" sz="1600" b="1"/>
              <a:t>C620</a:t>
            </a:r>
          </a:p>
          <a:p>
            <a:pPr algn="ctr" eaLnBrk="0" hangingPunct="0"/>
            <a:r>
              <a:rPr lang="en-GB" sz="1600" b="1"/>
              <a:t>C630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633</a:t>
            </a:r>
          </a:p>
          <a:p>
            <a:pPr algn="ctr" eaLnBrk="0" hangingPunct="0"/>
            <a:r>
              <a:rPr lang="en-GB" sz="1600" b="1"/>
              <a:t>C634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649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666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768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790 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791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804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891</a:t>
            </a: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9088" y="457200"/>
            <a:ext cx="8499475" cy="685800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Strong genotype phenotype correlation in MEN2</a:t>
            </a:r>
          </a:p>
        </p:txBody>
      </p:sp>
      <p:sp>
        <p:nvSpPr>
          <p:cNvPr id="166918" name="Line 3"/>
          <p:cNvSpPr>
            <a:spLocks noChangeShapeType="1"/>
          </p:cNvSpPr>
          <p:nvPr/>
        </p:nvSpPr>
        <p:spPr bwMode="auto">
          <a:xfrm>
            <a:off x="6122988" y="3856038"/>
            <a:ext cx="549275" cy="0"/>
          </a:xfrm>
          <a:prstGeom prst="line">
            <a:avLst/>
          </a:prstGeom>
          <a:noFill/>
          <a:ln w="254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19" name="Rectangle 5"/>
          <p:cNvSpPr>
            <a:spLocks noChangeArrowheads="1"/>
          </p:cNvSpPr>
          <p:nvPr/>
        </p:nvSpPr>
        <p:spPr bwMode="auto">
          <a:xfrm>
            <a:off x="6149975" y="1357313"/>
            <a:ext cx="5397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NH</a:t>
            </a:r>
            <a:r>
              <a:rPr lang="en-GB" sz="1400" b="1" baseline="-25000">
                <a:solidFill>
                  <a:srgbClr val="FFFF99"/>
                </a:solidFill>
              </a:rPr>
              <a:t>2</a:t>
            </a:r>
          </a:p>
        </p:txBody>
      </p:sp>
      <p:sp>
        <p:nvSpPr>
          <p:cNvPr id="166920" name="Rectangle 6"/>
          <p:cNvSpPr>
            <a:spLocks noChangeArrowheads="1"/>
          </p:cNvSpPr>
          <p:nvPr/>
        </p:nvSpPr>
        <p:spPr bwMode="auto">
          <a:xfrm>
            <a:off x="7335838" y="2054225"/>
            <a:ext cx="13525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Cadherin like</a:t>
            </a:r>
          </a:p>
        </p:txBody>
      </p:sp>
      <p:sp>
        <p:nvSpPr>
          <p:cNvPr id="166921" name="Rectangle 7"/>
          <p:cNvSpPr>
            <a:spLocks noChangeArrowheads="1"/>
          </p:cNvSpPr>
          <p:nvPr/>
        </p:nvSpPr>
        <p:spPr bwMode="auto">
          <a:xfrm>
            <a:off x="7335838" y="2955925"/>
            <a:ext cx="14351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Cysteine rich</a:t>
            </a:r>
          </a:p>
        </p:txBody>
      </p:sp>
      <p:sp>
        <p:nvSpPr>
          <p:cNvPr id="166922" name="Rectangle 8"/>
          <p:cNvSpPr>
            <a:spLocks noChangeArrowheads="1"/>
          </p:cNvSpPr>
          <p:nvPr/>
        </p:nvSpPr>
        <p:spPr bwMode="auto">
          <a:xfrm>
            <a:off x="7335838" y="3716338"/>
            <a:ext cx="157003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Transmembrane</a:t>
            </a:r>
          </a:p>
        </p:txBody>
      </p:sp>
      <p:sp>
        <p:nvSpPr>
          <p:cNvPr id="166923" name="Rectangle 9"/>
          <p:cNvSpPr>
            <a:spLocks noChangeArrowheads="1"/>
          </p:cNvSpPr>
          <p:nvPr/>
        </p:nvSpPr>
        <p:spPr bwMode="auto">
          <a:xfrm>
            <a:off x="7335838" y="4797425"/>
            <a:ext cx="16573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Tyrosine kinase </a:t>
            </a:r>
          </a:p>
        </p:txBody>
      </p:sp>
      <p:sp>
        <p:nvSpPr>
          <p:cNvPr id="166924" name="Line 10"/>
          <p:cNvSpPr>
            <a:spLocks noChangeShapeType="1"/>
          </p:cNvSpPr>
          <p:nvPr/>
        </p:nvSpPr>
        <p:spPr bwMode="auto">
          <a:xfrm>
            <a:off x="7046913" y="2206625"/>
            <a:ext cx="322262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25" name="Rectangle 11"/>
          <p:cNvSpPr>
            <a:spLocks noChangeArrowheads="1"/>
          </p:cNvSpPr>
          <p:nvPr/>
        </p:nvSpPr>
        <p:spPr bwMode="auto">
          <a:xfrm>
            <a:off x="6053138" y="6084888"/>
            <a:ext cx="7143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COOH</a:t>
            </a:r>
          </a:p>
        </p:txBody>
      </p:sp>
      <p:sp>
        <p:nvSpPr>
          <p:cNvPr id="166926" name="Line 12"/>
          <p:cNvSpPr>
            <a:spLocks noChangeShapeType="1"/>
          </p:cNvSpPr>
          <p:nvPr/>
        </p:nvSpPr>
        <p:spPr bwMode="auto">
          <a:xfrm>
            <a:off x="5734050" y="1568450"/>
            <a:ext cx="495300" cy="83343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6927" name="Line 15"/>
          <p:cNvSpPr>
            <a:spLocks noChangeShapeType="1"/>
          </p:cNvSpPr>
          <p:nvPr/>
        </p:nvSpPr>
        <p:spPr bwMode="auto">
          <a:xfrm flipH="1">
            <a:off x="6408738" y="1644650"/>
            <a:ext cx="1587" cy="4451350"/>
          </a:xfrm>
          <a:prstGeom prst="line">
            <a:avLst/>
          </a:prstGeom>
          <a:noFill/>
          <a:ln w="50800">
            <a:solidFill>
              <a:srgbClr val="91919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28" name="Rectangle 16"/>
          <p:cNvSpPr>
            <a:spLocks noChangeArrowheads="1"/>
          </p:cNvSpPr>
          <p:nvPr/>
        </p:nvSpPr>
        <p:spPr bwMode="auto">
          <a:xfrm>
            <a:off x="6259513" y="2803525"/>
            <a:ext cx="303212" cy="90487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FC0128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29" name="Rectangle 17"/>
          <p:cNvSpPr>
            <a:spLocks noChangeArrowheads="1"/>
          </p:cNvSpPr>
          <p:nvPr/>
        </p:nvSpPr>
        <p:spPr bwMode="auto">
          <a:xfrm>
            <a:off x="6326188" y="3729038"/>
            <a:ext cx="169862" cy="303212"/>
          </a:xfrm>
          <a:prstGeom prst="rect">
            <a:avLst/>
          </a:prstGeom>
          <a:gradFill rotWithShape="0">
            <a:gsLst>
              <a:gs pos="0">
                <a:srgbClr val="0F1E4B"/>
              </a:gs>
              <a:gs pos="50000">
                <a:srgbClr val="3365FB"/>
              </a:gs>
              <a:gs pos="100000">
                <a:srgbClr val="0F1E4B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30" name="Rectangle 18"/>
          <p:cNvSpPr>
            <a:spLocks noChangeArrowheads="1"/>
          </p:cNvSpPr>
          <p:nvPr/>
        </p:nvSpPr>
        <p:spPr bwMode="auto">
          <a:xfrm>
            <a:off x="6259513" y="4391025"/>
            <a:ext cx="293687" cy="1276350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31" name="Oval 19"/>
          <p:cNvSpPr>
            <a:spLocks noChangeArrowheads="1"/>
          </p:cNvSpPr>
          <p:nvPr/>
        </p:nvSpPr>
        <p:spPr bwMode="auto">
          <a:xfrm>
            <a:off x="6273800" y="2433638"/>
            <a:ext cx="266700" cy="242887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32" name="Oval 20"/>
          <p:cNvSpPr>
            <a:spLocks noChangeArrowheads="1"/>
          </p:cNvSpPr>
          <p:nvPr/>
        </p:nvSpPr>
        <p:spPr bwMode="auto">
          <a:xfrm>
            <a:off x="6273800" y="2200275"/>
            <a:ext cx="266700" cy="242888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33" name="Oval 21"/>
          <p:cNvSpPr>
            <a:spLocks noChangeArrowheads="1"/>
          </p:cNvSpPr>
          <p:nvPr/>
        </p:nvSpPr>
        <p:spPr bwMode="auto">
          <a:xfrm>
            <a:off x="6273800" y="1966913"/>
            <a:ext cx="266700" cy="242887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34" name="Oval 22"/>
          <p:cNvSpPr>
            <a:spLocks noChangeArrowheads="1"/>
          </p:cNvSpPr>
          <p:nvPr/>
        </p:nvSpPr>
        <p:spPr bwMode="auto">
          <a:xfrm>
            <a:off x="6273800" y="1728788"/>
            <a:ext cx="266700" cy="242887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35" name="Line 25"/>
          <p:cNvSpPr>
            <a:spLocks noChangeShapeType="1"/>
          </p:cNvSpPr>
          <p:nvPr/>
        </p:nvSpPr>
        <p:spPr bwMode="auto">
          <a:xfrm flipV="1">
            <a:off x="5761038" y="3676650"/>
            <a:ext cx="396875" cy="47942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6936" name="Line 26"/>
          <p:cNvSpPr>
            <a:spLocks noChangeShapeType="1"/>
          </p:cNvSpPr>
          <p:nvPr/>
        </p:nvSpPr>
        <p:spPr bwMode="auto">
          <a:xfrm>
            <a:off x="5702300" y="1822450"/>
            <a:ext cx="527050" cy="108267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6937" name="Line 29"/>
          <p:cNvSpPr>
            <a:spLocks noChangeShapeType="1"/>
          </p:cNvSpPr>
          <p:nvPr/>
        </p:nvSpPr>
        <p:spPr bwMode="auto">
          <a:xfrm>
            <a:off x="5757863" y="4435475"/>
            <a:ext cx="431800" cy="1143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66938" name="Group 36"/>
          <p:cNvGrpSpPr>
            <a:grpSpLocks/>
          </p:cNvGrpSpPr>
          <p:nvPr/>
        </p:nvGrpSpPr>
        <p:grpSpPr bwMode="auto">
          <a:xfrm>
            <a:off x="6734175" y="1465263"/>
            <a:ext cx="269875" cy="4854575"/>
            <a:chOff x="4332" y="609"/>
            <a:chExt cx="170" cy="3208"/>
          </a:xfrm>
        </p:grpSpPr>
        <p:sp>
          <p:nvSpPr>
            <p:cNvPr id="166956" name="Rectangle 38"/>
            <p:cNvSpPr>
              <a:spLocks noChangeArrowheads="1"/>
            </p:cNvSpPr>
            <p:nvPr/>
          </p:nvSpPr>
          <p:spPr bwMode="auto">
            <a:xfrm>
              <a:off x="4339" y="638"/>
              <a:ext cx="150" cy="315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6957" name="Rectangle 39"/>
            <p:cNvSpPr>
              <a:spLocks noChangeArrowheads="1"/>
            </p:cNvSpPr>
            <p:nvPr/>
          </p:nvSpPr>
          <p:spPr bwMode="auto">
            <a:xfrm>
              <a:off x="4344" y="698"/>
              <a:ext cx="140" cy="147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6958" name="Rectangle 40"/>
            <p:cNvSpPr>
              <a:spLocks noChangeArrowheads="1"/>
            </p:cNvSpPr>
            <p:nvPr/>
          </p:nvSpPr>
          <p:spPr bwMode="auto">
            <a:xfrm>
              <a:off x="4350" y="1080"/>
              <a:ext cx="129" cy="16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6959" name="Rectangle 41"/>
            <p:cNvSpPr>
              <a:spLocks noChangeArrowheads="1"/>
            </p:cNvSpPr>
            <p:nvPr/>
          </p:nvSpPr>
          <p:spPr bwMode="auto">
            <a:xfrm>
              <a:off x="4346" y="1433"/>
              <a:ext cx="136" cy="9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6960" name="Rectangle 42"/>
            <p:cNvSpPr>
              <a:spLocks noChangeArrowheads="1"/>
            </p:cNvSpPr>
            <p:nvPr/>
          </p:nvSpPr>
          <p:spPr bwMode="auto">
            <a:xfrm>
              <a:off x="4346" y="1611"/>
              <a:ext cx="136" cy="19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6961" name="Text Box 43"/>
            <p:cNvSpPr txBox="1">
              <a:spLocks noChangeArrowheads="1"/>
            </p:cNvSpPr>
            <p:nvPr/>
          </p:nvSpPr>
          <p:spPr bwMode="auto">
            <a:xfrm>
              <a:off x="4344" y="609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</a:t>
              </a:r>
            </a:p>
          </p:txBody>
        </p:sp>
        <p:sp>
          <p:nvSpPr>
            <p:cNvPr id="166962" name="Text Box 44"/>
            <p:cNvSpPr txBox="1">
              <a:spLocks noChangeArrowheads="1"/>
            </p:cNvSpPr>
            <p:nvPr/>
          </p:nvSpPr>
          <p:spPr bwMode="auto">
            <a:xfrm>
              <a:off x="4344" y="713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66963" name="Text Box 45"/>
            <p:cNvSpPr txBox="1">
              <a:spLocks noChangeArrowheads="1"/>
            </p:cNvSpPr>
            <p:nvPr/>
          </p:nvSpPr>
          <p:spPr bwMode="auto">
            <a:xfrm>
              <a:off x="4344" y="880"/>
              <a:ext cx="143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3</a:t>
              </a:r>
            </a:p>
          </p:txBody>
        </p:sp>
        <p:sp>
          <p:nvSpPr>
            <p:cNvPr id="166964" name="Text Box 46"/>
            <p:cNvSpPr txBox="1">
              <a:spLocks noChangeArrowheads="1"/>
            </p:cNvSpPr>
            <p:nvPr/>
          </p:nvSpPr>
          <p:spPr bwMode="auto">
            <a:xfrm>
              <a:off x="4344" y="1102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66965" name="Text Box 47"/>
            <p:cNvSpPr txBox="1">
              <a:spLocks noChangeArrowheads="1"/>
            </p:cNvSpPr>
            <p:nvPr/>
          </p:nvSpPr>
          <p:spPr bwMode="auto">
            <a:xfrm>
              <a:off x="4344" y="1272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5</a:t>
              </a:r>
            </a:p>
          </p:txBody>
        </p:sp>
        <p:sp>
          <p:nvSpPr>
            <p:cNvPr id="166966" name="Text Box 48"/>
            <p:cNvSpPr txBox="1">
              <a:spLocks noChangeArrowheads="1"/>
            </p:cNvSpPr>
            <p:nvPr/>
          </p:nvSpPr>
          <p:spPr bwMode="auto">
            <a:xfrm>
              <a:off x="4344" y="1422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66967" name="Rectangle 49"/>
            <p:cNvSpPr>
              <a:spLocks noChangeArrowheads="1"/>
            </p:cNvSpPr>
            <p:nvPr/>
          </p:nvSpPr>
          <p:spPr bwMode="auto">
            <a:xfrm>
              <a:off x="4346" y="1948"/>
              <a:ext cx="136" cy="15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6968" name="Rectangle 50"/>
            <p:cNvSpPr>
              <a:spLocks noChangeArrowheads="1"/>
            </p:cNvSpPr>
            <p:nvPr/>
          </p:nvSpPr>
          <p:spPr bwMode="auto">
            <a:xfrm>
              <a:off x="4346" y="2432"/>
              <a:ext cx="136" cy="217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6969" name="Text Box 51"/>
            <p:cNvSpPr txBox="1">
              <a:spLocks noChangeArrowheads="1"/>
            </p:cNvSpPr>
            <p:nvPr/>
          </p:nvSpPr>
          <p:spPr bwMode="auto">
            <a:xfrm>
              <a:off x="4344" y="1651"/>
              <a:ext cx="143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166970" name="Text Box 52"/>
            <p:cNvSpPr txBox="1">
              <a:spLocks noChangeArrowheads="1"/>
            </p:cNvSpPr>
            <p:nvPr/>
          </p:nvSpPr>
          <p:spPr bwMode="auto">
            <a:xfrm>
              <a:off x="4332" y="1979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10</a:t>
              </a:r>
            </a:p>
          </p:txBody>
        </p:sp>
        <p:sp>
          <p:nvSpPr>
            <p:cNvPr id="166971" name="Text Box 53"/>
            <p:cNvSpPr txBox="1">
              <a:spLocks noChangeArrowheads="1"/>
            </p:cNvSpPr>
            <p:nvPr/>
          </p:nvSpPr>
          <p:spPr bwMode="auto">
            <a:xfrm>
              <a:off x="4332" y="2481"/>
              <a:ext cx="17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12</a:t>
              </a:r>
            </a:p>
          </p:txBody>
        </p:sp>
        <p:sp>
          <p:nvSpPr>
            <p:cNvPr id="166972" name="Text Box 54"/>
            <p:cNvSpPr txBox="1">
              <a:spLocks noChangeArrowheads="1"/>
            </p:cNvSpPr>
            <p:nvPr/>
          </p:nvSpPr>
          <p:spPr bwMode="auto">
            <a:xfrm>
              <a:off x="4332" y="2253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11</a:t>
              </a:r>
            </a:p>
          </p:txBody>
        </p:sp>
        <p:sp>
          <p:nvSpPr>
            <p:cNvPr id="166973" name="Text Box 55"/>
            <p:cNvSpPr txBox="1">
              <a:spLocks noChangeArrowheads="1"/>
            </p:cNvSpPr>
            <p:nvPr/>
          </p:nvSpPr>
          <p:spPr bwMode="auto">
            <a:xfrm>
              <a:off x="4332" y="2644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13</a:t>
              </a:r>
            </a:p>
          </p:txBody>
        </p:sp>
        <p:sp>
          <p:nvSpPr>
            <p:cNvPr id="166974" name="Rectangle 56"/>
            <p:cNvSpPr>
              <a:spLocks noChangeArrowheads="1"/>
            </p:cNvSpPr>
            <p:nvPr/>
          </p:nvSpPr>
          <p:spPr bwMode="auto">
            <a:xfrm>
              <a:off x="4346" y="2766"/>
              <a:ext cx="136" cy="25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6975" name="Text Box 57"/>
            <p:cNvSpPr txBox="1">
              <a:spLocks noChangeArrowheads="1"/>
            </p:cNvSpPr>
            <p:nvPr/>
          </p:nvSpPr>
          <p:spPr bwMode="auto">
            <a:xfrm>
              <a:off x="4332" y="2838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14</a:t>
              </a:r>
            </a:p>
          </p:txBody>
        </p:sp>
        <p:sp>
          <p:nvSpPr>
            <p:cNvPr id="166976" name="Rectangle 58"/>
            <p:cNvSpPr>
              <a:spLocks noChangeArrowheads="1"/>
            </p:cNvSpPr>
            <p:nvPr/>
          </p:nvSpPr>
          <p:spPr bwMode="auto">
            <a:xfrm>
              <a:off x="4346" y="3112"/>
              <a:ext cx="136" cy="7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6977" name="Text Box 59"/>
            <p:cNvSpPr txBox="1">
              <a:spLocks noChangeArrowheads="1"/>
            </p:cNvSpPr>
            <p:nvPr/>
          </p:nvSpPr>
          <p:spPr bwMode="auto">
            <a:xfrm>
              <a:off x="4332" y="3089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16</a:t>
              </a:r>
            </a:p>
          </p:txBody>
        </p:sp>
        <p:sp>
          <p:nvSpPr>
            <p:cNvPr id="166978" name="Text Box 60"/>
            <p:cNvSpPr txBox="1">
              <a:spLocks noChangeArrowheads="1"/>
            </p:cNvSpPr>
            <p:nvPr/>
          </p:nvSpPr>
          <p:spPr bwMode="auto">
            <a:xfrm>
              <a:off x="4332" y="3002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15</a:t>
              </a:r>
            </a:p>
          </p:txBody>
        </p:sp>
        <p:sp>
          <p:nvSpPr>
            <p:cNvPr id="166979" name="Rectangle 61"/>
            <p:cNvSpPr>
              <a:spLocks noChangeArrowheads="1"/>
            </p:cNvSpPr>
            <p:nvPr/>
          </p:nvSpPr>
          <p:spPr bwMode="auto">
            <a:xfrm>
              <a:off x="4346" y="3338"/>
              <a:ext cx="136" cy="9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6980" name="Text Box 62"/>
            <p:cNvSpPr txBox="1">
              <a:spLocks noChangeArrowheads="1"/>
            </p:cNvSpPr>
            <p:nvPr/>
          </p:nvSpPr>
          <p:spPr bwMode="auto">
            <a:xfrm>
              <a:off x="4332" y="3327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18</a:t>
              </a:r>
            </a:p>
          </p:txBody>
        </p:sp>
        <p:sp>
          <p:nvSpPr>
            <p:cNvPr id="166981" name="Text Box 63"/>
            <p:cNvSpPr txBox="1">
              <a:spLocks noChangeArrowheads="1"/>
            </p:cNvSpPr>
            <p:nvPr/>
          </p:nvSpPr>
          <p:spPr bwMode="auto">
            <a:xfrm>
              <a:off x="4332" y="3197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17</a:t>
              </a:r>
            </a:p>
          </p:txBody>
        </p:sp>
        <p:sp>
          <p:nvSpPr>
            <p:cNvPr id="166982" name="Rectangle 64"/>
            <p:cNvSpPr>
              <a:spLocks noChangeArrowheads="1"/>
            </p:cNvSpPr>
            <p:nvPr/>
          </p:nvSpPr>
          <p:spPr bwMode="auto">
            <a:xfrm>
              <a:off x="4346" y="3549"/>
              <a:ext cx="136" cy="15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166983" name="Text Box 65"/>
            <p:cNvSpPr txBox="1">
              <a:spLocks noChangeArrowheads="1"/>
            </p:cNvSpPr>
            <p:nvPr/>
          </p:nvSpPr>
          <p:spPr bwMode="auto">
            <a:xfrm>
              <a:off x="4332" y="3565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chemeClr val="tx2"/>
                  </a:solidFill>
                </a:rPr>
                <a:t>20</a:t>
              </a:r>
            </a:p>
          </p:txBody>
        </p:sp>
        <p:sp>
          <p:nvSpPr>
            <p:cNvPr id="166984" name="Text Box 66"/>
            <p:cNvSpPr txBox="1">
              <a:spLocks noChangeArrowheads="1"/>
            </p:cNvSpPr>
            <p:nvPr/>
          </p:nvSpPr>
          <p:spPr bwMode="auto">
            <a:xfrm>
              <a:off x="4332" y="3445"/>
              <a:ext cx="17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19</a:t>
              </a:r>
            </a:p>
          </p:txBody>
        </p:sp>
        <p:sp>
          <p:nvSpPr>
            <p:cNvPr id="166985" name="Text Box 67"/>
            <p:cNvSpPr txBox="1">
              <a:spLocks noChangeArrowheads="1"/>
            </p:cNvSpPr>
            <p:nvPr/>
          </p:nvSpPr>
          <p:spPr bwMode="auto">
            <a:xfrm>
              <a:off x="4332" y="3695"/>
              <a:ext cx="17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21</a:t>
              </a:r>
            </a:p>
          </p:txBody>
        </p:sp>
        <p:sp>
          <p:nvSpPr>
            <p:cNvPr id="166986" name="Text Box 68"/>
            <p:cNvSpPr txBox="1">
              <a:spLocks noChangeArrowheads="1"/>
            </p:cNvSpPr>
            <p:nvPr/>
          </p:nvSpPr>
          <p:spPr bwMode="auto">
            <a:xfrm>
              <a:off x="4344" y="1509"/>
              <a:ext cx="1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7</a:t>
              </a:r>
            </a:p>
          </p:txBody>
        </p:sp>
        <p:sp>
          <p:nvSpPr>
            <p:cNvPr id="166987" name="Text Box 69"/>
            <p:cNvSpPr txBox="1">
              <a:spLocks noChangeArrowheads="1"/>
            </p:cNvSpPr>
            <p:nvPr/>
          </p:nvSpPr>
          <p:spPr bwMode="auto">
            <a:xfrm>
              <a:off x="4344" y="1821"/>
              <a:ext cx="143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600" b="1">
                  <a:solidFill>
                    <a:srgbClr val="232323"/>
                  </a:solidFill>
                </a:rPr>
                <a:t>9</a:t>
              </a:r>
            </a:p>
          </p:txBody>
        </p:sp>
        <p:sp>
          <p:nvSpPr>
            <p:cNvPr id="166988" name="Rectangle 70"/>
            <p:cNvSpPr>
              <a:spLocks noChangeArrowheads="1"/>
            </p:cNvSpPr>
            <p:nvPr/>
          </p:nvSpPr>
          <p:spPr bwMode="auto">
            <a:xfrm>
              <a:off x="4337" y="614"/>
              <a:ext cx="155" cy="3191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66989" name="Rectangle 71"/>
            <p:cNvSpPr>
              <a:spLocks noChangeArrowheads="1"/>
            </p:cNvSpPr>
            <p:nvPr/>
          </p:nvSpPr>
          <p:spPr bwMode="auto">
            <a:xfrm>
              <a:off x="4337" y="624"/>
              <a:ext cx="155" cy="318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66939" name="Line 72"/>
          <p:cNvSpPr>
            <a:spLocks noChangeShapeType="1"/>
          </p:cNvSpPr>
          <p:nvPr/>
        </p:nvSpPr>
        <p:spPr bwMode="auto">
          <a:xfrm>
            <a:off x="7046913" y="3884613"/>
            <a:ext cx="322262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40" name="Line 73"/>
          <p:cNvSpPr>
            <a:spLocks noChangeShapeType="1"/>
          </p:cNvSpPr>
          <p:nvPr/>
        </p:nvSpPr>
        <p:spPr bwMode="auto">
          <a:xfrm>
            <a:off x="7046913" y="3106738"/>
            <a:ext cx="322262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41" name="Line 74"/>
          <p:cNvSpPr>
            <a:spLocks noChangeShapeType="1"/>
          </p:cNvSpPr>
          <p:nvPr/>
        </p:nvSpPr>
        <p:spPr bwMode="auto">
          <a:xfrm>
            <a:off x="7046913" y="4968875"/>
            <a:ext cx="322262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42" name="Line 79"/>
          <p:cNvSpPr>
            <a:spLocks noChangeShapeType="1"/>
          </p:cNvSpPr>
          <p:nvPr/>
        </p:nvSpPr>
        <p:spPr bwMode="auto">
          <a:xfrm flipV="1">
            <a:off x="5759450" y="5305425"/>
            <a:ext cx="430213" cy="855663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6943" name="Rectangle 97"/>
          <p:cNvSpPr>
            <a:spLocks noChangeArrowheads="1"/>
          </p:cNvSpPr>
          <p:nvPr/>
        </p:nvSpPr>
        <p:spPr bwMode="auto">
          <a:xfrm>
            <a:off x="977900" y="4056063"/>
            <a:ext cx="639763" cy="25241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44" name="Text Box 24"/>
          <p:cNvSpPr txBox="1">
            <a:spLocks noChangeArrowheads="1"/>
          </p:cNvSpPr>
          <p:nvPr/>
        </p:nvSpPr>
        <p:spPr bwMode="auto">
          <a:xfrm>
            <a:off x="5357813" y="1628775"/>
            <a:ext cx="43815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515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531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532</a:t>
            </a:r>
          </a:p>
          <a:p>
            <a:pPr algn="ctr" eaLnBrk="0" hangingPunct="0"/>
            <a:r>
              <a:rPr lang="en-GB" sz="1000" b="1">
                <a:solidFill>
                  <a:srgbClr val="99FF99"/>
                </a:solidFill>
              </a:rPr>
              <a:t>533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600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603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606</a:t>
            </a:r>
          </a:p>
          <a:p>
            <a:pPr algn="ctr" eaLnBrk="0" hangingPunct="0"/>
            <a:r>
              <a:rPr lang="en-GB" sz="1000" b="1"/>
              <a:t>609</a:t>
            </a:r>
          </a:p>
          <a:p>
            <a:pPr algn="ctr" eaLnBrk="0" hangingPunct="0"/>
            <a:r>
              <a:rPr lang="en-GB" sz="1000" b="1"/>
              <a:t>611</a:t>
            </a:r>
          </a:p>
          <a:p>
            <a:pPr algn="ctr" eaLnBrk="0" hangingPunct="0"/>
            <a:r>
              <a:rPr lang="en-GB" sz="1000" b="1"/>
              <a:t>618</a:t>
            </a:r>
          </a:p>
          <a:p>
            <a:pPr algn="ctr" eaLnBrk="0" hangingPunct="0"/>
            <a:r>
              <a:rPr lang="en-GB" sz="1000" b="1"/>
              <a:t>620</a:t>
            </a:r>
          </a:p>
          <a:p>
            <a:pPr algn="ctr" eaLnBrk="0" hangingPunct="0"/>
            <a:r>
              <a:rPr lang="en-GB" sz="1000" b="1"/>
              <a:t>630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631</a:t>
            </a:r>
          </a:p>
          <a:p>
            <a:pPr algn="ctr" eaLnBrk="0" hangingPunct="0"/>
            <a:r>
              <a:rPr lang="en-GB" sz="1000" b="1">
                <a:solidFill>
                  <a:srgbClr val="99FF99"/>
                </a:solidFill>
              </a:rPr>
              <a:t>633</a:t>
            </a:r>
          </a:p>
          <a:p>
            <a:pPr algn="ctr" eaLnBrk="0" hangingPunct="0"/>
            <a:r>
              <a:rPr lang="en-GB" sz="1000" b="1"/>
              <a:t>634</a:t>
            </a:r>
          </a:p>
          <a:p>
            <a:pPr algn="ctr" eaLnBrk="0" hangingPunct="0"/>
            <a:r>
              <a:rPr lang="en-GB" sz="1000" b="1">
                <a:solidFill>
                  <a:srgbClr val="99FF99"/>
                </a:solidFill>
              </a:rPr>
              <a:t>649</a:t>
            </a:r>
          </a:p>
          <a:p>
            <a:pPr algn="ctr" eaLnBrk="0" hangingPunct="0"/>
            <a:r>
              <a:rPr lang="en-GB" sz="1000" b="1">
                <a:solidFill>
                  <a:srgbClr val="99FF99"/>
                </a:solidFill>
              </a:rPr>
              <a:t>666</a:t>
            </a:r>
          </a:p>
        </p:txBody>
      </p:sp>
      <p:sp>
        <p:nvSpPr>
          <p:cNvPr id="166945" name="Text Box 34"/>
          <p:cNvSpPr txBox="1">
            <a:spLocks noChangeArrowheads="1"/>
          </p:cNvSpPr>
          <p:nvPr/>
        </p:nvSpPr>
        <p:spPr bwMode="auto">
          <a:xfrm>
            <a:off x="5380038" y="4286250"/>
            <a:ext cx="3937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 b="1">
                <a:solidFill>
                  <a:srgbClr val="99FF99"/>
                </a:solidFill>
              </a:rPr>
              <a:t>768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777</a:t>
            </a:r>
          </a:p>
          <a:p>
            <a:pPr eaLnBrk="0" hangingPunct="0"/>
            <a:r>
              <a:rPr lang="en-GB" sz="1000" b="1">
                <a:solidFill>
                  <a:srgbClr val="99FF99"/>
                </a:solidFill>
              </a:rPr>
              <a:t>790</a:t>
            </a:r>
          </a:p>
          <a:p>
            <a:pPr eaLnBrk="0" hangingPunct="0"/>
            <a:r>
              <a:rPr lang="en-GB" sz="1000" b="1">
                <a:solidFill>
                  <a:srgbClr val="99FF99"/>
                </a:solidFill>
              </a:rPr>
              <a:t>791</a:t>
            </a:r>
          </a:p>
          <a:p>
            <a:pPr eaLnBrk="0" hangingPunct="0"/>
            <a:r>
              <a:rPr lang="en-GB" sz="1000" b="1">
                <a:solidFill>
                  <a:srgbClr val="FFFFFF"/>
                </a:solidFill>
              </a:rPr>
              <a:t>804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819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833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844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866</a:t>
            </a:r>
          </a:p>
          <a:p>
            <a:pPr eaLnBrk="0" hangingPunct="0"/>
            <a:r>
              <a:rPr lang="en-GB" sz="1000" b="1">
                <a:solidFill>
                  <a:srgbClr val="00FFFF"/>
                </a:solidFill>
              </a:rPr>
              <a:t>883</a:t>
            </a:r>
          </a:p>
          <a:p>
            <a:pPr eaLnBrk="0" hangingPunct="0"/>
            <a:r>
              <a:rPr lang="en-GB" sz="1000" b="1">
                <a:solidFill>
                  <a:srgbClr val="99FF99"/>
                </a:solidFill>
              </a:rPr>
              <a:t>891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912</a:t>
            </a:r>
          </a:p>
          <a:p>
            <a:pPr eaLnBrk="0" hangingPunct="0"/>
            <a:r>
              <a:rPr lang="en-GB" sz="1000" b="1">
                <a:solidFill>
                  <a:srgbClr val="00FFFF"/>
                </a:solidFill>
              </a:rPr>
              <a:t>918</a:t>
            </a:r>
          </a:p>
        </p:txBody>
      </p:sp>
      <p:sp>
        <p:nvSpPr>
          <p:cNvPr id="166946" name="Rectangle 75"/>
          <p:cNvSpPr>
            <a:spLocks noChangeArrowheads="1"/>
          </p:cNvSpPr>
          <p:nvPr/>
        </p:nvSpPr>
        <p:spPr bwMode="auto">
          <a:xfrm>
            <a:off x="5318125" y="1436688"/>
            <a:ext cx="515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321</a:t>
            </a:r>
          </a:p>
        </p:txBody>
      </p:sp>
      <p:sp>
        <p:nvSpPr>
          <p:cNvPr id="166947" name="Rectangle 97"/>
          <p:cNvSpPr>
            <a:spLocks noChangeArrowheads="1"/>
          </p:cNvSpPr>
          <p:nvPr/>
        </p:nvSpPr>
        <p:spPr bwMode="auto">
          <a:xfrm>
            <a:off x="3654425" y="3328988"/>
            <a:ext cx="777875" cy="25241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48" name="Text Box 86"/>
          <p:cNvSpPr txBox="1">
            <a:spLocks noChangeArrowheads="1"/>
          </p:cNvSpPr>
          <p:nvPr/>
        </p:nvSpPr>
        <p:spPr bwMode="auto">
          <a:xfrm>
            <a:off x="4805363" y="3729038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FFFFFF"/>
                </a:solidFill>
              </a:rPr>
              <a:t>80%</a:t>
            </a:r>
          </a:p>
        </p:txBody>
      </p:sp>
      <p:sp>
        <p:nvSpPr>
          <p:cNvPr id="166949" name="Text Box 87"/>
          <p:cNvSpPr txBox="1">
            <a:spLocks noChangeArrowheads="1"/>
          </p:cNvSpPr>
          <p:nvPr/>
        </p:nvSpPr>
        <p:spPr bwMode="auto">
          <a:xfrm>
            <a:off x="4797425" y="6064250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FFFFFF"/>
                </a:solidFill>
              </a:rPr>
              <a:t>95%</a:t>
            </a:r>
          </a:p>
        </p:txBody>
      </p:sp>
      <p:sp>
        <p:nvSpPr>
          <p:cNvPr id="166950" name="Rectangle 97"/>
          <p:cNvSpPr>
            <a:spLocks noChangeArrowheads="1"/>
          </p:cNvSpPr>
          <p:nvPr/>
        </p:nvSpPr>
        <p:spPr bwMode="auto">
          <a:xfrm>
            <a:off x="5402263" y="3816350"/>
            <a:ext cx="341312" cy="14287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51" name="Rectangle 97"/>
          <p:cNvSpPr>
            <a:spLocks noChangeArrowheads="1"/>
          </p:cNvSpPr>
          <p:nvPr/>
        </p:nvSpPr>
        <p:spPr bwMode="auto">
          <a:xfrm>
            <a:off x="5402263" y="6165850"/>
            <a:ext cx="341312" cy="14287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52" name="Rectangle 97"/>
          <p:cNvSpPr>
            <a:spLocks noChangeArrowheads="1"/>
          </p:cNvSpPr>
          <p:nvPr/>
        </p:nvSpPr>
        <p:spPr bwMode="auto">
          <a:xfrm>
            <a:off x="971550" y="5510213"/>
            <a:ext cx="639763" cy="25241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53" name="Rectangle 97"/>
          <p:cNvSpPr>
            <a:spLocks noChangeArrowheads="1"/>
          </p:cNvSpPr>
          <p:nvPr/>
        </p:nvSpPr>
        <p:spPr bwMode="auto">
          <a:xfrm>
            <a:off x="2020888" y="4795838"/>
            <a:ext cx="1441450" cy="25241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54" name="Rectangle 97"/>
          <p:cNvSpPr>
            <a:spLocks noChangeArrowheads="1"/>
          </p:cNvSpPr>
          <p:nvPr/>
        </p:nvSpPr>
        <p:spPr bwMode="auto">
          <a:xfrm>
            <a:off x="3330575" y="2597150"/>
            <a:ext cx="1516063" cy="7096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66955" name="Rectangle 97"/>
          <p:cNvSpPr>
            <a:spLocks noChangeArrowheads="1"/>
          </p:cNvSpPr>
          <p:nvPr/>
        </p:nvSpPr>
        <p:spPr bwMode="auto">
          <a:xfrm>
            <a:off x="5400675" y="4949825"/>
            <a:ext cx="341313" cy="1428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3"/>
          <p:cNvSpPr>
            <a:spLocks noChangeArrowheads="1"/>
          </p:cNvSpPr>
          <p:nvPr/>
        </p:nvSpPr>
        <p:spPr bwMode="auto">
          <a:xfrm>
            <a:off x="682625" y="1381125"/>
            <a:ext cx="7783513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b="1">
                <a:solidFill>
                  <a:schemeClr val="tx2"/>
                </a:solidFill>
              </a:rPr>
              <a:t>Mouse models of MEN2A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Transgenic rCGRP/CT promoter driven </a:t>
            </a:r>
            <a:r>
              <a:rPr lang="en-GB" sz="1600" b="1">
                <a:solidFill>
                  <a:srgbClr val="99FF99"/>
                </a:solidFill>
              </a:rPr>
              <a:t>RET9-C634R</a:t>
            </a:r>
            <a:r>
              <a:rPr lang="en-GB" sz="1600" b="1">
                <a:solidFill>
                  <a:srgbClr val="CCFFFF"/>
                </a:solidFill>
              </a:rPr>
              <a:t> </a:t>
            </a:r>
            <a:r>
              <a:rPr lang="en-GB" sz="1200" b="1" i="1">
                <a:solidFill>
                  <a:schemeClr val="folHlink"/>
                </a:solidFill>
              </a:rPr>
              <a:t>(Michiels FM PNAS 1997 94:3330)</a:t>
            </a:r>
            <a:endParaRPr lang="en-GB" sz="1200" b="1">
              <a:solidFill>
                <a:srgbClr val="CCFFFF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Multifocal bilateral MTC (similar to MEN2)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From 3 weeks of age to 14 months (variable penetrance)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endParaRPr lang="en-GB" sz="1600" b="1">
              <a:solidFill>
                <a:srgbClr val="CCFFFF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Transgenic hCALC promoter driven </a:t>
            </a:r>
            <a:r>
              <a:rPr lang="en-GB" sz="1600" b="1">
                <a:solidFill>
                  <a:srgbClr val="99FF99"/>
                </a:solidFill>
              </a:rPr>
              <a:t>RET51-C634R</a:t>
            </a:r>
            <a:r>
              <a:rPr lang="en-GB" sz="1600" b="1">
                <a:solidFill>
                  <a:srgbClr val="CCFFFF"/>
                </a:solidFill>
              </a:rPr>
              <a:t> </a:t>
            </a:r>
            <a:r>
              <a:rPr lang="en-GB" sz="1200" b="1" i="1">
                <a:solidFill>
                  <a:schemeClr val="folHlink"/>
                </a:solidFill>
              </a:rPr>
              <a:t>(Reynolds L 2001 Oncogene 20:3986)</a:t>
            </a:r>
            <a:endParaRPr lang="en-GB" sz="1200" b="1">
              <a:solidFill>
                <a:srgbClr val="CCFFFF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MTC by 6 months, PTC and abnormal thyroid development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MTC frequency increased with time and background dependent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endParaRPr lang="en-GB" sz="1600" b="1">
              <a:solidFill>
                <a:srgbClr val="FF99FF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b="1">
                <a:solidFill>
                  <a:schemeClr val="tx2"/>
                </a:solidFill>
              </a:rPr>
              <a:t>Mouse models of MEN2B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CCFFFF"/>
                </a:solidFill>
              </a:rPr>
              <a:t>Transgenic hCALC promoter driven </a:t>
            </a:r>
            <a:r>
              <a:rPr lang="en-GB" sz="1600" b="1">
                <a:solidFill>
                  <a:srgbClr val="00FFFF"/>
                </a:solidFill>
              </a:rPr>
              <a:t>RET9-M919T</a:t>
            </a:r>
            <a:r>
              <a:rPr lang="en-GB" sz="1600" b="1">
                <a:solidFill>
                  <a:srgbClr val="CCFFFF"/>
                </a:solidFill>
              </a:rPr>
              <a:t> </a:t>
            </a:r>
            <a:r>
              <a:rPr lang="en-GB" sz="1200" b="1" i="1">
                <a:solidFill>
                  <a:schemeClr val="folHlink"/>
                </a:solidFill>
              </a:rPr>
              <a:t>(Acton DS 2000 Oncogene 19:3121)</a:t>
            </a:r>
            <a:endParaRPr lang="en-GB" sz="1200" b="1">
              <a:solidFill>
                <a:srgbClr val="CCFFFF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C-cell hyperplasia from 8 months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Bilateral MTC from 20 months (variable penetrance and latency)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endParaRPr lang="en-GB" sz="1600" b="1">
              <a:solidFill>
                <a:srgbClr val="FFFF99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00FFFF"/>
                </a:solidFill>
              </a:rPr>
              <a:t>RET M919T</a:t>
            </a:r>
            <a:r>
              <a:rPr lang="en-GB" sz="1600" b="1">
                <a:solidFill>
                  <a:srgbClr val="CCFFFF"/>
                </a:solidFill>
              </a:rPr>
              <a:t> knock-in mouse</a:t>
            </a:r>
            <a:r>
              <a:rPr lang="en-GB" sz="1600" b="1">
                <a:solidFill>
                  <a:srgbClr val="FFFF99"/>
                </a:solidFill>
              </a:rPr>
              <a:t> </a:t>
            </a:r>
            <a:r>
              <a:rPr lang="en-GB" sz="1200" b="1" i="1">
                <a:solidFill>
                  <a:schemeClr val="folHlink"/>
                </a:solidFill>
              </a:rPr>
              <a:t>(Smith-Hicks CL 2000 EMBO 19:612)</a:t>
            </a:r>
            <a:endParaRPr lang="en-GB" sz="1200" b="1">
              <a:solidFill>
                <a:srgbClr val="FFFF99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RET(+/M919T)  only CCH and pheochromocytoma at 12 months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FFFF99"/>
                </a:solidFill>
              </a:rPr>
              <a:t>	RET(M919T/M919T) more severe CCH and male infertility</a:t>
            </a:r>
          </a:p>
        </p:txBody>
      </p:sp>
      <p:sp>
        <p:nvSpPr>
          <p:cNvPr id="167938" name="Rectangle 5"/>
          <p:cNvSpPr>
            <a:spLocks noChangeArrowheads="1"/>
          </p:cNvSpPr>
          <p:nvPr/>
        </p:nvSpPr>
        <p:spPr bwMode="auto">
          <a:xfrm>
            <a:off x="701675" y="444500"/>
            <a:ext cx="77724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sz="2800" b="1">
                <a:solidFill>
                  <a:schemeClr val="tx2"/>
                </a:solidFill>
              </a:rPr>
              <a:t>Animal models of MEN2</a:t>
            </a:r>
          </a:p>
        </p:txBody>
      </p:sp>
      <p:sp>
        <p:nvSpPr>
          <p:cNvPr id="167939" name="Rectangle 4"/>
          <p:cNvSpPr>
            <a:spLocks noChangeArrowheads="1"/>
          </p:cNvSpPr>
          <p:nvPr/>
        </p:nvSpPr>
        <p:spPr bwMode="auto">
          <a:xfrm>
            <a:off x="352425" y="5973763"/>
            <a:ext cx="8451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b="1">
                <a:solidFill>
                  <a:srgbClr val="FFFFFF"/>
                </a:solidFill>
              </a:rPr>
              <a:t>Genetic background, </a:t>
            </a:r>
            <a:r>
              <a:rPr lang="en-GB" b="1" i="1">
                <a:solidFill>
                  <a:srgbClr val="FFFFFF"/>
                </a:solidFill>
              </a:rPr>
              <a:t>RET</a:t>
            </a:r>
            <a:r>
              <a:rPr lang="en-GB" b="1">
                <a:solidFill>
                  <a:srgbClr val="FFFFFF"/>
                </a:solidFill>
              </a:rPr>
              <a:t> dosage and </a:t>
            </a:r>
            <a:r>
              <a:rPr lang="en-GB" b="1" i="1">
                <a:solidFill>
                  <a:srgbClr val="FFFFFF"/>
                </a:solidFill>
              </a:rPr>
              <a:t>RET</a:t>
            </a:r>
            <a:r>
              <a:rPr lang="en-GB" b="1">
                <a:solidFill>
                  <a:srgbClr val="FFFFFF"/>
                </a:solidFill>
              </a:rPr>
              <a:t> isoform effect tumours Additional oncogenic events are required for tumorigenesis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2763" y="1719263"/>
            <a:ext cx="8102600" cy="1787525"/>
          </a:xfrm>
        </p:spPr>
        <p:txBody>
          <a:bodyPr/>
          <a:lstStyle/>
          <a:p>
            <a:r>
              <a:rPr lang="en-GB" dirty="0" smtClean="0">
                <a:latin typeface="Arial" charset="0"/>
              </a:rPr>
              <a:t>Genetic </a:t>
            </a:r>
            <a:r>
              <a:rPr lang="en-GB" dirty="0">
                <a:latin typeface="Arial" charset="0"/>
              </a:rPr>
              <a:t>testing in </a:t>
            </a:r>
            <a:r>
              <a:rPr lang="en-GB" dirty="0" smtClean="0">
                <a:latin typeface="Arial" charset="0"/>
              </a:rPr>
              <a:t>MEN2</a:t>
            </a:r>
            <a:br>
              <a:rPr lang="en-GB" dirty="0" smtClean="0">
                <a:latin typeface="Arial" charset="0"/>
              </a:rPr>
            </a:br>
            <a:r>
              <a:rPr lang="en-GB" dirty="0" smtClean="0">
                <a:latin typeface="Arial" charset="0"/>
              </a:rPr>
              <a:t>and</a:t>
            </a:r>
            <a:r>
              <a:rPr lang="en-GB" dirty="0">
                <a:latin typeface="Arial" charset="0"/>
              </a:rPr>
              <a:t/>
            </a:r>
            <a:br>
              <a:rPr lang="en-GB" dirty="0">
                <a:latin typeface="Arial" charset="0"/>
              </a:rPr>
            </a:br>
            <a:r>
              <a:rPr lang="en-GB" dirty="0" smtClean="0">
                <a:latin typeface="Arial" charset="0"/>
              </a:rPr>
              <a:t>Genotype phenotype correlation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725" y="604838"/>
            <a:ext cx="6619875" cy="655637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Genetic testing in MEN2 and MTC</a:t>
            </a:r>
            <a:br>
              <a:rPr lang="en-GB" sz="2800" smtClean="0">
                <a:latin typeface="Arial" charset="0"/>
              </a:rPr>
            </a:b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(Exeter, Oxford and Cambridge)</a:t>
            </a:r>
            <a:r>
              <a:rPr lang="en-GB" sz="1600" smtClean="0">
                <a:solidFill>
                  <a:srgbClr val="CCFFFF"/>
                </a:solidFill>
                <a:latin typeface="Arial" charset="0"/>
              </a:rPr>
              <a:t> </a:t>
            </a:r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676275" y="1919288"/>
            <a:ext cx="7739063" cy="341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Genetic testing should be offered in all patents with MEN2 and MTC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	</a:t>
            </a:r>
            <a:r>
              <a:rPr lang="en-GB" b="1" dirty="0" smtClean="0">
                <a:solidFill>
                  <a:srgbClr val="FFFF99"/>
                </a:solidFill>
              </a:rPr>
              <a:t>Index case </a:t>
            </a:r>
            <a:r>
              <a:rPr lang="en-GB" b="1" dirty="0">
                <a:solidFill>
                  <a:srgbClr val="FFFF99"/>
                </a:solidFill>
              </a:rPr>
              <a:t>and then </a:t>
            </a:r>
            <a:r>
              <a:rPr lang="en-GB" b="1" dirty="0" smtClean="0">
                <a:solidFill>
                  <a:srgbClr val="FFFF99"/>
                </a:solidFill>
              </a:rPr>
              <a:t>all 1</a:t>
            </a:r>
            <a:r>
              <a:rPr lang="en-GB" b="1" baseline="30000" dirty="0" smtClean="0">
                <a:solidFill>
                  <a:srgbClr val="FFFF99"/>
                </a:solidFill>
              </a:rPr>
              <a:t>st</a:t>
            </a:r>
            <a:r>
              <a:rPr lang="en-GB" b="1" dirty="0" smtClean="0">
                <a:solidFill>
                  <a:srgbClr val="FFFF99"/>
                </a:solidFill>
              </a:rPr>
              <a:t> degree relatives</a:t>
            </a:r>
            <a:r>
              <a:rPr lang="en-US" b="1" dirty="0" smtClean="0">
                <a:solidFill>
                  <a:srgbClr val="FFFF99"/>
                </a:solidFill>
              </a:rPr>
              <a:t> </a:t>
            </a:r>
            <a:r>
              <a:rPr lang="en-US" b="1" dirty="0">
                <a:solidFill>
                  <a:srgbClr val="FFFF99"/>
                </a:solidFill>
              </a:rPr>
              <a:t>(&lt;5y)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FFFF99"/>
                </a:solidFill>
              </a:rPr>
              <a:t>	</a:t>
            </a:r>
            <a:endParaRPr lang="en-GB" b="1" dirty="0">
              <a:solidFill>
                <a:srgbClr val="CCFFFF"/>
              </a:solidFill>
            </a:endParaRP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	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RET mutation screening is by direct exon sequencing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	</a:t>
            </a:r>
            <a:r>
              <a:rPr lang="en-GB" b="1" dirty="0">
                <a:solidFill>
                  <a:srgbClr val="99FF99"/>
                </a:solidFill>
              </a:rPr>
              <a:t>MEN2A</a:t>
            </a:r>
            <a:r>
              <a:rPr lang="en-GB" b="1" dirty="0">
                <a:solidFill>
                  <a:srgbClr val="FFFF99"/>
                </a:solidFill>
              </a:rPr>
              <a:t>/</a:t>
            </a:r>
            <a:r>
              <a:rPr lang="en-GB" b="1" dirty="0">
                <a:solidFill>
                  <a:srgbClr val="FF99FF"/>
                </a:solidFill>
              </a:rPr>
              <a:t>FMTC</a:t>
            </a:r>
            <a:r>
              <a:rPr lang="en-GB" b="1" dirty="0">
                <a:solidFill>
                  <a:srgbClr val="CCFFFF"/>
                </a:solidFill>
              </a:rPr>
              <a:t> </a:t>
            </a:r>
            <a:r>
              <a:rPr lang="en-GB" b="1" dirty="0">
                <a:solidFill>
                  <a:srgbClr val="FFFF99"/>
                </a:solidFill>
              </a:rPr>
              <a:t>(exons 5,8,10,11,13,14,15 and 16)	</a:t>
            </a:r>
            <a:r>
              <a:rPr lang="en-GB" b="1" dirty="0">
                <a:solidFill>
                  <a:schemeClr val="tx2"/>
                </a:solidFill>
              </a:rPr>
              <a:t>£245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	</a:t>
            </a:r>
            <a:r>
              <a:rPr lang="en-GB" b="1" dirty="0">
                <a:solidFill>
                  <a:srgbClr val="00FFFF"/>
                </a:solidFill>
              </a:rPr>
              <a:t>MEN2B</a:t>
            </a:r>
            <a:r>
              <a:rPr lang="en-GB" b="1" dirty="0">
                <a:solidFill>
                  <a:srgbClr val="FFFF99"/>
                </a:solidFill>
              </a:rPr>
              <a:t> (exons 15 and 16)</a:t>
            </a:r>
            <a:r>
              <a:rPr lang="en-GB" b="1" dirty="0">
                <a:solidFill>
                  <a:srgbClr val="CCFFFF"/>
                </a:solidFill>
              </a:rPr>
              <a:t>				</a:t>
            </a:r>
            <a:r>
              <a:rPr lang="en-GB" b="1" dirty="0">
                <a:solidFill>
                  <a:schemeClr val="tx2"/>
                </a:solidFill>
              </a:rPr>
              <a:t>£105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	</a:t>
            </a:r>
            <a:r>
              <a:rPr lang="en-GB" b="1" dirty="0">
                <a:solidFill>
                  <a:srgbClr val="FFFF99"/>
                </a:solidFill>
              </a:rPr>
              <a:t>Known RET mutation in family member</a:t>
            </a:r>
            <a:r>
              <a:rPr lang="en-GB" b="1" dirty="0">
                <a:solidFill>
                  <a:srgbClr val="CCFFFF"/>
                </a:solidFill>
              </a:rPr>
              <a:t>		</a:t>
            </a:r>
            <a:r>
              <a:rPr lang="en-GB" b="1" dirty="0">
                <a:solidFill>
                  <a:schemeClr val="tx2"/>
                </a:solidFill>
              </a:rPr>
              <a:t>£100</a:t>
            </a:r>
          </a:p>
          <a:p>
            <a:pPr eaLnBrk="0" hangingPunct="0">
              <a:tabLst>
                <a:tab pos="534988" algn="l"/>
              </a:tabLst>
            </a:pPr>
            <a:endParaRPr lang="en-GB" b="1" dirty="0">
              <a:solidFill>
                <a:srgbClr val="CCFFFF"/>
              </a:solidFill>
            </a:endParaRP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If no common RET mutation and likely to be familial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FF99FF"/>
                </a:solidFill>
              </a:rPr>
              <a:t>	 </a:t>
            </a:r>
            <a:r>
              <a:rPr lang="en-GB" b="1" dirty="0">
                <a:solidFill>
                  <a:srgbClr val="FFFF99"/>
                </a:solidFill>
              </a:rPr>
              <a:t>Sequence all 21 exons 		</a:t>
            </a:r>
            <a:r>
              <a:rPr lang="en-GB" b="1" dirty="0">
                <a:solidFill>
                  <a:srgbClr val="FF99FF"/>
                </a:solidFill>
              </a:rPr>
              <a:t>		</a:t>
            </a:r>
            <a:r>
              <a:rPr lang="en-GB" b="1" dirty="0">
                <a:solidFill>
                  <a:schemeClr val="tx2"/>
                </a:solidFill>
              </a:rPr>
              <a:t>£600</a:t>
            </a:r>
          </a:p>
          <a:p>
            <a:pPr eaLnBrk="0" hangingPunct="0">
              <a:tabLst>
                <a:tab pos="534988" algn="l"/>
              </a:tabLst>
            </a:pP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71011" name="Rectangle 4"/>
          <p:cNvSpPr>
            <a:spLocks noChangeArrowheads="1"/>
          </p:cNvSpPr>
          <p:nvPr/>
        </p:nvSpPr>
        <p:spPr bwMode="auto">
          <a:xfrm>
            <a:off x="3819525" y="6400800"/>
            <a:ext cx="532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1200" b="1" i="1">
                <a:solidFill>
                  <a:schemeClr val="folHlink"/>
                </a:solidFill>
              </a:rPr>
              <a:t>(BTA/RCP 2007 Management of medullary thyroid cancer 41-48)</a:t>
            </a:r>
          </a:p>
          <a:p>
            <a:pPr algn="r" eaLnBrk="0" hangingPunct="0"/>
            <a:r>
              <a:rPr lang="en-GB" sz="1200" b="1" i="1">
                <a:solidFill>
                  <a:schemeClr val="folHlink"/>
                </a:solidFill>
              </a:rPr>
              <a:t>(Kloos RT 2009 ATA MTC Management Guidelines. Thyroid 19:565-612)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42975" y="774700"/>
            <a:ext cx="7235825" cy="655638"/>
          </a:xfrm>
        </p:spPr>
        <p:txBody>
          <a:bodyPr/>
          <a:lstStyle/>
          <a:p>
            <a:r>
              <a:rPr lang="en-GB" i="1" smtClean="0">
                <a:latin typeface="Arial" charset="0"/>
              </a:rPr>
              <a:t>RET</a:t>
            </a:r>
            <a:r>
              <a:rPr lang="en-GB" smtClean="0">
                <a:latin typeface="Arial" charset="0"/>
              </a:rPr>
              <a:t> genetic testing</a:t>
            </a:r>
            <a:endParaRPr lang="en-GB" sz="1800" smtClean="0">
              <a:solidFill>
                <a:srgbClr val="CCFFFF"/>
              </a:solidFill>
              <a:latin typeface="Arial" charset="0"/>
            </a:endParaRPr>
          </a:p>
        </p:txBody>
      </p:sp>
      <p:sp>
        <p:nvSpPr>
          <p:cNvPr id="172034" name="Rectangle 3"/>
          <p:cNvSpPr>
            <a:spLocks noChangeArrowheads="1"/>
          </p:cNvSpPr>
          <p:nvPr/>
        </p:nvSpPr>
        <p:spPr bwMode="auto">
          <a:xfrm>
            <a:off x="1504950" y="1698625"/>
            <a:ext cx="6154738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tabLst>
                <a:tab pos="534988" algn="l"/>
              </a:tabLst>
            </a:pPr>
            <a:endParaRPr lang="en-GB" b="1" dirty="0">
              <a:solidFill>
                <a:schemeClr val="tx2"/>
              </a:solidFill>
            </a:endParaRP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Probability of identifying a </a:t>
            </a:r>
            <a:r>
              <a:rPr lang="en-GB" b="1" dirty="0" err="1">
                <a:solidFill>
                  <a:srgbClr val="CCFFFF"/>
                </a:solidFill>
              </a:rPr>
              <a:t>germline</a:t>
            </a:r>
            <a:r>
              <a:rPr lang="en-GB" b="1" dirty="0">
                <a:solidFill>
                  <a:srgbClr val="CCFFFF"/>
                </a:solidFill>
              </a:rPr>
              <a:t> </a:t>
            </a:r>
            <a:r>
              <a:rPr lang="en-GB" b="1" i="1" dirty="0">
                <a:solidFill>
                  <a:srgbClr val="CCFFFF"/>
                </a:solidFill>
              </a:rPr>
              <a:t>RET</a:t>
            </a:r>
            <a:r>
              <a:rPr lang="en-GB" b="1" dirty="0">
                <a:solidFill>
                  <a:srgbClr val="CCFFFF"/>
                </a:solidFill>
              </a:rPr>
              <a:t> mutation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	</a:t>
            </a:r>
            <a:r>
              <a:rPr lang="en-GB" b="1" dirty="0">
                <a:solidFill>
                  <a:srgbClr val="FFFF99"/>
                </a:solidFill>
              </a:rPr>
              <a:t>95% </a:t>
            </a:r>
            <a:r>
              <a:rPr lang="en-GB" b="1" dirty="0">
                <a:solidFill>
                  <a:srgbClr val="99FF99"/>
                </a:solidFill>
              </a:rPr>
              <a:t>MEN2A</a:t>
            </a:r>
            <a:r>
              <a:rPr lang="en-GB" b="1" dirty="0">
                <a:solidFill>
                  <a:srgbClr val="FFFF99"/>
                </a:solidFill>
              </a:rPr>
              <a:t> and </a:t>
            </a:r>
            <a:r>
              <a:rPr lang="en-GB" b="1" dirty="0">
                <a:solidFill>
                  <a:srgbClr val="00FFFF"/>
                </a:solidFill>
              </a:rPr>
              <a:t>MEN2B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FFFF99"/>
                </a:solidFill>
              </a:rPr>
              <a:t>	88% of </a:t>
            </a:r>
            <a:r>
              <a:rPr lang="en-GB" b="1" dirty="0">
                <a:solidFill>
                  <a:srgbClr val="FF99FF"/>
                </a:solidFill>
              </a:rPr>
              <a:t>FMTC</a:t>
            </a:r>
            <a:r>
              <a:rPr lang="en-GB" b="1" dirty="0">
                <a:solidFill>
                  <a:srgbClr val="FFFF99"/>
                </a:solidFill>
              </a:rPr>
              <a:t> 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FFFF99"/>
                </a:solidFill>
              </a:rPr>
              <a:t>	1-7% apparently sporadic MTC cases</a:t>
            </a:r>
          </a:p>
          <a:p>
            <a:pPr eaLnBrk="0" hangingPunct="0">
              <a:tabLst>
                <a:tab pos="534988" algn="l"/>
              </a:tabLst>
            </a:pPr>
            <a:endParaRPr lang="en-GB" b="1" dirty="0">
              <a:solidFill>
                <a:srgbClr val="FFFF99"/>
              </a:solidFill>
            </a:endParaRP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Benefits of</a:t>
            </a:r>
            <a:r>
              <a:rPr lang="en-GB" b="1" i="1" dirty="0">
                <a:solidFill>
                  <a:srgbClr val="CCFFFF"/>
                </a:solidFill>
              </a:rPr>
              <a:t> RET</a:t>
            </a:r>
            <a:r>
              <a:rPr lang="en-GB" b="1" dirty="0">
                <a:solidFill>
                  <a:srgbClr val="CCFFFF"/>
                </a:solidFill>
              </a:rPr>
              <a:t> genetic testing 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CCFFFF"/>
                </a:solidFill>
              </a:rPr>
              <a:t>	</a:t>
            </a:r>
            <a:r>
              <a:rPr lang="en-GB" b="1" dirty="0">
                <a:solidFill>
                  <a:srgbClr val="FFFF99"/>
                </a:solidFill>
              </a:rPr>
              <a:t>Distinguish sporadic from familial MTC</a:t>
            </a:r>
            <a:r>
              <a:rPr lang="en-GB" dirty="0">
                <a:solidFill>
                  <a:srgbClr val="FFFF99"/>
                </a:solidFill>
              </a:rPr>
              <a:t> </a:t>
            </a:r>
          </a:p>
          <a:p>
            <a:pPr eaLnBrk="0" hangingPunct="0">
              <a:tabLst>
                <a:tab pos="534988" algn="l"/>
              </a:tabLst>
            </a:pPr>
            <a:r>
              <a:rPr lang="en-GB" dirty="0">
                <a:solidFill>
                  <a:srgbClr val="FFFF99"/>
                </a:solidFill>
              </a:rPr>
              <a:t>	</a:t>
            </a:r>
            <a:r>
              <a:rPr lang="en-GB" b="1" dirty="0">
                <a:solidFill>
                  <a:srgbClr val="FFFF99"/>
                </a:solidFill>
              </a:rPr>
              <a:t>Early diagnosis of carrier state 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FFFF99"/>
                </a:solidFill>
              </a:rPr>
              <a:t>	Guides timing of prophylactic </a:t>
            </a:r>
            <a:r>
              <a:rPr lang="en-GB" b="1" dirty="0" err="1">
                <a:solidFill>
                  <a:srgbClr val="FFFF99"/>
                </a:solidFill>
              </a:rPr>
              <a:t>thyroidectormy</a:t>
            </a:r>
            <a:r>
              <a:rPr lang="en-GB" b="1" dirty="0">
                <a:solidFill>
                  <a:srgbClr val="FFFF99"/>
                </a:solidFill>
              </a:rPr>
              <a:t> 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FFFF99"/>
                </a:solidFill>
              </a:rPr>
              <a:t>	Directs surveillance for </a:t>
            </a:r>
            <a:r>
              <a:rPr lang="en-GB" b="1" dirty="0" err="1">
                <a:solidFill>
                  <a:srgbClr val="FFFF99"/>
                </a:solidFill>
              </a:rPr>
              <a:t>Phaeo</a:t>
            </a:r>
            <a:r>
              <a:rPr lang="en-GB" b="1" dirty="0">
                <a:solidFill>
                  <a:srgbClr val="FFFF99"/>
                </a:solidFill>
              </a:rPr>
              <a:t>, PHPT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FFFF99"/>
                </a:solidFill>
              </a:rPr>
              <a:t>	</a:t>
            </a:r>
            <a:r>
              <a:rPr lang="en-GB" b="1" dirty="0">
                <a:solidFill>
                  <a:srgbClr val="FF9900"/>
                </a:solidFill>
              </a:rPr>
              <a:t>PREVENTS CANCER</a:t>
            </a:r>
            <a:endParaRPr lang="en-GB" dirty="0">
              <a:solidFill>
                <a:srgbClr val="FF9900"/>
              </a:solidFill>
            </a:endParaRP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FFFF99"/>
                </a:solidFill>
              </a:rPr>
              <a:t>	</a:t>
            </a:r>
          </a:p>
          <a:p>
            <a:pPr eaLnBrk="0" hangingPunct="0">
              <a:tabLst>
                <a:tab pos="534988" algn="l"/>
              </a:tabLst>
            </a:pPr>
            <a:r>
              <a:rPr lang="en-GB" b="1" dirty="0">
                <a:solidFill>
                  <a:srgbClr val="FFFF99"/>
                </a:solidFill>
              </a:rPr>
              <a:t>	</a:t>
            </a:r>
          </a:p>
        </p:txBody>
      </p:sp>
      <p:sp>
        <p:nvSpPr>
          <p:cNvPr id="172035" name="Rectangle 4"/>
          <p:cNvSpPr>
            <a:spLocks noChangeArrowheads="1"/>
          </p:cNvSpPr>
          <p:nvPr/>
        </p:nvSpPr>
        <p:spPr bwMode="auto">
          <a:xfrm>
            <a:off x="3819525" y="6400800"/>
            <a:ext cx="532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1200" b="1" i="1">
                <a:solidFill>
                  <a:schemeClr val="folHlink"/>
                </a:solidFill>
              </a:rPr>
              <a:t>(BTA/RCP 2007 Management of medullary thyroid cancer 41-48)</a:t>
            </a:r>
          </a:p>
          <a:p>
            <a:pPr algn="r" eaLnBrk="0" hangingPunct="0"/>
            <a:r>
              <a:rPr lang="en-GB" sz="1200" b="1" i="1">
                <a:solidFill>
                  <a:schemeClr val="folHlink"/>
                </a:solidFill>
              </a:rPr>
              <a:t>(Kloos RT 2009 ATA MTC Management Guidelines. Thyroid 19:565-612)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0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7675" y="1022350"/>
            <a:ext cx="8056563" cy="2143125"/>
          </a:xfrm>
        </p:spPr>
        <p:txBody>
          <a:bodyPr/>
          <a:lstStyle/>
          <a:p>
            <a:r>
              <a:rPr lang="en-GB" sz="3600" smtClean="0">
                <a:latin typeface="Arial" charset="0"/>
              </a:rPr>
              <a:t>A codon based approach risk stratification in MEN2 </a:t>
            </a:r>
          </a:p>
        </p:txBody>
      </p:sp>
      <p:graphicFrame>
        <p:nvGraphicFramePr>
          <p:cNvPr id="49202" name="Object 50"/>
          <p:cNvGraphicFramePr>
            <a:graphicFrameLocks noChangeAspect="1"/>
          </p:cNvGraphicFramePr>
          <p:nvPr/>
        </p:nvGraphicFramePr>
        <p:xfrm>
          <a:off x="1698625" y="2938463"/>
          <a:ext cx="5678488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2" name="Image" r:id="rId4" imgW="4172367" imgH="1746360" progId="Photoshop.Image.7">
                  <p:embed/>
                </p:oleObj>
              </mc:Choice>
              <mc:Fallback>
                <p:oleObj name="Image" r:id="rId4" imgW="4172367" imgH="1746360" progId="Photoshop.Image.7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25" y="2938463"/>
                        <a:ext cx="5678488" cy="237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105" name="Group 93"/>
          <p:cNvGrpSpPr>
            <a:grpSpLocks/>
          </p:cNvGrpSpPr>
          <p:nvPr/>
        </p:nvGrpSpPr>
        <p:grpSpPr bwMode="auto">
          <a:xfrm>
            <a:off x="7707313" y="1263650"/>
            <a:ext cx="333375" cy="4873625"/>
            <a:chOff x="4740" y="646"/>
            <a:chExt cx="300" cy="3070"/>
          </a:xfrm>
        </p:grpSpPr>
        <p:sp>
          <p:nvSpPr>
            <p:cNvPr id="175154" name="Rectangle 120"/>
            <p:cNvSpPr>
              <a:spLocks noChangeArrowheads="1"/>
            </p:cNvSpPr>
            <p:nvPr/>
          </p:nvSpPr>
          <p:spPr bwMode="auto">
            <a:xfrm>
              <a:off x="4740" y="646"/>
              <a:ext cx="298" cy="83"/>
            </a:xfrm>
            <a:prstGeom prst="rect">
              <a:avLst/>
            </a:prstGeom>
            <a:solidFill>
              <a:srgbClr val="777777"/>
            </a:solidFill>
            <a:ln w="12700">
              <a:solidFill>
                <a:srgbClr val="77777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55" name="Rectangle 120"/>
            <p:cNvSpPr>
              <a:spLocks noChangeArrowheads="1"/>
            </p:cNvSpPr>
            <p:nvPr/>
          </p:nvSpPr>
          <p:spPr bwMode="auto">
            <a:xfrm>
              <a:off x="4740" y="2180"/>
              <a:ext cx="298" cy="214"/>
            </a:xfrm>
            <a:prstGeom prst="rect">
              <a:avLst/>
            </a:prstGeom>
            <a:solidFill>
              <a:srgbClr val="777777"/>
            </a:solidFill>
            <a:ln w="12700">
              <a:solidFill>
                <a:srgbClr val="77777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56" name="Rectangle 116"/>
            <p:cNvSpPr>
              <a:spLocks noChangeArrowheads="1"/>
            </p:cNvSpPr>
            <p:nvPr/>
          </p:nvSpPr>
          <p:spPr bwMode="auto">
            <a:xfrm>
              <a:off x="4740" y="771"/>
              <a:ext cx="298" cy="737"/>
            </a:xfrm>
            <a:prstGeom prst="rect">
              <a:avLst/>
            </a:prstGeom>
            <a:solidFill>
              <a:srgbClr val="777777"/>
            </a:solidFill>
            <a:ln w="12700">
              <a:solidFill>
                <a:srgbClr val="77777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57" name="Rectangle 118"/>
            <p:cNvSpPr>
              <a:spLocks noChangeArrowheads="1"/>
            </p:cNvSpPr>
            <p:nvPr/>
          </p:nvSpPr>
          <p:spPr bwMode="auto">
            <a:xfrm>
              <a:off x="4740" y="1457"/>
              <a:ext cx="298" cy="659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58" name="Rectangle 119"/>
            <p:cNvSpPr>
              <a:spLocks noChangeArrowheads="1"/>
            </p:cNvSpPr>
            <p:nvPr/>
          </p:nvSpPr>
          <p:spPr bwMode="auto">
            <a:xfrm>
              <a:off x="4740" y="2113"/>
              <a:ext cx="298" cy="98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59" name="Rectangle 120"/>
            <p:cNvSpPr>
              <a:spLocks noChangeArrowheads="1"/>
            </p:cNvSpPr>
            <p:nvPr/>
          </p:nvSpPr>
          <p:spPr bwMode="auto">
            <a:xfrm>
              <a:off x="4740" y="2464"/>
              <a:ext cx="298" cy="1202"/>
            </a:xfrm>
            <a:prstGeom prst="rect">
              <a:avLst/>
            </a:prstGeom>
            <a:solidFill>
              <a:srgbClr val="777777"/>
            </a:solidFill>
            <a:ln w="12700">
              <a:solidFill>
                <a:srgbClr val="77777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60" name="Rectangle 117"/>
            <p:cNvSpPr>
              <a:spLocks noChangeArrowheads="1"/>
            </p:cNvSpPr>
            <p:nvPr/>
          </p:nvSpPr>
          <p:spPr bwMode="auto">
            <a:xfrm>
              <a:off x="4740" y="3623"/>
              <a:ext cx="298" cy="93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61" name="Rectangle 121"/>
            <p:cNvSpPr>
              <a:spLocks noChangeArrowheads="1"/>
            </p:cNvSpPr>
            <p:nvPr/>
          </p:nvSpPr>
          <p:spPr bwMode="auto">
            <a:xfrm>
              <a:off x="4742" y="3334"/>
              <a:ext cx="298" cy="93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175106" name="Text Box 24"/>
          <p:cNvSpPr txBox="1">
            <a:spLocks noChangeArrowheads="1"/>
          </p:cNvSpPr>
          <p:nvPr/>
        </p:nvSpPr>
        <p:spPr bwMode="auto">
          <a:xfrm>
            <a:off x="7658100" y="1420813"/>
            <a:ext cx="43815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515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531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532</a:t>
            </a:r>
          </a:p>
          <a:p>
            <a:pPr algn="ctr" eaLnBrk="0" hangingPunct="0"/>
            <a:r>
              <a:rPr lang="en-GB" sz="1000" b="1">
                <a:solidFill>
                  <a:srgbClr val="99FF99"/>
                </a:solidFill>
              </a:rPr>
              <a:t>533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600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603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606</a:t>
            </a:r>
          </a:p>
          <a:p>
            <a:pPr algn="ctr" eaLnBrk="0" hangingPunct="0"/>
            <a:r>
              <a:rPr lang="en-GB" sz="1000" b="1"/>
              <a:t>609</a:t>
            </a:r>
          </a:p>
          <a:p>
            <a:pPr algn="ctr" eaLnBrk="0" hangingPunct="0"/>
            <a:r>
              <a:rPr lang="en-GB" sz="1000" b="1"/>
              <a:t>611</a:t>
            </a:r>
          </a:p>
          <a:p>
            <a:pPr algn="ctr" eaLnBrk="0" hangingPunct="0"/>
            <a:r>
              <a:rPr lang="en-GB" sz="1000" b="1"/>
              <a:t>618</a:t>
            </a:r>
          </a:p>
          <a:p>
            <a:pPr algn="ctr" eaLnBrk="0" hangingPunct="0"/>
            <a:r>
              <a:rPr lang="en-GB" sz="1000" b="1"/>
              <a:t>620</a:t>
            </a:r>
          </a:p>
          <a:p>
            <a:pPr algn="ctr" eaLnBrk="0" hangingPunct="0"/>
            <a:r>
              <a:rPr lang="en-GB" sz="1000" b="1"/>
              <a:t>630</a:t>
            </a:r>
          </a:p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631</a:t>
            </a:r>
          </a:p>
          <a:p>
            <a:pPr algn="ctr" eaLnBrk="0" hangingPunct="0"/>
            <a:r>
              <a:rPr lang="en-GB" sz="1000" b="1"/>
              <a:t>633</a:t>
            </a:r>
          </a:p>
          <a:p>
            <a:pPr algn="ctr" eaLnBrk="0" hangingPunct="0"/>
            <a:r>
              <a:rPr lang="en-GB" sz="1000" b="1"/>
              <a:t>634</a:t>
            </a:r>
          </a:p>
          <a:p>
            <a:pPr algn="ctr" eaLnBrk="0" hangingPunct="0"/>
            <a:r>
              <a:rPr lang="en-GB" sz="1000" b="1">
                <a:solidFill>
                  <a:srgbClr val="99FF99"/>
                </a:solidFill>
              </a:rPr>
              <a:t>649</a:t>
            </a:r>
          </a:p>
          <a:p>
            <a:pPr algn="ctr" eaLnBrk="0" hangingPunct="0"/>
            <a:r>
              <a:rPr lang="en-GB" sz="1000" b="1">
                <a:solidFill>
                  <a:srgbClr val="99FF99"/>
                </a:solidFill>
              </a:rPr>
              <a:t>666</a:t>
            </a:r>
          </a:p>
        </p:txBody>
      </p:sp>
      <p:sp>
        <p:nvSpPr>
          <p:cNvPr id="175107" name="Text Box 34"/>
          <p:cNvSpPr txBox="1">
            <a:spLocks noChangeArrowheads="1"/>
          </p:cNvSpPr>
          <p:nvPr/>
        </p:nvSpPr>
        <p:spPr bwMode="auto">
          <a:xfrm>
            <a:off x="7680325" y="4110038"/>
            <a:ext cx="3937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 b="1">
                <a:solidFill>
                  <a:srgbClr val="99FF99"/>
                </a:solidFill>
              </a:rPr>
              <a:t>768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777</a:t>
            </a:r>
          </a:p>
          <a:p>
            <a:pPr eaLnBrk="0" hangingPunct="0"/>
            <a:r>
              <a:rPr lang="en-GB" sz="1000" b="1">
                <a:solidFill>
                  <a:srgbClr val="99FF99"/>
                </a:solidFill>
              </a:rPr>
              <a:t>790</a:t>
            </a:r>
          </a:p>
          <a:p>
            <a:pPr eaLnBrk="0" hangingPunct="0"/>
            <a:r>
              <a:rPr lang="en-GB" sz="1000" b="1">
                <a:solidFill>
                  <a:srgbClr val="99FF99"/>
                </a:solidFill>
              </a:rPr>
              <a:t>791</a:t>
            </a:r>
          </a:p>
          <a:p>
            <a:pPr eaLnBrk="0" hangingPunct="0"/>
            <a:r>
              <a:rPr lang="en-GB" sz="1000" b="1">
                <a:solidFill>
                  <a:srgbClr val="99FF99"/>
                </a:solidFill>
              </a:rPr>
              <a:t>804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819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833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844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866</a:t>
            </a:r>
          </a:p>
          <a:p>
            <a:pPr eaLnBrk="0" hangingPunct="0"/>
            <a:r>
              <a:rPr lang="en-GB" sz="1000" b="1">
                <a:solidFill>
                  <a:srgbClr val="00FFFF"/>
                </a:solidFill>
              </a:rPr>
              <a:t>883</a:t>
            </a:r>
          </a:p>
          <a:p>
            <a:pPr eaLnBrk="0" hangingPunct="0"/>
            <a:r>
              <a:rPr lang="en-GB" sz="1000" b="1">
                <a:solidFill>
                  <a:srgbClr val="99FF99"/>
                </a:solidFill>
              </a:rPr>
              <a:t>891</a:t>
            </a:r>
          </a:p>
          <a:p>
            <a:pPr eaLnBrk="0" hangingPunct="0"/>
            <a:r>
              <a:rPr lang="en-GB" sz="1000" b="1">
                <a:solidFill>
                  <a:srgbClr val="FF99FF"/>
                </a:solidFill>
              </a:rPr>
              <a:t>912</a:t>
            </a:r>
          </a:p>
          <a:p>
            <a:pPr eaLnBrk="0" hangingPunct="0"/>
            <a:r>
              <a:rPr lang="en-GB" sz="1000" b="1">
                <a:solidFill>
                  <a:srgbClr val="00FFFF"/>
                </a:solidFill>
              </a:rPr>
              <a:t>918</a:t>
            </a:r>
          </a:p>
        </p:txBody>
      </p:sp>
      <p:sp>
        <p:nvSpPr>
          <p:cNvPr id="175108" name="Rectangle 75"/>
          <p:cNvSpPr>
            <a:spLocks noChangeArrowheads="1"/>
          </p:cNvSpPr>
          <p:nvPr/>
        </p:nvSpPr>
        <p:spPr bwMode="auto">
          <a:xfrm>
            <a:off x="7618413" y="1204913"/>
            <a:ext cx="5159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000" b="1">
                <a:solidFill>
                  <a:srgbClr val="FF99FF"/>
                </a:solidFill>
              </a:rPr>
              <a:t>321</a:t>
            </a:r>
          </a:p>
        </p:txBody>
      </p:sp>
      <p:sp>
        <p:nvSpPr>
          <p:cNvPr id="175109" name="Line 14"/>
          <p:cNvSpPr>
            <a:spLocks noChangeShapeType="1"/>
          </p:cNvSpPr>
          <p:nvPr/>
        </p:nvSpPr>
        <p:spPr bwMode="auto">
          <a:xfrm flipV="1">
            <a:off x="8401050" y="3754438"/>
            <a:ext cx="549275" cy="1587"/>
          </a:xfrm>
          <a:prstGeom prst="line">
            <a:avLst/>
          </a:prstGeom>
          <a:noFill/>
          <a:ln w="254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5110" name="Rectangle 70"/>
          <p:cNvSpPr>
            <a:spLocks noChangeArrowheads="1"/>
          </p:cNvSpPr>
          <p:nvPr/>
        </p:nvSpPr>
        <p:spPr bwMode="auto">
          <a:xfrm>
            <a:off x="3867150" y="1844675"/>
            <a:ext cx="1074738" cy="3660775"/>
          </a:xfrm>
          <a:prstGeom prst="rect">
            <a:avLst/>
          </a:prstGeom>
          <a:solidFill>
            <a:srgbClr val="777777"/>
          </a:solidFill>
          <a:ln w="2857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FF9900"/>
              </a:solidFill>
            </a:endParaRPr>
          </a:p>
        </p:txBody>
      </p:sp>
      <p:sp>
        <p:nvSpPr>
          <p:cNvPr id="175111" name="Rectangle 10"/>
          <p:cNvSpPr>
            <a:spLocks noChangeArrowheads="1"/>
          </p:cNvSpPr>
          <p:nvPr/>
        </p:nvSpPr>
        <p:spPr bwMode="auto">
          <a:xfrm>
            <a:off x="6353175" y="1820863"/>
            <a:ext cx="1074738" cy="468312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75112" name="Rectangle 12"/>
          <p:cNvSpPr>
            <a:spLocks noGrp="1" noChangeArrowheads="1"/>
          </p:cNvSpPr>
          <p:nvPr>
            <p:ph type="title"/>
          </p:nvPr>
        </p:nvSpPr>
        <p:spPr>
          <a:xfrm>
            <a:off x="360363" y="373063"/>
            <a:ext cx="8420100" cy="577850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Risk stratification for MTC</a:t>
            </a:r>
            <a:br>
              <a:rPr lang="en-GB" sz="2800" smtClean="0">
                <a:latin typeface="Arial" charset="0"/>
              </a:rPr>
            </a:b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American Thyroid Association risk levels (2009)</a:t>
            </a:r>
          </a:p>
        </p:txBody>
      </p:sp>
      <p:sp>
        <p:nvSpPr>
          <p:cNvPr id="175113" name="Line 14"/>
          <p:cNvSpPr>
            <a:spLocks noChangeShapeType="1"/>
          </p:cNvSpPr>
          <p:nvPr/>
        </p:nvSpPr>
        <p:spPr bwMode="auto">
          <a:xfrm flipV="1">
            <a:off x="8401050" y="3813175"/>
            <a:ext cx="549275" cy="1588"/>
          </a:xfrm>
          <a:prstGeom prst="line">
            <a:avLst/>
          </a:prstGeom>
          <a:noFill/>
          <a:ln w="25400">
            <a:solidFill>
              <a:srgbClr val="8CF4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5114" name="Rectangle 15"/>
          <p:cNvSpPr>
            <a:spLocks noChangeArrowheads="1"/>
          </p:cNvSpPr>
          <p:nvPr/>
        </p:nvSpPr>
        <p:spPr bwMode="auto">
          <a:xfrm>
            <a:off x="8428038" y="1055688"/>
            <a:ext cx="5397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NH</a:t>
            </a:r>
            <a:r>
              <a:rPr lang="en-GB" sz="1400" b="1" baseline="-25000">
                <a:solidFill>
                  <a:srgbClr val="FFFF99"/>
                </a:solidFill>
              </a:rPr>
              <a:t>2</a:t>
            </a:r>
          </a:p>
        </p:txBody>
      </p:sp>
      <p:sp>
        <p:nvSpPr>
          <p:cNvPr id="175115" name="Rectangle 21"/>
          <p:cNvSpPr>
            <a:spLocks noChangeArrowheads="1"/>
          </p:cNvSpPr>
          <p:nvPr/>
        </p:nvSpPr>
        <p:spPr bwMode="auto">
          <a:xfrm>
            <a:off x="8323263" y="6053138"/>
            <a:ext cx="7143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400" b="1">
                <a:solidFill>
                  <a:srgbClr val="FFFF99"/>
                </a:solidFill>
              </a:rPr>
              <a:t>COOH</a:t>
            </a:r>
          </a:p>
        </p:txBody>
      </p:sp>
      <p:sp>
        <p:nvSpPr>
          <p:cNvPr id="175116" name="Line 22"/>
          <p:cNvSpPr>
            <a:spLocks noChangeShapeType="1"/>
          </p:cNvSpPr>
          <p:nvPr/>
        </p:nvSpPr>
        <p:spPr bwMode="auto">
          <a:xfrm flipH="1">
            <a:off x="8670925" y="1328738"/>
            <a:ext cx="1588" cy="4789487"/>
          </a:xfrm>
          <a:prstGeom prst="line">
            <a:avLst/>
          </a:prstGeom>
          <a:noFill/>
          <a:ln w="50800">
            <a:solidFill>
              <a:srgbClr val="91919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5117" name="Rectangle 23"/>
          <p:cNvSpPr>
            <a:spLocks noChangeArrowheads="1"/>
          </p:cNvSpPr>
          <p:nvPr/>
        </p:nvSpPr>
        <p:spPr bwMode="auto">
          <a:xfrm>
            <a:off x="8521700" y="2700338"/>
            <a:ext cx="303213" cy="90487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FC0128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75118" name="Rectangle 24"/>
          <p:cNvSpPr>
            <a:spLocks noChangeArrowheads="1"/>
          </p:cNvSpPr>
          <p:nvPr/>
        </p:nvSpPr>
        <p:spPr bwMode="auto">
          <a:xfrm>
            <a:off x="8588375" y="3625850"/>
            <a:ext cx="169863" cy="303213"/>
          </a:xfrm>
          <a:prstGeom prst="rect">
            <a:avLst/>
          </a:prstGeom>
          <a:gradFill rotWithShape="0">
            <a:gsLst>
              <a:gs pos="0">
                <a:srgbClr val="0F1E4B"/>
              </a:gs>
              <a:gs pos="50000">
                <a:srgbClr val="3365FB"/>
              </a:gs>
              <a:gs pos="100000">
                <a:srgbClr val="0F1E4B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75119" name="Rectangle 25"/>
          <p:cNvSpPr>
            <a:spLocks noChangeArrowheads="1"/>
          </p:cNvSpPr>
          <p:nvPr/>
        </p:nvSpPr>
        <p:spPr bwMode="auto">
          <a:xfrm>
            <a:off x="8521700" y="4287838"/>
            <a:ext cx="293688" cy="1276350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75120" name="Oval 26"/>
          <p:cNvSpPr>
            <a:spLocks noChangeArrowheads="1"/>
          </p:cNvSpPr>
          <p:nvPr/>
        </p:nvSpPr>
        <p:spPr bwMode="auto">
          <a:xfrm>
            <a:off x="8535988" y="2330450"/>
            <a:ext cx="266700" cy="242888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75121" name="Oval 27"/>
          <p:cNvSpPr>
            <a:spLocks noChangeArrowheads="1"/>
          </p:cNvSpPr>
          <p:nvPr/>
        </p:nvSpPr>
        <p:spPr bwMode="auto">
          <a:xfrm>
            <a:off x="8535988" y="2097088"/>
            <a:ext cx="266700" cy="242887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75122" name="Oval 28"/>
          <p:cNvSpPr>
            <a:spLocks noChangeArrowheads="1"/>
          </p:cNvSpPr>
          <p:nvPr/>
        </p:nvSpPr>
        <p:spPr bwMode="auto">
          <a:xfrm>
            <a:off x="8535988" y="1863725"/>
            <a:ext cx="266700" cy="242888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75123" name="Oval 29"/>
          <p:cNvSpPr>
            <a:spLocks noChangeArrowheads="1"/>
          </p:cNvSpPr>
          <p:nvPr/>
        </p:nvSpPr>
        <p:spPr bwMode="auto">
          <a:xfrm>
            <a:off x="8535988" y="1625600"/>
            <a:ext cx="266700" cy="242888"/>
          </a:xfrm>
          <a:prstGeom prst="ellipse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75124" name="Rectangle 7"/>
          <p:cNvSpPr>
            <a:spLocks noChangeArrowheads="1"/>
          </p:cNvSpPr>
          <p:nvPr/>
        </p:nvSpPr>
        <p:spPr bwMode="auto">
          <a:xfrm>
            <a:off x="3862388" y="2078038"/>
            <a:ext cx="1084262" cy="1454150"/>
          </a:xfrm>
          <a:prstGeom prst="rect">
            <a:avLst/>
          </a:prstGeom>
          <a:solidFill>
            <a:srgbClr val="3399FF"/>
          </a:solidFill>
          <a:ln w="1270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75125" name="Rectangle 9"/>
          <p:cNvSpPr>
            <a:spLocks noChangeArrowheads="1"/>
          </p:cNvSpPr>
          <p:nvPr/>
        </p:nvSpPr>
        <p:spPr bwMode="auto">
          <a:xfrm>
            <a:off x="3868738" y="3525838"/>
            <a:ext cx="1071562" cy="230187"/>
          </a:xfrm>
          <a:prstGeom prst="rect">
            <a:avLst/>
          </a:prstGeom>
          <a:solidFill>
            <a:srgbClr val="FF9900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FF9900"/>
              </a:solidFill>
            </a:endParaRPr>
          </a:p>
        </p:txBody>
      </p:sp>
      <p:grpSp>
        <p:nvGrpSpPr>
          <p:cNvPr id="175126" name="Group 97"/>
          <p:cNvGrpSpPr>
            <a:grpSpLocks/>
          </p:cNvGrpSpPr>
          <p:nvPr/>
        </p:nvGrpSpPr>
        <p:grpSpPr bwMode="auto">
          <a:xfrm>
            <a:off x="184150" y="4687888"/>
            <a:ext cx="3354388" cy="668337"/>
            <a:chOff x="71" y="1147"/>
            <a:chExt cx="2113" cy="421"/>
          </a:xfrm>
        </p:grpSpPr>
        <p:sp>
          <p:nvSpPr>
            <p:cNvPr id="175152" name="Rectangle 72"/>
            <p:cNvSpPr>
              <a:spLocks noChangeArrowheads="1"/>
            </p:cNvSpPr>
            <p:nvPr/>
          </p:nvSpPr>
          <p:spPr bwMode="auto">
            <a:xfrm>
              <a:off x="86" y="1147"/>
              <a:ext cx="2098" cy="421"/>
            </a:xfrm>
            <a:prstGeom prst="rect">
              <a:avLst/>
            </a:prstGeom>
            <a:solidFill>
              <a:srgbClr val="777777"/>
            </a:solidFill>
            <a:ln w="12700">
              <a:solidFill>
                <a:srgbClr val="77777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53" name="Text Box 76"/>
            <p:cNvSpPr txBox="1">
              <a:spLocks noChangeArrowheads="1"/>
            </p:cNvSpPr>
            <p:nvPr/>
          </p:nvSpPr>
          <p:spPr bwMode="auto">
            <a:xfrm>
              <a:off x="71" y="1177"/>
              <a:ext cx="198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chemeClr val="tx2"/>
                  </a:solidFill>
                </a:rPr>
                <a:t>Level A: </a:t>
              </a:r>
              <a:r>
                <a:rPr lang="en-GB" sz="1600" b="1">
                  <a:solidFill>
                    <a:srgbClr val="FFFF99"/>
                  </a:solidFill>
                </a:rPr>
                <a:t>TTx may be delayed if</a:t>
              </a:r>
            </a:p>
            <a:p>
              <a:pPr eaLnBrk="0" hangingPunct="0"/>
              <a:r>
                <a:rPr lang="en-GB" sz="1600" b="1">
                  <a:solidFill>
                    <a:srgbClr val="FFFF99"/>
                  </a:solidFill>
                </a:rPr>
                <a:t>normal U/S and CT&lt;40pg/ml</a:t>
              </a:r>
            </a:p>
          </p:txBody>
        </p:sp>
      </p:grpSp>
      <p:grpSp>
        <p:nvGrpSpPr>
          <p:cNvPr id="175127" name="Group 96"/>
          <p:cNvGrpSpPr>
            <a:grpSpLocks/>
          </p:cNvGrpSpPr>
          <p:nvPr/>
        </p:nvGrpSpPr>
        <p:grpSpPr bwMode="auto">
          <a:xfrm>
            <a:off x="200025" y="3771900"/>
            <a:ext cx="3330575" cy="668338"/>
            <a:chOff x="66" y="1727"/>
            <a:chExt cx="2098" cy="421"/>
          </a:xfrm>
        </p:grpSpPr>
        <p:sp>
          <p:nvSpPr>
            <p:cNvPr id="175150" name="Rectangle 72"/>
            <p:cNvSpPr>
              <a:spLocks noChangeArrowheads="1"/>
            </p:cNvSpPr>
            <p:nvPr/>
          </p:nvSpPr>
          <p:spPr bwMode="auto">
            <a:xfrm>
              <a:off x="66" y="1727"/>
              <a:ext cx="2098" cy="421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rgbClr val="33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51" name="Text Box 77"/>
            <p:cNvSpPr txBox="1">
              <a:spLocks noChangeArrowheads="1"/>
            </p:cNvSpPr>
            <p:nvPr/>
          </p:nvSpPr>
          <p:spPr bwMode="auto">
            <a:xfrm>
              <a:off x="71" y="1758"/>
              <a:ext cx="2073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chemeClr val="tx2"/>
                  </a:solidFill>
                </a:rPr>
                <a:t>Level B: </a:t>
              </a:r>
              <a:r>
                <a:rPr lang="en-GB" sz="1600" b="1">
                  <a:solidFill>
                    <a:srgbClr val="FFFF99"/>
                  </a:solidFill>
                </a:rPr>
                <a:t>TTx by 5 years but may</a:t>
              </a:r>
            </a:p>
            <a:p>
              <a:pPr eaLnBrk="0" hangingPunct="0"/>
              <a:r>
                <a:rPr lang="en-GB" sz="1600" b="1">
                  <a:solidFill>
                    <a:srgbClr val="FFFF99"/>
                  </a:solidFill>
                </a:rPr>
                <a:t>be delayed if normal U/S and CT</a:t>
              </a:r>
            </a:p>
          </p:txBody>
        </p:sp>
      </p:grpSp>
      <p:grpSp>
        <p:nvGrpSpPr>
          <p:cNvPr id="175128" name="Group 95"/>
          <p:cNvGrpSpPr>
            <a:grpSpLocks/>
          </p:cNvGrpSpPr>
          <p:nvPr/>
        </p:nvGrpSpPr>
        <p:grpSpPr bwMode="auto">
          <a:xfrm>
            <a:off x="200025" y="2855913"/>
            <a:ext cx="3330575" cy="668337"/>
            <a:chOff x="66" y="2308"/>
            <a:chExt cx="2098" cy="421"/>
          </a:xfrm>
        </p:grpSpPr>
        <p:sp>
          <p:nvSpPr>
            <p:cNvPr id="175148" name="Rectangle 72"/>
            <p:cNvSpPr>
              <a:spLocks noChangeArrowheads="1"/>
            </p:cNvSpPr>
            <p:nvPr/>
          </p:nvSpPr>
          <p:spPr bwMode="auto">
            <a:xfrm>
              <a:off x="66" y="2308"/>
              <a:ext cx="2098" cy="421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49" name="Text Box 78"/>
            <p:cNvSpPr txBox="1">
              <a:spLocks noChangeArrowheads="1"/>
            </p:cNvSpPr>
            <p:nvPr/>
          </p:nvSpPr>
          <p:spPr bwMode="auto">
            <a:xfrm>
              <a:off x="71" y="2406"/>
              <a:ext cx="18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chemeClr val="tx2"/>
                  </a:solidFill>
                </a:rPr>
                <a:t>Level C: </a:t>
              </a:r>
              <a:r>
                <a:rPr lang="en-GB" sz="1600" b="1">
                  <a:solidFill>
                    <a:srgbClr val="FFFF99"/>
                  </a:solidFill>
                </a:rPr>
                <a:t>TTx before 5 years </a:t>
              </a:r>
            </a:p>
          </p:txBody>
        </p:sp>
      </p:grpSp>
      <p:grpSp>
        <p:nvGrpSpPr>
          <p:cNvPr id="175129" name="Group 94"/>
          <p:cNvGrpSpPr>
            <a:grpSpLocks/>
          </p:cNvGrpSpPr>
          <p:nvPr/>
        </p:nvGrpSpPr>
        <p:grpSpPr bwMode="auto">
          <a:xfrm>
            <a:off x="201613" y="1941513"/>
            <a:ext cx="3330575" cy="668337"/>
            <a:chOff x="62" y="2889"/>
            <a:chExt cx="2098" cy="421"/>
          </a:xfrm>
        </p:grpSpPr>
        <p:sp>
          <p:nvSpPr>
            <p:cNvPr id="175146" name="Rectangle 72"/>
            <p:cNvSpPr>
              <a:spLocks noChangeArrowheads="1"/>
            </p:cNvSpPr>
            <p:nvPr/>
          </p:nvSpPr>
          <p:spPr bwMode="auto">
            <a:xfrm>
              <a:off x="62" y="2889"/>
              <a:ext cx="2098" cy="421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/>
            </a:p>
          </p:txBody>
        </p:sp>
        <p:sp>
          <p:nvSpPr>
            <p:cNvPr id="175147" name="Text Box 79"/>
            <p:cNvSpPr txBox="1">
              <a:spLocks noChangeArrowheads="1"/>
            </p:cNvSpPr>
            <p:nvPr/>
          </p:nvSpPr>
          <p:spPr bwMode="auto">
            <a:xfrm>
              <a:off x="71" y="2918"/>
              <a:ext cx="208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chemeClr val="tx2"/>
                  </a:solidFill>
                </a:rPr>
                <a:t>Level D: </a:t>
              </a:r>
              <a:r>
                <a:rPr lang="en-GB" sz="1600" b="1">
                  <a:solidFill>
                    <a:srgbClr val="FFFF99"/>
                  </a:solidFill>
                </a:rPr>
                <a:t>TTx ASAP but within the first year</a:t>
              </a:r>
            </a:p>
          </p:txBody>
        </p:sp>
      </p:grpSp>
      <p:sp>
        <p:nvSpPr>
          <p:cNvPr id="175130" name="Rectangle 81"/>
          <p:cNvSpPr>
            <a:spLocks noChangeArrowheads="1"/>
          </p:cNvSpPr>
          <p:nvPr/>
        </p:nvSpPr>
        <p:spPr bwMode="auto">
          <a:xfrm>
            <a:off x="6332538" y="6597650"/>
            <a:ext cx="28114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b="1" i="1">
                <a:solidFill>
                  <a:schemeClr val="folHlink"/>
                </a:solidFill>
              </a:rPr>
              <a:t>(Kloos RT 2009</a:t>
            </a:r>
            <a:r>
              <a:rPr lang="en-US" sz="1200" b="1" i="1">
                <a:solidFill>
                  <a:schemeClr val="folHlink"/>
                </a:solidFill>
              </a:rPr>
              <a:t> thyroid 19:565-612)</a:t>
            </a:r>
            <a:endParaRPr lang="en-GB" sz="1200" b="1" i="1">
              <a:solidFill>
                <a:schemeClr val="folHlink"/>
              </a:solidFill>
            </a:endParaRPr>
          </a:p>
        </p:txBody>
      </p:sp>
      <p:sp>
        <p:nvSpPr>
          <p:cNvPr id="175131" name="Rectangle 13"/>
          <p:cNvSpPr>
            <a:spLocks noChangeArrowheads="1"/>
          </p:cNvSpPr>
          <p:nvPr/>
        </p:nvSpPr>
        <p:spPr bwMode="auto">
          <a:xfrm>
            <a:off x="6403975" y="1501775"/>
            <a:ext cx="9477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GB" sz="1600" b="1" u="sng">
                <a:solidFill>
                  <a:srgbClr val="00FFFF"/>
                </a:solidFill>
              </a:rPr>
              <a:t>MEN 2B</a:t>
            </a:r>
          </a:p>
          <a:p>
            <a:pPr algn="ctr" eaLnBrk="0" hangingPunct="0"/>
            <a:r>
              <a:rPr lang="en-GB" sz="1600" b="1">
                <a:solidFill>
                  <a:srgbClr val="00FFFF"/>
                </a:solidFill>
              </a:rPr>
              <a:t>A883F</a:t>
            </a:r>
            <a:endParaRPr lang="en-GB" sz="1600" b="1"/>
          </a:p>
          <a:p>
            <a:pPr algn="ctr" eaLnBrk="0" hangingPunct="0"/>
            <a:r>
              <a:rPr lang="en-GB" sz="1600" b="1">
                <a:solidFill>
                  <a:srgbClr val="00FFFF"/>
                </a:solidFill>
              </a:rPr>
              <a:t>M918T </a:t>
            </a:r>
          </a:p>
        </p:txBody>
      </p:sp>
      <p:grpSp>
        <p:nvGrpSpPr>
          <p:cNvPr id="175132" name="Group 79"/>
          <p:cNvGrpSpPr>
            <a:grpSpLocks/>
          </p:cNvGrpSpPr>
          <p:nvPr/>
        </p:nvGrpSpPr>
        <p:grpSpPr bwMode="auto">
          <a:xfrm>
            <a:off x="5124450" y="1501775"/>
            <a:ext cx="1084263" cy="4005263"/>
            <a:chOff x="3273" y="726"/>
            <a:chExt cx="683" cy="2523"/>
          </a:xfrm>
        </p:grpSpPr>
        <p:sp>
          <p:nvSpPr>
            <p:cNvPr id="175143" name="Rectangle 4"/>
            <p:cNvSpPr>
              <a:spLocks noChangeArrowheads="1"/>
            </p:cNvSpPr>
            <p:nvPr/>
          </p:nvSpPr>
          <p:spPr bwMode="auto">
            <a:xfrm>
              <a:off x="3279" y="935"/>
              <a:ext cx="670" cy="2314"/>
            </a:xfrm>
            <a:prstGeom prst="rect">
              <a:avLst/>
            </a:prstGeom>
            <a:solidFill>
              <a:srgbClr val="777777"/>
            </a:solidFill>
            <a:ln w="28575">
              <a:solidFill>
                <a:srgbClr val="77777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>
                <a:solidFill>
                  <a:srgbClr val="FF9900"/>
                </a:solidFill>
              </a:endParaRPr>
            </a:p>
          </p:txBody>
        </p:sp>
        <p:sp>
          <p:nvSpPr>
            <p:cNvPr id="175144" name="Rectangle 7"/>
            <p:cNvSpPr>
              <a:spLocks noChangeArrowheads="1"/>
            </p:cNvSpPr>
            <p:nvPr/>
          </p:nvSpPr>
          <p:spPr bwMode="auto">
            <a:xfrm>
              <a:off x="3273" y="1999"/>
              <a:ext cx="683" cy="128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rgbClr val="33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45" name="Rectangle 23"/>
            <p:cNvSpPr>
              <a:spLocks noChangeArrowheads="1"/>
            </p:cNvSpPr>
            <p:nvPr/>
          </p:nvSpPr>
          <p:spPr bwMode="auto">
            <a:xfrm>
              <a:off x="3346" y="726"/>
              <a:ext cx="549" cy="2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600" b="1" u="sng">
                  <a:solidFill>
                    <a:srgbClr val="FF99FF"/>
                  </a:solidFill>
                </a:rPr>
                <a:t>FMTC?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321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515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531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532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600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603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606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631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635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777</a:t>
              </a:r>
              <a:endParaRPr lang="en-GB" sz="1600" b="1">
                <a:solidFill>
                  <a:schemeClr val="tx2"/>
                </a:solidFill>
              </a:endParaRP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819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833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844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866</a:t>
              </a:r>
            </a:p>
            <a:p>
              <a:pPr algn="ctr" eaLnBrk="0" hangingPunct="0"/>
              <a:r>
                <a:rPr lang="en-GB" sz="1600" b="1">
                  <a:solidFill>
                    <a:srgbClr val="FF99FF"/>
                  </a:solidFill>
                </a:rPr>
                <a:t>912</a:t>
              </a:r>
            </a:p>
          </p:txBody>
        </p:sp>
      </p:grpSp>
      <p:sp>
        <p:nvSpPr>
          <p:cNvPr id="175133" name="Rectangle 36"/>
          <p:cNvSpPr>
            <a:spLocks noChangeArrowheads="1"/>
          </p:cNvSpPr>
          <p:nvPr/>
        </p:nvSpPr>
        <p:spPr bwMode="auto">
          <a:xfrm>
            <a:off x="3621088" y="1517650"/>
            <a:ext cx="15494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600" b="1" u="sng">
                <a:solidFill>
                  <a:srgbClr val="99FF99"/>
                </a:solidFill>
              </a:rPr>
              <a:t>MEN2A/FMTC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533</a:t>
            </a:r>
          </a:p>
          <a:p>
            <a:pPr algn="ctr" eaLnBrk="0" hangingPunct="0"/>
            <a:r>
              <a:rPr lang="en-GB" sz="1600" b="1"/>
              <a:t>609</a:t>
            </a:r>
          </a:p>
          <a:p>
            <a:pPr algn="ctr" eaLnBrk="0" hangingPunct="0"/>
            <a:r>
              <a:rPr lang="en-GB" sz="1600" b="1"/>
              <a:t>611</a:t>
            </a:r>
          </a:p>
          <a:p>
            <a:pPr algn="ctr" eaLnBrk="0" hangingPunct="0"/>
            <a:r>
              <a:rPr lang="en-GB" sz="1600" b="1"/>
              <a:t>618</a:t>
            </a:r>
          </a:p>
          <a:p>
            <a:pPr algn="ctr" eaLnBrk="0" hangingPunct="0"/>
            <a:r>
              <a:rPr lang="en-GB" sz="1600" b="1"/>
              <a:t>620</a:t>
            </a:r>
          </a:p>
          <a:p>
            <a:pPr algn="ctr" eaLnBrk="0" hangingPunct="0"/>
            <a:r>
              <a:rPr lang="en-GB" sz="1600" b="1"/>
              <a:t>630</a:t>
            </a:r>
          </a:p>
          <a:p>
            <a:pPr algn="ctr" eaLnBrk="0" hangingPunct="0"/>
            <a:r>
              <a:rPr lang="en-GB" sz="1600" b="1"/>
              <a:t>633</a:t>
            </a:r>
          </a:p>
          <a:p>
            <a:pPr algn="ctr" eaLnBrk="0" hangingPunct="0"/>
            <a:r>
              <a:rPr lang="en-GB" sz="1600" b="1"/>
              <a:t>634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649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666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768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790 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791</a:t>
            </a:r>
          </a:p>
          <a:p>
            <a:pPr algn="ctr" eaLnBrk="0" hangingPunct="0"/>
            <a:r>
              <a:rPr lang="en-GB" sz="1600" b="1">
                <a:solidFill>
                  <a:schemeClr val="tx2"/>
                </a:solidFill>
              </a:rPr>
              <a:t>804</a:t>
            </a:r>
          </a:p>
          <a:p>
            <a:pPr algn="ctr" eaLnBrk="0" hangingPunct="0"/>
            <a:r>
              <a:rPr lang="en-GB" sz="1600" b="1">
                <a:solidFill>
                  <a:srgbClr val="99FF99"/>
                </a:solidFill>
              </a:rPr>
              <a:t>891</a:t>
            </a:r>
          </a:p>
        </p:txBody>
      </p:sp>
      <p:sp>
        <p:nvSpPr>
          <p:cNvPr id="175134" name="Line 12"/>
          <p:cNvSpPr>
            <a:spLocks noChangeShapeType="1"/>
          </p:cNvSpPr>
          <p:nvPr/>
        </p:nvSpPr>
        <p:spPr bwMode="auto">
          <a:xfrm>
            <a:off x="8034338" y="1392238"/>
            <a:ext cx="495300" cy="83343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5135" name="Line 25"/>
          <p:cNvSpPr>
            <a:spLocks noChangeShapeType="1"/>
          </p:cNvSpPr>
          <p:nvPr/>
        </p:nvSpPr>
        <p:spPr bwMode="auto">
          <a:xfrm flipV="1">
            <a:off x="8061325" y="3500438"/>
            <a:ext cx="396875" cy="47942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5136" name="Line 26"/>
          <p:cNvSpPr>
            <a:spLocks noChangeShapeType="1"/>
          </p:cNvSpPr>
          <p:nvPr/>
        </p:nvSpPr>
        <p:spPr bwMode="auto">
          <a:xfrm>
            <a:off x="8002588" y="1646238"/>
            <a:ext cx="527050" cy="108267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5137" name="Line 29"/>
          <p:cNvSpPr>
            <a:spLocks noChangeShapeType="1"/>
          </p:cNvSpPr>
          <p:nvPr/>
        </p:nvSpPr>
        <p:spPr bwMode="auto">
          <a:xfrm>
            <a:off x="8058150" y="4259263"/>
            <a:ext cx="431800" cy="1143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5138" name="Line 79"/>
          <p:cNvSpPr>
            <a:spLocks noChangeShapeType="1"/>
          </p:cNvSpPr>
          <p:nvPr/>
        </p:nvSpPr>
        <p:spPr bwMode="auto">
          <a:xfrm flipV="1">
            <a:off x="8059738" y="5129213"/>
            <a:ext cx="430212" cy="855662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75139" name="Group 88"/>
          <p:cNvGrpSpPr>
            <a:grpSpLocks/>
          </p:cNvGrpSpPr>
          <p:nvPr/>
        </p:nvGrpSpPr>
        <p:grpSpPr bwMode="auto">
          <a:xfrm>
            <a:off x="209550" y="5737225"/>
            <a:ext cx="7299325" cy="804863"/>
            <a:chOff x="478" y="3746"/>
            <a:chExt cx="4598" cy="507"/>
          </a:xfrm>
        </p:grpSpPr>
        <p:sp>
          <p:nvSpPr>
            <p:cNvPr id="175140" name="Rectangle 78"/>
            <p:cNvSpPr>
              <a:spLocks noChangeArrowheads="1"/>
            </p:cNvSpPr>
            <p:nvPr/>
          </p:nvSpPr>
          <p:spPr bwMode="auto">
            <a:xfrm>
              <a:off x="478" y="3746"/>
              <a:ext cx="4598" cy="507"/>
            </a:xfrm>
            <a:prstGeom prst="rect">
              <a:avLst/>
            </a:prstGeom>
            <a:solidFill>
              <a:srgbClr val="292929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b="1" i="1">
                  <a:solidFill>
                    <a:srgbClr val="CCFFFF"/>
                  </a:solidFill>
                </a:rPr>
                <a:t>in vitro</a:t>
              </a:r>
              <a:r>
                <a:rPr lang="en-GB" b="1">
                  <a:solidFill>
                    <a:srgbClr val="CCFFFF"/>
                  </a:solidFill>
                </a:rPr>
                <a:t> transforming ability</a:t>
              </a:r>
              <a:endParaRPr lang="en-GB" b="1" i="1">
                <a:solidFill>
                  <a:srgbClr val="CCFFFF"/>
                </a:solidFill>
              </a:endParaRPr>
            </a:p>
            <a:p>
              <a:pPr eaLnBrk="0" hangingPunct="0"/>
              <a:r>
                <a:rPr lang="en-GB" sz="1400" b="1">
                  <a:solidFill>
                    <a:srgbClr val="FFFF99"/>
                  </a:solidFill>
                </a:rPr>
                <a:t>Mutant codon: 	(</a:t>
              </a:r>
              <a:r>
                <a:rPr lang="en-GB" sz="1400" b="1">
                  <a:solidFill>
                    <a:srgbClr val="99FF99"/>
                  </a:solidFill>
                </a:rPr>
                <a:t>768,</a:t>
              </a:r>
              <a:r>
                <a:rPr lang="en-GB" sz="1400" b="1">
                  <a:solidFill>
                    <a:srgbClr val="00FF00"/>
                  </a:solidFill>
                </a:rPr>
                <a:t> </a:t>
              </a:r>
              <a:r>
                <a:rPr lang="en-GB" sz="1400" b="1">
                  <a:solidFill>
                    <a:srgbClr val="99FF99"/>
                  </a:solidFill>
                </a:rPr>
                <a:t>V804M, 891</a:t>
              </a:r>
              <a:r>
                <a:rPr lang="en-GB" sz="1400" b="1">
                  <a:solidFill>
                    <a:srgbClr val="FFFF99"/>
                  </a:solidFill>
                </a:rPr>
                <a:t>):(</a:t>
              </a:r>
              <a:r>
                <a:rPr lang="en-GB" sz="1400" b="1"/>
                <a:t>609, 611, 618, 620</a:t>
              </a:r>
              <a:r>
                <a:rPr lang="en-GB" sz="1400" b="1">
                  <a:solidFill>
                    <a:srgbClr val="FFFF99"/>
                  </a:solidFill>
                </a:rPr>
                <a:t>):(</a:t>
              </a:r>
              <a:r>
                <a:rPr lang="en-GB" sz="1400" b="1"/>
                <a:t>630</a:t>
              </a:r>
              <a:r>
                <a:rPr lang="en-GB" sz="1400" b="1">
                  <a:solidFill>
                    <a:srgbClr val="FFFF99"/>
                  </a:solidFill>
                </a:rPr>
                <a:t>):(</a:t>
              </a:r>
              <a:r>
                <a:rPr lang="en-GB" sz="1400" b="1">
                  <a:solidFill>
                    <a:srgbClr val="00FFFF"/>
                  </a:solidFill>
                </a:rPr>
                <a:t>A883F</a:t>
              </a:r>
              <a:r>
                <a:rPr lang="en-GB" sz="1400" b="1">
                  <a:solidFill>
                    <a:srgbClr val="FFFF99"/>
                  </a:solidFill>
                </a:rPr>
                <a:t>): </a:t>
              </a:r>
              <a:r>
                <a:rPr lang="en-GB" sz="1400" b="1"/>
                <a:t>634</a:t>
              </a:r>
              <a:r>
                <a:rPr lang="en-GB" sz="1400" b="1">
                  <a:solidFill>
                    <a:srgbClr val="FFFF99"/>
                  </a:solidFill>
                </a:rPr>
                <a:t> : </a:t>
              </a:r>
              <a:r>
                <a:rPr lang="en-GB" sz="1400" b="1">
                  <a:solidFill>
                    <a:srgbClr val="00FFFF"/>
                  </a:solidFill>
                </a:rPr>
                <a:t>918</a:t>
              </a:r>
              <a:endParaRPr lang="en-GB" sz="1400" b="1">
                <a:solidFill>
                  <a:srgbClr val="FFFF99"/>
                </a:solidFill>
              </a:endParaRPr>
            </a:p>
            <a:p>
              <a:pPr eaLnBrk="0" hangingPunct="0"/>
              <a:r>
                <a:rPr lang="en-GB" sz="1400" b="1">
                  <a:solidFill>
                    <a:srgbClr val="FFFF99"/>
                  </a:solidFill>
                </a:rPr>
                <a:t>Transforming ability:	             1x                            2x                  3x         7x       9x    10x</a:t>
              </a:r>
            </a:p>
          </p:txBody>
        </p:sp>
        <p:sp>
          <p:nvSpPr>
            <p:cNvPr id="175141" name="Rectangle 97"/>
            <p:cNvSpPr>
              <a:spLocks noChangeArrowheads="1"/>
            </p:cNvSpPr>
            <p:nvPr/>
          </p:nvSpPr>
          <p:spPr bwMode="auto">
            <a:xfrm>
              <a:off x="4434" y="3956"/>
              <a:ext cx="239" cy="123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175142" name="Rectangle 97"/>
            <p:cNvSpPr>
              <a:spLocks noChangeArrowheads="1"/>
            </p:cNvSpPr>
            <p:nvPr/>
          </p:nvSpPr>
          <p:spPr bwMode="auto">
            <a:xfrm>
              <a:off x="4730" y="3957"/>
              <a:ext cx="239" cy="123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415925"/>
            <a:ext cx="9144000" cy="677863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Multiple Endocrine Neoplasia Type 1</a:t>
            </a:r>
          </a:p>
        </p:txBody>
      </p:sp>
      <p:sp>
        <p:nvSpPr>
          <p:cNvPr id="121866" name="Oval 4"/>
          <p:cNvSpPr>
            <a:spLocks noChangeArrowheads="1"/>
          </p:cNvSpPr>
          <p:nvPr/>
        </p:nvSpPr>
        <p:spPr bwMode="auto">
          <a:xfrm>
            <a:off x="981075" y="1916113"/>
            <a:ext cx="1905000" cy="1746250"/>
          </a:xfrm>
          <a:prstGeom prst="ellipse">
            <a:avLst/>
          </a:prstGeom>
          <a:gradFill rotWithShape="1">
            <a:gsLst>
              <a:gs pos="0">
                <a:srgbClr val="00FFFF">
                  <a:alpha val="49001"/>
                </a:srgbClr>
              </a:gs>
              <a:gs pos="100000">
                <a:srgbClr val="007676">
                  <a:alpha val="49001"/>
                </a:srgbClr>
              </a:gs>
            </a:gsLst>
            <a:lin ang="5400000" scaled="1"/>
          </a:gradFill>
          <a:ln w="5080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1867" name="Oval 5"/>
          <p:cNvSpPr>
            <a:spLocks noChangeArrowheads="1"/>
          </p:cNvSpPr>
          <p:nvPr/>
        </p:nvSpPr>
        <p:spPr bwMode="auto">
          <a:xfrm>
            <a:off x="2078038" y="1922463"/>
            <a:ext cx="1905000" cy="1746250"/>
          </a:xfrm>
          <a:prstGeom prst="ellipse">
            <a:avLst/>
          </a:prstGeom>
          <a:gradFill rotWithShape="1">
            <a:gsLst>
              <a:gs pos="0">
                <a:srgbClr val="33CCFF">
                  <a:alpha val="49001"/>
                </a:srgbClr>
              </a:gs>
              <a:gs pos="100000">
                <a:srgbClr val="185E76">
                  <a:alpha val="49001"/>
                </a:srgbClr>
              </a:gs>
            </a:gsLst>
            <a:lin ang="5400000" scaled="1"/>
          </a:gradFill>
          <a:ln w="5080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1868" name="Oval 6"/>
          <p:cNvSpPr>
            <a:spLocks noChangeArrowheads="1"/>
          </p:cNvSpPr>
          <p:nvPr/>
        </p:nvSpPr>
        <p:spPr bwMode="auto">
          <a:xfrm>
            <a:off x="1587500" y="2747963"/>
            <a:ext cx="1905000" cy="1746250"/>
          </a:xfrm>
          <a:prstGeom prst="ellipse">
            <a:avLst/>
          </a:prstGeom>
          <a:gradFill rotWithShape="1">
            <a:gsLst>
              <a:gs pos="0">
                <a:srgbClr val="66FFFF">
                  <a:alpha val="49001"/>
                </a:srgbClr>
              </a:gs>
              <a:gs pos="100000">
                <a:srgbClr val="2F7676">
                  <a:alpha val="49001"/>
                </a:srgbClr>
              </a:gs>
            </a:gsLst>
            <a:lin ang="5400000" scaled="1"/>
          </a:gradFill>
          <a:ln w="5080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1869" name="Rectangle 7"/>
          <p:cNvSpPr>
            <a:spLocks noChangeArrowheads="1"/>
          </p:cNvSpPr>
          <p:nvPr/>
        </p:nvSpPr>
        <p:spPr bwMode="auto">
          <a:xfrm>
            <a:off x="342900" y="1568450"/>
            <a:ext cx="192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600" b="1">
                <a:solidFill>
                  <a:srgbClr val="CCFFFF"/>
                </a:solidFill>
              </a:rPr>
              <a:t>Parathyroid (94%)</a:t>
            </a:r>
          </a:p>
        </p:txBody>
      </p:sp>
      <p:sp>
        <p:nvSpPr>
          <p:cNvPr id="121870" name="Rectangle 8"/>
          <p:cNvSpPr>
            <a:spLocks noChangeArrowheads="1"/>
          </p:cNvSpPr>
          <p:nvPr/>
        </p:nvSpPr>
        <p:spPr bwMode="auto">
          <a:xfrm>
            <a:off x="2841625" y="1568450"/>
            <a:ext cx="1700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600" b="1">
                <a:solidFill>
                  <a:srgbClr val="CCFFFF"/>
                </a:solidFill>
              </a:rPr>
              <a:t>Pancreas (40%)</a:t>
            </a:r>
          </a:p>
        </p:txBody>
      </p:sp>
      <p:sp>
        <p:nvSpPr>
          <p:cNvPr id="121871" name="Rectangle 9"/>
          <p:cNvSpPr>
            <a:spLocks noChangeArrowheads="1"/>
          </p:cNvSpPr>
          <p:nvPr/>
        </p:nvSpPr>
        <p:spPr bwMode="auto">
          <a:xfrm>
            <a:off x="1785938" y="4605338"/>
            <a:ext cx="1611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600" b="1">
                <a:solidFill>
                  <a:srgbClr val="CCFFFF"/>
                </a:solidFill>
              </a:rPr>
              <a:t>Pituitary (29%)</a:t>
            </a:r>
          </a:p>
        </p:txBody>
      </p:sp>
      <p:sp>
        <p:nvSpPr>
          <p:cNvPr id="121872" name="Rectangle 10"/>
          <p:cNvSpPr>
            <a:spLocks noChangeArrowheads="1"/>
          </p:cNvSpPr>
          <p:nvPr/>
        </p:nvSpPr>
        <p:spPr bwMode="auto">
          <a:xfrm>
            <a:off x="1416050" y="2351088"/>
            <a:ext cx="65563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b="1"/>
              <a:t>43%</a:t>
            </a:r>
          </a:p>
        </p:txBody>
      </p:sp>
      <p:sp>
        <p:nvSpPr>
          <p:cNvPr id="121873" name="Rectangle 11"/>
          <p:cNvSpPr>
            <a:spLocks noChangeArrowheads="1"/>
          </p:cNvSpPr>
          <p:nvPr/>
        </p:nvSpPr>
        <p:spPr bwMode="auto">
          <a:xfrm>
            <a:off x="2970213" y="2351088"/>
            <a:ext cx="62547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b="1"/>
              <a:t>2%</a:t>
            </a:r>
          </a:p>
        </p:txBody>
      </p:sp>
      <p:sp>
        <p:nvSpPr>
          <p:cNvPr id="121874" name="Rectangle 12"/>
          <p:cNvSpPr>
            <a:spLocks noChangeArrowheads="1"/>
          </p:cNvSpPr>
          <p:nvPr/>
        </p:nvSpPr>
        <p:spPr bwMode="auto">
          <a:xfrm>
            <a:off x="2179638" y="2351088"/>
            <a:ext cx="812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b="1"/>
              <a:t>26%</a:t>
            </a:r>
          </a:p>
        </p:txBody>
      </p:sp>
      <p:sp>
        <p:nvSpPr>
          <p:cNvPr id="121875" name="Rectangle 13"/>
          <p:cNvSpPr>
            <a:spLocks noChangeArrowheads="1"/>
          </p:cNvSpPr>
          <p:nvPr/>
        </p:nvSpPr>
        <p:spPr bwMode="auto">
          <a:xfrm>
            <a:off x="2303463" y="3795713"/>
            <a:ext cx="5683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b="1"/>
              <a:t>3%</a:t>
            </a:r>
          </a:p>
        </p:txBody>
      </p:sp>
      <p:sp>
        <p:nvSpPr>
          <p:cNvPr id="121876" name="Rectangle 14"/>
          <p:cNvSpPr>
            <a:spLocks noChangeArrowheads="1"/>
          </p:cNvSpPr>
          <p:nvPr/>
        </p:nvSpPr>
        <p:spPr bwMode="auto">
          <a:xfrm>
            <a:off x="1651000" y="3173413"/>
            <a:ext cx="785813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b="1"/>
              <a:t>14%</a:t>
            </a:r>
          </a:p>
        </p:txBody>
      </p:sp>
      <p:sp>
        <p:nvSpPr>
          <p:cNvPr id="121877" name="Rectangle 15"/>
          <p:cNvSpPr>
            <a:spLocks noChangeArrowheads="1"/>
          </p:cNvSpPr>
          <p:nvPr/>
        </p:nvSpPr>
        <p:spPr bwMode="auto">
          <a:xfrm>
            <a:off x="2868613" y="3173413"/>
            <a:ext cx="5556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b="1"/>
              <a:t>1%</a:t>
            </a:r>
          </a:p>
        </p:txBody>
      </p:sp>
      <p:sp>
        <p:nvSpPr>
          <p:cNvPr id="121878" name="Rectangle 16"/>
          <p:cNvSpPr>
            <a:spLocks noChangeArrowheads="1"/>
          </p:cNvSpPr>
          <p:nvPr/>
        </p:nvSpPr>
        <p:spPr bwMode="auto">
          <a:xfrm>
            <a:off x="2195513" y="2894013"/>
            <a:ext cx="747712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b="1"/>
              <a:t>11%</a:t>
            </a:r>
          </a:p>
        </p:txBody>
      </p:sp>
      <p:sp>
        <p:nvSpPr>
          <p:cNvPr id="121879" name="Rectangle 17"/>
          <p:cNvSpPr>
            <a:spLocks noChangeArrowheads="1"/>
          </p:cNvSpPr>
          <p:nvPr/>
        </p:nvSpPr>
        <p:spPr bwMode="auto">
          <a:xfrm>
            <a:off x="373063" y="5191125"/>
            <a:ext cx="3119437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b="1">
                <a:solidFill>
                  <a:srgbClr val="CCFFFF"/>
                </a:solidFill>
              </a:rPr>
              <a:t>Associated tumours</a:t>
            </a:r>
          </a:p>
          <a:p>
            <a:pPr eaLnBrk="0" hangingPunct="0"/>
            <a:r>
              <a:rPr lang="en-GB" b="1">
                <a:solidFill>
                  <a:srgbClr val="FFFF99"/>
                </a:solidFill>
              </a:rPr>
              <a:t>Carcinoid 4%</a:t>
            </a:r>
          </a:p>
          <a:p>
            <a:pPr eaLnBrk="0" hangingPunct="0"/>
            <a:r>
              <a:rPr lang="en-GB" b="1">
                <a:solidFill>
                  <a:srgbClr val="FFFF99"/>
                </a:solidFill>
              </a:rPr>
              <a:t>Adrenocortical 5%</a:t>
            </a:r>
          </a:p>
          <a:p>
            <a:pPr eaLnBrk="0" hangingPunct="0"/>
            <a:r>
              <a:rPr lang="en-GB" b="1">
                <a:solidFill>
                  <a:srgbClr val="FFFF99"/>
                </a:solidFill>
              </a:rPr>
              <a:t>Phaeochromocytoma 0.5%</a:t>
            </a:r>
          </a:p>
        </p:txBody>
      </p:sp>
      <p:sp>
        <p:nvSpPr>
          <p:cNvPr id="121880" name="Rectangle 18"/>
          <p:cNvSpPr>
            <a:spLocks noChangeArrowheads="1"/>
          </p:cNvSpPr>
          <p:nvPr/>
        </p:nvSpPr>
        <p:spPr bwMode="auto">
          <a:xfrm>
            <a:off x="6148388" y="5187950"/>
            <a:ext cx="2781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b="1">
                <a:solidFill>
                  <a:srgbClr val="CCFFFF"/>
                </a:solidFill>
              </a:rPr>
              <a:t>Cutaneous tumours</a:t>
            </a:r>
          </a:p>
          <a:p>
            <a:pPr eaLnBrk="0" hangingPunct="0"/>
            <a:r>
              <a:rPr lang="en-GB" b="1">
                <a:solidFill>
                  <a:srgbClr val="FFFF99"/>
                </a:solidFill>
              </a:rPr>
              <a:t>Angiofibromas 88%</a:t>
            </a:r>
          </a:p>
          <a:p>
            <a:pPr eaLnBrk="0" hangingPunct="0"/>
            <a:r>
              <a:rPr lang="en-GB" b="1">
                <a:solidFill>
                  <a:srgbClr val="FFFF99"/>
                </a:solidFill>
              </a:rPr>
              <a:t>Collaginomas 72%</a:t>
            </a:r>
          </a:p>
          <a:p>
            <a:pPr eaLnBrk="0" hangingPunct="0"/>
            <a:r>
              <a:rPr lang="en-GB" b="1">
                <a:solidFill>
                  <a:srgbClr val="FFFF99"/>
                </a:solidFill>
              </a:rPr>
              <a:t>Lipomata 30%</a:t>
            </a:r>
          </a:p>
        </p:txBody>
      </p:sp>
      <p:sp>
        <p:nvSpPr>
          <p:cNvPr id="121881" name="Rectangle 19"/>
          <p:cNvSpPr>
            <a:spLocks noChangeArrowheads="1"/>
          </p:cNvSpPr>
          <p:nvPr/>
        </p:nvSpPr>
        <p:spPr bwMode="auto">
          <a:xfrm>
            <a:off x="3397250" y="6564313"/>
            <a:ext cx="5746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200" b="1" i="1">
                <a:solidFill>
                  <a:schemeClr val="folHlink"/>
                </a:solidFill>
              </a:rPr>
              <a:t>(Jensen RT 2008 Cancer 113:1807-1843; Verges B 2002 JCEM 87:457-465)</a:t>
            </a:r>
          </a:p>
        </p:txBody>
      </p:sp>
      <p:graphicFrame>
        <p:nvGraphicFramePr>
          <p:cNvPr id="121864" name="Object 8"/>
          <p:cNvGraphicFramePr>
            <a:graphicFrameLocks noChangeAspect="1"/>
          </p:cNvGraphicFramePr>
          <p:nvPr/>
        </p:nvGraphicFramePr>
        <p:xfrm>
          <a:off x="4951413" y="1866900"/>
          <a:ext cx="3925887" cy="293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4" name="Image" r:id="rId3" imgW="3600000" imgH="1870623" progId="Photoshop.Image.7">
                  <p:embed/>
                </p:oleObj>
              </mc:Choice>
              <mc:Fallback>
                <p:oleObj name="Image" r:id="rId3" imgW="3600000" imgH="1870623" progId="Photoshop.Image.7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1866900"/>
                        <a:ext cx="3925887" cy="293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7" name="Rectangle 27"/>
          <p:cNvSpPr>
            <a:spLocks noChangeArrowheads="1"/>
          </p:cNvSpPr>
          <p:nvPr/>
        </p:nvSpPr>
        <p:spPr bwMode="auto">
          <a:xfrm>
            <a:off x="852488" y="1152525"/>
            <a:ext cx="7531100" cy="4787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6218" name="Rectangle 2"/>
          <p:cNvSpPr>
            <a:spLocks noChangeArrowheads="1"/>
          </p:cNvSpPr>
          <p:nvPr/>
        </p:nvSpPr>
        <p:spPr bwMode="auto">
          <a:xfrm>
            <a:off x="2466975" y="1447800"/>
            <a:ext cx="2089150" cy="3954463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6219" name="Rectangle 14"/>
          <p:cNvSpPr>
            <a:spLocks noChangeArrowheads="1"/>
          </p:cNvSpPr>
          <p:nvPr/>
        </p:nvSpPr>
        <p:spPr bwMode="auto">
          <a:xfrm>
            <a:off x="4968875" y="1447800"/>
            <a:ext cx="2546350" cy="39544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6220" name="Rectangle 15"/>
          <p:cNvSpPr>
            <a:spLocks noChangeArrowheads="1"/>
          </p:cNvSpPr>
          <p:nvPr/>
        </p:nvSpPr>
        <p:spPr bwMode="auto">
          <a:xfrm>
            <a:off x="4545013" y="1447800"/>
            <a:ext cx="450850" cy="395922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6221" name="Rectangle 17"/>
          <p:cNvSpPr>
            <a:spLocks noChangeArrowheads="1"/>
          </p:cNvSpPr>
          <p:nvPr/>
        </p:nvSpPr>
        <p:spPr bwMode="auto">
          <a:xfrm>
            <a:off x="7515225" y="1447800"/>
            <a:ext cx="390525" cy="39544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6222" name="Rectangle 26"/>
          <p:cNvSpPr>
            <a:spLocks noChangeArrowheads="1"/>
          </p:cNvSpPr>
          <p:nvPr/>
        </p:nvSpPr>
        <p:spPr bwMode="auto">
          <a:xfrm>
            <a:off x="1635125" y="1449388"/>
            <a:ext cx="831850" cy="395446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graphicFrame>
        <p:nvGraphicFramePr>
          <p:cNvPr id="6216" name="Object 72"/>
          <p:cNvGraphicFramePr>
            <a:graphicFrameLocks noChangeAspect="1"/>
          </p:cNvGraphicFramePr>
          <p:nvPr/>
        </p:nvGraphicFramePr>
        <p:xfrm>
          <a:off x="822325" y="1090613"/>
          <a:ext cx="7381875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name="Chart" r:id="rId3" imgW="7382066" imgH="5105210" progId="Excel.Chart.8">
                  <p:embed/>
                </p:oleObj>
              </mc:Choice>
              <mc:Fallback>
                <p:oleObj name="Chart" r:id="rId3" imgW="7382066" imgH="5105210" progId="Excel.Chart.8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1090613"/>
                        <a:ext cx="7381875" cy="470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3" name="Rectangle 3"/>
          <p:cNvSpPr>
            <a:spLocks noChangeArrowheads="1"/>
          </p:cNvSpPr>
          <p:nvPr/>
        </p:nvSpPr>
        <p:spPr bwMode="auto">
          <a:xfrm>
            <a:off x="217488" y="377825"/>
            <a:ext cx="8694737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sz="2400" b="1">
                <a:solidFill>
                  <a:schemeClr val="tx2"/>
                </a:solidFill>
              </a:rPr>
              <a:t>Youngest age of MTC and LN metastasis</a:t>
            </a:r>
          </a:p>
        </p:txBody>
      </p:sp>
      <p:grpSp>
        <p:nvGrpSpPr>
          <p:cNvPr id="6224" name="Group 28"/>
          <p:cNvGrpSpPr>
            <a:grpSpLocks/>
          </p:cNvGrpSpPr>
          <p:nvPr/>
        </p:nvGrpSpPr>
        <p:grpSpPr bwMode="auto">
          <a:xfrm>
            <a:off x="822325" y="6126163"/>
            <a:ext cx="7594600" cy="319087"/>
            <a:chOff x="403" y="3859"/>
            <a:chExt cx="4784" cy="201"/>
          </a:xfrm>
        </p:grpSpPr>
        <p:sp>
          <p:nvSpPr>
            <p:cNvPr id="6234" name="Line 5"/>
            <p:cNvSpPr>
              <a:spLocks noChangeShapeType="1"/>
            </p:cNvSpPr>
            <p:nvPr/>
          </p:nvSpPr>
          <p:spPr bwMode="auto">
            <a:xfrm rot="5400000" flipV="1">
              <a:off x="2793" y="1569"/>
              <a:ext cx="3" cy="4784"/>
            </a:xfrm>
            <a:prstGeom prst="line">
              <a:avLst/>
            </a:prstGeom>
            <a:noFill/>
            <a:ln w="50800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5" name="Rectangle 6"/>
            <p:cNvSpPr>
              <a:spLocks noChangeArrowheads="1"/>
            </p:cNvSpPr>
            <p:nvPr/>
          </p:nvSpPr>
          <p:spPr bwMode="auto">
            <a:xfrm rot="-5400000">
              <a:off x="2103" y="3156"/>
              <a:ext cx="191" cy="161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FC0128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6236" name="Rectangle 7"/>
            <p:cNvSpPr>
              <a:spLocks noChangeArrowheads="1"/>
            </p:cNvSpPr>
            <p:nvPr/>
          </p:nvSpPr>
          <p:spPr bwMode="auto">
            <a:xfrm rot="-5400000">
              <a:off x="3946" y="3074"/>
              <a:ext cx="171" cy="1780"/>
            </a:xfrm>
            <a:prstGeom prst="rect">
              <a:avLst/>
            </a:prstGeom>
            <a:gradFill rotWithShape="0">
              <a:gsLst>
                <a:gs pos="0">
                  <a:srgbClr val="003400"/>
                </a:gs>
                <a:gs pos="50000">
                  <a:srgbClr val="00AE00"/>
                </a:gs>
                <a:gs pos="100000">
                  <a:srgbClr val="0034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6237" name="Rectangle 8"/>
            <p:cNvSpPr>
              <a:spLocks noChangeArrowheads="1"/>
            </p:cNvSpPr>
            <p:nvPr/>
          </p:nvSpPr>
          <p:spPr bwMode="auto">
            <a:xfrm rot="-5400000">
              <a:off x="2986" y="3920"/>
              <a:ext cx="178" cy="85"/>
            </a:xfrm>
            <a:prstGeom prst="rect">
              <a:avLst/>
            </a:prstGeom>
            <a:gradFill rotWithShape="0">
              <a:gsLst>
                <a:gs pos="0">
                  <a:srgbClr val="0F1E4B"/>
                </a:gs>
                <a:gs pos="50000">
                  <a:srgbClr val="3365FB"/>
                </a:gs>
                <a:gs pos="100000">
                  <a:srgbClr val="0F1E4B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6238" name="Rectangle 9"/>
            <p:cNvSpPr>
              <a:spLocks noChangeArrowheads="1"/>
            </p:cNvSpPr>
            <p:nvPr/>
          </p:nvSpPr>
          <p:spPr bwMode="auto">
            <a:xfrm>
              <a:off x="1768" y="3859"/>
              <a:ext cx="86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GB" sz="1400" b="1">
                  <a:solidFill>
                    <a:schemeClr val="tx2"/>
                  </a:solidFill>
                </a:rPr>
                <a:t>Cysteine rich</a:t>
              </a:r>
            </a:p>
          </p:txBody>
        </p:sp>
        <p:sp>
          <p:nvSpPr>
            <p:cNvPr id="6239" name="Rectangle 10"/>
            <p:cNvSpPr>
              <a:spLocks noChangeArrowheads="1"/>
            </p:cNvSpPr>
            <p:nvPr/>
          </p:nvSpPr>
          <p:spPr bwMode="auto">
            <a:xfrm>
              <a:off x="3809" y="3859"/>
              <a:ext cx="446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GB" sz="1400" b="1">
                  <a:solidFill>
                    <a:schemeClr val="tx2"/>
                  </a:solidFill>
                </a:rPr>
                <a:t>TK</a:t>
              </a:r>
            </a:p>
          </p:txBody>
        </p:sp>
        <p:sp>
          <p:nvSpPr>
            <p:cNvPr id="6240" name="Oval 11"/>
            <p:cNvSpPr>
              <a:spLocks noChangeArrowheads="1"/>
            </p:cNvSpPr>
            <p:nvPr/>
          </p:nvSpPr>
          <p:spPr bwMode="auto">
            <a:xfrm>
              <a:off x="990" y="3862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6241" name="Oval 12"/>
            <p:cNvSpPr>
              <a:spLocks noChangeArrowheads="1"/>
            </p:cNvSpPr>
            <p:nvPr/>
          </p:nvSpPr>
          <p:spPr bwMode="auto">
            <a:xfrm>
              <a:off x="751" y="3862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  <p:sp>
          <p:nvSpPr>
            <p:cNvPr id="6242" name="Oval 13"/>
            <p:cNvSpPr>
              <a:spLocks noChangeArrowheads="1"/>
            </p:cNvSpPr>
            <p:nvPr/>
          </p:nvSpPr>
          <p:spPr bwMode="auto">
            <a:xfrm>
              <a:off x="512" y="3862"/>
              <a:ext cx="210" cy="198"/>
            </a:xfrm>
            <a:prstGeom prst="ellipse">
              <a:avLst/>
            </a:prstGeom>
            <a:gradFill rotWithShape="1">
              <a:gsLst>
                <a:gs pos="0">
                  <a:srgbClr val="CC00FF"/>
                </a:gs>
                <a:gs pos="100000">
                  <a:srgbClr val="5E00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/>
            </a:p>
          </p:txBody>
        </p:sp>
      </p:grpSp>
      <p:sp>
        <p:nvSpPr>
          <p:cNvPr id="6225" name="Text Box 27"/>
          <p:cNvSpPr txBox="1">
            <a:spLocks noChangeArrowheads="1"/>
          </p:cNvSpPr>
          <p:nvPr/>
        </p:nvSpPr>
        <p:spPr bwMode="auto">
          <a:xfrm>
            <a:off x="4562475" y="1474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6226" name="Text Box 28"/>
          <p:cNvSpPr txBox="1">
            <a:spLocks noChangeArrowheads="1"/>
          </p:cNvSpPr>
          <p:nvPr/>
        </p:nvSpPr>
        <p:spPr bwMode="auto">
          <a:xfrm>
            <a:off x="7527925" y="1474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6227" name="Text Box 29"/>
          <p:cNvSpPr txBox="1">
            <a:spLocks noChangeArrowheads="1"/>
          </p:cNvSpPr>
          <p:nvPr/>
        </p:nvSpPr>
        <p:spPr bwMode="auto">
          <a:xfrm>
            <a:off x="3328988" y="1474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6228" name="Text Box 30"/>
          <p:cNvSpPr txBox="1">
            <a:spLocks noChangeArrowheads="1"/>
          </p:cNvSpPr>
          <p:nvPr/>
        </p:nvSpPr>
        <p:spPr bwMode="auto">
          <a:xfrm>
            <a:off x="1844675" y="1474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6229" name="Text Box 31"/>
          <p:cNvSpPr txBox="1">
            <a:spLocks noChangeArrowheads="1"/>
          </p:cNvSpPr>
          <p:nvPr/>
        </p:nvSpPr>
        <p:spPr bwMode="auto">
          <a:xfrm>
            <a:off x="6297613" y="147637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6230" name="Rectangle 25"/>
          <p:cNvSpPr>
            <a:spLocks noChangeArrowheads="1"/>
          </p:cNvSpPr>
          <p:nvPr/>
        </p:nvSpPr>
        <p:spPr bwMode="auto">
          <a:xfrm>
            <a:off x="6257925" y="4640263"/>
            <a:ext cx="428625" cy="110648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6231" name="Rectangle 25"/>
          <p:cNvSpPr>
            <a:spLocks noChangeArrowheads="1"/>
          </p:cNvSpPr>
          <p:nvPr/>
        </p:nvSpPr>
        <p:spPr bwMode="auto">
          <a:xfrm>
            <a:off x="4572000" y="4646613"/>
            <a:ext cx="428625" cy="110648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cxnSp>
        <p:nvCxnSpPr>
          <p:cNvPr id="6232" name="Straight Connector 4"/>
          <p:cNvCxnSpPr>
            <a:cxnSpLocks noChangeShapeType="1"/>
          </p:cNvCxnSpPr>
          <p:nvPr/>
        </p:nvCxnSpPr>
        <p:spPr bwMode="auto">
          <a:xfrm>
            <a:off x="1638300" y="5332413"/>
            <a:ext cx="6267450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prstDash val="lgDash"/>
            <a:round/>
            <a:headEnd/>
            <a:tailEnd/>
          </a:ln>
        </p:spPr>
      </p:cxnSp>
      <p:cxnSp>
        <p:nvCxnSpPr>
          <p:cNvPr id="6233" name="Straight Connector 31"/>
          <p:cNvCxnSpPr>
            <a:cxnSpLocks noChangeShapeType="1"/>
          </p:cNvCxnSpPr>
          <p:nvPr/>
        </p:nvCxnSpPr>
        <p:spPr bwMode="auto">
          <a:xfrm>
            <a:off x="1652588" y="4957763"/>
            <a:ext cx="6253162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prstDash val="lgDash"/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8" name="Rectangle 195"/>
          <p:cNvSpPr>
            <a:spLocks noChangeArrowheads="1"/>
          </p:cNvSpPr>
          <p:nvPr/>
        </p:nvSpPr>
        <p:spPr bwMode="auto">
          <a:xfrm>
            <a:off x="638175" y="1284288"/>
            <a:ext cx="7947025" cy="5449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369" name="Rectangle 2"/>
          <p:cNvSpPr>
            <a:spLocks noChangeArrowheads="1"/>
          </p:cNvSpPr>
          <p:nvPr/>
        </p:nvSpPr>
        <p:spPr bwMode="auto">
          <a:xfrm>
            <a:off x="1168400" y="255588"/>
            <a:ext cx="67691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sz="2800" b="1">
                <a:solidFill>
                  <a:schemeClr val="tx2"/>
                </a:solidFill>
              </a:rPr>
              <a:t>RET Cys634 and Val804 mutations </a:t>
            </a:r>
          </a:p>
          <a:p>
            <a:pPr algn="ctr" eaLnBrk="0" hangingPunct="0"/>
            <a:r>
              <a:rPr lang="en-GB" sz="2800" b="1">
                <a:solidFill>
                  <a:schemeClr val="tx2"/>
                </a:solidFill>
              </a:rPr>
              <a:t>age of MTC and LN metastasis</a:t>
            </a:r>
          </a:p>
        </p:txBody>
      </p:sp>
      <p:graphicFrame>
        <p:nvGraphicFramePr>
          <p:cNvPr id="7367" name="Object 199"/>
          <p:cNvGraphicFramePr>
            <a:graphicFrameLocks noChangeAspect="1"/>
          </p:cNvGraphicFramePr>
          <p:nvPr/>
        </p:nvGraphicFramePr>
        <p:xfrm>
          <a:off x="693738" y="1733550"/>
          <a:ext cx="7750175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7" name="Chart" r:id="rId3" imgW="6105545" imgH="3905385" progId="Excel.Chart.8">
                  <p:embed/>
                </p:oleObj>
              </mc:Choice>
              <mc:Fallback>
                <p:oleObj name="Chart" r:id="rId3" imgW="6105545" imgH="3905385" progId="Excel.Chart.8">
                  <p:embed/>
                  <p:pic>
                    <p:nvPicPr>
                      <p:cNvPr id="0" name="Picture 1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8" y="1733550"/>
                        <a:ext cx="7750175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370" name="Group 127"/>
          <p:cNvGrpSpPr>
            <a:grpSpLocks/>
          </p:cNvGrpSpPr>
          <p:nvPr/>
        </p:nvGrpSpPr>
        <p:grpSpPr bwMode="auto">
          <a:xfrm>
            <a:off x="1784350" y="2220913"/>
            <a:ext cx="6402388" cy="3624262"/>
            <a:chOff x="655" y="758"/>
            <a:chExt cx="4722" cy="2946"/>
          </a:xfrm>
        </p:grpSpPr>
        <p:sp>
          <p:nvSpPr>
            <p:cNvPr id="7484" name="Line 4"/>
            <p:cNvSpPr>
              <a:spLocks noChangeShapeType="1"/>
            </p:cNvSpPr>
            <p:nvPr/>
          </p:nvSpPr>
          <p:spPr bwMode="auto">
            <a:xfrm flipH="1">
              <a:off x="968" y="3534"/>
              <a:ext cx="0" cy="17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5" name="Line 5"/>
            <p:cNvSpPr>
              <a:spLocks noChangeShapeType="1"/>
            </p:cNvSpPr>
            <p:nvPr/>
          </p:nvSpPr>
          <p:spPr bwMode="auto">
            <a:xfrm>
              <a:off x="973" y="3534"/>
              <a:ext cx="317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6" name="Line 6"/>
            <p:cNvSpPr>
              <a:spLocks noChangeShapeType="1"/>
            </p:cNvSpPr>
            <p:nvPr/>
          </p:nvSpPr>
          <p:spPr bwMode="auto">
            <a:xfrm flipH="1">
              <a:off x="2230" y="3216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7" name="Line 7"/>
            <p:cNvSpPr>
              <a:spLocks noChangeShapeType="1"/>
            </p:cNvSpPr>
            <p:nvPr/>
          </p:nvSpPr>
          <p:spPr bwMode="auto">
            <a:xfrm flipH="1">
              <a:off x="2332" y="3054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8" name="Line 8"/>
            <p:cNvSpPr>
              <a:spLocks noChangeShapeType="1"/>
            </p:cNvSpPr>
            <p:nvPr/>
          </p:nvSpPr>
          <p:spPr bwMode="auto">
            <a:xfrm flipH="1">
              <a:off x="2864" y="2886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9" name="Line 9"/>
            <p:cNvSpPr>
              <a:spLocks noChangeShapeType="1"/>
            </p:cNvSpPr>
            <p:nvPr/>
          </p:nvSpPr>
          <p:spPr bwMode="auto">
            <a:xfrm flipH="1">
              <a:off x="3018" y="2720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90" name="Line 10"/>
            <p:cNvSpPr>
              <a:spLocks noChangeShapeType="1"/>
            </p:cNvSpPr>
            <p:nvPr/>
          </p:nvSpPr>
          <p:spPr bwMode="auto">
            <a:xfrm flipH="1">
              <a:off x="3176" y="2552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91" name="Line 11"/>
            <p:cNvSpPr>
              <a:spLocks noChangeShapeType="1"/>
            </p:cNvSpPr>
            <p:nvPr/>
          </p:nvSpPr>
          <p:spPr bwMode="auto">
            <a:xfrm flipH="1">
              <a:off x="3540" y="2396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92" name="Line 12"/>
            <p:cNvSpPr>
              <a:spLocks noChangeShapeType="1"/>
            </p:cNvSpPr>
            <p:nvPr/>
          </p:nvSpPr>
          <p:spPr bwMode="auto">
            <a:xfrm flipH="1">
              <a:off x="3594" y="2232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93" name="Line 13"/>
            <p:cNvSpPr>
              <a:spLocks noChangeShapeType="1"/>
            </p:cNvSpPr>
            <p:nvPr/>
          </p:nvSpPr>
          <p:spPr bwMode="auto">
            <a:xfrm flipH="1">
              <a:off x="3654" y="2072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94" name="Line 14"/>
            <p:cNvSpPr>
              <a:spLocks noChangeShapeType="1"/>
            </p:cNvSpPr>
            <p:nvPr/>
          </p:nvSpPr>
          <p:spPr bwMode="auto">
            <a:xfrm flipH="1">
              <a:off x="3812" y="1746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95" name="Line 15"/>
            <p:cNvSpPr>
              <a:spLocks noChangeShapeType="1"/>
            </p:cNvSpPr>
            <p:nvPr/>
          </p:nvSpPr>
          <p:spPr bwMode="auto">
            <a:xfrm flipH="1">
              <a:off x="4020" y="1582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96" name="Line 16"/>
            <p:cNvSpPr>
              <a:spLocks noChangeShapeType="1"/>
            </p:cNvSpPr>
            <p:nvPr/>
          </p:nvSpPr>
          <p:spPr bwMode="auto">
            <a:xfrm flipH="1">
              <a:off x="4230" y="1408"/>
              <a:ext cx="0" cy="164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97" name="Line 17"/>
            <p:cNvSpPr>
              <a:spLocks noChangeShapeType="1"/>
            </p:cNvSpPr>
            <p:nvPr/>
          </p:nvSpPr>
          <p:spPr bwMode="auto">
            <a:xfrm flipH="1">
              <a:off x="3706" y="1906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98" name="Line 18"/>
            <p:cNvSpPr>
              <a:spLocks noChangeShapeType="1"/>
            </p:cNvSpPr>
            <p:nvPr/>
          </p:nvSpPr>
          <p:spPr bwMode="auto">
            <a:xfrm>
              <a:off x="2231" y="3208"/>
              <a:ext cx="103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99" name="Line 19"/>
            <p:cNvSpPr>
              <a:spLocks noChangeShapeType="1"/>
            </p:cNvSpPr>
            <p:nvPr/>
          </p:nvSpPr>
          <p:spPr bwMode="auto">
            <a:xfrm>
              <a:off x="3025" y="2712"/>
              <a:ext cx="149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00" name="Line 20"/>
            <p:cNvSpPr>
              <a:spLocks noChangeShapeType="1"/>
            </p:cNvSpPr>
            <p:nvPr/>
          </p:nvSpPr>
          <p:spPr bwMode="auto">
            <a:xfrm>
              <a:off x="2871" y="2874"/>
              <a:ext cx="149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01" name="Line 21"/>
            <p:cNvSpPr>
              <a:spLocks noChangeShapeType="1"/>
            </p:cNvSpPr>
            <p:nvPr/>
          </p:nvSpPr>
          <p:spPr bwMode="auto">
            <a:xfrm>
              <a:off x="3539" y="2390"/>
              <a:ext cx="57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02" name="Line 22"/>
            <p:cNvSpPr>
              <a:spLocks noChangeShapeType="1"/>
            </p:cNvSpPr>
            <p:nvPr/>
          </p:nvSpPr>
          <p:spPr bwMode="auto">
            <a:xfrm>
              <a:off x="3177" y="2552"/>
              <a:ext cx="361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03" name="Line 23"/>
            <p:cNvSpPr>
              <a:spLocks noChangeShapeType="1"/>
            </p:cNvSpPr>
            <p:nvPr/>
          </p:nvSpPr>
          <p:spPr bwMode="auto">
            <a:xfrm>
              <a:off x="3597" y="2226"/>
              <a:ext cx="57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04" name="Line 24"/>
            <p:cNvSpPr>
              <a:spLocks noChangeShapeType="1"/>
            </p:cNvSpPr>
            <p:nvPr/>
          </p:nvSpPr>
          <p:spPr bwMode="auto">
            <a:xfrm>
              <a:off x="3653" y="2062"/>
              <a:ext cx="57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05" name="Line 25"/>
            <p:cNvSpPr>
              <a:spLocks noChangeShapeType="1"/>
            </p:cNvSpPr>
            <p:nvPr/>
          </p:nvSpPr>
          <p:spPr bwMode="auto">
            <a:xfrm flipV="1">
              <a:off x="3713" y="1902"/>
              <a:ext cx="103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06" name="Line 26"/>
            <p:cNvSpPr>
              <a:spLocks noChangeShapeType="1"/>
            </p:cNvSpPr>
            <p:nvPr/>
          </p:nvSpPr>
          <p:spPr bwMode="auto">
            <a:xfrm flipV="1">
              <a:off x="3819" y="1740"/>
              <a:ext cx="203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07" name="Line 27"/>
            <p:cNvSpPr>
              <a:spLocks noChangeShapeType="1"/>
            </p:cNvSpPr>
            <p:nvPr/>
          </p:nvSpPr>
          <p:spPr bwMode="auto">
            <a:xfrm flipV="1">
              <a:off x="4027" y="1576"/>
              <a:ext cx="203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08" name="Line 28"/>
            <p:cNvSpPr>
              <a:spLocks noChangeShapeType="1"/>
            </p:cNvSpPr>
            <p:nvPr/>
          </p:nvSpPr>
          <p:spPr bwMode="auto">
            <a:xfrm flipV="1">
              <a:off x="4599" y="1084"/>
              <a:ext cx="579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09" name="Line 29"/>
            <p:cNvSpPr>
              <a:spLocks noChangeShapeType="1"/>
            </p:cNvSpPr>
            <p:nvPr/>
          </p:nvSpPr>
          <p:spPr bwMode="auto">
            <a:xfrm flipH="1">
              <a:off x="4332" y="1246"/>
              <a:ext cx="0" cy="164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10" name="Line 30"/>
            <p:cNvSpPr>
              <a:spLocks noChangeShapeType="1"/>
            </p:cNvSpPr>
            <p:nvPr/>
          </p:nvSpPr>
          <p:spPr bwMode="auto">
            <a:xfrm flipH="1">
              <a:off x="4594" y="1090"/>
              <a:ext cx="0" cy="164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11" name="Line 31"/>
            <p:cNvSpPr>
              <a:spLocks noChangeShapeType="1"/>
            </p:cNvSpPr>
            <p:nvPr/>
          </p:nvSpPr>
          <p:spPr bwMode="auto">
            <a:xfrm flipH="1">
              <a:off x="5174" y="768"/>
              <a:ext cx="2" cy="312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12" name="Line 32"/>
            <p:cNvSpPr>
              <a:spLocks noChangeShapeType="1"/>
            </p:cNvSpPr>
            <p:nvPr/>
          </p:nvSpPr>
          <p:spPr bwMode="auto">
            <a:xfrm flipV="1">
              <a:off x="4339" y="1248"/>
              <a:ext cx="251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13" name="Line 33"/>
            <p:cNvSpPr>
              <a:spLocks noChangeShapeType="1"/>
            </p:cNvSpPr>
            <p:nvPr/>
          </p:nvSpPr>
          <p:spPr bwMode="auto">
            <a:xfrm flipV="1">
              <a:off x="4233" y="1404"/>
              <a:ext cx="103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14" name="Line 38"/>
            <p:cNvSpPr>
              <a:spLocks noChangeShapeType="1"/>
            </p:cNvSpPr>
            <p:nvPr/>
          </p:nvSpPr>
          <p:spPr bwMode="auto">
            <a:xfrm>
              <a:off x="655" y="3700"/>
              <a:ext cx="311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15" name="Line 45"/>
            <p:cNvSpPr>
              <a:spLocks noChangeShapeType="1"/>
            </p:cNvSpPr>
            <p:nvPr/>
          </p:nvSpPr>
          <p:spPr bwMode="auto">
            <a:xfrm flipH="1">
              <a:off x="1290" y="3378"/>
              <a:ext cx="0" cy="15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16" name="Line 75"/>
            <p:cNvSpPr>
              <a:spLocks noChangeShapeType="1"/>
            </p:cNvSpPr>
            <p:nvPr/>
          </p:nvSpPr>
          <p:spPr bwMode="auto">
            <a:xfrm flipV="1">
              <a:off x="5174" y="758"/>
              <a:ext cx="203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17" name="Line 85"/>
            <p:cNvSpPr>
              <a:spLocks noChangeShapeType="1"/>
            </p:cNvSpPr>
            <p:nvPr/>
          </p:nvSpPr>
          <p:spPr bwMode="auto">
            <a:xfrm>
              <a:off x="1297" y="3372"/>
              <a:ext cx="935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18" name="Line 92"/>
            <p:cNvSpPr>
              <a:spLocks noChangeShapeType="1"/>
            </p:cNvSpPr>
            <p:nvPr/>
          </p:nvSpPr>
          <p:spPr bwMode="auto">
            <a:xfrm>
              <a:off x="2335" y="3046"/>
              <a:ext cx="529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1" name="Group 128"/>
          <p:cNvGrpSpPr>
            <a:grpSpLocks/>
          </p:cNvGrpSpPr>
          <p:nvPr/>
        </p:nvGrpSpPr>
        <p:grpSpPr bwMode="auto">
          <a:xfrm>
            <a:off x="2697163" y="2222500"/>
            <a:ext cx="5194300" cy="3622675"/>
            <a:chOff x="1340" y="754"/>
            <a:chExt cx="3834" cy="2948"/>
          </a:xfrm>
        </p:grpSpPr>
        <p:sp>
          <p:nvSpPr>
            <p:cNvPr id="7448" name="Line 76"/>
            <p:cNvSpPr>
              <a:spLocks noChangeShapeType="1"/>
            </p:cNvSpPr>
            <p:nvPr/>
          </p:nvSpPr>
          <p:spPr bwMode="auto">
            <a:xfrm>
              <a:off x="1394" y="3478"/>
              <a:ext cx="0" cy="11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49" name="Line 77"/>
            <p:cNvSpPr>
              <a:spLocks noChangeShapeType="1"/>
            </p:cNvSpPr>
            <p:nvPr/>
          </p:nvSpPr>
          <p:spPr bwMode="auto">
            <a:xfrm>
              <a:off x="1342" y="3588"/>
              <a:ext cx="0" cy="11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50" name="Line 78"/>
            <p:cNvSpPr>
              <a:spLocks noChangeShapeType="1"/>
            </p:cNvSpPr>
            <p:nvPr/>
          </p:nvSpPr>
          <p:spPr bwMode="auto">
            <a:xfrm>
              <a:off x="1706" y="3370"/>
              <a:ext cx="0" cy="11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51" name="Line 79"/>
            <p:cNvSpPr>
              <a:spLocks noChangeShapeType="1"/>
            </p:cNvSpPr>
            <p:nvPr/>
          </p:nvSpPr>
          <p:spPr bwMode="auto">
            <a:xfrm>
              <a:off x="2550" y="3148"/>
              <a:ext cx="0" cy="11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52" name="Line 80"/>
            <p:cNvSpPr>
              <a:spLocks noChangeShapeType="1"/>
            </p:cNvSpPr>
            <p:nvPr/>
          </p:nvSpPr>
          <p:spPr bwMode="auto">
            <a:xfrm>
              <a:off x="2498" y="3256"/>
              <a:ext cx="0" cy="11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53" name="Line 81"/>
            <p:cNvSpPr>
              <a:spLocks noChangeShapeType="1"/>
            </p:cNvSpPr>
            <p:nvPr/>
          </p:nvSpPr>
          <p:spPr bwMode="auto">
            <a:xfrm>
              <a:off x="2968" y="2608"/>
              <a:ext cx="0" cy="11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54" name="Line 82"/>
            <p:cNvSpPr>
              <a:spLocks noChangeShapeType="1"/>
            </p:cNvSpPr>
            <p:nvPr/>
          </p:nvSpPr>
          <p:spPr bwMode="auto">
            <a:xfrm>
              <a:off x="3022" y="2502"/>
              <a:ext cx="0" cy="11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55" name="Line 83"/>
            <p:cNvSpPr>
              <a:spLocks noChangeShapeType="1"/>
            </p:cNvSpPr>
            <p:nvPr/>
          </p:nvSpPr>
          <p:spPr bwMode="auto">
            <a:xfrm>
              <a:off x="2708" y="3044"/>
              <a:ext cx="0" cy="11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56" name="Line 84"/>
            <p:cNvSpPr>
              <a:spLocks noChangeShapeType="1"/>
            </p:cNvSpPr>
            <p:nvPr/>
          </p:nvSpPr>
          <p:spPr bwMode="auto">
            <a:xfrm flipV="1">
              <a:off x="1705" y="3370"/>
              <a:ext cx="795" cy="2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57" name="Line 86"/>
            <p:cNvSpPr>
              <a:spLocks noChangeShapeType="1"/>
            </p:cNvSpPr>
            <p:nvPr/>
          </p:nvSpPr>
          <p:spPr bwMode="auto">
            <a:xfrm>
              <a:off x="1398" y="3478"/>
              <a:ext cx="306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58" name="Line 87"/>
            <p:cNvSpPr>
              <a:spLocks noChangeShapeType="1"/>
            </p:cNvSpPr>
            <p:nvPr/>
          </p:nvSpPr>
          <p:spPr bwMode="auto">
            <a:xfrm flipV="1">
              <a:off x="1340" y="3592"/>
              <a:ext cx="56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59" name="Line 88"/>
            <p:cNvSpPr>
              <a:spLocks noChangeShapeType="1"/>
            </p:cNvSpPr>
            <p:nvPr/>
          </p:nvSpPr>
          <p:spPr bwMode="auto">
            <a:xfrm flipV="1">
              <a:off x="2498" y="3258"/>
              <a:ext cx="56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60" name="Line 89"/>
            <p:cNvSpPr>
              <a:spLocks noChangeShapeType="1"/>
            </p:cNvSpPr>
            <p:nvPr/>
          </p:nvSpPr>
          <p:spPr bwMode="auto">
            <a:xfrm>
              <a:off x="2552" y="3154"/>
              <a:ext cx="158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61" name="Line 90"/>
            <p:cNvSpPr>
              <a:spLocks noChangeShapeType="1"/>
            </p:cNvSpPr>
            <p:nvPr/>
          </p:nvSpPr>
          <p:spPr bwMode="auto">
            <a:xfrm>
              <a:off x="2758" y="2722"/>
              <a:ext cx="0" cy="31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62" name="Line 91"/>
            <p:cNvSpPr>
              <a:spLocks noChangeShapeType="1"/>
            </p:cNvSpPr>
            <p:nvPr/>
          </p:nvSpPr>
          <p:spPr bwMode="auto">
            <a:xfrm flipV="1">
              <a:off x="2704" y="3046"/>
              <a:ext cx="56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63" name="Line 93"/>
            <p:cNvSpPr>
              <a:spLocks noChangeShapeType="1"/>
            </p:cNvSpPr>
            <p:nvPr/>
          </p:nvSpPr>
          <p:spPr bwMode="auto">
            <a:xfrm>
              <a:off x="2766" y="2718"/>
              <a:ext cx="204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64" name="Line 94"/>
            <p:cNvSpPr>
              <a:spLocks noChangeShapeType="1"/>
            </p:cNvSpPr>
            <p:nvPr/>
          </p:nvSpPr>
          <p:spPr bwMode="auto">
            <a:xfrm flipV="1">
              <a:off x="2970" y="2610"/>
              <a:ext cx="56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65" name="Line 95"/>
            <p:cNvSpPr>
              <a:spLocks noChangeShapeType="1"/>
            </p:cNvSpPr>
            <p:nvPr/>
          </p:nvSpPr>
          <p:spPr bwMode="auto">
            <a:xfrm>
              <a:off x="3134" y="2172"/>
              <a:ext cx="258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66" name="Line 96"/>
            <p:cNvSpPr>
              <a:spLocks noChangeShapeType="1"/>
            </p:cNvSpPr>
            <p:nvPr/>
          </p:nvSpPr>
          <p:spPr bwMode="auto">
            <a:xfrm>
              <a:off x="3388" y="1850"/>
              <a:ext cx="0" cy="31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67" name="Line 97"/>
            <p:cNvSpPr>
              <a:spLocks noChangeShapeType="1"/>
            </p:cNvSpPr>
            <p:nvPr/>
          </p:nvSpPr>
          <p:spPr bwMode="auto">
            <a:xfrm>
              <a:off x="3712" y="1408"/>
              <a:ext cx="258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68" name="Line 98"/>
            <p:cNvSpPr>
              <a:spLocks noChangeShapeType="1"/>
            </p:cNvSpPr>
            <p:nvPr/>
          </p:nvSpPr>
          <p:spPr bwMode="auto">
            <a:xfrm>
              <a:off x="3970" y="1304"/>
              <a:ext cx="158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69" name="Line 99"/>
            <p:cNvSpPr>
              <a:spLocks noChangeShapeType="1"/>
            </p:cNvSpPr>
            <p:nvPr/>
          </p:nvSpPr>
          <p:spPr bwMode="auto">
            <a:xfrm>
              <a:off x="4126" y="1196"/>
              <a:ext cx="0" cy="11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0" name="Line 100"/>
            <p:cNvSpPr>
              <a:spLocks noChangeShapeType="1"/>
            </p:cNvSpPr>
            <p:nvPr/>
          </p:nvSpPr>
          <p:spPr bwMode="auto">
            <a:xfrm flipH="1">
              <a:off x="3966" y="1312"/>
              <a:ext cx="2" cy="9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1" name="Line 101"/>
            <p:cNvSpPr>
              <a:spLocks noChangeShapeType="1"/>
            </p:cNvSpPr>
            <p:nvPr/>
          </p:nvSpPr>
          <p:spPr bwMode="auto">
            <a:xfrm>
              <a:off x="3706" y="1414"/>
              <a:ext cx="0" cy="21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2" name="Line 102"/>
            <p:cNvSpPr>
              <a:spLocks noChangeShapeType="1"/>
            </p:cNvSpPr>
            <p:nvPr/>
          </p:nvSpPr>
          <p:spPr bwMode="auto">
            <a:xfrm>
              <a:off x="3492" y="1630"/>
              <a:ext cx="0" cy="21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3" name="Line 103"/>
            <p:cNvSpPr>
              <a:spLocks noChangeShapeType="1"/>
            </p:cNvSpPr>
            <p:nvPr/>
          </p:nvSpPr>
          <p:spPr bwMode="auto">
            <a:xfrm>
              <a:off x="3124" y="2172"/>
              <a:ext cx="0" cy="33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4" name="Line 104"/>
            <p:cNvSpPr>
              <a:spLocks noChangeShapeType="1"/>
            </p:cNvSpPr>
            <p:nvPr/>
          </p:nvSpPr>
          <p:spPr bwMode="auto">
            <a:xfrm>
              <a:off x="3024" y="2506"/>
              <a:ext cx="102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5" name="Line 105"/>
            <p:cNvSpPr>
              <a:spLocks noChangeShapeType="1"/>
            </p:cNvSpPr>
            <p:nvPr/>
          </p:nvSpPr>
          <p:spPr bwMode="auto">
            <a:xfrm>
              <a:off x="3390" y="1846"/>
              <a:ext cx="102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6" name="Line 106"/>
            <p:cNvSpPr>
              <a:spLocks noChangeShapeType="1"/>
            </p:cNvSpPr>
            <p:nvPr/>
          </p:nvSpPr>
          <p:spPr bwMode="auto">
            <a:xfrm flipV="1">
              <a:off x="3494" y="1628"/>
              <a:ext cx="210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7" name="Line 107"/>
            <p:cNvSpPr>
              <a:spLocks noChangeShapeType="1"/>
            </p:cNvSpPr>
            <p:nvPr/>
          </p:nvSpPr>
          <p:spPr bwMode="auto">
            <a:xfrm>
              <a:off x="4176" y="978"/>
              <a:ext cx="0" cy="21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8" name="Line 108"/>
            <p:cNvSpPr>
              <a:spLocks noChangeShapeType="1"/>
            </p:cNvSpPr>
            <p:nvPr/>
          </p:nvSpPr>
          <p:spPr bwMode="auto">
            <a:xfrm>
              <a:off x="4438" y="862"/>
              <a:ext cx="0" cy="11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9" name="Line 109"/>
            <p:cNvSpPr>
              <a:spLocks noChangeShapeType="1"/>
            </p:cNvSpPr>
            <p:nvPr/>
          </p:nvSpPr>
          <p:spPr bwMode="auto">
            <a:xfrm>
              <a:off x="4752" y="754"/>
              <a:ext cx="0" cy="11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0" name="Line 110"/>
            <p:cNvSpPr>
              <a:spLocks noChangeShapeType="1"/>
            </p:cNvSpPr>
            <p:nvPr/>
          </p:nvSpPr>
          <p:spPr bwMode="auto">
            <a:xfrm>
              <a:off x="4182" y="976"/>
              <a:ext cx="258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1" name="Line 111"/>
            <p:cNvSpPr>
              <a:spLocks noChangeShapeType="1"/>
            </p:cNvSpPr>
            <p:nvPr/>
          </p:nvSpPr>
          <p:spPr bwMode="auto">
            <a:xfrm>
              <a:off x="4438" y="864"/>
              <a:ext cx="314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2" name="Line 112"/>
            <p:cNvSpPr>
              <a:spLocks noChangeShapeType="1"/>
            </p:cNvSpPr>
            <p:nvPr/>
          </p:nvSpPr>
          <p:spPr bwMode="auto">
            <a:xfrm flipV="1">
              <a:off x="4122" y="1196"/>
              <a:ext cx="56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3" name="Line 113"/>
            <p:cNvSpPr>
              <a:spLocks noChangeShapeType="1"/>
            </p:cNvSpPr>
            <p:nvPr/>
          </p:nvSpPr>
          <p:spPr bwMode="auto">
            <a:xfrm flipV="1">
              <a:off x="4756" y="758"/>
              <a:ext cx="418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2" name="Text Box 115"/>
          <p:cNvSpPr txBox="1">
            <a:spLocks noChangeArrowheads="1"/>
          </p:cNvSpPr>
          <p:nvPr/>
        </p:nvSpPr>
        <p:spPr bwMode="auto">
          <a:xfrm>
            <a:off x="6650038" y="3070225"/>
            <a:ext cx="8842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b="1">
                <a:solidFill>
                  <a:srgbClr val="CC99FF"/>
                </a:solidFill>
              </a:rPr>
              <a:t>LN mets</a:t>
            </a:r>
          </a:p>
          <a:p>
            <a:pPr algn="ctr" eaLnBrk="0" hangingPunct="0"/>
            <a:r>
              <a:rPr lang="en-GB" sz="1400" b="1">
                <a:solidFill>
                  <a:srgbClr val="CC99FF"/>
                </a:solidFill>
              </a:rPr>
              <a:t> (n=18)</a:t>
            </a:r>
          </a:p>
        </p:txBody>
      </p:sp>
      <p:sp>
        <p:nvSpPr>
          <p:cNvPr id="7373" name="Text Box 116"/>
          <p:cNvSpPr txBox="1">
            <a:spLocks noChangeArrowheads="1"/>
          </p:cNvSpPr>
          <p:nvPr/>
        </p:nvSpPr>
        <p:spPr bwMode="auto">
          <a:xfrm>
            <a:off x="4840288" y="3070225"/>
            <a:ext cx="7096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b="1">
                <a:solidFill>
                  <a:srgbClr val="FFCC00"/>
                </a:solidFill>
              </a:rPr>
              <a:t>MTC</a:t>
            </a:r>
          </a:p>
          <a:p>
            <a:pPr algn="ctr" eaLnBrk="0" hangingPunct="0"/>
            <a:r>
              <a:rPr lang="en-GB" sz="1400" b="1">
                <a:solidFill>
                  <a:srgbClr val="FFCC00"/>
                </a:solidFill>
              </a:rPr>
              <a:t>(n=27)</a:t>
            </a:r>
          </a:p>
        </p:txBody>
      </p:sp>
      <p:sp>
        <p:nvSpPr>
          <p:cNvPr id="7374" name="Line 117"/>
          <p:cNvSpPr>
            <a:spLocks noChangeShapeType="1"/>
          </p:cNvSpPr>
          <p:nvPr/>
        </p:nvSpPr>
        <p:spPr bwMode="auto">
          <a:xfrm>
            <a:off x="1806575" y="4043363"/>
            <a:ext cx="3970338" cy="6350"/>
          </a:xfrm>
          <a:prstGeom prst="line">
            <a:avLst/>
          </a:prstGeom>
          <a:noFill/>
          <a:ln w="12700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5" name="Line 118"/>
          <p:cNvSpPr>
            <a:spLocks noChangeShapeType="1"/>
          </p:cNvSpPr>
          <p:nvPr/>
        </p:nvSpPr>
        <p:spPr bwMode="auto">
          <a:xfrm flipH="1">
            <a:off x="5105400" y="4046538"/>
            <a:ext cx="7938" cy="1785937"/>
          </a:xfrm>
          <a:prstGeom prst="line">
            <a:avLst/>
          </a:prstGeom>
          <a:noFill/>
          <a:ln w="12700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6" name="Line 119"/>
          <p:cNvSpPr>
            <a:spLocks noChangeShapeType="1"/>
          </p:cNvSpPr>
          <p:nvPr/>
        </p:nvSpPr>
        <p:spPr bwMode="auto">
          <a:xfrm flipH="1">
            <a:off x="5775325" y="4048125"/>
            <a:ext cx="12700" cy="1778000"/>
          </a:xfrm>
          <a:prstGeom prst="line">
            <a:avLst/>
          </a:prstGeom>
          <a:noFill/>
          <a:ln w="12700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7" name="Line 120"/>
          <p:cNvSpPr>
            <a:spLocks noChangeShapeType="1"/>
          </p:cNvSpPr>
          <p:nvPr/>
        </p:nvSpPr>
        <p:spPr bwMode="auto">
          <a:xfrm>
            <a:off x="2867025" y="3989388"/>
            <a:ext cx="0" cy="1871662"/>
          </a:xfrm>
          <a:prstGeom prst="line">
            <a:avLst/>
          </a:prstGeom>
          <a:noFill/>
          <a:ln w="12700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8" name="Rectangle 125"/>
          <p:cNvSpPr>
            <a:spLocks noChangeArrowheads="1"/>
          </p:cNvSpPr>
          <p:nvPr/>
        </p:nvSpPr>
        <p:spPr bwMode="auto">
          <a:xfrm>
            <a:off x="5516563" y="1709738"/>
            <a:ext cx="3141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200" b="1">
                <a:solidFill>
                  <a:srgbClr val="000000"/>
                </a:solidFill>
              </a:rPr>
              <a:t>May delay thyroidectomy if </a:t>
            </a:r>
          </a:p>
          <a:p>
            <a:pPr algn="ctr" eaLnBrk="0" hangingPunct="0"/>
            <a:r>
              <a:rPr lang="en-GB" sz="1200" b="1">
                <a:solidFill>
                  <a:srgbClr val="000000"/>
                </a:solidFill>
              </a:rPr>
              <a:t>US normal and Ct &lt;40</a:t>
            </a:r>
          </a:p>
        </p:txBody>
      </p:sp>
      <p:sp>
        <p:nvSpPr>
          <p:cNvPr id="7379" name="Text Box 127"/>
          <p:cNvSpPr txBox="1">
            <a:spLocks noChangeArrowheads="1"/>
          </p:cNvSpPr>
          <p:nvPr/>
        </p:nvSpPr>
        <p:spPr bwMode="auto">
          <a:xfrm>
            <a:off x="5940425" y="1397000"/>
            <a:ext cx="2263775" cy="3365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000000"/>
                </a:solidFill>
              </a:rPr>
              <a:t>804 (ATA risk level A)</a:t>
            </a:r>
          </a:p>
        </p:txBody>
      </p:sp>
      <p:grpSp>
        <p:nvGrpSpPr>
          <p:cNvPr id="7380" name="Group 81"/>
          <p:cNvGrpSpPr>
            <a:grpSpLocks/>
          </p:cNvGrpSpPr>
          <p:nvPr/>
        </p:nvGrpSpPr>
        <p:grpSpPr bwMode="auto">
          <a:xfrm>
            <a:off x="1787525" y="2244725"/>
            <a:ext cx="1495425" cy="3603625"/>
            <a:chOff x="1075" y="177"/>
            <a:chExt cx="4703" cy="3110"/>
          </a:xfrm>
        </p:grpSpPr>
        <p:sp>
          <p:nvSpPr>
            <p:cNvPr id="7406" name="Line 13"/>
            <p:cNvSpPr>
              <a:spLocks noChangeShapeType="1"/>
            </p:cNvSpPr>
            <p:nvPr/>
          </p:nvSpPr>
          <p:spPr bwMode="auto">
            <a:xfrm flipH="1">
              <a:off x="2879" y="2027"/>
              <a:ext cx="1" cy="81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407" name="Group 80"/>
            <p:cNvGrpSpPr>
              <a:grpSpLocks/>
            </p:cNvGrpSpPr>
            <p:nvPr/>
          </p:nvGrpSpPr>
          <p:grpSpPr bwMode="auto">
            <a:xfrm>
              <a:off x="1075" y="177"/>
              <a:ext cx="4703" cy="3110"/>
              <a:chOff x="1075" y="177"/>
              <a:chExt cx="4703" cy="3110"/>
            </a:xfrm>
          </p:grpSpPr>
          <p:sp>
            <p:nvSpPr>
              <p:cNvPr id="7408" name="Line 4"/>
              <p:cNvSpPr>
                <a:spLocks noChangeShapeType="1"/>
              </p:cNvSpPr>
              <p:nvPr/>
            </p:nvSpPr>
            <p:spPr bwMode="auto">
              <a:xfrm>
                <a:off x="1307" y="3234"/>
                <a:ext cx="225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" name="Line 5"/>
              <p:cNvSpPr>
                <a:spLocks noChangeShapeType="1"/>
              </p:cNvSpPr>
              <p:nvPr/>
            </p:nvSpPr>
            <p:spPr bwMode="auto">
              <a:xfrm>
                <a:off x="5558" y="178"/>
                <a:ext cx="0" cy="71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" name="Line 6"/>
              <p:cNvSpPr>
                <a:spLocks noChangeShapeType="1"/>
              </p:cNvSpPr>
              <p:nvPr/>
            </p:nvSpPr>
            <p:spPr bwMode="auto">
              <a:xfrm>
                <a:off x="2430" y="2392"/>
                <a:ext cx="1" cy="272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" name="Line 7"/>
              <p:cNvSpPr>
                <a:spLocks noChangeShapeType="1"/>
              </p:cNvSpPr>
              <p:nvPr/>
            </p:nvSpPr>
            <p:spPr bwMode="auto">
              <a:xfrm>
                <a:off x="2655" y="2105"/>
                <a:ext cx="0" cy="291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" name="Line 8"/>
              <p:cNvSpPr>
                <a:spLocks noChangeShapeType="1"/>
              </p:cNvSpPr>
              <p:nvPr/>
            </p:nvSpPr>
            <p:spPr bwMode="auto">
              <a:xfrm>
                <a:off x="4442" y="514"/>
                <a:ext cx="1" cy="118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" name="Line 9"/>
              <p:cNvSpPr>
                <a:spLocks noChangeShapeType="1"/>
              </p:cNvSpPr>
              <p:nvPr/>
            </p:nvSpPr>
            <p:spPr bwMode="auto">
              <a:xfrm flipH="1">
                <a:off x="4217" y="629"/>
                <a:ext cx="1" cy="125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4" name="Line 10"/>
              <p:cNvSpPr>
                <a:spLocks noChangeShapeType="1"/>
              </p:cNvSpPr>
              <p:nvPr/>
            </p:nvSpPr>
            <p:spPr bwMode="auto">
              <a:xfrm>
                <a:off x="3989" y="754"/>
                <a:ext cx="1" cy="285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" name="Line 11"/>
              <p:cNvSpPr>
                <a:spLocks noChangeShapeType="1"/>
              </p:cNvSpPr>
              <p:nvPr/>
            </p:nvSpPr>
            <p:spPr bwMode="auto">
              <a:xfrm>
                <a:off x="3767" y="1040"/>
                <a:ext cx="1" cy="195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" name="Line 12"/>
              <p:cNvSpPr>
                <a:spLocks noChangeShapeType="1"/>
              </p:cNvSpPr>
              <p:nvPr/>
            </p:nvSpPr>
            <p:spPr bwMode="auto">
              <a:xfrm>
                <a:off x="1981" y="2876"/>
                <a:ext cx="0" cy="18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" name="Line 14"/>
              <p:cNvSpPr>
                <a:spLocks noChangeShapeType="1"/>
              </p:cNvSpPr>
              <p:nvPr/>
            </p:nvSpPr>
            <p:spPr bwMode="auto">
              <a:xfrm>
                <a:off x="3101" y="1763"/>
                <a:ext cx="0" cy="273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" name="Line 15"/>
              <p:cNvSpPr>
                <a:spLocks noChangeShapeType="1"/>
              </p:cNvSpPr>
              <p:nvPr/>
            </p:nvSpPr>
            <p:spPr bwMode="auto">
              <a:xfrm>
                <a:off x="4888" y="395"/>
                <a:ext cx="0" cy="6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" name="Line 16"/>
              <p:cNvSpPr>
                <a:spLocks noChangeShapeType="1"/>
              </p:cNvSpPr>
              <p:nvPr/>
            </p:nvSpPr>
            <p:spPr bwMode="auto">
              <a:xfrm flipH="1">
                <a:off x="3545" y="1232"/>
                <a:ext cx="1" cy="2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" name="Line 17"/>
              <p:cNvSpPr>
                <a:spLocks noChangeShapeType="1"/>
              </p:cNvSpPr>
              <p:nvPr/>
            </p:nvSpPr>
            <p:spPr bwMode="auto">
              <a:xfrm flipH="1">
                <a:off x="2206" y="2666"/>
                <a:ext cx="0" cy="209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" name="Line 18"/>
              <p:cNvSpPr>
                <a:spLocks noChangeShapeType="1"/>
              </p:cNvSpPr>
              <p:nvPr/>
            </p:nvSpPr>
            <p:spPr bwMode="auto">
              <a:xfrm flipH="1">
                <a:off x="3323" y="1532"/>
                <a:ext cx="1" cy="234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" name="Line 19"/>
              <p:cNvSpPr>
                <a:spLocks noChangeShapeType="1"/>
              </p:cNvSpPr>
              <p:nvPr/>
            </p:nvSpPr>
            <p:spPr bwMode="auto">
              <a:xfrm>
                <a:off x="3321" y="1528"/>
                <a:ext cx="227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" name="Line 20"/>
              <p:cNvSpPr>
                <a:spLocks noChangeShapeType="1"/>
              </p:cNvSpPr>
              <p:nvPr/>
            </p:nvSpPr>
            <p:spPr bwMode="auto">
              <a:xfrm>
                <a:off x="3102" y="1764"/>
                <a:ext cx="221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" name="Line 21"/>
              <p:cNvSpPr>
                <a:spLocks noChangeShapeType="1"/>
              </p:cNvSpPr>
              <p:nvPr/>
            </p:nvSpPr>
            <p:spPr bwMode="auto">
              <a:xfrm>
                <a:off x="2880" y="2031"/>
                <a:ext cx="223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5" name="Line 22"/>
              <p:cNvSpPr>
                <a:spLocks noChangeShapeType="1"/>
              </p:cNvSpPr>
              <p:nvPr/>
            </p:nvSpPr>
            <p:spPr bwMode="auto">
              <a:xfrm>
                <a:off x="2432" y="2393"/>
                <a:ext cx="226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6" name="Line 23"/>
              <p:cNvSpPr>
                <a:spLocks noChangeShapeType="1"/>
              </p:cNvSpPr>
              <p:nvPr/>
            </p:nvSpPr>
            <p:spPr bwMode="auto">
              <a:xfrm>
                <a:off x="1980" y="2877"/>
                <a:ext cx="230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7" name="Line 24"/>
              <p:cNvSpPr>
                <a:spLocks noChangeShapeType="1"/>
              </p:cNvSpPr>
              <p:nvPr/>
            </p:nvSpPr>
            <p:spPr bwMode="auto">
              <a:xfrm>
                <a:off x="1529" y="3189"/>
                <a:ext cx="226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8" name="Line 25"/>
              <p:cNvSpPr>
                <a:spLocks noChangeShapeType="1"/>
              </p:cNvSpPr>
              <p:nvPr/>
            </p:nvSpPr>
            <p:spPr bwMode="auto">
              <a:xfrm>
                <a:off x="3992" y="753"/>
                <a:ext cx="230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9" name="Line 26"/>
              <p:cNvSpPr>
                <a:spLocks noChangeShapeType="1"/>
              </p:cNvSpPr>
              <p:nvPr/>
            </p:nvSpPr>
            <p:spPr bwMode="auto">
              <a:xfrm>
                <a:off x="4660" y="464"/>
                <a:ext cx="231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0" name="Line 27"/>
              <p:cNvSpPr>
                <a:spLocks noChangeShapeType="1"/>
              </p:cNvSpPr>
              <p:nvPr/>
            </p:nvSpPr>
            <p:spPr bwMode="auto">
              <a:xfrm>
                <a:off x="5554" y="177"/>
                <a:ext cx="224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1" name="Line 28"/>
              <p:cNvSpPr>
                <a:spLocks noChangeShapeType="1"/>
              </p:cNvSpPr>
              <p:nvPr/>
            </p:nvSpPr>
            <p:spPr bwMode="auto">
              <a:xfrm>
                <a:off x="3768" y="1040"/>
                <a:ext cx="226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2" name="Line 29"/>
              <p:cNvSpPr>
                <a:spLocks noChangeShapeType="1"/>
              </p:cNvSpPr>
              <p:nvPr/>
            </p:nvSpPr>
            <p:spPr bwMode="auto">
              <a:xfrm>
                <a:off x="3544" y="1233"/>
                <a:ext cx="228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3" name="Line 30"/>
              <p:cNvSpPr>
                <a:spLocks noChangeShapeType="1"/>
              </p:cNvSpPr>
              <p:nvPr/>
            </p:nvSpPr>
            <p:spPr bwMode="auto">
              <a:xfrm>
                <a:off x="2658" y="2109"/>
                <a:ext cx="221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4" name="Line 31"/>
              <p:cNvSpPr>
                <a:spLocks noChangeShapeType="1"/>
              </p:cNvSpPr>
              <p:nvPr/>
            </p:nvSpPr>
            <p:spPr bwMode="auto">
              <a:xfrm flipV="1">
                <a:off x="2209" y="2661"/>
                <a:ext cx="221" cy="3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5" name="Line 32"/>
              <p:cNvSpPr>
                <a:spLocks noChangeShapeType="1"/>
              </p:cNvSpPr>
              <p:nvPr/>
            </p:nvSpPr>
            <p:spPr bwMode="auto">
              <a:xfrm>
                <a:off x="4446" y="520"/>
                <a:ext cx="217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6" name="Line 33"/>
              <p:cNvSpPr>
                <a:spLocks noChangeShapeType="1"/>
              </p:cNvSpPr>
              <p:nvPr/>
            </p:nvSpPr>
            <p:spPr bwMode="auto">
              <a:xfrm flipV="1">
                <a:off x="1758" y="3063"/>
                <a:ext cx="224" cy="1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7" name="Line 34"/>
              <p:cNvSpPr>
                <a:spLocks noChangeShapeType="1"/>
              </p:cNvSpPr>
              <p:nvPr/>
            </p:nvSpPr>
            <p:spPr bwMode="auto">
              <a:xfrm flipV="1">
                <a:off x="4884" y="394"/>
                <a:ext cx="229" cy="1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8" name="Line 35"/>
              <p:cNvSpPr>
                <a:spLocks noChangeShapeType="1"/>
              </p:cNvSpPr>
              <p:nvPr/>
            </p:nvSpPr>
            <p:spPr bwMode="auto">
              <a:xfrm>
                <a:off x="4216" y="633"/>
                <a:ext cx="231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9" name="Line 38"/>
              <p:cNvSpPr>
                <a:spLocks noChangeShapeType="1"/>
              </p:cNvSpPr>
              <p:nvPr/>
            </p:nvSpPr>
            <p:spPr bwMode="auto">
              <a:xfrm>
                <a:off x="1759" y="3061"/>
                <a:ext cx="0" cy="129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0" name="Line 39"/>
              <p:cNvSpPr>
                <a:spLocks noChangeShapeType="1"/>
              </p:cNvSpPr>
              <p:nvPr/>
            </p:nvSpPr>
            <p:spPr bwMode="auto">
              <a:xfrm flipH="1">
                <a:off x="1532" y="3192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1" name="Line 40"/>
              <p:cNvSpPr>
                <a:spLocks noChangeShapeType="1"/>
              </p:cNvSpPr>
              <p:nvPr/>
            </p:nvSpPr>
            <p:spPr bwMode="auto">
              <a:xfrm>
                <a:off x="1303" y="3235"/>
                <a:ext cx="0" cy="52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2" name="Line 41"/>
              <p:cNvSpPr>
                <a:spLocks noChangeShapeType="1"/>
              </p:cNvSpPr>
              <p:nvPr/>
            </p:nvSpPr>
            <p:spPr bwMode="auto">
              <a:xfrm>
                <a:off x="4661" y="459"/>
                <a:ext cx="0" cy="6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3" name="Line 42"/>
              <p:cNvSpPr>
                <a:spLocks noChangeShapeType="1"/>
              </p:cNvSpPr>
              <p:nvPr/>
            </p:nvSpPr>
            <p:spPr bwMode="auto">
              <a:xfrm>
                <a:off x="5114" y="303"/>
                <a:ext cx="0" cy="93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4" name="Line 43"/>
              <p:cNvSpPr>
                <a:spLocks noChangeShapeType="1"/>
              </p:cNvSpPr>
              <p:nvPr/>
            </p:nvSpPr>
            <p:spPr bwMode="auto">
              <a:xfrm flipH="1">
                <a:off x="5335" y="248"/>
                <a:ext cx="1" cy="52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5" name="Line 44"/>
              <p:cNvSpPr>
                <a:spLocks noChangeShapeType="1"/>
              </p:cNvSpPr>
              <p:nvPr/>
            </p:nvSpPr>
            <p:spPr bwMode="auto">
              <a:xfrm>
                <a:off x="5112" y="301"/>
                <a:ext cx="225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6" name="Line 45"/>
              <p:cNvSpPr>
                <a:spLocks noChangeShapeType="1"/>
              </p:cNvSpPr>
              <p:nvPr/>
            </p:nvSpPr>
            <p:spPr bwMode="auto">
              <a:xfrm>
                <a:off x="5336" y="250"/>
                <a:ext cx="223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7" name="Line 64"/>
              <p:cNvSpPr>
                <a:spLocks noChangeShapeType="1"/>
              </p:cNvSpPr>
              <p:nvPr/>
            </p:nvSpPr>
            <p:spPr bwMode="auto">
              <a:xfrm flipV="1">
                <a:off x="1075" y="3284"/>
                <a:ext cx="225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381" name="Group 78"/>
          <p:cNvGrpSpPr>
            <a:grpSpLocks/>
          </p:cNvGrpSpPr>
          <p:nvPr/>
        </p:nvGrpSpPr>
        <p:grpSpPr bwMode="auto">
          <a:xfrm>
            <a:off x="1782763" y="2252663"/>
            <a:ext cx="1504950" cy="3603625"/>
            <a:chOff x="729" y="245"/>
            <a:chExt cx="4681" cy="3113"/>
          </a:xfrm>
        </p:grpSpPr>
        <p:sp>
          <p:nvSpPr>
            <p:cNvPr id="7387" name="Line 3"/>
            <p:cNvSpPr>
              <a:spLocks noChangeShapeType="1"/>
            </p:cNvSpPr>
            <p:nvPr/>
          </p:nvSpPr>
          <p:spPr bwMode="auto">
            <a:xfrm>
              <a:off x="729" y="3353"/>
              <a:ext cx="111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88" name="Line 36"/>
            <p:cNvSpPr>
              <a:spLocks noChangeShapeType="1"/>
            </p:cNvSpPr>
            <p:nvPr/>
          </p:nvSpPr>
          <p:spPr bwMode="auto">
            <a:xfrm flipH="1">
              <a:off x="1843" y="3171"/>
              <a:ext cx="0" cy="187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89" name="Line 37"/>
            <p:cNvSpPr>
              <a:spLocks noChangeShapeType="1"/>
            </p:cNvSpPr>
            <p:nvPr/>
          </p:nvSpPr>
          <p:spPr bwMode="auto">
            <a:xfrm>
              <a:off x="3854" y="2069"/>
              <a:ext cx="4" cy="74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0" name="Line 46"/>
            <p:cNvSpPr>
              <a:spLocks noChangeShapeType="1"/>
            </p:cNvSpPr>
            <p:nvPr/>
          </p:nvSpPr>
          <p:spPr bwMode="auto">
            <a:xfrm>
              <a:off x="1843" y="3172"/>
              <a:ext cx="897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1" name="Line 47"/>
            <p:cNvSpPr>
              <a:spLocks noChangeShapeType="1"/>
            </p:cNvSpPr>
            <p:nvPr/>
          </p:nvSpPr>
          <p:spPr bwMode="auto">
            <a:xfrm flipH="1">
              <a:off x="3177" y="2807"/>
              <a:ext cx="2" cy="184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2" name="Line 48"/>
            <p:cNvSpPr>
              <a:spLocks noChangeShapeType="1"/>
            </p:cNvSpPr>
            <p:nvPr/>
          </p:nvSpPr>
          <p:spPr bwMode="auto">
            <a:xfrm>
              <a:off x="4973" y="606"/>
              <a:ext cx="0" cy="557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3" name="Line 49"/>
            <p:cNvSpPr>
              <a:spLocks noChangeShapeType="1"/>
            </p:cNvSpPr>
            <p:nvPr/>
          </p:nvSpPr>
          <p:spPr bwMode="auto">
            <a:xfrm>
              <a:off x="4521" y="1159"/>
              <a:ext cx="0" cy="189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4" name="Line 50"/>
            <p:cNvSpPr>
              <a:spLocks noChangeShapeType="1"/>
            </p:cNvSpPr>
            <p:nvPr/>
          </p:nvSpPr>
          <p:spPr bwMode="auto">
            <a:xfrm>
              <a:off x="4297" y="1347"/>
              <a:ext cx="0" cy="363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5" name="Line 51"/>
            <p:cNvSpPr>
              <a:spLocks noChangeShapeType="1"/>
            </p:cNvSpPr>
            <p:nvPr/>
          </p:nvSpPr>
          <p:spPr bwMode="auto">
            <a:xfrm>
              <a:off x="4079" y="1707"/>
              <a:ext cx="0" cy="37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6" name="Line 52"/>
            <p:cNvSpPr>
              <a:spLocks noChangeShapeType="1"/>
            </p:cNvSpPr>
            <p:nvPr/>
          </p:nvSpPr>
          <p:spPr bwMode="auto">
            <a:xfrm flipV="1">
              <a:off x="3179" y="2807"/>
              <a:ext cx="676" cy="2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7" name="Line 53"/>
            <p:cNvSpPr>
              <a:spLocks noChangeShapeType="1"/>
            </p:cNvSpPr>
            <p:nvPr/>
          </p:nvSpPr>
          <p:spPr bwMode="auto">
            <a:xfrm>
              <a:off x="2739" y="2991"/>
              <a:ext cx="435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8" name="Line 54"/>
            <p:cNvSpPr>
              <a:spLocks noChangeShapeType="1"/>
            </p:cNvSpPr>
            <p:nvPr/>
          </p:nvSpPr>
          <p:spPr bwMode="auto">
            <a:xfrm>
              <a:off x="4516" y="1160"/>
              <a:ext cx="457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9" name="Line 55"/>
            <p:cNvSpPr>
              <a:spLocks noChangeShapeType="1"/>
            </p:cNvSpPr>
            <p:nvPr/>
          </p:nvSpPr>
          <p:spPr bwMode="auto">
            <a:xfrm flipV="1">
              <a:off x="4970" y="604"/>
              <a:ext cx="227" cy="2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0" name="Line 56"/>
            <p:cNvSpPr>
              <a:spLocks noChangeShapeType="1"/>
            </p:cNvSpPr>
            <p:nvPr/>
          </p:nvSpPr>
          <p:spPr bwMode="auto">
            <a:xfrm flipV="1">
              <a:off x="4298" y="1350"/>
              <a:ext cx="223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1" name="Line 57"/>
            <p:cNvSpPr>
              <a:spLocks noChangeShapeType="1"/>
            </p:cNvSpPr>
            <p:nvPr/>
          </p:nvSpPr>
          <p:spPr bwMode="auto">
            <a:xfrm flipV="1">
              <a:off x="3852" y="2072"/>
              <a:ext cx="22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2" name="Line 58"/>
            <p:cNvSpPr>
              <a:spLocks noChangeShapeType="1"/>
            </p:cNvSpPr>
            <p:nvPr/>
          </p:nvSpPr>
          <p:spPr bwMode="auto">
            <a:xfrm>
              <a:off x="4075" y="1706"/>
              <a:ext cx="22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3" name="Line 59"/>
            <p:cNvSpPr>
              <a:spLocks noChangeShapeType="1"/>
            </p:cNvSpPr>
            <p:nvPr/>
          </p:nvSpPr>
          <p:spPr bwMode="auto">
            <a:xfrm flipV="1">
              <a:off x="5194" y="248"/>
              <a:ext cx="216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4" name="Line 60"/>
            <p:cNvSpPr>
              <a:spLocks noChangeShapeType="1"/>
            </p:cNvSpPr>
            <p:nvPr/>
          </p:nvSpPr>
          <p:spPr bwMode="auto">
            <a:xfrm>
              <a:off x="2737" y="2990"/>
              <a:ext cx="0" cy="177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5" name="Line 61"/>
            <p:cNvSpPr>
              <a:spLocks noChangeShapeType="1"/>
            </p:cNvSpPr>
            <p:nvPr/>
          </p:nvSpPr>
          <p:spPr bwMode="auto">
            <a:xfrm flipH="1">
              <a:off x="5197" y="245"/>
              <a:ext cx="2" cy="359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82" name="Text Box 62"/>
          <p:cNvSpPr txBox="1">
            <a:spLocks noChangeArrowheads="1"/>
          </p:cNvSpPr>
          <p:nvPr/>
        </p:nvSpPr>
        <p:spPr bwMode="auto">
          <a:xfrm>
            <a:off x="1762125" y="3070225"/>
            <a:ext cx="8429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400" b="1">
                <a:solidFill>
                  <a:srgbClr val="FF6600"/>
                </a:solidFill>
              </a:rPr>
              <a:t>MTC </a:t>
            </a:r>
          </a:p>
          <a:p>
            <a:pPr algn="ctr" eaLnBrk="0" hangingPunct="0"/>
            <a:r>
              <a:rPr lang="en-GB" sz="1400" b="1">
                <a:solidFill>
                  <a:srgbClr val="FF6600"/>
                </a:solidFill>
              </a:rPr>
              <a:t>(n=129)</a:t>
            </a:r>
          </a:p>
        </p:txBody>
      </p:sp>
      <p:sp>
        <p:nvSpPr>
          <p:cNvPr id="7383" name="Text Box 115"/>
          <p:cNvSpPr txBox="1">
            <a:spLocks noChangeArrowheads="1"/>
          </p:cNvSpPr>
          <p:nvPr/>
        </p:nvSpPr>
        <p:spPr bwMode="auto">
          <a:xfrm>
            <a:off x="3128963" y="3070225"/>
            <a:ext cx="8842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b="1">
                <a:solidFill>
                  <a:srgbClr val="FF00FF"/>
                </a:solidFill>
              </a:rPr>
              <a:t>LN mets</a:t>
            </a:r>
          </a:p>
          <a:p>
            <a:pPr algn="ctr" eaLnBrk="0" hangingPunct="0"/>
            <a:r>
              <a:rPr lang="en-GB" sz="1400" b="1">
                <a:solidFill>
                  <a:srgbClr val="FF00FF"/>
                </a:solidFill>
              </a:rPr>
              <a:t> (n=17)</a:t>
            </a:r>
          </a:p>
        </p:txBody>
      </p:sp>
      <p:sp>
        <p:nvSpPr>
          <p:cNvPr id="7384" name="Text Box 74"/>
          <p:cNvSpPr txBox="1">
            <a:spLocks noChangeArrowheads="1"/>
          </p:cNvSpPr>
          <p:nvPr/>
        </p:nvSpPr>
        <p:spPr bwMode="auto">
          <a:xfrm>
            <a:off x="2036763" y="1398588"/>
            <a:ext cx="2263775" cy="33655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000000"/>
                </a:solidFill>
              </a:rPr>
              <a:t>634 (ATA risk level C)</a:t>
            </a:r>
          </a:p>
        </p:txBody>
      </p:sp>
      <p:sp>
        <p:nvSpPr>
          <p:cNvPr id="7385" name="Rectangle 75"/>
          <p:cNvSpPr>
            <a:spLocks noChangeArrowheads="1"/>
          </p:cNvSpPr>
          <p:nvPr/>
        </p:nvSpPr>
        <p:spPr bwMode="auto">
          <a:xfrm>
            <a:off x="1892300" y="1709738"/>
            <a:ext cx="250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200" b="1">
                <a:solidFill>
                  <a:srgbClr val="000000"/>
                </a:solidFill>
              </a:rPr>
              <a:t>Prophylactic thyroidectomy before 5 years</a:t>
            </a:r>
          </a:p>
        </p:txBody>
      </p:sp>
      <p:sp>
        <p:nvSpPr>
          <p:cNvPr id="7386" name="Line 118"/>
          <p:cNvSpPr>
            <a:spLocks noChangeShapeType="1"/>
          </p:cNvSpPr>
          <p:nvPr/>
        </p:nvSpPr>
        <p:spPr bwMode="auto">
          <a:xfrm flipH="1">
            <a:off x="2506663" y="4059238"/>
            <a:ext cx="7937" cy="1785937"/>
          </a:xfrm>
          <a:prstGeom prst="line">
            <a:avLst/>
          </a:prstGeom>
          <a:noFill/>
          <a:ln w="12700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9" name="Group 14"/>
          <p:cNvGrpSpPr>
            <a:grpSpLocks/>
          </p:cNvGrpSpPr>
          <p:nvPr/>
        </p:nvGrpSpPr>
        <p:grpSpPr bwMode="auto">
          <a:xfrm>
            <a:off x="1755775" y="1236663"/>
            <a:ext cx="5514975" cy="3181350"/>
            <a:chOff x="1762963" y="1236268"/>
            <a:chExt cx="5515661" cy="3182113"/>
          </a:xfrm>
        </p:grpSpPr>
        <p:sp>
          <p:nvSpPr>
            <p:cNvPr id="183307" name="Rectangle 4"/>
            <p:cNvSpPr>
              <a:spLocks noChangeArrowheads="1"/>
            </p:cNvSpPr>
            <p:nvPr/>
          </p:nvSpPr>
          <p:spPr bwMode="auto">
            <a:xfrm>
              <a:off x="1762963" y="1236268"/>
              <a:ext cx="5515661" cy="3182113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183308" name="Rectangle 2"/>
            <p:cNvSpPr>
              <a:spLocks noChangeArrowheads="1"/>
            </p:cNvSpPr>
            <p:nvPr/>
          </p:nvSpPr>
          <p:spPr bwMode="auto">
            <a:xfrm>
              <a:off x="2442751" y="1499616"/>
              <a:ext cx="4251464" cy="2485759"/>
            </a:xfrm>
            <a:prstGeom prst="rect">
              <a:avLst/>
            </a:prstGeom>
            <a:solidFill>
              <a:srgbClr val="3399FF"/>
            </a:solidFill>
            <a:ln w="12700" algn="ctr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/>
            </a:p>
          </p:txBody>
        </p:sp>
        <p:sp>
          <p:nvSpPr>
            <p:cNvPr id="183309" name="Rectangle 16"/>
            <p:cNvSpPr>
              <a:spLocks noChangeArrowheads="1"/>
            </p:cNvSpPr>
            <p:nvPr/>
          </p:nvSpPr>
          <p:spPr bwMode="auto">
            <a:xfrm>
              <a:off x="6704085" y="1499614"/>
              <a:ext cx="374821" cy="2485759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183310" name="Rectangle 17"/>
            <p:cNvSpPr>
              <a:spLocks noChangeArrowheads="1"/>
            </p:cNvSpPr>
            <p:nvPr/>
          </p:nvSpPr>
          <p:spPr bwMode="auto">
            <a:xfrm>
              <a:off x="4376649" y="1499616"/>
              <a:ext cx="374821" cy="2485759"/>
            </a:xfrm>
            <a:prstGeom prst="rect">
              <a:avLst/>
            </a:prstGeom>
            <a:solidFill>
              <a:srgbClr val="FF9900"/>
            </a:solidFill>
            <a:ln w="12700" algn="ctr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/>
            </a:p>
          </p:txBody>
        </p:sp>
        <p:sp>
          <p:nvSpPr>
            <p:cNvPr id="183311" name="Rectangle 5"/>
            <p:cNvSpPr>
              <a:spLocks noChangeArrowheads="1"/>
            </p:cNvSpPr>
            <p:nvPr/>
          </p:nvSpPr>
          <p:spPr bwMode="auto">
            <a:xfrm>
              <a:off x="3306606" y="1472205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83312" name="Rectangle 19"/>
            <p:cNvSpPr>
              <a:spLocks noChangeArrowheads="1"/>
            </p:cNvSpPr>
            <p:nvPr/>
          </p:nvSpPr>
          <p:spPr bwMode="auto">
            <a:xfrm>
              <a:off x="4388370" y="1472205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83313" name="Rectangle 20"/>
            <p:cNvSpPr>
              <a:spLocks noChangeArrowheads="1"/>
            </p:cNvSpPr>
            <p:nvPr/>
          </p:nvSpPr>
          <p:spPr bwMode="auto">
            <a:xfrm>
              <a:off x="6723121" y="1472205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183314" name="Rectangle 21"/>
            <p:cNvSpPr>
              <a:spLocks noChangeArrowheads="1"/>
            </p:cNvSpPr>
            <p:nvPr/>
          </p:nvSpPr>
          <p:spPr bwMode="auto">
            <a:xfrm>
              <a:off x="5565784" y="1472205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83315" name="Line 14"/>
            <p:cNvSpPr>
              <a:spLocks noChangeShapeType="1"/>
            </p:cNvSpPr>
            <p:nvPr/>
          </p:nvSpPr>
          <p:spPr bwMode="auto">
            <a:xfrm>
              <a:off x="2456578" y="3259885"/>
              <a:ext cx="470376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316" name="Line 15"/>
            <p:cNvSpPr>
              <a:spLocks noChangeShapeType="1"/>
            </p:cNvSpPr>
            <p:nvPr/>
          </p:nvSpPr>
          <p:spPr bwMode="auto">
            <a:xfrm>
              <a:off x="2450228" y="3699623"/>
              <a:ext cx="4687887" cy="79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317" name="TextBox 13"/>
            <p:cNvSpPr txBox="1">
              <a:spLocks noChangeArrowheads="1"/>
            </p:cNvSpPr>
            <p:nvPr/>
          </p:nvSpPr>
          <p:spPr bwMode="auto">
            <a:xfrm>
              <a:off x="4008728" y="3652151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rgbClr val="FFFFFF"/>
                  </a:solidFill>
                </a:rPr>
                <a:t>?</a:t>
              </a:r>
            </a:p>
          </p:txBody>
        </p:sp>
      </p:grpSp>
      <p:graphicFrame>
        <p:nvGraphicFramePr>
          <p:cNvPr id="183298" name="Object 2"/>
          <p:cNvGraphicFramePr>
            <a:graphicFrameLocks noChangeAspect="1"/>
          </p:cNvGraphicFramePr>
          <p:nvPr/>
        </p:nvGraphicFramePr>
        <p:xfrm>
          <a:off x="1535113" y="1174750"/>
          <a:ext cx="57927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08" r:id="rId3" imgW="5791702" imgH="3298222" progId="Excel.Chart.8">
                  <p:embed/>
                </p:oleObj>
              </mc:Choice>
              <mc:Fallback>
                <p:oleObj r:id="rId3" imgW="5791702" imgH="3298222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5113" y="1174750"/>
                        <a:ext cx="5792787" cy="329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0" name="Rectangle 72"/>
          <p:cNvSpPr>
            <a:spLocks noChangeArrowheads="1"/>
          </p:cNvSpPr>
          <p:nvPr/>
        </p:nvSpPr>
        <p:spPr bwMode="auto">
          <a:xfrm>
            <a:off x="1049338" y="5341938"/>
            <a:ext cx="7189787" cy="254000"/>
          </a:xfrm>
          <a:prstGeom prst="rect">
            <a:avLst/>
          </a:prstGeom>
          <a:solidFill>
            <a:srgbClr val="FF9900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83301" name="Rectangle 72"/>
          <p:cNvSpPr>
            <a:spLocks noChangeArrowheads="1"/>
          </p:cNvSpPr>
          <p:nvPr/>
        </p:nvSpPr>
        <p:spPr bwMode="auto">
          <a:xfrm>
            <a:off x="1049338" y="5032375"/>
            <a:ext cx="7189787" cy="25400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/>
          </a:p>
        </p:txBody>
      </p:sp>
      <p:sp>
        <p:nvSpPr>
          <p:cNvPr id="183302" name="Rectangle 72"/>
          <p:cNvSpPr>
            <a:spLocks noChangeArrowheads="1"/>
          </p:cNvSpPr>
          <p:nvPr/>
        </p:nvSpPr>
        <p:spPr bwMode="auto">
          <a:xfrm>
            <a:off x="1049338" y="5673725"/>
            <a:ext cx="7189787" cy="458788"/>
          </a:xfrm>
          <a:prstGeom prst="rect">
            <a:avLst/>
          </a:prstGeom>
          <a:solidFill>
            <a:srgbClr val="3399FF"/>
          </a:solidFill>
          <a:ln w="1270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83303" name="Rectangle 72"/>
          <p:cNvSpPr>
            <a:spLocks noChangeArrowheads="1"/>
          </p:cNvSpPr>
          <p:nvPr/>
        </p:nvSpPr>
        <p:spPr bwMode="auto">
          <a:xfrm>
            <a:off x="1049338" y="6205538"/>
            <a:ext cx="7207250" cy="241300"/>
          </a:xfrm>
          <a:prstGeom prst="rect">
            <a:avLst/>
          </a:prstGeom>
          <a:solidFill>
            <a:srgbClr val="777777"/>
          </a:solidFill>
          <a:ln w="1270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83304" name="Rectangle 13"/>
          <p:cNvSpPr>
            <a:spLocks noChangeArrowheads="1"/>
          </p:cNvSpPr>
          <p:nvPr/>
        </p:nvSpPr>
        <p:spPr bwMode="auto">
          <a:xfrm>
            <a:off x="328613" y="169863"/>
            <a:ext cx="85090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sz="2800" b="1">
                <a:solidFill>
                  <a:schemeClr val="tx2"/>
                </a:solidFill>
              </a:rPr>
              <a:t>Risk stratification for phaeochromocytoma</a:t>
            </a:r>
          </a:p>
        </p:txBody>
      </p:sp>
      <p:sp>
        <p:nvSpPr>
          <p:cNvPr id="183305" name="Rectangle 19"/>
          <p:cNvSpPr>
            <a:spLocks noChangeArrowheads="1"/>
          </p:cNvSpPr>
          <p:nvPr/>
        </p:nvSpPr>
        <p:spPr bwMode="auto">
          <a:xfrm>
            <a:off x="1112838" y="4643438"/>
            <a:ext cx="71183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defTabSz="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b="1">
                <a:solidFill>
                  <a:srgbClr val="CCFFFF"/>
                </a:solidFill>
              </a:rPr>
              <a:t>2009 ATA recommendation for phaeochromocytoma screening</a:t>
            </a:r>
          </a:p>
          <a:p>
            <a:pPr marL="342900" indent="-342900" defTabSz="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endParaRPr lang="en-GB" sz="800" b="1">
              <a:solidFill>
                <a:srgbClr val="00FFFF"/>
              </a:solidFill>
            </a:endParaRPr>
          </a:p>
          <a:p>
            <a:pPr marL="342900" indent="-342900" defTabSz="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chemeClr val="tx2"/>
                </a:solidFill>
              </a:rPr>
              <a:t>Level D</a:t>
            </a:r>
            <a:r>
              <a:rPr lang="en-GB" sz="1600" b="1">
                <a:solidFill>
                  <a:srgbClr val="00FF00"/>
                </a:solidFill>
              </a:rPr>
              <a:t> 	</a:t>
            </a:r>
            <a:r>
              <a:rPr lang="en-GB" sz="1600" b="1">
                <a:solidFill>
                  <a:srgbClr val="00FFFF"/>
                </a:solidFill>
              </a:rPr>
              <a:t>883 and 918</a:t>
            </a:r>
            <a:r>
              <a:rPr lang="en-GB" sz="1600"/>
              <a:t> </a:t>
            </a:r>
            <a:r>
              <a:rPr lang="en-GB" sz="1600" b="1">
                <a:solidFill>
                  <a:srgbClr val="00FF00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Annual screening from 8 years of age</a:t>
            </a:r>
          </a:p>
          <a:p>
            <a:pPr marL="342900" indent="-342900" defTabSz="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endParaRPr lang="en-GB" sz="400" b="1">
              <a:solidFill>
                <a:srgbClr val="00FF00"/>
              </a:solidFill>
            </a:endParaRPr>
          </a:p>
          <a:p>
            <a:pPr marL="342900" indent="-342900" defTabSz="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chemeClr val="tx2"/>
                </a:solidFill>
              </a:rPr>
              <a:t>Level C</a:t>
            </a:r>
            <a:r>
              <a:rPr lang="en-GB" sz="1600" b="1">
                <a:solidFill>
                  <a:srgbClr val="00FF00"/>
                </a:solidFill>
              </a:rPr>
              <a:t> 	</a:t>
            </a:r>
            <a:r>
              <a:rPr lang="en-GB" sz="1600" b="1">
                <a:solidFill>
                  <a:srgbClr val="99FF99"/>
                </a:solidFill>
              </a:rPr>
              <a:t>634</a:t>
            </a:r>
            <a:r>
              <a:rPr lang="en-GB" sz="1600" b="1">
                <a:solidFill>
                  <a:srgbClr val="00FF00"/>
                </a:solidFill>
              </a:rPr>
              <a:t>				</a:t>
            </a:r>
            <a:r>
              <a:rPr lang="en-GB" sz="1600" b="1">
                <a:solidFill>
                  <a:srgbClr val="FFFF99"/>
                </a:solidFill>
              </a:rPr>
              <a:t>Annual screening from 8 years of age</a:t>
            </a:r>
          </a:p>
          <a:p>
            <a:pPr marL="342900" indent="-342900" defTabSz="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endParaRPr lang="en-GB" sz="400" b="1">
              <a:solidFill>
                <a:srgbClr val="FFFF99"/>
              </a:solidFill>
            </a:endParaRPr>
          </a:p>
          <a:p>
            <a:pPr marL="342900" indent="-342900" defTabSz="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chemeClr val="tx2"/>
                </a:solidFill>
              </a:rPr>
              <a:t>Level B</a:t>
            </a:r>
            <a:r>
              <a:rPr lang="en-GB" sz="1600" b="1">
                <a:solidFill>
                  <a:srgbClr val="00FF00"/>
                </a:solidFill>
              </a:rPr>
              <a:t> 	</a:t>
            </a:r>
            <a:r>
              <a:rPr lang="en-GB" sz="1600" b="1">
                <a:solidFill>
                  <a:srgbClr val="99FF99"/>
                </a:solidFill>
              </a:rPr>
              <a:t>630</a:t>
            </a:r>
            <a:r>
              <a:rPr lang="en-GB" sz="1600" b="1">
                <a:solidFill>
                  <a:srgbClr val="00FF00"/>
                </a:solidFill>
              </a:rPr>
              <a:t> 			</a:t>
            </a:r>
            <a:r>
              <a:rPr lang="en-GB" sz="1600" b="1">
                <a:solidFill>
                  <a:srgbClr val="FFFF99"/>
                </a:solidFill>
              </a:rPr>
              <a:t>Annual screening from 8y</a:t>
            </a:r>
          </a:p>
          <a:p>
            <a:pPr marL="342900" indent="-342900" defTabSz="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rgbClr val="00FF00"/>
                </a:solidFill>
              </a:rPr>
              <a:t>			</a:t>
            </a:r>
            <a:r>
              <a:rPr lang="en-GB" sz="1600" b="1">
                <a:solidFill>
                  <a:srgbClr val="99FF99"/>
                </a:solidFill>
              </a:rPr>
              <a:t>Others</a:t>
            </a:r>
            <a:r>
              <a:rPr lang="en-GB" sz="1600" b="1">
                <a:solidFill>
                  <a:srgbClr val="00FF00"/>
                </a:solidFill>
              </a:rPr>
              <a:t> 		</a:t>
            </a:r>
            <a:r>
              <a:rPr lang="en-GB" sz="1600" b="1">
                <a:solidFill>
                  <a:srgbClr val="FFFF99"/>
                </a:solidFill>
              </a:rPr>
              <a:t>Annual screening from 20 years</a:t>
            </a:r>
          </a:p>
          <a:p>
            <a:pPr marL="342900" indent="-342900" defTabSz="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endParaRPr lang="en-GB" sz="400" b="1">
              <a:solidFill>
                <a:srgbClr val="FFFF99"/>
              </a:solidFill>
            </a:endParaRPr>
          </a:p>
          <a:p>
            <a:pPr marL="342900" indent="-342900" defTabSz="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1600" b="1">
                <a:solidFill>
                  <a:schemeClr val="tx2"/>
                </a:solidFill>
              </a:rPr>
              <a:t>Level A</a:t>
            </a:r>
            <a:r>
              <a:rPr lang="en-GB" sz="1600" b="1">
                <a:solidFill>
                  <a:srgbClr val="777777"/>
                </a:solidFill>
              </a:rPr>
              <a:t>					</a:t>
            </a:r>
            <a:r>
              <a:rPr lang="en-GB" sz="1600" b="1">
                <a:solidFill>
                  <a:srgbClr val="FFFF99"/>
                </a:solidFill>
              </a:rPr>
              <a:t>Periodical screening from 20 years</a:t>
            </a:r>
            <a:r>
              <a:rPr lang="en-GB" sz="1600" b="1"/>
              <a:t> </a:t>
            </a:r>
          </a:p>
        </p:txBody>
      </p:sp>
      <p:sp>
        <p:nvSpPr>
          <p:cNvPr id="183306" name="Rectangle 23"/>
          <p:cNvSpPr>
            <a:spLocks noChangeArrowheads="1"/>
          </p:cNvSpPr>
          <p:nvPr/>
        </p:nvSpPr>
        <p:spPr bwMode="auto">
          <a:xfrm>
            <a:off x="6411913" y="6583363"/>
            <a:ext cx="2732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b="1" i="1">
                <a:solidFill>
                  <a:srgbClr val="B2B2B2"/>
                </a:solidFill>
              </a:rPr>
              <a:t>(Kloos RT 2009</a:t>
            </a:r>
            <a:r>
              <a:rPr lang="en-US" sz="1200" b="1" i="1">
                <a:solidFill>
                  <a:srgbClr val="B2B2B2"/>
                </a:solidFill>
              </a:rPr>
              <a:t> thyroid 19:565)</a:t>
            </a:r>
            <a:endParaRPr lang="en-GB" sz="1200" b="1" i="1">
              <a:solidFill>
                <a:srgbClr val="B2B2B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5" name="Rectangle 72"/>
          <p:cNvSpPr>
            <a:spLocks noChangeArrowheads="1"/>
          </p:cNvSpPr>
          <p:nvPr/>
        </p:nvSpPr>
        <p:spPr bwMode="auto">
          <a:xfrm>
            <a:off x="958850" y="5187950"/>
            <a:ext cx="7004050" cy="471488"/>
          </a:xfrm>
          <a:prstGeom prst="rect">
            <a:avLst/>
          </a:prstGeom>
          <a:solidFill>
            <a:srgbClr val="FF9900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0326" name="Rectangle 72"/>
          <p:cNvSpPr>
            <a:spLocks noChangeArrowheads="1"/>
          </p:cNvSpPr>
          <p:nvPr/>
        </p:nvSpPr>
        <p:spPr bwMode="auto">
          <a:xfrm>
            <a:off x="958850" y="4873625"/>
            <a:ext cx="7002463" cy="239713"/>
          </a:xfrm>
          <a:prstGeom prst="rect">
            <a:avLst/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/>
          </a:p>
        </p:txBody>
      </p:sp>
      <p:sp>
        <p:nvSpPr>
          <p:cNvPr id="10327" name="Rectangle 72"/>
          <p:cNvSpPr>
            <a:spLocks noChangeArrowheads="1"/>
          </p:cNvSpPr>
          <p:nvPr/>
        </p:nvSpPr>
        <p:spPr bwMode="auto">
          <a:xfrm>
            <a:off x="958850" y="5734050"/>
            <a:ext cx="7010400" cy="458788"/>
          </a:xfrm>
          <a:prstGeom prst="rect">
            <a:avLst/>
          </a:prstGeom>
          <a:solidFill>
            <a:srgbClr val="3399FF"/>
          </a:solidFill>
          <a:ln w="1270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0328" name="Rectangle 72"/>
          <p:cNvSpPr>
            <a:spLocks noChangeArrowheads="1"/>
          </p:cNvSpPr>
          <p:nvPr/>
        </p:nvSpPr>
        <p:spPr bwMode="auto">
          <a:xfrm>
            <a:off x="958850" y="6288088"/>
            <a:ext cx="7011988" cy="241300"/>
          </a:xfrm>
          <a:prstGeom prst="rect">
            <a:avLst/>
          </a:prstGeom>
          <a:solidFill>
            <a:srgbClr val="777777"/>
          </a:solidFill>
          <a:ln w="1270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0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44475"/>
            <a:ext cx="7993062" cy="636588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Risk stratification for hyperparathyroidism</a:t>
            </a:r>
          </a:p>
        </p:txBody>
      </p:sp>
      <p:sp>
        <p:nvSpPr>
          <p:cNvPr id="103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89038" y="4441825"/>
            <a:ext cx="6772275" cy="2101850"/>
          </a:xfrm>
        </p:spPr>
        <p:txBody>
          <a:bodyPr/>
          <a:lstStyle/>
          <a:p>
            <a:pPr defTabSz="342900">
              <a:lnSpc>
                <a:spcPct val="80000"/>
              </a:lnSpc>
              <a:buFontTx/>
              <a:buNone/>
            </a:pP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2009 ATA recommendation for 1</a:t>
            </a:r>
            <a:r>
              <a:rPr lang="en-GB" sz="1800" baseline="30000" smtClean="0">
                <a:solidFill>
                  <a:srgbClr val="CCFFFF"/>
                </a:solidFill>
                <a:latin typeface="Arial" charset="0"/>
              </a:rPr>
              <a:t>0</a:t>
            </a:r>
            <a:r>
              <a:rPr lang="en-GB" sz="1800" smtClean="0">
                <a:solidFill>
                  <a:srgbClr val="CCFFFF"/>
                </a:solidFill>
                <a:latin typeface="Arial" charset="0"/>
              </a:rPr>
              <a:t>HPT screening</a:t>
            </a:r>
          </a:p>
          <a:p>
            <a:pPr defTabSz="342900">
              <a:lnSpc>
                <a:spcPct val="80000"/>
              </a:lnSpc>
              <a:buFontTx/>
              <a:buNone/>
            </a:pPr>
            <a:endParaRPr lang="en-GB" sz="1000" smtClean="0">
              <a:solidFill>
                <a:srgbClr val="CCFFFF"/>
              </a:solidFill>
              <a:latin typeface="Arial" charset="0"/>
            </a:endParaRPr>
          </a:p>
          <a:p>
            <a:pPr defTabSz="342900">
              <a:lnSpc>
                <a:spcPct val="80000"/>
              </a:lnSpc>
              <a:buFontTx/>
              <a:buNone/>
            </a:pPr>
            <a:r>
              <a:rPr lang="en-GB" sz="1600" smtClean="0">
                <a:solidFill>
                  <a:schemeClr val="tx2"/>
                </a:solidFill>
                <a:latin typeface="Arial" charset="0"/>
              </a:rPr>
              <a:t>Level D</a:t>
            </a:r>
            <a:r>
              <a:rPr lang="en-GB" sz="1600" smtClean="0">
                <a:solidFill>
                  <a:srgbClr val="00FF00"/>
                </a:solidFill>
                <a:latin typeface="Arial" charset="0"/>
              </a:rPr>
              <a:t> 		</a:t>
            </a:r>
            <a:r>
              <a:rPr lang="en-GB" sz="1600" smtClean="0">
                <a:solidFill>
                  <a:srgbClr val="00FFFF"/>
                </a:solidFill>
                <a:latin typeface="Arial" charset="0"/>
              </a:rPr>
              <a:t>883 and 918 	</a:t>
            </a:r>
            <a:r>
              <a:rPr lang="en-GB" sz="1600" smtClean="0">
                <a:solidFill>
                  <a:srgbClr val="FFFF99"/>
                </a:solidFill>
                <a:latin typeface="Arial" charset="0"/>
              </a:rPr>
              <a:t>Screening not required in MEN2B</a:t>
            </a:r>
            <a:r>
              <a:rPr lang="en-GB" sz="1600" smtClean="0">
                <a:latin typeface="Arial" charset="0"/>
              </a:rPr>
              <a:t> </a:t>
            </a:r>
          </a:p>
          <a:p>
            <a:pPr defTabSz="342900">
              <a:lnSpc>
                <a:spcPct val="80000"/>
              </a:lnSpc>
              <a:buFontTx/>
              <a:buNone/>
            </a:pPr>
            <a:endParaRPr lang="en-GB" sz="400" smtClean="0">
              <a:solidFill>
                <a:schemeClr val="tx2"/>
              </a:solidFill>
              <a:latin typeface="Arial" charset="0"/>
            </a:endParaRPr>
          </a:p>
          <a:p>
            <a:pPr defTabSz="342900">
              <a:lnSpc>
                <a:spcPct val="80000"/>
              </a:lnSpc>
              <a:buFontTx/>
              <a:buNone/>
            </a:pPr>
            <a:r>
              <a:rPr lang="en-GB" sz="1600" smtClean="0">
                <a:solidFill>
                  <a:schemeClr val="tx2"/>
                </a:solidFill>
                <a:latin typeface="Arial" charset="0"/>
              </a:rPr>
              <a:t>Level C</a:t>
            </a:r>
            <a:r>
              <a:rPr lang="en-GB" sz="1600" smtClean="0">
                <a:solidFill>
                  <a:srgbClr val="00FF00"/>
                </a:solidFill>
                <a:latin typeface="Arial" charset="0"/>
              </a:rPr>
              <a:t> 		</a:t>
            </a:r>
            <a:r>
              <a:rPr lang="en-GB" sz="1600" smtClean="0">
                <a:solidFill>
                  <a:srgbClr val="99FF99"/>
                </a:solidFill>
                <a:latin typeface="Arial" charset="0"/>
              </a:rPr>
              <a:t>634</a:t>
            </a:r>
            <a:r>
              <a:rPr lang="en-GB" sz="1600" smtClean="0">
                <a:latin typeface="Arial" charset="0"/>
              </a:rPr>
              <a:t> </a:t>
            </a:r>
            <a:r>
              <a:rPr lang="en-GB" sz="1600" smtClean="0">
                <a:solidFill>
                  <a:srgbClr val="00FF00"/>
                </a:solidFill>
                <a:latin typeface="Arial" charset="0"/>
              </a:rPr>
              <a:t> 			</a:t>
            </a:r>
            <a:r>
              <a:rPr lang="en-GB" sz="1600" smtClean="0">
                <a:solidFill>
                  <a:srgbClr val="FFFF99"/>
                </a:solidFill>
                <a:latin typeface="Arial" charset="0"/>
              </a:rPr>
              <a:t>Most frequently associated with 1</a:t>
            </a:r>
            <a:r>
              <a:rPr lang="en-GB" sz="1600" baseline="30000" smtClean="0">
                <a:solidFill>
                  <a:srgbClr val="FFFF99"/>
                </a:solidFill>
                <a:latin typeface="Arial" charset="0"/>
              </a:rPr>
              <a:t>0</a:t>
            </a:r>
            <a:r>
              <a:rPr lang="en-GB" sz="1600" smtClean="0">
                <a:solidFill>
                  <a:srgbClr val="FFFF99"/>
                </a:solidFill>
                <a:latin typeface="Arial" charset="0"/>
              </a:rPr>
              <a:t>HPT</a:t>
            </a:r>
          </a:p>
          <a:p>
            <a:pPr defTabSz="342900">
              <a:lnSpc>
                <a:spcPct val="80000"/>
              </a:lnSpc>
              <a:buFontTx/>
              <a:buNone/>
            </a:pPr>
            <a:r>
              <a:rPr lang="en-GB" sz="1600" smtClean="0">
                <a:solidFill>
                  <a:srgbClr val="00FF00"/>
                </a:solidFill>
                <a:latin typeface="Arial" charset="0"/>
              </a:rPr>
              <a:t>								</a:t>
            </a:r>
            <a:r>
              <a:rPr lang="en-GB" sz="1600" smtClean="0">
                <a:solidFill>
                  <a:srgbClr val="FFFF99"/>
                </a:solidFill>
                <a:latin typeface="Arial" charset="0"/>
              </a:rPr>
              <a:t>Annual screening from 8y</a:t>
            </a:r>
          </a:p>
          <a:p>
            <a:pPr defTabSz="342900">
              <a:lnSpc>
                <a:spcPct val="80000"/>
              </a:lnSpc>
              <a:buFontTx/>
              <a:buNone/>
            </a:pPr>
            <a:endParaRPr lang="en-GB" sz="400" smtClean="0">
              <a:solidFill>
                <a:srgbClr val="FFFF99"/>
              </a:solidFill>
              <a:latin typeface="Arial" charset="0"/>
            </a:endParaRPr>
          </a:p>
          <a:p>
            <a:pPr defTabSz="342900">
              <a:lnSpc>
                <a:spcPct val="80000"/>
              </a:lnSpc>
              <a:buFontTx/>
              <a:buNone/>
            </a:pPr>
            <a:r>
              <a:rPr lang="en-GB" sz="1600" smtClean="0">
                <a:solidFill>
                  <a:schemeClr val="tx2"/>
                </a:solidFill>
                <a:latin typeface="Arial" charset="0"/>
              </a:rPr>
              <a:t>Level B</a:t>
            </a:r>
            <a:r>
              <a:rPr lang="en-GB" sz="1600" smtClean="0">
                <a:solidFill>
                  <a:srgbClr val="00FF00"/>
                </a:solidFill>
                <a:latin typeface="Arial" charset="0"/>
              </a:rPr>
              <a:t> 		</a:t>
            </a:r>
            <a:r>
              <a:rPr lang="en-GB" sz="1600" smtClean="0">
                <a:solidFill>
                  <a:srgbClr val="99FF99"/>
                </a:solidFill>
                <a:latin typeface="Arial" charset="0"/>
              </a:rPr>
              <a:t>630</a:t>
            </a:r>
            <a:r>
              <a:rPr lang="en-GB" sz="1600" smtClean="0">
                <a:solidFill>
                  <a:srgbClr val="00FF00"/>
                </a:solidFill>
                <a:latin typeface="Arial" charset="0"/>
              </a:rPr>
              <a:t> 			</a:t>
            </a:r>
            <a:r>
              <a:rPr lang="en-GB" sz="1600" smtClean="0">
                <a:solidFill>
                  <a:srgbClr val="FFFF99"/>
                </a:solidFill>
                <a:latin typeface="Arial" charset="0"/>
              </a:rPr>
              <a:t>Annual screening from 8y</a:t>
            </a:r>
          </a:p>
          <a:p>
            <a:pPr defTabSz="342900">
              <a:lnSpc>
                <a:spcPct val="80000"/>
              </a:lnSpc>
              <a:buFontTx/>
              <a:buNone/>
            </a:pPr>
            <a:r>
              <a:rPr lang="en-GB" sz="1600" smtClean="0">
                <a:solidFill>
                  <a:srgbClr val="00FF00"/>
                </a:solidFill>
                <a:latin typeface="Arial" charset="0"/>
              </a:rPr>
              <a:t>				</a:t>
            </a:r>
            <a:r>
              <a:rPr lang="en-GB" sz="1600" smtClean="0">
                <a:solidFill>
                  <a:srgbClr val="99FF99"/>
                </a:solidFill>
                <a:latin typeface="Arial" charset="0"/>
              </a:rPr>
              <a:t>Others</a:t>
            </a:r>
            <a:r>
              <a:rPr lang="en-GB" sz="1600" smtClean="0">
                <a:solidFill>
                  <a:srgbClr val="00FF00"/>
                </a:solidFill>
                <a:latin typeface="Arial" charset="0"/>
              </a:rPr>
              <a:t> 		</a:t>
            </a:r>
            <a:r>
              <a:rPr lang="en-GB" sz="1600" smtClean="0">
                <a:solidFill>
                  <a:srgbClr val="FFFF99"/>
                </a:solidFill>
                <a:latin typeface="Arial" charset="0"/>
              </a:rPr>
              <a:t>Annual screening from 20 years</a:t>
            </a:r>
          </a:p>
          <a:p>
            <a:pPr defTabSz="342900">
              <a:lnSpc>
                <a:spcPct val="80000"/>
              </a:lnSpc>
              <a:buFontTx/>
              <a:buNone/>
            </a:pPr>
            <a:endParaRPr lang="en-GB" sz="400" smtClean="0">
              <a:solidFill>
                <a:srgbClr val="FFFF99"/>
              </a:solidFill>
              <a:latin typeface="Arial" charset="0"/>
            </a:endParaRPr>
          </a:p>
          <a:p>
            <a:pPr defTabSz="342900">
              <a:lnSpc>
                <a:spcPct val="80000"/>
              </a:lnSpc>
              <a:buFontTx/>
              <a:buNone/>
            </a:pPr>
            <a:r>
              <a:rPr lang="en-GB" sz="1600" smtClean="0">
                <a:solidFill>
                  <a:schemeClr val="tx2"/>
                </a:solidFill>
                <a:latin typeface="Arial" charset="0"/>
              </a:rPr>
              <a:t>Level A</a:t>
            </a:r>
            <a:r>
              <a:rPr lang="en-GB" sz="1600" smtClean="0">
                <a:solidFill>
                  <a:srgbClr val="777777"/>
                </a:solidFill>
                <a:latin typeface="Arial" charset="0"/>
              </a:rPr>
              <a:t>						</a:t>
            </a:r>
            <a:r>
              <a:rPr lang="en-GB" sz="1600" smtClean="0">
                <a:solidFill>
                  <a:srgbClr val="FFFF99"/>
                </a:solidFill>
                <a:latin typeface="Arial" charset="0"/>
              </a:rPr>
              <a:t>Periodical screening from 20 years</a:t>
            </a:r>
            <a:r>
              <a:rPr lang="en-GB" sz="1800" smtClean="0">
                <a:latin typeface="Arial" charset="0"/>
              </a:rPr>
              <a:t> </a:t>
            </a:r>
          </a:p>
        </p:txBody>
      </p:sp>
      <p:sp>
        <p:nvSpPr>
          <p:cNvPr id="10331" name="Rectangle 23"/>
          <p:cNvSpPr>
            <a:spLocks noChangeArrowheads="1"/>
          </p:cNvSpPr>
          <p:nvPr/>
        </p:nvSpPr>
        <p:spPr bwMode="auto">
          <a:xfrm>
            <a:off x="6411913" y="6583363"/>
            <a:ext cx="2732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b="1" i="1">
                <a:solidFill>
                  <a:srgbClr val="B2B2B2"/>
                </a:solidFill>
              </a:rPr>
              <a:t>(Kloos RT 2009</a:t>
            </a:r>
            <a:r>
              <a:rPr lang="en-US" sz="1200" b="1" i="1">
                <a:solidFill>
                  <a:srgbClr val="B2B2B2"/>
                </a:solidFill>
              </a:rPr>
              <a:t> thyroid 19:565)</a:t>
            </a:r>
            <a:endParaRPr lang="en-GB" sz="1200" b="1" i="1">
              <a:solidFill>
                <a:srgbClr val="B2B2B2"/>
              </a:solidFill>
            </a:endParaRPr>
          </a:p>
        </p:txBody>
      </p:sp>
      <p:grpSp>
        <p:nvGrpSpPr>
          <p:cNvPr id="10332" name="Group 39"/>
          <p:cNvGrpSpPr>
            <a:grpSpLocks/>
          </p:cNvGrpSpPr>
          <p:nvPr/>
        </p:nvGrpSpPr>
        <p:grpSpPr bwMode="auto">
          <a:xfrm>
            <a:off x="2003425" y="1087438"/>
            <a:ext cx="5089525" cy="3200400"/>
            <a:chOff x="1117" y="640"/>
            <a:chExt cx="3206" cy="2016"/>
          </a:xfrm>
        </p:grpSpPr>
        <p:sp>
          <p:nvSpPr>
            <p:cNvPr id="10333" name="Rectangle 24"/>
            <p:cNvSpPr>
              <a:spLocks noChangeArrowheads="1"/>
            </p:cNvSpPr>
            <p:nvPr/>
          </p:nvSpPr>
          <p:spPr bwMode="auto">
            <a:xfrm>
              <a:off x="1117" y="640"/>
              <a:ext cx="3206" cy="200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aphicFrame>
          <p:nvGraphicFramePr>
            <p:cNvPr id="10324" name="Object 84"/>
            <p:cNvGraphicFramePr>
              <a:graphicFrameLocks noChangeAspect="1"/>
            </p:cNvGraphicFramePr>
            <p:nvPr/>
          </p:nvGraphicFramePr>
          <p:xfrm>
            <a:off x="1667" y="708"/>
            <a:ext cx="2544" cy="18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4" name="Image" r:id="rId3" imgW="6323810" imgH="4634921" progId="Photoshop.Image.7">
                    <p:embed/>
                  </p:oleObj>
                </mc:Choice>
                <mc:Fallback>
                  <p:oleObj name="Image" r:id="rId3" imgW="6323810" imgH="4634921" progId="Photoshop.Image.7">
                    <p:embed/>
                    <p:pic>
                      <p:nvPicPr>
                        <p:cNvPr id="0" name="Picture 8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67" y="708"/>
                          <a:ext cx="2544" cy="18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34" name="Line 6"/>
            <p:cNvSpPr>
              <a:spLocks noChangeShapeType="1"/>
            </p:cNvSpPr>
            <p:nvPr/>
          </p:nvSpPr>
          <p:spPr bwMode="auto">
            <a:xfrm>
              <a:off x="1696" y="2366"/>
              <a:ext cx="24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5" name="Line 7"/>
            <p:cNvSpPr>
              <a:spLocks noChangeShapeType="1"/>
            </p:cNvSpPr>
            <p:nvPr/>
          </p:nvSpPr>
          <p:spPr bwMode="auto">
            <a:xfrm flipH="1">
              <a:off x="1695" y="778"/>
              <a:ext cx="5" cy="159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6" name="Text Box 13"/>
            <p:cNvSpPr txBox="1">
              <a:spLocks noChangeArrowheads="1"/>
            </p:cNvSpPr>
            <p:nvPr/>
          </p:nvSpPr>
          <p:spPr bwMode="auto">
            <a:xfrm rot="-5400000">
              <a:off x="657" y="1561"/>
              <a:ext cx="11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Cumulative risk of HPT</a:t>
              </a:r>
            </a:p>
          </p:txBody>
        </p:sp>
        <p:sp>
          <p:nvSpPr>
            <p:cNvPr id="10337" name="Text Box 15"/>
            <p:cNvSpPr txBox="1">
              <a:spLocks noChangeArrowheads="1"/>
            </p:cNvSpPr>
            <p:nvPr/>
          </p:nvSpPr>
          <p:spPr bwMode="auto">
            <a:xfrm>
              <a:off x="1324" y="739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10338" name="Text Box 16"/>
            <p:cNvSpPr txBox="1">
              <a:spLocks noChangeArrowheads="1"/>
            </p:cNvSpPr>
            <p:nvPr/>
          </p:nvSpPr>
          <p:spPr bwMode="auto">
            <a:xfrm>
              <a:off x="1377" y="1043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80%</a:t>
              </a:r>
            </a:p>
          </p:txBody>
        </p:sp>
        <p:sp>
          <p:nvSpPr>
            <p:cNvPr id="10339" name="Text Box 17"/>
            <p:cNvSpPr txBox="1">
              <a:spLocks noChangeArrowheads="1"/>
            </p:cNvSpPr>
            <p:nvPr/>
          </p:nvSpPr>
          <p:spPr bwMode="auto">
            <a:xfrm>
              <a:off x="1377" y="1347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60%</a:t>
              </a:r>
            </a:p>
          </p:txBody>
        </p:sp>
        <p:sp>
          <p:nvSpPr>
            <p:cNvPr id="10340" name="Text Box 18"/>
            <p:cNvSpPr txBox="1">
              <a:spLocks noChangeArrowheads="1"/>
            </p:cNvSpPr>
            <p:nvPr/>
          </p:nvSpPr>
          <p:spPr bwMode="auto">
            <a:xfrm>
              <a:off x="1377" y="1651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40%</a:t>
              </a:r>
            </a:p>
          </p:txBody>
        </p:sp>
        <p:sp>
          <p:nvSpPr>
            <p:cNvPr id="10341" name="Text Box 19"/>
            <p:cNvSpPr txBox="1">
              <a:spLocks noChangeArrowheads="1"/>
            </p:cNvSpPr>
            <p:nvPr/>
          </p:nvSpPr>
          <p:spPr bwMode="auto">
            <a:xfrm>
              <a:off x="1377" y="1955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20%</a:t>
              </a:r>
            </a:p>
          </p:txBody>
        </p:sp>
        <p:sp>
          <p:nvSpPr>
            <p:cNvPr id="10342" name="Text Box 20"/>
            <p:cNvSpPr txBox="1">
              <a:spLocks noChangeArrowheads="1"/>
            </p:cNvSpPr>
            <p:nvPr/>
          </p:nvSpPr>
          <p:spPr bwMode="auto">
            <a:xfrm>
              <a:off x="1429" y="2260"/>
              <a:ext cx="2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0%</a:t>
              </a:r>
            </a:p>
          </p:txBody>
        </p:sp>
        <p:sp>
          <p:nvSpPr>
            <p:cNvPr id="10343" name="Rectangle 21"/>
            <p:cNvSpPr>
              <a:spLocks noChangeArrowheads="1"/>
            </p:cNvSpPr>
            <p:nvPr/>
          </p:nvSpPr>
          <p:spPr bwMode="auto">
            <a:xfrm>
              <a:off x="2243" y="665"/>
              <a:ext cx="12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</a:rPr>
                <a:t>RET 634 mutations</a:t>
              </a:r>
            </a:p>
          </p:txBody>
        </p:sp>
        <p:sp>
          <p:nvSpPr>
            <p:cNvPr id="10344" name="Rectangle 22"/>
            <p:cNvSpPr>
              <a:spLocks noChangeArrowheads="1"/>
            </p:cNvSpPr>
            <p:nvPr/>
          </p:nvSpPr>
          <p:spPr bwMode="auto">
            <a:xfrm>
              <a:off x="1635" y="2387"/>
              <a:ext cx="2595" cy="8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0345" name="Text Box 8"/>
            <p:cNvSpPr txBox="1">
              <a:spLocks noChangeArrowheads="1"/>
            </p:cNvSpPr>
            <p:nvPr/>
          </p:nvSpPr>
          <p:spPr bwMode="auto">
            <a:xfrm>
              <a:off x="1622" y="2355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0346" name="Text Box 9"/>
            <p:cNvSpPr txBox="1">
              <a:spLocks noChangeArrowheads="1"/>
            </p:cNvSpPr>
            <p:nvPr/>
          </p:nvSpPr>
          <p:spPr bwMode="auto">
            <a:xfrm>
              <a:off x="2169" y="2355"/>
              <a:ext cx="22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10347" name="Text Box 10"/>
            <p:cNvSpPr txBox="1">
              <a:spLocks noChangeArrowheads="1"/>
            </p:cNvSpPr>
            <p:nvPr/>
          </p:nvSpPr>
          <p:spPr bwMode="auto">
            <a:xfrm>
              <a:off x="2770" y="2355"/>
              <a:ext cx="2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40</a:t>
              </a:r>
            </a:p>
          </p:txBody>
        </p:sp>
        <p:sp>
          <p:nvSpPr>
            <p:cNvPr id="10348" name="Text Box 11"/>
            <p:cNvSpPr txBox="1">
              <a:spLocks noChangeArrowheads="1"/>
            </p:cNvSpPr>
            <p:nvPr/>
          </p:nvSpPr>
          <p:spPr bwMode="auto">
            <a:xfrm>
              <a:off x="3371" y="2355"/>
              <a:ext cx="22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10349" name="Text Box 12"/>
            <p:cNvSpPr txBox="1">
              <a:spLocks noChangeArrowheads="1"/>
            </p:cNvSpPr>
            <p:nvPr/>
          </p:nvSpPr>
          <p:spPr bwMode="auto">
            <a:xfrm>
              <a:off x="3972" y="2355"/>
              <a:ext cx="22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</a:rPr>
                <a:t>80</a:t>
              </a:r>
            </a:p>
          </p:txBody>
        </p:sp>
        <p:sp>
          <p:nvSpPr>
            <p:cNvPr id="10350" name="Text Box 14"/>
            <p:cNvSpPr txBox="1">
              <a:spLocks noChangeArrowheads="1"/>
            </p:cNvSpPr>
            <p:nvPr/>
          </p:nvSpPr>
          <p:spPr bwMode="auto">
            <a:xfrm>
              <a:off x="2727" y="2464"/>
              <a:ext cx="3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400" b="1">
                  <a:solidFill>
                    <a:srgbClr val="000000"/>
                  </a:solidFill>
                </a:rPr>
                <a:t>Age</a:t>
              </a:r>
            </a:p>
          </p:txBody>
        </p:sp>
        <p:sp>
          <p:nvSpPr>
            <p:cNvPr id="10351" name="Line 25"/>
            <p:cNvSpPr>
              <a:spLocks noChangeShapeType="1"/>
            </p:cNvSpPr>
            <p:nvPr/>
          </p:nvSpPr>
          <p:spPr bwMode="auto">
            <a:xfrm>
              <a:off x="1700" y="1595"/>
              <a:ext cx="178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" name="Line 26"/>
            <p:cNvSpPr>
              <a:spLocks noChangeShapeType="1"/>
            </p:cNvSpPr>
            <p:nvPr/>
          </p:nvSpPr>
          <p:spPr bwMode="auto">
            <a:xfrm>
              <a:off x="3478" y="1596"/>
              <a:ext cx="5" cy="779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ChangeArrowheads="1"/>
          </p:cNvSpPr>
          <p:nvPr/>
        </p:nvSpPr>
        <p:spPr bwMode="auto">
          <a:xfrm>
            <a:off x="363538" y="346075"/>
            <a:ext cx="84089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sz="2800" b="1">
                <a:solidFill>
                  <a:schemeClr val="tx2"/>
                </a:solidFill>
              </a:rPr>
              <a:t>Limitations of a codon based approach to risk</a:t>
            </a:r>
          </a:p>
        </p:txBody>
      </p:sp>
      <p:sp>
        <p:nvSpPr>
          <p:cNvPr id="186370" name="Rectangle 3"/>
          <p:cNvSpPr>
            <a:spLocks noChangeArrowheads="1"/>
          </p:cNvSpPr>
          <p:nvPr/>
        </p:nvSpPr>
        <p:spPr bwMode="auto">
          <a:xfrm>
            <a:off x="787400" y="1311275"/>
            <a:ext cx="8175625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14375" eaLnBrk="0" hangingPunct="0">
              <a:tabLst>
                <a:tab pos="714375" algn="l"/>
              </a:tabLst>
            </a:pPr>
            <a:r>
              <a:rPr lang="en-GB" b="1" dirty="0">
                <a:solidFill>
                  <a:srgbClr val="CCFFFF"/>
                </a:solidFill>
              </a:rPr>
              <a:t>Timing of thyroidectomy by mutant codon</a:t>
            </a:r>
          </a:p>
          <a:p>
            <a:pPr defTabSz="714375" eaLnBrk="0" hangingPunct="0">
              <a:tabLst>
                <a:tab pos="714375" algn="l"/>
              </a:tabLst>
            </a:pPr>
            <a:r>
              <a:rPr lang="en-GB" b="1" dirty="0"/>
              <a:t>	</a:t>
            </a:r>
            <a:r>
              <a:rPr lang="en-GB" b="1" dirty="0">
                <a:solidFill>
                  <a:srgbClr val="FFFF99"/>
                </a:solidFill>
              </a:rPr>
              <a:t>Earliest reported</a:t>
            </a:r>
            <a:r>
              <a:rPr lang="en-GB" dirty="0"/>
              <a:t> </a:t>
            </a:r>
            <a:r>
              <a:rPr lang="en-GB" b="1" dirty="0">
                <a:solidFill>
                  <a:srgbClr val="FFFF99"/>
                </a:solidFill>
              </a:rPr>
              <a:t>incidence of </a:t>
            </a:r>
            <a:r>
              <a:rPr lang="en-GB" b="1" dirty="0" smtClean="0">
                <a:solidFill>
                  <a:srgbClr val="FFFF99"/>
                </a:solidFill>
              </a:rPr>
              <a:t>MTC?</a:t>
            </a:r>
            <a:endParaRPr lang="en-GB" b="1" dirty="0">
              <a:solidFill>
                <a:srgbClr val="FFFF99"/>
              </a:solidFill>
            </a:endParaRPr>
          </a:p>
          <a:p>
            <a:pPr defTabSz="714375" eaLnBrk="0" hangingPunct="0">
              <a:tabLst>
                <a:tab pos="714375" algn="l"/>
              </a:tabLst>
            </a:pPr>
            <a:r>
              <a:rPr lang="en-GB" b="1" dirty="0">
                <a:solidFill>
                  <a:srgbClr val="FFFF99"/>
                </a:solidFill>
              </a:rPr>
              <a:t>	Average age at which MTC </a:t>
            </a:r>
            <a:r>
              <a:rPr lang="en-GB" b="1" dirty="0" smtClean="0">
                <a:solidFill>
                  <a:srgbClr val="FFFF99"/>
                </a:solidFill>
              </a:rPr>
              <a:t>occurs?</a:t>
            </a:r>
            <a:endParaRPr lang="en-GB" b="1" dirty="0">
              <a:solidFill>
                <a:srgbClr val="FFFF99"/>
              </a:solidFill>
            </a:endParaRPr>
          </a:p>
          <a:p>
            <a:pPr defTabSz="714375" eaLnBrk="0" hangingPunct="0">
              <a:tabLst>
                <a:tab pos="714375" algn="l"/>
              </a:tabLst>
            </a:pPr>
            <a:r>
              <a:rPr lang="en-GB" b="1" dirty="0">
                <a:solidFill>
                  <a:srgbClr val="FFFF99"/>
                </a:solidFill>
              </a:rPr>
              <a:t>	Earliest reported incidence of </a:t>
            </a:r>
            <a:r>
              <a:rPr lang="en-GB" b="1" dirty="0" smtClean="0">
                <a:solidFill>
                  <a:srgbClr val="FFFF99"/>
                </a:solidFill>
              </a:rPr>
              <a:t>metastasis?</a:t>
            </a:r>
            <a:endParaRPr lang="en-GB" b="1" dirty="0">
              <a:solidFill>
                <a:srgbClr val="FFFF99"/>
              </a:solidFill>
            </a:endParaRPr>
          </a:p>
          <a:p>
            <a:pPr defTabSz="714375" eaLnBrk="0" hangingPunct="0">
              <a:tabLst>
                <a:tab pos="714375" algn="l"/>
              </a:tabLst>
            </a:pPr>
            <a:r>
              <a:rPr lang="en-GB" b="1" dirty="0">
                <a:solidFill>
                  <a:srgbClr val="FFFF99"/>
                </a:solidFill>
              </a:rPr>
              <a:t>	Average age at which metastasis </a:t>
            </a:r>
            <a:r>
              <a:rPr lang="en-GB" b="1" dirty="0" smtClean="0">
                <a:solidFill>
                  <a:srgbClr val="FFFF99"/>
                </a:solidFill>
              </a:rPr>
              <a:t>occurs?</a:t>
            </a:r>
            <a:endParaRPr lang="en-GB" b="1" dirty="0">
              <a:solidFill>
                <a:srgbClr val="FFFF99"/>
              </a:solidFill>
            </a:endParaRPr>
          </a:p>
          <a:p>
            <a:pPr defTabSz="714375" eaLnBrk="0" hangingPunct="0">
              <a:tabLst>
                <a:tab pos="714375" algn="l"/>
              </a:tabLst>
            </a:pPr>
            <a:r>
              <a:rPr lang="en-GB" b="1" dirty="0">
                <a:solidFill>
                  <a:srgbClr val="FFFF99"/>
                </a:solidFill>
              </a:rPr>
              <a:t>	Role of annual US and calcitonin </a:t>
            </a:r>
            <a:r>
              <a:rPr lang="en-GB" b="1" dirty="0" smtClean="0">
                <a:solidFill>
                  <a:srgbClr val="FFFF99"/>
                </a:solidFill>
              </a:rPr>
              <a:t>measurement?</a:t>
            </a:r>
            <a:endParaRPr lang="en-GB" b="1" dirty="0">
              <a:solidFill>
                <a:srgbClr val="FFFF99"/>
              </a:solidFill>
            </a:endParaRPr>
          </a:p>
          <a:p>
            <a:pPr defTabSz="714375" eaLnBrk="0" hangingPunct="0">
              <a:tabLst>
                <a:tab pos="714375" algn="l"/>
              </a:tabLst>
            </a:pPr>
            <a:endParaRPr lang="en-GB" b="1" dirty="0">
              <a:solidFill>
                <a:srgbClr val="FFFF99"/>
              </a:solidFill>
            </a:endParaRPr>
          </a:p>
          <a:p>
            <a:pPr defTabSz="714375" eaLnBrk="0" hangingPunct="0">
              <a:spcBef>
                <a:spcPct val="20000"/>
              </a:spcBef>
              <a:buSzPct val="100000"/>
              <a:tabLst>
                <a:tab pos="714375" algn="l"/>
              </a:tabLst>
            </a:pPr>
            <a:r>
              <a:rPr lang="en-GB" b="1" dirty="0">
                <a:solidFill>
                  <a:srgbClr val="CCFFFF"/>
                </a:solidFill>
              </a:rPr>
              <a:t>Limitations of codon based approaches</a:t>
            </a:r>
          </a:p>
          <a:p>
            <a:pPr defTabSz="714375" eaLnBrk="0" hangingPunct="0">
              <a:spcBef>
                <a:spcPct val="20000"/>
              </a:spcBef>
              <a:buSzPct val="100000"/>
              <a:tabLst>
                <a:tab pos="714375" algn="l"/>
              </a:tabLst>
            </a:pPr>
            <a:r>
              <a:rPr lang="en-GB" b="1" dirty="0"/>
              <a:t>	</a:t>
            </a:r>
            <a:r>
              <a:rPr lang="en-GB" b="1" dirty="0">
                <a:solidFill>
                  <a:srgbClr val="FFFF99"/>
                </a:solidFill>
              </a:rPr>
              <a:t>Influence of genetic background and modifier genes </a:t>
            </a:r>
          </a:p>
          <a:p>
            <a:pPr defTabSz="714375" eaLnBrk="0" hangingPunct="0">
              <a:tabLst>
                <a:tab pos="714375" algn="l"/>
              </a:tabLst>
            </a:pPr>
            <a:r>
              <a:rPr lang="en-GB" b="1" dirty="0">
                <a:solidFill>
                  <a:srgbClr val="FFFF99"/>
                </a:solidFill>
              </a:rPr>
              <a:t>		</a:t>
            </a:r>
            <a:r>
              <a:rPr lang="en-GB" b="1" dirty="0" smtClean="0">
                <a:solidFill>
                  <a:srgbClr val="FFFF99"/>
                </a:solidFill>
              </a:rPr>
              <a:t>	</a:t>
            </a:r>
            <a:r>
              <a:rPr lang="en-GB" b="1" dirty="0" smtClean="0">
                <a:solidFill>
                  <a:srgbClr val="FF99FF"/>
                </a:solidFill>
              </a:rPr>
              <a:t>MEN2A </a:t>
            </a:r>
            <a:r>
              <a:rPr lang="en-GB" b="1" dirty="0">
                <a:solidFill>
                  <a:srgbClr val="FF99FF"/>
                </a:solidFill>
              </a:rPr>
              <a:t>and FMTC families have the same mutations</a:t>
            </a:r>
          </a:p>
          <a:p>
            <a:pPr defTabSz="714375" eaLnBrk="0" hangingPunct="0">
              <a:tabLst>
                <a:tab pos="714375" algn="l"/>
              </a:tabLst>
            </a:pPr>
            <a:r>
              <a:rPr lang="en-GB" b="1" dirty="0">
                <a:solidFill>
                  <a:srgbClr val="FF99FF"/>
                </a:solidFill>
              </a:rPr>
              <a:t>		</a:t>
            </a:r>
            <a:r>
              <a:rPr lang="en-GB" b="1" dirty="0" smtClean="0">
                <a:solidFill>
                  <a:srgbClr val="FF99FF"/>
                </a:solidFill>
              </a:rPr>
              <a:t>	Phenotype </a:t>
            </a:r>
            <a:r>
              <a:rPr lang="en-GB" b="1" dirty="0">
                <a:solidFill>
                  <a:srgbClr val="FF99FF"/>
                </a:solidFill>
              </a:rPr>
              <a:t>of </a:t>
            </a:r>
            <a:r>
              <a:rPr lang="en-GB" b="1" i="1" dirty="0">
                <a:solidFill>
                  <a:srgbClr val="FF99FF"/>
                </a:solidFill>
              </a:rPr>
              <a:t>RET </a:t>
            </a:r>
            <a:r>
              <a:rPr lang="en-GB" b="1" dirty="0">
                <a:solidFill>
                  <a:srgbClr val="FF99FF"/>
                </a:solidFill>
              </a:rPr>
              <a:t>mutant mice is background dependent</a:t>
            </a:r>
          </a:p>
          <a:p>
            <a:pPr defTabSz="714375" eaLnBrk="0" hangingPunct="0">
              <a:tabLst>
                <a:tab pos="714375" algn="l"/>
              </a:tabLst>
            </a:pPr>
            <a:r>
              <a:rPr lang="en-GB" b="1" dirty="0">
                <a:solidFill>
                  <a:srgbClr val="FF99FF"/>
                </a:solidFill>
              </a:rPr>
              <a:t>	</a:t>
            </a:r>
            <a:r>
              <a:rPr lang="en-GB" b="1" dirty="0" smtClean="0">
                <a:solidFill>
                  <a:srgbClr val="FF99FF"/>
                </a:solidFill>
              </a:rPr>
              <a:t>	</a:t>
            </a:r>
            <a:r>
              <a:rPr lang="en-GB" b="1" dirty="0">
                <a:solidFill>
                  <a:srgbClr val="FF99FF"/>
                </a:solidFill>
              </a:rPr>
              <a:t>	Variation within families less than between families</a:t>
            </a:r>
          </a:p>
          <a:p>
            <a:pPr defTabSz="714375" eaLnBrk="0" hangingPunct="0">
              <a:tabLst>
                <a:tab pos="714375" algn="l"/>
              </a:tabLst>
            </a:pPr>
            <a:r>
              <a:rPr lang="en-GB" b="1" dirty="0">
                <a:solidFill>
                  <a:srgbClr val="FFFF99"/>
                </a:solidFill>
              </a:rPr>
              <a:t>	Additional stochastic events are required for tumour progression </a:t>
            </a:r>
          </a:p>
          <a:p>
            <a:pPr defTabSz="714375" eaLnBrk="0" hangingPunct="0">
              <a:tabLst>
                <a:tab pos="714375" algn="l"/>
              </a:tabLst>
            </a:pPr>
            <a:r>
              <a:rPr lang="en-GB" b="1" dirty="0">
                <a:solidFill>
                  <a:srgbClr val="FFFF99"/>
                </a:solidFill>
              </a:rPr>
              <a:t>	Lack of sufficient clinical data for many rare mutations</a:t>
            </a:r>
          </a:p>
          <a:p>
            <a:pPr defTabSz="714375" eaLnBrk="0" hangingPunct="0">
              <a:tabLst>
                <a:tab pos="714375" algn="l"/>
              </a:tabLst>
            </a:pPr>
            <a:endParaRPr lang="en-GB" b="1" dirty="0"/>
          </a:p>
          <a:p>
            <a:pPr algn="ctr" defTabSz="714375" eaLnBrk="0" hangingPunct="0">
              <a:tabLst>
                <a:tab pos="714375" algn="l"/>
              </a:tabLst>
            </a:pPr>
            <a:r>
              <a:rPr lang="en-GB" sz="2000" b="1" dirty="0">
                <a:solidFill>
                  <a:srgbClr val="FF9900"/>
                </a:solidFill>
              </a:rPr>
              <a:t>Early thyroidectomy in a specialist centre has low risk of complications and cures cancer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620963" y="490538"/>
            <a:ext cx="3722687" cy="731837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MEN2 Summary</a:t>
            </a:r>
          </a:p>
        </p:txBody>
      </p:sp>
      <p:sp>
        <p:nvSpPr>
          <p:cNvPr id="18739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58813" y="1524000"/>
            <a:ext cx="8316912" cy="483393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RET is a proto-oncogene and a receptor tyrosine kinase</a:t>
            </a:r>
          </a:p>
          <a:p>
            <a:pPr>
              <a:buFontTx/>
              <a:buNone/>
            </a:pPr>
            <a:r>
              <a:rPr lang="en-GB" sz="1800" dirty="0" smtClean="0">
                <a:latin typeface="Arial" charset="0"/>
              </a:rPr>
              <a:t>	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Signalling via MAPK, AKT, JNK, PKC and JAK/STAT pathways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Roles in differentiation,  proliferation, survival, motility and apoptosis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Expression pattern explains clinical phenotype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MEN2 caused by gain-of-function mutations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	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Mutations hotspots in </a:t>
            </a:r>
            <a:r>
              <a:rPr lang="en-GB" sz="1800" dirty="0" err="1" smtClean="0">
                <a:solidFill>
                  <a:srgbClr val="FFFF99"/>
                </a:solidFill>
                <a:latin typeface="Arial" charset="0"/>
              </a:rPr>
              <a:t>cystine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 rich and TK domains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Strong phenotype genotype correlation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	</a:t>
            </a:r>
            <a:r>
              <a:rPr lang="en-GB" sz="1800" i="1" dirty="0" smtClean="0">
                <a:solidFill>
                  <a:srgbClr val="FFFF99"/>
                </a:solidFill>
                <a:latin typeface="Arial" charset="0"/>
              </a:rPr>
              <a:t>In vivo 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and </a:t>
            </a:r>
            <a:r>
              <a:rPr lang="en-GB" sz="1800" i="1" dirty="0" smtClean="0">
                <a:solidFill>
                  <a:srgbClr val="FFFF99"/>
                </a:solidFill>
                <a:latin typeface="Arial" charset="0"/>
              </a:rPr>
              <a:t>in vitro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Genetic screening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Confirms diagnosis and identify mutant gene carriers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Guides clinical management and </a:t>
            </a:r>
            <a:r>
              <a:rPr lang="en-GB" sz="1800" dirty="0" smtClean="0">
                <a:solidFill>
                  <a:srgbClr val="FF9900"/>
                </a:solidFill>
                <a:latin typeface="Arial" charset="0"/>
              </a:rPr>
              <a:t>PREVENTS CANCER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1800" dirty="0" smtClean="0">
              <a:solidFill>
                <a:srgbClr val="CCFFFF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Target mutation in mice suggest that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CCFFFF"/>
                </a:solidFill>
                <a:latin typeface="Arial" charset="0"/>
              </a:rPr>
              <a:t>	</a:t>
            </a: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Phenotype is depends on genetic background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Phenotype dependent on RET isoform and gene dosage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FFFF99"/>
                </a:solidFill>
                <a:latin typeface="Arial" charset="0"/>
              </a:rPr>
              <a:t>	Additional somatic events required for tumour formation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1800" dirty="0" smtClean="0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9988" y="460375"/>
            <a:ext cx="6943725" cy="800100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Contrasting molecular genetics in MEN1 and MEN2</a:t>
            </a:r>
          </a:p>
        </p:txBody>
      </p:sp>
      <p:sp>
        <p:nvSpPr>
          <p:cNvPr id="188418" name="Rectangle 3"/>
          <p:cNvSpPr>
            <a:spLocks noChangeArrowheads="1"/>
          </p:cNvSpPr>
          <p:nvPr/>
        </p:nvSpPr>
        <p:spPr bwMode="auto">
          <a:xfrm>
            <a:off x="1068388" y="1529308"/>
            <a:ext cx="7000875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628650" eaLnBrk="0" hangingPunct="0"/>
            <a:r>
              <a:rPr lang="en-GB" sz="1600" b="1" dirty="0">
                <a:solidFill>
                  <a:schemeClr val="tx2"/>
                </a:solidFill>
              </a:rPr>
              <a:t>Multiple Endocrine </a:t>
            </a:r>
            <a:r>
              <a:rPr lang="en-GB" sz="1600" b="1" dirty="0" err="1">
                <a:solidFill>
                  <a:schemeClr val="tx2"/>
                </a:solidFill>
              </a:rPr>
              <a:t>Neoplasia</a:t>
            </a:r>
            <a:r>
              <a:rPr lang="en-GB" sz="1600" b="1" dirty="0">
                <a:solidFill>
                  <a:schemeClr val="tx2"/>
                </a:solidFill>
              </a:rPr>
              <a:t> </a:t>
            </a:r>
            <a:r>
              <a:rPr lang="en-GB" sz="1600" b="1" dirty="0">
                <a:solidFill>
                  <a:srgbClr val="FFFFFF"/>
                </a:solidFill>
              </a:rPr>
              <a:t>Type 1 (</a:t>
            </a:r>
            <a:r>
              <a:rPr lang="en-GB" sz="1600" b="1" i="1" dirty="0">
                <a:solidFill>
                  <a:srgbClr val="FFFFFF"/>
                </a:solidFill>
              </a:rPr>
              <a:t>MENIN</a:t>
            </a:r>
            <a:r>
              <a:rPr lang="en-GB" sz="1600" b="1" dirty="0">
                <a:solidFill>
                  <a:srgbClr val="FFFFFF"/>
                </a:solidFill>
              </a:rPr>
              <a:t>)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	Loss-of-function mutations in a tumour suppressor gene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		</a:t>
            </a:r>
            <a:r>
              <a:rPr lang="en-GB" sz="1600" b="1" dirty="0">
                <a:solidFill>
                  <a:srgbClr val="FFFF99"/>
                </a:solidFill>
              </a:rPr>
              <a:t>Further loss of the normal allele in tumours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	Highly conserved protein with no known homology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	Ubiquitously expressed but its function remains uncertain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	No phenotype genotype correlation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	Genetic screening</a:t>
            </a:r>
          </a:p>
          <a:p>
            <a:pPr defTabSz="628650" eaLnBrk="0" hangingPunct="0"/>
            <a:r>
              <a:rPr lang="en-GB" sz="1600" b="1" dirty="0">
                <a:solidFill>
                  <a:schemeClr val="tx2"/>
                </a:solidFill>
              </a:rPr>
              <a:t>		</a:t>
            </a:r>
            <a:r>
              <a:rPr lang="en-GB" sz="1600" b="1" dirty="0">
                <a:solidFill>
                  <a:srgbClr val="FFFF99"/>
                </a:solidFill>
              </a:rPr>
              <a:t>Confirms the diagnosis in the </a:t>
            </a:r>
            <a:r>
              <a:rPr lang="en-GB" sz="1600" b="1" dirty="0" err="1">
                <a:solidFill>
                  <a:srgbClr val="FFFF99"/>
                </a:solidFill>
              </a:rPr>
              <a:t>proband</a:t>
            </a:r>
            <a:r>
              <a:rPr lang="en-GB" sz="1600" b="1" dirty="0">
                <a:solidFill>
                  <a:srgbClr val="FFFF99"/>
                </a:solidFill>
              </a:rPr>
              <a:t> </a:t>
            </a:r>
            <a:r>
              <a:rPr lang="en-GB" sz="1600" dirty="0">
                <a:solidFill>
                  <a:srgbClr val="FFFF99"/>
                </a:solidFill>
              </a:rPr>
              <a:t> </a:t>
            </a:r>
            <a:endParaRPr lang="en-GB" sz="1600" b="1" dirty="0">
              <a:solidFill>
                <a:srgbClr val="FFFF99"/>
              </a:solidFill>
            </a:endParaRPr>
          </a:p>
          <a:p>
            <a:pPr defTabSz="628650" eaLnBrk="0" hangingPunct="0"/>
            <a:r>
              <a:rPr lang="en-GB" sz="1600" b="1" dirty="0">
                <a:solidFill>
                  <a:srgbClr val="FFFF99"/>
                </a:solidFill>
              </a:rPr>
              <a:t>		Targets screening to mutant gene carriers</a:t>
            </a:r>
          </a:p>
          <a:p>
            <a:pPr defTabSz="628650" eaLnBrk="0" hangingPunct="0"/>
            <a:r>
              <a:rPr lang="en-GB" sz="1600" b="1" dirty="0">
                <a:solidFill>
                  <a:srgbClr val="FFFF99"/>
                </a:solidFill>
              </a:rPr>
              <a:t>		Does not prevent cancer </a:t>
            </a:r>
          </a:p>
          <a:p>
            <a:pPr defTabSz="628650" eaLnBrk="0" hangingPunct="0"/>
            <a:endParaRPr lang="en-GB" sz="1600" b="1" dirty="0">
              <a:solidFill>
                <a:srgbClr val="FF00FF"/>
              </a:solidFill>
            </a:endParaRPr>
          </a:p>
          <a:p>
            <a:pPr defTabSz="628650" eaLnBrk="0" hangingPunct="0"/>
            <a:r>
              <a:rPr lang="en-GB" sz="1600" b="1" dirty="0">
                <a:solidFill>
                  <a:schemeClr val="tx2"/>
                </a:solidFill>
              </a:rPr>
              <a:t>Multiple Endocrine </a:t>
            </a:r>
            <a:r>
              <a:rPr lang="en-GB" sz="1600" b="1" dirty="0" err="1">
                <a:solidFill>
                  <a:schemeClr val="tx2"/>
                </a:solidFill>
              </a:rPr>
              <a:t>Neoplasia</a:t>
            </a:r>
            <a:r>
              <a:rPr lang="en-GB" sz="1600" b="1" dirty="0">
                <a:solidFill>
                  <a:schemeClr val="tx2"/>
                </a:solidFill>
              </a:rPr>
              <a:t> Type 2 (</a:t>
            </a:r>
            <a:r>
              <a:rPr lang="en-GB" sz="1600" b="1" i="1" dirty="0">
                <a:solidFill>
                  <a:schemeClr val="tx2"/>
                </a:solidFill>
              </a:rPr>
              <a:t>RET</a:t>
            </a:r>
            <a:r>
              <a:rPr lang="en-GB" sz="1600" b="1" dirty="0">
                <a:solidFill>
                  <a:schemeClr val="tx2"/>
                </a:solidFill>
              </a:rPr>
              <a:t>)</a:t>
            </a:r>
            <a:r>
              <a:rPr lang="en-GB" sz="1600" b="1" dirty="0">
                <a:solidFill>
                  <a:srgbClr val="00FFFF"/>
                </a:solidFill>
              </a:rPr>
              <a:t> </a:t>
            </a:r>
          </a:p>
          <a:p>
            <a:pPr defTabSz="628650" eaLnBrk="0" hangingPunct="0"/>
            <a:r>
              <a:rPr lang="en-GB" sz="1600" b="1" dirty="0">
                <a:solidFill>
                  <a:srgbClr val="00FFFF"/>
                </a:solidFill>
              </a:rPr>
              <a:t>	</a:t>
            </a:r>
            <a:r>
              <a:rPr lang="en-GB" sz="1600" b="1" dirty="0">
                <a:solidFill>
                  <a:srgbClr val="CCFFFF"/>
                </a:solidFill>
              </a:rPr>
              <a:t>Gain-of-function mutations in a proto-oncogene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	Role as tyrosine kinase receptor already well established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	Expression pattern consistent with clinical phenotype	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	Strong phenotype genotype correlation</a:t>
            </a:r>
          </a:p>
          <a:p>
            <a:pPr defTabSz="628650" eaLnBrk="0" hangingPunct="0"/>
            <a:r>
              <a:rPr lang="en-GB" sz="1600" b="1" dirty="0">
                <a:solidFill>
                  <a:srgbClr val="CCFFFF"/>
                </a:solidFill>
              </a:rPr>
              <a:t>	Genetic screening 	</a:t>
            </a:r>
            <a:r>
              <a:rPr lang="en-GB" sz="1600" b="1" dirty="0"/>
              <a:t>	</a:t>
            </a:r>
          </a:p>
          <a:p>
            <a:pPr defTabSz="628650" eaLnBrk="0" hangingPunct="0"/>
            <a:r>
              <a:rPr lang="en-GB" sz="1600" b="1" dirty="0"/>
              <a:t>		</a:t>
            </a:r>
            <a:r>
              <a:rPr lang="en-GB" sz="1600" b="1" dirty="0">
                <a:solidFill>
                  <a:srgbClr val="FFFF99"/>
                </a:solidFill>
              </a:rPr>
              <a:t>Confirms diagnosis and identifies mutant gene carriers </a:t>
            </a:r>
          </a:p>
          <a:p>
            <a:pPr defTabSz="628650" eaLnBrk="0" hangingPunct="0"/>
            <a:r>
              <a:rPr lang="en-GB" sz="1600" b="1" dirty="0">
                <a:solidFill>
                  <a:srgbClr val="FFFF99"/>
                </a:solidFill>
              </a:rPr>
              <a:t>		Directs clinical management and prevents cancer</a:t>
            </a:r>
            <a:endParaRPr lang="en-GB" sz="1600" dirty="0">
              <a:solidFill>
                <a:srgbClr val="FFFF99"/>
              </a:solidFill>
            </a:endParaRPr>
          </a:p>
          <a:p>
            <a:pPr defTabSz="628650" eaLnBrk="0" hangingPunct="0"/>
            <a:endParaRPr lang="en-GB" sz="1600" b="1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88" y="546100"/>
            <a:ext cx="7239000" cy="557213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1</a:t>
            </a:r>
            <a:r>
              <a:rPr lang="en-GB" sz="2800" baseline="30000" smtClean="0">
                <a:latin typeface="Arial" charset="0"/>
              </a:rPr>
              <a:t>0</a:t>
            </a:r>
            <a:r>
              <a:rPr lang="en-GB" sz="2800" smtClean="0">
                <a:latin typeface="Arial" charset="0"/>
              </a:rPr>
              <a:t> Hyperparathyroidism</a:t>
            </a:r>
          </a:p>
        </p:txBody>
      </p:sp>
      <p:sp>
        <p:nvSpPr>
          <p:cNvPr id="129026" name="Rectangle 3"/>
          <p:cNvSpPr>
            <a:spLocks noChangeArrowheads="1"/>
          </p:cNvSpPr>
          <p:nvPr/>
        </p:nvSpPr>
        <p:spPr bwMode="auto">
          <a:xfrm>
            <a:off x="869950" y="1766888"/>
            <a:ext cx="741045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541338" eaLnBrk="0" hangingPunct="0"/>
            <a:r>
              <a:rPr lang="en-GB" sz="2000" b="1">
                <a:solidFill>
                  <a:srgbClr val="CCFFFF"/>
                </a:solidFill>
              </a:rPr>
              <a:t>1</a:t>
            </a:r>
            <a:r>
              <a:rPr lang="en-GB" sz="2000" b="1" baseline="30000">
                <a:solidFill>
                  <a:srgbClr val="CCFFFF"/>
                </a:solidFill>
              </a:rPr>
              <a:t>0</a:t>
            </a:r>
            <a:r>
              <a:rPr lang="en-GB" sz="2000" b="1">
                <a:solidFill>
                  <a:srgbClr val="CCFFFF"/>
                </a:solidFill>
              </a:rPr>
              <a:t> Hyperparathyroidism </a:t>
            </a:r>
            <a:r>
              <a:rPr lang="en-GB" sz="2000" b="1">
                <a:solidFill>
                  <a:schemeClr val="tx2"/>
                </a:solidFill>
              </a:rPr>
              <a:t>(95%)</a:t>
            </a:r>
            <a:r>
              <a:rPr lang="en-GB" sz="2000">
                <a:solidFill>
                  <a:srgbClr val="CCFFFF"/>
                </a:solidFill>
              </a:rPr>
              <a:t> </a:t>
            </a:r>
          </a:p>
          <a:p>
            <a:pPr defTabSz="541338" eaLnBrk="0" hangingPunct="0"/>
            <a:r>
              <a:rPr lang="en-GB" sz="2000" b="1"/>
              <a:t>	</a:t>
            </a:r>
            <a:r>
              <a:rPr lang="en-GB" sz="2000" b="1">
                <a:solidFill>
                  <a:srgbClr val="FFFF99"/>
                </a:solidFill>
              </a:rPr>
              <a:t>Frequently the first presenting feature</a:t>
            </a:r>
            <a:r>
              <a:rPr lang="en-GB" sz="2000">
                <a:solidFill>
                  <a:srgbClr val="FFFF99"/>
                </a:solidFill>
              </a:rPr>
              <a:t> </a:t>
            </a:r>
          </a:p>
          <a:p>
            <a:pPr defTabSz="541338" eaLnBrk="0" hangingPunct="0"/>
            <a:r>
              <a:rPr lang="en-GB" sz="2000" b="1">
                <a:solidFill>
                  <a:srgbClr val="FFFF99"/>
                </a:solidFill>
              </a:rPr>
              <a:t>	Differs from sporadic disease</a:t>
            </a:r>
          </a:p>
          <a:p>
            <a:pPr defTabSz="541338" eaLnBrk="0" hangingPunct="0"/>
            <a:r>
              <a:rPr lang="en-GB" sz="2000" b="1"/>
              <a:t>		</a:t>
            </a:r>
            <a:r>
              <a:rPr lang="en-GB" sz="2000" b="1">
                <a:solidFill>
                  <a:srgbClr val="FF99FF"/>
                </a:solidFill>
              </a:rPr>
              <a:t>Early age of presentation peak 20-25 years</a:t>
            </a:r>
          </a:p>
          <a:p>
            <a:pPr defTabSz="541338" eaLnBrk="0" hangingPunct="0"/>
            <a:r>
              <a:rPr lang="en-GB" sz="2000" b="1">
                <a:solidFill>
                  <a:srgbClr val="FF99FF"/>
                </a:solidFill>
              </a:rPr>
              <a:t>		Multiple gland hyperplasia rather than adenoma</a:t>
            </a:r>
          </a:p>
          <a:p>
            <a:pPr defTabSz="541338" eaLnBrk="0" hangingPunct="0"/>
            <a:r>
              <a:rPr lang="en-GB" sz="2000" b="1">
                <a:solidFill>
                  <a:srgbClr val="FF99FF"/>
                </a:solidFill>
              </a:rPr>
              <a:t>		High recurrence rate (50% by 10 years) </a:t>
            </a:r>
          </a:p>
          <a:p>
            <a:pPr defTabSz="541338" eaLnBrk="0" hangingPunct="0"/>
            <a:endParaRPr lang="en-GB" sz="2000" b="1"/>
          </a:p>
          <a:p>
            <a:pPr defTabSz="541338" eaLnBrk="0" hangingPunct="0"/>
            <a:r>
              <a:rPr lang="en-GB" sz="2000" b="1">
                <a:solidFill>
                  <a:srgbClr val="CCFFFF"/>
                </a:solidFill>
              </a:rPr>
              <a:t>Presentation</a:t>
            </a:r>
          </a:p>
          <a:p>
            <a:pPr defTabSz="541338" eaLnBrk="0" hangingPunct="0"/>
            <a:r>
              <a:rPr lang="en-GB" sz="2000" b="1">
                <a:solidFill>
                  <a:srgbClr val="FFFF99"/>
                </a:solidFill>
              </a:rPr>
              <a:t> 	Hypercalcaemia </a:t>
            </a:r>
          </a:p>
          <a:p>
            <a:pPr defTabSz="541338" eaLnBrk="0" hangingPunct="0"/>
            <a:r>
              <a:rPr lang="en-GB" sz="2000" b="1">
                <a:solidFill>
                  <a:srgbClr val="FFFF99"/>
                </a:solidFill>
              </a:rPr>
              <a:t> 	Polyuria, polydipsia, nephrocalcinosis, renal stones</a:t>
            </a:r>
          </a:p>
          <a:p>
            <a:pPr defTabSz="541338" eaLnBrk="0" hangingPunct="0"/>
            <a:r>
              <a:rPr lang="en-GB" sz="2000" b="1">
                <a:solidFill>
                  <a:srgbClr val="FFFF99"/>
                </a:solidFill>
              </a:rPr>
              <a:t> 	Abdominal pain, N/V, constipation </a:t>
            </a:r>
          </a:p>
          <a:p>
            <a:pPr defTabSz="541338" eaLnBrk="0" hangingPunct="0"/>
            <a:r>
              <a:rPr lang="en-GB" sz="2000" b="1">
                <a:solidFill>
                  <a:srgbClr val="FFFF99"/>
                </a:solidFill>
              </a:rPr>
              <a:t> 	Dyspepsia, peptic ulceration, pancreatitis</a:t>
            </a:r>
          </a:p>
          <a:p>
            <a:pPr defTabSz="541338" eaLnBrk="0" hangingPunct="0"/>
            <a:r>
              <a:rPr lang="en-GB" sz="2000" b="1">
                <a:solidFill>
                  <a:srgbClr val="FFFF99"/>
                </a:solidFill>
              </a:rPr>
              <a:t> 	Osteofibrosacystica</a:t>
            </a:r>
          </a:p>
          <a:p>
            <a:pPr defTabSz="541338" eaLnBrk="0" hangingPunct="0"/>
            <a:r>
              <a:rPr lang="en-GB" sz="2000" b="1">
                <a:solidFill>
                  <a:srgbClr val="FFFF99"/>
                </a:solidFill>
              </a:rPr>
              <a:t> 	Psychiatric disturbance</a:t>
            </a:r>
          </a:p>
          <a:p>
            <a:pPr defTabSz="541338" eaLnBrk="0" hangingPunct="0"/>
            <a:r>
              <a:rPr lang="en-GB" sz="2000" b="1"/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3"/>
          <p:cNvSpPr>
            <a:spLocks noChangeArrowheads="1"/>
          </p:cNvSpPr>
          <p:nvPr/>
        </p:nvSpPr>
        <p:spPr bwMode="auto">
          <a:xfrm>
            <a:off x="404813" y="4035425"/>
            <a:ext cx="83693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358775" eaLnBrk="0" hangingPunct="0"/>
            <a:r>
              <a:rPr lang="en-GB" b="1">
                <a:solidFill>
                  <a:srgbClr val="CCFFFF"/>
                </a:solidFill>
              </a:rPr>
              <a:t>Pancreatic neuroendocrine tumours NETs </a:t>
            </a:r>
            <a:r>
              <a:rPr lang="en-GB" b="1">
                <a:solidFill>
                  <a:schemeClr val="tx2"/>
                </a:solidFill>
              </a:rPr>
              <a:t>(50-100%)</a:t>
            </a:r>
            <a:r>
              <a:rPr lang="en-GB">
                <a:solidFill>
                  <a:srgbClr val="CCFFFF"/>
                </a:solidFill>
              </a:rPr>
              <a:t> </a:t>
            </a:r>
          </a:p>
          <a:p>
            <a:pPr defTabSz="358775" eaLnBrk="0" hangingPunct="0"/>
            <a:r>
              <a:rPr lang="en-GB" sz="1600" b="1">
                <a:solidFill>
                  <a:srgbClr val="FF99FF"/>
                </a:solidFill>
              </a:rPr>
              <a:t>	Non-functional (PPomas) </a:t>
            </a:r>
            <a:r>
              <a:rPr lang="en-GB" sz="1600" b="1">
                <a:solidFill>
                  <a:srgbClr val="66FFFF"/>
                </a:solidFill>
              </a:rPr>
              <a:t>	 </a:t>
            </a:r>
            <a:r>
              <a:rPr lang="en-GB" sz="1600" b="1">
                <a:solidFill>
                  <a:srgbClr val="FFFF99"/>
                </a:solidFill>
              </a:rPr>
              <a:t>asymptomatic can metastasize if &gt;4cm</a:t>
            </a:r>
            <a:r>
              <a:rPr lang="en-GB" sz="1600" b="1">
                <a:solidFill>
                  <a:srgbClr val="66FFFF"/>
                </a:solidFill>
              </a:rPr>
              <a:t> 		</a:t>
            </a:r>
            <a:r>
              <a:rPr lang="en-GB" sz="1600" b="1">
                <a:solidFill>
                  <a:schemeClr val="tx2"/>
                </a:solidFill>
              </a:rPr>
              <a:t>(80-100%)</a:t>
            </a:r>
          </a:p>
          <a:p>
            <a:pPr defTabSz="358775" eaLnBrk="0" hangingPunct="0"/>
            <a:r>
              <a:rPr lang="en-GB" sz="1600" b="1">
                <a:solidFill>
                  <a:srgbClr val="66FFFF"/>
                </a:solidFill>
              </a:rPr>
              <a:t>	</a:t>
            </a:r>
            <a:r>
              <a:rPr lang="en-GB" sz="1600" b="1">
                <a:solidFill>
                  <a:srgbClr val="FF99FF"/>
                </a:solidFill>
              </a:rPr>
              <a:t>Gastrinoma (ZE) 	</a:t>
            </a:r>
            <a:r>
              <a:rPr lang="en-GB" sz="1600" b="1">
                <a:solidFill>
                  <a:srgbClr val="FFFF99"/>
                </a:solidFill>
              </a:rPr>
              <a:t>Peptic ulceration, diarrhoea and steatorrhoea		</a:t>
            </a:r>
            <a:r>
              <a:rPr lang="en-GB" sz="1600" b="1">
                <a:solidFill>
                  <a:schemeClr val="tx2"/>
                </a:solidFill>
              </a:rPr>
              <a:t>(48%)</a:t>
            </a:r>
          </a:p>
          <a:p>
            <a:pPr defTabSz="358775" eaLnBrk="0" hangingPunct="0"/>
            <a:r>
              <a:rPr lang="en-GB" sz="1600" b="1">
                <a:solidFill>
                  <a:srgbClr val="66FFFF"/>
                </a:solidFill>
              </a:rPr>
              <a:t>	</a:t>
            </a:r>
            <a:r>
              <a:rPr lang="en-GB" sz="1600" b="1">
                <a:solidFill>
                  <a:srgbClr val="FF99FF"/>
                </a:solidFill>
              </a:rPr>
              <a:t>Co-secreting</a:t>
            </a:r>
            <a:r>
              <a:rPr lang="en-GB" sz="1600" b="1">
                <a:solidFill>
                  <a:srgbClr val="66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	Mixed symptoms									</a:t>
            </a:r>
            <a:r>
              <a:rPr lang="en-GB" sz="1600" b="1">
                <a:solidFill>
                  <a:srgbClr val="66FFFF"/>
                </a:solidFill>
              </a:rPr>
              <a:t>	</a:t>
            </a:r>
            <a:r>
              <a:rPr lang="en-GB" sz="1600" b="1">
                <a:solidFill>
                  <a:schemeClr val="tx2"/>
                </a:solidFill>
              </a:rPr>
              <a:t>(22%)</a:t>
            </a:r>
          </a:p>
          <a:p>
            <a:pPr defTabSz="358775" eaLnBrk="0" hangingPunct="0"/>
            <a:r>
              <a:rPr lang="en-GB" sz="1600" b="1">
                <a:solidFill>
                  <a:srgbClr val="66FFFF"/>
                </a:solidFill>
              </a:rPr>
              <a:t>	</a:t>
            </a:r>
            <a:r>
              <a:rPr lang="en-GB" sz="1600" b="1">
                <a:solidFill>
                  <a:srgbClr val="FF99FF"/>
                </a:solidFill>
              </a:rPr>
              <a:t>Insulinoma </a:t>
            </a:r>
            <a:r>
              <a:rPr lang="en-GB" sz="1600" b="1">
                <a:solidFill>
                  <a:srgbClr val="66FFFF"/>
                </a:solidFill>
              </a:rPr>
              <a:t>	 	</a:t>
            </a:r>
            <a:r>
              <a:rPr lang="en-GB" sz="1600" b="1">
                <a:solidFill>
                  <a:srgbClr val="FFFF99"/>
                </a:solidFill>
              </a:rPr>
              <a:t>Hypoglycaemic symptoms, Hunger, Wt gain</a:t>
            </a:r>
            <a:r>
              <a:rPr lang="en-GB"/>
              <a:t> </a:t>
            </a:r>
            <a:r>
              <a:rPr lang="en-GB" sz="1600" b="1">
                <a:solidFill>
                  <a:srgbClr val="66FFFF"/>
                </a:solidFill>
              </a:rPr>
              <a:t>			</a:t>
            </a:r>
            <a:r>
              <a:rPr lang="en-GB" sz="1600" b="1">
                <a:solidFill>
                  <a:schemeClr val="tx2"/>
                </a:solidFill>
              </a:rPr>
              <a:t>(14%)</a:t>
            </a:r>
          </a:p>
          <a:p>
            <a:pPr defTabSz="358775" eaLnBrk="0" hangingPunct="0"/>
            <a:r>
              <a:rPr lang="en-GB" sz="1600" b="1">
                <a:solidFill>
                  <a:srgbClr val="66FFFF"/>
                </a:solidFill>
              </a:rPr>
              <a:t>	</a:t>
            </a:r>
            <a:r>
              <a:rPr lang="en-GB" sz="1600" b="1">
                <a:solidFill>
                  <a:srgbClr val="FF99FF"/>
                </a:solidFill>
              </a:rPr>
              <a:t>Glucagonoma</a:t>
            </a:r>
            <a:r>
              <a:rPr lang="en-GB" sz="1600" b="1">
                <a:solidFill>
                  <a:srgbClr val="66FFFF"/>
                </a:solidFill>
              </a:rPr>
              <a:t> 		</a:t>
            </a:r>
            <a:r>
              <a:rPr lang="en-GB" sz="1600" b="1">
                <a:solidFill>
                  <a:srgbClr val="FFFF99"/>
                </a:solidFill>
              </a:rPr>
              <a:t>NME, DM, Wt loss, diarrhoea, DVT/PE</a:t>
            </a:r>
            <a:r>
              <a:rPr lang="en-GB" sz="1600" b="1">
                <a:solidFill>
                  <a:srgbClr val="66FFFF"/>
                </a:solidFill>
              </a:rPr>
              <a:t>				</a:t>
            </a:r>
            <a:r>
              <a:rPr lang="en-GB" sz="1600" b="1">
                <a:solidFill>
                  <a:schemeClr val="tx2"/>
                </a:solidFill>
              </a:rPr>
              <a:t>(5%)</a:t>
            </a:r>
          </a:p>
          <a:p>
            <a:pPr defTabSz="358775" eaLnBrk="0" hangingPunct="0"/>
            <a:r>
              <a:rPr lang="en-GB" sz="1600" b="1">
                <a:solidFill>
                  <a:srgbClr val="66FFFF"/>
                </a:solidFill>
              </a:rPr>
              <a:t>	</a:t>
            </a:r>
            <a:r>
              <a:rPr lang="en-GB" sz="1600" b="1">
                <a:solidFill>
                  <a:srgbClr val="FF99FF"/>
                </a:solidFill>
              </a:rPr>
              <a:t>VIPoma 	</a:t>
            </a:r>
            <a:r>
              <a:rPr lang="en-GB" sz="1600" b="1">
                <a:solidFill>
                  <a:srgbClr val="66FFFF"/>
                </a:solidFill>
              </a:rPr>
              <a:t>		</a:t>
            </a:r>
            <a:r>
              <a:rPr lang="en-GB" sz="1600" b="1">
                <a:solidFill>
                  <a:srgbClr val="FFFF99"/>
                </a:solidFill>
              </a:rPr>
              <a:t>Severe watery diarrhoea								</a:t>
            </a:r>
            <a:r>
              <a:rPr lang="en-GB" sz="1600" b="1">
                <a:solidFill>
                  <a:schemeClr val="tx2"/>
                </a:solidFill>
              </a:rPr>
              <a:t>(2%)</a:t>
            </a:r>
          </a:p>
          <a:p>
            <a:pPr defTabSz="358775" eaLnBrk="0" hangingPunct="0"/>
            <a:r>
              <a:rPr lang="en-GB" sz="1600" b="1">
                <a:solidFill>
                  <a:schemeClr val="tx2"/>
                </a:solidFill>
              </a:rPr>
              <a:t>	</a:t>
            </a:r>
            <a:r>
              <a:rPr lang="en-GB" sz="1600" b="1">
                <a:solidFill>
                  <a:srgbClr val="FF99FF"/>
                </a:solidFill>
              </a:rPr>
              <a:t>Somatostatinomas </a:t>
            </a:r>
            <a:r>
              <a:rPr lang="en-GB" sz="1600" b="1">
                <a:solidFill>
                  <a:srgbClr val="66FFFF"/>
                </a:solidFill>
              </a:rPr>
              <a:t>														</a:t>
            </a:r>
            <a:r>
              <a:rPr lang="en-GB" sz="1600" b="1">
                <a:solidFill>
                  <a:schemeClr val="tx2"/>
                </a:solidFill>
              </a:rPr>
              <a:t>(Rare)</a:t>
            </a:r>
            <a:r>
              <a:rPr lang="en-GB" sz="1600" b="1">
                <a:solidFill>
                  <a:srgbClr val="66FFFF"/>
                </a:solidFill>
              </a:rPr>
              <a:t> </a:t>
            </a:r>
          </a:p>
        </p:txBody>
      </p:sp>
      <p:sp>
        <p:nvSpPr>
          <p:cNvPr id="123906" name="Rectangle 8"/>
          <p:cNvSpPr>
            <a:spLocks noChangeArrowheads="1"/>
          </p:cNvSpPr>
          <p:nvPr/>
        </p:nvSpPr>
        <p:spPr bwMode="auto">
          <a:xfrm>
            <a:off x="6081713" y="6583363"/>
            <a:ext cx="3062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>
                <a:solidFill>
                  <a:schemeClr val="folHlink"/>
                </a:solidFill>
              </a:rPr>
              <a:t>(Jensen RT 2008 Cancer 113:1807-1843)</a:t>
            </a:r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963" y="754063"/>
            <a:ext cx="344805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7763" y="1270000"/>
            <a:ext cx="3106737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9" name="Rectangle 9"/>
          <p:cNvSpPr>
            <a:spLocks noChangeArrowheads="1"/>
          </p:cNvSpPr>
          <p:nvPr/>
        </p:nvSpPr>
        <p:spPr bwMode="auto">
          <a:xfrm>
            <a:off x="5895975" y="3579813"/>
            <a:ext cx="1473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b="1">
                <a:solidFill>
                  <a:srgbClr val="FFFFFF"/>
                </a:solidFill>
              </a:rPr>
              <a:t> Angiography</a:t>
            </a:r>
            <a:endParaRPr lang="en-GB" b="1"/>
          </a:p>
        </p:txBody>
      </p:sp>
      <p:sp>
        <p:nvSpPr>
          <p:cNvPr id="123910" name="Rectangle 10"/>
          <p:cNvSpPr>
            <a:spLocks noChangeArrowheads="1"/>
          </p:cNvSpPr>
          <p:nvPr/>
        </p:nvSpPr>
        <p:spPr bwMode="auto">
          <a:xfrm>
            <a:off x="2092325" y="360521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b="1">
                <a:solidFill>
                  <a:srgbClr val="FFFFFF"/>
                </a:solidFill>
              </a:rPr>
              <a:t> CT scan</a:t>
            </a:r>
            <a:endParaRPr lang="en-GB" b="1"/>
          </a:p>
        </p:txBody>
      </p:sp>
      <p:sp>
        <p:nvSpPr>
          <p:cNvPr id="123911" name="Rectangle 2"/>
          <p:cNvSpPr>
            <a:spLocks noGrp="1" noChangeArrowheads="1"/>
          </p:cNvSpPr>
          <p:nvPr>
            <p:ph type="title"/>
          </p:nvPr>
        </p:nvSpPr>
        <p:spPr>
          <a:xfrm>
            <a:off x="908050" y="352425"/>
            <a:ext cx="7419975" cy="808038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Pancreatic endocrine tumours</a:t>
            </a:r>
            <a:br>
              <a:rPr lang="en-GB" sz="2800" smtClean="0">
                <a:latin typeface="Arial" charset="0"/>
              </a:rPr>
            </a:br>
            <a:r>
              <a:rPr lang="en-GB" sz="1800" smtClean="0">
                <a:solidFill>
                  <a:srgbClr val="CCFFFF"/>
                </a:solidFill>
                <a:latin typeface="Arial" charset="0"/>
                <a:cs typeface="Arial" charset="0"/>
              </a:rPr>
              <a:t>Single/multiple, benign/malignant, functional/non-functional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29" name="Group 2"/>
          <p:cNvGrpSpPr>
            <a:grpSpLocks/>
          </p:cNvGrpSpPr>
          <p:nvPr/>
        </p:nvGrpSpPr>
        <p:grpSpPr bwMode="auto">
          <a:xfrm>
            <a:off x="773113" y="1730375"/>
            <a:ext cx="1689100" cy="2416175"/>
            <a:chOff x="284" y="797"/>
            <a:chExt cx="1097" cy="1563"/>
          </a:xfrm>
        </p:grpSpPr>
        <p:pic>
          <p:nvPicPr>
            <p:cNvPr id="124943" name="Picture 3" descr="ACR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4" y="797"/>
              <a:ext cx="1097" cy="1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944" name="Rectangle 4"/>
            <p:cNvSpPr>
              <a:spLocks noChangeArrowheads="1"/>
            </p:cNvSpPr>
            <p:nvPr/>
          </p:nvSpPr>
          <p:spPr bwMode="auto">
            <a:xfrm>
              <a:off x="548" y="1439"/>
              <a:ext cx="462" cy="6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24930" name="Rectangle 5"/>
          <p:cNvSpPr>
            <a:spLocks noChangeArrowheads="1"/>
          </p:cNvSpPr>
          <p:nvPr/>
        </p:nvSpPr>
        <p:spPr bwMode="auto">
          <a:xfrm>
            <a:off x="342900" y="4656138"/>
            <a:ext cx="2162175" cy="1524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4931" name="Rectangle 6"/>
          <p:cNvSpPr>
            <a:spLocks noChangeArrowheads="1"/>
          </p:cNvSpPr>
          <p:nvPr/>
        </p:nvSpPr>
        <p:spPr bwMode="auto">
          <a:xfrm>
            <a:off x="469900" y="6122988"/>
            <a:ext cx="3886200" cy="1524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4932" name="Rectangle 7"/>
          <p:cNvSpPr>
            <a:spLocks noChangeArrowheads="1"/>
          </p:cNvSpPr>
          <p:nvPr/>
        </p:nvSpPr>
        <p:spPr bwMode="auto">
          <a:xfrm>
            <a:off x="865188" y="133985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b="1">
                <a:solidFill>
                  <a:srgbClr val="CCFFFF"/>
                </a:solidFill>
              </a:rPr>
              <a:t>Acromegaly</a:t>
            </a:r>
          </a:p>
        </p:txBody>
      </p:sp>
      <p:grpSp>
        <p:nvGrpSpPr>
          <p:cNvPr id="124933" name="Group 20"/>
          <p:cNvGrpSpPr>
            <a:grpSpLocks/>
          </p:cNvGrpSpPr>
          <p:nvPr/>
        </p:nvGrpSpPr>
        <p:grpSpPr bwMode="auto">
          <a:xfrm>
            <a:off x="6208713" y="1719263"/>
            <a:ext cx="1706562" cy="2414587"/>
            <a:chOff x="4065" y="873"/>
            <a:chExt cx="921" cy="1299"/>
          </a:xfrm>
        </p:grpSpPr>
        <p:pic>
          <p:nvPicPr>
            <p:cNvPr id="124941" name="Picture 8" descr="CUSH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65" y="873"/>
              <a:ext cx="921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942" name="Rectangle 11"/>
            <p:cNvSpPr>
              <a:spLocks noChangeArrowheads="1"/>
            </p:cNvSpPr>
            <p:nvPr/>
          </p:nvSpPr>
          <p:spPr bwMode="auto">
            <a:xfrm>
              <a:off x="4349" y="1223"/>
              <a:ext cx="376" cy="6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24934" name="Rectangle 12"/>
          <p:cNvSpPr>
            <a:spLocks noChangeArrowheads="1"/>
          </p:cNvSpPr>
          <p:nvPr/>
        </p:nvSpPr>
        <p:spPr bwMode="auto">
          <a:xfrm>
            <a:off x="6319838" y="1322388"/>
            <a:ext cx="170338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GB" b="1">
                <a:solidFill>
                  <a:srgbClr val="CCFFFF"/>
                </a:solidFill>
              </a:rPr>
              <a:t>Cushing’s</a:t>
            </a:r>
          </a:p>
        </p:txBody>
      </p:sp>
      <p:pic>
        <p:nvPicPr>
          <p:cNvPr id="124935" name="Picture 1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7850" y="1714500"/>
            <a:ext cx="248285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4936" name="Group 14"/>
          <p:cNvGrpSpPr>
            <a:grpSpLocks/>
          </p:cNvGrpSpPr>
          <p:nvPr/>
        </p:nvGrpSpPr>
        <p:grpSpPr bwMode="auto">
          <a:xfrm rot="-9434539">
            <a:off x="4660900" y="2401888"/>
            <a:ext cx="309563" cy="508000"/>
            <a:chOff x="4244" y="1562"/>
            <a:chExt cx="195" cy="320"/>
          </a:xfrm>
        </p:grpSpPr>
        <p:sp>
          <p:nvSpPr>
            <p:cNvPr id="124939" name="Freeform 15"/>
            <p:cNvSpPr>
              <a:spLocks/>
            </p:cNvSpPr>
            <p:nvPr/>
          </p:nvSpPr>
          <p:spPr bwMode="auto">
            <a:xfrm>
              <a:off x="4314" y="1562"/>
              <a:ext cx="125" cy="164"/>
            </a:xfrm>
            <a:custGeom>
              <a:avLst/>
              <a:gdLst>
                <a:gd name="T0" fmla="*/ 125 w 125"/>
                <a:gd name="T1" fmla="*/ 0 h 164"/>
                <a:gd name="T2" fmla="*/ 94 w 125"/>
                <a:gd name="T3" fmla="*/ 164 h 164"/>
                <a:gd name="T4" fmla="*/ 47 w 125"/>
                <a:gd name="T5" fmla="*/ 133 h 164"/>
                <a:gd name="T6" fmla="*/ 0 w 125"/>
                <a:gd name="T7" fmla="*/ 109 h 164"/>
                <a:gd name="T8" fmla="*/ 125 w 125"/>
                <a:gd name="T9" fmla="*/ 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64"/>
                <a:gd name="T17" fmla="*/ 125 w 125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64">
                  <a:moveTo>
                    <a:pt x="125" y="0"/>
                  </a:moveTo>
                  <a:lnTo>
                    <a:pt x="94" y="164"/>
                  </a:lnTo>
                  <a:lnTo>
                    <a:pt x="47" y="133"/>
                  </a:lnTo>
                  <a:lnTo>
                    <a:pt x="0" y="10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40" name="Line 16"/>
            <p:cNvSpPr>
              <a:spLocks noChangeShapeType="1"/>
            </p:cNvSpPr>
            <p:nvPr/>
          </p:nvSpPr>
          <p:spPr bwMode="auto">
            <a:xfrm flipV="1">
              <a:off x="4244" y="1695"/>
              <a:ext cx="117" cy="187"/>
            </a:xfrm>
            <a:prstGeom prst="line">
              <a:avLst/>
            </a:prstGeom>
            <a:noFill/>
            <a:ln w="61913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4937" name="Rectangle 17"/>
          <p:cNvSpPr>
            <a:spLocks noChangeArrowheads="1"/>
          </p:cNvSpPr>
          <p:nvPr/>
        </p:nvSpPr>
        <p:spPr bwMode="auto">
          <a:xfrm>
            <a:off x="2255838" y="504825"/>
            <a:ext cx="4594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chemeClr val="tx2"/>
                </a:solidFill>
              </a:rPr>
              <a:t>Anterior pituitary tumours</a:t>
            </a:r>
          </a:p>
        </p:txBody>
      </p:sp>
      <p:sp>
        <p:nvSpPr>
          <p:cNvPr id="124938" name="Rectangle 19"/>
          <p:cNvSpPr>
            <a:spLocks noChangeArrowheads="1"/>
          </p:cNvSpPr>
          <p:nvPr/>
        </p:nvSpPr>
        <p:spPr bwMode="auto">
          <a:xfrm>
            <a:off x="1265238" y="4548188"/>
            <a:ext cx="659606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CCFFFF"/>
                </a:solidFill>
              </a:rPr>
              <a:t>Pituitary Adenomas</a:t>
            </a:r>
            <a:r>
              <a:rPr lang="en-GB" b="1">
                <a:solidFill>
                  <a:schemeClr val="tx2"/>
                </a:solidFill>
              </a:rPr>
              <a:t> (40%)</a:t>
            </a:r>
            <a:r>
              <a:rPr lang="en-GB"/>
              <a:t> </a:t>
            </a:r>
          </a:p>
          <a:p>
            <a:r>
              <a:rPr lang="en-GB" b="1">
                <a:solidFill>
                  <a:srgbClr val="FFFF99"/>
                </a:solidFill>
              </a:rPr>
              <a:t>	Mean age of onset 40 years (5-83)</a:t>
            </a:r>
          </a:p>
          <a:p>
            <a:r>
              <a:rPr lang="en-GB" b="1">
                <a:solidFill>
                  <a:srgbClr val="FFFF99"/>
                </a:solidFill>
              </a:rPr>
              <a:t>	Initial lesion in 17% and more frequent in females</a:t>
            </a:r>
          </a:p>
          <a:p>
            <a:r>
              <a:rPr lang="en-GB" b="1">
                <a:solidFill>
                  <a:srgbClr val="FFFF99"/>
                </a:solidFill>
              </a:rPr>
              <a:t>	More aggressive than sporadic disease</a:t>
            </a:r>
          </a:p>
          <a:p>
            <a:r>
              <a:rPr lang="en-GB" b="1">
                <a:solidFill>
                  <a:srgbClr val="FFFF99"/>
                </a:solidFill>
              </a:rPr>
              <a:t>	85% macroadenomas and 37% invasive</a:t>
            </a:r>
            <a:endParaRPr lang="en-GB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>
          <a:xfrm>
            <a:off x="939800" y="558800"/>
            <a:ext cx="7265988" cy="542925"/>
          </a:xfrm>
        </p:spPr>
        <p:txBody>
          <a:bodyPr/>
          <a:lstStyle/>
          <a:p>
            <a:r>
              <a:rPr lang="en-GB" sz="2800" smtClean="0">
                <a:latin typeface="Arial" charset="0"/>
              </a:rPr>
              <a:t>Clinical features of pituitary adenomas</a:t>
            </a:r>
          </a:p>
        </p:txBody>
      </p:sp>
      <p:sp>
        <p:nvSpPr>
          <p:cNvPr id="125954" name="Rectangle 3"/>
          <p:cNvSpPr>
            <a:spLocks noChangeArrowheads="1"/>
          </p:cNvSpPr>
          <p:nvPr/>
        </p:nvSpPr>
        <p:spPr bwMode="auto">
          <a:xfrm>
            <a:off x="644525" y="1547813"/>
            <a:ext cx="8332788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539750" eaLnBrk="0" hangingPunct="0"/>
            <a:r>
              <a:rPr lang="en-GB" b="1">
                <a:solidFill>
                  <a:srgbClr val="CCFFFF"/>
                </a:solidFill>
              </a:rPr>
              <a:t>Lactotrophinomas (Prolactinomas) </a:t>
            </a:r>
            <a:r>
              <a:rPr lang="en-GB" b="1">
                <a:solidFill>
                  <a:srgbClr val="FFFFFF"/>
                </a:solidFill>
              </a:rPr>
              <a:t>(Prolactin producing 63% )</a:t>
            </a:r>
          </a:p>
          <a:p>
            <a:pPr defTabSz="539750" eaLnBrk="0" hangingPunct="0"/>
            <a:r>
              <a:rPr lang="en-GB" sz="1600" b="1">
                <a:solidFill>
                  <a:srgbClr val="CC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Menstrual irregularity, galactorrhoea,  reduced libido, </a:t>
            </a:r>
          </a:p>
          <a:p>
            <a:pPr defTabSz="539750" eaLnBrk="0" hangingPunct="0"/>
            <a:r>
              <a:rPr lang="en-GB" sz="1600" b="1">
                <a:solidFill>
                  <a:srgbClr val="FFFF99"/>
                </a:solidFill>
              </a:rPr>
              <a:t>	impotence, infertility</a:t>
            </a:r>
          </a:p>
          <a:p>
            <a:pPr defTabSz="539750" eaLnBrk="0" hangingPunct="0"/>
            <a:endParaRPr lang="en-GB" sz="1600" b="1">
              <a:solidFill>
                <a:srgbClr val="CCFFFF"/>
              </a:solidFill>
            </a:endParaRPr>
          </a:p>
          <a:p>
            <a:pPr defTabSz="539750" eaLnBrk="0" hangingPunct="0"/>
            <a:r>
              <a:rPr lang="en-GB" b="1">
                <a:solidFill>
                  <a:srgbClr val="CCFFFF"/>
                </a:solidFill>
              </a:rPr>
              <a:t>Somatotrophinomas (Acromegaly) </a:t>
            </a:r>
            <a:r>
              <a:rPr lang="en-GB" b="1">
                <a:solidFill>
                  <a:srgbClr val="FFFFFF"/>
                </a:solidFill>
              </a:rPr>
              <a:t>(GH producing 23%)</a:t>
            </a:r>
          </a:p>
          <a:p>
            <a:pPr defTabSz="539750" eaLnBrk="0" hangingPunct="0"/>
            <a:r>
              <a:rPr lang="en-GB" sz="1600" b="1">
                <a:solidFill>
                  <a:srgbClr val="CC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Headache, sweating, </a:t>
            </a:r>
            <a:r>
              <a:rPr lang="en-GB" sz="1600" b="1">
                <a:solidFill>
                  <a:srgbClr val="FFFF99"/>
                </a:solidFill>
                <a:cs typeface="Times New Roman" pitchFamily="18" charset="0"/>
              </a:rPr>
              <a:t>↑</a:t>
            </a:r>
            <a:r>
              <a:rPr lang="en-GB" sz="1600" b="1">
                <a:solidFill>
                  <a:srgbClr val="FFFF99"/>
                </a:solidFill>
              </a:rPr>
              <a:t>soft tissue, </a:t>
            </a:r>
            <a:r>
              <a:rPr lang="en-GB" sz="1600" b="1">
                <a:solidFill>
                  <a:srgbClr val="FFFF99"/>
                </a:solidFill>
                <a:cs typeface="Times New Roman" pitchFamily="18" charset="0"/>
              </a:rPr>
              <a:t>↑</a:t>
            </a:r>
            <a:r>
              <a:rPr lang="en-GB" sz="1600" b="1">
                <a:solidFill>
                  <a:srgbClr val="FFFF99"/>
                </a:solidFill>
              </a:rPr>
              <a:t>hands and feet, prognathism,</a:t>
            </a:r>
          </a:p>
          <a:p>
            <a:pPr defTabSz="539750" eaLnBrk="0" hangingPunct="0"/>
            <a:r>
              <a:rPr lang="en-GB" sz="1600" b="1">
                <a:solidFill>
                  <a:srgbClr val="FFFF99"/>
                </a:solidFill>
              </a:rPr>
              <a:t>	nerve compression, cutaneous fibromas, acanthosis nigricans,</a:t>
            </a:r>
          </a:p>
          <a:p>
            <a:pPr defTabSz="539750" eaLnBrk="0" hangingPunct="0"/>
            <a:r>
              <a:rPr lang="en-GB" sz="1600" b="1">
                <a:solidFill>
                  <a:srgbClr val="FFFF99"/>
                </a:solidFill>
              </a:rPr>
              <a:t>	HT, LVH, cardiomyopathy, arrhythmias, colonic malignancy</a:t>
            </a:r>
          </a:p>
          <a:p>
            <a:pPr defTabSz="539750" eaLnBrk="0" hangingPunct="0"/>
            <a:endParaRPr lang="en-GB" sz="1600" b="1">
              <a:solidFill>
                <a:srgbClr val="CCFFFF"/>
              </a:solidFill>
            </a:endParaRPr>
          </a:p>
          <a:p>
            <a:pPr defTabSz="539750" eaLnBrk="0" hangingPunct="0"/>
            <a:r>
              <a:rPr lang="en-GB" b="1">
                <a:solidFill>
                  <a:srgbClr val="CCFFFF"/>
                </a:solidFill>
              </a:rPr>
              <a:t>ACTHomas (Cushings disease) </a:t>
            </a:r>
            <a:r>
              <a:rPr lang="en-GB" b="1">
                <a:solidFill>
                  <a:srgbClr val="FFFFFF"/>
                </a:solidFill>
              </a:rPr>
              <a:t>(ACTH producing 4%)</a:t>
            </a:r>
          </a:p>
          <a:p>
            <a:pPr defTabSz="539750" eaLnBrk="0" hangingPunct="0"/>
            <a:r>
              <a:rPr lang="en-GB" sz="1600" b="1">
                <a:solidFill>
                  <a:srgbClr val="CC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Hirsuitism, centripedal obesity, buffalo hump, purple striae, HT, </a:t>
            </a:r>
          </a:p>
          <a:p>
            <a:pPr defTabSz="539750" eaLnBrk="0" hangingPunct="0"/>
            <a:r>
              <a:rPr lang="en-GB" sz="1600" b="1">
                <a:solidFill>
                  <a:srgbClr val="FFFF99"/>
                </a:solidFill>
              </a:rPr>
              <a:t>	glucose intolerance,  proximal myopathy, infertility, psychiatric problems</a:t>
            </a:r>
          </a:p>
          <a:p>
            <a:pPr defTabSz="539750" eaLnBrk="0" hangingPunct="0"/>
            <a:endParaRPr lang="en-GB" sz="1600" b="1">
              <a:solidFill>
                <a:srgbClr val="CCFFFF"/>
              </a:solidFill>
            </a:endParaRPr>
          </a:p>
          <a:p>
            <a:pPr defTabSz="539750" eaLnBrk="0" hangingPunct="0"/>
            <a:r>
              <a:rPr lang="en-GB" b="1">
                <a:solidFill>
                  <a:srgbClr val="CCFFFF"/>
                </a:solidFill>
              </a:rPr>
              <a:t>Non Functional tumours </a:t>
            </a:r>
            <a:r>
              <a:rPr lang="en-GB" b="1">
                <a:solidFill>
                  <a:srgbClr val="FFFFFF"/>
                </a:solidFill>
              </a:rPr>
              <a:t>(15%)</a:t>
            </a:r>
          </a:p>
          <a:p>
            <a:pPr defTabSz="539750" eaLnBrk="0" hangingPunct="0"/>
            <a:r>
              <a:rPr lang="en-GB" sz="1600" b="1">
                <a:solidFill>
                  <a:srgbClr val="CCFFFF"/>
                </a:solidFill>
              </a:rPr>
              <a:t>	</a:t>
            </a:r>
            <a:r>
              <a:rPr lang="en-GB" sz="1600" b="1">
                <a:solidFill>
                  <a:srgbClr val="FFFF99"/>
                </a:solidFill>
              </a:rPr>
              <a:t>Headache, bitemporal hemianopia, hypopituitarism, cranial nerve palsies 	menstrual irregularity, galactorrhoea,  reduced libido, impotence, infertility</a:t>
            </a:r>
          </a:p>
          <a:p>
            <a:pPr defTabSz="539750" eaLnBrk="0" hangingPunct="0"/>
            <a:endParaRPr lang="en-GB" sz="1600" b="1">
              <a:solidFill>
                <a:srgbClr val="CCFFFF"/>
              </a:solidFill>
            </a:endParaRPr>
          </a:p>
          <a:p>
            <a:pPr defTabSz="539750" eaLnBrk="0" hangingPunct="0"/>
            <a:r>
              <a:rPr lang="en-GB" b="1">
                <a:solidFill>
                  <a:srgbClr val="CCFFFF"/>
                </a:solidFill>
              </a:rPr>
              <a:t>Co-secreatory</a:t>
            </a:r>
            <a:r>
              <a:rPr lang="en-GB" b="1">
                <a:solidFill>
                  <a:srgbClr val="00FFFF"/>
                </a:solidFill>
              </a:rPr>
              <a:t> </a:t>
            </a:r>
            <a:r>
              <a:rPr lang="en-GB" b="1">
                <a:solidFill>
                  <a:schemeClr val="tx2"/>
                </a:solidFill>
              </a:rPr>
              <a:t>(9%)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N presentation">
  <a:themeElements>
    <a:clrScheme name="">
      <a:dk1>
        <a:srgbClr val="081D58"/>
      </a:dk1>
      <a:lt1>
        <a:srgbClr val="FAFD00"/>
      </a:lt1>
      <a:dk2>
        <a:srgbClr val="081D58"/>
      </a:dk2>
      <a:lt2>
        <a:srgbClr val="FFFFFF"/>
      </a:lt2>
      <a:accent1>
        <a:srgbClr val="618FFD"/>
      </a:accent1>
      <a:accent2>
        <a:srgbClr val="00AE00"/>
      </a:accent2>
      <a:accent3>
        <a:srgbClr val="AAABB4"/>
      </a:accent3>
      <a:accent4>
        <a:srgbClr val="D6D8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N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N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N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Scrumpy Jack: Duncan:MEN presentation</Template>
  <TotalTime>8354</TotalTime>
  <Pages>62</Pages>
  <Words>1851</Words>
  <Application>Microsoft Office PowerPoint</Application>
  <PresentationFormat>On-screen Show (4:3)</PresentationFormat>
  <Paragraphs>1005</Paragraphs>
  <Slides>56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MEN presentation</vt:lpstr>
      <vt:lpstr>Image</vt:lpstr>
      <vt:lpstr>Chart</vt:lpstr>
      <vt:lpstr>Microsoft Excel Chart</vt:lpstr>
      <vt:lpstr>The Multiple Endocrine Neoplasias and the success of positional cloning?</vt:lpstr>
      <vt:lpstr>MEN1 and MEN2 Rare autosomal dominant familial cancer syndromes</vt:lpstr>
      <vt:lpstr>PowerPoint Presentation</vt:lpstr>
      <vt:lpstr>Multiple Endocrine Neoplasia Type 1</vt:lpstr>
      <vt:lpstr>Multiple Endocrine Neoplasia Type 1</vt:lpstr>
      <vt:lpstr>10 Hyperparathyroidism</vt:lpstr>
      <vt:lpstr>Pancreatic endocrine tumours Single/multiple, benign/malignant, functional/non-functional</vt:lpstr>
      <vt:lpstr>PowerPoint Presentation</vt:lpstr>
      <vt:lpstr>Clinical features of pituitary adenomas</vt:lpstr>
      <vt:lpstr>Other MEN1 associated tumours</vt:lpstr>
      <vt:lpstr>PowerPoint Presentation</vt:lpstr>
      <vt:lpstr>2012 Clinical practice guidelines</vt:lpstr>
      <vt:lpstr>MEN1 is caused by loss of function mutations in a tumour suppressor gene that encodes MENIN</vt:lpstr>
      <vt:lpstr>The MEN1 gene</vt:lpstr>
      <vt:lpstr>Tumour suppressor genes and tumour formation</vt:lpstr>
      <vt:lpstr>Mutation are scattered throughout MEN1 gene</vt:lpstr>
      <vt:lpstr>The MENIN protein</vt:lpstr>
      <vt:lpstr>PowerPoint Presentation</vt:lpstr>
      <vt:lpstr>Transcriptional regulation by Menin</vt:lpstr>
      <vt:lpstr>PowerPoint Presentation</vt:lpstr>
      <vt:lpstr>PowerPoint Presentation</vt:lpstr>
      <vt:lpstr>PowerPoint Presentation</vt:lpstr>
      <vt:lpstr>Animal models of MEN1 Global Men1 knockout mice</vt:lpstr>
      <vt:lpstr>PowerPoint Presentation</vt:lpstr>
      <vt:lpstr>Genotype phenotype correlation and genetic testing in MEN1</vt:lpstr>
      <vt:lpstr>Genotype phenotype correlation in MEN1</vt:lpstr>
      <vt:lpstr>Genetic testing in MEN1 Should be performed in an accredited laboratory (Exeter, Oxford &amp; Cambridge)</vt:lpstr>
      <vt:lpstr>Genetic testing for MEN1</vt:lpstr>
      <vt:lpstr>PowerPoint Presentation</vt:lpstr>
      <vt:lpstr>MEN1 Summary</vt:lpstr>
      <vt:lpstr>Multiple Endocrine Neoplasia Type 2</vt:lpstr>
      <vt:lpstr>MEN2A and FMTC</vt:lpstr>
      <vt:lpstr>Multiple Endocrine Neoplasia Type 2A (Sipples Syndrome)</vt:lpstr>
      <vt:lpstr>MEN2B only 5% of MEN2 and 50% Denovo</vt:lpstr>
      <vt:lpstr>Biochemical Screening in MEN2</vt:lpstr>
      <vt:lpstr>MEN2 is caused by gain-of-function mutations in the RET proto-oncogene</vt:lpstr>
      <vt:lpstr>PowerPoint Presentation</vt:lpstr>
      <vt:lpstr>RET mutation and tumour formation</vt:lpstr>
      <vt:lpstr>Receptor for the glial cell-derived neurotrophic factor family of ligands (GFLs)</vt:lpstr>
      <vt:lpstr>RET codons mutated in MEN2</vt:lpstr>
      <vt:lpstr>PowerPoint Presentation</vt:lpstr>
      <vt:lpstr>Mechanism of gain-of-function mutations</vt:lpstr>
      <vt:lpstr>Strong genotype phenotype correlation in MEN2</vt:lpstr>
      <vt:lpstr>PowerPoint Presentation</vt:lpstr>
      <vt:lpstr>Genetic testing in MEN2 and Genotype phenotype correlation</vt:lpstr>
      <vt:lpstr>Genetic testing in MEN2 and MTC (Exeter, Oxford and Cambridge) </vt:lpstr>
      <vt:lpstr>RET genetic testing</vt:lpstr>
      <vt:lpstr>A codon based approach risk stratification in MEN2 </vt:lpstr>
      <vt:lpstr>Risk stratification for MTC American Thyroid Association risk levels (2009)</vt:lpstr>
      <vt:lpstr>PowerPoint Presentation</vt:lpstr>
      <vt:lpstr>PowerPoint Presentation</vt:lpstr>
      <vt:lpstr>PowerPoint Presentation</vt:lpstr>
      <vt:lpstr>Risk stratification for hyperparathyroidism</vt:lpstr>
      <vt:lpstr>PowerPoint Presentation</vt:lpstr>
      <vt:lpstr>MEN2 Summary</vt:lpstr>
      <vt:lpstr>Contrasting molecular genetics in MEN1 and MEN2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Multiple Endocrine Neoplasias</dc:title>
  <dc:creator>Duncan Bassett</dc:creator>
  <cp:lastModifiedBy>Shiel, Nuala</cp:lastModifiedBy>
  <cp:revision>320</cp:revision>
  <cp:lastPrinted>2000-11-24T01:06:25Z</cp:lastPrinted>
  <dcterms:created xsi:type="dcterms:W3CDTF">2001-11-17T00:04:19Z</dcterms:created>
  <dcterms:modified xsi:type="dcterms:W3CDTF">2012-10-23T09:31:46Z</dcterms:modified>
</cp:coreProperties>
</file>