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57" r:id="rId5"/>
    <p:sldId id="262" r:id="rId6"/>
    <p:sldId id="258" r:id="rId7"/>
    <p:sldId id="259" r:id="rId8"/>
    <p:sldId id="260" r:id="rId9"/>
    <p:sldId id="264" r:id="rId10"/>
    <p:sldId id="263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660"/>
  </p:normalViewPr>
  <p:slideViewPr>
    <p:cSldViewPr>
      <p:cViewPr>
        <p:scale>
          <a:sx n="50" d="100"/>
          <a:sy n="50" d="100"/>
        </p:scale>
        <p:origin x="-1014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1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8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5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5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3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19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3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9A9F9-09E8-4E6B-8662-EE51ACE6C905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56902-7A3A-4280-AF38-6271CFA4E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5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hiv.vohra08@imperial.ac.uk" TargetMode="External"/><Relationship Id="rId2" Type="http://schemas.openxmlformats.org/officeDocument/2006/relationships/hyperlink" Target="mailto:graham.hantman08@imperial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512167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Endo BSc – a survival guide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440160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Graham &amp; Shiv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Endo BSc course reps 2011-12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Critical appraisal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Essay</a:t>
            </a:r>
          </a:p>
        </p:txBody>
      </p:sp>
    </p:spTree>
    <p:extLst>
      <p:ext uri="{BB962C8B-B14F-4D97-AF65-F5344CB8AC3E}">
        <p14:creationId xmlns:p14="http://schemas.microsoft.com/office/powerpoint/2010/main" val="105281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appraisal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read paper once to get a gist, and 2</a:t>
            </a:r>
            <a:r>
              <a:rPr lang="en-GB" baseline="30000" dirty="0" smtClean="0"/>
              <a:t>nd</a:t>
            </a:r>
            <a:r>
              <a:rPr lang="en-GB" dirty="0" smtClean="0"/>
              <a:t> time to critique</a:t>
            </a:r>
          </a:p>
          <a:p>
            <a:r>
              <a:rPr lang="en-GB" dirty="0" smtClean="0"/>
              <a:t>Highlight important bits and annotate</a:t>
            </a:r>
          </a:p>
          <a:p>
            <a:r>
              <a:rPr lang="en-GB" dirty="0" smtClean="0"/>
              <a:t>Get together in pairs/groups to discuss</a:t>
            </a:r>
          </a:p>
          <a:p>
            <a:r>
              <a:rPr lang="en-GB" dirty="0" smtClean="0"/>
              <a:t>Read around the references of the paper</a:t>
            </a:r>
          </a:p>
          <a:p>
            <a:r>
              <a:rPr lang="en-GB" dirty="0" smtClean="0"/>
              <a:t>Follow the mark scheme</a:t>
            </a:r>
          </a:p>
          <a:p>
            <a:r>
              <a:rPr lang="en-GB" dirty="0" smtClean="0"/>
              <a:t>Word limit is tight!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75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Plan!</a:t>
            </a:r>
          </a:p>
          <a:p>
            <a:r>
              <a:rPr lang="en-GB" dirty="0" smtClean="0"/>
              <a:t>Start with PubMed search</a:t>
            </a:r>
          </a:p>
          <a:p>
            <a:r>
              <a:rPr lang="en-GB" dirty="0" smtClean="0"/>
              <a:t>Find reviews, and select references from this</a:t>
            </a:r>
          </a:p>
          <a:p>
            <a:r>
              <a:rPr lang="en-GB" dirty="0" smtClean="0"/>
              <a:t>20-40 references – import into </a:t>
            </a:r>
            <a:r>
              <a:rPr lang="en-GB" dirty="0" err="1" smtClean="0"/>
              <a:t>RefWorks</a:t>
            </a:r>
            <a:r>
              <a:rPr lang="en-GB" dirty="0" smtClean="0"/>
              <a:t>!</a:t>
            </a:r>
          </a:p>
          <a:p>
            <a:r>
              <a:rPr lang="en-GB" dirty="0" smtClean="0"/>
              <a:t>Give yourself enough time! It always takes a lot longer than you think (approx. 2 weeks)</a:t>
            </a:r>
          </a:p>
          <a:p>
            <a:r>
              <a:rPr lang="en-GB" dirty="0" smtClean="0"/>
              <a:t>Create bibliography and backup as you’re going along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978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Module leaders’ lectures</a:t>
            </a:r>
          </a:p>
          <a:p>
            <a:r>
              <a:rPr lang="en-GB" dirty="0" smtClean="0"/>
              <a:t>Extra reading</a:t>
            </a:r>
          </a:p>
          <a:p>
            <a:r>
              <a:rPr lang="en-GB" dirty="0" smtClean="0"/>
              <a:t>Arrange tutorials for unclear lectures</a:t>
            </a:r>
          </a:p>
          <a:p>
            <a:r>
              <a:rPr lang="en-GB" dirty="0" smtClean="0"/>
              <a:t>Make notes in the lectures, esp. for graphs and figures</a:t>
            </a:r>
          </a:p>
          <a:p>
            <a:r>
              <a:rPr lang="en-GB" dirty="0" smtClean="0"/>
              <a:t>Slides aren’t enough on their own for revision</a:t>
            </a:r>
          </a:p>
        </p:txBody>
      </p:sp>
    </p:spTree>
    <p:extLst>
      <p:ext uri="{BB962C8B-B14F-4D97-AF65-F5344CB8AC3E}">
        <p14:creationId xmlns:p14="http://schemas.microsoft.com/office/powerpoint/2010/main" val="446503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sections: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A: essay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B: data interpretation/critical appraisal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C: SAQs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13140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Xmas hols – useful for consolidation for Modules 1 &amp; 2</a:t>
            </a:r>
          </a:p>
          <a:p>
            <a:r>
              <a:rPr lang="en-GB" dirty="0" smtClean="0"/>
              <a:t>2 week study leave after Module 3</a:t>
            </a:r>
          </a:p>
          <a:p>
            <a:r>
              <a:rPr lang="en-GB" dirty="0" smtClean="0"/>
              <a:t>Pace yourself from Xmas</a:t>
            </a:r>
          </a:p>
          <a:p>
            <a:r>
              <a:rPr lang="en-GB" dirty="0" smtClean="0"/>
              <a:t>Module 3: need to keep on top of while you’re going along, esp. ICAs</a:t>
            </a:r>
          </a:p>
          <a:p>
            <a:r>
              <a:rPr lang="en-GB" dirty="0" smtClean="0"/>
              <a:t>You will all be fine!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025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40%!</a:t>
            </a:r>
          </a:p>
          <a:p>
            <a:r>
              <a:rPr lang="en-GB" dirty="0" smtClean="0"/>
              <a:t>Lab vs. clinical vs. library</a:t>
            </a:r>
          </a:p>
          <a:p>
            <a:r>
              <a:rPr lang="en-GB" dirty="0" smtClean="0"/>
              <a:t>Very independent</a:t>
            </a:r>
          </a:p>
          <a:p>
            <a:r>
              <a:rPr lang="en-GB" dirty="0" smtClean="0"/>
              <a:t>5000 words over 10 weeks (vs. 2500 words for ICA essay)</a:t>
            </a:r>
          </a:p>
          <a:p>
            <a:r>
              <a:rPr lang="en-GB" dirty="0" smtClean="0"/>
              <a:t>Start reading early</a:t>
            </a:r>
          </a:p>
          <a:p>
            <a:r>
              <a:rPr lang="en-GB" dirty="0" smtClean="0"/>
              <a:t>Draft write-up early</a:t>
            </a:r>
          </a:p>
          <a:p>
            <a:r>
              <a:rPr lang="en-GB" dirty="0" smtClean="0"/>
              <a:t>Meet your supervisor regularly</a:t>
            </a:r>
          </a:p>
        </p:txBody>
      </p:sp>
    </p:spTree>
    <p:extLst>
      <p:ext uri="{BB962C8B-B14F-4D97-AF65-F5344CB8AC3E}">
        <p14:creationId xmlns:p14="http://schemas.microsoft.com/office/powerpoint/2010/main" val="1014024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Specialist course mini-project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DAL, medical humanities, history of medicine</a:t>
            </a:r>
          </a:p>
          <a:p>
            <a:r>
              <a:rPr lang="en-GB" dirty="0" err="1" smtClean="0"/>
              <a:t>Courseworks</a:t>
            </a:r>
            <a:r>
              <a:rPr lang="en-GB" dirty="0" smtClean="0"/>
              <a:t> + mini-project</a:t>
            </a:r>
          </a:p>
          <a:p>
            <a:r>
              <a:rPr lang="en-GB" dirty="0" smtClean="0"/>
              <a:t>Mini-project very similar to ICAs</a:t>
            </a:r>
          </a:p>
          <a:p>
            <a:r>
              <a:rPr lang="en-GB" dirty="0" smtClean="0"/>
              <a:t>Your choice of title – choose something you’re interested in!</a:t>
            </a:r>
          </a:p>
          <a:p>
            <a:r>
              <a:rPr lang="en-GB" dirty="0" smtClean="0"/>
              <a:t>Only 5 weeks to do mini-project – use time wisely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720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907" y="1600200"/>
            <a:ext cx="3388186" cy="4525963"/>
          </a:xfrm>
        </p:spPr>
      </p:pic>
    </p:spTree>
    <p:extLst>
      <p:ext uri="{BB962C8B-B14F-4D97-AF65-F5344CB8AC3E}">
        <p14:creationId xmlns:p14="http://schemas.microsoft.com/office/powerpoint/2010/main" val="3597935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 need a hand…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Graham: </a:t>
            </a:r>
            <a:r>
              <a:rPr lang="en-GB" dirty="0" smtClean="0">
                <a:hlinkClick r:id="rId2"/>
              </a:rPr>
              <a:t>graham.hantman08@imperial.ac.uk</a:t>
            </a:r>
            <a:endParaRPr lang="en-GB" dirty="0" smtClean="0"/>
          </a:p>
          <a:p>
            <a:r>
              <a:rPr lang="en-GB" dirty="0" smtClean="0"/>
              <a:t>Shiv</a:t>
            </a:r>
            <a:r>
              <a:rPr lang="en-GB" smtClean="0"/>
              <a:t>: </a:t>
            </a:r>
            <a:r>
              <a:rPr lang="en-GB" smtClean="0">
                <a:hlinkClick r:id="rId3"/>
              </a:rPr>
              <a:t>shiv.vohra08@imperial.ac.uk</a:t>
            </a:r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98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Endo… good choice!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Exciting subject</a:t>
            </a:r>
          </a:p>
          <a:p>
            <a:r>
              <a:rPr lang="en-GB" dirty="0" smtClean="0"/>
              <a:t>One of the less intense BScs</a:t>
            </a:r>
          </a:p>
          <a:p>
            <a:r>
              <a:rPr lang="en-GB" dirty="0" smtClean="0"/>
              <a:t>Highly social</a:t>
            </a:r>
          </a:p>
          <a:p>
            <a:r>
              <a:rPr lang="en-GB" dirty="0" smtClean="0"/>
              <a:t>Good teaching</a:t>
            </a:r>
          </a:p>
          <a:p>
            <a:r>
              <a:rPr lang="en-GB" dirty="0" smtClean="0"/>
              <a:t>Brilliant choice of projects</a:t>
            </a:r>
          </a:p>
          <a:p>
            <a:r>
              <a:rPr lang="en-GB" dirty="0" smtClean="0"/>
              <a:t>What more could you ask for?!!!</a:t>
            </a:r>
          </a:p>
        </p:txBody>
      </p:sp>
    </p:spTree>
    <p:extLst>
      <p:ext uri="{BB962C8B-B14F-4D97-AF65-F5344CB8AC3E}">
        <p14:creationId xmlns:p14="http://schemas.microsoft.com/office/powerpoint/2010/main" val="87768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685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7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 A, B &amp; C overview</a:t>
            </a:r>
          </a:p>
          <a:p>
            <a:r>
              <a:rPr lang="en-GB" dirty="0" smtClean="0"/>
              <a:t>ICA</a:t>
            </a:r>
          </a:p>
          <a:p>
            <a:r>
              <a:rPr lang="en-GB" dirty="0" smtClean="0"/>
              <a:t>Lectures</a:t>
            </a:r>
          </a:p>
          <a:p>
            <a:r>
              <a:rPr lang="en-GB" dirty="0" smtClean="0"/>
              <a:t>Exams</a:t>
            </a:r>
          </a:p>
          <a:p>
            <a:r>
              <a:rPr lang="en-GB" dirty="0" smtClean="0"/>
              <a:t>Project</a:t>
            </a:r>
          </a:p>
          <a:p>
            <a:r>
              <a:rPr lang="en-GB" dirty="0" smtClean="0"/>
              <a:t>Feel free to ask questions throughout!</a:t>
            </a:r>
          </a:p>
        </p:txBody>
      </p:sp>
    </p:spTree>
    <p:extLst>
      <p:ext uri="{BB962C8B-B14F-4D97-AF65-F5344CB8AC3E}">
        <p14:creationId xmlns:p14="http://schemas.microsoft.com/office/powerpoint/2010/main" val="242683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Weighting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 A = 0% (abstract may count towards project choice)</a:t>
            </a:r>
          </a:p>
          <a:p>
            <a:r>
              <a:rPr lang="en-GB" dirty="0" smtClean="0"/>
              <a:t>Part B = 60%</a:t>
            </a:r>
          </a:p>
          <a:p>
            <a:pPr lvl="1"/>
            <a:r>
              <a:rPr lang="en-GB" dirty="0" smtClean="0"/>
              <a:t>3 modules, each 20%</a:t>
            </a:r>
          </a:p>
          <a:p>
            <a:pPr lvl="1"/>
            <a:r>
              <a:rPr lang="en-GB" dirty="0" smtClean="0"/>
              <a:t>Module 1 exam = 14%</a:t>
            </a:r>
          </a:p>
          <a:p>
            <a:pPr lvl="1"/>
            <a:r>
              <a:rPr lang="en-GB" dirty="0" smtClean="0"/>
              <a:t>Module 1 ICA = 2 x 3%</a:t>
            </a:r>
          </a:p>
          <a:p>
            <a:pPr lvl="1"/>
            <a:r>
              <a:rPr lang="en-GB" dirty="0" smtClean="0"/>
              <a:t>Same for Modules 2 &amp; 3</a:t>
            </a:r>
          </a:p>
          <a:p>
            <a:r>
              <a:rPr lang="en-GB" dirty="0" smtClean="0"/>
              <a:t>Part C = 40%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79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A (Intro course)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Gentle introduction to the course</a:t>
            </a:r>
          </a:p>
          <a:p>
            <a:r>
              <a:rPr lang="en-GB" dirty="0" smtClean="0"/>
              <a:t>Get familiar with </a:t>
            </a:r>
            <a:r>
              <a:rPr lang="en-GB" dirty="0" err="1" smtClean="0"/>
              <a:t>RefWorks</a:t>
            </a:r>
            <a:r>
              <a:rPr lang="en-GB" dirty="0" smtClean="0"/>
              <a:t> – learn how to use it </a:t>
            </a:r>
            <a:r>
              <a:rPr lang="en-GB" b="1" dirty="0" smtClean="0"/>
              <a:t>now</a:t>
            </a:r>
            <a:r>
              <a:rPr lang="en-GB" dirty="0" smtClean="0"/>
              <a:t>!</a:t>
            </a:r>
          </a:p>
          <a:p>
            <a:r>
              <a:rPr lang="en-GB" dirty="0" smtClean="0"/>
              <a:t>Endo social – we expect to be invited</a:t>
            </a:r>
          </a:p>
          <a:p>
            <a:r>
              <a:rPr lang="en-GB" dirty="0" smtClean="0"/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104229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sample paper and abstract</a:t>
            </a:r>
          </a:p>
          <a:p>
            <a:r>
              <a:rPr lang="en-GB" dirty="0" smtClean="0"/>
              <a:t>Literally summarising the paper – nothing new!</a:t>
            </a:r>
          </a:p>
          <a:p>
            <a:r>
              <a:rPr lang="en-GB" dirty="0" smtClean="0"/>
              <a:t>Make it clear and concise!</a:t>
            </a:r>
          </a:p>
          <a:p>
            <a:r>
              <a:rPr lang="en-GB" dirty="0" smtClean="0"/>
              <a:t>4 sections: background/intro; methods; results; discussion/conclusions</a:t>
            </a:r>
          </a:p>
          <a:p>
            <a:r>
              <a:rPr lang="en-GB" dirty="0" smtClean="0"/>
              <a:t>Deadline: midnight Tuesday 2</a:t>
            </a:r>
            <a:r>
              <a:rPr lang="en-GB" baseline="30000" dirty="0" smtClean="0"/>
              <a:t>nd</a:t>
            </a:r>
            <a:r>
              <a:rPr lang="en-GB" dirty="0" smtClean="0"/>
              <a:t> October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50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3 taught modules (2 before Xmas, 1 after)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2 week study leave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Exams</a:t>
            </a:r>
          </a:p>
        </p:txBody>
      </p:sp>
    </p:spTree>
    <p:extLst>
      <p:ext uri="{BB962C8B-B14F-4D97-AF65-F5344CB8AC3E}">
        <p14:creationId xmlns:p14="http://schemas.microsoft.com/office/powerpoint/2010/main" val="317911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or specialist course</a:t>
            </a:r>
          </a:p>
          <a:p>
            <a:r>
              <a:rPr lang="en-GB" dirty="0" smtClean="0"/>
              <a:t>Should have chosen which by now</a:t>
            </a:r>
          </a:p>
          <a:p>
            <a:r>
              <a:rPr lang="en-GB" dirty="0" smtClean="0"/>
              <a:t>Project choices later in the year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44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498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Endo BSc – a survival guide</vt:lpstr>
      <vt:lpstr>Endo… good choice!</vt:lpstr>
      <vt:lpstr>PowerPoint Presentation</vt:lpstr>
      <vt:lpstr>Content</vt:lpstr>
      <vt:lpstr>Weighting</vt:lpstr>
      <vt:lpstr>Part A (Intro course)</vt:lpstr>
      <vt:lpstr>Abstract</vt:lpstr>
      <vt:lpstr>Part B</vt:lpstr>
      <vt:lpstr>Part C</vt:lpstr>
      <vt:lpstr>ICAs</vt:lpstr>
      <vt:lpstr>Critical appraisal</vt:lpstr>
      <vt:lpstr>Essay</vt:lpstr>
      <vt:lpstr>Lectures</vt:lpstr>
      <vt:lpstr>Exams</vt:lpstr>
      <vt:lpstr>Revision</vt:lpstr>
      <vt:lpstr>Project</vt:lpstr>
      <vt:lpstr>Specialist course mini-project</vt:lpstr>
      <vt:lpstr>Any questions?</vt:lpstr>
      <vt:lpstr>If you need a hand…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ICSMSU President - David Smith</dc:creator>
  <cp:lastModifiedBy>Shiel, Nuala</cp:lastModifiedBy>
  <cp:revision>8</cp:revision>
  <dcterms:created xsi:type="dcterms:W3CDTF">2012-09-19T17:13:00Z</dcterms:created>
  <dcterms:modified xsi:type="dcterms:W3CDTF">2012-09-24T12:08:47Z</dcterms:modified>
</cp:coreProperties>
</file>