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2"/>
  </p:notesMasterIdLst>
  <p:handoutMasterIdLst>
    <p:handoutMasterId r:id="rId63"/>
  </p:handoutMasterIdLst>
  <p:sldIdLst>
    <p:sldId id="256" r:id="rId2"/>
    <p:sldId id="268" r:id="rId3"/>
    <p:sldId id="310" r:id="rId4"/>
    <p:sldId id="313" r:id="rId5"/>
    <p:sldId id="314" r:id="rId6"/>
    <p:sldId id="315" r:id="rId7"/>
    <p:sldId id="275" r:id="rId8"/>
    <p:sldId id="276" r:id="rId9"/>
    <p:sldId id="277" r:id="rId10"/>
    <p:sldId id="269" r:id="rId11"/>
    <p:sldId id="273" r:id="rId12"/>
    <p:sldId id="322" r:id="rId13"/>
    <p:sldId id="272" r:id="rId14"/>
    <p:sldId id="321" r:id="rId15"/>
    <p:sldId id="274" r:id="rId16"/>
    <p:sldId id="282" r:id="rId17"/>
    <p:sldId id="283" r:id="rId18"/>
    <p:sldId id="323" r:id="rId19"/>
    <p:sldId id="284" r:id="rId20"/>
    <p:sldId id="285" r:id="rId21"/>
    <p:sldId id="286" r:id="rId22"/>
    <p:sldId id="288" r:id="rId23"/>
    <p:sldId id="289" r:id="rId24"/>
    <p:sldId id="290" r:id="rId25"/>
    <p:sldId id="291" r:id="rId26"/>
    <p:sldId id="292" r:id="rId27"/>
    <p:sldId id="293" r:id="rId28"/>
    <p:sldId id="294" r:id="rId29"/>
    <p:sldId id="331" r:id="rId30"/>
    <p:sldId id="295" r:id="rId31"/>
    <p:sldId id="296" r:id="rId32"/>
    <p:sldId id="297" r:id="rId33"/>
    <p:sldId id="324" r:id="rId34"/>
    <p:sldId id="325" r:id="rId35"/>
    <p:sldId id="326" r:id="rId36"/>
    <p:sldId id="327" r:id="rId37"/>
    <p:sldId id="335" r:id="rId38"/>
    <p:sldId id="336" r:id="rId39"/>
    <p:sldId id="340" r:id="rId40"/>
    <p:sldId id="339" r:id="rId41"/>
    <p:sldId id="299" r:id="rId42"/>
    <p:sldId id="300" r:id="rId43"/>
    <p:sldId id="301" r:id="rId44"/>
    <p:sldId id="302" r:id="rId45"/>
    <p:sldId id="328" r:id="rId46"/>
    <p:sldId id="329" r:id="rId47"/>
    <p:sldId id="307" r:id="rId48"/>
    <p:sldId id="330" r:id="rId49"/>
    <p:sldId id="303" r:id="rId50"/>
    <p:sldId id="304" r:id="rId51"/>
    <p:sldId id="305" r:id="rId52"/>
    <p:sldId id="306" r:id="rId53"/>
    <p:sldId id="343" r:id="rId54"/>
    <p:sldId id="341" r:id="rId55"/>
    <p:sldId id="308" r:id="rId56"/>
    <p:sldId id="309" r:id="rId57"/>
    <p:sldId id="342" r:id="rId58"/>
    <p:sldId id="344" r:id="rId59"/>
    <p:sldId id="278" r:id="rId60"/>
    <p:sldId id="345" r:id="rId6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66"/>
    <a:srgbClr val="FF99FF"/>
    <a:srgbClr val="FF5001"/>
    <a:srgbClr val="F4910C"/>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82" autoAdjust="0"/>
    <p:restoredTop sz="94660"/>
  </p:normalViewPr>
  <p:slideViewPr>
    <p:cSldViewPr>
      <p:cViewPr>
        <p:scale>
          <a:sx n="50" d="100"/>
          <a:sy n="50" d="100"/>
        </p:scale>
        <p:origin x="-1014" y="-642"/>
      </p:cViewPr>
      <p:guideLst>
        <p:guide orient="horz" pos="2160"/>
        <p:guide pos="2880"/>
      </p:guideLst>
    </p:cSldViewPr>
  </p:slideViewPr>
  <p:notesTextViewPr>
    <p:cViewPr>
      <p:scale>
        <a:sx n="1" d="1"/>
        <a:sy n="1" d="1"/>
      </p:scale>
      <p:origin x="0" y="0"/>
    </p:cViewPr>
  </p:notesTextViewPr>
  <p:sorterViewPr>
    <p:cViewPr>
      <p:scale>
        <a:sx n="100" d="100"/>
        <a:sy n="100" d="100"/>
      </p:scale>
      <p:origin x="0" y="10422"/>
    </p:cViewPr>
  </p:sorterViewPr>
  <p:notesViewPr>
    <p:cSldViewPr>
      <p:cViewPr varScale="1">
        <p:scale>
          <a:sx n="54" d="100"/>
          <a:sy n="54" d="100"/>
        </p:scale>
        <p:origin x="-2586"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4A0D2C5-49C1-44C7-92D1-B743403A2623}" type="datetimeFigureOut">
              <a:rPr lang="en-GB" smtClean="0"/>
              <a:t>21/09/2012</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47DADC5-C3DF-4F5B-A482-F40F4CA96E6D}" type="slidenum">
              <a:rPr lang="en-GB" smtClean="0"/>
              <a:t>‹#›</a:t>
            </a:fld>
            <a:endParaRPr lang="en-GB"/>
          </a:p>
        </p:txBody>
      </p:sp>
    </p:spTree>
    <p:extLst>
      <p:ext uri="{BB962C8B-B14F-4D97-AF65-F5344CB8AC3E}">
        <p14:creationId xmlns:p14="http://schemas.microsoft.com/office/powerpoint/2010/main" val="180792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643AEB-25C4-4D97-836B-08C48CFE184B}" type="datetimeFigureOut">
              <a:rPr lang="en-GB" smtClean="0"/>
              <a:t>21/09/2012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569769-D0A6-4433-BE77-8426D6C46483}" type="slidenum">
              <a:rPr lang="en-GB" smtClean="0"/>
              <a:t>‹#›</a:t>
            </a:fld>
            <a:endParaRPr lang="en-GB"/>
          </a:p>
        </p:txBody>
      </p:sp>
    </p:spTree>
    <p:extLst>
      <p:ext uri="{BB962C8B-B14F-4D97-AF65-F5344CB8AC3E}">
        <p14:creationId xmlns:p14="http://schemas.microsoft.com/office/powerpoint/2010/main" val="16606044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fld id="{3DD6F17F-7AB6-4B95-BDC1-25EDCEEFE3E6}" type="slidenum">
              <a:rPr lang="en-GB" sz="1200" smtClean="0"/>
              <a:pPr/>
              <a:t>7</a:t>
            </a:fld>
            <a:endParaRPr lang="en-GB" sz="1200" smtClean="0"/>
          </a:p>
        </p:txBody>
      </p:sp>
      <p:sp>
        <p:nvSpPr>
          <p:cNvPr id="134147" name="Rectangle 2"/>
          <p:cNvSpPr>
            <a:spLocks noGrp="1" noRot="1" noChangeAspect="1" noChangeArrowheads="1" noTextEdit="1"/>
          </p:cNvSpPr>
          <p:nvPr>
            <p:ph type="sldImg"/>
          </p:nvPr>
        </p:nvSpPr>
        <p:spPr>
          <a:ln/>
        </p:spPr>
      </p:sp>
      <p:sp>
        <p:nvSpPr>
          <p:cNvPr id="134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fld id="{8892DA06-6833-4607-8FCC-487223CB08AD}" type="slidenum">
              <a:rPr lang="en-GB" sz="1200" smtClean="0"/>
              <a:pPr/>
              <a:t>25</a:t>
            </a:fld>
            <a:endParaRPr lang="en-GB" sz="1200" smtClean="0"/>
          </a:p>
        </p:txBody>
      </p:sp>
      <p:sp>
        <p:nvSpPr>
          <p:cNvPr id="167939" name="Rectangle 2"/>
          <p:cNvSpPr>
            <a:spLocks noGrp="1" noRot="1" noChangeAspect="1" noChangeArrowheads="1" noTextEdit="1"/>
          </p:cNvSpPr>
          <p:nvPr>
            <p:ph type="sldImg"/>
          </p:nvPr>
        </p:nvSpPr>
        <p:spPr>
          <a:ln/>
        </p:spPr>
      </p:sp>
      <p:sp>
        <p:nvSpPr>
          <p:cNvPr id="167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fld id="{26FCCB11-F103-4727-92A8-CE91483E00D3}" type="slidenum">
              <a:rPr lang="en-GB" sz="1200" smtClean="0"/>
              <a:pPr/>
              <a:t>30</a:t>
            </a:fld>
            <a:endParaRPr lang="en-GB" sz="1200" smtClean="0"/>
          </a:p>
        </p:txBody>
      </p:sp>
      <p:sp>
        <p:nvSpPr>
          <p:cNvPr id="168963" name="Rectangle 2"/>
          <p:cNvSpPr>
            <a:spLocks noGrp="1" noRot="1" noChangeAspect="1" noChangeArrowheads="1" noTextEdit="1"/>
          </p:cNvSpPr>
          <p:nvPr>
            <p:ph type="sldImg"/>
          </p:nvPr>
        </p:nvSpPr>
        <p:spPr>
          <a:ln/>
        </p:spPr>
      </p:sp>
      <p:sp>
        <p:nvSpPr>
          <p:cNvPr id="168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fld id="{D6F2B032-AD89-4DAC-A313-DCA65F0F86C1}" type="slidenum">
              <a:rPr lang="en-GB" sz="1200" smtClean="0"/>
              <a:pPr/>
              <a:t>31</a:t>
            </a:fld>
            <a:endParaRPr lang="en-GB" sz="1200" smtClean="0"/>
          </a:p>
        </p:txBody>
      </p:sp>
      <p:sp>
        <p:nvSpPr>
          <p:cNvPr id="169987" name="Rectangle 2"/>
          <p:cNvSpPr>
            <a:spLocks noGrp="1" noRot="1" noChangeAspect="1" noChangeArrowheads="1" noTextEdit="1"/>
          </p:cNvSpPr>
          <p:nvPr>
            <p:ph type="sldImg"/>
          </p:nvPr>
        </p:nvSpPr>
        <p:spPr>
          <a:ln/>
        </p:spPr>
      </p:sp>
      <p:sp>
        <p:nvSpPr>
          <p:cNvPr id="169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fld id="{B73CB27B-4110-4F51-9FC2-CD9075283458}" type="slidenum">
              <a:rPr lang="en-GB" sz="1200" smtClean="0"/>
              <a:pPr/>
              <a:t>32</a:t>
            </a:fld>
            <a:endParaRPr lang="en-GB" sz="1200" smtClean="0"/>
          </a:p>
        </p:txBody>
      </p:sp>
      <p:sp>
        <p:nvSpPr>
          <p:cNvPr id="171011" name="Rectangle 2"/>
          <p:cNvSpPr>
            <a:spLocks noGrp="1" noRot="1" noChangeAspect="1" noChangeArrowheads="1" noTextEdit="1"/>
          </p:cNvSpPr>
          <p:nvPr>
            <p:ph type="sldImg"/>
          </p:nvPr>
        </p:nvSpPr>
        <p:spPr>
          <a:ln/>
        </p:spPr>
      </p:sp>
      <p:sp>
        <p:nvSpPr>
          <p:cNvPr id="171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fld id="{F09DE5C5-3022-478C-8CFD-E4B3B0100DE6}" type="slidenum">
              <a:rPr lang="en-GB" sz="1200" smtClean="0"/>
              <a:pPr/>
              <a:t>33</a:t>
            </a:fld>
            <a:endParaRPr lang="en-GB" sz="1200" smtClean="0"/>
          </a:p>
        </p:txBody>
      </p:sp>
      <p:sp>
        <p:nvSpPr>
          <p:cNvPr id="161795" name="Rectangle 2"/>
          <p:cNvSpPr>
            <a:spLocks noGrp="1" noRot="1" noChangeAspect="1" noChangeArrowheads="1" noTextEdit="1"/>
          </p:cNvSpPr>
          <p:nvPr>
            <p:ph type="sldImg"/>
          </p:nvPr>
        </p:nvSpPr>
        <p:spPr>
          <a:ln/>
        </p:spPr>
      </p:sp>
      <p:sp>
        <p:nvSpPr>
          <p:cNvPr id="161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fld id="{1FF57C37-E90F-4F14-9367-A677BBDDC305}" type="slidenum">
              <a:rPr lang="en-GB" sz="1200" smtClean="0"/>
              <a:pPr/>
              <a:t>34</a:t>
            </a:fld>
            <a:endParaRPr lang="en-GB" sz="1200" smtClean="0"/>
          </a:p>
        </p:txBody>
      </p:sp>
      <p:sp>
        <p:nvSpPr>
          <p:cNvPr id="162819" name="Rectangle 2"/>
          <p:cNvSpPr>
            <a:spLocks noGrp="1" noRot="1" noChangeAspect="1" noChangeArrowheads="1" noTextEdit="1"/>
          </p:cNvSpPr>
          <p:nvPr>
            <p:ph type="sldImg"/>
          </p:nvPr>
        </p:nvSpPr>
        <p:spPr>
          <a:ln/>
        </p:spPr>
      </p:sp>
      <p:sp>
        <p:nvSpPr>
          <p:cNvPr id="162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fld id="{1C5158C6-6D52-40F7-8250-541EEC303893}" type="slidenum">
              <a:rPr lang="en-GB" sz="1200" smtClean="0"/>
              <a:pPr/>
              <a:t>35</a:t>
            </a:fld>
            <a:endParaRPr lang="en-GB" sz="1200" smtClean="0"/>
          </a:p>
        </p:txBody>
      </p:sp>
      <p:sp>
        <p:nvSpPr>
          <p:cNvPr id="163843" name="Rectangle 2"/>
          <p:cNvSpPr>
            <a:spLocks noGrp="1" noRot="1" noChangeAspect="1" noChangeArrowheads="1" noTextEdit="1"/>
          </p:cNvSpPr>
          <p:nvPr>
            <p:ph type="sldImg"/>
          </p:nvPr>
        </p:nvSpPr>
        <p:spPr>
          <a:ln/>
        </p:spPr>
      </p:sp>
      <p:sp>
        <p:nvSpPr>
          <p:cNvPr id="163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fld id="{5FDC4A35-6B52-453B-9EEF-CD5520F65E86}" type="slidenum">
              <a:rPr lang="en-GB" sz="1200" smtClean="0"/>
              <a:pPr/>
              <a:t>41</a:t>
            </a:fld>
            <a:endParaRPr lang="en-GB" sz="1200" smtClean="0"/>
          </a:p>
        </p:txBody>
      </p:sp>
      <p:sp>
        <p:nvSpPr>
          <p:cNvPr id="175107" name="Rectangle 2"/>
          <p:cNvSpPr>
            <a:spLocks noGrp="1" noRot="1" noChangeAspect="1" noChangeArrowheads="1" noTextEdit="1"/>
          </p:cNvSpPr>
          <p:nvPr>
            <p:ph type="sldImg"/>
          </p:nvPr>
        </p:nvSpPr>
        <p:spPr>
          <a:ln/>
        </p:spPr>
      </p:sp>
      <p:sp>
        <p:nvSpPr>
          <p:cNvPr id="175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fld id="{F4768D03-716F-4E5F-889F-60F4403B1949}" type="slidenum">
              <a:rPr lang="en-GB" sz="1200" smtClean="0"/>
              <a:pPr/>
              <a:t>42</a:t>
            </a:fld>
            <a:endParaRPr lang="en-GB" sz="1200" smtClean="0"/>
          </a:p>
        </p:txBody>
      </p:sp>
      <p:sp>
        <p:nvSpPr>
          <p:cNvPr id="177155" name="Rectangle 2"/>
          <p:cNvSpPr>
            <a:spLocks noGrp="1" noRot="1" noChangeAspect="1" noChangeArrowheads="1" noTextEdit="1"/>
          </p:cNvSpPr>
          <p:nvPr>
            <p:ph type="sldImg"/>
          </p:nvPr>
        </p:nvSpPr>
        <p:spPr>
          <a:ln/>
        </p:spPr>
      </p:sp>
      <p:sp>
        <p:nvSpPr>
          <p:cNvPr id="177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fld id="{74C4AD75-2F23-4A69-AF27-9EC7CD275B1B}" type="slidenum">
              <a:rPr lang="en-GB" sz="1200" smtClean="0"/>
              <a:pPr/>
              <a:t>43</a:t>
            </a:fld>
            <a:endParaRPr lang="en-GB" sz="1200" smtClean="0"/>
          </a:p>
        </p:txBody>
      </p:sp>
      <p:sp>
        <p:nvSpPr>
          <p:cNvPr id="178179" name="Rectangle 2"/>
          <p:cNvSpPr>
            <a:spLocks noGrp="1" noRot="1" noChangeAspect="1" noChangeArrowheads="1" noTextEdit="1"/>
          </p:cNvSpPr>
          <p:nvPr>
            <p:ph type="sldImg"/>
          </p:nvPr>
        </p:nvSpPr>
        <p:spPr>
          <a:ln/>
        </p:spPr>
      </p:sp>
      <p:sp>
        <p:nvSpPr>
          <p:cNvPr id="178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fld id="{FE6FDAB5-0836-48FD-8CDA-4B66E6D8B7CD}" type="slidenum">
              <a:rPr lang="en-GB" sz="1200" smtClean="0"/>
              <a:pPr/>
              <a:t>8</a:t>
            </a:fld>
            <a:endParaRPr lang="en-GB" sz="1200" smtClean="0"/>
          </a:p>
        </p:txBody>
      </p:sp>
      <p:sp>
        <p:nvSpPr>
          <p:cNvPr id="135171" name="Rectangle 2"/>
          <p:cNvSpPr>
            <a:spLocks noGrp="1" noRot="1" noChangeAspect="1" noChangeArrowheads="1" noTextEdit="1"/>
          </p:cNvSpPr>
          <p:nvPr>
            <p:ph type="sldImg"/>
          </p:nvPr>
        </p:nvSpPr>
        <p:spPr>
          <a:ln/>
        </p:spPr>
      </p:sp>
      <p:sp>
        <p:nvSpPr>
          <p:cNvPr id="135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fld id="{B5A73A9B-9203-4370-9E0E-2D0874209A56}" type="slidenum">
              <a:rPr lang="en-GB" sz="1200" smtClean="0"/>
              <a:pPr/>
              <a:t>44</a:t>
            </a:fld>
            <a:endParaRPr lang="en-GB" sz="1200" smtClean="0"/>
          </a:p>
        </p:txBody>
      </p:sp>
      <p:sp>
        <p:nvSpPr>
          <p:cNvPr id="179203" name="Rectangle 2"/>
          <p:cNvSpPr>
            <a:spLocks noGrp="1" noRot="1" noChangeAspect="1" noChangeArrowheads="1" noTextEdit="1"/>
          </p:cNvSpPr>
          <p:nvPr>
            <p:ph type="sldImg"/>
          </p:nvPr>
        </p:nvSpPr>
        <p:spPr>
          <a:ln/>
        </p:spPr>
      </p:sp>
      <p:sp>
        <p:nvSpPr>
          <p:cNvPr id="179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fld id="{C4E95204-0FFA-4911-9AF5-60C790D345E7}" type="slidenum">
              <a:rPr lang="en-GB" sz="1200" smtClean="0"/>
              <a:pPr/>
              <a:t>49</a:t>
            </a:fld>
            <a:endParaRPr lang="en-GB" sz="1200" smtClean="0"/>
          </a:p>
        </p:txBody>
      </p:sp>
      <p:sp>
        <p:nvSpPr>
          <p:cNvPr id="180227" name="Rectangle 2"/>
          <p:cNvSpPr>
            <a:spLocks noGrp="1" noRot="1" noChangeAspect="1" noChangeArrowheads="1" noTextEdit="1"/>
          </p:cNvSpPr>
          <p:nvPr>
            <p:ph type="sldImg"/>
          </p:nvPr>
        </p:nvSpPr>
        <p:spPr>
          <a:ln/>
        </p:spPr>
      </p:sp>
      <p:sp>
        <p:nvSpPr>
          <p:cNvPr id="180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fld id="{EE7A3872-78ED-45A9-9321-DE9A91E38109}" type="slidenum">
              <a:rPr lang="en-GB" sz="1200" smtClean="0"/>
              <a:pPr/>
              <a:t>50</a:t>
            </a:fld>
            <a:endParaRPr lang="en-GB" sz="1200" smtClean="0"/>
          </a:p>
        </p:txBody>
      </p:sp>
      <p:sp>
        <p:nvSpPr>
          <p:cNvPr id="181251" name="Rectangle 2"/>
          <p:cNvSpPr>
            <a:spLocks noGrp="1" noRot="1" noChangeAspect="1" noChangeArrowheads="1" noTextEdit="1"/>
          </p:cNvSpPr>
          <p:nvPr>
            <p:ph type="sldImg"/>
          </p:nvPr>
        </p:nvSpPr>
        <p:spPr>
          <a:ln/>
        </p:spPr>
      </p:sp>
      <p:sp>
        <p:nvSpPr>
          <p:cNvPr id="181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fld id="{8A577977-F64B-466E-9565-153A1FE48266}" type="slidenum">
              <a:rPr lang="en-GB" sz="1200" smtClean="0"/>
              <a:pPr/>
              <a:t>51</a:t>
            </a:fld>
            <a:endParaRPr lang="en-GB" sz="1200" smtClean="0"/>
          </a:p>
        </p:txBody>
      </p:sp>
      <p:sp>
        <p:nvSpPr>
          <p:cNvPr id="182275" name="Rectangle 2"/>
          <p:cNvSpPr>
            <a:spLocks noGrp="1" noRot="1" noChangeAspect="1" noChangeArrowheads="1" noTextEdit="1"/>
          </p:cNvSpPr>
          <p:nvPr>
            <p:ph type="sldImg"/>
          </p:nvPr>
        </p:nvSpPr>
        <p:spPr>
          <a:ln/>
        </p:spPr>
      </p:sp>
      <p:sp>
        <p:nvSpPr>
          <p:cNvPr id="182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fld id="{4EE4CF96-2440-4546-BA2C-5CBBF1B376E2}" type="slidenum">
              <a:rPr lang="en-GB" sz="1200" smtClean="0"/>
              <a:pPr/>
              <a:t>52</a:t>
            </a:fld>
            <a:endParaRPr lang="en-GB" sz="1200" smtClean="0"/>
          </a:p>
        </p:txBody>
      </p:sp>
      <p:sp>
        <p:nvSpPr>
          <p:cNvPr id="183299" name="Rectangle 2"/>
          <p:cNvSpPr>
            <a:spLocks noGrp="1" noRot="1" noChangeAspect="1" noChangeArrowheads="1" noTextEdit="1"/>
          </p:cNvSpPr>
          <p:nvPr>
            <p:ph type="sldImg"/>
          </p:nvPr>
        </p:nvSpPr>
        <p:spPr>
          <a:ln/>
        </p:spPr>
      </p:sp>
      <p:sp>
        <p:nvSpPr>
          <p:cNvPr id="183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fld id="{97C75233-60A1-496B-A368-F8D9CE9D75B6}" type="slidenum">
              <a:rPr lang="en-GB" sz="1200" smtClean="0"/>
              <a:pPr/>
              <a:t>55</a:t>
            </a:fld>
            <a:endParaRPr lang="en-GB" sz="1200" smtClean="0"/>
          </a:p>
        </p:txBody>
      </p:sp>
      <p:sp>
        <p:nvSpPr>
          <p:cNvPr id="185347" name="Rectangle 2"/>
          <p:cNvSpPr>
            <a:spLocks noGrp="1" noRot="1" noChangeAspect="1" noChangeArrowheads="1" noTextEdit="1"/>
          </p:cNvSpPr>
          <p:nvPr>
            <p:ph type="sldImg"/>
          </p:nvPr>
        </p:nvSpPr>
        <p:spPr>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fld id="{31F16B45-FD3E-46D4-BCB4-A2F024CC3EB2}" type="slidenum">
              <a:rPr lang="en-GB" sz="1200" smtClean="0"/>
              <a:pPr/>
              <a:t>56</a:t>
            </a:fld>
            <a:endParaRPr lang="en-GB" sz="1200" smtClean="0"/>
          </a:p>
        </p:txBody>
      </p:sp>
      <p:sp>
        <p:nvSpPr>
          <p:cNvPr id="186371" name="Rectangle 2"/>
          <p:cNvSpPr>
            <a:spLocks noGrp="1" noRot="1" noChangeAspect="1" noChangeArrowheads="1" noTextEdit="1"/>
          </p:cNvSpPr>
          <p:nvPr>
            <p:ph type="sldImg"/>
          </p:nvPr>
        </p:nvSpPr>
        <p:spPr>
          <a:ln/>
        </p:spPr>
      </p:sp>
      <p:sp>
        <p:nvSpPr>
          <p:cNvPr id="186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fld id="{AD0154EB-A542-4CD4-B161-C4A25AF4DF51}" type="slidenum">
              <a:rPr lang="en-GB" sz="1200" smtClean="0"/>
              <a:pPr/>
              <a:t>9</a:t>
            </a:fld>
            <a:endParaRPr lang="en-GB" sz="1200" smtClean="0"/>
          </a:p>
        </p:txBody>
      </p:sp>
      <p:sp>
        <p:nvSpPr>
          <p:cNvPr id="148483" name="Rectangle 2"/>
          <p:cNvSpPr>
            <a:spLocks noGrp="1" noRot="1" noChangeAspect="1" noChangeArrowheads="1" noTextEdit="1"/>
          </p:cNvSpPr>
          <p:nvPr>
            <p:ph type="sldImg"/>
          </p:nvPr>
        </p:nvSpPr>
        <p:spPr>
          <a:ln/>
        </p:spPr>
      </p:sp>
      <p:sp>
        <p:nvSpPr>
          <p:cNvPr id="148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fld id="{14669D2A-662B-4501-8D31-C96617DD0726}" type="slidenum">
              <a:rPr lang="en-GB" sz="1200" smtClean="0"/>
              <a:pPr/>
              <a:t>10</a:t>
            </a:fld>
            <a:endParaRPr lang="en-GB" sz="1200" smtClean="0"/>
          </a:p>
        </p:txBody>
      </p:sp>
      <p:sp>
        <p:nvSpPr>
          <p:cNvPr id="119811" name="Rectangle 2"/>
          <p:cNvSpPr>
            <a:spLocks noGrp="1" noRot="1" noChangeAspect="1" noChangeArrowheads="1" noTextEdit="1"/>
          </p:cNvSpPr>
          <p:nvPr>
            <p:ph type="sldImg"/>
          </p:nvPr>
        </p:nvSpPr>
        <p:spPr>
          <a:ln/>
        </p:spPr>
      </p:sp>
      <p:sp>
        <p:nvSpPr>
          <p:cNvPr id="1198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fld id="{606F331A-7A41-4B46-8900-74AC9AFBE822}" type="slidenum">
              <a:rPr lang="en-GB" sz="1200" smtClean="0"/>
              <a:pPr/>
              <a:t>13</a:t>
            </a:fld>
            <a:endParaRPr lang="en-GB" sz="1200"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fld id="{549330D6-EB0F-4045-81BF-1EFBC761AE6F}" type="slidenum">
              <a:rPr lang="en-GB" sz="1200" smtClean="0"/>
              <a:pPr/>
              <a:t>19</a:t>
            </a:fld>
            <a:endParaRPr lang="en-GB" sz="1200" smtClean="0"/>
          </a:p>
        </p:txBody>
      </p:sp>
      <p:sp>
        <p:nvSpPr>
          <p:cNvPr id="164867" name="Rectangle 2"/>
          <p:cNvSpPr>
            <a:spLocks noGrp="1" noRot="1" noChangeAspect="1" noChangeArrowheads="1" noTextEdit="1"/>
          </p:cNvSpPr>
          <p:nvPr>
            <p:ph type="sldImg"/>
          </p:nvPr>
        </p:nvSpPr>
        <p:spPr>
          <a:ln/>
        </p:spPr>
      </p:sp>
      <p:sp>
        <p:nvSpPr>
          <p:cNvPr id="164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fld id="{3201CD1B-BEBA-46D9-995C-3C6CB64181F2}" type="slidenum">
              <a:rPr lang="en-GB" sz="1200" smtClean="0"/>
              <a:pPr/>
              <a:t>20</a:t>
            </a:fld>
            <a:endParaRPr lang="en-GB" sz="1200" smtClean="0"/>
          </a:p>
        </p:txBody>
      </p:sp>
      <p:sp>
        <p:nvSpPr>
          <p:cNvPr id="165891" name="Rectangle 2"/>
          <p:cNvSpPr>
            <a:spLocks noGrp="1" noRot="1" noChangeAspect="1" noChangeArrowheads="1" noTextEdit="1"/>
          </p:cNvSpPr>
          <p:nvPr>
            <p:ph type="sldImg"/>
          </p:nvPr>
        </p:nvSpPr>
        <p:spPr>
          <a:ln/>
        </p:spPr>
      </p:sp>
      <p:sp>
        <p:nvSpPr>
          <p:cNvPr id="165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fld id="{DC50CE7F-909E-4AA5-9B0E-44765BF5C393}" type="slidenum">
              <a:rPr lang="en-GB" sz="1200" smtClean="0"/>
              <a:pPr/>
              <a:t>21</a:t>
            </a:fld>
            <a:endParaRPr lang="en-GB" sz="1200" smtClean="0"/>
          </a:p>
        </p:txBody>
      </p:sp>
      <p:sp>
        <p:nvSpPr>
          <p:cNvPr id="166915" name="Rectangle 2"/>
          <p:cNvSpPr>
            <a:spLocks noGrp="1" noRot="1" noChangeAspect="1" noChangeArrowheads="1" noTextEdit="1"/>
          </p:cNvSpPr>
          <p:nvPr>
            <p:ph type="sldImg"/>
          </p:nvPr>
        </p:nvSpPr>
        <p:spPr>
          <a:ln/>
        </p:spPr>
      </p:sp>
      <p:sp>
        <p:nvSpPr>
          <p:cNvPr id="166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243423754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630975266"/>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3638" y="990600"/>
            <a:ext cx="1670050" cy="5029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230313" y="990600"/>
            <a:ext cx="4860925"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431811202"/>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230313" y="990600"/>
            <a:ext cx="6683375" cy="6096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1300163" y="2057400"/>
            <a:ext cx="6542087" cy="3962400"/>
          </a:xfrm>
        </p:spPr>
        <p:txBody>
          <a:bodyPr/>
          <a:lstStyle/>
          <a:p>
            <a:pPr lvl="0"/>
            <a:endParaRPr lang="en-GB" noProof="0" smtClean="0"/>
          </a:p>
        </p:txBody>
      </p:sp>
    </p:spTree>
    <p:extLst>
      <p:ext uri="{BB962C8B-B14F-4D97-AF65-F5344CB8AC3E}">
        <p14:creationId xmlns:p14="http://schemas.microsoft.com/office/powerpoint/2010/main" val="1634708270"/>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073850946"/>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672814122"/>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300163" y="2057400"/>
            <a:ext cx="319405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2057400"/>
            <a:ext cx="3195637"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433589092"/>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83026608"/>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1789296575"/>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23351825"/>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17250582"/>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90371103"/>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EEEEE"/>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a:off x="1223963" y="1600200"/>
            <a:ext cx="6696075" cy="0"/>
          </a:xfrm>
          <a:prstGeom prst="line">
            <a:avLst/>
          </a:prstGeom>
          <a:noFill/>
          <a:ln w="50799">
            <a:solidFill>
              <a:schemeClr val="tx1"/>
            </a:solidFill>
            <a:round/>
            <a:headEnd/>
            <a:tailEnd/>
          </a:ln>
          <a:effectLst>
            <a:outerShdw dist="63500" dir="3187806" algn="ctr" rotWithShape="0">
              <a:schemeClr val="bg2"/>
            </a:outerShdw>
          </a:effectLst>
        </p:spPr>
        <p:txBody>
          <a:bodyPr wrap="none" anchor="ctr"/>
          <a:lstStyle/>
          <a:p>
            <a:pPr>
              <a:defRPr/>
            </a:pPr>
            <a:endParaRPr lang="en-GB"/>
          </a:p>
        </p:txBody>
      </p:sp>
      <p:sp>
        <p:nvSpPr>
          <p:cNvPr id="1027" name="Rectangle 3"/>
          <p:cNvSpPr>
            <a:spLocks noGrp="1" noChangeArrowheads="1"/>
          </p:cNvSpPr>
          <p:nvPr>
            <p:ph type="title"/>
          </p:nvPr>
        </p:nvSpPr>
        <p:spPr bwMode="auto">
          <a:xfrm>
            <a:off x="1230313" y="990600"/>
            <a:ext cx="668337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vert="horz" wrap="square" lIns="90488" tIns="44450" rIns="90488" bIns="44450" numCol="1" anchor="b"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body" idx="1"/>
          </p:nvPr>
        </p:nvSpPr>
        <p:spPr bwMode="auto">
          <a:xfrm>
            <a:off x="1300163" y="2057400"/>
            <a:ext cx="6542087"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p:txStyles>
    <p:titleStyle>
      <a:lvl1pPr algn="l" rtl="0" eaLnBrk="1" fontAlgn="base" hangingPunct="1">
        <a:spcBef>
          <a:spcPct val="0"/>
        </a:spcBef>
        <a:spcAft>
          <a:spcPct val="0"/>
        </a:spcAft>
        <a:defRPr sz="2800" b="1">
          <a:solidFill>
            <a:srgbClr val="0000FF"/>
          </a:solidFill>
          <a:latin typeface="+mj-lt"/>
          <a:ea typeface="+mj-ea"/>
          <a:cs typeface="+mj-cs"/>
        </a:defRPr>
      </a:lvl1pPr>
      <a:lvl2pPr algn="l" rtl="0" eaLnBrk="1" fontAlgn="base" hangingPunct="1">
        <a:spcBef>
          <a:spcPct val="0"/>
        </a:spcBef>
        <a:spcAft>
          <a:spcPct val="0"/>
        </a:spcAft>
        <a:defRPr sz="2800" b="1">
          <a:solidFill>
            <a:srgbClr val="0000FF"/>
          </a:solidFill>
          <a:latin typeface="Tahoma" pitchFamily="34" charset="0"/>
        </a:defRPr>
      </a:lvl2pPr>
      <a:lvl3pPr algn="l" rtl="0" eaLnBrk="1" fontAlgn="base" hangingPunct="1">
        <a:spcBef>
          <a:spcPct val="0"/>
        </a:spcBef>
        <a:spcAft>
          <a:spcPct val="0"/>
        </a:spcAft>
        <a:defRPr sz="2800" b="1">
          <a:solidFill>
            <a:srgbClr val="0000FF"/>
          </a:solidFill>
          <a:latin typeface="Tahoma" pitchFamily="34" charset="0"/>
        </a:defRPr>
      </a:lvl3pPr>
      <a:lvl4pPr algn="l" rtl="0" eaLnBrk="1" fontAlgn="base" hangingPunct="1">
        <a:spcBef>
          <a:spcPct val="0"/>
        </a:spcBef>
        <a:spcAft>
          <a:spcPct val="0"/>
        </a:spcAft>
        <a:defRPr sz="2800" b="1">
          <a:solidFill>
            <a:srgbClr val="0000FF"/>
          </a:solidFill>
          <a:latin typeface="Tahoma" pitchFamily="34" charset="0"/>
        </a:defRPr>
      </a:lvl4pPr>
      <a:lvl5pPr algn="l" rtl="0" eaLnBrk="1" fontAlgn="base" hangingPunct="1">
        <a:spcBef>
          <a:spcPct val="0"/>
        </a:spcBef>
        <a:spcAft>
          <a:spcPct val="0"/>
        </a:spcAft>
        <a:defRPr sz="2800" b="1">
          <a:solidFill>
            <a:srgbClr val="0000FF"/>
          </a:solidFill>
          <a:latin typeface="Tahoma" pitchFamily="34" charset="0"/>
        </a:defRPr>
      </a:lvl5pPr>
      <a:lvl6pPr marL="457200" algn="l" rtl="0" eaLnBrk="1" fontAlgn="base" hangingPunct="1">
        <a:spcBef>
          <a:spcPct val="0"/>
        </a:spcBef>
        <a:spcAft>
          <a:spcPct val="0"/>
        </a:spcAft>
        <a:defRPr sz="2800" b="1">
          <a:solidFill>
            <a:srgbClr val="0000FF"/>
          </a:solidFill>
          <a:latin typeface="Tahoma" pitchFamily="34" charset="0"/>
        </a:defRPr>
      </a:lvl6pPr>
      <a:lvl7pPr marL="914400" algn="l" rtl="0" eaLnBrk="1" fontAlgn="base" hangingPunct="1">
        <a:spcBef>
          <a:spcPct val="0"/>
        </a:spcBef>
        <a:spcAft>
          <a:spcPct val="0"/>
        </a:spcAft>
        <a:defRPr sz="2800" b="1">
          <a:solidFill>
            <a:srgbClr val="0000FF"/>
          </a:solidFill>
          <a:latin typeface="Tahoma" pitchFamily="34" charset="0"/>
        </a:defRPr>
      </a:lvl7pPr>
      <a:lvl8pPr marL="1371600" algn="l" rtl="0" eaLnBrk="1" fontAlgn="base" hangingPunct="1">
        <a:spcBef>
          <a:spcPct val="0"/>
        </a:spcBef>
        <a:spcAft>
          <a:spcPct val="0"/>
        </a:spcAft>
        <a:defRPr sz="2800" b="1">
          <a:solidFill>
            <a:srgbClr val="0000FF"/>
          </a:solidFill>
          <a:latin typeface="Tahoma" pitchFamily="34" charset="0"/>
        </a:defRPr>
      </a:lvl8pPr>
      <a:lvl9pPr marL="1828800" algn="l" rtl="0" eaLnBrk="1" fontAlgn="base" hangingPunct="1">
        <a:spcBef>
          <a:spcPct val="0"/>
        </a:spcBef>
        <a:spcAft>
          <a:spcPct val="0"/>
        </a:spcAft>
        <a:defRPr sz="2800" b="1">
          <a:solidFill>
            <a:srgbClr val="0000FF"/>
          </a:solidFill>
          <a:latin typeface="Tahoma" pitchFamily="34" charset="0"/>
        </a:defRPr>
      </a:lvl9pPr>
    </p:titleStyle>
    <p:bodyStyle>
      <a:lvl1pPr marL="342900" indent="-342900" algn="l" rtl="0" eaLnBrk="1" fontAlgn="base" hangingPunct="1">
        <a:spcBef>
          <a:spcPct val="50000"/>
        </a:spcBef>
        <a:spcAft>
          <a:spcPct val="0"/>
        </a:spcAft>
        <a:buClr>
          <a:srgbClr val="FF0000"/>
        </a:buClr>
        <a:buSzPct val="140000"/>
        <a:buChar char="•"/>
        <a:defRPr sz="2400" b="1">
          <a:solidFill>
            <a:schemeClr val="tx1"/>
          </a:solidFill>
          <a:latin typeface="+mn-lt"/>
          <a:ea typeface="+mn-ea"/>
          <a:cs typeface="+mn-cs"/>
        </a:defRPr>
      </a:lvl1pPr>
      <a:lvl2pPr marL="742950" indent="-285750" algn="l" rtl="0" eaLnBrk="1" fontAlgn="base" hangingPunct="1">
        <a:spcBef>
          <a:spcPct val="50000"/>
        </a:spcBef>
        <a:spcAft>
          <a:spcPct val="0"/>
        </a:spcAft>
        <a:buClr>
          <a:srgbClr val="FF0000"/>
        </a:buClr>
        <a:buSzPct val="110000"/>
        <a:buChar char="•"/>
        <a:defRPr sz="2400" b="1">
          <a:solidFill>
            <a:schemeClr val="tx1"/>
          </a:solidFill>
          <a:latin typeface="+mn-lt"/>
        </a:defRPr>
      </a:lvl2pPr>
      <a:lvl3pPr marL="1143000" indent="-228600" algn="l" rtl="0" eaLnBrk="1" fontAlgn="base" hangingPunct="1">
        <a:spcBef>
          <a:spcPct val="20000"/>
        </a:spcBef>
        <a:spcAft>
          <a:spcPct val="0"/>
        </a:spcAft>
        <a:buClr>
          <a:srgbClr val="FF0000"/>
        </a:buClr>
        <a:buChar char="•"/>
        <a:defRPr sz="2000">
          <a:solidFill>
            <a:schemeClr val="tx1"/>
          </a:solidFill>
          <a:latin typeface="+mn-lt"/>
        </a:defRPr>
      </a:lvl3pPr>
      <a:lvl4pPr marL="1600200" indent="-228600" algn="l" rtl="0" eaLnBrk="1" fontAlgn="base" hangingPunct="1">
        <a:spcBef>
          <a:spcPct val="20000"/>
        </a:spcBef>
        <a:spcAft>
          <a:spcPct val="0"/>
        </a:spcAft>
        <a:buClr>
          <a:srgbClr val="FF0000"/>
        </a:buClr>
        <a:buChar char="•"/>
        <a:defRPr sz="2000">
          <a:solidFill>
            <a:schemeClr val="tx1"/>
          </a:solidFill>
          <a:latin typeface="+mn-lt"/>
        </a:defRPr>
      </a:lvl4pPr>
      <a:lvl5pPr marL="2057400" indent="-228600" algn="l" rtl="0" eaLnBrk="1" fontAlgn="base" hangingPunct="1">
        <a:spcBef>
          <a:spcPct val="20000"/>
        </a:spcBef>
        <a:spcAft>
          <a:spcPct val="0"/>
        </a:spcAft>
        <a:buClr>
          <a:srgbClr val="FF0000"/>
        </a:buClr>
        <a:buSzPct val="100000"/>
        <a:buChar char="•"/>
        <a:defRPr sz="2000">
          <a:solidFill>
            <a:schemeClr val="tx1"/>
          </a:solidFill>
          <a:latin typeface="+mn-lt"/>
        </a:defRPr>
      </a:lvl5pPr>
      <a:lvl6pPr marL="2514600" indent="-228600" algn="l" rtl="0" eaLnBrk="1" fontAlgn="base" hangingPunct="1">
        <a:spcBef>
          <a:spcPct val="20000"/>
        </a:spcBef>
        <a:spcAft>
          <a:spcPct val="0"/>
        </a:spcAft>
        <a:buClr>
          <a:srgbClr val="FF0000"/>
        </a:buClr>
        <a:buSzPct val="100000"/>
        <a:buChar char="•"/>
        <a:defRPr sz="2000">
          <a:solidFill>
            <a:schemeClr val="tx1"/>
          </a:solidFill>
          <a:latin typeface="+mn-lt"/>
        </a:defRPr>
      </a:lvl6pPr>
      <a:lvl7pPr marL="2971800" indent="-228600" algn="l" rtl="0" eaLnBrk="1" fontAlgn="base" hangingPunct="1">
        <a:spcBef>
          <a:spcPct val="20000"/>
        </a:spcBef>
        <a:spcAft>
          <a:spcPct val="0"/>
        </a:spcAft>
        <a:buClr>
          <a:srgbClr val="FF0000"/>
        </a:buClr>
        <a:buSzPct val="100000"/>
        <a:buChar char="•"/>
        <a:defRPr sz="2000">
          <a:solidFill>
            <a:schemeClr val="tx1"/>
          </a:solidFill>
          <a:latin typeface="+mn-lt"/>
        </a:defRPr>
      </a:lvl7pPr>
      <a:lvl8pPr marL="3429000" indent="-228600" algn="l" rtl="0" eaLnBrk="1" fontAlgn="base" hangingPunct="1">
        <a:spcBef>
          <a:spcPct val="20000"/>
        </a:spcBef>
        <a:spcAft>
          <a:spcPct val="0"/>
        </a:spcAft>
        <a:buClr>
          <a:srgbClr val="FF0000"/>
        </a:buClr>
        <a:buSzPct val="100000"/>
        <a:buChar char="•"/>
        <a:defRPr sz="2000">
          <a:solidFill>
            <a:schemeClr val="tx1"/>
          </a:solidFill>
          <a:latin typeface="+mn-lt"/>
        </a:defRPr>
      </a:lvl8pPr>
      <a:lvl9pPr marL="3886200" indent="-228600" algn="l" rtl="0" eaLnBrk="1" fontAlgn="base" hangingPunct="1">
        <a:spcBef>
          <a:spcPct val="20000"/>
        </a:spcBef>
        <a:spcAft>
          <a:spcPct val="0"/>
        </a:spcAft>
        <a:buClr>
          <a:srgbClr val="FF0000"/>
        </a:buClr>
        <a:buSzPct val="10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6.xml"/><Relationship Id="rId1" Type="http://schemas.openxmlformats.org/officeDocument/2006/relationships/vmlDrawing" Target="../drawings/vmlDrawing2.vml"/><Relationship Id="rId5" Type="http://schemas.openxmlformats.org/officeDocument/2006/relationships/image" Target="../media/image4.wmf"/><Relationship Id="rId4" Type="http://schemas.openxmlformats.org/officeDocument/2006/relationships/oleObject" Target="../embeddings/oleObject2.bin"/></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5.wmf"/><Relationship Id="rId4" Type="http://schemas.openxmlformats.org/officeDocument/2006/relationships/oleObject" Target="../embeddings/oleObject3.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6.xml"/><Relationship Id="rId1" Type="http://schemas.openxmlformats.org/officeDocument/2006/relationships/vmlDrawing" Target="../drawings/vmlDrawing4.vml"/><Relationship Id="rId5" Type="http://schemas.openxmlformats.org/officeDocument/2006/relationships/image" Target="../media/image7.wmf"/><Relationship Id="rId4" Type="http://schemas.openxmlformats.org/officeDocument/2006/relationships/oleObject" Target="../embeddings/oleObject4.bin"/></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16833"/>
            <a:ext cx="7772400" cy="1800199"/>
          </a:xfrm>
        </p:spPr>
        <p:txBody>
          <a:bodyPr/>
          <a:lstStyle/>
          <a:p>
            <a:pPr algn="ctr"/>
            <a:r>
              <a:rPr lang="en-GB" sz="3600" b="0" dirty="0" smtClean="0"/>
              <a:t>BSc Endocrinology</a:t>
            </a:r>
            <a:r>
              <a:rPr lang="en-GB" sz="4800" b="0" dirty="0" smtClean="0"/>
              <a:t/>
            </a:r>
            <a:br>
              <a:rPr lang="en-GB" sz="4800" b="0" dirty="0" smtClean="0"/>
            </a:br>
            <a:r>
              <a:rPr lang="en-GB" sz="2000" b="0" dirty="0"/>
              <a:t/>
            </a:r>
            <a:br>
              <a:rPr lang="en-GB" sz="2000" b="0" dirty="0"/>
            </a:br>
            <a:r>
              <a:rPr lang="en-GB" sz="4800" b="0" dirty="0" smtClean="0"/>
              <a:t>STATISTICS REVIEW</a:t>
            </a:r>
            <a:endParaRPr lang="en-GB" sz="4800" b="0" dirty="0"/>
          </a:p>
        </p:txBody>
      </p:sp>
      <p:sp>
        <p:nvSpPr>
          <p:cNvPr id="3" name="Subtitle 2"/>
          <p:cNvSpPr>
            <a:spLocks noGrp="1"/>
          </p:cNvSpPr>
          <p:nvPr>
            <p:ph type="subTitle" idx="1"/>
          </p:nvPr>
        </p:nvSpPr>
        <p:spPr>
          <a:xfrm>
            <a:off x="1371600" y="4340696"/>
            <a:ext cx="6400800" cy="1752600"/>
          </a:xfrm>
        </p:spPr>
        <p:txBody>
          <a:bodyPr/>
          <a:lstStyle/>
          <a:p>
            <a:r>
              <a:rPr lang="en-GB" sz="3200" b="0" dirty="0" smtClean="0"/>
              <a:t>Tom Sensky</a:t>
            </a:r>
          </a:p>
          <a:p>
            <a:r>
              <a:rPr lang="en-GB" sz="2800" b="0" dirty="0" smtClean="0"/>
              <a:t>September 2012</a:t>
            </a:r>
            <a:endParaRPr lang="en-GB" sz="2800" b="0" dirty="0"/>
          </a:p>
        </p:txBody>
      </p:sp>
    </p:spTree>
    <p:extLst>
      <p:ext uri="{BB962C8B-B14F-4D97-AF65-F5344CB8AC3E}">
        <p14:creationId xmlns:p14="http://schemas.microsoft.com/office/powerpoint/2010/main" val="3637262909"/>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GB" smtClean="0"/>
              <a:t>TYPES OF DATA</a:t>
            </a:r>
          </a:p>
        </p:txBody>
      </p:sp>
      <p:sp>
        <p:nvSpPr>
          <p:cNvPr id="7171" name="Text Box 3"/>
          <p:cNvSpPr txBox="1">
            <a:spLocks noChangeArrowheads="1"/>
          </p:cNvSpPr>
          <p:nvPr/>
        </p:nvSpPr>
        <p:spPr bwMode="auto">
          <a:xfrm>
            <a:off x="3465513" y="2163763"/>
            <a:ext cx="1792287"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sz="2200"/>
              <a:t>VARIABLES</a:t>
            </a:r>
          </a:p>
        </p:txBody>
      </p:sp>
      <p:sp>
        <p:nvSpPr>
          <p:cNvPr id="7172" name="Text Box 4"/>
          <p:cNvSpPr txBox="1">
            <a:spLocks noChangeArrowheads="1"/>
          </p:cNvSpPr>
          <p:nvPr/>
        </p:nvSpPr>
        <p:spPr bwMode="auto">
          <a:xfrm>
            <a:off x="1524000" y="3078163"/>
            <a:ext cx="2347913"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sz="2200"/>
              <a:t>QUANTITATIVE</a:t>
            </a:r>
          </a:p>
        </p:txBody>
      </p:sp>
      <p:sp>
        <p:nvSpPr>
          <p:cNvPr id="7173" name="Text Box 5"/>
          <p:cNvSpPr txBox="1">
            <a:spLocks noChangeArrowheads="1"/>
          </p:cNvSpPr>
          <p:nvPr/>
        </p:nvSpPr>
        <p:spPr bwMode="auto">
          <a:xfrm>
            <a:off x="5105400" y="3078163"/>
            <a:ext cx="21209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sz="2200"/>
              <a:t>QUALITATIVE</a:t>
            </a:r>
          </a:p>
        </p:txBody>
      </p:sp>
      <p:sp>
        <p:nvSpPr>
          <p:cNvPr id="7174" name="Text Box 6"/>
          <p:cNvSpPr txBox="1">
            <a:spLocks noChangeArrowheads="1"/>
          </p:cNvSpPr>
          <p:nvPr/>
        </p:nvSpPr>
        <p:spPr bwMode="auto">
          <a:xfrm>
            <a:off x="838200" y="4495800"/>
            <a:ext cx="1595438" cy="109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pPr algn="ctr"/>
            <a:r>
              <a:rPr lang="en-GB" sz="2200"/>
              <a:t>RATIO</a:t>
            </a:r>
          </a:p>
          <a:p>
            <a:pPr algn="ctr"/>
            <a:r>
              <a:rPr lang="en-GB" sz="2200">
                <a:solidFill>
                  <a:schemeClr val="folHlink"/>
                </a:solidFill>
              </a:rPr>
              <a:t>Pulse rate</a:t>
            </a:r>
          </a:p>
          <a:p>
            <a:pPr algn="ctr"/>
            <a:r>
              <a:rPr lang="en-GB" sz="2200">
                <a:solidFill>
                  <a:schemeClr val="folHlink"/>
                </a:solidFill>
              </a:rPr>
              <a:t>Height</a:t>
            </a:r>
          </a:p>
        </p:txBody>
      </p:sp>
      <p:sp>
        <p:nvSpPr>
          <p:cNvPr id="7175" name="Text Box 7"/>
          <p:cNvSpPr txBox="1">
            <a:spLocks noChangeArrowheads="1"/>
          </p:cNvSpPr>
          <p:nvPr/>
        </p:nvSpPr>
        <p:spPr bwMode="auto">
          <a:xfrm>
            <a:off x="2671763" y="4495800"/>
            <a:ext cx="1620837"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pPr algn="ctr"/>
            <a:r>
              <a:rPr lang="en-GB" sz="2200"/>
              <a:t>INTERVAL</a:t>
            </a:r>
          </a:p>
          <a:p>
            <a:pPr algn="ctr"/>
            <a:r>
              <a:rPr lang="en-GB" sz="2200">
                <a:solidFill>
                  <a:schemeClr val="folHlink"/>
                </a:solidFill>
              </a:rPr>
              <a:t>36</a:t>
            </a:r>
            <a:r>
              <a:rPr lang="en-GB" sz="2200" baseline="30000">
                <a:solidFill>
                  <a:schemeClr val="folHlink"/>
                </a:solidFill>
              </a:rPr>
              <a:t>o</a:t>
            </a:r>
            <a:r>
              <a:rPr lang="en-GB" sz="2200">
                <a:solidFill>
                  <a:schemeClr val="folHlink"/>
                </a:solidFill>
              </a:rPr>
              <a:t>-38</a:t>
            </a:r>
            <a:r>
              <a:rPr lang="en-GB" sz="2200" baseline="30000">
                <a:solidFill>
                  <a:schemeClr val="folHlink"/>
                </a:solidFill>
              </a:rPr>
              <a:t>o</a:t>
            </a:r>
            <a:r>
              <a:rPr lang="en-GB" sz="2200">
                <a:solidFill>
                  <a:schemeClr val="folHlink"/>
                </a:solidFill>
              </a:rPr>
              <a:t>C</a:t>
            </a:r>
          </a:p>
        </p:txBody>
      </p:sp>
      <p:sp>
        <p:nvSpPr>
          <p:cNvPr id="7176" name="Text Box 8"/>
          <p:cNvSpPr txBox="1">
            <a:spLocks noChangeArrowheads="1"/>
          </p:cNvSpPr>
          <p:nvPr/>
        </p:nvSpPr>
        <p:spPr bwMode="auto">
          <a:xfrm>
            <a:off x="4402138" y="4495800"/>
            <a:ext cx="1785937" cy="109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pPr algn="ctr"/>
            <a:r>
              <a:rPr lang="en-GB" sz="2200"/>
              <a:t>ORDINAL</a:t>
            </a:r>
          </a:p>
          <a:p>
            <a:pPr algn="ctr"/>
            <a:r>
              <a:rPr lang="en-GB" sz="2200">
                <a:solidFill>
                  <a:schemeClr val="folHlink"/>
                </a:solidFill>
              </a:rPr>
              <a:t>Social class</a:t>
            </a:r>
          </a:p>
          <a:p>
            <a:pPr algn="ctr"/>
            <a:endParaRPr lang="en-GB" sz="2200">
              <a:solidFill>
                <a:schemeClr val="folHlink"/>
              </a:solidFill>
            </a:endParaRPr>
          </a:p>
        </p:txBody>
      </p:sp>
      <p:sp>
        <p:nvSpPr>
          <p:cNvPr id="7177" name="Text Box 9"/>
          <p:cNvSpPr txBox="1">
            <a:spLocks noChangeArrowheads="1"/>
          </p:cNvSpPr>
          <p:nvPr/>
        </p:nvSpPr>
        <p:spPr bwMode="auto">
          <a:xfrm>
            <a:off x="6356350" y="4495800"/>
            <a:ext cx="1566863" cy="109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pPr algn="ctr"/>
            <a:r>
              <a:rPr lang="en-GB" sz="2200"/>
              <a:t>NOMINAL</a:t>
            </a:r>
          </a:p>
          <a:p>
            <a:pPr algn="ctr"/>
            <a:r>
              <a:rPr lang="en-GB" sz="2200">
                <a:solidFill>
                  <a:schemeClr val="folHlink"/>
                </a:solidFill>
              </a:rPr>
              <a:t>Gender</a:t>
            </a:r>
          </a:p>
          <a:p>
            <a:pPr algn="ctr"/>
            <a:r>
              <a:rPr lang="en-GB" sz="2200">
                <a:solidFill>
                  <a:schemeClr val="folHlink"/>
                </a:solidFill>
              </a:rPr>
              <a:t>Ethnicity</a:t>
            </a:r>
          </a:p>
        </p:txBody>
      </p:sp>
      <p:sp>
        <p:nvSpPr>
          <p:cNvPr id="7178" name="Line 10"/>
          <p:cNvSpPr>
            <a:spLocks noChangeShapeType="1"/>
          </p:cNvSpPr>
          <p:nvPr/>
        </p:nvSpPr>
        <p:spPr bwMode="auto">
          <a:xfrm flipH="1">
            <a:off x="3200400" y="2590800"/>
            <a:ext cx="1143000" cy="457200"/>
          </a:xfrm>
          <a:prstGeom prst="line">
            <a:avLst/>
          </a:prstGeom>
          <a:noFill/>
          <a:ln w="34925">
            <a:solidFill>
              <a:schemeClr val="folHlink"/>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7179" name="Line 11"/>
          <p:cNvSpPr>
            <a:spLocks noChangeShapeType="1"/>
          </p:cNvSpPr>
          <p:nvPr/>
        </p:nvSpPr>
        <p:spPr bwMode="auto">
          <a:xfrm>
            <a:off x="4343400" y="2590800"/>
            <a:ext cx="1447800" cy="457200"/>
          </a:xfrm>
          <a:prstGeom prst="line">
            <a:avLst/>
          </a:prstGeom>
          <a:noFill/>
          <a:ln w="34925">
            <a:solidFill>
              <a:schemeClr val="folHlink"/>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7180" name="Line 12"/>
          <p:cNvSpPr>
            <a:spLocks noChangeShapeType="1"/>
          </p:cNvSpPr>
          <p:nvPr/>
        </p:nvSpPr>
        <p:spPr bwMode="auto">
          <a:xfrm flipH="1">
            <a:off x="1752600" y="3505200"/>
            <a:ext cx="838200" cy="990600"/>
          </a:xfrm>
          <a:prstGeom prst="line">
            <a:avLst/>
          </a:prstGeom>
          <a:noFill/>
          <a:ln w="34925">
            <a:solidFill>
              <a:schemeClr val="folHlink"/>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7181" name="Line 13"/>
          <p:cNvSpPr>
            <a:spLocks noChangeShapeType="1"/>
          </p:cNvSpPr>
          <p:nvPr/>
        </p:nvSpPr>
        <p:spPr bwMode="auto">
          <a:xfrm>
            <a:off x="2590800" y="3505200"/>
            <a:ext cx="838200" cy="990600"/>
          </a:xfrm>
          <a:prstGeom prst="line">
            <a:avLst/>
          </a:prstGeom>
          <a:noFill/>
          <a:ln w="34925">
            <a:solidFill>
              <a:schemeClr val="folHlink"/>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7182" name="Line 14"/>
          <p:cNvSpPr>
            <a:spLocks noChangeShapeType="1"/>
          </p:cNvSpPr>
          <p:nvPr/>
        </p:nvSpPr>
        <p:spPr bwMode="auto">
          <a:xfrm flipH="1">
            <a:off x="5410200" y="3505200"/>
            <a:ext cx="838200" cy="990600"/>
          </a:xfrm>
          <a:prstGeom prst="line">
            <a:avLst/>
          </a:prstGeom>
          <a:noFill/>
          <a:ln w="34925">
            <a:solidFill>
              <a:schemeClr val="folHlink"/>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7183" name="Line 15"/>
          <p:cNvSpPr>
            <a:spLocks noChangeShapeType="1"/>
          </p:cNvSpPr>
          <p:nvPr/>
        </p:nvSpPr>
        <p:spPr bwMode="auto">
          <a:xfrm>
            <a:off x="6248400" y="3505200"/>
            <a:ext cx="838200" cy="990600"/>
          </a:xfrm>
          <a:prstGeom prst="line">
            <a:avLst/>
          </a:prstGeom>
          <a:noFill/>
          <a:ln w="34925">
            <a:solidFill>
              <a:schemeClr val="folHlink"/>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Tree>
    <p:extLst>
      <p:ext uri="{BB962C8B-B14F-4D97-AF65-F5344CB8AC3E}">
        <p14:creationId xmlns:p14="http://schemas.microsoft.com/office/powerpoint/2010/main" val="2104670961"/>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DATA DISTRIBUTIONS</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092557254"/>
              </p:ext>
            </p:extLst>
          </p:nvPr>
        </p:nvGraphicFramePr>
        <p:xfrm>
          <a:off x="539549" y="1995656"/>
          <a:ext cx="7920883" cy="4313664"/>
        </p:xfrm>
        <a:graphic>
          <a:graphicData uri="http://schemas.openxmlformats.org/drawingml/2006/table">
            <a:tbl>
              <a:tblPr firstRow="1" bandRow="1">
                <a:tableStyleId>{5940675A-B579-460E-94D1-54222C63F5DA}</a:tableStyleId>
              </a:tblPr>
              <a:tblGrid>
                <a:gridCol w="2088235"/>
                <a:gridCol w="2916324"/>
                <a:gridCol w="2916324"/>
              </a:tblGrid>
              <a:tr h="576064">
                <a:tc>
                  <a:txBody>
                    <a:bodyPr/>
                    <a:lstStyle/>
                    <a:p>
                      <a:r>
                        <a:rPr lang="en-GB" b="1" dirty="0" smtClean="0"/>
                        <a:t>Distribution</a:t>
                      </a:r>
                      <a:endParaRPr lang="en-GB" b="1" dirty="0"/>
                    </a:p>
                  </a:txBody>
                  <a:tcPr anchor="ctr">
                    <a:solidFill>
                      <a:schemeClr val="accent1"/>
                    </a:solidFill>
                  </a:tcPr>
                </a:tc>
                <a:tc>
                  <a:txBody>
                    <a:bodyPr/>
                    <a:lstStyle/>
                    <a:p>
                      <a:pPr algn="ctr"/>
                      <a:r>
                        <a:rPr lang="en-GB" b="1" dirty="0" smtClean="0"/>
                        <a:t>NORMAL</a:t>
                      </a:r>
                      <a:endParaRPr lang="en-GB" b="1" dirty="0"/>
                    </a:p>
                  </a:txBody>
                  <a:tcPr anchor="ctr">
                    <a:solidFill>
                      <a:srgbClr val="CCFF66"/>
                    </a:solidFill>
                  </a:tcPr>
                </a:tc>
                <a:tc>
                  <a:txBody>
                    <a:bodyPr/>
                    <a:lstStyle/>
                    <a:p>
                      <a:pPr algn="ctr"/>
                      <a:r>
                        <a:rPr lang="en-GB" b="1" dirty="0" smtClean="0"/>
                        <a:t>NON-NORMAL</a:t>
                      </a:r>
                      <a:endParaRPr lang="en-GB" b="1" dirty="0"/>
                    </a:p>
                  </a:txBody>
                  <a:tcPr anchor="ctr">
                    <a:solidFill>
                      <a:srgbClr val="FF99FF"/>
                    </a:solidFill>
                  </a:tcPr>
                </a:tc>
              </a:tr>
              <a:tr h="720080">
                <a:tc>
                  <a:txBody>
                    <a:bodyPr/>
                    <a:lstStyle/>
                    <a:p>
                      <a:r>
                        <a:rPr lang="en-GB" b="1" dirty="0" smtClean="0"/>
                        <a:t>Descriptive</a:t>
                      </a:r>
                      <a:r>
                        <a:rPr lang="en-GB" b="1" baseline="0" dirty="0" smtClean="0"/>
                        <a:t> measure</a:t>
                      </a:r>
                      <a:endParaRPr lang="en-GB" b="1" dirty="0"/>
                    </a:p>
                  </a:txBody>
                  <a:tcPr>
                    <a:solidFill>
                      <a:schemeClr val="accent1"/>
                    </a:solidFill>
                  </a:tcPr>
                </a:tc>
                <a:tc>
                  <a:txBody>
                    <a:bodyPr/>
                    <a:lstStyle/>
                    <a:p>
                      <a:r>
                        <a:rPr lang="en-GB" b="1" dirty="0" smtClean="0"/>
                        <a:t>Mean</a:t>
                      </a:r>
                      <a:endParaRPr lang="en-GB" b="1" dirty="0"/>
                    </a:p>
                  </a:txBody>
                  <a:tcPr>
                    <a:solidFill>
                      <a:srgbClr val="CCFF66"/>
                    </a:solidFill>
                  </a:tcPr>
                </a:tc>
                <a:tc>
                  <a:txBody>
                    <a:bodyPr/>
                    <a:lstStyle/>
                    <a:p>
                      <a:r>
                        <a:rPr lang="en-GB" b="1" dirty="0" smtClean="0"/>
                        <a:t>Median</a:t>
                      </a:r>
                      <a:endParaRPr lang="en-GB" b="1" dirty="0"/>
                    </a:p>
                  </a:txBody>
                  <a:tcPr>
                    <a:solidFill>
                      <a:srgbClr val="FF99FF"/>
                    </a:solidFill>
                  </a:tcPr>
                </a:tc>
              </a:tr>
              <a:tr h="907990">
                <a:tc>
                  <a:txBody>
                    <a:bodyPr/>
                    <a:lstStyle/>
                    <a:p>
                      <a:r>
                        <a:rPr lang="en-GB" b="1" dirty="0" smtClean="0"/>
                        <a:t>Measure of spread</a:t>
                      </a:r>
                      <a:endParaRPr lang="en-GB" b="1" dirty="0"/>
                    </a:p>
                  </a:txBody>
                  <a:tcPr>
                    <a:solidFill>
                      <a:schemeClr val="accent1"/>
                    </a:solidFill>
                  </a:tcPr>
                </a:tc>
                <a:tc>
                  <a:txBody>
                    <a:bodyPr/>
                    <a:lstStyle/>
                    <a:p>
                      <a:r>
                        <a:rPr lang="en-GB" b="1" dirty="0" smtClean="0"/>
                        <a:t>Standard deviation (SD)</a:t>
                      </a:r>
                    </a:p>
                    <a:p>
                      <a:r>
                        <a:rPr lang="en-GB" b="1" dirty="0" smtClean="0"/>
                        <a:t>Standard error of the mean (SEM)</a:t>
                      </a:r>
                      <a:endParaRPr lang="en-GB" b="1" dirty="0"/>
                    </a:p>
                  </a:txBody>
                  <a:tcPr>
                    <a:solidFill>
                      <a:srgbClr val="CCFF66"/>
                    </a:solidFill>
                  </a:tcPr>
                </a:tc>
                <a:tc>
                  <a:txBody>
                    <a:bodyPr/>
                    <a:lstStyle/>
                    <a:p>
                      <a:r>
                        <a:rPr lang="en-GB" b="1" dirty="0" smtClean="0"/>
                        <a:t>Inter-quartile</a:t>
                      </a:r>
                      <a:r>
                        <a:rPr lang="en-GB" b="1" baseline="0" dirty="0" smtClean="0"/>
                        <a:t> range</a:t>
                      </a:r>
                      <a:endParaRPr lang="en-GB" b="1" dirty="0"/>
                    </a:p>
                  </a:txBody>
                  <a:tcPr>
                    <a:solidFill>
                      <a:srgbClr val="FF99FF"/>
                    </a:solidFill>
                  </a:tcPr>
                </a:tc>
              </a:tr>
              <a:tr h="907990">
                <a:tc>
                  <a:txBody>
                    <a:bodyPr/>
                    <a:lstStyle/>
                    <a:p>
                      <a:r>
                        <a:rPr lang="en-GB" b="1" dirty="0" smtClean="0"/>
                        <a:t>Graphic representation</a:t>
                      </a:r>
                      <a:endParaRPr lang="en-GB" b="1" dirty="0"/>
                    </a:p>
                  </a:txBody>
                  <a:tcPr>
                    <a:solidFill>
                      <a:schemeClr val="accent1"/>
                    </a:solidFill>
                  </a:tcPr>
                </a:tc>
                <a:tc>
                  <a:txBody>
                    <a:bodyPr/>
                    <a:lstStyle/>
                    <a:p>
                      <a:r>
                        <a:rPr lang="en-GB" b="1" dirty="0" smtClean="0"/>
                        <a:t>Points representing</a:t>
                      </a:r>
                      <a:r>
                        <a:rPr lang="en-GB" b="1" baseline="0" dirty="0" smtClean="0"/>
                        <a:t> mean and error bars representing SD or SEM</a:t>
                      </a:r>
                      <a:endParaRPr lang="en-GB" b="1" dirty="0"/>
                    </a:p>
                  </a:txBody>
                  <a:tcPr>
                    <a:solidFill>
                      <a:srgbClr val="CCFF66"/>
                    </a:solidFill>
                  </a:tcPr>
                </a:tc>
                <a:tc>
                  <a:txBody>
                    <a:bodyPr/>
                    <a:lstStyle/>
                    <a:p>
                      <a:r>
                        <a:rPr lang="en-GB" b="1" dirty="0" smtClean="0"/>
                        <a:t>Box-and-whisker</a:t>
                      </a:r>
                      <a:r>
                        <a:rPr lang="en-GB" b="1" baseline="0" dirty="0" smtClean="0"/>
                        <a:t> (or simply ‘box’) plot</a:t>
                      </a:r>
                      <a:endParaRPr lang="en-GB" b="1" dirty="0"/>
                    </a:p>
                  </a:txBody>
                  <a:tcPr>
                    <a:solidFill>
                      <a:srgbClr val="FF99FF"/>
                    </a:solidFill>
                  </a:tcPr>
                </a:tc>
              </a:tr>
              <a:tr h="7634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1" dirty="0" smtClean="0"/>
                        <a:t>Statistical</a:t>
                      </a:r>
                      <a:r>
                        <a:rPr lang="en-GB" b="1" baseline="0" dirty="0" smtClean="0"/>
                        <a:t> procedures</a:t>
                      </a:r>
                      <a:endParaRPr lang="en-GB" b="1" dirty="0" smtClean="0"/>
                    </a:p>
                    <a:p>
                      <a:endParaRPr lang="en-GB" b="1" dirty="0"/>
                    </a:p>
                  </a:txBody>
                  <a:tcPr>
                    <a:solidFill>
                      <a:schemeClr val="accent1"/>
                    </a:solidFill>
                  </a:tcPr>
                </a:tc>
                <a:tc>
                  <a:txBody>
                    <a:bodyPr/>
                    <a:lstStyle/>
                    <a:p>
                      <a:r>
                        <a:rPr lang="en-GB" b="1" dirty="0" smtClean="0"/>
                        <a:t>Parametric</a:t>
                      </a:r>
                      <a:endParaRPr lang="en-GB" b="1" dirty="0"/>
                    </a:p>
                  </a:txBody>
                  <a:tcPr>
                    <a:solidFill>
                      <a:srgbClr val="CCFF66"/>
                    </a:solidFill>
                  </a:tcPr>
                </a:tc>
                <a:tc>
                  <a:txBody>
                    <a:bodyPr/>
                    <a:lstStyle/>
                    <a:p>
                      <a:r>
                        <a:rPr lang="en-GB" b="1" dirty="0" smtClean="0"/>
                        <a:t>Non-parametric</a:t>
                      </a:r>
                      <a:endParaRPr lang="en-GB" b="1" dirty="0"/>
                    </a:p>
                  </a:txBody>
                  <a:tcPr>
                    <a:solidFill>
                      <a:srgbClr val="FF99FF"/>
                    </a:solidFill>
                  </a:tcPr>
                </a:tc>
              </a:tr>
            </a:tbl>
          </a:graphicData>
        </a:graphic>
      </p:graphicFrame>
    </p:spTree>
    <p:extLst>
      <p:ext uri="{BB962C8B-B14F-4D97-AF65-F5344CB8AC3E}">
        <p14:creationId xmlns:p14="http://schemas.microsoft.com/office/powerpoint/2010/main" val="2703074789"/>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err="1" smtClean="0"/>
              <a:t>Beale</a:t>
            </a:r>
            <a:r>
              <a:rPr lang="en-GB" i="1" dirty="0" err="1" smtClean="0"/>
              <a:t>et</a:t>
            </a:r>
            <a:r>
              <a:rPr lang="en-GB" i="1" dirty="0" smtClean="0"/>
              <a:t> </a:t>
            </a:r>
            <a:r>
              <a:rPr lang="en-GB" i="1" dirty="0"/>
              <a:t>al</a:t>
            </a:r>
            <a:r>
              <a:rPr lang="en-GB" dirty="0"/>
              <a:t> (2011): </a:t>
            </a:r>
            <a:r>
              <a:rPr lang="en-GB" dirty="0" smtClean="0"/>
              <a:t>Fig 1a</a:t>
            </a:r>
            <a:endParaRPr lang="en-GB"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6639" y="1700808"/>
            <a:ext cx="7719777" cy="5040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96181529"/>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GB" smtClean="0"/>
              <a:t>BOXPLOT </a:t>
            </a:r>
            <a:br>
              <a:rPr lang="en-GB" smtClean="0"/>
            </a:br>
            <a:r>
              <a:rPr lang="en-GB" smtClean="0"/>
              <a:t>(BOX AND WHISKER PLOT)</a:t>
            </a:r>
          </a:p>
        </p:txBody>
      </p:sp>
      <p:sp>
        <p:nvSpPr>
          <p:cNvPr id="12291" name="Rectangle 7"/>
          <p:cNvSpPr>
            <a:spLocks noChangeArrowheads="1"/>
          </p:cNvSpPr>
          <p:nvPr/>
        </p:nvSpPr>
        <p:spPr bwMode="auto">
          <a:xfrm>
            <a:off x="4268788" y="4991100"/>
            <a:ext cx="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a:p>
        </p:txBody>
      </p:sp>
      <p:sp>
        <p:nvSpPr>
          <p:cNvPr id="12292" name="Rectangle 8"/>
          <p:cNvSpPr>
            <a:spLocks noChangeArrowheads="1"/>
          </p:cNvSpPr>
          <p:nvPr/>
        </p:nvSpPr>
        <p:spPr bwMode="auto">
          <a:xfrm>
            <a:off x="2895600" y="4991100"/>
            <a:ext cx="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a:p>
        </p:txBody>
      </p:sp>
      <p:sp>
        <p:nvSpPr>
          <p:cNvPr id="12293" name="Rectangle 9"/>
          <p:cNvSpPr>
            <a:spLocks noChangeArrowheads="1"/>
          </p:cNvSpPr>
          <p:nvPr/>
        </p:nvSpPr>
        <p:spPr bwMode="auto">
          <a:xfrm>
            <a:off x="1847850" y="4991100"/>
            <a:ext cx="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a:p>
        </p:txBody>
      </p:sp>
      <p:sp>
        <p:nvSpPr>
          <p:cNvPr id="12294" name="Rectangle 10"/>
          <p:cNvSpPr>
            <a:spLocks noChangeArrowheads="1"/>
          </p:cNvSpPr>
          <p:nvPr/>
        </p:nvSpPr>
        <p:spPr bwMode="auto">
          <a:xfrm>
            <a:off x="3514725" y="5667375"/>
            <a:ext cx="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a:p>
        </p:txBody>
      </p:sp>
      <p:sp>
        <p:nvSpPr>
          <p:cNvPr id="12295" name="Rectangle 11"/>
          <p:cNvSpPr>
            <a:spLocks noChangeArrowheads="1"/>
          </p:cNvSpPr>
          <p:nvPr/>
        </p:nvSpPr>
        <p:spPr bwMode="auto">
          <a:xfrm>
            <a:off x="4171950" y="5229225"/>
            <a:ext cx="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a:p>
        </p:txBody>
      </p:sp>
      <p:sp>
        <p:nvSpPr>
          <p:cNvPr id="12296" name="Rectangle 12"/>
          <p:cNvSpPr>
            <a:spLocks noChangeArrowheads="1"/>
          </p:cNvSpPr>
          <p:nvPr/>
        </p:nvSpPr>
        <p:spPr bwMode="auto">
          <a:xfrm>
            <a:off x="2695575" y="5229225"/>
            <a:ext cx="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a:p>
        </p:txBody>
      </p:sp>
      <p:sp>
        <p:nvSpPr>
          <p:cNvPr id="12297" name="Rectangle 13"/>
          <p:cNvSpPr>
            <a:spLocks noChangeArrowheads="1"/>
          </p:cNvSpPr>
          <p:nvPr/>
        </p:nvSpPr>
        <p:spPr bwMode="auto">
          <a:xfrm rot="-5400000">
            <a:off x="1454150" y="4187825"/>
            <a:ext cx="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a:p>
        </p:txBody>
      </p:sp>
      <p:sp>
        <p:nvSpPr>
          <p:cNvPr id="12298" name="Rectangle 14"/>
          <p:cNvSpPr>
            <a:spLocks noChangeArrowheads="1"/>
          </p:cNvSpPr>
          <p:nvPr/>
        </p:nvSpPr>
        <p:spPr bwMode="auto">
          <a:xfrm>
            <a:off x="1743075" y="2419350"/>
            <a:ext cx="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a:p>
        </p:txBody>
      </p:sp>
      <p:sp>
        <p:nvSpPr>
          <p:cNvPr id="12299" name="Rectangle 15"/>
          <p:cNvSpPr>
            <a:spLocks noChangeArrowheads="1"/>
          </p:cNvSpPr>
          <p:nvPr/>
        </p:nvSpPr>
        <p:spPr bwMode="auto">
          <a:xfrm>
            <a:off x="1743075" y="2771775"/>
            <a:ext cx="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a:p>
        </p:txBody>
      </p:sp>
      <p:sp>
        <p:nvSpPr>
          <p:cNvPr id="12300" name="Rectangle 16"/>
          <p:cNvSpPr>
            <a:spLocks noChangeArrowheads="1"/>
          </p:cNvSpPr>
          <p:nvPr/>
        </p:nvSpPr>
        <p:spPr bwMode="auto">
          <a:xfrm>
            <a:off x="1828800" y="3124200"/>
            <a:ext cx="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a:p>
        </p:txBody>
      </p:sp>
      <p:sp>
        <p:nvSpPr>
          <p:cNvPr id="12301" name="Rectangle 17"/>
          <p:cNvSpPr>
            <a:spLocks noChangeArrowheads="1"/>
          </p:cNvSpPr>
          <p:nvPr/>
        </p:nvSpPr>
        <p:spPr bwMode="auto">
          <a:xfrm>
            <a:off x="1828800" y="3467100"/>
            <a:ext cx="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a:p>
        </p:txBody>
      </p:sp>
      <p:sp>
        <p:nvSpPr>
          <p:cNvPr id="12302" name="Rectangle 18"/>
          <p:cNvSpPr>
            <a:spLocks noChangeArrowheads="1"/>
          </p:cNvSpPr>
          <p:nvPr/>
        </p:nvSpPr>
        <p:spPr bwMode="auto">
          <a:xfrm>
            <a:off x="1828800" y="3819525"/>
            <a:ext cx="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a:p>
        </p:txBody>
      </p:sp>
      <p:sp>
        <p:nvSpPr>
          <p:cNvPr id="12303" name="Rectangle 19"/>
          <p:cNvSpPr>
            <a:spLocks noChangeArrowheads="1"/>
          </p:cNvSpPr>
          <p:nvPr/>
        </p:nvSpPr>
        <p:spPr bwMode="auto">
          <a:xfrm>
            <a:off x="1828800" y="4162425"/>
            <a:ext cx="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a:p>
        </p:txBody>
      </p:sp>
      <p:sp>
        <p:nvSpPr>
          <p:cNvPr id="12304" name="Rectangle 20"/>
          <p:cNvSpPr>
            <a:spLocks noChangeArrowheads="1"/>
          </p:cNvSpPr>
          <p:nvPr/>
        </p:nvSpPr>
        <p:spPr bwMode="auto">
          <a:xfrm>
            <a:off x="1828800" y="4514850"/>
            <a:ext cx="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a:p>
        </p:txBody>
      </p:sp>
      <p:sp>
        <p:nvSpPr>
          <p:cNvPr id="12305" name="Rectangle 21"/>
          <p:cNvSpPr>
            <a:spLocks noChangeArrowheads="1"/>
          </p:cNvSpPr>
          <p:nvPr/>
        </p:nvSpPr>
        <p:spPr bwMode="auto">
          <a:xfrm>
            <a:off x="1771650" y="4791075"/>
            <a:ext cx="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a:p>
        </p:txBody>
      </p:sp>
      <p:graphicFrame>
        <p:nvGraphicFramePr>
          <p:cNvPr id="12306" name="Object 35"/>
          <p:cNvGraphicFramePr>
            <a:graphicFrameLocks noChangeAspect="1"/>
          </p:cNvGraphicFramePr>
          <p:nvPr/>
        </p:nvGraphicFramePr>
        <p:xfrm>
          <a:off x="990600" y="2343150"/>
          <a:ext cx="4498975" cy="3676650"/>
        </p:xfrm>
        <a:graphic>
          <a:graphicData uri="http://schemas.openxmlformats.org/presentationml/2006/ole">
            <mc:AlternateContent xmlns:mc="http://schemas.openxmlformats.org/markup-compatibility/2006">
              <mc:Choice xmlns:v="urn:schemas-microsoft-com:vml" Requires="v">
                <p:oleObj spid="_x0000_s1046" name="Picture" r:id="rId4" imgW="4498220" imgH="3676994" progId="StaticEnhancedMetafile">
                  <p:embed/>
                </p:oleObj>
              </mc:Choice>
              <mc:Fallback>
                <p:oleObj name="Picture" r:id="rId4" imgW="4498220" imgH="3676994" progId="StaticEnhancedMetafile">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0600" y="2343150"/>
                        <a:ext cx="4498975" cy="3676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80292" name="AutoShape 36"/>
          <p:cNvSpPr>
            <a:spLocks noChangeArrowheads="1"/>
          </p:cNvSpPr>
          <p:nvPr/>
        </p:nvSpPr>
        <p:spPr bwMode="auto">
          <a:xfrm>
            <a:off x="6096000" y="3581400"/>
            <a:ext cx="2133600" cy="762000"/>
          </a:xfrm>
          <a:prstGeom prst="wedgeRoundRectCallout">
            <a:avLst>
              <a:gd name="adj1" fmla="val -118750"/>
              <a:gd name="adj2" fmla="val 21667"/>
              <a:gd name="adj3" fmla="val 16667"/>
            </a:avLst>
          </a:prstGeom>
          <a:solidFill>
            <a:srgbClr val="FFFF00"/>
          </a:solidFill>
          <a:ln w="12699">
            <a:solidFill>
              <a:schemeClr val="tx1"/>
            </a:solidFill>
            <a:miter lim="800000"/>
            <a:headEnd/>
            <a:tailEnd/>
          </a:ln>
        </p:spPr>
        <p:txBody>
          <a:bodyPr/>
          <a:lstStyle/>
          <a:p>
            <a:pPr algn="ctr"/>
            <a:r>
              <a:rPr lang="en-GB"/>
              <a:t>MEDIAN </a:t>
            </a:r>
          </a:p>
          <a:p>
            <a:pPr algn="ctr"/>
            <a:r>
              <a:rPr lang="en-GB"/>
              <a:t>(50</a:t>
            </a:r>
            <a:r>
              <a:rPr lang="en-GB" baseline="30000"/>
              <a:t>th</a:t>
            </a:r>
            <a:r>
              <a:rPr lang="en-GB"/>
              <a:t> centile)</a:t>
            </a:r>
          </a:p>
        </p:txBody>
      </p:sp>
      <p:sp>
        <p:nvSpPr>
          <p:cNvPr id="480293" name="AutoShape 37"/>
          <p:cNvSpPr>
            <a:spLocks noChangeArrowheads="1"/>
          </p:cNvSpPr>
          <p:nvPr/>
        </p:nvSpPr>
        <p:spPr bwMode="auto">
          <a:xfrm>
            <a:off x="6096000" y="2895600"/>
            <a:ext cx="2133600" cy="457200"/>
          </a:xfrm>
          <a:prstGeom prst="wedgeRoundRectCallout">
            <a:avLst>
              <a:gd name="adj1" fmla="val -110269"/>
              <a:gd name="adj2" fmla="val 137847"/>
              <a:gd name="adj3" fmla="val 16667"/>
            </a:avLst>
          </a:prstGeom>
          <a:solidFill>
            <a:srgbClr val="FFFF00"/>
          </a:solidFill>
          <a:ln w="12699">
            <a:solidFill>
              <a:schemeClr val="tx1"/>
            </a:solidFill>
            <a:miter lim="800000"/>
            <a:headEnd/>
            <a:tailEnd/>
          </a:ln>
        </p:spPr>
        <p:txBody>
          <a:bodyPr/>
          <a:lstStyle/>
          <a:p>
            <a:pPr algn="ctr"/>
            <a:r>
              <a:rPr lang="en-GB"/>
              <a:t>75</a:t>
            </a:r>
            <a:r>
              <a:rPr lang="en-GB" baseline="30000"/>
              <a:t>th</a:t>
            </a:r>
            <a:r>
              <a:rPr lang="en-GB"/>
              <a:t> Centile</a:t>
            </a:r>
          </a:p>
        </p:txBody>
      </p:sp>
      <p:sp>
        <p:nvSpPr>
          <p:cNvPr id="480294" name="AutoShape 38"/>
          <p:cNvSpPr>
            <a:spLocks noChangeArrowheads="1"/>
          </p:cNvSpPr>
          <p:nvPr/>
        </p:nvSpPr>
        <p:spPr bwMode="auto">
          <a:xfrm>
            <a:off x="6096000" y="4495800"/>
            <a:ext cx="2133600" cy="457200"/>
          </a:xfrm>
          <a:prstGeom prst="wedgeRoundRectCallout">
            <a:avLst>
              <a:gd name="adj1" fmla="val -109671"/>
              <a:gd name="adj2" fmla="val -35417"/>
              <a:gd name="adj3" fmla="val 16667"/>
            </a:avLst>
          </a:prstGeom>
          <a:solidFill>
            <a:srgbClr val="FFFF00"/>
          </a:solidFill>
          <a:ln w="12699">
            <a:solidFill>
              <a:schemeClr val="tx1"/>
            </a:solidFill>
            <a:miter lim="800000"/>
            <a:headEnd/>
            <a:tailEnd/>
          </a:ln>
        </p:spPr>
        <p:txBody>
          <a:bodyPr/>
          <a:lstStyle/>
          <a:p>
            <a:pPr algn="ctr"/>
            <a:r>
              <a:rPr lang="en-GB"/>
              <a:t>25</a:t>
            </a:r>
            <a:r>
              <a:rPr lang="en-GB" baseline="30000"/>
              <a:t>th</a:t>
            </a:r>
            <a:r>
              <a:rPr lang="en-GB"/>
              <a:t> Centile</a:t>
            </a:r>
          </a:p>
        </p:txBody>
      </p:sp>
      <p:sp>
        <p:nvSpPr>
          <p:cNvPr id="480295" name="AutoShape 39"/>
          <p:cNvSpPr>
            <a:spLocks noChangeArrowheads="1"/>
          </p:cNvSpPr>
          <p:nvPr/>
        </p:nvSpPr>
        <p:spPr bwMode="auto">
          <a:xfrm>
            <a:off x="6019800" y="5105400"/>
            <a:ext cx="2133600" cy="457200"/>
          </a:xfrm>
          <a:prstGeom prst="wedgeRoundRectCallout">
            <a:avLst>
              <a:gd name="adj1" fmla="val -110940"/>
              <a:gd name="adj2" fmla="val -82986"/>
              <a:gd name="adj3" fmla="val 16667"/>
            </a:avLst>
          </a:prstGeom>
          <a:solidFill>
            <a:srgbClr val="FFFF00"/>
          </a:solidFill>
          <a:ln w="12699">
            <a:solidFill>
              <a:schemeClr val="tx1"/>
            </a:solidFill>
            <a:miter lim="800000"/>
            <a:headEnd/>
            <a:tailEnd/>
          </a:ln>
        </p:spPr>
        <p:txBody>
          <a:bodyPr/>
          <a:lstStyle/>
          <a:p>
            <a:pPr algn="ctr"/>
            <a:r>
              <a:rPr lang="en-GB"/>
              <a:t>2.5</a:t>
            </a:r>
            <a:r>
              <a:rPr lang="en-GB" baseline="30000"/>
              <a:t>th</a:t>
            </a:r>
            <a:r>
              <a:rPr lang="en-GB"/>
              <a:t> Centile</a:t>
            </a:r>
          </a:p>
        </p:txBody>
      </p:sp>
      <p:sp>
        <p:nvSpPr>
          <p:cNvPr id="480296" name="AutoShape 40"/>
          <p:cNvSpPr>
            <a:spLocks noChangeArrowheads="1"/>
          </p:cNvSpPr>
          <p:nvPr/>
        </p:nvSpPr>
        <p:spPr bwMode="auto">
          <a:xfrm>
            <a:off x="6019800" y="2286000"/>
            <a:ext cx="2133600" cy="457200"/>
          </a:xfrm>
          <a:prstGeom prst="wedgeRoundRectCallout">
            <a:avLst>
              <a:gd name="adj1" fmla="val -112870"/>
              <a:gd name="adj2" fmla="val 93056"/>
              <a:gd name="adj3" fmla="val 16667"/>
            </a:avLst>
          </a:prstGeom>
          <a:solidFill>
            <a:srgbClr val="FFFF00"/>
          </a:solidFill>
          <a:ln w="12699">
            <a:solidFill>
              <a:schemeClr val="tx1"/>
            </a:solidFill>
            <a:miter lim="800000"/>
            <a:headEnd/>
            <a:tailEnd/>
          </a:ln>
        </p:spPr>
        <p:txBody>
          <a:bodyPr/>
          <a:lstStyle/>
          <a:p>
            <a:pPr algn="ctr"/>
            <a:r>
              <a:rPr lang="en-GB"/>
              <a:t>97.5</a:t>
            </a:r>
            <a:r>
              <a:rPr lang="en-GB" baseline="30000"/>
              <a:t>th</a:t>
            </a:r>
            <a:r>
              <a:rPr lang="en-GB"/>
              <a:t> Centile</a:t>
            </a:r>
          </a:p>
        </p:txBody>
      </p:sp>
      <p:sp>
        <p:nvSpPr>
          <p:cNvPr id="480297" name="Line 41"/>
          <p:cNvSpPr>
            <a:spLocks noChangeShapeType="1"/>
          </p:cNvSpPr>
          <p:nvPr/>
        </p:nvSpPr>
        <p:spPr bwMode="auto">
          <a:xfrm>
            <a:off x="2362200" y="3352800"/>
            <a:ext cx="0" cy="1219200"/>
          </a:xfrm>
          <a:prstGeom prst="line">
            <a:avLst/>
          </a:prstGeom>
          <a:noFill/>
          <a:ln w="38100">
            <a:solidFill>
              <a:srgbClr val="FF33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480298" name="AutoShape 42"/>
          <p:cNvSpPr>
            <a:spLocks noChangeArrowheads="1"/>
          </p:cNvSpPr>
          <p:nvPr/>
        </p:nvSpPr>
        <p:spPr bwMode="auto">
          <a:xfrm>
            <a:off x="762000" y="5867400"/>
            <a:ext cx="2133600" cy="762000"/>
          </a:xfrm>
          <a:prstGeom prst="wedgeRoundRectCallout">
            <a:avLst>
              <a:gd name="adj1" fmla="val 25296"/>
              <a:gd name="adj2" fmla="val -212708"/>
              <a:gd name="adj3" fmla="val 16667"/>
            </a:avLst>
          </a:prstGeom>
          <a:solidFill>
            <a:srgbClr val="FFFF00"/>
          </a:solidFill>
          <a:ln w="12699">
            <a:solidFill>
              <a:schemeClr val="tx1"/>
            </a:solidFill>
            <a:miter lim="800000"/>
            <a:headEnd/>
            <a:tailEnd/>
          </a:ln>
        </p:spPr>
        <p:txBody>
          <a:bodyPr/>
          <a:lstStyle/>
          <a:p>
            <a:pPr algn="ctr"/>
            <a:r>
              <a:rPr lang="en-GB"/>
              <a:t>Inter-quartile range</a:t>
            </a:r>
          </a:p>
        </p:txBody>
      </p:sp>
    </p:spTree>
    <p:extLst>
      <p:ext uri="{BB962C8B-B14F-4D97-AF65-F5344CB8AC3E}">
        <p14:creationId xmlns:p14="http://schemas.microsoft.com/office/powerpoint/2010/main" val="167495055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8029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80293"/>
                                        </p:tgtEl>
                                        <p:attrNameLst>
                                          <p:attrName>style.visibility</p:attrName>
                                        </p:attrNameLst>
                                      </p:cBhvr>
                                      <p:to>
                                        <p:strVal val="visible"/>
                                      </p:to>
                                    </p:set>
                                  </p:childTnLst>
                                </p:cTn>
                              </p:par>
                            </p:childTnLst>
                          </p:cTn>
                        </p:par>
                        <p:par>
                          <p:cTn id="11" fill="hold" nodeType="afterGroup">
                            <p:stCondLst>
                              <p:cond delay="500"/>
                            </p:stCondLst>
                            <p:childTnLst>
                              <p:par>
                                <p:cTn id="12" presetID="1" presetClass="entr" presetSubtype="0" fill="hold" grpId="0" nodeType="afterEffect">
                                  <p:stCondLst>
                                    <p:cond delay="0"/>
                                  </p:stCondLst>
                                  <p:childTnLst>
                                    <p:set>
                                      <p:cBhvr>
                                        <p:cTn id="13" dur="1" fill="hold">
                                          <p:stCondLst>
                                            <p:cond delay="499"/>
                                          </p:stCondLst>
                                        </p:cTn>
                                        <p:tgtEl>
                                          <p:spTgt spid="480294"/>
                                        </p:tgtEl>
                                        <p:attrNameLst>
                                          <p:attrName>style.visibility</p:attrName>
                                        </p:attrNameLst>
                                      </p:cBhvr>
                                      <p:to>
                                        <p:strVal val="visibl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grpId="0" nodeType="clickEffect">
                                  <p:stCondLst>
                                    <p:cond delay="0"/>
                                  </p:stCondLst>
                                  <p:childTnLst>
                                    <p:set>
                                      <p:cBhvr>
                                        <p:cTn id="17" dur="1" fill="hold">
                                          <p:stCondLst>
                                            <p:cond delay="499"/>
                                          </p:stCondLst>
                                        </p:cTn>
                                        <p:tgtEl>
                                          <p:spTgt spid="480296"/>
                                        </p:tgtEl>
                                        <p:attrNameLst>
                                          <p:attrName>style.visibility</p:attrName>
                                        </p:attrNameLst>
                                      </p:cBhvr>
                                      <p:to>
                                        <p:strVal val="visible"/>
                                      </p:to>
                                    </p:set>
                                  </p:childTnLst>
                                </p:cTn>
                              </p:par>
                            </p:childTnLst>
                          </p:cTn>
                        </p:par>
                        <p:par>
                          <p:cTn id="18" fill="hold" nodeType="afterGroup">
                            <p:stCondLst>
                              <p:cond delay="500"/>
                            </p:stCondLst>
                            <p:childTnLst>
                              <p:par>
                                <p:cTn id="19" presetID="1" presetClass="entr" presetSubtype="0" fill="hold" grpId="0" nodeType="afterEffect">
                                  <p:stCondLst>
                                    <p:cond delay="0"/>
                                  </p:stCondLst>
                                  <p:childTnLst>
                                    <p:set>
                                      <p:cBhvr>
                                        <p:cTn id="20" dur="1" fill="hold">
                                          <p:stCondLst>
                                            <p:cond delay="499"/>
                                          </p:stCondLst>
                                        </p:cTn>
                                        <p:tgtEl>
                                          <p:spTgt spid="480295"/>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480297"/>
                                        </p:tgtEl>
                                        <p:attrNameLst>
                                          <p:attrName>style.visibility</p:attrName>
                                        </p:attrNameLst>
                                      </p:cBhvr>
                                      <p:to>
                                        <p:strVal val="visible"/>
                                      </p:to>
                                    </p:set>
                                  </p:childTnLst>
                                </p:cTn>
                              </p:par>
                            </p:childTnLst>
                          </p:cTn>
                        </p:par>
                        <p:par>
                          <p:cTn id="25" fill="hold" nodeType="afterGroup">
                            <p:stCondLst>
                              <p:cond delay="500"/>
                            </p:stCondLst>
                            <p:childTnLst>
                              <p:par>
                                <p:cTn id="26" presetID="1" presetClass="entr" presetSubtype="0" fill="hold" grpId="0" nodeType="afterEffect">
                                  <p:stCondLst>
                                    <p:cond delay="0"/>
                                  </p:stCondLst>
                                  <p:childTnLst>
                                    <p:set>
                                      <p:cBhvr>
                                        <p:cTn id="27" dur="1" fill="hold">
                                          <p:stCondLst>
                                            <p:cond delay="499"/>
                                          </p:stCondLst>
                                        </p:cTn>
                                        <p:tgtEl>
                                          <p:spTgt spid="4802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0292" grpId="0" animBg="1" autoUpdateAnimBg="0"/>
      <p:bldP spid="480293" grpId="0" animBg="1" autoUpdateAnimBg="0"/>
      <p:bldP spid="480294" grpId="0" animBg="1" autoUpdateAnimBg="0"/>
      <p:bldP spid="480295" grpId="0" animBg="1" autoUpdateAnimBg="0"/>
      <p:bldP spid="480296" grpId="0" animBg="1" autoUpdateAnimBg="0"/>
      <p:bldP spid="480297" grpId="0" animBg="1"/>
      <p:bldP spid="480298" grpId="0" animBg="1"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err="1" smtClean="0"/>
              <a:t>Miras</a:t>
            </a:r>
            <a:r>
              <a:rPr lang="en-GB" dirty="0" smtClean="0"/>
              <a:t> </a:t>
            </a:r>
            <a:r>
              <a:rPr lang="en-GB" i="1" dirty="0" smtClean="0"/>
              <a:t>et al </a:t>
            </a:r>
            <a:r>
              <a:rPr lang="en-GB" dirty="0" smtClean="0"/>
              <a:t>(2012): Fig 1</a:t>
            </a:r>
            <a:endParaRPr lang="en-GB"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7" y="1710261"/>
            <a:ext cx="6912768" cy="5031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81467039"/>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PARAMETRIC AND NON-PARAMETIC STATISTICAL TESTS</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146593462"/>
              </p:ext>
            </p:extLst>
          </p:nvPr>
        </p:nvGraphicFramePr>
        <p:xfrm>
          <a:off x="611557" y="1844824"/>
          <a:ext cx="7920883" cy="4421008"/>
        </p:xfrm>
        <a:graphic>
          <a:graphicData uri="http://schemas.openxmlformats.org/drawingml/2006/table">
            <a:tbl>
              <a:tblPr firstRow="1" bandRow="1">
                <a:tableStyleId>{5940675A-B579-460E-94D1-54222C63F5DA}</a:tableStyleId>
              </a:tblPr>
              <a:tblGrid>
                <a:gridCol w="2592291"/>
                <a:gridCol w="2664296"/>
                <a:gridCol w="2664296"/>
              </a:tblGrid>
              <a:tr h="388560">
                <a:tc>
                  <a:txBody>
                    <a:bodyPr/>
                    <a:lstStyle/>
                    <a:p>
                      <a:endParaRPr lang="en-GB" b="1" dirty="0"/>
                    </a:p>
                  </a:txBody>
                  <a:tcPr anchor="ctr">
                    <a:solidFill>
                      <a:schemeClr val="accent1"/>
                    </a:solidFill>
                  </a:tcPr>
                </a:tc>
                <a:tc>
                  <a:txBody>
                    <a:bodyPr/>
                    <a:lstStyle/>
                    <a:p>
                      <a:pPr algn="ctr"/>
                      <a:r>
                        <a:rPr lang="en-GB" b="1" dirty="0" smtClean="0"/>
                        <a:t>PARAMETRIC</a:t>
                      </a:r>
                      <a:endParaRPr lang="en-GB" b="1" dirty="0"/>
                    </a:p>
                  </a:txBody>
                  <a:tcPr anchor="ctr">
                    <a:solidFill>
                      <a:srgbClr val="CCFF66"/>
                    </a:solidFill>
                  </a:tcPr>
                </a:tc>
                <a:tc>
                  <a:txBody>
                    <a:bodyPr/>
                    <a:lstStyle/>
                    <a:p>
                      <a:pPr algn="ctr"/>
                      <a:r>
                        <a:rPr lang="en-GB" b="1" dirty="0" smtClean="0"/>
                        <a:t>NON-PARAMETRIC</a:t>
                      </a:r>
                      <a:endParaRPr lang="en-GB" b="1" dirty="0"/>
                    </a:p>
                  </a:txBody>
                  <a:tcPr anchor="ctr">
                    <a:solidFill>
                      <a:srgbClr val="FF99FF"/>
                    </a:solidFill>
                  </a:tcPr>
                </a:tc>
              </a:tr>
              <a:tr h="792088">
                <a:tc>
                  <a:txBody>
                    <a:bodyPr/>
                    <a:lstStyle/>
                    <a:p>
                      <a:r>
                        <a:rPr lang="en-GB" b="1" dirty="0" smtClean="0"/>
                        <a:t>Comparison of two independent groups</a:t>
                      </a:r>
                      <a:endParaRPr lang="en-GB" b="1" dirty="0"/>
                    </a:p>
                  </a:txBody>
                  <a:tcPr anchor="ctr">
                    <a:solidFill>
                      <a:schemeClr val="accent1"/>
                    </a:solidFill>
                  </a:tcPr>
                </a:tc>
                <a:tc>
                  <a:txBody>
                    <a:bodyPr/>
                    <a:lstStyle/>
                    <a:p>
                      <a:pPr marL="285750" indent="-285750">
                        <a:buClr>
                          <a:srgbClr val="FF0000"/>
                        </a:buClr>
                        <a:buFont typeface="Arial" pitchFamily="34" charset="0"/>
                        <a:buChar char="•"/>
                      </a:pPr>
                      <a:r>
                        <a:rPr lang="en-GB" b="1" dirty="0" smtClean="0"/>
                        <a:t>Independent sample t-Test</a:t>
                      </a:r>
                      <a:endParaRPr lang="en-GB" b="1" dirty="0"/>
                    </a:p>
                  </a:txBody>
                  <a:tcPr anchor="ctr">
                    <a:solidFill>
                      <a:srgbClr val="CCFF66"/>
                    </a:solidFill>
                  </a:tcPr>
                </a:tc>
                <a:tc>
                  <a:txBody>
                    <a:bodyPr/>
                    <a:lstStyle/>
                    <a:p>
                      <a:pPr marL="285750" indent="-285750">
                        <a:buClr>
                          <a:srgbClr val="FF0000"/>
                        </a:buClr>
                        <a:buFont typeface="Arial" pitchFamily="34" charset="0"/>
                        <a:buChar char="•"/>
                      </a:pPr>
                      <a:r>
                        <a:rPr lang="en-GB" b="1" dirty="0" smtClean="0"/>
                        <a:t>Mann-Whitney U Test</a:t>
                      </a:r>
                    </a:p>
                    <a:p>
                      <a:pPr marL="285750" indent="-285750">
                        <a:buClr>
                          <a:srgbClr val="FF0000"/>
                        </a:buClr>
                        <a:buFont typeface="Arial" pitchFamily="34" charset="0"/>
                        <a:buChar char="•"/>
                      </a:pPr>
                      <a:r>
                        <a:rPr lang="en-GB" b="1" dirty="0" smtClean="0"/>
                        <a:t>(Median Test)</a:t>
                      </a:r>
                      <a:endParaRPr lang="en-GB" b="1" dirty="0"/>
                    </a:p>
                  </a:txBody>
                  <a:tcPr anchor="ctr">
                    <a:solidFill>
                      <a:srgbClr val="FF99FF"/>
                    </a:solidFill>
                  </a:tcPr>
                </a:tc>
              </a:tr>
              <a:tr h="597768">
                <a:tc>
                  <a:txBody>
                    <a:bodyPr/>
                    <a:lstStyle/>
                    <a:p>
                      <a:r>
                        <a:rPr lang="en-GB" b="1" dirty="0" smtClean="0"/>
                        <a:t>Comparison</a:t>
                      </a:r>
                      <a:r>
                        <a:rPr lang="en-GB" b="1" baseline="0" dirty="0" smtClean="0"/>
                        <a:t> of paired data</a:t>
                      </a:r>
                      <a:endParaRPr lang="en-GB" b="1" dirty="0"/>
                    </a:p>
                  </a:txBody>
                  <a:tcPr anchor="ctr">
                    <a:solidFill>
                      <a:schemeClr val="accent1"/>
                    </a:solidFill>
                  </a:tcPr>
                </a:tc>
                <a:tc>
                  <a:txBody>
                    <a:bodyPr/>
                    <a:lstStyle/>
                    <a:p>
                      <a:pPr marL="285750" indent="-285750">
                        <a:buClr>
                          <a:srgbClr val="FF0000"/>
                        </a:buClr>
                        <a:buFont typeface="Arial" pitchFamily="34" charset="0"/>
                        <a:buChar char="•"/>
                      </a:pPr>
                      <a:r>
                        <a:rPr lang="en-GB" b="1" dirty="0" smtClean="0"/>
                        <a:t>Paired t-Test</a:t>
                      </a:r>
                      <a:endParaRPr lang="en-GB" b="1" dirty="0"/>
                    </a:p>
                  </a:txBody>
                  <a:tcPr anchor="ctr">
                    <a:solidFill>
                      <a:srgbClr val="CCFF66"/>
                    </a:solidFill>
                  </a:tcPr>
                </a:tc>
                <a:tc>
                  <a:txBody>
                    <a:bodyPr/>
                    <a:lstStyle/>
                    <a:p>
                      <a:pPr marL="285750" indent="-285750">
                        <a:buClr>
                          <a:srgbClr val="FF0000"/>
                        </a:buClr>
                        <a:buFont typeface="Arial" pitchFamily="34" charset="0"/>
                        <a:buChar char="•"/>
                      </a:pPr>
                      <a:r>
                        <a:rPr lang="en-GB" b="1" dirty="0" smtClean="0"/>
                        <a:t>Wilcoxon matched</a:t>
                      </a:r>
                      <a:r>
                        <a:rPr lang="en-GB" b="1" baseline="0" dirty="0" smtClean="0"/>
                        <a:t> pairs test</a:t>
                      </a:r>
                      <a:endParaRPr lang="en-GB" b="1" dirty="0" smtClean="0"/>
                    </a:p>
                  </a:txBody>
                  <a:tcPr anchor="ctr">
                    <a:solidFill>
                      <a:srgbClr val="FF99FF"/>
                    </a:solidFill>
                  </a:tcPr>
                </a:tc>
              </a:tr>
              <a:tr h="605760">
                <a:tc>
                  <a:txBody>
                    <a:bodyPr/>
                    <a:lstStyle/>
                    <a:p>
                      <a:r>
                        <a:rPr lang="en-GB" b="1" dirty="0" smtClean="0"/>
                        <a:t>Comparison of two proportions</a:t>
                      </a:r>
                      <a:endParaRPr lang="en-GB" b="1" dirty="0"/>
                    </a:p>
                  </a:txBody>
                  <a:tcPr anchor="ctr">
                    <a:solidFill>
                      <a:schemeClr val="accent1"/>
                    </a:solidFill>
                  </a:tcPr>
                </a:tc>
                <a:tc>
                  <a:txBody>
                    <a:bodyPr/>
                    <a:lstStyle/>
                    <a:p>
                      <a:pPr marL="285750" indent="-285750">
                        <a:buClr>
                          <a:srgbClr val="FF0000"/>
                        </a:buClr>
                        <a:buFont typeface="Arial" pitchFamily="34" charset="0"/>
                        <a:buChar char="•"/>
                      </a:pPr>
                      <a:endParaRPr lang="en-GB" b="1" dirty="0"/>
                    </a:p>
                  </a:txBody>
                  <a:tcPr anchor="ctr">
                    <a:solidFill>
                      <a:srgbClr val="CCFF66"/>
                    </a:solidFill>
                  </a:tcPr>
                </a:tc>
                <a:tc>
                  <a:txBody>
                    <a:bodyPr/>
                    <a:lstStyle/>
                    <a:p>
                      <a:pPr marL="285750" indent="-285750">
                        <a:buClr>
                          <a:srgbClr val="FF0000"/>
                        </a:buClr>
                        <a:buFont typeface="Arial" pitchFamily="34" charset="0"/>
                        <a:buChar char="•"/>
                      </a:pPr>
                      <a:r>
                        <a:rPr lang="en-GB" b="1" dirty="0" smtClean="0"/>
                        <a:t>Chi-square test</a:t>
                      </a:r>
                    </a:p>
                    <a:p>
                      <a:pPr marL="285750" indent="-285750">
                        <a:buClr>
                          <a:srgbClr val="FF0000"/>
                        </a:buClr>
                        <a:buFont typeface="Arial" pitchFamily="34" charset="0"/>
                        <a:buChar char="•"/>
                      </a:pPr>
                      <a:r>
                        <a:rPr lang="en-GB" b="1" dirty="0" smtClean="0"/>
                        <a:t>Fisher’s Exact Test</a:t>
                      </a:r>
                    </a:p>
                  </a:txBody>
                  <a:tcPr anchor="ctr">
                    <a:solidFill>
                      <a:srgbClr val="FF99FF"/>
                    </a:solidFill>
                  </a:tcPr>
                </a:tc>
              </a:tr>
              <a:tr h="792088">
                <a:tc>
                  <a:txBody>
                    <a:bodyPr/>
                    <a:lstStyle/>
                    <a:p>
                      <a:r>
                        <a:rPr lang="en-GB" b="1" dirty="0" smtClean="0"/>
                        <a:t>Comparisons of 3</a:t>
                      </a:r>
                      <a:r>
                        <a:rPr lang="en-GB" b="1" baseline="0" dirty="0" smtClean="0"/>
                        <a:t> or more groups</a:t>
                      </a:r>
                      <a:endParaRPr lang="en-GB" b="1" dirty="0"/>
                    </a:p>
                  </a:txBody>
                  <a:tcPr anchor="ctr">
                    <a:solidFill>
                      <a:schemeClr val="accent1"/>
                    </a:solidFill>
                  </a:tcPr>
                </a:tc>
                <a:tc>
                  <a:txBody>
                    <a:bodyPr/>
                    <a:lstStyle/>
                    <a:p>
                      <a:pPr marL="285750" indent="-285750">
                        <a:buClr>
                          <a:srgbClr val="FF0000"/>
                        </a:buClr>
                        <a:buFont typeface="Arial" pitchFamily="34" charset="0"/>
                        <a:buChar char="•"/>
                      </a:pPr>
                      <a:r>
                        <a:rPr lang="en-GB" b="1" dirty="0" smtClean="0"/>
                        <a:t>ANOVA</a:t>
                      </a:r>
                    </a:p>
                    <a:p>
                      <a:pPr marL="285750" indent="-285750">
                        <a:buClr>
                          <a:srgbClr val="FF0000"/>
                        </a:buClr>
                        <a:buFont typeface="Arial" pitchFamily="34" charset="0"/>
                        <a:buChar char="•"/>
                      </a:pPr>
                      <a:r>
                        <a:rPr lang="en-GB" b="1" dirty="0" smtClean="0"/>
                        <a:t>ANCOVA</a:t>
                      </a:r>
                      <a:endParaRPr lang="en-GB" b="1" dirty="0"/>
                    </a:p>
                  </a:txBody>
                  <a:tcPr anchor="ctr">
                    <a:solidFill>
                      <a:srgbClr val="CCFF66"/>
                    </a:solidFill>
                  </a:tcPr>
                </a:tc>
                <a:tc>
                  <a:txBody>
                    <a:bodyPr/>
                    <a:lstStyle/>
                    <a:p>
                      <a:pPr marL="285750" indent="-285750">
                        <a:buClr>
                          <a:srgbClr val="FF0000"/>
                        </a:buClr>
                        <a:buFont typeface="Arial" pitchFamily="34" charset="0"/>
                        <a:buChar char="•"/>
                      </a:pPr>
                      <a:r>
                        <a:rPr lang="en-GB" b="1" dirty="0" err="1" smtClean="0"/>
                        <a:t>Kruskal</a:t>
                      </a:r>
                      <a:r>
                        <a:rPr lang="en-GB" b="1" dirty="0" smtClean="0"/>
                        <a:t>-Wallis or Friedman ANOVA</a:t>
                      </a:r>
                      <a:endParaRPr lang="en-GB" b="1" dirty="0"/>
                    </a:p>
                  </a:txBody>
                  <a:tcPr anchor="ctr">
                    <a:solidFill>
                      <a:srgbClr val="FF99FF"/>
                    </a:solidFill>
                  </a:tcPr>
                </a:tc>
              </a:tr>
              <a:tr h="541744">
                <a:tc>
                  <a:txBody>
                    <a:bodyPr/>
                    <a:lstStyle/>
                    <a:p>
                      <a:r>
                        <a:rPr lang="en-GB" b="1" dirty="0" smtClean="0"/>
                        <a:t>Correlation</a:t>
                      </a:r>
                      <a:endParaRPr lang="en-GB" b="1" dirty="0"/>
                    </a:p>
                  </a:txBody>
                  <a:tcPr anchor="ctr">
                    <a:solidFill>
                      <a:schemeClr val="accent1"/>
                    </a:solidFill>
                  </a:tcPr>
                </a:tc>
                <a:tc>
                  <a:txBody>
                    <a:bodyPr/>
                    <a:lstStyle/>
                    <a:p>
                      <a:pPr marL="285750" indent="-285750">
                        <a:buClr>
                          <a:srgbClr val="FF0000"/>
                        </a:buClr>
                        <a:buFont typeface="Arial" pitchFamily="34" charset="0"/>
                        <a:buChar char="•"/>
                      </a:pPr>
                      <a:r>
                        <a:rPr lang="en-GB" b="1" dirty="0" smtClean="0"/>
                        <a:t>Pearson</a:t>
                      </a:r>
                      <a:endParaRPr lang="en-GB" b="1" dirty="0"/>
                    </a:p>
                  </a:txBody>
                  <a:tcPr anchor="ctr">
                    <a:solidFill>
                      <a:srgbClr val="CCFF66"/>
                    </a:solidFill>
                  </a:tcPr>
                </a:tc>
                <a:tc>
                  <a:txBody>
                    <a:bodyPr/>
                    <a:lstStyle/>
                    <a:p>
                      <a:pPr marL="285750" indent="-285750">
                        <a:buClr>
                          <a:srgbClr val="FF0000"/>
                        </a:buClr>
                        <a:buFont typeface="Arial" pitchFamily="34" charset="0"/>
                        <a:buChar char="•"/>
                      </a:pPr>
                      <a:r>
                        <a:rPr lang="en-GB" b="1" dirty="0" smtClean="0"/>
                        <a:t>Spearman</a:t>
                      </a:r>
                      <a:endParaRPr lang="en-GB" b="1" dirty="0"/>
                    </a:p>
                  </a:txBody>
                  <a:tcPr anchor="ctr">
                    <a:solidFill>
                      <a:srgbClr val="FF99FF"/>
                    </a:solidFill>
                  </a:tcPr>
                </a:tc>
              </a:tr>
              <a:tr h="504056">
                <a:tc>
                  <a:txBody>
                    <a:bodyPr/>
                    <a:lstStyle/>
                    <a:p>
                      <a:r>
                        <a:rPr lang="en-GB" b="1" dirty="0" smtClean="0"/>
                        <a:t>Regression</a:t>
                      </a:r>
                      <a:endParaRPr lang="en-GB" b="1" dirty="0"/>
                    </a:p>
                  </a:txBody>
                  <a:tcPr anchor="ctr">
                    <a:solidFill>
                      <a:schemeClr val="accent1"/>
                    </a:solidFill>
                  </a:tcPr>
                </a:tc>
                <a:tc>
                  <a:txBody>
                    <a:bodyPr/>
                    <a:lstStyle/>
                    <a:p>
                      <a:pPr marL="285750" indent="-285750">
                        <a:buClr>
                          <a:srgbClr val="FF0000"/>
                        </a:buClr>
                        <a:buFont typeface="Arial" pitchFamily="34" charset="0"/>
                        <a:buChar char="•"/>
                      </a:pPr>
                      <a:r>
                        <a:rPr lang="en-GB" b="1" dirty="0" smtClean="0"/>
                        <a:t>Linear</a:t>
                      </a:r>
                      <a:endParaRPr lang="en-GB" b="1" dirty="0"/>
                    </a:p>
                  </a:txBody>
                  <a:tcPr anchor="ctr">
                    <a:solidFill>
                      <a:srgbClr val="CCFF66"/>
                    </a:solidFill>
                  </a:tcPr>
                </a:tc>
                <a:tc>
                  <a:txBody>
                    <a:bodyPr/>
                    <a:lstStyle/>
                    <a:p>
                      <a:pPr marL="285750" indent="-285750">
                        <a:buClr>
                          <a:srgbClr val="FF0000"/>
                        </a:buClr>
                        <a:buFont typeface="Arial" pitchFamily="34" charset="0"/>
                        <a:buChar char="•"/>
                      </a:pPr>
                      <a:r>
                        <a:rPr lang="en-GB" b="1" dirty="0" smtClean="0"/>
                        <a:t>Logistic</a:t>
                      </a:r>
                      <a:endParaRPr lang="en-GB" b="1" dirty="0"/>
                    </a:p>
                  </a:txBody>
                  <a:tcPr anchor="ctr">
                    <a:solidFill>
                      <a:srgbClr val="FF99FF"/>
                    </a:solidFill>
                  </a:tcPr>
                </a:tc>
              </a:tr>
            </a:tbl>
          </a:graphicData>
        </a:graphic>
      </p:graphicFrame>
    </p:spTree>
    <p:extLst>
      <p:ext uri="{BB962C8B-B14F-4D97-AF65-F5344CB8AC3E}">
        <p14:creationId xmlns:p14="http://schemas.microsoft.com/office/powerpoint/2010/main" val="3035219167"/>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GB" dirty="0" smtClean="0"/>
              <a:t>UNPAIRED OR INDEPENDENT-SAMPLE t-TEST</a:t>
            </a:r>
          </a:p>
        </p:txBody>
      </p:sp>
      <p:sp>
        <p:nvSpPr>
          <p:cNvPr id="31747" name="Content Placeholder 2"/>
          <p:cNvSpPr>
            <a:spLocks noGrp="1"/>
          </p:cNvSpPr>
          <p:nvPr>
            <p:ph idx="1"/>
          </p:nvPr>
        </p:nvSpPr>
        <p:spPr>
          <a:xfrm>
            <a:off x="1300163" y="1914525"/>
            <a:ext cx="6542087" cy="3962400"/>
          </a:xfrm>
        </p:spPr>
        <p:txBody>
          <a:bodyPr/>
          <a:lstStyle/>
          <a:p>
            <a:r>
              <a:rPr lang="en-GB" u="sng" dirty="0" smtClean="0"/>
              <a:t>Two</a:t>
            </a:r>
            <a:r>
              <a:rPr lang="en-GB" dirty="0" smtClean="0"/>
              <a:t> sets of data, from samples </a:t>
            </a:r>
            <a:r>
              <a:rPr lang="en-GB" u="sng" dirty="0" smtClean="0"/>
              <a:t>independent</a:t>
            </a:r>
            <a:r>
              <a:rPr lang="en-GB" dirty="0" smtClean="0"/>
              <a:t> of each other</a:t>
            </a:r>
          </a:p>
          <a:p>
            <a:r>
              <a:rPr lang="en-GB" dirty="0" smtClean="0"/>
              <a:t>Data follow normal distribution</a:t>
            </a:r>
          </a:p>
          <a:p>
            <a:r>
              <a:rPr lang="en-GB" dirty="0" smtClean="0"/>
              <a:t>Example</a:t>
            </a:r>
          </a:p>
          <a:p>
            <a:pPr lvl="1"/>
            <a:r>
              <a:rPr lang="en-GB" dirty="0" smtClean="0"/>
              <a:t>Comparing weights or ages of two groups of subjects (or animals) randomised into the two separate groups</a:t>
            </a:r>
          </a:p>
        </p:txBody>
      </p:sp>
    </p:spTree>
    <p:extLst>
      <p:ext uri="{BB962C8B-B14F-4D97-AF65-F5344CB8AC3E}">
        <p14:creationId xmlns:p14="http://schemas.microsoft.com/office/powerpoint/2010/main" val="774853783"/>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GB" smtClean="0"/>
              <a:t>UNPAIRED OR INDEPENDENT-SAMPLE t-TEST: PRINCIPLE</a:t>
            </a:r>
          </a:p>
        </p:txBody>
      </p:sp>
      <p:grpSp>
        <p:nvGrpSpPr>
          <p:cNvPr id="32771" name="Group 8"/>
          <p:cNvGrpSpPr>
            <a:grpSpLocks/>
          </p:cNvGrpSpPr>
          <p:nvPr/>
        </p:nvGrpSpPr>
        <p:grpSpPr bwMode="auto">
          <a:xfrm>
            <a:off x="90488" y="1785938"/>
            <a:ext cx="5695950" cy="1304925"/>
            <a:chOff x="762000" y="3657600"/>
            <a:chExt cx="6934200" cy="2362200"/>
          </a:xfrm>
        </p:grpSpPr>
        <p:sp>
          <p:nvSpPr>
            <p:cNvPr id="32782" name="Line 3"/>
            <p:cNvSpPr>
              <a:spLocks noChangeShapeType="1"/>
            </p:cNvSpPr>
            <p:nvPr/>
          </p:nvSpPr>
          <p:spPr bwMode="auto">
            <a:xfrm>
              <a:off x="762000" y="6019800"/>
              <a:ext cx="6934200" cy="0"/>
            </a:xfrm>
            <a:prstGeom prst="line">
              <a:avLst/>
            </a:prstGeom>
            <a:noFill/>
            <a:ln w="19050">
              <a:solidFill>
                <a:srgbClr val="777777"/>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2783" name="Freeform 4"/>
            <p:cNvSpPr>
              <a:spLocks/>
            </p:cNvSpPr>
            <p:nvPr/>
          </p:nvSpPr>
          <p:spPr bwMode="auto">
            <a:xfrm>
              <a:off x="1981200" y="3657600"/>
              <a:ext cx="1981200" cy="2286000"/>
            </a:xfrm>
            <a:custGeom>
              <a:avLst/>
              <a:gdLst>
                <a:gd name="T0" fmla="*/ 2147483647 w 900"/>
                <a:gd name="T1" fmla="*/ 2147483647 h 446"/>
                <a:gd name="T2" fmla="*/ 2147483647 w 900"/>
                <a:gd name="T3" fmla="*/ 2147483647 h 446"/>
                <a:gd name="T4" fmla="*/ 2147483647 w 900"/>
                <a:gd name="T5" fmla="*/ 2147483647 h 446"/>
                <a:gd name="T6" fmla="*/ 2147483647 w 900"/>
                <a:gd name="T7" fmla="*/ 2147483647 h 446"/>
                <a:gd name="T8" fmla="*/ 2147483647 w 900"/>
                <a:gd name="T9" fmla="*/ 2147483647 h 446"/>
                <a:gd name="T10" fmla="*/ 2147483647 w 900"/>
                <a:gd name="T11" fmla="*/ 2147483647 h 446"/>
                <a:gd name="T12" fmla="*/ 2147483647 w 900"/>
                <a:gd name="T13" fmla="*/ 2147483647 h 446"/>
                <a:gd name="T14" fmla="*/ 2147483647 w 900"/>
                <a:gd name="T15" fmla="*/ 2147483647 h 446"/>
                <a:gd name="T16" fmla="*/ 2147483647 w 900"/>
                <a:gd name="T17" fmla="*/ 2147483647 h 446"/>
                <a:gd name="T18" fmla="*/ 2147483647 w 900"/>
                <a:gd name="T19" fmla="*/ 2147483647 h 446"/>
                <a:gd name="T20" fmla="*/ 2147483647 w 900"/>
                <a:gd name="T21" fmla="*/ 2147483647 h 446"/>
                <a:gd name="T22" fmla="*/ 2147483647 w 900"/>
                <a:gd name="T23" fmla="*/ 2147483647 h 446"/>
                <a:gd name="T24" fmla="*/ 2147483647 w 900"/>
                <a:gd name="T25" fmla="*/ 2147483647 h 446"/>
                <a:gd name="T26" fmla="*/ 2147483647 w 900"/>
                <a:gd name="T27" fmla="*/ 2147483647 h 446"/>
                <a:gd name="T28" fmla="*/ 2147483647 w 900"/>
                <a:gd name="T29" fmla="*/ 2147483647 h 446"/>
                <a:gd name="T30" fmla="*/ 2147483647 w 900"/>
                <a:gd name="T31" fmla="*/ 2147483647 h 446"/>
                <a:gd name="T32" fmla="*/ 2147483647 w 900"/>
                <a:gd name="T33" fmla="*/ 2147483647 h 446"/>
                <a:gd name="T34" fmla="*/ 2147483647 w 900"/>
                <a:gd name="T35" fmla="*/ 2147483647 h 446"/>
                <a:gd name="T36" fmla="*/ 2147483647 w 900"/>
                <a:gd name="T37" fmla="*/ 2147483647 h 446"/>
                <a:gd name="T38" fmla="*/ 2147483647 w 900"/>
                <a:gd name="T39" fmla="*/ 2147483647 h 446"/>
                <a:gd name="T40" fmla="*/ 2147483647 w 900"/>
                <a:gd name="T41" fmla="*/ 2147483647 h 446"/>
                <a:gd name="T42" fmla="*/ 2147483647 w 900"/>
                <a:gd name="T43" fmla="*/ 2147483647 h 446"/>
                <a:gd name="T44" fmla="*/ 2147483647 w 900"/>
                <a:gd name="T45" fmla="*/ 2147483647 h 446"/>
                <a:gd name="T46" fmla="*/ 2147483647 w 900"/>
                <a:gd name="T47" fmla="*/ 2147483647 h 446"/>
                <a:gd name="T48" fmla="*/ 2147483647 w 900"/>
                <a:gd name="T49" fmla="*/ 2147483647 h 446"/>
                <a:gd name="T50" fmla="*/ 2147483647 w 900"/>
                <a:gd name="T51" fmla="*/ 2147483647 h 446"/>
                <a:gd name="T52" fmla="*/ 2147483647 w 900"/>
                <a:gd name="T53" fmla="*/ 2147483647 h 446"/>
                <a:gd name="T54" fmla="*/ 2147483647 w 900"/>
                <a:gd name="T55" fmla="*/ 2147483647 h 446"/>
                <a:gd name="T56" fmla="*/ 2147483647 w 900"/>
                <a:gd name="T57" fmla="*/ 2147483647 h 446"/>
                <a:gd name="T58" fmla="*/ 2147483647 w 900"/>
                <a:gd name="T59" fmla="*/ 0 h 446"/>
                <a:gd name="T60" fmla="*/ 2147483647 w 900"/>
                <a:gd name="T61" fmla="*/ 0 h 446"/>
                <a:gd name="T62" fmla="*/ 2147483647 w 900"/>
                <a:gd name="T63" fmla="*/ 2147483647 h 446"/>
                <a:gd name="T64" fmla="*/ 2147483647 w 900"/>
                <a:gd name="T65" fmla="*/ 2147483647 h 446"/>
                <a:gd name="T66" fmla="*/ 2147483647 w 900"/>
                <a:gd name="T67" fmla="*/ 2147483647 h 446"/>
                <a:gd name="T68" fmla="*/ 2147483647 w 900"/>
                <a:gd name="T69" fmla="*/ 2147483647 h 446"/>
                <a:gd name="T70" fmla="*/ 2147483647 w 900"/>
                <a:gd name="T71" fmla="*/ 2147483647 h 446"/>
                <a:gd name="T72" fmla="*/ 2147483647 w 900"/>
                <a:gd name="T73" fmla="*/ 2147483647 h 446"/>
                <a:gd name="T74" fmla="*/ 2147483647 w 900"/>
                <a:gd name="T75" fmla="*/ 2147483647 h 446"/>
                <a:gd name="T76" fmla="*/ 2147483647 w 900"/>
                <a:gd name="T77" fmla="*/ 2147483647 h 446"/>
                <a:gd name="T78" fmla="*/ 2147483647 w 900"/>
                <a:gd name="T79" fmla="*/ 2147483647 h 446"/>
                <a:gd name="T80" fmla="*/ 2147483647 w 900"/>
                <a:gd name="T81" fmla="*/ 2147483647 h 446"/>
                <a:gd name="T82" fmla="*/ 2147483647 w 900"/>
                <a:gd name="T83" fmla="*/ 2147483647 h 446"/>
                <a:gd name="T84" fmla="*/ 2147483647 w 900"/>
                <a:gd name="T85" fmla="*/ 2147483647 h 446"/>
                <a:gd name="T86" fmla="*/ 2147483647 w 900"/>
                <a:gd name="T87" fmla="*/ 2147483647 h 446"/>
                <a:gd name="T88" fmla="*/ 2147483647 w 900"/>
                <a:gd name="T89" fmla="*/ 2147483647 h 446"/>
                <a:gd name="T90" fmla="*/ 2147483647 w 900"/>
                <a:gd name="T91" fmla="*/ 2147483647 h 446"/>
                <a:gd name="T92" fmla="*/ 2147483647 w 900"/>
                <a:gd name="T93" fmla="*/ 2147483647 h 446"/>
                <a:gd name="T94" fmla="*/ 2147483647 w 900"/>
                <a:gd name="T95" fmla="*/ 2147483647 h 446"/>
                <a:gd name="T96" fmla="*/ 2147483647 w 900"/>
                <a:gd name="T97" fmla="*/ 2147483647 h 446"/>
                <a:gd name="T98" fmla="*/ 2147483647 w 900"/>
                <a:gd name="T99" fmla="*/ 2147483647 h 446"/>
                <a:gd name="T100" fmla="*/ 2147483647 w 900"/>
                <a:gd name="T101" fmla="*/ 2147483647 h 446"/>
                <a:gd name="T102" fmla="*/ 2147483647 w 900"/>
                <a:gd name="T103" fmla="*/ 2147483647 h 446"/>
                <a:gd name="T104" fmla="*/ 2147483647 w 900"/>
                <a:gd name="T105" fmla="*/ 2147483647 h 446"/>
                <a:gd name="T106" fmla="*/ 2147483647 w 900"/>
                <a:gd name="T107" fmla="*/ 2147483647 h 446"/>
                <a:gd name="T108" fmla="*/ 2147483647 w 900"/>
                <a:gd name="T109" fmla="*/ 2147483647 h 446"/>
                <a:gd name="T110" fmla="*/ 2147483647 w 900"/>
                <a:gd name="T111" fmla="*/ 2147483647 h 446"/>
                <a:gd name="T112" fmla="*/ 2147483647 w 900"/>
                <a:gd name="T113" fmla="*/ 2147483647 h 446"/>
                <a:gd name="T114" fmla="*/ 2147483647 w 900"/>
                <a:gd name="T115" fmla="*/ 2147483647 h 446"/>
                <a:gd name="T116" fmla="*/ 2147483647 w 900"/>
                <a:gd name="T117" fmla="*/ 2147483647 h 446"/>
                <a:gd name="T118" fmla="*/ 2147483647 w 900"/>
                <a:gd name="T119" fmla="*/ 2147483647 h 44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00"/>
                <a:gd name="T181" fmla="*/ 0 h 446"/>
                <a:gd name="T182" fmla="*/ 900 w 900"/>
                <a:gd name="T183" fmla="*/ 446 h 44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00" h="446">
                  <a:moveTo>
                    <a:pt x="0" y="446"/>
                  </a:moveTo>
                  <a:lnTo>
                    <a:pt x="5" y="444"/>
                  </a:lnTo>
                  <a:lnTo>
                    <a:pt x="10" y="442"/>
                  </a:lnTo>
                  <a:lnTo>
                    <a:pt x="15" y="439"/>
                  </a:lnTo>
                  <a:lnTo>
                    <a:pt x="20" y="437"/>
                  </a:lnTo>
                  <a:lnTo>
                    <a:pt x="25" y="434"/>
                  </a:lnTo>
                  <a:lnTo>
                    <a:pt x="30" y="431"/>
                  </a:lnTo>
                  <a:lnTo>
                    <a:pt x="35" y="428"/>
                  </a:lnTo>
                  <a:lnTo>
                    <a:pt x="40" y="425"/>
                  </a:lnTo>
                  <a:lnTo>
                    <a:pt x="45" y="422"/>
                  </a:lnTo>
                  <a:lnTo>
                    <a:pt x="50" y="419"/>
                  </a:lnTo>
                  <a:lnTo>
                    <a:pt x="55" y="415"/>
                  </a:lnTo>
                  <a:lnTo>
                    <a:pt x="60" y="412"/>
                  </a:lnTo>
                  <a:lnTo>
                    <a:pt x="65" y="408"/>
                  </a:lnTo>
                  <a:lnTo>
                    <a:pt x="70" y="404"/>
                  </a:lnTo>
                  <a:lnTo>
                    <a:pt x="75" y="400"/>
                  </a:lnTo>
                  <a:lnTo>
                    <a:pt x="80" y="396"/>
                  </a:lnTo>
                  <a:lnTo>
                    <a:pt x="85" y="392"/>
                  </a:lnTo>
                  <a:lnTo>
                    <a:pt x="90" y="388"/>
                  </a:lnTo>
                  <a:lnTo>
                    <a:pt x="95" y="384"/>
                  </a:lnTo>
                  <a:lnTo>
                    <a:pt x="100" y="379"/>
                  </a:lnTo>
                  <a:lnTo>
                    <a:pt x="105" y="374"/>
                  </a:lnTo>
                  <a:lnTo>
                    <a:pt x="110" y="369"/>
                  </a:lnTo>
                  <a:lnTo>
                    <a:pt x="115" y="365"/>
                  </a:lnTo>
                  <a:lnTo>
                    <a:pt x="120" y="359"/>
                  </a:lnTo>
                  <a:lnTo>
                    <a:pt x="125" y="354"/>
                  </a:lnTo>
                  <a:lnTo>
                    <a:pt x="130" y="349"/>
                  </a:lnTo>
                  <a:lnTo>
                    <a:pt x="135" y="343"/>
                  </a:lnTo>
                  <a:lnTo>
                    <a:pt x="140" y="338"/>
                  </a:lnTo>
                  <a:lnTo>
                    <a:pt x="145" y="332"/>
                  </a:lnTo>
                  <a:lnTo>
                    <a:pt x="150" y="326"/>
                  </a:lnTo>
                  <a:lnTo>
                    <a:pt x="155" y="320"/>
                  </a:lnTo>
                  <a:lnTo>
                    <a:pt x="160" y="314"/>
                  </a:lnTo>
                  <a:lnTo>
                    <a:pt x="165" y="308"/>
                  </a:lnTo>
                  <a:lnTo>
                    <a:pt x="170" y="302"/>
                  </a:lnTo>
                  <a:lnTo>
                    <a:pt x="175" y="295"/>
                  </a:lnTo>
                  <a:lnTo>
                    <a:pt x="180" y="289"/>
                  </a:lnTo>
                  <a:lnTo>
                    <a:pt x="185" y="282"/>
                  </a:lnTo>
                  <a:lnTo>
                    <a:pt x="190" y="275"/>
                  </a:lnTo>
                  <a:lnTo>
                    <a:pt x="195" y="269"/>
                  </a:lnTo>
                  <a:lnTo>
                    <a:pt x="200" y="262"/>
                  </a:lnTo>
                  <a:lnTo>
                    <a:pt x="205" y="255"/>
                  </a:lnTo>
                  <a:lnTo>
                    <a:pt x="210" y="248"/>
                  </a:lnTo>
                  <a:lnTo>
                    <a:pt x="215" y="241"/>
                  </a:lnTo>
                  <a:lnTo>
                    <a:pt x="220" y="234"/>
                  </a:lnTo>
                  <a:lnTo>
                    <a:pt x="225" y="226"/>
                  </a:lnTo>
                  <a:lnTo>
                    <a:pt x="230" y="219"/>
                  </a:lnTo>
                  <a:lnTo>
                    <a:pt x="235" y="212"/>
                  </a:lnTo>
                  <a:lnTo>
                    <a:pt x="240" y="205"/>
                  </a:lnTo>
                  <a:lnTo>
                    <a:pt x="245" y="197"/>
                  </a:lnTo>
                  <a:lnTo>
                    <a:pt x="250" y="190"/>
                  </a:lnTo>
                  <a:lnTo>
                    <a:pt x="255" y="183"/>
                  </a:lnTo>
                  <a:lnTo>
                    <a:pt x="260" y="176"/>
                  </a:lnTo>
                  <a:lnTo>
                    <a:pt x="265" y="168"/>
                  </a:lnTo>
                  <a:lnTo>
                    <a:pt x="270" y="161"/>
                  </a:lnTo>
                  <a:lnTo>
                    <a:pt x="275" y="154"/>
                  </a:lnTo>
                  <a:lnTo>
                    <a:pt x="280" y="147"/>
                  </a:lnTo>
                  <a:lnTo>
                    <a:pt x="285" y="140"/>
                  </a:lnTo>
                  <a:lnTo>
                    <a:pt x="290" y="133"/>
                  </a:lnTo>
                  <a:lnTo>
                    <a:pt x="295" y="126"/>
                  </a:lnTo>
                  <a:lnTo>
                    <a:pt x="300" y="119"/>
                  </a:lnTo>
                  <a:lnTo>
                    <a:pt x="305" y="112"/>
                  </a:lnTo>
                  <a:lnTo>
                    <a:pt x="310" y="105"/>
                  </a:lnTo>
                  <a:lnTo>
                    <a:pt x="315" y="99"/>
                  </a:lnTo>
                  <a:lnTo>
                    <a:pt x="320" y="92"/>
                  </a:lnTo>
                  <a:lnTo>
                    <a:pt x="325" y="86"/>
                  </a:lnTo>
                  <a:lnTo>
                    <a:pt x="330" y="80"/>
                  </a:lnTo>
                  <a:lnTo>
                    <a:pt x="335" y="74"/>
                  </a:lnTo>
                  <a:lnTo>
                    <a:pt x="340" y="68"/>
                  </a:lnTo>
                  <a:lnTo>
                    <a:pt x="345" y="63"/>
                  </a:lnTo>
                  <a:lnTo>
                    <a:pt x="350" y="57"/>
                  </a:lnTo>
                  <a:lnTo>
                    <a:pt x="355" y="52"/>
                  </a:lnTo>
                  <a:lnTo>
                    <a:pt x="360" y="47"/>
                  </a:lnTo>
                  <a:lnTo>
                    <a:pt x="365" y="42"/>
                  </a:lnTo>
                  <a:lnTo>
                    <a:pt x="370" y="38"/>
                  </a:lnTo>
                  <a:lnTo>
                    <a:pt x="375" y="33"/>
                  </a:lnTo>
                  <a:lnTo>
                    <a:pt x="380" y="29"/>
                  </a:lnTo>
                  <a:lnTo>
                    <a:pt x="385" y="25"/>
                  </a:lnTo>
                  <a:lnTo>
                    <a:pt x="390" y="22"/>
                  </a:lnTo>
                  <a:lnTo>
                    <a:pt x="395" y="18"/>
                  </a:lnTo>
                  <a:lnTo>
                    <a:pt x="400" y="15"/>
                  </a:lnTo>
                  <a:lnTo>
                    <a:pt x="405" y="12"/>
                  </a:lnTo>
                  <a:lnTo>
                    <a:pt x="410" y="10"/>
                  </a:lnTo>
                  <a:lnTo>
                    <a:pt x="415" y="8"/>
                  </a:lnTo>
                  <a:lnTo>
                    <a:pt x="420" y="6"/>
                  </a:lnTo>
                  <a:lnTo>
                    <a:pt x="425" y="4"/>
                  </a:lnTo>
                  <a:lnTo>
                    <a:pt x="430" y="2"/>
                  </a:lnTo>
                  <a:lnTo>
                    <a:pt x="435" y="1"/>
                  </a:lnTo>
                  <a:lnTo>
                    <a:pt x="440" y="0"/>
                  </a:lnTo>
                  <a:lnTo>
                    <a:pt x="445" y="0"/>
                  </a:lnTo>
                  <a:lnTo>
                    <a:pt x="450" y="0"/>
                  </a:lnTo>
                  <a:lnTo>
                    <a:pt x="455" y="0"/>
                  </a:lnTo>
                  <a:lnTo>
                    <a:pt x="460" y="0"/>
                  </a:lnTo>
                  <a:lnTo>
                    <a:pt x="465" y="1"/>
                  </a:lnTo>
                  <a:lnTo>
                    <a:pt x="470" y="2"/>
                  </a:lnTo>
                  <a:lnTo>
                    <a:pt x="475" y="3"/>
                  </a:lnTo>
                  <a:lnTo>
                    <a:pt x="480" y="4"/>
                  </a:lnTo>
                  <a:lnTo>
                    <a:pt x="485" y="6"/>
                  </a:lnTo>
                  <a:lnTo>
                    <a:pt x="490" y="8"/>
                  </a:lnTo>
                  <a:lnTo>
                    <a:pt x="495" y="11"/>
                  </a:lnTo>
                  <a:lnTo>
                    <a:pt x="500" y="13"/>
                  </a:lnTo>
                  <a:lnTo>
                    <a:pt x="505" y="16"/>
                  </a:lnTo>
                  <a:lnTo>
                    <a:pt x="510" y="19"/>
                  </a:lnTo>
                  <a:lnTo>
                    <a:pt x="515" y="23"/>
                  </a:lnTo>
                  <a:lnTo>
                    <a:pt x="520" y="27"/>
                  </a:lnTo>
                  <a:lnTo>
                    <a:pt x="525" y="31"/>
                  </a:lnTo>
                  <a:lnTo>
                    <a:pt x="530" y="35"/>
                  </a:lnTo>
                  <a:lnTo>
                    <a:pt x="535" y="39"/>
                  </a:lnTo>
                  <a:lnTo>
                    <a:pt x="540" y="44"/>
                  </a:lnTo>
                  <a:lnTo>
                    <a:pt x="545" y="49"/>
                  </a:lnTo>
                  <a:lnTo>
                    <a:pt x="550" y="54"/>
                  </a:lnTo>
                  <a:lnTo>
                    <a:pt x="555" y="59"/>
                  </a:lnTo>
                  <a:lnTo>
                    <a:pt x="560" y="65"/>
                  </a:lnTo>
                  <a:lnTo>
                    <a:pt x="565" y="70"/>
                  </a:lnTo>
                  <a:lnTo>
                    <a:pt x="570" y="76"/>
                  </a:lnTo>
                  <a:lnTo>
                    <a:pt x="575" y="82"/>
                  </a:lnTo>
                  <a:lnTo>
                    <a:pt x="580" y="88"/>
                  </a:lnTo>
                  <a:lnTo>
                    <a:pt x="585" y="94"/>
                  </a:lnTo>
                  <a:lnTo>
                    <a:pt x="590" y="101"/>
                  </a:lnTo>
                  <a:lnTo>
                    <a:pt x="595" y="107"/>
                  </a:lnTo>
                  <a:lnTo>
                    <a:pt x="600" y="114"/>
                  </a:lnTo>
                  <a:lnTo>
                    <a:pt x="605" y="121"/>
                  </a:lnTo>
                  <a:lnTo>
                    <a:pt x="610" y="128"/>
                  </a:lnTo>
                  <a:lnTo>
                    <a:pt x="615" y="135"/>
                  </a:lnTo>
                  <a:lnTo>
                    <a:pt x="620" y="142"/>
                  </a:lnTo>
                  <a:lnTo>
                    <a:pt x="625" y="149"/>
                  </a:lnTo>
                  <a:lnTo>
                    <a:pt x="630" y="156"/>
                  </a:lnTo>
                  <a:lnTo>
                    <a:pt x="635" y="163"/>
                  </a:lnTo>
                  <a:lnTo>
                    <a:pt x="640" y="171"/>
                  </a:lnTo>
                  <a:lnTo>
                    <a:pt x="645" y="178"/>
                  </a:lnTo>
                  <a:lnTo>
                    <a:pt x="650" y="185"/>
                  </a:lnTo>
                  <a:lnTo>
                    <a:pt x="655" y="192"/>
                  </a:lnTo>
                  <a:lnTo>
                    <a:pt x="660" y="200"/>
                  </a:lnTo>
                  <a:lnTo>
                    <a:pt x="665" y="207"/>
                  </a:lnTo>
                  <a:lnTo>
                    <a:pt x="670" y="214"/>
                  </a:lnTo>
                  <a:lnTo>
                    <a:pt x="675" y="221"/>
                  </a:lnTo>
                  <a:lnTo>
                    <a:pt x="680" y="229"/>
                  </a:lnTo>
                  <a:lnTo>
                    <a:pt x="685" y="236"/>
                  </a:lnTo>
                  <a:lnTo>
                    <a:pt x="690" y="243"/>
                  </a:lnTo>
                  <a:lnTo>
                    <a:pt x="695" y="250"/>
                  </a:lnTo>
                  <a:lnTo>
                    <a:pt x="700" y="257"/>
                  </a:lnTo>
                  <a:lnTo>
                    <a:pt x="705" y="264"/>
                  </a:lnTo>
                  <a:lnTo>
                    <a:pt x="710" y="271"/>
                  </a:lnTo>
                  <a:lnTo>
                    <a:pt x="715" y="278"/>
                  </a:lnTo>
                  <a:lnTo>
                    <a:pt x="720" y="284"/>
                  </a:lnTo>
                  <a:lnTo>
                    <a:pt x="725" y="291"/>
                  </a:lnTo>
                  <a:lnTo>
                    <a:pt x="730" y="297"/>
                  </a:lnTo>
                  <a:lnTo>
                    <a:pt x="735" y="304"/>
                  </a:lnTo>
                  <a:lnTo>
                    <a:pt x="740" y="310"/>
                  </a:lnTo>
                  <a:lnTo>
                    <a:pt x="745" y="316"/>
                  </a:lnTo>
                  <a:lnTo>
                    <a:pt x="750" y="322"/>
                  </a:lnTo>
                  <a:lnTo>
                    <a:pt x="755" y="328"/>
                  </a:lnTo>
                  <a:lnTo>
                    <a:pt x="760" y="334"/>
                  </a:lnTo>
                  <a:lnTo>
                    <a:pt x="765" y="340"/>
                  </a:lnTo>
                  <a:lnTo>
                    <a:pt x="770" y="345"/>
                  </a:lnTo>
                  <a:lnTo>
                    <a:pt x="775" y="351"/>
                  </a:lnTo>
                  <a:lnTo>
                    <a:pt x="780" y="356"/>
                  </a:lnTo>
                  <a:lnTo>
                    <a:pt x="785" y="361"/>
                  </a:lnTo>
                  <a:lnTo>
                    <a:pt x="790" y="366"/>
                  </a:lnTo>
                  <a:lnTo>
                    <a:pt x="795" y="371"/>
                  </a:lnTo>
                  <a:lnTo>
                    <a:pt x="800" y="376"/>
                  </a:lnTo>
                  <a:lnTo>
                    <a:pt x="805" y="380"/>
                  </a:lnTo>
                  <a:lnTo>
                    <a:pt x="810" y="385"/>
                  </a:lnTo>
                  <a:lnTo>
                    <a:pt x="815" y="389"/>
                  </a:lnTo>
                  <a:lnTo>
                    <a:pt x="820" y="394"/>
                  </a:lnTo>
                  <a:lnTo>
                    <a:pt x="825" y="398"/>
                  </a:lnTo>
                  <a:lnTo>
                    <a:pt x="830" y="402"/>
                  </a:lnTo>
                  <a:lnTo>
                    <a:pt x="835" y="406"/>
                  </a:lnTo>
                  <a:lnTo>
                    <a:pt x="840" y="409"/>
                  </a:lnTo>
                  <a:lnTo>
                    <a:pt x="845" y="413"/>
                  </a:lnTo>
                  <a:lnTo>
                    <a:pt x="850" y="416"/>
                  </a:lnTo>
                  <a:lnTo>
                    <a:pt x="855" y="420"/>
                  </a:lnTo>
                  <a:lnTo>
                    <a:pt x="860" y="423"/>
                  </a:lnTo>
                  <a:lnTo>
                    <a:pt x="865" y="426"/>
                  </a:lnTo>
                  <a:lnTo>
                    <a:pt x="870" y="429"/>
                  </a:lnTo>
                  <a:lnTo>
                    <a:pt x="875" y="432"/>
                  </a:lnTo>
                  <a:lnTo>
                    <a:pt x="880" y="435"/>
                  </a:lnTo>
                  <a:lnTo>
                    <a:pt x="885" y="437"/>
                  </a:lnTo>
                  <a:lnTo>
                    <a:pt x="890" y="440"/>
                  </a:lnTo>
                  <a:lnTo>
                    <a:pt x="895" y="443"/>
                  </a:lnTo>
                  <a:lnTo>
                    <a:pt x="900" y="445"/>
                  </a:lnTo>
                </a:path>
              </a:pathLst>
            </a:custGeom>
            <a:noFill/>
            <a:ln w="57150">
              <a:solidFill>
                <a:srgbClr val="FF0066"/>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2784" name="Line 5"/>
            <p:cNvSpPr>
              <a:spLocks noChangeShapeType="1"/>
            </p:cNvSpPr>
            <p:nvPr/>
          </p:nvSpPr>
          <p:spPr bwMode="auto">
            <a:xfrm flipV="1">
              <a:off x="2971800" y="3657600"/>
              <a:ext cx="0" cy="2362200"/>
            </a:xfrm>
            <a:prstGeom prst="line">
              <a:avLst/>
            </a:prstGeom>
            <a:noFill/>
            <a:ln w="57150">
              <a:solidFill>
                <a:srgbClr val="FF33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2785" name="Freeform 10"/>
            <p:cNvSpPr>
              <a:spLocks/>
            </p:cNvSpPr>
            <p:nvPr/>
          </p:nvSpPr>
          <p:spPr bwMode="auto">
            <a:xfrm>
              <a:off x="4572000" y="3657600"/>
              <a:ext cx="1981200" cy="2286000"/>
            </a:xfrm>
            <a:custGeom>
              <a:avLst/>
              <a:gdLst>
                <a:gd name="T0" fmla="*/ 2147483647 w 900"/>
                <a:gd name="T1" fmla="*/ 2147483647 h 446"/>
                <a:gd name="T2" fmla="*/ 2147483647 w 900"/>
                <a:gd name="T3" fmla="*/ 2147483647 h 446"/>
                <a:gd name="T4" fmla="*/ 2147483647 w 900"/>
                <a:gd name="T5" fmla="*/ 2147483647 h 446"/>
                <a:gd name="T6" fmla="*/ 2147483647 w 900"/>
                <a:gd name="T7" fmla="*/ 2147483647 h 446"/>
                <a:gd name="T8" fmla="*/ 2147483647 w 900"/>
                <a:gd name="T9" fmla="*/ 2147483647 h 446"/>
                <a:gd name="T10" fmla="*/ 2147483647 w 900"/>
                <a:gd name="T11" fmla="*/ 2147483647 h 446"/>
                <a:gd name="T12" fmla="*/ 2147483647 w 900"/>
                <a:gd name="T13" fmla="*/ 2147483647 h 446"/>
                <a:gd name="T14" fmla="*/ 2147483647 w 900"/>
                <a:gd name="T15" fmla="*/ 2147483647 h 446"/>
                <a:gd name="T16" fmla="*/ 2147483647 w 900"/>
                <a:gd name="T17" fmla="*/ 2147483647 h 446"/>
                <a:gd name="T18" fmla="*/ 2147483647 w 900"/>
                <a:gd name="T19" fmla="*/ 2147483647 h 446"/>
                <a:gd name="T20" fmla="*/ 2147483647 w 900"/>
                <a:gd name="T21" fmla="*/ 2147483647 h 446"/>
                <a:gd name="T22" fmla="*/ 2147483647 w 900"/>
                <a:gd name="T23" fmla="*/ 2147483647 h 446"/>
                <a:gd name="T24" fmla="*/ 2147483647 w 900"/>
                <a:gd name="T25" fmla="*/ 2147483647 h 446"/>
                <a:gd name="T26" fmla="*/ 2147483647 w 900"/>
                <a:gd name="T27" fmla="*/ 2147483647 h 446"/>
                <a:gd name="T28" fmla="*/ 2147483647 w 900"/>
                <a:gd name="T29" fmla="*/ 2147483647 h 446"/>
                <a:gd name="T30" fmla="*/ 2147483647 w 900"/>
                <a:gd name="T31" fmla="*/ 2147483647 h 446"/>
                <a:gd name="T32" fmla="*/ 2147483647 w 900"/>
                <a:gd name="T33" fmla="*/ 2147483647 h 446"/>
                <a:gd name="T34" fmla="*/ 2147483647 w 900"/>
                <a:gd name="T35" fmla="*/ 2147483647 h 446"/>
                <a:gd name="T36" fmla="*/ 2147483647 w 900"/>
                <a:gd name="T37" fmla="*/ 2147483647 h 446"/>
                <a:gd name="T38" fmla="*/ 2147483647 w 900"/>
                <a:gd name="T39" fmla="*/ 2147483647 h 446"/>
                <a:gd name="T40" fmla="*/ 2147483647 w 900"/>
                <a:gd name="T41" fmla="*/ 2147483647 h 446"/>
                <a:gd name="T42" fmla="*/ 2147483647 w 900"/>
                <a:gd name="T43" fmla="*/ 2147483647 h 446"/>
                <a:gd name="T44" fmla="*/ 2147483647 w 900"/>
                <a:gd name="T45" fmla="*/ 2147483647 h 446"/>
                <a:gd name="T46" fmla="*/ 2147483647 w 900"/>
                <a:gd name="T47" fmla="*/ 2147483647 h 446"/>
                <a:gd name="T48" fmla="*/ 2147483647 w 900"/>
                <a:gd name="T49" fmla="*/ 2147483647 h 446"/>
                <a:gd name="T50" fmla="*/ 2147483647 w 900"/>
                <a:gd name="T51" fmla="*/ 2147483647 h 446"/>
                <a:gd name="T52" fmla="*/ 2147483647 w 900"/>
                <a:gd name="T53" fmla="*/ 2147483647 h 446"/>
                <a:gd name="T54" fmla="*/ 2147483647 w 900"/>
                <a:gd name="T55" fmla="*/ 2147483647 h 446"/>
                <a:gd name="T56" fmla="*/ 2147483647 w 900"/>
                <a:gd name="T57" fmla="*/ 2147483647 h 446"/>
                <a:gd name="T58" fmla="*/ 2147483647 w 900"/>
                <a:gd name="T59" fmla="*/ 0 h 446"/>
                <a:gd name="T60" fmla="*/ 2147483647 w 900"/>
                <a:gd name="T61" fmla="*/ 0 h 446"/>
                <a:gd name="T62" fmla="*/ 2147483647 w 900"/>
                <a:gd name="T63" fmla="*/ 2147483647 h 446"/>
                <a:gd name="T64" fmla="*/ 2147483647 w 900"/>
                <a:gd name="T65" fmla="*/ 2147483647 h 446"/>
                <a:gd name="T66" fmla="*/ 2147483647 w 900"/>
                <a:gd name="T67" fmla="*/ 2147483647 h 446"/>
                <a:gd name="T68" fmla="*/ 2147483647 w 900"/>
                <a:gd name="T69" fmla="*/ 2147483647 h 446"/>
                <a:gd name="T70" fmla="*/ 2147483647 w 900"/>
                <a:gd name="T71" fmla="*/ 2147483647 h 446"/>
                <a:gd name="T72" fmla="*/ 2147483647 w 900"/>
                <a:gd name="T73" fmla="*/ 2147483647 h 446"/>
                <a:gd name="T74" fmla="*/ 2147483647 w 900"/>
                <a:gd name="T75" fmla="*/ 2147483647 h 446"/>
                <a:gd name="T76" fmla="*/ 2147483647 w 900"/>
                <a:gd name="T77" fmla="*/ 2147483647 h 446"/>
                <a:gd name="T78" fmla="*/ 2147483647 w 900"/>
                <a:gd name="T79" fmla="*/ 2147483647 h 446"/>
                <a:gd name="T80" fmla="*/ 2147483647 w 900"/>
                <a:gd name="T81" fmla="*/ 2147483647 h 446"/>
                <a:gd name="T82" fmla="*/ 2147483647 w 900"/>
                <a:gd name="T83" fmla="*/ 2147483647 h 446"/>
                <a:gd name="T84" fmla="*/ 2147483647 w 900"/>
                <a:gd name="T85" fmla="*/ 2147483647 h 446"/>
                <a:gd name="T86" fmla="*/ 2147483647 w 900"/>
                <a:gd name="T87" fmla="*/ 2147483647 h 446"/>
                <a:gd name="T88" fmla="*/ 2147483647 w 900"/>
                <a:gd name="T89" fmla="*/ 2147483647 h 446"/>
                <a:gd name="T90" fmla="*/ 2147483647 w 900"/>
                <a:gd name="T91" fmla="*/ 2147483647 h 446"/>
                <a:gd name="T92" fmla="*/ 2147483647 w 900"/>
                <a:gd name="T93" fmla="*/ 2147483647 h 446"/>
                <a:gd name="T94" fmla="*/ 2147483647 w 900"/>
                <a:gd name="T95" fmla="*/ 2147483647 h 446"/>
                <a:gd name="T96" fmla="*/ 2147483647 w 900"/>
                <a:gd name="T97" fmla="*/ 2147483647 h 446"/>
                <a:gd name="T98" fmla="*/ 2147483647 w 900"/>
                <a:gd name="T99" fmla="*/ 2147483647 h 446"/>
                <a:gd name="T100" fmla="*/ 2147483647 w 900"/>
                <a:gd name="T101" fmla="*/ 2147483647 h 446"/>
                <a:gd name="T102" fmla="*/ 2147483647 w 900"/>
                <a:gd name="T103" fmla="*/ 2147483647 h 446"/>
                <a:gd name="T104" fmla="*/ 2147483647 w 900"/>
                <a:gd name="T105" fmla="*/ 2147483647 h 446"/>
                <a:gd name="T106" fmla="*/ 2147483647 w 900"/>
                <a:gd name="T107" fmla="*/ 2147483647 h 446"/>
                <a:gd name="T108" fmla="*/ 2147483647 w 900"/>
                <a:gd name="T109" fmla="*/ 2147483647 h 446"/>
                <a:gd name="T110" fmla="*/ 2147483647 w 900"/>
                <a:gd name="T111" fmla="*/ 2147483647 h 446"/>
                <a:gd name="T112" fmla="*/ 2147483647 w 900"/>
                <a:gd name="T113" fmla="*/ 2147483647 h 446"/>
                <a:gd name="T114" fmla="*/ 2147483647 w 900"/>
                <a:gd name="T115" fmla="*/ 2147483647 h 446"/>
                <a:gd name="T116" fmla="*/ 2147483647 w 900"/>
                <a:gd name="T117" fmla="*/ 2147483647 h 446"/>
                <a:gd name="T118" fmla="*/ 2147483647 w 900"/>
                <a:gd name="T119" fmla="*/ 2147483647 h 44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00"/>
                <a:gd name="T181" fmla="*/ 0 h 446"/>
                <a:gd name="T182" fmla="*/ 900 w 900"/>
                <a:gd name="T183" fmla="*/ 446 h 44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00" h="446">
                  <a:moveTo>
                    <a:pt x="0" y="446"/>
                  </a:moveTo>
                  <a:lnTo>
                    <a:pt x="5" y="444"/>
                  </a:lnTo>
                  <a:lnTo>
                    <a:pt x="10" y="442"/>
                  </a:lnTo>
                  <a:lnTo>
                    <a:pt x="15" y="439"/>
                  </a:lnTo>
                  <a:lnTo>
                    <a:pt x="20" y="437"/>
                  </a:lnTo>
                  <a:lnTo>
                    <a:pt x="25" y="434"/>
                  </a:lnTo>
                  <a:lnTo>
                    <a:pt x="30" y="431"/>
                  </a:lnTo>
                  <a:lnTo>
                    <a:pt x="35" y="428"/>
                  </a:lnTo>
                  <a:lnTo>
                    <a:pt x="40" y="425"/>
                  </a:lnTo>
                  <a:lnTo>
                    <a:pt x="45" y="422"/>
                  </a:lnTo>
                  <a:lnTo>
                    <a:pt x="50" y="419"/>
                  </a:lnTo>
                  <a:lnTo>
                    <a:pt x="55" y="415"/>
                  </a:lnTo>
                  <a:lnTo>
                    <a:pt x="60" y="412"/>
                  </a:lnTo>
                  <a:lnTo>
                    <a:pt x="65" y="408"/>
                  </a:lnTo>
                  <a:lnTo>
                    <a:pt x="70" y="404"/>
                  </a:lnTo>
                  <a:lnTo>
                    <a:pt x="75" y="400"/>
                  </a:lnTo>
                  <a:lnTo>
                    <a:pt x="80" y="396"/>
                  </a:lnTo>
                  <a:lnTo>
                    <a:pt x="85" y="392"/>
                  </a:lnTo>
                  <a:lnTo>
                    <a:pt x="90" y="388"/>
                  </a:lnTo>
                  <a:lnTo>
                    <a:pt x="95" y="384"/>
                  </a:lnTo>
                  <a:lnTo>
                    <a:pt x="100" y="379"/>
                  </a:lnTo>
                  <a:lnTo>
                    <a:pt x="105" y="374"/>
                  </a:lnTo>
                  <a:lnTo>
                    <a:pt x="110" y="369"/>
                  </a:lnTo>
                  <a:lnTo>
                    <a:pt x="115" y="365"/>
                  </a:lnTo>
                  <a:lnTo>
                    <a:pt x="120" y="359"/>
                  </a:lnTo>
                  <a:lnTo>
                    <a:pt x="125" y="354"/>
                  </a:lnTo>
                  <a:lnTo>
                    <a:pt x="130" y="349"/>
                  </a:lnTo>
                  <a:lnTo>
                    <a:pt x="135" y="343"/>
                  </a:lnTo>
                  <a:lnTo>
                    <a:pt x="140" y="338"/>
                  </a:lnTo>
                  <a:lnTo>
                    <a:pt x="145" y="332"/>
                  </a:lnTo>
                  <a:lnTo>
                    <a:pt x="150" y="326"/>
                  </a:lnTo>
                  <a:lnTo>
                    <a:pt x="155" y="320"/>
                  </a:lnTo>
                  <a:lnTo>
                    <a:pt x="160" y="314"/>
                  </a:lnTo>
                  <a:lnTo>
                    <a:pt x="165" y="308"/>
                  </a:lnTo>
                  <a:lnTo>
                    <a:pt x="170" y="302"/>
                  </a:lnTo>
                  <a:lnTo>
                    <a:pt x="175" y="295"/>
                  </a:lnTo>
                  <a:lnTo>
                    <a:pt x="180" y="289"/>
                  </a:lnTo>
                  <a:lnTo>
                    <a:pt x="185" y="282"/>
                  </a:lnTo>
                  <a:lnTo>
                    <a:pt x="190" y="275"/>
                  </a:lnTo>
                  <a:lnTo>
                    <a:pt x="195" y="269"/>
                  </a:lnTo>
                  <a:lnTo>
                    <a:pt x="200" y="262"/>
                  </a:lnTo>
                  <a:lnTo>
                    <a:pt x="205" y="255"/>
                  </a:lnTo>
                  <a:lnTo>
                    <a:pt x="210" y="248"/>
                  </a:lnTo>
                  <a:lnTo>
                    <a:pt x="215" y="241"/>
                  </a:lnTo>
                  <a:lnTo>
                    <a:pt x="220" y="234"/>
                  </a:lnTo>
                  <a:lnTo>
                    <a:pt x="225" y="226"/>
                  </a:lnTo>
                  <a:lnTo>
                    <a:pt x="230" y="219"/>
                  </a:lnTo>
                  <a:lnTo>
                    <a:pt x="235" y="212"/>
                  </a:lnTo>
                  <a:lnTo>
                    <a:pt x="240" y="205"/>
                  </a:lnTo>
                  <a:lnTo>
                    <a:pt x="245" y="197"/>
                  </a:lnTo>
                  <a:lnTo>
                    <a:pt x="250" y="190"/>
                  </a:lnTo>
                  <a:lnTo>
                    <a:pt x="255" y="183"/>
                  </a:lnTo>
                  <a:lnTo>
                    <a:pt x="260" y="176"/>
                  </a:lnTo>
                  <a:lnTo>
                    <a:pt x="265" y="168"/>
                  </a:lnTo>
                  <a:lnTo>
                    <a:pt x="270" y="161"/>
                  </a:lnTo>
                  <a:lnTo>
                    <a:pt x="275" y="154"/>
                  </a:lnTo>
                  <a:lnTo>
                    <a:pt x="280" y="147"/>
                  </a:lnTo>
                  <a:lnTo>
                    <a:pt x="285" y="140"/>
                  </a:lnTo>
                  <a:lnTo>
                    <a:pt x="290" y="133"/>
                  </a:lnTo>
                  <a:lnTo>
                    <a:pt x="295" y="126"/>
                  </a:lnTo>
                  <a:lnTo>
                    <a:pt x="300" y="119"/>
                  </a:lnTo>
                  <a:lnTo>
                    <a:pt x="305" y="112"/>
                  </a:lnTo>
                  <a:lnTo>
                    <a:pt x="310" y="105"/>
                  </a:lnTo>
                  <a:lnTo>
                    <a:pt x="315" y="99"/>
                  </a:lnTo>
                  <a:lnTo>
                    <a:pt x="320" y="92"/>
                  </a:lnTo>
                  <a:lnTo>
                    <a:pt x="325" y="86"/>
                  </a:lnTo>
                  <a:lnTo>
                    <a:pt x="330" y="80"/>
                  </a:lnTo>
                  <a:lnTo>
                    <a:pt x="335" y="74"/>
                  </a:lnTo>
                  <a:lnTo>
                    <a:pt x="340" y="68"/>
                  </a:lnTo>
                  <a:lnTo>
                    <a:pt x="345" y="63"/>
                  </a:lnTo>
                  <a:lnTo>
                    <a:pt x="350" y="57"/>
                  </a:lnTo>
                  <a:lnTo>
                    <a:pt x="355" y="52"/>
                  </a:lnTo>
                  <a:lnTo>
                    <a:pt x="360" y="47"/>
                  </a:lnTo>
                  <a:lnTo>
                    <a:pt x="365" y="42"/>
                  </a:lnTo>
                  <a:lnTo>
                    <a:pt x="370" y="38"/>
                  </a:lnTo>
                  <a:lnTo>
                    <a:pt x="375" y="33"/>
                  </a:lnTo>
                  <a:lnTo>
                    <a:pt x="380" y="29"/>
                  </a:lnTo>
                  <a:lnTo>
                    <a:pt x="385" y="25"/>
                  </a:lnTo>
                  <a:lnTo>
                    <a:pt x="390" y="22"/>
                  </a:lnTo>
                  <a:lnTo>
                    <a:pt x="395" y="18"/>
                  </a:lnTo>
                  <a:lnTo>
                    <a:pt x="400" y="15"/>
                  </a:lnTo>
                  <a:lnTo>
                    <a:pt x="405" y="12"/>
                  </a:lnTo>
                  <a:lnTo>
                    <a:pt x="410" y="10"/>
                  </a:lnTo>
                  <a:lnTo>
                    <a:pt x="415" y="8"/>
                  </a:lnTo>
                  <a:lnTo>
                    <a:pt x="420" y="6"/>
                  </a:lnTo>
                  <a:lnTo>
                    <a:pt x="425" y="4"/>
                  </a:lnTo>
                  <a:lnTo>
                    <a:pt x="430" y="2"/>
                  </a:lnTo>
                  <a:lnTo>
                    <a:pt x="435" y="1"/>
                  </a:lnTo>
                  <a:lnTo>
                    <a:pt x="440" y="0"/>
                  </a:lnTo>
                  <a:lnTo>
                    <a:pt x="445" y="0"/>
                  </a:lnTo>
                  <a:lnTo>
                    <a:pt x="450" y="0"/>
                  </a:lnTo>
                  <a:lnTo>
                    <a:pt x="455" y="0"/>
                  </a:lnTo>
                  <a:lnTo>
                    <a:pt x="460" y="0"/>
                  </a:lnTo>
                  <a:lnTo>
                    <a:pt x="465" y="1"/>
                  </a:lnTo>
                  <a:lnTo>
                    <a:pt x="470" y="2"/>
                  </a:lnTo>
                  <a:lnTo>
                    <a:pt x="475" y="3"/>
                  </a:lnTo>
                  <a:lnTo>
                    <a:pt x="480" y="4"/>
                  </a:lnTo>
                  <a:lnTo>
                    <a:pt x="485" y="6"/>
                  </a:lnTo>
                  <a:lnTo>
                    <a:pt x="490" y="8"/>
                  </a:lnTo>
                  <a:lnTo>
                    <a:pt x="495" y="11"/>
                  </a:lnTo>
                  <a:lnTo>
                    <a:pt x="500" y="13"/>
                  </a:lnTo>
                  <a:lnTo>
                    <a:pt x="505" y="16"/>
                  </a:lnTo>
                  <a:lnTo>
                    <a:pt x="510" y="19"/>
                  </a:lnTo>
                  <a:lnTo>
                    <a:pt x="515" y="23"/>
                  </a:lnTo>
                  <a:lnTo>
                    <a:pt x="520" y="27"/>
                  </a:lnTo>
                  <a:lnTo>
                    <a:pt x="525" y="31"/>
                  </a:lnTo>
                  <a:lnTo>
                    <a:pt x="530" y="35"/>
                  </a:lnTo>
                  <a:lnTo>
                    <a:pt x="535" y="39"/>
                  </a:lnTo>
                  <a:lnTo>
                    <a:pt x="540" y="44"/>
                  </a:lnTo>
                  <a:lnTo>
                    <a:pt x="545" y="49"/>
                  </a:lnTo>
                  <a:lnTo>
                    <a:pt x="550" y="54"/>
                  </a:lnTo>
                  <a:lnTo>
                    <a:pt x="555" y="59"/>
                  </a:lnTo>
                  <a:lnTo>
                    <a:pt x="560" y="65"/>
                  </a:lnTo>
                  <a:lnTo>
                    <a:pt x="565" y="70"/>
                  </a:lnTo>
                  <a:lnTo>
                    <a:pt x="570" y="76"/>
                  </a:lnTo>
                  <a:lnTo>
                    <a:pt x="575" y="82"/>
                  </a:lnTo>
                  <a:lnTo>
                    <a:pt x="580" y="88"/>
                  </a:lnTo>
                  <a:lnTo>
                    <a:pt x="585" y="94"/>
                  </a:lnTo>
                  <a:lnTo>
                    <a:pt x="590" y="101"/>
                  </a:lnTo>
                  <a:lnTo>
                    <a:pt x="595" y="107"/>
                  </a:lnTo>
                  <a:lnTo>
                    <a:pt x="600" y="114"/>
                  </a:lnTo>
                  <a:lnTo>
                    <a:pt x="605" y="121"/>
                  </a:lnTo>
                  <a:lnTo>
                    <a:pt x="610" y="128"/>
                  </a:lnTo>
                  <a:lnTo>
                    <a:pt x="615" y="135"/>
                  </a:lnTo>
                  <a:lnTo>
                    <a:pt x="620" y="142"/>
                  </a:lnTo>
                  <a:lnTo>
                    <a:pt x="625" y="149"/>
                  </a:lnTo>
                  <a:lnTo>
                    <a:pt x="630" y="156"/>
                  </a:lnTo>
                  <a:lnTo>
                    <a:pt x="635" y="163"/>
                  </a:lnTo>
                  <a:lnTo>
                    <a:pt x="640" y="171"/>
                  </a:lnTo>
                  <a:lnTo>
                    <a:pt x="645" y="178"/>
                  </a:lnTo>
                  <a:lnTo>
                    <a:pt x="650" y="185"/>
                  </a:lnTo>
                  <a:lnTo>
                    <a:pt x="655" y="192"/>
                  </a:lnTo>
                  <a:lnTo>
                    <a:pt x="660" y="200"/>
                  </a:lnTo>
                  <a:lnTo>
                    <a:pt x="665" y="207"/>
                  </a:lnTo>
                  <a:lnTo>
                    <a:pt x="670" y="214"/>
                  </a:lnTo>
                  <a:lnTo>
                    <a:pt x="675" y="221"/>
                  </a:lnTo>
                  <a:lnTo>
                    <a:pt x="680" y="229"/>
                  </a:lnTo>
                  <a:lnTo>
                    <a:pt x="685" y="236"/>
                  </a:lnTo>
                  <a:lnTo>
                    <a:pt x="690" y="243"/>
                  </a:lnTo>
                  <a:lnTo>
                    <a:pt x="695" y="250"/>
                  </a:lnTo>
                  <a:lnTo>
                    <a:pt x="700" y="257"/>
                  </a:lnTo>
                  <a:lnTo>
                    <a:pt x="705" y="264"/>
                  </a:lnTo>
                  <a:lnTo>
                    <a:pt x="710" y="271"/>
                  </a:lnTo>
                  <a:lnTo>
                    <a:pt x="715" y="278"/>
                  </a:lnTo>
                  <a:lnTo>
                    <a:pt x="720" y="284"/>
                  </a:lnTo>
                  <a:lnTo>
                    <a:pt x="725" y="291"/>
                  </a:lnTo>
                  <a:lnTo>
                    <a:pt x="730" y="297"/>
                  </a:lnTo>
                  <a:lnTo>
                    <a:pt x="735" y="304"/>
                  </a:lnTo>
                  <a:lnTo>
                    <a:pt x="740" y="310"/>
                  </a:lnTo>
                  <a:lnTo>
                    <a:pt x="745" y="316"/>
                  </a:lnTo>
                  <a:lnTo>
                    <a:pt x="750" y="322"/>
                  </a:lnTo>
                  <a:lnTo>
                    <a:pt x="755" y="328"/>
                  </a:lnTo>
                  <a:lnTo>
                    <a:pt x="760" y="334"/>
                  </a:lnTo>
                  <a:lnTo>
                    <a:pt x="765" y="340"/>
                  </a:lnTo>
                  <a:lnTo>
                    <a:pt x="770" y="345"/>
                  </a:lnTo>
                  <a:lnTo>
                    <a:pt x="775" y="351"/>
                  </a:lnTo>
                  <a:lnTo>
                    <a:pt x="780" y="356"/>
                  </a:lnTo>
                  <a:lnTo>
                    <a:pt x="785" y="361"/>
                  </a:lnTo>
                  <a:lnTo>
                    <a:pt x="790" y="366"/>
                  </a:lnTo>
                  <a:lnTo>
                    <a:pt x="795" y="371"/>
                  </a:lnTo>
                  <a:lnTo>
                    <a:pt x="800" y="376"/>
                  </a:lnTo>
                  <a:lnTo>
                    <a:pt x="805" y="380"/>
                  </a:lnTo>
                  <a:lnTo>
                    <a:pt x="810" y="385"/>
                  </a:lnTo>
                  <a:lnTo>
                    <a:pt x="815" y="389"/>
                  </a:lnTo>
                  <a:lnTo>
                    <a:pt x="820" y="394"/>
                  </a:lnTo>
                  <a:lnTo>
                    <a:pt x="825" y="398"/>
                  </a:lnTo>
                  <a:lnTo>
                    <a:pt x="830" y="402"/>
                  </a:lnTo>
                  <a:lnTo>
                    <a:pt x="835" y="406"/>
                  </a:lnTo>
                  <a:lnTo>
                    <a:pt x="840" y="409"/>
                  </a:lnTo>
                  <a:lnTo>
                    <a:pt x="845" y="413"/>
                  </a:lnTo>
                  <a:lnTo>
                    <a:pt x="850" y="416"/>
                  </a:lnTo>
                  <a:lnTo>
                    <a:pt x="855" y="420"/>
                  </a:lnTo>
                  <a:lnTo>
                    <a:pt x="860" y="423"/>
                  </a:lnTo>
                  <a:lnTo>
                    <a:pt x="865" y="426"/>
                  </a:lnTo>
                  <a:lnTo>
                    <a:pt x="870" y="429"/>
                  </a:lnTo>
                  <a:lnTo>
                    <a:pt x="875" y="432"/>
                  </a:lnTo>
                  <a:lnTo>
                    <a:pt x="880" y="435"/>
                  </a:lnTo>
                  <a:lnTo>
                    <a:pt x="885" y="437"/>
                  </a:lnTo>
                  <a:lnTo>
                    <a:pt x="890" y="440"/>
                  </a:lnTo>
                  <a:lnTo>
                    <a:pt x="895" y="443"/>
                  </a:lnTo>
                  <a:lnTo>
                    <a:pt x="900" y="445"/>
                  </a:lnTo>
                </a:path>
              </a:pathLst>
            </a:custGeom>
            <a:noFill/>
            <a:ln w="57150">
              <a:solidFill>
                <a:srgbClr val="0066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2786" name="Line 11"/>
            <p:cNvSpPr>
              <a:spLocks noChangeShapeType="1"/>
            </p:cNvSpPr>
            <p:nvPr/>
          </p:nvSpPr>
          <p:spPr bwMode="auto">
            <a:xfrm flipV="1">
              <a:off x="5562600" y="3657600"/>
              <a:ext cx="0" cy="2362200"/>
            </a:xfrm>
            <a:prstGeom prst="line">
              <a:avLst/>
            </a:prstGeom>
            <a:noFill/>
            <a:ln w="57150">
              <a:solidFill>
                <a:srgbClr val="0066FF"/>
              </a:solidFill>
              <a:round/>
              <a:headEnd/>
              <a:tailEnd/>
            </a:ln>
            <a:extLst>
              <a:ext uri="{909E8E84-426E-40DD-AFC4-6F175D3DCCD1}">
                <a14:hiddenFill xmlns:a14="http://schemas.microsoft.com/office/drawing/2010/main">
                  <a:noFill/>
                </a14:hiddenFill>
              </a:ext>
            </a:extLst>
          </p:spPr>
          <p:txBody>
            <a:bodyPr/>
            <a:lstStyle/>
            <a:p>
              <a:endParaRPr lang="en-GB"/>
            </a:p>
          </p:txBody>
        </p:sp>
      </p:grpSp>
      <p:grpSp>
        <p:nvGrpSpPr>
          <p:cNvPr id="32772" name="Group 14"/>
          <p:cNvGrpSpPr>
            <a:grpSpLocks/>
          </p:cNvGrpSpPr>
          <p:nvPr/>
        </p:nvGrpSpPr>
        <p:grpSpPr bwMode="auto">
          <a:xfrm>
            <a:off x="71438" y="3300413"/>
            <a:ext cx="5857875" cy="1700212"/>
            <a:chOff x="762000" y="3657600"/>
            <a:chExt cx="6934200" cy="2362200"/>
          </a:xfrm>
        </p:grpSpPr>
        <p:sp>
          <p:nvSpPr>
            <p:cNvPr id="32777" name="Line 3"/>
            <p:cNvSpPr>
              <a:spLocks noChangeShapeType="1"/>
            </p:cNvSpPr>
            <p:nvPr/>
          </p:nvSpPr>
          <p:spPr bwMode="auto">
            <a:xfrm>
              <a:off x="762000" y="6019800"/>
              <a:ext cx="6934200" cy="0"/>
            </a:xfrm>
            <a:prstGeom prst="line">
              <a:avLst/>
            </a:prstGeom>
            <a:noFill/>
            <a:ln w="19050">
              <a:solidFill>
                <a:srgbClr val="777777"/>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2778" name="Freeform 4"/>
            <p:cNvSpPr>
              <a:spLocks/>
            </p:cNvSpPr>
            <p:nvPr/>
          </p:nvSpPr>
          <p:spPr bwMode="auto">
            <a:xfrm>
              <a:off x="838200" y="3657600"/>
              <a:ext cx="4191000" cy="2286000"/>
            </a:xfrm>
            <a:custGeom>
              <a:avLst/>
              <a:gdLst>
                <a:gd name="T0" fmla="*/ 2147483647 w 900"/>
                <a:gd name="T1" fmla="*/ 2147483647 h 446"/>
                <a:gd name="T2" fmla="*/ 2147483647 w 900"/>
                <a:gd name="T3" fmla="*/ 2147483647 h 446"/>
                <a:gd name="T4" fmla="*/ 2147483647 w 900"/>
                <a:gd name="T5" fmla="*/ 2147483647 h 446"/>
                <a:gd name="T6" fmla="*/ 2147483647 w 900"/>
                <a:gd name="T7" fmla="*/ 2147483647 h 446"/>
                <a:gd name="T8" fmla="*/ 2147483647 w 900"/>
                <a:gd name="T9" fmla="*/ 2147483647 h 446"/>
                <a:gd name="T10" fmla="*/ 2147483647 w 900"/>
                <a:gd name="T11" fmla="*/ 2147483647 h 446"/>
                <a:gd name="T12" fmla="*/ 2147483647 w 900"/>
                <a:gd name="T13" fmla="*/ 2147483647 h 446"/>
                <a:gd name="T14" fmla="*/ 2147483647 w 900"/>
                <a:gd name="T15" fmla="*/ 2147483647 h 446"/>
                <a:gd name="T16" fmla="*/ 2147483647 w 900"/>
                <a:gd name="T17" fmla="*/ 2147483647 h 446"/>
                <a:gd name="T18" fmla="*/ 2147483647 w 900"/>
                <a:gd name="T19" fmla="*/ 2147483647 h 446"/>
                <a:gd name="T20" fmla="*/ 2147483647 w 900"/>
                <a:gd name="T21" fmla="*/ 2147483647 h 446"/>
                <a:gd name="T22" fmla="*/ 2147483647 w 900"/>
                <a:gd name="T23" fmla="*/ 2147483647 h 446"/>
                <a:gd name="T24" fmla="*/ 2147483647 w 900"/>
                <a:gd name="T25" fmla="*/ 2147483647 h 446"/>
                <a:gd name="T26" fmla="*/ 2147483647 w 900"/>
                <a:gd name="T27" fmla="*/ 2147483647 h 446"/>
                <a:gd name="T28" fmla="*/ 2147483647 w 900"/>
                <a:gd name="T29" fmla="*/ 2147483647 h 446"/>
                <a:gd name="T30" fmla="*/ 2147483647 w 900"/>
                <a:gd name="T31" fmla="*/ 2147483647 h 446"/>
                <a:gd name="T32" fmla="*/ 2147483647 w 900"/>
                <a:gd name="T33" fmla="*/ 2147483647 h 446"/>
                <a:gd name="T34" fmla="*/ 2147483647 w 900"/>
                <a:gd name="T35" fmla="*/ 2147483647 h 446"/>
                <a:gd name="T36" fmla="*/ 2147483647 w 900"/>
                <a:gd name="T37" fmla="*/ 2147483647 h 446"/>
                <a:gd name="T38" fmla="*/ 2147483647 w 900"/>
                <a:gd name="T39" fmla="*/ 2147483647 h 446"/>
                <a:gd name="T40" fmla="*/ 2147483647 w 900"/>
                <a:gd name="T41" fmla="*/ 2147483647 h 446"/>
                <a:gd name="T42" fmla="*/ 2147483647 w 900"/>
                <a:gd name="T43" fmla="*/ 2147483647 h 446"/>
                <a:gd name="T44" fmla="*/ 2147483647 w 900"/>
                <a:gd name="T45" fmla="*/ 2147483647 h 446"/>
                <a:gd name="T46" fmla="*/ 2147483647 w 900"/>
                <a:gd name="T47" fmla="*/ 2147483647 h 446"/>
                <a:gd name="T48" fmla="*/ 2147483647 w 900"/>
                <a:gd name="T49" fmla="*/ 2147483647 h 446"/>
                <a:gd name="T50" fmla="*/ 2147483647 w 900"/>
                <a:gd name="T51" fmla="*/ 2147483647 h 446"/>
                <a:gd name="T52" fmla="*/ 2147483647 w 900"/>
                <a:gd name="T53" fmla="*/ 2147483647 h 446"/>
                <a:gd name="T54" fmla="*/ 2147483647 w 900"/>
                <a:gd name="T55" fmla="*/ 2147483647 h 446"/>
                <a:gd name="T56" fmla="*/ 2147483647 w 900"/>
                <a:gd name="T57" fmla="*/ 2147483647 h 446"/>
                <a:gd name="T58" fmla="*/ 2147483647 w 900"/>
                <a:gd name="T59" fmla="*/ 0 h 446"/>
                <a:gd name="T60" fmla="*/ 2147483647 w 900"/>
                <a:gd name="T61" fmla="*/ 0 h 446"/>
                <a:gd name="T62" fmla="*/ 2147483647 w 900"/>
                <a:gd name="T63" fmla="*/ 2147483647 h 446"/>
                <a:gd name="T64" fmla="*/ 2147483647 w 900"/>
                <a:gd name="T65" fmla="*/ 2147483647 h 446"/>
                <a:gd name="T66" fmla="*/ 2147483647 w 900"/>
                <a:gd name="T67" fmla="*/ 2147483647 h 446"/>
                <a:gd name="T68" fmla="*/ 2147483647 w 900"/>
                <a:gd name="T69" fmla="*/ 2147483647 h 446"/>
                <a:gd name="T70" fmla="*/ 2147483647 w 900"/>
                <a:gd name="T71" fmla="*/ 2147483647 h 446"/>
                <a:gd name="T72" fmla="*/ 2147483647 w 900"/>
                <a:gd name="T73" fmla="*/ 2147483647 h 446"/>
                <a:gd name="T74" fmla="*/ 2147483647 w 900"/>
                <a:gd name="T75" fmla="*/ 2147483647 h 446"/>
                <a:gd name="T76" fmla="*/ 2147483647 w 900"/>
                <a:gd name="T77" fmla="*/ 2147483647 h 446"/>
                <a:gd name="T78" fmla="*/ 2147483647 w 900"/>
                <a:gd name="T79" fmla="*/ 2147483647 h 446"/>
                <a:gd name="T80" fmla="*/ 2147483647 w 900"/>
                <a:gd name="T81" fmla="*/ 2147483647 h 446"/>
                <a:gd name="T82" fmla="*/ 2147483647 w 900"/>
                <a:gd name="T83" fmla="*/ 2147483647 h 446"/>
                <a:gd name="T84" fmla="*/ 2147483647 w 900"/>
                <a:gd name="T85" fmla="*/ 2147483647 h 446"/>
                <a:gd name="T86" fmla="*/ 2147483647 w 900"/>
                <a:gd name="T87" fmla="*/ 2147483647 h 446"/>
                <a:gd name="T88" fmla="*/ 2147483647 w 900"/>
                <a:gd name="T89" fmla="*/ 2147483647 h 446"/>
                <a:gd name="T90" fmla="*/ 2147483647 w 900"/>
                <a:gd name="T91" fmla="*/ 2147483647 h 446"/>
                <a:gd name="T92" fmla="*/ 2147483647 w 900"/>
                <a:gd name="T93" fmla="*/ 2147483647 h 446"/>
                <a:gd name="T94" fmla="*/ 2147483647 w 900"/>
                <a:gd name="T95" fmla="*/ 2147483647 h 446"/>
                <a:gd name="T96" fmla="*/ 2147483647 w 900"/>
                <a:gd name="T97" fmla="*/ 2147483647 h 446"/>
                <a:gd name="T98" fmla="*/ 2147483647 w 900"/>
                <a:gd name="T99" fmla="*/ 2147483647 h 446"/>
                <a:gd name="T100" fmla="*/ 2147483647 w 900"/>
                <a:gd name="T101" fmla="*/ 2147483647 h 446"/>
                <a:gd name="T102" fmla="*/ 2147483647 w 900"/>
                <a:gd name="T103" fmla="*/ 2147483647 h 446"/>
                <a:gd name="T104" fmla="*/ 2147483647 w 900"/>
                <a:gd name="T105" fmla="*/ 2147483647 h 446"/>
                <a:gd name="T106" fmla="*/ 2147483647 w 900"/>
                <a:gd name="T107" fmla="*/ 2147483647 h 446"/>
                <a:gd name="T108" fmla="*/ 2147483647 w 900"/>
                <a:gd name="T109" fmla="*/ 2147483647 h 446"/>
                <a:gd name="T110" fmla="*/ 2147483647 w 900"/>
                <a:gd name="T111" fmla="*/ 2147483647 h 446"/>
                <a:gd name="T112" fmla="*/ 2147483647 w 900"/>
                <a:gd name="T113" fmla="*/ 2147483647 h 446"/>
                <a:gd name="T114" fmla="*/ 2147483647 w 900"/>
                <a:gd name="T115" fmla="*/ 2147483647 h 446"/>
                <a:gd name="T116" fmla="*/ 2147483647 w 900"/>
                <a:gd name="T117" fmla="*/ 2147483647 h 446"/>
                <a:gd name="T118" fmla="*/ 2147483647 w 900"/>
                <a:gd name="T119" fmla="*/ 2147483647 h 44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00"/>
                <a:gd name="T181" fmla="*/ 0 h 446"/>
                <a:gd name="T182" fmla="*/ 900 w 900"/>
                <a:gd name="T183" fmla="*/ 446 h 44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00" h="446">
                  <a:moveTo>
                    <a:pt x="0" y="446"/>
                  </a:moveTo>
                  <a:lnTo>
                    <a:pt x="5" y="444"/>
                  </a:lnTo>
                  <a:lnTo>
                    <a:pt x="10" y="442"/>
                  </a:lnTo>
                  <a:lnTo>
                    <a:pt x="15" y="439"/>
                  </a:lnTo>
                  <a:lnTo>
                    <a:pt x="20" y="437"/>
                  </a:lnTo>
                  <a:lnTo>
                    <a:pt x="25" y="434"/>
                  </a:lnTo>
                  <a:lnTo>
                    <a:pt x="30" y="431"/>
                  </a:lnTo>
                  <a:lnTo>
                    <a:pt x="35" y="428"/>
                  </a:lnTo>
                  <a:lnTo>
                    <a:pt x="40" y="425"/>
                  </a:lnTo>
                  <a:lnTo>
                    <a:pt x="45" y="422"/>
                  </a:lnTo>
                  <a:lnTo>
                    <a:pt x="50" y="419"/>
                  </a:lnTo>
                  <a:lnTo>
                    <a:pt x="55" y="415"/>
                  </a:lnTo>
                  <a:lnTo>
                    <a:pt x="60" y="412"/>
                  </a:lnTo>
                  <a:lnTo>
                    <a:pt x="65" y="408"/>
                  </a:lnTo>
                  <a:lnTo>
                    <a:pt x="70" y="404"/>
                  </a:lnTo>
                  <a:lnTo>
                    <a:pt x="75" y="400"/>
                  </a:lnTo>
                  <a:lnTo>
                    <a:pt x="80" y="396"/>
                  </a:lnTo>
                  <a:lnTo>
                    <a:pt x="85" y="392"/>
                  </a:lnTo>
                  <a:lnTo>
                    <a:pt x="90" y="388"/>
                  </a:lnTo>
                  <a:lnTo>
                    <a:pt x="95" y="384"/>
                  </a:lnTo>
                  <a:lnTo>
                    <a:pt x="100" y="379"/>
                  </a:lnTo>
                  <a:lnTo>
                    <a:pt x="105" y="374"/>
                  </a:lnTo>
                  <a:lnTo>
                    <a:pt x="110" y="369"/>
                  </a:lnTo>
                  <a:lnTo>
                    <a:pt x="115" y="365"/>
                  </a:lnTo>
                  <a:lnTo>
                    <a:pt x="120" y="359"/>
                  </a:lnTo>
                  <a:lnTo>
                    <a:pt x="125" y="354"/>
                  </a:lnTo>
                  <a:lnTo>
                    <a:pt x="130" y="349"/>
                  </a:lnTo>
                  <a:lnTo>
                    <a:pt x="135" y="343"/>
                  </a:lnTo>
                  <a:lnTo>
                    <a:pt x="140" y="338"/>
                  </a:lnTo>
                  <a:lnTo>
                    <a:pt x="145" y="332"/>
                  </a:lnTo>
                  <a:lnTo>
                    <a:pt x="150" y="326"/>
                  </a:lnTo>
                  <a:lnTo>
                    <a:pt x="155" y="320"/>
                  </a:lnTo>
                  <a:lnTo>
                    <a:pt x="160" y="314"/>
                  </a:lnTo>
                  <a:lnTo>
                    <a:pt x="165" y="308"/>
                  </a:lnTo>
                  <a:lnTo>
                    <a:pt x="170" y="302"/>
                  </a:lnTo>
                  <a:lnTo>
                    <a:pt x="175" y="295"/>
                  </a:lnTo>
                  <a:lnTo>
                    <a:pt x="180" y="289"/>
                  </a:lnTo>
                  <a:lnTo>
                    <a:pt x="185" y="282"/>
                  </a:lnTo>
                  <a:lnTo>
                    <a:pt x="190" y="275"/>
                  </a:lnTo>
                  <a:lnTo>
                    <a:pt x="195" y="269"/>
                  </a:lnTo>
                  <a:lnTo>
                    <a:pt x="200" y="262"/>
                  </a:lnTo>
                  <a:lnTo>
                    <a:pt x="205" y="255"/>
                  </a:lnTo>
                  <a:lnTo>
                    <a:pt x="210" y="248"/>
                  </a:lnTo>
                  <a:lnTo>
                    <a:pt x="215" y="241"/>
                  </a:lnTo>
                  <a:lnTo>
                    <a:pt x="220" y="234"/>
                  </a:lnTo>
                  <a:lnTo>
                    <a:pt x="225" y="226"/>
                  </a:lnTo>
                  <a:lnTo>
                    <a:pt x="230" y="219"/>
                  </a:lnTo>
                  <a:lnTo>
                    <a:pt x="235" y="212"/>
                  </a:lnTo>
                  <a:lnTo>
                    <a:pt x="240" y="205"/>
                  </a:lnTo>
                  <a:lnTo>
                    <a:pt x="245" y="197"/>
                  </a:lnTo>
                  <a:lnTo>
                    <a:pt x="250" y="190"/>
                  </a:lnTo>
                  <a:lnTo>
                    <a:pt x="255" y="183"/>
                  </a:lnTo>
                  <a:lnTo>
                    <a:pt x="260" y="176"/>
                  </a:lnTo>
                  <a:lnTo>
                    <a:pt x="265" y="168"/>
                  </a:lnTo>
                  <a:lnTo>
                    <a:pt x="270" y="161"/>
                  </a:lnTo>
                  <a:lnTo>
                    <a:pt x="275" y="154"/>
                  </a:lnTo>
                  <a:lnTo>
                    <a:pt x="280" y="147"/>
                  </a:lnTo>
                  <a:lnTo>
                    <a:pt x="285" y="140"/>
                  </a:lnTo>
                  <a:lnTo>
                    <a:pt x="290" y="133"/>
                  </a:lnTo>
                  <a:lnTo>
                    <a:pt x="295" y="126"/>
                  </a:lnTo>
                  <a:lnTo>
                    <a:pt x="300" y="119"/>
                  </a:lnTo>
                  <a:lnTo>
                    <a:pt x="305" y="112"/>
                  </a:lnTo>
                  <a:lnTo>
                    <a:pt x="310" y="105"/>
                  </a:lnTo>
                  <a:lnTo>
                    <a:pt x="315" y="99"/>
                  </a:lnTo>
                  <a:lnTo>
                    <a:pt x="320" y="92"/>
                  </a:lnTo>
                  <a:lnTo>
                    <a:pt x="325" y="86"/>
                  </a:lnTo>
                  <a:lnTo>
                    <a:pt x="330" y="80"/>
                  </a:lnTo>
                  <a:lnTo>
                    <a:pt x="335" y="74"/>
                  </a:lnTo>
                  <a:lnTo>
                    <a:pt x="340" y="68"/>
                  </a:lnTo>
                  <a:lnTo>
                    <a:pt x="345" y="63"/>
                  </a:lnTo>
                  <a:lnTo>
                    <a:pt x="350" y="57"/>
                  </a:lnTo>
                  <a:lnTo>
                    <a:pt x="355" y="52"/>
                  </a:lnTo>
                  <a:lnTo>
                    <a:pt x="360" y="47"/>
                  </a:lnTo>
                  <a:lnTo>
                    <a:pt x="365" y="42"/>
                  </a:lnTo>
                  <a:lnTo>
                    <a:pt x="370" y="38"/>
                  </a:lnTo>
                  <a:lnTo>
                    <a:pt x="375" y="33"/>
                  </a:lnTo>
                  <a:lnTo>
                    <a:pt x="380" y="29"/>
                  </a:lnTo>
                  <a:lnTo>
                    <a:pt x="385" y="25"/>
                  </a:lnTo>
                  <a:lnTo>
                    <a:pt x="390" y="22"/>
                  </a:lnTo>
                  <a:lnTo>
                    <a:pt x="395" y="18"/>
                  </a:lnTo>
                  <a:lnTo>
                    <a:pt x="400" y="15"/>
                  </a:lnTo>
                  <a:lnTo>
                    <a:pt x="405" y="12"/>
                  </a:lnTo>
                  <a:lnTo>
                    <a:pt x="410" y="10"/>
                  </a:lnTo>
                  <a:lnTo>
                    <a:pt x="415" y="8"/>
                  </a:lnTo>
                  <a:lnTo>
                    <a:pt x="420" y="6"/>
                  </a:lnTo>
                  <a:lnTo>
                    <a:pt x="425" y="4"/>
                  </a:lnTo>
                  <a:lnTo>
                    <a:pt x="430" y="2"/>
                  </a:lnTo>
                  <a:lnTo>
                    <a:pt x="435" y="1"/>
                  </a:lnTo>
                  <a:lnTo>
                    <a:pt x="440" y="0"/>
                  </a:lnTo>
                  <a:lnTo>
                    <a:pt x="445" y="0"/>
                  </a:lnTo>
                  <a:lnTo>
                    <a:pt x="450" y="0"/>
                  </a:lnTo>
                  <a:lnTo>
                    <a:pt x="455" y="0"/>
                  </a:lnTo>
                  <a:lnTo>
                    <a:pt x="460" y="0"/>
                  </a:lnTo>
                  <a:lnTo>
                    <a:pt x="465" y="1"/>
                  </a:lnTo>
                  <a:lnTo>
                    <a:pt x="470" y="2"/>
                  </a:lnTo>
                  <a:lnTo>
                    <a:pt x="475" y="3"/>
                  </a:lnTo>
                  <a:lnTo>
                    <a:pt x="480" y="4"/>
                  </a:lnTo>
                  <a:lnTo>
                    <a:pt x="485" y="6"/>
                  </a:lnTo>
                  <a:lnTo>
                    <a:pt x="490" y="8"/>
                  </a:lnTo>
                  <a:lnTo>
                    <a:pt x="495" y="11"/>
                  </a:lnTo>
                  <a:lnTo>
                    <a:pt x="500" y="13"/>
                  </a:lnTo>
                  <a:lnTo>
                    <a:pt x="505" y="16"/>
                  </a:lnTo>
                  <a:lnTo>
                    <a:pt x="510" y="19"/>
                  </a:lnTo>
                  <a:lnTo>
                    <a:pt x="515" y="23"/>
                  </a:lnTo>
                  <a:lnTo>
                    <a:pt x="520" y="27"/>
                  </a:lnTo>
                  <a:lnTo>
                    <a:pt x="525" y="31"/>
                  </a:lnTo>
                  <a:lnTo>
                    <a:pt x="530" y="35"/>
                  </a:lnTo>
                  <a:lnTo>
                    <a:pt x="535" y="39"/>
                  </a:lnTo>
                  <a:lnTo>
                    <a:pt x="540" y="44"/>
                  </a:lnTo>
                  <a:lnTo>
                    <a:pt x="545" y="49"/>
                  </a:lnTo>
                  <a:lnTo>
                    <a:pt x="550" y="54"/>
                  </a:lnTo>
                  <a:lnTo>
                    <a:pt x="555" y="59"/>
                  </a:lnTo>
                  <a:lnTo>
                    <a:pt x="560" y="65"/>
                  </a:lnTo>
                  <a:lnTo>
                    <a:pt x="565" y="70"/>
                  </a:lnTo>
                  <a:lnTo>
                    <a:pt x="570" y="76"/>
                  </a:lnTo>
                  <a:lnTo>
                    <a:pt x="575" y="82"/>
                  </a:lnTo>
                  <a:lnTo>
                    <a:pt x="580" y="88"/>
                  </a:lnTo>
                  <a:lnTo>
                    <a:pt x="585" y="94"/>
                  </a:lnTo>
                  <a:lnTo>
                    <a:pt x="590" y="101"/>
                  </a:lnTo>
                  <a:lnTo>
                    <a:pt x="595" y="107"/>
                  </a:lnTo>
                  <a:lnTo>
                    <a:pt x="600" y="114"/>
                  </a:lnTo>
                  <a:lnTo>
                    <a:pt x="605" y="121"/>
                  </a:lnTo>
                  <a:lnTo>
                    <a:pt x="610" y="128"/>
                  </a:lnTo>
                  <a:lnTo>
                    <a:pt x="615" y="135"/>
                  </a:lnTo>
                  <a:lnTo>
                    <a:pt x="620" y="142"/>
                  </a:lnTo>
                  <a:lnTo>
                    <a:pt x="625" y="149"/>
                  </a:lnTo>
                  <a:lnTo>
                    <a:pt x="630" y="156"/>
                  </a:lnTo>
                  <a:lnTo>
                    <a:pt x="635" y="163"/>
                  </a:lnTo>
                  <a:lnTo>
                    <a:pt x="640" y="171"/>
                  </a:lnTo>
                  <a:lnTo>
                    <a:pt x="645" y="178"/>
                  </a:lnTo>
                  <a:lnTo>
                    <a:pt x="650" y="185"/>
                  </a:lnTo>
                  <a:lnTo>
                    <a:pt x="655" y="192"/>
                  </a:lnTo>
                  <a:lnTo>
                    <a:pt x="660" y="200"/>
                  </a:lnTo>
                  <a:lnTo>
                    <a:pt x="665" y="207"/>
                  </a:lnTo>
                  <a:lnTo>
                    <a:pt x="670" y="214"/>
                  </a:lnTo>
                  <a:lnTo>
                    <a:pt x="675" y="221"/>
                  </a:lnTo>
                  <a:lnTo>
                    <a:pt x="680" y="229"/>
                  </a:lnTo>
                  <a:lnTo>
                    <a:pt x="685" y="236"/>
                  </a:lnTo>
                  <a:lnTo>
                    <a:pt x="690" y="243"/>
                  </a:lnTo>
                  <a:lnTo>
                    <a:pt x="695" y="250"/>
                  </a:lnTo>
                  <a:lnTo>
                    <a:pt x="700" y="257"/>
                  </a:lnTo>
                  <a:lnTo>
                    <a:pt x="705" y="264"/>
                  </a:lnTo>
                  <a:lnTo>
                    <a:pt x="710" y="271"/>
                  </a:lnTo>
                  <a:lnTo>
                    <a:pt x="715" y="278"/>
                  </a:lnTo>
                  <a:lnTo>
                    <a:pt x="720" y="284"/>
                  </a:lnTo>
                  <a:lnTo>
                    <a:pt x="725" y="291"/>
                  </a:lnTo>
                  <a:lnTo>
                    <a:pt x="730" y="297"/>
                  </a:lnTo>
                  <a:lnTo>
                    <a:pt x="735" y="304"/>
                  </a:lnTo>
                  <a:lnTo>
                    <a:pt x="740" y="310"/>
                  </a:lnTo>
                  <a:lnTo>
                    <a:pt x="745" y="316"/>
                  </a:lnTo>
                  <a:lnTo>
                    <a:pt x="750" y="322"/>
                  </a:lnTo>
                  <a:lnTo>
                    <a:pt x="755" y="328"/>
                  </a:lnTo>
                  <a:lnTo>
                    <a:pt x="760" y="334"/>
                  </a:lnTo>
                  <a:lnTo>
                    <a:pt x="765" y="340"/>
                  </a:lnTo>
                  <a:lnTo>
                    <a:pt x="770" y="345"/>
                  </a:lnTo>
                  <a:lnTo>
                    <a:pt x="775" y="351"/>
                  </a:lnTo>
                  <a:lnTo>
                    <a:pt x="780" y="356"/>
                  </a:lnTo>
                  <a:lnTo>
                    <a:pt x="785" y="361"/>
                  </a:lnTo>
                  <a:lnTo>
                    <a:pt x="790" y="366"/>
                  </a:lnTo>
                  <a:lnTo>
                    <a:pt x="795" y="371"/>
                  </a:lnTo>
                  <a:lnTo>
                    <a:pt x="800" y="376"/>
                  </a:lnTo>
                  <a:lnTo>
                    <a:pt x="805" y="380"/>
                  </a:lnTo>
                  <a:lnTo>
                    <a:pt x="810" y="385"/>
                  </a:lnTo>
                  <a:lnTo>
                    <a:pt x="815" y="389"/>
                  </a:lnTo>
                  <a:lnTo>
                    <a:pt x="820" y="394"/>
                  </a:lnTo>
                  <a:lnTo>
                    <a:pt x="825" y="398"/>
                  </a:lnTo>
                  <a:lnTo>
                    <a:pt x="830" y="402"/>
                  </a:lnTo>
                  <a:lnTo>
                    <a:pt x="835" y="406"/>
                  </a:lnTo>
                  <a:lnTo>
                    <a:pt x="840" y="409"/>
                  </a:lnTo>
                  <a:lnTo>
                    <a:pt x="845" y="413"/>
                  </a:lnTo>
                  <a:lnTo>
                    <a:pt x="850" y="416"/>
                  </a:lnTo>
                  <a:lnTo>
                    <a:pt x="855" y="420"/>
                  </a:lnTo>
                  <a:lnTo>
                    <a:pt x="860" y="423"/>
                  </a:lnTo>
                  <a:lnTo>
                    <a:pt x="865" y="426"/>
                  </a:lnTo>
                  <a:lnTo>
                    <a:pt x="870" y="429"/>
                  </a:lnTo>
                  <a:lnTo>
                    <a:pt x="875" y="432"/>
                  </a:lnTo>
                  <a:lnTo>
                    <a:pt x="880" y="435"/>
                  </a:lnTo>
                  <a:lnTo>
                    <a:pt x="885" y="437"/>
                  </a:lnTo>
                  <a:lnTo>
                    <a:pt x="890" y="440"/>
                  </a:lnTo>
                  <a:lnTo>
                    <a:pt x="895" y="443"/>
                  </a:lnTo>
                  <a:lnTo>
                    <a:pt x="900" y="445"/>
                  </a:lnTo>
                </a:path>
              </a:pathLst>
            </a:custGeom>
            <a:noFill/>
            <a:ln w="57150">
              <a:solidFill>
                <a:srgbClr val="FF0066"/>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2779" name="Line 5"/>
            <p:cNvSpPr>
              <a:spLocks noChangeShapeType="1"/>
            </p:cNvSpPr>
            <p:nvPr/>
          </p:nvSpPr>
          <p:spPr bwMode="auto">
            <a:xfrm flipV="1">
              <a:off x="2971800" y="3657600"/>
              <a:ext cx="0" cy="2362200"/>
            </a:xfrm>
            <a:prstGeom prst="line">
              <a:avLst/>
            </a:prstGeom>
            <a:noFill/>
            <a:ln w="57150">
              <a:solidFill>
                <a:srgbClr val="FF33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2780" name="Freeform 6"/>
            <p:cNvSpPr>
              <a:spLocks/>
            </p:cNvSpPr>
            <p:nvPr/>
          </p:nvSpPr>
          <p:spPr bwMode="auto">
            <a:xfrm>
              <a:off x="3276600" y="3657600"/>
              <a:ext cx="4191000" cy="2286000"/>
            </a:xfrm>
            <a:custGeom>
              <a:avLst/>
              <a:gdLst>
                <a:gd name="T0" fmla="*/ 2147483647 w 900"/>
                <a:gd name="T1" fmla="*/ 2147483647 h 446"/>
                <a:gd name="T2" fmla="*/ 2147483647 w 900"/>
                <a:gd name="T3" fmla="*/ 2147483647 h 446"/>
                <a:gd name="T4" fmla="*/ 2147483647 w 900"/>
                <a:gd name="T5" fmla="*/ 2147483647 h 446"/>
                <a:gd name="T6" fmla="*/ 2147483647 w 900"/>
                <a:gd name="T7" fmla="*/ 2147483647 h 446"/>
                <a:gd name="T8" fmla="*/ 2147483647 w 900"/>
                <a:gd name="T9" fmla="*/ 2147483647 h 446"/>
                <a:gd name="T10" fmla="*/ 2147483647 w 900"/>
                <a:gd name="T11" fmla="*/ 2147483647 h 446"/>
                <a:gd name="T12" fmla="*/ 2147483647 w 900"/>
                <a:gd name="T13" fmla="*/ 2147483647 h 446"/>
                <a:gd name="T14" fmla="*/ 2147483647 w 900"/>
                <a:gd name="T15" fmla="*/ 2147483647 h 446"/>
                <a:gd name="T16" fmla="*/ 2147483647 w 900"/>
                <a:gd name="T17" fmla="*/ 2147483647 h 446"/>
                <a:gd name="T18" fmla="*/ 2147483647 w 900"/>
                <a:gd name="T19" fmla="*/ 2147483647 h 446"/>
                <a:gd name="T20" fmla="*/ 2147483647 w 900"/>
                <a:gd name="T21" fmla="*/ 2147483647 h 446"/>
                <a:gd name="T22" fmla="*/ 2147483647 w 900"/>
                <a:gd name="T23" fmla="*/ 2147483647 h 446"/>
                <a:gd name="T24" fmla="*/ 2147483647 w 900"/>
                <a:gd name="T25" fmla="*/ 2147483647 h 446"/>
                <a:gd name="T26" fmla="*/ 2147483647 w 900"/>
                <a:gd name="T27" fmla="*/ 2147483647 h 446"/>
                <a:gd name="T28" fmla="*/ 2147483647 w 900"/>
                <a:gd name="T29" fmla="*/ 2147483647 h 446"/>
                <a:gd name="T30" fmla="*/ 2147483647 w 900"/>
                <a:gd name="T31" fmla="*/ 2147483647 h 446"/>
                <a:gd name="T32" fmla="*/ 2147483647 w 900"/>
                <a:gd name="T33" fmla="*/ 2147483647 h 446"/>
                <a:gd name="T34" fmla="*/ 2147483647 w 900"/>
                <a:gd name="T35" fmla="*/ 2147483647 h 446"/>
                <a:gd name="T36" fmla="*/ 2147483647 w 900"/>
                <a:gd name="T37" fmla="*/ 2147483647 h 446"/>
                <a:gd name="T38" fmla="*/ 2147483647 w 900"/>
                <a:gd name="T39" fmla="*/ 2147483647 h 446"/>
                <a:gd name="T40" fmla="*/ 2147483647 w 900"/>
                <a:gd name="T41" fmla="*/ 2147483647 h 446"/>
                <a:gd name="T42" fmla="*/ 2147483647 w 900"/>
                <a:gd name="T43" fmla="*/ 2147483647 h 446"/>
                <a:gd name="T44" fmla="*/ 2147483647 w 900"/>
                <a:gd name="T45" fmla="*/ 2147483647 h 446"/>
                <a:gd name="T46" fmla="*/ 2147483647 w 900"/>
                <a:gd name="T47" fmla="*/ 2147483647 h 446"/>
                <a:gd name="T48" fmla="*/ 2147483647 w 900"/>
                <a:gd name="T49" fmla="*/ 2147483647 h 446"/>
                <a:gd name="T50" fmla="*/ 2147483647 w 900"/>
                <a:gd name="T51" fmla="*/ 2147483647 h 446"/>
                <a:gd name="T52" fmla="*/ 2147483647 w 900"/>
                <a:gd name="T53" fmla="*/ 2147483647 h 446"/>
                <a:gd name="T54" fmla="*/ 2147483647 w 900"/>
                <a:gd name="T55" fmla="*/ 2147483647 h 446"/>
                <a:gd name="T56" fmla="*/ 2147483647 w 900"/>
                <a:gd name="T57" fmla="*/ 2147483647 h 446"/>
                <a:gd name="T58" fmla="*/ 2147483647 w 900"/>
                <a:gd name="T59" fmla="*/ 0 h 446"/>
                <a:gd name="T60" fmla="*/ 2147483647 w 900"/>
                <a:gd name="T61" fmla="*/ 0 h 446"/>
                <a:gd name="T62" fmla="*/ 2147483647 w 900"/>
                <a:gd name="T63" fmla="*/ 2147483647 h 446"/>
                <a:gd name="T64" fmla="*/ 2147483647 w 900"/>
                <a:gd name="T65" fmla="*/ 2147483647 h 446"/>
                <a:gd name="T66" fmla="*/ 2147483647 w 900"/>
                <a:gd name="T67" fmla="*/ 2147483647 h 446"/>
                <a:gd name="T68" fmla="*/ 2147483647 w 900"/>
                <a:gd name="T69" fmla="*/ 2147483647 h 446"/>
                <a:gd name="T70" fmla="*/ 2147483647 w 900"/>
                <a:gd name="T71" fmla="*/ 2147483647 h 446"/>
                <a:gd name="T72" fmla="*/ 2147483647 w 900"/>
                <a:gd name="T73" fmla="*/ 2147483647 h 446"/>
                <a:gd name="T74" fmla="*/ 2147483647 w 900"/>
                <a:gd name="T75" fmla="*/ 2147483647 h 446"/>
                <a:gd name="T76" fmla="*/ 2147483647 w 900"/>
                <a:gd name="T77" fmla="*/ 2147483647 h 446"/>
                <a:gd name="T78" fmla="*/ 2147483647 w 900"/>
                <a:gd name="T79" fmla="*/ 2147483647 h 446"/>
                <a:gd name="T80" fmla="*/ 2147483647 w 900"/>
                <a:gd name="T81" fmla="*/ 2147483647 h 446"/>
                <a:gd name="T82" fmla="*/ 2147483647 w 900"/>
                <a:gd name="T83" fmla="*/ 2147483647 h 446"/>
                <a:gd name="T84" fmla="*/ 2147483647 w 900"/>
                <a:gd name="T85" fmla="*/ 2147483647 h 446"/>
                <a:gd name="T86" fmla="*/ 2147483647 w 900"/>
                <a:gd name="T87" fmla="*/ 2147483647 h 446"/>
                <a:gd name="T88" fmla="*/ 2147483647 w 900"/>
                <a:gd name="T89" fmla="*/ 2147483647 h 446"/>
                <a:gd name="T90" fmla="*/ 2147483647 w 900"/>
                <a:gd name="T91" fmla="*/ 2147483647 h 446"/>
                <a:gd name="T92" fmla="*/ 2147483647 w 900"/>
                <a:gd name="T93" fmla="*/ 2147483647 h 446"/>
                <a:gd name="T94" fmla="*/ 2147483647 w 900"/>
                <a:gd name="T95" fmla="*/ 2147483647 h 446"/>
                <a:gd name="T96" fmla="*/ 2147483647 w 900"/>
                <a:gd name="T97" fmla="*/ 2147483647 h 446"/>
                <a:gd name="T98" fmla="*/ 2147483647 w 900"/>
                <a:gd name="T99" fmla="*/ 2147483647 h 446"/>
                <a:gd name="T100" fmla="*/ 2147483647 w 900"/>
                <a:gd name="T101" fmla="*/ 2147483647 h 446"/>
                <a:gd name="T102" fmla="*/ 2147483647 w 900"/>
                <a:gd name="T103" fmla="*/ 2147483647 h 446"/>
                <a:gd name="T104" fmla="*/ 2147483647 w 900"/>
                <a:gd name="T105" fmla="*/ 2147483647 h 446"/>
                <a:gd name="T106" fmla="*/ 2147483647 w 900"/>
                <a:gd name="T107" fmla="*/ 2147483647 h 446"/>
                <a:gd name="T108" fmla="*/ 2147483647 w 900"/>
                <a:gd name="T109" fmla="*/ 2147483647 h 446"/>
                <a:gd name="T110" fmla="*/ 2147483647 w 900"/>
                <a:gd name="T111" fmla="*/ 2147483647 h 446"/>
                <a:gd name="T112" fmla="*/ 2147483647 w 900"/>
                <a:gd name="T113" fmla="*/ 2147483647 h 446"/>
                <a:gd name="T114" fmla="*/ 2147483647 w 900"/>
                <a:gd name="T115" fmla="*/ 2147483647 h 446"/>
                <a:gd name="T116" fmla="*/ 2147483647 w 900"/>
                <a:gd name="T117" fmla="*/ 2147483647 h 446"/>
                <a:gd name="T118" fmla="*/ 2147483647 w 900"/>
                <a:gd name="T119" fmla="*/ 2147483647 h 44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00"/>
                <a:gd name="T181" fmla="*/ 0 h 446"/>
                <a:gd name="T182" fmla="*/ 900 w 900"/>
                <a:gd name="T183" fmla="*/ 446 h 44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00" h="446">
                  <a:moveTo>
                    <a:pt x="0" y="446"/>
                  </a:moveTo>
                  <a:lnTo>
                    <a:pt x="5" y="444"/>
                  </a:lnTo>
                  <a:lnTo>
                    <a:pt x="10" y="442"/>
                  </a:lnTo>
                  <a:lnTo>
                    <a:pt x="15" y="439"/>
                  </a:lnTo>
                  <a:lnTo>
                    <a:pt x="20" y="437"/>
                  </a:lnTo>
                  <a:lnTo>
                    <a:pt x="25" y="434"/>
                  </a:lnTo>
                  <a:lnTo>
                    <a:pt x="30" y="431"/>
                  </a:lnTo>
                  <a:lnTo>
                    <a:pt x="35" y="428"/>
                  </a:lnTo>
                  <a:lnTo>
                    <a:pt x="40" y="425"/>
                  </a:lnTo>
                  <a:lnTo>
                    <a:pt x="45" y="422"/>
                  </a:lnTo>
                  <a:lnTo>
                    <a:pt x="50" y="419"/>
                  </a:lnTo>
                  <a:lnTo>
                    <a:pt x="55" y="415"/>
                  </a:lnTo>
                  <a:lnTo>
                    <a:pt x="60" y="412"/>
                  </a:lnTo>
                  <a:lnTo>
                    <a:pt x="65" y="408"/>
                  </a:lnTo>
                  <a:lnTo>
                    <a:pt x="70" y="404"/>
                  </a:lnTo>
                  <a:lnTo>
                    <a:pt x="75" y="400"/>
                  </a:lnTo>
                  <a:lnTo>
                    <a:pt x="80" y="396"/>
                  </a:lnTo>
                  <a:lnTo>
                    <a:pt x="85" y="392"/>
                  </a:lnTo>
                  <a:lnTo>
                    <a:pt x="90" y="388"/>
                  </a:lnTo>
                  <a:lnTo>
                    <a:pt x="95" y="384"/>
                  </a:lnTo>
                  <a:lnTo>
                    <a:pt x="100" y="379"/>
                  </a:lnTo>
                  <a:lnTo>
                    <a:pt x="105" y="374"/>
                  </a:lnTo>
                  <a:lnTo>
                    <a:pt x="110" y="369"/>
                  </a:lnTo>
                  <a:lnTo>
                    <a:pt x="115" y="365"/>
                  </a:lnTo>
                  <a:lnTo>
                    <a:pt x="120" y="359"/>
                  </a:lnTo>
                  <a:lnTo>
                    <a:pt x="125" y="354"/>
                  </a:lnTo>
                  <a:lnTo>
                    <a:pt x="130" y="349"/>
                  </a:lnTo>
                  <a:lnTo>
                    <a:pt x="135" y="343"/>
                  </a:lnTo>
                  <a:lnTo>
                    <a:pt x="140" y="338"/>
                  </a:lnTo>
                  <a:lnTo>
                    <a:pt x="145" y="332"/>
                  </a:lnTo>
                  <a:lnTo>
                    <a:pt x="150" y="326"/>
                  </a:lnTo>
                  <a:lnTo>
                    <a:pt x="155" y="320"/>
                  </a:lnTo>
                  <a:lnTo>
                    <a:pt x="160" y="314"/>
                  </a:lnTo>
                  <a:lnTo>
                    <a:pt x="165" y="308"/>
                  </a:lnTo>
                  <a:lnTo>
                    <a:pt x="170" y="302"/>
                  </a:lnTo>
                  <a:lnTo>
                    <a:pt x="175" y="295"/>
                  </a:lnTo>
                  <a:lnTo>
                    <a:pt x="180" y="289"/>
                  </a:lnTo>
                  <a:lnTo>
                    <a:pt x="185" y="282"/>
                  </a:lnTo>
                  <a:lnTo>
                    <a:pt x="190" y="275"/>
                  </a:lnTo>
                  <a:lnTo>
                    <a:pt x="195" y="269"/>
                  </a:lnTo>
                  <a:lnTo>
                    <a:pt x="200" y="262"/>
                  </a:lnTo>
                  <a:lnTo>
                    <a:pt x="205" y="255"/>
                  </a:lnTo>
                  <a:lnTo>
                    <a:pt x="210" y="248"/>
                  </a:lnTo>
                  <a:lnTo>
                    <a:pt x="215" y="241"/>
                  </a:lnTo>
                  <a:lnTo>
                    <a:pt x="220" y="234"/>
                  </a:lnTo>
                  <a:lnTo>
                    <a:pt x="225" y="226"/>
                  </a:lnTo>
                  <a:lnTo>
                    <a:pt x="230" y="219"/>
                  </a:lnTo>
                  <a:lnTo>
                    <a:pt x="235" y="212"/>
                  </a:lnTo>
                  <a:lnTo>
                    <a:pt x="240" y="205"/>
                  </a:lnTo>
                  <a:lnTo>
                    <a:pt x="245" y="197"/>
                  </a:lnTo>
                  <a:lnTo>
                    <a:pt x="250" y="190"/>
                  </a:lnTo>
                  <a:lnTo>
                    <a:pt x="255" y="183"/>
                  </a:lnTo>
                  <a:lnTo>
                    <a:pt x="260" y="176"/>
                  </a:lnTo>
                  <a:lnTo>
                    <a:pt x="265" y="168"/>
                  </a:lnTo>
                  <a:lnTo>
                    <a:pt x="270" y="161"/>
                  </a:lnTo>
                  <a:lnTo>
                    <a:pt x="275" y="154"/>
                  </a:lnTo>
                  <a:lnTo>
                    <a:pt x="280" y="147"/>
                  </a:lnTo>
                  <a:lnTo>
                    <a:pt x="285" y="140"/>
                  </a:lnTo>
                  <a:lnTo>
                    <a:pt x="290" y="133"/>
                  </a:lnTo>
                  <a:lnTo>
                    <a:pt x="295" y="126"/>
                  </a:lnTo>
                  <a:lnTo>
                    <a:pt x="300" y="119"/>
                  </a:lnTo>
                  <a:lnTo>
                    <a:pt x="305" y="112"/>
                  </a:lnTo>
                  <a:lnTo>
                    <a:pt x="310" y="105"/>
                  </a:lnTo>
                  <a:lnTo>
                    <a:pt x="315" y="99"/>
                  </a:lnTo>
                  <a:lnTo>
                    <a:pt x="320" y="92"/>
                  </a:lnTo>
                  <a:lnTo>
                    <a:pt x="325" y="86"/>
                  </a:lnTo>
                  <a:lnTo>
                    <a:pt x="330" y="80"/>
                  </a:lnTo>
                  <a:lnTo>
                    <a:pt x="335" y="74"/>
                  </a:lnTo>
                  <a:lnTo>
                    <a:pt x="340" y="68"/>
                  </a:lnTo>
                  <a:lnTo>
                    <a:pt x="345" y="63"/>
                  </a:lnTo>
                  <a:lnTo>
                    <a:pt x="350" y="57"/>
                  </a:lnTo>
                  <a:lnTo>
                    <a:pt x="355" y="52"/>
                  </a:lnTo>
                  <a:lnTo>
                    <a:pt x="360" y="47"/>
                  </a:lnTo>
                  <a:lnTo>
                    <a:pt x="365" y="42"/>
                  </a:lnTo>
                  <a:lnTo>
                    <a:pt x="370" y="38"/>
                  </a:lnTo>
                  <a:lnTo>
                    <a:pt x="375" y="33"/>
                  </a:lnTo>
                  <a:lnTo>
                    <a:pt x="380" y="29"/>
                  </a:lnTo>
                  <a:lnTo>
                    <a:pt x="385" y="25"/>
                  </a:lnTo>
                  <a:lnTo>
                    <a:pt x="390" y="22"/>
                  </a:lnTo>
                  <a:lnTo>
                    <a:pt x="395" y="18"/>
                  </a:lnTo>
                  <a:lnTo>
                    <a:pt x="400" y="15"/>
                  </a:lnTo>
                  <a:lnTo>
                    <a:pt x="405" y="12"/>
                  </a:lnTo>
                  <a:lnTo>
                    <a:pt x="410" y="10"/>
                  </a:lnTo>
                  <a:lnTo>
                    <a:pt x="415" y="8"/>
                  </a:lnTo>
                  <a:lnTo>
                    <a:pt x="420" y="6"/>
                  </a:lnTo>
                  <a:lnTo>
                    <a:pt x="425" y="4"/>
                  </a:lnTo>
                  <a:lnTo>
                    <a:pt x="430" y="2"/>
                  </a:lnTo>
                  <a:lnTo>
                    <a:pt x="435" y="1"/>
                  </a:lnTo>
                  <a:lnTo>
                    <a:pt x="440" y="0"/>
                  </a:lnTo>
                  <a:lnTo>
                    <a:pt x="445" y="0"/>
                  </a:lnTo>
                  <a:lnTo>
                    <a:pt x="450" y="0"/>
                  </a:lnTo>
                  <a:lnTo>
                    <a:pt x="455" y="0"/>
                  </a:lnTo>
                  <a:lnTo>
                    <a:pt x="460" y="0"/>
                  </a:lnTo>
                  <a:lnTo>
                    <a:pt x="465" y="1"/>
                  </a:lnTo>
                  <a:lnTo>
                    <a:pt x="470" y="2"/>
                  </a:lnTo>
                  <a:lnTo>
                    <a:pt x="475" y="3"/>
                  </a:lnTo>
                  <a:lnTo>
                    <a:pt x="480" y="4"/>
                  </a:lnTo>
                  <a:lnTo>
                    <a:pt x="485" y="6"/>
                  </a:lnTo>
                  <a:lnTo>
                    <a:pt x="490" y="8"/>
                  </a:lnTo>
                  <a:lnTo>
                    <a:pt x="495" y="11"/>
                  </a:lnTo>
                  <a:lnTo>
                    <a:pt x="500" y="13"/>
                  </a:lnTo>
                  <a:lnTo>
                    <a:pt x="505" y="16"/>
                  </a:lnTo>
                  <a:lnTo>
                    <a:pt x="510" y="19"/>
                  </a:lnTo>
                  <a:lnTo>
                    <a:pt x="515" y="23"/>
                  </a:lnTo>
                  <a:lnTo>
                    <a:pt x="520" y="27"/>
                  </a:lnTo>
                  <a:lnTo>
                    <a:pt x="525" y="31"/>
                  </a:lnTo>
                  <a:lnTo>
                    <a:pt x="530" y="35"/>
                  </a:lnTo>
                  <a:lnTo>
                    <a:pt x="535" y="39"/>
                  </a:lnTo>
                  <a:lnTo>
                    <a:pt x="540" y="44"/>
                  </a:lnTo>
                  <a:lnTo>
                    <a:pt x="545" y="49"/>
                  </a:lnTo>
                  <a:lnTo>
                    <a:pt x="550" y="54"/>
                  </a:lnTo>
                  <a:lnTo>
                    <a:pt x="555" y="59"/>
                  </a:lnTo>
                  <a:lnTo>
                    <a:pt x="560" y="65"/>
                  </a:lnTo>
                  <a:lnTo>
                    <a:pt x="565" y="70"/>
                  </a:lnTo>
                  <a:lnTo>
                    <a:pt x="570" y="76"/>
                  </a:lnTo>
                  <a:lnTo>
                    <a:pt x="575" y="82"/>
                  </a:lnTo>
                  <a:lnTo>
                    <a:pt x="580" y="88"/>
                  </a:lnTo>
                  <a:lnTo>
                    <a:pt x="585" y="94"/>
                  </a:lnTo>
                  <a:lnTo>
                    <a:pt x="590" y="101"/>
                  </a:lnTo>
                  <a:lnTo>
                    <a:pt x="595" y="107"/>
                  </a:lnTo>
                  <a:lnTo>
                    <a:pt x="600" y="114"/>
                  </a:lnTo>
                  <a:lnTo>
                    <a:pt x="605" y="121"/>
                  </a:lnTo>
                  <a:lnTo>
                    <a:pt x="610" y="128"/>
                  </a:lnTo>
                  <a:lnTo>
                    <a:pt x="615" y="135"/>
                  </a:lnTo>
                  <a:lnTo>
                    <a:pt x="620" y="142"/>
                  </a:lnTo>
                  <a:lnTo>
                    <a:pt x="625" y="149"/>
                  </a:lnTo>
                  <a:lnTo>
                    <a:pt x="630" y="156"/>
                  </a:lnTo>
                  <a:lnTo>
                    <a:pt x="635" y="163"/>
                  </a:lnTo>
                  <a:lnTo>
                    <a:pt x="640" y="171"/>
                  </a:lnTo>
                  <a:lnTo>
                    <a:pt x="645" y="178"/>
                  </a:lnTo>
                  <a:lnTo>
                    <a:pt x="650" y="185"/>
                  </a:lnTo>
                  <a:lnTo>
                    <a:pt x="655" y="192"/>
                  </a:lnTo>
                  <a:lnTo>
                    <a:pt x="660" y="200"/>
                  </a:lnTo>
                  <a:lnTo>
                    <a:pt x="665" y="207"/>
                  </a:lnTo>
                  <a:lnTo>
                    <a:pt x="670" y="214"/>
                  </a:lnTo>
                  <a:lnTo>
                    <a:pt x="675" y="221"/>
                  </a:lnTo>
                  <a:lnTo>
                    <a:pt x="680" y="229"/>
                  </a:lnTo>
                  <a:lnTo>
                    <a:pt x="685" y="236"/>
                  </a:lnTo>
                  <a:lnTo>
                    <a:pt x="690" y="243"/>
                  </a:lnTo>
                  <a:lnTo>
                    <a:pt x="695" y="250"/>
                  </a:lnTo>
                  <a:lnTo>
                    <a:pt x="700" y="257"/>
                  </a:lnTo>
                  <a:lnTo>
                    <a:pt x="705" y="264"/>
                  </a:lnTo>
                  <a:lnTo>
                    <a:pt x="710" y="271"/>
                  </a:lnTo>
                  <a:lnTo>
                    <a:pt x="715" y="278"/>
                  </a:lnTo>
                  <a:lnTo>
                    <a:pt x="720" y="284"/>
                  </a:lnTo>
                  <a:lnTo>
                    <a:pt x="725" y="291"/>
                  </a:lnTo>
                  <a:lnTo>
                    <a:pt x="730" y="297"/>
                  </a:lnTo>
                  <a:lnTo>
                    <a:pt x="735" y="304"/>
                  </a:lnTo>
                  <a:lnTo>
                    <a:pt x="740" y="310"/>
                  </a:lnTo>
                  <a:lnTo>
                    <a:pt x="745" y="316"/>
                  </a:lnTo>
                  <a:lnTo>
                    <a:pt x="750" y="322"/>
                  </a:lnTo>
                  <a:lnTo>
                    <a:pt x="755" y="328"/>
                  </a:lnTo>
                  <a:lnTo>
                    <a:pt x="760" y="334"/>
                  </a:lnTo>
                  <a:lnTo>
                    <a:pt x="765" y="340"/>
                  </a:lnTo>
                  <a:lnTo>
                    <a:pt x="770" y="345"/>
                  </a:lnTo>
                  <a:lnTo>
                    <a:pt x="775" y="351"/>
                  </a:lnTo>
                  <a:lnTo>
                    <a:pt x="780" y="356"/>
                  </a:lnTo>
                  <a:lnTo>
                    <a:pt x="785" y="361"/>
                  </a:lnTo>
                  <a:lnTo>
                    <a:pt x="790" y="366"/>
                  </a:lnTo>
                  <a:lnTo>
                    <a:pt x="795" y="371"/>
                  </a:lnTo>
                  <a:lnTo>
                    <a:pt x="800" y="376"/>
                  </a:lnTo>
                  <a:lnTo>
                    <a:pt x="805" y="380"/>
                  </a:lnTo>
                  <a:lnTo>
                    <a:pt x="810" y="385"/>
                  </a:lnTo>
                  <a:lnTo>
                    <a:pt x="815" y="389"/>
                  </a:lnTo>
                  <a:lnTo>
                    <a:pt x="820" y="394"/>
                  </a:lnTo>
                  <a:lnTo>
                    <a:pt x="825" y="398"/>
                  </a:lnTo>
                  <a:lnTo>
                    <a:pt x="830" y="402"/>
                  </a:lnTo>
                  <a:lnTo>
                    <a:pt x="835" y="406"/>
                  </a:lnTo>
                  <a:lnTo>
                    <a:pt x="840" y="409"/>
                  </a:lnTo>
                  <a:lnTo>
                    <a:pt x="845" y="413"/>
                  </a:lnTo>
                  <a:lnTo>
                    <a:pt x="850" y="416"/>
                  </a:lnTo>
                  <a:lnTo>
                    <a:pt x="855" y="420"/>
                  </a:lnTo>
                  <a:lnTo>
                    <a:pt x="860" y="423"/>
                  </a:lnTo>
                  <a:lnTo>
                    <a:pt x="865" y="426"/>
                  </a:lnTo>
                  <a:lnTo>
                    <a:pt x="870" y="429"/>
                  </a:lnTo>
                  <a:lnTo>
                    <a:pt x="875" y="432"/>
                  </a:lnTo>
                  <a:lnTo>
                    <a:pt x="880" y="435"/>
                  </a:lnTo>
                  <a:lnTo>
                    <a:pt x="885" y="437"/>
                  </a:lnTo>
                  <a:lnTo>
                    <a:pt x="890" y="440"/>
                  </a:lnTo>
                  <a:lnTo>
                    <a:pt x="895" y="443"/>
                  </a:lnTo>
                  <a:lnTo>
                    <a:pt x="900" y="445"/>
                  </a:lnTo>
                </a:path>
              </a:pathLst>
            </a:custGeom>
            <a:noFill/>
            <a:ln w="57150">
              <a:solidFill>
                <a:srgbClr val="0066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2781" name="Line 7"/>
            <p:cNvSpPr>
              <a:spLocks noChangeShapeType="1"/>
            </p:cNvSpPr>
            <p:nvPr/>
          </p:nvSpPr>
          <p:spPr bwMode="auto">
            <a:xfrm flipV="1">
              <a:off x="5410200" y="3657600"/>
              <a:ext cx="0" cy="2362200"/>
            </a:xfrm>
            <a:prstGeom prst="line">
              <a:avLst/>
            </a:prstGeom>
            <a:noFill/>
            <a:ln w="57150">
              <a:solidFill>
                <a:srgbClr val="0066FF"/>
              </a:solidFill>
              <a:round/>
              <a:headEnd/>
              <a:tailEnd/>
            </a:ln>
            <a:extLst>
              <a:ext uri="{909E8E84-426E-40DD-AFC4-6F175D3DCCD1}">
                <a14:hiddenFill xmlns:a14="http://schemas.microsoft.com/office/drawing/2010/main">
                  <a:noFill/>
                </a14:hiddenFill>
              </a:ext>
            </a:extLst>
          </p:spPr>
          <p:txBody>
            <a:bodyPr/>
            <a:lstStyle/>
            <a:p>
              <a:endParaRPr lang="en-GB"/>
            </a:p>
          </p:txBody>
        </p:sp>
      </p:grpSp>
      <p:sp>
        <p:nvSpPr>
          <p:cNvPr id="32773" name="Left Arrow Callout 21"/>
          <p:cNvSpPr>
            <a:spLocks noChangeArrowheads="1"/>
          </p:cNvSpPr>
          <p:nvPr/>
        </p:nvSpPr>
        <p:spPr bwMode="auto">
          <a:xfrm>
            <a:off x="5072063" y="1785938"/>
            <a:ext cx="3643312" cy="1214437"/>
          </a:xfrm>
          <a:prstGeom prst="leftArrowCallout">
            <a:avLst>
              <a:gd name="adj1" fmla="val 25000"/>
              <a:gd name="adj2" fmla="val 25000"/>
              <a:gd name="adj3" fmla="val 25000"/>
              <a:gd name="adj4" fmla="val 78088"/>
            </a:avLst>
          </a:prstGeom>
          <a:solidFill>
            <a:schemeClr val="accent1"/>
          </a:solidFill>
          <a:ln w="12699" algn="ctr">
            <a:solidFill>
              <a:schemeClr val="tx1"/>
            </a:solidFill>
            <a:round/>
            <a:headEnd/>
            <a:tailEnd/>
          </a:ln>
        </p:spPr>
        <p:txBody>
          <a:bodyPr/>
          <a:lstStyle/>
          <a:p>
            <a:r>
              <a:rPr lang="en-GB" sz="1800"/>
              <a:t>The two distributions are widely separated so their means clearly different </a:t>
            </a:r>
          </a:p>
        </p:txBody>
      </p:sp>
      <p:sp>
        <p:nvSpPr>
          <p:cNvPr id="32774" name="Left Arrow Callout 22"/>
          <p:cNvSpPr>
            <a:spLocks noChangeArrowheads="1"/>
          </p:cNvSpPr>
          <p:nvPr/>
        </p:nvSpPr>
        <p:spPr bwMode="auto">
          <a:xfrm>
            <a:off x="5072063" y="3286125"/>
            <a:ext cx="3643312" cy="1428750"/>
          </a:xfrm>
          <a:prstGeom prst="leftArrowCallout">
            <a:avLst>
              <a:gd name="adj1" fmla="val 25000"/>
              <a:gd name="adj2" fmla="val 25000"/>
              <a:gd name="adj3" fmla="val 25004"/>
              <a:gd name="adj4" fmla="val 78088"/>
            </a:avLst>
          </a:prstGeom>
          <a:solidFill>
            <a:schemeClr val="accent1"/>
          </a:solidFill>
          <a:ln w="12699" algn="ctr">
            <a:solidFill>
              <a:schemeClr val="tx1"/>
            </a:solidFill>
            <a:round/>
            <a:headEnd/>
            <a:tailEnd/>
          </a:ln>
        </p:spPr>
        <p:txBody>
          <a:bodyPr/>
          <a:lstStyle/>
          <a:p>
            <a:r>
              <a:rPr lang="en-GB" sz="1800"/>
              <a:t>The distributions overlap, so it is unclear whether the samples come from the same population</a:t>
            </a:r>
          </a:p>
        </p:txBody>
      </p:sp>
      <p:sp>
        <p:nvSpPr>
          <p:cNvPr id="32775" name="TextBox 24"/>
          <p:cNvSpPr txBox="1">
            <a:spLocks noChangeArrowheads="1"/>
          </p:cNvSpPr>
          <p:nvPr/>
        </p:nvSpPr>
        <p:spPr bwMode="auto">
          <a:xfrm>
            <a:off x="5143500" y="5154613"/>
            <a:ext cx="3571875" cy="163195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a:t>In essence, the t-test gives a measure of the difference between the sample means in relation to the overall spread</a:t>
            </a:r>
          </a:p>
        </p:txBody>
      </p:sp>
      <p:graphicFrame>
        <p:nvGraphicFramePr>
          <p:cNvPr id="32776" name="Object 2"/>
          <p:cNvGraphicFramePr>
            <a:graphicFrameLocks noChangeAspect="1"/>
          </p:cNvGraphicFramePr>
          <p:nvPr/>
        </p:nvGraphicFramePr>
        <p:xfrm>
          <a:off x="490538" y="5522913"/>
          <a:ext cx="4367212" cy="763587"/>
        </p:xfrm>
        <a:graphic>
          <a:graphicData uri="http://schemas.openxmlformats.org/presentationml/2006/ole">
            <mc:AlternateContent xmlns:mc="http://schemas.openxmlformats.org/markup-compatibility/2006">
              <mc:Choice xmlns:v="urn:schemas-microsoft-com:vml" Requires="v">
                <p:oleObj spid="_x0000_s6159" name="Equation" r:id="rId4" imgW="2323092" imgH="406224" progId="Equation.3">
                  <p:embed/>
                </p:oleObj>
              </mc:Choice>
              <mc:Fallback>
                <p:oleObj name="Equation" r:id="rId4" imgW="2323092" imgH="406224"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0538" y="5522913"/>
                        <a:ext cx="4367212" cy="7635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547746527"/>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GB" dirty="0" smtClean="0"/>
              <a:t>PAIRED t-TEST</a:t>
            </a:r>
          </a:p>
        </p:txBody>
      </p:sp>
      <p:sp>
        <p:nvSpPr>
          <p:cNvPr id="31747" name="Content Placeholder 2"/>
          <p:cNvSpPr>
            <a:spLocks noGrp="1"/>
          </p:cNvSpPr>
          <p:nvPr>
            <p:ph idx="1"/>
          </p:nvPr>
        </p:nvSpPr>
        <p:spPr>
          <a:xfrm>
            <a:off x="1300163" y="1842864"/>
            <a:ext cx="6542087" cy="3962400"/>
          </a:xfrm>
        </p:spPr>
        <p:txBody>
          <a:bodyPr/>
          <a:lstStyle/>
          <a:p>
            <a:r>
              <a:rPr lang="en-GB" u="sng" dirty="0" smtClean="0"/>
              <a:t>Two</a:t>
            </a:r>
            <a:r>
              <a:rPr lang="en-GB" dirty="0" smtClean="0"/>
              <a:t> sets of data, from the same source</a:t>
            </a:r>
          </a:p>
          <a:p>
            <a:r>
              <a:rPr lang="en-GB" dirty="0" smtClean="0"/>
              <a:t>Data follow normal distribution</a:t>
            </a:r>
          </a:p>
          <a:p>
            <a:r>
              <a:rPr lang="en-GB" dirty="0" smtClean="0"/>
              <a:t>Example</a:t>
            </a:r>
          </a:p>
          <a:p>
            <a:pPr lvl="1"/>
            <a:r>
              <a:rPr lang="en-GB" dirty="0" smtClean="0"/>
              <a:t>Assessing change in weight of a sample of people after a diet regime (</a:t>
            </a:r>
            <a:r>
              <a:rPr lang="en-GB" dirty="0"/>
              <a:t>d</a:t>
            </a:r>
            <a:r>
              <a:rPr lang="en-GB" dirty="0" smtClean="0"/>
              <a:t>ata for each individual, before and after the intervention)</a:t>
            </a:r>
          </a:p>
        </p:txBody>
      </p:sp>
    </p:spTree>
    <p:extLst>
      <p:ext uri="{BB962C8B-B14F-4D97-AF65-F5344CB8AC3E}">
        <p14:creationId xmlns:p14="http://schemas.microsoft.com/office/powerpoint/2010/main" val="308366975"/>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GB" smtClean="0"/>
              <a:t>COMPARISONS BETWEEN THREE OR MORE SAMPLES</a:t>
            </a:r>
          </a:p>
        </p:txBody>
      </p:sp>
      <p:sp>
        <p:nvSpPr>
          <p:cNvPr id="74755" name="Rectangle 3"/>
          <p:cNvSpPr>
            <a:spLocks noGrp="1" noChangeArrowheads="1"/>
          </p:cNvSpPr>
          <p:nvPr>
            <p:ph type="body" idx="1"/>
          </p:nvPr>
        </p:nvSpPr>
        <p:spPr>
          <a:xfrm>
            <a:off x="762000" y="1828800"/>
            <a:ext cx="7696200" cy="4800600"/>
          </a:xfrm>
        </p:spPr>
        <p:txBody>
          <a:bodyPr/>
          <a:lstStyle/>
          <a:p>
            <a:pPr>
              <a:lnSpc>
                <a:spcPct val="90000"/>
              </a:lnSpc>
            </a:pPr>
            <a:r>
              <a:rPr lang="en-GB" smtClean="0"/>
              <a:t>Cannot use t-test (only for 2 samples)</a:t>
            </a:r>
          </a:p>
          <a:p>
            <a:pPr>
              <a:lnSpc>
                <a:spcPct val="90000"/>
              </a:lnSpc>
            </a:pPr>
            <a:r>
              <a:rPr lang="en-GB" smtClean="0"/>
              <a:t>Use </a:t>
            </a:r>
            <a:r>
              <a:rPr lang="en-GB" i="1" smtClean="0"/>
              <a:t>analysis of variance</a:t>
            </a:r>
            <a:r>
              <a:rPr lang="en-GB" smtClean="0"/>
              <a:t> (ANOVA)</a:t>
            </a:r>
          </a:p>
          <a:p>
            <a:pPr>
              <a:lnSpc>
                <a:spcPct val="90000"/>
              </a:lnSpc>
            </a:pPr>
            <a:r>
              <a:rPr lang="en-GB" smtClean="0"/>
              <a:t>Essentially, ANOVA involves dividing the variance in the results into:</a:t>
            </a:r>
          </a:p>
          <a:p>
            <a:pPr lvl="1">
              <a:lnSpc>
                <a:spcPct val="90000"/>
              </a:lnSpc>
            </a:pPr>
            <a:r>
              <a:rPr lang="en-GB" smtClean="0"/>
              <a:t>Between groups variance</a:t>
            </a:r>
          </a:p>
          <a:p>
            <a:pPr lvl="1">
              <a:lnSpc>
                <a:spcPct val="90000"/>
              </a:lnSpc>
            </a:pPr>
            <a:r>
              <a:rPr lang="en-GB" smtClean="0"/>
              <a:t>Within groups variance</a:t>
            </a:r>
          </a:p>
          <a:p>
            <a:pPr>
              <a:lnSpc>
                <a:spcPct val="90000"/>
              </a:lnSpc>
              <a:buFontTx/>
              <a:buNone/>
            </a:pPr>
            <a:endParaRPr lang="en-GB" smtClean="0"/>
          </a:p>
          <a:p>
            <a:pPr>
              <a:lnSpc>
                <a:spcPct val="90000"/>
              </a:lnSpc>
              <a:buFontTx/>
              <a:buNone/>
            </a:pPr>
            <a:endParaRPr lang="en-GB" smtClean="0"/>
          </a:p>
          <a:p>
            <a:pPr>
              <a:lnSpc>
                <a:spcPct val="90000"/>
              </a:lnSpc>
              <a:buFontTx/>
              <a:buNone/>
            </a:pPr>
            <a:r>
              <a:rPr lang="en-GB" smtClean="0"/>
              <a:t>	The greater F, the more significant the result (values of F in standard tables)</a:t>
            </a:r>
          </a:p>
        </p:txBody>
      </p:sp>
      <p:graphicFrame>
        <p:nvGraphicFramePr>
          <p:cNvPr id="74756" name="Object 4"/>
          <p:cNvGraphicFramePr>
            <a:graphicFrameLocks noChangeAspect="1"/>
          </p:cNvGraphicFramePr>
          <p:nvPr/>
        </p:nvGraphicFramePr>
        <p:xfrm>
          <a:off x="990600" y="4729163"/>
          <a:ext cx="6629400" cy="909637"/>
        </p:xfrm>
        <a:graphic>
          <a:graphicData uri="http://schemas.openxmlformats.org/presentationml/2006/ole">
            <mc:AlternateContent xmlns:mc="http://schemas.openxmlformats.org/markup-compatibility/2006">
              <mc:Choice xmlns:v="urn:schemas-microsoft-com:vml" Requires="v">
                <p:oleObj spid="_x0000_s7183" name="Equation" r:id="rId4" imgW="3149600" imgH="431800" progId="Equation.3">
                  <p:embed/>
                </p:oleObj>
              </mc:Choice>
              <mc:Fallback>
                <p:oleObj name="Equation" r:id="rId4" imgW="3149600" imgH="4318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0600" y="4729163"/>
                        <a:ext cx="6629400" cy="90963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556548555"/>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THIS PRESENTATION</a:t>
            </a:r>
            <a:endParaRPr lang="en-GB" dirty="0"/>
          </a:p>
        </p:txBody>
      </p:sp>
      <p:sp>
        <p:nvSpPr>
          <p:cNvPr id="3" name="Content Placeholder 2"/>
          <p:cNvSpPr>
            <a:spLocks noGrp="1"/>
          </p:cNvSpPr>
          <p:nvPr>
            <p:ph idx="1"/>
          </p:nvPr>
        </p:nvSpPr>
        <p:spPr>
          <a:xfrm>
            <a:off x="1115616" y="2490936"/>
            <a:ext cx="6542087" cy="3962400"/>
          </a:xfrm>
        </p:spPr>
        <p:txBody>
          <a:bodyPr/>
          <a:lstStyle/>
          <a:p>
            <a:r>
              <a:rPr lang="en-GB" dirty="0" smtClean="0"/>
              <a:t>Review statistical methods you will encounter in your reading</a:t>
            </a:r>
          </a:p>
          <a:p>
            <a:r>
              <a:rPr lang="en-GB" dirty="0" smtClean="0"/>
              <a:t>Examples taken from the statistics sections of some publications recommended for the course </a:t>
            </a:r>
            <a:endParaRPr lang="en-GB" dirty="0"/>
          </a:p>
        </p:txBody>
      </p:sp>
    </p:spTree>
    <p:extLst>
      <p:ext uri="{BB962C8B-B14F-4D97-AF65-F5344CB8AC3E}">
        <p14:creationId xmlns:p14="http://schemas.microsoft.com/office/powerpoint/2010/main" val="2356676805"/>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GB" smtClean="0"/>
              <a:t>ANOVA - AN EXAMPLE</a:t>
            </a:r>
          </a:p>
        </p:txBody>
      </p:sp>
      <p:sp>
        <p:nvSpPr>
          <p:cNvPr id="75779" name="Line 3"/>
          <p:cNvSpPr>
            <a:spLocks noChangeShapeType="1"/>
          </p:cNvSpPr>
          <p:nvPr/>
        </p:nvSpPr>
        <p:spPr bwMode="auto">
          <a:xfrm>
            <a:off x="762000" y="6019800"/>
            <a:ext cx="6934200" cy="0"/>
          </a:xfrm>
          <a:prstGeom prst="line">
            <a:avLst/>
          </a:prstGeom>
          <a:noFill/>
          <a:ln w="19050">
            <a:solidFill>
              <a:srgbClr val="777777"/>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5780" name="Freeform 4"/>
          <p:cNvSpPr>
            <a:spLocks/>
          </p:cNvSpPr>
          <p:nvPr/>
        </p:nvSpPr>
        <p:spPr bwMode="auto">
          <a:xfrm>
            <a:off x="785813" y="3657600"/>
            <a:ext cx="1981200" cy="2286000"/>
          </a:xfrm>
          <a:custGeom>
            <a:avLst/>
            <a:gdLst>
              <a:gd name="T0" fmla="*/ 2147483647 w 900"/>
              <a:gd name="T1" fmla="*/ 2147483647 h 446"/>
              <a:gd name="T2" fmla="*/ 2147483647 w 900"/>
              <a:gd name="T3" fmla="*/ 2147483647 h 446"/>
              <a:gd name="T4" fmla="*/ 2147483647 w 900"/>
              <a:gd name="T5" fmla="*/ 2147483647 h 446"/>
              <a:gd name="T6" fmla="*/ 2147483647 w 900"/>
              <a:gd name="T7" fmla="*/ 2147483647 h 446"/>
              <a:gd name="T8" fmla="*/ 2147483647 w 900"/>
              <a:gd name="T9" fmla="*/ 2147483647 h 446"/>
              <a:gd name="T10" fmla="*/ 2147483647 w 900"/>
              <a:gd name="T11" fmla="*/ 2147483647 h 446"/>
              <a:gd name="T12" fmla="*/ 2147483647 w 900"/>
              <a:gd name="T13" fmla="*/ 2147483647 h 446"/>
              <a:gd name="T14" fmla="*/ 2147483647 w 900"/>
              <a:gd name="T15" fmla="*/ 2147483647 h 446"/>
              <a:gd name="T16" fmla="*/ 2147483647 w 900"/>
              <a:gd name="T17" fmla="*/ 2147483647 h 446"/>
              <a:gd name="T18" fmla="*/ 2147483647 w 900"/>
              <a:gd name="T19" fmla="*/ 2147483647 h 446"/>
              <a:gd name="T20" fmla="*/ 2147483647 w 900"/>
              <a:gd name="T21" fmla="*/ 2147483647 h 446"/>
              <a:gd name="T22" fmla="*/ 2147483647 w 900"/>
              <a:gd name="T23" fmla="*/ 2147483647 h 446"/>
              <a:gd name="T24" fmla="*/ 2147483647 w 900"/>
              <a:gd name="T25" fmla="*/ 2147483647 h 446"/>
              <a:gd name="T26" fmla="*/ 2147483647 w 900"/>
              <a:gd name="T27" fmla="*/ 2147483647 h 446"/>
              <a:gd name="T28" fmla="*/ 2147483647 w 900"/>
              <a:gd name="T29" fmla="*/ 2147483647 h 446"/>
              <a:gd name="T30" fmla="*/ 2147483647 w 900"/>
              <a:gd name="T31" fmla="*/ 2147483647 h 446"/>
              <a:gd name="T32" fmla="*/ 2147483647 w 900"/>
              <a:gd name="T33" fmla="*/ 2147483647 h 446"/>
              <a:gd name="T34" fmla="*/ 2147483647 w 900"/>
              <a:gd name="T35" fmla="*/ 2147483647 h 446"/>
              <a:gd name="T36" fmla="*/ 2147483647 w 900"/>
              <a:gd name="T37" fmla="*/ 2147483647 h 446"/>
              <a:gd name="T38" fmla="*/ 2147483647 w 900"/>
              <a:gd name="T39" fmla="*/ 2147483647 h 446"/>
              <a:gd name="T40" fmla="*/ 2147483647 w 900"/>
              <a:gd name="T41" fmla="*/ 2147483647 h 446"/>
              <a:gd name="T42" fmla="*/ 2147483647 w 900"/>
              <a:gd name="T43" fmla="*/ 2147483647 h 446"/>
              <a:gd name="T44" fmla="*/ 2147483647 w 900"/>
              <a:gd name="T45" fmla="*/ 2147483647 h 446"/>
              <a:gd name="T46" fmla="*/ 2147483647 w 900"/>
              <a:gd name="T47" fmla="*/ 2147483647 h 446"/>
              <a:gd name="T48" fmla="*/ 2147483647 w 900"/>
              <a:gd name="T49" fmla="*/ 2147483647 h 446"/>
              <a:gd name="T50" fmla="*/ 2147483647 w 900"/>
              <a:gd name="T51" fmla="*/ 2147483647 h 446"/>
              <a:gd name="T52" fmla="*/ 2147483647 w 900"/>
              <a:gd name="T53" fmla="*/ 2147483647 h 446"/>
              <a:gd name="T54" fmla="*/ 2147483647 w 900"/>
              <a:gd name="T55" fmla="*/ 2147483647 h 446"/>
              <a:gd name="T56" fmla="*/ 2147483647 w 900"/>
              <a:gd name="T57" fmla="*/ 2147483647 h 446"/>
              <a:gd name="T58" fmla="*/ 2147483647 w 900"/>
              <a:gd name="T59" fmla="*/ 0 h 446"/>
              <a:gd name="T60" fmla="*/ 2147483647 w 900"/>
              <a:gd name="T61" fmla="*/ 0 h 446"/>
              <a:gd name="T62" fmla="*/ 2147483647 w 900"/>
              <a:gd name="T63" fmla="*/ 2147483647 h 446"/>
              <a:gd name="T64" fmla="*/ 2147483647 w 900"/>
              <a:gd name="T65" fmla="*/ 2147483647 h 446"/>
              <a:gd name="T66" fmla="*/ 2147483647 w 900"/>
              <a:gd name="T67" fmla="*/ 2147483647 h 446"/>
              <a:gd name="T68" fmla="*/ 2147483647 w 900"/>
              <a:gd name="T69" fmla="*/ 2147483647 h 446"/>
              <a:gd name="T70" fmla="*/ 2147483647 w 900"/>
              <a:gd name="T71" fmla="*/ 2147483647 h 446"/>
              <a:gd name="T72" fmla="*/ 2147483647 w 900"/>
              <a:gd name="T73" fmla="*/ 2147483647 h 446"/>
              <a:gd name="T74" fmla="*/ 2147483647 w 900"/>
              <a:gd name="T75" fmla="*/ 2147483647 h 446"/>
              <a:gd name="T76" fmla="*/ 2147483647 w 900"/>
              <a:gd name="T77" fmla="*/ 2147483647 h 446"/>
              <a:gd name="T78" fmla="*/ 2147483647 w 900"/>
              <a:gd name="T79" fmla="*/ 2147483647 h 446"/>
              <a:gd name="T80" fmla="*/ 2147483647 w 900"/>
              <a:gd name="T81" fmla="*/ 2147483647 h 446"/>
              <a:gd name="T82" fmla="*/ 2147483647 w 900"/>
              <a:gd name="T83" fmla="*/ 2147483647 h 446"/>
              <a:gd name="T84" fmla="*/ 2147483647 w 900"/>
              <a:gd name="T85" fmla="*/ 2147483647 h 446"/>
              <a:gd name="T86" fmla="*/ 2147483647 w 900"/>
              <a:gd name="T87" fmla="*/ 2147483647 h 446"/>
              <a:gd name="T88" fmla="*/ 2147483647 w 900"/>
              <a:gd name="T89" fmla="*/ 2147483647 h 446"/>
              <a:gd name="T90" fmla="*/ 2147483647 w 900"/>
              <a:gd name="T91" fmla="*/ 2147483647 h 446"/>
              <a:gd name="T92" fmla="*/ 2147483647 w 900"/>
              <a:gd name="T93" fmla="*/ 2147483647 h 446"/>
              <a:gd name="T94" fmla="*/ 2147483647 w 900"/>
              <a:gd name="T95" fmla="*/ 2147483647 h 446"/>
              <a:gd name="T96" fmla="*/ 2147483647 w 900"/>
              <a:gd name="T97" fmla="*/ 2147483647 h 446"/>
              <a:gd name="T98" fmla="*/ 2147483647 w 900"/>
              <a:gd name="T99" fmla="*/ 2147483647 h 446"/>
              <a:gd name="T100" fmla="*/ 2147483647 w 900"/>
              <a:gd name="T101" fmla="*/ 2147483647 h 446"/>
              <a:gd name="T102" fmla="*/ 2147483647 w 900"/>
              <a:gd name="T103" fmla="*/ 2147483647 h 446"/>
              <a:gd name="T104" fmla="*/ 2147483647 w 900"/>
              <a:gd name="T105" fmla="*/ 2147483647 h 446"/>
              <a:gd name="T106" fmla="*/ 2147483647 w 900"/>
              <a:gd name="T107" fmla="*/ 2147483647 h 446"/>
              <a:gd name="T108" fmla="*/ 2147483647 w 900"/>
              <a:gd name="T109" fmla="*/ 2147483647 h 446"/>
              <a:gd name="T110" fmla="*/ 2147483647 w 900"/>
              <a:gd name="T111" fmla="*/ 2147483647 h 446"/>
              <a:gd name="T112" fmla="*/ 2147483647 w 900"/>
              <a:gd name="T113" fmla="*/ 2147483647 h 446"/>
              <a:gd name="T114" fmla="*/ 2147483647 w 900"/>
              <a:gd name="T115" fmla="*/ 2147483647 h 446"/>
              <a:gd name="T116" fmla="*/ 2147483647 w 900"/>
              <a:gd name="T117" fmla="*/ 2147483647 h 446"/>
              <a:gd name="T118" fmla="*/ 2147483647 w 900"/>
              <a:gd name="T119" fmla="*/ 2147483647 h 44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00"/>
              <a:gd name="T181" fmla="*/ 0 h 446"/>
              <a:gd name="T182" fmla="*/ 900 w 900"/>
              <a:gd name="T183" fmla="*/ 446 h 44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00" h="446">
                <a:moveTo>
                  <a:pt x="0" y="446"/>
                </a:moveTo>
                <a:lnTo>
                  <a:pt x="5" y="444"/>
                </a:lnTo>
                <a:lnTo>
                  <a:pt x="10" y="442"/>
                </a:lnTo>
                <a:lnTo>
                  <a:pt x="15" y="439"/>
                </a:lnTo>
                <a:lnTo>
                  <a:pt x="20" y="437"/>
                </a:lnTo>
                <a:lnTo>
                  <a:pt x="25" y="434"/>
                </a:lnTo>
                <a:lnTo>
                  <a:pt x="30" y="431"/>
                </a:lnTo>
                <a:lnTo>
                  <a:pt x="35" y="428"/>
                </a:lnTo>
                <a:lnTo>
                  <a:pt x="40" y="425"/>
                </a:lnTo>
                <a:lnTo>
                  <a:pt x="45" y="422"/>
                </a:lnTo>
                <a:lnTo>
                  <a:pt x="50" y="419"/>
                </a:lnTo>
                <a:lnTo>
                  <a:pt x="55" y="415"/>
                </a:lnTo>
                <a:lnTo>
                  <a:pt x="60" y="412"/>
                </a:lnTo>
                <a:lnTo>
                  <a:pt x="65" y="408"/>
                </a:lnTo>
                <a:lnTo>
                  <a:pt x="70" y="404"/>
                </a:lnTo>
                <a:lnTo>
                  <a:pt x="75" y="400"/>
                </a:lnTo>
                <a:lnTo>
                  <a:pt x="80" y="396"/>
                </a:lnTo>
                <a:lnTo>
                  <a:pt x="85" y="392"/>
                </a:lnTo>
                <a:lnTo>
                  <a:pt x="90" y="388"/>
                </a:lnTo>
                <a:lnTo>
                  <a:pt x="95" y="384"/>
                </a:lnTo>
                <a:lnTo>
                  <a:pt x="100" y="379"/>
                </a:lnTo>
                <a:lnTo>
                  <a:pt x="105" y="374"/>
                </a:lnTo>
                <a:lnTo>
                  <a:pt x="110" y="369"/>
                </a:lnTo>
                <a:lnTo>
                  <a:pt x="115" y="365"/>
                </a:lnTo>
                <a:lnTo>
                  <a:pt x="120" y="359"/>
                </a:lnTo>
                <a:lnTo>
                  <a:pt x="125" y="354"/>
                </a:lnTo>
                <a:lnTo>
                  <a:pt x="130" y="349"/>
                </a:lnTo>
                <a:lnTo>
                  <a:pt x="135" y="343"/>
                </a:lnTo>
                <a:lnTo>
                  <a:pt x="140" y="338"/>
                </a:lnTo>
                <a:lnTo>
                  <a:pt x="145" y="332"/>
                </a:lnTo>
                <a:lnTo>
                  <a:pt x="150" y="326"/>
                </a:lnTo>
                <a:lnTo>
                  <a:pt x="155" y="320"/>
                </a:lnTo>
                <a:lnTo>
                  <a:pt x="160" y="314"/>
                </a:lnTo>
                <a:lnTo>
                  <a:pt x="165" y="308"/>
                </a:lnTo>
                <a:lnTo>
                  <a:pt x="170" y="302"/>
                </a:lnTo>
                <a:lnTo>
                  <a:pt x="175" y="295"/>
                </a:lnTo>
                <a:lnTo>
                  <a:pt x="180" y="289"/>
                </a:lnTo>
                <a:lnTo>
                  <a:pt x="185" y="282"/>
                </a:lnTo>
                <a:lnTo>
                  <a:pt x="190" y="275"/>
                </a:lnTo>
                <a:lnTo>
                  <a:pt x="195" y="269"/>
                </a:lnTo>
                <a:lnTo>
                  <a:pt x="200" y="262"/>
                </a:lnTo>
                <a:lnTo>
                  <a:pt x="205" y="255"/>
                </a:lnTo>
                <a:lnTo>
                  <a:pt x="210" y="248"/>
                </a:lnTo>
                <a:lnTo>
                  <a:pt x="215" y="241"/>
                </a:lnTo>
                <a:lnTo>
                  <a:pt x="220" y="234"/>
                </a:lnTo>
                <a:lnTo>
                  <a:pt x="225" y="226"/>
                </a:lnTo>
                <a:lnTo>
                  <a:pt x="230" y="219"/>
                </a:lnTo>
                <a:lnTo>
                  <a:pt x="235" y="212"/>
                </a:lnTo>
                <a:lnTo>
                  <a:pt x="240" y="205"/>
                </a:lnTo>
                <a:lnTo>
                  <a:pt x="245" y="197"/>
                </a:lnTo>
                <a:lnTo>
                  <a:pt x="250" y="190"/>
                </a:lnTo>
                <a:lnTo>
                  <a:pt x="255" y="183"/>
                </a:lnTo>
                <a:lnTo>
                  <a:pt x="260" y="176"/>
                </a:lnTo>
                <a:lnTo>
                  <a:pt x="265" y="168"/>
                </a:lnTo>
                <a:lnTo>
                  <a:pt x="270" y="161"/>
                </a:lnTo>
                <a:lnTo>
                  <a:pt x="275" y="154"/>
                </a:lnTo>
                <a:lnTo>
                  <a:pt x="280" y="147"/>
                </a:lnTo>
                <a:lnTo>
                  <a:pt x="285" y="140"/>
                </a:lnTo>
                <a:lnTo>
                  <a:pt x="290" y="133"/>
                </a:lnTo>
                <a:lnTo>
                  <a:pt x="295" y="126"/>
                </a:lnTo>
                <a:lnTo>
                  <a:pt x="300" y="119"/>
                </a:lnTo>
                <a:lnTo>
                  <a:pt x="305" y="112"/>
                </a:lnTo>
                <a:lnTo>
                  <a:pt x="310" y="105"/>
                </a:lnTo>
                <a:lnTo>
                  <a:pt x="315" y="99"/>
                </a:lnTo>
                <a:lnTo>
                  <a:pt x="320" y="92"/>
                </a:lnTo>
                <a:lnTo>
                  <a:pt x="325" y="86"/>
                </a:lnTo>
                <a:lnTo>
                  <a:pt x="330" y="80"/>
                </a:lnTo>
                <a:lnTo>
                  <a:pt x="335" y="74"/>
                </a:lnTo>
                <a:lnTo>
                  <a:pt x="340" y="68"/>
                </a:lnTo>
                <a:lnTo>
                  <a:pt x="345" y="63"/>
                </a:lnTo>
                <a:lnTo>
                  <a:pt x="350" y="57"/>
                </a:lnTo>
                <a:lnTo>
                  <a:pt x="355" y="52"/>
                </a:lnTo>
                <a:lnTo>
                  <a:pt x="360" y="47"/>
                </a:lnTo>
                <a:lnTo>
                  <a:pt x="365" y="42"/>
                </a:lnTo>
                <a:lnTo>
                  <a:pt x="370" y="38"/>
                </a:lnTo>
                <a:lnTo>
                  <a:pt x="375" y="33"/>
                </a:lnTo>
                <a:lnTo>
                  <a:pt x="380" y="29"/>
                </a:lnTo>
                <a:lnTo>
                  <a:pt x="385" y="25"/>
                </a:lnTo>
                <a:lnTo>
                  <a:pt x="390" y="22"/>
                </a:lnTo>
                <a:lnTo>
                  <a:pt x="395" y="18"/>
                </a:lnTo>
                <a:lnTo>
                  <a:pt x="400" y="15"/>
                </a:lnTo>
                <a:lnTo>
                  <a:pt x="405" y="12"/>
                </a:lnTo>
                <a:lnTo>
                  <a:pt x="410" y="10"/>
                </a:lnTo>
                <a:lnTo>
                  <a:pt x="415" y="8"/>
                </a:lnTo>
                <a:lnTo>
                  <a:pt x="420" y="6"/>
                </a:lnTo>
                <a:lnTo>
                  <a:pt x="425" y="4"/>
                </a:lnTo>
                <a:lnTo>
                  <a:pt x="430" y="2"/>
                </a:lnTo>
                <a:lnTo>
                  <a:pt x="435" y="1"/>
                </a:lnTo>
                <a:lnTo>
                  <a:pt x="440" y="0"/>
                </a:lnTo>
                <a:lnTo>
                  <a:pt x="445" y="0"/>
                </a:lnTo>
                <a:lnTo>
                  <a:pt x="450" y="0"/>
                </a:lnTo>
                <a:lnTo>
                  <a:pt x="455" y="0"/>
                </a:lnTo>
                <a:lnTo>
                  <a:pt x="460" y="0"/>
                </a:lnTo>
                <a:lnTo>
                  <a:pt x="465" y="1"/>
                </a:lnTo>
                <a:lnTo>
                  <a:pt x="470" y="2"/>
                </a:lnTo>
                <a:lnTo>
                  <a:pt x="475" y="3"/>
                </a:lnTo>
                <a:lnTo>
                  <a:pt x="480" y="4"/>
                </a:lnTo>
                <a:lnTo>
                  <a:pt x="485" y="6"/>
                </a:lnTo>
                <a:lnTo>
                  <a:pt x="490" y="8"/>
                </a:lnTo>
                <a:lnTo>
                  <a:pt x="495" y="11"/>
                </a:lnTo>
                <a:lnTo>
                  <a:pt x="500" y="13"/>
                </a:lnTo>
                <a:lnTo>
                  <a:pt x="505" y="16"/>
                </a:lnTo>
                <a:lnTo>
                  <a:pt x="510" y="19"/>
                </a:lnTo>
                <a:lnTo>
                  <a:pt x="515" y="23"/>
                </a:lnTo>
                <a:lnTo>
                  <a:pt x="520" y="27"/>
                </a:lnTo>
                <a:lnTo>
                  <a:pt x="525" y="31"/>
                </a:lnTo>
                <a:lnTo>
                  <a:pt x="530" y="35"/>
                </a:lnTo>
                <a:lnTo>
                  <a:pt x="535" y="39"/>
                </a:lnTo>
                <a:lnTo>
                  <a:pt x="540" y="44"/>
                </a:lnTo>
                <a:lnTo>
                  <a:pt x="545" y="49"/>
                </a:lnTo>
                <a:lnTo>
                  <a:pt x="550" y="54"/>
                </a:lnTo>
                <a:lnTo>
                  <a:pt x="555" y="59"/>
                </a:lnTo>
                <a:lnTo>
                  <a:pt x="560" y="65"/>
                </a:lnTo>
                <a:lnTo>
                  <a:pt x="565" y="70"/>
                </a:lnTo>
                <a:lnTo>
                  <a:pt x="570" y="76"/>
                </a:lnTo>
                <a:lnTo>
                  <a:pt x="575" y="82"/>
                </a:lnTo>
                <a:lnTo>
                  <a:pt x="580" y="88"/>
                </a:lnTo>
                <a:lnTo>
                  <a:pt x="585" y="94"/>
                </a:lnTo>
                <a:lnTo>
                  <a:pt x="590" y="101"/>
                </a:lnTo>
                <a:lnTo>
                  <a:pt x="595" y="107"/>
                </a:lnTo>
                <a:lnTo>
                  <a:pt x="600" y="114"/>
                </a:lnTo>
                <a:lnTo>
                  <a:pt x="605" y="121"/>
                </a:lnTo>
                <a:lnTo>
                  <a:pt x="610" y="128"/>
                </a:lnTo>
                <a:lnTo>
                  <a:pt x="615" y="135"/>
                </a:lnTo>
                <a:lnTo>
                  <a:pt x="620" y="142"/>
                </a:lnTo>
                <a:lnTo>
                  <a:pt x="625" y="149"/>
                </a:lnTo>
                <a:lnTo>
                  <a:pt x="630" y="156"/>
                </a:lnTo>
                <a:lnTo>
                  <a:pt x="635" y="163"/>
                </a:lnTo>
                <a:lnTo>
                  <a:pt x="640" y="171"/>
                </a:lnTo>
                <a:lnTo>
                  <a:pt x="645" y="178"/>
                </a:lnTo>
                <a:lnTo>
                  <a:pt x="650" y="185"/>
                </a:lnTo>
                <a:lnTo>
                  <a:pt x="655" y="192"/>
                </a:lnTo>
                <a:lnTo>
                  <a:pt x="660" y="200"/>
                </a:lnTo>
                <a:lnTo>
                  <a:pt x="665" y="207"/>
                </a:lnTo>
                <a:lnTo>
                  <a:pt x="670" y="214"/>
                </a:lnTo>
                <a:lnTo>
                  <a:pt x="675" y="221"/>
                </a:lnTo>
                <a:lnTo>
                  <a:pt x="680" y="229"/>
                </a:lnTo>
                <a:lnTo>
                  <a:pt x="685" y="236"/>
                </a:lnTo>
                <a:lnTo>
                  <a:pt x="690" y="243"/>
                </a:lnTo>
                <a:lnTo>
                  <a:pt x="695" y="250"/>
                </a:lnTo>
                <a:lnTo>
                  <a:pt x="700" y="257"/>
                </a:lnTo>
                <a:lnTo>
                  <a:pt x="705" y="264"/>
                </a:lnTo>
                <a:lnTo>
                  <a:pt x="710" y="271"/>
                </a:lnTo>
                <a:lnTo>
                  <a:pt x="715" y="278"/>
                </a:lnTo>
                <a:lnTo>
                  <a:pt x="720" y="284"/>
                </a:lnTo>
                <a:lnTo>
                  <a:pt x="725" y="291"/>
                </a:lnTo>
                <a:lnTo>
                  <a:pt x="730" y="297"/>
                </a:lnTo>
                <a:lnTo>
                  <a:pt x="735" y="304"/>
                </a:lnTo>
                <a:lnTo>
                  <a:pt x="740" y="310"/>
                </a:lnTo>
                <a:lnTo>
                  <a:pt x="745" y="316"/>
                </a:lnTo>
                <a:lnTo>
                  <a:pt x="750" y="322"/>
                </a:lnTo>
                <a:lnTo>
                  <a:pt x="755" y="328"/>
                </a:lnTo>
                <a:lnTo>
                  <a:pt x="760" y="334"/>
                </a:lnTo>
                <a:lnTo>
                  <a:pt x="765" y="340"/>
                </a:lnTo>
                <a:lnTo>
                  <a:pt x="770" y="345"/>
                </a:lnTo>
                <a:lnTo>
                  <a:pt x="775" y="351"/>
                </a:lnTo>
                <a:lnTo>
                  <a:pt x="780" y="356"/>
                </a:lnTo>
                <a:lnTo>
                  <a:pt x="785" y="361"/>
                </a:lnTo>
                <a:lnTo>
                  <a:pt x="790" y="366"/>
                </a:lnTo>
                <a:lnTo>
                  <a:pt x="795" y="371"/>
                </a:lnTo>
                <a:lnTo>
                  <a:pt x="800" y="376"/>
                </a:lnTo>
                <a:lnTo>
                  <a:pt x="805" y="380"/>
                </a:lnTo>
                <a:lnTo>
                  <a:pt x="810" y="385"/>
                </a:lnTo>
                <a:lnTo>
                  <a:pt x="815" y="389"/>
                </a:lnTo>
                <a:lnTo>
                  <a:pt x="820" y="394"/>
                </a:lnTo>
                <a:lnTo>
                  <a:pt x="825" y="398"/>
                </a:lnTo>
                <a:lnTo>
                  <a:pt x="830" y="402"/>
                </a:lnTo>
                <a:lnTo>
                  <a:pt x="835" y="406"/>
                </a:lnTo>
                <a:lnTo>
                  <a:pt x="840" y="409"/>
                </a:lnTo>
                <a:lnTo>
                  <a:pt x="845" y="413"/>
                </a:lnTo>
                <a:lnTo>
                  <a:pt x="850" y="416"/>
                </a:lnTo>
                <a:lnTo>
                  <a:pt x="855" y="420"/>
                </a:lnTo>
                <a:lnTo>
                  <a:pt x="860" y="423"/>
                </a:lnTo>
                <a:lnTo>
                  <a:pt x="865" y="426"/>
                </a:lnTo>
                <a:lnTo>
                  <a:pt x="870" y="429"/>
                </a:lnTo>
                <a:lnTo>
                  <a:pt x="875" y="432"/>
                </a:lnTo>
                <a:lnTo>
                  <a:pt x="880" y="435"/>
                </a:lnTo>
                <a:lnTo>
                  <a:pt x="885" y="437"/>
                </a:lnTo>
                <a:lnTo>
                  <a:pt x="890" y="440"/>
                </a:lnTo>
                <a:lnTo>
                  <a:pt x="895" y="443"/>
                </a:lnTo>
                <a:lnTo>
                  <a:pt x="900" y="445"/>
                </a:lnTo>
              </a:path>
            </a:pathLst>
          </a:custGeom>
          <a:noFill/>
          <a:ln w="57150">
            <a:solidFill>
              <a:srgbClr val="FF0066"/>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75781" name="Line 5"/>
          <p:cNvSpPr>
            <a:spLocks noChangeShapeType="1"/>
          </p:cNvSpPr>
          <p:nvPr/>
        </p:nvSpPr>
        <p:spPr bwMode="auto">
          <a:xfrm flipV="1">
            <a:off x="1776413" y="3657600"/>
            <a:ext cx="0" cy="2362200"/>
          </a:xfrm>
          <a:prstGeom prst="line">
            <a:avLst/>
          </a:prstGeom>
          <a:noFill/>
          <a:ln w="57150">
            <a:solidFill>
              <a:srgbClr val="FF33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5782" name="Freeform 10"/>
          <p:cNvSpPr>
            <a:spLocks/>
          </p:cNvSpPr>
          <p:nvPr/>
        </p:nvSpPr>
        <p:spPr bwMode="auto">
          <a:xfrm>
            <a:off x="5591175" y="3657600"/>
            <a:ext cx="1981200" cy="2286000"/>
          </a:xfrm>
          <a:custGeom>
            <a:avLst/>
            <a:gdLst>
              <a:gd name="T0" fmla="*/ 2147483647 w 900"/>
              <a:gd name="T1" fmla="*/ 2147483647 h 446"/>
              <a:gd name="T2" fmla="*/ 2147483647 w 900"/>
              <a:gd name="T3" fmla="*/ 2147483647 h 446"/>
              <a:gd name="T4" fmla="*/ 2147483647 w 900"/>
              <a:gd name="T5" fmla="*/ 2147483647 h 446"/>
              <a:gd name="T6" fmla="*/ 2147483647 w 900"/>
              <a:gd name="T7" fmla="*/ 2147483647 h 446"/>
              <a:gd name="T8" fmla="*/ 2147483647 w 900"/>
              <a:gd name="T9" fmla="*/ 2147483647 h 446"/>
              <a:gd name="T10" fmla="*/ 2147483647 w 900"/>
              <a:gd name="T11" fmla="*/ 2147483647 h 446"/>
              <a:gd name="T12" fmla="*/ 2147483647 w 900"/>
              <a:gd name="T13" fmla="*/ 2147483647 h 446"/>
              <a:gd name="T14" fmla="*/ 2147483647 w 900"/>
              <a:gd name="T15" fmla="*/ 2147483647 h 446"/>
              <a:gd name="T16" fmla="*/ 2147483647 w 900"/>
              <a:gd name="T17" fmla="*/ 2147483647 h 446"/>
              <a:gd name="T18" fmla="*/ 2147483647 w 900"/>
              <a:gd name="T19" fmla="*/ 2147483647 h 446"/>
              <a:gd name="T20" fmla="*/ 2147483647 w 900"/>
              <a:gd name="T21" fmla="*/ 2147483647 h 446"/>
              <a:gd name="T22" fmla="*/ 2147483647 w 900"/>
              <a:gd name="T23" fmla="*/ 2147483647 h 446"/>
              <a:gd name="T24" fmla="*/ 2147483647 w 900"/>
              <a:gd name="T25" fmla="*/ 2147483647 h 446"/>
              <a:gd name="T26" fmla="*/ 2147483647 w 900"/>
              <a:gd name="T27" fmla="*/ 2147483647 h 446"/>
              <a:gd name="T28" fmla="*/ 2147483647 w 900"/>
              <a:gd name="T29" fmla="*/ 2147483647 h 446"/>
              <a:gd name="T30" fmla="*/ 2147483647 w 900"/>
              <a:gd name="T31" fmla="*/ 2147483647 h 446"/>
              <a:gd name="T32" fmla="*/ 2147483647 w 900"/>
              <a:gd name="T33" fmla="*/ 2147483647 h 446"/>
              <a:gd name="T34" fmla="*/ 2147483647 w 900"/>
              <a:gd name="T35" fmla="*/ 2147483647 h 446"/>
              <a:gd name="T36" fmla="*/ 2147483647 w 900"/>
              <a:gd name="T37" fmla="*/ 2147483647 h 446"/>
              <a:gd name="T38" fmla="*/ 2147483647 w 900"/>
              <a:gd name="T39" fmla="*/ 2147483647 h 446"/>
              <a:gd name="T40" fmla="*/ 2147483647 w 900"/>
              <a:gd name="T41" fmla="*/ 2147483647 h 446"/>
              <a:gd name="T42" fmla="*/ 2147483647 w 900"/>
              <a:gd name="T43" fmla="*/ 2147483647 h 446"/>
              <a:gd name="T44" fmla="*/ 2147483647 w 900"/>
              <a:gd name="T45" fmla="*/ 2147483647 h 446"/>
              <a:gd name="T46" fmla="*/ 2147483647 w 900"/>
              <a:gd name="T47" fmla="*/ 2147483647 h 446"/>
              <a:gd name="T48" fmla="*/ 2147483647 w 900"/>
              <a:gd name="T49" fmla="*/ 2147483647 h 446"/>
              <a:gd name="T50" fmla="*/ 2147483647 w 900"/>
              <a:gd name="T51" fmla="*/ 2147483647 h 446"/>
              <a:gd name="T52" fmla="*/ 2147483647 w 900"/>
              <a:gd name="T53" fmla="*/ 2147483647 h 446"/>
              <a:gd name="T54" fmla="*/ 2147483647 w 900"/>
              <a:gd name="T55" fmla="*/ 2147483647 h 446"/>
              <a:gd name="T56" fmla="*/ 2147483647 w 900"/>
              <a:gd name="T57" fmla="*/ 2147483647 h 446"/>
              <a:gd name="T58" fmla="*/ 2147483647 w 900"/>
              <a:gd name="T59" fmla="*/ 0 h 446"/>
              <a:gd name="T60" fmla="*/ 2147483647 w 900"/>
              <a:gd name="T61" fmla="*/ 0 h 446"/>
              <a:gd name="T62" fmla="*/ 2147483647 w 900"/>
              <a:gd name="T63" fmla="*/ 2147483647 h 446"/>
              <a:gd name="T64" fmla="*/ 2147483647 w 900"/>
              <a:gd name="T65" fmla="*/ 2147483647 h 446"/>
              <a:gd name="T66" fmla="*/ 2147483647 w 900"/>
              <a:gd name="T67" fmla="*/ 2147483647 h 446"/>
              <a:gd name="T68" fmla="*/ 2147483647 w 900"/>
              <a:gd name="T69" fmla="*/ 2147483647 h 446"/>
              <a:gd name="T70" fmla="*/ 2147483647 w 900"/>
              <a:gd name="T71" fmla="*/ 2147483647 h 446"/>
              <a:gd name="T72" fmla="*/ 2147483647 w 900"/>
              <a:gd name="T73" fmla="*/ 2147483647 h 446"/>
              <a:gd name="T74" fmla="*/ 2147483647 w 900"/>
              <a:gd name="T75" fmla="*/ 2147483647 h 446"/>
              <a:gd name="T76" fmla="*/ 2147483647 w 900"/>
              <a:gd name="T77" fmla="*/ 2147483647 h 446"/>
              <a:gd name="T78" fmla="*/ 2147483647 w 900"/>
              <a:gd name="T79" fmla="*/ 2147483647 h 446"/>
              <a:gd name="T80" fmla="*/ 2147483647 w 900"/>
              <a:gd name="T81" fmla="*/ 2147483647 h 446"/>
              <a:gd name="T82" fmla="*/ 2147483647 w 900"/>
              <a:gd name="T83" fmla="*/ 2147483647 h 446"/>
              <a:gd name="T84" fmla="*/ 2147483647 w 900"/>
              <a:gd name="T85" fmla="*/ 2147483647 h 446"/>
              <a:gd name="T86" fmla="*/ 2147483647 w 900"/>
              <a:gd name="T87" fmla="*/ 2147483647 h 446"/>
              <a:gd name="T88" fmla="*/ 2147483647 w 900"/>
              <a:gd name="T89" fmla="*/ 2147483647 h 446"/>
              <a:gd name="T90" fmla="*/ 2147483647 w 900"/>
              <a:gd name="T91" fmla="*/ 2147483647 h 446"/>
              <a:gd name="T92" fmla="*/ 2147483647 w 900"/>
              <a:gd name="T93" fmla="*/ 2147483647 h 446"/>
              <a:gd name="T94" fmla="*/ 2147483647 w 900"/>
              <a:gd name="T95" fmla="*/ 2147483647 h 446"/>
              <a:gd name="T96" fmla="*/ 2147483647 w 900"/>
              <a:gd name="T97" fmla="*/ 2147483647 h 446"/>
              <a:gd name="T98" fmla="*/ 2147483647 w 900"/>
              <a:gd name="T99" fmla="*/ 2147483647 h 446"/>
              <a:gd name="T100" fmla="*/ 2147483647 w 900"/>
              <a:gd name="T101" fmla="*/ 2147483647 h 446"/>
              <a:gd name="T102" fmla="*/ 2147483647 w 900"/>
              <a:gd name="T103" fmla="*/ 2147483647 h 446"/>
              <a:gd name="T104" fmla="*/ 2147483647 w 900"/>
              <a:gd name="T105" fmla="*/ 2147483647 h 446"/>
              <a:gd name="T106" fmla="*/ 2147483647 w 900"/>
              <a:gd name="T107" fmla="*/ 2147483647 h 446"/>
              <a:gd name="T108" fmla="*/ 2147483647 w 900"/>
              <a:gd name="T109" fmla="*/ 2147483647 h 446"/>
              <a:gd name="T110" fmla="*/ 2147483647 w 900"/>
              <a:gd name="T111" fmla="*/ 2147483647 h 446"/>
              <a:gd name="T112" fmla="*/ 2147483647 w 900"/>
              <a:gd name="T113" fmla="*/ 2147483647 h 446"/>
              <a:gd name="T114" fmla="*/ 2147483647 w 900"/>
              <a:gd name="T115" fmla="*/ 2147483647 h 446"/>
              <a:gd name="T116" fmla="*/ 2147483647 w 900"/>
              <a:gd name="T117" fmla="*/ 2147483647 h 446"/>
              <a:gd name="T118" fmla="*/ 2147483647 w 900"/>
              <a:gd name="T119" fmla="*/ 2147483647 h 44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00"/>
              <a:gd name="T181" fmla="*/ 0 h 446"/>
              <a:gd name="T182" fmla="*/ 900 w 900"/>
              <a:gd name="T183" fmla="*/ 446 h 44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00" h="446">
                <a:moveTo>
                  <a:pt x="0" y="446"/>
                </a:moveTo>
                <a:lnTo>
                  <a:pt x="5" y="444"/>
                </a:lnTo>
                <a:lnTo>
                  <a:pt x="10" y="442"/>
                </a:lnTo>
                <a:lnTo>
                  <a:pt x="15" y="439"/>
                </a:lnTo>
                <a:lnTo>
                  <a:pt x="20" y="437"/>
                </a:lnTo>
                <a:lnTo>
                  <a:pt x="25" y="434"/>
                </a:lnTo>
                <a:lnTo>
                  <a:pt x="30" y="431"/>
                </a:lnTo>
                <a:lnTo>
                  <a:pt x="35" y="428"/>
                </a:lnTo>
                <a:lnTo>
                  <a:pt x="40" y="425"/>
                </a:lnTo>
                <a:lnTo>
                  <a:pt x="45" y="422"/>
                </a:lnTo>
                <a:lnTo>
                  <a:pt x="50" y="419"/>
                </a:lnTo>
                <a:lnTo>
                  <a:pt x="55" y="415"/>
                </a:lnTo>
                <a:lnTo>
                  <a:pt x="60" y="412"/>
                </a:lnTo>
                <a:lnTo>
                  <a:pt x="65" y="408"/>
                </a:lnTo>
                <a:lnTo>
                  <a:pt x="70" y="404"/>
                </a:lnTo>
                <a:lnTo>
                  <a:pt x="75" y="400"/>
                </a:lnTo>
                <a:lnTo>
                  <a:pt x="80" y="396"/>
                </a:lnTo>
                <a:lnTo>
                  <a:pt x="85" y="392"/>
                </a:lnTo>
                <a:lnTo>
                  <a:pt x="90" y="388"/>
                </a:lnTo>
                <a:lnTo>
                  <a:pt x="95" y="384"/>
                </a:lnTo>
                <a:lnTo>
                  <a:pt x="100" y="379"/>
                </a:lnTo>
                <a:lnTo>
                  <a:pt x="105" y="374"/>
                </a:lnTo>
                <a:lnTo>
                  <a:pt x="110" y="369"/>
                </a:lnTo>
                <a:lnTo>
                  <a:pt x="115" y="365"/>
                </a:lnTo>
                <a:lnTo>
                  <a:pt x="120" y="359"/>
                </a:lnTo>
                <a:lnTo>
                  <a:pt x="125" y="354"/>
                </a:lnTo>
                <a:lnTo>
                  <a:pt x="130" y="349"/>
                </a:lnTo>
                <a:lnTo>
                  <a:pt x="135" y="343"/>
                </a:lnTo>
                <a:lnTo>
                  <a:pt x="140" y="338"/>
                </a:lnTo>
                <a:lnTo>
                  <a:pt x="145" y="332"/>
                </a:lnTo>
                <a:lnTo>
                  <a:pt x="150" y="326"/>
                </a:lnTo>
                <a:lnTo>
                  <a:pt x="155" y="320"/>
                </a:lnTo>
                <a:lnTo>
                  <a:pt x="160" y="314"/>
                </a:lnTo>
                <a:lnTo>
                  <a:pt x="165" y="308"/>
                </a:lnTo>
                <a:lnTo>
                  <a:pt x="170" y="302"/>
                </a:lnTo>
                <a:lnTo>
                  <a:pt x="175" y="295"/>
                </a:lnTo>
                <a:lnTo>
                  <a:pt x="180" y="289"/>
                </a:lnTo>
                <a:lnTo>
                  <a:pt x="185" y="282"/>
                </a:lnTo>
                <a:lnTo>
                  <a:pt x="190" y="275"/>
                </a:lnTo>
                <a:lnTo>
                  <a:pt x="195" y="269"/>
                </a:lnTo>
                <a:lnTo>
                  <a:pt x="200" y="262"/>
                </a:lnTo>
                <a:lnTo>
                  <a:pt x="205" y="255"/>
                </a:lnTo>
                <a:lnTo>
                  <a:pt x="210" y="248"/>
                </a:lnTo>
                <a:lnTo>
                  <a:pt x="215" y="241"/>
                </a:lnTo>
                <a:lnTo>
                  <a:pt x="220" y="234"/>
                </a:lnTo>
                <a:lnTo>
                  <a:pt x="225" y="226"/>
                </a:lnTo>
                <a:lnTo>
                  <a:pt x="230" y="219"/>
                </a:lnTo>
                <a:lnTo>
                  <a:pt x="235" y="212"/>
                </a:lnTo>
                <a:lnTo>
                  <a:pt x="240" y="205"/>
                </a:lnTo>
                <a:lnTo>
                  <a:pt x="245" y="197"/>
                </a:lnTo>
                <a:lnTo>
                  <a:pt x="250" y="190"/>
                </a:lnTo>
                <a:lnTo>
                  <a:pt x="255" y="183"/>
                </a:lnTo>
                <a:lnTo>
                  <a:pt x="260" y="176"/>
                </a:lnTo>
                <a:lnTo>
                  <a:pt x="265" y="168"/>
                </a:lnTo>
                <a:lnTo>
                  <a:pt x="270" y="161"/>
                </a:lnTo>
                <a:lnTo>
                  <a:pt x="275" y="154"/>
                </a:lnTo>
                <a:lnTo>
                  <a:pt x="280" y="147"/>
                </a:lnTo>
                <a:lnTo>
                  <a:pt x="285" y="140"/>
                </a:lnTo>
                <a:lnTo>
                  <a:pt x="290" y="133"/>
                </a:lnTo>
                <a:lnTo>
                  <a:pt x="295" y="126"/>
                </a:lnTo>
                <a:lnTo>
                  <a:pt x="300" y="119"/>
                </a:lnTo>
                <a:lnTo>
                  <a:pt x="305" y="112"/>
                </a:lnTo>
                <a:lnTo>
                  <a:pt x="310" y="105"/>
                </a:lnTo>
                <a:lnTo>
                  <a:pt x="315" y="99"/>
                </a:lnTo>
                <a:lnTo>
                  <a:pt x="320" y="92"/>
                </a:lnTo>
                <a:lnTo>
                  <a:pt x="325" y="86"/>
                </a:lnTo>
                <a:lnTo>
                  <a:pt x="330" y="80"/>
                </a:lnTo>
                <a:lnTo>
                  <a:pt x="335" y="74"/>
                </a:lnTo>
                <a:lnTo>
                  <a:pt x="340" y="68"/>
                </a:lnTo>
                <a:lnTo>
                  <a:pt x="345" y="63"/>
                </a:lnTo>
                <a:lnTo>
                  <a:pt x="350" y="57"/>
                </a:lnTo>
                <a:lnTo>
                  <a:pt x="355" y="52"/>
                </a:lnTo>
                <a:lnTo>
                  <a:pt x="360" y="47"/>
                </a:lnTo>
                <a:lnTo>
                  <a:pt x="365" y="42"/>
                </a:lnTo>
                <a:lnTo>
                  <a:pt x="370" y="38"/>
                </a:lnTo>
                <a:lnTo>
                  <a:pt x="375" y="33"/>
                </a:lnTo>
                <a:lnTo>
                  <a:pt x="380" y="29"/>
                </a:lnTo>
                <a:lnTo>
                  <a:pt x="385" y="25"/>
                </a:lnTo>
                <a:lnTo>
                  <a:pt x="390" y="22"/>
                </a:lnTo>
                <a:lnTo>
                  <a:pt x="395" y="18"/>
                </a:lnTo>
                <a:lnTo>
                  <a:pt x="400" y="15"/>
                </a:lnTo>
                <a:lnTo>
                  <a:pt x="405" y="12"/>
                </a:lnTo>
                <a:lnTo>
                  <a:pt x="410" y="10"/>
                </a:lnTo>
                <a:lnTo>
                  <a:pt x="415" y="8"/>
                </a:lnTo>
                <a:lnTo>
                  <a:pt x="420" y="6"/>
                </a:lnTo>
                <a:lnTo>
                  <a:pt x="425" y="4"/>
                </a:lnTo>
                <a:lnTo>
                  <a:pt x="430" y="2"/>
                </a:lnTo>
                <a:lnTo>
                  <a:pt x="435" y="1"/>
                </a:lnTo>
                <a:lnTo>
                  <a:pt x="440" y="0"/>
                </a:lnTo>
                <a:lnTo>
                  <a:pt x="445" y="0"/>
                </a:lnTo>
                <a:lnTo>
                  <a:pt x="450" y="0"/>
                </a:lnTo>
                <a:lnTo>
                  <a:pt x="455" y="0"/>
                </a:lnTo>
                <a:lnTo>
                  <a:pt x="460" y="0"/>
                </a:lnTo>
                <a:lnTo>
                  <a:pt x="465" y="1"/>
                </a:lnTo>
                <a:lnTo>
                  <a:pt x="470" y="2"/>
                </a:lnTo>
                <a:lnTo>
                  <a:pt x="475" y="3"/>
                </a:lnTo>
                <a:lnTo>
                  <a:pt x="480" y="4"/>
                </a:lnTo>
                <a:lnTo>
                  <a:pt x="485" y="6"/>
                </a:lnTo>
                <a:lnTo>
                  <a:pt x="490" y="8"/>
                </a:lnTo>
                <a:lnTo>
                  <a:pt x="495" y="11"/>
                </a:lnTo>
                <a:lnTo>
                  <a:pt x="500" y="13"/>
                </a:lnTo>
                <a:lnTo>
                  <a:pt x="505" y="16"/>
                </a:lnTo>
                <a:lnTo>
                  <a:pt x="510" y="19"/>
                </a:lnTo>
                <a:lnTo>
                  <a:pt x="515" y="23"/>
                </a:lnTo>
                <a:lnTo>
                  <a:pt x="520" y="27"/>
                </a:lnTo>
                <a:lnTo>
                  <a:pt x="525" y="31"/>
                </a:lnTo>
                <a:lnTo>
                  <a:pt x="530" y="35"/>
                </a:lnTo>
                <a:lnTo>
                  <a:pt x="535" y="39"/>
                </a:lnTo>
                <a:lnTo>
                  <a:pt x="540" y="44"/>
                </a:lnTo>
                <a:lnTo>
                  <a:pt x="545" y="49"/>
                </a:lnTo>
                <a:lnTo>
                  <a:pt x="550" y="54"/>
                </a:lnTo>
                <a:lnTo>
                  <a:pt x="555" y="59"/>
                </a:lnTo>
                <a:lnTo>
                  <a:pt x="560" y="65"/>
                </a:lnTo>
                <a:lnTo>
                  <a:pt x="565" y="70"/>
                </a:lnTo>
                <a:lnTo>
                  <a:pt x="570" y="76"/>
                </a:lnTo>
                <a:lnTo>
                  <a:pt x="575" y="82"/>
                </a:lnTo>
                <a:lnTo>
                  <a:pt x="580" y="88"/>
                </a:lnTo>
                <a:lnTo>
                  <a:pt x="585" y="94"/>
                </a:lnTo>
                <a:lnTo>
                  <a:pt x="590" y="101"/>
                </a:lnTo>
                <a:lnTo>
                  <a:pt x="595" y="107"/>
                </a:lnTo>
                <a:lnTo>
                  <a:pt x="600" y="114"/>
                </a:lnTo>
                <a:lnTo>
                  <a:pt x="605" y="121"/>
                </a:lnTo>
                <a:lnTo>
                  <a:pt x="610" y="128"/>
                </a:lnTo>
                <a:lnTo>
                  <a:pt x="615" y="135"/>
                </a:lnTo>
                <a:lnTo>
                  <a:pt x="620" y="142"/>
                </a:lnTo>
                <a:lnTo>
                  <a:pt x="625" y="149"/>
                </a:lnTo>
                <a:lnTo>
                  <a:pt x="630" y="156"/>
                </a:lnTo>
                <a:lnTo>
                  <a:pt x="635" y="163"/>
                </a:lnTo>
                <a:lnTo>
                  <a:pt x="640" y="171"/>
                </a:lnTo>
                <a:lnTo>
                  <a:pt x="645" y="178"/>
                </a:lnTo>
                <a:lnTo>
                  <a:pt x="650" y="185"/>
                </a:lnTo>
                <a:lnTo>
                  <a:pt x="655" y="192"/>
                </a:lnTo>
                <a:lnTo>
                  <a:pt x="660" y="200"/>
                </a:lnTo>
                <a:lnTo>
                  <a:pt x="665" y="207"/>
                </a:lnTo>
                <a:lnTo>
                  <a:pt x="670" y="214"/>
                </a:lnTo>
                <a:lnTo>
                  <a:pt x="675" y="221"/>
                </a:lnTo>
                <a:lnTo>
                  <a:pt x="680" y="229"/>
                </a:lnTo>
                <a:lnTo>
                  <a:pt x="685" y="236"/>
                </a:lnTo>
                <a:lnTo>
                  <a:pt x="690" y="243"/>
                </a:lnTo>
                <a:lnTo>
                  <a:pt x="695" y="250"/>
                </a:lnTo>
                <a:lnTo>
                  <a:pt x="700" y="257"/>
                </a:lnTo>
                <a:lnTo>
                  <a:pt x="705" y="264"/>
                </a:lnTo>
                <a:lnTo>
                  <a:pt x="710" y="271"/>
                </a:lnTo>
                <a:lnTo>
                  <a:pt x="715" y="278"/>
                </a:lnTo>
                <a:lnTo>
                  <a:pt x="720" y="284"/>
                </a:lnTo>
                <a:lnTo>
                  <a:pt x="725" y="291"/>
                </a:lnTo>
                <a:lnTo>
                  <a:pt x="730" y="297"/>
                </a:lnTo>
                <a:lnTo>
                  <a:pt x="735" y="304"/>
                </a:lnTo>
                <a:lnTo>
                  <a:pt x="740" y="310"/>
                </a:lnTo>
                <a:lnTo>
                  <a:pt x="745" y="316"/>
                </a:lnTo>
                <a:lnTo>
                  <a:pt x="750" y="322"/>
                </a:lnTo>
                <a:lnTo>
                  <a:pt x="755" y="328"/>
                </a:lnTo>
                <a:lnTo>
                  <a:pt x="760" y="334"/>
                </a:lnTo>
                <a:lnTo>
                  <a:pt x="765" y="340"/>
                </a:lnTo>
                <a:lnTo>
                  <a:pt x="770" y="345"/>
                </a:lnTo>
                <a:lnTo>
                  <a:pt x="775" y="351"/>
                </a:lnTo>
                <a:lnTo>
                  <a:pt x="780" y="356"/>
                </a:lnTo>
                <a:lnTo>
                  <a:pt x="785" y="361"/>
                </a:lnTo>
                <a:lnTo>
                  <a:pt x="790" y="366"/>
                </a:lnTo>
                <a:lnTo>
                  <a:pt x="795" y="371"/>
                </a:lnTo>
                <a:lnTo>
                  <a:pt x="800" y="376"/>
                </a:lnTo>
                <a:lnTo>
                  <a:pt x="805" y="380"/>
                </a:lnTo>
                <a:lnTo>
                  <a:pt x="810" y="385"/>
                </a:lnTo>
                <a:lnTo>
                  <a:pt x="815" y="389"/>
                </a:lnTo>
                <a:lnTo>
                  <a:pt x="820" y="394"/>
                </a:lnTo>
                <a:lnTo>
                  <a:pt x="825" y="398"/>
                </a:lnTo>
                <a:lnTo>
                  <a:pt x="830" y="402"/>
                </a:lnTo>
                <a:lnTo>
                  <a:pt x="835" y="406"/>
                </a:lnTo>
                <a:lnTo>
                  <a:pt x="840" y="409"/>
                </a:lnTo>
                <a:lnTo>
                  <a:pt x="845" y="413"/>
                </a:lnTo>
                <a:lnTo>
                  <a:pt x="850" y="416"/>
                </a:lnTo>
                <a:lnTo>
                  <a:pt x="855" y="420"/>
                </a:lnTo>
                <a:lnTo>
                  <a:pt x="860" y="423"/>
                </a:lnTo>
                <a:lnTo>
                  <a:pt x="865" y="426"/>
                </a:lnTo>
                <a:lnTo>
                  <a:pt x="870" y="429"/>
                </a:lnTo>
                <a:lnTo>
                  <a:pt x="875" y="432"/>
                </a:lnTo>
                <a:lnTo>
                  <a:pt x="880" y="435"/>
                </a:lnTo>
                <a:lnTo>
                  <a:pt x="885" y="437"/>
                </a:lnTo>
                <a:lnTo>
                  <a:pt x="890" y="440"/>
                </a:lnTo>
                <a:lnTo>
                  <a:pt x="895" y="443"/>
                </a:lnTo>
                <a:lnTo>
                  <a:pt x="900" y="445"/>
                </a:lnTo>
              </a:path>
            </a:pathLst>
          </a:custGeom>
          <a:noFill/>
          <a:ln w="57150">
            <a:solidFill>
              <a:srgbClr val="00B05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75783" name="Line 11"/>
          <p:cNvSpPr>
            <a:spLocks noChangeShapeType="1"/>
          </p:cNvSpPr>
          <p:nvPr/>
        </p:nvSpPr>
        <p:spPr bwMode="auto">
          <a:xfrm flipV="1">
            <a:off x="6581775" y="3657600"/>
            <a:ext cx="0" cy="2362200"/>
          </a:xfrm>
          <a:prstGeom prst="line">
            <a:avLst/>
          </a:prstGeom>
          <a:noFill/>
          <a:ln w="57150">
            <a:solidFill>
              <a:srgbClr val="00B05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5784" name="Freeform 10"/>
          <p:cNvSpPr>
            <a:spLocks/>
          </p:cNvSpPr>
          <p:nvPr/>
        </p:nvSpPr>
        <p:spPr bwMode="auto">
          <a:xfrm>
            <a:off x="3214688" y="3643313"/>
            <a:ext cx="1981200" cy="2286000"/>
          </a:xfrm>
          <a:custGeom>
            <a:avLst/>
            <a:gdLst>
              <a:gd name="T0" fmla="*/ 2147483647 w 900"/>
              <a:gd name="T1" fmla="*/ 2147483647 h 446"/>
              <a:gd name="T2" fmla="*/ 2147483647 w 900"/>
              <a:gd name="T3" fmla="*/ 2147483647 h 446"/>
              <a:gd name="T4" fmla="*/ 2147483647 w 900"/>
              <a:gd name="T5" fmla="*/ 2147483647 h 446"/>
              <a:gd name="T6" fmla="*/ 2147483647 w 900"/>
              <a:gd name="T7" fmla="*/ 2147483647 h 446"/>
              <a:gd name="T8" fmla="*/ 2147483647 w 900"/>
              <a:gd name="T9" fmla="*/ 2147483647 h 446"/>
              <a:gd name="T10" fmla="*/ 2147483647 w 900"/>
              <a:gd name="T11" fmla="*/ 2147483647 h 446"/>
              <a:gd name="T12" fmla="*/ 2147483647 w 900"/>
              <a:gd name="T13" fmla="*/ 2147483647 h 446"/>
              <a:gd name="T14" fmla="*/ 2147483647 w 900"/>
              <a:gd name="T15" fmla="*/ 2147483647 h 446"/>
              <a:gd name="T16" fmla="*/ 2147483647 w 900"/>
              <a:gd name="T17" fmla="*/ 2147483647 h 446"/>
              <a:gd name="T18" fmla="*/ 2147483647 w 900"/>
              <a:gd name="T19" fmla="*/ 2147483647 h 446"/>
              <a:gd name="T20" fmla="*/ 2147483647 w 900"/>
              <a:gd name="T21" fmla="*/ 2147483647 h 446"/>
              <a:gd name="T22" fmla="*/ 2147483647 w 900"/>
              <a:gd name="T23" fmla="*/ 2147483647 h 446"/>
              <a:gd name="T24" fmla="*/ 2147483647 w 900"/>
              <a:gd name="T25" fmla="*/ 2147483647 h 446"/>
              <a:gd name="T26" fmla="*/ 2147483647 w 900"/>
              <a:gd name="T27" fmla="*/ 2147483647 h 446"/>
              <a:gd name="T28" fmla="*/ 2147483647 w 900"/>
              <a:gd name="T29" fmla="*/ 2147483647 h 446"/>
              <a:gd name="T30" fmla="*/ 2147483647 w 900"/>
              <a:gd name="T31" fmla="*/ 2147483647 h 446"/>
              <a:gd name="T32" fmla="*/ 2147483647 w 900"/>
              <a:gd name="T33" fmla="*/ 2147483647 h 446"/>
              <a:gd name="T34" fmla="*/ 2147483647 w 900"/>
              <a:gd name="T35" fmla="*/ 2147483647 h 446"/>
              <a:gd name="T36" fmla="*/ 2147483647 w 900"/>
              <a:gd name="T37" fmla="*/ 2147483647 h 446"/>
              <a:gd name="T38" fmla="*/ 2147483647 w 900"/>
              <a:gd name="T39" fmla="*/ 2147483647 h 446"/>
              <a:gd name="T40" fmla="*/ 2147483647 w 900"/>
              <a:gd name="T41" fmla="*/ 2147483647 h 446"/>
              <a:gd name="T42" fmla="*/ 2147483647 w 900"/>
              <a:gd name="T43" fmla="*/ 2147483647 h 446"/>
              <a:gd name="T44" fmla="*/ 2147483647 w 900"/>
              <a:gd name="T45" fmla="*/ 2147483647 h 446"/>
              <a:gd name="T46" fmla="*/ 2147483647 w 900"/>
              <a:gd name="T47" fmla="*/ 2147483647 h 446"/>
              <a:gd name="T48" fmla="*/ 2147483647 w 900"/>
              <a:gd name="T49" fmla="*/ 2147483647 h 446"/>
              <a:gd name="T50" fmla="*/ 2147483647 w 900"/>
              <a:gd name="T51" fmla="*/ 2147483647 h 446"/>
              <a:gd name="T52" fmla="*/ 2147483647 w 900"/>
              <a:gd name="T53" fmla="*/ 2147483647 h 446"/>
              <a:gd name="T54" fmla="*/ 2147483647 w 900"/>
              <a:gd name="T55" fmla="*/ 2147483647 h 446"/>
              <a:gd name="T56" fmla="*/ 2147483647 w 900"/>
              <a:gd name="T57" fmla="*/ 2147483647 h 446"/>
              <a:gd name="T58" fmla="*/ 2147483647 w 900"/>
              <a:gd name="T59" fmla="*/ 0 h 446"/>
              <a:gd name="T60" fmla="*/ 2147483647 w 900"/>
              <a:gd name="T61" fmla="*/ 0 h 446"/>
              <a:gd name="T62" fmla="*/ 2147483647 w 900"/>
              <a:gd name="T63" fmla="*/ 2147483647 h 446"/>
              <a:gd name="T64" fmla="*/ 2147483647 w 900"/>
              <a:gd name="T65" fmla="*/ 2147483647 h 446"/>
              <a:gd name="T66" fmla="*/ 2147483647 w 900"/>
              <a:gd name="T67" fmla="*/ 2147483647 h 446"/>
              <a:gd name="T68" fmla="*/ 2147483647 w 900"/>
              <a:gd name="T69" fmla="*/ 2147483647 h 446"/>
              <a:gd name="T70" fmla="*/ 2147483647 w 900"/>
              <a:gd name="T71" fmla="*/ 2147483647 h 446"/>
              <a:gd name="T72" fmla="*/ 2147483647 w 900"/>
              <a:gd name="T73" fmla="*/ 2147483647 h 446"/>
              <a:gd name="T74" fmla="*/ 2147483647 w 900"/>
              <a:gd name="T75" fmla="*/ 2147483647 h 446"/>
              <a:gd name="T76" fmla="*/ 2147483647 w 900"/>
              <a:gd name="T77" fmla="*/ 2147483647 h 446"/>
              <a:gd name="T78" fmla="*/ 2147483647 w 900"/>
              <a:gd name="T79" fmla="*/ 2147483647 h 446"/>
              <a:gd name="T80" fmla="*/ 2147483647 w 900"/>
              <a:gd name="T81" fmla="*/ 2147483647 h 446"/>
              <a:gd name="T82" fmla="*/ 2147483647 w 900"/>
              <a:gd name="T83" fmla="*/ 2147483647 h 446"/>
              <a:gd name="T84" fmla="*/ 2147483647 w 900"/>
              <a:gd name="T85" fmla="*/ 2147483647 h 446"/>
              <a:gd name="T86" fmla="*/ 2147483647 w 900"/>
              <a:gd name="T87" fmla="*/ 2147483647 h 446"/>
              <a:gd name="T88" fmla="*/ 2147483647 w 900"/>
              <a:gd name="T89" fmla="*/ 2147483647 h 446"/>
              <a:gd name="T90" fmla="*/ 2147483647 w 900"/>
              <a:gd name="T91" fmla="*/ 2147483647 h 446"/>
              <a:gd name="T92" fmla="*/ 2147483647 w 900"/>
              <a:gd name="T93" fmla="*/ 2147483647 h 446"/>
              <a:gd name="T94" fmla="*/ 2147483647 w 900"/>
              <a:gd name="T95" fmla="*/ 2147483647 h 446"/>
              <a:gd name="T96" fmla="*/ 2147483647 w 900"/>
              <a:gd name="T97" fmla="*/ 2147483647 h 446"/>
              <a:gd name="T98" fmla="*/ 2147483647 w 900"/>
              <a:gd name="T99" fmla="*/ 2147483647 h 446"/>
              <a:gd name="T100" fmla="*/ 2147483647 w 900"/>
              <a:gd name="T101" fmla="*/ 2147483647 h 446"/>
              <a:gd name="T102" fmla="*/ 2147483647 w 900"/>
              <a:gd name="T103" fmla="*/ 2147483647 h 446"/>
              <a:gd name="T104" fmla="*/ 2147483647 w 900"/>
              <a:gd name="T105" fmla="*/ 2147483647 h 446"/>
              <a:gd name="T106" fmla="*/ 2147483647 w 900"/>
              <a:gd name="T107" fmla="*/ 2147483647 h 446"/>
              <a:gd name="T108" fmla="*/ 2147483647 w 900"/>
              <a:gd name="T109" fmla="*/ 2147483647 h 446"/>
              <a:gd name="T110" fmla="*/ 2147483647 w 900"/>
              <a:gd name="T111" fmla="*/ 2147483647 h 446"/>
              <a:gd name="T112" fmla="*/ 2147483647 w 900"/>
              <a:gd name="T113" fmla="*/ 2147483647 h 446"/>
              <a:gd name="T114" fmla="*/ 2147483647 w 900"/>
              <a:gd name="T115" fmla="*/ 2147483647 h 446"/>
              <a:gd name="T116" fmla="*/ 2147483647 w 900"/>
              <a:gd name="T117" fmla="*/ 2147483647 h 446"/>
              <a:gd name="T118" fmla="*/ 2147483647 w 900"/>
              <a:gd name="T119" fmla="*/ 2147483647 h 44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00"/>
              <a:gd name="T181" fmla="*/ 0 h 446"/>
              <a:gd name="T182" fmla="*/ 900 w 900"/>
              <a:gd name="T183" fmla="*/ 446 h 44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00" h="446">
                <a:moveTo>
                  <a:pt x="0" y="446"/>
                </a:moveTo>
                <a:lnTo>
                  <a:pt x="5" y="444"/>
                </a:lnTo>
                <a:lnTo>
                  <a:pt x="10" y="442"/>
                </a:lnTo>
                <a:lnTo>
                  <a:pt x="15" y="439"/>
                </a:lnTo>
                <a:lnTo>
                  <a:pt x="20" y="437"/>
                </a:lnTo>
                <a:lnTo>
                  <a:pt x="25" y="434"/>
                </a:lnTo>
                <a:lnTo>
                  <a:pt x="30" y="431"/>
                </a:lnTo>
                <a:lnTo>
                  <a:pt x="35" y="428"/>
                </a:lnTo>
                <a:lnTo>
                  <a:pt x="40" y="425"/>
                </a:lnTo>
                <a:lnTo>
                  <a:pt x="45" y="422"/>
                </a:lnTo>
                <a:lnTo>
                  <a:pt x="50" y="419"/>
                </a:lnTo>
                <a:lnTo>
                  <a:pt x="55" y="415"/>
                </a:lnTo>
                <a:lnTo>
                  <a:pt x="60" y="412"/>
                </a:lnTo>
                <a:lnTo>
                  <a:pt x="65" y="408"/>
                </a:lnTo>
                <a:lnTo>
                  <a:pt x="70" y="404"/>
                </a:lnTo>
                <a:lnTo>
                  <a:pt x="75" y="400"/>
                </a:lnTo>
                <a:lnTo>
                  <a:pt x="80" y="396"/>
                </a:lnTo>
                <a:lnTo>
                  <a:pt x="85" y="392"/>
                </a:lnTo>
                <a:lnTo>
                  <a:pt x="90" y="388"/>
                </a:lnTo>
                <a:lnTo>
                  <a:pt x="95" y="384"/>
                </a:lnTo>
                <a:lnTo>
                  <a:pt x="100" y="379"/>
                </a:lnTo>
                <a:lnTo>
                  <a:pt x="105" y="374"/>
                </a:lnTo>
                <a:lnTo>
                  <a:pt x="110" y="369"/>
                </a:lnTo>
                <a:lnTo>
                  <a:pt x="115" y="365"/>
                </a:lnTo>
                <a:lnTo>
                  <a:pt x="120" y="359"/>
                </a:lnTo>
                <a:lnTo>
                  <a:pt x="125" y="354"/>
                </a:lnTo>
                <a:lnTo>
                  <a:pt x="130" y="349"/>
                </a:lnTo>
                <a:lnTo>
                  <a:pt x="135" y="343"/>
                </a:lnTo>
                <a:lnTo>
                  <a:pt x="140" y="338"/>
                </a:lnTo>
                <a:lnTo>
                  <a:pt x="145" y="332"/>
                </a:lnTo>
                <a:lnTo>
                  <a:pt x="150" y="326"/>
                </a:lnTo>
                <a:lnTo>
                  <a:pt x="155" y="320"/>
                </a:lnTo>
                <a:lnTo>
                  <a:pt x="160" y="314"/>
                </a:lnTo>
                <a:lnTo>
                  <a:pt x="165" y="308"/>
                </a:lnTo>
                <a:lnTo>
                  <a:pt x="170" y="302"/>
                </a:lnTo>
                <a:lnTo>
                  <a:pt x="175" y="295"/>
                </a:lnTo>
                <a:lnTo>
                  <a:pt x="180" y="289"/>
                </a:lnTo>
                <a:lnTo>
                  <a:pt x="185" y="282"/>
                </a:lnTo>
                <a:lnTo>
                  <a:pt x="190" y="275"/>
                </a:lnTo>
                <a:lnTo>
                  <a:pt x="195" y="269"/>
                </a:lnTo>
                <a:lnTo>
                  <a:pt x="200" y="262"/>
                </a:lnTo>
                <a:lnTo>
                  <a:pt x="205" y="255"/>
                </a:lnTo>
                <a:lnTo>
                  <a:pt x="210" y="248"/>
                </a:lnTo>
                <a:lnTo>
                  <a:pt x="215" y="241"/>
                </a:lnTo>
                <a:lnTo>
                  <a:pt x="220" y="234"/>
                </a:lnTo>
                <a:lnTo>
                  <a:pt x="225" y="226"/>
                </a:lnTo>
                <a:lnTo>
                  <a:pt x="230" y="219"/>
                </a:lnTo>
                <a:lnTo>
                  <a:pt x="235" y="212"/>
                </a:lnTo>
                <a:lnTo>
                  <a:pt x="240" y="205"/>
                </a:lnTo>
                <a:lnTo>
                  <a:pt x="245" y="197"/>
                </a:lnTo>
                <a:lnTo>
                  <a:pt x="250" y="190"/>
                </a:lnTo>
                <a:lnTo>
                  <a:pt x="255" y="183"/>
                </a:lnTo>
                <a:lnTo>
                  <a:pt x="260" y="176"/>
                </a:lnTo>
                <a:lnTo>
                  <a:pt x="265" y="168"/>
                </a:lnTo>
                <a:lnTo>
                  <a:pt x="270" y="161"/>
                </a:lnTo>
                <a:lnTo>
                  <a:pt x="275" y="154"/>
                </a:lnTo>
                <a:lnTo>
                  <a:pt x="280" y="147"/>
                </a:lnTo>
                <a:lnTo>
                  <a:pt x="285" y="140"/>
                </a:lnTo>
                <a:lnTo>
                  <a:pt x="290" y="133"/>
                </a:lnTo>
                <a:lnTo>
                  <a:pt x="295" y="126"/>
                </a:lnTo>
                <a:lnTo>
                  <a:pt x="300" y="119"/>
                </a:lnTo>
                <a:lnTo>
                  <a:pt x="305" y="112"/>
                </a:lnTo>
                <a:lnTo>
                  <a:pt x="310" y="105"/>
                </a:lnTo>
                <a:lnTo>
                  <a:pt x="315" y="99"/>
                </a:lnTo>
                <a:lnTo>
                  <a:pt x="320" y="92"/>
                </a:lnTo>
                <a:lnTo>
                  <a:pt x="325" y="86"/>
                </a:lnTo>
                <a:lnTo>
                  <a:pt x="330" y="80"/>
                </a:lnTo>
                <a:lnTo>
                  <a:pt x="335" y="74"/>
                </a:lnTo>
                <a:lnTo>
                  <a:pt x="340" y="68"/>
                </a:lnTo>
                <a:lnTo>
                  <a:pt x="345" y="63"/>
                </a:lnTo>
                <a:lnTo>
                  <a:pt x="350" y="57"/>
                </a:lnTo>
                <a:lnTo>
                  <a:pt x="355" y="52"/>
                </a:lnTo>
                <a:lnTo>
                  <a:pt x="360" y="47"/>
                </a:lnTo>
                <a:lnTo>
                  <a:pt x="365" y="42"/>
                </a:lnTo>
                <a:lnTo>
                  <a:pt x="370" y="38"/>
                </a:lnTo>
                <a:lnTo>
                  <a:pt x="375" y="33"/>
                </a:lnTo>
                <a:lnTo>
                  <a:pt x="380" y="29"/>
                </a:lnTo>
                <a:lnTo>
                  <a:pt x="385" y="25"/>
                </a:lnTo>
                <a:lnTo>
                  <a:pt x="390" y="22"/>
                </a:lnTo>
                <a:lnTo>
                  <a:pt x="395" y="18"/>
                </a:lnTo>
                <a:lnTo>
                  <a:pt x="400" y="15"/>
                </a:lnTo>
                <a:lnTo>
                  <a:pt x="405" y="12"/>
                </a:lnTo>
                <a:lnTo>
                  <a:pt x="410" y="10"/>
                </a:lnTo>
                <a:lnTo>
                  <a:pt x="415" y="8"/>
                </a:lnTo>
                <a:lnTo>
                  <a:pt x="420" y="6"/>
                </a:lnTo>
                <a:lnTo>
                  <a:pt x="425" y="4"/>
                </a:lnTo>
                <a:lnTo>
                  <a:pt x="430" y="2"/>
                </a:lnTo>
                <a:lnTo>
                  <a:pt x="435" y="1"/>
                </a:lnTo>
                <a:lnTo>
                  <a:pt x="440" y="0"/>
                </a:lnTo>
                <a:lnTo>
                  <a:pt x="445" y="0"/>
                </a:lnTo>
                <a:lnTo>
                  <a:pt x="450" y="0"/>
                </a:lnTo>
                <a:lnTo>
                  <a:pt x="455" y="0"/>
                </a:lnTo>
                <a:lnTo>
                  <a:pt x="460" y="0"/>
                </a:lnTo>
                <a:lnTo>
                  <a:pt x="465" y="1"/>
                </a:lnTo>
                <a:lnTo>
                  <a:pt x="470" y="2"/>
                </a:lnTo>
                <a:lnTo>
                  <a:pt x="475" y="3"/>
                </a:lnTo>
                <a:lnTo>
                  <a:pt x="480" y="4"/>
                </a:lnTo>
                <a:lnTo>
                  <a:pt x="485" y="6"/>
                </a:lnTo>
                <a:lnTo>
                  <a:pt x="490" y="8"/>
                </a:lnTo>
                <a:lnTo>
                  <a:pt x="495" y="11"/>
                </a:lnTo>
                <a:lnTo>
                  <a:pt x="500" y="13"/>
                </a:lnTo>
                <a:lnTo>
                  <a:pt x="505" y="16"/>
                </a:lnTo>
                <a:lnTo>
                  <a:pt x="510" y="19"/>
                </a:lnTo>
                <a:lnTo>
                  <a:pt x="515" y="23"/>
                </a:lnTo>
                <a:lnTo>
                  <a:pt x="520" y="27"/>
                </a:lnTo>
                <a:lnTo>
                  <a:pt x="525" y="31"/>
                </a:lnTo>
                <a:lnTo>
                  <a:pt x="530" y="35"/>
                </a:lnTo>
                <a:lnTo>
                  <a:pt x="535" y="39"/>
                </a:lnTo>
                <a:lnTo>
                  <a:pt x="540" y="44"/>
                </a:lnTo>
                <a:lnTo>
                  <a:pt x="545" y="49"/>
                </a:lnTo>
                <a:lnTo>
                  <a:pt x="550" y="54"/>
                </a:lnTo>
                <a:lnTo>
                  <a:pt x="555" y="59"/>
                </a:lnTo>
                <a:lnTo>
                  <a:pt x="560" y="65"/>
                </a:lnTo>
                <a:lnTo>
                  <a:pt x="565" y="70"/>
                </a:lnTo>
                <a:lnTo>
                  <a:pt x="570" y="76"/>
                </a:lnTo>
                <a:lnTo>
                  <a:pt x="575" y="82"/>
                </a:lnTo>
                <a:lnTo>
                  <a:pt x="580" y="88"/>
                </a:lnTo>
                <a:lnTo>
                  <a:pt x="585" y="94"/>
                </a:lnTo>
                <a:lnTo>
                  <a:pt x="590" y="101"/>
                </a:lnTo>
                <a:lnTo>
                  <a:pt x="595" y="107"/>
                </a:lnTo>
                <a:lnTo>
                  <a:pt x="600" y="114"/>
                </a:lnTo>
                <a:lnTo>
                  <a:pt x="605" y="121"/>
                </a:lnTo>
                <a:lnTo>
                  <a:pt x="610" y="128"/>
                </a:lnTo>
                <a:lnTo>
                  <a:pt x="615" y="135"/>
                </a:lnTo>
                <a:lnTo>
                  <a:pt x="620" y="142"/>
                </a:lnTo>
                <a:lnTo>
                  <a:pt x="625" y="149"/>
                </a:lnTo>
                <a:lnTo>
                  <a:pt x="630" y="156"/>
                </a:lnTo>
                <a:lnTo>
                  <a:pt x="635" y="163"/>
                </a:lnTo>
                <a:lnTo>
                  <a:pt x="640" y="171"/>
                </a:lnTo>
                <a:lnTo>
                  <a:pt x="645" y="178"/>
                </a:lnTo>
                <a:lnTo>
                  <a:pt x="650" y="185"/>
                </a:lnTo>
                <a:lnTo>
                  <a:pt x="655" y="192"/>
                </a:lnTo>
                <a:lnTo>
                  <a:pt x="660" y="200"/>
                </a:lnTo>
                <a:lnTo>
                  <a:pt x="665" y="207"/>
                </a:lnTo>
                <a:lnTo>
                  <a:pt x="670" y="214"/>
                </a:lnTo>
                <a:lnTo>
                  <a:pt x="675" y="221"/>
                </a:lnTo>
                <a:lnTo>
                  <a:pt x="680" y="229"/>
                </a:lnTo>
                <a:lnTo>
                  <a:pt x="685" y="236"/>
                </a:lnTo>
                <a:lnTo>
                  <a:pt x="690" y="243"/>
                </a:lnTo>
                <a:lnTo>
                  <a:pt x="695" y="250"/>
                </a:lnTo>
                <a:lnTo>
                  <a:pt x="700" y="257"/>
                </a:lnTo>
                <a:lnTo>
                  <a:pt x="705" y="264"/>
                </a:lnTo>
                <a:lnTo>
                  <a:pt x="710" y="271"/>
                </a:lnTo>
                <a:lnTo>
                  <a:pt x="715" y="278"/>
                </a:lnTo>
                <a:lnTo>
                  <a:pt x="720" y="284"/>
                </a:lnTo>
                <a:lnTo>
                  <a:pt x="725" y="291"/>
                </a:lnTo>
                <a:lnTo>
                  <a:pt x="730" y="297"/>
                </a:lnTo>
                <a:lnTo>
                  <a:pt x="735" y="304"/>
                </a:lnTo>
                <a:lnTo>
                  <a:pt x="740" y="310"/>
                </a:lnTo>
                <a:lnTo>
                  <a:pt x="745" y="316"/>
                </a:lnTo>
                <a:lnTo>
                  <a:pt x="750" y="322"/>
                </a:lnTo>
                <a:lnTo>
                  <a:pt x="755" y="328"/>
                </a:lnTo>
                <a:lnTo>
                  <a:pt x="760" y="334"/>
                </a:lnTo>
                <a:lnTo>
                  <a:pt x="765" y="340"/>
                </a:lnTo>
                <a:lnTo>
                  <a:pt x="770" y="345"/>
                </a:lnTo>
                <a:lnTo>
                  <a:pt x="775" y="351"/>
                </a:lnTo>
                <a:lnTo>
                  <a:pt x="780" y="356"/>
                </a:lnTo>
                <a:lnTo>
                  <a:pt x="785" y="361"/>
                </a:lnTo>
                <a:lnTo>
                  <a:pt x="790" y="366"/>
                </a:lnTo>
                <a:lnTo>
                  <a:pt x="795" y="371"/>
                </a:lnTo>
                <a:lnTo>
                  <a:pt x="800" y="376"/>
                </a:lnTo>
                <a:lnTo>
                  <a:pt x="805" y="380"/>
                </a:lnTo>
                <a:lnTo>
                  <a:pt x="810" y="385"/>
                </a:lnTo>
                <a:lnTo>
                  <a:pt x="815" y="389"/>
                </a:lnTo>
                <a:lnTo>
                  <a:pt x="820" y="394"/>
                </a:lnTo>
                <a:lnTo>
                  <a:pt x="825" y="398"/>
                </a:lnTo>
                <a:lnTo>
                  <a:pt x="830" y="402"/>
                </a:lnTo>
                <a:lnTo>
                  <a:pt x="835" y="406"/>
                </a:lnTo>
                <a:lnTo>
                  <a:pt x="840" y="409"/>
                </a:lnTo>
                <a:lnTo>
                  <a:pt x="845" y="413"/>
                </a:lnTo>
                <a:lnTo>
                  <a:pt x="850" y="416"/>
                </a:lnTo>
                <a:lnTo>
                  <a:pt x="855" y="420"/>
                </a:lnTo>
                <a:lnTo>
                  <a:pt x="860" y="423"/>
                </a:lnTo>
                <a:lnTo>
                  <a:pt x="865" y="426"/>
                </a:lnTo>
                <a:lnTo>
                  <a:pt x="870" y="429"/>
                </a:lnTo>
                <a:lnTo>
                  <a:pt x="875" y="432"/>
                </a:lnTo>
                <a:lnTo>
                  <a:pt x="880" y="435"/>
                </a:lnTo>
                <a:lnTo>
                  <a:pt x="885" y="437"/>
                </a:lnTo>
                <a:lnTo>
                  <a:pt x="890" y="440"/>
                </a:lnTo>
                <a:lnTo>
                  <a:pt x="895" y="443"/>
                </a:lnTo>
                <a:lnTo>
                  <a:pt x="900" y="445"/>
                </a:lnTo>
              </a:path>
            </a:pathLst>
          </a:custGeom>
          <a:noFill/>
          <a:ln w="57150">
            <a:solidFill>
              <a:srgbClr val="0066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75785" name="Line 11"/>
          <p:cNvSpPr>
            <a:spLocks noChangeShapeType="1"/>
          </p:cNvSpPr>
          <p:nvPr/>
        </p:nvSpPr>
        <p:spPr bwMode="auto">
          <a:xfrm flipV="1">
            <a:off x="4205288" y="3643313"/>
            <a:ext cx="0" cy="2362200"/>
          </a:xfrm>
          <a:prstGeom prst="line">
            <a:avLst/>
          </a:prstGeom>
          <a:noFill/>
          <a:ln w="57150">
            <a:solidFill>
              <a:srgbClr val="0066FF"/>
            </a:solidFill>
            <a:round/>
            <a:headEnd/>
            <a:tailEnd/>
          </a:ln>
          <a:extLst>
            <a:ext uri="{909E8E84-426E-40DD-AFC4-6F175D3DCCD1}">
              <a14:hiddenFill xmlns:a14="http://schemas.microsoft.com/office/drawing/2010/main">
                <a:noFill/>
              </a14:hiddenFill>
            </a:ext>
          </a:extLst>
        </p:spPr>
        <p:txBody>
          <a:bodyPr/>
          <a:lstStyle/>
          <a:p>
            <a:endParaRPr lang="en-GB"/>
          </a:p>
        </p:txBody>
      </p:sp>
      <p:cxnSp>
        <p:nvCxnSpPr>
          <p:cNvPr id="75786" name="Straight Arrow Connector 17"/>
          <p:cNvCxnSpPr>
            <a:cxnSpLocks noChangeShapeType="1"/>
          </p:cNvCxnSpPr>
          <p:nvPr/>
        </p:nvCxnSpPr>
        <p:spPr bwMode="auto">
          <a:xfrm>
            <a:off x="1785938" y="3500438"/>
            <a:ext cx="4857750" cy="1587"/>
          </a:xfrm>
          <a:prstGeom prst="straightConnector1">
            <a:avLst/>
          </a:prstGeom>
          <a:noFill/>
          <a:ln w="41275"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75787" name="Straight Arrow Connector 20"/>
          <p:cNvCxnSpPr>
            <a:cxnSpLocks noChangeShapeType="1"/>
          </p:cNvCxnSpPr>
          <p:nvPr/>
        </p:nvCxnSpPr>
        <p:spPr bwMode="auto">
          <a:xfrm>
            <a:off x="857250" y="5929313"/>
            <a:ext cx="1857375" cy="1587"/>
          </a:xfrm>
          <a:prstGeom prst="straightConnector1">
            <a:avLst/>
          </a:prstGeom>
          <a:noFill/>
          <a:ln w="41275"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75788" name="Rounded Rectangular Callout 23"/>
          <p:cNvSpPr>
            <a:spLocks noChangeArrowheads="1"/>
          </p:cNvSpPr>
          <p:nvPr/>
        </p:nvSpPr>
        <p:spPr bwMode="auto">
          <a:xfrm>
            <a:off x="142875" y="2428875"/>
            <a:ext cx="1714500" cy="642938"/>
          </a:xfrm>
          <a:prstGeom prst="wedgeRoundRectCallout">
            <a:avLst>
              <a:gd name="adj1" fmla="val 28060"/>
              <a:gd name="adj2" fmla="val 487838"/>
              <a:gd name="adj3" fmla="val 16667"/>
            </a:avLst>
          </a:prstGeom>
          <a:solidFill>
            <a:srgbClr val="FFFF99"/>
          </a:solidFill>
          <a:ln w="12699" algn="ctr">
            <a:solidFill>
              <a:schemeClr val="tx1"/>
            </a:solidFill>
            <a:round/>
            <a:headEnd/>
            <a:tailEnd/>
          </a:ln>
        </p:spPr>
        <p:txBody>
          <a:bodyPr/>
          <a:lstStyle/>
          <a:p>
            <a:pPr algn="ctr"/>
            <a:r>
              <a:rPr lang="en-GB" sz="1600" b="1"/>
              <a:t>Within-Group Variance</a:t>
            </a:r>
          </a:p>
        </p:txBody>
      </p:sp>
      <p:sp>
        <p:nvSpPr>
          <p:cNvPr id="75789" name="Rounded Rectangular Callout 24"/>
          <p:cNvSpPr>
            <a:spLocks noChangeArrowheads="1"/>
          </p:cNvSpPr>
          <p:nvPr/>
        </p:nvSpPr>
        <p:spPr bwMode="auto">
          <a:xfrm>
            <a:off x="571500" y="1714500"/>
            <a:ext cx="1928813" cy="642938"/>
          </a:xfrm>
          <a:prstGeom prst="wedgeRoundRectCallout">
            <a:avLst>
              <a:gd name="adj1" fmla="val 67861"/>
              <a:gd name="adj2" fmla="val 220375"/>
              <a:gd name="adj3" fmla="val 16667"/>
            </a:avLst>
          </a:prstGeom>
          <a:solidFill>
            <a:srgbClr val="FFFF99"/>
          </a:solidFill>
          <a:ln w="12699" algn="ctr">
            <a:solidFill>
              <a:schemeClr val="tx1"/>
            </a:solidFill>
            <a:round/>
            <a:headEnd/>
            <a:tailEnd/>
          </a:ln>
        </p:spPr>
        <p:txBody>
          <a:bodyPr/>
          <a:lstStyle/>
          <a:p>
            <a:pPr algn="ctr"/>
            <a:r>
              <a:rPr lang="en-GB" sz="1600" b="1"/>
              <a:t>Between-Group Variance</a:t>
            </a:r>
          </a:p>
        </p:txBody>
      </p:sp>
      <p:sp>
        <p:nvSpPr>
          <p:cNvPr id="26" name="Rounded Rectangle 25"/>
          <p:cNvSpPr>
            <a:spLocks noChangeArrowheads="1"/>
          </p:cNvSpPr>
          <p:nvPr/>
        </p:nvSpPr>
        <p:spPr bwMode="auto">
          <a:xfrm>
            <a:off x="3429000" y="1928813"/>
            <a:ext cx="5286375" cy="1143000"/>
          </a:xfrm>
          <a:prstGeom prst="roundRect">
            <a:avLst>
              <a:gd name="adj" fmla="val 16667"/>
            </a:avLst>
          </a:prstGeom>
          <a:solidFill>
            <a:schemeClr val="accent1"/>
          </a:solidFill>
          <a:ln w="12699" algn="ctr">
            <a:solidFill>
              <a:schemeClr val="tx1"/>
            </a:solidFill>
            <a:round/>
            <a:headEnd/>
            <a:tailEnd/>
          </a:ln>
        </p:spPr>
        <p:txBody>
          <a:bodyPr/>
          <a:lstStyle/>
          <a:p>
            <a:r>
              <a:rPr lang="en-GB" b="1"/>
              <a:t>Here, the between-group variance is large relative to the within-group variance, so F will be large</a:t>
            </a:r>
          </a:p>
        </p:txBody>
      </p:sp>
    </p:spTree>
    <p:extLst>
      <p:ext uri="{BB962C8B-B14F-4D97-AF65-F5344CB8AC3E}">
        <p14:creationId xmlns:p14="http://schemas.microsoft.com/office/powerpoint/2010/main" val="240678482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GB" smtClean="0"/>
              <a:t>ANOVA - AN EXAMPLE</a:t>
            </a:r>
          </a:p>
        </p:txBody>
      </p:sp>
      <p:sp>
        <p:nvSpPr>
          <p:cNvPr id="76803" name="Line 3"/>
          <p:cNvSpPr>
            <a:spLocks noChangeShapeType="1"/>
          </p:cNvSpPr>
          <p:nvPr/>
        </p:nvSpPr>
        <p:spPr bwMode="auto">
          <a:xfrm>
            <a:off x="762000" y="6019800"/>
            <a:ext cx="6934200" cy="0"/>
          </a:xfrm>
          <a:prstGeom prst="line">
            <a:avLst/>
          </a:prstGeom>
          <a:noFill/>
          <a:ln w="19050">
            <a:solidFill>
              <a:srgbClr val="777777"/>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6804" name="Freeform 4"/>
          <p:cNvSpPr>
            <a:spLocks/>
          </p:cNvSpPr>
          <p:nvPr/>
        </p:nvSpPr>
        <p:spPr bwMode="auto">
          <a:xfrm>
            <a:off x="1785938" y="3657600"/>
            <a:ext cx="3286125" cy="2343150"/>
          </a:xfrm>
          <a:custGeom>
            <a:avLst/>
            <a:gdLst>
              <a:gd name="T0" fmla="*/ 2147483647 w 900"/>
              <a:gd name="T1" fmla="*/ 2147483647 h 446"/>
              <a:gd name="T2" fmla="*/ 2147483647 w 900"/>
              <a:gd name="T3" fmla="*/ 2147483647 h 446"/>
              <a:gd name="T4" fmla="*/ 2147483647 w 900"/>
              <a:gd name="T5" fmla="*/ 2147483647 h 446"/>
              <a:gd name="T6" fmla="*/ 2147483647 w 900"/>
              <a:gd name="T7" fmla="*/ 2147483647 h 446"/>
              <a:gd name="T8" fmla="*/ 2147483647 w 900"/>
              <a:gd name="T9" fmla="*/ 2147483647 h 446"/>
              <a:gd name="T10" fmla="*/ 2147483647 w 900"/>
              <a:gd name="T11" fmla="*/ 2147483647 h 446"/>
              <a:gd name="T12" fmla="*/ 2147483647 w 900"/>
              <a:gd name="T13" fmla="*/ 2147483647 h 446"/>
              <a:gd name="T14" fmla="*/ 2147483647 w 900"/>
              <a:gd name="T15" fmla="*/ 2147483647 h 446"/>
              <a:gd name="T16" fmla="*/ 2147483647 w 900"/>
              <a:gd name="T17" fmla="*/ 2147483647 h 446"/>
              <a:gd name="T18" fmla="*/ 2147483647 w 900"/>
              <a:gd name="T19" fmla="*/ 2147483647 h 446"/>
              <a:gd name="T20" fmla="*/ 2147483647 w 900"/>
              <a:gd name="T21" fmla="*/ 2147483647 h 446"/>
              <a:gd name="T22" fmla="*/ 2147483647 w 900"/>
              <a:gd name="T23" fmla="*/ 2147483647 h 446"/>
              <a:gd name="T24" fmla="*/ 2147483647 w 900"/>
              <a:gd name="T25" fmla="*/ 2147483647 h 446"/>
              <a:gd name="T26" fmla="*/ 2147483647 w 900"/>
              <a:gd name="T27" fmla="*/ 2147483647 h 446"/>
              <a:gd name="T28" fmla="*/ 2147483647 w 900"/>
              <a:gd name="T29" fmla="*/ 2147483647 h 446"/>
              <a:gd name="T30" fmla="*/ 2147483647 w 900"/>
              <a:gd name="T31" fmla="*/ 2147483647 h 446"/>
              <a:gd name="T32" fmla="*/ 2147483647 w 900"/>
              <a:gd name="T33" fmla="*/ 2147483647 h 446"/>
              <a:gd name="T34" fmla="*/ 2147483647 w 900"/>
              <a:gd name="T35" fmla="*/ 2147483647 h 446"/>
              <a:gd name="T36" fmla="*/ 2147483647 w 900"/>
              <a:gd name="T37" fmla="*/ 2147483647 h 446"/>
              <a:gd name="T38" fmla="*/ 2147483647 w 900"/>
              <a:gd name="T39" fmla="*/ 2147483647 h 446"/>
              <a:gd name="T40" fmla="*/ 2147483647 w 900"/>
              <a:gd name="T41" fmla="*/ 2147483647 h 446"/>
              <a:gd name="T42" fmla="*/ 2147483647 w 900"/>
              <a:gd name="T43" fmla="*/ 2147483647 h 446"/>
              <a:gd name="T44" fmla="*/ 2147483647 w 900"/>
              <a:gd name="T45" fmla="*/ 2147483647 h 446"/>
              <a:gd name="T46" fmla="*/ 2147483647 w 900"/>
              <a:gd name="T47" fmla="*/ 2147483647 h 446"/>
              <a:gd name="T48" fmla="*/ 2147483647 w 900"/>
              <a:gd name="T49" fmla="*/ 2147483647 h 446"/>
              <a:gd name="T50" fmla="*/ 2147483647 w 900"/>
              <a:gd name="T51" fmla="*/ 2147483647 h 446"/>
              <a:gd name="T52" fmla="*/ 2147483647 w 900"/>
              <a:gd name="T53" fmla="*/ 2147483647 h 446"/>
              <a:gd name="T54" fmla="*/ 2147483647 w 900"/>
              <a:gd name="T55" fmla="*/ 2147483647 h 446"/>
              <a:gd name="T56" fmla="*/ 2147483647 w 900"/>
              <a:gd name="T57" fmla="*/ 2147483647 h 446"/>
              <a:gd name="T58" fmla="*/ 2147483647 w 900"/>
              <a:gd name="T59" fmla="*/ 0 h 446"/>
              <a:gd name="T60" fmla="*/ 2147483647 w 900"/>
              <a:gd name="T61" fmla="*/ 0 h 446"/>
              <a:gd name="T62" fmla="*/ 2147483647 w 900"/>
              <a:gd name="T63" fmla="*/ 2147483647 h 446"/>
              <a:gd name="T64" fmla="*/ 2147483647 w 900"/>
              <a:gd name="T65" fmla="*/ 2147483647 h 446"/>
              <a:gd name="T66" fmla="*/ 2147483647 w 900"/>
              <a:gd name="T67" fmla="*/ 2147483647 h 446"/>
              <a:gd name="T68" fmla="*/ 2147483647 w 900"/>
              <a:gd name="T69" fmla="*/ 2147483647 h 446"/>
              <a:gd name="T70" fmla="*/ 2147483647 w 900"/>
              <a:gd name="T71" fmla="*/ 2147483647 h 446"/>
              <a:gd name="T72" fmla="*/ 2147483647 w 900"/>
              <a:gd name="T73" fmla="*/ 2147483647 h 446"/>
              <a:gd name="T74" fmla="*/ 2147483647 w 900"/>
              <a:gd name="T75" fmla="*/ 2147483647 h 446"/>
              <a:gd name="T76" fmla="*/ 2147483647 w 900"/>
              <a:gd name="T77" fmla="*/ 2147483647 h 446"/>
              <a:gd name="T78" fmla="*/ 2147483647 w 900"/>
              <a:gd name="T79" fmla="*/ 2147483647 h 446"/>
              <a:gd name="T80" fmla="*/ 2147483647 w 900"/>
              <a:gd name="T81" fmla="*/ 2147483647 h 446"/>
              <a:gd name="T82" fmla="*/ 2147483647 w 900"/>
              <a:gd name="T83" fmla="*/ 2147483647 h 446"/>
              <a:gd name="T84" fmla="*/ 2147483647 w 900"/>
              <a:gd name="T85" fmla="*/ 2147483647 h 446"/>
              <a:gd name="T86" fmla="*/ 2147483647 w 900"/>
              <a:gd name="T87" fmla="*/ 2147483647 h 446"/>
              <a:gd name="T88" fmla="*/ 2147483647 w 900"/>
              <a:gd name="T89" fmla="*/ 2147483647 h 446"/>
              <a:gd name="T90" fmla="*/ 2147483647 w 900"/>
              <a:gd name="T91" fmla="*/ 2147483647 h 446"/>
              <a:gd name="T92" fmla="*/ 2147483647 w 900"/>
              <a:gd name="T93" fmla="*/ 2147483647 h 446"/>
              <a:gd name="T94" fmla="*/ 2147483647 w 900"/>
              <a:gd name="T95" fmla="*/ 2147483647 h 446"/>
              <a:gd name="T96" fmla="*/ 2147483647 w 900"/>
              <a:gd name="T97" fmla="*/ 2147483647 h 446"/>
              <a:gd name="T98" fmla="*/ 2147483647 w 900"/>
              <a:gd name="T99" fmla="*/ 2147483647 h 446"/>
              <a:gd name="T100" fmla="*/ 2147483647 w 900"/>
              <a:gd name="T101" fmla="*/ 2147483647 h 446"/>
              <a:gd name="T102" fmla="*/ 2147483647 w 900"/>
              <a:gd name="T103" fmla="*/ 2147483647 h 446"/>
              <a:gd name="T104" fmla="*/ 2147483647 w 900"/>
              <a:gd name="T105" fmla="*/ 2147483647 h 446"/>
              <a:gd name="T106" fmla="*/ 2147483647 w 900"/>
              <a:gd name="T107" fmla="*/ 2147483647 h 446"/>
              <a:gd name="T108" fmla="*/ 2147483647 w 900"/>
              <a:gd name="T109" fmla="*/ 2147483647 h 446"/>
              <a:gd name="T110" fmla="*/ 2147483647 w 900"/>
              <a:gd name="T111" fmla="*/ 2147483647 h 446"/>
              <a:gd name="T112" fmla="*/ 2147483647 w 900"/>
              <a:gd name="T113" fmla="*/ 2147483647 h 446"/>
              <a:gd name="T114" fmla="*/ 2147483647 w 900"/>
              <a:gd name="T115" fmla="*/ 2147483647 h 446"/>
              <a:gd name="T116" fmla="*/ 2147483647 w 900"/>
              <a:gd name="T117" fmla="*/ 2147483647 h 446"/>
              <a:gd name="T118" fmla="*/ 2147483647 w 900"/>
              <a:gd name="T119" fmla="*/ 2147483647 h 44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00"/>
              <a:gd name="T181" fmla="*/ 0 h 446"/>
              <a:gd name="T182" fmla="*/ 900 w 900"/>
              <a:gd name="T183" fmla="*/ 446 h 44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00" h="446">
                <a:moveTo>
                  <a:pt x="0" y="446"/>
                </a:moveTo>
                <a:lnTo>
                  <a:pt x="5" y="444"/>
                </a:lnTo>
                <a:lnTo>
                  <a:pt x="10" y="442"/>
                </a:lnTo>
                <a:lnTo>
                  <a:pt x="15" y="439"/>
                </a:lnTo>
                <a:lnTo>
                  <a:pt x="20" y="437"/>
                </a:lnTo>
                <a:lnTo>
                  <a:pt x="25" y="434"/>
                </a:lnTo>
                <a:lnTo>
                  <a:pt x="30" y="431"/>
                </a:lnTo>
                <a:lnTo>
                  <a:pt x="35" y="428"/>
                </a:lnTo>
                <a:lnTo>
                  <a:pt x="40" y="425"/>
                </a:lnTo>
                <a:lnTo>
                  <a:pt x="45" y="422"/>
                </a:lnTo>
                <a:lnTo>
                  <a:pt x="50" y="419"/>
                </a:lnTo>
                <a:lnTo>
                  <a:pt x="55" y="415"/>
                </a:lnTo>
                <a:lnTo>
                  <a:pt x="60" y="412"/>
                </a:lnTo>
                <a:lnTo>
                  <a:pt x="65" y="408"/>
                </a:lnTo>
                <a:lnTo>
                  <a:pt x="70" y="404"/>
                </a:lnTo>
                <a:lnTo>
                  <a:pt x="75" y="400"/>
                </a:lnTo>
                <a:lnTo>
                  <a:pt x="80" y="396"/>
                </a:lnTo>
                <a:lnTo>
                  <a:pt x="85" y="392"/>
                </a:lnTo>
                <a:lnTo>
                  <a:pt x="90" y="388"/>
                </a:lnTo>
                <a:lnTo>
                  <a:pt x="95" y="384"/>
                </a:lnTo>
                <a:lnTo>
                  <a:pt x="100" y="379"/>
                </a:lnTo>
                <a:lnTo>
                  <a:pt x="105" y="374"/>
                </a:lnTo>
                <a:lnTo>
                  <a:pt x="110" y="369"/>
                </a:lnTo>
                <a:lnTo>
                  <a:pt x="115" y="365"/>
                </a:lnTo>
                <a:lnTo>
                  <a:pt x="120" y="359"/>
                </a:lnTo>
                <a:lnTo>
                  <a:pt x="125" y="354"/>
                </a:lnTo>
                <a:lnTo>
                  <a:pt x="130" y="349"/>
                </a:lnTo>
                <a:lnTo>
                  <a:pt x="135" y="343"/>
                </a:lnTo>
                <a:lnTo>
                  <a:pt x="140" y="338"/>
                </a:lnTo>
                <a:lnTo>
                  <a:pt x="145" y="332"/>
                </a:lnTo>
                <a:lnTo>
                  <a:pt x="150" y="326"/>
                </a:lnTo>
                <a:lnTo>
                  <a:pt x="155" y="320"/>
                </a:lnTo>
                <a:lnTo>
                  <a:pt x="160" y="314"/>
                </a:lnTo>
                <a:lnTo>
                  <a:pt x="165" y="308"/>
                </a:lnTo>
                <a:lnTo>
                  <a:pt x="170" y="302"/>
                </a:lnTo>
                <a:lnTo>
                  <a:pt x="175" y="295"/>
                </a:lnTo>
                <a:lnTo>
                  <a:pt x="180" y="289"/>
                </a:lnTo>
                <a:lnTo>
                  <a:pt x="185" y="282"/>
                </a:lnTo>
                <a:lnTo>
                  <a:pt x="190" y="275"/>
                </a:lnTo>
                <a:lnTo>
                  <a:pt x="195" y="269"/>
                </a:lnTo>
                <a:lnTo>
                  <a:pt x="200" y="262"/>
                </a:lnTo>
                <a:lnTo>
                  <a:pt x="205" y="255"/>
                </a:lnTo>
                <a:lnTo>
                  <a:pt x="210" y="248"/>
                </a:lnTo>
                <a:lnTo>
                  <a:pt x="215" y="241"/>
                </a:lnTo>
                <a:lnTo>
                  <a:pt x="220" y="234"/>
                </a:lnTo>
                <a:lnTo>
                  <a:pt x="225" y="226"/>
                </a:lnTo>
                <a:lnTo>
                  <a:pt x="230" y="219"/>
                </a:lnTo>
                <a:lnTo>
                  <a:pt x="235" y="212"/>
                </a:lnTo>
                <a:lnTo>
                  <a:pt x="240" y="205"/>
                </a:lnTo>
                <a:lnTo>
                  <a:pt x="245" y="197"/>
                </a:lnTo>
                <a:lnTo>
                  <a:pt x="250" y="190"/>
                </a:lnTo>
                <a:lnTo>
                  <a:pt x="255" y="183"/>
                </a:lnTo>
                <a:lnTo>
                  <a:pt x="260" y="176"/>
                </a:lnTo>
                <a:lnTo>
                  <a:pt x="265" y="168"/>
                </a:lnTo>
                <a:lnTo>
                  <a:pt x="270" y="161"/>
                </a:lnTo>
                <a:lnTo>
                  <a:pt x="275" y="154"/>
                </a:lnTo>
                <a:lnTo>
                  <a:pt x="280" y="147"/>
                </a:lnTo>
                <a:lnTo>
                  <a:pt x="285" y="140"/>
                </a:lnTo>
                <a:lnTo>
                  <a:pt x="290" y="133"/>
                </a:lnTo>
                <a:lnTo>
                  <a:pt x="295" y="126"/>
                </a:lnTo>
                <a:lnTo>
                  <a:pt x="300" y="119"/>
                </a:lnTo>
                <a:lnTo>
                  <a:pt x="305" y="112"/>
                </a:lnTo>
                <a:lnTo>
                  <a:pt x="310" y="105"/>
                </a:lnTo>
                <a:lnTo>
                  <a:pt x="315" y="99"/>
                </a:lnTo>
                <a:lnTo>
                  <a:pt x="320" y="92"/>
                </a:lnTo>
                <a:lnTo>
                  <a:pt x="325" y="86"/>
                </a:lnTo>
                <a:lnTo>
                  <a:pt x="330" y="80"/>
                </a:lnTo>
                <a:lnTo>
                  <a:pt x="335" y="74"/>
                </a:lnTo>
                <a:lnTo>
                  <a:pt x="340" y="68"/>
                </a:lnTo>
                <a:lnTo>
                  <a:pt x="345" y="63"/>
                </a:lnTo>
                <a:lnTo>
                  <a:pt x="350" y="57"/>
                </a:lnTo>
                <a:lnTo>
                  <a:pt x="355" y="52"/>
                </a:lnTo>
                <a:lnTo>
                  <a:pt x="360" y="47"/>
                </a:lnTo>
                <a:lnTo>
                  <a:pt x="365" y="42"/>
                </a:lnTo>
                <a:lnTo>
                  <a:pt x="370" y="38"/>
                </a:lnTo>
                <a:lnTo>
                  <a:pt x="375" y="33"/>
                </a:lnTo>
                <a:lnTo>
                  <a:pt x="380" y="29"/>
                </a:lnTo>
                <a:lnTo>
                  <a:pt x="385" y="25"/>
                </a:lnTo>
                <a:lnTo>
                  <a:pt x="390" y="22"/>
                </a:lnTo>
                <a:lnTo>
                  <a:pt x="395" y="18"/>
                </a:lnTo>
                <a:lnTo>
                  <a:pt x="400" y="15"/>
                </a:lnTo>
                <a:lnTo>
                  <a:pt x="405" y="12"/>
                </a:lnTo>
                <a:lnTo>
                  <a:pt x="410" y="10"/>
                </a:lnTo>
                <a:lnTo>
                  <a:pt x="415" y="8"/>
                </a:lnTo>
                <a:lnTo>
                  <a:pt x="420" y="6"/>
                </a:lnTo>
                <a:lnTo>
                  <a:pt x="425" y="4"/>
                </a:lnTo>
                <a:lnTo>
                  <a:pt x="430" y="2"/>
                </a:lnTo>
                <a:lnTo>
                  <a:pt x="435" y="1"/>
                </a:lnTo>
                <a:lnTo>
                  <a:pt x="440" y="0"/>
                </a:lnTo>
                <a:lnTo>
                  <a:pt x="445" y="0"/>
                </a:lnTo>
                <a:lnTo>
                  <a:pt x="450" y="0"/>
                </a:lnTo>
                <a:lnTo>
                  <a:pt x="455" y="0"/>
                </a:lnTo>
                <a:lnTo>
                  <a:pt x="460" y="0"/>
                </a:lnTo>
                <a:lnTo>
                  <a:pt x="465" y="1"/>
                </a:lnTo>
                <a:lnTo>
                  <a:pt x="470" y="2"/>
                </a:lnTo>
                <a:lnTo>
                  <a:pt x="475" y="3"/>
                </a:lnTo>
                <a:lnTo>
                  <a:pt x="480" y="4"/>
                </a:lnTo>
                <a:lnTo>
                  <a:pt x="485" y="6"/>
                </a:lnTo>
                <a:lnTo>
                  <a:pt x="490" y="8"/>
                </a:lnTo>
                <a:lnTo>
                  <a:pt x="495" y="11"/>
                </a:lnTo>
                <a:lnTo>
                  <a:pt x="500" y="13"/>
                </a:lnTo>
                <a:lnTo>
                  <a:pt x="505" y="16"/>
                </a:lnTo>
                <a:lnTo>
                  <a:pt x="510" y="19"/>
                </a:lnTo>
                <a:lnTo>
                  <a:pt x="515" y="23"/>
                </a:lnTo>
                <a:lnTo>
                  <a:pt x="520" y="27"/>
                </a:lnTo>
                <a:lnTo>
                  <a:pt x="525" y="31"/>
                </a:lnTo>
                <a:lnTo>
                  <a:pt x="530" y="35"/>
                </a:lnTo>
                <a:lnTo>
                  <a:pt x="535" y="39"/>
                </a:lnTo>
                <a:lnTo>
                  <a:pt x="540" y="44"/>
                </a:lnTo>
                <a:lnTo>
                  <a:pt x="545" y="49"/>
                </a:lnTo>
                <a:lnTo>
                  <a:pt x="550" y="54"/>
                </a:lnTo>
                <a:lnTo>
                  <a:pt x="555" y="59"/>
                </a:lnTo>
                <a:lnTo>
                  <a:pt x="560" y="65"/>
                </a:lnTo>
                <a:lnTo>
                  <a:pt x="565" y="70"/>
                </a:lnTo>
                <a:lnTo>
                  <a:pt x="570" y="76"/>
                </a:lnTo>
                <a:lnTo>
                  <a:pt x="575" y="82"/>
                </a:lnTo>
                <a:lnTo>
                  <a:pt x="580" y="88"/>
                </a:lnTo>
                <a:lnTo>
                  <a:pt x="585" y="94"/>
                </a:lnTo>
                <a:lnTo>
                  <a:pt x="590" y="101"/>
                </a:lnTo>
                <a:lnTo>
                  <a:pt x="595" y="107"/>
                </a:lnTo>
                <a:lnTo>
                  <a:pt x="600" y="114"/>
                </a:lnTo>
                <a:lnTo>
                  <a:pt x="605" y="121"/>
                </a:lnTo>
                <a:lnTo>
                  <a:pt x="610" y="128"/>
                </a:lnTo>
                <a:lnTo>
                  <a:pt x="615" y="135"/>
                </a:lnTo>
                <a:lnTo>
                  <a:pt x="620" y="142"/>
                </a:lnTo>
                <a:lnTo>
                  <a:pt x="625" y="149"/>
                </a:lnTo>
                <a:lnTo>
                  <a:pt x="630" y="156"/>
                </a:lnTo>
                <a:lnTo>
                  <a:pt x="635" y="163"/>
                </a:lnTo>
                <a:lnTo>
                  <a:pt x="640" y="171"/>
                </a:lnTo>
                <a:lnTo>
                  <a:pt x="645" y="178"/>
                </a:lnTo>
                <a:lnTo>
                  <a:pt x="650" y="185"/>
                </a:lnTo>
                <a:lnTo>
                  <a:pt x="655" y="192"/>
                </a:lnTo>
                <a:lnTo>
                  <a:pt x="660" y="200"/>
                </a:lnTo>
                <a:lnTo>
                  <a:pt x="665" y="207"/>
                </a:lnTo>
                <a:lnTo>
                  <a:pt x="670" y="214"/>
                </a:lnTo>
                <a:lnTo>
                  <a:pt x="675" y="221"/>
                </a:lnTo>
                <a:lnTo>
                  <a:pt x="680" y="229"/>
                </a:lnTo>
                <a:lnTo>
                  <a:pt x="685" y="236"/>
                </a:lnTo>
                <a:lnTo>
                  <a:pt x="690" y="243"/>
                </a:lnTo>
                <a:lnTo>
                  <a:pt x="695" y="250"/>
                </a:lnTo>
                <a:lnTo>
                  <a:pt x="700" y="257"/>
                </a:lnTo>
                <a:lnTo>
                  <a:pt x="705" y="264"/>
                </a:lnTo>
                <a:lnTo>
                  <a:pt x="710" y="271"/>
                </a:lnTo>
                <a:lnTo>
                  <a:pt x="715" y="278"/>
                </a:lnTo>
                <a:lnTo>
                  <a:pt x="720" y="284"/>
                </a:lnTo>
                <a:lnTo>
                  <a:pt x="725" y="291"/>
                </a:lnTo>
                <a:lnTo>
                  <a:pt x="730" y="297"/>
                </a:lnTo>
                <a:lnTo>
                  <a:pt x="735" y="304"/>
                </a:lnTo>
                <a:lnTo>
                  <a:pt x="740" y="310"/>
                </a:lnTo>
                <a:lnTo>
                  <a:pt x="745" y="316"/>
                </a:lnTo>
                <a:lnTo>
                  <a:pt x="750" y="322"/>
                </a:lnTo>
                <a:lnTo>
                  <a:pt x="755" y="328"/>
                </a:lnTo>
                <a:lnTo>
                  <a:pt x="760" y="334"/>
                </a:lnTo>
                <a:lnTo>
                  <a:pt x="765" y="340"/>
                </a:lnTo>
                <a:lnTo>
                  <a:pt x="770" y="345"/>
                </a:lnTo>
                <a:lnTo>
                  <a:pt x="775" y="351"/>
                </a:lnTo>
                <a:lnTo>
                  <a:pt x="780" y="356"/>
                </a:lnTo>
                <a:lnTo>
                  <a:pt x="785" y="361"/>
                </a:lnTo>
                <a:lnTo>
                  <a:pt x="790" y="366"/>
                </a:lnTo>
                <a:lnTo>
                  <a:pt x="795" y="371"/>
                </a:lnTo>
                <a:lnTo>
                  <a:pt x="800" y="376"/>
                </a:lnTo>
                <a:lnTo>
                  <a:pt x="805" y="380"/>
                </a:lnTo>
                <a:lnTo>
                  <a:pt x="810" y="385"/>
                </a:lnTo>
                <a:lnTo>
                  <a:pt x="815" y="389"/>
                </a:lnTo>
                <a:lnTo>
                  <a:pt x="820" y="394"/>
                </a:lnTo>
                <a:lnTo>
                  <a:pt x="825" y="398"/>
                </a:lnTo>
                <a:lnTo>
                  <a:pt x="830" y="402"/>
                </a:lnTo>
                <a:lnTo>
                  <a:pt x="835" y="406"/>
                </a:lnTo>
                <a:lnTo>
                  <a:pt x="840" y="409"/>
                </a:lnTo>
                <a:lnTo>
                  <a:pt x="845" y="413"/>
                </a:lnTo>
                <a:lnTo>
                  <a:pt x="850" y="416"/>
                </a:lnTo>
                <a:lnTo>
                  <a:pt x="855" y="420"/>
                </a:lnTo>
                <a:lnTo>
                  <a:pt x="860" y="423"/>
                </a:lnTo>
                <a:lnTo>
                  <a:pt x="865" y="426"/>
                </a:lnTo>
                <a:lnTo>
                  <a:pt x="870" y="429"/>
                </a:lnTo>
                <a:lnTo>
                  <a:pt x="875" y="432"/>
                </a:lnTo>
                <a:lnTo>
                  <a:pt x="880" y="435"/>
                </a:lnTo>
                <a:lnTo>
                  <a:pt x="885" y="437"/>
                </a:lnTo>
                <a:lnTo>
                  <a:pt x="890" y="440"/>
                </a:lnTo>
                <a:lnTo>
                  <a:pt x="895" y="443"/>
                </a:lnTo>
                <a:lnTo>
                  <a:pt x="900" y="445"/>
                </a:lnTo>
              </a:path>
            </a:pathLst>
          </a:custGeom>
          <a:noFill/>
          <a:ln w="57150">
            <a:solidFill>
              <a:srgbClr val="FF0066"/>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76805" name="Line 5"/>
          <p:cNvSpPr>
            <a:spLocks noChangeShapeType="1"/>
          </p:cNvSpPr>
          <p:nvPr/>
        </p:nvSpPr>
        <p:spPr bwMode="auto">
          <a:xfrm flipV="1">
            <a:off x="3429000" y="3657600"/>
            <a:ext cx="0" cy="2362200"/>
          </a:xfrm>
          <a:prstGeom prst="line">
            <a:avLst/>
          </a:prstGeom>
          <a:noFill/>
          <a:ln w="57150">
            <a:solidFill>
              <a:srgbClr val="FF33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6806" name="Freeform 10"/>
          <p:cNvSpPr>
            <a:spLocks/>
          </p:cNvSpPr>
          <p:nvPr/>
        </p:nvSpPr>
        <p:spPr bwMode="auto">
          <a:xfrm>
            <a:off x="3500438" y="3657600"/>
            <a:ext cx="3552825" cy="2343150"/>
          </a:xfrm>
          <a:custGeom>
            <a:avLst/>
            <a:gdLst>
              <a:gd name="T0" fmla="*/ 2147483647 w 900"/>
              <a:gd name="T1" fmla="*/ 2147483647 h 446"/>
              <a:gd name="T2" fmla="*/ 2147483647 w 900"/>
              <a:gd name="T3" fmla="*/ 2147483647 h 446"/>
              <a:gd name="T4" fmla="*/ 2147483647 w 900"/>
              <a:gd name="T5" fmla="*/ 2147483647 h 446"/>
              <a:gd name="T6" fmla="*/ 2147483647 w 900"/>
              <a:gd name="T7" fmla="*/ 2147483647 h 446"/>
              <a:gd name="T8" fmla="*/ 2147483647 w 900"/>
              <a:gd name="T9" fmla="*/ 2147483647 h 446"/>
              <a:gd name="T10" fmla="*/ 2147483647 w 900"/>
              <a:gd name="T11" fmla="*/ 2147483647 h 446"/>
              <a:gd name="T12" fmla="*/ 2147483647 w 900"/>
              <a:gd name="T13" fmla="*/ 2147483647 h 446"/>
              <a:gd name="T14" fmla="*/ 2147483647 w 900"/>
              <a:gd name="T15" fmla="*/ 2147483647 h 446"/>
              <a:gd name="T16" fmla="*/ 2147483647 w 900"/>
              <a:gd name="T17" fmla="*/ 2147483647 h 446"/>
              <a:gd name="T18" fmla="*/ 2147483647 w 900"/>
              <a:gd name="T19" fmla="*/ 2147483647 h 446"/>
              <a:gd name="T20" fmla="*/ 2147483647 w 900"/>
              <a:gd name="T21" fmla="*/ 2147483647 h 446"/>
              <a:gd name="T22" fmla="*/ 2147483647 w 900"/>
              <a:gd name="T23" fmla="*/ 2147483647 h 446"/>
              <a:gd name="T24" fmla="*/ 2147483647 w 900"/>
              <a:gd name="T25" fmla="*/ 2147483647 h 446"/>
              <a:gd name="T26" fmla="*/ 2147483647 w 900"/>
              <a:gd name="T27" fmla="*/ 2147483647 h 446"/>
              <a:gd name="T28" fmla="*/ 2147483647 w 900"/>
              <a:gd name="T29" fmla="*/ 2147483647 h 446"/>
              <a:gd name="T30" fmla="*/ 2147483647 w 900"/>
              <a:gd name="T31" fmla="*/ 2147483647 h 446"/>
              <a:gd name="T32" fmla="*/ 2147483647 w 900"/>
              <a:gd name="T33" fmla="*/ 2147483647 h 446"/>
              <a:gd name="T34" fmla="*/ 2147483647 w 900"/>
              <a:gd name="T35" fmla="*/ 2147483647 h 446"/>
              <a:gd name="T36" fmla="*/ 2147483647 w 900"/>
              <a:gd name="T37" fmla="*/ 2147483647 h 446"/>
              <a:gd name="T38" fmla="*/ 2147483647 w 900"/>
              <a:gd name="T39" fmla="*/ 2147483647 h 446"/>
              <a:gd name="T40" fmla="*/ 2147483647 w 900"/>
              <a:gd name="T41" fmla="*/ 2147483647 h 446"/>
              <a:gd name="T42" fmla="*/ 2147483647 w 900"/>
              <a:gd name="T43" fmla="*/ 2147483647 h 446"/>
              <a:gd name="T44" fmla="*/ 2147483647 w 900"/>
              <a:gd name="T45" fmla="*/ 2147483647 h 446"/>
              <a:gd name="T46" fmla="*/ 2147483647 w 900"/>
              <a:gd name="T47" fmla="*/ 2147483647 h 446"/>
              <a:gd name="T48" fmla="*/ 2147483647 w 900"/>
              <a:gd name="T49" fmla="*/ 2147483647 h 446"/>
              <a:gd name="T50" fmla="*/ 2147483647 w 900"/>
              <a:gd name="T51" fmla="*/ 2147483647 h 446"/>
              <a:gd name="T52" fmla="*/ 2147483647 w 900"/>
              <a:gd name="T53" fmla="*/ 2147483647 h 446"/>
              <a:gd name="T54" fmla="*/ 2147483647 w 900"/>
              <a:gd name="T55" fmla="*/ 2147483647 h 446"/>
              <a:gd name="T56" fmla="*/ 2147483647 w 900"/>
              <a:gd name="T57" fmla="*/ 2147483647 h 446"/>
              <a:gd name="T58" fmla="*/ 2147483647 w 900"/>
              <a:gd name="T59" fmla="*/ 0 h 446"/>
              <a:gd name="T60" fmla="*/ 2147483647 w 900"/>
              <a:gd name="T61" fmla="*/ 0 h 446"/>
              <a:gd name="T62" fmla="*/ 2147483647 w 900"/>
              <a:gd name="T63" fmla="*/ 2147483647 h 446"/>
              <a:gd name="T64" fmla="*/ 2147483647 w 900"/>
              <a:gd name="T65" fmla="*/ 2147483647 h 446"/>
              <a:gd name="T66" fmla="*/ 2147483647 w 900"/>
              <a:gd name="T67" fmla="*/ 2147483647 h 446"/>
              <a:gd name="T68" fmla="*/ 2147483647 w 900"/>
              <a:gd name="T69" fmla="*/ 2147483647 h 446"/>
              <a:gd name="T70" fmla="*/ 2147483647 w 900"/>
              <a:gd name="T71" fmla="*/ 2147483647 h 446"/>
              <a:gd name="T72" fmla="*/ 2147483647 w 900"/>
              <a:gd name="T73" fmla="*/ 2147483647 h 446"/>
              <a:gd name="T74" fmla="*/ 2147483647 w 900"/>
              <a:gd name="T75" fmla="*/ 2147483647 h 446"/>
              <a:gd name="T76" fmla="*/ 2147483647 w 900"/>
              <a:gd name="T77" fmla="*/ 2147483647 h 446"/>
              <a:gd name="T78" fmla="*/ 2147483647 w 900"/>
              <a:gd name="T79" fmla="*/ 2147483647 h 446"/>
              <a:gd name="T80" fmla="*/ 2147483647 w 900"/>
              <a:gd name="T81" fmla="*/ 2147483647 h 446"/>
              <a:gd name="T82" fmla="*/ 2147483647 w 900"/>
              <a:gd name="T83" fmla="*/ 2147483647 h 446"/>
              <a:gd name="T84" fmla="*/ 2147483647 w 900"/>
              <a:gd name="T85" fmla="*/ 2147483647 h 446"/>
              <a:gd name="T86" fmla="*/ 2147483647 w 900"/>
              <a:gd name="T87" fmla="*/ 2147483647 h 446"/>
              <a:gd name="T88" fmla="*/ 2147483647 w 900"/>
              <a:gd name="T89" fmla="*/ 2147483647 h 446"/>
              <a:gd name="T90" fmla="*/ 2147483647 w 900"/>
              <a:gd name="T91" fmla="*/ 2147483647 h 446"/>
              <a:gd name="T92" fmla="*/ 2147483647 w 900"/>
              <a:gd name="T93" fmla="*/ 2147483647 h 446"/>
              <a:gd name="T94" fmla="*/ 2147483647 w 900"/>
              <a:gd name="T95" fmla="*/ 2147483647 h 446"/>
              <a:gd name="T96" fmla="*/ 2147483647 w 900"/>
              <a:gd name="T97" fmla="*/ 2147483647 h 446"/>
              <a:gd name="T98" fmla="*/ 2147483647 w 900"/>
              <a:gd name="T99" fmla="*/ 2147483647 h 446"/>
              <a:gd name="T100" fmla="*/ 2147483647 w 900"/>
              <a:gd name="T101" fmla="*/ 2147483647 h 446"/>
              <a:gd name="T102" fmla="*/ 2147483647 w 900"/>
              <a:gd name="T103" fmla="*/ 2147483647 h 446"/>
              <a:gd name="T104" fmla="*/ 2147483647 w 900"/>
              <a:gd name="T105" fmla="*/ 2147483647 h 446"/>
              <a:gd name="T106" fmla="*/ 2147483647 w 900"/>
              <a:gd name="T107" fmla="*/ 2147483647 h 446"/>
              <a:gd name="T108" fmla="*/ 2147483647 w 900"/>
              <a:gd name="T109" fmla="*/ 2147483647 h 446"/>
              <a:gd name="T110" fmla="*/ 2147483647 w 900"/>
              <a:gd name="T111" fmla="*/ 2147483647 h 446"/>
              <a:gd name="T112" fmla="*/ 2147483647 w 900"/>
              <a:gd name="T113" fmla="*/ 2147483647 h 446"/>
              <a:gd name="T114" fmla="*/ 2147483647 w 900"/>
              <a:gd name="T115" fmla="*/ 2147483647 h 446"/>
              <a:gd name="T116" fmla="*/ 2147483647 w 900"/>
              <a:gd name="T117" fmla="*/ 2147483647 h 446"/>
              <a:gd name="T118" fmla="*/ 2147483647 w 900"/>
              <a:gd name="T119" fmla="*/ 2147483647 h 44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00"/>
              <a:gd name="T181" fmla="*/ 0 h 446"/>
              <a:gd name="T182" fmla="*/ 900 w 900"/>
              <a:gd name="T183" fmla="*/ 446 h 44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00" h="446">
                <a:moveTo>
                  <a:pt x="0" y="446"/>
                </a:moveTo>
                <a:lnTo>
                  <a:pt x="5" y="444"/>
                </a:lnTo>
                <a:lnTo>
                  <a:pt x="10" y="442"/>
                </a:lnTo>
                <a:lnTo>
                  <a:pt x="15" y="439"/>
                </a:lnTo>
                <a:lnTo>
                  <a:pt x="20" y="437"/>
                </a:lnTo>
                <a:lnTo>
                  <a:pt x="25" y="434"/>
                </a:lnTo>
                <a:lnTo>
                  <a:pt x="30" y="431"/>
                </a:lnTo>
                <a:lnTo>
                  <a:pt x="35" y="428"/>
                </a:lnTo>
                <a:lnTo>
                  <a:pt x="40" y="425"/>
                </a:lnTo>
                <a:lnTo>
                  <a:pt x="45" y="422"/>
                </a:lnTo>
                <a:lnTo>
                  <a:pt x="50" y="419"/>
                </a:lnTo>
                <a:lnTo>
                  <a:pt x="55" y="415"/>
                </a:lnTo>
                <a:lnTo>
                  <a:pt x="60" y="412"/>
                </a:lnTo>
                <a:lnTo>
                  <a:pt x="65" y="408"/>
                </a:lnTo>
                <a:lnTo>
                  <a:pt x="70" y="404"/>
                </a:lnTo>
                <a:lnTo>
                  <a:pt x="75" y="400"/>
                </a:lnTo>
                <a:lnTo>
                  <a:pt x="80" y="396"/>
                </a:lnTo>
                <a:lnTo>
                  <a:pt x="85" y="392"/>
                </a:lnTo>
                <a:lnTo>
                  <a:pt x="90" y="388"/>
                </a:lnTo>
                <a:lnTo>
                  <a:pt x="95" y="384"/>
                </a:lnTo>
                <a:lnTo>
                  <a:pt x="100" y="379"/>
                </a:lnTo>
                <a:lnTo>
                  <a:pt x="105" y="374"/>
                </a:lnTo>
                <a:lnTo>
                  <a:pt x="110" y="369"/>
                </a:lnTo>
                <a:lnTo>
                  <a:pt x="115" y="365"/>
                </a:lnTo>
                <a:lnTo>
                  <a:pt x="120" y="359"/>
                </a:lnTo>
                <a:lnTo>
                  <a:pt x="125" y="354"/>
                </a:lnTo>
                <a:lnTo>
                  <a:pt x="130" y="349"/>
                </a:lnTo>
                <a:lnTo>
                  <a:pt x="135" y="343"/>
                </a:lnTo>
                <a:lnTo>
                  <a:pt x="140" y="338"/>
                </a:lnTo>
                <a:lnTo>
                  <a:pt x="145" y="332"/>
                </a:lnTo>
                <a:lnTo>
                  <a:pt x="150" y="326"/>
                </a:lnTo>
                <a:lnTo>
                  <a:pt x="155" y="320"/>
                </a:lnTo>
                <a:lnTo>
                  <a:pt x="160" y="314"/>
                </a:lnTo>
                <a:lnTo>
                  <a:pt x="165" y="308"/>
                </a:lnTo>
                <a:lnTo>
                  <a:pt x="170" y="302"/>
                </a:lnTo>
                <a:lnTo>
                  <a:pt x="175" y="295"/>
                </a:lnTo>
                <a:lnTo>
                  <a:pt x="180" y="289"/>
                </a:lnTo>
                <a:lnTo>
                  <a:pt x="185" y="282"/>
                </a:lnTo>
                <a:lnTo>
                  <a:pt x="190" y="275"/>
                </a:lnTo>
                <a:lnTo>
                  <a:pt x="195" y="269"/>
                </a:lnTo>
                <a:lnTo>
                  <a:pt x="200" y="262"/>
                </a:lnTo>
                <a:lnTo>
                  <a:pt x="205" y="255"/>
                </a:lnTo>
                <a:lnTo>
                  <a:pt x="210" y="248"/>
                </a:lnTo>
                <a:lnTo>
                  <a:pt x="215" y="241"/>
                </a:lnTo>
                <a:lnTo>
                  <a:pt x="220" y="234"/>
                </a:lnTo>
                <a:lnTo>
                  <a:pt x="225" y="226"/>
                </a:lnTo>
                <a:lnTo>
                  <a:pt x="230" y="219"/>
                </a:lnTo>
                <a:lnTo>
                  <a:pt x="235" y="212"/>
                </a:lnTo>
                <a:lnTo>
                  <a:pt x="240" y="205"/>
                </a:lnTo>
                <a:lnTo>
                  <a:pt x="245" y="197"/>
                </a:lnTo>
                <a:lnTo>
                  <a:pt x="250" y="190"/>
                </a:lnTo>
                <a:lnTo>
                  <a:pt x="255" y="183"/>
                </a:lnTo>
                <a:lnTo>
                  <a:pt x="260" y="176"/>
                </a:lnTo>
                <a:lnTo>
                  <a:pt x="265" y="168"/>
                </a:lnTo>
                <a:lnTo>
                  <a:pt x="270" y="161"/>
                </a:lnTo>
                <a:lnTo>
                  <a:pt x="275" y="154"/>
                </a:lnTo>
                <a:lnTo>
                  <a:pt x="280" y="147"/>
                </a:lnTo>
                <a:lnTo>
                  <a:pt x="285" y="140"/>
                </a:lnTo>
                <a:lnTo>
                  <a:pt x="290" y="133"/>
                </a:lnTo>
                <a:lnTo>
                  <a:pt x="295" y="126"/>
                </a:lnTo>
                <a:lnTo>
                  <a:pt x="300" y="119"/>
                </a:lnTo>
                <a:lnTo>
                  <a:pt x="305" y="112"/>
                </a:lnTo>
                <a:lnTo>
                  <a:pt x="310" y="105"/>
                </a:lnTo>
                <a:lnTo>
                  <a:pt x="315" y="99"/>
                </a:lnTo>
                <a:lnTo>
                  <a:pt x="320" y="92"/>
                </a:lnTo>
                <a:lnTo>
                  <a:pt x="325" y="86"/>
                </a:lnTo>
                <a:lnTo>
                  <a:pt x="330" y="80"/>
                </a:lnTo>
                <a:lnTo>
                  <a:pt x="335" y="74"/>
                </a:lnTo>
                <a:lnTo>
                  <a:pt x="340" y="68"/>
                </a:lnTo>
                <a:lnTo>
                  <a:pt x="345" y="63"/>
                </a:lnTo>
                <a:lnTo>
                  <a:pt x="350" y="57"/>
                </a:lnTo>
                <a:lnTo>
                  <a:pt x="355" y="52"/>
                </a:lnTo>
                <a:lnTo>
                  <a:pt x="360" y="47"/>
                </a:lnTo>
                <a:lnTo>
                  <a:pt x="365" y="42"/>
                </a:lnTo>
                <a:lnTo>
                  <a:pt x="370" y="38"/>
                </a:lnTo>
                <a:lnTo>
                  <a:pt x="375" y="33"/>
                </a:lnTo>
                <a:lnTo>
                  <a:pt x="380" y="29"/>
                </a:lnTo>
                <a:lnTo>
                  <a:pt x="385" y="25"/>
                </a:lnTo>
                <a:lnTo>
                  <a:pt x="390" y="22"/>
                </a:lnTo>
                <a:lnTo>
                  <a:pt x="395" y="18"/>
                </a:lnTo>
                <a:lnTo>
                  <a:pt x="400" y="15"/>
                </a:lnTo>
                <a:lnTo>
                  <a:pt x="405" y="12"/>
                </a:lnTo>
                <a:lnTo>
                  <a:pt x="410" y="10"/>
                </a:lnTo>
                <a:lnTo>
                  <a:pt x="415" y="8"/>
                </a:lnTo>
                <a:lnTo>
                  <a:pt x="420" y="6"/>
                </a:lnTo>
                <a:lnTo>
                  <a:pt x="425" y="4"/>
                </a:lnTo>
                <a:lnTo>
                  <a:pt x="430" y="2"/>
                </a:lnTo>
                <a:lnTo>
                  <a:pt x="435" y="1"/>
                </a:lnTo>
                <a:lnTo>
                  <a:pt x="440" y="0"/>
                </a:lnTo>
                <a:lnTo>
                  <a:pt x="445" y="0"/>
                </a:lnTo>
                <a:lnTo>
                  <a:pt x="450" y="0"/>
                </a:lnTo>
                <a:lnTo>
                  <a:pt x="455" y="0"/>
                </a:lnTo>
                <a:lnTo>
                  <a:pt x="460" y="0"/>
                </a:lnTo>
                <a:lnTo>
                  <a:pt x="465" y="1"/>
                </a:lnTo>
                <a:lnTo>
                  <a:pt x="470" y="2"/>
                </a:lnTo>
                <a:lnTo>
                  <a:pt x="475" y="3"/>
                </a:lnTo>
                <a:lnTo>
                  <a:pt x="480" y="4"/>
                </a:lnTo>
                <a:lnTo>
                  <a:pt x="485" y="6"/>
                </a:lnTo>
                <a:lnTo>
                  <a:pt x="490" y="8"/>
                </a:lnTo>
                <a:lnTo>
                  <a:pt x="495" y="11"/>
                </a:lnTo>
                <a:lnTo>
                  <a:pt x="500" y="13"/>
                </a:lnTo>
                <a:lnTo>
                  <a:pt x="505" y="16"/>
                </a:lnTo>
                <a:lnTo>
                  <a:pt x="510" y="19"/>
                </a:lnTo>
                <a:lnTo>
                  <a:pt x="515" y="23"/>
                </a:lnTo>
                <a:lnTo>
                  <a:pt x="520" y="27"/>
                </a:lnTo>
                <a:lnTo>
                  <a:pt x="525" y="31"/>
                </a:lnTo>
                <a:lnTo>
                  <a:pt x="530" y="35"/>
                </a:lnTo>
                <a:lnTo>
                  <a:pt x="535" y="39"/>
                </a:lnTo>
                <a:lnTo>
                  <a:pt x="540" y="44"/>
                </a:lnTo>
                <a:lnTo>
                  <a:pt x="545" y="49"/>
                </a:lnTo>
                <a:lnTo>
                  <a:pt x="550" y="54"/>
                </a:lnTo>
                <a:lnTo>
                  <a:pt x="555" y="59"/>
                </a:lnTo>
                <a:lnTo>
                  <a:pt x="560" y="65"/>
                </a:lnTo>
                <a:lnTo>
                  <a:pt x="565" y="70"/>
                </a:lnTo>
                <a:lnTo>
                  <a:pt x="570" y="76"/>
                </a:lnTo>
                <a:lnTo>
                  <a:pt x="575" y="82"/>
                </a:lnTo>
                <a:lnTo>
                  <a:pt x="580" y="88"/>
                </a:lnTo>
                <a:lnTo>
                  <a:pt x="585" y="94"/>
                </a:lnTo>
                <a:lnTo>
                  <a:pt x="590" y="101"/>
                </a:lnTo>
                <a:lnTo>
                  <a:pt x="595" y="107"/>
                </a:lnTo>
                <a:lnTo>
                  <a:pt x="600" y="114"/>
                </a:lnTo>
                <a:lnTo>
                  <a:pt x="605" y="121"/>
                </a:lnTo>
                <a:lnTo>
                  <a:pt x="610" y="128"/>
                </a:lnTo>
                <a:lnTo>
                  <a:pt x="615" y="135"/>
                </a:lnTo>
                <a:lnTo>
                  <a:pt x="620" y="142"/>
                </a:lnTo>
                <a:lnTo>
                  <a:pt x="625" y="149"/>
                </a:lnTo>
                <a:lnTo>
                  <a:pt x="630" y="156"/>
                </a:lnTo>
                <a:lnTo>
                  <a:pt x="635" y="163"/>
                </a:lnTo>
                <a:lnTo>
                  <a:pt x="640" y="171"/>
                </a:lnTo>
                <a:lnTo>
                  <a:pt x="645" y="178"/>
                </a:lnTo>
                <a:lnTo>
                  <a:pt x="650" y="185"/>
                </a:lnTo>
                <a:lnTo>
                  <a:pt x="655" y="192"/>
                </a:lnTo>
                <a:lnTo>
                  <a:pt x="660" y="200"/>
                </a:lnTo>
                <a:lnTo>
                  <a:pt x="665" y="207"/>
                </a:lnTo>
                <a:lnTo>
                  <a:pt x="670" y="214"/>
                </a:lnTo>
                <a:lnTo>
                  <a:pt x="675" y="221"/>
                </a:lnTo>
                <a:lnTo>
                  <a:pt x="680" y="229"/>
                </a:lnTo>
                <a:lnTo>
                  <a:pt x="685" y="236"/>
                </a:lnTo>
                <a:lnTo>
                  <a:pt x="690" y="243"/>
                </a:lnTo>
                <a:lnTo>
                  <a:pt x="695" y="250"/>
                </a:lnTo>
                <a:lnTo>
                  <a:pt x="700" y="257"/>
                </a:lnTo>
                <a:lnTo>
                  <a:pt x="705" y="264"/>
                </a:lnTo>
                <a:lnTo>
                  <a:pt x="710" y="271"/>
                </a:lnTo>
                <a:lnTo>
                  <a:pt x="715" y="278"/>
                </a:lnTo>
                <a:lnTo>
                  <a:pt x="720" y="284"/>
                </a:lnTo>
                <a:lnTo>
                  <a:pt x="725" y="291"/>
                </a:lnTo>
                <a:lnTo>
                  <a:pt x="730" y="297"/>
                </a:lnTo>
                <a:lnTo>
                  <a:pt x="735" y="304"/>
                </a:lnTo>
                <a:lnTo>
                  <a:pt x="740" y="310"/>
                </a:lnTo>
                <a:lnTo>
                  <a:pt x="745" y="316"/>
                </a:lnTo>
                <a:lnTo>
                  <a:pt x="750" y="322"/>
                </a:lnTo>
                <a:lnTo>
                  <a:pt x="755" y="328"/>
                </a:lnTo>
                <a:lnTo>
                  <a:pt x="760" y="334"/>
                </a:lnTo>
                <a:lnTo>
                  <a:pt x="765" y="340"/>
                </a:lnTo>
                <a:lnTo>
                  <a:pt x="770" y="345"/>
                </a:lnTo>
                <a:lnTo>
                  <a:pt x="775" y="351"/>
                </a:lnTo>
                <a:lnTo>
                  <a:pt x="780" y="356"/>
                </a:lnTo>
                <a:lnTo>
                  <a:pt x="785" y="361"/>
                </a:lnTo>
                <a:lnTo>
                  <a:pt x="790" y="366"/>
                </a:lnTo>
                <a:lnTo>
                  <a:pt x="795" y="371"/>
                </a:lnTo>
                <a:lnTo>
                  <a:pt x="800" y="376"/>
                </a:lnTo>
                <a:lnTo>
                  <a:pt x="805" y="380"/>
                </a:lnTo>
                <a:lnTo>
                  <a:pt x="810" y="385"/>
                </a:lnTo>
                <a:lnTo>
                  <a:pt x="815" y="389"/>
                </a:lnTo>
                <a:lnTo>
                  <a:pt x="820" y="394"/>
                </a:lnTo>
                <a:lnTo>
                  <a:pt x="825" y="398"/>
                </a:lnTo>
                <a:lnTo>
                  <a:pt x="830" y="402"/>
                </a:lnTo>
                <a:lnTo>
                  <a:pt x="835" y="406"/>
                </a:lnTo>
                <a:lnTo>
                  <a:pt x="840" y="409"/>
                </a:lnTo>
                <a:lnTo>
                  <a:pt x="845" y="413"/>
                </a:lnTo>
                <a:lnTo>
                  <a:pt x="850" y="416"/>
                </a:lnTo>
                <a:lnTo>
                  <a:pt x="855" y="420"/>
                </a:lnTo>
                <a:lnTo>
                  <a:pt x="860" y="423"/>
                </a:lnTo>
                <a:lnTo>
                  <a:pt x="865" y="426"/>
                </a:lnTo>
                <a:lnTo>
                  <a:pt x="870" y="429"/>
                </a:lnTo>
                <a:lnTo>
                  <a:pt x="875" y="432"/>
                </a:lnTo>
                <a:lnTo>
                  <a:pt x="880" y="435"/>
                </a:lnTo>
                <a:lnTo>
                  <a:pt x="885" y="437"/>
                </a:lnTo>
                <a:lnTo>
                  <a:pt x="890" y="440"/>
                </a:lnTo>
                <a:lnTo>
                  <a:pt x="895" y="443"/>
                </a:lnTo>
                <a:lnTo>
                  <a:pt x="900" y="445"/>
                </a:lnTo>
              </a:path>
            </a:pathLst>
          </a:custGeom>
          <a:noFill/>
          <a:ln w="57150">
            <a:solidFill>
              <a:srgbClr val="00B05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76807" name="Line 11"/>
          <p:cNvSpPr>
            <a:spLocks noChangeShapeType="1"/>
          </p:cNvSpPr>
          <p:nvPr/>
        </p:nvSpPr>
        <p:spPr bwMode="auto">
          <a:xfrm flipV="1">
            <a:off x="5286375" y="3657600"/>
            <a:ext cx="0" cy="2362200"/>
          </a:xfrm>
          <a:prstGeom prst="line">
            <a:avLst/>
          </a:prstGeom>
          <a:noFill/>
          <a:ln w="57150">
            <a:solidFill>
              <a:srgbClr val="00B05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6808" name="Freeform 10"/>
          <p:cNvSpPr>
            <a:spLocks/>
          </p:cNvSpPr>
          <p:nvPr/>
        </p:nvSpPr>
        <p:spPr bwMode="auto">
          <a:xfrm>
            <a:off x="2714625" y="3643313"/>
            <a:ext cx="3267075" cy="2286000"/>
          </a:xfrm>
          <a:custGeom>
            <a:avLst/>
            <a:gdLst>
              <a:gd name="T0" fmla="*/ 2147483647 w 900"/>
              <a:gd name="T1" fmla="*/ 2147483647 h 446"/>
              <a:gd name="T2" fmla="*/ 2147483647 w 900"/>
              <a:gd name="T3" fmla="*/ 2147483647 h 446"/>
              <a:gd name="T4" fmla="*/ 2147483647 w 900"/>
              <a:gd name="T5" fmla="*/ 2147483647 h 446"/>
              <a:gd name="T6" fmla="*/ 2147483647 w 900"/>
              <a:gd name="T7" fmla="*/ 2147483647 h 446"/>
              <a:gd name="T8" fmla="*/ 2147483647 w 900"/>
              <a:gd name="T9" fmla="*/ 2147483647 h 446"/>
              <a:gd name="T10" fmla="*/ 2147483647 w 900"/>
              <a:gd name="T11" fmla="*/ 2147483647 h 446"/>
              <a:gd name="T12" fmla="*/ 2147483647 w 900"/>
              <a:gd name="T13" fmla="*/ 2147483647 h 446"/>
              <a:gd name="T14" fmla="*/ 2147483647 w 900"/>
              <a:gd name="T15" fmla="*/ 2147483647 h 446"/>
              <a:gd name="T16" fmla="*/ 2147483647 w 900"/>
              <a:gd name="T17" fmla="*/ 2147483647 h 446"/>
              <a:gd name="T18" fmla="*/ 2147483647 w 900"/>
              <a:gd name="T19" fmla="*/ 2147483647 h 446"/>
              <a:gd name="T20" fmla="*/ 2147483647 w 900"/>
              <a:gd name="T21" fmla="*/ 2147483647 h 446"/>
              <a:gd name="T22" fmla="*/ 2147483647 w 900"/>
              <a:gd name="T23" fmla="*/ 2147483647 h 446"/>
              <a:gd name="T24" fmla="*/ 2147483647 w 900"/>
              <a:gd name="T25" fmla="*/ 2147483647 h 446"/>
              <a:gd name="T26" fmla="*/ 2147483647 w 900"/>
              <a:gd name="T27" fmla="*/ 2147483647 h 446"/>
              <a:gd name="T28" fmla="*/ 2147483647 w 900"/>
              <a:gd name="T29" fmla="*/ 2147483647 h 446"/>
              <a:gd name="T30" fmla="*/ 2147483647 w 900"/>
              <a:gd name="T31" fmla="*/ 2147483647 h 446"/>
              <a:gd name="T32" fmla="*/ 2147483647 w 900"/>
              <a:gd name="T33" fmla="*/ 2147483647 h 446"/>
              <a:gd name="T34" fmla="*/ 2147483647 w 900"/>
              <a:gd name="T35" fmla="*/ 2147483647 h 446"/>
              <a:gd name="T36" fmla="*/ 2147483647 w 900"/>
              <a:gd name="T37" fmla="*/ 2147483647 h 446"/>
              <a:gd name="T38" fmla="*/ 2147483647 w 900"/>
              <a:gd name="T39" fmla="*/ 2147483647 h 446"/>
              <a:gd name="T40" fmla="*/ 2147483647 w 900"/>
              <a:gd name="T41" fmla="*/ 2147483647 h 446"/>
              <a:gd name="T42" fmla="*/ 2147483647 w 900"/>
              <a:gd name="T43" fmla="*/ 2147483647 h 446"/>
              <a:gd name="T44" fmla="*/ 2147483647 w 900"/>
              <a:gd name="T45" fmla="*/ 2147483647 h 446"/>
              <a:gd name="T46" fmla="*/ 2147483647 w 900"/>
              <a:gd name="T47" fmla="*/ 2147483647 h 446"/>
              <a:gd name="T48" fmla="*/ 2147483647 w 900"/>
              <a:gd name="T49" fmla="*/ 2147483647 h 446"/>
              <a:gd name="T50" fmla="*/ 2147483647 w 900"/>
              <a:gd name="T51" fmla="*/ 2147483647 h 446"/>
              <a:gd name="T52" fmla="*/ 2147483647 w 900"/>
              <a:gd name="T53" fmla="*/ 2147483647 h 446"/>
              <a:gd name="T54" fmla="*/ 2147483647 w 900"/>
              <a:gd name="T55" fmla="*/ 2147483647 h 446"/>
              <a:gd name="T56" fmla="*/ 2147483647 w 900"/>
              <a:gd name="T57" fmla="*/ 2147483647 h 446"/>
              <a:gd name="T58" fmla="*/ 2147483647 w 900"/>
              <a:gd name="T59" fmla="*/ 0 h 446"/>
              <a:gd name="T60" fmla="*/ 2147483647 w 900"/>
              <a:gd name="T61" fmla="*/ 0 h 446"/>
              <a:gd name="T62" fmla="*/ 2147483647 w 900"/>
              <a:gd name="T63" fmla="*/ 2147483647 h 446"/>
              <a:gd name="T64" fmla="*/ 2147483647 w 900"/>
              <a:gd name="T65" fmla="*/ 2147483647 h 446"/>
              <a:gd name="T66" fmla="*/ 2147483647 w 900"/>
              <a:gd name="T67" fmla="*/ 2147483647 h 446"/>
              <a:gd name="T68" fmla="*/ 2147483647 w 900"/>
              <a:gd name="T69" fmla="*/ 2147483647 h 446"/>
              <a:gd name="T70" fmla="*/ 2147483647 w 900"/>
              <a:gd name="T71" fmla="*/ 2147483647 h 446"/>
              <a:gd name="T72" fmla="*/ 2147483647 w 900"/>
              <a:gd name="T73" fmla="*/ 2147483647 h 446"/>
              <a:gd name="T74" fmla="*/ 2147483647 w 900"/>
              <a:gd name="T75" fmla="*/ 2147483647 h 446"/>
              <a:gd name="T76" fmla="*/ 2147483647 w 900"/>
              <a:gd name="T77" fmla="*/ 2147483647 h 446"/>
              <a:gd name="T78" fmla="*/ 2147483647 w 900"/>
              <a:gd name="T79" fmla="*/ 2147483647 h 446"/>
              <a:gd name="T80" fmla="*/ 2147483647 w 900"/>
              <a:gd name="T81" fmla="*/ 2147483647 h 446"/>
              <a:gd name="T82" fmla="*/ 2147483647 w 900"/>
              <a:gd name="T83" fmla="*/ 2147483647 h 446"/>
              <a:gd name="T84" fmla="*/ 2147483647 w 900"/>
              <a:gd name="T85" fmla="*/ 2147483647 h 446"/>
              <a:gd name="T86" fmla="*/ 2147483647 w 900"/>
              <a:gd name="T87" fmla="*/ 2147483647 h 446"/>
              <a:gd name="T88" fmla="*/ 2147483647 w 900"/>
              <a:gd name="T89" fmla="*/ 2147483647 h 446"/>
              <a:gd name="T90" fmla="*/ 2147483647 w 900"/>
              <a:gd name="T91" fmla="*/ 2147483647 h 446"/>
              <a:gd name="T92" fmla="*/ 2147483647 w 900"/>
              <a:gd name="T93" fmla="*/ 2147483647 h 446"/>
              <a:gd name="T94" fmla="*/ 2147483647 w 900"/>
              <a:gd name="T95" fmla="*/ 2147483647 h 446"/>
              <a:gd name="T96" fmla="*/ 2147483647 w 900"/>
              <a:gd name="T97" fmla="*/ 2147483647 h 446"/>
              <a:gd name="T98" fmla="*/ 2147483647 w 900"/>
              <a:gd name="T99" fmla="*/ 2147483647 h 446"/>
              <a:gd name="T100" fmla="*/ 2147483647 w 900"/>
              <a:gd name="T101" fmla="*/ 2147483647 h 446"/>
              <a:gd name="T102" fmla="*/ 2147483647 w 900"/>
              <a:gd name="T103" fmla="*/ 2147483647 h 446"/>
              <a:gd name="T104" fmla="*/ 2147483647 w 900"/>
              <a:gd name="T105" fmla="*/ 2147483647 h 446"/>
              <a:gd name="T106" fmla="*/ 2147483647 w 900"/>
              <a:gd name="T107" fmla="*/ 2147483647 h 446"/>
              <a:gd name="T108" fmla="*/ 2147483647 w 900"/>
              <a:gd name="T109" fmla="*/ 2147483647 h 446"/>
              <a:gd name="T110" fmla="*/ 2147483647 w 900"/>
              <a:gd name="T111" fmla="*/ 2147483647 h 446"/>
              <a:gd name="T112" fmla="*/ 2147483647 w 900"/>
              <a:gd name="T113" fmla="*/ 2147483647 h 446"/>
              <a:gd name="T114" fmla="*/ 2147483647 w 900"/>
              <a:gd name="T115" fmla="*/ 2147483647 h 446"/>
              <a:gd name="T116" fmla="*/ 2147483647 w 900"/>
              <a:gd name="T117" fmla="*/ 2147483647 h 446"/>
              <a:gd name="T118" fmla="*/ 2147483647 w 900"/>
              <a:gd name="T119" fmla="*/ 2147483647 h 44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00"/>
              <a:gd name="T181" fmla="*/ 0 h 446"/>
              <a:gd name="T182" fmla="*/ 900 w 900"/>
              <a:gd name="T183" fmla="*/ 446 h 44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00" h="446">
                <a:moveTo>
                  <a:pt x="0" y="446"/>
                </a:moveTo>
                <a:lnTo>
                  <a:pt x="5" y="444"/>
                </a:lnTo>
                <a:lnTo>
                  <a:pt x="10" y="442"/>
                </a:lnTo>
                <a:lnTo>
                  <a:pt x="15" y="439"/>
                </a:lnTo>
                <a:lnTo>
                  <a:pt x="20" y="437"/>
                </a:lnTo>
                <a:lnTo>
                  <a:pt x="25" y="434"/>
                </a:lnTo>
                <a:lnTo>
                  <a:pt x="30" y="431"/>
                </a:lnTo>
                <a:lnTo>
                  <a:pt x="35" y="428"/>
                </a:lnTo>
                <a:lnTo>
                  <a:pt x="40" y="425"/>
                </a:lnTo>
                <a:lnTo>
                  <a:pt x="45" y="422"/>
                </a:lnTo>
                <a:lnTo>
                  <a:pt x="50" y="419"/>
                </a:lnTo>
                <a:lnTo>
                  <a:pt x="55" y="415"/>
                </a:lnTo>
                <a:lnTo>
                  <a:pt x="60" y="412"/>
                </a:lnTo>
                <a:lnTo>
                  <a:pt x="65" y="408"/>
                </a:lnTo>
                <a:lnTo>
                  <a:pt x="70" y="404"/>
                </a:lnTo>
                <a:lnTo>
                  <a:pt x="75" y="400"/>
                </a:lnTo>
                <a:lnTo>
                  <a:pt x="80" y="396"/>
                </a:lnTo>
                <a:lnTo>
                  <a:pt x="85" y="392"/>
                </a:lnTo>
                <a:lnTo>
                  <a:pt x="90" y="388"/>
                </a:lnTo>
                <a:lnTo>
                  <a:pt x="95" y="384"/>
                </a:lnTo>
                <a:lnTo>
                  <a:pt x="100" y="379"/>
                </a:lnTo>
                <a:lnTo>
                  <a:pt x="105" y="374"/>
                </a:lnTo>
                <a:lnTo>
                  <a:pt x="110" y="369"/>
                </a:lnTo>
                <a:lnTo>
                  <a:pt x="115" y="365"/>
                </a:lnTo>
                <a:lnTo>
                  <a:pt x="120" y="359"/>
                </a:lnTo>
                <a:lnTo>
                  <a:pt x="125" y="354"/>
                </a:lnTo>
                <a:lnTo>
                  <a:pt x="130" y="349"/>
                </a:lnTo>
                <a:lnTo>
                  <a:pt x="135" y="343"/>
                </a:lnTo>
                <a:lnTo>
                  <a:pt x="140" y="338"/>
                </a:lnTo>
                <a:lnTo>
                  <a:pt x="145" y="332"/>
                </a:lnTo>
                <a:lnTo>
                  <a:pt x="150" y="326"/>
                </a:lnTo>
                <a:lnTo>
                  <a:pt x="155" y="320"/>
                </a:lnTo>
                <a:lnTo>
                  <a:pt x="160" y="314"/>
                </a:lnTo>
                <a:lnTo>
                  <a:pt x="165" y="308"/>
                </a:lnTo>
                <a:lnTo>
                  <a:pt x="170" y="302"/>
                </a:lnTo>
                <a:lnTo>
                  <a:pt x="175" y="295"/>
                </a:lnTo>
                <a:lnTo>
                  <a:pt x="180" y="289"/>
                </a:lnTo>
                <a:lnTo>
                  <a:pt x="185" y="282"/>
                </a:lnTo>
                <a:lnTo>
                  <a:pt x="190" y="275"/>
                </a:lnTo>
                <a:lnTo>
                  <a:pt x="195" y="269"/>
                </a:lnTo>
                <a:lnTo>
                  <a:pt x="200" y="262"/>
                </a:lnTo>
                <a:lnTo>
                  <a:pt x="205" y="255"/>
                </a:lnTo>
                <a:lnTo>
                  <a:pt x="210" y="248"/>
                </a:lnTo>
                <a:lnTo>
                  <a:pt x="215" y="241"/>
                </a:lnTo>
                <a:lnTo>
                  <a:pt x="220" y="234"/>
                </a:lnTo>
                <a:lnTo>
                  <a:pt x="225" y="226"/>
                </a:lnTo>
                <a:lnTo>
                  <a:pt x="230" y="219"/>
                </a:lnTo>
                <a:lnTo>
                  <a:pt x="235" y="212"/>
                </a:lnTo>
                <a:lnTo>
                  <a:pt x="240" y="205"/>
                </a:lnTo>
                <a:lnTo>
                  <a:pt x="245" y="197"/>
                </a:lnTo>
                <a:lnTo>
                  <a:pt x="250" y="190"/>
                </a:lnTo>
                <a:lnTo>
                  <a:pt x="255" y="183"/>
                </a:lnTo>
                <a:lnTo>
                  <a:pt x="260" y="176"/>
                </a:lnTo>
                <a:lnTo>
                  <a:pt x="265" y="168"/>
                </a:lnTo>
                <a:lnTo>
                  <a:pt x="270" y="161"/>
                </a:lnTo>
                <a:lnTo>
                  <a:pt x="275" y="154"/>
                </a:lnTo>
                <a:lnTo>
                  <a:pt x="280" y="147"/>
                </a:lnTo>
                <a:lnTo>
                  <a:pt x="285" y="140"/>
                </a:lnTo>
                <a:lnTo>
                  <a:pt x="290" y="133"/>
                </a:lnTo>
                <a:lnTo>
                  <a:pt x="295" y="126"/>
                </a:lnTo>
                <a:lnTo>
                  <a:pt x="300" y="119"/>
                </a:lnTo>
                <a:lnTo>
                  <a:pt x="305" y="112"/>
                </a:lnTo>
                <a:lnTo>
                  <a:pt x="310" y="105"/>
                </a:lnTo>
                <a:lnTo>
                  <a:pt x="315" y="99"/>
                </a:lnTo>
                <a:lnTo>
                  <a:pt x="320" y="92"/>
                </a:lnTo>
                <a:lnTo>
                  <a:pt x="325" y="86"/>
                </a:lnTo>
                <a:lnTo>
                  <a:pt x="330" y="80"/>
                </a:lnTo>
                <a:lnTo>
                  <a:pt x="335" y="74"/>
                </a:lnTo>
                <a:lnTo>
                  <a:pt x="340" y="68"/>
                </a:lnTo>
                <a:lnTo>
                  <a:pt x="345" y="63"/>
                </a:lnTo>
                <a:lnTo>
                  <a:pt x="350" y="57"/>
                </a:lnTo>
                <a:lnTo>
                  <a:pt x="355" y="52"/>
                </a:lnTo>
                <a:lnTo>
                  <a:pt x="360" y="47"/>
                </a:lnTo>
                <a:lnTo>
                  <a:pt x="365" y="42"/>
                </a:lnTo>
                <a:lnTo>
                  <a:pt x="370" y="38"/>
                </a:lnTo>
                <a:lnTo>
                  <a:pt x="375" y="33"/>
                </a:lnTo>
                <a:lnTo>
                  <a:pt x="380" y="29"/>
                </a:lnTo>
                <a:lnTo>
                  <a:pt x="385" y="25"/>
                </a:lnTo>
                <a:lnTo>
                  <a:pt x="390" y="22"/>
                </a:lnTo>
                <a:lnTo>
                  <a:pt x="395" y="18"/>
                </a:lnTo>
                <a:lnTo>
                  <a:pt x="400" y="15"/>
                </a:lnTo>
                <a:lnTo>
                  <a:pt x="405" y="12"/>
                </a:lnTo>
                <a:lnTo>
                  <a:pt x="410" y="10"/>
                </a:lnTo>
                <a:lnTo>
                  <a:pt x="415" y="8"/>
                </a:lnTo>
                <a:lnTo>
                  <a:pt x="420" y="6"/>
                </a:lnTo>
                <a:lnTo>
                  <a:pt x="425" y="4"/>
                </a:lnTo>
                <a:lnTo>
                  <a:pt x="430" y="2"/>
                </a:lnTo>
                <a:lnTo>
                  <a:pt x="435" y="1"/>
                </a:lnTo>
                <a:lnTo>
                  <a:pt x="440" y="0"/>
                </a:lnTo>
                <a:lnTo>
                  <a:pt x="445" y="0"/>
                </a:lnTo>
                <a:lnTo>
                  <a:pt x="450" y="0"/>
                </a:lnTo>
                <a:lnTo>
                  <a:pt x="455" y="0"/>
                </a:lnTo>
                <a:lnTo>
                  <a:pt x="460" y="0"/>
                </a:lnTo>
                <a:lnTo>
                  <a:pt x="465" y="1"/>
                </a:lnTo>
                <a:lnTo>
                  <a:pt x="470" y="2"/>
                </a:lnTo>
                <a:lnTo>
                  <a:pt x="475" y="3"/>
                </a:lnTo>
                <a:lnTo>
                  <a:pt x="480" y="4"/>
                </a:lnTo>
                <a:lnTo>
                  <a:pt x="485" y="6"/>
                </a:lnTo>
                <a:lnTo>
                  <a:pt x="490" y="8"/>
                </a:lnTo>
                <a:lnTo>
                  <a:pt x="495" y="11"/>
                </a:lnTo>
                <a:lnTo>
                  <a:pt x="500" y="13"/>
                </a:lnTo>
                <a:lnTo>
                  <a:pt x="505" y="16"/>
                </a:lnTo>
                <a:lnTo>
                  <a:pt x="510" y="19"/>
                </a:lnTo>
                <a:lnTo>
                  <a:pt x="515" y="23"/>
                </a:lnTo>
                <a:lnTo>
                  <a:pt x="520" y="27"/>
                </a:lnTo>
                <a:lnTo>
                  <a:pt x="525" y="31"/>
                </a:lnTo>
                <a:lnTo>
                  <a:pt x="530" y="35"/>
                </a:lnTo>
                <a:lnTo>
                  <a:pt x="535" y="39"/>
                </a:lnTo>
                <a:lnTo>
                  <a:pt x="540" y="44"/>
                </a:lnTo>
                <a:lnTo>
                  <a:pt x="545" y="49"/>
                </a:lnTo>
                <a:lnTo>
                  <a:pt x="550" y="54"/>
                </a:lnTo>
                <a:lnTo>
                  <a:pt x="555" y="59"/>
                </a:lnTo>
                <a:lnTo>
                  <a:pt x="560" y="65"/>
                </a:lnTo>
                <a:lnTo>
                  <a:pt x="565" y="70"/>
                </a:lnTo>
                <a:lnTo>
                  <a:pt x="570" y="76"/>
                </a:lnTo>
                <a:lnTo>
                  <a:pt x="575" y="82"/>
                </a:lnTo>
                <a:lnTo>
                  <a:pt x="580" y="88"/>
                </a:lnTo>
                <a:lnTo>
                  <a:pt x="585" y="94"/>
                </a:lnTo>
                <a:lnTo>
                  <a:pt x="590" y="101"/>
                </a:lnTo>
                <a:lnTo>
                  <a:pt x="595" y="107"/>
                </a:lnTo>
                <a:lnTo>
                  <a:pt x="600" y="114"/>
                </a:lnTo>
                <a:lnTo>
                  <a:pt x="605" y="121"/>
                </a:lnTo>
                <a:lnTo>
                  <a:pt x="610" y="128"/>
                </a:lnTo>
                <a:lnTo>
                  <a:pt x="615" y="135"/>
                </a:lnTo>
                <a:lnTo>
                  <a:pt x="620" y="142"/>
                </a:lnTo>
                <a:lnTo>
                  <a:pt x="625" y="149"/>
                </a:lnTo>
                <a:lnTo>
                  <a:pt x="630" y="156"/>
                </a:lnTo>
                <a:lnTo>
                  <a:pt x="635" y="163"/>
                </a:lnTo>
                <a:lnTo>
                  <a:pt x="640" y="171"/>
                </a:lnTo>
                <a:lnTo>
                  <a:pt x="645" y="178"/>
                </a:lnTo>
                <a:lnTo>
                  <a:pt x="650" y="185"/>
                </a:lnTo>
                <a:lnTo>
                  <a:pt x="655" y="192"/>
                </a:lnTo>
                <a:lnTo>
                  <a:pt x="660" y="200"/>
                </a:lnTo>
                <a:lnTo>
                  <a:pt x="665" y="207"/>
                </a:lnTo>
                <a:lnTo>
                  <a:pt x="670" y="214"/>
                </a:lnTo>
                <a:lnTo>
                  <a:pt x="675" y="221"/>
                </a:lnTo>
                <a:lnTo>
                  <a:pt x="680" y="229"/>
                </a:lnTo>
                <a:lnTo>
                  <a:pt x="685" y="236"/>
                </a:lnTo>
                <a:lnTo>
                  <a:pt x="690" y="243"/>
                </a:lnTo>
                <a:lnTo>
                  <a:pt x="695" y="250"/>
                </a:lnTo>
                <a:lnTo>
                  <a:pt x="700" y="257"/>
                </a:lnTo>
                <a:lnTo>
                  <a:pt x="705" y="264"/>
                </a:lnTo>
                <a:lnTo>
                  <a:pt x="710" y="271"/>
                </a:lnTo>
                <a:lnTo>
                  <a:pt x="715" y="278"/>
                </a:lnTo>
                <a:lnTo>
                  <a:pt x="720" y="284"/>
                </a:lnTo>
                <a:lnTo>
                  <a:pt x="725" y="291"/>
                </a:lnTo>
                <a:lnTo>
                  <a:pt x="730" y="297"/>
                </a:lnTo>
                <a:lnTo>
                  <a:pt x="735" y="304"/>
                </a:lnTo>
                <a:lnTo>
                  <a:pt x="740" y="310"/>
                </a:lnTo>
                <a:lnTo>
                  <a:pt x="745" y="316"/>
                </a:lnTo>
                <a:lnTo>
                  <a:pt x="750" y="322"/>
                </a:lnTo>
                <a:lnTo>
                  <a:pt x="755" y="328"/>
                </a:lnTo>
                <a:lnTo>
                  <a:pt x="760" y="334"/>
                </a:lnTo>
                <a:lnTo>
                  <a:pt x="765" y="340"/>
                </a:lnTo>
                <a:lnTo>
                  <a:pt x="770" y="345"/>
                </a:lnTo>
                <a:lnTo>
                  <a:pt x="775" y="351"/>
                </a:lnTo>
                <a:lnTo>
                  <a:pt x="780" y="356"/>
                </a:lnTo>
                <a:lnTo>
                  <a:pt x="785" y="361"/>
                </a:lnTo>
                <a:lnTo>
                  <a:pt x="790" y="366"/>
                </a:lnTo>
                <a:lnTo>
                  <a:pt x="795" y="371"/>
                </a:lnTo>
                <a:lnTo>
                  <a:pt x="800" y="376"/>
                </a:lnTo>
                <a:lnTo>
                  <a:pt x="805" y="380"/>
                </a:lnTo>
                <a:lnTo>
                  <a:pt x="810" y="385"/>
                </a:lnTo>
                <a:lnTo>
                  <a:pt x="815" y="389"/>
                </a:lnTo>
                <a:lnTo>
                  <a:pt x="820" y="394"/>
                </a:lnTo>
                <a:lnTo>
                  <a:pt x="825" y="398"/>
                </a:lnTo>
                <a:lnTo>
                  <a:pt x="830" y="402"/>
                </a:lnTo>
                <a:lnTo>
                  <a:pt x="835" y="406"/>
                </a:lnTo>
                <a:lnTo>
                  <a:pt x="840" y="409"/>
                </a:lnTo>
                <a:lnTo>
                  <a:pt x="845" y="413"/>
                </a:lnTo>
                <a:lnTo>
                  <a:pt x="850" y="416"/>
                </a:lnTo>
                <a:lnTo>
                  <a:pt x="855" y="420"/>
                </a:lnTo>
                <a:lnTo>
                  <a:pt x="860" y="423"/>
                </a:lnTo>
                <a:lnTo>
                  <a:pt x="865" y="426"/>
                </a:lnTo>
                <a:lnTo>
                  <a:pt x="870" y="429"/>
                </a:lnTo>
                <a:lnTo>
                  <a:pt x="875" y="432"/>
                </a:lnTo>
                <a:lnTo>
                  <a:pt x="880" y="435"/>
                </a:lnTo>
                <a:lnTo>
                  <a:pt x="885" y="437"/>
                </a:lnTo>
                <a:lnTo>
                  <a:pt x="890" y="440"/>
                </a:lnTo>
                <a:lnTo>
                  <a:pt x="895" y="443"/>
                </a:lnTo>
                <a:lnTo>
                  <a:pt x="900" y="445"/>
                </a:lnTo>
              </a:path>
            </a:pathLst>
          </a:custGeom>
          <a:noFill/>
          <a:ln w="57150">
            <a:solidFill>
              <a:srgbClr val="0066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76809" name="Line 11"/>
          <p:cNvSpPr>
            <a:spLocks noChangeShapeType="1"/>
          </p:cNvSpPr>
          <p:nvPr/>
        </p:nvSpPr>
        <p:spPr bwMode="auto">
          <a:xfrm flipV="1">
            <a:off x="4357688" y="3643313"/>
            <a:ext cx="0" cy="2362200"/>
          </a:xfrm>
          <a:prstGeom prst="line">
            <a:avLst/>
          </a:prstGeom>
          <a:noFill/>
          <a:ln w="57150">
            <a:solidFill>
              <a:srgbClr val="0066FF"/>
            </a:solidFill>
            <a:round/>
            <a:headEnd/>
            <a:tailEnd/>
          </a:ln>
          <a:extLst>
            <a:ext uri="{909E8E84-426E-40DD-AFC4-6F175D3DCCD1}">
              <a14:hiddenFill xmlns:a14="http://schemas.microsoft.com/office/drawing/2010/main">
                <a:noFill/>
              </a14:hiddenFill>
            </a:ext>
          </a:extLst>
        </p:spPr>
        <p:txBody>
          <a:bodyPr/>
          <a:lstStyle/>
          <a:p>
            <a:endParaRPr lang="en-GB"/>
          </a:p>
        </p:txBody>
      </p:sp>
      <p:cxnSp>
        <p:nvCxnSpPr>
          <p:cNvPr id="76810" name="Straight Arrow Connector 17"/>
          <p:cNvCxnSpPr>
            <a:cxnSpLocks noChangeShapeType="1"/>
          </p:cNvCxnSpPr>
          <p:nvPr/>
        </p:nvCxnSpPr>
        <p:spPr bwMode="auto">
          <a:xfrm>
            <a:off x="1928813" y="5927725"/>
            <a:ext cx="3000375" cy="1588"/>
          </a:xfrm>
          <a:prstGeom prst="straightConnector1">
            <a:avLst/>
          </a:prstGeom>
          <a:noFill/>
          <a:ln w="41275"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76811" name="Straight Arrow Connector 20"/>
          <p:cNvCxnSpPr>
            <a:cxnSpLocks noChangeShapeType="1"/>
          </p:cNvCxnSpPr>
          <p:nvPr/>
        </p:nvCxnSpPr>
        <p:spPr bwMode="auto">
          <a:xfrm>
            <a:off x="3429000" y="3570288"/>
            <a:ext cx="1857375" cy="1587"/>
          </a:xfrm>
          <a:prstGeom prst="straightConnector1">
            <a:avLst/>
          </a:prstGeom>
          <a:noFill/>
          <a:ln w="41275"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76812" name="Rounded Rectangular Callout 23"/>
          <p:cNvSpPr>
            <a:spLocks noChangeArrowheads="1"/>
          </p:cNvSpPr>
          <p:nvPr/>
        </p:nvSpPr>
        <p:spPr bwMode="auto">
          <a:xfrm>
            <a:off x="142875" y="2357438"/>
            <a:ext cx="1714500" cy="642937"/>
          </a:xfrm>
          <a:prstGeom prst="wedgeRoundRectCallout">
            <a:avLst>
              <a:gd name="adj1" fmla="val 98907"/>
              <a:gd name="adj2" fmla="val 511185"/>
              <a:gd name="adj3" fmla="val 16667"/>
            </a:avLst>
          </a:prstGeom>
          <a:solidFill>
            <a:srgbClr val="FFFF99"/>
          </a:solidFill>
          <a:ln w="12699" algn="ctr">
            <a:solidFill>
              <a:schemeClr val="tx1"/>
            </a:solidFill>
            <a:round/>
            <a:headEnd/>
            <a:tailEnd/>
          </a:ln>
        </p:spPr>
        <p:txBody>
          <a:bodyPr/>
          <a:lstStyle/>
          <a:p>
            <a:pPr algn="ctr"/>
            <a:r>
              <a:rPr lang="en-GB" sz="1600" b="1"/>
              <a:t>Within-Group Variance</a:t>
            </a:r>
          </a:p>
        </p:txBody>
      </p:sp>
      <p:sp>
        <p:nvSpPr>
          <p:cNvPr id="76813" name="Rounded Rectangular Callout 24"/>
          <p:cNvSpPr>
            <a:spLocks noChangeArrowheads="1"/>
          </p:cNvSpPr>
          <p:nvPr/>
        </p:nvSpPr>
        <p:spPr bwMode="auto">
          <a:xfrm>
            <a:off x="1285875" y="1714500"/>
            <a:ext cx="1928813" cy="642938"/>
          </a:xfrm>
          <a:prstGeom prst="wedgeRoundRectCallout">
            <a:avLst>
              <a:gd name="adj1" fmla="val 67861"/>
              <a:gd name="adj2" fmla="val 220375"/>
              <a:gd name="adj3" fmla="val 16667"/>
            </a:avLst>
          </a:prstGeom>
          <a:solidFill>
            <a:srgbClr val="FFFF99"/>
          </a:solidFill>
          <a:ln w="12699" algn="ctr">
            <a:solidFill>
              <a:schemeClr val="tx1"/>
            </a:solidFill>
            <a:round/>
            <a:headEnd/>
            <a:tailEnd/>
          </a:ln>
        </p:spPr>
        <p:txBody>
          <a:bodyPr/>
          <a:lstStyle/>
          <a:p>
            <a:pPr algn="ctr"/>
            <a:r>
              <a:rPr lang="en-GB" sz="1600" b="1"/>
              <a:t>Between-Group Variance</a:t>
            </a:r>
          </a:p>
        </p:txBody>
      </p:sp>
      <p:sp>
        <p:nvSpPr>
          <p:cNvPr id="26" name="Rounded Rectangle 25"/>
          <p:cNvSpPr>
            <a:spLocks noChangeArrowheads="1"/>
          </p:cNvSpPr>
          <p:nvPr/>
        </p:nvSpPr>
        <p:spPr bwMode="auto">
          <a:xfrm>
            <a:off x="3429000" y="1714500"/>
            <a:ext cx="5715000" cy="1643063"/>
          </a:xfrm>
          <a:prstGeom prst="roundRect">
            <a:avLst>
              <a:gd name="adj" fmla="val 16667"/>
            </a:avLst>
          </a:prstGeom>
          <a:solidFill>
            <a:schemeClr val="accent1"/>
          </a:solidFill>
          <a:ln w="12699" algn="ctr">
            <a:solidFill>
              <a:schemeClr val="tx1"/>
            </a:solidFill>
            <a:round/>
            <a:headEnd/>
            <a:tailEnd/>
          </a:ln>
        </p:spPr>
        <p:txBody>
          <a:bodyPr/>
          <a:lstStyle/>
          <a:p>
            <a:r>
              <a:rPr lang="en-GB" b="1" dirty="0"/>
              <a:t>Here, the within-group variance is larger, and the between-group variance smaller, so F will be smaller (reflecting the </a:t>
            </a:r>
            <a:r>
              <a:rPr lang="en-GB" b="1" dirty="0" smtClean="0"/>
              <a:t>likelihood </a:t>
            </a:r>
            <a:r>
              <a:rPr lang="en-GB" b="1" dirty="0"/>
              <a:t>of no significant differences between these three sample </a:t>
            </a:r>
            <a:r>
              <a:rPr lang="en-GB" b="1" dirty="0" smtClean="0"/>
              <a:t>means)</a:t>
            </a:r>
            <a:endParaRPr lang="en-GB" b="1" dirty="0"/>
          </a:p>
        </p:txBody>
      </p:sp>
    </p:spTree>
    <p:extLst>
      <p:ext uri="{BB962C8B-B14F-4D97-AF65-F5344CB8AC3E}">
        <p14:creationId xmlns:p14="http://schemas.microsoft.com/office/powerpoint/2010/main" val="205524606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le 3"/>
          <p:cNvSpPr>
            <a:spLocks noGrp="1"/>
          </p:cNvSpPr>
          <p:nvPr>
            <p:ph type="title"/>
          </p:nvPr>
        </p:nvSpPr>
        <p:spPr/>
        <p:txBody>
          <a:bodyPr/>
          <a:lstStyle/>
          <a:p>
            <a:r>
              <a:rPr lang="en-GB" smtClean="0"/>
              <a:t>ANOVA – RESULTS</a:t>
            </a:r>
          </a:p>
        </p:txBody>
      </p:sp>
      <p:graphicFrame>
        <p:nvGraphicFramePr>
          <p:cNvPr id="7" name="Table Placeholder 6"/>
          <p:cNvGraphicFramePr>
            <a:graphicFrameLocks noGrp="1"/>
          </p:cNvGraphicFramePr>
          <p:nvPr>
            <p:ph sz="half" idx="1"/>
          </p:nvPr>
        </p:nvGraphicFramePr>
        <p:xfrm>
          <a:off x="500063" y="2336800"/>
          <a:ext cx="7929561" cy="2163764"/>
        </p:xfrm>
        <a:graphic>
          <a:graphicData uri="http://schemas.openxmlformats.org/drawingml/2006/table">
            <a:tbl>
              <a:tblPr firstRow="1" bandRow="1">
                <a:tableStyleId>{5C22544A-7EE6-4342-B048-85BDC9FD1C3A}</a:tableStyleId>
              </a:tblPr>
              <a:tblGrid>
                <a:gridCol w="2071687"/>
                <a:gridCol w="1428750"/>
                <a:gridCol w="1071562"/>
                <a:gridCol w="1285875"/>
                <a:gridCol w="928687"/>
                <a:gridCol w="1143000"/>
              </a:tblGrid>
              <a:tr h="722900">
                <a:tc>
                  <a:txBody>
                    <a:bodyPr/>
                    <a:lstStyle/>
                    <a:p>
                      <a:pPr algn="ctr" fontAlgn="ctr"/>
                      <a:endParaRPr lang="en-GB" sz="1800" b="1" i="0" u="none" strike="noStrike" dirty="0">
                        <a:solidFill>
                          <a:srgbClr val="000000"/>
                        </a:solidFill>
                        <a:latin typeface="+mn-lt"/>
                      </a:endParaRP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800" b="1" i="0" u="none" strike="noStrike">
                          <a:solidFill>
                            <a:srgbClr val="000000"/>
                          </a:solidFill>
                          <a:latin typeface="+mn-lt"/>
                        </a:rPr>
                        <a:t>Sum of Squares</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800" b="1" i="0" u="none" strike="noStrike">
                          <a:solidFill>
                            <a:srgbClr val="000000"/>
                          </a:solidFill>
                          <a:latin typeface="+mn-lt"/>
                        </a:rPr>
                        <a:t>df</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800" b="1" i="0" u="none" strike="noStrike">
                          <a:solidFill>
                            <a:srgbClr val="000000"/>
                          </a:solidFill>
                          <a:latin typeface="+mn-lt"/>
                        </a:rPr>
                        <a:t>Mean Square</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800" b="1" i="0" u="none" strike="noStrike">
                          <a:solidFill>
                            <a:srgbClr val="000000"/>
                          </a:solidFill>
                          <a:latin typeface="+mn-lt"/>
                        </a:rPr>
                        <a:t>F</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800" b="1" i="0" u="none" strike="noStrike">
                          <a:solidFill>
                            <a:srgbClr val="000000"/>
                          </a:solidFill>
                          <a:latin typeface="+mn-lt"/>
                        </a:rPr>
                        <a:t>Sig.</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80288">
                <a:tc>
                  <a:txBody>
                    <a:bodyPr/>
                    <a:lstStyle/>
                    <a:p>
                      <a:pPr algn="ctr" fontAlgn="ctr"/>
                      <a:r>
                        <a:rPr lang="en-GB" sz="1800" b="1" i="0" u="none" strike="noStrike">
                          <a:solidFill>
                            <a:srgbClr val="000000"/>
                          </a:solidFill>
                          <a:latin typeface="+mn-lt"/>
                        </a:rPr>
                        <a:t>Between Groups</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800" b="1" i="0" u="none" strike="noStrike">
                          <a:solidFill>
                            <a:srgbClr val="000000"/>
                          </a:solidFill>
                          <a:latin typeface="+mn-lt"/>
                        </a:rPr>
                        <a:t>733.27</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800" b="1" i="0" u="none" strike="noStrike">
                          <a:solidFill>
                            <a:srgbClr val="000000"/>
                          </a:solidFill>
                          <a:latin typeface="+mn-lt"/>
                        </a:rPr>
                        <a:t>5</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800" b="1" i="0" u="none" strike="noStrike">
                          <a:solidFill>
                            <a:srgbClr val="000000"/>
                          </a:solidFill>
                          <a:latin typeface="+mn-lt"/>
                        </a:rPr>
                        <a:t>146.65</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800" b="1" i="0" u="none" strike="noStrike">
                          <a:solidFill>
                            <a:srgbClr val="000000"/>
                          </a:solidFill>
                          <a:latin typeface="+mn-lt"/>
                        </a:rPr>
                        <a:t>4.60</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800" b="1" i="0" u="none" strike="noStrike">
                          <a:solidFill>
                            <a:srgbClr val="000000"/>
                          </a:solidFill>
                          <a:latin typeface="+mn-lt"/>
                        </a:rPr>
                        <a:t>0.0012</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80288">
                <a:tc>
                  <a:txBody>
                    <a:bodyPr/>
                    <a:lstStyle/>
                    <a:p>
                      <a:pPr algn="ctr" fontAlgn="ctr"/>
                      <a:r>
                        <a:rPr lang="en-GB" sz="1800" b="1" i="0" u="none" strike="noStrike">
                          <a:solidFill>
                            <a:srgbClr val="000000"/>
                          </a:solidFill>
                          <a:latin typeface="+mn-lt"/>
                        </a:rPr>
                        <a:t>Within Groups</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800" b="1" i="0" u="none" strike="noStrike">
                          <a:solidFill>
                            <a:srgbClr val="000000"/>
                          </a:solidFill>
                          <a:latin typeface="+mn-lt"/>
                        </a:rPr>
                        <a:t>1976.42</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800" b="1" i="0" u="none" strike="noStrike">
                          <a:solidFill>
                            <a:srgbClr val="000000"/>
                          </a:solidFill>
                          <a:latin typeface="+mn-lt"/>
                        </a:rPr>
                        <a:t>62</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800" b="1" i="0" u="none" strike="noStrike">
                          <a:solidFill>
                            <a:srgbClr val="000000"/>
                          </a:solidFill>
                          <a:latin typeface="+mn-lt"/>
                        </a:rPr>
                        <a:t>31.88</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GB" sz="1800" b="1" i="0" u="none" strike="noStrike">
                        <a:solidFill>
                          <a:srgbClr val="000000"/>
                        </a:solidFill>
                        <a:latin typeface="+mn-lt"/>
                      </a:endParaRP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GB" sz="1800" b="1" i="0" u="none" strike="noStrike">
                        <a:solidFill>
                          <a:srgbClr val="000000"/>
                        </a:solidFill>
                        <a:latin typeface="+mn-lt"/>
                      </a:endParaRP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80288">
                <a:tc>
                  <a:txBody>
                    <a:bodyPr/>
                    <a:lstStyle/>
                    <a:p>
                      <a:pPr algn="ctr" fontAlgn="ctr"/>
                      <a:r>
                        <a:rPr lang="en-GB" sz="1800" b="1" i="0" u="none" strike="noStrike">
                          <a:solidFill>
                            <a:srgbClr val="000000"/>
                          </a:solidFill>
                          <a:latin typeface="+mn-lt"/>
                        </a:rPr>
                        <a:t>Total</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800" b="1" i="0" u="none" strike="noStrike">
                          <a:solidFill>
                            <a:srgbClr val="000000"/>
                          </a:solidFill>
                          <a:latin typeface="+mn-lt"/>
                        </a:rPr>
                        <a:t>2709.69</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800" b="1" i="0" u="none" strike="noStrike">
                          <a:solidFill>
                            <a:srgbClr val="000000"/>
                          </a:solidFill>
                          <a:latin typeface="+mn-lt"/>
                        </a:rPr>
                        <a:t>67</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GB" sz="1800" b="1" i="0" u="none" strike="noStrike">
                        <a:solidFill>
                          <a:srgbClr val="000000"/>
                        </a:solidFill>
                        <a:latin typeface="+mn-lt"/>
                      </a:endParaRP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GB" sz="1800" b="1" i="0" u="none" strike="noStrike">
                        <a:solidFill>
                          <a:srgbClr val="000000"/>
                        </a:solidFill>
                        <a:latin typeface="+mn-lt"/>
                      </a:endParaRP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GB" sz="1800" b="1" i="0" u="none" strike="noStrike" dirty="0">
                        <a:solidFill>
                          <a:srgbClr val="000000"/>
                        </a:solidFill>
                        <a:latin typeface="+mn-lt"/>
                      </a:endParaRP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Content Placeholder 7"/>
          <p:cNvSpPr txBox="1">
            <a:spLocks/>
          </p:cNvSpPr>
          <p:nvPr/>
        </p:nvSpPr>
        <p:spPr bwMode="auto">
          <a:xfrm>
            <a:off x="522288" y="4724400"/>
            <a:ext cx="6137275" cy="571500"/>
          </a:xfrm>
          <a:prstGeom prst="rect">
            <a:avLst/>
          </a:prstGeom>
          <a:noFill/>
          <a:ln w="12699">
            <a:noFill/>
            <a:miter lim="800000"/>
            <a:headEnd/>
            <a:tailEnd/>
          </a:ln>
        </p:spPr>
        <p:txBody>
          <a:bodyPr lIns="90488" tIns="44450" rIns="90488" bIns="44450"/>
          <a:lstStyle/>
          <a:p>
            <a:pPr marL="342900" indent="-342900">
              <a:spcBef>
                <a:spcPct val="50000"/>
              </a:spcBef>
              <a:buClr>
                <a:srgbClr val="FF0000"/>
              </a:buClr>
              <a:buSzPct val="140000"/>
              <a:buFont typeface="Arial" pitchFamily="34" charset="0"/>
              <a:buChar char="•"/>
              <a:defRPr/>
            </a:pPr>
            <a:r>
              <a:rPr lang="en-GB" b="1" kern="0" dirty="0">
                <a:latin typeface="+mn-lt"/>
              </a:rPr>
              <a:t>‘Between Groups’ Sum of Squares concerns the variance (or variability) between the groups</a:t>
            </a:r>
          </a:p>
          <a:p>
            <a:pPr marL="342900" indent="-342900">
              <a:spcBef>
                <a:spcPct val="50000"/>
              </a:spcBef>
              <a:buClr>
                <a:srgbClr val="FF0000"/>
              </a:buClr>
              <a:buSzPct val="140000"/>
              <a:buFont typeface="Arial" pitchFamily="34" charset="0"/>
              <a:buChar char="•"/>
              <a:defRPr/>
            </a:pPr>
            <a:r>
              <a:rPr lang="en-GB" b="1" kern="0" dirty="0">
                <a:latin typeface="+mn-lt"/>
              </a:rPr>
              <a:t>‘Within Groups’ Sum of Squares concerns the variance within the groups</a:t>
            </a:r>
          </a:p>
        </p:txBody>
      </p:sp>
    </p:spTree>
    <p:extLst>
      <p:ext uri="{BB962C8B-B14F-4D97-AF65-F5344CB8AC3E}">
        <p14:creationId xmlns:p14="http://schemas.microsoft.com/office/powerpoint/2010/main" val="403097343"/>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3"/>
          <p:cNvSpPr>
            <a:spLocks noGrp="1"/>
          </p:cNvSpPr>
          <p:nvPr>
            <p:ph type="title"/>
          </p:nvPr>
        </p:nvSpPr>
        <p:spPr/>
        <p:txBody>
          <a:bodyPr/>
          <a:lstStyle/>
          <a:p>
            <a:r>
              <a:rPr lang="en-GB" smtClean="0"/>
              <a:t>ANOVA – MAKING SENSE OF THE RESULTS</a:t>
            </a:r>
          </a:p>
        </p:txBody>
      </p:sp>
      <p:graphicFrame>
        <p:nvGraphicFramePr>
          <p:cNvPr id="7" name="Table Placeholder 6"/>
          <p:cNvGraphicFramePr>
            <a:graphicFrameLocks noGrp="1"/>
          </p:cNvGraphicFramePr>
          <p:nvPr>
            <p:ph sz="half" idx="1"/>
          </p:nvPr>
        </p:nvGraphicFramePr>
        <p:xfrm>
          <a:off x="500063" y="1765300"/>
          <a:ext cx="7929561" cy="2163764"/>
        </p:xfrm>
        <a:graphic>
          <a:graphicData uri="http://schemas.openxmlformats.org/drawingml/2006/table">
            <a:tbl>
              <a:tblPr firstRow="1" bandRow="1">
                <a:tableStyleId>{5C22544A-7EE6-4342-B048-85BDC9FD1C3A}</a:tableStyleId>
              </a:tblPr>
              <a:tblGrid>
                <a:gridCol w="2071687"/>
                <a:gridCol w="1428750"/>
                <a:gridCol w="1071562"/>
                <a:gridCol w="1285875"/>
                <a:gridCol w="928687"/>
                <a:gridCol w="1143000"/>
              </a:tblGrid>
              <a:tr h="722900">
                <a:tc>
                  <a:txBody>
                    <a:bodyPr/>
                    <a:lstStyle/>
                    <a:p>
                      <a:pPr algn="ctr" fontAlgn="ctr"/>
                      <a:endParaRPr lang="en-GB" sz="1800" b="1" i="0" u="none" strike="noStrike" dirty="0">
                        <a:solidFill>
                          <a:srgbClr val="000000"/>
                        </a:solidFill>
                        <a:latin typeface="+mn-lt"/>
                      </a:endParaRP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800" b="1" i="0" u="none" strike="noStrike">
                          <a:solidFill>
                            <a:srgbClr val="000000"/>
                          </a:solidFill>
                          <a:latin typeface="+mn-lt"/>
                        </a:rPr>
                        <a:t>Sum of Squares</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800" b="1" i="0" u="none" strike="noStrike">
                          <a:solidFill>
                            <a:srgbClr val="000000"/>
                          </a:solidFill>
                          <a:latin typeface="+mn-lt"/>
                        </a:rPr>
                        <a:t>df</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800" b="1" i="0" u="none" strike="noStrike">
                          <a:solidFill>
                            <a:srgbClr val="000000"/>
                          </a:solidFill>
                          <a:latin typeface="+mn-lt"/>
                        </a:rPr>
                        <a:t>Mean Square</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800" b="1" i="0" u="none" strike="noStrike">
                          <a:solidFill>
                            <a:srgbClr val="000000"/>
                          </a:solidFill>
                          <a:latin typeface="+mn-lt"/>
                        </a:rPr>
                        <a:t>F</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800" b="1" i="0" u="none" strike="noStrike" dirty="0">
                          <a:solidFill>
                            <a:srgbClr val="000000"/>
                          </a:solidFill>
                          <a:latin typeface="+mn-lt"/>
                        </a:rPr>
                        <a:t>Sig.</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80288">
                <a:tc>
                  <a:txBody>
                    <a:bodyPr/>
                    <a:lstStyle/>
                    <a:p>
                      <a:pPr algn="ctr" fontAlgn="ctr"/>
                      <a:r>
                        <a:rPr lang="en-GB" sz="1800" b="1" i="0" u="none" strike="noStrike">
                          <a:solidFill>
                            <a:srgbClr val="000000"/>
                          </a:solidFill>
                          <a:latin typeface="+mn-lt"/>
                        </a:rPr>
                        <a:t>Between Groups</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800" b="1" i="0" u="none" strike="noStrike">
                          <a:solidFill>
                            <a:srgbClr val="000000"/>
                          </a:solidFill>
                          <a:latin typeface="+mn-lt"/>
                        </a:rPr>
                        <a:t>733.27</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800" b="1" i="0" u="none" strike="noStrike">
                          <a:solidFill>
                            <a:srgbClr val="000000"/>
                          </a:solidFill>
                          <a:latin typeface="+mn-lt"/>
                        </a:rPr>
                        <a:t>5</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800" b="1" i="0" u="none" strike="noStrike">
                          <a:solidFill>
                            <a:srgbClr val="000000"/>
                          </a:solidFill>
                          <a:latin typeface="+mn-lt"/>
                        </a:rPr>
                        <a:t>146.65</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800" b="1" i="0" u="none" strike="noStrike">
                          <a:solidFill>
                            <a:srgbClr val="000000"/>
                          </a:solidFill>
                          <a:latin typeface="+mn-lt"/>
                        </a:rPr>
                        <a:t>4.60</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800" b="1" i="0" u="none" strike="noStrike">
                          <a:solidFill>
                            <a:srgbClr val="000000"/>
                          </a:solidFill>
                          <a:latin typeface="+mn-lt"/>
                        </a:rPr>
                        <a:t>0.0012</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80288">
                <a:tc>
                  <a:txBody>
                    <a:bodyPr/>
                    <a:lstStyle/>
                    <a:p>
                      <a:pPr algn="ctr" fontAlgn="ctr"/>
                      <a:r>
                        <a:rPr lang="en-GB" sz="1800" b="1" i="0" u="none" strike="noStrike" dirty="0">
                          <a:solidFill>
                            <a:srgbClr val="000000"/>
                          </a:solidFill>
                          <a:latin typeface="+mn-lt"/>
                        </a:rPr>
                        <a:t>Within Groups</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800" b="1" i="0" u="none" strike="noStrike">
                          <a:solidFill>
                            <a:srgbClr val="000000"/>
                          </a:solidFill>
                          <a:latin typeface="+mn-lt"/>
                        </a:rPr>
                        <a:t>1976.42</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800" b="1" i="0" u="none" strike="noStrike">
                          <a:solidFill>
                            <a:srgbClr val="000000"/>
                          </a:solidFill>
                          <a:latin typeface="+mn-lt"/>
                        </a:rPr>
                        <a:t>62</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800" b="1" i="0" u="none" strike="noStrike">
                          <a:solidFill>
                            <a:srgbClr val="000000"/>
                          </a:solidFill>
                          <a:latin typeface="+mn-lt"/>
                        </a:rPr>
                        <a:t>31.88</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GB" sz="1800" b="1" i="0" u="none" strike="noStrike">
                        <a:solidFill>
                          <a:srgbClr val="000000"/>
                        </a:solidFill>
                        <a:latin typeface="+mn-lt"/>
                      </a:endParaRP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GB" sz="1800" b="1" i="0" u="none" strike="noStrike">
                        <a:solidFill>
                          <a:srgbClr val="000000"/>
                        </a:solidFill>
                        <a:latin typeface="+mn-lt"/>
                      </a:endParaRP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80288">
                <a:tc>
                  <a:txBody>
                    <a:bodyPr/>
                    <a:lstStyle/>
                    <a:p>
                      <a:pPr algn="ctr" fontAlgn="ctr"/>
                      <a:r>
                        <a:rPr lang="en-GB" sz="1800" b="1" i="0" u="none" strike="noStrike">
                          <a:solidFill>
                            <a:srgbClr val="000000"/>
                          </a:solidFill>
                          <a:latin typeface="+mn-lt"/>
                        </a:rPr>
                        <a:t>Total</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800" b="1" i="0" u="none" strike="noStrike">
                          <a:solidFill>
                            <a:srgbClr val="000000"/>
                          </a:solidFill>
                          <a:latin typeface="+mn-lt"/>
                        </a:rPr>
                        <a:t>2709.69</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800" b="1" i="0" u="none" strike="noStrike">
                          <a:solidFill>
                            <a:srgbClr val="000000"/>
                          </a:solidFill>
                          <a:latin typeface="+mn-lt"/>
                        </a:rPr>
                        <a:t>67</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GB" sz="1800" b="1" i="0" u="none" strike="noStrike">
                        <a:solidFill>
                          <a:srgbClr val="000000"/>
                        </a:solidFill>
                        <a:latin typeface="+mn-lt"/>
                      </a:endParaRP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GB" sz="1800" b="1" i="0" u="none" strike="noStrike">
                        <a:solidFill>
                          <a:srgbClr val="000000"/>
                        </a:solidFill>
                        <a:latin typeface="+mn-lt"/>
                      </a:endParaRP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GB" sz="1800" b="1" i="0" u="none" strike="noStrike" dirty="0">
                        <a:solidFill>
                          <a:srgbClr val="000000"/>
                        </a:solidFill>
                        <a:latin typeface="+mn-lt"/>
                      </a:endParaRP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Content Placeholder 7"/>
          <p:cNvSpPr txBox="1">
            <a:spLocks/>
          </p:cNvSpPr>
          <p:nvPr/>
        </p:nvSpPr>
        <p:spPr bwMode="auto">
          <a:xfrm>
            <a:off x="285750" y="4000500"/>
            <a:ext cx="8429625" cy="571500"/>
          </a:xfrm>
          <a:prstGeom prst="rect">
            <a:avLst/>
          </a:prstGeom>
          <a:noFill/>
          <a:ln w="12699">
            <a:noFill/>
            <a:miter lim="800000"/>
            <a:headEnd/>
            <a:tailEnd/>
          </a:ln>
        </p:spPr>
        <p:txBody>
          <a:bodyPr lIns="90488" tIns="44450" rIns="90488" bIns="44450"/>
          <a:lstStyle/>
          <a:p>
            <a:pPr marL="342900" indent="-342900">
              <a:spcBef>
                <a:spcPts val="400"/>
              </a:spcBef>
              <a:buClr>
                <a:srgbClr val="FF0000"/>
              </a:buClr>
              <a:buSzPct val="140000"/>
              <a:buFont typeface="Arial" pitchFamily="34" charset="0"/>
              <a:buChar char="•"/>
              <a:defRPr/>
            </a:pPr>
            <a:r>
              <a:rPr lang="en-GB" sz="1800" b="1" kern="0" dirty="0">
                <a:latin typeface="+mn-lt"/>
              </a:rPr>
              <a:t>The degrees of freedom (</a:t>
            </a:r>
            <a:r>
              <a:rPr lang="en-GB" sz="1800" b="1" kern="0" dirty="0" err="1">
                <a:latin typeface="+mn-lt"/>
              </a:rPr>
              <a:t>df</a:t>
            </a:r>
            <a:r>
              <a:rPr lang="en-GB" sz="1800" b="1" kern="0" dirty="0">
                <a:latin typeface="+mn-lt"/>
              </a:rPr>
              <a:t>) represent the number of independent data points required to define each value calculated.</a:t>
            </a:r>
          </a:p>
          <a:p>
            <a:pPr marL="342900" indent="-342900">
              <a:spcBef>
                <a:spcPts val="400"/>
              </a:spcBef>
              <a:buClr>
                <a:srgbClr val="FF0000"/>
              </a:buClr>
              <a:buSzPct val="140000"/>
              <a:buFont typeface="Arial" pitchFamily="34" charset="0"/>
              <a:buChar char="•"/>
              <a:defRPr/>
            </a:pPr>
            <a:r>
              <a:rPr lang="en-GB" sz="1800" b="1" kern="0" dirty="0">
                <a:latin typeface="+mn-lt"/>
              </a:rPr>
              <a:t>If we know the overall mean, once we know the ratings of 67 respondents, we can work out the rating given by the 68</a:t>
            </a:r>
            <a:r>
              <a:rPr lang="en-GB" sz="1800" b="1" kern="0" baseline="30000" dirty="0">
                <a:latin typeface="+mn-lt"/>
              </a:rPr>
              <a:t>th</a:t>
            </a:r>
            <a:r>
              <a:rPr lang="en-GB" sz="1800" b="1" kern="0" dirty="0">
                <a:latin typeface="+mn-lt"/>
              </a:rPr>
              <a:t> (hence Total </a:t>
            </a:r>
            <a:r>
              <a:rPr lang="en-GB" sz="1800" b="1" kern="0" dirty="0" err="1">
                <a:latin typeface="+mn-lt"/>
              </a:rPr>
              <a:t>df</a:t>
            </a:r>
            <a:r>
              <a:rPr lang="en-GB" sz="1800" b="1" kern="0" dirty="0">
                <a:latin typeface="+mn-lt"/>
              </a:rPr>
              <a:t> = N-1 = 67).</a:t>
            </a:r>
          </a:p>
          <a:p>
            <a:pPr marL="342900" indent="-342900">
              <a:spcBef>
                <a:spcPts val="400"/>
              </a:spcBef>
              <a:buClr>
                <a:srgbClr val="FF0000"/>
              </a:buClr>
              <a:buSzPct val="140000"/>
              <a:buFont typeface="Arial" pitchFamily="34" charset="0"/>
              <a:buChar char="•"/>
              <a:defRPr/>
            </a:pPr>
            <a:r>
              <a:rPr lang="en-GB" sz="1800" b="1" kern="0" dirty="0">
                <a:latin typeface="+mn-lt"/>
              </a:rPr>
              <a:t>Similarly, if we know the overall mean plus means of 5 of the 6 groups, we can calculate the mean of the 6</a:t>
            </a:r>
            <a:r>
              <a:rPr lang="en-GB" sz="1800" b="1" kern="0" baseline="30000" dirty="0">
                <a:latin typeface="+mn-lt"/>
              </a:rPr>
              <a:t>th</a:t>
            </a:r>
            <a:r>
              <a:rPr lang="en-GB" sz="1800" b="1" kern="0" dirty="0">
                <a:latin typeface="+mn-lt"/>
              </a:rPr>
              <a:t> group (hence Between Groups </a:t>
            </a:r>
            <a:r>
              <a:rPr lang="en-GB" sz="1800" b="1" kern="0" dirty="0" err="1">
                <a:latin typeface="+mn-lt"/>
              </a:rPr>
              <a:t>df</a:t>
            </a:r>
            <a:r>
              <a:rPr lang="en-GB" sz="1800" b="1" kern="0" dirty="0">
                <a:latin typeface="+mn-lt"/>
              </a:rPr>
              <a:t> = 5).</a:t>
            </a:r>
          </a:p>
          <a:p>
            <a:pPr marL="342900" indent="-342900">
              <a:spcBef>
                <a:spcPts val="400"/>
              </a:spcBef>
              <a:buClr>
                <a:srgbClr val="FF0000"/>
              </a:buClr>
              <a:buSzPct val="140000"/>
              <a:buFont typeface="Arial" pitchFamily="34" charset="0"/>
              <a:buChar char="•"/>
              <a:defRPr/>
            </a:pPr>
            <a:r>
              <a:rPr lang="en-GB" sz="1800" b="1" kern="0" dirty="0">
                <a:latin typeface="+mn-lt"/>
              </a:rPr>
              <a:t>Within Groups </a:t>
            </a:r>
            <a:r>
              <a:rPr lang="en-GB" sz="1800" b="1" kern="0" dirty="0" err="1">
                <a:latin typeface="+mn-lt"/>
              </a:rPr>
              <a:t>df</a:t>
            </a:r>
            <a:r>
              <a:rPr lang="en-GB" sz="1800" b="1" kern="0" dirty="0">
                <a:latin typeface="+mn-lt"/>
              </a:rPr>
              <a:t> = Total </a:t>
            </a:r>
            <a:r>
              <a:rPr lang="en-GB" sz="1800" b="1" kern="0" dirty="0" err="1">
                <a:latin typeface="+mn-lt"/>
              </a:rPr>
              <a:t>df</a:t>
            </a:r>
            <a:r>
              <a:rPr lang="en-GB" sz="1800" b="1" kern="0" dirty="0">
                <a:latin typeface="+mn-lt"/>
              </a:rPr>
              <a:t> – Between Groups </a:t>
            </a:r>
            <a:r>
              <a:rPr lang="en-GB" sz="1800" b="1" kern="0" dirty="0" err="1">
                <a:latin typeface="+mn-lt"/>
              </a:rPr>
              <a:t>df</a:t>
            </a:r>
            <a:endParaRPr lang="en-GB" sz="1800" b="1" kern="0" dirty="0">
              <a:latin typeface="+mn-lt"/>
            </a:endParaRPr>
          </a:p>
        </p:txBody>
      </p:sp>
    </p:spTree>
    <p:extLst>
      <p:ext uri="{BB962C8B-B14F-4D97-AF65-F5344CB8AC3E}">
        <p14:creationId xmlns:p14="http://schemas.microsoft.com/office/powerpoint/2010/main" val="1859578301"/>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3"/>
          <p:cNvSpPr>
            <a:spLocks noGrp="1"/>
          </p:cNvSpPr>
          <p:nvPr>
            <p:ph type="title"/>
          </p:nvPr>
        </p:nvSpPr>
        <p:spPr/>
        <p:txBody>
          <a:bodyPr/>
          <a:lstStyle/>
          <a:p>
            <a:r>
              <a:rPr lang="en-GB" smtClean="0"/>
              <a:t>ANOVA – MAKING SENSE OF THE RESULTS</a:t>
            </a:r>
          </a:p>
        </p:txBody>
      </p:sp>
      <p:graphicFrame>
        <p:nvGraphicFramePr>
          <p:cNvPr id="7" name="Table Placeholder 6"/>
          <p:cNvGraphicFramePr>
            <a:graphicFrameLocks noGrp="1"/>
          </p:cNvGraphicFramePr>
          <p:nvPr>
            <p:ph sz="half" idx="1"/>
          </p:nvPr>
        </p:nvGraphicFramePr>
        <p:xfrm>
          <a:off x="500063" y="1765300"/>
          <a:ext cx="7929561" cy="2163764"/>
        </p:xfrm>
        <a:graphic>
          <a:graphicData uri="http://schemas.openxmlformats.org/drawingml/2006/table">
            <a:tbl>
              <a:tblPr firstRow="1" bandRow="1">
                <a:tableStyleId>{5C22544A-7EE6-4342-B048-85BDC9FD1C3A}</a:tableStyleId>
              </a:tblPr>
              <a:tblGrid>
                <a:gridCol w="2071687"/>
                <a:gridCol w="1428750"/>
                <a:gridCol w="1071562"/>
                <a:gridCol w="1285875"/>
                <a:gridCol w="928687"/>
                <a:gridCol w="1143000"/>
              </a:tblGrid>
              <a:tr h="722900">
                <a:tc>
                  <a:txBody>
                    <a:bodyPr/>
                    <a:lstStyle/>
                    <a:p>
                      <a:pPr algn="ctr" fontAlgn="ctr"/>
                      <a:endParaRPr lang="en-GB" sz="1800" b="1" i="0" u="none" strike="noStrike" dirty="0">
                        <a:solidFill>
                          <a:srgbClr val="000000"/>
                        </a:solidFill>
                        <a:latin typeface="+mn-lt"/>
                      </a:endParaRP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800" b="1" i="0" u="none" strike="noStrike">
                          <a:solidFill>
                            <a:srgbClr val="000000"/>
                          </a:solidFill>
                          <a:latin typeface="+mn-lt"/>
                        </a:rPr>
                        <a:t>Sum of Squares</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800" b="1" i="0" u="none" strike="noStrike">
                          <a:solidFill>
                            <a:srgbClr val="000000"/>
                          </a:solidFill>
                          <a:latin typeface="+mn-lt"/>
                        </a:rPr>
                        <a:t>df</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800" b="1" i="0" u="none" strike="noStrike">
                          <a:solidFill>
                            <a:srgbClr val="000000"/>
                          </a:solidFill>
                          <a:latin typeface="+mn-lt"/>
                        </a:rPr>
                        <a:t>Mean Square</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800" b="1" i="0" u="none" strike="noStrike">
                          <a:solidFill>
                            <a:srgbClr val="000000"/>
                          </a:solidFill>
                          <a:latin typeface="+mn-lt"/>
                        </a:rPr>
                        <a:t>F</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800" b="1" i="0" u="none" strike="noStrike" dirty="0">
                          <a:solidFill>
                            <a:srgbClr val="000000"/>
                          </a:solidFill>
                          <a:latin typeface="+mn-lt"/>
                        </a:rPr>
                        <a:t>Sig.</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80288">
                <a:tc>
                  <a:txBody>
                    <a:bodyPr/>
                    <a:lstStyle/>
                    <a:p>
                      <a:pPr algn="ctr" fontAlgn="ctr"/>
                      <a:r>
                        <a:rPr lang="en-GB" sz="1800" b="1" i="0" u="none" strike="noStrike">
                          <a:solidFill>
                            <a:srgbClr val="000000"/>
                          </a:solidFill>
                          <a:latin typeface="+mn-lt"/>
                        </a:rPr>
                        <a:t>Between Groups</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800" b="1" i="0" u="none" strike="noStrike">
                          <a:solidFill>
                            <a:srgbClr val="000000"/>
                          </a:solidFill>
                          <a:latin typeface="+mn-lt"/>
                        </a:rPr>
                        <a:t>733.27</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800" b="1" i="0" u="none" strike="noStrike">
                          <a:solidFill>
                            <a:srgbClr val="000000"/>
                          </a:solidFill>
                          <a:latin typeface="+mn-lt"/>
                        </a:rPr>
                        <a:t>5</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800" b="1" i="0" u="none" strike="noStrike">
                          <a:solidFill>
                            <a:srgbClr val="000000"/>
                          </a:solidFill>
                          <a:latin typeface="+mn-lt"/>
                        </a:rPr>
                        <a:t>146.65</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800" b="1" i="0" u="none" strike="noStrike">
                          <a:solidFill>
                            <a:srgbClr val="000000"/>
                          </a:solidFill>
                          <a:latin typeface="+mn-lt"/>
                        </a:rPr>
                        <a:t>4.60</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800" b="1" i="0" u="none" strike="noStrike">
                          <a:solidFill>
                            <a:srgbClr val="000000"/>
                          </a:solidFill>
                          <a:latin typeface="+mn-lt"/>
                        </a:rPr>
                        <a:t>0.0012</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80288">
                <a:tc>
                  <a:txBody>
                    <a:bodyPr/>
                    <a:lstStyle/>
                    <a:p>
                      <a:pPr algn="ctr" fontAlgn="ctr"/>
                      <a:r>
                        <a:rPr lang="en-GB" sz="1800" b="1" i="0" u="none" strike="noStrike" dirty="0">
                          <a:solidFill>
                            <a:srgbClr val="000000"/>
                          </a:solidFill>
                          <a:latin typeface="+mn-lt"/>
                        </a:rPr>
                        <a:t>Within Groups</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800" b="1" i="0" u="none" strike="noStrike">
                          <a:solidFill>
                            <a:srgbClr val="000000"/>
                          </a:solidFill>
                          <a:latin typeface="+mn-lt"/>
                        </a:rPr>
                        <a:t>1976.42</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800" b="1" i="0" u="none" strike="noStrike">
                          <a:solidFill>
                            <a:srgbClr val="000000"/>
                          </a:solidFill>
                          <a:latin typeface="+mn-lt"/>
                        </a:rPr>
                        <a:t>62</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800" b="1" i="0" u="none" strike="noStrike">
                          <a:solidFill>
                            <a:srgbClr val="000000"/>
                          </a:solidFill>
                          <a:latin typeface="+mn-lt"/>
                        </a:rPr>
                        <a:t>31.88</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GB" sz="1800" b="1" i="0" u="none" strike="noStrike">
                        <a:solidFill>
                          <a:srgbClr val="000000"/>
                        </a:solidFill>
                        <a:latin typeface="+mn-lt"/>
                      </a:endParaRP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GB" sz="1800" b="1" i="0" u="none" strike="noStrike">
                        <a:solidFill>
                          <a:srgbClr val="000000"/>
                        </a:solidFill>
                        <a:latin typeface="+mn-lt"/>
                      </a:endParaRP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80288">
                <a:tc>
                  <a:txBody>
                    <a:bodyPr/>
                    <a:lstStyle/>
                    <a:p>
                      <a:pPr algn="ctr" fontAlgn="ctr"/>
                      <a:r>
                        <a:rPr lang="en-GB" sz="1800" b="1" i="0" u="none" strike="noStrike">
                          <a:solidFill>
                            <a:srgbClr val="000000"/>
                          </a:solidFill>
                          <a:latin typeface="+mn-lt"/>
                        </a:rPr>
                        <a:t>Total</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800" b="1" i="0" u="none" strike="noStrike">
                          <a:solidFill>
                            <a:srgbClr val="000000"/>
                          </a:solidFill>
                          <a:latin typeface="+mn-lt"/>
                        </a:rPr>
                        <a:t>2709.69</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800" b="1" i="0" u="none" strike="noStrike">
                          <a:solidFill>
                            <a:srgbClr val="000000"/>
                          </a:solidFill>
                          <a:latin typeface="+mn-lt"/>
                        </a:rPr>
                        <a:t>67</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GB" sz="1800" b="1" i="0" u="none" strike="noStrike">
                        <a:solidFill>
                          <a:srgbClr val="000000"/>
                        </a:solidFill>
                        <a:latin typeface="+mn-lt"/>
                      </a:endParaRP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GB" sz="1800" b="1" i="0" u="none" strike="noStrike">
                        <a:solidFill>
                          <a:srgbClr val="000000"/>
                        </a:solidFill>
                        <a:latin typeface="+mn-lt"/>
                      </a:endParaRP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GB" sz="1800" b="1" i="0" u="none" strike="noStrike" dirty="0">
                        <a:solidFill>
                          <a:srgbClr val="000000"/>
                        </a:solidFill>
                        <a:latin typeface="+mn-lt"/>
                      </a:endParaRP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Content Placeholder 7"/>
          <p:cNvSpPr txBox="1">
            <a:spLocks/>
          </p:cNvSpPr>
          <p:nvPr/>
        </p:nvSpPr>
        <p:spPr bwMode="auto">
          <a:xfrm>
            <a:off x="285750" y="4214813"/>
            <a:ext cx="8429625" cy="571500"/>
          </a:xfrm>
          <a:prstGeom prst="rect">
            <a:avLst/>
          </a:prstGeom>
          <a:noFill/>
          <a:ln w="12699">
            <a:noFill/>
            <a:miter lim="800000"/>
            <a:headEnd/>
            <a:tailEnd/>
          </a:ln>
        </p:spPr>
        <p:txBody>
          <a:bodyPr lIns="90488" tIns="44450" rIns="90488" bIns="44450"/>
          <a:lstStyle/>
          <a:p>
            <a:pPr marL="342900" indent="-342900">
              <a:spcBef>
                <a:spcPts val="1200"/>
              </a:spcBef>
              <a:buClr>
                <a:srgbClr val="FF0000"/>
              </a:buClr>
              <a:buSzPct val="140000"/>
              <a:buFont typeface="Arial" pitchFamily="34" charset="0"/>
              <a:buChar char="•"/>
              <a:defRPr/>
            </a:pPr>
            <a:r>
              <a:rPr lang="en-GB" sz="1800" b="1" kern="0" dirty="0">
                <a:latin typeface="+mn-lt"/>
              </a:rPr>
              <a:t>This would be reported as follows:</a:t>
            </a:r>
          </a:p>
          <a:p>
            <a:pPr marL="800100" lvl="1" indent="-342900">
              <a:spcBef>
                <a:spcPts val="1200"/>
              </a:spcBef>
              <a:buClr>
                <a:srgbClr val="FF0000"/>
              </a:buClr>
              <a:buSzPct val="140000"/>
              <a:defRPr/>
            </a:pPr>
            <a:r>
              <a:rPr lang="en-GB" sz="1800" b="1" kern="0" dirty="0">
                <a:latin typeface="+mn-lt"/>
              </a:rPr>
              <a:t>	</a:t>
            </a:r>
            <a:r>
              <a:rPr lang="en-GB" sz="1800" b="1" i="1" kern="0" dirty="0">
                <a:latin typeface="+mn-lt"/>
              </a:rPr>
              <a:t>Mean scores of total DVD assessment varied significantly between age groups (F</a:t>
            </a:r>
            <a:r>
              <a:rPr lang="en-GB" sz="1800" b="1" i="1" kern="0" baseline="-25000" dirty="0">
                <a:latin typeface="+mn-lt"/>
              </a:rPr>
              <a:t>(5,62)</a:t>
            </a:r>
            <a:r>
              <a:rPr lang="en-GB" sz="1800" b="1" i="1" kern="0" dirty="0">
                <a:latin typeface="+mn-lt"/>
              </a:rPr>
              <a:t>=4.60, p=0.0012)</a:t>
            </a:r>
          </a:p>
          <a:p>
            <a:pPr marL="342900" indent="-342900">
              <a:spcBef>
                <a:spcPts val="1200"/>
              </a:spcBef>
              <a:buClr>
                <a:srgbClr val="FF0000"/>
              </a:buClr>
              <a:buSzPct val="140000"/>
              <a:buFont typeface="Arial" pitchFamily="34" charset="0"/>
              <a:buChar char="•"/>
              <a:defRPr/>
            </a:pPr>
            <a:r>
              <a:rPr lang="en-GB" sz="1800" b="1" kern="0" dirty="0">
                <a:latin typeface="+mn-lt"/>
              </a:rPr>
              <a:t>Have to include the Between Groups and Within Groups degrees of freedom because these determine the significance of F  </a:t>
            </a:r>
          </a:p>
        </p:txBody>
      </p:sp>
    </p:spTree>
    <p:extLst>
      <p:ext uri="{BB962C8B-B14F-4D97-AF65-F5344CB8AC3E}">
        <p14:creationId xmlns:p14="http://schemas.microsoft.com/office/powerpoint/2010/main" val="1102777156"/>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GB" smtClean="0"/>
              <a:t>SAMPLING SUBJECTS THREE OR MORE TIMES</a:t>
            </a:r>
          </a:p>
        </p:txBody>
      </p:sp>
      <p:sp>
        <p:nvSpPr>
          <p:cNvPr id="81923" name="Rectangle 3"/>
          <p:cNvSpPr>
            <a:spLocks noGrp="1" noChangeArrowheads="1"/>
          </p:cNvSpPr>
          <p:nvPr>
            <p:ph type="body" idx="1"/>
          </p:nvPr>
        </p:nvSpPr>
        <p:spPr/>
        <p:txBody>
          <a:bodyPr/>
          <a:lstStyle/>
          <a:p>
            <a:r>
              <a:rPr lang="en-GB" smtClean="0"/>
              <a:t>Analogous to the paired t-test</a:t>
            </a:r>
          </a:p>
          <a:p>
            <a:r>
              <a:rPr lang="en-GB" smtClean="0"/>
              <a:t>Usually interested in within-subject changes (eg changing some biochemical parameter before treatment, after treatment and at follow-up)</a:t>
            </a:r>
          </a:p>
          <a:p>
            <a:r>
              <a:rPr lang="en-GB" smtClean="0"/>
              <a:t>ANOVA must be modified to take account of the same subjects being tested (ie no within-subject variation)</a:t>
            </a:r>
          </a:p>
          <a:p>
            <a:r>
              <a:rPr lang="en-GB" smtClean="0"/>
              <a:t>Use </a:t>
            </a:r>
            <a:r>
              <a:rPr lang="en-GB" i="1" smtClean="0"/>
              <a:t>repeated measures</a:t>
            </a:r>
            <a:r>
              <a:rPr lang="en-GB" smtClean="0"/>
              <a:t> ANOVA</a:t>
            </a:r>
          </a:p>
        </p:txBody>
      </p:sp>
    </p:spTree>
    <p:extLst>
      <p:ext uri="{BB962C8B-B14F-4D97-AF65-F5344CB8AC3E}">
        <p14:creationId xmlns:p14="http://schemas.microsoft.com/office/powerpoint/2010/main" val="2757077795"/>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ANOVA – IDENTIFYING SPECIFIC GROUP DIFFERENCES</a:t>
            </a:r>
            <a:endParaRPr lang="en-GB" dirty="0"/>
          </a:p>
        </p:txBody>
      </p:sp>
      <p:sp>
        <p:nvSpPr>
          <p:cNvPr id="3" name="Content Placeholder 2"/>
          <p:cNvSpPr>
            <a:spLocks noGrp="1"/>
          </p:cNvSpPr>
          <p:nvPr>
            <p:ph idx="1"/>
          </p:nvPr>
        </p:nvSpPr>
        <p:spPr>
          <a:xfrm>
            <a:off x="941710" y="1916832"/>
            <a:ext cx="7086674" cy="3962400"/>
          </a:xfrm>
        </p:spPr>
        <p:txBody>
          <a:bodyPr/>
          <a:lstStyle/>
          <a:p>
            <a:r>
              <a:rPr lang="en-GB" dirty="0" smtClean="0"/>
              <a:t>ANOVA can only determine that significant differences exist between the groups sampled</a:t>
            </a:r>
          </a:p>
          <a:p>
            <a:r>
              <a:rPr lang="en-GB" dirty="0" smtClean="0"/>
              <a:t>ANOVA cannot identify the specific groups which are different</a:t>
            </a:r>
            <a:endParaRPr lang="en-GB" dirty="0"/>
          </a:p>
          <a:p>
            <a:r>
              <a:rPr lang="en-GB" dirty="0" smtClean="0"/>
              <a:t>If ANOVA identifies difference(s) </a:t>
            </a:r>
            <a:r>
              <a:rPr lang="en-GB" dirty="0" err="1" smtClean="0"/>
              <a:t>ie</a:t>
            </a:r>
            <a:r>
              <a:rPr lang="en-GB" dirty="0" smtClean="0"/>
              <a:t> high F value and p&lt;0.05 (sometimes called an </a:t>
            </a:r>
            <a:r>
              <a:rPr lang="en-GB" i="1" dirty="0" smtClean="0"/>
              <a:t>omnibus</a:t>
            </a:r>
            <a:r>
              <a:rPr lang="en-GB" dirty="0" smtClean="0"/>
              <a:t> difference), then it is legitimate to do further tests comparing all combinations of pairs of groups (in effect, doing multiple t-tests)</a:t>
            </a:r>
            <a:endParaRPr lang="en-GB" dirty="0"/>
          </a:p>
        </p:txBody>
      </p:sp>
    </p:spTree>
    <p:extLst>
      <p:ext uri="{BB962C8B-B14F-4D97-AF65-F5344CB8AC3E}">
        <p14:creationId xmlns:p14="http://schemas.microsoft.com/office/powerpoint/2010/main" val="4102813590"/>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ANOVA: POST-HOC TESTS</a:t>
            </a:r>
            <a:endParaRPr lang="en-GB" dirty="0"/>
          </a:p>
        </p:txBody>
      </p:sp>
      <p:sp>
        <p:nvSpPr>
          <p:cNvPr id="3" name="Content Placeholder 2"/>
          <p:cNvSpPr>
            <a:spLocks noGrp="1"/>
          </p:cNvSpPr>
          <p:nvPr>
            <p:ph idx="1"/>
          </p:nvPr>
        </p:nvSpPr>
        <p:spPr/>
        <p:txBody>
          <a:bodyPr/>
          <a:lstStyle/>
          <a:p>
            <a:r>
              <a:rPr lang="en-GB" dirty="0" smtClean="0"/>
              <a:t>Called ‘post-hoc’ since only done after ANOVA has yielded a significant result</a:t>
            </a:r>
          </a:p>
          <a:p>
            <a:r>
              <a:rPr lang="en-GB" dirty="0" smtClean="0"/>
              <a:t>With multiple comparisons, increased risk of Type 1 errors</a:t>
            </a:r>
          </a:p>
          <a:p>
            <a:r>
              <a:rPr lang="en-GB" dirty="0" smtClean="0"/>
              <a:t>p=0.05 means that one would find the observed difference by chance in 1 in 20 estimates</a:t>
            </a:r>
          </a:p>
          <a:p>
            <a:r>
              <a:rPr lang="en-GB" dirty="0" smtClean="0"/>
              <a:t>If do 20 t-tests, expect one of these to have a difference at p=0.05</a:t>
            </a:r>
          </a:p>
          <a:p>
            <a:endParaRPr lang="en-GB" dirty="0"/>
          </a:p>
        </p:txBody>
      </p:sp>
    </p:spTree>
    <p:extLst>
      <p:ext uri="{BB962C8B-B14F-4D97-AF65-F5344CB8AC3E}">
        <p14:creationId xmlns:p14="http://schemas.microsoft.com/office/powerpoint/2010/main" val="2590456658"/>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ANOVA: SPECIFIC POST-HOC TESTS</a:t>
            </a:r>
            <a:endParaRPr lang="en-GB" dirty="0"/>
          </a:p>
        </p:txBody>
      </p:sp>
      <p:sp>
        <p:nvSpPr>
          <p:cNvPr id="3" name="Content Placeholder 2"/>
          <p:cNvSpPr>
            <a:spLocks noGrp="1"/>
          </p:cNvSpPr>
          <p:nvPr>
            <p:ph idx="1"/>
          </p:nvPr>
        </p:nvSpPr>
        <p:spPr/>
        <p:txBody>
          <a:bodyPr/>
          <a:lstStyle/>
          <a:p>
            <a:r>
              <a:rPr lang="en-GB" dirty="0" smtClean="0"/>
              <a:t>Fisher’s Least Significant Difference (LSD) test</a:t>
            </a:r>
          </a:p>
          <a:p>
            <a:r>
              <a:rPr lang="en-GB" dirty="0" err="1" smtClean="0"/>
              <a:t>Tukey’s</a:t>
            </a:r>
            <a:r>
              <a:rPr lang="en-GB" dirty="0" smtClean="0"/>
              <a:t> HSD test</a:t>
            </a:r>
          </a:p>
          <a:p>
            <a:r>
              <a:rPr lang="en-GB" dirty="0" err="1"/>
              <a:t>Scheffé</a:t>
            </a:r>
            <a:r>
              <a:rPr lang="en-GB" dirty="0"/>
              <a:t> </a:t>
            </a:r>
            <a:r>
              <a:rPr lang="en-GB" dirty="0" smtClean="0"/>
              <a:t>test</a:t>
            </a:r>
          </a:p>
          <a:p>
            <a:r>
              <a:rPr lang="en-GB" dirty="0" smtClean="0"/>
              <a:t>Newman-</a:t>
            </a:r>
            <a:r>
              <a:rPr lang="en-GB" dirty="0" err="1" smtClean="0"/>
              <a:t>Keuls</a:t>
            </a:r>
            <a:r>
              <a:rPr lang="en-GB" dirty="0" smtClean="0"/>
              <a:t> test </a:t>
            </a:r>
          </a:p>
          <a:p>
            <a:r>
              <a:rPr lang="en-GB" dirty="0" smtClean="0"/>
              <a:t>Duncan’s multiple range test</a:t>
            </a:r>
          </a:p>
          <a:p>
            <a:r>
              <a:rPr lang="en-GB" dirty="0" err="1" smtClean="0"/>
              <a:t>Dunnett’s</a:t>
            </a:r>
            <a:r>
              <a:rPr lang="en-GB" dirty="0" smtClean="0"/>
              <a:t> test</a:t>
            </a:r>
          </a:p>
        </p:txBody>
      </p:sp>
    </p:spTree>
    <p:extLst>
      <p:ext uri="{BB962C8B-B14F-4D97-AF65-F5344CB8AC3E}">
        <p14:creationId xmlns:p14="http://schemas.microsoft.com/office/powerpoint/2010/main" val="3726848848"/>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Liu A </a:t>
            </a:r>
            <a:r>
              <a:rPr lang="en-GB" i="1" dirty="0" smtClean="0"/>
              <a:t>et al</a:t>
            </a:r>
            <a:r>
              <a:rPr lang="en-GB" dirty="0" smtClean="0"/>
              <a:t> (2012): Fig 3</a:t>
            </a:r>
            <a:br>
              <a:rPr lang="en-GB" dirty="0" smtClean="0"/>
            </a:br>
            <a:r>
              <a:rPr lang="en-GB" dirty="0"/>
              <a:t/>
            </a:r>
            <a:br>
              <a:rPr lang="en-GB" dirty="0"/>
            </a:br>
            <a:endParaRPr lang="en-GB" dirty="0"/>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764704"/>
            <a:ext cx="7218062" cy="5976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03700865"/>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a:t>
            </a:r>
            <a:endParaRPr lang="en-GB" dirty="0"/>
          </a:p>
        </p:txBody>
      </p:sp>
      <p:sp>
        <p:nvSpPr>
          <p:cNvPr id="3" name="Content Placeholder 2"/>
          <p:cNvSpPr>
            <a:spLocks noGrp="1"/>
          </p:cNvSpPr>
          <p:nvPr>
            <p:ph idx="1"/>
          </p:nvPr>
        </p:nvSpPr>
        <p:spPr/>
        <p:txBody>
          <a:bodyPr/>
          <a:lstStyle/>
          <a:p>
            <a:pPr marL="0" indent="0">
              <a:buNone/>
            </a:pPr>
            <a:r>
              <a:rPr lang="en-GB" dirty="0" smtClean="0"/>
              <a:t>Kylie EL Beale </a:t>
            </a:r>
            <a:r>
              <a:rPr lang="en-GB" i="1" dirty="0" smtClean="0"/>
              <a:t>et al</a:t>
            </a:r>
            <a:endParaRPr lang="en-GB" dirty="0" smtClean="0"/>
          </a:p>
          <a:p>
            <a:pPr marL="0" indent="0">
              <a:buNone/>
            </a:pPr>
            <a:r>
              <a:rPr lang="en-GB" dirty="0" smtClean="0"/>
              <a:t>Accurate </a:t>
            </a:r>
            <a:r>
              <a:rPr lang="en-GB" dirty="0"/>
              <a:t>Measurement of Body </a:t>
            </a:r>
            <a:r>
              <a:rPr lang="en-GB" dirty="0" smtClean="0"/>
              <a:t>Weight and </a:t>
            </a:r>
            <a:r>
              <a:rPr lang="en-GB" dirty="0"/>
              <a:t>Food Intake in Environmentally </a:t>
            </a:r>
            <a:r>
              <a:rPr lang="en-GB" dirty="0" smtClean="0"/>
              <a:t>Enriched Male </a:t>
            </a:r>
            <a:r>
              <a:rPr lang="en-GB" dirty="0" err="1"/>
              <a:t>Wistar</a:t>
            </a:r>
            <a:r>
              <a:rPr lang="en-GB" dirty="0"/>
              <a:t> </a:t>
            </a:r>
            <a:r>
              <a:rPr lang="en-GB" dirty="0" smtClean="0"/>
              <a:t>Rats</a:t>
            </a:r>
          </a:p>
          <a:p>
            <a:pPr marL="0" indent="0">
              <a:buNone/>
            </a:pPr>
            <a:r>
              <a:rPr lang="en-GB" dirty="0"/>
              <a:t>Obesity (2011) 19, 1715–1721</a:t>
            </a:r>
          </a:p>
        </p:txBody>
      </p:sp>
    </p:spTree>
    <p:extLst>
      <p:ext uri="{BB962C8B-B14F-4D97-AF65-F5344CB8AC3E}">
        <p14:creationId xmlns:p14="http://schemas.microsoft.com/office/powerpoint/2010/main" val="1171071948"/>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n-GB" smtClean="0"/>
              <a:t>NON-PARAMETRIC TESTS</a:t>
            </a:r>
          </a:p>
        </p:txBody>
      </p:sp>
      <p:sp>
        <p:nvSpPr>
          <p:cNvPr id="82947" name="Rectangle 3"/>
          <p:cNvSpPr>
            <a:spLocks noGrp="1" noChangeArrowheads="1"/>
          </p:cNvSpPr>
          <p:nvPr>
            <p:ph type="body" idx="1"/>
          </p:nvPr>
        </p:nvSpPr>
        <p:spPr/>
        <p:txBody>
          <a:bodyPr/>
          <a:lstStyle/>
          <a:p>
            <a:r>
              <a:rPr lang="en-GB" smtClean="0"/>
              <a:t>If the variables being tested do not follow a normal distribution, cannot use standard t-test or ANOVA</a:t>
            </a:r>
          </a:p>
          <a:p>
            <a:r>
              <a:rPr lang="en-GB" smtClean="0"/>
              <a:t>In essence, all the data points are ranked, and the tests determine whether the ranks within the separate groups are the same, or significantly different</a:t>
            </a:r>
          </a:p>
        </p:txBody>
      </p:sp>
    </p:spTree>
    <p:extLst>
      <p:ext uri="{BB962C8B-B14F-4D97-AF65-F5344CB8AC3E}">
        <p14:creationId xmlns:p14="http://schemas.microsoft.com/office/powerpoint/2010/main" val="1865187063"/>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GB" dirty="0" smtClean="0"/>
              <a:t>MANN-WHITNEY U TEST (NON-PARAMETRIC t-TEST)</a:t>
            </a:r>
          </a:p>
        </p:txBody>
      </p:sp>
      <p:graphicFrame>
        <p:nvGraphicFramePr>
          <p:cNvPr id="8" name="Table 7"/>
          <p:cNvGraphicFramePr>
            <a:graphicFrameLocks noGrp="1"/>
          </p:cNvGraphicFramePr>
          <p:nvPr/>
        </p:nvGraphicFramePr>
        <p:xfrm>
          <a:off x="371475" y="2565400"/>
          <a:ext cx="1679576" cy="2595565"/>
        </p:xfrm>
        <a:graphic>
          <a:graphicData uri="http://schemas.openxmlformats.org/drawingml/2006/table">
            <a:tbl>
              <a:tblPr firstRow="1" bandRow="1">
                <a:tableStyleId>{5940675A-B579-460E-94D1-54222C63F5DA}</a:tableStyleId>
              </a:tblPr>
              <a:tblGrid>
                <a:gridCol w="839788"/>
                <a:gridCol w="839788"/>
              </a:tblGrid>
              <a:tr h="370795">
                <a:tc>
                  <a:txBody>
                    <a:bodyPr/>
                    <a:lstStyle/>
                    <a:p>
                      <a:pPr algn="ctr"/>
                      <a:r>
                        <a:rPr lang="en-GB" sz="1800" b="1" dirty="0" smtClean="0">
                          <a:solidFill>
                            <a:schemeClr val="tx1"/>
                          </a:solidFill>
                        </a:rPr>
                        <a:t>A</a:t>
                      </a:r>
                      <a:endParaRPr lang="en-GB" sz="1800" b="1" dirty="0">
                        <a:solidFill>
                          <a:schemeClr val="tx1"/>
                        </a:solidFill>
                      </a:endParaRPr>
                    </a:p>
                  </a:txBody>
                  <a:tcPr marL="91425" marR="91425" marT="45714" marB="45714" anchor="ctr">
                    <a:solidFill>
                      <a:srgbClr val="FFFF99"/>
                    </a:solidFill>
                  </a:tcPr>
                </a:tc>
                <a:tc>
                  <a:txBody>
                    <a:bodyPr/>
                    <a:lstStyle/>
                    <a:p>
                      <a:pPr algn="ctr"/>
                      <a:r>
                        <a:rPr lang="en-GB" sz="1800" b="1" dirty="0" smtClean="0">
                          <a:solidFill>
                            <a:schemeClr val="tx1"/>
                          </a:solidFill>
                        </a:rPr>
                        <a:t>B</a:t>
                      </a:r>
                      <a:endParaRPr lang="en-GB" sz="1800" b="1" dirty="0">
                        <a:solidFill>
                          <a:schemeClr val="tx1"/>
                        </a:solidFill>
                      </a:endParaRPr>
                    </a:p>
                  </a:txBody>
                  <a:tcPr marL="91425" marR="91425" marT="45714" marB="45714" anchor="ctr">
                    <a:solidFill>
                      <a:srgbClr val="FFCCFF"/>
                    </a:solidFill>
                  </a:tcPr>
                </a:tc>
              </a:tr>
              <a:tr h="370795">
                <a:tc>
                  <a:txBody>
                    <a:bodyPr/>
                    <a:lstStyle/>
                    <a:p>
                      <a:pPr algn="ctr"/>
                      <a:r>
                        <a:rPr lang="en-GB" sz="1800" b="1" dirty="0" smtClean="0">
                          <a:solidFill>
                            <a:schemeClr val="tx1"/>
                          </a:solidFill>
                        </a:rPr>
                        <a:t>27</a:t>
                      </a:r>
                      <a:endParaRPr lang="en-GB" sz="1800" b="1" dirty="0">
                        <a:solidFill>
                          <a:schemeClr val="tx1"/>
                        </a:solidFill>
                      </a:endParaRPr>
                    </a:p>
                  </a:txBody>
                  <a:tcPr marL="91425" marR="91425" marT="45714" marB="45714" anchor="ctr">
                    <a:solidFill>
                      <a:srgbClr val="FFFF99"/>
                    </a:solidFill>
                  </a:tcPr>
                </a:tc>
                <a:tc>
                  <a:txBody>
                    <a:bodyPr/>
                    <a:lstStyle/>
                    <a:p>
                      <a:pPr algn="ctr"/>
                      <a:r>
                        <a:rPr lang="en-GB" sz="1800" b="1" dirty="0" smtClean="0">
                          <a:solidFill>
                            <a:schemeClr val="tx1"/>
                          </a:solidFill>
                        </a:rPr>
                        <a:t>1</a:t>
                      </a:r>
                      <a:endParaRPr lang="en-GB" sz="1800" b="1" dirty="0">
                        <a:solidFill>
                          <a:schemeClr val="tx1"/>
                        </a:solidFill>
                      </a:endParaRPr>
                    </a:p>
                  </a:txBody>
                  <a:tcPr marL="91425" marR="91425" marT="45714" marB="45714" anchor="ctr">
                    <a:solidFill>
                      <a:srgbClr val="FFCCFF"/>
                    </a:solidFill>
                  </a:tcPr>
                </a:tc>
              </a:tr>
              <a:tr h="370795">
                <a:tc>
                  <a:txBody>
                    <a:bodyPr/>
                    <a:lstStyle/>
                    <a:p>
                      <a:pPr algn="ctr"/>
                      <a:r>
                        <a:rPr lang="en-GB" sz="1800" b="1" dirty="0" smtClean="0">
                          <a:solidFill>
                            <a:schemeClr val="tx1"/>
                          </a:solidFill>
                        </a:rPr>
                        <a:t>26</a:t>
                      </a:r>
                      <a:endParaRPr lang="en-GB" sz="1800" b="1" dirty="0">
                        <a:solidFill>
                          <a:schemeClr val="tx1"/>
                        </a:solidFill>
                      </a:endParaRPr>
                    </a:p>
                  </a:txBody>
                  <a:tcPr marL="91425" marR="91425" marT="45714" marB="45714" anchor="ctr">
                    <a:solidFill>
                      <a:srgbClr val="FFFF99"/>
                    </a:solidFill>
                  </a:tcPr>
                </a:tc>
                <a:tc>
                  <a:txBody>
                    <a:bodyPr/>
                    <a:lstStyle/>
                    <a:p>
                      <a:pPr algn="ctr"/>
                      <a:r>
                        <a:rPr lang="en-GB" sz="1800" b="1" dirty="0" smtClean="0">
                          <a:solidFill>
                            <a:schemeClr val="tx1"/>
                          </a:solidFill>
                        </a:rPr>
                        <a:t>7</a:t>
                      </a:r>
                      <a:endParaRPr lang="en-GB" sz="1800" b="1" dirty="0">
                        <a:solidFill>
                          <a:schemeClr val="tx1"/>
                        </a:solidFill>
                      </a:endParaRPr>
                    </a:p>
                  </a:txBody>
                  <a:tcPr marL="91425" marR="91425" marT="45714" marB="45714" anchor="ctr">
                    <a:solidFill>
                      <a:srgbClr val="FFCCFF"/>
                    </a:solidFill>
                  </a:tcPr>
                </a:tc>
              </a:tr>
              <a:tr h="370795">
                <a:tc>
                  <a:txBody>
                    <a:bodyPr/>
                    <a:lstStyle/>
                    <a:p>
                      <a:pPr algn="ctr"/>
                      <a:r>
                        <a:rPr lang="en-GB" sz="1800" b="1" dirty="0" smtClean="0">
                          <a:solidFill>
                            <a:schemeClr val="tx1"/>
                          </a:solidFill>
                        </a:rPr>
                        <a:t>6</a:t>
                      </a:r>
                      <a:endParaRPr lang="en-GB" sz="1800" b="1" dirty="0">
                        <a:solidFill>
                          <a:schemeClr val="tx1"/>
                        </a:solidFill>
                      </a:endParaRPr>
                    </a:p>
                  </a:txBody>
                  <a:tcPr marL="91425" marR="91425" marT="45714" marB="45714" anchor="ctr">
                    <a:solidFill>
                      <a:srgbClr val="FFFF99"/>
                    </a:solidFill>
                  </a:tcPr>
                </a:tc>
                <a:tc>
                  <a:txBody>
                    <a:bodyPr/>
                    <a:lstStyle/>
                    <a:p>
                      <a:pPr algn="ctr"/>
                      <a:r>
                        <a:rPr lang="en-GB" sz="1800" b="1" dirty="0" smtClean="0">
                          <a:solidFill>
                            <a:schemeClr val="tx1"/>
                          </a:solidFill>
                        </a:rPr>
                        <a:t>12</a:t>
                      </a:r>
                      <a:endParaRPr lang="en-GB" sz="1800" b="1" dirty="0">
                        <a:solidFill>
                          <a:schemeClr val="tx1"/>
                        </a:solidFill>
                      </a:endParaRPr>
                    </a:p>
                  </a:txBody>
                  <a:tcPr marL="91425" marR="91425" marT="45714" marB="45714" anchor="ctr">
                    <a:solidFill>
                      <a:srgbClr val="FFCCFF"/>
                    </a:solidFill>
                  </a:tcPr>
                </a:tc>
              </a:tr>
              <a:tr h="370795">
                <a:tc>
                  <a:txBody>
                    <a:bodyPr/>
                    <a:lstStyle/>
                    <a:p>
                      <a:pPr algn="ctr"/>
                      <a:r>
                        <a:rPr lang="en-GB" sz="1800" b="1" dirty="0" smtClean="0">
                          <a:solidFill>
                            <a:schemeClr val="tx1"/>
                          </a:solidFill>
                        </a:rPr>
                        <a:t>10</a:t>
                      </a:r>
                      <a:endParaRPr lang="en-GB" sz="1800" b="1" dirty="0">
                        <a:solidFill>
                          <a:schemeClr val="tx1"/>
                        </a:solidFill>
                      </a:endParaRPr>
                    </a:p>
                  </a:txBody>
                  <a:tcPr marL="91425" marR="91425" marT="45714" marB="45714" anchor="ctr">
                    <a:solidFill>
                      <a:srgbClr val="FFFF99"/>
                    </a:solidFill>
                  </a:tcPr>
                </a:tc>
                <a:tc>
                  <a:txBody>
                    <a:bodyPr/>
                    <a:lstStyle/>
                    <a:p>
                      <a:pPr algn="ctr"/>
                      <a:r>
                        <a:rPr lang="en-GB" sz="1800" b="1" dirty="0" smtClean="0">
                          <a:solidFill>
                            <a:schemeClr val="tx1"/>
                          </a:solidFill>
                        </a:rPr>
                        <a:t>5</a:t>
                      </a:r>
                      <a:endParaRPr lang="en-GB" sz="1800" b="1" dirty="0">
                        <a:solidFill>
                          <a:schemeClr val="tx1"/>
                        </a:solidFill>
                      </a:endParaRPr>
                    </a:p>
                  </a:txBody>
                  <a:tcPr marL="91425" marR="91425" marT="45714" marB="45714" anchor="ctr">
                    <a:solidFill>
                      <a:srgbClr val="FFCCFF"/>
                    </a:solidFill>
                  </a:tcPr>
                </a:tc>
              </a:tr>
              <a:tr h="370795">
                <a:tc>
                  <a:txBody>
                    <a:bodyPr/>
                    <a:lstStyle/>
                    <a:p>
                      <a:pPr algn="ctr"/>
                      <a:r>
                        <a:rPr lang="en-GB" sz="1800" b="1" dirty="0" smtClean="0">
                          <a:solidFill>
                            <a:schemeClr val="tx1"/>
                          </a:solidFill>
                        </a:rPr>
                        <a:t>16</a:t>
                      </a:r>
                      <a:endParaRPr lang="en-GB" sz="1800" b="1" dirty="0">
                        <a:solidFill>
                          <a:schemeClr val="tx1"/>
                        </a:solidFill>
                      </a:endParaRPr>
                    </a:p>
                  </a:txBody>
                  <a:tcPr marL="91425" marR="91425" marT="45714" marB="45714" anchor="ctr">
                    <a:solidFill>
                      <a:srgbClr val="FFFF99"/>
                    </a:solidFill>
                  </a:tcPr>
                </a:tc>
                <a:tc>
                  <a:txBody>
                    <a:bodyPr/>
                    <a:lstStyle/>
                    <a:p>
                      <a:pPr algn="ctr"/>
                      <a:r>
                        <a:rPr lang="en-GB" sz="1800" b="1" dirty="0" smtClean="0">
                          <a:solidFill>
                            <a:schemeClr val="tx1"/>
                          </a:solidFill>
                        </a:rPr>
                        <a:t>2</a:t>
                      </a:r>
                      <a:endParaRPr lang="en-GB" sz="1800" b="1" dirty="0">
                        <a:solidFill>
                          <a:schemeClr val="tx1"/>
                        </a:solidFill>
                      </a:endParaRPr>
                    </a:p>
                  </a:txBody>
                  <a:tcPr marL="91425" marR="91425" marT="45714" marB="45714" anchor="ctr">
                    <a:solidFill>
                      <a:srgbClr val="FFCCFF"/>
                    </a:solidFill>
                  </a:tcPr>
                </a:tc>
              </a:tr>
              <a:tr h="370795">
                <a:tc>
                  <a:txBody>
                    <a:bodyPr/>
                    <a:lstStyle/>
                    <a:p>
                      <a:pPr algn="ctr"/>
                      <a:r>
                        <a:rPr lang="en-GB" sz="1800" b="1" dirty="0" smtClean="0">
                          <a:solidFill>
                            <a:schemeClr val="tx1"/>
                          </a:solidFill>
                        </a:rPr>
                        <a:t>30</a:t>
                      </a:r>
                      <a:endParaRPr lang="en-GB" sz="1800" b="1" dirty="0">
                        <a:solidFill>
                          <a:schemeClr val="tx1"/>
                        </a:solidFill>
                      </a:endParaRPr>
                    </a:p>
                  </a:txBody>
                  <a:tcPr marL="91425" marR="91425" marT="45714" marB="45714" anchor="ctr">
                    <a:solidFill>
                      <a:srgbClr val="FFFF99"/>
                    </a:solidFill>
                  </a:tcPr>
                </a:tc>
                <a:tc>
                  <a:txBody>
                    <a:bodyPr/>
                    <a:lstStyle/>
                    <a:p>
                      <a:pPr algn="ctr"/>
                      <a:r>
                        <a:rPr lang="en-GB" sz="1800" b="1" dirty="0" smtClean="0">
                          <a:solidFill>
                            <a:schemeClr val="tx1"/>
                          </a:solidFill>
                        </a:rPr>
                        <a:t>20</a:t>
                      </a:r>
                      <a:endParaRPr lang="en-GB" sz="1800" b="1" dirty="0">
                        <a:solidFill>
                          <a:schemeClr val="tx1"/>
                        </a:solidFill>
                      </a:endParaRPr>
                    </a:p>
                  </a:txBody>
                  <a:tcPr marL="91425" marR="91425" marT="45714" marB="45714" anchor="ctr">
                    <a:solidFill>
                      <a:srgbClr val="FFCCFF"/>
                    </a:solidFill>
                  </a:tcPr>
                </a:tc>
              </a:tr>
            </a:tbl>
          </a:graphicData>
        </a:graphic>
      </p:graphicFrame>
      <p:graphicFrame>
        <p:nvGraphicFramePr>
          <p:cNvPr id="9" name="Table 8"/>
          <p:cNvGraphicFramePr>
            <a:graphicFrameLocks noGrp="1"/>
          </p:cNvGraphicFramePr>
          <p:nvPr/>
        </p:nvGraphicFramePr>
        <p:xfrm>
          <a:off x="2484438" y="1847850"/>
          <a:ext cx="2543175" cy="4821232"/>
        </p:xfrm>
        <a:graphic>
          <a:graphicData uri="http://schemas.openxmlformats.org/drawingml/2006/table">
            <a:tbl>
              <a:tblPr firstRow="1" bandRow="1">
                <a:tableStyleId>{5940675A-B579-460E-94D1-54222C63F5DA}</a:tableStyleId>
              </a:tblPr>
              <a:tblGrid>
                <a:gridCol w="847725"/>
                <a:gridCol w="847725"/>
                <a:gridCol w="847725"/>
              </a:tblGrid>
              <a:tr h="370864">
                <a:tc>
                  <a:txBody>
                    <a:bodyPr/>
                    <a:lstStyle/>
                    <a:p>
                      <a:pPr algn="ctr"/>
                      <a:r>
                        <a:rPr lang="en-GB" sz="1800" b="1" dirty="0" smtClean="0"/>
                        <a:t>RANK</a:t>
                      </a:r>
                      <a:endParaRPr lang="en-GB" sz="1800" b="1" dirty="0"/>
                    </a:p>
                  </a:txBody>
                  <a:tcPr marL="91412" marR="91412" marT="45723" marB="45723"/>
                </a:tc>
                <a:tc>
                  <a:txBody>
                    <a:bodyPr/>
                    <a:lstStyle/>
                    <a:p>
                      <a:pPr algn="ctr"/>
                      <a:r>
                        <a:rPr lang="en-GB" sz="1800" b="1" dirty="0" smtClean="0"/>
                        <a:t>GP</a:t>
                      </a:r>
                      <a:endParaRPr lang="en-GB" sz="1800" b="1" dirty="0"/>
                    </a:p>
                  </a:txBody>
                  <a:tcPr marL="91412" marR="91412" marT="45723" marB="45723"/>
                </a:tc>
                <a:tc>
                  <a:txBody>
                    <a:bodyPr/>
                    <a:lstStyle/>
                    <a:p>
                      <a:pPr algn="ctr"/>
                      <a:r>
                        <a:rPr lang="en-GB" sz="1800" b="1" dirty="0" smtClean="0"/>
                        <a:t>U</a:t>
                      </a:r>
                      <a:endParaRPr lang="en-GB" sz="1800" b="1" dirty="0"/>
                    </a:p>
                  </a:txBody>
                  <a:tcPr marL="91412" marR="91412" marT="45723" marB="45723"/>
                </a:tc>
              </a:tr>
              <a:tr h="370864">
                <a:tc>
                  <a:txBody>
                    <a:bodyPr/>
                    <a:lstStyle/>
                    <a:p>
                      <a:pPr algn="ctr"/>
                      <a:r>
                        <a:rPr lang="en-GB" sz="1800" b="1" dirty="0" smtClean="0"/>
                        <a:t>30</a:t>
                      </a:r>
                      <a:endParaRPr lang="en-GB" sz="1800" b="1" dirty="0"/>
                    </a:p>
                  </a:txBody>
                  <a:tcPr marL="91412" marR="91412" marT="45723" marB="45723">
                    <a:solidFill>
                      <a:srgbClr val="FFFF99"/>
                    </a:solidFill>
                  </a:tcPr>
                </a:tc>
                <a:tc>
                  <a:txBody>
                    <a:bodyPr/>
                    <a:lstStyle/>
                    <a:p>
                      <a:pPr algn="ctr"/>
                      <a:r>
                        <a:rPr lang="en-GB" sz="1800" b="1" dirty="0" smtClean="0"/>
                        <a:t>A</a:t>
                      </a:r>
                      <a:endParaRPr lang="en-GB" sz="1800" b="1" dirty="0"/>
                    </a:p>
                  </a:txBody>
                  <a:tcPr marL="91412" marR="91412" marT="45723" marB="45723">
                    <a:solidFill>
                      <a:srgbClr val="FFFF99"/>
                    </a:solidFill>
                  </a:tcPr>
                </a:tc>
                <a:tc>
                  <a:txBody>
                    <a:bodyPr/>
                    <a:lstStyle/>
                    <a:p>
                      <a:pPr algn="ctr"/>
                      <a:endParaRPr lang="en-GB" sz="1800" b="1" dirty="0"/>
                    </a:p>
                  </a:txBody>
                  <a:tcPr marL="91412" marR="91412" marT="45723" marB="45723"/>
                </a:tc>
              </a:tr>
              <a:tr h="370864">
                <a:tc>
                  <a:txBody>
                    <a:bodyPr/>
                    <a:lstStyle/>
                    <a:p>
                      <a:pPr algn="ctr"/>
                      <a:r>
                        <a:rPr lang="en-GB" sz="1800" b="1" dirty="0" smtClean="0"/>
                        <a:t>27</a:t>
                      </a:r>
                      <a:endParaRPr lang="en-GB" sz="1800" b="1" dirty="0"/>
                    </a:p>
                  </a:txBody>
                  <a:tcPr marL="91412" marR="91412" marT="45723" marB="45723">
                    <a:solidFill>
                      <a:srgbClr val="FFFF99"/>
                    </a:solidFill>
                  </a:tcPr>
                </a:tc>
                <a:tc>
                  <a:txBody>
                    <a:bodyPr/>
                    <a:lstStyle/>
                    <a:p>
                      <a:pPr algn="ctr"/>
                      <a:r>
                        <a:rPr lang="en-GB" sz="1800" b="1" dirty="0" smtClean="0"/>
                        <a:t>A</a:t>
                      </a:r>
                      <a:endParaRPr lang="en-GB" sz="1800" b="1" dirty="0"/>
                    </a:p>
                  </a:txBody>
                  <a:tcPr marL="91412" marR="91412" marT="45723" marB="45723">
                    <a:solidFill>
                      <a:srgbClr val="FFFF99"/>
                    </a:solidFill>
                  </a:tcPr>
                </a:tc>
                <a:tc>
                  <a:txBody>
                    <a:bodyPr/>
                    <a:lstStyle/>
                    <a:p>
                      <a:pPr algn="ctr"/>
                      <a:endParaRPr lang="en-GB" sz="1800" b="1" dirty="0"/>
                    </a:p>
                  </a:txBody>
                  <a:tcPr marL="91412" marR="91412" marT="45723" marB="45723"/>
                </a:tc>
              </a:tr>
              <a:tr h="370864">
                <a:tc>
                  <a:txBody>
                    <a:bodyPr/>
                    <a:lstStyle/>
                    <a:p>
                      <a:pPr algn="ctr"/>
                      <a:r>
                        <a:rPr lang="en-GB" sz="1800" b="1" dirty="0" smtClean="0"/>
                        <a:t>26</a:t>
                      </a:r>
                      <a:endParaRPr lang="en-GB" sz="1800" b="1" dirty="0"/>
                    </a:p>
                  </a:txBody>
                  <a:tcPr marL="91412" marR="91412" marT="45723" marB="45723">
                    <a:solidFill>
                      <a:srgbClr val="FFFF99"/>
                    </a:solidFill>
                  </a:tcPr>
                </a:tc>
                <a:tc>
                  <a:txBody>
                    <a:bodyPr/>
                    <a:lstStyle/>
                    <a:p>
                      <a:pPr algn="ctr"/>
                      <a:r>
                        <a:rPr lang="en-GB" sz="1800" b="1" dirty="0" smtClean="0"/>
                        <a:t>A</a:t>
                      </a:r>
                      <a:endParaRPr lang="en-GB" sz="1800" b="1" dirty="0"/>
                    </a:p>
                  </a:txBody>
                  <a:tcPr marL="91412" marR="91412" marT="45723" marB="45723">
                    <a:solidFill>
                      <a:srgbClr val="FFFF99"/>
                    </a:solidFill>
                  </a:tcPr>
                </a:tc>
                <a:tc>
                  <a:txBody>
                    <a:bodyPr/>
                    <a:lstStyle/>
                    <a:p>
                      <a:pPr algn="ctr"/>
                      <a:endParaRPr lang="en-GB" sz="1800" b="1" dirty="0"/>
                    </a:p>
                  </a:txBody>
                  <a:tcPr marL="91412" marR="91412" marT="45723" marB="45723"/>
                </a:tc>
              </a:tr>
              <a:tr h="370864">
                <a:tc>
                  <a:txBody>
                    <a:bodyPr/>
                    <a:lstStyle/>
                    <a:p>
                      <a:pPr algn="ctr"/>
                      <a:r>
                        <a:rPr lang="en-GB" sz="1800" b="1" dirty="0" smtClean="0"/>
                        <a:t>20</a:t>
                      </a:r>
                      <a:endParaRPr lang="en-GB" sz="1800" b="1" dirty="0"/>
                    </a:p>
                  </a:txBody>
                  <a:tcPr marL="91412" marR="91412" marT="45723" marB="45723">
                    <a:solidFill>
                      <a:srgbClr val="FFCCFF"/>
                    </a:solidFill>
                  </a:tcPr>
                </a:tc>
                <a:tc>
                  <a:txBody>
                    <a:bodyPr/>
                    <a:lstStyle/>
                    <a:p>
                      <a:pPr algn="ctr"/>
                      <a:r>
                        <a:rPr lang="en-GB" sz="1800" b="1" dirty="0" smtClean="0"/>
                        <a:t>B</a:t>
                      </a:r>
                      <a:endParaRPr lang="en-GB" sz="1800" b="1" dirty="0"/>
                    </a:p>
                  </a:txBody>
                  <a:tcPr marL="91412" marR="91412" marT="45723" marB="45723">
                    <a:solidFill>
                      <a:srgbClr val="FFCCFF"/>
                    </a:solidFill>
                  </a:tcPr>
                </a:tc>
                <a:tc>
                  <a:txBody>
                    <a:bodyPr/>
                    <a:lstStyle/>
                    <a:p>
                      <a:pPr algn="ctr"/>
                      <a:endParaRPr lang="en-GB" sz="1800" b="1" dirty="0"/>
                    </a:p>
                  </a:txBody>
                  <a:tcPr marL="91412" marR="91412" marT="45723" marB="45723"/>
                </a:tc>
              </a:tr>
              <a:tr h="370864">
                <a:tc>
                  <a:txBody>
                    <a:bodyPr/>
                    <a:lstStyle/>
                    <a:p>
                      <a:pPr algn="ctr"/>
                      <a:r>
                        <a:rPr lang="en-GB" sz="1800" b="1" dirty="0" smtClean="0"/>
                        <a:t>16</a:t>
                      </a:r>
                      <a:endParaRPr lang="en-GB" sz="1800" b="1" dirty="0"/>
                    </a:p>
                  </a:txBody>
                  <a:tcPr marL="91412" marR="91412" marT="45723" marB="45723">
                    <a:solidFill>
                      <a:srgbClr val="FFFF99"/>
                    </a:solidFill>
                  </a:tcPr>
                </a:tc>
                <a:tc>
                  <a:txBody>
                    <a:bodyPr/>
                    <a:lstStyle/>
                    <a:p>
                      <a:pPr algn="ctr"/>
                      <a:r>
                        <a:rPr lang="en-GB" sz="1800" b="1" dirty="0" smtClean="0"/>
                        <a:t>A</a:t>
                      </a:r>
                      <a:endParaRPr lang="en-GB" sz="1800" b="1" dirty="0"/>
                    </a:p>
                  </a:txBody>
                  <a:tcPr marL="91412" marR="91412" marT="45723" marB="45723">
                    <a:solidFill>
                      <a:srgbClr val="FFFF99"/>
                    </a:solidFill>
                  </a:tcPr>
                </a:tc>
                <a:tc>
                  <a:txBody>
                    <a:bodyPr/>
                    <a:lstStyle/>
                    <a:p>
                      <a:pPr algn="ctr"/>
                      <a:endParaRPr lang="en-GB" sz="1800" b="1" dirty="0"/>
                    </a:p>
                  </a:txBody>
                  <a:tcPr marL="91412" marR="91412" marT="45723" marB="45723"/>
                </a:tc>
              </a:tr>
              <a:tr h="370864">
                <a:tc>
                  <a:txBody>
                    <a:bodyPr/>
                    <a:lstStyle/>
                    <a:p>
                      <a:pPr algn="ctr"/>
                      <a:r>
                        <a:rPr lang="en-GB" sz="1800" b="1" dirty="0" smtClean="0"/>
                        <a:t>12</a:t>
                      </a:r>
                      <a:endParaRPr lang="en-GB" sz="1800" b="1" dirty="0"/>
                    </a:p>
                  </a:txBody>
                  <a:tcPr marL="91412" marR="91412" marT="45723" marB="45723">
                    <a:solidFill>
                      <a:srgbClr val="FFCCFF"/>
                    </a:solidFill>
                  </a:tcPr>
                </a:tc>
                <a:tc>
                  <a:txBody>
                    <a:bodyPr/>
                    <a:lstStyle/>
                    <a:p>
                      <a:pPr algn="ctr"/>
                      <a:r>
                        <a:rPr lang="en-GB" sz="1800" b="1" dirty="0" smtClean="0"/>
                        <a:t>B</a:t>
                      </a:r>
                      <a:endParaRPr lang="en-GB" sz="1800" b="1" dirty="0"/>
                    </a:p>
                  </a:txBody>
                  <a:tcPr marL="91412" marR="91412" marT="45723" marB="45723">
                    <a:solidFill>
                      <a:srgbClr val="FFCCFF"/>
                    </a:solidFill>
                  </a:tcPr>
                </a:tc>
                <a:tc>
                  <a:txBody>
                    <a:bodyPr/>
                    <a:lstStyle/>
                    <a:p>
                      <a:pPr algn="ctr"/>
                      <a:endParaRPr lang="en-GB" sz="1800" b="1" dirty="0"/>
                    </a:p>
                  </a:txBody>
                  <a:tcPr marL="91412" marR="91412" marT="45723" marB="45723"/>
                </a:tc>
              </a:tr>
              <a:tr h="370864">
                <a:tc>
                  <a:txBody>
                    <a:bodyPr/>
                    <a:lstStyle/>
                    <a:p>
                      <a:pPr algn="ctr"/>
                      <a:r>
                        <a:rPr lang="en-GB" sz="1800" b="1" dirty="0" smtClean="0"/>
                        <a:t>10</a:t>
                      </a:r>
                      <a:endParaRPr lang="en-GB" sz="1800" b="1" dirty="0"/>
                    </a:p>
                  </a:txBody>
                  <a:tcPr marL="91412" marR="91412" marT="45723" marB="45723">
                    <a:solidFill>
                      <a:srgbClr val="FFFF99"/>
                    </a:solidFill>
                  </a:tcPr>
                </a:tc>
                <a:tc>
                  <a:txBody>
                    <a:bodyPr/>
                    <a:lstStyle/>
                    <a:p>
                      <a:pPr algn="ctr"/>
                      <a:r>
                        <a:rPr lang="en-GB" sz="1800" b="1" dirty="0" smtClean="0"/>
                        <a:t>A</a:t>
                      </a:r>
                      <a:endParaRPr lang="en-GB" sz="1800" b="1" dirty="0"/>
                    </a:p>
                  </a:txBody>
                  <a:tcPr marL="91412" marR="91412" marT="45723" marB="45723">
                    <a:solidFill>
                      <a:srgbClr val="FFFF99"/>
                    </a:solidFill>
                  </a:tcPr>
                </a:tc>
                <a:tc>
                  <a:txBody>
                    <a:bodyPr/>
                    <a:lstStyle/>
                    <a:p>
                      <a:pPr algn="ctr"/>
                      <a:endParaRPr lang="en-GB" sz="1800" b="1" dirty="0"/>
                    </a:p>
                  </a:txBody>
                  <a:tcPr marL="91412" marR="91412" marT="45723" marB="45723"/>
                </a:tc>
              </a:tr>
              <a:tr h="370864">
                <a:tc>
                  <a:txBody>
                    <a:bodyPr/>
                    <a:lstStyle/>
                    <a:p>
                      <a:pPr algn="ctr"/>
                      <a:r>
                        <a:rPr lang="en-GB" sz="1800" b="1" dirty="0" smtClean="0"/>
                        <a:t>7</a:t>
                      </a:r>
                      <a:endParaRPr lang="en-GB" sz="1800" b="1" dirty="0"/>
                    </a:p>
                  </a:txBody>
                  <a:tcPr marL="91412" marR="91412" marT="45723" marB="45723">
                    <a:solidFill>
                      <a:srgbClr val="FFCCFF"/>
                    </a:solidFill>
                  </a:tcPr>
                </a:tc>
                <a:tc>
                  <a:txBody>
                    <a:bodyPr/>
                    <a:lstStyle/>
                    <a:p>
                      <a:pPr algn="ctr"/>
                      <a:r>
                        <a:rPr lang="en-GB" sz="1800" b="1" dirty="0" smtClean="0"/>
                        <a:t>B</a:t>
                      </a:r>
                      <a:endParaRPr lang="en-GB" sz="1800" b="1" dirty="0"/>
                    </a:p>
                  </a:txBody>
                  <a:tcPr marL="91412" marR="91412" marT="45723" marB="45723">
                    <a:solidFill>
                      <a:srgbClr val="FFCCFF"/>
                    </a:solidFill>
                  </a:tcPr>
                </a:tc>
                <a:tc>
                  <a:txBody>
                    <a:bodyPr/>
                    <a:lstStyle/>
                    <a:p>
                      <a:pPr algn="ctr"/>
                      <a:endParaRPr lang="en-GB" sz="1800" b="1" dirty="0"/>
                    </a:p>
                  </a:txBody>
                  <a:tcPr marL="91412" marR="91412" marT="45723" marB="45723"/>
                </a:tc>
              </a:tr>
              <a:tr h="370864">
                <a:tc>
                  <a:txBody>
                    <a:bodyPr/>
                    <a:lstStyle/>
                    <a:p>
                      <a:pPr algn="ctr"/>
                      <a:r>
                        <a:rPr lang="en-GB" sz="1800" b="1" dirty="0" smtClean="0"/>
                        <a:t>6</a:t>
                      </a:r>
                      <a:endParaRPr lang="en-GB" sz="1800" b="1" dirty="0"/>
                    </a:p>
                  </a:txBody>
                  <a:tcPr marL="91412" marR="91412" marT="45723" marB="45723">
                    <a:solidFill>
                      <a:srgbClr val="FFFF99"/>
                    </a:solidFill>
                  </a:tcPr>
                </a:tc>
                <a:tc>
                  <a:txBody>
                    <a:bodyPr/>
                    <a:lstStyle/>
                    <a:p>
                      <a:pPr algn="ctr"/>
                      <a:r>
                        <a:rPr lang="en-GB" sz="1800" b="1" dirty="0" smtClean="0"/>
                        <a:t>A</a:t>
                      </a:r>
                      <a:endParaRPr lang="en-GB" sz="1800" b="1" dirty="0"/>
                    </a:p>
                  </a:txBody>
                  <a:tcPr marL="91412" marR="91412" marT="45723" marB="45723">
                    <a:solidFill>
                      <a:srgbClr val="FFFF99"/>
                    </a:solidFill>
                  </a:tcPr>
                </a:tc>
                <a:tc>
                  <a:txBody>
                    <a:bodyPr/>
                    <a:lstStyle/>
                    <a:p>
                      <a:pPr algn="ctr"/>
                      <a:endParaRPr lang="en-GB" sz="1800" b="1" dirty="0"/>
                    </a:p>
                  </a:txBody>
                  <a:tcPr marL="91412" marR="91412" marT="45723" marB="45723"/>
                </a:tc>
              </a:tr>
              <a:tr h="370864">
                <a:tc>
                  <a:txBody>
                    <a:bodyPr/>
                    <a:lstStyle/>
                    <a:p>
                      <a:pPr algn="ctr"/>
                      <a:r>
                        <a:rPr lang="en-GB" sz="1800" b="1" dirty="0" smtClean="0"/>
                        <a:t>5</a:t>
                      </a:r>
                      <a:endParaRPr lang="en-GB" sz="1800" b="1" dirty="0"/>
                    </a:p>
                  </a:txBody>
                  <a:tcPr marL="91412" marR="91412" marT="45723" marB="45723">
                    <a:solidFill>
                      <a:srgbClr val="FFCCFF"/>
                    </a:solidFill>
                  </a:tcPr>
                </a:tc>
                <a:tc>
                  <a:txBody>
                    <a:bodyPr/>
                    <a:lstStyle/>
                    <a:p>
                      <a:pPr algn="ctr"/>
                      <a:r>
                        <a:rPr lang="en-GB" sz="1800" b="1" dirty="0" smtClean="0"/>
                        <a:t>B</a:t>
                      </a:r>
                      <a:endParaRPr lang="en-GB" sz="1800" b="1" dirty="0"/>
                    </a:p>
                  </a:txBody>
                  <a:tcPr marL="91412" marR="91412" marT="45723" marB="45723">
                    <a:solidFill>
                      <a:srgbClr val="FFCCFF"/>
                    </a:solidFill>
                  </a:tcPr>
                </a:tc>
                <a:tc>
                  <a:txBody>
                    <a:bodyPr/>
                    <a:lstStyle/>
                    <a:p>
                      <a:pPr algn="ctr"/>
                      <a:endParaRPr lang="en-GB" sz="1800" b="1" dirty="0"/>
                    </a:p>
                  </a:txBody>
                  <a:tcPr marL="91412" marR="91412" marT="45723" marB="45723"/>
                </a:tc>
              </a:tr>
              <a:tr h="370864">
                <a:tc>
                  <a:txBody>
                    <a:bodyPr/>
                    <a:lstStyle/>
                    <a:p>
                      <a:pPr algn="ctr"/>
                      <a:r>
                        <a:rPr lang="en-GB" sz="1800" b="1" dirty="0" smtClean="0"/>
                        <a:t>2</a:t>
                      </a:r>
                      <a:endParaRPr lang="en-GB" sz="1800" b="1" dirty="0"/>
                    </a:p>
                  </a:txBody>
                  <a:tcPr marL="91412" marR="91412" marT="45723" marB="45723">
                    <a:solidFill>
                      <a:srgbClr val="FFCCFF"/>
                    </a:solidFill>
                  </a:tcPr>
                </a:tc>
                <a:tc>
                  <a:txBody>
                    <a:bodyPr/>
                    <a:lstStyle/>
                    <a:p>
                      <a:pPr algn="ctr"/>
                      <a:r>
                        <a:rPr lang="en-GB" sz="1800" b="1" dirty="0" smtClean="0"/>
                        <a:t>B</a:t>
                      </a:r>
                      <a:endParaRPr lang="en-GB" sz="1800" b="1" dirty="0"/>
                    </a:p>
                  </a:txBody>
                  <a:tcPr marL="91412" marR="91412" marT="45723" marB="45723">
                    <a:solidFill>
                      <a:srgbClr val="FFCCFF"/>
                    </a:solidFill>
                  </a:tcPr>
                </a:tc>
                <a:tc>
                  <a:txBody>
                    <a:bodyPr/>
                    <a:lstStyle/>
                    <a:p>
                      <a:pPr algn="ctr"/>
                      <a:endParaRPr lang="en-GB" sz="1800" b="1" dirty="0"/>
                    </a:p>
                  </a:txBody>
                  <a:tcPr marL="91412" marR="91412" marT="45723" marB="45723"/>
                </a:tc>
              </a:tr>
              <a:tr h="370864">
                <a:tc>
                  <a:txBody>
                    <a:bodyPr/>
                    <a:lstStyle/>
                    <a:p>
                      <a:pPr algn="ctr"/>
                      <a:r>
                        <a:rPr lang="en-GB" sz="1800" b="1" dirty="0" smtClean="0"/>
                        <a:t>1</a:t>
                      </a:r>
                      <a:endParaRPr lang="en-GB" sz="1800" b="1" dirty="0"/>
                    </a:p>
                  </a:txBody>
                  <a:tcPr marL="91412" marR="91412" marT="45723" marB="45723">
                    <a:solidFill>
                      <a:srgbClr val="FFCCFF"/>
                    </a:solidFill>
                  </a:tcPr>
                </a:tc>
                <a:tc>
                  <a:txBody>
                    <a:bodyPr/>
                    <a:lstStyle/>
                    <a:p>
                      <a:pPr algn="ctr"/>
                      <a:r>
                        <a:rPr lang="en-GB" sz="1800" b="1" dirty="0" smtClean="0"/>
                        <a:t>B</a:t>
                      </a:r>
                      <a:endParaRPr lang="en-GB" sz="1800" b="1" dirty="0"/>
                    </a:p>
                  </a:txBody>
                  <a:tcPr marL="91412" marR="91412" marT="45723" marB="45723">
                    <a:solidFill>
                      <a:srgbClr val="FFCCFF"/>
                    </a:solidFill>
                  </a:tcPr>
                </a:tc>
                <a:tc>
                  <a:txBody>
                    <a:bodyPr/>
                    <a:lstStyle/>
                    <a:p>
                      <a:pPr algn="ctr"/>
                      <a:endParaRPr lang="en-GB" sz="1800" b="1" dirty="0"/>
                    </a:p>
                  </a:txBody>
                  <a:tcPr marL="91412" marR="91412" marT="45723" marB="45723"/>
                </a:tc>
              </a:tr>
            </a:tbl>
          </a:graphicData>
        </a:graphic>
      </p:graphicFrame>
      <p:sp>
        <p:nvSpPr>
          <p:cNvPr id="11" name="Rectangle 3"/>
          <p:cNvSpPr txBox="1">
            <a:spLocks noChangeArrowheads="1"/>
          </p:cNvSpPr>
          <p:nvPr/>
        </p:nvSpPr>
        <p:spPr bwMode="auto">
          <a:xfrm>
            <a:off x="250825" y="5445125"/>
            <a:ext cx="1944688" cy="1223963"/>
          </a:xfrm>
          <a:prstGeom prst="rect">
            <a:avLst/>
          </a:prstGeom>
          <a:noFill/>
          <a:ln w="12699">
            <a:noFill/>
            <a:miter lim="800000"/>
            <a:headEnd/>
            <a:tailEnd/>
          </a:ln>
        </p:spPr>
        <p:txBody>
          <a:bodyPr lIns="90488" tIns="44450" rIns="90488" bIns="44450"/>
          <a:lstStyle/>
          <a:p>
            <a:pPr>
              <a:spcBef>
                <a:spcPts val="600"/>
              </a:spcBef>
              <a:buClr>
                <a:srgbClr val="FF0000"/>
              </a:buClr>
              <a:buSzPct val="140000"/>
              <a:defRPr/>
            </a:pPr>
            <a:r>
              <a:rPr lang="en-GB" kern="0" dirty="0">
                <a:latin typeface="+mn-lt"/>
              </a:rPr>
              <a:t>Combine groups A and B in rank order</a:t>
            </a:r>
          </a:p>
        </p:txBody>
      </p:sp>
      <p:sp>
        <p:nvSpPr>
          <p:cNvPr id="12" name="Rectangle 3"/>
          <p:cNvSpPr txBox="1">
            <a:spLocks noChangeArrowheads="1"/>
          </p:cNvSpPr>
          <p:nvPr/>
        </p:nvSpPr>
        <p:spPr bwMode="auto">
          <a:xfrm>
            <a:off x="331788" y="1773238"/>
            <a:ext cx="1936750" cy="1439862"/>
          </a:xfrm>
          <a:prstGeom prst="rect">
            <a:avLst/>
          </a:prstGeom>
          <a:noFill/>
          <a:ln w="12699">
            <a:noFill/>
            <a:miter lim="800000"/>
            <a:headEnd/>
            <a:tailEnd/>
          </a:ln>
        </p:spPr>
        <p:txBody>
          <a:bodyPr lIns="90488" tIns="44450" rIns="90488" bIns="44450"/>
          <a:lstStyle/>
          <a:p>
            <a:pPr>
              <a:spcBef>
                <a:spcPts val="600"/>
              </a:spcBef>
              <a:buClr>
                <a:srgbClr val="FF0000"/>
              </a:buClr>
              <a:buSzPct val="140000"/>
              <a:defRPr/>
            </a:pPr>
            <a:r>
              <a:rPr lang="en-GB" kern="0" dirty="0">
                <a:latin typeface="+mn-lt"/>
              </a:rPr>
              <a:t>Two groups, A and B</a:t>
            </a:r>
          </a:p>
        </p:txBody>
      </p:sp>
      <p:cxnSp>
        <p:nvCxnSpPr>
          <p:cNvPr id="23" name="Straight Arrow Connector 22"/>
          <p:cNvCxnSpPr>
            <a:cxnSpLocks noChangeShapeType="1"/>
          </p:cNvCxnSpPr>
          <p:nvPr/>
        </p:nvCxnSpPr>
        <p:spPr bwMode="auto">
          <a:xfrm rot="5400000">
            <a:off x="1042194" y="5372894"/>
            <a:ext cx="288925" cy="1587"/>
          </a:xfrm>
          <a:prstGeom prst="straightConnector1">
            <a:avLst/>
          </a:prstGeom>
          <a:noFill/>
          <a:ln w="50800"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5" name="Straight Arrow Connector 24"/>
          <p:cNvCxnSpPr>
            <a:cxnSpLocks noChangeShapeType="1"/>
          </p:cNvCxnSpPr>
          <p:nvPr/>
        </p:nvCxnSpPr>
        <p:spPr bwMode="auto">
          <a:xfrm rot="5400000" flipH="1" flipV="1">
            <a:off x="1836738" y="5734050"/>
            <a:ext cx="719137" cy="430213"/>
          </a:xfrm>
          <a:prstGeom prst="straightConnector1">
            <a:avLst/>
          </a:prstGeom>
          <a:noFill/>
          <a:ln w="50800"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7" name="Straight Arrow Connector 26"/>
          <p:cNvCxnSpPr>
            <a:cxnSpLocks noChangeShapeType="1"/>
          </p:cNvCxnSpPr>
          <p:nvPr/>
        </p:nvCxnSpPr>
        <p:spPr bwMode="auto">
          <a:xfrm flipV="1">
            <a:off x="1403350" y="6308725"/>
            <a:ext cx="574675" cy="288925"/>
          </a:xfrm>
          <a:prstGeom prst="straightConnector1">
            <a:avLst/>
          </a:prstGeom>
          <a:noFill/>
          <a:ln w="50800" algn="ctr">
            <a:solidFill>
              <a:schemeClr val="tx1"/>
            </a:solidFill>
            <a:round/>
            <a:headEnd/>
            <a:tailEnd/>
          </a:ln>
          <a:extLst>
            <a:ext uri="{909E8E84-426E-40DD-AFC4-6F175D3DCCD1}">
              <a14:hiddenFill xmlns:a14="http://schemas.microsoft.com/office/drawing/2010/main">
                <a:noFill/>
              </a14:hiddenFill>
            </a:ext>
          </a:extLst>
        </p:spPr>
      </p:cxnSp>
      <p:cxnSp>
        <p:nvCxnSpPr>
          <p:cNvPr id="3" name="Straight Arrow Connector 2"/>
          <p:cNvCxnSpPr/>
          <p:nvPr/>
        </p:nvCxnSpPr>
        <p:spPr bwMode="auto">
          <a:xfrm flipV="1">
            <a:off x="1042988" y="2420938"/>
            <a:ext cx="1584325" cy="2447925"/>
          </a:xfrm>
          <a:prstGeom prst="straightConnector1">
            <a:avLst/>
          </a:prstGeom>
          <a:solidFill>
            <a:schemeClr val="accent1"/>
          </a:solidFill>
          <a:ln w="25400" cap="flat" cmpd="sng" algn="ctr">
            <a:solidFill>
              <a:schemeClr val="bg2">
                <a:lumMod val="75000"/>
              </a:schemeClr>
            </a:solidFill>
            <a:prstDash val="solid"/>
            <a:round/>
            <a:headEnd type="none" w="med" len="med"/>
            <a:tailEnd type="triangle"/>
          </a:ln>
          <a:effectLst/>
        </p:spPr>
      </p:cxnSp>
      <p:cxnSp>
        <p:nvCxnSpPr>
          <p:cNvPr id="15" name="Straight Arrow Connector 14"/>
          <p:cNvCxnSpPr/>
          <p:nvPr/>
        </p:nvCxnSpPr>
        <p:spPr bwMode="auto">
          <a:xfrm flipV="1">
            <a:off x="1042988" y="2781300"/>
            <a:ext cx="1584325" cy="287338"/>
          </a:xfrm>
          <a:prstGeom prst="straightConnector1">
            <a:avLst/>
          </a:prstGeom>
          <a:solidFill>
            <a:schemeClr val="accent1"/>
          </a:solidFill>
          <a:ln w="25400" cap="flat" cmpd="sng" algn="ctr">
            <a:solidFill>
              <a:schemeClr val="bg2">
                <a:lumMod val="75000"/>
              </a:schemeClr>
            </a:solidFill>
            <a:prstDash val="solid"/>
            <a:round/>
            <a:headEnd type="none" w="med" len="med"/>
            <a:tailEnd type="triangle"/>
          </a:ln>
          <a:effectLst/>
        </p:spPr>
      </p:cxnSp>
      <p:cxnSp>
        <p:nvCxnSpPr>
          <p:cNvPr id="17" name="Straight Arrow Connector 16"/>
          <p:cNvCxnSpPr/>
          <p:nvPr/>
        </p:nvCxnSpPr>
        <p:spPr bwMode="auto">
          <a:xfrm flipV="1">
            <a:off x="1116013" y="3141663"/>
            <a:ext cx="1511300" cy="287337"/>
          </a:xfrm>
          <a:prstGeom prst="straightConnector1">
            <a:avLst/>
          </a:prstGeom>
          <a:solidFill>
            <a:schemeClr val="accent1"/>
          </a:solidFill>
          <a:ln w="25400" cap="flat" cmpd="sng" algn="ctr">
            <a:solidFill>
              <a:schemeClr val="bg2">
                <a:lumMod val="75000"/>
              </a:schemeClr>
            </a:solidFill>
            <a:prstDash val="solid"/>
            <a:round/>
            <a:headEnd type="none" w="med" len="med"/>
            <a:tailEnd type="triangle"/>
          </a:ln>
          <a:effectLst/>
        </p:spPr>
      </p:cxnSp>
      <p:cxnSp>
        <p:nvCxnSpPr>
          <p:cNvPr id="19" name="Straight Arrow Connector 18"/>
          <p:cNvCxnSpPr/>
          <p:nvPr/>
        </p:nvCxnSpPr>
        <p:spPr bwMode="auto">
          <a:xfrm flipV="1">
            <a:off x="1871663" y="3500438"/>
            <a:ext cx="755650" cy="1368425"/>
          </a:xfrm>
          <a:prstGeom prst="straightConnector1">
            <a:avLst/>
          </a:prstGeom>
          <a:solidFill>
            <a:schemeClr val="accent1"/>
          </a:solidFill>
          <a:ln w="25400" cap="flat" cmpd="sng" algn="ctr">
            <a:solidFill>
              <a:schemeClr val="bg2">
                <a:lumMod val="75000"/>
              </a:schemeClr>
            </a:solidFill>
            <a:prstDash val="solid"/>
            <a:round/>
            <a:headEnd type="none" w="med" len="med"/>
            <a:tailEnd type="triangle"/>
          </a:ln>
          <a:effectLst/>
        </p:spPr>
      </p:cxnSp>
    </p:spTree>
    <p:extLst>
      <p:ext uri="{BB962C8B-B14F-4D97-AF65-F5344CB8AC3E}">
        <p14:creationId xmlns:p14="http://schemas.microsoft.com/office/powerpoint/2010/main" val="356355710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7"/>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4" fill="hold"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wipe(down)">
                                      <p:cBhvr>
                                        <p:cTn id="21" dur="500"/>
                                        <p:tgtEl>
                                          <p:spTgt spid="3"/>
                                        </p:tgtEl>
                                      </p:cBhvr>
                                    </p:animEffect>
                                  </p:childTnLst>
                                </p:cTn>
                              </p:par>
                            </p:childTnLst>
                          </p:cTn>
                        </p:par>
                        <p:par>
                          <p:cTn id="22" fill="hold" nodeType="afterGroup">
                            <p:stCondLst>
                              <p:cond delay="500"/>
                            </p:stCondLst>
                            <p:childTnLst>
                              <p:par>
                                <p:cTn id="23" presetID="22" presetClass="entr" presetSubtype="4" fill="hold" nodeType="after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wipe(down)">
                                      <p:cBhvr>
                                        <p:cTn id="25" dur="500"/>
                                        <p:tgtEl>
                                          <p:spTgt spid="15"/>
                                        </p:tgtEl>
                                      </p:cBhvr>
                                    </p:animEffect>
                                  </p:childTnLst>
                                </p:cTn>
                              </p:par>
                            </p:childTnLst>
                          </p:cTn>
                        </p:par>
                        <p:par>
                          <p:cTn id="26" fill="hold" nodeType="afterGroup">
                            <p:stCondLst>
                              <p:cond delay="1000"/>
                            </p:stCondLst>
                            <p:childTnLst>
                              <p:par>
                                <p:cTn id="27" presetID="22" presetClass="entr" presetSubtype="4" fill="hold" nodeType="after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wipe(down)">
                                      <p:cBhvr>
                                        <p:cTn id="29" dur="500"/>
                                        <p:tgtEl>
                                          <p:spTgt spid="17"/>
                                        </p:tgtEl>
                                      </p:cBhvr>
                                    </p:animEffect>
                                  </p:childTnLst>
                                </p:cTn>
                              </p:par>
                            </p:childTnLst>
                          </p:cTn>
                        </p:par>
                        <p:par>
                          <p:cTn id="30" fill="hold" nodeType="afterGroup">
                            <p:stCondLst>
                              <p:cond delay="1500"/>
                            </p:stCondLst>
                            <p:childTnLst>
                              <p:par>
                                <p:cTn id="31" presetID="22" presetClass="entr" presetSubtype="4" fill="hold" nodeType="afterEffect">
                                  <p:stCondLst>
                                    <p:cond delay="0"/>
                                  </p:stCondLst>
                                  <p:childTnLst>
                                    <p:set>
                                      <p:cBhvr>
                                        <p:cTn id="32" dur="1" fill="hold">
                                          <p:stCondLst>
                                            <p:cond delay="0"/>
                                          </p:stCondLst>
                                        </p:cTn>
                                        <p:tgtEl>
                                          <p:spTgt spid="19"/>
                                        </p:tgtEl>
                                        <p:attrNameLst>
                                          <p:attrName>style.visibility</p:attrName>
                                        </p:attrNameLst>
                                      </p:cBhvr>
                                      <p:to>
                                        <p:strVal val="visible"/>
                                      </p:to>
                                    </p:set>
                                    <p:animEffect transition="in" filter="wipe(down)">
                                      <p:cBhvr>
                                        <p:cTn id="33"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n-GB" smtClean="0"/>
              <a:t>MANN-WHITNEY U TEST</a:t>
            </a:r>
          </a:p>
        </p:txBody>
      </p:sp>
      <p:graphicFrame>
        <p:nvGraphicFramePr>
          <p:cNvPr id="8" name="Table 7"/>
          <p:cNvGraphicFramePr>
            <a:graphicFrameLocks noGrp="1"/>
          </p:cNvGraphicFramePr>
          <p:nvPr/>
        </p:nvGraphicFramePr>
        <p:xfrm>
          <a:off x="371475" y="2565400"/>
          <a:ext cx="1679576" cy="2595565"/>
        </p:xfrm>
        <a:graphic>
          <a:graphicData uri="http://schemas.openxmlformats.org/drawingml/2006/table">
            <a:tbl>
              <a:tblPr firstRow="1" bandRow="1">
                <a:tableStyleId>{5940675A-B579-460E-94D1-54222C63F5DA}</a:tableStyleId>
              </a:tblPr>
              <a:tblGrid>
                <a:gridCol w="839788"/>
                <a:gridCol w="839788"/>
              </a:tblGrid>
              <a:tr h="370795">
                <a:tc>
                  <a:txBody>
                    <a:bodyPr/>
                    <a:lstStyle/>
                    <a:p>
                      <a:pPr algn="ctr"/>
                      <a:r>
                        <a:rPr lang="en-GB" sz="1800" b="1" dirty="0" smtClean="0">
                          <a:solidFill>
                            <a:schemeClr val="tx1"/>
                          </a:solidFill>
                        </a:rPr>
                        <a:t>A</a:t>
                      </a:r>
                      <a:endParaRPr lang="en-GB" sz="1800" b="1" dirty="0">
                        <a:solidFill>
                          <a:schemeClr val="tx1"/>
                        </a:solidFill>
                      </a:endParaRPr>
                    </a:p>
                  </a:txBody>
                  <a:tcPr marL="91425" marR="91425" marT="45714" marB="45714" anchor="ctr">
                    <a:solidFill>
                      <a:srgbClr val="FFFF99"/>
                    </a:solidFill>
                  </a:tcPr>
                </a:tc>
                <a:tc>
                  <a:txBody>
                    <a:bodyPr/>
                    <a:lstStyle/>
                    <a:p>
                      <a:pPr algn="ctr"/>
                      <a:r>
                        <a:rPr lang="en-GB" sz="1800" b="1" dirty="0" smtClean="0">
                          <a:solidFill>
                            <a:schemeClr val="tx1"/>
                          </a:solidFill>
                        </a:rPr>
                        <a:t>B</a:t>
                      </a:r>
                      <a:endParaRPr lang="en-GB" sz="1800" b="1" dirty="0">
                        <a:solidFill>
                          <a:schemeClr val="tx1"/>
                        </a:solidFill>
                      </a:endParaRPr>
                    </a:p>
                  </a:txBody>
                  <a:tcPr marL="91425" marR="91425" marT="45714" marB="45714" anchor="ctr">
                    <a:solidFill>
                      <a:srgbClr val="FFCCFF"/>
                    </a:solidFill>
                  </a:tcPr>
                </a:tc>
              </a:tr>
              <a:tr h="370795">
                <a:tc>
                  <a:txBody>
                    <a:bodyPr/>
                    <a:lstStyle/>
                    <a:p>
                      <a:pPr algn="ctr"/>
                      <a:r>
                        <a:rPr lang="en-GB" sz="1800" b="1" dirty="0" smtClean="0">
                          <a:solidFill>
                            <a:schemeClr val="tx1"/>
                          </a:solidFill>
                        </a:rPr>
                        <a:t>27</a:t>
                      </a:r>
                      <a:endParaRPr lang="en-GB" sz="1800" b="1" dirty="0">
                        <a:solidFill>
                          <a:schemeClr val="tx1"/>
                        </a:solidFill>
                      </a:endParaRPr>
                    </a:p>
                  </a:txBody>
                  <a:tcPr marL="91425" marR="91425" marT="45714" marB="45714" anchor="ctr">
                    <a:solidFill>
                      <a:srgbClr val="FFFF99"/>
                    </a:solidFill>
                  </a:tcPr>
                </a:tc>
                <a:tc>
                  <a:txBody>
                    <a:bodyPr/>
                    <a:lstStyle/>
                    <a:p>
                      <a:pPr algn="ctr"/>
                      <a:r>
                        <a:rPr lang="en-GB" sz="1800" b="1" dirty="0" smtClean="0">
                          <a:solidFill>
                            <a:schemeClr val="tx1"/>
                          </a:solidFill>
                        </a:rPr>
                        <a:t>1</a:t>
                      </a:r>
                      <a:endParaRPr lang="en-GB" sz="1800" b="1" dirty="0">
                        <a:solidFill>
                          <a:schemeClr val="tx1"/>
                        </a:solidFill>
                      </a:endParaRPr>
                    </a:p>
                  </a:txBody>
                  <a:tcPr marL="91425" marR="91425" marT="45714" marB="45714" anchor="ctr">
                    <a:solidFill>
                      <a:srgbClr val="FFCCFF"/>
                    </a:solidFill>
                  </a:tcPr>
                </a:tc>
              </a:tr>
              <a:tr h="370795">
                <a:tc>
                  <a:txBody>
                    <a:bodyPr/>
                    <a:lstStyle/>
                    <a:p>
                      <a:pPr algn="ctr"/>
                      <a:r>
                        <a:rPr lang="en-GB" sz="1800" b="1" dirty="0" smtClean="0">
                          <a:solidFill>
                            <a:schemeClr val="tx1"/>
                          </a:solidFill>
                        </a:rPr>
                        <a:t>26</a:t>
                      </a:r>
                      <a:endParaRPr lang="en-GB" sz="1800" b="1" dirty="0">
                        <a:solidFill>
                          <a:schemeClr val="tx1"/>
                        </a:solidFill>
                      </a:endParaRPr>
                    </a:p>
                  </a:txBody>
                  <a:tcPr marL="91425" marR="91425" marT="45714" marB="45714" anchor="ctr">
                    <a:solidFill>
                      <a:srgbClr val="FFFF99"/>
                    </a:solidFill>
                  </a:tcPr>
                </a:tc>
                <a:tc>
                  <a:txBody>
                    <a:bodyPr/>
                    <a:lstStyle/>
                    <a:p>
                      <a:pPr algn="ctr"/>
                      <a:r>
                        <a:rPr lang="en-GB" sz="1800" b="1" dirty="0" smtClean="0">
                          <a:solidFill>
                            <a:schemeClr val="tx1"/>
                          </a:solidFill>
                        </a:rPr>
                        <a:t>7</a:t>
                      </a:r>
                      <a:endParaRPr lang="en-GB" sz="1800" b="1" dirty="0">
                        <a:solidFill>
                          <a:schemeClr val="tx1"/>
                        </a:solidFill>
                      </a:endParaRPr>
                    </a:p>
                  </a:txBody>
                  <a:tcPr marL="91425" marR="91425" marT="45714" marB="45714" anchor="ctr">
                    <a:solidFill>
                      <a:srgbClr val="FFCCFF"/>
                    </a:solidFill>
                  </a:tcPr>
                </a:tc>
              </a:tr>
              <a:tr h="370795">
                <a:tc>
                  <a:txBody>
                    <a:bodyPr/>
                    <a:lstStyle/>
                    <a:p>
                      <a:pPr algn="ctr"/>
                      <a:r>
                        <a:rPr lang="en-GB" sz="1800" b="1" dirty="0" smtClean="0">
                          <a:solidFill>
                            <a:schemeClr val="tx1"/>
                          </a:solidFill>
                        </a:rPr>
                        <a:t>6</a:t>
                      </a:r>
                      <a:endParaRPr lang="en-GB" sz="1800" b="1" dirty="0">
                        <a:solidFill>
                          <a:schemeClr val="tx1"/>
                        </a:solidFill>
                      </a:endParaRPr>
                    </a:p>
                  </a:txBody>
                  <a:tcPr marL="91425" marR="91425" marT="45714" marB="45714" anchor="ctr">
                    <a:solidFill>
                      <a:srgbClr val="FFFF99"/>
                    </a:solidFill>
                  </a:tcPr>
                </a:tc>
                <a:tc>
                  <a:txBody>
                    <a:bodyPr/>
                    <a:lstStyle/>
                    <a:p>
                      <a:pPr algn="ctr"/>
                      <a:r>
                        <a:rPr lang="en-GB" sz="1800" b="1" dirty="0" smtClean="0">
                          <a:solidFill>
                            <a:schemeClr val="tx1"/>
                          </a:solidFill>
                        </a:rPr>
                        <a:t>12</a:t>
                      </a:r>
                      <a:endParaRPr lang="en-GB" sz="1800" b="1" dirty="0">
                        <a:solidFill>
                          <a:schemeClr val="tx1"/>
                        </a:solidFill>
                      </a:endParaRPr>
                    </a:p>
                  </a:txBody>
                  <a:tcPr marL="91425" marR="91425" marT="45714" marB="45714" anchor="ctr">
                    <a:solidFill>
                      <a:srgbClr val="FFCCFF"/>
                    </a:solidFill>
                  </a:tcPr>
                </a:tc>
              </a:tr>
              <a:tr h="370795">
                <a:tc>
                  <a:txBody>
                    <a:bodyPr/>
                    <a:lstStyle/>
                    <a:p>
                      <a:pPr algn="ctr"/>
                      <a:r>
                        <a:rPr lang="en-GB" sz="1800" b="1" dirty="0" smtClean="0">
                          <a:solidFill>
                            <a:schemeClr val="tx1"/>
                          </a:solidFill>
                        </a:rPr>
                        <a:t>10</a:t>
                      </a:r>
                      <a:endParaRPr lang="en-GB" sz="1800" b="1" dirty="0">
                        <a:solidFill>
                          <a:schemeClr val="tx1"/>
                        </a:solidFill>
                      </a:endParaRPr>
                    </a:p>
                  </a:txBody>
                  <a:tcPr marL="91425" marR="91425" marT="45714" marB="45714" anchor="ctr">
                    <a:solidFill>
                      <a:srgbClr val="FFFF99"/>
                    </a:solidFill>
                  </a:tcPr>
                </a:tc>
                <a:tc>
                  <a:txBody>
                    <a:bodyPr/>
                    <a:lstStyle/>
                    <a:p>
                      <a:pPr algn="ctr"/>
                      <a:r>
                        <a:rPr lang="en-GB" sz="1800" b="1" dirty="0" smtClean="0">
                          <a:solidFill>
                            <a:schemeClr val="tx1"/>
                          </a:solidFill>
                        </a:rPr>
                        <a:t>5</a:t>
                      </a:r>
                      <a:endParaRPr lang="en-GB" sz="1800" b="1" dirty="0">
                        <a:solidFill>
                          <a:schemeClr val="tx1"/>
                        </a:solidFill>
                      </a:endParaRPr>
                    </a:p>
                  </a:txBody>
                  <a:tcPr marL="91425" marR="91425" marT="45714" marB="45714" anchor="ctr">
                    <a:solidFill>
                      <a:srgbClr val="FFCCFF"/>
                    </a:solidFill>
                  </a:tcPr>
                </a:tc>
              </a:tr>
              <a:tr h="370795">
                <a:tc>
                  <a:txBody>
                    <a:bodyPr/>
                    <a:lstStyle/>
                    <a:p>
                      <a:pPr algn="ctr"/>
                      <a:r>
                        <a:rPr lang="en-GB" sz="1800" b="1" dirty="0" smtClean="0">
                          <a:solidFill>
                            <a:schemeClr val="tx1"/>
                          </a:solidFill>
                        </a:rPr>
                        <a:t>16</a:t>
                      </a:r>
                      <a:endParaRPr lang="en-GB" sz="1800" b="1" dirty="0">
                        <a:solidFill>
                          <a:schemeClr val="tx1"/>
                        </a:solidFill>
                      </a:endParaRPr>
                    </a:p>
                  </a:txBody>
                  <a:tcPr marL="91425" marR="91425" marT="45714" marB="45714" anchor="ctr">
                    <a:solidFill>
                      <a:srgbClr val="FFFF99"/>
                    </a:solidFill>
                  </a:tcPr>
                </a:tc>
                <a:tc>
                  <a:txBody>
                    <a:bodyPr/>
                    <a:lstStyle/>
                    <a:p>
                      <a:pPr algn="ctr"/>
                      <a:r>
                        <a:rPr lang="en-GB" sz="1800" b="1" dirty="0" smtClean="0">
                          <a:solidFill>
                            <a:schemeClr val="tx1"/>
                          </a:solidFill>
                        </a:rPr>
                        <a:t>2</a:t>
                      </a:r>
                      <a:endParaRPr lang="en-GB" sz="1800" b="1" dirty="0">
                        <a:solidFill>
                          <a:schemeClr val="tx1"/>
                        </a:solidFill>
                      </a:endParaRPr>
                    </a:p>
                  </a:txBody>
                  <a:tcPr marL="91425" marR="91425" marT="45714" marB="45714" anchor="ctr">
                    <a:solidFill>
                      <a:srgbClr val="FFCCFF"/>
                    </a:solidFill>
                  </a:tcPr>
                </a:tc>
              </a:tr>
              <a:tr h="370795">
                <a:tc>
                  <a:txBody>
                    <a:bodyPr/>
                    <a:lstStyle/>
                    <a:p>
                      <a:pPr algn="ctr"/>
                      <a:r>
                        <a:rPr lang="en-GB" sz="1800" b="1" dirty="0" smtClean="0">
                          <a:solidFill>
                            <a:schemeClr val="tx1"/>
                          </a:solidFill>
                        </a:rPr>
                        <a:t>30</a:t>
                      </a:r>
                      <a:endParaRPr lang="en-GB" sz="1800" b="1" dirty="0">
                        <a:solidFill>
                          <a:schemeClr val="tx1"/>
                        </a:solidFill>
                      </a:endParaRPr>
                    </a:p>
                  </a:txBody>
                  <a:tcPr marL="91425" marR="91425" marT="45714" marB="45714" anchor="ctr">
                    <a:solidFill>
                      <a:srgbClr val="FFFF99"/>
                    </a:solidFill>
                  </a:tcPr>
                </a:tc>
                <a:tc>
                  <a:txBody>
                    <a:bodyPr/>
                    <a:lstStyle/>
                    <a:p>
                      <a:pPr algn="ctr"/>
                      <a:r>
                        <a:rPr lang="en-GB" sz="1800" b="1" dirty="0" smtClean="0">
                          <a:solidFill>
                            <a:schemeClr val="tx1"/>
                          </a:solidFill>
                        </a:rPr>
                        <a:t>20</a:t>
                      </a:r>
                      <a:endParaRPr lang="en-GB" sz="1800" b="1" dirty="0">
                        <a:solidFill>
                          <a:schemeClr val="tx1"/>
                        </a:solidFill>
                      </a:endParaRPr>
                    </a:p>
                  </a:txBody>
                  <a:tcPr marL="91425" marR="91425" marT="45714" marB="45714" anchor="ctr">
                    <a:solidFill>
                      <a:srgbClr val="FFCCFF"/>
                    </a:solidFill>
                  </a:tcPr>
                </a:tc>
              </a:tr>
            </a:tbl>
          </a:graphicData>
        </a:graphic>
      </p:graphicFrame>
      <p:graphicFrame>
        <p:nvGraphicFramePr>
          <p:cNvPr id="9" name="Table 8"/>
          <p:cNvGraphicFramePr>
            <a:graphicFrameLocks noGrp="1"/>
          </p:cNvGraphicFramePr>
          <p:nvPr/>
        </p:nvGraphicFramePr>
        <p:xfrm>
          <a:off x="2484438" y="1847850"/>
          <a:ext cx="2543175" cy="4821232"/>
        </p:xfrm>
        <a:graphic>
          <a:graphicData uri="http://schemas.openxmlformats.org/drawingml/2006/table">
            <a:tbl>
              <a:tblPr firstRow="1" bandRow="1">
                <a:tableStyleId>{5940675A-B579-460E-94D1-54222C63F5DA}</a:tableStyleId>
              </a:tblPr>
              <a:tblGrid>
                <a:gridCol w="847725"/>
                <a:gridCol w="847725"/>
                <a:gridCol w="847725"/>
              </a:tblGrid>
              <a:tr h="370864">
                <a:tc>
                  <a:txBody>
                    <a:bodyPr/>
                    <a:lstStyle/>
                    <a:p>
                      <a:pPr algn="ctr"/>
                      <a:r>
                        <a:rPr lang="en-GB" sz="1800" b="1" dirty="0" smtClean="0"/>
                        <a:t>RANK</a:t>
                      </a:r>
                      <a:endParaRPr lang="en-GB" sz="1800" b="1" dirty="0"/>
                    </a:p>
                  </a:txBody>
                  <a:tcPr marL="91412" marR="91412" marT="45723" marB="45723"/>
                </a:tc>
                <a:tc>
                  <a:txBody>
                    <a:bodyPr/>
                    <a:lstStyle/>
                    <a:p>
                      <a:pPr algn="ctr"/>
                      <a:r>
                        <a:rPr lang="en-GB" sz="1800" b="1" dirty="0" smtClean="0"/>
                        <a:t>GP</a:t>
                      </a:r>
                      <a:endParaRPr lang="en-GB" sz="1800" b="1" dirty="0"/>
                    </a:p>
                  </a:txBody>
                  <a:tcPr marL="91412" marR="91412" marT="45723" marB="45723"/>
                </a:tc>
                <a:tc>
                  <a:txBody>
                    <a:bodyPr/>
                    <a:lstStyle/>
                    <a:p>
                      <a:pPr algn="ctr"/>
                      <a:r>
                        <a:rPr lang="en-GB" sz="1800" b="1" dirty="0" smtClean="0"/>
                        <a:t>U</a:t>
                      </a:r>
                      <a:endParaRPr lang="en-GB" sz="1800" b="1" dirty="0"/>
                    </a:p>
                  </a:txBody>
                  <a:tcPr marL="91412" marR="91412" marT="45723" marB="45723"/>
                </a:tc>
              </a:tr>
              <a:tr h="370864">
                <a:tc>
                  <a:txBody>
                    <a:bodyPr/>
                    <a:lstStyle/>
                    <a:p>
                      <a:pPr algn="ctr"/>
                      <a:r>
                        <a:rPr lang="en-GB" sz="1800" b="1" dirty="0" smtClean="0"/>
                        <a:t>30</a:t>
                      </a:r>
                      <a:endParaRPr lang="en-GB" sz="1800" b="1" dirty="0"/>
                    </a:p>
                  </a:txBody>
                  <a:tcPr marL="91412" marR="91412" marT="45723" marB="45723">
                    <a:solidFill>
                      <a:srgbClr val="FFFF99"/>
                    </a:solidFill>
                  </a:tcPr>
                </a:tc>
                <a:tc>
                  <a:txBody>
                    <a:bodyPr/>
                    <a:lstStyle/>
                    <a:p>
                      <a:pPr algn="ctr"/>
                      <a:r>
                        <a:rPr lang="en-GB" sz="1800" b="1" dirty="0" smtClean="0"/>
                        <a:t>A</a:t>
                      </a:r>
                      <a:endParaRPr lang="en-GB" sz="1800" b="1" dirty="0"/>
                    </a:p>
                  </a:txBody>
                  <a:tcPr marL="91412" marR="91412" marT="45723" marB="45723">
                    <a:solidFill>
                      <a:srgbClr val="FFFF99"/>
                    </a:solidFill>
                  </a:tcPr>
                </a:tc>
                <a:tc>
                  <a:txBody>
                    <a:bodyPr/>
                    <a:lstStyle/>
                    <a:p>
                      <a:pPr algn="ctr"/>
                      <a:endParaRPr lang="en-GB" sz="1800" b="1" dirty="0"/>
                    </a:p>
                  </a:txBody>
                  <a:tcPr marL="91412" marR="91412" marT="45723" marB="45723"/>
                </a:tc>
              </a:tr>
              <a:tr h="370864">
                <a:tc>
                  <a:txBody>
                    <a:bodyPr/>
                    <a:lstStyle/>
                    <a:p>
                      <a:pPr algn="ctr"/>
                      <a:r>
                        <a:rPr lang="en-GB" sz="1800" b="1" dirty="0" smtClean="0"/>
                        <a:t>27</a:t>
                      </a:r>
                      <a:endParaRPr lang="en-GB" sz="1800" b="1" dirty="0"/>
                    </a:p>
                  </a:txBody>
                  <a:tcPr marL="91412" marR="91412" marT="45723" marB="45723">
                    <a:solidFill>
                      <a:srgbClr val="FFFF99"/>
                    </a:solidFill>
                  </a:tcPr>
                </a:tc>
                <a:tc>
                  <a:txBody>
                    <a:bodyPr/>
                    <a:lstStyle/>
                    <a:p>
                      <a:pPr algn="ctr"/>
                      <a:r>
                        <a:rPr lang="en-GB" sz="1800" b="1" dirty="0" smtClean="0"/>
                        <a:t>A</a:t>
                      </a:r>
                      <a:endParaRPr lang="en-GB" sz="1800" b="1" dirty="0"/>
                    </a:p>
                  </a:txBody>
                  <a:tcPr marL="91412" marR="91412" marT="45723" marB="45723">
                    <a:solidFill>
                      <a:srgbClr val="FFFF99"/>
                    </a:solidFill>
                  </a:tcPr>
                </a:tc>
                <a:tc>
                  <a:txBody>
                    <a:bodyPr/>
                    <a:lstStyle/>
                    <a:p>
                      <a:pPr algn="ctr"/>
                      <a:endParaRPr lang="en-GB" sz="1800" b="1" dirty="0"/>
                    </a:p>
                  </a:txBody>
                  <a:tcPr marL="91412" marR="91412" marT="45723" marB="45723"/>
                </a:tc>
              </a:tr>
              <a:tr h="370864">
                <a:tc>
                  <a:txBody>
                    <a:bodyPr/>
                    <a:lstStyle/>
                    <a:p>
                      <a:pPr algn="ctr"/>
                      <a:r>
                        <a:rPr lang="en-GB" sz="1800" b="1" dirty="0" smtClean="0"/>
                        <a:t>26</a:t>
                      </a:r>
                      <a:endParaRPr lang="en-GB" sz="1800" b="1" dirty="0"/>
                    </a:p>
                  </a:txBody>
                  <a:tcPr marL="91412" marR="91412" marT="45723" marB="45723">
                    <a:solidFill>
                      <a:srgbClr val="FFFF99"/>
                    </a:solidFill>
                  </a:tcPr>
                </a:tc>
                <a:tc>
                  <a:txBody>
                    <a:bodyPr/>
                    <a:lstStyle/>
                    <a:p>
                      <a:pPr algn="ctr"/>
                      <a:r>
                        <a:rPr lang="en-GB" sz="1800" b="1" dirty="0" smtClean="0"/>
                        <a:t>A</a:t>
                      </a:r>
                      <a:endParaRPr lang="en-GB" sz="1800" b="1" dirty="0"/>
                    </a:p>
                  </a:txBody>
                  <a:tcPr marL="91412" marR="91412" marT="45723" marB="45723">
                    <a:solidFill>
                      <a:srgbClr val="FFFF99"/>
                    </a:solidFill>
                  </a:tcPr>
                </a:tc>
                <a:tc>
                  <a:txBody>
                    <a:bodyPr/>
                    <a:lstStyle/>
                    <a:p>
                      <a:pPr algn="ctr"/>
                      <a:endParaRPr lang="en-GB" sz="1800" b="1" dirty="0"/>
                    </a:p>
                  </a:txBody>
                  <a:tcPr marL="91412" marR="91412" marT="45723" marB="45723"/>
                </a:tc>
              </a:tr>
              <a:tr h="370864">
                <a:tc>
                  <a:txBody>
                    <a:bodyPr/>
                    <a:lstStyle/>
                    <a:p>
                      <a:pPr algn="ctr"/>
                      <a:r>
                        <a:rPr lang="en-GB" sz="1800" b="1" dirty="0" smtClean="0"/>
                        <a:t>20</a:t>
                      </a:r>
                      <a:endParaRPr lang="en-GB" sz="1800" b="1" dirty="0"/>
                    </a:p>
                  </a:txBody>
                  <a:tcPr marL="91412" marR="91412" marT="45723" marB="45723">
                    <a:solidFill>
                      <a:srgbClr val="FFCCFF"/>
                    </a:solidFill>
                  </a:tcPr>
                </a:tc>
                <a:tc>
                  <a:txBody>
                    <a:bodyPr/>
                    <a:lstStyle/>
                    <a:p>
                      <a:pPr algn="ctr"/>
                      <a:r>
                        <a:rPr lang="en-GB" sz="1800" b="1" dirty="0" smtClean="0"/>
                        <a:t>B</a:t>
                      </a:r>
                      <a:endParaRPr lang="en-GB" sz="1800" b="1" dirty="0"/>
                    </a:p>
                  </a:txBody>
                  <a:tcPr marL="91412" marR="91412" marT="45723" marB="45723">
                    <a:solidFill>
                      <a:srgbClr val="FFCCFF"/>
                    </a:solidFill>
                  </a:tcPr>
                </a:tc>
                <a:tc>
                  <a:txBody>
                    <a:bodyPr/>
                    <a:lstStyle/>
                    <a:p>
                      <a:pPr algn="ctr"/>
                      <a:r>
                        <a:rPr lang="en-GB" sz="1800" b="1" dirty="0" smtClean="0"/>
                        <a:t>3</a:t>
                      </a:r>
                      <a:endParaRPr lang="en-GB" sz="1800" b="1" dirty="0"/>
                    </a:p>
                  </a:txBody>
                  <a:tcPr marL="91412" marR="91412" marT="45723" marB="45723"/>
                </a:tc>
              </a:tr>
              <a:tr h="370864">
                <a:tc>
                  <a:txBody>
                    <a:bodyPr/>
                    <a:lstStyle/>
                    <a:p>
                      <a:pPr algn="ctr"/>
                      <a:r>
                        <a:rPr lang="en-GB" sz="1800" b="1" dirty="0" smtClean="0"/>
                        <a:t>16</a:t>
                      </a:r>
                      <a:endParaRPr lang="en-GB" sz="1800" b="1" dirty="0"/>
                    </a:p>
                  </a:txBody>
                  <a:tcPr marL="91412" marR="91412" marT="45723" marB="45723">
                    <a:solidFill>
                      <a:srgbClr val="FFFF99"/>
                    </a:solidFill>
                  </a:tcPr>
                </a:tc>
                <a:tc>
                  <a:txBody>
                    <a:bodyPr/>
                    <a:lstStyle/>
                    <a:p>
                      <a:pPr algn="ctr"/>
                      <a:r>
                        <a:rPr lang="en-GB" sz="1800" b="1" dirty="0" smtClean="0"/>
                        <a:t>A</a:t>
                      </a:r>
                      <a:endParaRPr lang="en-GB" sz="1800" b="1" dirty="0"/>
                    </a:p>
                  </a:txBody>
                  <a:tcPr marL="91412" marR="91412" marT="45723" marB="45723">
                    <a:solidFill>
                      <a:srgbClr val="FFFF99"/>
                    </a:solidFill>
                  </a:tcPr>
                </a:tc>
                <a:tc>
                  <a:txBody>
                    <a:bodyPr/>
                    <a:lstStyle/>
                    <a:p>
                      <a:pPr algn="ctr"/>
                      <a:endParaRPr lang="en-GB" sz="1800" b="1" dirty="0"/>
                    </a:p>
                  </a:txBody>
                  <a:tcPr marL="91412" marR="91412" marT="45723" marB="45723"/>
                </a:tc>
              </a:tr>
              <a:tr h="370864">
                <a:tc>
                  <a:txBody>
                    <a:bodyPr/>
                    <a:lstStyle/>
                    <a:p>
                      <a:pPr algn="ctr"/>
                      <a:r>
                        <a:rPr lang="en-GB" sz="1800" b="1" dirty="0" smtClean="0"/>
                        <a:t>12</a:t>
                      </a:r>
                      <a:endParaRPr lang="en-GB" sz="1800" b="1" dirty="0"/>
                    </a:p>
                  </a:txBody>
                  <a:tcPr marL="91412" marR="91412" marT="45723" marB="45723">
                    <a:solidFill>
                      <a:srgbClr val="FFCCFF"/>
                    </a:solidFill>
                  </a:tcPr>
                </a:tc>
                <a:tc>
                  <a:txBody>
                    <a:bodyPr/>
                    <a:lstStyle/>
                    <a:p>
                      <a:pPr algn="ctr"/>
                      <a:r>
                        <a:rPr lang="en-GB" sz="1800" b="1" dirty="0" smtClean="0"/>
                        <a:t>B</a:t>
                      </a:r>
                      <a:endParaRPr lang="en-GB" sz="1800" b="1" dirty="0"/>
                    </a:p>
                  </a:txBody>
                  <a:tcPr marL="91412" marR="91412" marT="45723" marB="45723">
                    <a:solidFill>
                      <a:srgbClr val="FFCCFF"/>
                    </a:solidFill>
                  </a:tcPr>
                </a:tc>
                <a:tc>
                  <a:txBody>
                    <a:bodyPr/>
                    <a:lstStyle/>
                    <a:p>
                      <a:pPr algn="ctr"/>
                      <a:r>
                        <a:rPr lang="en-GB" sz="1800" b="1" dirty="0" smtClean="0"/>
                        <a:t>4</a:t>
                      </a:r>
                      <a:endParaRPr lang="en-GB" sz="1800" b="1" dirty="0"/>
                    </a:p>
                  </a:txBody>
                  <a:tcPr marL="91412" marR="91412" marT="45723" marB="45723"/>
                </a:tc>
              </a:tr>
              <a:tr h="370864">
                <a:tc>
                  <a:txBody>
                    <a:bodyPr/>
                    <a:lstStyle/>
                    <a:p>
                      <a:pPr algn="ctr"/>
                      <a:r>
                        <a:rPr lang="en-GB" sz="1800" b="1" dirty="0" smtClean="0"/>
                        <a:t>10</a:t>
                      </a:r>
                      <a:endParaRPr lang="en-GB" sz="1800" b="1" dirty="0"/>
                    </a:p>
                  </a:txBody>
                  <a:tcPr marL="91412" marR="91412" marT="45723" marB="45723">
                    <a:solidFill>
                      <a:srgbClr val="FFFF99"/>
                    </a:solidFill>
                  </a:tcPr>
                </a:tc>
                <a:tc>
                  <a:txBody>
                    <a:bodyPr/>
                    <a:lstStyle/>
                    <a:p>
                      <a:pPr algn="ctr"/>
                      <a:r>
                        <a:rPr lang="en-GB" sz="1800" b="1" dirty="0" smtClean="0"/>
                        <a:t>A</a:t>
                      </a:r>
                      <a:endParaRPr lang="en-GB" sz="1800" b="1" dirty="0"/>
                    </a:p>
                  </a:txBody>
                  <a:tcPr marL="91412" marR="91412" marT="45723" marB="45723">
                    <a:solidFill>
                      <a:srgbClr val="FFFF99"/>
                    </a:solidFill>
                  </a:tcPr>
                </a:tc>
                <a:tc>
                  <a:txBody>
                    <a:bodyPr/>
                    <a:lstStyle/>
                    <a:p>
                      <a:pPr algn="ctr"/>
                      <a:endParaRPr lang="en-GB" sz="1800" b="1" dirty="0"/>
                    </a:p>
                  </a:txBody>
                  <a:tcPr marL="91412" marR="91412" marT="45723" marB="45723"/>
                </a:tc>
              </a:tr>
              <a:tr h="370864">
                <a:tc>
                  <a:txBody>
                    <a:bodyPr/>
                    <a:lstStyle/>
                    <a:p>
                      <a:pPr algn="ctr"/>
                      <a:r>
                        <a:rPr lang="en-GB" sz="1800" b="1" dirty="0" smtClean="0"/>
                        <a:t>7</a:t>
                      </a:r>
                      <a:endParaRPr lang="en-GB" sz="1800" b="1" dirty="0"/>
                    </a:p>
                  </a:txBody>
                  <a:tcPr marL="91412" marR="91412" marT="45723" marB="45723">
                    <a:solidFill>
                      <a:srgbClr val="FFCCFF"/>
                    </a:solidFill>
                  </a:tcPr>
                </a:tc>
                <a:tc>
                  <a:txBody>
                    <a:bodyPr/>
                    <a:lstStyle/>
                    <a:p>
                      <a:pPr algn="ctr"/>
                      <a:r>
                        <a:rPr lang="en-GB" sz="1800" b="1" dirty="0" smtClean="0"/>
                        <a:t>B</a:t>
                      </a:r>
                      <a:endParaRPr lang="en-GB" sz="1800" b="1" dirty="0"/>
                    </a:p>
                  </a:txBody>
                  <a:tcPr marL="91412" marR="91412" marT="45723" marB="45723">
                    <a:solidFill>
                      <a:srgbClr val="FFCCFF"/>
                    </a:solidFill>
                  </a:tcPr>
                </a:tc>
                <a:tc>
                  <a:txBody>
                    <a:bodyPr/>
                    <a:lstStyle/>
                    <a:p>
                      <a:pPr algn="ctr"/>
                      <a:r>
                        <a:rPr lang="en-GB" sz="1800" b="1" dirty="0" smtClean="0"/>
                        <a:t>5</a:t>
                      </a:r>
                      <a:endParaRPr lang="en-GB" sz="1800" b="1" dirty="0"/>
                    </a:p>
                  </a:txBody>
                  <a:tcPr marL="91412" marR="91412" marT="45723" marB="45723"/>
                </a:tc>
              </a:tr>
              <a:tr h="370864">
                <a:tc>
                  <a:txBody>
                    <a:bodyPr/>
                    <a:lstStyle/>
                    <a:p>
                      <a:pPr algn="ctr"/>
                      <a:r>
                        <a:rPr lang="en-GB" sz="1800" b="1" dirty="0" smtClean="0"/>
                        <a:t>6</a:t>
                      </a:r>
                      <a:endParaRPr lang="en-GB" sz="1800" b="1" dirty="0"/>
                    </a:p>
                  </a:txBody>
                  <a:tcPr marL="91412" marR="91412" marT="45723" marB="45723">
                    <a:solidFill>
                      <a:srgbClr val="FFFF99"/>
                    </a:solidFill>
                  </a:tcPr>
                </a:tc>
                <a:tc>
                  <a:txBody>
                    <a:bodyPr/>
                    <a:lstStyle/>
                    <a:p>
                      <a:pPr algn="ctr"/>
                      <a:r>
                        <a:rPr lang="en-GB" sz="1800" b="1" dirty="0" smtClean="0"/>
                        <a:t>A</a:t>
                      </a:r>
                      <a:endParaRPr lang="en-GB" sz="1800" b="1" dirty="0"/>
                    </a:p>
                  </a:txBody>
                  <a:tcPr marL="91412" marR="91412" marT="45723" marB="45723">
                    <a:solidFill>
                      <a:srgbClr val="FFFF99"/>
                    </a:solidFill>
                  </a:tcPr>
                </a:tc>
                <a:tc>
                  <a:txBody>
                    <a:bodyPr/>
                    <a:lstStyle/>
                    <a:p>
                      <a:pPr algn="ctr"/>
                      <a:endParaRPr lang="en-GB" sz="1800" b="1" dirty="0"/>
                    </a:p>
                  </a:txBody>
                  <a:tcPr marL="91412" marR="91412" marT="45723" marB="45723"/>
                </a:tc>
              </a:tr>
              <a:tr h="370864">
                <a:tc>
                  <a:txBody>
                    <a:bodyPr/>
                    <a:lstStyle/>
                    <a:p>
                      <a:pPr algn="ctr"/>
                      <a:r>
                        <a:rPr lang="en-GB" sz="1800" b="1" dirty="0" smtClean="0"/>
                        <a:t>5</a:t>
                      </a:r>
                      <a:endParaRPr lang="en-GB" sz="1800" b="1" dirty="0"/>
                    </a:p>
                  </a:txBody>
                  <a:tcPr marL="91412" marR="91412" marT="45723" marB="45723">
                    <a:solidFill>
                      <a:srgbClr val="FFCCFF"/>
                    </a:solidFill>
                  </a:tcPr>
                </a:tc>
                <a:tc>
                  <a:txBody>
                    <a:bodyPr/>
                    <a:lstStyle/>
                    <a:p>
                      <a:pPr algn="ctr"/>
                      <a:r>
                        <a:rPr lang="en-GB" sz="1800" b="1" dirty="0" smtClean="0"/>
                        <a:t>B</a:t>
                      </a:r>
                      <a:endParaRPr lang="en-GB" sz="1800" b="1" dirty="0"/>
                    </a:p>
                  </a:txBody>
                  <a:tcPr marL="91412" marR="91412" marT="45723" marB="45723">
                    <a:solidFill>
                      <a:srgbClr val="FFCCFF"/>
                    </a:solidFill>
                  </a:tcPr>
                </a:tc>
                <a:tc>
                  <a:txBody>
                    <a:bodyPr/>
                    <a:lstStyle/>
                    <a:p>
                      <a:pPr algn="ctr"/>
                      <a:r>
                        <a:rPr lang="en-GB" sz="1800" b="1" dirty="0" smtClean="0"/>
                        <a:t>6</a:t>
                      </a:r>
                      <a:endParaRPr lang="en-GB" sz="1800" b="1" dirty="0"/>
                    </a:p>
                  </a:txBody>
                  <a:tcPr marL="91412" marR="91412" marT="45723" marB="45723"/>
                </a:tc>
              </a:tr>
              <a:tr h="370864">
                <a:tc>
                  <a:txBody>
                    <a:bodyPr/>
                    <a:lstStyle/>
                    <a:p>
                      <a:pPr algn="ctr"/>
                      <a:r>
                        <a:rPr lang="en-GB" sz="1800" b="1" dirty="0" smtClean="0"/>
                        <a:t>2</a:t>
                      </a:r>
                      <a:endParaRPr lang="en-GB" sz="1800" b="1" dirty="0"/>
                    </a:p>
                  </a:txBody>
                  <a:tcPr marL="91412" marR="91412" marT="45723" marB="45723">
                    <a:solidFill>
                      <a:srgbClr val="FFCCFF"/>
                    </a:solidFill>
                  </a:tcPr>
                </a:tc>
                <a:tc>
                  <a:txBody>
                    <a:bodyPr/>
                    <a:lstStyle/>
                    <a:p>
                      <a:pPr algn="ctr"/>
                      <a:r>
                        <a:rPr lang="en-GB" sz="1800" b="1" dirty="0" smtClean="0"/>
                        <a:t>B</a:t>
                      </a:r>
                      <a:endParaRPr lang="en-GB" sz="1800" b="1" dirty="0"/>
                    </a:p>
                  </a:txBody>
                  <a:tcPr marL="91412" marR="91412" marT="45723" marB="45723">
                    <a:solidFill>
                      <a:srgbClr val="FFCCFF"/>
                    </a:solidFill>
                  </a:tcPr>
                </a:tc>
                <a:tc>
                  <a:txBody>
                    <a:bodyPr/>
                    <a:lstStyle/>
                    <a:p>
                      <a:pPr algn="ctr"/>
                      <a:r>
                        <a:rPr lang="en-GB" sz="1800" b="1" dirty="0" smtClean="0"/>
                        <a:t>6</a:t>
                      </a:r>
                      <a:endParaRPr lang="en-GB" sz="1800" b="1" dirty="0"/>
                    </a:p>
                  </a:txBody>
                  <a:tcPr marL="91412" marR="91412" marT="45723" marB="45723"/>
                </a:tc>
              </a:tr>
              <a:tr h="370864">
                <a:tc>
                  <a:txBody>
                    <a:bodyPr/>
                    <a:lstStyle/>
                    <a:p>
                      <a:pPr algn="ctr"/>
                      <a:r>
                        <a:rPr lang="en-GB" sz="1800" b="1" dirty="0" smtClean="0"/>
                        <a:t>1</a:t>
                      </a:r>
                      <a:endParaRPr lang="en-GB" sz="1800" b="1" dirty="0"/>
                    </a:p>
                  </a:txBody>
                  <a:tcPr marL="91412" marR="91412" marT="45723" marB="45723">
                    <a:solidFill>
                      <a:srgbClr val="FFCCFF"/>
                    </a:solidFill>
                  </a:tcPr>
                </a:tc>
                <a:tc>
                  <a:txBody>
                    <a:bodyPr/>
                    <a:lstStyle/>
                    <a:p>
                      <a:pPr algn="ctr"/>
                      <a:r>
                        <a:rPr lang="en-GB" sz="1800" b="1" dirty="0" smtClean="0"/>
                        <a:t>B</a:t>
                      </a:r>
                      <a:endParaRPr lang="en-GB" sz="1800" b="1" dirty="0"/>
                    </a:p>
                  </a:txBody>
                  <a:tcPr marL="91412" marR="91412" marT="45723" marB="45723">
                    <a:solidFill>
                      <a:srgbClr val="FFCCFF"/>
                    </a:solidFill>
                  </a:tcPr>
                </a:tc>
                <a:tc>
                  <a:txBody>
                    <a:bodyPr/>
                    <a:lstStyle/>
                    <a:p>
                      <a:pPr algn="ctr"/>
                      <a:r>
                        <a:rPr lang="en-GB" sz="1800" b="1" dirty="0" smtClean="0"/>
                        <a:t>6</a:t>
                      </a:r>
                      <a:endParaRPr lang="en-GB" sz="1800" b="1" dirty="0"/>
                    </a:p>
                  </a:txBody>
                  <a:tcPr marL="91412" marR="91412" marT="45723" marB="45723"/>
                </a:tc>
              </a:tr>
            </a:tbl>
          </a:graphicData>
        </a:graphic>
      </p:graphicFrame>
      <p:sp>
        <p:nvSpPr>
          <p:cNvPr id="10" name="Rectangle 3"/>
          <p:cNvSpPr txBox="1">
            <a:spLocks noChangeArrowheads="1"/>
          </p:cNvSpPr>
          <p:nvPr/>
        </p:nvSpPr>
        <p:spPr bwMode="auto">
          <a:xfrm>
            <a:off x="5219700" y="1684338"/>
            <a:ext cx="3600450" cy="2176462"/>
          </a:xfrm>
          <a:prstGeom prst="rect">
            <a:avLst/>
          </a:prstGeom>
          <a:noFill/>
          <a:ln w="12699">
            <a:noFill/>
            <a:miter lim="800000"/>
            <a:headEnd/>
            <a:tailEnd/>
          </a:ln>
        </p:spPr>
        <p:txBody>
          <a:bodyPr lIns="90488" tIns="44450" rIns="90488" bIns="44450"/>
          <a:lstStyle/>
          <a:p>
            <a:pPr marL="342900" indent="-342900">
              <a:spcBef>
                <a:spcPts val="600"/>
              </a:spcBef>
              <a:buClr>
                <a:srgbClr val="FF0000"/>
              </a:buClr>
              <a:buSzPct val="140000"/>
              <a:buFontTx/>
              <a:buChar char="•"/>
              <a:defRPr/>
            </a:pPr>
            <a:r>
              <a:rPr lang="en-GB" kern="0" dirty="0">
                <a:latin typeface="+mn-lt"/>
              </a:rPr>
              <a:t>Generate a total score (U) representing the number of times an A score precedes each B </a:t>
            </a:r>
          </a:p>
          <a:p>
            <a:pPr marL="342900" indent="-342900">
              <a:spcBef>
                <a:spcPts val="600"/>
              </a:spcBef>
              <a:buClr>
                <a:srgbClr val="FF0000"/>
              </a:buClr>
              <a:buSzPct val="140000"/>
              <a:buFontTx/>
              <a:buChar char="•"/>
              <a:defRPr/>
            </a:pPr>
            <a:r>
              <a:rPr lang="en-GB" kern="0" dirty="0">
                <a:latin typeface="+mn-lt"/>
              </a:rPr>
              <a:t>The first B is preceded by 3 A’s</a:t>
            </a:r>
          </a:p>
          <a:p>
            <a:pPr marL="342900" indent="-342900">
              <a:spcBef>
                <a:spcPts val="600"/>
              </a:spcBef>
              <a:buClr>
                <a:srgbClr val="FF0000"/>
              </a:buClr>
              <a:buSzPct val="140000"/>
              <a:buFontTx/>
              <a:buChar char="•"/>
              <a:defRPr/>
            </a:pPr>
            <a:r>
              <a:rPr lang="en-GB" kern="0" dirty="0">
                <a:latin typeface="+mn-lt"/>
              </a:rPr>
              <a:t>The second B is preceded by 4 A’s  etc </a:t>
            </a:r>
            <a:r>
              <a:rPr lang="en-GB" kern="0" dirty="0" err="1">
                <a:latin typeface="+mn-lt"/>
              </a:rPr>
              <a:t>etc</a:t>
            </a:r>
            <a:endParaRPr lang="en-GB" kern="0" dirty="0">
              <a:latin typeface="+mn-lt"/>
            </a:endParaRPr>
          </a:p>
          <a:p>
            <a:pPr marL="342900" indent="-342900">
              <a:spcBef>
                <a:spcPts val="600"/>
              </a:spcBef>
              <a:buClr>
                <a:srgbClr val="FF0000"/>
              </a:buClr>
              <a:buSzPct val="140000"/>
              <a:buFontTx/>
              <a:buChar char="•"/>
              <a:defRPr/>
            </a:pPr>
            <a:r>
              <a:rPr lang="en-GB" kern="0" dirty="0">
                <a:latin typeface="+mn-lt"/>
              </a:rPr>
              <a:t>U = 3+4+5+6+6+6 = 30</a:t>
            </a:r>
          </a:p>
          <a:p>
            <a:pPr marL="342900" indent="-342900">
              <a:spcBef>
                <a:spcPts val="600"/>
              </a:spcBef>
              <a:buClr>
                <a:srgbClr val="FF0000"/>
              </a:buClr>
              <a:buSzPct val="140000"/>
              <a:buFontTx/>
              <a:buChar char="•"/>
              <a:defRPr/>
            </a:pPr>
            <a:r>
              <a:rPr lang="en-GB" kern="0" dirty="0">
                <a:latin typeface="+mn-lt"/>
              </a:rPr>
              <a:t>Look up significance of U from tables (generated automatic-ally by stats software)</a:t>
            </a:r>
          </a:p>
        </p:txBody>
      </p:sp>
      <p:sp>
        <p:nvSpPr>
          <p:cNvPr id="11" name="Rectangle 3"/>
          <p:cNvSpPr txBox="1">
            <a:spLocks noChangeArrowheads="1"/>
          </p:cNvSpPr>
          <p:nvPr/>
        </p:nvSpPr>
        <p:spPr bwMode="auto">
          <a:xfrm>
            <a:off x="250825" y="5445125"/>
            <a:ext cx="1944688" cy="1223963"/>
          </a:xfrm>
          <a:prstGeom prst="rect">
            <a:avLst/>
          </a:prstGeom>
          <a:noFill/>
          <a:ln w="12699">
            <a:noFill/>
            <a:miter lim="800000"/>
            <a:headEnd/>
            <a:tailEnd/>
          </a:ln>
        </p:spPr>
        <p:txBody>
          <a:bodyPr lIns="90488" tIns="44450" rIns="90488" bIns="44450"/>
          <a:lstStyle/>
          <a:p>
            <a:pPr>
              <a:spcBef>
                <a:spcPts val="600"/>
              </a:spcBef>
              <a:buClr>
                <a:srgbClr val="FF0000"/>
              </a:buClr>
              <a:buSzPct val="140000"/>
              <a:defRPr/>
            </a:pPr>
            <a:r>
              <a:rPr lang="en-GB" kern="0" dirty="0">
                <a:latin typeface="+mn-lt"/>
              </a:rPr>
              <a:t>Combine groups A and B in rank order</a:t>
            </a:r>
          </a:p>
        </p:txBody>
      </p:sp>
      <p:sp>
        <p:nvSpPr>
          <p:cNvPr id="12" name="Rectangle 3"/>
          <p:cNvSpPr txBox="1">
            <a:spLocks noChangeArrowheads="1"/>
          </p:cNvSpPr>
          <p:nvPr/>
        </p:nvSpPr>
        <p:spPr bwMode="auto">
          <a:xfrm>
            <a:off x="331788" y="1773238"/>
            <a:ext cx="1936750" cy="1439862"/>
          </a:xfrm>
          <a:prstGeom prst="rect">
            <a:avLst/>
          </a:prstGeom>
          <a:noFill/>
          <a:ln w="12699">
            <a:noFill/>
            <a:miter lim="800000"/>
            <a:headEnd/>
            <a:tailEnd/>
          </a:ln>
        </p:spPr>
        <p:txBody>
          <a:bodyPr lIns="90488" tIns="44450" rIns="90488" bIns="44450"/>
          <a:lstStyle/>
          <a:p>
            <a:pPr>
              <a:spcBef>
                <a:spcPts val="600"/>
              </a:spcBef>
              <a:buClr>
                <a:srgbClr val="FF0000"/>
              </a:buClr>
              <a:buSzPct val="140000"/>
              <a:defRPr/>
            </a:pPr>
            <a:r>
              <a:rPr lang="en-GB" kern="0" dirty="0">
                <a:latin typeface="+mn-lt"/>
              </a:rPr>
              <a:t>Two groups, A and B</a:t>
            </a:r>
          </a:p>
        </p:txBody>
      </p:sp>
      <p:cxnSp>
        <p:nvCxnSpPr>
          <p:cNvPr id="85082" name="Straight Arrow Connector 22"/>
          <p:cNvCxnSpPr>
            <a:cxnSpLocks noChangeShapeType="1"/>
          </p:cNvCxnSpPr>
          <p:nvPr/>
        </p:nvCxnSpPr>
        <p:spPr bwMode="auto">
          <a:xfrm rot="5400000">
            <a:off x="1042194" y="5372894"/>
            <a:ext cx="288925" cy="1587"/>
          </a:xfrm>
          <a:prstGeom prst="straightConnector1">
            <a:avLst/>
          </a:prstGeom>
          <a:noFill/>
          <a:ln w="50800"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85083" name="Straight Arrow Connector 24"/>
          <p:cNvCxnSpPr>
            <a:cxnSpLocks noChangeShapeType="1"/>
          </p:cNvCxnSpPr>
          <p:nvPr/>
        </p:nvCxnSpPr>
        <p:spPr bwMode="auto">
          <a:xfrm rot="5400000" flipH="1" flipV="1">
            <a:off x="1836738" y="5734050"/>
            <a:ext cx="719137" cy="430213"/>
          </a:xfrm>
          <a:prstGeom prst="straightConnector1">
            <a:avLst/>
          </a:prstGeom>
          <a:noFill/>
          <a:ln w="50800"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85084" name="Straight Arrow Connector 26"/>
          <p:cNvCxnSpPr>
            <a:cxnSpLocks noChangeShapeType="1"/>
          </p:cNvCxnSpPr>
          <p:nvPr/>
        </p:nvCxnSpPr>
        <p:spPr bwMode="auto">
          <a:xfrm flipV="1">
            <a:off x="1403350" y="6308725"/>
            <a:ext cx="574675" cy="288925"/>
          </a:xfrm>
          <a:prstGeom prst="straightConnector1">
            <a:avLst/>
          </a:prstGeom>
          <a:noFill/>
          <a:ln w="50800" algn="ctr">
            <a:solidFill>
              <a:schemeClr val="tx1"/>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365634115"/>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GB" smtClean="0"/>
              <a:t>COMPARING PROPORTIONS: </a:t>
            </a:r>
            <a:br>
              <a:rPr lang="en-GB" smtClean="0"/>
            </a:br>
            <a:r>
              <a:rPr lang="en-GB" smtClean="0"/>
              <a:t>THE CHI-SQUARE TEST</a:t>
            </a:r>
          </a:p>
        </p:txBody>
      </p:sp>
      <p:graphicFrame>
        <p:nvGraphicFramePr>
          <p:cNvPr id="443395" name="Group 3"/>
          <p:cNvGraphicFramePr>
            <a:graphicFrameLocks noGrp="1"/>
          </p:cNvGraphicFramePr>
          <p:nvPr/>
        </p:nvGraphicFramePr>
        <p:xfrm>
          <a:off x="381000" y="1981200"/>
          <a:ext cx="4191000" cy="4562476"/>
        </p:xfrm>
        <a:graphic>
          <a:graphicData uri="http://schemas.openxmlformats.org/drawingml/2006/table">
            <a:tbl>
              <a:tblPr/>
              <a:tblGrid>
                <a:gridCol w="2057400"/>
                <a:gridCol w="1066800"/>
                <a:gridCol w="1066800"/>
              </a:tblGrid>
              <a:tr h="609685">
                <a:tc>
                  <a:txBody>
                    <a:bodyPr/>
                    <a:lstStyle/>
                    <a:p>
                      <a:pPr marL="0" marR="0" lvl="0" indent="0" algn="l" defTabSz="914400" rtl="0" eaLnBrk="0" fontAlgn="base" latinLnBrk="0" hangingPunct="0">
                        <a:lnSpc>
                          <a:spcPct val="100000"/>
                        </a:lnSpc>
                        <a:spcBef>
                          <a:spcPct val="50000"/>
                        </a:spcBef>
                        <a:spcAft>
                          <a:spcPct val="0"/>
                        </a:spcAft>
                        <a:buClr>
                          <a:srgbClr val="FF0000"/>
                        </a:buClr>
                        <a:buSzPct val="140000"/>
                        <a:buFontTx/>
                        <a:buNone/>
                        <a:tabLst/>
                      </a:pPr>
                      <a:endParaRPr kumimoji="0" lang="en-US" sz="2000" b="1" i="0" u="none" strike="noStrike" cap="none" normalizeH="0" baseline="0" smtClean="0">
                        <a:ln>
                          <a:noFill/>
                        </a:ln>
                        <a:solidFill>
                          <a:schemeClr val="tx1"/>
                        </a:solidFill>
                        <a:effectLst/>
                        <a:latin typeface="Tahoma" pitchFamily="34" charset="0"/>
                      </a:endParaRPr>
                    </a:p>
                  </a:txBody>
                  <a:tcPr marT="45726" marB="4572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A</a:t>
                      </a: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B</a:t>
                      </a:r>
                    </a:p>
                  </a:txBody>
                  <a:tcPr marT="45726" marB="4572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r>
              <a:tr h="984387">
                <a:tc>
                  <a:txBody>
                    <a:bodyPr/>
                    <a:lstStyle/>
                    <a:p>
                      <a:pPr marL="0" marR="0" lvl="0" indent="0" algn="l"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Number of patients</a:t>
                      </a:r>
                    </a:p>
                  </a:txBody>
                  <a:tcPr marT="45726" marB="4572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100</a:t>
                      </a: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50</a:t>
                      </a:r>
                    </a:p>
                  </a:txBody>
                  <a:tcPr marT="45726" marB="4572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r>
              <a:tr h="981212">
                <a:tc>
                  <a:txBody>
                    <a:bodyPr/>
                    <a:lstStyle/>
                    <a:p>
                      <a:pPr marL="0" marR="0" lvl="0" indent="0" algn="l"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Actual % Discharged</a:t>
                      </a:r>
                    </a:p>
                  </a:txBody>
                  <a:tcPr marT="45726" marB="4572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15</a:t>
                      </a: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30</a:t>
                      </a:r>
                    </a:p>
                  </a:txBody>
                  <a:tcPr marT="45726" marB="4572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r>
              <a:tr h="981212">
                <a:tc>
                  <a:txBody>
                    <a:bodyPr/>
                    <a:lstStyle/>
                    <a:p>
                      <a:pPr marL="0" marR="0" lvl="0" indent="0" algn="l"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Actual number discharged</a:t>
                      </a:r>
                    </a:p>
                  </a:txBody>
                  <a:tcPr marT="45726" marB="4572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15</a:t>
                      </a: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15</a:t>
                      </a:r>
                    </a:p>
                  </a:txBody>
                  <a:tcPr marT="45726" marB="4572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r>
              <a:tr h="1005980">
                <a:tc>
                  <a:txBody>
                    <a:bodyPr/>
                    <a:lstStyle/>
                    <a:p>
                      <a:pPr marL="0" marR="0" lvl="0" indent="0" algn="l"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Expected number discharged</a:t>
                      </a:r>
                    </a:p>
                  </a:txBody>
                  <a:tcPr marT="45726" marB="4572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endParaRPr kumimoji="0" lang="en-US" sz="2000" b="1" i="0" u="none" strike="noStrike" cap="none" normalizeH="0" baseline="0" smtClean="0">
                        <a:ln>
                          <a:noFill/>
                        </a:ln>
                        <a:solidFill>
                          <a:schemeClr val="tx1"/>
                        </a:solidFill>
                        <a:effectLst/>
                        <a:latin typeface="Tahoma" pitchFamily="34" charset="0"/>
                      </a:endParaRP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endParaRPr kumimoji="0" lang="en-US" sz="2000" b="1" i="0" u="none" strike="noStrike" cap="none" normalizeH="0" baseline="0" smtClean="0">
                        <a:ln>
                          <a:noFill/>
                        </a:ln>
                        <a:solidFill>
                          <a:schemeClr val="tx1"/>
                        </a:solidFill>
                        <a:effectLst/>
                        <a:latin typeface="Tahoma" pitchFamily="34" charset="0"/>
                      </a:endParaRPr>
                    </a:p>
                  </a:txBody>
                  <a:tcPr marT="45726" marB="4572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FF"/>
                    </a:solidFill>
                  </a:tcPr>
                </a:tc>
              </a:tr>
            </a:tbl>
          </a:graphicData>
        </a:graphic>
      </p:graphicFrame>
      <p:sp>
        <p:nvSpPr>
          <p:cNvPr id="70685" name="Text Box 29"/>
          <p:cNvSpPr txBox="1">
            <a:spLocks noChangeArrowheads="1"/>
          </p:cNvSpPr>
          <p:nvPr/>
        </p:nvSpPr>
        <p:spPr bwMode="auto">
          <a:xfrm>
            <a:off x="5029200" y="2193925"/>
            <a:ext cx="3810000" cy="192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a:t>Say that we are interested to know whether two interventions, A and B, lead to the same percentages of patients being discharged after one week</a:t>
            </a:r>
          </a:p>
        </p:txBody>
      </p:sp>
    </p:spTree>
    <p:extLst>
      <p:ext uri="{BB962C8B-B14F-4D97-AF65-F5344CB8AC3E}">
        <p14:creationId xmlns:p14="http://schemas.microsoft.com/office/powerpoint/2010/main" val="2776174028"/>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GB" smtClean="0"/>
              <a:t>COMPARING PROPORTIONS: </a:t>
            </a:r>
            <a:br>
              <a:rPr lang="en-GB" smtClean="0"/>
            </a:br>
            <a:r>
              <a:rPr lang="en-GB" smtClean="0"/>
              <a:t>THE CHI-SQUARE TEST</a:t>
            </a:r>
          </a:p>
        </p:txBody>
      </p:sp>
      <p:graphicFrame>
        <p:nvGraphicFramePr>
          <p:cNvPr id="444419" name="Group 3"/>
          <p:cNvGraphicFramePr>
            <a:graphicFrameLocks noGrp="1"/>
          </p:cNvGraphicFramePr>
          <p:nvPr/>
        </p:nvGraphicFramePr>
        <p:xfrm>
          <a:off x="381000" y="1981200"/>
          <a:ext cx="4191000" cy="4562476"/>
        </p:xfrm>
        <a:graphic>
          <a:graphicData uri="http://schemas.openxmlformats.org/drawingml/2006/table">
            <a:tbl>
              <a:tblPr/>
              <a:tblGrid>
                <a:gridCol w="2057400"/>
                <a:gridCol w="1066800"/>
                <a:gridCol w="1066800"/>
              </a:tblGrid>
              <a:tr h="609685">
                <a:tc>
                  <a:txBody>
                    <a:bodyPr/>
                    <a:lstStyle/>
                    <a:p>
                      <a:pPr marL="0" marR="0" lvl="0" indent="0" algn="l" defTabSz="914400" rtl="0" eaLnBrk="0" fontAlgn="base" latinLnBrk="0" hangingPunct="0">
                        <a:lnSpc>
                          <a:spcPct val="100000"/>
                        </a:lnSpc>
                        <a:spcBef>
                          <a:spcPct val="50000"/>
                        </a:spcBef>
                        <a:spcAft>
                          <a:spcPct val="0"/>
                        </a:spcAft>
                        <a:buClr>
                          <a:srgbClr val="FF0000"/>
                        </a:buClr>
                        <a:buSzPct val="140000"/>
                        <a:buFontTx/>
                        <a:buNone/>
                        <a:tabLst/>
                      </a:pPr>
                      <a:endParaRPr kumimoji="0" lang="en-US" sz="2000" b="1" i="0" u="none" strike="noStrike" cap="none" normalizeH="0" baseline="0" smtClean="0">
                        <a:ln>
                          <a:noFill/>
                        </a:ln>
                        <a:solidFill>
                          <a:schemeClr val="tx1"/>
                        </a:solidFill>
                        <a:effectLst/>
                        <a:latin typeface="Tahoma" pitchFamily="34" charset="0"/>
                      </a:endParaRPr>
                    </a:p>
                  </a:txBody>
                  <a:tcPr marT="45726" marB="4572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A</a:t>
                      </a: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B</a:t>
                      </a:r>
                    </a:p>
                  </a:txBody>
                  <a:tcPr marT="45726" marB="4572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r>
              <a:tr h="984387">
                <a:tc>
                  <a:txBody>
                    <a:bodyPr/>
                    <a:lstStyle/>
                    <a:p>
                      <a:pPr marL="0" marR="0" lvl="0" indent="0" algn="l"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Number of patients</a:t>
                      </a:r>
                    </a:p>
                  </a:txBody>
                  <a:tcPr marT="45726" marB="4572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100</a:t>
                      </a: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50</a:t>
                      </a:r>
                    </a:p>
                  </a:txBody>
                  <a:tcPr marT="45726" marB="4572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r>
              <a:tr h="981212">
                <a:tc>
                  <a:txBody>
                    <a:bodyPr/>
                    <a:lstStyle/>
                    <a:p>
                      <a:pPr marL="0" marR="0" lvl="0" indent="0" algn="l"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Actual % Discharged</a:t>
                      </a:r>
                    </a:p>
                  </a:txBody>
                  <a:tcPr marT="45726" marB="4572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15</a:t>
                      </a: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30</a:t>
                      </a:r>
                    </a:p>
                  </a:txBody>
                  <a:tcPr marT="45726" marB="4572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r>
              <a:tr h="981212">
                <a:tc>
                  <a:txBody>
                    <a:bodyPr/>
                    <a:lstStyle/>
                    <a:p>
                      <a:pPr marL="0" marR="0" lvl="0" indent="0" algn="l"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Actual number discharged</a:t>
                      </a:r>
                    </a:p>
                  </a:txBody>
                  <a:tcPr marT="45726" marB="4572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15</a:t>
                      </a: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15</a:t>
                      </a:r>
                    </a:p>
                  </a:txBody>
                  <a:tcPr marT="45726" marB="4572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r>
              <a:tr h="1005980">
                <a:tc>
                  <a:txBody>
                    <a:bodyPr/>
                    <a:lstStyle/>
                    <a:p>
                      <a:pPr marL="0" marR="0" lvl="0" indent="0" algn="l"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Expected number discharged</a:t>
                      </a:r>
                    </a:p>
                  </a:txBody>
                  <a:tcPr marT="45726" marB="4572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20</a:t>
                      </a: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10</a:t>
                      </a:r>
                    </a:p>
                  </a:txBody>
                  <a:tcPr marT="45726" marB="4572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FF"/>
                    </a:solidFill>
                  </a:tcPr>
                </a:tc>
              </a:tr>
            </a:tbl>
          </a:graphicData>
        </a:graphic>
      </p:graphicFrame>
      <p:sp>
        <p:nvSpPr>
          <p:cNvPr id="71709" name="Text Box 29"/>
          <p:cNvSpPr txBox="1">
            <a:spLocks noChangeArrowheads="1"/>
          </p:cNvSpPr>
          <p:nvPr/>
        </p:nvSpPr>
        <p:spPr bwMode="auto">
          <a:xfrm>
            <a:off x="4786313" y="2082800"/>
            <a:ext cx="4206875"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a:t>We can calculate the number of patients in each group expected to be discharged if there were no difference between the groups</a:t>
            </a:r>
          </a:p>
        </p:txBody>
      </p:sp>
      <p:sp>
        <p:nvSpPr>
          <p:cNvPr id="71710" name="Text Box 30"/>
          <p:cNvSpPr txBox="1">
            <a:spLocks noChangeArrowheads="1"/>
          </p:cNvSpPr>
          <p:nvPr/>
        </p:nvSpPr>
        <p:spPr bwMode="auto">
          <a:xfrm>
            <a:off x="4786313" y="3709988"/>
            <a:ext cx="4286250" cy="286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a:spAutoFit/>
          </a:bodyPr>
          <a:lstStyle>
            <a:lvl1pPr marL="290513" indent="-290513">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pPr>
              <a:buClr>
                <a:srgbClr val="FF0066"/>
              </a:buClr>
              <a:buSzPct val="140000"/>
              <a:buFontTx/>
              <a:buChar char="•"/>
            </a:pPr>
            <a:r>
              <a:rPr lang="en-GB"/>
              <a:t>Total of 30 patients discharged out of 150 ie 20%</a:t>
            </a:r>
          </a:p>
          <a:p>
            <a:pPr>
              <a:buClr>
                <a:srgbClr val="FF0066"/>
              </a:buClr>
              <a:buSzPct val="140000"/>
              <a:buFontTx/>
              <a:buChar char="•"/>
            </a:pPr>
            <a:r>
              <a:rPr lang="en-GB"/>
              <a:t>If no difference between the groups, 20% of patients should have been discharged from each group (ie 20 from A and 10 from B)</a:t>
            </a:r>
          </a:p>
          <a:p>
            <a:pPr>
              <a:buClr>
                <a:srgbClr val="FF0066"/>
              </a:buClr>
              <a:buSzPct val="140000"/>
              <a:buFontTx/>
              <a:buChar char="•"/>
            </a:pPr>
            <a:r>
              <a:rPr lang="en-GB"/>
              <a:t>These are the ‘expected’ numbers of discharges</a:t>
            </a:r>
          </a:p>
        </p:txBody>
      </p:sp>
    </p:spTree>
    <p:extLst>
      <p:ext uri="{BB962C8B-B14F-4D97-AF65-F5344CB8AC3E}">
        <p14:creationId xmlns:p14="http://schemas.microsoft.com/office/powerpoint/2010/main" val="366314157"/>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GB" smtClean="0"/>
              <a:t>COMPARING PROPORTIONS: </a:t>
            </a:r>
            <a:br>
              <a:rPr lang="en-GB" smtClean="0"/>
            </a:br>
            <a:r>
              <a:rPr lang="en-GB" smtClean="0"/>
              <a:t>THE CHI-SQUARE TEST</a:t>
            </a:r>
          </a:p>
        </p:txBody>
      </p:sp>
      <p:graphicFrame>
        <p:nvGraphicFramePr>
          <p:cNvPr id="445443" name="Group 3"/>
          <p:cNvGraphicFramePr>
            <a:graphicFrameLocks noGrp="1"/>
          </p:cNvGraphicFramePr>
          <p:nvPr/>
        </p:nvGraphicFramePr>
        <p:xfrm>
          <a:off x="381000" y="1981200"/>
          <a:ext cx="4191000" cy="4562476"/>
        </p:xfrm>
        <a:graphic>
          <a:graphicData uri="http://schemas.openxmlformats.org/drawingml/2006/table">
            <a:tbl>
              <a:tblPr/>
              <a:tblGrid>
                <a:gridCol w="2057400"/>
                <a:gridCol w="1066800"/>
                <a:gridCol w="1066800"/>
              </a:tblGrid>
              <a:tr h="609685">
                <a:tc>
                  <a:txBody>
                    <a:bodyPr/>
                    <a:lstStyle/>
                    <a:p>
                      <a:pPr marL="0" marR="0" lvl="0" indent="0" algn="l" defTabSz="914400" rtl="0" eaLnBrk="0" fontAlgn="base" latinLnBrk="0" hangingPunct="0">
                        <a:lnSpc>
                          <a:spcPct val="100000"/>
                        </a:lnSpc>
                        <a:spcBef>
                          <a:spcPct val="50000"/>
                        </a:spcBef>
                        <a:spcAft>
                          <a:spcPct val="0"/>
                        </a:spcAft>
                        <a:buClr>
                          <a:srgbClr val="FF0000"/>
                        </a:buClr>
                        <a:buSzPct val="140000"/>
                        <a:buFontTx/>
                        <a:buNone/>
                        <a:tabLst/>
                      </a:pPr>
                      <a:endParaRPr kumimoji="0" lang="en-US" sz="2000" b="1" i="0" u="none" strike="noStrike" cap="none" normalizeH="0" baseline="0" smtClean="0">
                        <a:ln>
                          <a:noFill/>
                        </a:ln>
                        <a:solidFill>
                          <a:schemeClr val="tx1"/>
                        </a:solidFill>
                        <a:effectLst/>
                        <a:latin typeface="Tahoma" pitchFamily="34" charset="0"/>
                      </a:endParaRPr>
                    </a:p>
                  </a:txBody>
                  <a:tcPr marT="45726" marB="4572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A</a:t>
                      </a: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B</a:t>
                      </a:r>
                    </a:p>
                  </a:txBody>
                  <a:tcPr marT="45726" marB="4572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r>
              <a:tr h="984387">
                <a:tc>
                  <a:txBody>
                    <a:bodyPr/>
                    <a:lstStyle/>
                    <a:p>
                      <a:pPr marL="0" marR="0" lvl="0" indent="0" algn="l"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Number of patients</a:t>
                      </a:r>
                    </a:p>
                  </a:txBody>
                  <a:tcPr marT="45726" marB="4572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100</a:t>
                      </a: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50</a:t>
                      </a:r>
                    </a:p>
                  </a:txBody>
                  <a:tcPr marT="45726" marB="4572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r>
              <a:tr h="981212">
                <a:tc>
                  <a:txBody>
                    <a:bodyPr/>
                    <a:lstStyle/>
                    <a:p>
                      <a:pPr marL="0" marR="0" lvl="0" indent="0" algn="l"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Actual % Discharged</a:t>
                      </a:r>
                    </a:p>
                  </a:txBody>
                  <a:tcPr marT="45726" marB="4572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15</a:t>
                      </a: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30</a:t>
                      </a:r>
                    </a:p>
                  </a:txBody>
                  <a:tcPr marT="45726" marB="4572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r>
              <a:tr h="981212">
                <a:tc>
                  <a:txBody>
                    <a:bodyPr/>
                    <a:lstStyle/>
                    <a:p>
                      <a:pPr marL="0" marR="0" lvl="0" indent="0" algn="l"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Actual number discharged</a:t>
                      </a:r>
                    </a:p>
                  </a:txBody>
                  <a:tcPr marT="45726" marB="4572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15</a:t>
                      </a: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15</a:t>
                      </a:r>
                    </a:p>
                  </a:txBody>
                  <a:tcPr marT="45726" marB="4572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r>
              <a:tr h="1005980">
                <a:tc>
                  <a:txBody>
                    <a:bodyPr/>
                    <a:lstStyle/>
                    <a:p>
                      <a:pPr marL="0" marR="0" lvl="0" indent="0" algn="l"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Expected number discharged</a:t>
                      </a:r>
                    </a:p>
                  </a:txBody>
                  <a:tcPr marT="45726" marB="4572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20</a:t>
                      </a: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10</a:t>
                      </a:r>
                    </a:p>
                  </a:txBody>
                  <a:tcPr marT="45726" marB="4572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FF"/>
                    </a:solidFill>
                  </a:tcPr>
                </a:tc>
              </a:tr>
            </a:tbl>
          </a:graphicData>
        </a:graphic>
      </p:graphicFrame>
      <p:graphicFrame>
        <p:nvGraphicFramePr>
          <p:cNvPr id="72733" name="Object 29"/>
          <p:cNvGraphicFramePr>
            <a:graphicFrameLocks noChangeAspect="1"/>
          </p:cNvGraphicFramePr>
          <p:nvPr/>
        </p:nvGraphicFramePr>
        <p:xfrm>
          <a:off x="4648200" y="1981200"/>
          <a:ext cx="4267200" cy="2514600"/>
        </p:xfrm>
        <a:graphic>
          <a:graphicData uri="http://schemas.openxmlformats.org/presentationml/2006/ole">
            <mc:AlternateContent xmlns:mc="http://schemas.openxmlformats.org/markup-compatibility/2006">
              <mc:Choice xmlns:v="urn:schemas-microsoft-com:vml" Requires="v">
                <p:oleObj spid="_x0000_s8207" name="Equation" r:id="rId4" imgW="2628900" imgH="1549400" progId="Equation.3">
                  <p:embed/>
                </p:oleObj>
              </mc:Choice>
              <mc:Fallback>
                <p:oleObj name="Equation" r:id="rId4" imgW="2628900" imgH="15494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48200" y="1981200"/>
                        <a:ext cx="4267200" cy="2514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2734" name="Text Box 30"/>
          <p:cNvSpPr txBox="1">
            <a:spLocks noChangeArrowheads="1"/>
          </p:cNvSpPr>
          <p:nvPr/>
        </p:nvSpPr>
        <p:spPr bwMode="auto">
          <a:xfrm>
            <a:off x="4937125" y="4648200"/>
            <a:ext cx="3825875" cy="192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a:t>According to tables, the minimum value of chi square for p=0.05 is 3.84</a:t>
            </a:r>
          </a:p>
          <a:p>
            <a:r>
              <a:rPr lang="en-GB" i="1"/>
              <a:t>Therefore, there is no significant difference between our treatments</a:t>
            </a:r>
          </a:p>
        </p:txBody>
      </p:sp>
    </p:spTree>
    <p:extLst>
      <p:ext uri="{BB962C8B-B14F-4D97-AF65-F5344CB8AC3E}">
        <p14:creationId xmlns:p14="http://schemas.microsoft.com/office/powerpoint/2010/main" val="860440400"/>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COMPARING PROPORTIONS: FISHER’S EXACT TEST</a:t>
            </a:r>
            <a:endParaRPr lang="en-GB" dirty="0"/>
          </a:p>
        </p:txBody>
      </p:sp>
      <p:sp>
        <p:nvSpPr>
          <p:cNvPr id="3" name="Content Placeholder 2"/>
          <p:cNvSpPr>
            <a:spLocks noGrp="1"/>
          </p:cNvSpPr>
          <p:nvPr>
            <p:ph idx="1"/>
          </p:nvPr>
        </p:nvSpPr>
        <p:spPr/>
        <p:txBody>
          <a:bodyPr/>
          <a:lstStyle/>
          <a:p>
            <a:r>
              <a:rPr lang="en-GB" dirty="0" smtClean="0"/>
              <a:t>Variant of the Chi-Square test</a:t>
            </a:r>
          </a:p>
          <a:p>
            <a:r>
              <a:rPr lang="en-GB" dirty="0" smtClean="0"/>
              <a:t>More accurate with smaller sample sizes</a:t>
            </a:r>
            <a:endParaRPr lang="en-GB" dirty="0"/>
          </a:p>
        </p:txBody>
      </p:sp>
    </p:spTree>
    <p:extLst>
      <p:ext uri="{BB962C8B-B14F-4D97-AF65-F5344CB8AC3E}">
        <p14:creationId xmlns:p14="http://schemas.microsoft.com/office/powerpoint/2010/main" val="524229840"/>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3"/>
          <p:cNvSpPr>
            <a:spLocks noGrp="1"/>
          </p:cNvSpPr>
          <p:nvPr>
            <p:ph type="title"/>
          </p:nvPr>
        </p:nvSpPr>
        <p:spPr/>
        <p:txBody>
          <a:bodyPr/>
          <a:lstStyle/>
          <a:p>
            <a:r>
              <a:rPr lang="en-GB" dirty="0" smtClean="0"/>
              <a:t>ODDS RATIOS</a:t>
            </a:r>
          </a:p>
        </p:txBody>
      </p:sp>
      <p:graphicFrame>
        <p:nvGraphicFramePr>
          <p:cNvPr id="7" name="Content Placeholder 6"/>
          <p:cNvGraphicFramePr>
            <a:graphicFrameLocks noGrp="1"/>
          </p:cNvGraphicFramePr>
          <p:nvPr>
            <p:ph idx="1"/>
          </p:nvPr>
        </p:nvGraphicFramePr>
        <p:xfrm>
          <a:off x="1285875" y="4530725"/>
          <a:ext cx="6542088" cy="1482724"/>
        </p:xfrm>
        <a:graphic>
          <a:graphicData uri="http://schemas.openxmlformats.org/drawingml/2006/table">
            <a:tbl>
              <a:tblPr firstRow="1" bandRow="1">
                <a:tableStyleId>{F5AB1C69-6EDB-4FF4-983F-18BD219EF322}</a:tableStyleId>
              </a:tblPr>
              <a:tblGrid>
                <a:gridCol w="2180696"/>
                <a:gridCol w="2180696"/>
                <a:gridCol w="2180696"/>
              </a:tblGrid>
              <a:tr h="370681">
                <a:tc>
                  <a:txBody>
                    <a:bodyPr/>
                    <a:lstStyle/>
                    <a:p>
                      <a:pPr algn="ctr"/>
                      <a:endParaRPr lang="en-GB" sz="1800" b="1" dirty="0">
                        <a:solidFill>
                          <a:schemeClr val="tx1"/>
                        </a:solidFill>
                      </a:endParaRPr>
                    </a:p>
                  </a:txBody>
                  <a:tcPr marT="45700" marB="45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800" b="1" dirty="0" smtClean="0">
                          <a:solidFill>
                            <a:schemeClr val="tx1"/>
                          </a:solidFill>
                        </a:rPr>
                        <a:t>CBT</a:t>
                      </a:r>
                      <a:endParaRPr lang="en-GB" sz="1800" b="1" dirty="0">
                        <a:solidFill>
                          <a:schemeClr val="tx1"/>
                        </a:solidFill>
                      </a:endParaRPr>
                    </a:p>
                  </a:txBody>
                  <a:tcPr marT="45700" marB="45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800" b="1" dirty="0" smtClean="0">
                          <a:solidFill>
                            <a:schemeClr val="tx1"/>
                          </a:solidFill>
                        </a:rPr>
                        <a:t>Usual Care (TAU)</a:t>
                      </a:r>
                      <a:endParaRPr lang="en-GB" sz="1800" b="1" dirty="0">
                        <a:solidFill>
                          <a:schemeClr val="tx1"/>
                        </a:solidFill>
                      </a:endParaRPr>
                    </a:p>
                  </a:txBody>
                  <a:tcPr marT="45700" marB="45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681">
                <a:tc>
                  <a:txBody>
                    <a:bodyPr/>
                    <a:lstStyle/>
                    <a:p>
                      <a:pPr algn="ctr"/>
                      <a:r>
                        <a:rPr lang="en-GB" sz="1800" b="1" dirty="0" smtClean="0">
                          <a:solidFill>
                            <a:schemeClr val="tx1"/>
                          </a:solidFill>
                        </a:rPr>
                        <a:t>Cases</a:t>
                      </a:r>
                      <a:endParaRPr lang="en-GB" sz="1800" b="1" dirty="0">
                        <a:solidFill>
                          <a:schemeClr val="tx1"/>
                        </a:solidFill>
                      </a:endParaRPr>
                    </a:p>
                  </a:txBody>
                  <a:tcPr marT="45700" marB="45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800" b="1" dirty="0" smtClean="0">
                          <a:solidFill>
                            <a:schemeClr val="tx1"/>
                          </a:solidFill>
                        </a:rPr>
                        <a:t>23</a:t>
                      </a:r>
                      <a:endParaRPr lang="en-GB" sz="1800" b="1" dirty="0">
                        <a:solidFill>
                          <a:schemeClr val="tx1"/>
                        </a:solidFill>
                      </a:endParaRPr>
                    </a:p>
                  </a:txBody>
                  <a:tcPr marT="45700" marB="45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800" b="1" dirty="0" smtClean="0">
                          <a:solidFill>
                            <a:schemeClr val="tx1"/>
                          </a:solidFill>
                        </a:rPr>
                        <a:t>21</a:t>
                      </a:r>
                      <a:endParaRPr lang="en-GB" sz="1800" b="1" dirty="0">
                        <a:solidFill>
                          <a:schemeClr val="tx1"/>
                        </a:solidFill>
                      </a:endParaRPr>
                    </a:p>
                  </a:txBody>
                  <a:tcPr marT="45700" marB="45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681">
                <a:tc>
                  <a:txBody>
                    <a:bodyPr/>
                    <a:lstStyle/>
                    <a:p>
                      <a:pPr algn="ctr"/>
                      <a:r>
                        <a:rPr lang="en-GB" sz="1800" b="1" dirty="0" smtClean="0">
                          <a:solidFill>
                            <a:schemeClr val="tx1"/>
                          </a:solidFill>
                        </a:rPr>
                        <a:t>Deterioration</a:t>
                      </a:r>
                      <a:endParaRPr lang="en-GB" sz="1800" b="1" dirty="0">
                        <a:solidFill>
                          <a:schemeClr val="tx1"/>
                        </a:solidFill>
                      </a:endParaRPr>
                    </a:p>
                  </a:txBody>
                  <a:tcPr marT="45700" marB="45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800" b="1" dirty="0" smtClean="0">
                          <a:solidFill>
                            <a:schemeClr val="tx1"/>
                          </a:solidFill>
                        </a:rPr>
                        <a:t>3 (13%)</a:t>
                      </a:r>
                      <a:endParaRPr lang="en-GB" sz="1800" b="1" dirty="0">
                        <a:solidFill>
                          <a:schemeClr val="tx1"/>
                        </a:solidFill>
                      </a:endParaRPr>
                    </a:p>
                  </a:txBody>
                  <a:tcPr marT="45700" marB="45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800" b="1" dirty="0" smtClean="0">
                          <a:solidFill>
                            <a:schemeClr val="tx1"/>
                          </a:solidFill>
                        </a:rPr>
                        <a:t>11 (52%)</a:t>
                      </a:r>
                      <a:endParaRPr lang="en-GB" sz="1800" b="1" dirty="0">
                        <a:solidFill>
                          <a:schemeClr val="tx1"/>
                        </a:solidFill>
                      </a:endParaRPr>
                    </a:p>
                  </a:txBody>
                  <a:tcPr marT="45700" marB="45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681">
                <a:tc>
                  <a:txBody>
                    <a:bodyPr/>
                    <a:lstStyle/>
                    <a:p>
                      <a:pPr algn="ctr"/>
                      <a:r>
                        <a:rPr lang="en-GB" sz="1800" b="1" dirty="0" smtClean="0">
                          <a:solidFill>
                            <a:schemeClr val="tx1"/>
                          </a:solidFill>
                        </a:rPr>
                        <a:t>No Deterioration</a:t>
                      </a:r>
                      <a:endParaRPr lang="en-GB" sz="1800" b="1" dirty="0">
                        <a:solidFill>
                          <a:schemeClr val="tx1"/>
                        </a:solidFill>
                      </a:endParaRPr>
                    </a:p>
                  </a:txBody>
                  <a:tcPr marT="45700" marB="45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800" b="1" dirty="0" smtClean="0">
                          <a:solidFill>
                            <a:schemeClr val="tx1"/>
                          </a:solidFill>
                        </a:rPr>
                        <a:t>20 (83%)</a:t>
                      </a:r>
                      <a:endParaRPr lang="en-GB" sz="1800" b="1" dirty="0">
                        <a:solidFill>
                          <a:schemeClr val="tx1"/>
                        </a:solidFill>
                      </a:endParaRPr>
                    </a:p>
                  </a:txBody>
                  <a:tcPr marT="45700" marB="45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800" b="1" dirty="0" smtClean="0">
                          <a:solidFill>
                            <a:schemeClr val="tx1"/>
                          </a:solidFill>
                        </a:rPr>
                        <a:t>10 (48%)</a:t>
                      </a:r>
                      <a:endParaRPr lang="en-GB" sz="1800" b="1" dirty="0">
                        <a:solidFill>
                          <a:schemeClr val="tx1"/>
                        </a:solidFill>
                      </a:endParaRPr>
                    </a:p>
                  </a:txBody>
                  <a:tcPr marT="45700" marB="45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 name="TextBox 7"/>
          <p:cNvSpPr txBox="1"/>
          <p:nvPr/>
        </p:nvSpPr>
        <p:spPr>
          <a:xfrm>
            <a:off x="1285875" y="1781175"/>
            <a:ext cx="6500813" cy="2616101"/>
          </a:xfrm>
          <a:prstGeom prst="rect">
            <a:avLst/>
          </a:prstGeom>
          <a:noFill/>
        </p:spPr>
        <p:txBody>
          <a:bodyPr>
            <a:spAutoFit/>
          </a:bodyPr>
          <a:lstStyle/>
          <a:p>
            <a:pPr marL="177800" indent="-177800">
              <a:spcAft>
                <a:spcPts val="1200"/>
              </a:spcAft>
              <a:buClr>
                <a:srgbClr val="FF0000"/>
              </a:buClr>
              <a:buSzPct val="150000"/>
              <a:buFont typeface="Arial" pitchFamily="34" charset="0"/>
              <a:buChar char="•"/>
              <a:defRPr/>
            </a:pPr>
            <a:r>
              <a:rPr lang="en-GB" b="1" dirty="0"/>
              <a:t>The data below are from a sample of people with early rheumatoid arthritis randomised to have either usual treatment alone or usual treatment plus cognitive therapy</a:t>
            </a:r>
          </a:p>
          <a:p>
            <a:pPr marL="177800" indent="-177800">
              <a:spcAft>
                <a:spcPts val="1200"/>
              </a:spcAft>
              <a:buClr>
                <a:srgbClr val="FF0000"/>
              </a:buClr>
              <a:buSzPct val="150000"/>
              <a:buFont typeface="Arial" pitchFamily="34" charset="0"/>
              <a:buChar char="•"/>
              <a:defRPr/>
            </a:pPr>
            <a:r>
              <a:rPr lang="en-GB" b="1" dirty="0"/>
              <a:t>The table gives the number of patients in each group who showed &gt;25% worsening in disability at 18-month follow-up</a:t>
            </a:r>
          </a:p>
          <a:p>
            <a:pPr>
              <a:defRPr/>
            </a:pPr>
            <a:endParaRPr lang="en-GB" b="1" dirty="0"/>
          </a:p>
        </p:txBody>
      </p:sp>
    </p:spTree>
    <p:extLst>
      <p:ext uri="{BB962C8B-B14F-4D97-AF65-F5344CB8AC3E}">
        <p14:creationId xmlns:p14="http://schemas.microsoft.com/office/powerpoint/2010/main" val="1501883287"/>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3"/>
          <p:cNvSpPr>
            <a:spLocks noGrp="1"/>
          </p:cNvSpPr>
          <p:nvPr>
            <p:ph type="title"/>
          </p:nvPr>
        </p:nvSpPr>
        <p:spPr/>
        <p:txBody>
          <a:bodyPr/>
          <a:lstStyle/>
          <a:p>
            <a:r>
              <a:rPr lang="en-GB" smtClean="0"/>
              <a:t>RATES, ODDS, AND ODDS RATIOS</a:t>
            </a:r>
          </a:p>
        </p:txBody>
      </p:sp>
      <p:graphicFrame>
        <p:nvGraphicFramePr>
          <p:cNvPr id="7" name="Content Placeholder 6"/>
          <p:cNvGraphicFramePr>
            <a:graphicFrameLocks noGrp="1"/>
          </p:cNvGraphicFramePr>
          <p:nvPr>
            <p:ph idx="1"/>
          </p:nvPr>
        </p:nvGraphicFramePr>
        <p:xfrm>
          <a:off x="1285875" y="1785938"/>
          <a:ext cx="6542088" cy="1112838"/>
        </p:xfrm>
        <a:graphic>
          <a:graphicData uri="http://schemas.openxmlformats.org/drawingml/2006/table">
            <a:tbl>
              <a:tblPr firstRow="1" bandRow="1">
                <a:tableStyleId>{F5AB1C69-6EDB-4FF4-983F-18BD219EF322}</a:tableStyleId>
              </a:tblPr>
              <a:tblGrid>
                <a:gridCol w="2180696"/>
                <a:gridCol w="2180696"/>
                <a:gridCol w="2180696"/>
              </a:tblGrid>
              <a:tr h="370946">
                <a:tc>
                  <a:txBody>
                    <a:bodyPr/>
                    <a:lstStyle/>
                    <a:p>
                      <a:pPr algn="ctr"/>
                      <a:endParaRPr lang="en-GB" sz="1800" b="1" dirty="0">
                        <a:solidFill>
                          <a:schemeClr val="tx1"/>
                        </a:solidFill>
                      </a:endParaRPr>
                    </a:p>
                  </a:txBody>
                  <a:tcPr marT="45733" marB="457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800" b="1" dirty="0" smtClean="0">
                          <a:solidFill>
                            <a:schemeClr val="tx1"/>
                          </a:solidFill>
                        </a:rPr>
                        <a:t>CBT</a:t>
                      </a:r>
                      <a:endParaRPr lang="en-GB" sz="1800" b="1" dirty="0">
                        <a:solidFill>
                          <a:schemeClr val="tx1"/>
                        </a:solidFill>
                      </a:endParaRPr>
                    </a:p>
                  </a:txBody>
                  <a:tcPr marT="45733" marB="457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800" b="1" dirty="0" smtClean="0">
                          <a:solidFill>
                            <a:schemeClr val="tx1"/>
                          </a:solidFill>
                        </a:rPr>
                        <a:t>Usual Care (TAU)</a:t>
                      </a:r>
                      <a:endParaRPr lang="en-GB" sz="1800" b="1" dirty="0">
                        <a:solidFill>
                          <a:schemeClr val="tx1"/>
                        </a:solidFill>
                      </a:endParaRPr>
                    </a:p>
                  </a:txBody>
                  <a:tcPr marT="45733" marB="457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946">
                <a:tc>
                  <a:txBody>
                    <a:bodyPr/>
                    <a:lstStyle/>
                    <a:p>
                      <a:pPr algn="ctr"/>
                      <a:r>
                        <a:rPr lang="en-GB" sz="1800" b="1" dirty="0" smtClean="0">
                          <a:solidFill>
                            <a:schemeClr val="tx1"/>
                          </a:solidFill>
                        </a:rPr>
                        <a:t>Deterioration</a:t>
                      </a:r>
                      <a:endParaRPr lang="en-GB" sz="1800" b="1" dirty="0">
                        <a:solidFill>
                          <a:schemeClr val="tx1"/>
                        </a:solidFill>
                      </a:endParaRPr>
                    </a:p>
                  </a:txBody>
                  <a:tcPr marT="45733" marB="457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800" b="1" dirty="0" smtClean="0">
                          <a:solidFill>
                            <a:schemeClr val="tx1"/>
                          </a:solidFill>
                        </a:rPr>
                        <a:t>3 (13%)</a:t>
                      </a:r>
                      <a:endParaRPr lang="en-GB" sz="1800" b="1" dirty="0">
                        <a:solidFill>
                          <a:schemeClr val="tx1"/>
                        </a:solidFill>
                      </a:endParaRPr>
                    </a:p>
                  </a:txBody>
                  <a:tcPr marT="45733" marB="457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800" b="1" dirty="0" smtClean="0">
                          <a:solidFill>
                            <a:schemeClr val="tx1"/>
                          </a:solidFill>
                        </a:rPr>
                        <a:t>11 (52%)</a:t>
                      </a:r>
                      <a:endParaRPr lang="en-GB" sz="1800" b="1" dirty="0">
                        <a:solidFill>
                          <a:schemeClr val="tx1"/>
                        </a:solidFill>
                      </a:endParaRPr>
                    </a:p>
                  </a:txBody>
                  <a:tcPr marT="45733" marB="457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946">
                <a:tc>
                  <a:txBody>
                    <a:bodyPr/>
                    <a:lstStyle/>
                    <a:p>
                      <a:pPr algn="ctr"/>
                      <a:r>
                        <a:rPr lang="en-GB" sz="1800" b="1" dirty="0" smtClean="0">
                          <a:solidFill>
                            <a:schemeClr val="tx1"/>
                          </a:solidFill>
                        </a:rPr>
                        <a:t>No Deterioration</a:t>
                      </a:r>
                      <a:endParaRPr lang="en-GB" sz="1800" b="1" dirty="0">
                        <a:solidFill>
                          <a:schemeClr val="tx1"/>
                        </a:solidFill>
                      </a:endParaRPr>
                    </a:p>
                  </a:txBody>
                  <a:tcPr marT="45733" marB="457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800" b="1" dirty="0" smtClean="0">
                          <a:solidFill>
                            <a:schemeClr val="tx1"/>
                          </a:solidFill>
                        </a:rPr>
                        <a:t>20 (83%)</a:t>
                      </a:r>
                      <a:endParaRPr lang="en-GB" sz="1800" b="1" dirty="0">
                        <a:solidFill>
                          <a:schemeClr val="tx1"/>
                        </a:solidFill>
                      </a:endParaRPr>
                    </a:p>
                  </a:txBody>
                  <a:tcPr marT="45733" marB="457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800" b="1" dirty="0" smtClean="0">
                          <a:solidFill>
                            <a:schemeClr val="tx1"/>
                          </a:solidFill>
                        </a:rPr>
                        <a:t>10 (48%)</a:t>
                      </a:r>
                      <a:endParaRPr lang="en-GB" sz="1800" b="1" dirty="0">
                        <a:solidFill>
                          <a:schemeClr val="tx1"/>
                        </a:solidFill>
                      </a:endParaRPr>
                    </a:p>
                  </a:txBody>
                  <a:tcPr marT="45733" marB="457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20" name="Table 19"/>
          <p:cNvGraphicFramePr>
            <a:graphicFrameLocks noGrp="1"/>
          </p:cNvGraphicFramePr>
          <p:nvPr>
            <p:extLst>
              <p:ext uri="{D42A27DB-BD31-4B8C-83A1-F6EECF244321}">
                <p14:modId xmlns:p14="http://schemas.microsoft.com/office/powerpoint/2010/main" val="2784235410"/>
              </p:ext>
            </p:extLst>
          </p:nvPr>
        </p:nvGraphicFramePr>
        <p:xfrm>
          <a:off x="1403648" y="3143250"/>
          <a:ext cx="6286500" cy="1482724"/>
        </p:xfrm>
        <a:graphic>
          <a:graphicData uri="http://schemas.openxmlformats.org/drawingml/2006/table">
            <a:tbl>
              <a:tblPr firstRow="1" bandRow="1">
                <a:tableStyleId>{5C22544A-7EE6-4342-B048-85BDC9FD1C3A}</a:tableStyleId>
              </a:tblPr>
              <a:tblGrid>
                <a:gridCol w="3386752"/>
                <a:gridCol w="1394544"/>
                <a:gridCol w="1505204"/>
              </a:tblGrid>
              <a:tr h="370681">
                <a:tc>
                  <a:txBody>
                    <a:bodyPr/>
                    <a:lstStyle/>
                    <a:p>
                      <a:r>
                        <a:rPr lang="en-GB" sz="1800" b="1" dirty="0" smtClean="0">
                          <a:solidFill>
                            <a:schemeClr val="tx1"/>
                          </a:solidFill>
                        </a:rPr>
                        <a:t>Rate</a:t>
                      </a:r>
                      <a:r>
                        <a:rPr lang="en-GB" sz="1800" b="1" baseline="0" dirty="0" smtClean="0">
                          <a:solidFill>
                            <a:schemeClr val="tx1"/>
                          </a:solidFill>
                        </a:rPr>
                        <a:t> of deterioration (CBT)</a:t>
                      </a:r>
                      <a:endParaRPr lang="en-GB" sz="1800" b="1" dirty="0">
                        <a:solidFill>
                          <a:schemeClr val="tx1"/>
                        </a:solidFill>
                      </a:endParaRPr>
                    </a:p>
                  </a:txBody>
                  <a:tcPr marL="91439" marR="91439" marT="45700" marB="45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800" b="1" dirty="0" smtClean="0">
                          <a:solidFill>
                            <a:schemeClr val="tx1"/>
                          </a:solidFill>
                        </a:rPr>
                        <a:t>3/23</a:t>
                      </a:r>
                      <a:endParaRPr lang="en-GB" sz="1800" b="1" dirty="0">
                        <a:solidFill>
                          <a:schemeClr val="tx1"/>
                        </a:solidFill>
                      </a:endParaRPr>
                    </a:p>
                  </a:txBody>
                  <a:tcPr marL="91439" marR="91439" marT="45700" marB="45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800" b="1" dirty="0" smtClean="0">
                          <a:solidFill>
                            <a:schemeClr val="tx1"/>
                          </a:solidFill>
                        </a:rPr>
                        <a:t>13%</a:t>
                      </a:r>
                      <a:endParaRPr lang="en-GB" sz="1800" b="1" dirty="0">
                        <a:solidFill>
                          <a:schemeClr val="tx1"/>
                        </a:solidFill>
                      </a:endParaRPr>
                    </a:p>
                  </a:txBody>
                  <a:tcPr marL="91439" marR="91439" marT="45700" marB="45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681">
                <a:tc>
                  <a:txBody>
                    <a:bodyPr/>
                    <a:lstStyle/>
                    <a:p>
                      <a:r>
                        <a:rPr lang="en-GB" sz="1800" b="1" dirty="0" smtClean="0">
                          <a:solidFill>
                            <a:schemeClr val="tx1"/>
                          </a:solidFill>
                        </a:rPr>
                        <a:t>Odds of deterioration (CBT)</a:t>
                      </a:r>
                      <a:endParaRPr lang="en-GB" sz="1800" b="1" dirty="0">
                        <a:solidFill>
                          <a:schemeClr val="tx1"/>
                        </a:solidFill>
                      </a:endParaRPr>
                    </a:p>
                  </a:txBody>
                  <a:tcPr marL="91439" marR="91439" marT="45700" marB="45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800" b="1" dirty="0" smtClean="0">
                          <a:solidFill>
                            <a:schemeClr val="tx1"/>
                          </a:solidFill>
                        </a:rPr>
                        <a:t>3/20</a:t>
                      </a:r>
                      <a:endParaRPr lang="en-GB" sz="1800" b="1" dirty="0">
                        <a:solidFill>
                          <a:schemeClr val="tx1"/>
                        </a:solidFill>
                      </a:endParaRPr>
                    </a:p>
                  </a:txBody>
                  <a:tcPr marL="91439" marR="91439" marT="45700" marB="45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800" b="1" dirty="0" smtClean="0">
                          <a:solidFill>
                            <a:schemeClr val="tx1"/>
                          </a:solidFill>
                        </a:rPr>
                        <a:t>0.15</a:t>
                      </a:r>
                      <a:endParaRPr lang="en-GB" sz="1800" b="1" dirty="0">
                        <a:solidFill>
                          <a:schemeClr val="tx1"/>
                        </a:solidFill>
                      </a:endParaRPr>
                    </a:p>
                  </a:txBody>
                  <a:tcPr marL="91439" marR="91439" marT="45700" marB="45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681">
                <a:tc>
                  <a:txBody>
                    <a:bodyPr/>
                    <a:lstStyle/>
                    <a:p>
                      <a:r>
                        <a:rPr lang="en-GB" sz="1800" b="1" dirty="0" smtClean="0">
                          <a:solidFill>
                            <a:schemeClr val="tx1"/>
                          </a:solidFill>
                        </a:rPr>
                        <a:t>Rate</a:t>
                      </a:r>
                      <a:r>
                        <a:rPr lang="en-GB" sz="1800" b="1" baseline="0" dirty="0" smtClean="0">
                          <a:solidFill>
                            <a:schemeClr val="tx1"/>
                          </a:solidFill>
                        </a:rPr>
                        <a:t> of deterioration (TAU)</a:t>
                      </a:r>
                      <a:endParaRPr lang="en-GB" sz="1800" b="1" dirty="0">
                        <a:solidFill>
                          <a:schemeClr val="tx1"/>
                        </a:solidFill>
                      </a:endParaRPr>
                    </a:p>
                  </a:txBody>
                  <a:tcPr marL="91439" marR="91439" marT="45700" marB="45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800" b="1" dirty="0" smtClean="0">
                          <a:solidFill>
                            <a:schemeClr val="tx1"/>
                          </a:solidFill>
                        </a:rPr>
                        <a:t>11/21</a:t>
                      </a:r>
                      <a:endParaRPr lang="en-GB" sz="1800" b="1" dirty="0">
                        <a:solidFill>
                          <a:schemeClr val="tx1"/>
                        </a:solidFill>
                      </a:endParaRPr>
                    </a:p>
                  </a:txBody>
                  <a:tcPr marL="91439" marR="91439" marT="45700" marB="45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800" b="1" dirty="0" smtClean="0">
                          <a:solidFill>
                            <a:schemeClr val="tx1"/>
                          </a:solidFill>
                        </a:rPr>
                        <a:t>52%</a:t>
                      </a:r>
                      <a:endParaRPr lang="en-GB" sz="1800" b="1" dirty="0">
                        <a:solidFill>
                          <a:schemeClr val="tx1"/>
                        </a:solidFill>
                      </a:endParaRPr>
                    </a:p>
                  </a:txBody>
                  <a:tcPr marL="91439" marR="91439" marT="45700" marB="45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681">
                <a:tc>
                  <a:txBody>
                    <a:bodyPr/>
                    <a:lstStyle/>
                    <a:p>
                      <a:r>
                        <a:rPr lang="en-GB" sz="1800" b="1" dirty="0" smtClean="0">
                          <a:solidFill>
                            <a:schemeClr val="tx1"/>
                          </a:solidFill>
                        </a:rPr>
                        <a:t>Odds of deterioration (TAU)</a:t>
                      </a:r>
                      <a:endParaRPr lang="en-GB" sz="1800" b="1" dirty="0">
                        <a:solidFill>
                          <a:schemeClr val="tx1"/>
                        </a:solidFill>
                      </a:endParaRPr>
                    </a:p>
                  </a:txBody>
                  <a:tcPr marL="91439" marR="91439" marT="45700" marB="45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800" b="1" dirty="0" smtClean="0">
                          <a:solidFill>
                            <a:schemeClr val="tx1"/>
                          </a:solidFill>
                        </a:rPr>
                        <a:t>11/10</a:t>
                      </a:r>
                      <a:endParaRPr lang="en-GB" sz="1800" b="1" dirty="0">
                        <a:solidFill>
                          <a:schemeClr val="tx1"/>
                        </a:solidFill>
                      </a:endParaRPr>
                    </a:p>
                  </a:txBody>
                  <a:tcPr marL="91439" marR="91439" marT="45700" marB="45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800" b="1" dirty="0" smtClean="0">
                          <a:solidFill>
                            <a:schemeClr val="tx1"/>
                          </a:solidFill>
                        </a:rPr>
                        <a:t>1.1</a:t>
                      </a:r>
                      <a:endParaRPr lang="en-GB" sz="1800" b="1" dirty="0">
                        <a:solidFill>
                          <a:schemeClr val="tx1"/>
                        </a:solidFill>
                      </a:endParaRPr>
                    </a:p>
                  </a:txBody>
                  <a:tcPr marL="91439" marR="91439" marT="45700" marB="45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6363" name="TextBox 20"/>
          <p:cNvSpPr txBox="1">
            <a:spLocks noChangeArrowheads="1"/>
          </p:cNvSpPr>
          <p:nvPr/>
        </p:nvSpPr>
        <p:spPr bwMode="auto">
          <a:xfrm>
            <a:off x="1000125" y="4725144"/>
            <a:ext cx="7215188"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dirty="0"/>
              <a:t>One measure of the difference between the two groups is the extent to which the odds of deterioration differ between the groups</a:t>
            </a:r>
          </a:p>
          <a:p>
            <a:r>
              <a:rPr lang="en-GB" dirty="0"/>
              <a:t>This is the ODDS </a:t>
            </a:r>
            <a:r>
              <a:rPr lang="en-GB" dirty="0" smtClean="0"/>
              <a:t>RATIO (OR)</a:t>
            </a:r>
          </a:p>
          <a:p>
            <a:r>
              <a:rPr lang="en-GB" dirty="0" smtClean="0"/>
              <a:t>Here, OR = 0.15/1.1 = 0.14</a:t>
            </a:r>
            <a:endParaRPr lang="en-GB" dirty="0"/>
          </a:p>
        </p:txBody>
      </p:sp>
    </p:spTree>
    <p:extLst>
      <p:ext uri="{BB962C8B-B14F-4D97-AF65-F5344CB8AC3E}">
        <p14:creationId xmlns:p14="http://schemas.microsoft.com/office/powerpoint/2010/main" val="2711488758"/>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ODDS RATIOS</a:t>
            </a:r>
            <a:endParaRPr lang="en-GB" dirty="0"/>
          </a:p>
        </p:txBody>
      </p:sp>
      <p:sp>
        <p:nvSpPr>
          <p:cNvPr id="3" name="Content Placeholder 2"/>
          <p:cNvSpPr>
            <a:spLocks noGrp="1"/>
          </p:cNvSpPr>
          <p:nvPr>
            <p:ph idx="1"/>
          </p:nvPr>
        </p:nvSpPr>
        <p:spPr>
          <a:xfrm>
            <a:off x="1300163" y="1772816"/>
            <a:ext cx="6542087" cy="3962400"/>
          </a:xfrm>
        </p:spPr>
        <p:txBody>
          <a:bodyPr/>
          <a:lstStyle/>
          <a:p>
            <a:r>
              <a:rPr lang="en-GB" dirty="0" smtClean="0"/>
              <a:t>Widely reported in primary studies and in meta-analyses</a:t>
            </a:r>
          </a:p>
          <a:p>
            <a:r>
              <a:rPr lang="en-GB" dirty="0" smtClean="0"/>
              <a:t>Usually reported with their 95% confidence intervals</a:t>
            </a:r>
          </a:p>
          <a:p>
            <a:r>
              <a:rPr lang="en-GB" dirty="0" smtClean="0"/>
              <a:t>OR=1 means that the there is no effect (in the simple example above, the odds of deterioration would be the same in both groups)</a:t>
            </a:r>
          </a:p>
          <a:p>
            <a:r>
              <a:rPr lang="en-GB" dirty="0" smtClean="0"/>
              <a:t>Key test is therefore whether the 95% CI of the OR crosses 1.0</a:t>
            </a:r>
            <a:endParaRPr lang="en-GB" dirty="0"/>
          </a:p>
        </p:txBody>
      </p:sp>
    </p:spTree>
    <p:extLst>
      <p:ext uri="{BB962C8B-B14F-4D97-AF65-F5344CB8AC3E}">
        <p14:creationId xmlns:p14="http://schemas.microsoft.com/office/powerpoint/2010/main" val="361779815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Beale KEL </a:t>
            </a:r>
            <a:r>
              <a:rPr lang="en-GB" i="1" dirty="0" smtClean="0"/>
              <a:t>et al</a:t>
            </a:r>
            <a:r>
              <a:rPr lang="en-GB" dirty="0" smtClean="0"/>
              <a:t> (2011): Statistics 1</a:t>
            </a:r>
            <a:endParaRPr lang="en-GB" dirty="0"/>
          </a:p>
        </p:txBody>
      </p:sp>
      <p:sp>
        <p:nvSpPr>
          <p:cNvPr id="3" name="Content Placeholder 2"/>
          <p:cNvSpPr>
            <a:spLocks noGrp="1"/>
          </p:cNvSpPr>
          <p:nvPr>
            <p:ph idx="1"/>
          </p:nvPr>
        </p:nvSpPr>
        <p:spPr>
          <a:xfrm>
            <a:off x="899592" y="1772816"/>
            <a:ext cx="7344815" cy="3962400"/>
          </a:xfrm>
        </p:spPr>
        <p:txBody>
          <a:bodyPr/>
          <a:lstStyle/>
          <a:p>
            <a:r>
              <a:rPr lang="en-GB" dirty="0"/>
              <a:t>The study was powered to detect a 10% change in food intake and </a:t>
            </a:r>
            <a:r>
              <a:rPr lang="en-GB" dirty="0" smtClean="0"/>
              <a:t>body weight </a:t>
            </a:r>
            <a:r>
              <a:rPr lang="en-GB" dirty="0"/>
              <a:t>with power of 80% at a level of significance of 0.05. </a:t>
            </a:r>
            <a:endParaRPr lang="en-GB" dirty="0" smtClean="0"/>
          </a:p>
          <a:p>
            <a:r>
              <a:rPr lang="en-GB" dirty="0" smtClean="0"/>
              <a:t>All </a:t>
            </a:r>
            <a:r>
              <a:rPr lang="en-GB" dirty="0"/>
              <a:t>data </a:t>
            </a:r>
            <a:r>
              <a:rPr lang="en-GB" dirty="0" smtClean="0"/>
              <a:t>are presented </a:t>
            </a:r>
            <a:r>
              <a:rPr lang="en-GB" dirty="0"/>
              <a:t>as mean ± </a:t>
            </a:r>
            <a:r>
              <a:rPr lang="en-GB" dirty="0" err="1"/>
              <a:t>s.e.m</a:t>
            </a:r>
            <a:r>
              <a:rPr lang="en-GB" dirty="0"/>
              <a:t>. other than data from </a:t>
            </a:r>
            <a:r>
              <a:rPr lang="en-GB" dirty="0" smtClean="0"/>
              <a:t>behavioural </a:t>
            </a:r>
            <a:r>
              <a:rPr lang="en-GB" dirty="0"/>
              <a:t>studies</a:t>
            </a:r>
            <a:r>
              <a:rPr lang="en-GB" dirty="0" smtClean="0"/>
              <a:t>, which </a:t>
            </a:r>
            <a:r>
              <a:rPr lang="en-GB" dirty="0"/>
              <a:t>are presented as median (inter-quartile range). </a:t>
            </a:r>
            <a:endParaRPr lang="en-GB" dirty="0" smtClean="0"/>
          </a:p>
          <a:p>
            <a:r>
              <a:rPr lang="en-GB" dirty="0" smtClean="0"/>
              <a:t>Cumulative food </a:t>
            </a:r>
            <a:r>
              <a:rPr lang="en-GB" dirty="0"/>
              <a:t>intake and body weight data were </a:t>
            </a:r>
            <a:r>
              <a:rPr lang="en-GB" dirty="0" smtClean="0"/>
              <a:t>analysed </a:t>
            </a:r>
            <a:r>
              <a:rPr lang="en-GB" dirty="0"/>
              <a:t>using the </a:t>
            </a:r>
            <a:r>
              <a:rPr lang="en-GB" dirty="0" smtClean="0"/>
              <a:t>generalized estimating </a:t>
            </a:r>
            <a:r>
              <a:rPr lang="en-GB" dirty="0"/>
              <a:t>equation (</a:t>
            </a:r>
            <a:r>
              <a:rPr lang="en-GB" dirty="0" err="1"/>
              <a:t>Stata</a:t>
            </a:r>
            <a:r>
              <a:rPr lang="en-GB" dirty="0"/>
              <a:t> 9; </a:t>
            </a:r>
            <a:r>
              <a:rPr lang="en-GB" dirty="0" err="1"/>
              <a:t>StataCorp</a:t>
            </a:r>
            <a:r>
              <a:rPr lang="en-GB" dirty="0"/>
              <a:t> LP, College Station, TX</a:t>
            </a:r>
            <a:r>
              <a:rPr lang="en-GB" dirty="0" smtClean="0"/>
              <a:t>).</a:t>
            </a:r>
            <a:endParaRPr lang="en-GB" dirty="0"/>
          </a:p>
        </p:txBody>
      </p:sp>
    </p:spTree>
    <p:extLst>
      <p:ext uri="{BB962C8B-B14F-4D97-AF65-F5344CB8AC3E}">
        <p14:creationId xmlns:p14="http://schemas.microsoft.com/office/powerpoint/2010/main" val="1823486734"/>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26751" y="990600"/>
            <a:ext cx="7633681" cy="609600"/>
          </a:xfrm>
        </p:spPr>
        <p:txBody>
          <a:bodyPr/>
          <a:lstStyle/>
          <a:p>
            <a:r>
              <a:rPr lang="en-GB" dirty="0" err="1" smtClean="0"/>
              <a:t>Kerkof</a:t>
            </a:r>
            <a:r>
              <a:rPr lang="en-GB" dirty="0" smtClean="0"/>
              <a:t> GF et al: J </a:t>
            </a:r>
            <a:r>
              <a:rPr lang="en-GB" dirty="0" err="1"/>
              <a:t>Clin</a:t>
            </a:r>
            <a:r>
              <a:rPr lang="en-GB" dirty="0"/>
              <a:t> </a:t>
            </a:r>
            <a:r>
              <a:rPr lang="en-GB" dirty="0" err="1"/>
              <a:t>Endocrinol</a:t>
            </a:r>
            <a:r>
              <a:rPr lang="en-GB" dirty="0"/>
              <a:t> </a:t>
            </a:r>
            <a:r>
              <a:rPr lang="en-GB" dirty="0" err="1"/>
              <a:t>Metab</a:t>
            </a:r>
            <a:r>
              <a:rPr lang="en-GB" dirty="0"/>
              <a:t>, </a:t>
            </a:r>
            <a:r>
              <a:rPr lang="en-GB" dirty="0" smtClean="0"/>
              <a:t>2012</a:t>
            </a:r>
            <a:r>
              <a:rPr lang="en-GB" dirty="0"/>
              <a:t>, 97(8):2637–2643</a:t>
            </a:r>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783103"/>
            <a:ext cx="5616624" cy="4814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6409999" y="3590062"/>
            <a:ext cx="2376264" cy="1200329"/>
          </a:xfrm>
          <a:prstGeom prst="rect">
            <a:avLst/>
          </a:prstGeom>
          <a:noFill/>
        </p:spPr>
        <p:txBody>
          <a:bodyPr wrap="square" rtlCol="0">
            <a:spAutoFit/>
          </a:bodyPr>
          <a:lstStyle/>
          <a:p>
            <a:r>
              <a:rPr lang="en-GB" b="1" dirty="0" smtClean="0"/>
              <a:t>Where the 95% CI of the OR does not cross 1.0, the OR is significant</a:t>
            </a:r>
            <a:endParaRPr lang="en-GB" b="1" dirty="0"/>
          </a:p>
        </p:txBody>
      </p:sp>
      <p:cxnSp>
        <p:nvCxnSpPr>
          <p:cNvPr id="9" name="Straight Arrow Connector 8"/>
          <p:cNvCxnSpPr>
            <a:stCxn id="5" idx="1"/>
          </p:cNvCxnSpPr>
          <p:nvPr/>
        </p:nvCxnSpPr>
        <p:spPr bwMode="auto">
          <a:xfrm flipH="1">
            <a:off x="5652120" y="4190227"/>
            <a:ext cx="757879" cy="159446"/>
          </a:xfrm>
          <a:prstGeom prst="straightConnector1">
            <a:avLst/>
          </a:prstGeom>
          <a:solidFill>
            <a:schemeClr val="accent1"/>
          </a:solidFill>
          <a:ln w="25400" cap="flat" cmpd="sng" algn="ctr">
            <a:solidFill>
              <a:schemeClr val="tx1"/>
            </a:solidFill>
            <a:prstDash val="solid"/>
            <a:round/>
            <a:headEnd type="none" w="med" len="med"/>
            <a:tailEnd type="triangle" w="lg" len="lg"/>
          </a:ln>
          <a:effectLst/>
        </p:spPr>
      </p:cxnSp>
    </p:spTree>
    <p:extLst>
      <p:ext uri="{BB962C8B-B14F-4D97-AF65-F5344CB8AC3E}">
        <p14:creationId xmlns:p14="http://schemas.microsoft.com/office/powerpoint/2010/main" val="3683506881"/>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1066800" y="990600"/>
            <a:ext cx="7456488" cy="609600"/>
          </a:xfrm>
        </p:spPr>
        <p:txBody>
          <a:bodyPr/>
          <a:lstStyle/>
          <a:p>
            <a:r>
              <a:rPr lang="en-GB" dirty="0"/>
              <a:t>PEARSON (LINEAR) CORRELATION</a:t>
            </a:r>
            <a:endParaRPr lang="en-GB" dirty="0" smtClean="0"/>
          </a:p>
        </p:txBody>
      </p:sp>
      <p:sp>
        <p:nvSpPr>
          <p:cNvPr id="90115" name="Rectangle 3"/>
          <p:cNvSpPr>
            <a:spLocks noChangeArrowheads="1"/>
          </p:cNvSpPr>
          <p:nvPr/>
        </p:nvSpPr>
        <p:spPr bwMode="auto">
          <a:xfrm>
            <a:off x="2474913" y="6326188"/>
            <a:ext cx="461962"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400" b="0">
                <a:solidFill>
                  <a:srgbClr val="000000"/>
                </a:solidFill>
                <a:latin typeface="Arial Black" pitchFamily="34" charset="0"/>
              </a:rPr>
              <a:t>SIS</a:t>
            </a:r>
            <a:endParaRPr lang="en-GB" sz="2400" b="0">
              <a:latin typeface="Times New Roman" pitchFamily="18" charset="0"/>
            </a:endParaRPr>
          </a:p>
        </p:txBody>
      </p:sp>
      <p:sp>
        <p:nvSpPr>
          <p:cNvPr id="90116" name="Rectangle 4"/>
          <p:cNvSpPr>
            <a:spLocks noChangeArrowheads="1"/>
          </p:cNvSpPr>
          <p:nvPr/>
        </p:nvSpPr>
        <p:spPr bwMode="auto">
          <a:xfrm>
            <a:off x="4110038" y="5907088"/>
            <a:ext cx="327025" cy="29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300" b="0">
                <a:solidFill>
                  <a:srgbClr val="000000"/>
                </a:solidFill>
                <a:latin typeface="Arial Black" pitchFamily="34" charset="0"/>
              </a:rPr>
              <a:t>30</a:t>
            </a:r>
            <a:endParaRPr lang="en-GB" sz="2400" b="0">
              <a:latin typeface="Times New Roman" pitchFamily="18" charset="0"/>
            </a:endParaRPr>
          </a:p>
        </p:txBody>
      </p:sp>
      <p:sp>
        <p:nvSpPr>
          <p:cNvPr id="90117" name="Rectangle 5"/>
          <p:cNvSpPr>
            <a:spLocks noChangeArrowheads="1"/>
          </p:cNvSpPr>
          <p:nvPr/>
        </p:nvSpPr>
        <p:spPr bwMode="auto">
          <a:xfrm>
            <a:off x="3579813" y="5907088"/>
            <a:ext cx="327025" cy="29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300" b="0">
                <a:solidFill>
                  <a:srgbClr val="000000"/>
                </a:solidFill>
                <a:latin typeface="Arial Black" pitchFamily="34" charset="0"/>
              </a:rPr>
              <a:t>25</a:t>
            </a:r>
            <a:endParaRPr lang="en-GB" sz="2400" b="0">
              <a:latin typeface="Times New Roman" pitchFamily="18" charset="0"/>
            </a:endParaRPr>
          </a:p>
        </p:txBody>
      </p:sp>
      <p:sp>
        <p:nvSpPr>
          <p:cNvPr id="90118" name="Rectangle 6"/>
          <p:cNvSpPr>
            <a:spLocks noChangeArrowheads="1"/>
          </p:cNvSpPr>
          <p:nvPr/>
        </p:nvSpPr>
        <p:spPr bwMode="auto">
          <a:xfrm>
            <a:off x="3062288" y="5907088"/>
            <a:ext cx="327025" cy="29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300" b="0">
                <a:solidFill>
                  <a:srgbClr val="000000"/>
                </a:solidFill>
                <a:latin typeface="Arial Black" pitchFamily="34" charset="0"/>
              </a:rPr>
              <a:t>20</a:t>
            </a:r>
            <a:endParaRPr lang="en-GB" sz="2400" b="0">
              <a:latin typeface="Times New Roman" pitchFamily="18" charset="0"/>
            </a:endParaRPr>
          </a:p>
        </p:txBody>
      </p:sp>
      <p:sp>
        <p:nvSpPr>
          <p:cNvPr id="90119" name="Rectangle 7"/>
          <p:cNvSpPr>
            <a:spLocks noChangeArrowheads="1"/>
          </p:cNvSpPr>
          <p:nvPr/>
        </p:nvSpPr>
        <p:spPr bwMode="auto">
          <a:xfrm>
            <a:off x="2543175" y="5907088"/>
            <a:ext cx="327025" cy="29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300" b="0">
                <a:solidFill>
                  <a:srgbClr val="000000"/>
                </a:solidFill>
                <a:latin typeface="Arial Black" pitchFamily="34" charset="0"/>
              </a:rPr>
              <a:t>15</a:t>
            </a:r>
            <a:endParaRPr lang="en-GB" sz="2400" b="0">
              <a:latin typeface="Times New Roman" pitchFamily="18" charset="0"/>
            </a:endParaRPr>
          </a:p>
        </p:txBody>
      </p:sp>
      <p:sp>
        <p:nvSpPr>
          <p:cNvPr id="90120" name="Rectangle 8"/>
          <p:cNvSpPr>
            <a:spLocks noChangeArrowheads="1"/>
          </p:cNvSpPr>
          <p:nvPr/>
        </p:nvSpPr>
        <p:spPr bwMode="auto">
          <a:xfrm>
            <a:off x="2024063" y="5907088"/>
            <a:ext cx="327025" cy="29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300" b="0">
                <a:solidFill>
                  <a:srgbClr val="000000"/>
                </a:solidFill>
                <a:latin typeface="Arial Black" pitchFamily="34" charset="0"/>
              </a:rPr>
              <a:t>10</a:t>
            </a:r>
            <a:endParaRPr lang="en-GB" sz="2400" b="0">
              <a:latin typeface="Times New Roman" pitchFamily="18" charset="0"/>
            </a:endParaRPr>
          </a:p>
        </p:txBody>
      </p:sp>
      <p:sp>
        <p:nvSpPr>
          <p:cNvPr id="90121" name="Rectangle 9"/>
          <p:cNvSpPr>
            <a:spLocks noChangeArrowheads="1"/>
          </p:cNvSpPr>
          <p:nvPr/>
        </p:nvSpPr>
        <p:spPr bwMode="auto">
          <a:xfrm>
            <a:off x="1562100" y="5907088"/>
            <a:ext cx="214313" cy="29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300" b="0">
                <a:solidFill>
                  <a:srgbClr val="000000"/>
                </a:solidFill>
                <a:latin typeface="Arial Black" pitchFamily="34" charset="0"/>
              </a:rPr>
              <a:t>5</a:t>
            </a:r>
            <a:endParaRPr lang="en-GB" sz="2400" b="0">
              <a:latin typeface="Times New Roman" pitchFamily="18" charset="0"/>
            </a:endParaRPr>
          </a:p>
        </p:txBody>
      </p:sp>
      <p:sp>
        <p:nvSpPr>
          <p:cNvPr id="90122" name="Rectangle 10"/>
          <p:cNvSpPr>
            <a:spLocks noChangeArrowheads="1"/>
          </p:cNvSpPr>
          <p:nvPr/>
        </p:nvSpPr>
        <p:spPr bwMode="auto">
          <a:xfrm>
            <a:off x="1031875" y="5907088"/>
            <a:ext cx="214313" cy="29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300" b="0">
                <a:solidFill>
                  <a:srgbClr val="000000"/>
                </a:solidFill>
                <a:latin typeface="Arial Black" pitchFamily="34" charset="0"/>
              </a:rPr>
              <a:t>0</a:t>
            </a:r>
            <a:endParaRPr lang="en-GB" sz="2400" b="0">
              <a:latin typeface="Times New Roman" pitchFamily="18" charset="0"/>
            </a:endParaRPr>
          </a:p>
        </p:txBody>
      </p:sp>
      <p:sp>
        <p:nvSpPr>
          <p:cNvPr id="90123" name="Rectangle 11"/>
          <p:cNvSpPr>
            <a:spLocks noChangeArrowheads="1"/>
          </p:cNvSpPr>
          <p:nvPr/>
        </p:nvSpPr>
        <p:spPr bwMode="auto">
          <a:xfrm rot="-5400000">
            <a:off x="-431800" y="3959225"/>
            <a:ext cx="19510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400" b="0">
                <a:solidFill>
                  <a:srgbClr val="000000"/>
                </a:solidFill>
                <a:latin typeface="Arial Black" pitchFamily="34" charset="0"/>
              </a:rPr>
              <a:t>HADS Depression</a:t>
            </a:r>
            <a:endParaRPr lang="en-GB" sz="2400" b="0">
              <a:latin typeface="Times New Roman" pitchFamily="18" charset="0"/>
            </a:endParaRPr>
          </a:p>
        </p:txBody>
      </p:sp>
      <p:sp>
        <p:nvSpPr>
          <p:cNvPr id="90124" name="Rectangle 12"/>
          <p:cNvSpPr>
            <a:spLocks noChangeArrowheads="1"/>
          </p:cNvSpPr>
          <p:nvPr/>
        </p:nvSpPr>
        <p:spPr bwMode="auto">
          <a:xfrm>
            <a:off x="817563" y="2428875"/>
            <a:ext cx="327025" cy="29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300" b="0">
                <a:solidFill>
                  <a:srgbClr val="000000"/>
                </a:solidFill>
                <a:latin typeface="Arial Black" pitchFamily="34" charset="0"/>
              </a:rPr>
              <a:t>16</a:t>
            </a:r>
            <a:endParaRPr lang="en-GB" sz="2400" b="0">
              <a:latin typeface="Times New Roman" pitchFamily="18" charset="0"/>
            </a:endParaRPr>
          </a:p>
        </p:txBody>
      </p:sp>
      <p:sp>
        <p:nvSpPr>
          <p:cNvPr id="90125" name="Rectangle 13"/>
          <p:cNvSpPr>
            <a:spLocks noChangeArrowheads="1"/>
          </p:cNvSpPr>
          <p:nvPr/>
        </p:nvSpPr>
        <p:spPr bwMode="auto">
          <a:xfrm>
            <a:off x="817563" y="2846388"/>
            <a:ext cx="327025" cy="29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300" b="0">
                <a:solidFill>
                  <a:srgbClr val="000000"/>
                </a:solidFill>
                <a:latin typeface="Arial Black" pitchFamily="34" charset="0"/>
              </a:rPr>
              <a:t>14</a:t>
            </a:r>
            <a:endParaRPr lang="en-GB" sz="2400" b="0">
              <a:latin typeface="Times New Roman" pitchFamily="18" charset="0"/>
            </a:endParaRPr>
          </a:p>
        </p:txBody>
      </p:sp>
      <p:sp>
        <p:nvSpPr>
          <p:cNvPr id="90126" name="Rectangle 14"/>
          <p:cNvSpPr>
            <a:spLocks noChangeArrowheads="1"/>
          </p:cNvSpPr>
          <p:nvPr/>
        </p:nvSpPr>
        <p:spPr bwMode="auto">
          <a:xfrm>
            <a:off x="817563" y="3265488"/>
            <a:ext cx="327025" cy="29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300" b="0">
                <a:solidFill>
                  <a:srgbClr val="000000"/>
                </a:solidFill>
                <a:latin typeface="Arial Black" pitchFamily="34" charset="0"/>
              </a:rPr>
              <a:t>12</a:t>
            </a:r>
            <a:endParaRPr lang="en-GB" sz="2400" b="0">
              <a:latin typeface="Times New Roman" pitchFamily="18" charset="0"/>
            </a:endParaRPr>
          </a:p>
        </p:txBody>
      </p:sp>
      <p:sp>
        <p:nvSpPr>
          <p:cNvPr id="90127" name="Rectangle 15"/>
          <p:cNvSpPr>
            <a:spLocks noChangeArrowheads="1"/>
          </p:cNvSpPr>
          <p:nvPr/>
        </p:nvSpPr>
        <p:spPr bwMode="auto">
          <a:xfrm>
            <a:off x="817563" y="3683000"/>
            <a:ext cx="327025" cy="29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300" b="0">
                <a:solidFill>
                  <a:srgbClr val="000000"/>
                </a:solidFill>
                <a:latin typeface="Arial Black" pitchFamily="34" charset="0"/>
              </a:rPr>
              <a:t>10</a:t>
            </a:r>
            <a:endParaRPr lang="en-GB" sz="2400" b="0">
              <a:latin typeface="Times New Roman" pitchFamily="18" charset="0"/>
            </a:endParaRPr>
          </a:p>
        </p:txBody>
      </p:sp>
      <p:sp>
        <p:nvSpPr>
          <p:cNvPr id="90128" name="Rectangle 16"/>
          <p:cNvSpPr>
            <a:spLocks noChangeArrowheads="1"/>
          </p:cNvSpPr>
          <p:nvPr/>
        </p:nvSpPr>
        <p:spPr bwMode="auto">
          <a:xfrm>
            <a:off x="919163" y="4089400"/>
            <a:ext cx="214312" cy="29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300" b="0">
                <a:solidFill>
                  <a:srgbClr val="000000"/>
                </a:solidFill>
                <a:latin typeface="Arial Black" pitchFamily="34" charset="0"/>
              </a:rPr>
              <a:t>8</a:t>
            </a:r>
            <a:endParaRPr lang="en-GB" sz="2400" b="0">
              <a:latin typeface="Times New Roman" pitchFamily="18" charset="0"/>
            </a:endParaRPr>
          </a:p>
        </p:txBody>
      </p:sp>
      <p:sp>
        <p:nvSpPr>
          <p:cNvPr id="90129" name="Rectangle 17"/>
          <p:cNvSpPr>
            <a:spLocks noChangeArrowheads="1"/>
          </p:cNvSpPr>
          <p:nvPr/>
        </p:nvSpPr>
        <p:spPr bwMode="auto">
          <a:xfrm>
            <a:off x="919163" y="4506913"/>
            <a:ext cx="214312" cy="29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300" b="0">
                <a:solidFill>
                  <a:srgbClr val="000000"/>
                </a:solidFill>
                <a:latin typeface="Arial Black" pitchFamily="34" charset="0"/>
              </a:rPr>
              <a:t>6</a:t>
            </a:r>
            <a:endParaRPr lang="en-GB" sz="2400" b="0">
              <a:latin typeface="Times New Roman" pitchFamily="18" charset="0"/>
            </a:endParaRPr>
          </a:p>
        </p:txBody>
      </p:sp>
      <p:sp>
        <p:nvSpPr>
          <p:cNvPr id="90130" name="Rectangle 18"/>
          <p:cNvSpPr>
            <a:spLocks noChangeArrowheads="1"/>
          </p:cNvSpPr>
          <p:nvPr/>
        </p:nvSpPr>
        <p:spPr bwMode="auto">
          <a:xfrm>
            <a:off x="919163" y="4924425"/>
            <a:ext cx="214312" cy="29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300" b="0">
                <a:solidFill>
                  <a:srgbClr val="000000"/>
                </a:solidFill>
                <a:latin typeface="Arial Black" pitchFamily="34" charset="0"/>
              </a:rPr>
              <a:t>4</a:t>
            </a:r>
            <a:endParaRPr lang="en-GB" sz="2400" b="0">
              <a:latin typeface="Times New Roman" pitchFamily="18" charset="0"/>
            </a:endParaRPr>
          </a:p>
        </p:txBody>
      </p:sp>
      <p:sp>
        <p:nvSpPr>
          <p:cNvPr id="90131" name="Rectangle 19"/>
          <p:cNvSpPr>
            <a:spLocks noChangeArrowheads="1"/>
          </p:cNvSpPr>
          <p:nvPr/>
        </p:nvSpPr>
        <p:spPr bwMode="auto">
          <a:xfrm>
            <a:off x="919163" y="5343525"/>
            <a:ext cx="214312" cy="29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300" b="0">
                <a:solidFill>
                  <a:srgbClr val="000000"/>
                </a:solidFill>
                <a:latin typeface="Arial Black" pitchFamily="34" charset="0"/>
              </a:rPr>
              <a:t>2</a:t>
            </a:r>
            <a:endParaRPr lang="en-GB" sz="2400" b="0">
              <a:latin typeface="Times New Roman" pitchFamily="18" charset="0"/>
            </a:endParaRPr>
          </a:p>
        </p:txBody>
      </p:sp>
      <p:sp>
        <p:nvSpPr>
          <p:cNvPr id="90132" name="Rectangle 20"/>
          <p:cNvSpPr>
            <a:spLocks noChangeArrowheads="1"/>
          </p:cNvSpPr>
          <p:nvPr/>
        </p:nvSpPr>
        <p:spPr bwMode="auto">
          <a:xfrm>
            <a:off x="919163" y="5681663"/>
            <a:ext cx="214312" cy="29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300" b="0">
                <a:solidFill>
                  <a:srgbClr val="000000"/>
                </a:solidFill>
                <a:latin typeface="Arial Black" pitchFamily="34" charset="0"/>
              </a:rPr>
              <a:t>0</a:t>
            </a:r>
            <a:endParaRPr lang="en-GB" sz="2400" b="0">
              <a:latin typeface="Times New Roman" pitchFamily="18" charset="0"/>
            </a:endParaRPr>
          </a:p>
        </p:txBody>
      </p:sp>
      <p:sp>
        <p:nvSpPr>
          <p:cNvPr id="90133" name="Rectangle 21"/>
          <p:cNvSpPr>
            <a:spLocks noChangeArrowheads="1"/>
          </p:cNvSpPr>
          <p:nvPr/>
        </p:nvSpPr>
        <p:spPr bwMode="auto">
          <a:xfrm>
            <a:off x="4189413" y="5919788"/>
            <a:ext cx="33337" cy="22225"/>
          </a:xfrm>
          <a:prstGeom prst="rect">
            <a:avLst/>
          </a:prstGeom>
          <a:solidFill>
            <a:srgbClr val="000000"/>
          </a:solidFill>
          <a:ln w="11113">
            <a:solidFill>
              <a:srgbClr val="000000"/>
            </a:solidFill>
            <a:miter lim="800000"/>
            <a:headEnd/>
            <a:tailEnd/>
          </a:ln>
        </p:spPr>
        <p:txBody>
          <a:bodyPr/>
          <a:lstStyle/>
          <a:p>
            <a:endParaRPr lang="en-US"/>
          </a:p>
        </p:txBody>
      </p:sp>
      <p:sp>
        <p:nvSpPr>
          <p:cNvPr id="90134" name="Rectangle 22"/>
          <p:cNvSpPr>
            <a:spLocks noChangeArrowheads="1"/>
          </p:cNvSpPr>
          <p:nvPr/>
        </p:nvSpPr>
        <p:spPr bwMode="auto">
          <a:xfrm>
            <a:off x="3670300" y="5919788"/>
            <a:ext cx="34925" cy="22225"/>
          </a:xfrm>
          <a:prstGeom prst="rect">
            <a:avLst/>
          </a:prstGeom>
          <a:solidFill>
            <a:srgbClr val="000000"/>
          </a:solidFill>
          <a:ln w="11113">
            <a:solidFill>
              <a:srgbClr val="000000"/>
            </a:solidFill>
            <a:miter lim="800000"/>
            <a:headEnd/>
            <a:tailEnd/>
          </a:ln>
        </p:spPr>
        <p:txBody>
          <a:bodyPr/>
          <a:lstStyle/>
          <a:p>
            <a:endParaRPr lang="en-US"/>
          </a:p>
        </p:txBody>
      </p:sp>
      <p:sp>
        <p:nvSpPr>
          <p:cNvPr id="90135" name="Rectangle 23"/>
          <p:cNvSpPr>
            <a:spLocks noChangeArrowheads="1"/>
          </p:cNvSpPr>
          <p:nvPr/>
        </p:nvSpPr>
        <p:spPr bwMode="auto">
          <a:xfrm>
            <a:off x="3152775" y="5919788"/>
            <a:ext cx="33338" cy="22225"/>
          </a:xfrm>
          <a:prstGeom prst="rect">
            <a:avLst/>
          </a:prstGeom>
          <a:solidFill>
            <a:srgbClr val="000000"/>
          </a:solidFill>
          <a:ln w="11113">
            <a:solidFill>
              <a:srgbClr val="000000"/>
            </a:solidFill>
            <a:miter lim="800000"/>
            <a:headEnd/>
            <a:tailEnd/>
          </a:ln>
        </p:spPr>
        <p:txBody>
          <a:bodyPr/>
          <a:lstStyle/>
          <a:p>
            <a:endParaRPr lang="en-US"/>
          </a:p>
        </p:txBody>
      </p:sp>
      <p:sp>
        <p:nvSpPr>
          <p:cNvPr id="90136" name="Rectangle 24"/>
          <p:cNvSpPr>
            <a:spLocks noChangeArrowheads="1"/>
          </p:cNvSpPr>
          <p:nvPr/>
        </p:nvSpPr>
        <p:spPr bwMode="auto">
          <a:xfrm>
            <a:off x="2633663" y="5919788"/>
            <a:ext cx="33337" cy="22225"/>
          </a:xfrm>
          <a:prstGeom prst="rect">
            <a:avLst/>
          </a:prstGeom>
          <a:solidFill>
            <a:srgbClr val="000000"/>
          </a:solidFill>
          <a:ln w="11113">
            <a:solidFill>
              <a:srgbClr val="000000"/>
            </a:solidFill>
            <a:miter lim="800000"/>
            <a:headEnd/>
            <a:tailEnd/>
          </a:ln>
        </p:spPr>
        <p:txBody>
          <a:bodyPr/>
          <a:lstStyle/>
          <a:p>
            <a:endParaRPr lang="en-US"/>
          </a:p>
        </p:txBody>
      </p:sp>
      <p:sp>
        <p:nvSpPr>
          <p:cNvPr id="90137" name="Rectangle 25"/>
          <p:cNvSpPr>
            <a:spLocks noChangeArrowheads="1"/>
          </p:cNvSpPr>
          <p:nvPr/>
        </p:nvSpPr>
        <p:spPr bwMode="auto">
          <a:xfrm>
            <a:off x="2114550" y="5919788"/>
            <a:ext cx="33338" cy="22225"/>
          </a:xfrm>
          <a:prstGeom prst="rect">
            <a:avLst/>
          </a:prstGeom>
          <a:solidFill>
            <a:srgbClr val="000000"/>
          </a:solidFill>
          <a:ln w="11113">
            <a:solidFill>
              <a:srgbClr val="000000"/>
            </a:solidFill>
            <a:miter lim="800000"/>
            <a:headEnd/>
            <a:tailEnd/>
          </a:ln>
        </p:spPr>
        <p:txBody>
          <a:bodyPr/>
          <a:lstStyle/>
          <a:p>
            <a:endParaRPr lang="en-US"/>
          </a:p>
        </p:txBody>
      </p:sp>
      <p:sp>
        <p:nvSpPr>
          <p:cNvPr id="90138" name="Rectangle 26"/>
          <p:cNvSpPr>
            <a:spLocks noChangeArrowheads="1"/>
          </p:cNvSpPr>
          <p:nvPr/>
        </p:nvSpPr>
        <p:spPr bwMode="auto">
          <a:xfrm>
            <a:off x="1595438" y="5919788"/>
            <a:ext cx="34925" cy="22225"/>
          </a:xfrm>
          <a:prstGeom prst="rect">
            <a:avLst/>
          </a:prstGeom>
          <a:solidFill>
            <a:srgbClr val="000000"/>
          </a:solidFill>
          <a:ln w="11113">
            <a:solidFill>
              <a:srgbClr val="000000"/>
            </a:solidFill>
            <a:miter lim="800000"/>
            <a:headEnd/>
            <a:tailEnd/>
          </a:ln>
        </p:spPr>
        <p:txBody>
          <a:bodyPr/>
          <a:lstStyle/>
          <a:p>
            <a:endParaRPr lang="en-US"/>
          </a:p>
        </p:txBody>
      </p:sp>
      <p:sp>
        <p:nvSpPr>
          <p:cNvPr id="90139" name="Rectangle 27"/>
          <p:cNvSpPr>
            <a:spLocks noChangeArrowheads="1"/>
          </p:cNvSpPr>
          <p:nvPr/>
        </p:nvSpPr>
        <p:spPr bwMode="auto">
          <a:xfrm>
            <a:off x="1065213" y="5919788"/>
            <a:ext cx="34925" cy="22225"/>
          </a:xfrm>
          <a:prstGeom prst="rect">
            <a:avLst/>
          </a:prstGeom>
          <a:solidFill>
            <a:srgbClr val="000000"/>
          </a:solidFill>
          <a:ln w="11113">
            <a:solidFill>
              <a:srgbClr val="000000"/>
            </a:solidFill>
            <a:miter lim="800000"/>
            <a:headEnd/>
            <a:tailEnd/>
          </a:ln>
        </p:spPr>
        <p:txBody>
          <a:bodyPr/>
          <a:lstStyle/>
          <a:p>
            <a:endParaRPr lang="en-US"/>
          </a:p>
        </p:txBody>
      </p:sp>
      <p:sp>
        <p:nvSpPr>
          <p:cNvPr id="90140" name="Rectangle 28"/>
          <p:cNvSpPr>
            <a:spLocks noChangeArrowheads="1"/>
          </p:cNvSpPr>
          <p:nvPr/>
        </p:nvSpPr>
        <p:spPr bwMode="auto">
          <a:xfrm>
            <a:off x="1054100" y="2554288"/>
            <a:ext cx="34925" cy="33337"/>
          </a:xfrm>
          <a:prstGeom prst="rect">
            <a:avLst/>
          </a:prstGeom>
          <a:solidFill>
            <a:srgbClr val="000000"/>
          </a:solidFill>
          <a:ln w="11113">
            <a:solidFill>
              <a:srgbClr val="000000"/>
            </a:solidFill>
            <a:miter lim="800000"/>
            <a:headEnd/>
            <a:tailEnd/>
          </a:ln>
        </p:spPr>
        <p:txBody>
          <a:bodyPr/>
          <a:lstStyle/>
          <a:p>
            <a:endParaRPr lang="en-US"/>
          </a:p>
        </p:txBody>
      </p:sp>
      <p:sp>
        <p:nvSpPr>
          <p:cNvPr id="90141" name="Rectangle 29"/>
          <p:cNvSpPr>
            <a:spLocks noChangeArrowheads="1"/>
          </p:cNvSpPr>
          <p:nvPr/>
        </p:nvSpPr>
        <p:spPr bwMode="auto">
          <a:xfrm>
            <a:off x="1054100" y="2971800"/>
            <a:ext cx="34925" cy="34925"/>
          </a:xfrm>
          <a:prstGeom prst="rect">
            <a:avLst/>
          </a:prstGeom>
          <a:solidFill>
            <a:srgbClr val="000000"/>
          </a:solidFill>
          <a:ln w="11113">
            <a:solidFill>
              <a:srgbClr val="000000"/>
            </a:solidFill>
            <a:miter lim="800000"/>
            <a:headEnd/>
            <a:tailEnd/>
          </a:ln>
        </p:spPr>
        <p:txBody>
          <a:bodyPr/>
          <a:lstStyle/>
          <a:p>
            <a:endParaRPr lang="en-US"/>
          </a:p>
        </p:txBody>
      </p:sp>
      <p:sp>
        <p:nvSpPr>
          <p:cNvPr id="90142" name="Rectangle 30"/>
          <p:cNvSpPr>
            <a:spLocks noChangeArrowheads="1"/>
          </p:cNvSpPr>
          <p:nvPr/>
        </p:nvSpPr>
        <p:spPr bwMode="auto">
          <a:xfrm>
            <a:off x="1054100" y="3389313"/>
            <a:ext cx="34925" cy="34925"/>
          </a:xfrm>
          <a:prstGeom prst="rect">
            <a:avLst/>
          </a:prstGeom>
          <a:solidFill>
            <a:srgbClr val="000000"/>
          </a:solidFill>
          <a:ln w="11113">
            <a:solidFill>
              <a:srgbClr val="000000"/>
            </a:solidFill>
            <a:miter lim="800000"/>
            <a:headEnd/>
            <a:tailEnd/>
          </a:ln>
        </p:spPr>
        <p:txBody>
          <a:bodyPr/>
          <a:lstStyle/>
          <a:p>
            <a:endParaRPr lang="en-US"/>
          </a:p>
        </p:txBody>
      </p:sp>
      <p:sp>
        <p:nvSpPr>
          <p:cNvPr id="90143" name="Rectangle 31"/>
          <p:cNvSpPr>
            <a:spLocks noChangeArrowheads="1"/>
          </p:cNvSpPr>
          <p:nvPr/>
        </p:nvSpPr>
        <p:spPr bwMode="auto">
          <a:xfrm>
            <a:off x="1054100" y="3808413"/>
            <a:ext cx="34925" cy="33337"/>
          </a:xfrm>
          <a:prstGeom prst="rect">
            <a:avLst/>
          </a:prstGeom>
          <a:solidFill>
            <a:srgbClr val="000000"/>
          </a:solidFill>
          <a:ln w="11113">
            <a:solidFill>
              <a:srgbClr val="000000"/>
            </a:solidFill>
            <a:miter lim="800000"/>
            <a:headEnd/>
            <a:tailEnd/>
          </a:ln>
        </p:spPr>
        <p:txBody>
          <a:bodyPr/>
          <a:lstStyle/>
          <a:p>
            <a:endParaRPr lang="en-US"/>
          </a:p>
        </p:txBody>
      </p:sp>
      <p:sp>
        <p:nvSpPr>
          <p:cNvPr id="90144" name="Rectangle 32"/>
          <p:cNvSpPr>
            <a:spLocks noChangeArrowheads="1"/>
          </p:cNvSpPr>
          <p:nvPr/>
        </p:nvSpPr>
        <p:spPr bwMode="auto">
          <a:xfrm>
            <a:off x="1054100" y="4225925"/>
            <a:ext cx="34925" cy="33338"/>
          </a:xfrm>
          <a:prstGeom prst="rect">
            <a:avLst/>
          </a:prstGeom>
          <a:solidFill>
            <a:srgbClr val="000000"/>
          </a:solidFill>
          <a:ln w="11113">
            <a:solidFill>
              <a:srgbClr val="000000"/>
            </a:solidFill>
            <a:miter lim="800000"/>
            <a:headEnd/>
            <a:tailEnd/>
          </a:ln>
        </p:spPr>
        <p:txBody>
          <a:bodyPr/>
          <a:lstStyle/>
          <a:p>
            <a:endParaRPr lang="en-US"/>
          </a:p>
        </p:txBody>
      </p:sp>
      <p:sp>
        <p:nvSpPr>
          <p:cNvPr id="90145" name="Rectangle 33"/>
          <p:cNvSpPr>
            <a:spLocks noChangeArrowheads="1"/>
          </p:cNvSpPr>
          <p:nvPr/>
        </p:nvSpPr>
        <p:spPr bwMode="auto">
          <a:xfrm>
            <a:off x="1054100" y="4643438"/>
            <a:ext cx="34925" cy="33337"/>
          </a:xfrm>
          <a:prstGeom prst="rect">
            <a:avLst/>
          </a:prstGeom>
          <a:solidFill>
            <a:srgbClr val="000000"/>
          </a:solidFill>
          <a:ln w="11113">
            <a:solidFill>
              <a:srgbClr val="000000"/>
            </a:solidFill>
            <a:miter lim="800000"/>
            <a:headEnd/>
            <a:tailEnd/>
          </a:ln>
        </p:spPr>
        <p:txBody>
          <a:bodyPr/>
          <a:lstStyle/>
          <a:p>
            <a:endParaRPr lang="en-US"/>
          </a:p>
        </p:txBody>
      </p:sp>
      <p:sp>
        <p:nvSpPr>
          <p:cNvPr id="90146" name="Rectangle 34"/>
          <p:cNvSpPr>
            <a:spLocks noChangeArrowheads="1"/>
          </p:cNvSpPr>
          <p:nvPr/>
        </p:nvSpPr>
        <p:spPr bwMode="auto">
          <a:xfrm>
            <a:off x="1054100" y="5060950"/>
            <a:ext cx="34925" cy="34925"/>
          </a:xfrm>
          <a:prstGeom prst="rect">
            <a:avLst/>
          </a:prstGeom>
          <a:solidFill>
            <a:srgbClr val="000000"/>
          </a:solidFill>
          <a:ln w="11113">
            <a:solidFill>
              <a:srgbClr val="000000"/>
            </a:solidFill>
            <a:miter lim="800000"/>
            <a:headEnd/>
            <a:tailEnd/>
          </a:ln>
        </p:spPr>
        <p:txBody>
          <a:bodyPr/>
          <a:lstStyle/>
          <a:p>
            <a:endParaRPr lang="en-US"/>
          </a:p>
        </p:txBody>
      </p:sp>
      <p:sp>
        <p:nvSpPr>
          <p:cNvPr id="90147" name="Rectangle 35"/>
          <p:cNvSpPr>
            <a:spLocks noChangeArrowheads="1"/>
          </p:cNvSpPr>
          <p:nvPr/>
        </p:nvSpPr>
        <p:spPr bwMode="auto">
          <a:xfrm>
            <a:off x="1054100" y="5478463"/>
            <a:ext cx="34925" cy="34925"/>
          </a:xfrm>
          <a:prstGeom prst="rect">
            <a:avLst/>
          </a:prstGeom>
          <a:solidFill>
            <a:srgbClr val="000000"/>
          </a:solidFill>
          <a:ln w="11113">
            <a:solidFill>
              <a:srgbClr val="000000"/>
            </a:solidFill>
            <a:miter lim="800000"/>
            <a:headEnd/>
            <a:tailEnd/>
          </a:ln>
        </p:spPr>
        <p:txBody>
          <a:bodyPr/>
          <a:lstStyle/>
          <a:p>
            <a:endParaRPr lang="en-US"/>
          </a:p>
        </p:txBody>
      </p:sp>
      <p:sp>
        <p:nvSpPr>
          <p:cNvPr id="90148" name="Rectangle 36"/>
          <p:cNvSpPr>
            <a:spLocks noChangeArrowheads="1"/>
          </p:cNvSpPr>
          <p:nvPr/>
        </p:nvSpPr>
        <p:spPr bwMode="auto">
          <a:xfrm>
            <a:off x="1054100" y="5886450"/>
            <a:ext cx="34925" cy="33338"/>
          </a:xfrm>
          <a:prstGeom prst="rect">
            <a:avLst/>
          </a:prstGeom>
          <a:solidFill>
            <a:srgbClr val="000000"/>
          </a:solidFill>
          <a:ln w="11113">
            <a:solidFill>
              <a:srgbClr val="000000"/>
            </a:solidFill>
            <a:miter lim="800000"/>
            <a:headEnd/>
            <a:tailEnd/>
          </a:ln>
        </p:spPr>
        <p:txBody>
          <a:bodyPr/>
          <a:lstStyle/>
          <a:p>
            <a:endParaRPr lang="en-US"/>
          </a:p>
        </p:txBody>
      </p:sp>
      <p:sp>
        <p:nvSpPr>
          <p:cNvPr id="90149" name="Rectangle 37"/>
          <p:cNvSpPr>
            <a:spLocks noChangeArrowheads="1"/>
          </p:cNvSpPr>
          <p:nvPr/>
        </p:nvSpPr>
        <p:spPr bwMode="auto">
          <a:xfrm>
            <a:off x="1089025" y="2576513"/>
            <a:ext cx="3122613" cy="3332162"/>
          </a:xfrm>
          <a:prstGeom prst="rect">
            <a:avLst/>
          </a:prstGeom>
          <a:solidFill>
            <a:srgbClr val="FFFFFF"/>
          </a:solidFill>
          <a:ln w="11113">
            <a:solidFill>
              <a:srgbClr val="FFFFFF"/>
            </a:solidFill>
            <a:miter lim="800000"/>
            <a:headEnd/>
            <a:tailEnd/>
          </a:ln>
        </p:spPr>
        <p:txBody>
          <a:bodyPr/>
          <a:lstStyle/>
          <a:p>
            <a:endParaRPr lang="en-US" baseline="-25000"/>
          </a:p>
        </p:txBody>
      </p:sp>
      <p:sp>
        <p:nvSpPr>
          <p:cNvPr id="90150" name="Rectangle 38"/>
          <p:cNvSpPr>
            <a:spLocks noChangeArrowheads="1"/>
          </p:cNvSpPr>
          <p:nvPr/>
        </p:nvSpPr>
        <p:spPr bwMode="auto">
          <a:xfrm>
            <a:off x="1089025" y="2576513"/>
            <a:ext cx="3122613" cy="3332162"/>
          </a:xfrm>
          <a:prstGeom prst="rect">
            <a:avLst/>
          </a:pr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0151" name="Oval 39"/>
          <p:cNvSpPr>
            <a:spLocks noChangeArrowheads="1"/>
          </p:cNvSpPr>
          <p:nvPr/>
        </p:nvSpPr>
        <p:spPr bwMode="auto">
          <a:xfrm>
            <a:off x="3241675" y="5456238"/>
            <a:ext cx="68263" cy="68262"/>
          </a:xfrm>
          <a:prstGeom prst="ellipse">
            <a:avLst/>
          </a:prstGeom>
          <a:solidFill>
            <a:srgbClr val="FF0000"/>
          </a:solidFill>
          <a:ln w="11113">
            <a:solidFill>
              <a:srgbClr val="FF0000"/>
            </a:solidFill>
            <a:round/>
            <a:headEnd/>
            <a:tailEnd/>
          </a:ln>
        </p:spPr>
        <p:txBody>
          <a:bodyPr/>
          <a:lstStyle/>
          <a:p>
            <a:endParaRPr lang="en-US"/>
          </a:p>
        </p:txBody>
      </p:sp>
      <p:sp>
        <p:nvSpPr>
          <p:cNvPr id="90152" name="Oval 40"/>
          <p:cNvSpPr>
            <a:spLocks noChangeArrowheads="1"/>
          </p:cNvSpPr>
          <p:nvPr/>
        </p:nvSpPr>
        <p:spPr bwMode="auto">
          <a:xfrm>
            <a:off x="2925763" y="5038725"/>
            <a:ext cx="68262" cy="68263"/>
          </a:xfrm>
          <a:prstGeom prst="ellipse">
            <a:avLst/>
          </a:prstGeom>
          <a:solidFill>
            <a:srgbClr val="FF0000"/>
          </a:solidFill>
          <a:ln w="11113">
            <a:solidFill>
              <a:srgbClr val="FF0000"/>
            </a:solidFill>
            <a:round/>
            <a:headEnd/>
            <a:tailEnd/>
          </a:ln>
        </p:spPr>
        <p:txBody>
          <a:bodyPr/>
          <a:lstStyle/>
          <a:p>
            <a:endParaRPr lang="en-US"/>
          </a:p>
        </p:txBody>
      </p:sp>
      <p:sp>
        <p:nvSpPr>
          <p:cNvPr id="90153" name="Oval 41"/>
          <p:cNvSpPr>
            <a:spLocks noChangeArrowheads="1"/>
          </p:cNvSpPr>
          <p:nvPr/>
        </p:nvSpPr>
        <p:spPr bwMode="auto">
          <a:xfrm>
            <a:off x="3862388" y="5670550"/>
            <a:ext cx="68262" cy="68263"/>
          </a:xfrm>
          <a:prstGeom prst="ellipse">
            <a:avLst/>
          </a:prstGeom>
          <a:solidFill>
            <a:srgbClr val="FF0000"/>
          </a:solidFill>
          <a:ln w="11113">
            <a:solidFill>
              <a:srgbClr val="FF0000"/>
            </a:solidFill>
            <a:round/>
            <a:headEnd/>
            <a:tailEnd/>
          </a:ln>
        </p:spPr>
        <p:txBody>
          <a:bodyPr/>
          <a:lstStyle/>
          <a:p>
            <a:endParaRPr lang="en-US"/>
          </a:p>
        </p:txBody>
      </p:sp>
      <p:sp>
        <p:nvSpPr>
          <p:cNvPr id="90154" name="Oval 42"/>
          <p:cNvSpPr>
            <a:spLocks noChangeArrowheads="1"/>
          </p:cNvSpPr>
          <p:nvPr/>
        </p:nvSpPr>
        <p:spPr bwMode="auto">
          <a:xfrm>
            <a:off x="1257300" y="5456238"/>
            <a:ext cx="68263" cy="68262"/>
          </a:xfrm>
          <a:prstGeom prst="ellipse">
            <a:avLst/>
          </a:prstGeom>
          <a:solidFill>
            <a:srgbClr val="FF0000"/>
          </a:solidFill>
          <a:ln w="11113">
            <a:solidFill>
              <a:srgbClr val="FF0000"/>
            </a:solidFill>
            <a:round/>
            <a:headEnd/>
            <a:tailEnd/>
          </a:ln>
        </p:spPr>
        <p:txBody>
          <a:bodyPr/>
          <a:lstStyle/>
          <a:p>
            <a:endParaRPr lang="en-US"/>
          </a:p>
        </p:txBody>
      </p:sp>
      <p:sp>
        <p:nvSpPr>
          <p:cNvPr id="90155" name="Oval 43"/>
          <p:cNvSpPr>
            <a:spLocks noChangeArrowheads="1"/>
          </p:cNvSpPr>
          <p:nvPr/>
        </p:nvSpPr>
        <p:spPr bwMode="auto">
          <a:xfrm>
            <a:off x="3241675" y="5670550"/>
            <a:ext cx="68263" cy="68263"/>
          </a:xfrm>
          <a:prstGeom prst="ellipse">
            <a:avLst/>
          </a:prstGeom>
          <a:solidFill>
            <a:srgbClr val="FF0000"/>
          </a:solidFill>
          <a:ln w="11113">
            <a:solidFill>
              <a:srgbClr val="FF0000"/>
            </a:solidFill>
            <a:round/>
            <a:headEnd/>
            <a:tailEnd/>
          </a:ln>
        </p:spPr>
        <p:txBody>
          <a:bodyPr/>
          <a:lstStyle/>
          <a:p>
            <a:endParaRPr lang="en-US"/>
          </a:p>
        </p:txBody>
      </p:sp>
      <p:sp>
        <p:nvSpPr>
          <p:cNvPr id="90156" name="Oval 44"/>
          <p:cNvSpPr>
            <a:spLocks noChangeArrowheads="1"/>
          </p:cNvSpPr>
          <p:nvPr/>
        </p:nvSpPr>
        <p:spPr bwMode="auto">
          <a:xfrm>
            <a:off x="1674813" y="5253038"/>
            <a:ext cx="68262" cy="68262"/>
          </a:xfrm>
          <a:prstGeom prst="ellipse">
            <a:avLst/>
          </a:prstGeom>
          <a:solidFill>
            <a:srgbClr val="FF0000"/>
          </a:solidFill>
          <a:ln w="11113">
            <a:solidFill>
              <a:srgbClr val="FF0000"/>
            </a:solidFill>
            <a:round/>
            <a:headEnd/>
            <a:tailEnd/>
          </a:ln>
        </p:spPr>
        <p:txBody>
          <a:bodyPr/>
          <a:lstStyle/>
          <a:p>
            <a:endParaRPr lang="en-US"/>
          </a:p>
        </p:txBody>
      </p:sp>
      <p:sp>
        <p:nvSpPr>
          <p:cNvPr id="90157" name="Oval 45"/>
          <p:cNvSpPr>
            <a:spLocks noChangeArrowheads="1"/>
          </p:cNvSpPr>
          <p:nvPr/>
        </p:nvSpPr>
        <p:spPr bwMode="auto">
          <a:xfrm>
            <a:off x="1155700" y="4203700"/>
            <a:ext cx="68263" cy="66675"/>
          </a:xfrm>
          <a:prstGeom prst="ellipse">
            <a:avLst/>
          </a:prstGeom>
          <a:solidFill>
            <a:srgbClr val="FF0000"/>
          </a:solidFill>
          <a:ln w="11113">
            <a:solidFill>
              <a:srgbClr val="FF0000"/>
            </a:solidFill>
            <a:round/>
            <a:headEnd/>
            <a:tailEnd/>
          </a:ln>
        </p:spPr>
        <p:txBody>
          <a:bodyPr/>
          <a:lstStyle/>
          <a:p>
            <a:endParaRPr lang="en-US"/>
          </a:p>
        </p:txBody>
      </p:sp>
      <p:sp>
        <p:nvSpPr>
          <p:cNvPr id="90158" name="Oval 46"/>
          <p:cNvSpPr>
            <a:spLocks noChangeArrowheads="1"/>
          </p:cNvSpPr>
          <p:nvPr/>
        </p:nvSpPr>
        <p:spPr bwMode="auto">
          <a:xfrm>
            <a:off x="1573213" y="5038725"/>
            <a:ext cx="68262" cy="68263"/>
          </a:xfrm>
          <a:prstGeom prst="ellipse">
            <a:avLst/>
          </a:prstGeom>
          <a:solidFill>
            <a:srgbClr val="FF0000"/>
          </a:solidFill>
          <a:ln w="11113">
            <a:solidFill>
              <a:srgbClr val="FF0000"/>
            </a:solidFill>
            <a:round/>
            <a:headEnd/>
            <a:tailEnd/>
          </a:ln>
        </p:spPr>
        <p:txBody>
          <a:bodyPr/>
          <a:lstStyle/>
          <a:p>
            <a:endParaRPr lang="en-US"/>
          </a:p>
        </p:txBody>
      </p:sp>
      <p:sp>
        <p:nvSpPr>
          <p:cNvPr id="90159" name="Oval 47"/>
          <p:cNvSpPr>
            <a:spLocks noChangeArrowheads="1"/>
          </p:cNvSpPr>
          <p:nvPr/>
        </p:nvSpPr>
        <p:spPr bwMode="auto">
          <a:xfrm>
            <a:off x="1787525" y="5038725"/>
            <a:ext cx="68263" cy="68263"/>
          </a:xfrm>
          <a:prstGeom prst="ellipse">
            <a:avLst/>
          </a:prstGeom>
          <a:solidFill>
            <a:srgbClr val="FF0000"/>
          </a:solidFill>
          <a:ln w="11113">
            <a:solidFill>
              <a:srgbClr val="FF0000"/>
            </a:solidFill>
            <a:round/>
            <a:headEnd/>
            <a:tailEnd/>
          </a:ln>
        </p:spPr>
        <p:txBody>
          <a:bodyPr/>
          <a:lstStyle/>
          <a:p>
            <a:endParaRPr lang="en-US"/>
          </a:p>
        </p:txBody>
      </p:sp>
      <p:sp>
        <p:nvSpPr>
          <p:cNvPr id="90160" name="Oval 48"/>
          <p:cNvSpPr>
            <a:spLocks noChangeArrowheads="1"/>
          </p:cNvSpPr>
          <p:nvPr/>
        </p:nvSpPr>
        <p:spPr bwMode="auto">
          <a:xfrm>
            <a:off x="2724150" y="5670550"/>
            <a:ext cx="66675" cy="68263"/>
          </a:xfrm>
          <a:prstGeom prst="ellipse">
            <a:avLst/>
          </a:prstGeom>
          <a:solidFill>
            <a:srgbClr val="FF0000"/>
          </a:solidFill>
          <a:ln w="11113">
            <a:solidFill>
              <a:srgbClr val="FF0000"/>
            </a:solidFill>
            <a:round/>
            <a:headEnd/>
            <a:tailEnd/>
          </a:ln>
        </p:spPr>
        <p:txBody>
          <a:bodyPr/>
          <a:lstStyle/>
          <a:p>
            <a:endParaRPr lang="en-US"/>
          </a:p>
        </p:txBody>
      </p:sp>
      <p:sp>
        <p:nvSpPr>
          <p:cNvPr id="90161" name="Oval 49"/>
          <p:cNvSpPr>
            <a:spLocks noChangeArrowheads="1"/>
          </p:cNvSpPr>
          <p:nvPr/>
        </p:nvSpPr>
        <p:spPr bwMode="auto">
          <a:xfrm>
            <a:off x="1787525" y="5670550"/>
            <a:ext cx="68263" cy="68263"/>
          </a:xfrm>
          <a:prstGeom prst="ellipse">
            <a:avLst/>
          </a:prstGeom>
          <a:solidFill>
            <a:srgbClr val="FF0000"/>
          </a:solidFill>
          <a:ln w="11113">
            <a:solidFill>
              <a:srgbClr val="FF0000"/>
            </a:solidFill>
            <a:round/>
            <a:headEnd/>
            <a:tailEnd/>
          </a:ln>
        </p:spPr>
        <p:txBody>
          <a:bodyPr/>
          <a:lstStyle/>
          <a:p>
            <a:endParaRPr lang="en-US"/>
          </a:p>
        </p:txBody>
      </p:sp>
      <p:sp>
        <p:nvSpPr>
          <p:cNvPr id="90162" name="Oval 50"/>
          <p:cNvSpPr>
            <a:spLocks noChangeArrowheads="1"/>
          </p:cNvSpPr>
          <p:nvPr/>
        </p:nvSpPr>
        <p:spPr bwMode="auto">
          <a:xfrm>
            <a:off x="1674813" y="3795713"/>
            <a:ext cx="68262" cy="68262"/>
          </a:xfrm>
          <a:prstGeom prst="ellipse">
            <a:avLst/>
          </a:prstGeom>
          <a:solidFill>
            <a:srgbClr val="FF0000"/>
          </a:solidFill>
          <a:ln w="11113">
            <a:solidFill>
              <a:srgbClr val="FF0000"/>
            </a:solidFill>
            <a:round/>
            <a:headEnd/>
            <a:tailEnd/>
          </a:ln>
        </p:spPr>
        <p:txBody>
          <a:bodyPr/>
          <a:lstStyle/>
          <a:p>
            <a:endParaRPr lang="en-US"/>
          </a:p>
        </p:txBody>
      </p:sp>
      <p:sp>
        <p:nvSpPr>
          <p:cNvPr id="90163" name="Oval 51"/>
          <p:cNvSpPr>
            <a:spLocks noChangeArrowheads="1"/>
          </p:cNvSpPr>
          <p:nvPr/>
        </p:nvSpPr>
        <p:spPr bwMode="auto">
          <a:xfrm>
            <a:off x="1471613" y="4621213"/>
            <a:ext cx="68262" cy="66675"/>
          </a:xfrm>
          <a:prstGeom prst="ellipse">
            <a:avLst/>
          </a:prstGeom>
          <a:solidFill>
            <a:srgbClr val="FF0000"/>
          </a:solidFill>
          <a:ln w="11113">
            <a:solidFill>
              <a:srgbClr val="FF0000"/>
            </a:solidFill>
            <a:round/>
            <a:headEnd/>
            <a:tailEnd/>
          </a:ln>
        </p:spPr>
        <p:txBody>
          <a:bodyPr/>
          <a:lstStyle/>
          <a:p>
            <a:endParaRPr lang="en-US"/>
          </a:p>
        </p:txBody>
      </p:sp>
      <p:sp>
        <p:nvSpPr>
          <p:cNvPr id="90164" name="Oval 52"/>
          <p:cNvSpPr>
            <a:spLocks noChangeArrowheads="1"/>
          </p:cNvSpPr>
          <p:nvPr/>
        </p:nvSpPr>
        <p:spPr bwMode="auto">
          <a:xfrm>
            <a:off x="1155700" y="4835525"/>
            <a:ext cx="68263" cy="68263"/>
          </a:xfrm>
          <a:prstGeom prst="ellipse">
            <a:avLst/>
          </a:prstGeom>
          <a:solidFill>
            <a:srgbClr val="FF0000"/>
          </a:solidFill>
          <a:ln w="11113">
            <a:solidFill>
              <a:srgbClr val="FF0000"/>
            </a:solidFill>
            <a:round/>
            <a:headEnd/>
            <a:tailEnd/>
          </a:ln>
        </p:spPr>
        <p:txBody>
          <a:bodyPr/>
          <a:lstStyle/>
          <a:p>
            <a:endParaRPr lang="en-US"/>
          </a:p>
        </p:txBody>
      </p:sp>
      <p:sp>
        <p:nvSpPr>
          <p:cNvPr id="90165" name="Oval 53"/>
          <p:cNvSpPr>
            <a:spLocks noChangeArrowheads="1"/>
          </p:cNvSpPr>
          <p:nvPr/>
        </p:nvSpPr>
        <p:spPr bwMode="auto">
          <a:xfrm>
            <a:off x="1370013" y="4000500"/>
            <a:ext cx="68262" cy="66675"/>
          </a:xfrm>
          <a:prstGeom prst="ellipse">
            <a:avLst/>
          </a:prstGeom>
          <a:solidFill>
            <a:srgbClr val="FF0000"/>
          </a:solidFill>
          <a:ln w="11113">
            <a:solidFill>
              <a:srgbClr val="FF0000"/>
            </a:solidFill>
            <a:round/>
            <a:headEnd/>
            <a:tailEnd/>
          </a:ln>
        </p:spPr>
        <p:txBody>
          <a:bodyPr/>
          <a:lstStyle/>
          <a:p>
            <a:endParaRPr lang="en-US"/>
          </a:p>
        </p:txBody>
      </p:sp>
      <p:sp>
        <p:nvSpPr>
          <p:cNvPr id="90166" name="Oval 54"/>
          <p:cNvSpPr>
            <a:spLocks noChangeArrowheads="1"/>
          </p:cNvSpPr>
          <p:nvPr/>
        </p:nvSpPr>
        <p:spPr bwMode="auto">
          <a:xfrm>
            <a:off x="2825750" y="5456238"/>
            <a:ext cx="66675" cy="68262"/>
          </a:xfrm>
          <a:prstGeom prst="ellipse">
            <a:avLst/>
          </a:prstGeom>
          <a:solidFill>
            <a:srgbClr val="FF0000"/>
          </a:solidFill>
          <a:ln w="11113">
            <a:solidFill>
              <a:srgbClr val="FF0000"/>
            </a:solidFill>
            <a:round/>
            <a:headEnd/>
            <a:tailEnd/>
          </a:ln>
        </p:spPr>
        <p:txBody>
          <a:bodyPr/>
          <a:lstStyle/>
          <a:p>
            <a:endParaRPr lang="en-US"/>
          </a:p>
        </p:txBody>
      </p:sp>
      <p:sp>
        <p:nvSpPr>
          <p:cNvPr id="90167" name="Oval 55"/>
          <p:cNvSpPr>
            <a:spLocks noChangeArrowheads="1"/>
          </p:cNvSpPr>
          <p:nvPr/>
        </p:nvSpPr>
        <p:spPr bwMode="auto">
          <a:xfrm>
            <a:off x="1155700" y="4621213"/>
            <a:ext cx="68263" cy="66675"/>
          </a:xfrm>
          <a:prstGeom prst="ellipse">
            <a:avLst/>
          </a:prstGeom>
          <a:solidFill>
            <a:srgbClr val="FF0000"/>
          </a:solidFill>
          <a:ln w="11113">
            <a:solidFill>
              <a:srgbClr val="FF0000"/>
            </a:solidFill>
            <a:round/>
            <a:headEnd/>
            <a:tailEnd/>
          </a:ln>
        </p:spPr>
        <p:txBody>
          <a:bodyPr/>
          <a:lstStyle/>
          <a:p>
            <a:endParaRPr lang="en-US"/>
          </a:p>
        </p:txBody>
      </p:sp>
      <p:sp>
        <p:nvSpPr>
          <p:cNvPr id="90168" name="Oval 56"/>
          <p:cNvSpPr>
            <a:spLocks noChangeArrowheads="1"/>
          </p:cNvSpPr>
          <p:nvPr/>
        </p:nvSpPr>
        <p:spPr bwMode="auto">
          <a:xfrm>
            <a:off x="2509838" y="4203700"/>
            <a:ext cx="66675" cy="66675"/>
          </a:xfrm>
          <a:prstGeom prst="ellipse">
            <a:avLst/>
          </a:prstGeom>
          <a:solidFill>
            <a:srgbClr val="FF0000"/>
          </a:solidFill>
          <a:ln w="11113">
            <a:solidFill>
              <a:srgbClr val="FF0000"/>
            </a:solidFill>
            <a:round/>
            <a:headEnd/>
            <a:tailEnd/>
          </a:ln>
        </p:spPr>
        <p:txBody>
          <a:bodyPr/>
          <a:lstStyle/>
          <a:p>
            <a:endParaRPr lang="en-US"/>
          </a:p>
        </p:txBody>
      </p:sp>
      <p:sp>
        <p:nvSpPr>
          <p:cNvPr id="90169" name="Oval 57"/>
          <p:cNvSpPr>
            <a:spLocks noChangeArrowheads="1"/>
          </p:cNvSpPr>
          <p:nvPr/>
        </p:nvSpPr>
        <p:spPr bwMode="auto">
          <a:xfrm>
            <a:off x="1155700" y="4418013"/>
            <a:ext cx="68263" cy="66675"/>
          </a:xfrm>
          <a:prstGeom prst="ellipse">
            <a:avLst/>
          </a:prstGeom>
          <a:solidFill>
            <a:srgbClr val="FF0000"/>
          </a:solidFill>
          <a:ln w="11113">
            <a:solidFill>
              <a:srgbClr val="FF0000"/>
            </a:solidFill>
            <a:round/>
            <a:headEnd/>
            <a:tailEnd/>
          </a:ln>
        </p:spPr>
        <p:txBody>
          <a:bodyPr/>
          <a:lstStyle/>
          <a:p>
            <a:endParaRPr lang="en-US"/>
          </a:p>
        </p:txBody>
      </p:sp>
      <p:sp>
        <p:nvSpPr>
          <p:cNvPr id="90170" name="Oval 58"/>
          <p:cNvSpPr>
            <a:spLocks noChangeArrowheads="1"/>
          </p:cNvSpPr>
          <p:nvPr/>
        </p:nvSpPr>
        <p:spPr bwMode="auto">
          <a:xfrm>
            <a:off x="2509838" y="5456238"/>
            <a:ext cx="66675" cy="68262"/>
          </a:xfrm>
          <a:prstGeom prst="ellipse">
            <a:avLst/>
          </a:prstGeom>
          <a:solidFill>
            <a:srgbClr val="FF0000"/>
          </a:solidFill>
          <a:ln w="11113">
            <a:solidFill>
              <a:srgbClr val="FF0000"/>
            </a:solidFill>
            <a:round/>
            <a:headEnd/>
            <a:tailEnd/>
          </a:ln>
        </p:spPr>
        <p:txBody>
          <a:bodyPr/>
          <a:lstStyle/>
          <a:p>
            <a:endParaRPr lang="en-US"/>
          </a:p>
        </p:txBody>
      </p:sp>
      <p:sp>
        <p:nvSpPr>
          <p:cNvPr id="90171" name="Oval 59"/>
          <p:cNvSpPr>
            <a:spLocks noChangeArrowheads="1"/>
          </p:cNvSpPr>
          <p:nvPr/>
        </p:nvSpPr>
        <p:spPr bwMode="auto">
          <a:xfrm>
            <a:off x="1990725" y="5253038"/>
            <a:ext cx="68263" cy="68262"/>
          </a:xfrm>
          <a:prstGeom prst="ellipse">
            <a:avLst/>
          </a:prstGeom>
          <a:solidFill>
            <a:srgbClr val="FF0000"/>
          </a:solidFill>
          <a:ln w="11113">
            <a:solidFill>
              <a:srgbClr val="FF0000"/>
            </a:solidFill>
            <a:round/>
            <a:headEnd/>
            <a:tailEnd/>
          </a:ln>
        </p:spPr>
        <p:txBody>
          <a:bodyPr/>
          <a:lstStyle/>
          <a:p>
            <a:endParaRPr lang="en-US"/>
          </a:p>
        </p:txBody>
      </p:sp>
      <p:sp>
        <p:nvSpPr>
          <p:cNvPr id="90172" name="Oval 60"/>
          <p:cNvSpPr>
            <a:spLocks noChangeArrowheads="1"/>
          </p:cNvSpPr>
          <p:nvPr/>
        </p:nvSpPr>
        <p:spPr bwMode="auto">
          <a:xfrm>
            <a:off x="2092325" y="5038725"/>
            <a:ext cx="66675" cy="68263"/>
          </a:xfrm>
          <a:prstGeom prst="ellipse">
            <a:avLst/>
          </a:prstGeom>
          <a:solidFill>
            <a:srgbClr val="FF0000"/>
          </a:solidFill>
          <a:ln w="11113">
            <a:solidFill>
              <a:srgbClr val="FF0000"/>
            </a:solidFill>
            <a:round/>
            <a:headEnd/>
            <a:tailEnd/>
          </a:ln>
        </p:spPr>
        <p:txBody>
          <a:bodyPr/>
          <a:lstStyle/>
          <a:p>
            <a:endParaRPr lang="en-US"/>
          </a:p>
        </p:txBody>
      </p:sp>
      <p:sp>
        <p:nvSpPr>
          <p:cNvPr id="90173" name="Oval 61"/>
          <p:cNvSpPr>
            <a:spLocks noChangeArrowheads="1"/>
          </p:cNvSpPr>
          <p:nvPr/>
        </p:nvSpPr>
        <p:spPr bwMode="auto">
          <a:xfrm>
            <a:off x="1370013" y="3581400"/>
            <a:ext cx="68262" cy="68263"/>
          </a:xfrm>
          <a:prstGeom prst="ellipse">
            <a:avLst/>
          </a:prstGeom>
          <a:solidFill>
            <a:srgbClr val="FF0000"/>
          </a:solidFill>
          <a:ln w="11113">
            <a:solidFill>
              <a:srgbClr val="FF0000"/>
            </a:solidFill>
            <a:round/>
            <a:headEnd/>
            <a:tailEnd/>
          </a:ln>
        </p:spPr>
        <p:txBody>
          <a:bodyPr/>
          <a:lstStyle/>
          <a:p>
            <a:endParaRPr lang="en-US"/>
          </a:p>
        </p:txBody>
      </p:sp>
      <p:sp>
        <p:nvSpPr>
          <p:cNvPr id="90174" name="Oval 62"/>
          <p:cNvSpPr>
            <a:spLocks noChangeArrowheads="1"/>
          </p:cNvSpPr>
          <p:nvPr/>
        </p:nvSpPr>
        <p:spPr bwMode="auto">
          <a:xfrm>
            <a:off x="3027363" y="5253038"/>
            <a:ext cx="68262" cy="68262"/>
          </a:xfrm>
          <a:prstGeom prst="ellipse">
            <a:avLst/>
          </a:prstGeom>
          <a:solidFill>
            <a:srgbClr val="FF0000"/>
          </a:solidFill>
          <a:ln w="11113">
            <a:solidFill>
              <a:srgbClr val="FF0000"/>
            </a:solidFill>
            <a:round/>
            <a:headEnd/>
            <a:tailEnd/>
          </a:ln>
        </p:spPr>
        <p:txBody>
          <a:bodyPr/>
          <a:lstStyle/>
          <a:p>
            <a:endParaRPr lang="en-US"/>
          </a:p>
        </p:txBody>
      </p:sp>
      <p:sp>
        <p:nvSpPr>
          <p:cNvPr id="90175" name="Freeform 63"/>
          <p:cNvSpPr>
            <a:spLocks/>
          </p:cNvSpPr>
          <p:nvPr/>
        </p:nvSpPr>
        <p:spPr bwMode="auto">
          <a:xfrm>
            <a:off x="2644775" y="5219700"/>
            <a:ext cx="1577975" cy="733425"/>
          </a:xfrm>
          <a:custGeom>
            <a:avLst/>
            <a:gdLst>
              <a:gd name="T0" fmla="*/ 2147483647 w 994"/>
              <a:gd name="T1" fmla="*/ 2147483647 h 462"/>
              <a:gd name="T2" fmla="*/ 2147483647 w 994"/>
              <a:gd name="T3" fmla="*/ 2147483647 h 462"/>
              <a:gd name="T4" fmla="*/ 2147483647 w 994"/>
              <a:gd name="T5" fmla="*/ 0 h 462"/>
              <a:gd name="T6" fmla="*/ 0 w 994"/>
              <a:gd name="T7" fmla="*/ 2147483647 h 462"/>
              <a:gd name="T8" fmla="*/ 2147483647 w 994"/>
              <a:gd name="T9" fmla="*/ 2147483647 h 462"/>
              <a:gd name="T10" fmla="*/ 0 60000 65536"/>
              <a:gd name="T11" fmla="*/ 0 60000 65536"/>
              <a:gd name="T12" fmla="*/ 0 60000 65536"/>
              <a:gd name="T13" fmla="*/ 0 60000 65536"/>
              <a:gd name="T14" fmla="*/ 0 60000 65536"/>
              <a:gd name="T15" fmla="*/ 0 w 994"/>
              <a:gd name="T16" fmla="*/ 0 h 462"/>
              <a:gd name="T17" fmla="*/ 994 w 994"/>
              <a:gd name="T18" fmla="*/ 462 h 462"/>
            </a:gdLst>
            <a:ahLst/>
            <a:cxnLst>
              <a:cxn ang="T10">
                <a:pos x="T0" y="T1"/>
              </a:cxn>
              <a:cxn ang="T11">
                <a:pos x="T2" y="T3"/>
              </a:cxn>
              <a:cxn ang="T12">
                <a:pos x="T4" y="T5"/>
              </a:cxn>
              <a:cxn ang="T13">
                <a:pos x="T6" y="T7"/>
              </a:cxn>
              <a:cxn ang="T14">
                <a:pos x="T8" y="T9"/>
              </a:cxn>
            </a:cxnLst>
            <a:rect l="T15" t="T16" r="T17" b="T18"/>
            <a:pathLst>
              <a:path w="994" h="462">
                <a:moveTo>
                  <a:pt x="980" y="462"/>
                </a:moveTo>
                <a:lnTo>
                  <a:pt x="994" y="441"/>
                </a:lnTo>
                <a:lnTo>
                  <a:pt x="7" y="0"/>
                </a:lnTo>
                <a:lnTo>
                  <a:pt x="0" y="14"/>
                </a:lnTo>
                <a:lnTo>
                  <a:pt x="980" y="462"/>
                </a:lnTo>
                <a:close/>
              </a:path>
            </a:pathLst>
          </a:custGeom>
          <a:solidFill>
            <a:srgbClr val="FF0000"/>
          </a:solidFill>
          <a:ln w="11113">
            <a:solidFill>
              <a:srgbClr val="FF0000"/>
            </a:solidFill>
            <a:round/>
            <a:headEnd/>
            <a:tailEnd/>
          </a:ln>
        </p:spPr>
        <p:txBody>
          <a:bodyPr/>
          <a:lstStyle/>
          <a:p>
            <a:endParaRPr lang="en-GB"/>
          </a:p>
        </p:txBody>
      </p:sp>
      <p:sp>
        <p:nvSpPr>
          <p:cNvPr id="90176" name="Freeform 64"/>
          <p:cNvSpPr>
            <a:spLocks/>
          </p:cNvSpPr>
          <p:nvPr/>
        </p:nvSpPr>
        <p:spPr bwMode="auto">
          <a:xfrm>
            <a:off x="1076325" y="4508500"/>
            <a:ext cx="1579563" cy="733425"/>
          </a:xfrm>
          <a:custGeom>
            <a:avLst/>
            <a:gdLst>
              <a:gd name="T0" fmla="*/ 2147483647 w 995"/>
              <a:gd name="T1" fmla="*/ 2147483647 h 462"/>
              <a:gd name="T2" fmla="*/ 2147483647 w 995"/>
              <a:gd name="T3" fmla="*/ 2147483647 h 462"/>
              <a:gd name="T4" fmla="*/ 2147483647 w 995"/>
              <a:gd name="T5" fmla="*/ 0 h 462"/>
              <a:gd name="T6" fmla="*/ 0 w 995"/>
              <a:gd name="T7" fmla="*/ 2147483647 h 462"/>
              <a:gd name="T8" fmla="*/ 2147483647 w 995"/>
              <a:gd name="T9" fmla="*/ 2147483647 h 462"/>
              <a:gd name="T10" fmla="*/ 0 60000 65536"/>
              <a:gd name="T11" fmla="*/ 0 60000 65536"/>
              <a:gd name="T12" fmla="*/ 0 60000 65536"/>
              <a:gd name="T13" fmla="*/ 0 60000 65536"/>
              <a:gd name="T14" fmla="*/ 0 60000 65536"/>
              <a:gd name="T15" fmla="*/ 0 w 995"/>
              <a:gd name="T16" fmla="*/ 0 h 462"/>
              <a:gd name="T17" fmla="*/ 995 w 995"/>
              <a:gd name="T18" fmla="*/ 462 h 462"/>
            </a:gdLst>
            <a:ahLst/>
            <a:cxnLst>
              <a:cxn ang="T10">
                <a:pos x="T0" y="T1"/>
              </a:cxn>
              <a:cxn ang="T11">
                <a:pos x="T2" y="T3"/>
              </a:cxn>
              <a:cxn ang="T12">
                <a:pos x="T4" y="T5"/>
              </a:cxn>
              <a:cxn ang="T13">
                <a:pos x="T6" y="T7"/>
              </a:cxn>
              <a:cxn ang="T14">
                <a:pos x="T8" y="T9"/>
              </a:cxn>
            </a:cxnLst>
            <a:rect l="T15" t="T16" r="T17" b="T18"/>
            <a:pathLst>
              <a:path w="995" h="462">
                <a:moveTo>
                  <a:pt x="988" y="462"/>
                </a:moveTo>
                <a:lnTo>
                  <a:pt x="995" y="448"/>
                </a:lnTo>
                <a:lnTo>
                  <a:pt x="15" y="0"/>
                </a:lnTo>
                <a:lnTo>
                  <a:pt x="0" y="14"/>
                </a:lnTo>
                <a:lnTo>
                  <a:pt x="988" y="462"/>
                </a:lnTo>
                <a:close/>
              </a:path>
            </a:pathLst>
          </a:custGeom>
          <a:solidFill>
            <a:srgbClr val="FF0000"/>
          </a:solidFill>
          <a:ln w="11113">
            <a:solidFill>
              <a:srgbClr val="FF0000"/>
            </a:solidFill>
            <a:round/>
            <a:headEnd/>
            <a:tailEnd/>
          </a:ln>
        </p:spPr>
        <p:txBody>
          <a:bodyPr/>
          <a:lstStyle/>
          <a:p>
            <a:endParaRPr lang="en-GB"/>
          </a:p>
        </p:txBody>
      </p:sp>
      <p:sp>
        <p:nvSpPr>
          <p:cNvPr id="90177" name="Line 65"/>
          <p:cNvSpPr>
            <a:spLocks noChangeShapeType="1"/>
          </p:cNvSpPr>
          <p:nvPr/>
        </p:nvSpPr>
        <p:spPr bwMode="auto">
          <a:xfrm>
            <a:off x="1089025" y="5908675"/>
            <a:ext cx="3122613" cy="1588"/>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0178" name="Line 66"/>
          <p:cNvSpPr>
            <a:spLocks noChangeShapeType="1"/>
          </p:cNvSpPr>
          <p:nvPr/>
        </p:nvSpPr>
        <p:spPr bwMode="auto">
          <a:xfrm flipV="1">
            <a:off x="1089025" y="2576513"/>
            <a:ext cx="1588" cy="3332162"/>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0179" name="Text Box 67"/>
          <p:cNvSpPr txBox="1">
            <a:spLocks noChangeArrowheads="1"/>
          </p:cNvSpPr>
          <p:nvPr/>
        </p:nvSpPr>
        <p:spPr bwMode="auto">
          <a:xfrm>
            <a:off x="673100" y="2025650"/>
            <a:ext cx="36703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sz="1600"/>
              <a:t>RHEUMATOID ARTHRITIS (N=24)</a:t>
            </a:r>
          </a:p>
        </p:txBody>
      </p:sp>
      <p:sp>
        <p:nvSpPr>
          <p:cNvPr id="90180" name="Text Box 68"/>
          <p:cNvSpPr txBox="1">
            <a:spLocks noChangeArrowheads="1"/>
          </p:cNvSpPr>
          <p:nvPr/>
        </p:nvSpPr>
        <p:spPr bwMode="auto">
          <a:xfrm>
            <a:off x="3055938" y="2719388"/>
            <a:ext cx="10763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sz="1800">
                <a:solidFill>
                  <a:srgbClr val="FF0066"/>
                </a:solidFill>
              </a:rPr>
              <a:t>r</a:t>
            </a:r>
            <a:r>
              <a:rPr lang="en-GB" sz="1800" baseline="30000">
                <a:solidFill>
                  <a:srgbClr val="FF0066"/>
                </a:solidFill>
              </a:rPr>
              <a:t>2</a:t>
            </a:r>
            <a:r>
              <a:rPr lang="en-GB" sz="1800">
                <a:solidFill>
                  <a:srgbClr val="FF0066"/>
                </a:solidFill>
              </a:rPr>
              <a:t>=0.34</a:t>
            </a:r>
          </a:p>
        </p:txBody>
      </p:sp>
      <p:sp>
        <p:nvSpPr>
          <p:cNvPr id="90181" name="Text Box 69"/>
          <p:cNvSpPr txBox="1">
            <a:spLocks noChangeArrowheads="1"/>
          </p:cNvSpPr>
          <p:nvPr/>
        </p:nvSpPr>
        <p:spPr bwMode="auto">
          <a:xfrm>
            <a:off x="4644008" y="1844824"/>
            <a:ext cx="3749675"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dirty="0"/>
              <a:t>In correlation, the aim is to draw a line through the data such that the deviations of the points from the line (</a:t>
            </a:r>
            <a:r>
              <a:rPr lang="en-GB" dirty="0" err="1"/>
              <a:t>x</a:t>
            </a:r>
            <a:r>
              <a:rPr lang="en-GB" baseline="-25000" dirty="0" err="1"/>
              <a:t>n</a:t>
            </a:r>
            <a:r>
              <a:rPr lang="en-GB" dirty="0"/>
              <a:t>) are minimised</a:t>
            </a:r>
          </a:p>
          <a:p>
            <a:pPr>
              <a:spcBef>
                <a:spcPct val="50000"/>
              </a:spcBef>
            </a:pPr>
            <a:r>
              <a:rPr lang="en-GB" dirty="0"/>
              <a:t>Because deviations can be negative or positive, each is first squared, then the squared deviations are added together, and the square root </a:t>
            </a:r>
            <a:r>
              <a:rPr lang="en-GB" dirty="0" smtClean="0"/>
              <a:t>taken</a:t>
            </a:r>
          </a:p>
          <a:p>
            <a:pPr>
              <a:spcBef>
                <a:spcPct val="50000"/>
              </a:spcBef>
            </a:pPr>
            <a:r>
              <a:rPr lang="en-GB" dirty="0" smtClean="0"/>
              <a:t>The calculated line is called the regression line</a:t>
            </a:r>
            <a:endParaRPr lang="en-GB" dirty="0"/>
          </a:p>
        </p:txBody>
      </p:sp>
      <p:sp>
        <p:nvSpPr>
          <p:cNvPr id="90182" name="Line 70"/>
          <p:cNvSpPr>
            <a:spLocks noChangeShapeType="1"/>
          </p:cNvSpPr>
          <p:nvPr/>
        </p:nvSpPr>
        <p:spPr bwMode="auto">
          <a:xfrm>
            <a:off x="2514600" y="4267200"/>
            <a:ext cx="0" cy="914400"/>
          </a:xfrm>
          <a:prstGeom prst="line">
            <a:avLst/>
          </a:prstGeom>
          <a:noFill/>
          <a:ln w="12699">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0183" name="Line 71"/>
          <p:cNvSpPr>
            <a:spLocks noChangeShapeType="1"/>
          </p:cNvSpPr>
          <p:nvPr/>
        </p:nvSpPr>
        <p:spPr bwMode="auto">
          <a:xfrm flipV="1">
            <a:off x="1981200" y="4953000"/>
            <a:ext cx="0" cy="304800"/>
          </a:xfrm>
          <a:prstGeom prst="line">
            <a:avLst/>
          </a:prstGeom>
          <a:noFill/>
          <a:ln w="12699">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0184" name="Line 72"/>
          <p:cNvSpPr>
            <a:spLocks noChangeShapeType="1"/>
          </p:cNvSpPr>
          <p:nvPr/>
        </p:nvSpPr>
        <p:spPr bwMode="auto">
          <a:xfrm flipV="1">
            <a:off x="1600200" y="4724400"/>
            <a:ext cx="0" cy="381000"/>
          </a:xfrm>
          <a:prstGeom prst="line">
            <a:avLst/>
          </a:prstGeom>
          <a:noFill/>
          <a:ln w="12699">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0185" name="Line 73"/>
          <p:cNvSpPr>
            <a:spLocks noChangeShapeType="1"/>
          </p:cNvSpPr>
          <p:nvPr/>
        </p:nvSpPr>
        <p:spPr bwMode="auto">
          <a:xfrm>
            <a:off x="1676400" y="3810000"/>
            <a:ext cx="0" cy="990600"/>
          </a:xfrm>
          <a:prstGeom prst="line">
            <a:avLst/>
          </a:prstGeom>
          <a:noFill/>
          <a:ln w="12699">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0186" name="Text Box 74"/>
          <p:cNvSpPr txBox="1">
            <a:spLocks noChangeArrowheads="1"/>
          </p:cNvSpPr>
          <p:nvPr/>
        </p:nvSpPr>
        <p:spPr bwMode="auto">
          <a:xfrm>
            <a:off x="1662113" y="4114800"/>
            <a:ext cx="3952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sz="1600"/>
              <a:t>x</a:t>
            </a:r>
            <a:r>
              <a:rPr lang="en-GB" sz="1600" baseline="-25000"/>
              <a:t>1</a:t>
            </a:r>
            <a:endParaRPr lang="en-GB" sz="1600"/>
          </a:p>
        </p:txBody>
      </p:sp>
      <p:sp>
        <p:nvSpPr>
          <p:cNvPr id="90187" name="Text Box 75"/>
          <p:cNvSpPr txBox="1">
            <a:spLocks noChangeArrowheads="1"/>
          </p:cNvSpPr>
          <p:nvPr/>
        </p:nvSpPr>
        <p:spPr bwMode="auto">
          <a:xfrm>
            <a:off x="2500313" y="4464050"/>
            <a:ext cx="3952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sz="1600"/>
              <a:t>x</a:t>
            </a:r>
            <a:r>
              <a:rPr lang="en-GB" sz="1600" baseline="-25000"/>
              <a:t>2</a:t>
            </a:r>
            <a:endParaRPr lang="en-GB" sz="1600"/>
          </a:p>
        </p:txBody>
      </p:sp>
      <p:sp>
        <p:nvSpPr>
          <p:cNvPr id="90188" name="Text Box 76"/>
          <p:cNvSpPr txBox="1">
            <a:spLocks noChangeArrowheads="1"/>
          </p:cNvSpPr>
          <p:nvPr/>
        </p:nvSpPr>
        <p:spPr bwMode="auto">
          <a:xfrm>
            <a:off x="1219200" y="4692650"/>
            <a:ext cx="3952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sz="1600"/>
              <a:t>x</a:t>
            </a:r>
            <a:r>
              <a:rPr lang="en-GB" sz="1600" baseline="-25000"/>
              <a:t>3</a:t>
            </a:r>
            <a:endParaRPr lang="en-GB" sz="1600"/>
          </a:p>
        </p:txBody>
      </p:sp>
      <p:sp>
        <p:nvSpPr>
          <p:cNvPr id="90189" name="Text Box 77"/>
          <p:cNvSpPr txBox="1">
            <a:spLocks noChangeArrowheads="1"/>
          </p:cNvSpPr>
          <p:nvPr/>
        </p:nvSpPr>
        <p:spPr bwMode="auto">
          <a:xfrm>
            <a:off x="1966913" y="4997450"/>
            <a:ext cx="3952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sz="1600"/>
              <a:t>x</a:t>
            </a:r>
            <a:r>
              <a:rPr lang="en-GB" sz="1600" baseline="-25000"/>
              <a:t>4</a:t>
            </a:r>
            <a:endParaRPr lang="en-GB" sz="1600"/>
          </a:p>
        </p:txBody>
      </p:sp>
    </p:spTree>
    <p:extLst>
      <p:ext uri="{BB962C8B-B14F-4D97-AF65-F5344CB8AC3E}">
        <p14:creationId xmlns:p14="http://schemas.microsoft.com/office/powerpoint/2010/main" val="3690024243"/>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en-GB" dirty="0"/>
              <a:t>PEARSON (LINEAR) CORRELATION</a:t>
            </a:r>
            <a:endParaRPr lang="en-GB" dirty="0" smtClean="0"/>
          </a:p>
        </p:txBody>
      </p:sp>
      <p:sp>
        <p:nvSpPr>
          <p:cNvPr id="92163" name="Line 3"/>
          <p:cNvSpPr>
            <a:spLocks noChangeShapeType="1"/>
          </p:cNvSpPr>
          <p:nvPr/>
        </p:nvSpPr>
        <p:spPr bwMode="auto">
          <a:xfrm>
            <a:off x="1066800" y="2438400"/>
            <a:ext cx="0" cy="28956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2164" name="Line 4"/>
          <p:cNvSpPr>
            <a:spLocks noChangeShapeType="1"/>
          </p:cNvSpPr>
          <p:nvPr/>
        </p:nvSpPr>
        <p:spPr bwMode="auto">
          <a:xfrm>
            <a:off x="1066800" y="5334000"/>
            <a:ext cx="2514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2165" name="Line 5"/>
          <p:cNvSpPr>
            <a:spLocks noChangeShapeType="1"/>
          </p:cNvSpPr>
          <p:nvPr/>
        </p:nvSpPr>
        <p:spPr bwMode="auto">
          <a:xfrm flipV="1">
            <a:off x="685800" y="2895600"/>
            <a:ext cx="2743200" cy="1524000"/>
          </a:xfrm>
          <a:prstGeom prst="line">
            <a:avLst/>
          </a:prstGeom>
          <a:noFill/>
          <a:ln w="28575">
            <a:solidFill>
              <a:srgbClr val="FF0066"/>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2166" name="Text Box 6"/>
          <p:cNvSpPr txBox="1">
            <a:spLocks noChangeArrowheads="1"/>
          </p:cNvSpPr>
          <p:nvPr/>
        </p:nvSpPr>
        <p:spPr bwMode="auto">
          <a:xfrm>
            <a:off x="4175125" y="2216150"/>
            <a:ext cx="40132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a:t>Can express correlation as an </a:t>
            </a:r>
          </a:p>
          <a:p>
            <a:r>
              <a:rPr lang="en-GB"/>
              <a:t>equation:</a:t>
            </a:r>
          </a:p>
          <a:p>
            <a:endParaRPr lang="en-GB"/>
          </a:p>
          <a:p>
            <a:r>
              <a:rPr lang="en-GB"/>
              <a:t>y = A + Bx</a:t>
            </a:r>
          </a:p>
        </p:txBody>
      </p:sp>
      <p:sp>
        <p:nvSpPr>
          <p:cNvPr id="92167" name="Text Box 7"/>
          <p:cNvSpPr txBox="1">
            <a:spLocks noChangeArrowheads="1"/>
          </p:cNvSpPr>
          <p:nvPr/>
        </p:nvSpPr>
        <p:spPr bwMode="auto">
          <a:xfrm>
            <a:off x="2955925" y="5334000"/>
            <a:ext cx="3381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a:t>x</a:t>
            </a:r>
          </a:p>
        </p:txBody>
      </p:sp>
      <p:sp>
        <p:nvSpPr>
          <p:cNvPr id="92168" name="Text Box 8"/>
          <p:cNvSpPr txBox="1">
            <a:spLocks noChangeArrowheads="1"/>
          </p:cNvSpPr>
          <p:nvPr/>
        </p:nvSpPr>
        <p:spPr bwMode="auto">
          <a:xfrm>
            <a:off x="660400" y="2438400"/>
            <a:ext cx="330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a:t>y</a:t>
            </a:r>
          </a:p>
        </p:txBody>
      </p:sp>
    </p:spTree>
    <p:extLst>
      <p:ext uri="{BB962C8B-B14F-4D97-AF65-F5344CB8AC3E}">
        <p14:creationId xmlns:p14="http://schemas.microsoft.com/office/powerpoint/2010/main" val="1669696946"/>
      </p:ext>
    </p:extLst>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r>
              <a:rPr lang="en-GB" dirty="0"/>
              <a:t>PEARSON (LINEAR) CORRELATION</a:t>
            </a:r>
            <a:endParaRPr lang="en-GB" dirty="0" smtClean="0"/>
          </a:p>
        </p:txBody>
      </p:sp>
      <p:sp>
        <p:nvSpPr>
          <p:cNvPr id="93187" name="Line 3"/>
          <p:cNvSpPr>
            <a:spLocks noChangeShapeType="1"/>
          </p:cNvSpPr>
          <p:nvPr/>
        </p:nvSpPr>
        <p:spPr bwMode="auto">
          <a:xfrm>
            <a:off x="1066800" y="2438400"/>
            <a:ext cx="0" cy="28956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3188" name="Line 4"/>
          <p:cNvSpPr>
            <a:spLocks noChangeShapeType="1"/>
          </p:cNvSpPr>
          <p:nvPr/>
        </p:nvSpPr>
        <p:spPr bwMode="auto">
          <a:xfrm>
            <a:off x="1066800" y="5334000"/>
            <a:ext cx="2514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3189" name="Line 5"/>
          <p:cNvSpPr>
            <a:spLocks noChangeShapeType="1"/>
          </p:cNvSpPr>
          <p:nvPr/>
        </p:nvSpPr>
        <p:spPr bwMode="auto">
          <a:xfrm flipV="1">
            <a:off x="685800" y="4419600"/>
            <a:ext cx="2819400" cy="0"/>
          </a:xfrm>
          <a:prstGeom prst="line">
            <a:avLst/>
          </a:prstGeom>
          <a:noFill/>
          <a:ln w="28575">
            <a:solidFill>
              <a:srgbClr val="FF0066"/>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3190" name="Text Box 6"/>
          <p:cNvSpPr txBox="1">
            <a:spLocks noChangeArrowheads="1"/>
          </p:cNvSpPr>
          <p:nvPr/>
        </p:nvSpPr>
        <p:spPr bwMode="auto">
          <a:xfrm>
            <a:off x="4175125" y="2216150"/>
            <a:ext cx="4013200" cy="192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a:t>Can express correlation as an </a:t>
            </a:r>
          </a:p>
          <a:p>
            <a:r>
              <a:rPr lang="en-GB"/>
              <a:t>equation:</a:t>
            </a:r>
          </a:p>
          <a:p>
            <a:endParaRPr lang="en-GB"/>
          </a:p>
          <a:p>
            <a:r>
              <a:rPr lang="en-GB"/>
              <a:t>y = A + Bx</a:t>
            </a:r>
          </a:p>
          <a:p>
            <a:endParaRPr lang="en-GB"/>
          </a:p>
          <a:p>
            <a:r>
              <a:rPr lang="en-GB"/>
              <a:t>If B=0, there is no correlation</a:t>
            </a:r>
          </a:p>
        </p:txBody>
      </p:sp>
      <p:sp>
        <p:nvSpPr>
          <p:cNvPr id="93191" name="Text Box 7"/>
          <p:cNvSpPr txBox="1">
            <a:spLocks noChangeArrowheads="1"/>
          </p:cNvSpPr>
          <p:nvPr/>
        </p:nvSpPr>
        <p:spPr bwMode="auto">
          <a:xfrm>
            <a:off x="2955925" y="5334000"/>
            <a:ext cx="3381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a:t>x</a:t>
            </a:r>
          </a:p>
        </p:txBody>
      </p:sp>
      <p:sp>
        <p:nvSpPr>
          <p:cNvPr id="93192" name="Text Box 8"/>
          <p:cNvSpPr txBox="1">
            <a:spLocks noChangeArrowheads="1"/>
          </p:cNvSpPr>
          <p:nvPr/>
        </p:nvSpPr>
        <p:spPr bwMode="auto">
          <a:xfrm>
            <a:off x="660400" y="2438400"/>
            <a:ext cx="330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a:t>y</a:t>
            </a:r>
          </a:p>
        </p:txBody>
      </p:sp>
    </p:spTree>
    <p:extLst>
      <p:ext uri="{BB962C8B-B14F-4D97-AF65-F5344CB8AC3E}">
        <p14:creationId xmlns:p14="http://schemas.microsoft.com/office/powerpoint/2010/main" val="948965398"/>
      </p:ext>
    </p:extLst>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GB" dirty="0"/>
              <a:t>PEARSON (LINEAR) CORRELATION</a:t>
            </a:r>
            <a:endParaRPr lang="en-GB" dirty="0" smtClean="0"/>
          </a:p>
        </p:txBody>
      </p:sp>
      <p:sp>
        <p:nvSpPr>
          <p:cNvPr id="94211" name="Line 3"/>
          <p:cNvSpPr>
            <a:spLocks noChangeShapeType="1"/>
          </p:cNvSpPr>
          <p:nvPr/>
        </p:nvSpPr>
        <p:spPr bwMode="auto">
          <a:xfrm>
            <a:off x="1066800" y="2438400"/>
            <a:ext cx="0" cy="28956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4212" name="Line 4"/>
          <p:cNvSpPr>
            <a:spLocks noChangeShapeType="1"/>
          </p:cNvSpPr>
          <p:nvPr/>
        </p:nvSpPr>
        <p:spPr bwMode="auto">
          <a:xfrm>
            <a:off x="1066800" y="5334000"/>
            <a:ext cx="2514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4213" name="Line 5"/>
          <p:cNvSpPr>
            <a:spLocks noChangeShapeType="1"/>
          </p:cNvSpPr>
          <p:nvPr/>
        </p:nvSpPr>
        <p:spPr bwMode="auto">
          <a:xfrm flipV="1">
            <a:off x="685800" y="2895600"/>
            <a:ext cx="2743200" cy="1524000"/>
          </a:xfrm>
          <a:prstGeom prst="line">
            <a:avLst/>
          </a:prstGeom>
          <a:noFill/>
          <a:ln w="28575">
            <a:solidFill>
              <a:srgbClr val="FF0066"/>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4214" name="Text Box 6"/>
          <p:cNvSpPr txBox="1">
            <a:spLocks noChangeArrowheads="1"/>
          </p:cNvSpPr>
          <p:nvPr/>
        </p:nvSpPr>
        <p:spPr bwMode="auto">
          <a:xfrm>
            <a:off x="4175125" y="2216150"/>
            <a:ext cx="4559300" cy="253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a:t>Can express correlation as an </a:t>
            </a:r>
          </a:p>
          <a:p>
            <a:r>
              <a:rPr lang="en-GB"/>
              <a:t>equation:</a:t>
            </a:r>
          </a:p>
          <a:p>
            <a:endParaRPr lang="en-GB"/>
          </a:p>
          <a:p>
            <a:r>
              <a:rPr lang="en-GB"/>
              <a:t>y = A + Bx</a:t>
            </a:r>
          </a:p>
          <a:p>
            <a:endParaRPr lang="en-GB"/>
          </a:p>
          <a:p>
            <a:r>
              <a:rPr lang="en-GB"/>
              <a:t>Thus can test statistically whether</a:t>
            </a:r>
          </a:p>
          <a:p>
            <a:r>
              <a:rPr lang="en-GB"/>
              <a:t>B is significantly different from </a:t>
            </a:r>
          </a:p>
          <a:p>
            <a:r>
              <a:rPr lang="en-GB"/>
              <a:t>zero</a:t>
            </a:r>
          </a:p>
        </p:txBody>
      </p:sp>
      <p:sp>
        <p:nvSpPr>
          <p:cNvPr id="94215" name="Text Box 7"/>
          <p:cNvSpPr txBox="1">
            <a:spLocks noChangeArrowheads="1"/>
          </p:cNvSpPr>
          <p:nvPr/>
        </p:nvSpPr>
        <p:spPr bwMode="auto">
          <a:xfrm>
            <a:off x="2955925" y="5334000"/>
            <a:ext cx="3381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a:t>x</a:t>
            </a:r>
          </a:p>
        </p:txBody>
      </p:sp>
      <p:sp>
        <p:nvSpPr>
          <p:cNvPr id="94216" name="Text Box 8"/>
          <p:cNvSpPr txBox="1">
            <a:spLocks noChangeArrowheads="1"/>
          </p:cNvSpPr>
          <p:nvPr/>
        </p:nvSpPr>
        <p:spPr bwMode="auto">
          <a:xfrm>
            <a:off x="660400" y="2438400"/>
            <a:ext cx="330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a:t>y</a:t>
            </a:r>
          </a:p>
        </p:txBody>
      </p:sp>
    </p:spTree>
    <p:extLst>
      <p:ext uri="{BB962C8B-B14F-4D97-AF65-F5344CB8AC3E}">
        <p14:creationId xmlns:p14="http://schemas.microsoft.com/office/powerpoint/2010/main" val="770148646"/>
      </p:ext>
    </p:extLst>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95% CONFIDENCE INTERVAL</a:t>
            </a:r>
            <a:endParaRPr lang="en-GB" dirty="0"/>
          </a:p>
        </p:txBody>
      </p:sp>
      <p:sp>
        <p:nvSpPr>
          <p:cNvPr id="3" name="Content Placeholder 2"/>
          <p:cNvSpPr>
            <a:spLocks noGrp="1"/>
          </p:cNvSpPr>
          <p:nvPr>
            <p:ph idx="1"/>
          </p:nvPr>
        </p:nvSpPr>
        <p:spPr>
          <a:xfrm>
            <a:off x="1300163" y="1772816"/>
            <a:ext cx="6542087" cy="3962400"/>
          </a:xfrm>
        </p:spPr>
        <p:txBody>
          <a:bodyPr/>
          <a:lstStyle/>
          <a:p>
            <a:r>
              <a:rPr lang="en-GB" dirty="0" smtClean="0"/>
              <a:t>If we repeated the experiment 100 times, 95 of these experiments would produce results lying within the 95% confidence interval</a:t>
            </a:r>
          </a:p>
          <a:p>
            <a:r>
              <a:rPr lang="en-GB" dirty="0" smtClean="0"/>
              <a:t>Can be regarded (though not strictly accurately) as the interval in which we can be 95% confident that the true value lies</a:t>
            </a:r>
          </a:p>
          <a:p>
            <a:r>
              <a:rPr lang="en-GB" dirty="0" smtClean="0"/>
              <a:t>Sometimes useful to plot 95% CIs of regression lines</a:t>
            </a:r>
            <a:endParaRPr lang="en-GB" dirty="0"/>
          </a:p>
        </p:txBody>
      </p:sp>
    </p:spTree>
    <p:extLst>
      <p:ext uri="{BB962C8B-B14F-4D97-AF65-F5344CB8AC3E}">
        <p14:creationId xmlns:p14="http://schemas.microsoft.com/office/powerpoint/2010/main" val="3871787605"/>
      </p:ext>
    </p:extLst>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Liu X </a:t>
            </a:r>
            <a:r>
              <a:rPr lang="en-GB" i="1" dirty="0" smtClean="0"/>
              <a:t>et al </a:t>
            </a:r>
            <a:r>
              <a:rPr lang="en-GB" dirty="0" smtClean="0"/>
              <a:t>(2012): Fig 4D</a:t>
            </a:r>
            <a:endParaRPr lang="en-GB" dirty="0"/>
          </a:p>
        </p:txBody>
      </p:sp>
      <p:pic>
        <p:nvPicPr>
          <p:cNvPr id="1024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672" y="1790980"/>
            <a:ext cx="5760640" cy="4878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84924752"/>
      </p:ext>
    </p:extLst>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0313" y="990600"/>
            <a:ext cx="6942087" cy="609600"/>
          </a:xfrm>
        </p:spPr>
        <p:txBody>
          <a:bodyPr/>
          <a:lstStyle/>
          <a:p>
            <a:r>
              <a:rPr lang="en-GB" dirty="0" smtClean="0"/>
              <a:t>SPEARMAN (RANKED) CORRELATION</a:t>
            </a:r>
            <a:endParaRPr lang="en-GB" dirty="0"/>
          </a:p>
        </p:txBody>
      </p:sp>
      <p:sp>
        <p:nvSpPr>
          <p:cNvPr id="3" name="Content Placeholder 2"/>
          <p:cNvSpPr>
            <a:spLocks noGrp="1"/>
          </p:cNvSpPr>
          <p:nvPr>
            <p:ph idx="1"/>
          </p:nvPr>
        </p:nvSpPr>
        <p:spPr>
          <a:xfrm>
            <a:off x="1300163" y="1844824"/>
            <a:ext cx="6542087" cy="3962400"/>
          </a:xfrm>
        </p:spPr>
        <p:txBody>
          <a:bodyPr/>
          <a:lstStyle/>
          <a:p>
            <a:r>
              <a:rPr lang="en-GB" dirty="0" smtClean="0"/>
              <a:t>Used if one or both variables in the correlation does not follow a normal distribution</a:t>
            </a:r>
          </a:p>
          <a:p>
            <a:r>
              <a:rPr lang="en-GB" dirty="0" smtClean="0"/>
              <a:t>Rank each data point within the variable data for the sample</a:t>
            </a:r>
          </a:p>
          <a:p>
            <a:r>
              <a:rPr lang="en-GB" dirty="0" smtClean="0"/>
              <a:t>Ranked data happen to follow a normal distribution </a:t>
            </a:r>
          </a:p>
          <a:p>
            <a:r>
              <a:rPr lang="en-GB" dirty="0" smtClean="0"/>
              <a:t>Measure correlation of the ranked variables</a:t>
            </a:r>
          </a:p>
          <a:p>
            <a:r>
              <a:rPr lang="en-GB" dirty="0" smtClean="0"/>
              <a:t>Main statistic – Spearman rho (</a:t>
            </a:r>
            <a:r>
              <a:rPr lang="en-GB" dirty="0" err="1" smtClean="0"/>
              <a:t>r</a:t>
            </a:r>
            <a:r>
              <a:rPr lang="en-GB" baseline="-25000" dirty="0" err="1" smtClean="0"/>
              <a:t>s</a:t>
            </a:r>
            <a:r>
              <a:rPr lang="en-GB" dirty="0" smtClean="0"/>
              <a:t>)</a:t>
            </a:r>
            <a:endParaRPr lang="en-GB" dirty="0"/>
          </a:p>
        </p:txBody>
      </p:sp>
    </p:spTree>
    <p:extLst>
      <p:ext uri="{BB962C8B-B14F-4D97-AF65-F5344CB8AC3E}">
        <p14:creationId xmlns:p14="http://schemas.microsoft.com/office/powerpoint/2010/main" val="2040879376"/>
      </p:ext>
    </p:extLst>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Miras</a:t>
            </a:r>
            <a:r>
              <a:rPr lang="en-GB" dirty="0" smtClean="0"/>
              <a:t> </a:t>
            </a:r>
            <a:r>
              <a:rPr lang="en-GB" i="1" dirty="0" smtClean="0"/>
              <a:t>et al</a:t>
            </a:r>
            <a:r>
              <a:rPr lang="en-GB" dirty="0" smtClean="0"/>
              <a:t> (2012): Fig 3</a:t>
            </a:r>
            <a:endParaRPr lang="en-GB" dirty="0"/>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938" y="1916832"/>
            <a:ext cx="5527214" cy="4392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6012160" y="2134011"/>
            <a:ext cx="2664296" cy="4247317"/>
          </a:xfrm>
          <a:prstGeom prst="rect">
            <a:avLst/>
          </a:prstGeom>
          <a:noFill/>
        </p:spPr>
        <p:txBody>
          <a:bodyPr wrap="square" rtlCol="0">
            <a:spAutoFit/>
          </a:bodyPr>
          <a:lstStyle/>
          <a:p>
            <a:r>
              <a:rPr lang="en-GB" b="1" dirty="0" smtClean="0"/>
              <a:t>Measured Spearman rank correlations (</a:t>
            </a:r>
            <a:r>
              <a:rPr lang="en-GB" b="1" dirty="0" err="1" smtClean="0"/>
              <a:t>r</a:t>
            </a:r>
            <a:r>
              <a:rPr lang="en-GB" b="1" baseline="-25000" dirty="0" err="1" smtClean="0"/>
              <a:t>s</a:t>
            </a:r>
            <a:r>
              <a:rPr lang="en-GB" b="1" dirty="0" smtClean="0"/>
              <a:t>)</a:t>
            </a:r>
          </a:p>
          <a:p>
            <a:endParaRPr lang="en-GB" b="1" dirty="0" smtClean="0"/>
          </a:p>
          <a:p>
            <a:r>
              <a:rPr lang="en-GB" b="1" dirty="0" smtClean="0"/>
              <a:t>Chose this test because variables were not normally distributed</a:t>
            </a:r>
          </a:p>
          <a:p>
            <a:endParaRPr lang="en-GB" b="1" dirty="0"/>
          </a:p>
          <a:p>
            <a:r>
              <a:rPr lang="en-GB" b="1" dirty="0" smtClean="0"/>
              <a:t>Under such circumstances, data are not usually plotted</a:t>
            </a:r>
          </a:p>
          <a:p>
            <a:endParaRPr lang="en-GB" b="1" dirty="0"/>
          </a:p>
          <a:p>
            <a:r>
              <a:rPr lang="en-GB" b="1" dirty="0" smtClean="0"/>
              <a:t>The regression line is meaningless</a:t>
            </a:r>
            <a:endParaRPr lang="en-GB" b="1" dirty="0"/>
          </a:p>
        </p:txBody>
      </p:sp>
    </p:spTree>
    <p:extLst>
      <p:ext uri="{BB962C8B-B14F-4D97-AF65-F5344CB8AC3E}">
        <p14:creationId xmlns:p14="http://schemas.microsoft.com/office/powerpoint/2010/main" val="1822162620"/>
      </p:ext>
    </p:extLst>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en-GB" smtClean="0"/>
              <a:t>REGRESSION</a:t>
            </a:r>
          </a:p>
        </p:txBody>
      </p:sp>
      <p:sp>
        <p:nvSpPr>
          <p:cNvPr id="95235" name="Line 3"/>
          <p:cNvSpPr>
            <a:spLocks noChangeShapeType="1"/>
          </p:cNvSpPr>
          <p:nvPr/>
        </p:nvSpPr>
        <p:spPr bwMode="auto">
          <a:xfrm>
            <a:off x="1066800" y="2438400"/>
            <a:ext cx="0" cy="28956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5236" name="Line 4"/>
          <p:cNvSpPr>
            <a:spLocks noChangeShapeType="1"/>
          </p:cNvSpPr>
          <p:nvPr/>
        </p:nvSpPr>
        <p:spPr bwMode="auto">
          <a:xfrm>
            <a:off x="1066800" y="5334000"/>
            <a:ext cx="2514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5237" name="Line 5"/>
          <p:cNvSpPr>
            <a:spLocks noChangeShapeType="1"/>
          </p:cNvSpPr>
          <p:nvPr/>
        </p:nvSpPr>
        <p:spPr bwMode="auto">
          <a:xfrm flipV="1">
            <a:off x="685800" y="2895600"/>
            <a:ext cx="2743200" cy="1524000"/>
          </a:xfrm>
          <a:prstGeom prst="line">
            <a:avLst/>
          </a:prstGeom>
          <a:noFill/>
          <a:ln w="28575">
            <a:solidFill>
              <a:srgbClr val="FF0066"/>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5238" name="Text Box 6"/>
          <p:cNvSpPr txBox="1">
            <a:spLocks noChangeArrowheads="1"/>
          </p:cNvSpPr>
          <p:nvPr/>
        </p:nvSpPr>
        <p:spPr bwMode="auto">
          <a:xfrm>
            <a:off x="4175125" y="1916113"/>
            <a:ext cx="4357688" cy="4195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a:t>Can extend correlation methods (see previous slides) to model a dependent variable on more than one independent variable</a:t>
            </a:r>
          </a:p>
          <a:p>
            <a:endParaRPr lang="en-GB"/>
          </a:p>
          <a:p>
            <a:r>
              <a:rPr lang="en-GB"/>
              <a:t>y = A + B</a:t>
            </a:r>
            <a:r>
              <a:rPr lang="en-GB" baseline="-25000"/>
              <a:t>1</a:t>
            </a:r>
            <a:r>
              <a:rPr lang="en-GB"/>
              <a:t>x</a:t>
            </a:r>
            <a:r>
              <a:rPr lang="en-GB" baseline="-25000"/>
              <a:t>1</a:t>
            </a:r>
            <a:r>
              <a:rPr lang="en-GB"/>
              <a:t> + B</a:t>
            </a:r>
            <a:r>
              <a:rPr lang="en-GB" baseline="-25000"/>
              <a:t>2</a:t>
            </a:r>
            <a:r>
              <a:rPr lang="en-GB"/>
              <a:t>x</a:t>
            </a:r>
            <a:r>
              <a:rPr lang="en-GB" baseline="-25000"/>
              <a:t>2</a:t>
            </a:r>
            <a:r>
              <a:rPr lang="en-GB"/>
              <a:t>  + B</a:t>
            </a:r>
            <a:r>
              <a:rPr lang="en-GB" baseline="-25000"/>
              <a:t>3</a:t>
            </a:r>
            <a:r>
              <a:rPr lang="en-GB"/>
              <a:t>x</a:t>
            </a:r>
            <a:r>
              <a:rPr lang="en-GB" baseline="-25000"/>
              <a:t>3  ….</a:t>
            </a:r>
          </a:p>
          <a:p>
            <a:endParaRPr lang="en-GB" baseline="-25000"/>
          </a:p>
          <a:p>
            <a:endParaRPr lang="en-GB" baseline="-25000"/>
          </a:p>
          <a:p>
            <a:r>
              <a:rPr lang="en-GB"/>
              <a:t>Again, the main statistical test is whether B</a:t>
            </a:r>
            <a:r>
              <a:rPr lang="en-GB" baseline="-25000"/>
              <a:t>1</a:t>
            </a:r>
            <a:r>
              <a:rPr lang="en-GB"/>
              <a:t>, B</a:t>
            </a:r>
            <a:r>
              <a:rPr lang="en-GB" baseline="-25000"/>
              <a:t>2</a:t>
            </a:r>
            <a:r>
              <a:rPr lang="en-GB"/>
              <a:t>, etc, are different from zero</a:t>
            </a:r>
          </a:p>
          <a:p>
            <a:endParaRPr lang="en-GB"/>
          </a:p>
          <a:p>
            <a:r>
              <a:rPr lang="en-GB"/>
              <a:t>This method is known as </a:t>
            </a:r>
            <a:r>
              <a:rPr lang="en-GB" u="sng"/>
              <a:t>linear regression</a:t>
            </a:r>
          </a:p>
        </p:txBody>
      </p:sp>
      <p:sp>
        <p:nvSpPr>
          <p:cNvPr id="95239" name="Text Box 7"/>
          <p:cNvSpPr txBox="1">
            <a:spLocks noChangeArrowheads="1"/>
          </p:cNvSpPr>
          <p:nvPr/>
        </p:nvSpPr>
        <p:spPr bwMode="auto">
          <a:xfrm>
            <a:off x="2955925" y="5334000"/>
            <a:ext cx="3381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a:t>x</a:t>
            </a:r>
          </a:p>
        </p:txBody>
      </p:sp>
      <p:sp>
        <p:nvSpPr>
          <p:cNvPr id="95240" name="Text Box 8"/>
          <p:cNvSpPr txBox="1">
            <a:spLocks noChangeArrowheads="1"/>
          </p:cNvSpPr>
          <p:nvPr/>
        </p:nvSpPr>
        <p:spPr bwMode="auto">
          <a:xfrm>
            <a:off x="660400" y="2438400"/>
            <a:ext cx="330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a:t>y</a:t>
            </a:r>
          </a:p>
        </p:txBody>
      </p:sp>
    </p:spTree>
    <p:extLst>
      <p:ext uri="{BB962C8B-B14F-4D97-AF65-F5344CB8AC3E}">
        <p14:creationId xmlns:p14="http://schemas.microsoft.com/office/powerpoint/2010/main" val="1030210327"/>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Beale KEL </a:t>
            </a:r>
            <a:r>
              <a:rPr lang="en-GB" i="1" dirty="0"/>
              <a:t>et al</a:t>
            </a:r>
            <a:r>
              <a:rPr lang="en-GB" dirty="0"/>
              <a:t> (2011): Statistics </a:t>
            </a:r>
            <a:r>
              <a:rPr lang="en-GB" dirty="0" smtClean="0"/>
              <a:t>2</a:t>
            </a:r>
            <a:endParaRPr lang="en-GB" dirty="0"/>
          </a:p>
        </p:txBody>
      </p:sp>
      <p:sp>
        <p:nvSpPr>
          <p:cNvPr id="3" name="Content Placeholder 2"/>
          <p:cNvSpPr>
            <a:spLocks noGrp="1"/>
          </p:cNvSpPr>
          <p:nvPr>
            <p:ph idx="1"/>
          </p:nvPr>
        </p:nvSpPr>
        <p:spPr>
          <a:xfrm>
            <a:off x="1300163" y="1914872"/>
            <a:ext cx="6542087" cy="3962400"/>
          </a:xfrm>
        </p:spPr>
        <p:txBody>
          <a:bodyPr/>
          <a:lstStyle/>
          <a:p>
            <a:r>
              <a:rPr lang="en-GB" dirty="0" smtClean="0"/>
              <a:t>Behavioural </a:t>
            </a:r>
            <a:r>
              <a:rPr lang="en-GB" dirty="0"/>
              <a:t>studies were </a:t>
            </a:r>
            <a:r>
              <a:rPr lang="en-GB" dirty="0" err="1"/>
              <a:t>analyzed</a:t>
            </a:r>
            <a:r>
              <a:rPr lang="en-GB" dirty="0"/>
              <a:t> using the </a:t>
            </a:r>
            <a:r>
              <a:rPr lang="en-GB" dirty="0" err="1"/>
              <a:t>Kruskall</a:t>
            </a:r>
            <a:r>
              <a:rPr lang="en-GB" dirty="0"/>
              <a:t>–Wallis test (</a:t>
            </a:r>
            <a:r>
              <a:rPr lang="en-GB" dirty="0" err="1" smtClean="0"/>
              <a:t>Systat</a:t>
            </a:r>
            <a:r>
              <a:rPr lang="en-GB" dirty="0" smtClean="0"/>
              <a:t>, Evanston</a:t>
            </a:r>
            <a:r>
              <a:rPr lang="en-GB" dirty="0"/>
              <a:t>, IL) as data were nonparametric. </a:t>
            </a:r>
            <a:endParaRPr lang="en-GB" dirty="0" smtClean="0"/>
          </a:p>
          <a:p>
            <a:r>
              <a:rPr lang="en-GB" dirty="0" smtClean="0"/>
              <a:t>Acute </a:t>
            </a:r>
            <a:r>
              <a:rPr lang="en-GB" dirty="0"/>
              <a:t>food intake </a:t>
            </a:r>
            <a:r>
              <a:rPr lang="en-GB" dirty="0" smtClean="0"/>
              <a:t>studies and radioimmunoassay data </a:t>
            </a:r>
            <a:r>
              <a:rPr lang="en-GB" dirty="0"/>
              <a:t>were </a:t>
            </a:r>
            <a:r>
              <a:rPr lang="en-GB" dirty="0" err="1"/>
              <a:t>analyzed</a:t>
            </a:r>
            <a:r>
              <a:rPr lang="en-GB" dirty="0"/>
              <a:t> using a one-way </a:t>
            </a:r>
            <a:r>
              <a:rPr lang="en-GB" dirty="0" smtClean="0"/>
              <a:t>ANOVA with </a:t>
            </a:r>
            <a:r>
              <a:rPr lang="en-GB" dirty="0" err="1"/>
              <a:t>Tukey’s</a:t>
            </a:r>
            <a:r>
              <a:rPr lang="en-GB" dirty="0"/>
              <a:t> post hoc test (</a:t>
            </a:r>
            <a:r>
              <a:rPr lang="en-GB" dirty="0" err="1"/>
              <a:t>GraphPad</a:t>
            </a:r>
            <a:r>
              <a:rPr lang="en-GB" dirty="0"/>
              <a:t> Prism version 5 for Windows</a:t>
            </a:r>
            <a:r>
              <a:rPr lang="en-GB" dirty="0" smtClean="0"/>
              <a:t>; </a:t>
            </a:r>
            <a:r>
              <a:rPr lang="en-GB" dirty="0" err="1" smtClean="0"/>
              <a:t>GraphPad</a:t>
            </a:r>
            <a:r>
              <a:rPr lang="en-GB" dirty="0" smtClean="0"/>
              <a:t> </a:t>
            </a:r>
            <a:r>
              <a:rPr lang="en-GB" dirty="0"/>
              <a:t>Software, San Diego, CA). </a:t>
            </a:r>
            <a:endParaRPr lang="en-GB" dirty="0" smtClean="0"/>
          </a:p>
        </p:txBody>
      </p:sp>
    </p:spTree>
    <p:extLst>
      <p:ext uri="{BB962C8B-B14F-4D97-AF65-F5344CB8AC3E}">
        <p14:creationId xmlns:p14="http://schemas.microsoft.com/office/powerpoint/2010/main" val="3641902796"/>
      </p:ext>
    </p:extLst>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1116013" y="990600"/>
            <a:ext cx="6942137" cy="609600"/>
          </a:xfrm>
        </p:spPr>
        <p:txBody>
          <a:bodyPr/>
          <a:lstStyle/>
          <a:p>
            <a:r>
              <a:rPr lang="en-GB" sz="2400" smtClean="0"/>
              <a:t>INTERPRETATION OF REGRESSION DATA I</a:t>
            </a:r>
          </a:p>
        </p:txBody>
      </p:sp>
      <p:sp>
        <p:nvSpPr>
          <p:cNvPr id="96259" name="Rectangle 3"/>
          <p:cNvSpPr>
            <a:spLocks noGrp="1" noChangeArrowheads="1"/>
          </p:cNvSpPr>
          <p:nvPr>
            <p:ph type="body" idx="1"/>
          </p:nvPr>
        </p:nvSpPr>
        <p:spPr>
          <a:xfrm>
            <a:off x="684213" y="1773238"/>
            <a:ext cx="7704137" cy="4751387"/>
          </a:xfrm>
        </p:spPr>
        <p:txBody>
          <a:bodyPr/>
          <a:lstStyle/>
          <a:p>
            <a:r>
              <a:rPr lang="en-GB" sz="2200" dirty="0" smtClean="0"/>
              <a:t>Regression models fit a general equation:</a:t>
            </a:r>
          </a:p>
          <a:p>
            <a:pPr>
              <a:buFontTx/>
              <a:buNone/>
            </a:pPr>
            <a:r>
              <a:rPr lang="en-GB" sz="2200" dirty="0" smtClean="0"/>
              <a:t>		y=A + </a:t>
            </a:r>
            <a:r>
              <a:rPr lang="en-GB" sz="2200" dirty="0" err="1" smtClean="0"/>
              <a:t>B</a:t>
            </a:r>
            <a:r>
              <a:rPr lang="en-GB" sz="2200" baseline="-25000" dirty="0" err="1" smtClean="0"/>
              <a:t>p</a:t>
            </a:r>
            <a:r>
              <a:rPr lang="en-GB" sz="2200" dirty="0" err="1" smtClean="0"/>
              <a:t>x</a:t>
            </a:r>
            <a:r>
              <a:rPr lang="en-GB" sz="2200" baseline="-25000" dirty="0" err="1" smtClean="0"/>
              <a:t>p</a:t>
            </a:r>
            <a:r>
              <a:rPr lang="en-GB" sz="2200" dirty="0" smtClean="0"/>
              <a:t> + </a:t>
            </a:r>
            <a:r>
              <a:rPr lang="en-GB" sz="2200" dirty="0" err="1" smtClean="0"/>
              <a:t>B</a:t>
            </a:r>
            <a:r>
              <a:rPr lang="en-GB" sz="2200" baseline="-25000" dirty="0" err="1" smtClean="0"/>
              <a:t>q</a:t>
            </a:r>
            <a:r>
              <a:rPr lang="en-GB" sz="2200" dirty="0" err="1" smtClean="0"/>
              <a:t>x</a:t>
            </a:r>
            <a:r>
              <a:rPr lang="en-GB" sz="2200" baseline="-25000" dirty="0" err="1" smtClean="0"/>
              <a:t>q</a:t>
            </a:r>
            <a:r>
              <a:rPr lang="en-GB" sz="2200" dirty="0" smtClean="0"/>
              <a:t> + </a:t>
            </a:r>
            <a:r>
              <a:rPr lang="en-GB" sz="2200" dirty="0" err="1" smtClean="0"/>
              <a:t>B</a:t>
            </a:r>
            <a:r>
              <a:rPr lang="en-GB" sz="2200" baseline="-25000" dirty="0" err="1" smtClean="0"/>
              <a:t>r</a:t>
            </a:r>
            <a:r>
              <a:rPr lang="en-GB" sz="2200" dirty="0" err="1" smtClean="0"/>
              <a:t>x</a:t>
            </a:r>
            <a:r>
              <a:rPr lang="en-GB" sz="2200" baseline="-25000" dirty="0" err="1" smtClean="0"/>
              <a:t>r</a:t>
            </a:r>
            <a:r>
              <a:rPr lang="en-GB" sz="2200" baseline="-25000" dirty="0" smtClean="0"/>
              <a:t>  …….</a:t>
            </a:r>
            <a:r>
              <a:rPr lang="en-GB" sz="2200" dirty="0" smtClean="0"/>
              <a:t> </a:t>
            </a:r>
          </a:p>
          <a:p>
            <a:r>
              <a:rPr lang="en-GB" sz="2200" dirty="0" smtClean="0"/>
              <a:t>y is the dependent variable, being predicted by the equation</a:t>
            </a:r>
          </a:p>
          <a:p>
            <a:r>
              <a:rPr lang="en-GB" sz="2200" dirty="0" err="1" smtClean="0"/>
              <a:t>x</a:t>
            </a:r>
            <a:r>
              <a:rPr lang="en-GB" sz="2200" baseline="-25000" dirty="0" err="1" smtClean="0"/>
              <a:t>p</a:t>
            </a:r>
            <a:r>
              <a:rPr lang="en-GB" sz="2200" dirty="0" smtClean="0"/>
              <a:t>, </a:t>
            </a:r>
            <a:r>
              <a:rPr lang="en-GB" sz="2200" dirty="0" err="1" smtClean="0"/>
              <a:t>x</a:t>
            </a:r>
            <a:r>
              <a:rPr lang="en-GB" sz="2200" baseline="-25000" dirty="0" err="1" smtClean="0"/>
              <a:t>q</a:t>
            </a:r>
            <a:r>
              <a:rPr lang="en-GB" sz="2200" dirty="0" smtClean="0"/>
              <a:t> and </a:t>
            </a:r>
            <a:r>
              <a:rPr lang="en-GB" sz="2200" dirty="0" err="1" smtClean="0"/>
              <a:t>x</a:t>
            </a:r>
            <a:r>
              <a:rPr lang="en-GB" sz="2200" baseline="-25000" dirty="0" err="1" smtClean="0"/>
              <a:t>r</a:t>
            </a:r>
            <a:r>
              <a:rPr lang="en-GB" sz="2200" dirty="0" smtClean="0"/>
              <a:t> are the independent (or predictor) variables</a:t>
            </a:r>
          </a:p>
          <a:p>
            <a:r>
              <a:rPr lang="en-GB" sz="2200" dirty="0" smtClean="0"/>
              <a:t>The basic statistical test is whether </a:t>
            </a:r>
            <a:r>
              <a:rPr lang="en-GB" sz="2200" dirty="0" err="1" smtClean="0"/>
              <a:t>B</a:t>
            </a:r>
            <a:r>
              <a:rPr lang="en-GB" sz="2200" baseline="-25000" dirty="0" err="1" smtClean="0"/>
              <a:t>p</a:t>
            </a:r>
            <a:r>
              <a:rPr lang="en-GB" sz="2200" dirty="0" smtClean="0"/>
              <a:t>, </a:t>
            </a:r>
            <a:r>
              <a:rPr lang="en-GB" sz="2200" dirty="0" err="1" smtClean="0"/>
              <a:t>B</a:t>
            </a:r>
            <a:r>
              <a:rPr lang="en-GB" sz="2200" baseline="-25000" dirty="0" err="1" smtClean="0"/>
              <a:t>q</a:t>
            </a:r>
            <a:r>
              <a:rPr lang="en-GB" sz="2200" dirty="0" smtClean="0"/>
              <a:t> and B</a:t>
            </a:r>
            <a:r>
              <a:rPr lang="en-GB" sz="2200" baseline="-25000" dirty="0" smtClean="0"/>
              <a:t>r</a:t>
            </a:r>
            <a:r>
              <a:rPr lang="en-GB" sz="2200" dirty="0" smtClean="0"/>
              <a:t> (called the regression coefficients) differ from zero</a:t>
            </a:r>
          </a:p>
          <a:p>
            <a:r>
              <a:rPr lang="en-GB" sz="2200" dirty="0" smtClean="0"/>
              <a:t>This result is either shown as a p value (p&lt;0.05) or as a 95% confidence interval (which, if significant, does not pass through zero)</a:t>
            </a:r>
          </a:p>
        </p:txBody>
      </p:sp>
    </p:spTree>
    <p:extLst>
      <p:ext uri="{BB962C8B-B14F-4D97-AF65-F5344CB8AC3E}">
        <p14:creationId xmlns:p14="http://schemas.microsoft.com/office/powerpoint/2010/main" val="2673346619"/>
      </p:ext>
    </p:extLst>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1116013" y="990600"/>
            <a:ext cx="7013575" cy="609600"/>
          </a:xfrm>
        </p:spPr>
        <p:txBody>
          <a:bodyPr/>
          <a:lstStyle/>
          <a:p>
            <a:r>
              <a:rPr lang="en-GB" sz="2400" smtClean="0"/>
              <a:t>INTERPRETATION OF REGRESSION DATA II</a:t>
            </a:r>
          </a:p>
        </p:txBody>
      </p:sp>
      <p:sp>
        <p:nvSpPr>
          <p:cNvPr id="97283" name="Rectangle 3"/>
          <p:cNvSpPr>
            <a:spLocks noGrp="1" noChangeArrowheads="1"/>
          </p:cNvSpPr>
          <p:nvPr>
            <p:ph type="body" idx="1"/>
          </p:nvPr>
        </p:nvSpPr>
        <p:spPr>
          <a:xfrm>
            <a:off x="684213" y="1773238"/>
            <a:ext cx="7704137" cy="4751387"/>
          </a:xfrm>
        </p:spPr>
        <p:txBody>
          <a:bodyPr/>
          <a:lstStyle/>
          <a:p>
            <a:r>
              <a:rPr lang="en-GB" sz="2200" smtClean="0"/>
              <a:t>Note that B can be positive (where x is positively correlated with y) or negative (where as x increases, y decreases)</a:t>
            </a:r>
          </a:p>
          <a:p>
            <a:r>
              <a:rPr lang="en-GB" sz="2200" smtClean="0"/>
              <a:t>The actual value of B depends on the scale of x – if x is a variable measured on a 0-100 scale, B is likely to be greater than if x is measured on a 0-5 scale</a:t>
            </a:r>
          </a:p>
          <a:p>
            <a:r>
              <a:rPr lang="en-GB" sz="2200" smtClean="0"/>
              <a:t>For this reason, to better compare the coefficients, they are usually converted to </a:t>
            </a:r>
            <a:r>
              <a:rPr lang="en-GB" sz="2200" i="1" smtClean="0"/>
              <a:t>standardised</a:t>
            </a:r>
            <a:r>
              <a:rPr lang="en-GB" sz="2200" smtClean="0"/>
              <a:t> form (then called beta coefficients), which assumes that all the independent variables have the same scaling  </a:t>
            </a:r>
          </a:p>
        </p:txBody>
      </p:sp>
    </p:spTree>
    <p:extLst>
      <p:ext uri="{BB962C8B-B14F-4D97-AF65-F5344CB8AC3E}">
        <p14:creationId xmlns:p14="http://schemas.microsoft.com/office/powerpoint/2010/main" val="1681022066"/>
      </p:ext>
    </p:extLst>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1116013" y="990600"/>
            <a:ext cx="7158037" cy="609600"/>
          </a:xfrm>
        </p:spPr>
        <p:txBody>
          <a:bodyPr/>
          <a:lstStyle/>
          <a:p>
            <a:r>
              <a:rPr lang="en-GB" sz="2400" smtClean="0"/>
              <a:t>INTERPRETATION OF REGRESSION DATA III</a:t>
            </a:r>
          </a:p>
        </p:txBody>
      </p:sp>
      <p:sp>
        <p:nvSpPr>
          <p:cNvPr id="98307" name="Rectangle 3"/>
          <p:cNvSpPr>
            <a:spLocks noGrp="1" noChangeArrowheads="1"/>
          </p:cNvSpPr>
          <p:nvPr>
            <p:ph type="body" idx="1"/>
          </p:nvPr>
        </p:nvSpPr>
        <p:spPr>
          <a:xfrm>
            <a:off x="755650" y="1728788"/>
            <a:ext cx="7920038" cy="4940300"/>
          </a:xfrm>
        </p:spPr>
        <p:txBody>
          <a:bodyPr/>
          <a:lstStyle/>
          <a:p>
            <a:r>
              <a:rPr lang="en-GB" sz="2000" smtClean="0"/>
              <a:t>In regression models, values of the beta coefficients are reported, along with their significance or confidence intervals</a:t>
            </a:r>
          </a:p>
          <a:p>
            <a:r>
              <a:rPr lang="en-GB" sz="2000" smtClean="0"/>
              <a:t>In addition, results report the extent to which a particular regression model correctly predicts the dependent variable</a:t>
            </a:r>
          </a:p>
          <a:p>
            <a:r>
              <a:rPr lang="en-GB" sz="2000" smtClean="0"/>
              <a:t>This is usually reported as R</a:t>
            </a:r>
            <a:r>
              <a:rPr lang="en-GB" sz="2000" baseline="30000" smtClean="0"/>
              <a:t>2</a:t>
            </a:r>
            <a:r>
              <a:rPr lang="en-GB" sz="2000" smtClean="0"/>
              <a:t>, which ranges from 0 (no predictive power) to 1.0 (perfect prediction)</a:t>
            </a:r>
          </a:p>
          <a:p>
            <a:r>
              <a:rPr lang="en-GB" sz="2000" smtClean="0"/>
              <a:t>Converted to a percentage, R</a:t>
            </a:r>
            <a:r>
              <a:rPr lang="en-GB" sz="2000" baseline="30000" smtClean="0"/>
              <a:t>2</a:t>
            </a:r>
            <a:r>
              <a:rPr lang="en-GB" sz="2000" smtClean="0"/>
              <a:t> represents the extent to which the variance in the dependent variable is predicted by the model eg R</a:t>
            </a:r>
            <a:r>
              <a:rPr lang="en-GB" sz="2000" baseline="30000" smtClean="0"/>
              <a:t>2</a:t>
            </a:r>
            <a:r>
              <a:rPr lang="en-GB" sz="2000" smtClean="0"/>
              <a:t> = 0.40 means that the model predicts 40% of the variance in the dependent variable (in medicine, models are seldom comprehensive, so R</a:t>
            </a:r>
            <a:r>
              <a:rPr lang="en-GB" sz="2000" baseline="30000" smtClean="0"/>
              <a:t>2</a:t>
            </a:r>
            <a:r>
              <a:rPr lang="en-GB" sz="2000" smtClean="0"/>
              <a:t> = 0.40 is usually a very good result!)  </a:t>
            </a:r>
          </a:p>
        </p:txBody>
      </p:sp>
    </p:spTree>
    <p:extLst>
      <p:ext uri="{BB962C8B-B14F-4D97-AF65-F5344CB8AC3E}">
        <p14:creationId xmlns:p14="http://schemas.microsoft.com/office/powerpoint/2010/main" val="3872619068"/>
      </p:ext>
    </p:extLst>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err="1"/>
              <a:t>Kerkof</a:t>
            </a:r>
            <a:r>
              <a:rPr lang="en-GB" dirty="0"/>
              <a:t> GF et al: J </a:t>
            </a:r>
            <a:r>
              <a:rPr lang="en-GB" dirty="0" err="1"/>
              <a:t>Clin</a:t>
            </a:r>
            <a:r>
              <a:rPr lang="en-GB" dirty="0"/>
              <a:t> </a:t>
            </a:r>
            <a:r>
              <a:rPr lang="en-GB" dirty="0" err="1"/>
              <a:t>Endocrinol</a:t>
            </a:r>
            <a:r>
              <a:rPr lang="en-GB" dirty="0"/>
              <a:t> </a:t>
            </a:r>
            <a:r>
              <a:rPr lang="en-GB" dirty="0" err="1"/>
              <a:t>Metab</a:t>
            </a:r>
            <a:r>
              <a:rPr lang="en-GB" dirty="0"/>
              <a:t>, 2012, 97(8):2637–2643</a:t>
            </a:r>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527" y="1700808"/>
            <a:ext cx="9086977" cy="44138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Oval 4"/>
          <p:cNvSpPr/>
          <p:nvPr/>
        </p:nvSpPr>
        <p:spPr bwMode="auto">
          <a:xfrm>
            <a:off x="971600" y="3861049"/>
            <a:ext cx="1656184" cy="792087"/>
          </a:xfrm>
          <a:prstGeom prst="ellipse">
            <a:avLst/>
          </a:prstGeom>
          <a:noFill/>
          <a:ln w="12699"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Times New Roman" pitchFamily="18" charset="0"/>
            </a:endParaRPr>
          </a:p>
        </p:txBody>
      </p:sp>
      <p:cxnSp>
        <p:nvCxnSpPr>
          <p:cNvPr id="7" name="Straight Connector 6"/>
          <p:cNvCxnSpPr/>
          <p:nvPr/>
        </p:nvCxnSpPr>
        <p:spPr bwMode="auto">
          <a:xfrm flipH="1">
            <a:off x="971600" y="4653136"/>
            <a:ext cx="828092" cy="1584176"/>
          </a:xfrm>
          <a:prstGeom prst="line">
            <a:avLst/>
          </a:prstGeom>
          <a:solidFill>
            <a:schemeClr val="accent1"/>
          </a:solidFill>
          <a:ln w="12699" cap="flat" cmpd="sng" algn="ctr">
            <a:solidFill>
              <a:srgbClr val="FF0000"/>
            </a:solidFill>
            <a:prstDash val="solid"/>
            <a:round/>
            <a:headEnd type="none" w="med" len="med"/>
            <a:tailEnd type="none" w="med" len="med"/>
          </a:ln>
          <a:effectLst/>
        </p:spPr>
      </p:cxnSp>
      <p:sp>
        <p:nvSpPr>
          <p:cNvPr id="8" name="TextBox 7"/>
          <p:cNvSpPr txBox="1"/>
          <p:nvPr/>
        </p:nvSpPr>
        <p:spPr>
          <a:xfrm>
            <a:off x="107504" y="6165304"/>
            <a:ext cx="8856984" cy="646331"/>
          </a:xfrm>
          <a:prstGeom prst="rect">
            <a:avLst/>
          </a:prstGeom>
          <a:noFill/>
        </p:spPr>
        <p:txBody>
          <a:bodyPr wrap="square" rtlCol="0">
            <a:spAutoFit/>
          </a:bodyPr>
          <a:lstStyle/>
          <a:p>
            <a:r>
              <a:rPr lang="en-GB" b="1" dirty="0" smtClean="0"/>
              <a:t>Change in weight 0-3 months has large beta and corresponding p&lt;0.05.  The model overall accounts for 22% of the variance in CRP </a:t>
            </a:r>
            <a:endParaRPr lang="en-GB" b="1" dirty="0"/>
          </a:p>
        </p:txBody>
      </p:sp>
    </p:spTree>
    <p:extLst>
      <p:ext uri="{BB962C8B-B14F-4D97-AF65-F5344CB8AC3E}">
        <p14:creationId xmlns:p14="http://schemas.microsoft.com/office/powerpoint/2010/main" val="222370515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DATA MODELLING USING REGRESSION ANALYSIS</a:t>
            </a:r>
            <a:endParaRPr lang="en-GB" dirty="0"/>
          </a:p>
        </p:txBody>
      </p:sp>
      <p:sp>
        <p:nvSpPr>
          <p:cNvPr id="3" name="Content Placeholder 2"/>
          <p:cNvSpPr>
            <a:spLocks noGrp="1"/>
          </p:cNvSpPr>
          <p:nvPr>
            <p:ph idx="1"/>
          </p:nvPr>
        </p:nvSpPr>
        <p:spPr>
          <a:xfrm>
            <a:off x="827584" y="2057400"/>
            <a:ext cx="7200799" cy="3962400"/>
          </a:xfrm>
        </p:spPr>
        <p:txBody>
          <a:bodyPr/>
          <a:lstStyle/>
          <a:p>
            <a:r>
              <a:rPr lang="en-GB" dirty="0" smtClean="0"/>
              <a:t>Papers sometimes present data from more than one regression model</a:t>
            </a:r>
          </a:p>
          <a:p>
            <a:r>
              <a:rPr lang="en-GB" dirty="0" smtClean="0"/>
              <a:t>Allows comparison of the extent to which different models can account for the variations in the independent variable</a:t>
            </a:r>
          </a:p>
          <a:p>
            <a:r>
              <a:rPr lang="en-GB" dirty="0" smtClean="0"/>
              <a:t>Later models sometimes include additional variables compared with the earlier ones, to allow assessment of the extent to which the additional variables are likely to contribute to the independent variable </a:t>
            </a:r>
            <a:endParaRPr lang="en-GB" dirty="0"/>
          </a:p>
        </p:txBody>
      </p:sp>
    </p:spTree>
    <p:extLst>
      <p:ext uri="{BB962C8B-B14F-4D97-AF65-F5344CB8AC3E}">
        <p14:creationId xmlns:p14="http://schemas.microsoft.com/office/powerpoint/2010/main" val="346714758"/>
      </p:ext>
    </p:extLst>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en-GB" smtClean="0"/>
              <a:t>LOGISTIC REGRESSION</a:t>
            </a:r>
          </a:p>
        </p:txBody>
      </p:sp>
      <p:sp>
        <p:nvSpPr>
          <p:cNvPr id="100355" name="Rectangle 3"/>
          <p:cNvSpPr>
            <a:spLocks noGrp="1" noChangeArrowheads="1"/>
          </p:cNvSpPr>
          <p:nvPr>
            <p:ph type="body" idx="1"/>
          </p:nvPr>
        </p:nvSpPr>
        <p:spPr>
          <a:xfrm>
            <a:off x="684213" y="1844675"/>
            <a:ext cx="7848600" cy="4679950"/>
          </a:xfrm>
        </p:spPr>
        <p:txBody>
          <a:bodyPr/>
          <a:lstStyle/>
          <a:p>
            <a:r>
              <a:rPr lang="en-GB" smtClean="0"/>
              <a:t>In linear regression (see preceding slides), values of a dependent variable are modelled (predicted) by combinations of independent variables</a:t>
            </a:r>
          </a:p>
          <a:p>
            <a:r>
              <a:rPr lang="en-GB" smtClean="0"/>
              <a:t>This requires the dependent variable to be a continuous variable with a normal distribution </a:t>
            </a:r>
          </a:p>
          <a:p>
            <a:r>
              <a:rPr lang="en-GB" smtClean="0"/>
              <a:t>If the dependent variable has only two values (eg ‘alive’ or ‘dead’), linear regression is inappropriate, and </a:t>
            </a:r>
            <a:r>
              <a:rPr lang="en-GB" u="sng" smtClean="0"/>
              <a:t>logistic regression</a:t>
            </a:r>
            <a:r>
              <a:rPr lang="en-GB" smtClean="0"/>
              <a:t> is used</a:t>
            </a:r>
          </a:p>
        </p:txBody>
      </p:sp>
    </p:spTree>
    <p:extLst>
      <p:ext uri="{BB962C8B-B14F-4D97-AF65-F5344CB8AC3E}">
        <p14:creationId xmlns:p14="http://schemas.microsoft.com/office/powerpoint/2010/main" val="3852735267"/>
      </p:ext>
    </p:extLst>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r>
              <a:rPr lang="en-GB" smtClean="0"/>
              <a:t>LOGISTIC REGRESSION II</a:t>
            </a:r>
          </a:p>
        </p:txBody>
      </p:sp>
      <p:sp>
        <p:nvSpPr>
          <p:cNvPr id="101379" name="Rectangle 3"/>
          <p:cNvSpPr>
            <a:spLocks noGrp="1" noChangeArrowheads="1"/>
          </p:cNvSpPr>
          <p:nvPr>
            <p:ph type="body" idx="1"/>
          </p:nvPr>
        </p:nvSpPr>
        <p:spPr>
          <a:xfrm>
            <a:off x="684213" y="1844675"/>
            <a:ext cx="7848600" cy="4679950"/>
          </a:xfrm>
        </p:spPr>
        <p:txBody>
          <a:bodyPr/>
          <a:lstStyle/>
          <a:p>
            <a:r>
              <a:rPr lang="en-GB" sz="2000" smtClean="0"/>
              <a:t>The statistics of logistic regression are complex and difficult to express in graphical or visual form (the dichotomous dependent variable has to be converted to a function with a normal distribution)</a:t>
            </a:r>
          </a:p>
          <a:p>
            <a:r>
              <a:rPr lang="en-GB" sz="2000" smtClean="0"/>
              <a:t>However, like linear regression, logistic regression can be reported in terms of beta coefficients for the predictor variables, along with their associated statistics</a:t>
            </a:r>
          </a:p>
          <a:p>
            <a:r>
              <a:rPr lang="en-GB" sz="2000" smtClean="0"/>
              <a:t>Contributions of dichotomous predictor variables are sometimes reported as odds ratios (for example, if presence or absence of depression is the dependent variable, the effect of gender can be reported as an odds ratio) – if 95% confidence intervals of these odds ratios are reported, the test is whether these include 1.0 (see odds ratios)</a:t>
            </a:r>
          </a:p>
          <a:p>
            <a:endParaRPr lang="en-GB" sz="2000" smtClean="0"/>
          </a:p>
        </p:txBody>
      </p:sp>
    </p:spTree>
    <p:extLst>
      <p:ext uri="{BB962C8B-B14F-4D97-AF65-F5344CB8AC3E}">
        <p14:creationId xmlns:p14="http://schemas.microsoft.com/office/powerpoint/2010/main" val="2090668970"/>
      </p:ext>
    </p:extLst>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err="1"/>
              <a:t>Kerkof</a:t>
            </a:r>
            <a:r>
              <a:rPr lang="en-GB" dirty="0"/>
              <a:t> GF et al: J </a:t>
            </a:r>
            <a:r>
              <a:rPr lang="en-GB" dirty="0" err="1"/>
              <a:t>Clin</a:t>
            </a:r>
            <a:r>
              <a:rPr lang="en-GB" dirty="0"/>
              <a:t> </a:t>
            </a:r>
            <a:r>
              <a:rPr lang="en-GB" dirty="0" err="1"/>
              <a:t>Endocrinol</a:t>
            </a:r>
            <a:r>
              <a:rPr lang="en-GB" dirty="0"/>
              <a:t> </a:t>
            </a:r>
            <a:r>
              <a:rPr lang="en-GB" dirty="0" err="1"/>
              <a:t>Metab</a:t>
            </a:r>
            <a:r>
              <a:rPr lang="en-GB" dirty="0"/>
              <a:t>, 2012, 97(8):2637–2643</a:t>
            </a:r>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34" y="1772816"/>
            <a:ext cx="9166513" cy="4322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Oval 5"/>
          <p:cNvSpPr/>
          <p:nvPr/>
        </p:nvSpPr>
        <p:spPr bwMode="auto">
          <a:xfrm>
            <a:off x="7661050" y="3924102"/>
            <a:ext cx="1519462" cy="792087"/>
          </a:xfrm>
          <a:prstGeom prst="ellipse">
            <a:avLst/>
          </a:prstGeom>
          <a:noFill/>
          <a:ln w="12699"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Times New Roman" pitchFamily="18" charset="0"/>
            </a:endParaRPr>
          </a:p>
        </p:txBody>
      </p:sp>
      <p:cxnSp>
        <p:nvCxnSpPr>
          <p:cNvPr id="7" name="Straight Connector 6"/>
          <p:cNvCxnSpPr/>
          <p:nvPr/>
        </p:nvCxnSpPr>
        <p:spPr bwMode="auto">
          <a:xfrm flipH="1">
            <a:off x="971600" y="4437112"/>
            <a:ext cx="6689450" cy="1800200"/>
          </a:xfrm>
          <a:prstGeom prst="line">
            <a:avLst/>
          </a:prstGeom>
          <a:solidFill>
            <a:schemeClr val="accent1"/>
          </a:solidFill>
          <a:ln w="12699" cap="flat" cmpd="sng" algn="ctr">
            <a:solidFill>
              <a:srgbClr val="FF0000"/>
            </a:solidFill>
            <a:prstDash val="solid"/>
            <a:round/>
            <a:headEnd type="none" w="med" len="med"/>
            <a:tailEnd type="none" w="med" len="med"/>
          </a:ln>
          <a:effectLst/>
        </p:spPr>
      </p:cxnSp>
      <p:sp>
        <p:nvSpPr>
          <p:cNvPr id="8" name="TextBox 7"/>
          <p:cNvSpPr txBox="1"/>
          <p:nvPr/>
        </p:nvSpPr>
        <p:spPr>
          <a:xfrm>
            <a:off x="107504" y="6165304"/>
            <a:ext cx="8856984" cy="646331"/>
          </a:xfrm>
          <a:prstGeom prst="rect">
            <a:avLst/>
          </a:prstGeom>
          <a:noFill/>
        </p:spPr>
        <p:txBody>
          <a:bodyPr wrap="square" rtlCol="0">
            <a:spAutoFit/>
          </a:bodyPr>
          <a:lstStyle/>
          <a:p>
            <a:r>
              <a:rPr lang="en-GB" b="1" dirty="0" smtClean="0"/>
              <a:t>Change in weight 0-3 months has OR=2.5 and 95% CI 1.2-5.2 thus contributes significantly to </a:t>
            </a:r>
            <a:r>
              <a:rPr lang="en-GB" b="1" dirty="0" err="1" smtClean="0"/>
              <a:t>MetS</a:t>
            </a:r>
            <a:r>
              <a:rPr lang="en-GB" b="1" dirty="0" smtClean="0"/>
              <a:t> (unlike change in length 0-3 months)</a:t>
            </a:r>
            <a:endParaRPr lang="en-GB" b="1" dirty="0"/>
          </a:p>
        </p:txBody>
      </p:sp>
    </p:spTree>
    <p:extLst>
      <p:ext uri="{BB962C8B-B14F-4D97-AF65-F5344CB8AC3E}">
        <p14:creationId xmlns:p14="http://schemas.microsoft.com/office/powerpoint/2010/main" val="288127163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ORDINAL REGRESSION ANALYSIS</a:t>
            </a:r>
            <a:endParaRPr lang="en-GB" dirty="0"/>
          </a:p>
        </p:txBody>
      </p:sp>
      <p:sp>
        <p:nvSpPr>
          <p:cNvPr id="4" name="Content Placeholder 3"/>
          <p:cNvSpPr>
            <a:spLocks noGrp="1"/>
          </p:cNvSpPr>
          <p:nvPr>
            <p:ph idx="1"/>
          </p:nvPr>
        </p:nvSpPr>
        <p:spPr>
          <a:xfrm>
            <a:off x="971600" y="1700808"/>
            <a:ext cx="7560839" cy="3962400"/>
          </a:xfrm>
        </p:spPr>
        <p:txBody>
          <a:bodyPr/>
          <a:lstStyle/>
          <a:p>
            <a:r>
              <a:rPr lang="en-GB" dirty="0" smtClean="0"/>
              <a:t>Variant of logistic regression, involving ordinal variables</a:t>
            </a:r>
          </a:p>
          <a:p>
            <a:r>
              <a:rPr lang="en-GB" dirty="0" smtClean="0"/>
              <a:t>Example: want to see whether development of Metabolic Syndrome can be predicted by weight gain in first 12 months of life</a:t>
            </a:r>
          </a:p>
          <a:p>
            <a:r>
              <a:rPr lang="en-GB" dirty="0" smtClean="0"/>
              <a:t>Measure weight gain at 3-month intervals</a:t>
            </a:r>
          </a:p>
          <a:p>
            <a:r>
              <a:rPr lang="en-GB" dirty="0" smtClean="0"/>
              <a:t>Instead of considering each 3-month interval separately, consider first 3 months, first six months, first 9 months, then full 12 months</a:t>
            </a:r>
          </a:p>
          <a:p>
            <a:r>
              <a:rPr lang="en-GB" dirty="0" smtClean="0"/>
              <a:t>Analysis yields </a:t>
            </a:r>
            <a:r>
              <a:rPr lang="en-GB" i="1" u="sng" dirty="0" smtClean="0"/>
              <a:t>cumulative</a:t>
            </a:r>
            <a:r>
              <a:rPr lang="en-GB" dirty="0" smtClean="0"/>
              <a:t> odds </a:t>
            </a:r>
            <a:endParaRPr lang="en-GB" dirty="0"/>
          </a:p>
        </p:txBody>
      </p:sp>
    </p:spTree>
    <p:extLst>
      <p:ext uri="{BB962C8B-B14F-4D97-AF65-F5344CB8AC3E}">
        <p14:creationId xmlns:p14="http://schemas.microsoft.com/office/powerpoint/2010/main" val="1340976904"/>
      </p:ext>
    </p:extLst>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MULTIVARIATE STATISTICAL METHODS</a:t>
            </a:r>
            <a:endParaRPr lang="en-GB" dirty="0"/>
          </a:p>
        </p:txBody>
      </p:sp>
      <p:sp>
        <p:nvSpPr>
          <p:cNvPr id="3" name="Content Placeholder 2"/>
          <p:cNvSpPr>
            <a:spLocks noGrp="1"/>
          </p:cNvSpPr>
          <p:nvPr>
            <p:ph idx="1"/>
          </p:nvPr>
        </p:nvSpPr>
        <p:spPr>
          <a:xfrm>
            <a:off x="1187624" y="1844824"/>
            <a:ext cx="6542087" cy="3962400"/>
          </a:xfrm>
        </p:spPr>
        <p:txBody>
          <a:bodyPr/>
          <a:lstStyle/>
          <a:p>
            <a:r>
              <a:rPr lang="en-GB" dirty="0" smtClean="0"/>
              <a:t>Termed thus because these methods analyse simultaneous relationships among several variables</a:t>
            </a:r>
          </a:p>
          <a:p>
            <a:r>
              <a:rPr lang="en-GB" dirty="0" smtClean="0"/>
              <a:t>Include</a:t>
            </a:r>
          </a:p>
          <a:p>
            <a:pPr lvl="1"/>
            <a:r>
              <a:rPr lang="en-GB" dirty="0" smtClean="0"/>
              <a:t>Analysis of Covariance (ANCOVA)</a:t>
            </a:r>
          </a:p>
          <a:p>
            <a:pPr lvl="1"/>
            <a:r>
              <a:rPr lang="en-GB" dirty="0" smtClean="0"/>
              <a:t>Generalised linear modelling (SPSS version of ANOVA and ANCOVA)</a:t>
            </a:r>
          </a:p>
          <a:p>
            <a:pPr lvl="1"/>
            <a:r>
              <a:rPr lang="en-GB" dirty="0" smtClean="0"/>
              <a:t>Generalised estimating equation (</a:t>
            </a:r>
            <a:r>
              <a:rPr lang="en-GB" dirty="0" err="1" smtClean="0"/>
              <a:t>Stata</a:t>
            </a:r>
            <a:r>
              <a:rPr lang="en-GB" dirty="0" smtClean="0"/>
              <a:t> version)</a:t>
            </a:r>
            <a:endParaRPr lang="en-GB" dirty="0"/>
          </a:p>
        </p:txBody>
      </p:sp>
    </p:spTree>
    <p:extLst>
      <p:ext uri="{BB962C8B-B14F-4D97-AF65-F5344CB8AC3E}">
        <p14:creationId xmlns:p14="http://schemas.microsoft.com/office/powerpoint/2010/main" val="3382230584"/>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Beale KEL </a:t>
            </a:r>
            <a:r>
              <a:rPr lang="en-GB" i="1" dirty="0"/>
              <a:t>et al</a:t>
            </a:r>
            <a:r>
              <a:rPr lang="en-GB" dirty="0"/>
              <a:t> (2011): Statistics </a:t>
            </a:r>
            <a:r>
              <a:rPr lang="en-GB" dirty="0" smtClean="0"/>
              <a:t>3</a:t>
            </a:r>
            <a:endParaRPr lang="en-GB" dirty="0"/>
          </a:p>
        </p:txBody>
      </p:sp>
      <p:sp>
        <p:nvSpPr>
          <p:cNvPr id="3" name="Content Placeholder 2"/>
          <p:cNvSpPr>
            <a:spLocks noGrp="1"/>
          </p:cNvSpPr>
          <p:nvPr>
            <p:ph idx="1"/>
          </p:nvPr>
        </p:nvSpPr>
        <p:spPr>
          <a:xfrm>
            <a:off x="1331640" y="1916832"/>
            <a:ext cx="6542087" cy="3962400"/>
          </a:xfrm>
        </p:spPr>
        <p:txBody>
          <a:bodyPr/>
          <a:lstStyle/>
          <a:p>
            <a:r>
              <a:rPr lang="en-GB" dirty="0" smtClean="0"/>
              <a:t>A </a:t>
            </a:r>
            <a:r>
              <a:rPr lang="en-GB" dirty="0"/>
              <a:t>one-way ANOVA with </a:t>
            </a:r>
            <a:r>
              <a:rPr lang="en-GB" dirty="0" err="1" smtClean="0"/>
              <a:t>Tukey’s</a:t>
            </a:r>
            <a:r>
              <a:rPr lang="en-GB" dirty="0" smtClean="0"/>
              <a:t> post </a:t>
            </a:r>
            <a:r>
              <a:rPr lang="en-GB" dirty="0"/>
              <a:t>hoc test was used to compare </a:t>
            </a:r>
            <a:r>
              <a:rPr lang="en-GB" dirty="0" smtClean="0"/>
              <a:t>faecal </a:t>
            </a:r>
            <a:r>
              <a:rPr lang="en-GB" dirty="0"/>
              <a:t>IgA data between groups </a:t>
            </a:r>
            <a:r>
              <a:rPr lang="en-GB" dirty="0" smtClean="0"/>
              <a:t>at individual </a:t>
            </a:r>
            <a:r>
              <a:rPr lang="en-GB" dirty="0"/>
              <a:t>time points, and changes within groups over time </a:t>
            </a:r>
            <a:r>
              <a:rPr lang="en-GB" dirty="0" smtClean="0"/>
              <a:t>were compared </a:t>
            </a:r>
            <a:r>
              <a:rPr lang="en-GB" dirty="0"/>
              <a:t>using a paired t-test (</a:t>
            </a:r>
            <a:r>
              <a:rPr lang="en-GB" dirty="0" err="1"/>
              <a:t>GraphPad</a:t>
            </a:r>
            <a:r>
              <a:rPr lang="en-GB" dirty="0"/>
              <a:t> Prism; </a:t>
            </a:r>
            <a:r>
              <a:rPr lang="en-GB" dirty="0" err="1"/>
              <a:t>GraphPad</a:t>
            </a:r>
            <a:r>
              <a:rPr lang="en-GB" dirty="0"/>
              <a:t> Software).</a:t>
            </a:r>
          </a:p>
          <a:p>
            <a:r>
              <a:rPr lang="en-GB" dirty="0"/>
              <a:t>P values &lt;0.05 were taken as significant.</a:t>
            </a:r>
          </a:p>
        </p:txBody>
      </p:sp>
    </p:spTree>
    <p:extLst>
      <p:ext uri="{BB962C8B-B14F-4D97-AF65-F5344CB8AC3E}">
        <p14:creationId xmlns:p14="http://schemas.microsoft.com/office/powerpoint/2010/main" val="3564059405"/>
      </p:ext>
    </p:extLst>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ANALYSIS OF COVARIANCE</a:t>
            </a:r>
            <a:endParaRPr lang="en-GB" dirty="0"/>
          </a:p>
        </p:txBody>
      </p:sp>
      <p:sp>
        <p:nvSpPr>
          <p:cNvPr id="3" name="Content Placeholder 2"/>
          <p:cNvSpPr>
            <a:spLocks noGrp="1"/>
          </p:cNvSpPr>
          <p:nvPr>
            <p:ph idx="1"/>
          </p:nvPr>
        </p:nvSpPr>
        <p:spPr>
          <a:xfrm>
            <a:off x="755576" y="1842864"/>
            <a:ext cx="7272808" cy="3962400"/>
          </a:xfrm>
        </p:spPr>
        <p:txBody>
          <a:bodyPr/>
          <a:lstStyle/>
          <a:p>
            <a:r>
              <a:rPr lang="en-GB" dirty="0" smtClean="0"/>
              <a:t>Say you want to compare outcome variable Y in three groups (A, B and C) in a randomised controlled trial</a:t>
            </a:r>
          </a:p>
          <a:p>
            <a:r>
              <a:rPr lang="en-GB" dirty="0" smtClean="0"/>
              <a:t>A and B are significantly different at baseline in a variable P likely to influence Y</a:t>
            </a:r>
          </a:p>
          <a:p>
            <a:r>
              <a:rPr lang="en-GB" dirty="0" smtClean="0"/>
              <a:t>ANOVA would simply assess the between-group variability of Y at outcome </a:t>
            </a:r>
          </a:p>
          <a:p>
            <a:r>
              <a:rPr lang="en-GB" dirty="0" smtClean="0"/>
              <a:t>ANCOVA can also assess the contribution of to between–group variability of Y at outcome of baseline values of </a:t>
            </a:r>
            <a:r>
              <a:rPr lang="en-GB" dirty="0"/>
              <a:t>P</a:t>
            </a:r>
            <a:r>
              <a:rPr lang="en-GB" dirty="0" smtClean="0"/>
              <a:t> (called the covariate) </a:t>
            </a:r>
            <a:endParaRPr lang="en-GB" dirty="0"/>
          </a:p>
        </p:txBody>
      </p:sp>
    </p:spTree>
    <p:extLst>
      <p:ext uri="{BB962C8B-B14F-4D97-AF65-F5344CB8AC3E}">
        <p14:creationId xmlns:p14="http://schemas.microsoft.com/office/powerpoint/2010/main" val="4208198096"/>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GB" smtClean="0"/>
              <a:t>HYPOTHESIS TESTING: TYPE I AND TYPE II ERRORS IN WORDS</a:t>
            </a:r>
          </a:p>
        </p:txBody>
      </p:sp>
      <p:graphicFrame>
        <p:nvGraphicFramePr>
          <p:cNvPr id="432131" name="Group 3"/>
          <p:cNvGraphicFramePr>
            <a:graphicFrameLocks noGrp="1"/>
          </p:cNvGraphicFramePr>
          <p:nvPr>
            <p:ph type="tbl" idx="1"/>
          </p:nvPr>
        </p:nvGraphicFramePr>
        <p:xfrm>
          <a:off x="766188" y="1916832"/>
          <a:ext cx="7622236" cy="4517252"/>
        </p:xfrm>
        <a:graphic>
          <a:graphicData uri="http://schemas.openxmlformats.org/drawingml/2006/table">
            <a:tbl>
              <a:tblPr/>
              <a:tblGrid>
                <a:gridCol w="1224136"/>
                <a:gridCol w="2586982"/>
                <a:gridCol w="1905559"/>
                <a:gridCol w="1905559"/>
              </a:tblGrid>
              <a:tr h="507554">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endParaRPr kumimoji="0" lang="en-GB" sz="2000" b="1" i="0" u="none" strike="noStrike" cap="none" normalizeH="0" baseline="0" dirty="0" smtClean="0">
                        <a:ln>
                          <a:noFill/>
                        </a:ln>
                        <a:solidFill>
                          <a:schemeClr val="tx1"/>
                        </a:solidFill>
                        <a:effectLst/>
                        <a:latin typeface="Tahoma" pitchFamily="34" charset="0"/>
                      </a:endParaRPr>
                    </a:p>
                  </a:txBody>
                  <a:tcPr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endParaRPr kumimoji="0" lang="en-GB" sz="2000" b="1" i="0" u="none" strike="noStrike" cap="none" normalizeH="0" baseline="0" dirty="0" smtClean="0">
                        <a:ln>
                          <a:noFill/>
                        </a:ln>
                        <a:solidFill>
                          <a:schemeClr val="tx1"/>
                        </a:solidFill>
                        <a:effectLst/>
                        <a:latin typeface="Tahoma" pitchFamily="34" charset="0"/>
                      </a:endParaRPr>
                    </a:p>
                  </a:txBody>
                  <a:tcPr anchor="ct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gridSpan="2">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rPr>
                        <a:t>TRUTH</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280988" marR="0" lvl="0" indent="-280988" algn="l" defTabSz="914400" rtl="0" eaLnBrk="0" fontAlgn="base" latinLnBrk="0" hangingPunct="0">
                        <a:lnSpc>
                          <a:spcPct val="100000"/>
                        </a:lnSpc>
                        <a:spcBef>
                          <a:spcPct val="50000"/>
                        </a:spcBef>
                        <a:spcAft>
                          <a:spcPct val="0"/>
                        </a:spcAft>
                        <a:buClr>
                          <a:srgbClr val="FF0000"/>
                        </a:buClr>
                        <a:buSzPct val="140000"/>
                        <a:buFontTx/>
                        <a:buChar char="•"/>
                        <a:tabLst/>
                      </a:pPr>
                      <a:endParaRPr kumimoji="0" lang="en-GB" sz="2000" b="1" i="0" u="none" strike="noStrike" cap="none" normalizeH="0" baseline="0" dirty="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83618">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endParaRPr kumimoji="0" lang="en-GB" sz="2000" b="1" i="0" u="none" strike="noStrike" cap="none" normalizeH="0" baseline="0" dirty="0" smtClean="0">
                        <a:ln>
                          <a:noFill/>
                        </a:ln>
                        <a:solidFill>
                          <a:schemeClr val="tx1"/>
                        </a:solidFill>
                        <a:effectLst/>
                        <a:latin typeface="Tahoma" pitchFamily="34" charset="0"/>
                      </a:endParaRPr>
                    </a:p>
                  </a:txBody>
                  <a:tcPr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endParaRPr kumimoji="0" lang="en-GB" sz="2000" b="1" i="0" u="none" strike="noStrike" cap="none" normalizeH="0" baseline="0" dirty="0" smtClean="0">
                        <a:ln>
                          <a:noFill/>
                        </a:ln>
                        <a:solidFill>
                          <a:schemeClr val="tx1"/>
                        </a:solidFill>
                        <a:effectLst/>
                        <a:latin typeface="Tahoma" pitchFamily="34" charset="0"/>
                      </a:endParaRPr>
                    </a:p>
                  </a:txBody>
                  <a:tcPr anchor="ct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rPr>
                        <a:t>There </a:t>
                      </a:r>
                      <a:r>
                        <a:rPr kumimoji="0" lang="en-GB" sz="2000" b="1" i="0" u="sng" strike="noStrike" cap="none" normalizeH="0" baseline="0" dirty="0" smtClean="0">
                          <a:ln>
                            <a:noFill/>
                          </a:ln>
                          <a:solidFill>
                            <a:schemeClr val="tx1"/>
                          </a:solidFill>
                          <a:effectLst/>
                          <a:latin typeface="Tahoma" pitchFamily="34" charset="0"/>
                        </a:rPr>
                        <a:t>is</a:t>
                      </a:r>
                      <a:r>
                        <a:rPr kumimoji="0" lang="en-GB" sz="2000" b="1" i="0" u="none" strike="noStrike" cap="none" normalizeH="0" baseline="0" dirty="0" smtClean="0">
                          <a:ln>
                            <a:noFill/>
                          </a:ln>
                          <a:solidFill>
                            <a:schemeClr val="tx1"/>
                          </a:solidFill>
                          <a:effectLst/>
                          <a:latin typeface="Tahoma" pitchFamily="34" charset="0"/>
                        </a:rPr>
                        <a:t> a difference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rPr>
                        <a:t>There is </a:t>
                      </a:r>
                      <a:r>
                        <a:rPr kumimoji="0" lang="en-GB" sz="2000" b="1" i="0" u="sng" strike="noStrike" cap="none" normalizeH="0" baseline="0" dirty="0" smtClean="0">
                          <a:ln>
                            <a:noFill/>
                          </a:ln>
                          <a:solidFill>
                            <a:schemeClr val="tx1"/>
                          </a:solidFill>
                          <a:effectLst/>
                          <a:latin typeface="Tahoma" pitchFamily="34" charset="0"/>
                        </a:rPr>
                        <a:t>no</a:t>
                      </a:r>
                      <a:r>
                        <a:rPr kumimoji="0" lang="en-GB" sz="2000" b="1" i="0" u="none" strike="noStrike" cap="none" normalizeH="0" baseline="0" dirty="0" smtClean="0">
                          <a:ln>
                            <a:noFill/>
                          </a:ln>
                          <a:solidFill>
                            <a:schemeClr val="tx1"/>
                          </a:solidFill>
                          <a:effectLst/>
                          <a:latin typeface="Tahoma" pitchFamily="34" charset="0"/>
                        </a:rPr>
                        <a:t> difference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83618">
                <a:tc rowSpan="2">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rPr>
                        <a:t>STUDY</a:t>
                      </a:r>
                    </a:p>
                  </a:txBody>
                  <a:tcPr vert="vert"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rPr>
                        <a:t>Positive result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rPr>
                        <a:t>Correct conclusion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33"/>
                    </a:solid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cs typeface="Tahoma" pitchFamily="34" charset="0"/>
                        </a:rPr>
                        <a:t>Type I error (alpha)</a:t>
                      </a:r>
                    </a:p>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cs typeface="Tahoma" pitchFamily="34" charset="0"/>
                        </a:rPr>
                        <a:t>False positive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r>
              <a:tr h="1083618">
                <a:tc vMerge="1">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endParaRPr kumimoji="0" lang="en-GB" sz="2000" b="1" i="0" u="none" strike="noStrike" cap="none" normalizeH="0" baseline="0" dirty="0" smtClean="0">
                        <a:ln>
                          <a:noFill/>
                        </a:ln>
                        <a:solidFill>
                          <a:schemeClr val="tx1"/>
                        </a:solidFill>
                        <a:effectLst/>
                        <a:latin typeface="Tahoma" pitchFamily="34"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rPr>
                        <a:t>Negative result (no difference found)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rPr>
                        <a:t>Type II error (beta)</a:t>
                      </a:r>
                    </a:p>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rPr>
                        <a:t>False negative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FFFF"/>
                    </a:solid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cs typeface="Tahoma" pitchFamily="34" charset="0"/>
                        </a:rPr>
                        <a:t>Correct conclusion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33"/>
                    </a:solidFill>
                  </a:tcPr>
                </a:tc>
              </a:tr>
            </a:tbl>
          </a:graphicData>
        </a:graphic>
      </p:graphicFrame>
    </p:spTree>
    <p:extLst>
      <p:ext uri="{BB962C8B-B14F-4D97-AF65-F5344CB8AC3E}">
        <p14:creationId xmlns:p14="http://schemas.microsoft.com/office/powerpoint/2010/main" val="151695330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GB" smtClean="0"/>
              <a:t>STATISTICAL ERRORS: SUMMARY</a:t>
            </a:r>
          </a:p>
        </p:txBody>
      </p:sp>
      <p:graphicFrame>
        <p:nvGraphicFramePr>
          <p:cNvPr id="432131" name="Group 3"/>
          <p:cNvGraphicFramePr>
            <a:graphicFrameLocks noGrp="1"/>
          </p:cNvGraphicFramePr>
          <p:nvPr>
            <p:ph type="tbl" idx="1"/>
          </p:nvPr>
        </p:nvGraphicFramePr>
        <p:xfrm>
          <a:off x="914400" y="1785938"/>
          <a:ext cx="7391400" cy="3886200"/>
        </p:xfrm>
        <a:graphic>
          <a:graphicData uri="http://schemas.openxmlformats.org/drawingml/2006/table">
            <a:tbl>
              <a:tblPr/>
              <a:tblGrid>
                <a:gridCol w="1889125"/>
                <a:gridCol w="5502275"/>
              </a:tblGrid>
              <a:tr h="1727200">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rPr>
                        <a:t>Type I 	(</a:t>
                      </a:r>
                      <a:r>
                        <a:rPr kumimoji="0" lang="en-GB" sz="2000" b="1" i="0" u="none" strike="noStrike" cap="none" normalizeH="0" baseline="0" dirty="0" smtClean="0">
                          <a:ln>
                            <a:noFill/>
                          </a:ln>
                          <a:solidFill>
                            <a:schemeClr val="tx1"/>
                          </a:solidFill>
                          <a:effectLst/>
                          <a:latin typeface="Symbol" pitchFamily="18" charset="2"/>
                        </a:rPr>
                        <a:t>a</a:t>
                      </a:r>
                      <a:r>
                        <a:rPr kumimoji="0" lang="en-GB" sz="2000" b="1" i="0" u="none" strike="noStrike" cap="none" normalizeH="0" baseline="0" dirty="0" smtClean="0">
                          <a:ln>
                            <a:noFill/>
                          </a:ln>
                          <a:solidFill>
                            <a:schemeClr val="tx1"/>
                          </a:solidFill>
                          <a:effectLst/>
                          <a:latin typeface="Tahoma" pitchFamily="34" charset="0"/>
                        </a:rPr>
                        <a: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c>
                  <a:txBody>
                    <a:bodyPr/>
                    <a:lstStyle/>
                    <a:p>
                      <a:pPr marL="280988" marR="0" lvl="0" indent="-280988" algn="l" defTabSz="914400" rtl="0" eaLnBrk="0" fontAlgn="base" latinLnBrk="0" hangingPunct="0">
                        <a:lnSpc>
                          <a:spcPct val="100000"/>
                        </a:lnSpc>
                        <a:spcBef>
                          <a:spcPct val="50000"/>
                        </a:spcBef>
                        <a:spcAft>
                          <a:spcPct val="0"/>
                        </a:spcAft>
                        <a:buClr>
                          <a:srgbClr val="FF0000"/>
                        </a:buClr>
                        <a:buSzPct val="140000"/>
                        <a:buFontTx/>
                        <a:buChar char="•"/>
                        <a:tabLst/>
                      </a:pPr>
                      <a:r>
                        <a:rPr kumimoji="0" lang="en-GB" sz="2000" b="1" i="0" u="none" strike="noStrike" cap="none" normalizeH="0" baseline="0" dirty="0" smtClean="0">
                          <a:ln>
                            <a:noFill/>
                          </a:ln>
                          <a:solidFill>
                            <a:schemeClr val="tx1"/>
                          </a:solidFill>
                          <a:effectLst/>
                          <a:latin typeface="Tahoma" pitchFamily="34" charset="0"/>
                        </a:rPr>
                        <a:t>‘False positive’</a:t>
                      </a:r>
                    </a:p>
                    <a:p>
                      <a:pPr marL="280988" marR="0" lvl="0" indent="-280988" algn="l" defTabSz="914400" rtl="0" eaLnBrk="0" fontAlgn="base" latinLnBrk="0" hangingPunct="0">
                        <a:lnSpc>
                          <a:spcPct val="100000"/>
                        </a:lnSpc>
                        <a:spcBef>
                          <a:spcPct val="50000"/>
                        </a:spcBef>
                        <a:spcAft>
                          <a:spcPct val="0"/>
                        </a:spcAft>
                        <a:buClr>
                          <a:srgbClr val="FF0000"/>
                        </a:buClr>
                        <a:buSzPct val="140000"/>
                        <a:buFontTx/>
                        <a:buChar char="•"/>
                        <a:tabLst/>
                      </a:pPr>
                      <a:r>
                        <a:rPr kumimoji="0" lang="en-GB" sz="2000" b="1" i="0" u="none" strike="noStrike" cap="none" normalizeH="0" baseline="0" dirty="0" smtClean="0">
                          <a:ln>
                            <a:noFill/>
                          </a:ln>
                          <a:solidFill>
                            <a:schemeClr val="tx1"/>
                          </a:solidFill>
                          <a:effectLst/>
                          <a:latin typeface="Tahoma" pitchFamily="34" charset="0"/>
                        </a:rPr>
                        <a:t>Find a significant difference even though one does not exist</a:t>
                      </a:r>
                    </a:p>
                    <a:p>
                      <a:pPr marL="280988" marR="0" lvl="0" indent="-280988" algn="l" defTabSz="914400" rtl="0" eaLnBrk="0" fontAlgn="base" latinLnBrk="0" hangingPunct="0">
                        <a:lnSpc>
                          <a:spcPct val="100000"/>
                        </a:lnSpc>
                        <a:spcBef>
                          <a:spcPct val="50000"/>
                        </a:spcBef>
                        <a:spcAft>
                          <a:spcPct val="0"/>
                        </a:spcAft>
                        <a:buClr>
                          <a:srgbClr val="FF0000"/>
                        </a:buClr>
                        <a:buSzPct val="140000"/>
                        <a:buFontTx/>
                        <a:buChar char="•"/>
                        <a:tabLst/>
                      </a:pPr>
                      <a:r>
                        <a:rPr kumimoji="0" lang="en-GB" sz="2000" b="1" i="0" u="none" strike="noStrike" cap="none" normalizeH="0" baseline="0" dirty="0" smtClean="0">
                          <a:ln>
                            <a:noFill/>
                          </a:ln>
                          <a:solidFill>
                            <a:schemeClr val="tx1"/>
                          </a:solidFill>
                          <a:effectLst/>
                          <a:latin typeface="Tahoma" pitchFamily="34" charset="0"/>
                        </a:rPr>
                        <a:t>Usually set at 0.05 (5%) or 0.01 (1%)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r>
              <a:tr h="2159000">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rPr>
                        <a:t>Type II (</a:t>
                      </a:r>
                      <a:r>
                        <a:rPr kumimoji="0" lang="en-GB" sz="2000" b="1" i="0" u="none" strike="noStrike" cap="none" normalizeH="0" baseline="0" dirty="0" smtClean="0">
                          <a:ln>
                            <a:noFill/>
                          </a:ln>
                          <a:solidFill>
                            <a:schemeClr val="tx1"/>
                          </a:solidFill>
                          <a:effectLst/>
                          <a:latin typeface="Symbol" pitchFamily="18" charset="2"/>
                        </a:rPr>
                        <a:t>b</a:t>
                      </a:r>
                      <a:r>
                        <a:rPr kumimoji="0" lang="en-GB" sz="2000" b="1" i="0" u="none" strike="noStrike" cap="none" normalizeH="0" baseline="0" dirty="0" smtClean="0">
                          <a:ln>
                            <a:noFill/>
                          </a:ln>
                          <a:solidFill>
                            <a:schemeClr val="tx1"/>
                          </a:solidFill>
                          <a:effectLst/>
                          <a:latin typeface="Tahoma" pitchFamily="34" charset="0"/>
                        </a:rPr>
                        <a: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280988" marR="0" lvl="0" indent="-280988" algn="l" defTabSz="914400" rtl="0" eaLnBrk="0" fontAlgn="base" latinLnBrk="0" hangingPunct="0">
                        <a:lnSpc>
                          <a:spcPct val="100000"/>
                        </a:lnSpc>
                        <a:spcBef>
                          <a:spcPct val="50000"/>
                        </a:spcBef>
                        <a:spcAft>
                          <a:spcPct val="0"/>
                        </a:spcAft>
                        <a:buClr>
                          <a:srgbClr val="FF0000"/>
                        </a:buClr>
                        <a:buSzPct val="140000"/>
                        <a:buFontTx/>
                        <a:buChar char="•"/>
                        <a:tabLst/>
                      </a:pPr>
                      <a:r>
                        <a:rPr kumimoji="0" lang="en-GB" sz="2000" b="1" i="0" u="none" strike="noStrike" cap="none" normalizeH="0" baseline="0" dirty="0" smtClean="0">
                          <a:ln>
                            <a:noFill/>
                          </a:ln>
                          <a:solidFill>
                            <a:schemeClr val="tx1"/>
                          </a:solidFill>
                          <a:effectLst/>
                          <a:latin typeface="Tahoma" pitchFamily="34" charset="0"/>
                        </a:rPr>
                        <a:t>‘False negative’</a:t>
                      </a:r>
                    </a:p>
                    <a:p>
                      <a:pPr marL="280988" marR="0" lvl="0" indent="-280988" algn="l" defTabSz="914400" rtl="0" eaLnBrk="0" fontAlgn="base" latinLnBrk="0" hangingPunct="0">
                        <a:lnSpc>
                          <a:spcPct val="100000"/>
                        </a:lnSpc>
                        <a:spcBef>
                          <a:spcPct val="50000"/>
                        </a:spcBef>
                        <a:spcAft>
                          <a:spcPct val="0"/>
                        </a:spcAft>
                        <a:buClr>
                          <a:srgbClr val="FF0000"/>
                        </a:buClr>
                        <a:buSzPct val="140000"/>
                        <a:buFontTx/>
                        <a:buChar char="•"/>
                        <a:tabLst/>
                      </a:pPr>
                      <a:r>
                        <a:rPr kumimoji="0" lang="en-GB" sz="2000" b="1" i="0" u="none" strike="noStrike" cap="none" normalizeH="0" baseline="0" dirty="0" smtClean="0">
                          <a:ln>
                            <a:noFill/>
                          </a:ln>
                          <a:solidFill>
                            <a:schemeClr val="tx1"/>
                          </a:solidFill>
                          <a:effectLst/>
                          <a:latin typeface="Tahoma" pitchFamily="34" charset="0"/>
                        </a:rPr>
                        <a:t>Fail to find a significant difference even though one exists</a:t>
                      </a:r>
                    </a:p>
                    <a:p>
                      <a:pPr marL="280988" marR="0" lvl="0" indent="-280988" algn="l" defTabSz="914400" rtl="0" eaLnBrk="0" fontAlgn="base" latinLnBrk="0" hangingPunct="0">
                        <a:lnSpc>
                          <a:spcPct val="100000"/>
                        </a:lnSpc>
                        <a:spcBef>
                          <a:spcPct val="50000"/>
                        </a:spcBef>
                        <a:spcAft>
                          <a:spcPct val="0"/>
                        </a:spcAft>
                        <a:buClr>
                          <a:srgbClr val="FF0000"/>
                        </a:buClr>
                        <a:buSzPct val="140000"/>
                        <a:buFontTx/>
                        <a:buChar char="•"/>
                        <a:tabLst/>
                      </a:pPr>
                      <a:r>
                        <a:rPr kumimoji="0" lang="en-GB" sz="2000" b="1" i="0" u="none" strike="noStrike" cap="none" normalizeH="0" baseline="0" dirty="0" smtClean="0">
                          <a:ln>
                            <a:noFill/>
                          </a:ln>
                          <a:solidFill>
                            <a:schemeClr val="tx1"/>
                          </a:solidFill>
                          <a:effectLst/>
                          <a:latin typeface="Tahoma" pitchFamily="34" charset="0"/>
                        </a:rPr>
                        <a:t>Usually set at 0.20 (20%)</a:t>
                      </a:r>
                    </a:p>
                    <a:p>
                      <a:pPr marL="280988" marR="0" lvl="0" indent="-280988" algn="l" defTabSz="914400" rtl="0" eaLnBrk="0" fontAlgn="base" latinLnBrk="0" hangingPunct="0">
                        <a:lnSpc>
                          <a:spcPct val="100000"/>
                        </a:lnSpc>
                        <a:spcBef>
                          <a:spcPct val="50000"/>
                        </a:spcBef>
                        <a:spcAft>
                          <a:spcPct val="0"/>
                        </a:spcAft>
                        <a:buClr>
                          <a:srgbClr val="FF0000"/>
                        </a:buClr>
                        <a:buSzPct val="140000"/>
                        <a:buFontTx/>
                        <a:buChar char="•"/>
                        <a:tabLst/>
                      </a:pPr>
                      <a:r>
                        <a:rPr kumimoji="0" lang="en-GB" sz="2000" b="1" i="0" u="none" strike="noStrike" cap="none" normalizeH="0" baseline="0" dirty="0" smtClean="0">
                          <a:ln>
                            <a:noFill/>
                          </a:ln>
                          <a:solidFill>
                            <a:schemeClr val="tx1"/>
                          </a:solidFill>
                          <a:effectLst/>
                          <a:latin typeface="Tahoma" pitchFamily="34" charset="0"/>
                        </a:rPr>
                        <a:t>Power = 1 – </a:t>
                      </a:r>
                      <a:r>
                        <a:rPr kumimoji="0" lang="en-GB" sz="2000" b="1" i="0" u="none" strike="noStrike" cap="none" normalizeH="0" baseline="0" dirty="0" smtClean="0">
                          <a:ln>
                            <a:noFill/>
                          </a:ln>
                          <a:solidFill>
                            <a:schemeClr val="tx1"/>
                          </a:solidFill>
                          <a:effectLst/>
                          <a:latin typeface="Symbol" pitchFamily="18" charset="2"/>
                        </a:rPr>
                        <a:t>b</a:t>
                      </a:r>
                      <a:r>
                        <a:rPr kumimoji="0" lang="en-GB" sz="2000" b="1" i="0" u="none" strike="noStrike" cap="none" normalizeH="0" baseline="0" dirty="0" smtClean="0">
                          <a:ln>
                            <a:noFill/>
                          </a:ln>
                          <a:solidFill>
                            <a:schemeClr val="tx1"/>
                          </a:solidFill>
                          <a:effectLst/>
                          <a:latin typeface="Tahoma" pitchFamily="34" charset="0"/>
                        </a:rPr>
                        <a:t> (</a:t>
                      </a:r>
                      <a:r>
                        <a:rPr kumimoji="0" lang="en-GB" sz="2000" b="1" i="0" u="none" strike="noStrike" cap="none" normalizeH="0" baseline="0" dirty="0" err="1" smtClean="0">
                          <a:ln>
                            <a:noFill/>
                          </a:ln>
                          <a:solidFill>
                            <a:schemeClr val="tx1"/>
                          </a:solidFill>
                          <a:effectLst/>
                          <a:latin typeface="Tahoma" pitchFamily="34" charset="0"/>
                        </a:rPr>
                        <a:t>ie</a:t>
                      </a:r>
                      <a:r>
                        <a:rPr kumimoji="0" lang="en-GB" sz="2000" b="1" i="0" u="none" strike="noStrike" cap="none" normalizeH="0" baseline="0" dirty="0" smtClean="0">
                          <a:ln>
                            <a:noFill/>
                          </a:ln>
                          <a:solidFill>
                            <a:schemeClr val="tx1"/>
                          </a:solidFill>
                          <a:effectLst/>
                          <a:latin typeface="Tahoma" pitchFamily="34" charset="0"/>
                        </a:rPr>
                        <a:t> usually 80%)</a:t>
                      </a:r>
                      <a:endParaRPr kumimoji="0" lang="en-GB" sz="2000" b="1" i="0" u="none" strike="noStrike" cap="none" normalizeH="0" baseline="0" dirty="0" smtClean="0">
                        <a:ln>
                          <a:noFill/>
                        </a:ln>
                        <a:solidFill>
                          <a:schemeClr val="tx1"/>
                        </a:solidFill>
                        <a:effectLst/>
                        <a:latin typeface="Symbol" pitchFamily="18" charset="2"/>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FF"/>
                    </a:solidFill>
                  </a:tcPr>
                </a:tc>
              </a:tr>
            </a:tbl>
          </a:graphicData>
        </a:graphic>
      </p:graphicFrame>
    </p:spTree>
    <p:extLst>
      <p:ext uri="{BB962C8B-B14F-4D97-AF65-F5344CB8AC3E}">
        <p14:creationId xmlns:p14="http://schemas.microsoft.com/office/powerpoint/2010/main" val="179471832"/>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GB" smtClean="0"/>
              <a:t>POWER CALCULATIONS</a:t>
            </a:r>
          </a:p>
        </p:txBody>
      </p:sp>
      <p:sp>
        <p:nvSpPr>
          <p:cNvPr id="45059" name="Rectangle 3"/>
          <p:cNvSpPr>
            <a:spLocks noGrp="1" noChangeArrowheads="1"/>
          </p:cNvSpPr>
          <p:nvPr>
            <p:ph type="body" idx="1"/>
          </p:nvPr>
        </p:nvSpPr>
        <p:spPr>
          <a:xfrm>
            <a:off x="914400" y="1905000"/>
            <a:ext cx="7234238" cy="4267200"/>
          </a:xfrm>
        </p:spPr>
        <p:txBody>
          <a:bodyPr/>
          <a:lstStyle/>
          <a:p>
            <a:pPr>
              <a:lnSpc>
                <a:spcPct val="90000"/>
              </a:lnSpc>
              <a:spcBef>
                <a:spcPct val="30000"/>
              </a:spcBef>
            </a:pPr>
            <a:r>
              <a:rPr lang="en-GB" dirty="0" smtClean="0"/>
              <a:t>Intended to estimate sample size required to prevent Type II errors</a:t>
            </a:r>
          </a:p>
          <a:p>
            <a:pPr>
              <a:lnSpc>
                <a:spcPct val="90000"/>
              </a:lnSpc>
              <a:spcBef>
                <a:spcPct val="30000"/>
              </a:spcBef>
            </a:pPr>
            <a:r>
              <a:rPr lang="en-GB" dirty="0" smtClean="0"/>
              <a:t>For simplest study designs, can apply a standard formula</a:t>
            </a:r>
          </a:p>
          <a:p>
            <a:pPr>
              <a:lnSpc>
                <a:spcPct val="90000"/>
              </a:lnSpc>
              <a:spcBef>
                <a:spcPct val="30000"/>
              </a:spcBef>
            </a:pPr>
            <a:r>
              <a:rPr lang="en-GB" dirty="0" smtClean="0"/>
              <a:t>Essential requirements:</a:t>
            </a:r>
          </a:p>
          <a:p>
            <a:pPr lvl="1">
              <a:lnSpc>
                <a:spcPct val="90000"/>
              </a:lnSpc>
              <a:spcBef>
                <a:spcPct val="30000"/>
              </a:spcBef>
            </a:pPr>
            <a:r>
              <a:rPr lang="en-GB" dirty="0" smtClean="0"/>
              <a:t>A research hypothesis</a:t>
            </a:r>
          </a:p>
          <a:p>
            <a:pPr lvl="1">
              <a:lnSpc>
                <a:spcPct val="90000"/>
              </a:lnSpc>
              <a:spcBef>
                <a:spcPct val="30000"/>
              </a:spcBef>
            </a:pPr>
            <a:r>
              <a:rPr lang="en-GB" dirty="0" smtClean="0"/>
              <a:t>The difference (between intervention and control groups) that would be considered clinically important</a:t>
            </a:r>
          </a:p>
          <a:p>
            <a:pPr lvl="1">
              <a:lnSpc>
                <a:spcPct val="90000"/>
              </a:lnSpc>
              <a:spcBef>
                <a:spcPct val="30000"/>
              </a:spcBef>
            </a:pPr>
            <a:r>
              <a:rPr lang="en-GB" dirty="0" smtClean="0"/>
              <a:t>A measure (or estimate) of variability for the outcome measure</a:t>
            </a:r>
          </a:p>
        </p:txBody>
      </p:sp>
    </p:spTree>
    <p:extLst>
      <p:ext uri="{BB962C8B-B14F-4D97-AF65-F5344CB8AC3E}">
        <p14:creationId xmlns:p14="http://schemas.microsoft.com/office/powerpoint/2010/main" val="1031969678"/>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Standard">
  <a:themeElements>
    <a:clrScheme name="">
      <a:dk1>
        <a:srgbClr val="000000"/>
      </a:dk1>
      <a:lt1>
        <a:srgbClr val="FFFFFF"/>
      </a:lt1>
      <a:dk2>
        <a:srgbClr val="000000"/>
      </a:dk2>
      <a:lt2>
        <a:srgbClr val="CECECE"/>
      </a:lt2>
      <a:accent1>
        <a:srgbClr val="DADADA"/>
      </a:accent1>
      <a:accent2>
        <a:srgbClr val="474747"/>
      </a:accent2>
      <a:accent3>
        <a:srgbClr val="FFFFFF"/>
      </a:accent3>
      <a:accent4>
        <a:srgbClr val="000000"/>
      </a:accent4>
      <a:accent5>
        <a:srgbClr val="EAEAEA"/>
      </a:accent5>
      <a:accent6>
        <a:srgbClr val="3F3F3F"/>
      </a:accent6>
      <a:hlink>
        <a:srgbClr val="676767"/>
      </a:hlink>
      <a:folHlink>
        <a:srgbClr val="919191"/>
      </a:folHlink>
    </a:clrScheme>
    <a:fontScheme name="AVIT">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699"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699"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VI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VI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AVI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VI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VI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VI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AVI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Standard</Template>
  <TotalTime>1049</TotalTime>
  <Words>3167</Words>
  <Application>Microsoft Office PowerPoint</Application>
  <PresentationFormat>On-screen Show (4:3)</PresentationFormat>
  <Paragraphs>592</Paragraphs>
  <Slides>60</Slides>
  <Notes>26</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60</vt:i4>
      </vt:variant>
    </vt:vector>
  </HeadingPairs>
  <TitlesOfParts>
    <vt:vector size="63" baseType="lpstr">
      <vt:lpstr>Standard</vt:lpstr>
      <vt:lpstr>Picture</vt:lpstr>
      <vt:lpstr>Equation</vt:lpstr>
      <vt:lpstr>BSc Endocrinology  STATISTICS REVIEW</vt:lpstr>
      <vt:lpstr>THIS PRESENTATION</vt:lpstr>
      <vt:lpstr>EXAMPLE</vt:lpstr>
      <vt:lpstr>Beale KEL et al (2011): Statistics 1</vt:lpstr>
      <vt:lpstr>Beale KEL et al (2011): Statistics 2</vt:lpstr>
      <vt:lpstr>Beale KEL et al (2011): Statistics 3</vt:lpstr>
      <vt:lpstr>HYPOTHESIS TESTING: TYPE I AND TYPE II ERRORS IN WORDS</vt:lpstr>
      <vt:lpstr>STATISTICAL ERRORS: SUMMARY</vt:lpstr>
      <vt:lpstr>POWER CALCULATIONS</vt:lpstr>
      <vt:lpstr>TYPES OF DATA</vt:lpstr>
      <vt:lpstr>DATA DISTRIBUTIONS</vt:lpstr>
      <vt:lpstr>Bealeet al (2011): Fig 1a</vt:lpstr>
      <vt:lpstr>BOXPLOT  (BOX AND WHISKER PLOT)</vt:lpstr>
      <vt:lpstr>Miras et al (2012): Fig 1</vt:lpstr>
      <vt:lpstr>PARAMETRIC AND NON-PARAMETIC STATISTICAL TESTS</vt:lpstr>
      <vt:lpstr>UNPAIRED OR INDEPENDENT-SAMPLE t-TEST</vt:lpstr>
      <vt:lpstr>UNPAIRED OR INDEPENDENT-SAMPLE t-TEST: PRINCIPLE</vt:lpstr>
      <vt:lpstr>PAIRED t-TEST</vt:lpstr>
      <vt:lpstr>COMPARISONS BETWEEN THREE OR MORE SAMPLES</vt:lpstr>
      <vt:lpstr>ANOVA - AN EXAMPLE</vt:lpstr>
      <vt:lpstr>ANOVA - AN EXAMPLE</vt:lpstr>
      <vt:lpstr>ANOVA – RESULTS</vt:lpstr>
      <vt:lpstr>ANOVA – MAKING SENSE OF THE RESULTS</vt:lpstr>
      <vt:lpstr>ANOVA – MAKING SENSE OF THE RESULTS</vt:lpstr>
      <vt:lpstr>SAMPLING SUBJECTS THREE OR MORE TIMES</vt:lpstr>
      <vt:lpstr>ANOVA – IDENTIFYING SPECIFIC GROUP DIFFERENCES</vt:lpstr>
      <vt:lpstr>ANOVA: POST-HOC TESTS</vt:lpstr>
      <vt:lpstr>ANOVA: SPECIFIC POST-HOC TESTS</vt:lpstr>
      <vt:lpstr>Liu A et al (2012): Fig 3  </vt:lpstr>
      <vt:lpstr>NON-PARAMETRIC TESTS</vt:lpstr>
      <vt:lpstr>MANN-WHITNEY U TEST (NON-PARAMETRIC t-TEST)</vt:lpstr>
      <vt:lpstr>MANN-WHITNEY U TEST</vt:lpstr>
      <vt:lpstr>COMPARING PROPORTIONS:  THE CHI-SQUARE TEST</vt:lpstr>
      <vt:lpstr>COMPARING PROPORTIONS:  THE CHI-SQUARE TEST</vt:lpstr>
      <vt:lpstr>COMPARING PROPORTIONS:  THE CHI-SQUARE TEST</vt:lpstr>
      <vt:lpstr>COMPARING PROPORTIONS: FISHER’S EXACT TEST</vt:lpstr>
      <vt:lpstr>ODDS RATIOS</vt:lpstr>
      <vt:lpstr>RATES, ODDS, AND ODDS RATIOS</vt:lpstr>
      <vt:lpstr>ODDS RATIOS</vt:lpstr>
      <vt:lpstr>Kerkof GF et al: J Clin Endocrinol Metab, 2012, 97(8):2637–2643</vt:lpstr>
      <vt:lpstr>PEARSON (LINEAR) CORRELATION</vt:lpstr>
      <vt:lpstr>PEARSON (LINEAR) CORRELATION</vt:lpstr>
      <vt:lpstr>PEARSON (LINEAR) CORRELATION</vt:lpstr>
      <vt:lpstr>PEARSON (LINEAR) CORRELATION</vt:lpstr>
      <vt:lpstr>95% CONFIDENCE INTERVAL</vt:lpstr>
      <vt:lpstr>Liu X et al (2012): Fig 4D</vt:lpstr>
      <vt:lpstr>SPEARMAN (RANKED) CORRELATION</vt:lpstr>
      <vt:lpstr>Miras et al (2012): Fig 3</vt:lpstr>
      <vt:lpstr>REGRESSION</vt:lpstr>
      <vt:lpstr>INTERPRETATION OF REGRESSION DATA I</vt:lpstr>
      <vt:lpstr>INTERPRETATION OF REGRESSION DATA II</vt:lpstr>
      <vt:lpstr>INTERPRETATION OF REGRESSION DATA III</vt:lpstr>
      <vt:lpstr>Kerkof GF et al: J Clin Endocrinol Metab, 2012, 97(8):2637–2643</vt:lpstr>
      <vt:lpstr>DATA MODELLING USING REGRESSION ANALYSIS</vt:lpstr>
      <vt:lpstr>LOGISTIC REGRESSION</vt:lpstr>
      <vt:lpstr>LOGISTIC REGRESSION II</vt:lpstr>
      <vt:lpstr>Kerkof GF et al: J Clin Endocrinol Metab, 2012, 97(8):2637–2643</vt:lpstr>
      <vt:lpstr>ORDINAL REGRESSION ANALYSIS</vt:lpstr>
      <vt:lpstr>MULTIVARIATE STATISTICAL METHODS</vt:lpstr>
      <vt:lpstr>ANALYSIS OF COVARIANCE</vt:lpstr>
    </vt:vector>
  </TitlesOfParts>
  <Company>Imperial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 Sensky</dc:creator>
  <cp:lastModifiedBy>Shiel, Nuala</cp:lastModifiedBy>
  <cp:revision>48</cp:revision>
  <dcterms:created xsi:type="dcterms:W3CDTF">2012-09-10T13:05:16Z</dcterms:created>
  <dcterms:modified xsi:type="dcterms:W3CDTF">2012-09-21T15:51:25Z</dcterms:modified>
</cp:coreProperties>
</file>