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8"/>
  </p:notesMasterIdLst>
  <p:handoutMasterIdLst>
    <p:handoutMasterId r:id="rId39"/>
  </p:handoutMasterIdLst>
  <p:sldIdLst>
    <p:sldId id="425" r:id="rId2"/>
    <p:sldId id="493" r:id="rId3"/>
    <p:sldId id="478" r:id="rId4"/>
    <p:sldId id="494" r:id="rId5"/>
    <p:sldId id="498" r:id="rId6"/>
    <p:sldId id="485" r:id="rId7"/>
    <p:sldId id="470" r:id="rId8"/>
    <p:sldId id="468" r:id="rId9"/>
    <p:sldId id="324" r:id="rId10"/>
    <p:sldId id="497" r:id="rId11"/>
    <p:sldId id="496" r:id="rId12"/>
    <p:sldId id="451" r:id="rId13"/>
    <p:sldId id="453" r:id="rId14"/>
    <p:sldId id="486" r:id="rId15"/>
    <p:sldId id="455" r:id="rId16"/>
    <p:sldId id="452" r:id="rId17"/>
    <p:sldId id="450" r:id="rId18"/>
    <p:sldId id="488" r:id="rId19"/>
    <p:sldId id="489" r:id="rId20"/>
    <p:sldId id="280" r:id="rId21"/>
    <p:sldId id="476" r:id="rId22"/>
    <p:sldId id="334" r:id="rId23"/>
    <p:sldId id="438" r:id="rId24"/>
    <p:sldId id="465" r:id="rId25"/>
    <p:sldId id="464" r:id="rId26"/>
    <p:sldId id="490" r:id="rId27"/>
    <p:sldId id="466" r:id="rId28"/>
    <p:sldId id="456" r:id="rId29"/>
    <p:sldId id="457" r:id="rId30"/>
    <p:sldId id="491" r:id="rId31"/>
    <p:sldId id="421" r:id="rId32"/>
    <p:sldId id="338" r:id="rId33"/>
    <p:sldId id="460" r:id="rId34"/>
    <p:sldId id="477" r:id="rId35"/>
    <p:sldId id="481" r:id="rId36"/>
    <p:sldId id="467" r:id="rId37"/>
  </p:sldIdLst>
  <p:sldSz cx="9144000" cy="6858000" type="screen4x3"/>
  <p:notesSz cx="6669088" cy="9928225"/>
  <p:defaultTextStyle>
    <a:defPPr>
      <a:defRPr lang="en-US"/>
    </a:defPPr>
    <a:lvl1pPr algn="l" rtl="0" fontAlgn="base">
      <a:spcBef>
        <a:spcPct val="0"/>
      </a:spcBef>
      <a:spcAft>
        <a:spcPct val="0"/>
      </a:spcAft>
      <a:defRPr kern="1200">
        <a:solidFill>
          <a:srgbClr val="FE9914"/>
        </a:solidFill>
        <a:latin typeface="Arial" pitchFamily="34" charset="0"/>
        <a:ea typeface="+mn-ea"/>
        <a:cs typeface="Arial" pitchFamily="34" charset="0"/>
      </a:defRPr>
    </a:lvl1pPr>
    <a:lvl2pPr marL="457200" algn="l" rtl="0" fontAlgn="base">
      <a:spcBef>
        <a:spcPct val="0"/>
      </a:spcBef>
      <a:spcAft>
        <a:spcPct val="0"/>
      </a:spcAft>
      <a:defRPr kern="1200">
        <a:solidFill>
          <a:srgbClr val="FE9914"/>
        </a:solidFill>
        <a:latin typeface="Arial" pitchFamily="34" charset="0"/>
        <a:ea typeface="+mn-ea"/>
        <a:cs typeface="Arial" pitchFamily="34" charset="0"/>
      </a:defRPr>
    </a:lvl2pPr>
    <a:lvl3pPr marL="914400" algn="l" rtl="0" fontAlgn="base">
      <a:spcBef>
        <a:spcPct val="0"/>
      </a:spcBef>
      <a:spcAft>
        <a:spcPct val="0"/>
      </a:spcAft>
      <a:defRPr kern="1200">
        <a:solidFill>
          <a:srgbClr val="FE9914"/>
        </a:solidFill>
        <a:latin typeface="Arial" pitchFamily="34" charset="0"/>
        <a:ea typeface="+mn-ea"/>
        <a:cs typeface="Arial" pitchFamily="34" charset="0"/>
      </a:defRPr>
    </a:lvl3pPr>
    <a:lvl4pPr marL="1371600" algn="l" rtl="0" fontAlgn="base">
      <a:spcBef>
        <a:spcPct val="0"/>
      </a:spcBef>
      <a:spcAft>
        <a:spcPct val="0"/>
      </a:spcAft>
      <a:defRPr kern="1200">
        <a:solidFill>
          <a:srgbClr val="FE9914"/>
        </a:solidFill>
        <a:latin typeface="Arial" pitchFamily="34" charset="0"/>
        <a:ea typeface="+mn-ea"/>
        <a:cs typeface="Arial" pitchFamily="34" charset="0"/>
      </a:defRPr>
    </a:lvl4pPr>
    <a:lvl5pPr marL="1828800" algn="l" rtl="0" fontAlgn="base">
      <a:spcBef>
        <a:spcPct val="0"/>
      </a:spcBef>
      <a:spcAft>
        <a:spcPct val="0"/>
      </a:spcAft>
      <a:defRPr kern="1200">
        <a:solidFill>
          <a:srgbClr val="FE9914"/>
        </a:solidFill>
        <a:latin typeface="Arial" pitchFamily="34" charset="0"/>
        <a:ea typeface="+mn-ea"/>
        <a:cs typeface="Arial" pitchFamily="34" charset="0"/>
      </a:defRPr>
    </a:lvl5pPr>
    <a:lvl6pPr marL="2286000" algn="l" defTabSz="914400" rtl="0" eaLnBrk="1" latinLnBrk="0" hangingPunct="1">
      <a:defRPr kern="1200">
        <a:solidFill>
          <a:srgbClr val="FE9914"/>
        </a:solidFill>
        <a:latin typeface="Arial" pitchFamily="34" charset="0"/>
        <a:ea typeface="+mn-ea"/>
        <a:cs typeface="Arial" pitchFamily="34" charset="0"/>
      </a:defRPr>
    </a:lvl6pPr>
    <a:lvl7pPr marL="2743200" algn="l" defTabSz="914400" rtl="0" eaLnBrk="1" latinLnBrk="0" hangingPunct="1">
      <a:defRPr kern="1200">
        <a:solidFill>
          <a:srgbClr val="FE9914"/>
        </a:solidFill>
        <a:latin typeface="Arial" pitchFamily="34" charset="0"/>
        <a:ea typeface="+mn-ea"/>
        <a:cs typeface="Arial" pitchFamily="34" charset="0"/>
      </a:defRPr>
    </a:lvl7pPr>
    <a:lvl8pPr marL="3200400" algn="l" defTabSz="914400" rtl="0" eaLnBrk="1" latinLnBrk="0" hangingPunct="1">
      <a:defRPr kern="1200">
        <a:solidFill>
          <a:srgbClr val="FE9914"/>
        </a:solidFill>
        <a:latin typeface="Arial" pitchFamily="34" charset="0"/>
        <a:ea typeface="+mn-ea"/>
        <a:cs typeface="Arial" pitchFamily="34" charset="0"/>
      </a:defRPr>
    </a:lvl8pPr>
    <a:lvl9pPr marL="3657600" algn="l" defTabSz="914400" rtl="0" eaLnBrk="1" latinLnBrk="0" hangingPunct="1">
      <a:defRPr kern="1200">
        <a:solidFill>
          <a:srgbClr val="FE9914"/>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1F289B"/>
    <a:srgbClr val="A1A6D1"/>
    <a:srgbClr val="9FA8D3"/>
    <a:srgbClr val="9BB0D7"/>
    <a:srgbClr val="96B9DC"/>
    <a:srgbClr val="99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38" autoAdjust="0"/>
    <p:restoredTop sz="87306" autoAdjust="0"/>
  </p:normalViewPr>
  <p:slideViewPr>
    <p:cSldViewPr>
      <p:cViewPr>
        <p:scale>
          <a:sx n="50" d="100"/>
          <a:sy n="50" d="100"/>
        </p:scale>
        <p:origin x="-570" y="-72"/>
      </p:cViewPr>
      <p:guideLst>
        <p:guide orient="horz" pos="2160"/>
        <p:guide pos="2880"/>
      </p:guideLst>
    </p:cSldViewPr>
  </p:slideViewPr>
  <p:outlineViewPr>
    <p:cViewPr>
      <p:scale>
        <a:sx n="33" d="100"/>
        <a:sy n="33" d="100"/>
      </p:scale>
      <p:origin x="0" y="5088"/>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2586" y="576"/>
      </p:cViewPr>
      <p:guideLst>
        <p:guide orient="horz" pos="3128"/>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890838" cy="496888"/>
          </a:xfrm>
          <a:prstGeom prst="rect">
            <a:avLst/>
          </a:prstGeom>
          <a:noFill/>
          <a:ln w="9525">
            <a:noFill/>
            <a:miter lim="800000"/>
            <a:headEnd/>
            <a:tailEnd/>
          </a:ln>
        </p:spPr>
        <p:txBody>
          <a:bodyPr vert="horz" wrap="square" lIns="90833" tIns="45416" rIns="90833" bIns="45416" numCol="1" anchor="t" anchorCtr="0" compatLnSpc="1">
            <a:prstTxWarp prst="textNoShape">
              <a:avLst/>
            </a:prstTxWarp>
          </a:bodyPr>
          <a:lstStyle>
            <a:lvl1pPr defTabSz="909638" eaLnBrk="0" hangingPunct="0">
              <a:spcBef>
                <a:spcPct val="20000"/>
              </a:spcBef>
              <a:defRPr sz="1200"/>
            </a:lvl1pPr>
          </a:lstStyle>
          <a:p>
            <a:endParaRPr lang="en-GB"/>
          </a:p>
        </p:txBody>
      </p:sp>
      <p:sp>
        <p:nvSpPr>
          <p:cNvPr id="111619" name="Rectangle 3"/>
          <p:cNvSpPr>
            <a:spLocks noGrp="1" noChangeArrowheads="1"/>
          </p:cNvSpPr>
          <p:nvPr>
            <p:ph type="dt" sz="quarter" idx="1"/>
          </p:nvPr>
        </p:nvSpPr>
        <p:spPr bwMode="auto">
          <a:xfrm>
            <a:off x="3778250" y="0"/>
            <a:ext cx="2890838" cy="496888"/>
          </a:xfrm>
          <a:prstGeom prst="rect">
            <a:avLst/>
          </a:prstGeom>
          <a:noFill/>
          <a:ln w="9525">
            <a:noFill/>
            <a:miter lim="800000"/>
            <a:headEnd/>
            <a:tailEnd/>
          </a:ln>
        </p:spPr>
        <p:txBody>
          <a:bodyPr vert="horz" wrap="square" lIns="90833" tIns="45416" rIns="90833" bIns="45416" numCol="1" anchor="t" anchorCtr="0" compatLnSpc="1">
            <a:prstTxWarp prst="textNoShape">
              <a:avLst/>
            </a:prstTxWarp>
          </a:bodyPr>
          <a:lstStyle>
            <a:lvl1pPr algn="r" defTabSz="909638" eaLnBrk="0" hangingPunct="0">
              <a:spcBef>
                <a:spcPct val="20000"/>
              </a:spcBef>
              <a:defRPr sz="1200"/>
            </a:lvl1pPr>
          </a:lstStyle>
          <a:p>
            <a:endParaRPr lang="en-GB"/>
          </a:p>
        </p:txBody>
      </p:sp>
      <p:sp>
        <p:nvSpPr>
          <p:cNvPr id="111620" name="Rectangle 4"/>
          <p:cNvSpPr>
            <a:spLocks noGrp="1" noChangeArrowheads="1"/>
          </p:cNvSpPr>
          <p:nvPr>
            <p:ph type="ftr" sz="quarter" idx="2"/>
          </p:nvPr>
        </p:nvSpPr>
        <p:spPr bwMode="auto">
          <a:xfrm>
            <a:off x="0" y="9431338"/>
            <a:ext cx="2890838" cy="496887"/>
          </a:xfrm>
          <a:prstGeom prst="rect">
            <a:avLst/>
          </a:prstGeom>
          <a:noFill/>
          <a:ln w="9525">
            <a:noFill/>
            <a:miter lim="800000"/>
            <a:headEnd/>
            <a:tailEnd/>
          </a:ln>
        </p:spPr>
        <p:txBody>
          <a:bodyPr vert="horz" wrap="square" lIns="90833" tIns="45416" rIns="90833" bIns="45416" numCol="1" anchor="b" anchorCtr="0" compatLnSpc="1">
            <a:prstTxWarp prst="textNoShape">
              <a:avLst/>
            </a:prstTxWarp>
          </a:bodyPr>
          <a:lstStyle>
            <a:lvl1pPr defTabSz="909638" eaLnBrk="0" hangingPunct="0">
              <a:spcBef>
                <a:spcPct val="20000"/>
              </a:spcBef>
              <a:defRPr sz="1200"/>
            </a:lvl1pPr>
          </a:lstStyle>
          <a:p>
            <a:endParaRPr lang="en-GB"/>
          </a:p>
        </p:txBody>
      </p:sp>
      <p:sp>
        <p:nvSpPr>
          <p:cNvPr id="111621" name="Rectangle 5"/>
          <p:cNvSpPr>
            <a:spLocks noGrp="1" noChangeArrowheads="1"/>
          </p:cNvSpPr>
          <p:nvPr>
            <p:ph type="sldNum" sz="quarter" idx="3"/>
          </p:nvPr>
        </p:nvSpPr>
        <p:spPr bwMode="auto">
          <a:xfrm>
            <a:off x="3778250" y="9431338"/>
            <a:ext cx="2890838" cy="496887"/>
          </a:xfrm>
          <a:prstGeom prst="rect">
            <a:avLst/>
          </a:prstGeom>
          <a:noFill/>
          <a:ln w="9525">
            <a:noFill/>
            <a:miter lim="800000"/>
            <a:headEnd/>
            <a:tailEnd/>
          </a:ln>
        </p:spPr>
        <p:txBody>
          <a:bodyPr vert="horz" wrap="square" lIns="90833" tIns="45416" rIns="90833" bIns="45416" numCol="1" anchor="b" anchorCtr="0" compatLnSpc="1">
            <a:prstTxWarp prst="textNoShape">
              <a:avLst/>
            </a:prstTxWarp>
          </a:bodyPr>
          <a:lstStyle>
            <a:lvl1pPr algn="r" defTabSz="909638" eaLnBrk="0" hangingPunct="0">
              <a:spcBef>
                <a:spcPct val="20000"/>
              </a:spcBef>
              <a:defRPr sz="1200"/>
            </a:lvl1pPr>
          </a:lstStyle>
          <a:p>
            <a:fld id="{183F7845-178E-4589-BBA9-91C9E0A9BEFC}" type="slidenum">
              <a:rPr lang="en-GB"/>
              <a:pPr/>
              <a:t>‹#›</a:t>
            </a:fld>
            <a:endParaRPr lang="en-GB"/>
          </a:p>
        </p:txBody>
      </p:sp>
    </p:spTree>
    <p:extLst>
      <p:ext uri="{BB962C8B-B14F-4D97-AF65-F5344CB8AC3E}">
        <p14:creationId xmlns:p14="http://schemas.microsoft.com/office/powerpoint/2010/main" val="889764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0838" cy="496888"/>
          </a:xfrm>
          <a:prstGeom prst="rect">
            <a:avLst/>
          </a:prstGeom>
          <a:noFill/>
          <a:ln w="9525">
            <a:noFill/>
            <a:miter lim="800000"/>
            <a:headEnd/>
            <a:tailEnd/>
          </a:ln>
        </p:spPr>
        <p:txBody>
          <a:bodyPr vert="horz" wrap="square" lIns="90833" tIns="45416" rIns="90833" bIns="45416" numCol="1" anchor="t" anchorCtr="0" compatLnSpc="1">
            <a:prstTxWarp prst="textNoShape">
              <a:avLst/>
            </a:prstTxWarp>
          </a:bodyPr>
          <a:lstStyle>
            <a:lvl1pPr defTabSz="909638" eaLnBrk="0" hangingPunct="0">
              <a:defRPr sz="1200">
                <a:solidFill>
                  <a:schemeClr val="tx1"/>
                </a:solidFill>
                <a:latin typeface="Times"/>
              </a:defRPr>
            </a:lvl1pPr>
          </a:lstStyle>
          <a:p>
            <a:endParaRPr lang="en-GB" altLang="en-GB"/>
          </a:p>
        </p:txBody>
      </p:sp>
      <p:sp>
        <p:nvSpPr>
          <p:cNvPr id="4099" name="Rectangle 3"/>
          <p:cNvSpPr>
            <a:spLocks noGrp="1" noChangeArrowheads="1"/>
          </p:cNvSpPr>
          <p:nvPr>
            <p:ph type="dt" idx="1"/>
          </p:nvPr>
        </p:nvSpPr>
        <p:spPr bwMode="auto">
          <a:xfrm>
            <a:off x="3778250" y="0"/>
            <a:ext cx="2890838" cy="496888"/>
          </a:xfrm>
          <a:prstGeom prst="rect">
            <a:avLst/>
          </a:prstGeom>
          <a:noFill/>
          <a:ln w="9525">
            <a:noFill/>
            <a:miter lim="800000"/>
            <a:headEnd/>
            <a:tailEnd/>
          </a:ln>
        </p:spPr>
        <p:txBody>
          <a:bodyPr vert="horz" wrap="square" lIns="90833" tIns="45416" rIns="90833" bIns="45416" numCol="1" anchor="t" anchorCtr="0" compatLnSpc="1">
            <a:prstTxWarp prst="textNoShape">
              <a:avLst/>
            </a:prstTxWarp>
          </a:bodyPr>
          <a:lstStyle>
            <a:lvl1pPr algn="r" defTabSz="909638" eaLnBrk="0" hangingPunct="0">
              <a:defRPr sz="1200">
                <a:solidFill>
                  <a:schemeClr val="tx1"/>
                </a:solidFill>
                <a:latin typeface="Times"/>
              </a:defRPr>
            </a:lvl1pPr>
          </a:lstStyle>
          <a:p>
            <a:endParaRPr lang="en-GB" altLang="en-GB"/>
          </a:p>
        </p:txBody>
      </p:sp>
      <p:sp>
        <p:nvSpPr>
          <p:cNvPr id="31748" name="Rectangle 4"/>
          <p:cNvSpPr>
            <a:spLocks noGrp="1" noRot="1" noChangeAspect="1" noChangeArrowheads="1" noTextEdit="1"/>
          </p:cNvSpPr>
          <p:nvPr>
            <p:ph type="sldImg" idx="2"/>
          </p:nvPr>
        </p:nvSpPr>
        <p:spPr bwMode="auto">
          <a:xfrm>
            <a:off x="854075" y="744538"/>
            <a:ext cx="4964113"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890588" y="4714875"/>
            <a:ext cx="4887912" cy="4468813"/>
          </a:xfrm>
          <a:prstGeom prst="rect">
            <a:avLst/>
          </a:prstGeom>
          <a:noFill/>
          <a:ln w="9525">
            <a:noFill/>
            <a:miter lim="800000"/>
            <a:headEnd/>
            <a:tailEnd/>
          </a:ln>
        </p:spPr>
        <p:txBody>
          <a:bodyPr vert="horz" wrap="square" lIns="90833" tIns="45416" rIns="90833" bIns="45416" numCol="1" anchor="t" anchorCtr="0" compatLnSpc="1">
            <a:prstTxWarp prst="textNoShape">
              <a:avLst/>
            </a:prstTxWarp>
          </a:bodyPr>
          <a:lstStyle/>
          <a:p>
            <a:pPr lvl="0"/>
            <a:r>
              <a:rPr lang="en-GB" altLang="en-GB" noProof="0" smtClean="0"/>
              <a:t>Click to edit Master text styles</a:t>
            </a:r>
          </a:p>
          <a:p>
            <a:pPr lvl="1"/>
            <a:r>
              <a:rPr lang="en-GB" altLang="en-GB" noProof="0" smtClean="0"/>
              <a:t>Second level</a:t>
            </a:r>
          </a:p>
          <a:p>
            <a:pPr lvl="2"/>
            <a:r>
              <a:rPr lang="en-GB" altLang="en-GB" noProof="0" smtClean="0"/>
              <a:t>Third level</a:t>
            </a:r>
          </a:p>
          <a:p>
            <a:pPr lvl="3"/>
            <a:r>
              <a:rPr lang="en-GB" altLang="en-GB" noProof="0" smtClean="0"/>
              <a:t>Fourth level</a:t>
            </a:r>
          </a:p>
          <a:p>
            <a:pPr lvl="4"/>
            <a:r>
              <a:rPr lang="en-GB" altLang="en-GB" noProof="0" smtClean="0"/>
              <a:t>Fifth level</a:t>
            </a:r>
          </a:p>
        </p:txBody>
      </p:sp>
      <p:sp>
        <p:nvSpPr>
          <p:cNvPr id="4102" name="Rectangle 6"/>
          <p:cNvSpPr>
            <a:spLocks noGrp="1" noChangeArrowheads="1"/>
          </p:cNvSpPr>
          <p:nvPr>
            <p:ph type="ftr" sz="quarter" idx="4"/>
          </p:nvPr>
        </p:nvSpPr>
        <p:spPr bwMode="auto">
          <a:xfrm>
            <a:off x="0" y="9431338"/>
            <a:ext cx="2890838" cy="496887"/>
          </a:xfrm>
          <a:prstGeom prst="rect">
            <a:avLst/>
          </a:prstGeom>
          <a:noFill/>
          <a:ln w="9525">
            <a:noFill/>
            <a:miter lim="800000"/>
            <a:headEnd/>
            <a:tailEnd/>
          </a:ln>
        </p:spPr>
        <p:txBody>
          <a:bodyPr vert="horz" wrap="square" lIns="90833" tIns="45416" rIns="90833" bIns="45416" numCol="1" anchor="b" anchorCtr="0" compatLnSpc="1">
            <a:prstTxWarp prst="textNoShape">
              <a:avLst/>
            </a:prstTxWarp>
          </a:bodyPr>
          <a:lstStyle>
            <a:lvl1pPr defTabSz="909638" eaLnBrk="0" hangingPunct="0">
              <a:defRPr sz="1200">
                <a:solidFill>
                  <a:schemeClr val="tx1"/>
                </a:solidFill>
                <a:latin typeface="Times"/>
              </a:defRPr>
            </a:lvl1pPr>
          </a:lstStyle>
          <a:p>
            <a:endParaRPr lang="en-GB" altLang="en-GB"/>
          </a:p>
        </p:txBody>
      </p:sp>
      <p:sp>
        <p:nvSpPr>
          <p:cNvPr id="4103" name="Rectangle 7"/>
          <p:cNvSpPr>
            <a:spLocks noGrp="1" noChangeArrowheads="1"/>
          </p:cNvSpPr>
          <p:nvPr>
            <p:ph type="sldNum" sz="quarter" idx="5"/>
          </p:nvPr>
        </p:nvSpPr>
        <p:spPr bwMode="auto">
          <a:xfrm>
            <a:off x="3778250" y="9431338"/>
            <a:ext cx="2890838" cy="496887"/>
          </a:xfrm>
          <a:prstGeom prst="rect">
            <a:avLst/>
          </a:prstGeom>
          <a:noFill/>
          <a:ln w="9525">
            <a:noFill/>
            <a:miter lim="800000"/>
            <a:headEnd/>
            <a:tailEnd/>
          </a:ln>
        </p:spPr>
        <p:txBody>
          <a:bodyPr vert="horz" wrap="square" lIns="90833" tIns="45416" rIns="90833" bIns="45416" numCol="1" anchor="b" anchorCtr="0" compatLnSpc="1">
            <a:prstTxWarp prst="textNoShape">
              <a:avLst/>
            </a:prstTxWarp>
          </a:bodyPr>
          <a:lstStyle>
            <a:lvl1pPr algn="r" defTabSz="909638" eaLnBrk="0" hangingPunct="0">
              <a:defRPr sz="1200">
                <a:solidFill>
                  <a:schemeClr val="tx1"/>
                </a:solidFill>
                <a:latin typeface="Times"/>
              </a:defRPr>
            </a:lvl1pPr>
          </a:lstStyle>
          <a:p>
            <a:fld id="{E294242B-7A1F-4C02-88E7-702504B36E89}" type="slidenum">
              <a:rPr lang="en-GB" altLang="en-GB"/>
              <a:pPr/>
              <a:t>‹#›</a:t>
            </a:fld>
            <a:endParaRPr lang="en-GB" altLang="en-GB"/>
          </a:p>
        </p:txBody>
      </p:sp>
    </p:spTree>
    <p:extLst>
      <p:ext uri="{BB962C8B-B14F-4D97-AF65-F5344CB8AC3E}">
        <p14:creationId xmlns:p14="http://schemas.microsoft.com/office/powerpoint/2010/main" val="4040933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852488" y="744538"/>
            <a:ext cx="4965700" cy="3724275"/>
          </a:xfrm>
          <a:ln/>
        </p:spPr>
      </p:sp>
      <p:sp>
        <p:nvSpPr>
          <p:cNvPr id="32771" name="Rectangle 3"/>
          <p:cNvSpPr>
            <a:spLocks noGrp="1" noChangeArrowheads="1"/>
          </p:cNvSpPr>
          <p:nvPr>
            <p:ph type="body" idx="1"/>
          </p:nvPr>
        </p:nvSpPr>
        <p:spPr>
          <a:xfrm>
            <a:off x="889000" y="4714875"/>
            <a:ext cx="4891088" cy="4468813"/>
          </a:xfrm>
          <a:noFill/>
          <a:ln/>
        </p:spPr>
        <p:txBody>
          <a:bodyPr/>
          <a:lstStyle/>
          <a:p>
            <a:r>
              <a:rPr lang="en-GB" dirty="0" smtClean="0">
                <a:latin typeface="Times"/>
              </a:rPr>
              <a:t>Introduction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Medicine</a:t>
            </a:r>
            <a:r>
              <a:rPr lang="en-GB" baseline="0" dirty="0" smtClean="0"/>
              <a:t> context:</a:t>
            </a:r>
          </a:p>
          <a:p>
            <a:endParaRPr lang="en-GB" dirty="0" smtClean="0"/>
          </a:p>
          <a:p>
            <a:r>
              <a:rPr lang="en-GB" dirty="0" smtClean="0"/>
              <a:t>Links</a:t>
            </a:r>
            <a:r>
              <a:rPr lang="en-GB" baseline="0" dirty="0" smtClean="0"/>
              <a:t> to Cochrane Library</a:t>
            </a:r>
          </a:p>
          <a:p>
            <a:r>
              <a:rPr lang="en-GB" baseline="0" dirty="0" smtClean="0"/>
              <a:t>About us – Cochrane Library Review Groups</a:t>
            </a:r>
            <a:endParaRPr lang="en-GB" dirty="0"/>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10</a:t>
            </a:fld>
            <a:endParaRPr lang="en-GB" alt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BSc projects</a:t>
            </a:r>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11</a:t>
            </a:fld>
            <a:endParaRPr lang="en-GB" alt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F6BA70-BCA0-49D3-9581-8F063D252ABC}" type="slidenum">
              <a:rPr lang="en-GB" altLang="en-GB"/>
              <a:pPr/>
              <a:t>12</a:t>
            </a:fld>
            <a:endParaRPr lang="en-GB" altLang="en-GB"/>
          </a:p>
        </p:txBody>
      </p:sp>
      <p:sp>
        <p:nvSpPr>
          <p:cNvPr id="536578" name="Rectangle 2"/>
          <p:cNvSpPr>
            <a:spLocks noGrp="1" noRot="1" noChangeAspect="1" noChangeArrowheads="1" noTextEdit="1"/>
          </p:cNvSpPr>
          <p:nvPr>
            <p:ph type="sldImg"/>
          </p:nvPr>
        </p:nvSpPr>
        <p:spPr>
          <a:xfrm>
            <a:off x="857250" y="773113"/>
            <a:ext cx="4953000" cy="3716337"/>
          </a:xfrm>
          <a:ln/>
        </p:spPr>
      </p:sp>
      <p:sp>
        <p:nvSpPr>
          <p:cNvPr id="536579" name="Rectangle 3"/>
          <p:cNvSpPr>
            <a:spLocks noGrp="1" noChangeArrowheads="1"/>
          </p:cNvSpPr>
          <p:nvPr>
            <p:ph type="body" idx="1"/>
          </p:nvPr>
        </p:nvSpPr>
        <p:spPr>
          <a:xfrm>
            <a:off x="889836" y="4719403"/>
            <a:ext cx="4889416" cy="4487405"/>
          </a:xfrm>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DA6808-BCAC-4509-B1C4-4EDE7561E2F6}" type="slidenum">
              <a:rPr lang="en-GB" altLang="en-GB"/>
              <a:pPr/>
              <a:t>13</a:t>
            </a:fld>
            <a:endParaRPr lang="en-GB" altLang="en-GB"/>
          </a:p>
        </p:txBody>
      </p:sp>
      <p:sp>
        <p:nvSpPr>
          <p:cNvPr id="538626"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14</a:t>
            </a:fld>
            <a:endParaRPr lang="en-GB" alt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15</a:t>
            </a:fld>
            <a:endParaRPr lang="en-GB" alt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16</a:t>
            </a:fld>
            <a:endParaRPr lang="en-GB" alt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858838" y="773113"/>
            <a:ext cx="4951412" cy="3713162"/>
          </a:xfrm>
          <a:ln/>
        </p:spPr>
      </p:sp>
      <p:sp>
        <p:nvSpPr>
          <p:cNvPr id="41987" name="Rectangle 3"/>
          <p:cNvSpPr>
            <a:spLocks noGrp="1" noChangeArrowheads="1"/>
          </p:cNvSpPr>
          <p:nvPr>
            <p:ph type="body" idx="1"/>
          </p:nvPr>
        </p:nvSpPr>
        <p:spPr>
          <a:xfrm>
            <a:off x="890588" y="4716463"/>
            <a:ext cx="4887912" cy="4491037"/>
          </a:xfrm>
          <a:noFill/>
          <a:ln/>
        </p:spPr>
        <p:txBody>
          <a:bodyPr lIns="91328" tIns="45664" rIns="91328" bIns="45664"/>
          <a:lstStyle/>
          <a:p>
            <a:endParaRPr lang="en-GB" smtClean="0">
              <a:latin typeface="Time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GB" dirty="0" smtClean="0">
                <a:latin typeface="Times"/>
              </a:rPr>
              <a:t>Link keywords together in your database search. </a:t>
            </a:r>
          </a:p>
          <a:p>
            <a:r>
              <a:rPr lang="en-GB" dirty="0" smtClean="0">
                <a:latin typeface="Times"/>
              </a:rPr>
              <a:t>Boolean terms (logic), AND,</a:t>
            </a:r>
            <a:r>
              <a:rPr lang="en-GB" baseline="0" dirty="0" smtClean="0">
                <a:latin typeface="Times"/>
              </a:rPr>
              <a:t> </a:t>
            </a:r>
            <a:r>
              <a:rPr lang="en-GB" dirty="0" smtClean="0">
                <a:latin typeface="Times"/>
              </a:rPr>
              <a:t>OR (sometimes</a:t>
            </a:r>
            <a:r>
              <a:rPr lang="en-GB" baseline="0" dirty="0" smtClean="0">
                <a:latin typeface="Times"/>
              </a:rPr>
              <a:t> NOT) </a:t>
            </a:r>
            <a:r>
              <a:rPr lang="en-GB" dirty="0" smtClean="0">
                <a:latin typeface="Times"/>
              </a:rPr>
              <a:t>link different concepts together. </a:t>
            </a:r>
          </a:p>
          <a:p>
            <a:r>
              <a:rPr lang="en-GB" dirty="0" smtClean="0">
                <a:latin typeface="Times"/>
              </a:rPr>
              <a:t>Use </a:t>
            </a:r>
            <a:r>
              <a:rPr lang="en-GB" b="1" dirty="0" smtClean="0">
                <a:latin typeface="Times"/>
              </a:rPr>
              <a:t>AND</a:t>
            </a:r>
            <a:r>
              <a:rPr lang="en-GB" dirty="0" smtClean="0">
                <a:latin typeface="Times"/>
              </a:rPr>
              <a:t> to find articles about </a:t>
            </a:r>
            <a:r>
              <a:rPr lang="en-GB" b="1" dirty="0" smtClean="0">
                <a:latin typeface="Times"/>
              </a:rPr>
              <a:t>each</a:t>
            </a:r>
            <a:r>
              <a:rPr lang="en-GB" dirty="0" smtClean="0">
                <a:latin typeface="Times"/>
              </a:rPr>
              <a:t> concept. AND will narrow your search by looking only for articles which include all of the terms. </a:t>
            </a:r>
          </a:p>
          <a:p>
            <a:r>
              <a:rPr lang="en-GB" dirty="0" smtClean="0">
                <a:latin typeface="Times"/>
              </a:rPr>
              <a:t>So this search will find only articles which include self-monitoring, blood glucose and diabetes.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GB" dirty="0" smtClean="0">
                <a:latin typeface="Times"/>
              </a:rPr>
              <a:t>Use </a:t>
            </a:r>
            <a:r>
              <a:rPr lang="en-GB" b="1" dirty="0" smtClean="0">
                <a:latin typeface="Times"/>
              </a:rPr>
              <a:t>OR</a:t>
            </a:r>
            <a:r>
              <a:rPr lang="en-GB" dirty="0" smtClean="0">
                <a:latin typeface="Times"/>
              </a:rPr>
              <a:t> to expand each concept by adding additional keywords; synonyms, plurals and spelling differences. </a:t>
            </a:r>
          </a:p>
          <a:p>
            <a:r>
              <a:rPr lang="en-GB" dirty="0" smtClean="0">
                <a:latin typeface="Times"/>
              </a:rPr>
              <a:t>E.g. A synonym of self-monitoring  is self-care (or self-administration). A synonym of concept 2 could be glucose (on it’s own), blood sugar or </a:t>
            </a:r>
            <a:r>
              <a:rPr lang="en-GB" dirty="0" err="1" smtClean="0">
                <a:latin typeface="Times"/>
              </a:rPr>
              <a:t>Hexoses</a:t>
            </a:r>
            <a:r>
              <a:rPr lang="en-GB" dirty="0" smtClean="0">
                <a:latin typeface="Times"/>
              </a:rPr>
              <a:t>/</a:t>
            </a:r>
            <a:r>
              <a:rPr lang="en-GB" dirty="0" err="1" smtClean="0">
                <a:latin typeface="Times"/>
              </a:rPr>
              <a:t>Monosaccharides</a:t>
            </a:r>
            <a:r>
              <a:rPr lang="en-GB" dirty="0" smtClean="0">
                <a:latin typeface="Times"/>
              </a:rPr>
              <a:t>.</a:t>
            </a:r>
          </a:p>
          <a:p>
            <a:endParaRPr lang="en-GB" dirty="0" smtClean="0">
              <a:latin typeface="Times"/>
            </a:endParaRPr>
          </a:p>
          <a:p>
            <a:r>
              <a:rPr lang="en-GB" dirty="0" smtClean="0">
                <a:latin typeface="Times"/>
              </a:rPr>
              <a:t>Obviously you could think of more. You expand a search using ‘OR’ – this broadens your search increasing your results.</a:t>
            </a:r>
          </a:p>
          <a:p>
            <a:endParaRPr lang="en-GB" dirty="0" smtClean="0">
              <a:latin typeface="Times"/>
            </a:endParaRPr>
          </a:p>
          <a:p>
            <a:r>
              <a:rPr lang="en-GB" b="1" dirty="0" smtClean="0">
                <a:latin typeface="Times"/>
              </a:rPr>
              <a:t>DEMO here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GB" dirty="0" smtClean="0">
                <a:latin typeface="Times"/>
              </a:rPr>
              <a:t>The areas I will be covering today include a brief refresher on the some key library resource and how to access them. We will then look at literature searching which involves building an effective search strategy and carrying out advanced searches on databases such as at OVIDSP, an interface for a number of databases including Medline and </a:t>
            </a:r>
            <a:r>
              <a:rPr lang="en-GB" dirty="0" err="1" smtClean="0">
                <a:latin typeface="Times"/>
              </a:rPr>
              <a:t>Embase</a:t>
            </a:r>
            <a:r>
              <a:rPr lang="en-GB" dirty="0" smtClean="0">
                <a:latin typeface="Times"/>
              </a:rPr>
              <a:t>, among others.</a:t>
            </a:r>
          </a:p>
        </p:txBody>
      </p:sp>
      <p:sp>
        <p:nvSpPr>
          <p:cNvPr id="34820" name="Slide Number Placeholder 3"/>
          <p:cNvSpPr>
            <a:spLocks noGrp="1"/>
          </p:cNvSpPr>
          <p:nvPr>
            <p:ph type="sldNum" sz="quarter" idx="5"/>
          </p:nvPr>
        </p:nvSpPr>
        <p:spPr>
          <a:noFill/>
        </p:spPr>
        <p:txBody>
          <a:bodyPr/>
          <a:lstStyle/>
          <a:p>
            <a:fld id="{8605A8B1-CB5E-4785-9F65-C05634D1F653}" type="slidenum">
              <a:rPr lang="en-GB" altLang="en-GB"/>
              <a:pPr/>
              <a:t>2</a:t>
            </a:fld>
            <a:endParaRPr lang="en-GB" alt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GB" dirty="0" smtClean="0">
                <a:latin typeface="Times"/>
              </a:rPr>
              <a:t>Truncation lets you search for any words starting with a particular word stem. </a:t>
            </a:r>
          </a:p>
          <a:p>
            <a:r>
              <a:rPr lang="en-GB" dirty="0" smtClean="0">
                <a:latin typeface="Times"/>
              </a:rPr>
              <a:t>Different databases may use slightly different symbols. </a:t>
            </a:r>
          </a:p>
          <a:p>
            <a:r>
              <a:rPr lang="en-GB" dirty="0" smtClean="0">
                <a:latin typeface="Times"/>
              </a:rPr>
              <a:t>Wild cards will let you search for a missing letter or letters in the middle of a word</a:t>
            </a:r>
            <a:r>
              <a:rPr lang="en-GB" baseline="0" dirty="0" smtClean="0">
                <a:latin typeface="Times"/>
              </a:rPr>
              <a:t> </a:t>
            </a:r>
            <a:r>
              <a:rPr lang="en-GB" dirty="0" smtClean="0">
                <a:latin typeface="Times"/>
              </a:rPr>
              <a:t>(alternative spellings e.g. American).  </a:t>
            </a:r>
          </a:p>
          <a:p>
            <a:r>
              <a:rPr lang="en-GB" dirty="0" smtClean="0">
                <a:latin typeface="Times"/>
              </a:rPr>
              <a:t>Some databases, like </a:t>
            </a:r>
            <a:r>
              <a:rPr lang="en-GB" dirty="0" err="1" smtClean="0">
                <a:latin typeface="Times"/>
              </a:rPr>
              <a:t>Pubmed</a:t>
            </a:r>
            <a:r>
              <a:rPr lang="en-GB" dirty="0" smtClean="0">
                <a:latin typeface="Times"/>
              </a:rPr>
              <a:t>, will do a lot of this for you automatically, but it’s useful to bear this in mind as sometimes it will help you to increase your results. </a:t>
            </a:r>
          </a:p>
          <a:p>
            <a:r>
              <a:rPr lang="en-GB" dirty="0" smtClean="0">
                <a:latin typeface="Times"/>
              </a:rPr>
              <a:t>Also useful for databases available through Ovid.</a:t>
            </a:r>
          </a:p>
          <a:p>
            <a:endParaRPr lang="en-GB" dirty="0" smtClean="0">
              <a:latin typeface="Time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21</a:t>
            </a:fld>
            <a:endParaRPr lang="en-GB" alt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GB" sz="1200" b="1" dirty="0" smtClean="0">
                <a:latin typeface="Arial" pitchFamily="34" charset="0"/>
              </a:rPr>
              <a:t> Subject Headings:</a:t>
            </a:r>
          </a:p>
          <a:p>
            <a:endParaRPr lang="en-GB" sz="1200" dirty="0" smtClean="0">
              <a:latin typeface="Arial" pitchFamily="34" charset="0"/>
            </a:endParaRPr>
          </a:p>
          <a:p>
            <a:r>
              <a:rPr lang="en-GB" sz="1200" dirty="0" smtClean="0">
                <a:latin typeface="Arial" pitchFamily="34" charset="0"/>
              </a:rPr>
              <a:t>Most databases have a thesaurus of terms for the subjects covered by the database. Indexers go through each article in the database and decide what subjects it covers, they then match or assign the article subject headings from the fixed thesaurus. </a:t>
            </a:r>
          </a:p>
          <a:p>
            <a:endParaRPr lang="en-GB" dirty="0" smtClean="0">
              <a:latin typeface="Time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852488" y="744538"/>
            <a:ext cx="4965700" cy="3724275"/>
          </a:xfrm>
          <a:ln/>
        </p:spPr>
      </p:sp>
      <p:sp>
        <p:nvSpPr>
          <p:cNvPr id="49155" name="Rectangle 3"/>
          <p:cNvSpPr>
            <a:spLocks noGrp="1" noChangeArrowheads="1"/>
          </p:cNvSpPr>
          <p:nvPr>
            <p:ph type="body" idx="1"/>
          </p:nvPr>
        </p:nvSpPr>
        <p:spPr>
          <a:xfrm>
            <a:off x="889000" y="4714875"/>
            <a:ext cx="4891088" cy="4468813"/>
          </a:xfrm>
          <a:noFill/>
          <a:ln/>
        </p:spPr>
        <p:txBody>
          <a:bodyPr/>
          <a:lstStyle/>
          <a:p>
            <a:r>
              <a:rPr lang="en-GB" dirty="0" err="1" smtClean="0">
                <a:latin typeface="Arial" pitchFamily="34" charset="0"/>
              </a:rPr>
              <a:t>MeSH</a:t>
            </a:r>
            <a:r>
              <a:rPr lang="en-GB" dirty="0" smtClean="0">
                <a:latin typeface="Arial" pitchFamily="34" charset="0"/>
              </a:rPr>
              <a:t> = Medical Subject Headings are a particular set of controlled vocabulary to index articles. The big advantage is that you don</a:t>
            </a:r>
            <a:r>
              <a:rPr lang="en-GB" dirty="0" smtClean="0">
                <a:latin typeface="Times"/>
              </a:rPr>
              <a:t>’</a:t>
            </a:r>
            <a:r>
              <a:rPr lang="en-GB" dirty="0" smtClean="0">
                <a:latin typeface="Arial" pitchFamily="34" charset="0"/>
              </a:rPr>
              <a:t>t have to second guess what terminology an author has used. </a:t>
            </a:r>
          </a:p>
          <a:p>
            <a:endParaRPr lang="en-GB" dirty="0" smtClean="0">
              <a:latin typeface="Arial" pitchFamily="34" charset="0"/>
            </a:endParaRPr>
          </a:p>
          <a:p>
            <a:r>
              <a:rPr lang="en-GB" dirty="0" smtClean="0">
                <a:latin typeface="Arial" pitchFamily="34" charset="0"/>
              </a:rPr>
              <a:t>Articles get indexed by individuals</a:t>
            </a:r>
            <a:r>
              <a:rPr lang="en-GB" baseline="0" dirty="0" smtClean="0">
                <a:latin typeface="Arial" pitchFamily="34" charset="0"/>
              </a:rPr>
              <a:t> and</a:t>
            </a:r>
            <a:r>
              <a:rPr lang="en-GB" dirty="0" smtClean="0">
                <a:latin typeface="Arial" pitchFamily="34" charset="0"/>
              </a:rPr>
              <a:t> it can take a few months before that happens. In the meantime the article can be searched for by using keywords. Be aware of this</a:t>
            </a:r>
            <a:r>
              <a:rPr lang="en-GB" baseline="0" dirty="0" smtClean="0">
                <a:latin typeface="Arial" pitchFamily="34" charset="0"/>
              </a:rPr>
              <a:t> as</a:t>
            </a:r>
            <a:r>
              <a:rPr lang="en-GB" dirty="0" smtClean="0">
                <a:latin typeface="Arial" pitchFamily="34" charset="0"/>
              </a:rPr>
              <a:t> you don</a:t>
            </a:r>
            <a:r>
              <a:rPr lang="en-GB" dirty="0" smtClean="0">
                <a:latin typeface="Times"/>
              </a:rPr>
              <a:t>’</a:t>
            </a:r>
            <a:r>
              <a:rPr lang="en-GB" dirty="0" smtClean="0">
                <a:latin typeface="Arial" pitchFamily="34" charset="0"/>
              </a:rPr>
              <a:t>t want to miss out on relevant articles. A combination of text word and subject searching is best.</a:t>
            </a:r>
          </a:p>
          <a:p>
            <a:endParaRPr lang="en-GB" dirty="0" smtClean="0">
              <a:latin typeface="Times"/>
            </a:endParaRPr>
          </a:p>
          <a:p>
            <a:r>
              <a:rPr lang="en-GB" dirty="0" smtClean="0">
                <a:latin typeface="Times"/>
              </a:rPr>
              <a:t>Sometimes there will not be an appropriate subject heading for your search and you will have to use a text word search instead, you can’t be sure you have covered everything if you rely solely on a subject heading search – how thorough you are depends on what/why you’re searching and how essential it is that you don’t miss anything.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Explode or Focus an indexed</a:t>
            </a:r>
            <a:r>
              <a:rPr lang="en-GB" baseline="0" dirty="0" smtClean="0"/>
              <a:t> term (demo)</a:t>
            </a:r>
          </a:p>
          <a:p>
            <a:r>
              <a:rPr lang="en-GB" baseline="0" dirty="0" smtClean="0"/>
              <a:t>Or continue with a keyword search</a:t>
            </a:r>
          </a:p>
          <a:p>
            <a:r>
              <a:rPr lang="en-GB" baseline="0" dirty="0" smtClean="0"/>
              <a:t>‘Scope’ explains the coverage of the indexed term</a:t>
            </a:r>
            <a:endParaRPr lang="en-GB" dirty="0"/>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24</a:t>
            </a:fld>
            <a:endParaRPr lang="en-GB" alt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Times"/>
              </a:rPr>
              <a:t>The subject headings sit in a tree going from larger to smaller headings so you can see that Diabetes Type 2 is a subset of Diabetes</a:t>
            </a:r>
            <a:r>
              <a:rPr lang="en-GB" baseline="0" dirty="0" smtClean="0">
                <a:latin typeface="Times"/>
              </a:rPr>
              <a:t> Mellitus</a:t>
            </a:r>
            <a:r>
              <a:rPr lang="en-GB" dirty="0" smtClean="0">
                <a:latin typeface="Times"/>
              </a:rPr>
              <a:t> but Diabetes</a:t>
            </a:r>
            <a:r>
              <a:rPr lang="en-GB" baseline="0" dirty="0" smtClean="0">
                <a:latin typeface="Times"/>
              </a:rPr>
              <a:t> Mellitus</a:t>
            </a:r>
            <a:r>
              <a:rPr lang="en-GB" dirty="0" smtClean="0">
                <a:latin typeface="Times"/>
              </a:rPr>
              <a:t> sits below Metabolic Diseases and Nutritional and Metabolic Diseases.</a:t>
            </a:r>
          </a:p>
          <a:p>
            <a:endParaRPr lang="en-GB" dirty="0" smtClean="0"/>
          </a:p>
          <a:p>
            <a:r>
              <a:rPr lang="en-GB" dirty="0" smtClean="0"/>
              <a:t>Search through the relevant subject</a:t>
            </a:r>
            <a:r>
              <a:rPr lang="en-GB" baseline="0" dirty="0" smtClean="0"/>
              <a:t> ‘trees’. Expanding and collapsing various terms.</a:t>
            </a:r>
          </a:p>
          <a:p>
            <a:endParaRPr lang="en-GB" baseline="0" dirty="0" smtClean="0"/>
          </a:p>
          <a:p>
            <a:r>
              <a:rPr lang="en-GB" baseline="0" dirty="0" smtClean="0"/>
              <a:t>The further down the tree, the narrower the results (hits).</a:t>
            </a:r>
            <a:endParaRPr lang="en-GB" dirty="0"/>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25</a:t>
            </a:fld>
            <a:endParaRPr lang="en-GB" alt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Subheadings</a:t>
            </a:r>
            <a:r>
              <a:rPr lang="en-GB" dirty="0" smtClean="0"/>
              <a:t> do</a:t>
            </a:r>
            <a:r>
              <a:rPr lang="en-GB" baseline="0" dirty="0" smtClean="0"/>
              <a:t> some of the work for you</a:t>
            </a:r>
            <a:endParaRPr lang="en-GB" dirty="0"/>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26</a:t>
            </a:fld>
            <a:endParaRPr lang="en-GB" alt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27</a:t>
            </a:fld>
            <a:endParaRPr lang="en-GB" alt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FF29F4-CA00-46DA-9E3E-C331765C0188}" type="slidenum">
              <a:rPr lang="en-GB" altLang="en-GB"/>
              <a:pPr/>
              <a:t>28</a:t>
            </a:fld>
            <a:endParaRPr lang="en-GB" altLang="en-GB"/>
          </a:p>
        </p:txBody>
      </p:sp>
      <p:sp>
        <p:nvSpPr>
          <p:cNvPr id="555010" name="Rectangle 2"/>
          <p:cNvSpPr>
            <a:spLocks noGrp="1" noRot="1" noChangeAspect="1" noChangeArrowheads="1" noTextEdit="1"/>
          </p:cNvSpPr>
          <p:nvPr>
            <p:ph type="sldImg"/>
          </p:nvPr>
        </p:nvSpPr>
        <p:spPr>
          <a:xfrm>
            <a:off x="857250" y="773113"/>
            <a:ext cx="4951413" cy="3714750"/>
          </a:xfrm>
          <a:ln/>
        </p:spPr>
      </p:sp>
      <p:sp>
        <p:nvSpPr>
          <p:cNvPr id="555011" name="Rectangle 3"/>
          <p:cNvSpPr>
            <a:spLocks noGrp="1" noChangeArrowheads="1"/>
          </p:cNvSpPr>
          <p:nvPr>
            <p:ph type="body" idx="1"/>
          </p:nvPr>
        </p:nvSpPr>
        <p:spPr>
          <a:xfrm>
            <a:off x="889836" y="4717815"/>
            <a:ext cx="4889416" cy="4488994"/>
          </a:xfrm>
        </p:spPr>
        <p:txBody>
          <a:bodyPr/>
          <a:lstStyle/>
          <a:p>
            <a:endParaRPr lang="en-GB" dirty="0"/>
          </a:p>
          <a:p>
            <a:pPr lvl="1">
              <a:spcBef>
                <a:spcPct val="20000"/>
              </a:spcBef>
            </a:pPr>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29</a:t>
            </a:fld>
            <a:endParaRPr lang="en-GB" alt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890873" y="4715629"/>
            <a:ext cx="4887342" cy="4467939"/>
          </a:xfrm>
          <a:noFill/>
          <a:ln/>
        </p:spPr>
        <p:txBody>
          <a:bodyPr lIns="91542" tIns="45771" rIns="91542" bIns="45771"/>
          <a:lstStyle/>
          <a:p>
            <a:endParaRPr lang="en-GB" dirty="0" smtClean="0">
              <a:latin typeface="Time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30</a:t>
            </a:fld>
            <a:endParaRPr lang="en-GB" alt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852488" y="744538"/>
            <a:ext cx="4965700" cy="3724275"/>
          </a:xfrm>
          <a:ln/>
        </p:spPr>
      </p:sp>
      <p:sp>
        <p:nvSpPr>
          <p:cNvPr id="44035" name="Rectangle 3"/>
          <p:cNvSpPr>
            <a:spLocks noGrp="1" noChangeArrowheads="1"/>
          </p:cNvSpPr>
          <p:nvPr>
            <p:ph type="body" idx="1"/>
          </p:nvPr>
        </p:nvSpPr>
        <p:spPr>
          <a:xfrm>
            <a:off x="889000" y="4714875"/>
            <a:ext cx="4891088" cy="4468813"/>
          </a:xfrm>
          <a:noFill/>
          <a:ln/>
        </p:spPr>
        <p:txBody>
          <a:bodyPr/>
          <a:lstStyle/>
          <a:p>
            <a:r>
              <a:rPr lang="en-GB" b="1" dirty="0" smtClean="0">
                <a:latin typeface="Arial" pitchFamily="34" charset="0"/>
              </a:rPr>
              <a:t>Setting limits </a:t>
            </a:r>
            <a:r>
              <a:rPr lang="en-GB" dirty="0" smtClean="0">
                <a:latin typeface="Arial" pitchFamily="34" charset="0"/>
              </a:rPr>
              <a:t>– narrow your results and </a:t>
            </a:r>
            <a:r>
              <a:rPr lang="en-GB" dirty="0" smtClean="0">
                <a:latin typeface="Times"/>
              </a:rPr>
              <a:t>focus your search </a:t>
            </a:r>
            <a:r>
              <a:rPr lang="en-GB" dirty="0" smtClean="0">
                <a:latin typeface="Arial" pitchFamily="34" charset="0"/>
              </a:rPr>
              <a:t>but be cautious</a:t>
            </a:r>
          </a:p>
          <a:p>
            <a:pPr>
              <a:buFontTx/>
              <a:buNone/>
            </a:pPr>
            <a:r>
              <a:rPr lang="en-GB" dirty="0" smtClean="0">
                <a:latin typeface="Arial" pitchFamily="34" charset="0"/>
              </a:rPr>
              <a:t>The options to set limits vary from database to database</a:t>
            </a:r>
          </a:p>
          <a:p>
            <a:r>
              <a:rPr lang="en-GB" dirty="0" smtClean="0">
                <a:latin typeface="Times"/>
              </a:rPr>
              <a:t>Age group</a:t>
            </a:r>
            <a:r>
              <a:rPr lang="en-GB" baseline="0" dirty="0" smtClean="0">
                <a:latin typeface="Times"/>
              </a:rPr>
              <a:t> -</a:t>
            </a:r>
            <a:r>
              <a:rPr lang="en-GB" dirty="0" smtClean="0">
                <a:latin typeface="Times"/>
              </a:rPr>
              <a:t> e.g. young adults</a:t>
            </a:r>
            <a:r>
              <a:rPr lang="en-GB" baseline="0" dirty="0" smtClean="0">
                <a:latin typeface="Times"/>
              </a:rPr>
              <a:t> or infants</a:t>
            </a:r>
            <a:endParaRPr lang="en-GB" dirty="0" smtClean="0">
              <a:latin typeface="Times"/>
            </a:endParaRPr>
          </a:p>
          <a:p>
            <a:r>
              <a:rPr lang="en-GB" dirty="0" smtClean="0">
                <a:latin typeface="Times"/>
              </a:rPr>
              <a:t>Article type - review article or clinical trial. </a:t>
            </a:r>
          </a:p>
          <a:p>
            <a:r>
              <a:rPr lang="en-GB" dirty="0" smtClean="0">
                <a:latin typeface="Times"/>
              </a:rPr>
              <a:t>Language - most articles have an English abstract</a:t>
            </a:r>
            <a:r>
              <a:rPr lang="en-GB" baseline="0" dirty="0" smtClean="0">
                <a:latin typeface="Times"/>
              </a:rPr>
              <a:t> </a:t>
            </a:r>
            <a:r>
              <a:rPr lang="en-GB" dirty="0" smtClean="0">
                <a:latin typeface="Times"/>
              </a:rPr>
              <a:t>so you may want to look at these.  </a:t>
            </a:r>
          </a:p>
          <a:p>
            <a:r>
              <a:rPr lang="en-GB" dirty="0" smtClean="0">
                <a:latin typeface="Times"/>
              </a:rPr>
              <a:t>Year – Select a year range (i.e. Look at just the most recent research)</a:t>
            </a:r>
          </a:p>
          <a:p>
            <a:endParaRPr lang="en-GB"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GB" dirty="0" err="1" smtClean="0">
                <a:latin typeface="Times"/>
              </a:rPr>
              <a:t>Pubmed</a:t>
            </a:r>
            <a:r>
              <a:rPr lang="en-GB" dirty="0" smtClean="0">
                <a:latin typeface="Times"/>
              </a:rPr>
              <a:t> is a freely available database so you can access it by just typing in pubmed.gov but if you access it via the library webpage it will recognise that you are an Imperial student and include the SFX link so you can access full text articles from journals that are paid for by Imperial.  If you don’t do this it will only provide links to articles that are available free to anyone.</a:t>
            </a:r>
          </a:p>
          <a:p>
            <a:r>
              <a:rPr lang="en-GB" dirty="0" smtClean="0">
                <a:latin typeface="Times"/>
              </a:rPr>
              <a:t>When searching it’s usually best to search for each concept in your search separately and then combine them.  I’m going to show you about combining sets. </a:t>
            </a:r>
          </a:p>
          <a:p>
            <a:endParaRPr lang="en-GB" dirty="0" smtClean="0">
              <a:latin typeface="Times"/>
            </a:endParaRPr>
          </a:p>
          <a:p>
            <a:r>
              <a:rPr lang="en-GB" b="1" dirty="0" smtClean="0">
                <a:latin typeface="Times"/>
              </a:rPr>
              <a:t>Access article called </a:t>
            </a:r>
            <a:r>
              <a:rPr lang="en-GB" b="1" i="1" dirty="0" smtClean="0"/>
              <a:t>Blood glucose control using an artificial pancreas reduces the workload of ICU nurses </a:t>
            </a:r>
            <a:r>
              <a:rPr lang="en-GB" b="1" dirty="0" smtClean="0">
                <a:latin typeface="Times"/>
              </a:rPr>
              <a:t>to show SFX button</a:t>
            </a:r>
          </a:p>
          <a:p>
            <a:endParaRPr lang="en-GB" dirty="0" smtClean="0">
              <a:latin typeface="Time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33</a:t>
            </a:fld>
            <a:endParaRPr lang="en-GB" alt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34</a:t>
            </a:fld>
            <a:endParaRPr lang="en-GB" alt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Demo </a:t>
            </a:r>
            <a:r>
              <a:rPr lang="en-GB" smtClean="0"/>
              <a:t>&amp; Workbook</a:t>
            </a:r>
            <a:endParaRPr lang="en-GB"/>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35</a:t>
            </a:fld>
            <a:endParaRPr lang="en-GB" alt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36</a:t>
            </a:fld>
            <a:endParaRPr lang="en-GB" alt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890873" y="4715629"/>
            <a:ext cx="4887342" cy="4467939"/>
          </a:xfrm>
          <a:noFill/>
          <a:ln/>
        </p:spPr>
        <p:txBody>
          <a:bodyPr lIns="91542" tIns="45771" rIns="91542" bIns="45771"/>
          <a:lstStyle/>
          <a:p>
            <a:r>
              <a:rPr lang="en-GB" b="1" dirty="0" smtClean="0">
                <a:latin typeface="Times"/>
              </a:rPr>
              <a:t>Subject resources:</a:t>
            </a:r>
          </a:p>
          <a:p>
            <a:endParaRPr lang="en-GB" dirty="0" smtClean="0">
              <a:latin typeface="Times"/>
            </a:endParaRPr>
          </a:p>
          <a:p>
            <a:r>
              <a:rPr lang="en-GB" dirty="0" smtClean="0">
                <a:latin typeface="Times"/>
              </a:rPr>
              <a:t>Databases</a:t>
            </a:r>
          </a:p>
          <a:p>
            <a:r>
              <a:rPr lang="en-GB" dirty="0" smtClean="0">
                <a:latin typeface="Times"/>
              </a:rPr>
              <a:t>Medical</a:t>
            </a:r>
            <a:r>
              <a:rPr lang="en-GB" baseline="0" dirty="0" smtClean="0">
                <a:latin typeface="Times"/>
              </a:rPr>
              <a:t> websites</a:t>
            </a:r>
          </a:p>
          <a:p>
            <a:r>
              <a:rPr lang="en-GB" baseline="0" dirty="0" smtClean="0">
                <a:latin typeface="Times"/>
              </a:rPr>
              <a:t>E-journals</a:t>
            </a:r>
          </a:p>
          <a:p>
            <a:r>
              <a:rPr lang="en-GB" baseline="0" dirty="0" smtClean="0">
                <a:latin typeface="Times"/>
              </a:rPr>
              <a:t>Research support etc</a:t>
            </a:r>
          </a:p>
          <a:p>
            <a:endParaRPr lang="en-GB" baseline="0" dirty="0" smtClean="0">
              <a:latin typeface="Times"/>
            </a:endParaRPr>
          </a:p>
          <a:p>
            <a:endParaRPr lang="en-GB" dirty="0" smtClean="0">
              <a:latin typeface="Time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890873" y="4715629"/>
            <a:ext cx="4887342" cy="4467939"/>
          </a:xfrm>
          <a:noFill/>
          <a:ln/>
        </p:spPr>
        <p:txBody>
          <a:bodyPr lIns="91542" tIns="45771" rIns="91542" bIns="45771"/>
          <a:lstStyle/>
          <a:p>
            <a:endParaRPr lang="en-GB" dirty="0" smtClean="0">
              <a:latin typeface="Time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6</a:t>
            </a:fld>
            <a:endParaRPr lang="en-GB" alt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BSc projects</a:t>
            </a:r>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7</a:t>
            </a:fld>
            <a:endParaRPr lang="en-GB" alt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EDF349-9511-438D-B6E3-7113F8AE1BDC}" type="slidenum">
              <a:rPr lang="en-GB" altLang="en-GB"/>
              <a:pPr/>
              <a:t>8</a:t>
            </a:fld>
            <a:endParaRPr lang="en-GB" altLang="en-GB"/>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GB" sz="1000" dirty="0" smtClean="0">
                <a:latin typeface="Times"/>
              </a:rPr>
              <a:t>The most frequently used medical database is </a:t>
            </a:r>
            <a:r>
              <a:rPr lang="en-GB" sz="1000" b="1" dirty="0" smtClean="0">
                <a:latin typeface="Times"/>
              </a:rPr>
              <a:t>Medline</a:t>
            </a:r>
            <a:r>
              <a:rPr lang="en-GB" sz="1000" dirty="0" smtClean="0">
                <a:latin typeface="Times"/>
              </a:rPr>
              <a:t> which is available via various different interfaces.  </a:t>
            </a:r>
          </a:p>
          <a:p>
            <a:r>
              <a:rPr lang="en-GB" sz="1000" dirty="0" smtClean="0">
                <a:latin typeface="Times"/>
              </a:rPr>
              <a:t>Free via </a:t>
            </a:r>
            <a:r>
              <a:rPr lang="en-GB" sz="1000" b="1" i="1" dirty="0" err="1" smtClean="0">
                <a:latin typeface="Times"/>
              </a:rPr>
              <a:t>PubMed</a:t>
            </a:r>
            <a:r>
              <a:rPr lang="en-GB" sz="1000" dirty="0" smtClean="0">
                <a:latin typeface="Times"/>
              </a:rPr>
              <a:t> interface (via the US National Library of Medicine), as </a:t>
            </a:r>
            <a:r>
              <a:rPr lang="en-GB" sz="1000" dirty="0" err="1" smtClean="0">
                <a:latin typeface="Times"/>
              </a:rPr>
              <a:t>Pubmed</a:t>
            </a:r>
            <a:r>
              <a:rPr lang="en-GB" sz="1000" dirty="0" smtClean="0">
                <a:latin typeface="Times"/>
              </a:rPr>
              <a:t> is free you can get access to Medline throughout your career. </a:t>
            </a:r>
          </a:p>
          <a:p>
            <a:r>
              <a:rPr lang="en-GB" sz="1000" dirty="0" smtClean="0">
                <a:latin typeface="Times"/>
              </a:rPr>
              <a:t>Also via </a:t>
            </a:r>
            <a:r>
              <a:rPr lang="en-GB" sz="1000" b="1" dirty="0" smtClean="0">
                <a:latin typeface="Times"/>
              </a:rPr>
              <a:t>Ovid</a:t>
            </a:r>
            <a:r>
              <a:rPr lang="en-GB" sz="1000" dirty="0" smtClean="0">
                <a:latin typeface="Times"/>
              </a:rPr>
              <a:t>. </a:t>
            </a:r>
          </a:p>
          <a:p>
            <a:r>
              <a:rPr lang="en-GB" sz="1000" dirty="0" smtClean="0">
                <a:latin typeface="Times"/>
              </a:rPr>
              <a:t>Medline is a bibliographic database that lets you search millions of article references and abstracts in the fields of medicine, health care, and preclinical sciences. Has a slight American bias.</a:t>
            </a:r>
          </a:p>
          <a:p>
            <a:r>
              <a:rPr lang="en-GB" sz="1000" dirty="0" smtClean="0">
                <a:latin typeface="Times"/>
              </a:rPr>
              <a:t>The Ovid interface also provides access to other databases; such</a:t>
            </a:r>
            <a:r>
              <a:rPr lang="en-GB" sz="1000" baseline="0" dirty="0" smtClean="0">
                <a:latin typeface="Times"/>
              </a:rPr>
              <a:t> as </a:t>
            </a:r>
            <a:r>
              <a:rPr lang="en-GB" sz="1000" dirty="0" err="1" smtClean="0">
                <a:latin typeface="Times"/>
              </a:rPr>
              <a:t>Embase</a:t>
            </a:r>
            <a:r>
              <a:rPr lang="en-GB" sz="1000" dirty="0" smtClean="0">
                <a:latin typeface="Times"/>
              </a:rPr>
              <a:t>. </a:t>
            </a:r>
            <a:r>
              <a:rPr lang="en-GB" sz="1000" dirty="0" err="1" smtClean="0">
                <a:latin typeface="Times"/>
              </a:rPr>
              <a:t>Embase</a:t>
            </a:r>
            <a:r>
              <a:rPr lang="en-GB" sz="1000" dirty="0" smtClean="0">
                <a:latin typeface="Times"/>
              </a:rPr>
              <a:t> covers more European journals and is especially strong on drugs and therapeutics.  </a:t>
            </a:r>
          </a:p>
          <a:p>
            <a:r>
              <a:rPr lang="en-GB" sz="1000" dirty="0" smtClean="0">
                <a:latin typeface="Times"/>
              </a:rPr>
              <a:t>We will focus on Medline today but I will first give you an overview of some the other databases out there.</a:t>
            </a:r>
          </a:p>
          <a:p>
            <a:endParaRPr lang="en-GB" sz="1000" dirty="0" smtClean="0">
              <a:latin typeface="Times"/>
            </a:endParaRPr>
          </a:p>
          <a:p>
            <a:r>
              <a:rPr lang="en-GB" sz="1000" b="1" dirty="0" smtClean="0">
                <a:latin typeface="Times"/>
              </a:rPr>
              <a:t>Web of knowledge </a:t>
            </a:r>
            <a:r>
              <a:rPr lang="en-GB" sz="1000" dirty="0" smtClean="0">
                <a:latin typeface="Times"/>
              </a:rPr>
              <a:t>allows you to search through a number of general databases that cover science and humanities.</a:t>
            </a:r>
          </a:p>
          <a:p>
            <a:r>
              <a:rPr lang="en-GB" sz="1000" dirty="0" smtClean="0">
                <a:latin typeface="Times"/>
              </a:rPr>
              <a:t>It allows you to do citation searching, so you can see how many times and where a particular article has been cited. </a:t>
            </a:r>
          </a:p>
          <a:p>
            <a:r>
              <a:rPr lang="en-GB" sz="1000" dirty="0" smtClean="0">
                <a:latin typeface="Times"/>
              </a:rPr>
              <a:t>Provides access to journal citation reports, allowing you to find ‘journal impact factors’ where you can see which journals are most influential in a particular subject area.</a:t>
            </a:r>
          </a:p>
          <a:p>
            <a:r>
              <a:rPr lang="en-GB" sz="1000" dirty="0" smtClean="0">
                <a:latin typeface="Times"/>
              </a:rPr>
              <a:t>You can access ‘Web of Science’ via </a:t>
            </a:r>
            <a:r>
              <a:rPr lang="en-GB" sz="1000" dirty="0" err="1" smtClean="0">
                <a:latin typeface="Times"/>
              </a:rPr>
              <a:t>WoK</a:t>
            </a:r>
            <a:r>
              <a:rPr lang="en-GB" sz="1000" dirty="0" smtClean="0">
                <a:latin typeface="Times"/>
              </a:rPr>
              <a:t>, where you can search for journal articles and the proceedings of worldwide conferences.</a:t>
            </a:r>
          </a:p>
          <a:p>
            <a:endParaRPr lang="en-GB" sz="1000" dirty="0" smtClean="0">
              <a:latin typeface="Times"/>
            </a:endParaRPr>
          </a:p>
          <a:p>
            <a:r>
              <a:rPr lang="en-GB" sz="1000" b="1" dirty="0" smtClean="0">
                <a:latin typeface="Times"/>
              </a:rPr>
              <a:t>The Cochrane Library</a:t>
            </a:r>
            <a:r>
              <a:rPr lang="en-GB" sz="1000" dirty="0" smtClean="0">
                <a:latin typeface="Times"/>
              </a:rPr>
              <a:t>, a free Evidence Based medicine resource that provides access to systematic reviews carried out by the Cochrane Collaboration (who are seen as the ‘Gold standard’). Cochrane also contains the worlds largest searchable register of randomised control trials</a:t>
            </a:r>
            <a:r>
              <a:rPr lang="en-GB" sz="1000" baseline="0" dirty="0" smtClean="0">
                <a:latin typeface="Times"/>
              </a:rPr>
              <a:t> – </a:t>
            </a:r>
            <a:r>
              <a:rPr lang="en-GB" sz="1000" b="1" i="1" baseline="0" dirty="0" smtClean="0">
                <a:latin typeface="Times"/>
              </a:rPr>
              <a:t>demo and review groups</a:t>
            </a:r>
            <a:r>
              <a:rPr lang="en-GB" sz="1000" baseline="0" dirty="0" smtClean="0">
                <a:latin typeface="Times"/>
              </a:rPr>
              <a:t>.</a:t>
            </a:r>
            <a:endParaRPr lang="en-GB" sz="1000" dirty="0" smtClean="0">
              <a:latin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381000" y="381000"/>
            <a:ext cx="3124200" cy="788988"/>
          </a:xfrm>
          <a:prstGeom prst="rect">
            <a:avLst/>
          </a:prstGeom>
          <a:noFill/>
          <a:ln w="9525">
            <a:noFill/>
            <a:miter lim="800000"/>
            <a:headEnd/>
            <a:tailEnd/>
          </a:ln>
        </p:spPr>
      </p:pic>
      <p:pic>
        <p:nvPicPr>
          <p:cNvPr id="5" name="Picture 19" descr="college blue"/>
          <p:cNvPicPr>
            <a:picLocks noChangeAspect="1" noChangeArrowheads="1"/>
          </p:cNvPicPr>
          <p:nvPr userDrawn="1"/>
        </p:nvPicPr>
        <p:blipFill>
          <a:blip r:embed="rId3" cstate="print"/>
          <a:srcRect/>
          <a:stretch>
            <a:fillRect/>
          </a:stretch>
        </p:blipFill>
        <p:spPr bwMode="auto">
          <a:xfrm>
            <a:off x="179388" y="188913"/>
            <a:ext cx="2376487" cy="627062"/>
          </a:xfrm>
          <a:prstGeom prst="rect">
            <a:avLst/>
          </a:prstGeom>
          <a:noFill/>
          <a:ln w="9525">
            <a:noFill/>
            <a:miter lim="800000"/>
            <a:headEnd/>
            <a:tailEnd/>
          </a:ln>
        </p:spPr>
      </p:pic>
      <p:pic>
        <p:nvPicPr>
          <p:cNvPr id="6" name="Picture 25" descr="Logo_1_col"/>
          <p:cNvPicPr>
            <a:picLocks noChangeAspect="1" noChangeArrowheads="1"/>
          </p:cNvPicPr>
          <p:nvPr userDrawn="1"/>
        </p:nvPicPr>
        <p:blipFill>
          <a:blip r:embed="rId4" cstate="print"/>
          <a:srcRect/>
          <a:stretch>
            <a:fillRect/>
          </a:stretch>
        </p:blipFill>
        <p:spPr bwMode="auto">
          <a:xfrm>
            <a:off x="7164388" y="6118225"/>
            <a:ext cx="1422400" cy="406400"/>
          </a:xfrm>
          <a:prstGeom prst="rect">
            <a:avLst/>
          </a:prstGeom>
          <a:noFill/>
          <a:ln w="9525">
            <a:noFill/>
            <a:miter lim="800000"/>
            <a:headEnd/>
            <a:tailEnd/>
          </a:ln>
        </p:spPr>
      </p:pic>
      <p:sp>
        <p:nvSpPr>
          <p:cNvPr id="32770" name="Rectangle 2"/>
          <p:cNvSpPr>
            <a:spLocks noGrp="1" noChangeArrowheads="1"/>
          </p:cNvSpPr>
          <p:nvPr>
            <p:ph type="ctrTitle"/>
          </p:nvPr>
        </p:nvSpPr>
        <p:spPr>
          <a:xfrm>
            <a:off x="2413000" y="1628775"/>
            <a:ext cx="4751388" cy="1514475"/>
          </a:xfrm>
        </p:spPr>
        <p:txBody>
          <a:bodyPr/>
          <a:lstStyle>
            <a:lvl1pPr>
              <a:defRPr sz="3700">
                <a:solidFill>
                  <a:srgbClr val="0E207F"/>
                </a:solidFill>
              </a:defRPr>
            </a:lvl1pPr>
          </a:lstStyle>
          <a:p>
            <a:r>
              <a:rPr lang="en-GB"/>
              <a:t>Click to edit Master title style</a:t>
            </a:r>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700">
                <a:solidFill>
                  <a:schemeClr val="tx2"/>
                </a:solidFill>
              </a:defRPr>
            </a:lvl1pPr>
          </a:lstStyle>
          <a:p>
            <a:r>
              <a:rPr lang="en-GB"/>
              <a:t>Name of presenter</a:t>
            </a:r>
          </a:p>
          <a:p>
            <a:r>
              <a:rPr lang="en-GB"/>
              <a:t>Job title</a:t>
            </a:r>
          </a:p>
        </p:txBody>
      </p:sp>
      <p:sp>
        <p:nvSpPr>
          <p:cNvPr id="7" name="Rectangle 20"/>
          <p:cNvSpPr>
            <a:spLocks noGrp="1" noChangeArrowheads="1"/>
          </p:cNvSpPr>
          <p:nvPr>
            <p:ph type="ftr" sz="quarter" idx="10"/>
          </p:nvPr>
        </p:nvSpPr>
        <p:spPr bwMode="auto">
          <a:xfrm>
            <a:off x="250825" y="6165850"/>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000">
                <a:solidFill>
                  <a:srgbClr val="0E207F"/>
                </a:solidFill>
              </a:defRPr>
            </a:lvl1pPr>
          </a:lstStyle>
          <a:p>
            <a:r>
              <a:rPr lang="en-GB" altLang="en-GB"/>
              <a:t>© Imperial College London</a:t>
            </a: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95400"/>
            <a:ext cx="19431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1295400"/>
            <a:ext cx="56769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2954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62000" y="2514600"/>
            <a:ext cx="38100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4400" y="2514600"/>
            <a:ext cx="38100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12954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762000" y="2514600"/>
            <a:ext cx="3810000" cy="160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762000" y="4267200"/>
            <a:ext cx="3810000" cy="160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724400" y="2514600"/>
            <a:ext cx="38100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1295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514600"/>
            <a:ext cx="77724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1756" name="Text Box 12"/>
          <p:cNvSpPr txBox="1">
            <a:spLocks noChangeArrowheads="1"/>
          </p:cNvSpPr>
          <p:nvPr userDrawn="1"/>
        </p:nvSpPr>
        <p:spPr bwMode="auto">
          <a:xfrm>
            <a:off x="3032125" y="265113"/>
            <a:ext cx="184150" cy="366712"/>
          </a:xfrm>
          <a:prstGeom prst="rect">
            <a:avLst/>
          </a:prstGeom>
          <a:noFill/>
          <a:ln w="9525">
            <a:noFill/>
            <a:miter lim="800000"/>
            <a:headEnd/>
            <a:tailEnd/>
          </a:ln>
          <a:effectLst/>
        </p:spPr>
        <p:txBody>
          <a:bodyPr wrap="none">
            <a:spAutoFit/>
          </a:bodyPr>
          <a:lstStyle/>
          <a:p>
            <a:pPr eaLnBrk="0" hangingPunct="0">
              <a:spcBef>
                <a:spcPct val="20000"/>
              </a:spcBef>
            </a:pPr>
            <a:endParaRPr lang="en-GB"/>
          </a:p>
        </p:txBody>
      </p:sp>
      <p:pic>
        <p:nvPicPr>
          <p:cNvPr id="1029" name="Picture 25" descr="college blue"/>
          <p:cNvPicPr>
            <a:picLocks noChangeAspect="1" noChangeArrowheads="1"/>
          </p:cNvPicPr>
          <p:nvPr userDrawn="1"/>
        </p:nvPicPr>
        <p:blipFill>
          <a:blip r:embed="rId15" cstate="print"/>
          <a:srcRect/>
          <a:stretch>
            <a:fillRect/>
          </a:stretch>
        </p:blipFill>
        <p:spPr bwMode="auto">
          <a:xfrm>
            <a:off x="179388" y="188913"/>
            <a:ext cx="2376487" cy="627062"/>
          </a:xfrm>
          <a:prstGeom prst="rect">
            <a:avLst/>
          </a:prstGeom>
          <a:noFill/>
          <a:ln w="9525">
            <a:noFill/>
            <a:miter lim="800000"/>
            <a:headEnd/>
            <a:tailEnd/>
          </a:ln>
        </p:spPr>
      </p:pic>
      <p:pic>
        <p:nvPicPr>
          <p:cNvPr id="1030" name="Picture 26" descr="Logo_1_col"/>
          <p:cNvPicPr>
            <a:picLocks noChangeAspect="1" noChangeArrowheads="1"/>
          </p:cNvPicPr>
          <p:nvPr userDrawn="1"/>
        </p:nvPicPr>
        <p:blipFill>
          <a:blip r:embed="rId16" cstate="print"/>
          <a:srcRect/>
          <a:stretch>
            <a:fillRect/>
          </a:stretch>
        </p:blipFill>
        <p:spPr bwMode="auto">
          <a:xfrm>
            <a:off x="7164388" y="6118225"/>
            <a:ext cx="1422400" cy="406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2" r:id="rId13"/>
  </p:sldLayoutIdLst>
  <p:txStyles>
    <p:titleStyle>
      <a:lvl1pPr algn="l" rtl="0" eaLnBrk="0" fontAlgn="base" hangingPunct="0">
        <a:spcBef>
          <a:spcPct val="0"/>
        </a:spcBef>
        <a:spcAft>
          <a:spcPct val="0"/>
        </a:spcAft>
        <a:defRPr sz="3200" b="1">
          <a:solidFill>
            <a:srgbClr val="445188"/>
          </a:solidFill>
          <a:latin typeface="+mj-lt"/>
          <a:ea typeface="+mj-ea"/>
          <a:cs typeface="+mj-cs"/>
        </a:defRPr>
      </a:lvl1pPr>
      <a:lvl2pPr algn="l" rtl="0" eaLnBrk="0" fontAlgn="base" hangingPunct="0">
        <a:spcBef>
          <a:spcPct val="0"/>
        </a:spcBef>
        <a:spcAft>
          <a:spcPct val="0"/>
        </a:spcAft>
        <a:defRPr sz="3200" b="1">
          <a:solidFill>
            <a:srgbClr val="445188"/>
          </a:solidFill>
          <a:latin typeface="Arial" charset="0"/>
        </a:defRPr>
      </a:lvl2pPr>
      <a:lvl3pPr algn="l" rtl="0" eaLnBrk="0" fontAlgn="base" hangingPunct="0">
        <a:spcBef>
          <a:spcPct val="0"/>
        </a:spcBef>
        <a:spcAft>
          <a:spcPct val="0"/>
        </a:spcAft>
        <a:defRPr sz="3200" b="1">
          <a:solidFill>
            <a:srgbClr val="445188"/>
          </a:solidFill>
          <a:latin typeface="Arial" charset="0"/>
        </a:defRPr>
      </a:lvl3pPr>
      <a:lvl4pPr algn="l" rtl="0" eaLnBrk="0" fontAlgn="base" hangingPunct="0">
        <a:spcBef>
          <a:spcPct val="0"/>
        </a:spcBef>
        <a:spcAft>
          <a:spcPct val="0"/>
        </a:spcAft>
        <a:defRPr sz="3200" b="1">
          <a:solidFill>
            <a:srgbClr val="445188"/>
          </a:solidFill>
          <a:latin typeface="Arial" charset="0"/>
        </a:defRPr>
      </a:lvl4pPr>
      <a:lvl5pPr algn="l" rtl="0" eaLnBrk="0" fontAlgn="base" hangingPunct="0">
        <a:spcBef>
          <a:spcPct val="0"/>
        </a:spcBef>
        <a:spcAft>
          <a:spcPct val="0"/>
        </a:spcAft>
        <a:defRPr sz="3200" b="1">
          <a:solidFill>
            <a:srgbClr val="445188"/>
          </a:solidFill>
          <a:latin typeface="Arial" charset="0"/>
        </a:defRPr>
      </a:lvl5pPr>
      <a:lvl6pPr marL="457200" algn="l" rtl="0" eaLnBrk="0" fontAlgn="base" hangingPunct="0">
        <a:spcBef>
          <a:spcPct val="0"/>
        </a:spcBef>
        <a:spcAft>
          <a:spcPct val="0"/>
        </a:spcAft>
        <a:defRPr sz="3200" b="1">
          <a:solidFill>
            <a:srgbClr val="445188"/>
          </a:solidFill>
          <a:latin typeface="Arial" charset="0"/>
        </a:defRPr>
      </a:lvl6pPr>
      <a:lvl7pPr marL="914400" algn="l" rtl="0" eaLnBrk="0" fontAlgn="base" hangingPunct="0">
        <a:spcBef>
          <a:spcPct val="0"/>
        </a:spcBef>
        <a:spcAft>
          <a:spcPct val="0"/>
        </a:spcAft>
        <a:defRPr sz="3200" b="1">
          <a:solidFill>
            <a:srgbClr val="445188"/>
          </a:solidFill>
          <a:latin typeface="Arial" charset="0"/>
        </a:defRPr>
      </a:lvl7pPr>
      <a:lvl8pPr marL="1371600" algn="l" rtl="0" eaLnBrk="0" fontAlgn="base" hangingPunct="0">
        <a:spcBef>
          <a:spcPct val="0"/>
        </a:spcBef>
        <a:spcAft>
          <a:spcPct val="0"/>
        </a:spcAft>
        <a:defRPr sz="3200" b="1">
          <a:solidFill>
            <a:srgbClr val="445188"/>
          </a:solidFill>
          <a:latin typeface="Arial" charset="0"/>
        </a:defRPr>
      </a:lvl8pPr>
      <a:lvl9pPr marL="1828800" algn="l" rtl="0" eaLnBrk="0" fontAlgn="base" hangingPunct="0">
        <a:spcBef>
          <a:spcPct val="0"/>
        </a:spcBef>
        <a:spcAft>
          <a:spcPct val="0"/>
        </a:spcAft>
        <a:defRPr sz="3200" b="1">
          <a:solidFill>
            <a:srgbClr val="445188"/>
          </a:solidFill>
          <a:latin typeface="Arial" charset="0"/>
        </a:defRPr>
      </a:lvl9pPr>
    </p:titleStyle>
    <p:bodyStyle>
      <a:lvl1pPr marL="342900" indent="-342900" algn="l" rtl="0" eaLnBrk="0" fontAlgn="base" hangingPunct="0">
        <a:spcBef>
          <a:spcPct val="20000"/>
        </a:spcBef>
        <a:spcAft>
          <a:spcPct val="0"/>
        </a:spcAft>
        <a:buChar char="•"/>
        <a:defRPr sz="2800">
          <a:solidFill>
            <a:srgbClr val="445188"/>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a:solidFill>
            <a:srgbClr val="445188"/>
          </a:solidFill>
          <a:latin typeface="+mn-lt"/>
        </a:defRPr>
      </a:lvl2pPr>
      <a:lvl3pPr marL="1143000" indent="-228600" algn="l" rtl="0" eaLnBrk="0" fontAlgn="base" hangingPunct="0">
        <a:spcBef>
          <a:spcPct val="20000"/>
        </a:spcBef>
        <a:spcAft>
          <a:spcPct val="0"/>
        </a:spcAft>
        <a:buClr>
          <a:schemeClr val="bg1"/>
        </a:buClr>
        <a:buChar char="•"/>
        <a:defRPr sz="2400">
          <a:solidFill>
            <a:srgbClr val="445188"/>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thecochranelibrary.com/view/0/index.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imperial.ac.uk/librar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3.imperial.ac.uk/library"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k.perris@imperial.ac.uk" TargetMode="External"/><Relationship Id="rId7" Type="http://schemas.openxmlformats.org/officeDocument/2006/relationships/hyperlink" Target="mailto:j.cousins@imperial.ac.uk"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mailto:a.regan@imperial.ac.uk" TargetMode="External"/><Relationship Id="rId5" Type="http://schemas.openxmlformats.org/officeDocument/2006/relationships/hyperlink" Target="mailto:m.gainsford@imperial.ac.uk" TargetMode="External"/><Relationship Id="rId4" Type="http://schemas.openxmlformats.org/officeDocument/2006/relationships/hyperlink" Target="mailto:e.shaw@imperial.ac.u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3.imperial.ac.uk/library"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primo.lib.ic.ac.uk/primo_library/libweb/action/search.do?dscnt=1&amp;fromEshelf=false&amp;fromTop=true&amp;fromPreferences=false&amp;menuitem=0&amp;dstmp=1347963844796&amp;vid=ICL_VU1&amp;fromLogin=tru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imperial.ac.uk/imperialmobil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67544" y="2708920"/>
            <a:ext cx="8280920" cy="3240360"/>
          </a:xfrm>
        </p:spPr>
        <p:txBody>
          <a:bodyPr/>
          <a:lstStyle/>
          <a:p>
            <a:endParaRPr lang="en-GB" dirty="0" smtClean="0"/>
          </a:p>
          <a:p>
            <a:pPr algn="ctr">
              <a:buNone/>
            </a:pPr>
            <a:r>
              <a:rPr lang="en-GB" sz="3600" dirty="0" smtClean="0">
                <a:solidFill>
                  <a:schemeClr val="accent1">
                    <a:lumMod val="75000"/>
                  </a:schemeClr>
                </a:solidFill>
              </a:rPr>
              <a:t>Database </a:t>
            </a:r>
            <a:r>
              <a:rPr lang="en-GB" sz="3600" dirty="0" smtClean="0">
                <a:solidFill>
                  <a:schemeClr val="accent1">
                    <a:lumMod val="75000"/>
                  </a:schemeClr>
                </a:solidFill>
              </a:rPr>
              <a:t>search </a:t>
            </a:r>
            <a:r>
              <a:rPr lang="en-GB" sz="3600" dirty="0" smtClean="0">
                <a:solidFill>
                  <a:schemeClr val="accent1">
                    <a:lumMod val="75000"/>
                  </a:schemeClr>
                </a:solidFill>
              </a:rPr>
              <a:t>skills and </a:t>
            </a:r>
            <a:r>
              <a:rPr lang="en-GB" sz="3600" dirty="0" err="1" smtClean="0">
                <a:solidFill>
                  <a:schemeClr val="accent1">
                    <a:lumMod val="75000"/>
                  </a:schemeClr>
                </a:solidFill>
              </a:rPr>
              <a:t>RefWorks</a:t>
            </a:r>
            <a:endParaRPr lang="en-GB" sz="3600" dirty="0" smtClean="0">
              <a:solidFill>
                <a:schemeClr val="accent1">
                  <a:lumMod val="75000"/>
                </a:schemeClr>
              </a:solidFill>
            </a:endParaRPr>
          </a:p>
          <a:p>
            <a:pPr algn="ctr">
              <a:buNone/>
            </a:pPr>
            <a:endParaRPr lang="en-GB" sz="1400" b="1" dirty="0" smtClean="0">
              <a:solidFill>
                <a:schemeClr val="accent1">
                  <a:lumMod val="75000"/>
                </a:schemeClr>
              </a:solidFill>
            </a:endParaRPr>
          </a:p>
          <a:p>
            <a:pPr algn="ctr">
              <a:buNone/>
            </a:pPr>
            <a:r>
              <a:rPr lang="en-GB" dirty="0" smtClean="0">
                <a:solidFill>
                  <a:schemeClr val="tx1"/>
                </a:solidFill>
              </a:rPr>
              <a:t>BSc Endocrinology/BSc Reproductive &amp; Developmental Sciences</a:t>
            </a:r>
          </a:p>
          <a:p>
            <a:pPr algn="ctr">
              <a:buNone/>
            </a:pPr>
            <a:endParaRPr lang="en-GB" sz="1200" dirty="0" smtClean="0">
              <a:solidFill>
                <a:schemeClr val="tx1"/>
              </a:solidFill>
            </a:endParaRPr>
          </a:p>
          <a:p>
            <a:pPr algn="ctr">
              <a:buNone/>
            </a:pPr>
            <a:r>
              <a:rPr lang="en-GB" dirty="0" smtClean="0">
                <a:solidFill>
                  <a:schemeClr val="tx1"/>
                </a:solidFill>
              </a:rPr>
              <a:t>24/25 </a:t>
            </a:r>
            <a:r>
              <a:rPr lang="en-GB" dirty="0" smtClean="0">
                <a:solidFill>
                  <a:schemeClr val="tx1"/>
                </a:solidFill>
              </a:rPr>
              <a:t>September 2012</a:t>
            </a:r>
          </a:p>
          <a:p>
            <a:pPr algn="ctr">
              <a:buNone/>
            </a:pPr>
            <a:endParaRPr lang="en-GB" sz="1000" dirty="0" smtClean="0">
              <a:solidFill>
                <a:schemeClr val="tx1"/>
              </a:solidFill>
            </a:endParaRPr>
          </a:p>
          <a:p>
            <a:pPr algn="ctr">
              <a:buFontTx/>
              <a:buNone/>
            </a:pPr>
            <a:r>
              <a:rPr lang="en-GB" sz="2400" dirty="0" smtClean="0">
                <a:solidFill>
                  <a:schemeClr val="tx1"/>
                </a:solidFill>
              </a:rPr>
              <a:t>Michael Gainsford </a:t>
            </a:r>
          </a:p>
        </p:txBody>
      </p:sp>
      <p:pic>
        <p:nvPicPr>
          <p:cNvPr id="5" name="Picture 4"/>
          <p:cNvPicPr/>
          <p:nvPr/>
        </p:nvPicPr>
        <p:blipFill>
          <a:blip r:embed="rId3" cstate="print"/>
          <a:srcRect l="20728" t="53823" r="41668" b="30319"/>
          <a:stretch>
            <a:fillRect/>
          </a:stretch>
        </p:blipFill>
        <p:spPr bwMode="auto">
          <a:xfrm>
            <a:off x="1547664" y="1484784"/>
            <a:ext cx="5976664"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7772400" cy="1143000"/>
          </a:xfrm>
        </p:spPr>
        <p:txBody>
          <a:bodyPr/>
          <a:lstStyle/>
          <a:p>
            <a:r>
              <a:rPr lang="en-GB" dirty="0" smtClean="0">
                <a:solidFill>
                  <a:schemeClr val="accent1">
                    <a:lumMod val="75000"/>
                  </a:schemeClr>
                </a:solidFill>
              </a:rPr>
              <a:t>Cochrane Library Review Groups</a:t>
            </a:r>
            <a:endParaRPr lang="en-GB" dirty="0">
              <a:solidFill>
                <a:schemeClr val="tx1"/>
              </a:solidFill>
            </a:endParaRPr>
          </a:p>
        </p:txBody>
      </p:sp>
      <p:pic>
        <p:nvPicPr>
          <p:cNvPr id="3" name="Content Placeholder 2">
            <a:hlinkClick r:id="rId3"/>
          </p:cNvPr>
          <p:cNvPicPr>
            <a:picLocks noGrp="1" noChangeAspect="1" noChangeArrowheads="1"/>
          </p:cNvPicPr>
          <p:nvPr>
            <p:ph idx="1"/>
          </p:nvPr>
        </p:nvPicPr>
        <p:blipFill>
          <a:blip r:embed="rId4"/>
          <a:srcRect l="1312" t="17638" r="2625" b="6719"/>
          <a:stretch>
            <a:fillRect/>
          </a:stretch>
        </p:blipFill>
        <p:spPr bwMode="auto">
          <a:xfrm>
            <a:off x="251520" y="1628800"/>
            <a:ext cx="8545321" cy="420559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24744"/>
            <a:ext cx="7772400" cy="1313656"/>
          </a:xfrm>
        </p:spPr>
        <p:txBody>
          <a:bodyPr/>
          <a:lstStyle/>
          <a:p>
            <a:pPr lvl="1"/>
            <a:r>
              <a:rPr lang="en-GB" dirty="0" smtClean="0">
                <a:solidFill>
                  <a:schemeClr val="accent1">
                    <a:lumMod val="75000"/>
                  </a:schemeClr>
                </a:solidFill>
              </a:rPr>
              <a:t>Search strategies</a:t>
            </a:r>
            <a:r>
              <a:rPr lang="en-GB" dirty="0" smtClean="0">
                <a:solidFill>
                  <a:schemeClr val="tx1"/>
                </a:solidFill>
              </a:rPr>
              <a:t/>
            </a:r>
            <a:br>
              <a:rPr lang="en-GB" dirty="0" smtClean="0">
                <a:solidFill>
                  <a:schemeClr val="tx1"/>
                </a:solidFill>
              </a:rPr>
            </a:br>
            <a:endParaRPr lang="en-GB" dirty="0">
              <a:solidFill>
                <a:schemeClr val="tx1"/>
              </a:solidFill>
            </a:endParaRPr>
          </a:p>
        </p:txBody>
      </p:sp>
      <p:sp>
        <p:nvSpPr>
          <p:cNvPr id="3" name="Content Placeholder 2"/>
          <p:cNvSpPr>
            <a:spLocks noGrp="1"/>
          </p:cNvSpPr>
          <p:nvPr>
            <p:ph idx="1"/>
          </p:nvPr>
        </p:nvSpPr>
        <p:spPr>
          <a:xfrm>
            <a:off x="683568" y="2204864"/>
            <a:ext cx="7772400" cy="2798440"/>
          </a:xfrm>
        </p:spPr>
        <p:txBody>
          <a:bodyPr/>
          <a:lstStyle/>
          <a:p>
            <a:r>
              <a:rPr lang="en-GB" dirty="0" smtClean="0">
                <a:solidFill>
                  <a:schemeClr val="tx1"/>
                </a:solidFill>
              </a:rPr>
              <a:t>Create a comprehensive search strategy</a:t>
            </a:r>
          </a:p>
          <a:p>
            <a:pPr lvl="1"/>
            <a:r>
              <a:rPr lang="en-GB" sz="2800" dirty="0" smtClean="0">
                <a:solidFill>
                  <a:schemeClr val="tx1"/>
                </a:solidFill>
              </a:rPr>
              <a:t>Clearly define your search concepts</a:t>
            </a:r>
          </a:p>
          <a:p>
            <a:pPr lvl="1"/>
            <a:r>
              <a:rPr lang="en-GB" sz="2800" dirty="0" smtClean="0">
                <a:solidFill>
                  <a:schemeClr val="tx1"/>
                </a:solidFill>
              </a:rPr>
              <a:t>Identify relevant keywords</a:t>
            </a:r>
          </a:p>
          <a:p>
            <a:pPr lvl="1"/>
            <a:r>
              <a:rPr lang="en-GB" sz="2800" dirty="0" smtClean="0">
                <a:solidFill>
                  <a:schemeClr val="tx1"/>
                </a:solidFill>
              </a:rPr>
              <a:t>Combine your keywords together to retrieve relevant papers</a:t>
            </a:r>
          </a:p>
          <a:p>
            <a:pPr>
              <a:buNone/>
            </a:pP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a:xfrm>
            <a:off x="179512" y="908720"/>
            <a:ext cx="7772400" cy="863600"/>
          </a:xfrm>
        </p:spPr>
        <p:txBody>
          <a:bodyPr/>
          <a:lstStyle/>
          <a:p>
            <a:r>
              <a:rPr lang="en-GB" dirty="0">
                <a:solidFill>
                  <a:schemeClr val="accent1">
                    <a:lumMod val="75000"/>
                  </a:schemeClr>
                </a:solidFill>
              </a:rPr>
              <a:t>Planning your search</a:t>
            </a:r>
          </a:p>
        </p:txBody>
      </p:sp>
      <p:sp>
        <p:nvSpPr>
          <p:cNvPr id="535555" name="Rectangle 3"/>
          <p:cNvSpPr>
            <a:spLocks noGrp="1" noChangeArrowheads="1"/>
          </p:cNvSpPr>
          <p:nvPr>
            <p:ph type="body" idx="1"/>
          </p:nvPr>
        </p:nvSpPr>
        <p:spPr>
          <a:xfrm>
            <a:off x="395288" y="1773238"/>
            <a:ext cx="8131175" cy="4176712"/>
          </a:xfrm>
        </p:spPr>
        <p:txBody>
          <a:bodyPr/>
          <a:lstStyle/>
          <a:p>
            <a:pPr>
              <a:buFontTx/>
              <a:buNone/>
            </a:pPr>
            <a:endParaRPr lang="en-GB" dirty="0">
              <a:solidFill>
                <a:schemeClr val="tx1"/>
              </a:solidFill>
            </a:endParaRPr>
          </a:p>
          <a:p>
            <a:pPr>
              <a:buFontTx/>
              <a:buNone/>
            </a:pPr>
            <a:r>
              <a:rPr lang="en-GB" b="1" dirty="0">
                <a:solidFill>
                  <a:schemeClr val="tx1"/>
                </a:solidFill>
              </a:rPr>
              <a:t>Before you start Searching…….</a:t>
            </a:r>
          </a:p>
          <a:p>
            <a:pPr>
              <a:buFontTx/>
              <a:buNone/>
            </a:pPr>
            <a:endParaRPr lang="en-GB" b="1" dirty="0">
              <a:solidFill>
                <a:schemeClr val="tx1"/>
              </a:solidFill>
            </a:endParaRPr>
          </a:p>
          <a:p>
            <a:pPr>
              <a:buFontTx/>
              <a:buNone/>
            </a:pPr>
            <a:r>
              <a:rPr lang="en-GB" b="1" dirty="0">
                <a:solidFill>
                  <a:schemeClr val="tx1"/>
                </a:solidFill>
              </a:rPr>
              <a:t>Make sure you have:</a:t>
            </a:r>
          </a:p>
          <a:p>
            <a:r>
              <a:rPr lang="en-GB" dirty="0">
                <a:solidFill>
                  <a:schemeClr val="tx1"/>
                </a:solidFill>
              </a:rPr>
              <a:t>Asked a focused, answerable question</a:t>
            </a:r>
          </a:p>
          <a:p>
            <a:r>
              <a:rPr lang="en-GB" dirty="0">
                <a:solidFill>
                  <a:schemeClr val="tx1"/>
                </a:solidFill>
              </a:rPr>
              <a:t>Broken your search down into its key concepts</a:t>
            </a:r>
          </a:p>
          <a:p>
            <a:pPr>
              <a:buFontTx/>
              <a:buNone/>
            </a:pPr>
            <a:endParaRPr lang="en-GB" dirty="0">
              <a:solidFill>
                <a:schemeClr val="tx1"/>
              </a:solidFill>
            </a:endParaRPr>
          </a:p>
          <a:p>
            <a:endParaRPr lang="en-GB" dirty="0">
              <a:solidFill>
                <a:schemeClr val="tx1"/>
              </a:solidFill>
            </a:endParaRPr>
          </a:p>
          <a:p>
            <a:pPr>
              <a:buFontTx/>
              <a:buNone/>
            </a:pPr>
            <a:endParaRPr lang="en-GB" dirty="0">
              <a:solidFill>
                <a:schemeClr val="tx1"/>
              </a:solidFill>
            </a:endParaRPr>
          </a:p>
          <a:p>
            <a:endParaRPr lang="en-GB" sz="2400" dirty="0">
              <a:solidFill>
                <a:schemeClr val="tx1"/>
              </a:solidFill>
            </a:endParaRPr>
          </a:p>
          <a:p>
            <a:endParaRPr lang="en-GB" sz="2400" dirty="0">
              <a:solidFill>
                <a:schemeClr val="tx1"/>
              </a:solidFill>
            </a:endParaRPr>
          </a:p>
          <a:p>
            <a:pPr>
              <a:buFontTx/>
              <a:buNone/>
            </a:pPr>
            <a:endParaRPr lang="en-GB" sz="2400" dirty="0">
              <a:solidFill>
                <a:schemeClr val="tx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179512" y="980728"/>
            <a:ext cx="7924800" cy="914400"/>
          </a:xfrm>
        </p:spPr>
        <p:txBody>
          <a:bodyPr/>
          <a:lstStyle/>
          <a:p>
            <a:r>
              <a:rPr lang="en-GB" dirty="0">
                <a:solidFill>
                  <a:schemeClr val="accent1">
                    <a:lumMod val="75000"/>
                  </a:schemeClr>
                </a:solidFill>
              </a:rPr>
              <a:t>Ask a focused, answerable question</a:t>
            </a:r>
          </a:p>
        </p:txBody>
      </p:sp>
      <p:sp>
        <p:nvSpPr>
          <p:cNvPr id="537603" name="Rectangle 3"/>
          <p:cNvSpPr>
            <a:spLocks noGrp="1" noChangeArrowheads="1"/>
          </p:cNvSpPr>
          <p:nvPr>
            <p:ph type="body" idx="1"/>
          </p:nvPr>
        </p:nvSpPr>
        <p:spPr>
          <a:xfrm>
            <a:off x="357158" y="2214554"/>
            <a:ext cx="7989887" cy="2655894"/>
          </a:xfrm>
        </p:spPr>
        <p:txBody>
          <a:bodyPr/>
          <a:lstStyle/>
          <a:p>
            <a:pPr>
              <a:lnSpc>
                <a:spcPct val="80000"/>
              </a:lnSpc>
              <a:buNone/>
            </a:pPr>
            <a:r>
              <a:rPr lang="en-US" dirty="0" smtClean="0">
                <a:solidFill>
                  <a:schemeClr val="tx1"/>
                </a:solidFill>
              </a:rPr>
              <a:t>How effective is exercise?</a:t>
            </a:r>
            <a:endParaRPr lang="en-US" dirty="0">
              <a:solidFill>
                <a:schemeClr val="tx1"/>
              </a:solidFill>
            </a:endParaRPr>
          </a:p>
          <a:p>
            <a:pPr>
              <a:lnSpc>
                <a:spcPct val="80000"/>
              </a:lnSpc>
              <a:buFontTx/>
              <a:buNone/>
            </a:pPr>
            <a:endParaRPr lang="en-US" dirty="0">
              <a:solidFill>
                <a:schemeClr val="tx1"/>
              </a:solidFill>
            </a:endParaRPr>
          </a:p>
          <a:p>
            <a:pPr>
              <a:lnSpc>
                <a:spcPct val="80000"/>
              </a:lnSpc>
              <a:buNone/>
            </a:pPr>
            <a:r>
              <a:rPr lang="en-US" dirty="0">
                <a:solidFill>
                  <a:schemeClr val="tx1"/>
                </a:solidFill>
              </a:rPr>
              <a:t>	</a:t>
            </a:r>
            <a:r>
              <a:rPr lang="en-US" dirty="0" smtClean="0">
                <a:solidFill>
                  <a:srgbClr val="FF0000"/>
                </a:solidFill>
              </a:rPr>
              <a:t>How effective is physical training for interstitial lung disease? </a:t>
            </a:r>
            <a:endParaRPr lang="en-GB" dirty="0" smtClean="0">
              <a:solidFill>
                <a:srgbClr val="FF0000"/>
              </a:solidFill>
            </a:endParaRPr>
          </a:p>
          <a:p>
            <a:pPr>
              <a:lnSpc>
                <a:spcPct val="80000"/>
              </a:lnSpc>
              <a:buFontTx/>
              <a:buNone/>
            </a:pPr>
            <a:endParaRPr lang="en-US" dirty="0" smtClean="0">
              <a:solidFill>
                <a:srgbClr val="FF0000"/>
              </a:solidFill>
            </a:endParaRPr>
          </a:p>
          <a:p>
            <a:pPr>
              <a:lnSpc>
                <a:spcPct val="80000"/>
              </a:lnSpc>
              <a:buFontTx/>
              <a:buNone/>
            </a:pPr>
            <a:r>
              <a:rPr lang="en-US" dirty="0" smtClean="0">
                <a:solidFill>
                  <a:schemeClr val="tx1"/>
                </a:solidFill>
              </a:rPr>
              <a:t>How effective is magnesium sulfate?</a:t>
            </a:r>
            <a:endParaRPr lang="en-US" dirty="0" smtClean="0">
              <a:solidFill>
                <a:srgbClr val="FF0000"/>
              </a:solidFill>
            </a:endParaRPr>
          </a:p>
          <a:p>
            <a:pPr>
              <a:lnSpc>
                <a:spcPct val="80000"/>
              </a:lnSpc>
              <a:buFontTx/>
              <a:buNone/>
            </a:pPr>
            <a:endParaRPr lang="en-US" dirty="0" smtClean="0">
              <a:solidFill>
                <a:srgbClr val="FF0000"/>
              </a:solidFill>
            </a:endParaRPr>
          </a:p>
          <a:p>
            <a:pPr>
              <a:lnSpc>
                <a:spcPct val="80000"/>
              </a:lnSpc>
              <a:buNone/>
            </a:pPr>
            <a:r>
              <a:rPr lang="en-US" dirty="0" smtClean="0">
                <a:solidFill>
                  <a:srgbClr val="FF0000"/>
                </a:solidFill>
              </a:rPr>
              <a:t>How effective is inhaled magnesium sulfate in the treatment of acute asthma?  </a:t>
            </a:r>
            <a:endParaRPr lang="en-GB" dirty="0" smtClean="0">
              <a:solidFill>
                <a:srgbClr val="FF3300"/>
              </a:solidFill>
            </a:endParaRPr>
          </a:p>
          <a:p>
            <a:pPr>
              <a:lnSpc>
                <a:spcPct val="80000"/>
              </a:lnSpc>
              <a:buFontTx/>
              <a:buNone/>
            </a:pPr>
            <a:endParaRPr lang="en-US" dirty="0">
              <a:solidFill>
                <a:srgbClr val="FF0000"/>
              </a:solidFill>
            </a:endParaRPr>
          </a:p>
          <a:p>
            <a:pPr>
              <a:lnSpc>
                <a:spcPct val="80000"/>
              </a:lnSpc>
              <a:buFontTx/>
              <a:buNone/>
            </a:pPr>
            <a:endParaRPr lang="en-US" dirty="0">
              <a:solidFill>
                <a:srgbClr val="FF0000"/>
              </a:solidFill>
            </a:endParaRPr>
          </a:p>
          <a:p>
            <a:pPr>
              <a:lnSpc>
                <a:spcPct val="80000"/>
              </a:lnSpc>
              <a:buFontTx/>
              <a:buNone/>
            </a:pPr>
            <a:endParaRPr lang="en-US" dirty="0">
              <a:solidFill>
                <a:srgbClr val="FF0000"/>
              </a:solidFill>
            </a:endParaRPr>
          </a:p>
          <a:p>
            <a:pPr>
              <a:lnSpc>
                <a:spcPct val="80000"/>
              </a:lnSpc>
              <a:buFontTx/>
              <a:buNone/>
            </a:pPr>
            <a:endParaRPr lang="en-US" sz="300" dirty="0"/>
          </a:p>
          <a:p>
            <a:pPr>
              <a:lnSpc>
                <a:spcPct val="80000"/>
              </a:lnSpc>
              <a:buFontTx/>
              <a:buNone/>
            </a:pPr>
            <a:endParaRPr lang="en-US" sz="600" dirty="0"/>
          </a:p>
        </p:txBody>
      </p:sp>
      <p:sp>
        <p:nvSpPr>
          <p:cNvPr id="537604" name="Line 4"/>
          <p:cNvSpPr>
            <a:spLocks noChangeShapeType="1"/>
          </p:cNvSpPr>
          <p:nvPr/>
        </p:nvSpPr>
        <p:spPr bwMode="auto">
          <a:xfrm>
            <a:off x="827088" y="2060575"/>
            <a:ext cx="5329237" cy="73025"/>
          </a:xfrm>
          <a:prstGeom prst="line">
            <a:avLst/>
          </a:prstGeom>
          <a:noFill/>
          <a:ln w="9525">
            <a:noFill/>
            <a:round/>
            <a:headEnd/>
            <a:tailEnd/>
          </a:ln>
          <a:effectLst/>
        </p:spPr>
        <p:txBody>
          <a:bodyPr/>
          <a:lstStyle/>
          <a:p>
            <a:endParaRPr lang="en-GB"/>
          </a:p>
        </p:txBody>
      </p:sp>
      <p:sp>
        <p:nvSpPr>
          <p:cNvPr id="537605" name="Line 5"/>
          <p:cNvSpPr>
            <a:spLocks noChangeShapeType="1"/>
          </p:cNvSpPr>
          <p:nvPr/>
        </p:nvSpPr>
        <p:spPr bwMode="auto">
          <a:xfrm>
            <a:off x="755650" y="2133600"/>
            <a:ext cx="5688013" cy="0"/>
          </a:xfrm>
          <a:prstGeom prst="line">
            <a:avLst/>
          </a:prstGeom>
          <a:noFill/>
          <a:ln w="9525">
            <a:noFill/>
            <a:round/>
            <a:headEnd/>
            <a:tailEnd/>
          </a:ln>
          <a:effectLst/>
        </p:spPr>
        <p:txBody>
          <a:bodyPr/>
          <a:lstStyle/>
          <a:p>
            <a:endParaRPr lang="en-GB"/>
          </a:p>
        </p:txBody>
      </p:sp>
      <p:sp>
        <p:nvSpPr>
          <p:cNvPr id="537606" name="Line 6"/>
          <p:cNvSpPr>
            <a:spLocks noChangeShapeType="1"/>
          </p:cNvSpPr>
          <p:nvPr/>
        </p:nvSpPr>
        <p:spPr bwMode="auto">
          <a:xfrm>
            <a:off x="827088" y="1989138"/>
            <a:ext cx="5761037" cy="0"/>
          </a:xfrm>
          <a:prstGeom prst="line">
            <a:avLst/>
          </a:prstGeom>
          <a:noFill/>
          <a:ln w="9525">
            <a:noFill/>
            <a:round/>
            <a:headEnd/>
            <a:tailEnd/>
          </a:ln>
          <a:effec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7603">
                                            <p:txEl>
                                              <p:pRg st="2" end="2"/>
                                            </p:txEl>
                                          </p:spTgt>
                                        </p:tgtEl>
                                        <p:attrNameLst>
                                          <p:attrName>style.visibility</p:attrName>
                                        </p:attrNameLst>
                                      </p:cBhvr>
                                      <p:to>
                                        <p:strVal val="visible"/>
                                      </p:to>
                                    </p:set>
                                    <p:anim calcmode="lin" valueType="num">
                                      <p:cBhvr additive="base">
                                        <p:cTn id="7" dur="500" fill="hold"/>
                                        <p:tgtEl>
                                          <p:spTgt spid="53760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7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7603">
                                            <p:txEl>
                                              <p:pRg st="4" end="4"/>
                                            </p:txEl>
                                          </p:spTgt>
                                        </p:tgtEl>
                                        <p:attrNameLst>
                                          <p:attrName>style.visibility</p:attrName>
                                        </p:attrNameLst>
                                      </p:cBhvr>
                                      <p:to>
                                        <p:strVal val="visible"/>
                                      </p:to>
                                    </p:set>
                                    <p:anim calcmode="lin" valueType="num">
                                      <p:cBhvr additive="base">
                                        <p:cTn id="13" dur="500" fill="hold"/>
                                        <p:tgtEl>
                                          <p:spTgt spid="53760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7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37603">
                                            <p:txEl>
                                              <p:pRg st="6" end="6"/>
                                            </p:txEl>
                                          </p:spTgt>
                                        </p:tgtEl>
                                        <p:attrNameLst>
                                          <p:attrName>style.visibility</p:attrName>
                                        </p:attrNameLst>
                                      </p:cBhvr>
                                      <p:to>
                                        <p:strVal val="visible"/>
                                      </p:to>
                                    </p:set>
                                    <p:anim calcmode="lin" valueType="num">
                                      <p:cBhvr additive="base">
                                        <p:cTn id="19" dur="500" fill="hold"/>
                                        <p:tgtEl>
                                          <p:spTgt spid="53760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76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a:xfrm>
            <a:off x="179512" y="908720"/>
            <a:ext cx="7772400" cy="936774"/>
          </a:xfrm>
        </p:spPr>
        <p:txBody>
          <a:bodyPr/>
          <a:lstStyle/>
          <a:p>
            <a:r>
              <a:rPr lang="en-GB" dirty="0" smtClean="0">
                <a:solidFill>
                  <a:schemeClr val="accent1">
                    <a:lumMod val="75000"/>
                  </a:schemeClr>
                </a:solidFill>
              </a:rPr>
              <a:t>Planning your search</a:t>
            </a:r>
            <a:endParaRPr lang="en-GB" dirty="0">
              <a:solidFill>
                <a:schemeClr val="tx1"/>
              </a:solidFill>
            </a:endParaRPr>
          </a:p>
        </p:txBody>
      </p:sp>
      <p:sp>
        <p:nvSpPr>
          <p:cNvPr id="543747" name="Rectangle 3"/>
          <p:cNvSpPr>
            <a:spLocks noGrp="1" noChangeArrowheads="1"/>
          </p:cNvSpPr>
          <p:nvPr>
            <p:ph type="body" idx="1"/>
          </p:nvPr>
        </p:nvSpPr>
        <p:spPr>
          <a:xfrm>
            <a:off x="323528" y="1844824"/>
            <a:ext cx="7772400" cy="648221"/>
          </a:xfrm>
        </p:spPr>
        <p:txBody>
          <a:bodyPr/>
          <a:lstStyle/>
          <a:p>
            <a:pPr>
              <a:spcBef>
                <a:spcPct val="0"/>
              </a:spcBef>
              <a:buClr>
                <a:schemeClr val="bg1"/>
              </a:buClr>
              <a:buFontTx/>
              <a:buNone/>
            </a:pPr>
            <a:r>
              <a:rPr lang="en-GB" sz="2400" dirty="0">
                <a:solidFill>
                  <a:schemeClr val="tx1"/>
                </a:solidFill>
              </a:rPr>
              <a:t>Break it down into separate keywords / subjects</a:t>
            </a:r>
            <a:r>
              <a:rPr lang="en-GB" dirty="0"/>
              <a:t> </a:t>
            </a:r>
          </a:p>
          <a:p>
            <a:pPr>
              <a:spcBef>
                <a:spcPct val="0"/>
              </a:spcBef>
              <a:buClr>
                <a:schemeClr val="bg1"/>
              </a:buClr>
              <a:buFontTx/>
              <a:buNone/>
            </a:pPr>
            <a:endParaRPr lang="en-GB" dirty="0"/>
          </a:p>
          <a:p>
            <a:pPr lvl="1" eaLnBrk="1" hangingPunct="1">
              <a:buClr>
                <a:schemeClr val="bg1"/>
              </a:buClr>
              <a:buFontTx/>
              <a:buNone/>
            </a:pPr>
            <a:endParaRPr lang="en-GB" sz="2800" dirty="0">
              <a:solidFill>
                <a:srgbClr val="45528B"/>
              </a:solidFill>
            </a:endParaRPr>
          </a:p>
          <a:p>
            <a:pPr>
              <a:spcBef>
                <a:spcPct val="0"/>
              </a:spcBef>
              <a:buClr>
                <a:schemeClr val="bg1"/>
              </a:buClr>
              <a:buFontTx/>
              <a:buNone/>
            </a:pPr>
            <a:r>
              <a:rPr lang="en-GB" sz="2400" dirty="0"/>
              <a:t>	</a:t>
            </a:r>
          </a:p>
        </p:txBody>
      </p:sp>
      <p:sp>
        <p:nvSpPr>
          <p:cNvPr id="543748" name="Text Box 4"/>
          <p:cNvSpPr txBox="1">
            <a:spLocks noChangeArrowheads="1"/>
          </p:cNvSpPr>
          <p:nvPr/>
        </p:nvSpPr>
        <p:spPr bwMode="auto">
          <a:xfrm>
            <a:off x="396875" y="2708275"/>
            <a:ext cx="2159000" cy="2451100"/>
          </a:xfrm>
          <a:prstGeom prst="rect">
            <a:avLst/>
          </a:prstGeom>
          <a:solidFill>
            <a:srgbClr val="FFFFFF"/>
          </a:solidFill>
          <a:ln w="9525">
            <a:solidFill>
              <a:srgbClr val="000000"/>
            </a:solidFill>
            <a:miter lim="800000"/>
            <a:headEnd/>
            <a:tailEnd/>
          </a:ln>
        </p:spPr>
        <p:txBody>
          <a:bodyPr lIns="54000"/>
          <a:lstStyle/>
          <a:p>
            <a:pPr marL="342900" indent="-342900" algn="ctr"/>
            <a:r>
              <a:rPr lang="en-GB" sz="2000" b="1" dirty="0">
                <a:solidFill>
                  <a:schemeClr val="tx1"/>
                </a:solidFill>
              </a:rPr>
              <a:t>Concept 1</a:t>
            </a:r>
          </a:p>
          <a:p>
            <a:pPr marL="342900" indent="-342900" algn="ctr"/>
            <a:endParaRPr lang="en-GB" sz="1400" dirty="0">
              <a:solidFill>
                <a:schemeClr val="tx1"/>
              </a:solidFill>
            </a:endParaRPr>
          </a:p>
          <a:p>
            <a:pPr marL="342900" indent="-342900" algn="ctr"/>
            <a:endParaRPr lang="en-GB" sz="1600" b="1" dirty="0">
              <a:solidFill>
                <a:schemeClr val="tx1"/>
              </a:solidFill>
            </a:endParaRPr>
          </a:p>
          <a:p>
            <a:pPr marL="342900" indent="-342900" algn="ctr"/>
            <a:r>
              <a:rPr lang="en-GB" sz="1600" b="1" dirty="0" smtClean="0">
                <a:solidFill>
                  <a:schemeClr val="tx1"/>
                </a:solidFill>
              </a:rPr>
              <a:t>Self-Monitoring</a:t>
            </a:r>
            <a:endParaRPr lang="en-GB" sz="1600" b="1" dirty="0">
              <a:solidFill>
                <a:schemeClr val="tx1"/>
              </a:solidFill>
            </a:endParaRPr>
          </a:p>
          <a:p>
            <a:pPr marL="342900" indent="-342900" algn="ctr"/>
            <a:endParaRPr lang="en-GB" b="1" dirty="0">
              <a:solidFill>
                <a:schemeClr val="tx1"/>
              </a:solidFill>
            </a:endParaRPr>
          </a:p>
        </p:txBody>
      </p:sp>
      <p:sp>
        <p:nvSpPr>
          <p:cNvPr id="543749" name="Text Box 5"/>
          <p:cNvSpPr txBox="1">
            <a:spLocks noChangeArrowheads="1"/>
          </p:cNvSpPr>
          <p:nvPr/>
        </p:nvSpPr>
        <p:spPr bwMode="auto">
          <a:xfrm>
            <a:off x="3492500" y="2708275"/>
            <a:ext cx="2160588" cy="2449513"/>
          </a:xfrm>
          <a:prstGeom prst="rect">
            <a:avLst/>
          </a:prstGeom>
          <a:solidFill>
            <a:srgbClr val="FFFFFF"/>
          </a:solidFill>
          <a:ln w="9525">
            <a:solidFill>
              <a:srgbClr val="000000"/>
            </a:solidFill>
            <a:miter lim="800000"/>
            <a:headEnd/>
            <a:tailEnd/>
          </a:ln>
        </p:spPr>
        <p:txBody>
          <a:bodyPr lIns="54000"/>
          <a:lstStyle/>
          <a:p>
            <a:pPr algn="ctr"/>
            <a:r>
              <a:rPr lang="en-GB" sz="2000" b="1" dirty="0">
                <a:solidFill>
                  <a:schemeClr val="tx1"/>
                </a:solidFill>
              </a:rPr>
              <a:t>Concept 2</a:t>
            </a:r>
          </a:p>
          <a:p>
            <a:pPr algn="ctr"/>
            <a:endParaRPr lang="en-GB" sz="1600" dirty="0">
              <a:solidFill>
                <a:schemeClr val="tx1"/>
              </a:solidFill>
            </a:endParaRPr>
          </a:p>
          <a:p>
            <a:pPr algn="ctr"/>
            <a:endParaRPr lang="en-GB" sz="1400" dirty="0">
              <a:solidFill>
                <a:schemeClr val="tx1"/>
              </a:solidFill>
            </a:endParaRPr>
          </a:p>
          <a:p>
            <a:pPr algn="ctr"/>
            <a:r>
              <a:rPr lang="en-GB" sz="1600" b="1" dirty="0" smtClean="0">
                <a:solidFill>
                  <a:schemeClr val="tx1"/>
                </a:solidFill>
              </a:rPr>
              <a:t>Blood glucose</a:t>
            </a:r>
            <a:endParaRPr lang="en-GB" sz="1600" b="1" dirty="0">
              <a:solidFill>
                <a:schemeClr val="tx1"/>
              </a:solidFill>
            </a:endParaRPr>
          </a:p>
          <a:p>
            <a:pPr algn="ctr"/>
            <a:endParaRPr lang="en-GB" sz="1600" b="1" dirty="0">
              <a:solidFill>
                <a:schemeClr val="tx1"/>
              </a:solidFill>
            </a:endParaRPr>
          </a:p>
          <a:p>
            <a:pPr algn="ctr"/>
            <a:endParaRPr lang="en-GB" sz="1600" b="1" dirty="0">
              <a:solidFill>
                <a:schemeClr val="tx1"/>
              </a:solidFill>
            </a:endParaRPr>
          </a:p>
        </p:txBody>
      </p:sp>
      <p:sp>
        <p:nvSpPr>
          <p:cNvPr id="543750" name="Text Box 6"/>
          <p:cNvSpPr txBox="1">
            <a:spLocks noChangeArrowheads="1"/>
          </p:cNvSpPr>
          <p:nvPr/>
        </p:nvSpPr>
        <p:spPr bwMode="auto">
          <a:xfrm>
            <a:off x="6516688" y="2708275"/>
            <a:ext cx="2160587" cy="2451100"/>
          </a:xfrm>
          <a:prstGeom prst="rect">
            <a:avLst/>
          </a:prstGeom>
          <a:solidFill>
            <a:srgbClr val="FFFFFF"/>
          </a:solidFill>
          <a:ln w="9525">
            <a:solidFill>
              <a:srgbClr val="000000"/>
            </a:solidFill>
            <a:miter lim="800000"/>
            <a:headEnd/>
            <a:tailEnd/>
          </a:ln>
        </p:spPr>
        <p:txBody>
          <a:bodyPr lIns="54000"/>
          <a:lstStyle/>
          <a:p>
            <a:pPr algn="ctr"/>
            <a:r>
              <a:rPr lang="en-GB" sz="2000" b="1" dirty="0">
                <a:solidFill>
                  <a:schemeClr val="tx1"/>
                </a:solidFill>
              </a:rPr>
              <a:t>Concept 3</a:t>
            </a:r>
          </a:p>
          <a:p>
            <a:pPr algn="ctr"/>
            <a:endParaRPr lang="en-GB" sz="1600" dirty="0">
              <a:solidFill>
                <a:schemeClr val="tx1"/>
              </a:solidFill>
            </a:endParaRPr>
          </a:p>
          <a:p>
            <a:pPr algn="ctr"/>
            <a:endParaRPr lang="en-GB" sz="1400" dirty="0">
              <a:solidFill>
                <a:schemeClr val="tx1"/>
              </a:solidFill>
            </a:endParaRPr>
          </a:p>
          <a:p>
            <a:pPr algn="ctr"/>
            <a:r>
              <a:rPr lang="en-GB" sz="1600" b="1" dirty="0" smtClean="0">
                <a:solidFill>
                  <a:schemeClr val="tx1"/>
                </a:solidFill>
              </a:rPr>
              <a:t>Diabetes</a:t>
            </a:r>
            <a:endParaRPr lang="en-GB" sz="1600" b="1" dirty="0">
              <a:solidFill>
                <a:schemeClr val="tx1"/>
              </a:solidFill>
            </a:endParaRPr>
          </a:p>
        </p:txBody>
      </p:sp>
      <p:sp>
        <p:nvSpPr>
          <p:cNvPr id="543751" name="Rectangle 7"/>
          <p:cNvSpPr>
            <a:spLocks noChangeArrowheads="1"/>
          </p:cNvSpPr>
          <p:nvPr/>
        </p:nvSpPr>
        <p:spPr bwMode="auto">
          <a:xfrm>
            <a:off x="468313" y="5445125"/>
            <a:ext cx="6191250" cy="830997"/>
          </a:xfrm>
          <a:prstGeom prst="rect">
            <a:avLst/>
          </a:prstGeom>
          <a:noFill/>
          <a:ln w="9525" algn="ctr">
            <a:noFill/>
            <a:miter lim="800000"/>
            <a:headEnd/>
            <a:tailEnd/>
          </a:ln>
          <a:effectLst/>
        </p:spPr>
        <p:txBody>
          <a:bodyPr>
            <a:spAutoFit/>
          </a:bodyPr>
          <a:lstStyle/>
          <a:p>
            <a:r>
              <a:rPr lang="en-GB" sz="2400" dirty="0" smtClean="0">
                <a:solidFill>
                  <a:srgbClr val="FF0000"/>
                </a:solidFill>
              </a:rPr>
              <a:t>Is self-monitoring effective for blood glucose control in patients with diabetes?</a:t>
            </a:r>
            <a:endParaRPr lang="en-GB" sz="2400" dirty="0">
              <a:solidFill>
                <a:srgbClr val="FF00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179512" y="836712"/>
            <a:ext cx="7772400" cy="1143000"/>
          </a:xfrm>
        </p:spPr>
        <p:txBody>
          <a:bodyPr/>
          <a:lstStyle/>
          <a:p>
            <a:r>
              <a:rPr lang="en-GB" dirty="0">
                <a:solidFill>
                  <a:schemeClr val="accent1">
                    <a:lumMod val="75000"/>
                  </a:schemeClr>
                </a:solidFill>
              </a:rPr>
              <a:t>Choosing your search terms</a:t>
            </a:r>
          </a:p>
        </p:txBody>
      </p:sp>
      <p:sp>
        <p:nvSpPr>
          <p:cNvPr id="549891" name="Rectangle 3"/>
          <p:cNvSpPr>
            <a:spLocks noGrp="1" noChangeArrowheads="1"/>
          </p:cNvSpPr>
          <p:nvPr>
            <p:ph type="body" idx="1"/>
          </p:nvPr>
        </p:nvSpPr>
        <p:spPr>
          <a:xfrm>
            <a:off x="755650" y="2133600"/>
            <a:ext cx="7772400" cy="3352800"/>
          </a:xfrm>
        </p:spPr>
        <p:txBody>
          <a:bodyPr/>
          <a:lstStyle/>
          <a:p>
            <a:pPr>
              <a:buFontTx/>
              <a:buNone/>
            </a:pPr>
            <a:r>
              <a:rPr lang="en-GB" b="1" dirty="0">
                <a:solidFill>
                  <a:schemeClr val="tx1"/>
                </a:solidFill>
              </a:rPr>
              <a:t>There are 2 ways to go about searching a</a:t>
            </a:r>
          </a:p>
          <a:p>
            <a:pPr>
              <a:buFontTx/>
              <a:buNone/>
            </a:pPr>
            <a:r>
              <a:rPr lang="en-GB" b="1" dirty="0" smtClean="0">
                <a:solidFill>
                  <a:schemeClr val="tx1"/>
                </a:solidFill>
              </a:rPr>
              <a:t>database</a:t>
            </a:r>
            <a:r>
              <a:rPr lang="en-GB" b="1" dirty="0">
                <a:solidFill>
                  <a:schemeClr val="tx1"/>
                </a:solidFill>
              </a:rPr>
              <a:t>…..</a:t>
            </a:r>
          </a:p>
          <a:p>
            <a:pPr>
              <a:buFontTx/>
              <a:buNone/>
            </a:pPr>
            <a:endParaRPr lang="en-GB" sz="1800" b="1" dirty="0">
              <a:solidFill>
                <a:schemeClr val="tx1"/>
              </a:solidFill>
            </a:endParaRPr>
          </a:p>
          <a:p>
            <a:r>
              <a:rPr lang="en-GB" dirty="0" smtClean="0">
                <a:solidFill>
                  <a:schemeClr val="tx1"/>
                </a:solidFill>
              </a:rPr>
              <a:t>Using free text word terms</a:t>
            </a:r>
          </a:p>
          <a:p>
            <a:r>
              <a:rPr lang="en-GB" altLang="zh-CN" dirty="0" smtClean="0">
                <a:solidFill>
                  <a:schemeClr val="tx1"/>
                </a:solidFill>
                <a:ea typeface="SimSun" pitchFamily="2" charset="-122"/>
              </a:rPr>
              <a:t>Using subject headings</a:t>
            </a:r>
          </a:p>
          <a:p>
            <a:pPr>
              <a:buFontTx/>
              <a:buNone/>
            </a:pP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xfrm>
            <a:off x="179512" y="836712"/>
            <a:ext cx="7772400" cy="792088"/>
          </a:xfrm>
        </p:spPr>
        <p:txBody>
          <a:bodyPr/>
          <a:lstStyle/>
          <a:p>
            <a:r>
              <a:rPr lang="en-GB" dirty="0" smtClean="0">
                <a:solidFill>
                  <a:schemeClr val="accent1">
                    <a:lumMod val="75000"/>
                  </a:schemeClr>
                </a:solidFill>
              </a:rPr>
              <a:t>Text word searching</a:t>
            </a:r>
            <a:endParaRPr lang="en-GB" dirty="0">
              <a:solidFill>
                <a:schemeClr val="accent1">
                  <a:lumMod val="75000"/>
                </a:schemeClr>
              </a:solidFill>
            </a:endParaRPr>
          </a:p>
        </p:txBody>
      </p:sp>
      <p:sp>
        <p:nvSpPr>
          <p:cNvPr id="546819" name="Rectangle 3"/>
          <p:cNvSpPr>
            <a:spLocks noGrp="1" noChangeArrowheads="1"/>
          </p:cNvSpPr>
          <p:nvPr>
            <p:ph type="body" idx="1"/>
          </p:nvPr>
        </p:nvSpPr>
        <p:spPr>
          <a:xfrm>
            <a:off x="6443663" y="2060575"/>
            <a:ext cx="2484437" cy="3352800"/>
          </a:xfrm>
        </p:spPr>
        <p:txBody>
          <a:bodyPr/>
          <a:lstStyle/>
          <a:p>
            <a:r>
              <a:rPr lang="en-GB" sz="2000">
                <a:solidFill>
                  <a:schemeClr val="tx1"/>
                </a:solidFill>
              </a:rPr>
              <a:t>Do not recognise sentences like search engines such as Google.</a:t>
            </a:r>
          </a:p>
          <a:p>
            <a:pPr>
              <a:buFontTx/>
              <a:buNone/>
            </a:pPr>
            <a:endParaRPr lang="en-GB" sz="900">
              <a:solidFill>
                <a:schemeClr val="tx1"/>
              </a:solidFill>
            </a:endParaRPr>
          </a:p>
          <a:p>
            <a:r>
              <a:rPr lang="en-GB" sz="2000">
                <a:solidFill>
                  <a:schemeClr val="tx1"/>
                </a:solidFill>
              </a:rPr>
              <a:t>Databases look for the appearance of single key words</a:t>
            </a:r>
          </a:p>
        </p:txBody>
      </p:sp>
      <p:pic>
        <p:nvPicPr>
          <p:cNvPr id="4098" name="Picture 2"/>
          <p:cNvPicPr>
            <a:picLocks noChangeAspect="1" noChangeArrowheads="1"/>
          </p:cNvPicPr>
          <p:nvPr/>
        </p:nvPicPr>
        <p:blipFill>
          <a:blip r:embed="rId3"/>
          <a:srcRect l="16273" t="18058" r="29659" b="12598"/>
          <a:stretch>
            <a:fillRect/>
          </a:stretch>
        </p:blipFill>
        <p:spPr bwMode="auto">
          <a:xfrm>
            <a:off x="611560" y="1628800"/>
            <a:ext cx="5860469" cy="4698103"/>
          </a:xfrm>
          <a:prstGeom prst="rect">
            <a:avLst/>
          </a:prstGeom>
          <a:noFill/>
          <a:ln w="9525">
            <a:noFill/>
            <a:miter lim="800000"/>
            <a:headEnd/>
            <a:tailEnd/>
          </a:ln>
        </p:spPr>
      </p:pic>
      <p:sp>
        <p:nvSpPr>
          <p:cNvPr id="10" name="Oval 9"/>
          <p:cNvSpPr/>
          <p:nvPr/>
        </p:nvSpPr>
        <p:spPr bwMode="auto">
          <a:xfrm>
            <a:off x="1691680" y="2564904"/>
            <a:ext cx="1224136" cy="432048"/>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12" name="Oval 11"/>
          <p:cNvSpPr/>
          <p:nvPr/>
        </p:nvSpPr>
        <p:spPr bwMode="auto">
          <a:xfrm>
            <a:off x="2987824" y="5157192"/>
            <a:ext cx="1224136" cy="432048"/>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755650" y="1989138"/>
            <a:ext cx="7772400" cy="4287837"/>
          </a:xfrm>
        </p:spPr>
        <p:txBody>
          <a:bodyPr/>
          <a:lstStyle/>
          <a:p>
            <a:r>
              <a:rPr lang="en-GB" sz="2400" dirty="0" smtClean="0">
                <a:solidFill>
                  <a:schemeClr val="tx1"/>
                </a:solidFill>
              </a:rPr>
              <a:t>Look out for spelling differences (e.g. British / US)</a:t>
            </a:r>
          </a:p>
          <a:p>
            <a:r>
              <a:rPr lang="en-GB" sz="2400" dirty="0" smtClean="0">
                <a:solidFill>
                  <a:schemeClr val="tx1"/>
                </a:solidFill>
              </a:rPr>
              <a:t>Plurals </a:t>
            </a:r>
          </a:p>
          <a:p>
            <a:pPr lvl="1"/>
            <a:r>
              <a:rPr lang="en-GB" sz="2200" dirty="0" smtClean="0">
                <a:solidFill>
                  <a:schemeClr val="tx1"/>
                </a:solidFill>
              </a:rPr>
              <a:t>Coronary Heart Disease OR Coronary Heart Disease</a:t>
            </a:r>
            <a:r>
              <a:rPr lang="en-GB" sz="2200" b="1" dirty="0" smtClean="0">
                <a:solidFill>
                  <a:srgbClr val="FF0000"/>
                </a:solidFill>
              </a:rPr>
              <a:t>s</a:t>
            </a:r>
          </a:p>
          <a:p>
            <a:pPr lvl="1"/>
            <a:r>
              <a:rPr lang="en-GB" sz="2200" dirty="0" smtClean="0">
                <a:solidFill>
                  <a:schemeClr val="tx1"/>
                </a:solidFill>
              </a:rPr>
              <a:t>Pregnancy OR Pregnant OR Pregnancies etc </a:t>
            </a:r>
          </a:p>
          <a:p>
            <a:r>
              <a:rPr lang="en-GB" sz="2400" dirty="0" smtClean="0">
                <a:solidFill>
                  <a:schemeClr val="tx1"/>
                </a:solidFill>
              </a:rPr>
              <a:t>Synonyms </a:t>
            </a:r>
          </a:p>
          <a:p>
            <a:pPr lvl="1"/>
            <a:r>
              <a:rPr lang="en-GB" sz="2400" dirty="0" smtClean="0">
                <a:solidFill>
                  <a:schemeClr val="tx1"/>
                </a:solidFill>
              </a:rPr>
              <a:t>Primary</a:t>
            </a:r>
            <a:r>
              <a:rPr lang="en-GB" sz="2400" b="1" dirty="0" smtClean="0">
                <a:solidFill>
                  <a:schemeClr val="tx1"/>
                </a:solidFill>
              </a:rPr>
              <a:t> </a:t>
            </a:r>
            <a:r>
              <a:rPr lang="en-GB" sz="2400" dirty="0" smtClean="0">
                <a:solidFill>
                  <a:schemeClr val="tx1"/>
                </a:solidFill>
              </a:rPr>
              <a:t>Prevention OR Preventive Medicine</a:t>
            </a:r>
          </a:p>
          <a:p>
            <a:pPr lvl="1">
              <a:buNone/>
            </a:pPr>
            <a:endParaRPr lang="en-GB" sz="2400" b="1" dirty="0" smtClean="0">
              <a:solidFill>
                <a:schemeClr val="tx1"/>
              </a:solidFill>
            </a:endParaRPr>
          </a:p>
          <a:p>
            <a:pPr lvl="1">
              <a:buNone/>
            </a:pPr>
            <a:endParaRPr lang="en-GB" sz="2200" b="1" i="1" dirty="0" smtClean="0">
              <a:solidFill>
                <a:srgbClr val="FF0000"/>
              </a:solidFill>
            </a:endParaRPr>
          </a:p>
          <a:p>
            <a:endParaRPr lang="en-GB" sz="2400" i="1" dirty="0" smtClean="0"/>
          </a:p>
        </p:txBody>
      </p:sp>
      <p:sp>
        <p:nvSpPr>
          <p:cNvPr id="12291" name="Rectangle 4"/>
          <p:cNvSpPr>
            <a:spLocks noChangeArrowheads="1"/>
          </p:cNvSpPr>
          <p:nvPr/>
        </p:nvSpPr>
        <p:spPr bwMode="auto">
          <a:xfrm>
            <a:off x="179512" y="908720"/>
            <a:ext cx="7772400" cy="1143000"/>
          </a:xfrm>
          <a:prstGeom prst="rect">
            <a:avLst/>
          </a:prstGeom>
          <a:noFill/>
          <a:ln w="9525">
            <a:noFill/>
            <a:miter lim="800000"/>
            <a:headEnd/>
            <a:tailEnd/>
          </a:ln>
        </p:spPr>
        <p:txBody>
          <a:bodyPr anchor="ctr"/>
          <a:lstStyle/>
          <a:p>
            <a:pPr eaLnBrk="0" hangingPunct="0"/>
            <a:r>
              <a:rPr lang="en-GB" sz="3200" b="1" dirty="0">
                <a:solidFill>
                  <a:schemeClr val="accent1">
                    <a:lumMod val="75000"/>
                  </a:schemeClr>
                </a:solidFill>
              </a:rPr>
              <a:t>Synonyms and additional terms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512" y="836712"/>
            <a:ext cx="8064500" cy="1143000"/>
          </a:xfrm>
        </p:spPr>
        <p:txBody>
          <a:bodyPr/>
          <a:lstStyle/>
          <a:p>
            <a:r>
              <a:rPr lang="en-GB" dirty="0" smtClean="0">
                <a:solidFill>
                  <a:schemeClr val="accent1">
                    <a:lumMod val="75000"/>
                  </a:schemeClr>
                </a:solidFill>
              </a:rPr>
              <a:t>Search techniques</a:t>
            </a:r>
            <a:endParaRPr lang="en-GB" dirty="0" smtClean="0">
              <a:solidFill>
                <a:schemeClr val="tx1"/>
              </a:solidFill>
            </a:endParaRPr>
          </a:p>
        </p:txBody>
      </p:sp>
      <p:sp>
        <p:nvSpPr>
          <p:cNvPr id="10243" name="Rectangle 3"/>
          <p:cNvSpPr>
            <a:spLocks noGrp="1" noChangeArrowheads="1"/>
          </p:cNvSpPr>
          <p:nvPr>
            <p:ph type="body" idx="1"/>
          </p:nvPr>
        </p:nvSpPr>
        <p:spPr>
          <a:xfrm>
            <a:off x="323528" y="1844824"/>
            <a:ext cx="7772400" cy="504205"/>
          </a:xfrm>
        </p:spPr>
        <p:txBody>
          <a:bodyPr/>
          <a:lstStyle/>
          <a:p>
            <a:pPr>
              <a:lnSpc>
                <a:spcPct val="90000"/>
              </a:lnSpc>
              <a:buFontTx/>
              <a:buNone/>
            </a:pPr>
            <a:r>
              <a:rPr lang="en-GB" sz="2400" dirty="0" smtClean="0">
                <a:solidFill>
                  <a:schemeClr val="tx1"/>
                </a:solidFill>
              </a:rPr>
              <a:t>The term</a:t>
            </a:r>
            <a:r>
              <a:rPr lang="en-GB" sz="2400" dirty="0" smtClean="0">
                <a:solidFill>
                  <a:srgbClr val="1F289B"/>
                </a:solidFill>
              </a:rPr>
              <a:t> ‘</a:t>
            </a:r>
            <a:r>
              <a:rPr lang="en-GB" sz="2400" b="1" i="1" dirty="0" smtClean="0">
                <a:solidFill>
                  <a:srgbClr val="FF3300"/>
                </a:solidFill>
              </a:rPr>
              <a:t>AND</a:t>
            </a:r>
            <a:r>
              <a:rPr lang="en-GB" sz="2400" dirty="0" smtClean="0">
                <a:solidFill>
                  <a:srgbClr val="1F289B"/>
                </a:solidFill>
              </a:rPr>
              <a:t>’ </a:t>
            </a:r>
            <a:r>
              <a:rPr lang="en-GB" sz="2400" dirty="0" smtClean="0">
                <a:solidFill>
                  <a:schemeClr val="tx1"/>
                </a:solidFill>
              </a:rPr>
              <a:t>will narrow your search</a:t>
            </a:r>
          </a:p>
          <a:p>
            <a:pPr>
              <a:lnSpc>
                <a:spcPct val="90000"/>
              </a:lnSpc>
              <a:buFontTx/>
              <a:buNone/>
            </a:pPr>
            <a:r>
              <a:rPr lang="en-GB" dirty="0" smtClean="0"/>
              <a:t>	</a:t>
            </a:r>
          </a:p>
          <a:p>
            <a:pPr>
              <a:lnSpc>
                <a:spcPct val="90000"/>
              </a:lnSpc>
              <a:buFontTx/>
              <a:buNone/>
            </a:pPr>
            <a:r>
              <a:rPr lang="en-GB" dirty="0" smtClean="0"/>
              <a:t>	</a:t>
            </a:r>
          </a:p>
        </p:txBody>
      </p:sp>
      <p:sp>
        <p:nvSpPr>
          <p:cNvPr id="10244" name="Rectangle 4"/>
          <p:cNvSpPr>
            <a:spLocks noChangeArrowheads="1"/>
          </p:cNvSpPr>
          <p:nvPr/>
        </p:nvSpPr>
        <p:spPr bwMode="auto">
          <a:xfrm>
            <a:off x="0" y="5300663"/>
            <a:ext cx="6911975" cy="1368425"/>
          </a:xfrm>
          <a:prstGeom prst="rect">
            <a:avLst/>
          </a:prstGeom>
          <a:noFill/>
          <a:ln w="9525">
            <a:noFill/>
            <a:miter lim="800000"/>
            <a:headEnd/>
            <a:tailEnd/>
          </a:ln>
        </p:spPr>
        <p:txBody>
          <a:bodyPr/>
          <a:lstStyle/>
          <a:p>
            <a:pPr marL="342900" indent="-342900" eaLnBrk="0" hangingPunct="0">
              <a:spcBef>
                <a:spcPct val="20000"/>
              </a:spcBef>
            </a:pPr>
            <a:r>
              <a:rPr lang="en-GB" sz="3000" dirty="0">
                <a:solidFill>
                  <a:srgbClr val="445188"/>
                </a:solidFill>
              </a:rPr>
              <a:t>	</a:t>
            </a:r>
            <a:r>
              <a:rPr lang="en-GB" sz="2400" dirty="0">
                <a:solidFill>
                  <a:schemeClr val="tx1"/>
                </a:solidFill>
              </a:rPr>
              <a:t>Items containing </a:t>
            </a:r>
            <a:r>
              <a:rPr lang="en-GB" sz="2400" u="sng" dirty="0">
                <a:solidFill>
                  <a:schemeClr val="tx1"/>
                </a:solidFill>
              </a:rPr>
              <a:t>all</a:t>
            </a:r>
            <a:r>
              <a:rPr lang="en-GB" sz="2400" dirty="0">
                <a:solidFill>
                  <a:schemeClr val="tx1"/>
                </a:solidFill>
              </a:rPr>
              <a:t> words will now be searched for. Using ‘</a:t>
            </a:r>
            <a:r>
              <a:rPr lang="en-GB" sz="2400" i="1" dirty="0">
                <a:solidFill>
                  <a:schemeClr val="tx1"/>
                </a:solidFill>
              </a:rPr>
              <a:t>and</a:t>
            </a:r>
            <a:r>
              <a:rPr lang="en-GB" sz="2400" dirty="0">
                <a:solidFill>
                  <a:schemeClr val="tx1"/>
                </a:solidFill>
              </a:rPr>
              <a:t>’ will usually result in fewer but more relevant hits.</a:t>
            </a:r>
          </a:p>
          <a:p>
            <a:pPr marL="342900" indent="-342900" eaLnBrk="0" hangingPunct="0">
              <a:spcBef>
                <a:spcPct val="20000"/>
              </a:spcBef>
            </a:pPr>
            <a:endParaRPr lang="en-GB" sz="2400" b="1" dirty="0">
              <a:solidFill>
                <a:schemeClr val="tx1"/>
              </a:solidFill>
            </a:endParaRPr>
          </a:p>
        </p:txBody>
      </p:sp>
      <p:sp>
        <p:nvSpPr>
          <p:cNvPr id="10245" name="Text Box 5"/>
          <p:cNvSpPr txBox="1">
            <a:spLocks noChangeArrowheads="1"/>
          </p:cNvSpPr>
          <p:nvPr/>
        </p:nvSpPr>
        <p:spPr bwMode="auto">
          <a:xfrm>
            <a:off x="396875" y="2708275"/>
            <a:ext cx="2159000" cy="2451100"/>
          </a:xfrm>
          <a:prstGeom prst="rect">
            <a:avLst/>
          </a:prstGeom>
          <a:solidFill>
            <a:srgbClr val="FFFFFF"/>
          </a:solidFill>
          <a:ln w="9525">
            <a:solidFill>
              <a:srgbClr val="000000"/>
            </a:solidFill>
            <a:miter lim="800000"/>
            <a:headEnd/>
            <a:tailEnd/>
          </a:ln>
        </p:spPr>
        <p:txBody>
          <a:bodyPr lIns="54000"/>
          <a:lstStyle/>
          <a:p>
            <a:pPr marL="342900" indent="-342900" algn="ctr" eaLnBrk="0" hangingPunct="0">
              <a:spcBef>
                <a:spcPct val="20000"/>
              </a:spcBef>
            </a:pPr>
            <a:r>
              <a:rPr lang="en-GB" sz="2000" b="1" dirty="0">
                <a:solidFill>
                  <a:schemeClr val="tx1"/>
                </a:solidFill>
              </a:rPr>
              <a:t>Concept 1</a:t>
            </a:r>
          </a:p>
          <a:p>
            <a:pPr marL="342900" indent="-342900" algn="ctr" eaLnBrk="0" hangingPunct="0">
              <a:spcBef>
                <a:spcPct val="20000"/>
              </a:spcBef>
            </a:pPr>
            <a:endParaRPr lang="en-GB" sz="2000" dirty="0">
              <a:solidFill>
                <a:schemeClr val="tx1"/>
              </a:solidFill>
            </a:endParaRPr>
          </a:p>
          <a:p>
            <a:pPr marL="342900" indent="-342900" algn="ctr" eaLnBrk="0" hangingPunct="0">
              <a:spcBef>
                <a:spcPct val="20000"/>
              </a:spcBef>
            </a:pPr>
            <a:r>
              <a:rPr lang="en-GB" sz="2400" dirty="0" smtClean="0">
                <a:solidFill>
                  <a:schemeClr val="tx1"/>
                </a:solidFill>
              </a:rPr>
              <a:t>Self-monitoring</a:t>
            </a:r>
            <a:endParaRPr lang="en-GB" sz="2400" dirty="0">
              <a:solidFill>
                <a:schemeClr val="tx1"/>
              </a:solidFill>
            </a:endParaRPr>
          </a:p>
          <a:p>
            <a:pPr marL="342900" indent="-342900" algn="ctr" eaLnBrk="0" hangingPunct="0">
              <a:spcBef>
                <a:spcPct val="20000"/>
              </a:spcBef>
            </a:pPr>
            <a:endParaRPr lang="en-GB" sz="2400" dirty="0">
              <a:solidFill>
                <a:schemeClr val="tx1"/>
              </a:solidFill>
            </a:endParaRPr>
          </a:p>
          <a:p>
            <a:pPr marL="342900" indent="-342900" algn="ctr" eaLnBrk="0" hangingPunct="0">
              <a:spcBef>
                <a:spcPct val="20000"/>
              </a:spcBef>
            </a:pPr>
            <a:endParaRPr lang="en-GB" sz="2400" dirty="0">
              <a:solidFill>
                <a:srgbClr val="445188"/>
              </a:solidFill>
            </a:endParaRPr>
          </a:p>
        </p:txBody>
      </p:sp>
      <p:sp>
        <p:nvSpPr>
          <p:cNvPr id="10246" name="Text Box 6"/>
          <p:cNvSpPr txBox="1">
            <a:spLocks noChangeArrowheads="1"/>
          </p:cNvSpPr>
          <p:nvPr/>
        </p:nvSpPr>
        <p:spPr bwMode="auto">
          <a:xfrm>
            <a:off x="3492500" y="2708275"/>
            <a:ext cx="2160588" cy="2449513"/>
          </a:xfrm>
          <a:prstGeom prst="rect">
            <a:avLst/>
          </a:prstGeom>
          <a:solidFill>
            <a:srgbClr val="FFFFFF"/>
          </a:solidFill>
          <a:ln w="9525">
            <a:solidFill>
              <a:srgbClr val="000000"/>
            </a:solidFill>
            <a:miter lim="800000"/>
            <a:headEnd/>
            <a:tailEnd/>
          </a:ln>
        </p:spPr>
        <p:txBody>
          <a:bodyPr lIns="54000"/>
          <a:lstStyle/>
          <a:p>
            <a:pPr algn="ctr" eaLnBrk="0" hangingPunct="0">
              <a:spcBef>
                <a:spcPct val="20000"/>
              </a:spcBef>
            </a:pPr>
            <a:r>
              <a:rPr lang="en-GB" sz="2000" b="1" dirty="0">
                <a:solidFill>
                  <a:schemeClr val="tx1"/>
                </a:solidFill>
              </a:rPr>
              <a:t>Concept 2</a:t>
            </a:r>
          </a:p>
          <a:p>
            <a:pPr algn="ctr" eaLnBrk="0" hangingPunct="0">
              <a:spcBef>
                <a:spcPct val="20000"/>
              </a:spcBef>
            </a:pPr>
            <a:endParaRPr lang="en-GB" sz="2000" b="1" dirty="0">
              <a:solidFill>
                <a:schemeClr val="tx1"/>
              </a:solidFill>
            </a:endParaRPr>
          </a:p>
          <a:p>
            <a:pPr algn="ctr" eaLnBrk="0" hangingPunct="0">
              <a:spcBef>
                <a:spcPct val="20000"/>
              </a:spcBef>
            </a:pPr>
            <a:r>
              <a:rPr lang="en-GB" sz="2400" dirty="0" smtClean="0">
                <a:solidFill>
                  <a:schemeClr val="tx1"/>
                </a:solidFill>
              </a:rPr>
              <a:t>Blood glucose</a:t>
            </a:r>
            <a:endParaRPr lang="en-GB" sz="2400" dirty="0">
              <a:solidFill>
                <a:schemeClr val="tx1"/>
              </a:solidFill>
            </a:endParaRPr>
          </a:p>
          <a:p>
            <a:pPr algn="ctr" eaLnBrk="0" hangingPunct="0">
              <a:spcBef>
                <a:spcPct val="20000"/>
              </a:spcBef>
            </a:pPr>
            <a:endParaRPr lang="en-GB" sz="2400" dirty="0">
              <a:solidFill>
                <a:schemeClr val="tx1"/>
              </a:solidFill>
            </a:endParaRPr>
          </a:p>
        </p:txBody>
      </p:sp>
      <p:sp>
        <p:nvSpPr>
          <p:cNvPr id="10247" name="Text Box 7"/>
          <p:cNvSpPr txBox="1">
            <a:spLocks noChangeArrowheads="1"/>
          </p:cNvSpPr>
          <p:nvPr/>
        </p:nvSpPr>
        <p:spPr bwMode="auto">
          <a:xfrm>
            <a:off x="6588125" y="2708275"/>
            <a:ext cx="2160588" cy="2451100"/>
          </a:xfrm>
          <a:prstGeom prst="rect">
            <a:avLst/>
          </a:prstGeom>
          <a:solidFill>
            <a:srgbClr val="FFFFFF"/>
          </a:solidFill>
          <a:ln w="9525">
            <a:solidFill>
              <a:srgbClr val="000000"/>
            </a:solidFill>
            <a:miter lim="800000"/>
            <a:headEnd/>
            <a:tailEnd/>
          </a:ln>
        </p:spPr>
        <p:txBody>
          <a:bodyPr lIns="54000"/>
          <a:lstStyle/>
          <a:p>
            <a:pPr algn="ctr" eaLnBrk="0" hangingPunct="0">
              <a:spcBef>
                <a:spcPct val="20000"/>
              </a:spcBef>
            </a:pPr>
            <a:r>
              <a:rPr lang="en-GB" sz="2000" b="1" dirty="0">
                <a:solidFill>
                  <a:schemeClr val="tx1"/>
                </a:solidFill>
              </a:rPr>
              <a:t>Concept 3</a:t>
            </a:r>
          </a:p>
          <a:p>
            <a:pPr algn="ctr" eaLnBrk="0" hangingPunct="0">
              <a:spcBef>
                <a:spcPct val="20000"/>
              </a:spcBef>
            </a:pPr>
            <a:endParaRPr lang="en-GB" sz="2000" dirty="0">
              <a:solidFill>
                <a:schemeClr val="tx1"/>
              </a:solidFill>
            </a:endParaRPr>
          </a:p>
          <a:p>
            <a:pPr algn="ctr" eaLnBrk="0" hangingPunct="0">
              <a:spcBef>
                <a:spcPct val="20000"/>
              </a:spcBef>
            </a:pPr>
            <a:r>
              <a:rPr lang="en-GB" sz="2400" dirty="0" smtClean="0">
                <a:solidFill>
                  <a:schemeClr val="tx1"/>
                </a:solidFill>
              </a:rPr>
              <a:t>Diabetes</a:t>
            </a:r>
            <a:endParaRPr lang="en-GB" sz="2400" dirty="0">
              <a:solidFill>
                <a:schemeClr val="tx1"/>
              </a:solidFill>
            </a:endParaRPr>
          </a:p>
          <a:p>
            <a:pPr algn="ctr" eaLnBrk="0" hangingPunct="0">
              <a:spcBef>
                <a:spcPct val="20000"/>
              </a:spcBef>
            </a:pPr>
            <a:endParaRPr lang="en-GB" sz="1600" b="1" dirty="0">
              <a:solidFill>
                <a:schemeClr val="tx1"/>
              </a:solidFill>
            </a:endParaRPr>
          </a:p>
        </p:txBody>
      </p:sp>
      <p:sp>
        <p:nvSpPr>
          <p:cNvPr id="10248" name="Rectangle 8"/>
          <p:cNvSpPr>
            <a:spLocks noChangeArrowheads="1"/>
          </p:cNvSpPr>
          <p:nvPr/>
        </p:nvSpPr>
        <p:spPr bwMode="auto">
          <a:xfrm>
            <a:off x="2627313" y="3500438"/>
            <a:ext cx="792162" cy="504825"/>
          </a:xfrm>
          <a:prstGeom prst="rect">
            <a:avLst/>
          </a:prstGeom>
          <a:noFill/>
          <a:ln w="9525">
            <a:noFill/>
            <a:miter lim="800000"/>
            <a:headEnd/>
            <a:tailEnd/>
          </a:ln>
        </p:spPr>
        <p:txBody>
          <a:bodyPr/>
          <a:lstStyle/>
          <a:p>
            <a:pPr marL="342900" indent="-342900" algn="ctr" eaLnBrk="0" hangingPunct="0">
              <a:spcBef>
                <a:spcPct val="20000"/>
              </a:spcBef>
            </a:pPr>
            <a:r>
              <a:rPr lang="en-GB" sz="2000" b="1">
                <a:solidFill>
                  <a:srgbClr val="FF0000"/>
                </a:solidFill>
              </a:rPr>
              <a:t>AND</a:t>
            </a:r>
          </a:p>
        </p:txBody>
      </p:sp>
      <p:sp>
        <p:nvSpPr>
          <p:cNvPr id="10249" name="Rectangle 9"/>
          <p:cNvSpPr>
            <a:spLocks noChangeArrowheads="1"/>
          </p:cNvSpPr>
          <p:nvPr/>
        </p:nvSpPr>
        <p:spPr bwMode="auto">
          <a:xfrm>
            <a:off x="5724525" y="3500438"/>
            <a:ext cx="792163" cy="504825"/>
          </a:xfrm>
          <a:prstGeom prst="rect">
            <a:avLst/>
          </a:prstGeom>
          <a:noFill/>
          <a:ln w="9525">
            <a:noFill/>
            <a:miter lim="800000"/>
            <a:headEnd/>
            <a:tailEnd/>
          </a:ln>
        </p:spPr>
        <p:txBody>
          <a:bodyPr/>
          <a:lstStyle/>
          <a:p>
            <a:pPr marL="342900" indent="-342900" algn="ctr" eaLnBrk="0" hangingPunct="0">
              <a:spcBef>
                <a:spcPct val="20000"/>
              </a:spcBef>
            </a:pPr>
            <a:r>
              <a:rPr lang="en-GB" sz="2000" b="1">
                <a:solidFill>
                  <a:srgbClr val="FF0000"/>
                </a:solidFill>
              </a:rPr>
              <a:t>AND</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9512" y="836712"/>
            <a:ext cx="8064500" cy="1143000"/>
          </a:xfrm>
        </p:spPr>
        <p:txBody>
          <a:bodyPr/>
          <a:lstStyle/>
          <a:p>
            <a:r>
              <a:rPr lang="en-GB" dirty="0" smtClean="0">
                <a:solidFill>
                  <a:schemeClr val="accent1">
                    <a:lumMod val="75000"/>
                  </a:schemeClr>
                </a:solidFill>
              </a:rPr>
              <a:t>Search techniques</a:t>
            </a:r>
            <a:endParaRPr lang="en-GB" dirty="0" smtClean="0">
              <a:solidFill>
                <a:schemeClr val="tx1"/>
              </a:solidFill>
            </a:endParaRPr>
          </a:p>
        </p:txBody>
      </p:sp>
      <p:sp>
        <p:nvSpPr>
          <p:cNvPr id="11267" name="Rectangle 3"/>
          <p:cNvSpPr>
            <a:spLocks noGrp="1" noChangeArrowheads="1"/>
          </p:cNvSpPr>
          <p:nvPr>
            <p:ph type="body" idx="1"/>
          </p:nvPr>
        </p:nvSpPr>
        <p:spPr>
          <a:xfrm>
            <a:off x="323528" y="1844824"/>
            <a:ext cx="7772400" cy="432197"/>
          </a:xfrm>
        </p:spPr>
        <p:txBody>
          <a:bodyPr/>
          <a:lstStyle/>
          <a:p>
            <a:pPr>
              <a:lnSpc>
                <a:spcPct val="80000"/>
              </a:lnSpc>
              <a:buFontTx/>
              <a:buNone/>
            </a:pPr>
            <a:r>
              <a:rPr lang="en-GB" sz="2400" dirty="0" smtClean="0">
                <a:solidFill>
                  <a:schemeClr val="tx1"/>
                </a:solidFill>
              </a:rPr>
              <a:t>The term</a:t>
            </a:r>
            <a:r>
              <a:rPr lang="en-GB" sz="2400" dirty="0" smtClean="0">
                <a:solidFill>
                  <a:srgbClr val="1F289B"/>
                </a:solidFill>
              </a:rPr>
              <a:t> ‘</a:t>
            </a:r>
            <a:r>
              <a:rPr lang="en-GB" sz="2400" b="1" i="1" dirty="0" smtClean="0">
                <a:solidFill>
                  <a:srgbClr val="FF3300"/>
                </a:solidFill>
              </a:rPr>
              <a:t>OR</a:t>
            </a:r>
            <a:r>
              <a:rPr lang="en-GB" sz="2400" dirty="0" smtClean="0">
                <a:solidFill>
                  <a:srgbClr val="1F289B"/>
                </a:solidFill>
              </a:rPr>
              <a:t>’ </a:t>
            </a:r>
            <a:r>
              <a:rPr lang="en-GB" sz="2400" dirty="0" smtClean="0">
                <a:solidFill>
                  <a:schemeClr val="tx1"/>
                </a:solidFill>
              </a:rPr>
              <a:t>will broaden a search</a:t>
            </a:r>
          </a:p>
          <a:p>
            <a:pPr>
              <a:lnSpc>
                <a:spcPct val="80000"/>
              </a:lnSpc>
              <a:buFontTx/>
              <a:buNone/>
            </a:pPr>
            <a:endParaRPr lang="en-GB" sz="2000" b="1" dirty="0" smtClean="0">
              <a:solidFill>
                <a:schemeClr val="tx1"/>
              </a:solidFill>
            </a:endParaRPr>
          </a:p>
          <a:p>
            <a:pPr>
              <a:lnSpc>
                <a:spcPct val="80000"/>
              </a:lnSpc>
              <a:buFontTx/>
              <a:buNone/>
            </a:pPr>
            <a:r>
              <a:rPr lang="en-GB" sz="2400" dirty="0" smtClean="0"/>
              <a:t>	</a:t>
            </a:r>
          </a:p>
          <a:p>
            <a:pPr>
              <a:lnSpc>
                <a:spcPct val="80000"/>
              </a:lnSpc>
              <a:buFontTx/>
              <a:buNone/>
            </a:pPr>
            <a:r>
              <a:rPr lang="en-GB" sz="2400" dirty="0" smtClean="0"/>
              <a:t>	</a:t>
            </a:r>
          </a:p>
        </p:txBody>
      </p:sp>
      <p:sp>
        <p:nvSpPr>
          <p:cNvPr id="11268" name="Rectangle 4"/>
          <p:cNvSpPr>
            <a:spLocks noChangeArrowheads="1"/>
          </p:cNvSpPr>
          <p:nvPr/>
        </p:nvSpPr>
        <p:spPr bwMode="auto">
          <a:xfrm>
            <a:off x="0" y="5157788"/>
            <a:ext cx="6911975" cy="1368425"/>
          </a:xfrm>
          <a:prstGeom prst="rect">
            <a:avLst/>
          </a:prstGeom>
          <a:noFill/>
          <a:ln w="9525">
            <a:noFill/>
            <a:miter lim="800000"/>
            <a:headEnd/>
            <a:tailEnd/>
          </a:ln>
        </p:spPr>
        <p:txBody>
          <a:bodyPr/>
          <a:lstStyle/>
          <a:p>
            <a:pPr marL="342900" indent="-342900" eaLnBrk="0" hangingPunct="0">
              <a:spcBef>
                <a:spcPct val="20000"/>
              </a:spcBef>
            </a:pPr>
            <a:r>
              <a:rPr lang="en-GB" sz="3000" dirty="0">
                <a:solidFill>
                  <a:schemeClr val="tx1"/>
                </a:solidFill>
              </a:rPr>
              <a:t>	</a:t>
            </a:r>
            <a:r>
              <a:rPr lang="en-GB" sz="2400" dirty="0">
                <a:solidFill>
                  <a:schemeClr val="tx1"/>
                </a:solidFill>
              </a:rPr>
              <a:t>Items containing </a:t>
            </a:r>
            <a:r>
              <a:rPr lang="en-GB" sz="2400" u="sng" dirty="0">
                <a:solidFill>
                  <a:schemeClr val="tx1"/>
                </a:solidFill>
              </a:rPr>
              <a:t>either</a:t>
            </a:r>
            <a:r>
              <a:rPr lang="en-GB" sz="2400" dirty="0">
                <a:solidFill>
                  <a:schemeClr val="tx1"/>
                </a:solidFill>
              </a:rPr>
              <a:t> word will now be searched for. Remember to Use all variations or synonyms of a word to be comprehensive.</a:t>
            </a:r>
          </a:p>
          <a:p>
            <a:pPr marL="342900" indent="-342900" eaLnBrk="0" hangingPunct="0">
              <a:spcBef>
                <a:spcPct val="20000"/>
              </a:spcBef>
            </a:pPr>
            <a:endParaRPr lang="en-GB" sz="2400" b="1" dirty="0">
              <a:solidFill>
                <a:schemeClr val="tx1"/>
              </a:solidFill>
            </a:endParaRPr>
          </a:p>
        </p:txBody>
      </p:sp>
      <p:sp>
        <p:nvSpPr>
          <p:cNvPr id="11269" name="Text Box 5"/>
          <p:cNvSpPr txBox="1">
            <a:spLocks noChangeArrowheads="1"/>
          </p:cNvSpPr>
          <p:nvPr/>
        </p:nvSpPr>
        <p:spPr bwMode="auto">
          <a:xfrm>
            <a:off x="214282" y="2500306"/>
            <a:ext cx="2373314" cy="2643206"/>
          </a:xfrm>
          <a:prstGeom prst="rect">
            <a:avLst/>
          </a:prstGeom>
          <a:solidFill>
            <a:srgbClr val="FFFFFF"/>
          </a:solidFill>
          <a:ln w="9525">
            <a:solidFill>
              <a:srgbClr val="000000"/>
            </a:solidFill>
            <a:miter lim="800000"/>
            <a:headEnd/>
            <a:tailEnd/>
          </a:ln>
        </p:spPr>
        <p:txBody>
          <a:bodyPr lIns="36000" rIns="36000"/>
          <a:lstStyle/>
          <a:p>
            <a:pPr marL="342900" indent="-342900" algn="ctr" eaLnBrk="0" hangingPunct="0">
              <a:spcBef>
                <a:spcPct val="20000"/>
              </a:spcBef>
            </a:pPr>
            <a:r>
              <a:rPr lang="en-GB" sz="2000" b="1" dirty="0">
                <a:solidFill>
                  <a:schemeClr val="tx1"/>
                </a:solidFill>
              </a:rPr>
              <a:t>Concept </a:t>
            </a:r>
            <a:r>
              <a:rPr lang="en-GB" sz="2000" b="1" dirty="0" smtClean="0">
                <a:solidFill>
                  <a:schemeClr val="tx1"/>
                </a:solidFill>
              </a:rPr>
              <a:t>1</a:t>
            </a:r>
          </a:p>
          <a:p>
            <a:pPr marL="342900" indent="-342900" algn="ctr" eaLnBrk="0" hangingPunct="0">
              <a:spcBef>
                <a:spcPct val="20000"/>
              </a:spcBef>
            </a:pPr>
            <a:endParaRPr lang="en-GB" sz="2000" b="1" dirty="0">
              <a:solidFill>
                <a:schemeClr val="tx1"/>
              </a:solidFill>
            </a:endParaRPr>
          </a:p>
          <a:p>
            <a:pPr indent="-342900" algn="ctr" eaLnBrk="0" hangingPunct="0">
              <a:spcBef>
                <a:spcPts val="0"/>
              </a:spcBef>
            </a:pPr>
            <a:r>
              <a:rPr lang="en-GB" sz="2200" dirty="0" smtClean="0">
                <a:solidFill>
                  <a:schemeClr val="tx1"/>
                </a:solidFill>
              </a:rPr>
              <a:t>Self-monitoring</a:t>
            </a:r>
            <a:endParaRPr lang="en-GB" sz="2200" dirty="0">
              <a:solidFill>
                <a:schemeClr val="tx1"/>
              </a:solidFill>
            </a:endParaRPr>
          </a:p>
          <a:p>
            <a:pPr indent="-342900" algn="ctr">
              <a:spcBef>
                <a:spcPts val="0"/>
              </a:spcBef>
            </a:pPr>
            <a:r>
              <a:rPr lang="en-GB" sz="2400" b="1" dirty="0">
                <a:solidFill>
                  <a:srgbClr val="FF3300"/>
                </a:solidFill>
              </a:rPr>
              <a:t>OR</a:t>
            </a:r>
          </a:p>
          <a:p>
            <a:pPr indent="-342900" algn="ctr">
              <a:spcBef>
                <a:spcPts val="0"/>
              </a:spcBef>
            </a:pPr>
            <a:r>
              <a:rPr lang="en-GB" sz="2200" dirty="0" smtClean="0">
                <a:solidFill>
                  <a:schemeClr val="tx1"/>
                </a:solidFill>
              </a:rPr>
              <a:t>Self-care</a:t>
            </a:r>
            <a:endParaRPr lang="en-GB" sz="2200" dirty="0">
              <a:solidFill>
                <a:schemeClr val="tx1"/>
              </a:solidFill>
            </a:endParaRPr>
          </a:p>
          <a:p>
            <a:pPr marL="342900" indent="-342900" algn="ctr" eaLnBrk="0" hangingPunct="0">
              <a:spcBef>
                <a:spcPct val="20000"/>
              </a:spcBef>
            </a:pPr>
            <a:endParaRPr lang="en-GB" sz="2400" dirty="0">
              <a:solidFill>
                <a:srgbClr val="445188"/>
              </a:solidFill>
            </a:endParaRPr>
          </a:p>
        </p:txBody>
      </p:sp>
      <p:sp>
        <p:nvSpPr>
          <p:cNvPr id="292870" name="Text Box 6"/>
          <p:cNvSpPr txBox="1">
            <a:spLocks noChangeArrowheads="1"/>
          </p:cNvSpPr>
          <p:nvPr/>
        </p:nvSpPr>
        <p:spPr bwMode="auto">
          <a:xfrm>
            <a:off x="3357554" y="2492375"/>
            <a:ext cx="2500330" cy="2651137"/>
          </a:xfrm>
          <a:prstGeom prst="rect">
            <a:avLst/>
          </a:prstGeom>
          <a:solidFill>
            <a:srgbClr val="FFFFFF"/>
          </a:solidFill>
          <a:ln w="9525">
            <a:solidFill>
              <a:srgbClr val="000000"/>
            </a:solidFill>
            <a:miter lim="800000"/>
            <a:headEnd/>
            <a:tailEnd/>
          </a:ln>
        </p:spPr>
        <p:txBody>
          <a:bodyPr lIns="54000"/>
          <a:lstStyle/>
          <a:p>
            <a:pPr algn="ctr" eaLnBrk="0" hangingPunct="0">
              <a:spcBef>
                <a:spcPct val="20000"/>
              </a:spcBef>
            </a:pPr>
            <a:r>
              <a:rPr lang="en-GB" sz="2000" b="1" dirty="0">
                <a:solidFill>
                  <a:schemeClr val="tx1"/>
                </a:solidFill>
              </a:rPr>
              <a:t>Concept 2</a:t>
            </a:r>
          </a:p>
          <a:p>
            <a:pPr algn="ctr" eaLnBrk="0" hangingPunct="0">
              <a:spcBef>
                <a:spcPct val="20000"/>
              </a:spcBef>
            </a:pPr>
            <a:endParaRPr lang="en-GB" sz="2000" dirty="0" smtClean="0">
              <a:solidFill>
                <a:schemeClr val="tx1"/>
              </a:solidFill>
            </a:endParaRPr>
          </a:p>
          <a:p>
            <a:pPr algn="ctr" eaLnBrk="0" hangingPunct="0">
              <a:spcBef>
                <a:spcPts val="0"/>
              </a:spcBef>
            </a:pPr>
            <a:r>
              <a:rPr lang="en-GB" sz="2200" dirty="0" smtClean="0">
                <a:solidFill>
                  <a:schemeClr val="tx1"/>
                </a:solidFill>
              </a:rPr>
              <a:t>Blood glucose</a:t>
            </a:r>
          </a:p>
          <a:p>
            <a:pPr algn="ctr" eaLnBrk="0" hangingPunct="0">
              <a:spcBef>
                <a:spcPts val="0"/>
              </a:spcBef>
            </a:pPr>
            <a:r>
              <a:rPr lang="en-GB" sz="2200" b="1" dirty="0" smtClean="0">
                <a:solidFill>
                  <a:srgbClr val="FF0000"/>
                </a:solidFill>
              </a:rPr>
              <a:t>OR</a:t>
            </a:r>
            <a:r>
              <a:rPr lang="en-GB" sz="2200" dirty="0" smtClean="0">
                <a:solidFill>
                  <a:schemeClr val="tx1"/>
                </a:solidFill>
              </a:rPr>
              <a:t> </a:t>
            </a:r>
          </a:p>
          <a:p>
            <a:pPr algn="ctr" eaLnBrk="0" hangingPunct="0">
              <a:spcBef>
                <a:spcPts val="0"/>
              </a:spcBef>
            </a:pPr>
            <a:r>
              <a:rPr lang="en-GB" sz="2200" dirty="0" smtClean="0">
                <a:solidFill>
                  <a:schemeClr val="tx1"/>
                </a:solidFill>
              </a:rPr>
              <a:t>Blood sugar</a:t>
            </a:r>
            <a:endParaRPr lang="en-GB" sz="2200" dirty="0">
              <a:solidFill>
                <a:schemeClr val="tx1"/>
              </a:solidFill>
            </a:endParaRPr>
          </a:p>
          <a:p>
            <a:pPr algn="ctr" eaLnBrk="0" hangingPunct="0">
              <a:spcBef>
                <a:spcPct val="20000"/>
              </a:spcBef>
            </a:pPr>
            <a:endParaRPr lang="en-GB" sz="2200" dirty="0">
              <a:solidFill>
                <a:schemeClr val="tx1"/>
              </a:solidFill>
            </a:endParaRPr>
          </a:p>
        </p:txBody>
      </p:sp>
      <p:sp>
        <p:nvSpPr>
          <p:cNvPr id="11271" name="Text Box 7"/>
          <p:cNvSpPr txBox="1">
            <a:spLocks noChangeArrowheads="1"/>
          </p:cNvSpPr>
          <p:nvPr/>
        </p:nvSpPr>
        <p:spPr bwMode="auto">
          <a:xfrm>
            <a:off x="6588124" y="2500306"/>
            <a:ext cx="2270155" cy="2643206"/>
          </a:xfrm>
          <a:prstGeom prst="rect">
            <a:avLst/>
          </a:prstGeom>
          <a:solidFill>
            <a:srgbClr val="FFFFFF"/>
          </a:solidFill>
          <a:ln w="9525">
            <a:solidFill>
              <a:srgbClr val="000000"/>
            </a:solidFill>
            <a:miter lim="800000"/>
            <a:headEnd/>
            <a:tailEnd/>
          </a:ln>
        </p:spPr>
        <p:txBody>
          <a:bodyPr lIns="54000"/>
          <a:lstStyle/>
          <a:p>
            <a:pPr algn="ctr" eaLnBrk="0" hangingPunct="0">
              <a:spcBef>
                <a:spcPct val="20000"/>
              </a:spcBef>
            </a:pPr>
            <a:r>
              <a:rPr lang="en-GB" sz="2000" b="1" dirty="0">
                <a:solidFill>
                  <a:schemeClr val="tx1"/>
                </a:solidFill>
              </a:rPr>
              <a:t>Concept </a:t>
            </a:r>
            <a:r>
              <a:rPr lang="en-GB" sz="2000" b="1" dirty="0" smtClean="0">
                <a:solidFill>
                  <a:schemeClr val="tx1"/>
                </a:solidFill>
              </a:rPr>
              <a:t>3</a:t>
            </a:r>
          </a:p>
          <a:p>
            <a:pPr algn="ctr" eaLnBrk="0" hangingPunct="0">
              <a:spcBef>
                <a:spcPct val="20000"/>
              </a:spcBef>
            </a:pPr>
            <a:endParaRPr lang="en-GB" sz="2000" b="1" dirty="0">
              <a:solidFill>
                <a:schemeClr val="tx1"/>
              </a:solidFill>
            </a:endParaRPr>
          </a:p>
          <a:p>
            <a:pPr algn="ctr" eaLnBrk="0" hangingPunct="0">
              <a:spcBef>
                <a:spcPts val="0"/>
              </a:spcBef>
            </a:pPr>
            <a:r>
              <a:rPr lang="en-GB" sz="2200" dirty="0" smtClean="0">
                <a:solidFill>
                  <a:schemeClr val="tx1"/>
                </a:solidFill>
              </a:rPr>
              <a:t>Diabetes</a:t>
            </a:r>
          </a:p>
          <a:p>
            <a:pPr algn="ctr" eaLnBrk="0" hangingPunct="0">
              <a:spcBef>
                <a:spcPts val="0"/>
              </a:spcBef>
            </a:pPr>
            <a:r>
              <a:rPr lang="en-GB" sz="2400" b="1" dirty="0" smtClean="0">
                <a:solidFill>
                  <a:srgbClr val="FF3300"/>
                </a:solidFill>
              </a:rPr>
              <a:t>OR</a:t>
            </a:r>
          </a:p>
          <a:p>
            <a:pPr algn="ctr" eaLnBrk="0" hangingPunct="0">
              <a:spcBef>
                <a:spcPts val="0"/>
              </a:spcBef>
            </a:pPr>
            <a:r>
              <a:rPr lang="en-GB" sz="2200" dirty="0" smtClean="0">
                <a:solidFill>
                  <a:schemeClr val="tx1"/>
                </a:solidFill>
              </a:rPr>
              <a:t>Type 2 Diabetes</a:t>
            </a:r>
          </a:p>
          <a:p>
            <a:pPr algn="ctr" eaLnBrk="0" hangingPunct="0">
              <a:spcBef>
                <a:spcPct val="20000"/>
              </a:spcBef>
            </a:pPr>
            <a:endParaRPr lang="en-GB" sz="2400" dirty="0">
              <a:solidFill>
                <a:schemeClr val="tx1"/>
              </a:solidFill>
            </a:endParaRPr>
          </a:p>
          <a:p>
            <a:pPr algn="ctr" eaLnBrk="0" hangingPunct="0">
              <a:spcBef>
                <a:spcPct val="20000"/>
              </a:spcBef>
            </a:pPr>
            <a:endParaRPr lang="en-GB" sz="1600" b="1" dirty="0">
              <a:solidFill>
                <a:schemeClr val="tx1"/>
              </a:solidFill>
            </a:endParaRPr>
          </a:p>
        </p:txBody>
      </p:sp>
      <p:sp>
        <p:nvSpPr>
          <p:cNvPr id="11272" name="Rectangle 8"/>
          <p:cNvSpPr>
            <a:spLocks noChangeArrowheads="1"/>
          </p:cNvSpPr>
          <p:nvPr/>
        </p:nvSpPr>
        <p:spPr bwMode="auto">
          <a:xfrm>
            <a:off x="2627313" y="3500438"/>
            <a:ext cx="792162" cy="504825"/>
          </a:xfrm>
          <a:prstGeom prst="rect">
            <a:avLst/>
          </a:prstGeom>
          <a:noFill/>
          <a:ln w="9525">
            <a:noFill/>
            <a:miter lim="800000"/>
            <a:headEnd/>
            <a:tailEnd/>
          </a:ln>
        </p:spPr>
        <p:txBody>
          <a:bodyPr/>
          <a:lstStyle/>
          <a:p>
            <a:pPr marL="342900" indent="-342900" algn="ctr" eaLnBrk="0" hangingPunct="0">
              <a:spcBef>
                <a:spcPct val="20000"/>
              </a:spcBef>
            </a:pPr>
            <a:r>
              <a:rPr lang="en-GB" sz="2000" b="1">
                <a:solidFill>
                  <a:srgbClr val="FF0000"/>
                </a:solidFill>
              </a:rPr>
              <a:t>AND</a:t>
            </a:r>
          </a:p>
        </p:txBody>
      </p:sp>
      <p:sp>
        <p:nvSpPr>
          <p:cNvPr id="11273" name="Rectangle 9"/>
          <p:cNvSpPr>
            <a:spLocks noChangeArrowheads="1"/>
          </p:cNvSpPr>
          <p:nvPr/>
        </p:nvSpPr>
        <p:spPr bwMode="auto">
          <a:xfrm>
            <a:off x="5786446" y="3500438"/>
            <a:ext cx="792163" cy="504825"/>
          </a:xfrm>
          <a:prstGeom prst="rect">
            <a:avLst/>
          </a:prstGeom>
          <a:noFill/>
          <a:ln w="9525">
            <a:noFill/>
            <a:miter lim="800000"/>
            <a:headEnd/>
            <a:tailEnd/>
          </a:ln>
        </p:spPr>
        <p:txBody>
          <a:bodyPr/>
          <a:lstStyle/>
          <a:p>
            <a:pPr marL="342900" indent="-342900" algn="ctr" eaLnBrk="0" hangingPunct="0">
              <a:spcBef>
                <a:spcPct val="20000"/>
              </a:spcBef>
            </a:pPr>
            <a:r>
              <a:rPr lang="en-GB" sz="2000" b="1" dirty="0">
                <a:solidFill>
                  <a:srgbClr val="FF0000"/>
                </a:solidFill>
              </a:rPr>
              <a:t>AND</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9512" y="908720"/>
            <a:ext cx="7772400" cy="1143000"/>
          </a:xfrm>
        </p:spPr>
        <p:txBody>
          <a:bodyPr/>
          <a:lstStyle/>
          <a:p>
            <a:r>
              <a:rPr lang="en-GB" dirty="0" smtClean="0">
                <a:solidFill>
                  <a:schemeClr val="accent1">
                    <a:lumMod val="75000"/>
                  </a:schemeClr>
                </a:solidFill>
              </a:rPr>
              <a:t>Outline &amp; Aims</a:t>
            </a:r>
          </a:p>
        </p:txBody>
      </p:sp>
      <p:sp>
        <p:nvSpPr>
          <p:cNvPr id="3" name="Content Placeholder 2"/>
          <p:cNvSpPr>
            <a:spLocks noGrp="1"/>
          </p:cNvSpPr>
          <p:nvPr>
            <p:ph idx="1"/>
          </p:nvPr>
        </p:nvSpPr>
        <p:spPr>
          <a:xfrm>
            <a:off x="785786" y="2132856"/>
            <a:ext cx="7772400" cy="3653598"/>
          </a:xfrm>
        </p:spPr>
        <p:txBody>
          <a:bodyPr/>
          <a:lstStyle/>
          <a:p>
            <a:pPr marL="533400" indent="-533400"/>
            <a:r>
              <a:rPr lang="en-GB" sz="2400" dirty="0" smtClean="0">
                <a:solidFill>
                  <a:schemeClr val="tx1"/>
                </a:solidFill>
              </a:rPr>
              <a:t>Library resources – a brief refresher  </a:t>
            </a:r>
          </a:p>
          <a:p>
            <a:pPr marL="533400" indent="-533400"/>
            <a:r>
              <a:rPr lang="en-GB" sz="2400" dirty="0" smtClean="0">
                <a:solidFill>
                  <a:schemeClr val="tx1"/>
                </a:solidFill>
              </a:rPr>
              <a:t>Literature searching</a:t>
            </a:r>
          </a:p>
          <a:p>
            <a:pPr marL="838200" lvl="1" indent="-381000"/>
            <a:r>
              <a:rPr lang="en-GB" sz="2400" dirty="0" smtClean="0">
                <a:solidFill>
                  <a:schemeClr val="tx1"/>
                </a:solidFill>
              </a:rPr>
              <a:t>Search strategies</a:t>
            </a:r>
          </a:p>
          <a:p>
            <a:pPr marL="838200" lvl="1" indent="-381000"/>
            <a:r>
              <a:rPr lang="en-GB" sz="2400" smtClean="0">
                <a:solidFill>
                  <a:schemeClr val="tx1"/>
                </a:solidFill>
              </a:rPr>
              <a:t>Databases</a:t>
            </a:r>
            <a:endParaRPr lang="en-GB" sz="2400" dirty="0" smtClean="0">
              <a:solidFill>
                <a:schemeClr val="tx1"/>
              </a:solidFill>
            </a:endParaRPr>
          </a:p>
          <a:p>
            <a:pPr marL="838200" lvl="1" indent="-381000"/>
            <a:r>
              <a:rPr lang="en-GB" sz="2400" dirty="0" smtClean="0">
                <a:solidFill>
                  <a:schemeClr val="tx1"/>
                </a:solidFill>
              </a:rPr>
              <a:t>OVIDSP (Medline) – advanced features</a:t>
            </a:r>
          </a:p>
          <a:p>
            <a:pPr marL="838200" lvl="1" indent="-381000"/>
            <a:r>
              <a:rPr lang="en-GB" sz="2400" dirty="0" smtClean="0">
                <a:solidFill>
                  <a:schemeClr val="tx1"/>
                </a:solidFill>
              </a:rPr>
              <a:t>Full text articles  </a:t>
            </a:r>
          </a:p>
          <a:p>
            <a:pPr marL="533400" indent="-533400"/>
            <a:r>
              <a:rPr lang="en-GB" sz="2400" dirty="0" smtClean="0">
                <a:solidFill>
                  <a:schemeClr val="tx1"/>
                </a:solidFill>
              </a:rPr>
              <a:t>Manage references using </a:t>
            </a:r>
            <a:r>
              <a:rPr lang="en-GB" sz="2400" dirty="0" err="1" smtClean="0">
                <a:solidFill>
                  <a:schemeClr val="tx1"/>
                </a:solidFill>
              </a:rPr>
              <a:t>Refworks</a:t>
            </a:r>
            <a:endParaRPr lang="en-GB" sz="2400" dirty="0" smtClean="0">
              <a:solidFill>
                <a:schemeClr val="tx1"/>
              </a:solidFill>
            </a:endParaRPr>
          </a:p>
          <a:p>
            <a:pPr marL="533400" indent="-533400">
              <a:buFontTx/>
              <a:buNone/>
            </a:pPr>
            <a:endParaRPr lang="en-GB" dirty="0" smtClean="0"/>
          </a:p>
          <a:p>
            <a:pPr marL="533400" indent="-533400"/>
            <a:endParaRPr lang="en-GB"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9512" y="908720"/>
            <a:ext cx="7772400" cy="1143000"/>
          </a:xfrm>
        </p:spPr>
        <p:txBody>
          <a:bodyPr/>
          <a:lstStyle/>
          <a:p>
            <a:r>
              <a:rPr lang="en-GB" dirty="0" smtClean="0">
                <a:solidFill>
                  <a:schemeClr val="accent1">
                    <a:lumMod val="75000"/>
                  </a:schemeClr>
                </a:solidFill>
              </a:rPr>
              <a:t>Search techniques</a:t>
            </a:r>
          </a:p>
        </p:txBody>
      </p:sp>
      <p:sp>
        <p:nvSpPr>
          <p:cNvPr id="15363" name="Rectangle 3"/>
          <p:cNvSpPr>
            <a:spLocks noGrp="1" noChangeArrowheads="1"/>
          </p:cNvSpPr>
          <p:nvPr>
            <p:ph type="body" idx="1"/>
          </p:nvPr>
        </p:nvSpPr>
        <p:spPr>
          <a:xfrm>
            <a:off x="428596" y="2000240"/>
            <a:ext cx="7991475" cy="3795730"/>
          </a:xfrm>
        </p:spPr>
        <p:txBody>
          <a:bodyPr/>
          <a:lstStyle/>
          <a:p>
            <a:pPr marL="533400" indent="-533400">
              <a:buFont typeface="+mj-lt"/>
              <a:buAutoNum type="arabicPeriod"/>
            </a:pPr>
            <a:r>
              <a:rPr lang="en-GB" sz="3200" dirty="0" smtClean="0">
                <a:solidFill>
                  <a:schemeClr val="tx1"/>
                </a:solidFill>
              </a:rPr>
              <a:t> </a:t>
            </a:r>
            <a:r>
              <a:rPr lang="en-GB" sz="3200" dirty="0" smtClean="0">
                <a:solidFill>
                  <a:srgbClr val="FF0000"/>
                </a:solidFill>
              </a:rPr>
              <a:t>Truncation</a:t>
            </a:r>
            <a:r>
              <a:rPr lang="en-GB" sz="3200" dirty="0" smtClean="0">
                <a:solidFill>
                  <a:schemeClr val="tx1"/>
                </a:solidFill>
              </a:rPr>
              <a:t> symbol (usually $ or *) e.g. </a:t>
            </a:r>
            <a:r>
              <a:rPr lang="en-GB" sz="3200" dirty="0" err="1" smtClean="0">
                <a:solidFill>
                  <a:schemeClr val="tx1"/>
                </a:solidFill>
              </a:rPr>
              <a:t>Allerg</a:t>
            </a:r>
            <a:r>
              <a:rPr lang="en-GB" sz="3200" dirty="0" smtClean="0">
                <a:solidFill>
                  <a:schemeClr val="tx1"/>
                </a:solidFill>
              </a:rPr>
              <a:t>* finds allergic, allergy, allergies etc</a:t>
            </a:r>
          </a:p>
          <a:p>
            <a:pPr marL="533400" indent="-533400">
              <a:buFont typeface="+mj-lt"/>
              <a:buAutoNum type="arabicPeriod"/>
            </a:pPr>
            <a:endParaRPr lang="en-GB" sz="3200" dirty="0" smtClean="0">
              <a:solidFill>
                <a:schemeClr val="tx1"/>
              </a:solidFill>
            </a:endParaRPr>
          </a:p>
          <a:p>
            <a:pPr marL="533400" indent="-533400">
              <a:buFont typeface="+mj-lt"/>
              <a:buAutoNum type="arabicPeriod"/>
            </a:pPr>
            <a:r>
              <a:rPr lang="en-GB" sz="3200" dirty="0" smtClean="0">
                <a:solidFill>
                  <a:schemeClr val="tx1"/>
                </a:solidFill>
              </a:rPr>
              <a:t> </a:t>
            </a:r>
            <a:r>
              <a:rPr lang="en-GB" sz="3200" dirty="0" smtClean="0">
                <a:solidFill>
                  <a:srgbClr val="FF0000"/>
                </a:solidFill>
              </a:rPr>
              <a:t>Wild cards</a:t>
            </a:r>
            <a:r>
              <a:rPr lang="en-GB" sz="3200" i="1" dirty="0" smtClean="0">
                <a:solidFill>
                  <a:srgbClr val="FF0000"/>
                </a:solidFill>
              </a:rPr>
              <a:t> </a:t>
            </a:r>
            <a:r>
              <a:rPr lang="en-GB" sz="3200" i="1" dirty="0" smtClean="0">
                <a:solidFill>
                  <a:schemeClr val="tx1"/>
                </a:solidFill>
              </a:rPr>
              <a:t>e.g. ? </a:t>
            </a:r>
            <a:r>
              <a:rPr lang="en-GB" sz="3200" i="1" dirty="0" err="1" smtClean="0">
                <a:solidFill>
                  <a:schemeClr val="tx1"/>
                </a:solidFill>
              </a:rPr>
              <a:t>Organi</a:t>
            </a:r>
            <a:r>
              <a:rPr lang="en-GB" sz="3200" i="1" dirty="0" err="1" smtClean="0">
                <a:solidFill>
                  <a:srgbClr val="FF3300"/>
                </a:solidFill>
              </a:rPr>
              <a:t>?</a:t>
            </a:r>
            <a:r>
              <a:rPr lang="en-GB" sz="3200" i="1" dirty="0" err="1" smtClean="0">
                <a:solidFill>
                  <a:schemeClr val="tx1"/>
                </a:solidFill>
              </a:rPr>
              <a:t>ation</a:t>
            </a:r>
            <a:endParaRPr lang="en-GB" sz="3200" i="1" dirty="0" smtClean="0">
              <a:solidFill>
                <a:schemeClr val="tx1"/>
              </a:solidFill>
            </a:endParaRPr>
          </a:p>
          <a:p>
            <a:pPr marL="533400" indent="-533400">
              <a:buFontTx/>
              <a:buNone/>
            </a:pPr>
            <a:endParaRPr lang="en-GB" sz="3200" dirty="0" smtClean="0">
              <a:solidFill>
                <a:schemeClr val="tx1"/>
              </a:solidFill>
            </a:endParaRPr>
          </a:p>
          <a:p>
            <a:pPr marL="533400" indent="-533400">
              <a:buFontTx/>
              <a:buNone/>
            </a:pPr>
            <a:endParaRPr lang="en-GB" sz="3200" dirty="0" smtClean="0">
              <a:solidFill>
                <a:schemeClr val="tx1"/>
              </a:solidFill>
            </a:endParaRPr>
          </a:p>
          <a:p>
            <a:pPr marL="533400" indent="-533400">
              <a:buFontTx/>
              <a:buNone/>
            </a:pPr>
            <a:endParaRPr lang="en-GB" sz="3200" i="1" dirty="0" smtClean="0">
              <a:solidFill>
                <a:schemeClr val="tx1"/>
              </a:solidFill>
            </a:endParaRPr>
          </a:p>
          <a:p>
            <a:pPr marL="533400" indent="-533400">
              <a:buFontTx/>
              <a:buNone/>
            </a:pPr>
            <a:endParaRPr lang="en-GB" sz="3200" dirty="0" smtClean="0">
              <a:solidFill>
                <a:schemeClr val="tx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80728"/>
            <a:ext cx="7772400" cy="1143000"/>
          </a:xfrm>
        </p:spPr>
        <p:txBody>
          <a:bodyPr/>
          <a:lstStyle/>
          <a:p>
            <a:r>
              <a:rPr lang="en-GB" dirty="0" smtClean="0">
                <a:solidFill>
                  <a:schemeClr val="accent1">
                    <a:lumMod val="75000"/>
                  </a:schemeClr>
                </a:solidFill>
              </a:rPr>
              <a:t>Adjacent words</a:t>
            </a:r>
            <a:endParaRPr lang="en-GB" dirty="0">
              <a:solidFill>
                <a:schemeClr val="tx1"/>
              </a:solidFill>
            </a:endParaRPr>
          </a:p>
        </p:txBody>
      </p:sp>
      <p:sp>
        <p:nvSpPr>
          <p:cNvPr id="3" name="Content Placeholder 2"/>
          <p:cNvSpPr>
            <a:spLocks noGrp="1"/>
          </p:cNvSpPr>
          <p:nvPr>
            <p:ph idx="1"/>
          </p:nvPr>
        </p:nvSpPr>
        <p:spPr>
          <a:xfrm>
            <a:off x="714348" y="2071678"/>
            <a:ext cx="7772400" cy="4214842"/>
          </a:xfrm>
        </p:spPr>
        <p:txBody>
          <a:bodyPr/>
          <a:lstStyle/>
          <a:p>
            <a:r>
              <a:rPr lang="en-GB" dirty="0" smtClean="0">
                <a:solidFill>
                  <a:schemeClr val="tx1"/>
                </a:solidFill>
              </a:rPr>
              <a:t>You can use terms such as </a:t>
            </a:r>
            <a:r>
              <a:rPr lang="en-GB" b="1" dirty="0" err="1" smtClean="0">
                <a:solidFill>
                  <a:srgbClr val="FF0000"/>
                </a:solidFill>
              </a:rPr>
              <a:t>adj</a:t>
            </a:r>
            <a:endParaRPr lang="en-GB" dirty="0" smtClean="0">
              <a:solidFill>
                <a:srgbClr val="FF0000"/>
              </a:solidFill>
            </a:endParaRPr>
          </a:p>
          <a:p>
            <a:pPr lvl="0"/>
            <a:r>
              <a:rPr lang="en-GB" b="1" dirty="0" smtClean="0">
                <a:solidFill>
                  <a:schemeClr val="tx1"/>
                </a:solidFill>
              </a:rPr>
              <a:t>Prolonged</a:t>
            </a:r>
            <a:r>
              <a:rPr lang="en-GB" b="1" dirty="0" smtClean="0"/>
              <a:t> </a:t>
            </a:r>
            <a:r>
              <a:rPr lang="en-GB" b="1" dirty="0" smtClean="0">
                <a:solidFill>
                  <a:srgbClr val="FF0000"/>
                </a:solidFill>
              </a:rPr>
              <a:t>adj2</a:t>
            </a:r>
            <a:r>
              <a:rPr lang="en-GB" dirty="0" smtClean="0"/>
              <a:t> </a:t>
            </a:r>
            <a:r>
              <a:rPr lang="en-GB" dirty="0" smtClean="0">
                <a:solidFill>
                  <a:schemeClr val="tx1"/>
                </a:solidFill>
              </a:rPr>
              <a:t>antibiotic$1 = (adj2 would find articles containing your search words up to two words apart) </a:t>
            </a:r>
            <a:r>
              <a:rPr lang="en-GB" b="1" dirty="0" smtClean="0">
                <a:solidFill>
                  <a:schemeClr val="tx1"/>
                </a:solidFill>
              </a:rPr>
              <a:t>e.g.</a:t>
            </a:r>
          </a:p>
          <a:p>
            <a:pPr lvl="1"/>
            <a:r>
              <a:rPr lang="en-GB" sz="2400" b="1" dirty="0" smtClean="0">
                <a:solidFill>
                  <a:schemeClr val="tx1"/>
                </a:solidFill>
              </a:rPr>
              <a:t>Prolonged antibiotic use</a:t>
            </a:r>
          </a:p>
          <a:p>
            <a:pPr lvl="1"/>
            <a:r>
              <a:rPr lang="en-GB" sz="2400" b="1" dirty="0" smtClean="0">
                <a:solidFill>
                  <a:schemeClr val="tx1"/>
                </a:solidFill>
              </a:rPr>
              <a:t>Prolonged use of antibiotics</a:t>
            </a:r>
          </a:p>
          <a:p>
            <a:pPr lvl="1"/>
            <a:r>
              <a:rPr lang="en-GB" sz="2400" b="1" dirty="0" smtClean="0">
                <a:solidFill>
                  <a:schemeClr val="tx1"/>
                </a:solidFill>
              </a:rPr>
              <a:t>Prolonged treatment with antibiotics</a:t>
            </a:r>
          </a:p>
          <a:p>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9512" y="836712"/>
            <a:ext cx="7772400" cy="1143000"/>
          </a:xfrm>
        </p:spPr>
        <p:txBody>
          <a:bodyPr/>
          <a:lstStyle/>
          <a:p>
            <a:r>
              <a:rPr lang="en-GB" dirty="0" smtClean="0">
                <a:solidFill>
                  <a:schemeClr val="accent1">
                    <a:lumMod val="75000"/>
                  </a:schemeClr>
                </a:solidFill>
                <a:cs typeface="Arial" pitchFamily="34" charset="0"/>
              </a:rPr>
              <a:t>Subject Headings </a:t>
            </a:r>
          </a:p>
        </p:txBody>
      </p:sp>
      <p:sp>
        <p:nvSpPr>
          <p:cNvPr id="18441" name="Oval 10"/>
          <p:cNvSpPr>
            <a:spLocks noChangeArrowheads="1"/>
          </p:cNvSpPr>
          <p:nvPr/>
        </p:nvSpPr>
        <p:spPr bwMode="auto">
          <a:xfrm>
            <a:off x="1692275" y="5876925"/>
            <a:ext cx="1439863" cy="288925"/>
          </a:xfrm>
          <a:prstGeom prst="ellipse">
            <a:avLst/>
          </a:prstGeom>
          <a:noFill/>
          <a:ln w="9525" algn="ctr">
            <a:noFill/>
            <a:round/>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762000" y="2205038"/>
            <a:ext cx="7772400" cy="3081350"/>
          </a:xfrm>
        </p:spPr>
        <p:txBody>
          <a:bodyPr/>
          <a:lstStyle/>
          <a:p>
            <a:pPr>
              <a:lnSpc>
                <a:spcPct val="90000"/>
              </a:lnSpc>
            </a:pPr>
            <a:r>
              <a:rPr lang="en-GB" sz="2400" dirty="0" err="1" smtClean="0">
                <a:solidFill>
                  <a:schemeClr val="tx1"/>
                </a:solidFill>
              </a:rPr>
              <a:t>MeSH</a:t>
            </a:r>
            <a:r>
              <a:rPr lang="en-GB" sz="2400" dirty="0" smtClean="0">
                <a:solidFill>
                  <a:schemeClr val="tx1"/>
                </a:solidFill>
              </a:rPr>
              <a:t> (Medical subject Headings) OR Thesaurus</a:t>
            </a:r>
          </a:p>
          <a:p>
            <a:pPr>
              <a:lnSpc>
                <a:spcPct val="90000"/>
              </a:lnSpc>
              <a:buFontTx/>
              <a:buNone/>
            </a:pPr>
            <a:r>
              <a:rPr lang="en-GB" sz="2400" dirty="0" smtClean="0">
                <a:solidFill>
                  <a:schemeClr val="tx1"/>
                </a:solidFill>
              </a:rPr>
              <a:t> 	(Name varies across databases)</a:t>
            </a:r>
          </a:p>
          <a:p>
            <a:pPr>
              <a:lnSpc>
                <a:spcPct val="90000"/>
              </a:lnSpc>
              <a:buFontTx/>
              <a:buNone/>
            </a:pPr>
            <a:endParaRPr lang="en-GB" sz="2400" dirty="0" smtClean="0">
              <a:solidFill>
                <a:schemeClr val="tx1"/>
              </a:solidFill>
            </a:endParaRPr>
          </a:p>
          <a:p>
            <a:pPr>
              <a:lnSpc>
                <a:spcPct val="90000"/>
              </a:lnSpc>
            </a:pPr>
            <a:r>
              <a:rPr lang="en-GB" sz="2400" dirty="0" smtClean="0">
                <a:solidFill>
                  <a:schemeClr val="tx1"/>
                </a:solidFill>
              </a:rPr>
              <a:t>Controlled vocabulary: articles indexed regardless of author’s terminology</a:t>
            </a:r>
          </a:p>
          <a:p>
            <a:pPr>
              <a:lnSpc>
                <a:spcPct val="90000"/>
              </a:lnSpc>
            </a:pPr>
            <a:endParaRPr lang="en-GB" sz="2400" dirty="0" smtClean="0">
              <a:solidFill>
                <a:schemeClr val="tx1"/>
              </a:solidFill>
            </a:endParaRPr>
          </a:p>
          <a:p>
            <a:pPr>
              <a:lnSpc>
                <a:spcPct val="90000"/>
              </a:lnSpc>
            </a:pPr>
            <a:r>
              <a:rPr lang="en-GB" sz="2400" dirty="0" smtClean="0">
                <a:solidFill>
                  <a:schemeClr val="tx1"/>
                </a:solidFill>
              </a:rPr>
              <a:t>Time delay while article are indexed</a:t>
            </a:r>
          </a:p>
          <a:p>
            <a:pPr>
              <a:lnSpc>
                <a:spcPct val="90000"/>
              </a:lnSpc>
              <a:buNone/>
            </a:pPr>
            <a:endParaRPr lang="en-GB" sz="2400" dirty="0" smtClean="0">
              <a:solidFill>
                <a:schemeClr val="tx1"/>
              </a:solidFill>
            </a:endParaRPr>
          </a:p>
        </p:txBody>
      </p:sp>
      <p:sp>
        <p:nvSpPr>
          <p:cNvPr id="19459" name="Rectangle 3"/>
          <p:cNvSpPr>
            <a:spLocks noChangeArrowheads="1"/>
          </p:cNvSpPr>
          <p:nvPr/>
        </p:nvSpPr>
        <p:spPr bwMode="auto">
          <a:xfrm>
            <a:off x="179512" y="836712"/>
            <a:ext cx="7772400" cy="1143000"/>
          </a:xfrm>
          <a:prstGeom prst="rect">
            <a:avLst/>
          </a:prstGeom>
          <a:noFill/>
          <a:ln w="9525">
            <a:noFill/>
            <a:miter lim="800000"/>
            <a:headEnd/>
            <a:tailEnd/>
          </a:ln>
        </p:spPr>
        <p:txBody>
          <a:bodyPr anchor="ctr"/>
          <a:lstStyle/>
          <a:p>
            <a:pPr eaLnBrk="0" hangingPunct="0"/>
            <a:r>
              <a:rPr lang="en-GB" sz="3200" b="1" dirty="0">
                <a:solidFill>
                  <a:schemeClr val="accent1">
                    <a:lumMod val="75000"/>
                  </a:schemeClr>
                </a:solidFill>
              </a:rPr>
              <a:t>Subject </a:t>
            </a:r>
            <a:r>
              <a:rPr lang="en-GB" sz="3200" b="1" dirty="0" smtClean="0">
                <a:solidFill>
                  <a:schemeClr val="accent1">
                    <a:lumMod val="75000"/>
                  </a:schemeClr>
                </a:solidFill>
              </a:rPr>
              <a:t>Headings </a:t>
            </a:r>
            <a:endParaRPr lang="en-GB" sz="32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7772400" cy="1143000"/>
          </a:xfrm>
        </p:spPr>
        <p:txBody>
          <a:bodyPr/>
          <a:lstStyle/>
          <a:p>
            <a:r>
              <a:rPr lang="en-GB" dirty="0" smtClean="0"/>
              <a:t>Subject Headings</a:t>
            </a:r>
            <a:endParaRPr lang="en-GB" dirty="0"/>
          </a:p>
        </p:txBody>
      </p:sp>
      <p:sp>
        <p:nvSpPr>
          <p:cNvPr id="3" name="Content Placeholder 2"/>
          <p:cNvSpPr>
            <a:spLocks noGrp="1"/>
          </p:cNvSpPr>
          <p:nvPr>
            <p:ph idx="1"/>
          </p:nvPr>
        </p:nvSpPr>
        <p:spPr>
          <a:xfrm>
            <a:off x="571472" y="1571612"/>
            <a:ext cx="7772400" cy="489236"/>
          </a:xfrm>
        </p:spPr>
        <p:txBody>
          <a:bodyPr/>
          <a:lstStyle/>
          <a:p>
            <a:r>
              <a:rPr lang="en-GB" sz="2400" dirty="0" smtClean="0"/>
              <a:t>Mapping a term to a subject heading </a:t>
            </a:r>
          </a:p>
        </p:txBody>
      </p:sp>
      <p:sp>
        <p:nvSpPr>
          <p:cNvPr id="8" name="Content Placeholder 2"/>
          <p:cNvSpPr txBox="1">
            <a:spLocks/>
          </p:cNvSpPr>
          <p:nvPr/>
        </p:nvSpPr>
        <p:spPr bwMode="auto">
          <a:xfrm>
            <a:off x="611560" y="5445224"/>
            <a:ext cx="777240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GB" sz="2400" b="0" i="0" u="none" strike="noStrike" kern="0" cap="none" spc="0" normalizeH="0" baseline="0" noProof="0" dirty="0" smtClean="0">
                <a:ln>
                  <a:noFill/>
                </a:ln>
                <a:solidFill>
                  <a:srgbClr val="445188"/>
                </a:solidFill>
                <a:effectLst/>
                <a:uLnTx/>
                <a:uFillTx/>
                <a:latin typeface="+mn-lt"/>
                <a:ea typeface="+mn-ea"/>
                <a:cs typeface="+mn-cs"/>
              </a:rPr>
              <a:t>Database finds relevant subject heading required</a:t>
            </a:r>
          </a:p>
        </p:txBody>
      </p:sp>
      <p:pic>
        <p:nvPicPr>
          <p:cNvPr id="4099" name="Picture 3"/>
          <p:cNvPicPr>
            <a:picLocks noChangeAspect="1" noChangeArrowheads="1"/>
          </p:cNvPicPr>
          <p:nvPr/>
        </p:nvPicPr>
        <p:blipFill>
          <a:blip r:embed="rId3" cstate="print"/>
          <a:srcRect/>
          <a:stretch>
            <a:fillRect/>
          </a:stretch>
        </p:blipFill>
        <p:spPr bwMode="auto">
          <a:xfrm>
            <a:off x="611560" y="2348880"/>
            <a:ext cx="6972300" cy="163830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611560" y="4149080"/>
            <a:ext cx="8316416" cy="11780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64704"/>
            <a:ext cx="7772400" cy="1143000"/>
          </a:xfrm>
        </p:spPr>
        <p:txBody>
          <a:bodyPr/>
          <a:lstStyle/>
          <a:p>
            <a:r>
              <a:rPr lang="en-GB" dirty="0" smtClean="0"/>
              <a:t>Subject Headings</a:t>
            </a:r>
            <a:endParaRPr lang="en-GB" dirty="0"/>
          </a:p>
        </p:txBody>
      </p:sp>
      <p:sp>
        <p:nvSpPr>
          <p:cNvPr id="3" name="Content Placeholder 2"/>
          <p:cNvSpPr>
            <a:spLocks noGrp="1"/>
          </p:cNvSpPr>
          <p:nvPr>
            <p:ph idx="1"/>
          </p:nvPr>
        </p:nvSpPr>
        <p:spPr>
          <a:xfrm>
            <a:off x="357158" y="1571612"/>
            <a:ext cx="7772400" cy="561244"/>
          </a:xfrm>
        </p:spPr>
        <p:txBody>
          <a:bodyPr/>
          <a:lstStyle/>
          <a:p>
            <a:r>
              <a:rPr lang="en-GB" sz="2400" dirty="0" smtClean="0"/>
              <a:t>Searching the Database Thesaurus</a:t>
            </a:r>
          </a:p>
        </p:txBody>
      </p:sp>
      <p:sp>
        <p:nvSpPr>
          <p:cNvPr id="6" name="Rectangle 2"/>
          <p:cNvSpPr txBox="1">
            <a:spLocks noChangeArrowheads="1"/>
          </p:cNvSpPr>
          <p:nvPr/>
        </p:nvSpPr>
        <p:spPr bwMode="auto">
          <a:xfrm>
            <a:off x="6588224" y="2348880"/>
            <a:ext cx="1872688" cy="2088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tabLst/>
              <a:defRPr/>
            </a:pPr>
            <a:r>
              <a:rPr kumimoji="0" lang="en-GB" sz="2400" b="0" i="0" u="none" strike="noStrike" kern="0" cap="none" spc="0" normalizeH="0" baseline="0" noProof="0" dirty="0" smtClean="0">
                <a:ln>
                  <a:noFill/>
                </a:ln>
                <a:solidFill>
                  <a:schemeClr val="tx1"/>
                </a:solidFill>
                <a:effectLst/>
                <a:uLnTx/>
                <a:uFillTx/>
                <a:latin typeface="+mn-lt"/>
                <a:ea typeface="+mn-ea"/>
                <a:cs typeface="+mn-cs"/>
              </a:rPr>
              <a:t>In </a:t>
            </a:r>
            <a:r>
              <a:rPr kumimoji="0" lang="en-GB" sz="2400" b="0" i="0" u="none" strike="noStrike" kern="0" cap="none" spc="0" normalizeH="0" baseline="0" noProof="0" dirty="0" err="1" smtClean="0">
                <a:ln>
                  <a:noFill/>
                </a:ln>
                <a:solidFill>
                  <a:schemeClr val="tx1"/>
                </a:solidFill>
                <a:effectLst/>
                <a:uLnTx/>
                <a:uFillTx/>
                <a:latin typeface="+mn-lt"/>
                <a:ea typeface="+mn-ea"/>
                <a:cs typeface="+mn-cs"/>
              </a:rPr>
              <a:t>Pubmed</a:t>
            </a:r>
            <a:r>
              <a:rPr kumimoji="0" lang="en-GB" sz="2400" b="0" i="0" u="none" strike="noStrike" kern="0" cap="none" spc="0" normalizeH="0" baseline="0" noProof="0" dirty="0" smtClean="0">
                <a:ln>
                  <a:noFill/>
                </a:ln>
                <a:solidFill>
                  <a:schemeClr val="tx1"/>
                </a:solidFill>
                <a:effectLst/>
                <a:uLnTx/>
                <a:uFillTx/>
                <a:latin typeface="+mn-lt"/>
                <a:ea typeface="+mn-ea"/>
                <a:cs typeface="+mn-cs"/>
              </a:rPr>
              <a:t>, known as </a:t>
            </a:r>
            <a:r>
              <a:rPr kumimoji="0" lang="en-GB" sz="2400" b="0" i="0" u="none" strike="noStrike" kern="0" cap="none" spc="0" normalizeH="0" baseline="0" noProof="0" dirty="0" err="1" smtClean="0">
                <a:ln>
                  <a:noFill/>
                </a:ln>
                <a:solidFill>
                  <a:schemeClr val="tx1"/>
                </a:solidFill>
                <a:effectLst/>
                <a:uLnTx/>
                <a:uFillTx/>
                <a:latin typeface="+mn-lt"/>
                <a:ea typeface="+mn-ea"/>
                <a:cs typeface="+mn-cs"/>
              </a:rPr>
              <a:t>MeSH</a:t>
            </a:r>
            <a:r>
              <a:rPr kumimoji="0" lang="en-GB" sz="2400" b="0" i="0" u="none" strike="noStrike" kern="0" cap="none" spc="0" normalizeH="0" baseline="0" noProof="0" dirty="0" smtClean="0">
                <a:ln>
                  <a:noFill/>
                </a:ln>
                <a:solidFill>
                  <a:schemeClr val="tx1"/>
                </a:solidFill>
                <a:effectLst/>
                <a:uLnTx/>
                <a:uFillTx/>
                <a:latin typeface="+mn-lt"/>
                <a:ea typeface="+mn-ea"/>
                <a:cs typeface="+mn-cs"/>
              </a:rPr>
              <a:t> database.</a:t>
            </a: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GB"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8" name="Picture 3"/>
          <p:cNvPicPr>
            <a:picLocks noChangeAspect="1" noChangeArrowheads="1"/>
          </p:cNvPicPr>
          <p:nvPr/>
        </p:nvPicPr>
        <p:blipFill>
          <a:blip r:embed="rId3"/>
          <a:srcRect l="17060" t="15118" r="33596" b="24357"/>
          <a:stretch>
            <a:fillRect/>
          </a:stretch>
        </p:blipFill>
        <p:spPr bwMode="auto">
          <a:xfrm>
            <a:off x="251520" y="2060848"/>
            <a:ext cx="5909468" cy="4530573"/>
          </a:xfrm>
          <a:prstGeom prst="rect">
            <a:avLst/>
          </a:prstGeom>
          <a:noFill/>
          <a:ln w="9525">
            <a:noFill/>
            <a:miter lim="800000"/>
            <a:headEnd/>
            <a:tailEnd/>
          </a:ln>
        </p:spPr>
      </p:pic>
      <p:sp>
        <p:nvSpPr>
          <p:cNvPr id="9" name="Oval 8"/>
          <p:cNvSpPr/>
          <p:nvPr/>
        </p:nvSpPr>
        <p:spPr bwMode="auto">
          <a:xfrm>
            <a:off x="1259632" y="4149080"/>
            <a:ext cx="2088232" cy="28803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i="0" u="none" strike="noStrike" cap="none" normalizeH="0" baseline="0" dirty="0" smtClean="0">
              <a:ln>
                <a:noFill/>
              </a:ln>
              <a:solidFill>
                <a:srgbClr val="FE9914"/>
              </a:solidFill>
              <a:effectLst/>
              <a:latin typeface="Arial" charset="0"/>
            </a:endParaRPr>
          </a:p>
        </p:txBody>
      </p:sp>
      <p:sp>
        <p:nvSpPr>
          <p:cNvPr id="7" name="Oval 6"/>
          <p:cNvSpPr/>
          <p:nvPr/>
        </p:nvSpPr>
        <p:spPr bwMode="auto">
          <a:xfrm>
            <a:off x="6228184" y="1916832"/>
            <a:ext cx="2664296" cy="2160240"/>
          </a:xfrm>
          <a:prstGeom prst="ellipse">
            <a:avLst/>
          </a:prstGeom>
          <a:noFill/>
          <a:ln w="19050"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7772400" cy="1143000"/>
          </a:xfrm>
        </p:spPr>
        <p:txBody>
          <a:bodyPr/>
          <a:lstStyle/>
          <a:p>
            <a:r>
              <a:rPr lang="en-GB" dirty="0" smtClean="0"/>
              <a:t>Subject headings</a:t>
            </a:r>
            <a:endParaRPr lang="en-GB" dirty="0"/>
          </a:p>
        </p:txBody>
      </p:sp>
      <p:pic>
        <p:nvPicPr>
          <p:cNvPr id="1026" name="Picture 2"/>
          <p:cNvPicPr>
            <a:picLocks noGrp="1" noChangeAspect="1" noChangeArrowheads="1"/>
          </p:cNvPicPr>
          <p:nvPr>
            <p:ph idx="1"/>
          </p:nvPr>
        </p:nvPicPr>
        <p:blipFill>
          <a:blip r:embed="rId3"/>
          <a:srcRect l="14436" t="22677" r="30971" b="26457"/>
          <a:stretch>
            <a:fillRect/>
          </a:stretch>
        </p:blipFill>
        <p:spPr bwMode="auto">
          <a:xfrm>
            <a:off x="323528" y="2204864"/>
            <a:ext cx="5517868" cy="3213519"/>
          </a:xfrm>
          <a:prstGeom prst="rect">
            <a:avLst/>
          </a:prstGeom>
          <a:noFill/>
          <a:ln w="9525">
            <a:noFill/>
            <a:miter lim="800000"/>
            <a:headEnd/>
            <a:tailEnd/>
          </a:ln>
        </p:spPr>
      </p:pic>
      <p:sp>
        <p:nvSpPr>
          <p:cNvPr id="5" name="Content Placeholder 2"/>
          <p:cNvSpPr txBox="1">
            <a:spLocks/>
          </p:cNvSpPr>
          <p:nvPr/>
        </p:nvSpPr>
        <p:spPr bwMode="auto">
          <a:xfrm>
            <a:off x="357158" y="1571612"/>
            <a:ext cx="7772400" cy="5612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400" b="0" i="0" u="none" strike="noStrike" kern="0" cap="none" spc="0" normalizeH="0" baseline="0" noProof="0" dirty="0" smtClean="0">
                <a:ln>
                  <a:noFill/>
                </a:ln>
                <a:solidFill>
                  <a:srgbClr val="445188"/>
                </a:solidFill>
                <a:effectLst/>
                <a:uLnTx/>
                <a:uFillTx/>
                <a:latin typeface="+mn-lt"/>
                <a:ea typeface="+mn-ea"/>
                <a:cs typeface="+mn-cs"/>
              </a:rPr>
              <a:t>Using subheadings</a:t>
            </a:r>
          </a:p>
        </p:txBody>
      </p:sp>
      <p:sp>
        <p:nvSpPr>
          <p:cNvPr id="6" name="Content Placeholder 2"/>
          <p:cNvSpPr txBox="1">
            <a:spLocks/>
          </p:cNvSpPr>
          <p:nvPr/>
        </p:nvSpPr>
        <p:spPr bwMode="auto">
          <a:xfrm>
            <a:off x="395536" y="5517232"/>
            <a:ext cx="7772400" cy="1000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GB" sz="2400" b="0" i="0" u="none" strike="noStrike" kern="0" cap="none" spc="0" normalizeH="0" baseline="0" noProof="0" dirty="0" smtClean="0">
                <a:ln>
                  <a:noFill/>
                </a:ln>
                <a:solidFill>
                  <a:srgbClr val="445188"/>
                </a:solidFill>
                <a:effectLst/>
                <a:uLnTx/>
                <a:uFillTx/>
                <a:latin typeface="+mn-lt"/>
                <a:ea typeface="+mn-ea"/>
                <a:cs typeface="+mn-cs"/>
              </a:rPr>
              <a:t>Use specific subheadings to narrow search further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64704"/>
            <a:ext cx="7772400" cy="1143000"/>
          </a:xfrm>
        </p:spPr>
        <p:txBody>
          <a:bodyPr/>
          <a:lstStyle/>
          <a:p>
            <a:r>
              <a:rPr lang="en-GB" dirty="0" smtClean="0"/>
              <a:t>Subject Headings</a:t>
            </a:r>
            <a:endParaRPr lang="en-GB" dirty="0"/>
          </a:p>
        </p:txBody>
      </p:sp>
      <p:sp>
        <p:nvSpPr>
          <p:cNvPr id="3" name="Content Placeholder 2"/>
          <p:cNvSpPr>
            <a:spLocks noGrp="1"/>
          </p:cNvSpPr>
          <p:nvPr>
            <p:ph idx="1"/>
          </p:nvPr>
        </p:nvSpPr>
        <p:spPr>
          <a:xfrm>
            <a:off x="571472" y="1571612"/>
            <a:ext cx="7772400" cy="2071702"/>
          </a:xfrm>
        </p:spPr>
        <p:txBody>
          <a:bodyPr/>
          <a:lstStyle/>
          <a:p>
            <a:r>
              <a:rPr lang="en-GB" sz="2400" dirty="0" smtClean="0"/>
              <a:t>Subject headings attached to a relevant article. </a:t>
            </a:r>
            <a:endParaRPr lang="en-GB" sz="2400" dirty="0"/>
          </a:p>
        </p:txBody>
      </p:sp>
      <p:pic>
        <p:nvPicPr>
          <p:cNvPr id="2050" name="Picture 2"/>
          <p:cNvPicPr>
            <a:picLocks noChangeAspect="1" noChangeArrowheads="1"/>
          </p:cNvPicPr>
          <p:nvPr/>
        </p:nvPicPr>
        <p:blipFill>
          <a:blip r:embed="rId3"/>
          <a:srcRect l="17323" t="21417" r="30971" b="20157"/>
          <a:stretch>
            <a:fillRect/>
          </a:stretch>
        </p:blipFill>
        <p:spPr bwMode="auto">
          <a:xfrm>
            <a:off x="899592" y="2348880"/>
            <a:ext cx="5398328" cy="3812803"/>
          </a:xfrm>
          <a:prstGeom prst="rect">
            <a:avLst/>
          </a:prstGeom>
          <a:noFill/>
          <a:ln w="9525">
            <a:noFill/>
            <a:miter lim="800000"/>
            <a:headEnd/>
            <a:tailEnd/>
          </a:ln>
        </p:spPr>
      </p:pic>
      <p:sp>
        <p:nvSpPr>
          <p:cNvPr id="6" name="Oval 5"/>
          <p:cNvSpPr/>
          <p:nvPr/>
        </p:nvSpPr>
        <p:spPr bwMode="auto">
          <a:xfrm>
            <a:off x="1619672" y="3933056"/>
            <a:ext cx="1512168" cy="792088"/>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179512" y="836712"/>
            <a:ext cx="7772400" cy="1143000"/>
          </a:xfrm>
          <a:noFill/>
          <a:ln/>
        </p:spPr>
        <p:txBody>
          <a:bodyPr/>
          <a:lstStyle/>
          <a:p>
            <a:r>
              <a:rPr lang="en-GB" dirty="0">
                <a:solidFill>
                  <a:schemeClr val="accent1">
                    <a:lumMod val="75000"/>
                  </a:schemeClr>
                </a:solidFill>
              </a:rPr>
              <a:t>Text </a:t>
            </a:r>
            <a:r>
              <a:rPr lang="en-GB" dirty="0" smtClean="0">
                <a:solidFill>
                  <a:schemeClr val="accent1">
                    <a:lumMod val="75000"/>
                  </a:schemeClr>
                </a:solidFill>
              </a:rPr>
              <a:t>words vs. Subject headings</a:t>
            </a:r>
            <a:endParaRPr lang="en-GB" dirty="0">
              <a:solidFill>
                <a:schemeClr val="accent1">
                  <a:lumMod val="75000"/>
                </a:schemeClr>
              </a:solidFill>
            </a:endParaRPr>
          </a:p>
        </p:txBody>
      </p:sp>
      <p:sp>
        <p:nvSpPr>
          <p:cNvPr id="553987" name="Rectangle 3"/>
          <p:cNvSpPr>
            <a:spLocks noGrp="1" noChangeArrowheads="1"/>
          </p:cNvSpPr>
          <p:nvPr>
            <p:ph sz="quarter" idx="1"/>
          </p:nvPr>
        </p:nvSpPr>
        <p:spPr>
          <a:xfrm>
            <a:off x="755650" y="1916113"/>
            <a:ext cx="7272338" cy="3527425"/>
          </a:xfrm>
        </p:spPr>
        <p:txBody>
          <a:bodyPr/>
          <a:lstStyle/>
          <a:p>
            <a:pPr>
              <a:buFontTx/>
              <a:buNone/>
            </a:pPr>
            <a:r>
              <a:rPr lang="en-GB" sz="2400" b="1" dirty="0">
                <a:solidFill>
                  <a:schemeClr val="tx1"/>
                </a:solidFill>
              </a:rPr>
              <a:t>Use text-words when:</a:t>
            </a:r>
          </a:p>
          <a:p>
            <a:r>
              <a:rPr lang="en-GB" sz="2400" dirty="0">
                <a:solidFill>
                  <a:schemeClr val="tx1"/>
                </a:solidFill>
              </a:rPr>
              <a:t>There is no appropriate subject heading</a:t>
            </a:r>
          </a:p>
          <a:p>
            <a:r>
              <a:rPr lang="en-GB" sz="2400" dirty="0">
                <a:solidFill>
                  <a:schemeClr val="tx1"/>
                </a:solidFill>
              </a:rPr>
              <a:t>The database does not have a thesaurus</a:t>
            </a:r>
          </a:p>
          <a:p>
            <a:r>
              <a:rPr lang="en-GB" sz="2400" dirty="0">
                <a:solidFill>
                  <a:schemeClr val="tx1"/>
                </a:solidFill>
              </a:rPr>
              <a:t>If you are looking for very recent material (it takes time to index new and recently added articles) </a:t>
            </a:r>
          </a:p>
          <a:p>
            <a:pPr>
              <a:buFontTx/>
              <a:buNone/>
            </a:pPr>
            <a:r>
              <a:rPr lang="en-GB" sz="2400" b="1" dirty="0">
                <a:solidFill>
                  <a:schemeClr val="tx1"/>
                </a:solidFill>
              </a:rPr>
              <a:t>Things to remember:</a:t>
            </a:r>
          </a:p>
          <a:p>
            <a:r>
              <a:rPr lang="en-GB" sz="2400" dirty="0" smtClean="0">
                <a:solidFill>
                  <a:schemeClr val="tx1"/>
                </a:solidFill>
              </a:rPr>
              <a:t>Text words likely </a:t>
            </a:r>
            <a:r>
              <a:rPr lang="en-GB" sz="2400" dirty="0">
                <a:solidFill>
                  <a:schemeClr val="tx1"/>
                </a:solidFill>
              </a:rPr>
              <a:t>to retrieve irrelevant results</a:t>
            </a:r>
          </a:p>
          <a:p>
            <a:r>
              <a:rPr lang="en-GB" sz="2400" dirty="0">
                <a:solidFill>
                  <a:schemeClr val="tx1"/>
                </a:solidFill>
              </a:rPr>
              <a:t>Use all variations or synonyms of a word to be comprehensive</a:t>
            </a:r>
          </a:p>
          <a:p>
            <a:endParaRPr lang="en-GB" sz="2400" dirty="0">
              <a:solidFill>
                <a:schemeClr val="tx1"/>
              </a:solidFill>
            </a:endParaRPr>
          </a:p>
          <a:p>
            <a:endParaRPr lang="en-GB" sz="2400" b="1" dirty="0">
              <a:solidFill>
                <a:schemeClr val="tx1"/>
              </a:solidFill>
            </a:endParaRPr>
          </a:p>
          <a:p>
            <a:endParaRPr lang="en-GB" sz="20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6036" name="Picture 4" descr="MPj04394230000[1]"/>
          <p:cNvPicPr>
            <a:picLocks noChangeAspect="1" noChangeArrowheads="1"/>
          </p:cNvPicPr>
          <p:nvPr/>
        </p:nvPicPr>
        <p:blipFill>
          <a:blip r:embed="rId3" cstate="print"/>
          <a:srcRect l="12872" t="11755" r="11755" b="7242"/>
          <a:stretch>
            <a:fillRect/>
          </a:stretch>
        </p:blipFill>
        <p:spPr bwMode="auto">
          <a:xfrm>
            <a:off x="424328" y="1989138"/>
            <a:ext cx="3968285" cy="4536206"/>
          </a:xfrm>
          <a:prstGeom prst="rect">
            <a:avLst/>
          </a:prstGeom>
          <a:noFill/>
        </p:spPr>
      </p:pic>
      <p:sp>
        <p:nvSpPr>
          <p:cNvPr id="556037" name="Rectangle 5"/>
          <p:cNvSpPr>
            <a:spLocks noChangeArrowheads="1"/>
          </p:cNvSpPr>
          <p:nvPr/>
        </p:nvSpPr>
        <p:spPr bwMode="auto">
          <a:xfrm>
            <a:off x="576263" y="2636838"/>
            <a:ext cx="3097212" cy="2592387"/>
          </a:xfrm>
          <a:prstGeom prst="rect">
            <a:avLst/>
          </a:prstGeom>
          <a:noFill/>
          <a:ln w="9525">
            <a:noFill/>
            <a:miter lim="800000"/>
            <a:headEnd/>
            <a:tailEnd/>
          </a:ln>
          <a:effectLst/>
        </p:spPr>
        <p:txBody>
          <a:bodyPr/>
          <a:lstStyle/>
          <a:p>
            <a:pPr marL="342900" indent="-342900"/>
            <a:endParaRPr lang="en-GB" sz="2800" b="1" dirty="0">
              <a:solidFill>
                <a:schemeClr val="tx1"/>
              </a:solidFill>
            </a:endParaRPr>
          </a:p>
          <a:p>
            <a:pPr marL="342900" indent="-342900" algn="ctr"/>
            <a:r>
              <a:rPr lang="en-GB" b="1" dirty="0">
                <a:solidFill>
                  <a:schemeClr val="tx1"/>
                </a:solidFill>
              </a:rPr>
              <a:t>Useful search tip</a:t>
            </a:r>
          </a:p>
          <a:p>
            <a:pPr marL="342900" indent="-342900"/>
            <a:r>
              <a:rPr lang="en-GB" b="1" dirty="0">
                <a:solidFill>
                  <a:schemeClr val="tx1"/>
                </a:solidFill>
              </a:rPr>
              <a:t>	</a:t>
            </a:r>
            <a:r>
              <a:rPr lang="en-GB" dirty="0">
                <a:solidFill>
                  <a:schemeClr val="tx1"/>
                </a:solidFill>
              </a:rPr>
              <a:t>To find relevant </a:t>
            </a:r>
            <a:r>
              <a:rPr lang="en-GB" dirty="0" smtClean="0">
                <a:solidFill>
                  <a:schemeClr val="tx1"/>
                </a:solidFill>
              </a:rPr>
              <a:t>subject headings</a:t>
            </a:r>
            <a:r>
              <a:rPr lang="en-GB" dirty="0">
                <a:solidFill>
                  <a:schemeClr val="tx1"/>
                </a:solidFill>
              </a:rPr>
              <a:t>, conduct a basic text-word search first, check records of relevant articles for the </a:t>
            </a:r>
            <a:r>
              <a:rPr lang="en-GB" dirty="0" smtClean="0">
                <a:solidFill>
                  <a:schemeClr val="tx1"/>
                </a:solidFill>
              </a:rPr>
              <a:t>subject headings </a:t>
            </a:r>
            <a:r>
              <a:rPr lang="en-GB" dirty="0">
                <a:solidFill>
                  <a:schemeClr val="tx1"/>
                </a:solidFill>
              </a:rPr>
              <a:t>used.</a:t>
            </a:r>
          </a:p>
        </p:txBody>
      </p:sp>
      <p:sp>
        <p:nvSpPr>
          <p:cNvPr id="556034" name="Rectangle 2"/>
          <p:cNvSpPr>
            <a:spLocks noGrp="1" noChangeArrowheads="1"/>
          </p:cNvSpPr>
          <p:nvPr>
            <p:ph type="title"/>
          </p:nvPr>
        </p:nvSpPr>
        <p:spPr>
          <a:xfrm>
            <a:off x="179512" y="908720"/>
            <a:ext cx="7772400" cy="1143000"/>
          </a:xfrm>
        </p:spPr>
        <p:txBody>
          <a:bodyPr/>
          <a:lstStyle/>
          <a:p>
            <a:r>
              <a:rPr lang="en-GB" dirty="0">
                <a:solidFill>
                  <a:schemeClr val="accent1">
                    <a:lumMod val="75000"/>
                  </a:schemeClr>
                </a:solidFill>
              </a:rPr>
              <a:t>Combine Methods</a:t>
            </a:r>
          </a:p>
        </p:txBody>
      </p:sp>
      <p:sp>
        <p:nvSpPr>
          <p:cNvPr id="556035" name="Rectangle 3"/>
          <p:cNvSpPr>
            <a:spLocks noGrp="1" noChangeArrowheads="1"/>
          </p:cNvSpPr>
          <p:nvPr>
            <p:ph type="body" idx="1"/>
          </p:nvPr>
        </p:nvSpPr>
        <p:spPr>
          <a:xfrm>
            <a:off x="3635375" y="1844675"/>
            <a:ext cx="5329238" cy="3313113"/>
          </a:xfrm>
        </p:spPr>
        <p:txBody>
          <a:bodyPr/>
          <a:lstStyle/>
          <a:p>
            <a:pPr>
              <a:buFontTx/>
              <a:buNone/>
            </a:pPr>
            <a:r>
              <a:rPr lang="en-GB" sz="2400" b="1">
                <a:solidFill>
                  <a:schemeClr val="tx1"/>
                </a:solidFill>
              </a:rPr>
              <a:t>	For a comprehensive search use a combination of both methods</a:t>
            </a:r>
          </a:p>
          <a:p>
            <a:pPr>
              <a:buFontTx/>
              <a:buNone/>
            </a:pPr>
            <a:endParaRPr lang="en-GB" sz="1000" b="1">
              <a:solidFill>
                <a:schemeClr val="tx1"/>
              </a:solidFill>
            </a:endParaRPr>
          </a:p>
          <a:p>
            <a:r>
              <a:rPr lang="en-GB" sz="2400">
                <a:solidFill>
                  <a:schemeClr val="tx1"/>
                </a:solidFill>
              </a:rPr>
              <a:t>Searching a database is not an exact science.</a:t>
            </a:r>
          </a:p>
          <a:p>
            <a:r>
              <a:rPr lang="en-GB" sz="2400">
                <a:solidFill>
                  <a:schemeClr val="tx1"/>
                </a:solidFill>
              </a:rPr>
              <a:t>Try different search combinations to get a good set of results.</a:t>
            </a:r>
          </a:p>
          <a:p>
            <a:pPr>
              <a:buFontTx/>
              <a:buNone/>
            </a:pPr>
            <a:endParaRPr lang="en-GB"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6037"/>
                                        </p:tgtEl>
                                        <p:attrNameLst>
                                          <p:attrName>style.visibility</p:attrName>
                                        </p:attrNameLst>
                                      </p:cBhvr>
                                      <p:to>
                                        <p:strVal val="visible"/>
                                      </p:to>
                                    </p:set>
                                    <p:animEffect transition="in" filter="wipe(down)">
                                      <p:cBhvr>
                                        <p:cTn id="7" dur="500"/>
                                        <p:tgtEl>
                                          <p:spTgt spid="556037"/>
                                        </p:tgtEl>
                                      </p:cBhvr>
                                    </p:animEffect>
                                  </p:childTnLst>
                                </p:cTn>
                              </p:par>
                              <p:par>
                                <p:cTn id="8" presetID="22" presetClass="entr" presetSubtype="4" fill="hold" nodeType="withEffect">
                                  <p:stCondLst>
                                    <p:cond delay="0"/>
                                  </p:stCondLst>
                                  <p:childTnLst>
                                    <p:set>
                                      <p:cBhvr>
                                        <p:cTn id="9" dur="1" fill="hold">
                                          <p:stCondLst>
                                            <p:cond delay="0"/>
                                          </p:stCondLst>
                                        </p:cTn>
                                        <p:tgtEl>
                                          <p:spTgt spid="556036"/>
                                        </p:tgtEl>
                                        <p:attrNameLst>
                                          <p:attrName>style.visibility</p:attrName>
                                        </p:attrNameLst>
                                      </p:cBhvr>
                                      <p:to>
                                        <p:strVal val="visible"/>
                                      </p:to>
                                    </p:set>
                                    <p:animEffect transition="in" filter="wipe(down)">
                                      <p:cBhvr>
                                        <p:cTn id="10" dur="500"/>
                                        <p:tgtEl>
                                          <p:spTgt spid="556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179512" y="836712"/>
            <a:ext cx="7772400" cy="1143000"/>
          </a:xfrm>
        </p:spPr>
        <p:txBody>
          <a:bodyPr/>
          <a:lstStyle/>
          <a:p>
            <a:r>
              <a:rPr lang="en-GB" dirty="0" smtClean="0">
                <a:solidFill>
                  <a:schemeClr val="accent1">
                    <a:lumMod val="75000"/>
                  </a:schemeClr>
                </a:solidFill>
              </a:rPr>
              <a:t>Library Resources</a:t>
            </a:r>
            <a:endParaRPr lang="en-GB"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a:srcRect l="16010" t="15538" r="17323" b="20997"/>
          <a:stretch>
            <a:fillRect/>
          </a:stretch>
        </p:blipFill>
        <p:spPr bwMode="auto">
          <a:xfrm>
            <a:off x="323528" y="1700808"/>
            <a:ext cx="7140371" cy="4248472"/>
          </a:xfrm>
          <a:prstGeom prst="rect">
            <a:avLst/>
          </a:prstGeom>
          <a:noFill/>
          <a:ln w="9525">
            <a:noFill/>
            <a:miter lim="800000"/>
            <a:headEnd/>
            <a:tailEnd/>
          </a:ln>
        </p:spPr>
      </p:pic>
      <p:sp>
        <p:nvSpPr>
          <p:cNvPr id="2" name="Title 1"/>
          <p:cNvSpPr>
            <a:spLocks noGrp="1"/>
          </p:cNvSpPr>
          <p:nvPr>
            <p:ph type="title"/>
          </p:nvPr>
        </p:nvSpPr>
        <p:spPr>
          <a:xfrm>
            <a:off x="179512" y="692696"/>
            <a:ext cx="7772400" cy="1143000"/>
          </a:xfrm>
        </p:spPr>
        <p:txBody>
          <a:bodyPr/>
          <a:lstStyle/>
          <a:p>
            <a:r>
              <a:rPr lang="en-GB" dirty="0" smtClean="0">
                <a:solidFill>
                  <a:schemeClr val="accent1">
                    <a:lumMod val="75000"/>
                  </a:schemeClr>
                </a:solidFill>
              </a:rPr>
              <a:t>Search history</a:t>
            </a:r>
            <a:endParaRPr lang="en-GB" dirty="0"/>
          </a:p>
        </p:txBody>
      </p:sp>
      <p:sp>
        <p:nvSpPr>
          <p:cNvPr id="5" name="Oval 4"/>
          <p:cNvSpPr/>
          <p:nvPr/>
        </p:nvSpPr>
        <p:spPr bwMode="auto">
          <a:xfrm>
            <a:off x="1043608" y="5085184"/>
            <a:ext cx="792088" cy="21602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i="0" u="none" strike="noStrike" cap="none" normalizeH="0" baseline="0" dirty="0" smtClean="0">
              <a:ln>
                <a:noFill/>
              </a:ln>
              <a:solidFill>
                <a:srgbClr val="FE9914"/>
              </a:solidFill>
              <a:effectLst/>
              <a:latin typeface="Arial" charset="0"/>
            </a:endParaRPr>
          </a:p>
        </p:txBody>
      </p:sp>
      <p:cxnSp>
        <p:nvCxnSpPr>
          <p:cNvPr id="13" name="Straight Arrow Connector 12"/>
          <p:cNvCxnSpPr/>
          <p:nvPr/>
        </p:nvCxnSpPr>
        <p:spPr bwMode="auto">
          <a:xfrm flipV="1">
            <a:off x="1907704" y="5661248"/>
            <a:ext cx="1512168" cy="504056"/>
          </a:xfrm>
          <a:prstGeom prst="straightConnector1">
            <a:avLst/>
          </a:prstGeom>
          <a:noFill/>
          <a:ln w="19050" cap="flat" cmpd="sng" algn="ctr">
            <a:solidFill>
              <a:srgbClr val="FF0000"/>
            </a:solidFill>
            <a:prstDash val="solid"/>
            <a:round/>
            <a:headEnd type="none" w="med" len="med"/>
            <a:tailEnd type="arrow"/>
          </a:ln>
          <a:effectLst/>
        </p:spPr>
      </p:cxnSp>
      <p:sp>
        <p:nvSpPr>
          <p:cNvPr id="19" name="Content Placeholder 2"/>
          <p:cNvSpPr txBox="1">
            <a:spLocks/>
          </p:cNvSpPr>
          <p:nvPr/>
        </p:nvSpPr>
        <p:spPr bwMode="auto">
          <a:xfrm>
            <a:off x="251520" y="6093296"/>
            <a:ext cx="6768752"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GB" b="0" i="0" u="none" strike="noStrike" kern="0" cap="none" spc="0" normalizeH="0" baseline="0" noProof="0" dirty="0" smtClean="0">
                <a:ln>
                  <a:noFill/>
                </a:ln>
                <a:solidFill>
                  <a:srgbClr val="445188"/>
                </a:solidFill>
                <a:effectLst/>
                <a:uLnTx/>
                <a:uFillTx/>
                <a:latin typeface="+mn-lt"/>
                <a:ea typeface="+mn-ea"/>
                <a:cs typeface="+mn-cs"/>
              </a:rPr>
              <a:t>Combine</a:t>
            </a:r>
            <a:r>
              <a:rPr kumimoji="0" lang="en-GB" b="0" i="0" u="none" strike="noStrike" kern="0" cap="none" spc="0" normalizeH="0" noProof="0" dirty="0" smtClean="0">
                <a:ln>
                  <a:noFill/>
                </a:ln>
                <a:solidFill>
                  <a:srgbClr val="445188"/>
                </a:solidFill>
                <a:effectLst/>
                <a:uLnTx/>
                <a:uFillTx/>
                <a:latin typeface="+mn-lt"/>
                <a:ea typeface="+mn-ea"/>
                <a:cs typeface="+mn-cs"/>
              </a:rPr>
              <a:t> previous searches using search history</a:t>
            </a:r>
            <a:endParaRPr kumimoji="0" lang="en-GB" b="0" i="0" u="none" strike="noStrike" kern="0" cap="none" spc="0" normalizeH="0" baseline="0" noProof="0" dirty="0" smtClean="0">
              <a:ln>
                <a:noFill/>
              </a:ln>
              <a:solidFill>
                <a:srgbClr val="445188"/>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9512" y="908720"/>
            <a:ext cx="7772400" cy="1143000"/>
          </a:xfrm>
        </p:spPr>
        <p:txBody>
          <a:bodyPr/>
          <a:lstStyle/>
          <a:p>
            <a:r>
              <a:rPr lang="en-GB" dirty="0" smtClean="0">
                <a:solidFill>
                  <a:schemeClr val="accent1">
                    <a:lumMod val="75000"/>
                  </a:schemeClr>
                </a:solidFill>
              </a:rPr>
              <a:t>Setting Limits</a:t>
            </a:r>
          </a:p>
        </p:txBody>
      </p:sp>
      <p:sp>
        <p:nvSpPr>
          <p:cNvPr id="14339" name="Rectangle 3"/>
          <p:cNvSpPr>
            <a:spLocks noGrp="1" noChangeArrowheads="1"/>
          </p:cNvSpPr>
          <p:nvPr>
            <p:ph type="body" idx="1"/>
          </p:nvPr>
        </p:nvSpPr>
        <p:spPr>
          <a:xfrm>
            <a:off x="285720" y="2000240"/>
            <a:ext cx="7772400" cy="2857520"/>
          </a:xfrm>
        </p:spPr>
        <p:txBody>
          <a:bodyPr/>
          <a:lstStyle/>
          <a:p>
            <a:pPr marL="838200" lvl="1" indent="-381000">
              <a:buFontTx/>
              <a:buChar char="•"/>
            </a:pPr>
            <a:r>
              <a:rPr lang="en-GB" sz="2800" dirty="0" smtClean="0">
                <a:solidFill>
                  <a:schemeClr val="tx1"/>
                </a:solidFill>
              </a:rPr>
              <a:t>Publication year</a:t>
            </a:r>
          </a:p>
          <a:p>
            <a:pPr marL="838200" lvl="1" indent="-381000">
              <a:buFontTx/>
              <a:buChar char="•"/>
            </a:pPr>
            <a:r>
              <a:rPr lang="en-GB" sz="2800" dirty="0" smtClean="0">
                <a:solidFill>
                  <a:schemeClr val="tx1"/>
                </a:solidFill>
              </a:rPr>
              <a:t>Publication / article type</a:t>
            </a:r>
          </a:p>
          <a:p>
            <a:pPr marL="838200" lvl="1" indent="-381000">
              <a:buFontTx/>
              <a:buChar char="•"/>
            </a:pPr>
            <a:r>
              <a:rPr lang="en-GB" sz="2800" dirty="0" smtClean="0">
                <a:solidFill>
                  <a:schemeClr val="tx1"/>
                </a:solidFill>
              </a:rPr>
              <a:t>Age group</a:t>
            </a:r>
          </a:p>
          <a:p>
            <a:pPr marL="838200" lvl="1" indent="-381000">
              <a:buFontTx/>
              <a:buChar char="•"/>
            </a:pPr>
            <a:r>
              <a:rPr lang="en-GB" sz="2800" dirty="0" smtClean="0">
                <a:solidFill>
                  <a:schemeClr val="tx1"/>
                </a:solidFill>
              </a:rPr>
              <a:t>Gender</a:t>
            </a:r>
          </a:p>
          <a:p>
            <a:pPr marL="838200" lvl="1" indent="-381000">
              <a:buFontTx/>
              <a:buChar char="•"/>
            </a:pPr>
            <a:r>
              <a:rPr lang="en-GB" sz="2800" dirty="0" smtClean="0">
                <a:solidFill>
                  <a:schemeClr val="tx1"/>
                </a:solidFill>
              </a:rPr>
              <a:t>Language</a:t>
            </a:r>
          </a:p>
          <a:p>
            <a:pPr marL="838200" lvl="1" indent="-381000">
              <a:buFontTx/>
              <a:buNone/>
            </a:pPr>
            <a:endParaRPr lang="en-GB" sz="2800" dirty="0" smtClean="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512" y="908720"/>
            <a:ext cx="7772400" cy="1143000"/>
          </a:xfrm>
        </p:spPr>
        <p:txBody>
          <a:bodyPr/>
          <a:lstStyle/>
          <a:p>
            <a:r>
              <a:rPr lang="en-GB" dirty="0" smtClean="0">
                <a:solidFill>
                  <a:schemeClr val="accent1">
                    <a:lumMod val="75000"/>
                  </a:schemeClr>
                </a:solidFill>
              </a:rPr>
              <a:t>Searching </a:t>
            </a:r>
            <a:r>
              <a:rPr lang="en-GB" dirty="0" err="1" smtClean="0">
                <a:solidFill>
                  <a:schemeClr val="accent1">
                    <a:lumMod val="75000"/>
                  </a:schemeClr>
                </a:solidFill>
              </a:rPr>
              <a:t>OvidSP</a:t>
            </a:r>
            <a:r>
              <a:rPr lang="en-GB" dirty="0" smtClean="0">
                <a:solidFill>
                  <a:schemeClr val="accent1">
                    <a:lumMod val="75000"/>
                  </a:schemeClr>
                </a:solidFill>
              </a:rPr>
              <a:t> - Medline</a:t>
            </a:r>
          </a:p>
        </p:txBody>
      </p:sp>
      <p:sp>
        <p:nvSpPr>
          <p:cNvPr id="16387" name="Rectangle 3"/>
          <p:cNvSpPr>
            <a:spLocks noGrp="1" noChangeArrowheads="1"/>
          </p:cNvSpPr>
          <p:nvPr>
            <p:ph type="body" idx="1"/>
          </p:nvPr>
        </p:nvSpPr>
        <p:spPr>
          <a:xfrm>
            <a:off x="755650" y="2133600"/>
            <a:ext cx="7772400" cy="3651250"/>
          </a:xfrm>
        </p:spPr>
        <p:txBody>
          <a:bodyPr/>
          <a:lstStyle/>
          <a:p>
            <a:r>
              <a:rPr lang="en-GB" dirty="0" smtClean="0">
                <a:solidFill>
                  <a:schemeClr val="tx1"/>
                </a:solidFill>
              </a:rPr>
              <a:t>The Medline database includes over 22 million citations for biomedical articles. It also includes links to many sites providing full-text articles.</a:t>
            </a:r>
          </a:p>
          <a:p>
            <a:pPr>
              <a:buFontTx/>
              <a:buNone/>
            </a:pPr>
            <a:r>
              <a:rPr lang="en-GB" dirty="0" smtClean="0">
                <a:solidFill>
                  <a:schemeClr val="tx1"/>
                </a:solidFill>
              </a:rPr>
              <a:t> 	</a:t>
            </a:r>
          </a:p>
          <a:p>
            <a:r>
              <a:rPr lang="en-GB" dirty="0" smtClean="0">
                <a:solidFill>
                  <a:schemeClr val="tx1"/>
                </a:solidFill>
              </a:rPr>
              <a:t>Access </a:t>
            </a:r>
            <a:r>
              <a:rPr lang="en-GB" dirty="0" err="1" smtClean="0">
                <a:solidFill>
                  <a:schemeClr val="tx1"/>
                </a:solidFill>
              </a:rPr>
              <a:t>OvidSP</a:t>
            </a:r>
            <a:r>
              <a:rPr lang="en-GB" dirty="0" smtClean="0">
                <a:solidFill>
                  <a:schemeClr val="tx1"/>
                </a:solidFill>
              </a:rPr>
              <a:t> via the library website:</a:t>
            </a:r>
            <a:br>
              <a:rPr lang="en-GB" dirty="0" smtClean="0">
                <a:solidFill>
                  <a:schemeClr val="tx1"/>
                </a:solidFill>
              </a:rPr>
            </a:br>
            <a:r>
              <a:rPr lang="en-GB" dirty="0" smtClean="0">
                <a:solidFill>
                  <a:schemeClr val="tx1"/>
                </a:solidFill>
                <a:hlinkClick r:id="rId3"/>
              </a:rPr>
              <a:t>www.imperial.ac.uk/library</a:t>
            </a:r>
            <a:endParaRPr lang="en-GB" dirty="0" smtClean="0">
              <a:solidFill>
                <a:schemeClr val="tx1"/>
              </a:solidFill>
            </a:endParaRPr>
          </a:p>
          <a:p>
            <a:pPr>
              <a:buFontTx/>
              <a:buNone/>
            </a:pPr>
            <a:endParaRPr lang="en-GB" dirty="0" smtClean="0">
              <a:solidFill>
                <a:schemeClr val="tx1"/>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80728"/>
            <a:ext cx="7772400" cy="1143000"/>
          </a:xfrm>
        </p:spPr>
        <p:txBody>
          <a:bodyPr/>
          <a:lstStyle/>
          <a:p>
            <a:r>
              <a:rPr lang="en-GB" dirty="0" smtClean="0">
                <a:solidFill>
                  <a:schemeClr val="accent1">
                    <a:lumMod val="75000"/>
                  </a:schemeClr>
                </a:solidFill>
              </a:rPr>
              <a:t>Search Questions</a:t>
            </a:r>
            <a:endParaRPr lang="en-GB" dirty="0">
              <a:solidFill>
                <a:schemeClr val="accent1">
                  <a:lumMod val="75000"/>
                </a:schemeClr>
              </a:solidFill>
            </a:endParaRPr>
          </a:p>
        </p:txBody>
      </p:sp>
      <p:sp>
        <p:nvSpPr>
          <p:cNvPr id="3" name="Content Placeholder 2"/>
          <p:cNvSpPr>
            <a:spLocks noGrp="1"/>
          </p:cNvSpPr>
          <p:nvPr>
            <p:ph idx="1"/>
          </p:nvPr>
        </p:nvSpPr>
        <p:spPr>
          <a:xfrm>
            <a:off x="357158" y="2564904"/>
            <a:ext cx="8501122" cy="3721616"/>
          </a:xfrm>
        </p:spPr>
        <p:txBody>
          <a:bodyPr/>
          <a:lstStyle/>
          <a:p>
            <a:pPr>
              <a:buNone/>
            </a:pPr>
            <a:r>
              <a:rPr lang="en-GB" dirty="0" smtClean="0">
                <a:solidFill>
                  <a:schemeClr val="tx1"/>
                </a:solidFill>
              </a:rPr>
              <a:t>Try the sample searches on the handout, or try your own search.</a:t>
            </a:r>
          </a:p>
          <a:p>
            <a:endParaRPr lang="en-GB" sz="24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2199864" y="908719"/>
            <a:ext cx="4532376" cy="1446955"/>
          </a:xfrm>
          <a:prstGeom prst="rect">
            <a:avLst/>
          </a:prstGeom>
          <a:noFill/>
          <a:ln w="9525">
            <a:noFill/>
            <a:miter lim="800000"/>
            <a:headEnd/>
            <a:tailEnd/>
          </a:ln>
        </p:spPr>
      </p:pic>
      <p:sp>
        <p:nvSpPr>
          <p:cNvPr id="5" name="Rectangle 3"/>
          <p:cNvSpPr>
            <a:spLocks noGrp="1" noChangeArrowheads="1"/>
          </p:cNvSpPr>
          <p:nvPr>
            <p:ph idx="1"/>
          </p:nvPr>
        </p:nvSpPr>
        <p:spPr>
          <a:xfrm>
            <a:off x="755576" y="2852936"/>
            <a:ext cx="7772400" cy="2930624"/>
          </a:xfrm>
        </p:spPr>
        <p:txBody>
          <a:bodyPr/>
          <a:lstStyle/>
          <a:p>
            <a:pPr>
              <a:lnSpc>
                <a:spcPct val="90000"/>
              </a:lnSpc>
            </a:pPr>
            <a:r>
              <a:rPr lang="en-GB" dirty="0" smtClean="0"/>
              <a:t>Reference management software package</a:t>
            </a:r>
          </a:p>
          <a:p>
            <a:pPr>
              <a:lnSpc>
                <a:spcPct val="90000"/>
              </a:lnSpc>
            </a:pPr>
            <a:r>
              <a:rPr lang="en-GB" dirty="0" smtClean="0"/>
              <a:t>Save and organise your references</a:t>
            </a:r>
          </a:p>
          <a:p>
            <a:pPr>
              <a:lnSpc>
                <a:spcPct val="90000"/>
              </a:lnSpc>
            </a:pPr>
            <a:r>
              <a:rPr lang="en-GB" dirty="0" smtClean="0"/>
              <a:t>Web based – available wherever you are</a:t>
            </a:r>
          </a:p>
          <a:p>
            <a:pPr>
              <a:lnSpc>
                <a:spcPct val="90000"/>
              </a:lnSpc>
            </a:pPr>
            <a:r>
              <a:rPr lang="en-GB" dirty="0" smtClean="0"/>
              <a:t>Create citations and a bibliography from saved references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79512" y="1052736"/>
            <a:ext cx="7772400" cy="1143000"/>
          </a:xfrm>
        </p:spPr>
        <p:txBody>
          <a:bodyPr/>
          <a:lstStyle/>
          <a:p>
            <a:r>
              <a:rPr lang="en-GB" dirty="0" smtClean="0"/>
              <a:t>Accessing </a:t>
            </a:r>
            <a:r>
              <a:rPr lang="en-GB" dirty="0" err="1" smtClean="0"/>
              <a:t>RefWorks</a:t>
            </a:r>
            <a:endParaRPr lang="en-GB" dirty="0" smtClean="0"/>
          </a:p>
        </p:txBody>
      </p:sp>
      <p:sp>
        <p:nvSpPr>
          <p:cNvPr id="23554" name="Rectangle 3"/>
          <p:cNvSpPr>
            <a:spLocks noGrp="1" noChangeArrowheads="1"/>
          </p:cNvSpPr>
          <p:nvPr>
            <p:ph type="body" idx="1"/>
          </p:nvPr>
        </p:nvSpPr>
        <p:spPr>
          <a:xfrm>
            <a:off x="762000" y="2276475"/>
            <a:ext cx="7772400" cy="3816350"/>
          </a:xfrm>
        </p:spPr>
        <p:txBody>
          <a:bodyPr/>
          <a:lstStyle/>
          <a:p>
            <a:pPr>
              <a:lnSpc>
                <a:spcPct val="90000"/>
              </a:lnSpc>
            </a:pPr>
            <a:r>
              <a:rPr lang="en-GB" dirty="0" smtClean="0"/>
              <a:t>#1-Go to the library homepage: </a:t>
            </a:r>
            <a:r>
              <a:rPr lang="en-GB" dirty="0" smtClean="0">
                <a:hlinkClick r:id="rId3" tooltip="http://www3.imperial.ac.uk/library"/>
              </a:rPr>
              <a:t>http://www3.imperial.ac.uk/library</a:t>
            </a:r>
            <a:r>
              <a:rPr lang="en-GB" dirty="0" smtClean="0"/>
              <a:t> </a:t>
            </a:r>
          </a:p>
          <a:p>
            <a:pPr>
              <a:lnSpc>
                <a:spcPct val="90000"/>
              </a:lnSpc>
            </a:pPr>
            <a:r>
              <a:rPr lang="en-GB" dirty="0" smtClean="0"/>
              <a:t>#2-Select </a:t>
            </a:r>
            <a:r>
              <a:rPr lang="en-GB" dirty="0" smtClean="0">
                <a:solidFill>
                  <a:srgbClr val="EB3503"/>
                </a:solidFill>
              </a:rPr>
              <a:t>Reference Management</a:t>
            </a:r>
            <a:r>
              <a:rPr lang="en-GB" dirty="0" smtClean="0"/>
              <a:t> under the ‘Find Out About’ column</a:t>
            </a:r>
          </a:p>
          <a:p>
            <a:pPr>
              <a:lnSpc>
                <a:spcPct val="90000"/>
              </a:lnSpc>
            </a:pPr>
            <a:r>
              <a:rPr lang="en-GB" dirty="0" smtClean="0"/>
              <a:t>#3-Once you’re on the Reference Management page, select </a:t>
            </a:r>
            <a:r>
              <a:rPr lang="en-GB" dirty="0" err="1" smtClean="0">
                <a:solidFill>
                  <a:srgbClr val="EB3503"/>
                </a:solidFill>
              </a:rPr>
              <a:t>RefWorks</a:t>
            </a:r>
            <a:r>
              <a:rPr lang="en-GB" dirty="0" smtClean="0"/>
              <a:t> from the column on the right</a:t>
            </a:r>
          </a:p>
          <a:p>
            <a:pPr>
              <a:lnSpc>
                <a:spcPct val="90000"/>
              </a:lnSpc>
            </a:pPr>
            <a:r>
              <a:rPr lang="en-GB" dirty="0" smtClean="0"/>
              <a:t>#4-Select </a:t>
            </a:r>
            <a:r>
              <a:rPr lang="en-GB" dirty="0" smtClean="0">
                <a:solidFill>
                  <a:srgbClr val="EB3503"/>
                </a:solidFill>
              </a:rPr>
              <a:t>Log in to </a:t>
            </a:r>
            <a:r>
              <a:rPr lang="en-GB" dirty="0" err="1" smtClean="0">
                <a:solidFill>
                  <a:srgbClr val="EB3503"/>
                </a:solidFill>
              </a:rPr>
              <a:t>RefWorks</a:t>
            </a:r>
            <a:r>
              <a:rPr lang="en-GB" dirty="0" smtClean="0"/>
              <a:t> at the bottom of the </a:t>
            </a:r>
            <a:r>
              <a:rPr lang="en-GB" dirty="0" err="1" smtClean="0"/>
              <a:t>RefWorks</a:t>
            </a:r>
            <a:r>
              <a:rPr lang="en-GB" dirty="0" smtClean="0"/>
              <a:t> page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7772400" cy="1143000"/>
          </a:xfrm>
        </p:spPr>
        <p:txBody>
          <a:bodyPr/>
          <a:lstStyle/>
          <a:p>
            <a:r>
              <a:rPr lang="en-GB" dirty="0" smtClean="0">
                <a:solidFill>
                  <a:schemeClr val="accent1">
                    <a:lumMod val="75000"/>
                  </a:schemeClr>
                </a:solidFill>
              </a:rPr>
              <a:t>Support</a:t>
            </a:r>
            <a:endParaRPr lang="en-GB" dirty="0">
              <a:solidFill>
                <a:schemeClr val="accent1">
                  <a:lumMod val="75000"/>
                </a:schemeClr>
              </a:solidFill>
            </a:endParaRPr>
          </a:p>
        </p:txBody>
      </p:sp>
      <p:sp>
        <p:nvSpPr>
          <p:cNvPr id="3" name="Content Placeholder 2"/>
          <p:cNvSpPr>
            <a:spLocks noGrp="1"/>
          </p:cNvSpPr>
          <p:nvPr>
            <p:ph idx="1"/>
          </p:nvPr>
        </p:nvSpPr>
        <p:spPr>
          <a:xfrm>
            <a:off x="357158" y="1643050"/>
            <a:ext cx="4357718" cy="4429156"/>
          </a:xfrm>
        </p:spPr>
        <p:txBody>
          <a:bodyPr/>
          <a:lstStyle/>
          <a:p>
            <a:pPr>
              <a:buNone/>
            </a:pPr>
            <a:r>
              <a:rPr lang="en-GB" sz="2400" dirty="0" smtClean="0">
                <a:solidFill>
                  <a:schemeClr val="accent1">
                    <a:lumMod val="75000"/>
                  </a:schemeClr>
                </a:solidFill>
              </a:rPr>
              <a:t>Liaison Librarians, Medicine:</a:t>
            </a:r>
          </a:p>
          <a:p>
            <a:pPr>
              <a:buNone/>
            </a:pPr>
            <a:endParaRPr lang="en-GB" sz="1000" dirty="0" smtClean="0">
              <a:solidFill>
                <a:schemeClr val="tx1"/>
              </a:solidFill>
            </a:endParaRPr>
          </a:p>
          <a:p>
            <a:pPr>
              <a:buNone/>
            </a:pPr>
            <a:r>
              <a:rPr lang="en-GB" sz="2400" b="1" dirty="0" smtClean="0">
                <a:solidFill>
                  <a:schemeClr val="tx1"/>
                </a:solidFill>
              </a:rPr>
              <a:t>Charing Cross</a:t>
            </a:r>
          </a:p>
          <a:p>
            <a:pPr>
              <a:buNone/>
            </a:pPr>
            <a:r>
              <a:rPr lang="en-GB" sz="2400" dirty="0" smtClean="0">
                <a:solidFill>
                  <a:schemeClr val="tx1"/>
                </a:solidFill>
              </a:rPr>
              <a:t>Kate Perris</a:t>
            </a:r>
            <a:endParaRPr lang="en-GB" sz="2400" dirty="0" smtClean="0"/>
          </a:p>
          <a:p>
            <a:pPr>
              <a:buNone/>
            </a:pPr>
            <a:r>
              <a:rPr lang="en-GB" sz="2400" dirty="0" smtClean="0">
                <a:hlinkClick r:id="rId3"/>
              </a:rPr>
              <a:t>k.perris@imperial.ac.uk</a:t>
            </a:r>
            <a:endParaRPr lang="en-GB" sz="2400" dirty="0" smtClean="0"/>
          </a:p>
          <a:p>
            <a:pPr>
              <a:buNone/>
            </a:pPr>
            <a:r>
              <a:rPr lang="en-GB" sz="2400" dirty="0" smtClean="0">
                <a:solidFill>
                  <a:schemeClr val="tx1"/>
                </a:solidFill>
              </a:rPr>
              <a:t>Tel: +44 (0)20 7594 0756</a:t>
            </a:r>
          </a:p>
          <a:p>
            <a:pPr>
              <a:buNone/>
            </a:pPr>
            <a:endParaRPr lang="en-GB" sz="2400" dirty="0" smtClean="0">
              <a:solidFill>
                <a:schemeClr val="tx1"/>
              </a:solidFill>
            </a:endParaRPr>
          </a:p>
          <a:p>
            <a:pPr>
              <a:buNone/>
            </a:pPr>
            <a:r>
              <a:rPr lang="en-GB" sz="2400" b="1" dirty="0" smtClean="0">
                <a:solidFill>
                  <a:schemeClr val="tx1"/>
                </a:solidFill>
              </a:rPr>
              <a:t>Chelsea &amp; Westminster</a:t>
            </a:r>
          </a:p>
          <a:p>
            <a:pPr>
              <a:buNone/>
            </a:pPr>
            <a:r>
              <a:rPr lang="en-GB" sz="2400" dirty="0" smtClean="0">
                <a:solidFill>
                  <a:schemeClr val="tx1"/>
                </a:solidFill>
                <a:latin typeface="+mj-lt"/>
              </a:rPr>
              <a:t>James Lockley</a:t>
            </a:r>
          </a:p>
          <a:p>
            <a:pPr>
              <a:buNone/>
            </a:pPr>
            <a:r>
              <a:rPr lang="en-GB" sz="2400" dirty="0" smtClean="0">
                <a:solidFill>
                  <a:schemeClr val="tx1"/>
                </a:solidFill>
                <a:hlinkClick r:id="rId4"/>
              </a:rPr>
              <a:t>j.lockley@imperial.ac.uk</a:t>
            </a:r>
            <a:endParaRPr lang="en-GB" sz="2400" dirty="0" smtClean="0">
              <a:solidFill>
                <a:schemeClr val="tx1"/>
              </a:solidFill>
            </a:endParaRPr>
          </a:p>
          <a:p>
            <a:pPr>
              <a:buNone/>
            </a:pPr>
            <a:r>
              <a:rPr lang="en-GB" sz="2400" dirty="0" smtClean="0">
                <a:solidFill>
                  <a:schemeClr val="tx1"/>
                </a:solidFill>
              </a:rPr>
              <a:t>Tel: +44 (0)20 3315 8109</a:t>
            </a:r>
          </a:p>
          <a:p>
            <a:pPr>
              <a:buNone/>
            </a:pPr>
            <a:endParaRPr lang="en-GB" sz="2400" dirty="0"/>
          </a:p>
        </p:txBody>
      </p:sp>
      <p:sp>
        <p:nvSpPr>
          <p:cNvPr id="4" name="Content Placeholder 2"/>
          <p:cNvSpPr txBox="1">
            <a:spLocks/>
          </p:cNvSpPr>
          <p:nvPr/>
        </p:nvSpPr>
        <p:spPr bwMode="auto">
          <a:xfrm>
            <a:off x="4644008" y="404664"/>
            <a:ext cx="4357718" cy="52149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1000" b="0" i="0" u="none" strike="noStrike" kern="0" cap="none" spc="0" normalizeH="0" baseline="0" noProof="0" dirty="0" smtClean="0">
              <a:ln>
                <a:noFill/>
              </a:ln>
              <a:solidFill>
                <a:srgbClr val="445188"/>
              </a:solidFill>
              <a:effectLst/>
              <a:uLnTx/>
              <a:uFillTx/>
              <a:latin typeface="+mn-lt"/>
              <a:ea typeface="+mn-ea"/>
              <a:cs typeface="+mn-cs"/>
            </a:endParaRPr>
          </a:p>
          <a:p>
            <a:r>
              <a:rPr lang="en-GB" sz="2400" b="1" dirty="0" smtClean="0">
                <a:solidFill>
                  <a:schemeClr val="tx1"/>
                </a:solidFill>
              </a:rPr>
              <a:t>Hammersmith</a:t>
            </a:r>
          </a:p>
          <a:p>
            <a:r>
              <a:rPr lang="en-GB" sz="2400" dirty="0" smtClean="0">
                <a:solidFill>
                  <a:schemeClr val="tx1"/>
                </a:solidFill>
              </a:rPr>
              <a:t>Michael Gainsford</a:t>
            </a:r>
            <a:r>
              <a:rPr lang="en-GB" sz="2400" dirty="0" smtClean="0"/>
              <a:t/>
            </a:r>
            <a:br>
              <a:rPr lang="en-GB" sz="2400" dirty="0" smtClean="0"/>
            </a:br>
            <a:r>
              <a:rPr lang="en-GB" sz="2400" dirty="0" smtClean="0">
                <a:hlinkClick r:id="rId5"/>
              </a:rPr>
              <a:t>m.gainsford@imperial.ac.uk</a:t>
            </a:r>
            <a:r>
              <a:rPr lang="en-GB" sz="2400" dirty="0" smtClean="0"/>
              <a:t/>
            </a:r>
            <a:br>
              <a:rPr lang="en-GB" sz="2400" dirty="0" smtClean="0"/>
            </a:br>
            <a:r>
              <a:rPr lang="en-GB" sz="2400" dirty="0" smtClean="0">
                <a:solidFill>
                  <a:schemeClr val="tx1"/>
                </a:solidFill>
              </a:rPr>
              <a:t>Tel: </a:t>
            </a:r>
            <a:r>
              <a:rPr lang="en-GB" sz="2400" dirty="0">
                <a:solidFill>
                  <a:schemeClr val="tx1"/>
                </a:solidFill>
              </a:rPr>
              <a:t>+ 44 (0)20 8383 2186</a:t>
            </a:r>
            <a:endParaRPr lang="en-GB" sz="2400" dirty="0" smtClean="0">
              <a:solidFill>
                <a:schemeClr val="tx1"/>
              </a:solidFill>
            </a:endParaRPr>
          </a:p>
          <a:p>
            <a:endParaRPr lang="en-GB" sz="2400" b="1" dirty="0" smtClean="0">
              <a:solidFill>
                <a:schemeClr val="tx1"/>
              </a:solidFill>
            </a:endParaRPr>
          </a:p>
          <a:p>
            <a:pPr>
              <a:buNone/>
            </a:pPr>
            <a:r>
              <a:rPr lang="en-GB" sz="2400" b="1" dirty="0" smtClean="0">
                <a:solidFill>
                  <a:schemeClr val="tx1"/>
                </a:solidFill>
              </a:rPr>
              <a:t>Royal Brompton/Central</a:t>
            </a:r>
          </a:p>
          <a:p>
            <a:pPr>
              <a:buNone/>
            </a:pPr>
            <a:r>
              <a:rPr lang="en-GB" sz="2400" dirty="0" smtClean="0">
                <a:solidFill>
                  <a:schemeClr val="tx1"/>
                </a:solidFill>
              </a:rPr>
              <a:t>Andrew Regan</a:t>
            </a:r>
          </a:p>
          <a:p>
            <a:pPr>
              <a:buNone/>
            </a:pPr>
            <a:r>
              <a:rPr lang="en-GB" sz="2400" dirty="0" smtClean="0">
                <a:solidFill>
                  <a:schemeClr val="tx1"/>
                </a:solidFill>
                <a:hlinkClick r:id="rId6"/>
              </a:rPr>
              <a:t>a.regan@imperial.ac.uk</a:t>
            </a:r>
            <a:r>
              <a:rPr lang="en-GB" sz="2400" dirty="0" smtClean="0">
                <a:solidFill>
                  <a:schemeClr val="tx1"/>
                </a:solidFill>
              </a:rPr>
              <a:t> </a:t>
            </a:r>
          </a:p>
          <a:p>
            <a:pPr>
              <a:buNone/>
            </a:pPr>
            <a:r>
              <a:rPr lang="en-GB" sz="2400" dirty="0" smtClean="0">
                <a:solidFill>
                  <a:schemeClr val="tx1"/>
                </a:solidFill>
              </a:rPr>
              <a:t>Tel: +44 (0)20 7594 8150</a:t>
            </a:r>
          </a:p>
          <a:p>
            <a:endParaRPr lang="en-GB" sz="2400" b="1" dirty="0" smtClean="0">
              <a:solidFill>
                <a:schemeClr val="tx1"/>
              </a:solidFill>
            </a:endParaRPr>
          </a:p>
          <a:p>
            <a:r>
              <a:rPr lang="en-GB" sz="2400" b="1" dirty="0" smtClean="0">
                <a:solidFill>
                  <a:schemeClr val="tx1"/>
                </a:solidFill>
              </a:rPr>
              <a:t>St Mary's</a:t>
            </a:r>
          </a:p>
          <a:p>
            <a:r>
              <a:rPr lang="en-GB" sz="2400" dirty="0" smtClean="0">
                <a:solidFill>
                  <a:schemeClr val="tx1"/>
                </a:solidFill>
              </a:rPr>
              <a:t>Jackie Cousins</a:t>
            </a:r>
            <a:r>
              <a:rPr lang="en-GB" sz="2400" dirty="0" smtClean="0"/>
              <a:t/>
            </a:r>
            <a:br>
              <a:rPr lang="en-GB" sz="2400" dirty="0" smtClean="0"/>
            </a:br>
            <a:r>
              <a:rPr lang="en-GB" sz="2400" dirty="0" smtClean="0">
                <a:hlinkClick r:id="rId7"/>
              </a:rPr>
              <a:t>j.cousins@imperial.ac.uk</a:t>
            </a:r>
            <a:r>
              <a:rPr lang="en-GB" sz="2400" dirty="0" smtClean="0"/>
              <a:t> </a:t>
            </a:r>
            <a:br>
              <a:rPr lang="en-GB" sz="2400" dirty="0" smtClean="0"/>
            </a:br>
            <a:r>
              <a:rPr lang="en-GB" sz="2400" dirty="0" smtClean="0">
                <a:solidFill>
                  <a:schemeClr val="tx1"/>
                </a:solidFill>
              </a:rPr>
              <a:t>Tel: +44 (0)20 7594 3691</a:t>
            </a:r>
          </a:p>
          <a:p>
            <a:endParaRPr lang="en-GB" sz="2400" dirty="0" smtClean="0">
              <a:solidFill>
                <a:schemeClr val="tx1"/>
              </a:solidFill>
            </a:endParaRPr>
          </a:p>
          <a:p>
            <a:endParaRPr lang="en-GB" sz="2400" dirty="0" smtClean="0">
              <a:solidFill>
                <a:schemeClr val="tx1"/>
              </a:solidFill>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2400" b="0" i="0" u="none" strike="noStrike" kern="0" cap="none" spc="0" normalizeH="0" baseline="0" noProof="0" dirty="0" smtClean="0">
              <a:ln>
                <a:noFill/>
              </a:ln>
              <a:solidFill>
                <a:srgbClr val="445188"/>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2400" b="0" i="0" u="none" strike="noStrike" kern="0" cap="none" spc="0" normalizeH="0" baseline="0" noProof="0" dirty="0">
              <a:ln>
                <a:noFill/>
              </a:ln>
              <a:solidFill>
                <a:srgbClr val="445188"/>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179512" y="836712"/>
            <a:ext cx="7772400" cy="1143000"/>
          </a:xfrm>
        </p:spPr>
        <p:txBody>
          <a:bodyPr/>
          <a:lstStyle/>
          <a:p>
            <a:r>
              <a:rPr lang="en-GB" dirty="0" smtClean="0">
                <a:solidFill>
                  <a:schemeClr val="accent1">
                    <a:lumMod val="75000"/>
                  </a:schemeClr>
                </a:solidFill>
              </a:rPr>
              <a:t>Library resources</a:t>
            </a:r>
            <a:endParaRPr lang="en-GB" dirty="0" smtClean="0"/>
          </a:p>
        </p:txBody>
      </p:sp>
      <p:pic>
        <p:nvPicPr>
          <p:cNvPr id="4" name="Picture 3">
            <a:hlinkClick r:id="rId3"/>
          </p:cNvPr>
          <p:cNvPicPr/>
          <p:nvPr/>
        </p:nvPicPr>
        <p:blipFill>
          <a:blip r:embed="rId4" cstate="print"/>
          <a:srcRect l="20728" t="53823" r="38583" b="30319"/>
          <a:stretch>
            <a:fillRect/>
          </a:stretch>
        </p:blipFill>
        <p:spPr bwMode="auto">
          <a:xfrm>
            <a:off x="323528" y="2492896"/>
            <a:ext cx="8570908"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179512" y="836712"/>
            <a:ext cx="7772400" cy="1143000"/>
          </a:xfrm>
        </p:spPr>
        <p:txBody>
          <a:bodyPr/>
          <a:lstStyle/>
          <a:p>
            <a:r>
              <a:rPr lang="en-GB" dirty="0" smtClean="0">
                <a:solidFill>
                  <a:schemeClr val="accent1">
                    <a:lumMod val="75000"/>
                  </a:schemeClr>
                </a:solidFill>
              </a:rPr>
              <a:t>Library search</a:t>
            </a:r>
            <a:endParaRPr lang="en-GB" dirty="0" smtClean="0"/>
          </a:p>
        </p:txBody>
      </p:sp>
      <p:pic>
        <p:nvPicPr>
          <p:cNvPr id="2" name="Picture 2">
            <a:hlinkClick r:id="rId3"/>
          </p:cNvPr>
          <p:cNvPicPr>
            <a:picLocks noChangeAspect="1" noChangeArrowheads="1"/>
          </p:cNvPicPr>
          <p:nvPr/>
        </p:nvPicPr>
        <p:blipFill>
          <a:blip r:embed="rId4"/>
          <a:srcRect l="525" t="15538" r="2100" b="17218"/>
          <a:stretch>
            <a:fillRect/>
          </a:stretch>
        </p:blipFill>
        <p:spPr bwMode="auto">
          <a:xfrm>
            <a:off x="323528" y="1988840"/>
            <a:ext cx="8424936" cy="363633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a:xfrm>
            <a:off x="179512" y="980728"/>
            <a:ext cx="7772400" cy="1143000"/>
          </a:xfrm>
        </p:spPr>
        <p:txBody>
          <a:bodyPr/>
          <a:lstStyle/>
          <a:p>
            <a:r>
              <a:rPr lang="en-GB" dirty="0" smtClean="0">
                <a:solidFill>
                  <a:schemeClr val="accent1">
                    <a:lumMod val="75000"/>
                  </a:schemeClr>
                </a:solidFill>
              </a:rPr>
              <a:t>Imperial Mobile App</a:t>
            </a:r>
            <a:endParaRPr lang="en-GB" dirty="0" smtClean="0"/>
          </a:p>
        </p:txBody>
      </p:sp>
      <p:sp>
        <p:nvSpPr>
          <p:cNvPr id="24578" name="Content Placeholder 3"/>
          <p:cNvSpPr>
            <a:spLocks noGrp="1"/>
          </p:cNvSpPr>
          <p:nvPr>
            <p:ph sz="half" idx="1"/>
          </p:nvPr>
        </p:nvSpPr>
        <p:spPr>
          <a:xfrm>
            <a:off x="457200" y="3141663"/>
            <a:ext cx="3683000" cy="2984500"/>
          </a:xfrm>
        </p:spPr>
        <p:txBody>
          <a:bodyPr/>
          <a:lstStyle/>
          <a:p>
            <a:r>
              <a:rPr lang="en-GB" smtClean="0">
                <a:hlinkClick r:id="rId3"/>
              </a:rPr>
              <a:t>www.imperial.ac.uk/imperialmobile</a:t>
            </a:r>
            <a:endParaRPr lang="en-GB" smtClean="0"/>
          </a:p>
          <a:p>
            <a:endParaRPr lang="en-GB" smtClean="0"/>
          </a:p>
          <a:p>
            <a:r>
              <a:rPr lang="en-GB" smtClean="0"/>
              <a:t>Can use to check PC availability in the Central Library</a:t>
            </a:r>
          </a:p>
        </p:txBody>
      </p:sp>
      <p:pic>
        <p:nvPicPr>
          <p:cNvPr id="24579" name="Picture 2"/>
          <p:cNvPicPr>
            <a:picLocks noChangeAspect="1" noChangeArrowheads="1"/>
          </p:cNvPicPr>
          <p:nvPr/>
        </p:nvPicPr>
        <p:blipFill>
          <a:blip r:embed="rId4" cstate="print"/>
          <a:srcRect/>
          <a:stretch>
            <a:fillRect/>
          </a:stretch>
        </p:blipFill>
        <p:spPr bwMode="auto">
          <a:xfrm>
            <a:off x="5580063" y="1341438"/>
            <a:ext cx="2619375" cy="408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24744"/>
            <a:ext cx="7772400" cy="1313656"/>
          </a:xfrm>
        </p:spPr>
        <p:txBody>
          <a:bodyPr/>
          <a:lstStyle/>
          <a:p>
            <a:pPr lvl="1"/>
            <a:r>
              <a:rPr lang="en-GB" dirty="0" smtClean="0">
                <a:solidFill>
                  <a:schemeClr val="accent1">
                    <a:lumMod val="75000"/>
                  </a:schemeClr>
                </a:solidFill>
              </a:rPr>
              <a:t>Literature Searching</a:t>
            </a:r>
            <a:r>
              <a:rPr lang="en-GB" dirty="0" smtClean="0">
                <a:solidFill>
                  <a:schemeClr val="tx1"/>
                </a:solidFill>
              </a:rPr>
              <a:t/>
            </a:r>
            <a:br>
              <a:rPr lang="en-GB" dirty="0" smtClean="0">
                <a:solidFill>
                  <a:schemeClr val="tx1"/>
                </a:solidFill>
              </a:rPr>
            </a:br>
            <a:endParaRPr lang="en-GB" dirty="0">
              <a:solidFill>
                <a:schemeClr val="tx1"/>
              </a:solidFill>
            </a:endParaRPr>
          </a:p>
        </p:txBody>
      </p:sp>
      <p:sp>
        <p:nvSpPr>
          <p:cNvPr id="4" name="Content Placeholder 3"/>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179512" y="1124744"/>
            <a:ext cx="7772400" cy="1143000"/>
          </a:xfrm>
        </p:spPr>
        <p:txBody>
          <a:bodyPr/>
          <a:lstStyle/>
          <a:p>
            <a:r>
              <a:rPr lang="en-GB" dirty="0" smtClean="0">
                <a:solidFill>
                  <a:schemeClr val="accent1">
                    <a:lumMod val="75000"/>
                  </a:schemeClr>
                </a:solidFill>
              </a:rPr>
              <a:t>Databases</a:t>
            </a:r>
            <a:endParaRPr lang="en-GB" dirty="0">
              <a:solidFill>
                <a:schemeClr val="tx1"/>
              </a:solidFill>
            </a:endParaRPr>
          </a:p>
        </p:txBody>
      </p:sp>
      <p:sp>
        <p:nvSpPr>
          <p:cNvPr id="436227" name="Rectangle 3"/>
          <p:cNvSpPr>
            <a:spLocks noGrp="1" noChangeArrowheads="1"/>
          </p:cNvSpPr>
          <p:nvPr>
            <p:ph type="body" idx="1"/>
          </p:nvPr>
        </p:nvSpPr>
        <p:spPr/>
        <p:txBody>
          <a:bodyPr/>
          <a:lstStyle/>
          <a:p>
            <a:r>
              <a:rPr lang="en-GB" dirty="0" smtClean="0">
                <a:solidFill>
                  <a:schemeClr val="tx1"/>
                </a:solidFill>
              </a:rPr>
              <a:t>Provide </a:t>
            </a:r>
            <a:r>
              <a:rPr lang="en-GB" dirty="0">
                <a:solidFill>
                  <a:schemeClr val="tx1"/>
                </a:solidFill>
              </a:rPr>
              <a:t>a way of searching across a large number of journals to find relevant </a:t>
            </a:r>
            <a:r>
              <a:rPr lang="en-GB" dirty="0" smtClean="0">
                <a:solidFill>
                  <a:schemeClr val="tx1"/>
                </a:solidFill>
              </a:rPr>
              <a:t>articles. </a:t>
            </a:r>
            <a:endParaRPr lang="en-GB" dirty="0">
              <a:solidFill>
                <a:schemeClr val="tx1"/>
              </a:solidFill>
            </a:endParaRPr>
          </a:p>
          <a:p>
            <a:r>
              <a:rPr lang="en-GB" dirty="0" smtClean="0">
                <a:solidFill>
                  <a:schemeClr val="tx1"/>
                </a:solidFill>
              </a:rPr>
              <a:t>Contain collections </a:t>
            </a:r>
            <a:r>
              <a:rPr lang="en-GB" dirty="0">
                <a:solidFill>
                  <a:schemeClr val="tx1"/>
                </a:solidFill>
              </a:rPr>
              <a:t>of </a:t>
            </a:r>
            <a:r>
              <a:rPr lang="en-GB" dirty="0" smtClean="0">
                <a:solidFill>
                  <a:schemeClr val="tx1"/>
                </a:solidFill>
              </a:rPr>
              <a:t>indexed </a:t>
            </a:r>
            <a:r>
              <a:rPr lang="en-GB" dirty="0">
                <a:solidFill>
                  <a:schemeClr val="tx1"/>
                </a:solidFill>
              </a:rPr>
              <a:t>references to journal </a:t>
            </a:r>
            <a:r>
              <a:rPr lang="en-GB" dirty="0" smtClean="0">
                <a:solidFill>
                  <a:schemeClr val="tx1"/>
                </a:solidFill>
              </a:rPr>
              <a:t>articles. </a:t>
            </a:r>
            <a:endParaRPr lang="en-GB" dirty="0">
              <a:solidFill>
                <a:schemeClr val="tx1"/>
              </a:solidFill>
            </a:endParaRPr>
          </a:p>
          <a:p>
            <a:r>
              <a:rPr lang="en-GB" dirty="0" smtClean="0">
                <a:solidFill>
                  <a:schemeClr val="tx1"/>
                </a:solidFill>
              </a:rPr>
              <a:t>Contain </a:t>
            </a:r>
            <a:r>
              <a:rPr lang="en-GB" dirty="0">
                <a:solidFill>
                  <a:schemeClr val="tx1"/>
                </a:solidFill>
              </a:rPr>
              <a:t>bibliographic information and abstracts of journal </a:t>
            </a:r>
            <a:r>
              <a:rPr lang="en-GB" dirty="0" smtClean="0">
                <a:solidFill>
                  <a:schemeClr val="tx1"/>
                </a:solidFill>
              </a:rPr>
              <a:t>articles.</a:t>
            </a:r>
            <a:endParaRPr lang="en-GB" dirty="0">
              <a:solidFill>
                <a:schemeClr val="tx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512" y="908720"/>
            <a:ext cx="7772400" cy="1143000"/>
          </a:xfrm>
        </p:spPr>
        <p:txBody>
          <a:bodyPr/>
          <a:lstStyle/>
          <a:p>
            <a:r>
              <a:rPr lang="en-GB" dirty="0" smtClean="0">
                <a:solidFill>
                  <a:schemeClr val="accent1">
                    <a:lumMod val="75000"/>
                  </a:schemeClr>
                </a:solidFill>
              </a:rPr>
              <a:t>Choosing a database</a:t>
            </a:r>
          </a:p>
        </p:txBody>
      </p:sp>
      <p:sp>
        <p:nvSpPr>
          <p:cNvPr id="7171" name="Rectangle 3"/>
          <p:cNvSpPr>
            <a:spLocks noGrp="1" noChangeArrowheads="1"/>
          </p:cNvSpPr>
          <p:nvPr>
            <p:ph type="body" idx="1"/>
          </p:nvPr>
        </p:nvSpPr>
        <p:spPr>
          <a:xfrm>
            <a:off x="428596" y="2143116"/>
            <a:ext cx="6951692" cy="3960812"/>
          </a:xfrm>
        </p:spPr>
        <p:txBody>
          <a:bodyPr/>
          <a:lstStyle/>
          <a:p>
            <a:pPr>
              <a:buFontTx/>
              <a:buNone/>
            </a:pPr>
            <a:r>
              <a:rPr lang="en-GB" b="1" dirty="0" smtClean="0">
                <a:solidFill>
                  <a:schemeClr val="tx1"/>
                </a:solidFill>
              </a:rPr>
              <a:t>	</a:t>
            </a:r>
            <a:r>
              <a:rPr lang="en-GB" sz="3200" b="1" dirty="0" smtClean="0">
                <a:solidFill>
                  <a:schemeClr val="tx1"/>
                </a:solidFill>
              </a:rPr>
              <a:t>Core databases</a:t>
            </a:r>
          </a:p>
          <a:p>
            <a:pPr>
              <a:buFontTx/>
              <a:buNone/>
            </a:pPr>
            <a:endParaRPr lang="en-GB" sz="1400" b="1" dirty="0" smtClean="0">
              <a:solidFill>
                <a:schemeClr val="tx1"/>
              </a:solidFill>
            </a:endParaRPr>
          </a:p>
          <a:p>
            <a:r>
              <a:rPr lang="en-GB" sz="2400" dirty="0" smtClean="0">
                <a:solidFill>
                  <a:schemeClr val="tx1"/>
                </a:solidFill>
              </a:rPr>
              <a:t>Medline - Accessible via the database hosts - </a:t>
            </a:r>
            <a:r>
              <a:rPr lang="en-GB" sz="2400" dirty="0" err="1" smtClean="0">
                <a:solidFill>
                  <a:schemeClr val="tx1"/>
                </a:solidFill>
              </a:rPr>
              <a:t>PubMed</a:t>
            </a:r>
            <a:r>
              <a:rPr lang="en-GB" sz="2400" dirty="0" smtClean="0">
                <a:solidFill>
                  <a:schemeClr val="tx1"/>
                </a:solidFill>
              </a:rPr>
              <a:t> and </a:t>
            </a:r>
            <a:r>
              <a:rPr lang="en-GB" sz="2400" dirty="0" err="1" smtClean="0">
                <a:solidFill>
                  <a:schemeClr val="tx1"/>
                </a:solidFill>
              </a:rPr>
              <a:t>OvidSP</a:t>
            </a:r>
            <a:endParaRPr lang="en-GB" sz="2400" dirty="0" smtClean="0">
              <a:solidFill>
                <a:schemeClr val="tx1"/>
              </a:solidFill>
            </a:endParaRPr>
          </a:p>
          <a:p>
            <a:r>
              <a:rPr lang="en-GB" sz="2400" dirty="0" err="1" smtClean="0">
                <a:solidFill>
                  <a:schemeClr val="tx1"/>
                </a:solidFill>
              </a:rPr>
              <a:t>Embase</a:t>
            </a:r>
            <a:r>
              <a:rPr lang="en-GB" sz="2400" dirty="0" smtClean="0">
                <a:solidFill>
                  <a:schemeClr val="tx1"/>
                </a:solidFill>
              </a:rPr>
              <a:t> - Accessible via the database host - </a:t>
            </a:r>
            <a:r>
              <a:rPr lang="en-GB" sz="2400" dirty="0" err="1" smtClean="0">
                <a:solidFill>
                  <a:schemeClr val="tx1"/>
                </a:solidFill>
              </a:rPr>
              <a:t>OvidSP</a:t>
            </a:r>
            <a:endParaRPr lang="en-GB" sz="2400" dirty="0" smtClean="0">
              <a:solidFill>
                <a:schemeClr val="tx1"/>
              </a:solidFill>
            </a:endParaRPr>
          </a:p>
          <a:p>
            <a:r>
              <a:rPr lang="en-GB" sz="2400" dirty="0" smtClean="0">
                <a:solidFill>
                  <a:schemeClr val="tx1"/>
                </a:solidFill>
              </a:rPr>
              <a:t>Web of Science</a:t>
            </a:r>
          </a:p>
          <a:p>
            <a:r>
              <a:rPr lang="en-GB" sz="2400" dirty="0" smtClean="0">
                <a:solidFill>
                  <a:schemeClr val="tx1"/>
                </a:solidFill>
              </a:rPr>
              <a:t>Cochrane Database of Systematic Reviews</a:t>
            </a:r>
          </a:p>
          <a:p>
            <a:pPr>
              <a:buFontTx/>
              <a:buNone/>
            </a:pPr>
            <a:endParaRPr lang="en-GB" b="1" dirty="0" smtClean="0">
              <a:solidFill>
                <a:srgbClr val="1F289B"/>
              </a:solidFill>
              <a:latin typeface="Arial Narrow" pitchFamily="34" charset="0"/>
            </a:endParaRPr>
          </a:p>
          <a:p>
            <a:pPr>
              <a:buFontTx/>
              <a:buNone/>
            </a:pPr>
            <a:endParaRPr lang="en-GB" sz="2400" dirty="0" smtClean="0"/>
          </a:p>
        </p:txBody>
      </p:sp>
      <p:pic>
        <p:nvPicPr>
          <p:cNvPr id="7173" name="Picture 5" descr="pubmed-logo"/>
          <p:cNvPicPr>
            <a:picLocks noChangeAspect="1" noChangeArrowheads="1"/>
          </p:cNvPicPr>
          <p:nvPr/>
        </p:nvPicPr>
        <p:blipFill>
          <a:blip r:embed="rId3" cstate="print"/>
          <a:srcRect/>
          <a:stretch>
            <a:fillRect/>
          </a:stretch>
        </p:blipFill>
        <p:spPr bwMode="auto">
          <a:xfrm>
            <a:off x="7429520" y="2500306"/>
            <a:ext cx="1524000" cy="952500"/>
          </a:xfrm>
          <a:prstGeom prst="rect">
            <a:avLst/>
          </a:prstGeom>
          <a:noFill/>
          <a:ln w="9525">
            <a:noFill/>
            <a:miter lim="800000"/>
            <a:headEnd/>
            <a:tailEnd/>
          </a:ln>
        </p:spPr>
      </p:pic>
      <p:pic>
        <p:nvPicPr>
          <p:cNvPr id="7174" name="Picture 6" descr="woslogo"/>
          <p:cNvPicPr>
            <a:picLocks noChangeAspect="1" noChangeArrowheads="1"/>
          </p:cNvPicPr>
          <p:nvPr/>
        </p:nvPicPr>
        <p:blipFill>
          <a:blip r:embed="rId4" cstate="print"/>
          <a:srcRect/>
          <a:stretch>
            <a:fillRect/>
          </a:stretch>
        </p:blipFill>
        <p:spPr bwMode="auto">
          <a:xfrm>
            <a:off x="7286644" y="4857760"/>
            <a:ext cx="1727200" cy="869950"/>
          </a:xfrm>
          <a:prstGeom prst="rect">
            <a:avLst/>
          </a:prstGeom>
          <a:noFill/>
          <a:ln w="9525">
            <a:noFill/>
            <a:miter lim="800000"/>
            <a:headEnd/>
            <a:tailEnd/>
          </a:ln>
        </p:spPr>
      </p:pic>
      <p:pic>
        <p:nvPicPr>
          <p:cNvPr id="7175" name="Picture 7" descr="cclogo150x175"/>
          <p:cNvPicPr>
            <a:picLocks noChangeAspect="1" noChangeArrowheads="1"/>
          </p:cNvPicPr>
          <p:nvPr/>
        </p:nvPicPr>
        <p:blipFill>
          <a:blip r:embed="rId5" cstate="print"/>
          <a:srcRect/>
          <a:stretch>
            <a:fillRect/>
          </a:stretch>
        </p:blipFill>
        <p:spPr bwMode="auto">
          <a:xfrm>
            <a:off x="8072462" y="3857628"/>
            <a:ext cx="739775" cy="863600"/>
          </a:xfrm>
          <a:prstGeom prst="rect">
            <a:avLst/>
          </a:prstGeom>
          <a:noFill/>
          <a:ln w="9525">
            <a:noFill/>
            <a:miter lim="800000"/>
            <a:headEnd/>
            <a:tailEnd/>
          </a:ln>
        </p:spPr>
      </p:pic>
      <p:sp>
        <p:nvSpPr>
          <p:cNvPr id="90125" name="Oval 13"/>
          <p:cNvSpPr>
            <a:spLocks noChangeArrowheads="1"/>
          </p:cNvSpPr>
          <p:nvPr/>
        </p:nvSpPr>
        <p:spPr bwMode="auto">
          <a:xfrm>
            <a:off x="2555776" y="3284984"/>
            <a:ext cx="1428760" cy="576263"/>
          </a:xfrm>
          <a:prstGeom prst="ellipse">
            <a:avLst/>
          </a:prstGeom>
          <a:noFill/>
          <a:ln w="38100">
            <a:solidFill>
              <a:srgbClr val="FF3300"/>
            </a:solidFill>
            <a:round/>
            <a:headEnd/>
            <a:tailEnd/>
          </a:ln>
        </p:spPr>
        <p:txBody>
          <a:bodyPr wrap="none" anchor="ctr"/>
          <a:lstStyle/>
          <a:p>
            <a:endParaRPr lang="en-GB"/>
          </a:p>
        </p:txBody>
      </p:sp>
      <p:pic>
        <p:nvPicPr>
          <p:cNvPr id="1026" name="Picture 2"/>
          <p:cNvPicPr>
            <a:picLocks noChangeAspect="1" noChangeArrowheads="1"/>
          </p:cNvPicPr>
          <p:nvPr/>
        </p:nvPicPr>
        <p:blipFill>
          <a:blip r:embed="rId6" cstate="print"/>
          <a:srcRect/>
          <a:stretch>
            <a:fillRect/>
          </a:stretch>
        </p:blipFill>
        <p:spPr bwMode="auto">
          <a:xfrm>
            <a:off x="5643570" y="1785926"/>
            <a:ext cx="3009900" cy="4762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125"/>
                                        </p:tgtEl>
                                        <p:attrNameLst>
                                          <p:attrName>style.visibility</p:attrName>
                                        </p:attrNameLst>
                                      </p:cBhvr>
                                      <p:to>
                                        <p:strVal val="visible"/>
                                      </p:to>
                                    </p:set>
                                    <p:animEffect transition="in" filter="dissolve">
                                      <p:cBhvr>
                                        <p:cTn id="7" dur="500"/>
                                        <p:tgtEl>
                                          <p:spTgt spid="90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5" grpId="0" animBg="1"/>
    </p:bldLst>
  </p:timing>
</p:sld>
</file>

<file path=ppt/theme/theme1.xml><?xml version="1.0" encoding="utf-8"?>
<a:theme xmlns:a="http://schemas.openxmlformats.org/drawingml/2006/main" name="1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10863</TotalTime>
  <Words>1843</Words>
  <Application>Microsoft Office PowerPoint</Application>
  <PresentationFormat>On-screen Show (4:3)</PresentationFormat>
  <Paragraphs>327</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1_Blank Presentation</vt:lpstr>
      <vt:lpstr>PowerPoint Presentation</vt:lpstr>
      <vt:lpstr>Outline &amp; Aims</vt:lpstr>
      <vt:lpstr>Library Resources</vt:lpstr>
      <vt:lpstr>Library resources</vt:lpstr>
      <vt:lpstr>Library search</vt:lpstr>
      <vt:lpstr>Imperial Mobile App</vt:lpstr>
      <vt:lpstr>Literature Searching </vt:lpstr>
      <vt:lpstr>Databases</vt:lpstr>
      <vt:lpstr>Choosing a database</vt:lpstr>
      <vt:lpstr>Cochrane Library Review Groups</vt:lpstr>
      <vt:lpstr>Search strategies </vt:lpstr>
      <vt:lpstr>Planning your search</vt:lpstr>
      <vt:lpstr>Ask a focused, answerable question</vt:lpstr>
      <vt:lpstr>Planning your search</vt:lpstr>
      <vt:lpstr>Choosing your search terms</vt:lpstr>
      <vt:lpstr>Text word searching</vt:lpstr>
      <vt:lpstr>PowerPoint Presentation</vt:lpstr>
      <vt:lpstr>Search techniques</vt:lpstr>
      <vt:lpstr>Search techniques</vt:lpstr>
      <vt:lpstr>Search techniques</vt:lpstr>
      <vt:lpstr>Adjacent words</vt:lpstr>
      <vt:lpstr>Subject Headings </vt:lpstr>
      <vt:lpstr>PowerPoint Presentation</vt:lpstr>
      <vt:lpstr>Subject Headings</vt:lpstr>
      <vt:lpstr>Subject Headings</vt:lpstr>
      <vt:lpstr>Subject headings</vt:lpstr>
      <vt:lpstr>Subject Headings</vt:lpstr>
      <vt:lpstr>Text words vs. Subject headings</vt:lpstr>
      <vt:lpstr>Combine Methods</vt:lpstr>
      <vt:lpstr>Search history</vt:lpstr>
      <vt:lpstr>Setting Limits</vt:lpstr>
      <vt:lpstr>Searching OvidSP - Medline</vt:lpstr>
      <vt:lpstr>Search Questions</vt:lpstr>
      <vt:lpstr>PowerPoint Presentation</vt:lpstr>
      <vt:lpstr>Accessing RefWorks</vt:lpstr>
      <vt:lpstr>Support</vt:lpstr>
    </vt:vector>
  </TitlesOfParts>
  <Company>FutureBrand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Emma Graham</dc:creator>
  <cp:lastModifiedBy>Shiel, Nuala</cp:lastModifiedBy>
  <cp:revision>549</cp:revision>
  <dcterms:created xsi:type="dcterms:W3CDTF">2003-01-06T14:21:41Z</dcterms:created>
  <dcterms:modified xsi:type="dcterms:W3CDTF">2012-10-08T15:22:45Z</dcterms:modified>
</cp:coreProperties>
</file>