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8"/>
  </p:notesMasterIdLst>
  <p:sldIdLst>
    <p:sldId id="258" r:id="rId2"/>
    <p:sldId id="280" r:id="rId3"/>
    <p:sldId id="256" r:id="rId4"/>
    <p:sldId id="257" r:id="rId5"/>
    <p:sldId id="276" r:id="rId6"/>
    <p:sldId id="275" r:id="rId7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654" autoAdjust="0"/>
    <p:restoredTop sz="94660"/>
  </p:normalViewPr>
  <p:slideViewPr>
    <p:cSldViewPr>
      <p:cViewPr>
        <p:scale>
          <a:sx n="50" d="100"/>
          <a:sy n="50" d="100"/>
        </p:scale>
        <p:origin x="-852" y="-3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32A98B9B-5BF3-477F-B8F3-70B846C4A748}" type="datetimeFigureOut">
              <a:rPr lang="en-US"/>
              <a:pPr>
                <a:defRPr/>
              </a:pPr>
              <a:t>12/21/2012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F80E02FB-4864-4CA8-960E-5D36DE5D07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42764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0EABB3C-34E3-4A9C-88CA-AECA76916726}" type="slidenum">
              <a:rPr lang="en-US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9186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726BC85-2F3E-4ED6-970F-EEEF60A8CC9E}" type="slidenum">
              <a:rPr lang="en-US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54754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8A2671D-67D8-4854-8D81-B5E0D414F91F}" type="slidenum">
              <a:rPr lang="en-US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28688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A238E45-0EB5-48B1-801D-C5D419F73623}" type="slidenum">
              <a:rPr lang="en-US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07437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05DDC51-74FE-4EDE-AF9B-3E3BD28AF61F}" type="slidenum">
              <a:rPr lang="en-US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96316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C25A861-7FEA-471F-BC74-3FB851891FEA}" type="slidenum">
              <a:rPr lang="en-US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6728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6096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6096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76400"/>
            <a:ext cx="3810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3810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accent2"/>
            </a:gs>
            <a:gs pos="100000">
              <a:srgbClr val="000066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762000"/>
          </a:xfrm>
          <a:prstGeom prst="rect">
            <a:avLst/>
          </a:prstGeom>
          <a:gradFill rotWithShape="0">
            <a:gsLst>
              <a:gs pos="0">
                <a:schemeClr val="accent2">
                  <a:gamma/>
                  <a:shade val="46275"/>
                  <a:invGamma/>
                </a:schemeClr>
              </a:gs>
              <a:gs pos="5000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76400"/>
            <a:ext cx="77724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Comic Sans MS" pitchFamily="66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Comic Sans MS" pitchFamily="66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Comic Sans MS" pitchFamily="66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Comic Sans MS" pitchFamily="66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Comic Sans MS" pitchFamily="66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Comic Sans MS" pitchFamily="66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Comic Sans MS" pitchFamily="66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bg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b="0" dirty="0" smtClean="0">
                <a:latin typeface="Arial" pitchFamily="34" charset="0"/>
                <a:cs typeface="Arial" pitchFamily="34" charset="0"/>
              </a:rPr>
              <a:t>Clinical Science Module 3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82441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sz="2400" dirty="0" smtClean="0">
                <a:solidFill>
                  <a:srgbClr val="FFFF00"/>
                </a:solidFill>
              </a:rPr>
              <a:t>Professor Richard Underwood</a:t>
            </a:r>
          </a:p>
          <a:p>
            <a:pPr lvl="1" eaLnBrk="1" hangingPunct="1">
              <a:lnSpc>
                <a:spcPct val="90000"/>
              </a:lnSpc>
            </a:pPr>
            <a:r>
              <a:rPr lang="en-GB" sz="2000" dirty="0" smtClean="0"/>
              <a:t>clinical imaging (30%)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en-GB" sz="2000" dirty="0" smtClean="0"/>
          </a:p>
          <a:p>
            <a:pPr eaLnBrk="1" hangingPunct="1">
              <a:lnSpc>
                <a:spcPct val="90000"/>
              </a:lnSpc>
            </a:pPr>
            <a:r>
              <a:rPr lang="en-GB" sz="2400" dirty="0" smtClean="0">
                <a:solidFill>
                  <a:srgbClr val="FFFF00"/>
                </a:solidFill>
              </a:rPr>
              <a:t>Professor Nick Poulter</a:t>
            </a:r>
          </a:p>
          <a:p>
            <a:pPr lvl="1" eaLnBrk="1" hangingPunct="1">
              <a:lnSpc>
                <a:spcPct val="90000"/>
              </a:lnSpc>
            </a:pPr>
            <a:r>
              <a:rPr lang="en-GB" sz="2000" dirty="0" smtClean="0"/>
              <a:t>Clinical epidemiology (40%)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en-GB" sz="2000" dirty="0" smtClean="0"/>
          </a:p>
          <a:p>
            <a:pPr eaLnBrk="1" hangingPunct="1">
              <a:lnSpc>
                <a:spcPct val="90000"/>
              </a:lnSpc>
            </a:pPr>
            <a:r>
              <a:rPr lang="en-GB" sz="2400" dirty="0" smtClean="0">
                <a:solidFill>
                  <a:srgbClr val="FFFF00"/>
                </a:solidFill>
              </a:rPr>
              <a:t>Professor Nick Peters</a:t>
            </a:r>
          </a:p>
          <a:p>
            <a:pPr lvl="1" eaLnBrk="1" hangingPunct="1">
              <a:lnSpc>
                <a:spcPct val="90000"/>
              </a:lnSpc>
            </a:pPr>
            <a:r>
              <a:rPr lang="en-GB" sz="2000" dirty="0" smtClean="0"/>
              <a:t>Electrophysiology (30%)</a:t>
            </a:r>
            <a:endParaRPr lang="en-GB" sz="1800" dirty="0" smtClean="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GB" dirty="0" smtClean="0"/>
              <a:t>Clinical Science module 3</a:t>
            </a:r>
            <a:endParaRPr lang="en-US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1135774"/>
              </p:ext>
            </p:extLst>
          </p:nvPr>
        </p:nvGraphicFramePr>
        <p:xfrm>
          <a:off x="714375" y="1690688"/>
          <a:ext cx="7715304" cy="3724695"/>
        </p:xfrm>
        <a:graphic>
          <a:graphicData uri="http://schemas.openxmlformats.org/drawingml/2006/table">
            <a:tbl>
              <a:tblPr firstCol="1">
                <a:tableStyleId>{37CE84F3-28C3-443E-9E96-99CF82512B78}</a:tableStyleId>
              </a:tblPr>
              <a:tblGrid>
                <a:gridCol w="1647930"/>
                <a:gridCol w="3495606"/>
                <a:gridCol w="2571768"/>
              </a:tblGrid>
              <a:tr h="744939">
                <a:tc>
                  <a:txBody>
                    <a:bodyPr/>
                    <a:lstStyle/>
                    <a:p>
                      <a:r>
                        <a:rPr lang="en-GB" dirty="0" smtClean="0"/>
                        <a:t>Week 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Imaging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Prof SR Underwood</a:t>
                      </a:r>
                      <a:endParaRPr lang="en-US" dirty="0"/>
                    </a:p>
                  </a:txBody>
                  <a:tcPr anchor="ctr"/>
                </a:tc>
              </a:tr>
              <a:tr h="744939">
                <a:tc>
                  <a:txBody>
                    <a:bodyPr/>
                    <a:lstStyle/>
                    <a:p>
                      <a:r>
                        <a:rPr lang="en-GB" dirty="0" smtClean="0"/>
                        <a:t>Week 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Epidemiology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Prof N</a:t>
                      </a:r>
                      <a:r>
                        <a:rPr lang="en-GB" baseline="0" dirty="0" smtClean="0"/>
                        <a:t> Poulter</a:t>
                      </a:r>
                      <a:endParaRPr lang="en-US" dirty="0"/>
                    </a:p>
                  </a:txBody>
                  <a:tcPr anchor="ctr"/>
                </a:tc>
              </a:tr>
              <a:tr h="744939">
                <a:tc>
                  <a:txBody>
                    <a:bodyPr/>
                    <a:lstStyle/>
                    <a:p>
                      <a:r>
                        <a:rPr lang="en-GB" dirty="0" smtClean="0"/>
                        <a:t>Week 3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Epidemiology &amp;</a:t>
                      </a:r>
                      <a:endParaRPr lang="en-US" dirty="0" smtClean="0"/>
                    </a:p>
                    <a:p>
                      <a:r>
                        <a:rPr lang="en-US" dirty="0" smtClean="0"/>
                        <a:t>Essay</a:t>
                      </a:r>
                      <a:r>
                        <a:rPr lang="en-US" baseline="0" dirty="0" smtClean="0"/>
                        <a:t> &amp; seminars</a:t>
                      </a:r>
                      <a:endParaRPr lang="en-GB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Prof N Poulter</a:t>
                      </a:r>
                    </a:p>
                    <a:p>
                      <a:r>
                        <a:rPr lang="en-GB" dirty="0" smtClean="0"/>
                        <a:t>Self directed</a:t>
                      </a:r>
                    </a:p>
                  </a:txBody>
                  <a:tcPr anchor="ctr"/>
                </a:tc>
              </a:tr>
              <a:tr h="744939">
                <a:tc>
                  <a:txBody>
                    <a:bodyPr/>
                    <a:lstStyle/>
                    <a:p>
                      <a:r>
                        <a:rPr lang="en-GB" dirty="0" smtClean="0"/>
                        <a:t>Week 4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Electrophysiology</a:t>
                      </a:r>
                      <a:endParaRPr lang="en-GB" baseline="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Prof N Peters</a:t>
                      </a:r>
                    </a:p>
                  </a:txBody>
                  <a:tcPr anchor="ctr"/>
                </a:tc>
              </a:tr>
              <a:tr h="744939">
                <a:tc>
                  <a:txBody>
                    <a:bodyPr/>
                    <a:lstStyle/>
                    <a:p>
                      <a:r>
                        <a:rPr lang="en-GB" dirty="0" smtClean="0"/>
                        <a:t>Week 5</a:t>
                      </a:r>
                      <a:endParaRPr lang="en-US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r>
                        <a:rPr lang="en-GB" dirty="0" smtClean="0"/>
                        <a:t>Essay,</a:t>
                      </a:r>
                      <a:r>
                        <a:rPr lang="en-GB" baseline="0" dirty="0" smtClean="0"/>
                        <a:t> seminars and consolidation</a:t>
                      </a:r>
                      <a:endParaRPr 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0" name="Rectangle 1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mtClean="0"/>
              <a:t>Cardiovascular Imaging</a:t>
            </a:r>
          </a:p>
        </p:txBody>
      </p:sp>
      <p:sp>
        <p:nvSpPr>
          <p:cNvPr id="4099" name="Rectangle 1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Bef>
                <a:spcPts val="600"/>
              </a:spcBef>
              <a:spcAft>
                <a:spcPts val="600"/>
              </a:spcAft>
              <a:buFontTx/>
              <a:buNone/>
            </a:pPr>
            <a:r>
              <a:rPr lang="en-GB" sz="2400" b="1" smtClean="0">
                <a:solidFill>
                  <a:srgbClr val="FFFF00"/>
                </a:solidFill>
                <a:cs typeface="Times New Roman" pitchFamily="18" charset="0"/>
              </a:rPr>
              <a:t>Aims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r>
              <a:rPr lang="en-GB" sz="2400" smtClean="0">
                <a:cs typeface="Times New Roman" pitchFamily="18" charset="0"/>
              </a:rPr>
              <a:t>to describe the imaging techniques that provide information on cardiovascular anatomy and function in health and in disease</a:t>
            </a:r>
          </a:p>
          <a:p>
            <a:pPr lvl="1" eaLnBrk="1" hangingPunct="1">
              <a:spcBef>
                <a:spcPts val="600"/>
              </a:spcBef>
              <a:spcAft>
                <a:spcPts val="600"/>
              </a:spcAft>
            </a:pPr>
            <a:endParaRPr lang="en-GB" sz="2000" smtClean="0">
              <a:cs typeface="Times New Roman" pitchFamily="18" charset="0"/>
            </a:endParaRPr>
          </a:p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r>
              <a:rPr lang="en-GB" sz="2400" smtClean="0">
                <a:cs typeface="Times New Roman" pitchFamily="18" charset="0"/>
              </a:rPr>
              <a:t>to provide an understanding of their role in cardiovascular medicine and research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mtClean="0"/>
              <a:t>Content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50292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GB" sz="2400" smtClean="0">
                <a:solidFill>
                  <a:srgbClr val="FFFF00"/>
                </a:solidFill>
                <a:cs typeface="Times New Roman" pitchFamily="18" charset="0"/>
              </a:rPr>
              <a:t>Topics</a:t>
            </a:r>
          </a:p>
          <a:p>
            <a:pPr eaLnBrk="1" hangingPunct="1"/>
            <a:r>
              <a:rPr lang="en-GB" sz="2000" smtClean="0">
                <a:cs typeface="Times New Roman" pitchFamily="18" charset="0"/>
              </a:rPr>
              <a:t>imaging techniques</a:t>
            </a:r>
          </a:p>
          <a:p>
            <a:pPr eaLnBrk="1" hangingPunct="1"/>
            <a:r>
              <a:rPr lang="en-GB" sz="2000" smtClean="0">
                <a:cs typeface="Times New Roman" pitchFamily="18" charset="0"/>
              </a:rPr>
              <a:t>underlying biochemical, cellular, and vascular processes</a:t>
            </a:r>
          </a:p>
          <a:p>
            <a:pPr eaLnBrk="1" hangingPunct="1"/>
            <a:r>
              <a:rPr lang="en-GB" sz="2000" smtClean="0">
                <a:cs typeface="Times New Roman" pitchFamily="18" charset="0"/>
              </a:rPr>
              <a:t>clinical problems that can be solved by imaging</a:t>
            </a:r>
          </a:p>
          <a:p>
            <a:pPr eaLnBrk="1" hangingPunct="1"/>
            <a:endParaRPr lang="en-GB" sz="2000" smtClean="0">
              <a:cs typeface="Times New Roman" pitchFamily="18" charset="0"/>
            </a:endParaRPr>
          </a:p>
          <a:p>
            <a:pPr eaLnBrk="1" hangingPunct="1">
              <a:buFontTx/>
              <a:buNone/>
            </a:pPr>
            <a:r>
              <a:rPr lang="en-GB" sz="2400" smtClean="0">
                <a:solidFill>
                  <a:srgbClr val="FFFF00"/>
                </a:solidFill>
                <a:cs typeface="Times New Roman" pitchFamily="18" charset="0"/>
              </a:rPr>
              <a:t>Imaging techniques</a:t>
            </a:r>
          </a:p>
          <a:p>
            <a:pPr eaLnBrk="1" hangingPunct="1"/>
            <a:r>
              <a:rPr lang="en-GB" sz="2000" smtClean="0">
                <a:cs typeface="Times New Roman" pitchFamily="18" charset="0"/>
              </a:rPr>
              <a:t>(molecular imaging)</a:t>
            </a:r>
          </a:p>
          <a:p>
            <a:pPr eaLnBrk="1" hangingPunct="1"/>
            <a:r>
              <a:rPr lang="en-GB" sz="2000" smtClean="0">
                <a:cs typeface="Times New Roman" pitchFamily="18" charset="0"/>
              </a:rPr>
              <a:t>(cellular imaging)</a:t>
            </a:r>
          </a:p>
          <a:p>
            <a:pPr eaLnBrk="1" hangingPunct="1"/>
            <a:r>
              <a:rPr lang="en-GB" sz="2000" smtClean="0">
                <a:cs typeface="Times New Roman" pitchFamily="18" charset="0"/>
              </a:rPr>
              <a:t>radiography</a:t>
            </a:r>
          </a:p>
          <a:p>
            <a:pPr eaLnBrk="1" hangingPunct="1"/>
            <a:r>
              <a:rPr lang="en-GB" sz="2000" smtClean="0">
                <a:cs typeface="Times New Roman" pitchFamily="18" charset="0"/>
              </a:rPr>
              <a:t>ultrasound</a:t>
            </a:r>
          </a:p>
          <a:p>
            <a:pPr eaLnBrk="1" hangingPunct="1"/>
            <a:r>
              <a:rPr lang="en-GB" sz="2000" smtClean="0">
                <a:cs typeface="Times New Roman" pitchFamily="18" charset="0"/>
              </a:rPr>
              <a:t>nuclear cardiology</a:t>
            </a:r>
          </a:p>
          <a:p>
            <a:pPr eaLnBrk="1" hangingPunct="1"/>
            <a:r>
              <a:rPr lang="en-GB" sz="2000" smtClean="0">
                <a:cs typeface="Times New Roman" pitchFamily="18" charset="0"/>
              </a:rPr>
              <a:t>magnetic resonance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mtClean="0"/>
              <a:t>Supporting materials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73213"/>
            <a:ext cx="7772400" cy="5132387"/>
          </a:xfrm>
        </p:spPr>
        <p:txBody>
          <a:bodyPr/>
          <a:lstStyle/>
          <a:p>
            <a:pPr eaLnBrk="1" hangingPunct="1"/>
            <a:r>
              <a:rPr lang="en-GB" sz="2400" smtClean="0"/>
              <a:t>Lectures</a:t>
            </a:r>
          </a:p>
          <a:p>
            <a:pPr lvl="1" eaLnBrk="1" hangingPunct="1"/>
            <a:r>
              <a:rPr lang="en-GB" sz="2000" smtClean="0"/>
              <a:t>slides on module web site</a:t>
            </a:r>
          </a:p>
          <a:p>
            <a:pPr lvl="1" eaLnBrk="1" hangingPunct="1"/>
            <a:r>
              <a:rPr lang="en-GB" sz="2000" smtClean="0"/>
              <a:t>handouts</a:t>
            </a:r>
          </a:p>
          <a:p>
            <a:pPr lvl="1" eaLnBrk="1" hangingPunct="1"/>
            <a:endParaRPr lang="en-GB" sz="2000" smtClean="0"/>
          </a:p>
          <a:p>
            <a:pPr eaLnBrk="1" hangingPunct="1"/>
            <a:r>
              <a:rPr lang="en-GB" sz="2400" smtClean="0"/>
              <a:t>Reading list</a:t>
            </a:r>
          </a:p>
          <a:p>
            <a:pPr lvl="1" eaLnBrk="1" hangingPunct="1"/>
            <a:r>
              <a:rPr lang="en-GB" sz="2000" smtClean="0"/>
              <a:t>library</a:t>
            </a:r>
          </a:p>
          <a:p>
            <a:pPr lvl="1" eaLnBrk="1" hangingPunct="1"/>
            <a:r>
              <a:rPr lang="en-GB" sz="2000" smtClean="0"/>
              <a:t>departments</a:t>
            </a:r>
          </a:p>
          <a:p>
            <a:pPr lvl="1" eaLnBrk="1" hangingPunct="1"/>
            <a:endParaRPr lang="en-GB" sz="2000" smtClean="0"/>
          </a:p>
          <a:p>
            <a:pPr eaLnBrk="1" hangingPunct="1"/>
            <a:r>
              <a:rPr lang="en-GB" sz="2400" smtClean="0"/>
              <a:t>Outline of seminar topics</a:t>
            </a:r>
          </a:p>
          <a:p>
            <a:pPr lvl="1" eaLnBrk="1" hangingPunct="1"/>
            <a:r>
              <a:rPr lang="en-GB" sz="2000" smtClean="0"/>
              <a:t>welcome pack</a:t>
            </a:r>
          </a:p>
          <a:p>
            <a:pPr lvl="1" eaLnBrk="1" hangingPunct="1"/>
            <a:r>
              <a:rPr lang="en-GB" sz="2000" smtClean="0"/>
              <a:t>module web site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mtClean="0"/>
              <a:t>In-course Assessment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GB" sz="2000" dirty="0" smtClean="0">
                <a:solidFill>
                  <a:srgbClr val="FFFF00"/>
                </a:solidFill>
              </a:rPr>
              <a:t>Cardiac Imaging Essay</a:t>
            </a:r>
          </a:p>
          <a:p>
            <a:pPr lvl="1" eaLnBrk="1" hangingPunct="1">
              <a:spcBef>
                <a:spcPct val="0"/>
              </a:spcBef>
            </a:pPr>
            <a:r>
              <a:rPr lang="en-GB" sz="1800" dirty="0" smtClean="0"/>
              <a:t>6 topics</a:t>
            </a:r>
          </a:p>
          <a:p>
            <a:pPr lvl="1" eaLnBrk="1" hangingPunct="1">
              <a:spcBef>
                <a:spcPct val="0"/>
              </a:spcBef>
            </a:pPr>
            <a:r>
              <a:rPr lang="en-GB" sz="1800" dirty="0" smtClean="0"/>
              <a:t>Seminar presentations in groups (not assessed)</a:t>
            </a:r>
          </a:p>
          <a:p>
            <a:pPr lvl="1" eaLnBrk="1" hangingPunct="1">
              <a:spcBef>
                <a:spcPct val="0"/>
              </a:spcBef>
            </a:pPr>
            <a:r>
              <a:rPr lang="en-GB" sz="1800" dirty="0" smtClean="0"/>
              <a:t>Individual essays (assessed)</a:t>
            </a:r>
          </a:p>
          <a:p>
            <a:pPr lvl="1" eaLnBrk="1" hangingPunct="1">
              <a:spcBef>
                <a:spcPct val="0"/>
              </a:spcBef>
            </a:pPr>
            <a:r>
              <a:rPr lang="en-GB" sz="1800" dirty="0" smtClean="0"/>
              <a:t>50% of module mark</a:t>
            </a:r>
          </a:p>
          <a:p>
            <a:pPr lvl="1" eaLnBrk="1" hangingPunct="1">
              <a:spcBef>
                <a:spcPct val="0"/>
              </a:spcBef>
            </a:pPr>
            <a:endParaRPr lang="en-GB" sz="1800" dirty="0" smtClean="0"/>
          </a:p>
          <a:p>
            <a:pPr eaLnBrk="1" hangingPunct="1">
              <a:spcBef>
                <a:spcPct val="0"/>
              </a:spcBef>
            </a:pPr>
            <a:r>
              <a:rPr lang="en-GB" sz="2000" dirty="0">
                <a:solidFill>
                  <a:srgbClr val="FFFF00"/>
                </a:solidFill>
              </a:rPr>
              <a:t>Epidemiology</a:t>
            </a:r>
          </a:p>
          <a:p>
            <a:pPr lvl="1" eaLnBrk="1" hangingPunct="1">
              <a:spcBef>
                <a:spcPct val="0"/>
              </a:spcBef>
            </a:pPr>
            <a:r>
              <a:rPr lang="en-GB" sz="1800" dirty="0" smtClean="0"/>
              <a:t>Small group presentations</a:t>
            </a:r>
          </a:p>
          <a:p>
            <a:pPr lvl="1" eaLnBrk="1" hangingPunct="1">
              <a:spcBef>
                <a:spcPct val="0"/>
              </a:spcBef>
            </a:pPr>
            <a:r>
              <a:rPr lang="en-GB" sz="1800" dirty="0" smtClean="0"/>
              <a:t>50% of module mark</a:t>
            </a:r>
          </a:p>
          <a:p>
            <a:pPr lvl="1" eaLnBrk="1" hangingPunct="1">
              <a:spcBef>
                <a:spcPct val="0"/>
              </a:spcBef>
            </a:pPr>
            <a:endParaRPr lang="en-GB" sz="1800" dirty="0" smtClean="0"/>
          </a:p>
          <a:p>
            <a:pPr eaLnBrk="1" hangingPunct="1">
              <a:spcBef>
                <a:spcPct val="0"/>
              </a:spcBef>
            </a:pPr>
            <a:r>
              <a:rPr lang="en-GB" sz="2000" dirty="0" smtClean="0">
                <a:solidFill>
                  <a:srgbClr val="FFFF00"/>
                </a:solidFill>
              </a:rPr>
              <a:t>Multiple Choice Questionnaire</a:t>
            </a:r>
          </a:p>
          <a:p>
            <a:pPr lvl="1" eaLnBrk="1" hangingPunct="1">
              <a:spcBef>
                <a:spcPct val="0"/>
              </a:spcBef>
            </a:pPr>
            <a:r>
              <a:rPr lang="en-GB" sz="1800" dirty="0" smtClean="0"/>
              <a:t>Friday 25 January:  electrophysiology</a:t>
            </a:r>
          </a:p>
          <a:p>
            <a:pPr lvl="1" eaLnBrk="1" hangingPunct="1">
              <a:spcBef>
                <a:spcPct val="0"/>
              </a:spcBef>
            </a:pPr>
            <a:r>
              <a:rPr lang="en-GB" sz="1800" smtClean="0"/>
              <a:t>Friday 1 </a:t>
            </a:r>
            <a:r>
              <a:rPr lang="en-GB" sz="1800" dirty="0" smtClean="0"/>
              <a:t>February:  imaging</a:t>
            </a:r>
            <a:endParaRPr lang="en-GB" sz="1800" dirty="0"/>
          </a:p>
          <a:p>
            <a:pPr lvl="1" eaLnBrk="1" hangingPunct="1">
              <a:spcBef>
                <a:spcPct val="0"/>
              </a:spcBef>
            </a:pPr>
            <a:r>
              <a:rPr lang="en-GB" sz="1800" dirty="0" smtClean="0"/>
              <a:t>Formative i.e. not assessed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C:\WINDOWS\Application Data\Microsoft\Templates\Blank Presentation.pot</Template>
  <TotalTime>557</TotalTime>
  <Words>217</Words>
  <Application>Microsoft Office PowerPoint</Application>
  <PresentationFormat>On-screen Show (4:3)</PresentationFormat>
  <Paragraphs>77</Paragraphs>
  <Slides>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Blank presentation</vt:lpstr>
      <vt:lpstr>Clinical Science Module 3</vt:lpstr>
      <vt:lpstr>Clinical Science module 3</vt:lpstr>
      <vt:lpstr>Cardiovascular Imaging</vt:lpstr>
      <vt:lpstr>Content</vt:lpstr>
      <vt:lpstr>Supporting materials</vt:lpstr>
      <vt:lpstr>In-course Assessment</vt:lpstr>
    </vt:vector>
  </TitlesOfParts>
  <Company>Royal Brompton Hospital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Cardiovascular Imaging</dc:title>
  <dc:creator>Richard Underwood</dc:creator>
  <cp:lastModifiedBy>Shiel, Nuala</cp:lastModifiedBy>
  <cp:revision>36</cp:revision>
  <dcterms:created xsi:type="dcterms:W3CDTF">2001-06-03T11:30:41Z</dcterms:created>
  <dcterms:modified xsi:type="dcterms:W3CDTF">2012-12-21T13:44:30Z</dcterms:modified>
</cp:coreProperties>
</file>