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703" r:id="rId5"/>
    <p:sldMasterId id="2147483716" r:id="rId6"/>
  </p:sldMasterIdLst>
  <p:notesMasterIdLst>
    <p:notesMasterId r:id="rId68"/>
  </p:notesMasterIdLst>
  <p:handoutMasterIdLst>
    <p:handoutMasterId r:id="rId69"/>
  </p:handoutMasterIdLst>
  <p:sldIdLst>
    <p:sldId id="351" r:id="rId7"/>
    <p:sldId id="429" r:id="rId8"/>
    <p:sldId id="411" r:id="rId9"/>
    <p:sldId id="430" r:id="rId10"/>
    <p:sldId id="412" r:id="rId11"/>
    <p:sldId id="431" r:id="rId12"/>
    <p:sldId id="389" r:id="rId13"/>
    <p:sldId id="354" r:id="rId14"/>
    <p:sldId id="355" r:id="rId15"/>
    <p:sldId id="356" r:id="rId16"/>
    <p:sldId id="357" r:id="rId17"/>
    <p:sldId id="358" r:id="rId18"/>
    <p:sldId id="359" r:id="rId19"/>
    <p:sldId id="360" r:id="rId20"/>
    <p:sldId id="361" r:id="rId21"/>
    <p:sldId id="362" r:id="rId22"/>
    <p:sldId id="363" r:id="rId23"/>
    <p:sldId id="390" r:id="rId24"/>
    <p:sldId id="391" r:id="rId25"/>
    <p:sldId id="415" r:id="rId26"/>
    <p:sldId id="416" r:id="rId27"/>
    <p:sldId id="417" r:id="rId28"/>
    <p:sldId id="418" r:id="rId29"/>
    <p:sldId id="366" r:id="rId30"/>
    <p:sldId id="367" r:id="rId31"/>
    <p:sldId id="419" r:id="rId32"/>
    <p:sldId id="420" r:id="rId33"/>
    <p:sldId id="421" r:id="rId34"/>
    <p:sldId id="370" r:id="rId35"/>
    <p:sldId id="371" r:id="rId36"/>
    <p:sldId id="372" r:id="rId37"/>
    <p:sldId id="373" r:id="rId38"/>
    <p:sldId id="432" r:id="rId39"/>
    <p:sldId id="433" r:id="rId40"/>
    <p:sldId id="375" r:id="rId41"/>
    <p:sldId id="376" r:id="rId42"/>
    <p:sldId id="377" r:id="rId43"/>
    <p:sldId id="434" r:id="rId44"/>
    <p:sldId id="435" r:id="rId45"/>
    <p:sldId id="436" r:id="rId46"/>
    <p:sldId id="392" r:id="rId47"/>
    <p:sldId id="403" r:id="rId48"/>
    <p:sldId id="404" r:id="rId49"/>
    <p:sldId id="405" r:id="rId50"/>
    <p:sldId id="406" r:id="rId51"/>
    <p:sldId id="407" r:id="rId52"/>
    <p:sldId id="408" r:id="rId53"/>
    <p:sldId id="409" r:id="rId54"/>
    <p:sldId id="410" r:id="rId55"/>
    <p:sldId id="395" r:id="rId56"/>
    <p:sldId id="396" r:id="rId57"/>
    <p:sldId id="422" r:id="rId58"/>
    <p:sldId id="423" r:id="rId59"/>
    <p:sldId id="424" r:id="rId60"/>
    <p:sldId id="425" r:id="rId61"/>
    <p:sldId id="400" r:id="rId62"/>
    <p:sldId id="401" r:id="rId63"/>
    <p:sldId id="426" r:id="rId64"/>
    <p:sldId id="427" r:id="rId65"/>
    <p:sldId id="388" r:id="rId66"/>
    <p:sldId id="428" r:id="rId67"/>
  </p:sldIdLst>
  <p:sldSz cx="9144000" cy="6858000" type="screen4x3"/>
  <p:notesSz cx="6797675" cy="9928225"/>
  <p:defaultTextStyle>
    <a:defPPr>
      <a:defRPr lang="en-GB"/>
    </a:defPPr>
    <a:lvl1pPr algn="ctr" rtl="0" fontAlgn="base">
      <a:spcBef>
        <a:spcPct val="0"/>
      </a:spcBef>
      <a:spcAft>
        <a:spcPct val="0"/>
      </a:spcAft>
      <a:defRPr sz="2000" kern="1200">
        <a:solidFill>
          <a:schemeClr val="bg1"/>
        </a:solidFill>
        <a:latin typeface="Comic Sans MS" pitchFamily="66" charset="0"/>
        <a:ea typeface="+mn-ea"/>
        <a:cs typeface="+mn-cs"/>
      </a:defRPr>
    </a:lvl1pPr>
    <a:lvl2pPr marL="457200" algn="ctr" rtl="0" fontAlgn="base">
      <a:spcBef>
        <a:spcPct val="0"/>
      </a:spcBef>
      <a:spcAft>
        <a:spcPct val="0"/>
      </a:spcAft>
      <a:defRPr sz="2000" kern="1200">
        <a:solidFill>
          <a:schemeClr val="bg1"/>
        </a:solidFill>
        <a:latin typeface="Comic Sans MS" pitchFamily="66" charset="0"/>
        <a:ea typeface="+mn-ea"/>
        <a:cs typeface="+mn-cs"/>
      </a:defRPr>
    </a:lvl2pPr>
    <a:lvl3pPr marL="914400" algn="ctr" rtl="0" fontAlgn="base">
      <a:spcBef>
        <a:spcPct val="0"/>
      </a:spcBef>
      <a:spcAft>
        <a:spcPct val="0"/>
      </a:spcAft>
      <a:defRPr sz="2000" kern="1200">
        <a:solidFill>
          <a:schemeClr val="bg1"/>
        </a:solidFill>
        <a:latin typeface="Comic Sans MS" pitchFamily="66" charset="0"/>
        <a:ea typeface="+mn-ea"/>
        <a:cs typeface="+mn-cs"/>
      </a:defRPr>
    </a:lvl3pPr>
    <a:lvl4pPr marL="1371600" algn="ctr" rtl="0" fontAlgn="base">
      <a:spcBef>
        <a:spcPct val="0"/>
      </a:spcBef>
      <a:spcAft>
        <a:spcPct val="0"/>
      </a:spcAft>
      <a:defRPr sz="2000" kern="1200">
        <a:solidFill>
          <a:schemeClr val="bg1"/>
        </a:solidFill>
        <a:latin typeface="Comic Sans MS" pitchFamily="66" charset="0"/>
        <a:ea typeface="+mn-ea"/>
        <a:cs typeface="+mn-cs"/>
      </a:defRPr>
    </a:lvl4pPr>
    <a:lvl5pPr marL="1828800" algn="ctr" rtl="0" fontAlgn="base">
      <a:spcBef>
        <a:spcPct val="0"/>
      </a:spcBef>
      <a:spcAft>
        <a:spcPct val="0"/>
      </a:spcAft>
      <a:defRPr sz="2000" kern="1200">
        <a:solidFill>
          <a:schemeClr val="bg1"/>
        </a:solidFill>
        <a:latin typeface="Comic Sans MS" pitchFamily="66" charset="0"/>
        <a:ea typeface="+mn-ea"/>
        <a:cs typeface="+mn-cs"/>
      </a:defRPr>
    </a:lvl5pPr>
    <a:lvl6pPr marL="2286000" algn="l" defTabSz="914400" rtl="0" eaLnBrk="1" latinLnBrk="0" hangingPunct="1">
      <a:defRPr sz="2000" kern="1200">
        <a:solidFill>
          <a:schemeClr val="bg1"/>
        </a:solidFill>
        <a:latin typeface="Comic Sans MS" pitchFamily="66" charset="0"/>
        <a:ea typeface="+mn-ea"/>
        <a:cs typeface="+mn-cs"/>
      </a:defRPr>
    </a:lvl6pPr>
    <a:lvl7pPr marL="2743200" algn="l" defTabSz="914400" rtl="0" eaLnBrk="1" latinLnBrk="0" hangingPunct="1">
      <a:defRPr sz="2000" kern="1200">
        <a:solidFill>
          <a:schemeClr val="bg1"/>
        </a:solidFill>
        <a:latin typeface="Comic Sans MS" pitchFamily="66" charset="0"/>
        <a:ea typeface="+mn-ea"/>
        <a:cs typeface="+mn-cs"/>
      </a:defRPr>
    </a:lvl7pPr>
    <a:lvl8pPr marL="3200400" algn="l" defTabSz="914400" rtl="0" eaLnBrk="1" latinLnBrk="0" hangingPunct="1">
      <a:defRPr sz="2000" kern="1200">
        <a:solidFill>
          <a:schemeClr val="bg1"/>
        </a:solidFill>
        <a:latin typeface="Comic Sans MS" pitchFamily="66" charset="0"/>
        <a:ea typeface="+mn-ea"/>
        <a:cs typeface="+mn-cs"/>
      </a:defRPr>
    </a:lvl8pPr>
    <a:lvl9pPr marL="3657600" algn="l" defTabSz="914400" rtl="0" eaLnBrk="1" latinLnBrk="0" hangingPunct="1">
      <a:defRPr sz="2000" kern="1200">
        <a:solidFill>
          <a:schemeClr val="bg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6" autoAdjust="0"/>
    <p:restoredTop sz="94660"/>
  </p:normalViewPr>
  <p:slideViewPr>
    <p:cSldViewPr>
      <p:cViewPr>
        <p:scale>
          <a:sx n="50" d="100"/>
          <a:sy n="50" d="100"/>
        </p:scale>
        <p:origin x="-804" y="-3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_rels/viewProps.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14.xml"/><Relationship Id="rId1" Type="http://schemas.openxmlformats.org/officeDocument/2006/relationships/slide" Target="slides/slide1.xml"/><Relationship Id="rId6" Type="http://schemas.openxmlformats.org/officeDocument/2006/relationships/slide" Target="slides/slide56.xml"/><Relationship Id="rId5" Type="http://schemas.openxmlformats.org/officeDocument/2006/relationships/slide" Target="slides/slide55.xml"/><Relationship Id="rId4"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solidFill>
                  <a:schemeClr val="tx1"/>
                </a:solidFill>
                <a:latin typeface="Times New Roman" pitchFamily="18" charset="0"/>
              </a:defRPr>
            </a:lvl1pPr>
          </a:lstStyle>
          <a:p>
            <a:pPr>
              <a:defRPr/>
            </a:pPr>
            <a:r>
              <a:rPr lang="en-GB"/>
              <a:t>SR Underwood.  Imaging in Heart Failure</a:t>
            </a:r>
          </a:p>
        </p:txBody>
      </p:sp>
      <p:sp>
        <p:nvSpPr>
          <p:cNvPr id="24781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en-GB"/>
          </a:p>
        </p:txBody>
      </p:sp>
      <p:sp>
        <p:nvSpPr>
          <p:cNvPr id="24781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solidFill>
                  <a:schemeClr val="tx1"/>
                </a:solidFill>
                <a:latin typeface="Times New Roman" pitchFamily="18" charset="0"/>
              </a:defRPr>
            </a:lvl1pPr>
          </a:lstStyle>
          <a:p>
            <a:pPr>
              <a:defRPr/>
            </a:pPr>
            <a:endParaRPr lang="en-GB"/>
          </a:p>
        </p:txBody>
      </p:sp>
      <p:sp>
        <p:nvSpPr>
          <p:cNvPr id="247813"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97DF4C14-28D6-40F9-A6C7-19D327501B76}" type="slidenum">
              <a:rPr lang="en-GB"/>
              <a:pPr>
                <a:defRPr/>
              </a:pPr>
              <a:t>‹#›</a:t>
            </a:fld>
            <a:endParaRPr lang="en-GB"/>
          </a:p>
        </p:txBody>
      </p:sp>
    </p:spTree>
    <p:extLst>
      <p:ext uri="{BB962C8B-B14F-4D97-AF65-F5344CB8AC3E}">
        <p14:creationId xmlns:p14="http://schemas.microsoft.com/office/powerpoint/2010/main" val="257681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solidFill>
                  <a:schemeClr val="tx1"/>
                </a:solidFill>
                <a:latin typeface="Times New Roman" pitchFamily="18" charset="0"/>
              </a:defRPr>
            </a:lvl1pPr>
          </a:lstStyle>
          <a:p>
            <a:pPr>
              <a:defRPr/>
            </a:pPr>
            <a:r>
              <a:rPr lang="en-GB"/>
              <a:t>SR Underwood.  Imaging in Heart Failure</a:t>
            </a:r>
          </a:p>
        </p:txBody>
      </p:sp>
      <p:sp>
        <p:nvSpPr>
          <p:cNvPr id="23142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en-GB"/>
          </a:p>
        </p:txBody>
      </p:sp>
      <p:sp>
        <p:nvSpPr>
          <p:cNvPr id="696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31429"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3143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solidFill>
                  <a:schemeClr val="tx1"/>
                </a:solidFill>
                <a:latin typeface="Times New Roman" pitchFamily="18" charset="0"/>
              </a:defRPr>
            </a:lvl1pPr>
          </a:lstStyle>
          <a:p>
            <a:pPr>
              <a:defRPr/>
            </a:pPr>
            <a:endParaRPr lang="en-GB"/>
          </a:p>
        </p:txBody>
      </p:sp>
      <p:sp>
        <p:nvSpPr>
          <p:cNvPr id="23143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1692DB66-6890-4B66-A745-AD406D96365B}" type="slidenum">
              <a:rPr lang="en-GB"/>
              <a:pPr>
                <a:defRPr/>
              </a:pPr>
              <a:t>‹#›</a:t>
            </a:fld>
            <a:endParaRPr lang="en-GB"/>
          </a:p>
        </p:txBody>
      </p:sp>
    </p:spTree>
    <p:extLst>
      <p:ext uri="{BB962C8B-B14F-4D97-AF65-F5344CB8AC3E}">
        <p14:creationId xmlns:p14="http://schemas.microsoft.com/office/powerpoint/2010/main" val="14333405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ontent.onlinejacc.org/content/vol45/issue11/images/data/1739/DC1/Video_4a.avi"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p>
            <a:r>
              <a:rPr lang="en-GB"/>
              <a:t>SR Underwood.  Imaging in Heart Failure</a:t>
            </a:r>
          </a:p>
        </p:txBody>
      </p:sp>
      <p:sp>
        <p:nvSpPr>
          <p:cNvPr id="70659" name="Rectangle 7"/>
          <p:cNvSpPr>
            <a:spLocks noGrp="1" noChangeArrowheads="1"/>
          </p:cNvSpPr>
          <p:nvPr>
            <p:ph type="sldNum" sz="quarter" idx="5"/>
          </p:nvPr>
        </p:nvSpPr>
        <p:spPr>
          <a:noFill/>
        </p:spPr>
        <p:txBody>
          <a:bodyPr/>
          <a:lstStyle/>
          <a:p>
            <a:fld id="{A0220F32-2127-481C-BEFC-F0F7AE847F9C}" type="slidenum">
              <a:rPr lang="en-GB"/>
              <a:pPr/>
              <a:t>1</a:t>
            </a:fld>
            <a:endParaRPr lang="en-GB"/>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p:spPr>
        <p:txBody>
          <a:bodyPr/>
          <a:lstStyle/>
          <a:p>
            <a:r>
              <a:rPr lang="en-GB"/>
              <a:t>Nuclear Cardiology in Practice 2005 - Hibernation and imaging heart failure</a:t>
            </a:r>
          </a:p>
        </p:txBody>
      </p:sp>
      <p:sp>
        <p:nvSpPr>
          <p:cNvPr id="71683" name="Rectangle 3"/>
          <p:cNvSpPr>
            <a:spLocks noGrp="1" noChangeArrowheads="1"/>
          </p:cNvSpPr>
          <p:nvPr>
            <p:ph type="dt" sz="quarter" idx="1"/>
          </p:nvPr>
        </p:nvSpPr>
        <p:spPr>
          <a:noFill/>
        </p:spPr>
        <p:txBody>
          <a:bodyPr/>
          <a:lstStyle/>
          <a:p>
            <a:r>
              <a:rPr lang="en-GB"/>
              <a:t>20 January 2005 11:30 + 12:15</a:t>
            </a:r>
          </a:p>
        </p:txBody>
      </p:sp>
      <p:sp>
        <p:nvSpPr>
          <p:cNvPr id="71684" name="Rectangle 7"/>
          <p:cNvSpPr>
            <a:spLocks noGrp="1" noChangeArrowheads="1"/>
          </p:cNvSpPr>
          <p:nvPr>
            <p:ph type="sldNum" sz="quarter" idx="5"/>
          </p:nvPr>
        </p:nvSpPr>
        <p:spPr>
          <a:noFill/>
        </p:spPr>
        <p:txBody>
          <a:bodyPr/>
          <a:lstStyle/>
          <a:p>
            <a:fld id="{5E56415B-A68B-4AD2-84C4-C7D8C2209AFA}" type="slidenum">
              <a:rPr lang="en-GB"/>
              <a:pPr/>
              <a:t>2</a:t>
            </a:fld>
            <a:endParaRPr lang="en-GB"/>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p:spPr>
        <p:txBody>
          <a:bodyPr/>
          <a:lstStyle/>
          <a:p>
            <a:r>
              <a:rPr lang="en-GB"/>
              <a:t>SR Underwood.  Imaging in Heart Failure</a:t>
            </a:r>
          </a:p>
        </p:txBody>
      </p:sp>
      <p:sp>
        <p:nvSpPr>
          <p:cNvPr id="74755" name="Rectangle 7"/>
          <p:cNvSpPr>
            <a:spLocks noGrp="1" noChangeArrowheads="1"/>
          </p:cNvSpPr>
          <p:nvPr>
            <p:ph type="sldNum" sz="quarter" idx="5"/>
          </p:nvPr>
        </p:nvSpPr>
        <p:spPr>
          <a:noFill/>
        </p:spPr>
        <p:txBody>
          <a:bodyPr/>
          <a:lstStyle/>
          <a:p>
            <a:fld id="{399C4C02-F206-42C5-9786-918382C5BC86}" type="slidenum">
              <a:rPr lang="en-GB"/>
              <a:pPr/>
              <a:t>28</a:t>
            </a:fld>
            <a:endParaRPr lang="en-GB"/>
          </a:p>
        </p:txBody>
      </p:sp>
      <p:sp>
        <p:nvSpPr>
          <p:cNvPr id="74756" name="Rectangle 2"/>
          <p:cNvSpPr>
            <a:spLocks noGrp="1" noRot="1" noChangeAspect="1" noChangeArrowheads="1" noTextEdit="1"/>
          </p:cNvSpPr>
          <p:nvPr>
            <p:ph type="sldImg"/>
          </p:nvPr>
        </p:nvSpPr>
        <p:spPr>
          <a:xfrm>
            <a:off x="919163" y="744538"/>
            <a:ext cx="4962525" cy="3722687"/>
          </a:xfrm>
          <a:ln/>
        </p:spPr>
      </p:sp>
      <p:sp>
        <p:nvSpPr>
          <p:cNvPr id="74757" name="Rectangle 3"/>
          <p:cNvSpPr>
            <a:spLocks noGrp="1" noChangeArrowheads="1"/>
          </p:cNvSpPr>
          <p:nvPr>
            <p:ph type="body" idx="1"/>
          </p:nvPr>
        </p:nvSpPr>
        <p:spPr>
          <a:xfrm>
            <a:off x="906463" y="4716463"/>
            <a:ext cx="4984750" cy="4467225"/>
          </a:xfrm>
          <a:noFill/>
          <a:ln/>
        </p:spPr>
        <p:txBody>
          <a:bodyPr/>
          <a:lstStyle/>
          <a:p>
            <a:pPr eaLnBrk="1" hangingPunct="1"/>
            <a:r>
              <a:rPr lang="en-GB" smtClean="0"/>
              <a:t>Patient RW</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p>
            <a:r>
              <a:rPr lang="en-GB"/>
              <a:t>Nuclear Cardiology in Practice 2005 - Hibernation and imaging heart failure</a:t>
            </a:r>
          </a:p>
        </p:txBody>
      </p:sp>
      <p:sp>
        <p:nvSpPr>
          <p:cNvPr id="75779" name="Rectangle 3"/>
          <p:cNvSpPr>
            <a:spLocks noGrp="1" noChangeArrowheads="1"/>
          </p:cNvSpPr>
          <p:nvPr>
            <p:ph type="dt" sz="quarter" idx="1"/>
          </p:nvPr>
        </p:nvSpPr>
        <p:spPr>
          <a:noFill/>
        </p:spPr>
        <p:txBody>
          <a:bodyPr/>
          <a:lstStyle/>
          <a:p>
            <a:r>
              <a:rPr lang="en-GB"/>
              <a:t>20 January 2005 11:30 + 12:15</a:t>
            </a:r>
          </a:p>
        </p:txBody>
      </p:sp>
      <p:sp>
        <p:nvSpPr>
          <p:cNvPr id="75780" name="Rectangle 7"/>
          <p:cNvSpPr>
            <a:spLocks noGrp="1" noChangeArrowheads="1"/>
          </p:cNvSpPr>
          <p:nvPr>
            <p:ph type="sldNum" sz="quarter" idx="5"/>
          </p:nvPr>
        </p:nvSpPr>
        <p:spPr>
          <a:noFill/>
        </p:spPr>
        <p:txBody>
          <a:bodyPr/>
          <a:lstStyle/>
          <a:p>
            <a:fld id="{B8174442-3279-4D21-A36F-241F7D4E1E22}" type="slidenum">
              <a:rPr lang="en-GB"/>
              <a:pPr/>
              <a:t>33</a:t>
            </a:fld>
            <a:endParaRPr lang="en-GB"/>
          </a:p>
        </p:txBody>
      </p:sp>
      <p:sp>
        <p:nvSpPr>
          <p:cNvPr id="75781" name="Rectangle 2"/>
          <p:cNvSpPr>
            <a:spLocks noGrp="1" noRot="1" noChangeAspect="1" noChangeArrowheads="1" noTextEdit="1"/>
          </p:cNvSpPr>
          <p:nvPr>
            <p:ph type="sldImg"/>
          </p:nvPr>
        </p:nvSpPr>
        <p:spPr>
          <a:ln/>
        </p:spPr>
      </p:sp>
      <p:sp>
        <p:nvSpPr>
          <p:cNvPr id="7578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p>
            <a:r>
              <a:rPr lang="en-GB"/>
              <a:t>Nuclear Cardiology in Practice 2005 - Hibernation and imaging heart failure</a:t>
            </a:r>
          </a:p>
        </p:txBody>
      </p:sp>
      <p:sp>
        <p:nvSpPr>
          <p:cNvPr id="76803" name="Rectangle 3"/>
          <p:cNvSpPr>
            <a:spLocks noGrp="1" noChangeArrowheads="1"/>
          </p:cNvSpPr>
          <p:nvPr>
            <p:ph type="dt" sz="quarter" idx="1"/>
          </p:nvPr>
        </p:nvSpPr>
        <p:spPr>
          <a:noFill/>
        </p:spPr>
        <p:txBody>
          <a:bodyPr/>
          <a:lstStyle/>
          <a:p>
            <a:r>
              <a:rPr lang="en-GB"/>
              <a:t>20 January 2005 11:30 + 12:15</a:t>
            </a:r>
          </a:p>
        </p:txBody>
      </p:sp>
      <p:sp>
        <p:nvSpPr>
          <p:cNvPr id="76804" name="Rectangle 7"/>
          <p:cNvSpPr>
            <a:spLocks noGrp="1" noChangeArrowheads="1"/>
          </p:cNvSpPr>
          <p:nvPr>
            <p:ph type="sldNum" sz="quarter" idx="5"/>
          </p:nvPr>
        </p:nvSpPr>
        <p:spPr>
          <a:noFill/>
        </p:spPr>
        <p:txBody>
          <a:bodyPr/>
          <a:lstStyle/>
          <a:p>
            <a:fld id="{61D636FA-7F15-41AB-AA36-71E175290ED1}" type="slidenum">
              <a:rPr lang="en-GB"/>
              <a:pPr/>
              <a:t>34</a:t>
            </a:fld>
            <a:endParaRPr lang="en-GB"/>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xfrm>
            <a:off x="1036638" y="4725988"/>
            <a:ext cx="4729162" cy="3776662"/>
          </a:xfrm>
          <a:noFill/>
          <a:ln/>
        </p:spPr>
        <p:txBody>
          <a:bodyPr/>
          <a:lstStyle/>
          <a:p>
            <a:pPr eaLnBrk="1" hangingPunct="1"/>
            <a:r>
              <a:rPr lang="en-US" smtClean="0"/>
              <a:t>JACC 2005; 45: 1739.  </a:t>
            </a:r>
            <a:r>
              <a:rPr lang="en-US" smtClean="0">
                <a:hlinkClick r:id="rId3"/>
              </a:rPr>
              <a:t>View Video 4A</a:t>
            </a:r>
            <a:r>
              <a:rPr lang="en-US" smtClean="0"/>
              <a:t> - Apical four-chamber (4A) and two-chamber (4B) views with intravenous contrast for left ventricular opacification recorded in a patient with a large anterior apical myocardial infarction and chronic left ventricular dysfunction. Note in the apical four-chamber view the large apical aneurysm and relatively preserved function in the basal half of the septum and lateral wall. At a dose of 5µg/kg/min there is augmentation of function of all segments, except the very apex, with a reduction in diastolic and systolic cavity areas. At 7.5µg/kg/min worsening of wall motion started to occur in the apical segments and basal lateral wall with progressive increase in the diastolic and systolic volumes. Wall motion in the basal septum appears relatively preserved. At the peak dose of dobutamine (20µg/kg/min), note the deterioration in function in basal and apical segments compared to that seen at the 5µg dose. This is a classic biphasic response implying extensive viable myocardium likely to have recovery of function following revascularization. The area that did not demonstrate any change or viability by dobutamine is the apical segment only. In the apical two-chamber view (Video 4B) a similar biphasic response is noted involving the inferior and anterior segments, sparing the apex. More obvious cavity dilation at peak dobutamine is noted when comparing the low dose dobutamine to peak dose.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p>
            <a:r>
              <a:rPr lang="en-GB"/>
              <a:t>Nuclear Cardiology in Practice 2005 - Hibernation and imaging heart failure</a:t>
            </a:r>
          </a:p>
        </p:txBody>
      </p:sp>
      <p:sp>
        <p:nvSpPr>
          <p:cNvPr id="77827" name="Rectangle 3"/>
          <p:cNvSpPr>
            <a:spLocks noGrp="1" noChangeArrowheads="1"/>
          </p:cNvSpPr>
          <p:nvPr>
            <p:ph type="dt" sz="quarter" idx="1"/>
          </p:nvPr>
        </p:nvSpPr>
        <p:spPr>
          <a:noFill/>
        </p:spPr>
        <p:txBody>
          <a:bodyPr/>
          <a:lstStyle/>
          <a:p>
            <a:r>
              <a:rPr lang="en-GB"/>
              <a:t>20 January 2005 11:30 + 12:15</a:t>
            </a:r>
          </a:p>
        </p:txBody>
      </p:sp>
      <p:sp>
        <p:nvSpPr>
          <p:cNvPr id="77828" name="Rectangle 7"/>
          <p:cNvSpPr>
            <a:spLocks noGrp="1" noChangeArrowheads="1"/>
          </p:cNvSpPr>
          <p:nvPr>
            <p:ph type="sldNum" sz="quarter" idx="5"/>
          </p:nvPr>
        </p:nvSpPr>
        <p:spPr>
          <a:noFill/>
        </p:spPr>
        <p:txBody>
          <a:bodyPr/>
          <a:lstStyle/>
          <a:p>
            <a:fld id="{3920978E-C612-4A8B-B2E2-F56835ACA411}" type="slidenum">
              <a:rPr lang="en-GB"/>
              <a:pPr/>
              <a:t>38</a:t>
            </a:fld>
            <a:endParaRPr lang="en-GB"/>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defRPr/>
            </a:pPr>
            <a:r>
              <a:rPr lang="en-US" b="1" dirty="0" smtClean="0"/>
              <a:t>Prediction of sudden death in patients with mild-to-moderate chronic heart failure by using cardiac iodine-123 </a:t>
            </a:r>
            <a:r>
              <a:rPr lang="en-US" b="1" dirty="0" err="1" smtClean="0"/>
              <a:t>metaiodobenzylguanidine</a:t>
            </a:r>
            <a:r>
              <a:rPr lang="en-US" b="1" dirty="0" smtClean="0"/>
              <a:t> imaging</a:t>
            </a:r>
          </a:p>
          <a:p>
            <a:pPr eaLnBrk="1" hangingPunct="1">
              <a:defRPr/>
            </a:pPr>
            <a:r>
              <a:rPr lang="en-US" b="1" dirty="0" err="1" smtClean="0"/>
              <a:t>Hidetaka</a:t>
            </a:r>
            <a:r>
              <a:rPr lang="en-US" b="1" dirty="0" smtClean="0"/>
              <a:t> Kioka</a:t>
            </a:r>
            <a:r>
              <a:rPr lang="en-US" b="1" baseline="30000" dirty="0" smtClean="0"/>
              <a:t>1</a:t>
            </a:r>
            <a:r>
              <a:rPr lang="en-US" dirty="0" smtClean="0"/>
              <a:t>, </a:t>
            </a:r>
            <a:r>
              <a:rPr lang="en-US" b="1" dirty="0" err="1" smtClean="0"/>
              <a:t>Takahisa</a:t>
            </a:r>
            <a:r>
              <a:rPr lang="en-US" b="1" dirty="0" smtClean="0"/>
              <a:t> Yamada</a:t>
            </a:r>
            <a:r>
              <a:rPr lang="en-US" b="1" baseline="30000" dirty="0" smtClean="0"/>
              <a:t>1</a:t>
            </a:r>
            <a:r>
              <a:rPr lang="en-US" dirty="0" smtClean="0"/>
              <a:t>, </a:t>
            </a:r>
            <a:r>
              <a:rPr lang="en-US" b="1" dirty="0" err="1" smtClean="0"/>
              <a:t>Takanao</a:t>
            </a:r>
            <a:r>
              <a:rPr lang="en-US" b="1" dirty="0" smtClean="0"/>
              <a:t> Mine</a:t>
            </a:r>
            <a:r>
              <a:rPr lang="en-US" b="1" baseline="30000" dirty="0" smtClean="0"/>
              <a:t>1</a:t>
            </a:r>
            <a:r>
              <a:rPr lang="en-US" dirty="0" smtClean="0"/>
              <a:t>, </a:t>
            </a:r>
            <a:r>
              <a:rPr lang="en-US" b="1" dirty="0" smtClean="0"/>
              <a:t>Takashi Morita</a:t>
            </a:r>
            <a:r>
              <a:rPr lang="en-US" b="1" baseline="30000" dirty="0" smtClean="0"/>
              <a:t>1</a:t>
            </a:r>
            <a:r>
              <a:rPr lang="en-US" dirty="0" smtClean="0"/>
              <a:t>, </a:t>
            </a:r>
            <a:r>
              <a:rPr lang="en-US" b="1" dirty="0" err="1" smtClean="0"/>
              <a:t>Yasumasa</a:t>
            </a:r>
            <a:r>
              <a:rPr lang="en-US" b="1" dirty="0" smtClean="0"/>
              <a:t> Tsukamoto</a:t>
            </a:r>
            <a:r>
              <a:rPr lang="en-US" b="1" baseline="30000" dirty="0" smtClean="0"/>
              <a:t>1</a:t>
            </a:r>
            <a:r>
              <a:rPr lang="en-US" dirty="0" smtClean="0"/>
              <a:t>, </a:t>
            </a:r>
            <a:r>
              <a:rPr lang="en-US" b="1" dirty="0" err="1" smtClean="0"/>
              <a:t>Shunsuke</a:t>
            </a:r>
            <a:r>
              <a:rPr lang="en-US" b="1" dirty="0" smtClean="0"/>
              <a:t> Tamaki</a:t>
            </a:r>
            <a:r>
              <a:rPr lang="en-US" b="1" baseline="30000" dirty="0" smtClean="0"/>
              <a:t>1</a:t>
            </a:r>
            <a:r>
              <a:rPr lang="en-US" dirty="0" smtClean="0"/>
              <a:t>, </a:t>
            </a:r>
            <a:r>
              <a:rPr lang="en-US" b="1" dirty="0" err="1" smtClean="0"/>
              <a:t>Masaharu</a:t>
            </a:r>
            <a:r>
              <a:rPr lang="en-US" b="1" dirty="0" smtClean="0"/>
              <a:t> Masuda</a:t>
            </a:r>
            <a:r>
              <a:rPr lang="en-US" b="1" baseline="30000" dirty="0" smtClean="0"/>
              <a:t>1</a:t>
            </a:r>
            <a:r>
              <a:rPr lang="en-US" dirty="0" smtClean="0"/>
              <a:t>, </a:t>
            </a:r>
            <a:r>
              <a:rPr lang="en-US" b="1" dirty="0" err="1" smtClean="0"/>
              <a:t>Keiji</a:t>
            </a:r>
            <a:r>
              <a:rPr lang="en-US" b="1" dirty="0" smtClean="0"/>
              <a:t> Okuda</a:t>
            </a:r>
            <a:r>
              <a:rPr lang="en-US" b="1" baseline="30000" dirty="0" smtClean="0"/>
              <a:t>1</a:t>
            </a:r>
            <a:r>
              <a:rPr lang="en-US" dirty="0" smtClean="0"/>
              <a:t>, </a:t>
            </a:r>
            <a:r>
              <a:rPr lang="en-US" b="1" dirty="0" err="1" smtClean="0"/>
              <a:t>Masatsugu</a:t>
            </a:r>
            <a:r>
              <a:rPr lang="en-US" b="1" dirty="0" smtClean="0"/>
              <a:t> Hori</a:t>
            </a:r>
            <a:r>
              <a:rPr lang="en-US" b="1" baseline="30000" dirty="0" smtClean="0"/>
              <a:t>2</a:t>
            </a:r>
            <a:r>
              <a:rPr lang="en-US" dirty="0" smtClean="0"/>
              <a:t>, </a:t>
            </a:r>
            <a:r>
              <a:rPr lang="en-US" b="1" dirty="0" err="1" smtClean="0"/>
              <a:t>Masatake</a:t>
            </a:r>
            <a:r>
              <a:rPr lang="en-US" b="1" dirty="0" smtClean="0"/>
              <a:t> Fukunami</a:t>
            </a:r>
            <a:r>
              <a:rPr lang="en-US" b="1" baseline="30000" dirty="0" smtClean="0"/>
              <a:t>1</a:t>
            </a:r>
            <a:r>
              <a:rPr lang="en-US" dirty="0" smtClean="0"/>
              <a:t> </a:t>
            </a:r>
          </a:p>
          <a:p>
            <a:pPr eaLnBrk="1" hangingPunct="1">
              <a:defRPr/>
            </a:pPr>
            <a:r>
              <a:rPr lang="en-US" b="1" dirty="0" smtClean="0"/>
              <a:t>Objective:</a:t>
            </a:r>
            <a:r>
              <a:rPr lang="en-US" dirty="0" smtClean="0"/>
              <a:t> To evaluate the usefulness of cardiac iodine-123 (</a:t>
            </a:r>
            <a:r>
              <a:rPr lang="en-US" baseline="30000" dirty="0" smtClean="0"/>
              <a:t>123</a:t>
            </a:r>
            <a:r>
              <a:rPr lang="en-US" dirty="0" smtClean="0"/>
              <a:t>I) </a:t>
            </a:r>
            <a:r>
              <a:rPr lang="en-US" dirty="0" err="1" smtClean="0"/>
              <a:t>metaiodobenzylguanidine</a:t>
            </a:r>
            <a:r>
              <a:rPr lang="en-US" baseline="30000" dirty="0" smtClean="0"/>
              <a:t> </a:t>
            </a:r>
            <a:r>
              <a:rPr lang="en-US" dirty="0" smtClean="0"/>
              <a:t>(MIBG) imaging as a predictor of sudden death in patients with</a:t>
            </a:r>
            <a:r>
              <a:rPr lang="en-US" baseline="30000" dirty="0" smtClean="0"/>
              <a:t> </a:t>
            </a:r>
            <a:r>
              <a:rPr lang="en-US" dirty="0" smtClean="0"/>
              <a:t>chronic heart failure (CHF).</a:t>
            </a:r>
            <a:r>
              <a:rPr lang="en-US" baseline="30000" dirty="0" smtClean="0"/>
              <a:t> </a:t>
            </a:r>
            <a:endParaRPr lang="en-US" dirty="0" smtClean="0"/>
          </a:p>
          <a:p>
            <a:pPr eaLnBrk="1" hangingPunct="1">
              <a:defRPr/>
            </a:pPr>
            <a:r>
              <a:rPr lang="en-US" b="1" dirty="0" smtClean="0"/>
              <a:t>Design and setting:</a:t>
            </a:r>
            <a:r>
              <a:rPr lang="en-US" dirty="0" smtClean="0"/>
              <a:t> Prospective cohort study in a tertiary referral centre.</a:t>
            </a:r>
            <a:r>
              <a:rPr lang="en-US" baseline="30000" dirty="0" smtClean="0"/>
              <a:t> </a:t>
            </a:r>
            <a:endParaRPr lang="en-US" dirty="0" smtClean="0"/>
          </a:p>
          <a:p>
            <a:pPr eaLnBrk="1" hangingPunct="1">
              <a:defRPr/>
            </a:pPr>
            <a:r>
              <a:rPr lang="en-US" b="1" dirty="0" smtClean="0"/>
              <a:t>Patients:</a:t>
            </a:r>
            <a:r>
              <a:rPr lang="en-US" dirty="0" smtClean="0"/>
              <a:t> 97 outpatients with CHF with a radionuclide left ventricular</a:t>
            </a:r>
            <a:r>
              <a:rPr lang="en-US" baseline="30000" dirty="0" smtClean="0"/>
              <a:t> </a:t>
            </a:r>
            <a:r>
              <a:rPr lang="en-US" dirty="0" smtClean="0"/>
              <a:t>ejection fraction &lt;40% (mean (SD) 29% (7.5%)).</a:t>
            </a:r>
            <a:r>
              <a:rPr lang="en-US" baseline="30000" dirty="0" smtClean="0"/>
              <a:t> </a:t>
            </a:r>
            <a:endParaRPr lang="en-US" dirty="0" smtClean="0"/>
          </a:p>
          <a:p>
            <a:pPr eaLnBrk="1" hangingPunct="1">
              <a:defRPr/>
            </a:pPr>
            <a:r>
              <a:rPr lang="en-US" b="1" dirty="0" smtClean="0"/>
              <a:t>Interventions:</a:t>
            </a:r>
            <a:r>
              <a:rPr lang="en-US" dirty="0" smtClean="0"/>
              <a:t> At study entry, cardiac I-123 MIBG imaging was performed. The</a:t>
            </a:r>
            <a:r>
              <a:rPr lang="en-US" baseline="30000" dirty="0" smtClean="0"/>
              <a:t> </a:t>
            </a:r>
            <a:r>
              <a:rPr lang="en-US" dirty="0" smtClean="0"/>
              <a:t>cardiac MIBG heart-to-</a:t>
            </a:r>
            <a:r>
              <a:rPr lang="en-US" dirty="0" err="1" smtClean="0"/>
              <a:t>mediastinum</a:t>
            </a:r>
            <a:r>
              <a:rPr lang="en-US" dirty="0" smtClean="0"/>
              <a:t> ratio (H/M) and washout rate</a:t>
            </a:r>
            <a:r>
              <a:rPr lang="en-US" baseline="30000" dirty="0" smtClean="0"/>
              <a:t> </a:t>
            </a:r>
            <a:r>
              <a:rPr lang="en-US" dirty="0" smtClean="0"/>
              <a:t>(WR) were obtained from MIBG imaging.</a:t>
            </a:r>
            <a:r>
              <a:rPr lang="en-US" baseline="30000" dirty="0" smtClean="0"/>
              <a:t> </a:t>
            </a:r>
            <a:endParaRPr lang="en-US" dirty="0" smtClean="0"/>
          </a:p>
          <a:p>
            <a:pPr eaLnBrk="1" hangingPunct="1">
              <a:defRPr/>
            </a:pPr>
            <a:r>
              <a:rPr lang="en-US" b="1" dirty="0" smtClean="0"/>
              <a:t>Main outcome measures:</a:t>
            </a:r>
            <a:r>
              <a:rPr lang="en-US" dirty="0" smtClean="0"/>
              <a:t> Patients were assigned to two groups based upon 27% of WR, which</a:t>
            </a:r>
            <a:r>
              <a:rPr lang="en-US" baseline="30000" dirty="0" smtClean="0"/>
              <a:t> </a:t>
            </a:r>
            <a:r>
              <a:rPr lang="en-US" dirty="0" smtClean="0"/>
              <a:t>was the mean (2SD) control WR. 48 of 97 patients with CHF had</a:t>
            </a:r>
            <a:r>
              <a:rPr lang="en-US" baseline="30000" dirty="0" smtClean="0"/>
              <a:t> </a:t>
            </a:r>
            <a:r>
              <a:rPr lang="en-US" dirty="0" smtClean="0"/>
              <a:t>abnormal WR (27%), whereas the remaining 49 patients had normal</a:t>
            </a:r>
            <a:r>
              <a:rPr lang="en-US" baseline="30000" dirty="0" smtClean="0"/>
              <a:t> </a:t>
            </a:r>
            <a:r>
              <a:rPr lang="en-US" dirty="0" smtClean="0"/>
              <a:t>WR (&lt;27%). All the study patients were then followed up.</a:t>
            </a:r>
            <a:r>
              <a:rPr lang="en-US" baseline="30000" dirty="0" smtClean="0"/>
              <a:t> </a:t>
            </a:r>
            <a:endParaRPr lang="en-US" dirty="0" smtClean="0"/>
          </a:p>
          <a:p>
            <a:pPr eaLnBrk="1" hangingPunct="1">
              <a:defRPr/>
            </a:pPr>
            <a:r>
              <a:rPr lang="en-US" b="1" dirty="0" smtClean="0"/>
              <a:t>Results:</a:t>
            </a:r>
            <a:r>
              <a:rPr lang="en-US" dirty="0" smtClean="0"/>
              <a:t> During the mean (SD) follow-up period of 65 (29) months, 12</a:t>
            </a:r>
            <a:r>
              <a:rPr lang="en-US" baseline="30000" dirty="0" smtClean="0"/>
              <a:t> </a:t>
            </a:r>
            <a:r>
              <a:rPr lang="en-US" dirty="0" smtClean="0"/>
              <a:t>(25%) patients in the abnormal WR group and 2 (4%) patients</a:t>
            </a:r>
            <a:r>
              <a:rPr lang="en-US" baseline="30000" dirty="0" smtClean="0"/>
              <a:t> </a:t>
            </a:r>
            <a:r>
              <a:rPr lang="en-US" dirty="0" smtClean="0"/>
              <a:t>in the normal WR group died suddenly. Kaplan–Meier analysis</a:t>
            </a:r>
            <a:r>
              <a:rPr lang="en-US" baseline="30000" dirty="0" smtClean="0"/>
              <a:t> </a:t>
            </a:r>
            <a:r>
              <a:rPr lang="en-US" dirty="0" smtClean="0"/>
              <a:t>revealed that sudden death was more often observed in patients</a:t>
            </a:r>
            <a:r>
              <a:rPr lang="en-US" baseline="30000" dirty="0" smtClean="0"/>
              <a:t> </a:t>
            </a:r>
            <a:r>
              <a:rPr lang="en-US" dirty="0" smtClean="0"/>
              <a:t>with abnormal WR than those with normal WR (p = 0.001). On Cox</a:t>
            </a:r>
            <a:r>
              <a:rPr lang="en-US" baseline="30000" dirty="0" smtClean="0"/>
              <a:t> </a:t>
            </a:r>
            <a:r>
              <a:rPr lang="en-US" dirty="0" smtClean="0"/>
              <a:t>regression analysis, MIBG WR, H/M on the delayed image and H/M</a:t>
            </a:r>
            <a:r>
              <a:rPr lang="en-US" baseline="30000" dirty="0" smtClean="0"/>
              <a:t> </a:t>
            </a:r>
            <a:r>
              <a:rPr lang="en-US" dirty="0" smtClean="0"/>
              <a:t>on the early image were significantly associated with sudden</a:t>
            </a:r>
            <a:r>
              <a:rPr lang="en-US" baseline="30000" dirty="0" smtClean="0"/>
              <a:t> </a:t>
            </a:r>
            <a:r>
              <a:rPr lang="en-US" dirty="0" smtClean="0"/>
              <a:t>death.</a:t>
            </a:r>
            <a:r>
              <a:rPr lang="en-US" baseline="30000" dirty="0" smtClean="0"/>
              <a:t> </a:t>
            </a:r>
            <a:endParaRPr lang="en-US" dirty="0" smtClean="0"/>
          </a:p>
          <a:p>
            <a:pPr eaLnBrk="1" hangingPunct="1">
              <a:defRPr/>
            </a:pPr>
            <a:r>
              <a:rPr lang="en-US" b="1" dirty="0" smtClean="0"/>
              <a:t>Conclusion:</a:t>
            </a:r>
            <a:r>
              <a:rPr lang="en-US" dirty="0" smtClean="0"/>
              <a:t> Cardiac MIBG imaging would be useful for predicting sudden death</a:t>
            </a:r>
            <a:r>
              <a:rPr lang="en-US" baseline="30000" dirty="0" smtClean="0"/>
              <a:t> </a:t>
            </a:r>
            <a:r>
              <a:rPr lang="en-US" dirty="0" smtClean="0"/>
              <a:t>in patients with CHF.</a:t>
            </a:r>
          </a:p>
        </p:txBody>
      </p:sp>
      <p:sp>
        <p:nvSpPr>
          <p:cNvPr id="78852" name="Slide Number Placeholder 3"/>
          <p:cNvSpPr>
            <a:spLocks noGrp="1"/>
          </p:cNvSpPr>
          <p:nvPr>
            <p:ph type="sldNum" sz="quarter" idx="5"/>
          </p:nvPr>
        </p:nvSpPr>
        <p:spPr>
          <a:noFill/>
        </p:spPr>
        <p:txBody>
          <a:bodyPr/>
          <a:lstStyle/>
          <a:p>
            <a:fld id="{7992BAAF-CEB7-4F97-9072-6184FDA328AA}"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GB"/>
              <a:t>Nuclear Cardiology in Practice 2005 - Hibernation and imaging heart failure</a:t>
            </a:r>
          </a:p>
        </p:txBody>
      </p:sp>
      <p:sp>
        <p:nvSpPr>
          <p:cNvPr id="72707" name="Rectangle 3"/>
          <p:cNvSpPr>
            <a:spLocks noGrp="1" noChangeArrowheads="1"/>
          </p:cNvSpPr>
          <p:nvPr>
            <p:ph type="dt" sz="quarter" idx="1"/>
          </p:nvPr>
        </p:nvSpPr>
        <p:spPr>
          <a:noFill/>
        </p:spPr>
        <p:txBody>
          <a:bodyPr/>
          <a:lstStyle/>
          <a:p>
            <a:r>
              <a:rPr lang="en-GB"/>
              <a:t>20 January 2005 11:30 + 12:15</a:t>
            </a:r>
          </a:p>
        </p:txBody>
      </p:sp>
      <p:sp>
        <p:nvSpPr>
          <p:cNvPr id="72708" name="Rectangle 7"/>
          <p:cNvSpPr>
            <a:spLocks noGrp="1" noChangeArrowheads="1"/>
          </p:cNvSpPr>
          <p:nvPr>
            <p:ph type="sldNum" sz="quarter" idx="5"/>
          </p:nvPr>
        </p:nvSpPr>
        <p:spPr>
          <a:noFill/>
        </p:spPr>
        <p:txBody>
          <a:bodyPr/>
          <a:lstStyle/>
          <a:p>
            <a:fld id="{4B52B65A-8B84-47C1-AEBD-79288C4FA930}" type="slidenum">
              <a:rPr lang="en-GB"/>
              <a:pPr/>
              <a:t>4</a:t>
            </a:fld>
            <a:endParaRPr lang="en-GB"/>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p>
            <a:r>
              <a:rPr lang="en-GB"/>
              <a:t>Nuclear Cardiology in Practice 2005 - Hibernation and imaging heart failure</a:t>
            </a:r>
          </a:p>
        </p:txBody>
      </p:sp>
      <p:sp>
        <p:nvSpPr>
          <p:cNvPr id="79875" name="Rectangle 3"/>
          <p:cNvSpPr>
            <a:spLocks noGrp="1" noChangeArrowheads="1"/>
          </p:cNvSpPr>
          <p:nvPr>
            <p:ph type="dt" sz="quarter" idx="1"/>
          </p:nvPr>
        </p:nvSpPr>
        <p:spPr>
          <a:noFill/>
        </p:spPr>
        <p:txBody>
          <a:bodyPr/>
          <a:lstStyle/>
          <a:p>
            <a:r>
              <a:rPr lang="en-GB"/>
              <a:t>20 January 2005 11:30 + 12:15</a:t>
            </a:r>
          </a:p>
        </p:txBody>
      </p:sp>
      <p:sp>
        <p:nvSpPr>
          <p:cNvPr id="79876" name="Rectangle 7"/>
          <p:cNvSpPr>
            <a:spLocks noGrp="1" noChangeArrowheads="1"/>
          </p:cNvSpPr>
          <p:nvPr>
            <p:ph type="sldNum" sz="quarter" idx="5"/>
          </p:nvPr>
        </p:nvSpPr>
        <p:spPr>
          <a:noFill/>
        </p:spPr>
        <p:txBody>
          <a:bodyPr/>
          <a:lstStyle/>
          <a:p>
            <a:fld id="{89E4B847-6DA8-4185-AA51-657DC0DDD1FE}" type="slidenum">
              <a:rPr lang="en-GB"/>
              <a:pPr/>
              <a:t>40</a:t>
            </a:fld>
            <a:endParaRPr lang="en-GB"/>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p>
            <a:r>
              <a:rPr lang="en-GB"/>
              <a:t>Nuclear Cardiology in Practice 2005 - Hibernation and imaging heart failure</a:t>
            </a:r>
          </a:p>
        </p:txBody>
      </p:sp>
      <p:sp>
        <p:nvSpPr>
          <p:cNvPr id="73731" name="Rectangle 3"/>
          <p:cNvSpPr>
            <a:spLocks noGrp="1" noChangeArrowheads="1"/>
          </p:cNvSpPr>
          <p:nvPr>
            <p:ph type="dt" sz="quarter" idx="1"/>
          </p:nvPr>
        </p:nvSpPr>
        <p:spPr>
          <a:noFill/>
        </p:spPr>
        <p:txBody>
          <a:bodyPr/>
          <a:lstStyle/>
          <a:p>
            <a:r>
              <a:rPr lang="en-GB"/>
              <a:t>20 January 2005 11:30 + 12:15</a:t>
            </a:r>
          </a:p>
        </p:txBody>
      </p:sp>
      <p:sp>
        <p:nvSpPr>
          <p:cNvPr id="73732" name="Rectangle 7"/>
          <p:cNvSpPr>
            <a:spLocks noGrp="1" noChangeArrowheads="1"/>
          </p:cNvSpPr>
          <p:nvPr>
            <p:ph type="sldNum" sz="quarter" idx="5"/>
          </p:nvPr>
        </p:nvSpPr>
        <p:spPr>
          <a:noFill/>
        </p:spPr>
        <p:txBody>
          <a:bodyPr/>
          <a:lstStyle/>
          <a:p>
            <a:fld id="{D0E0F0F5-0646-42A2-A1DF-0302114BD809}" type="slidenum">
              <a:rPr lang="en-GB"/>
              <a:pPr/>
              <a:t>6</a:t>
            </a:fld>
            <a:endParaRPr lang="en-GB"/>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60</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61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GB" smtClean="0"/>
              <a:t>SR Underwood.  Imaging in Heart Failure</a:t>
            </a:r>
            <a:endParaRPr lang="en-GB"/>
          </a:p>
        </p:txBody>
      </p:sp>
      <p:sp>
        <p:nvSpPr>
          <p:cNvPr id="5" name="Slide Number Placeholder 4"/>
          <p:cNvSpPr>
            <a:spLocks noGrp="1"/>
          </p:cNvSpPr>
          <p:nvPr>
            <p:ph type="sldNum" sz="quarter" idx="11"/>
          </p:nvPr>
        </p:nvSpPr>
        <p:spPr/>
        <p:txBody>
          <a:bodyPr/>
          <a:lstStyle/>
          <a:p>
            <a:pPr>
              <a:defRPr/>
            </a:pPr>
            <a:fld id="{1692DB66-6890-4B66-A745-AD406D96365B}"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76400"/>
            <a:ext cx="7772400" cy="4724400"/>
          </a:xfrm>
        </p:spPr>
        <p:txBody>
          <a:bodyPr/>
          <a:lstStyle/>
          <a:p>
            <a:pPr lvl="0"/>
            <a:endParaRPr lang="en-US" noProof="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4800"/>
            <a:ext cx="7772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764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77724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76400"/>
            <a:ext cx="7772400" cy="4724400"/>
          </a:xfrm>
        </p:spPr>
        <p:txBody>
          <a:bodyPr/>
          <a:lstStyle/>
          <a:p>
            <a:pPr lvl="0"/>
            <a:endParaRPr lang="en-US" noProof="0" smtClean="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77724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76400"/>
            <a:ext cx="7772400" cy="4724400"/>
          </a:xfrm>
        </p:spPr>
        <p:txBody>
          <a:bodyPr/>
          <a:lstStyle/>
          <a:p>
            <a:pPr lvl="0"/>
            <a:endParaRPr lang="en-US" noProof="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76400"/>
            <a:ext cx="7772400" cy="4724400"/>
          </a:xfrm>
        </p:spPr>
        <p:txBody>
          <a:bodyPr/>
          <a:lstStyle/>
          <a:p>
            <a:pPr lvl="0"/>
            <a:endParaRPr lang="en-US" noProof="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77724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000066"/>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304800"/>
            <a:ext cx="7772400" cy="7620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685800" y="1676400"/>
            <a:ext cx="77724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eaLnBrk="0" fontAlgn="base" hangingPunct="0">
        <a:spcBef>
          <a:spcPct val="0"/>
        </a:spcBef>
        <a:spcAft>
          <a:spcPct val="0"/>
        </a:spcAft>
        <a:defRPr sz="32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2pPr>
      <a:lvl3pPr algn="l"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3pPr>
      <a:lvl4pPr algn="l"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4pPr>
      <a:lvl5pPr algn="l"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5pPr>
      <a:lvl6pPr marL="457200" algn="l"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6pPr>
      <a:lvl7pPr marL="914400" algn="l"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7pPr>
      <a:lvl8pPr marL="1371600" algn="l"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8pPr>
      <a:lvl9pPr marL="1828800" algn="l"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000066"/>
            </a:gs>
          </a:gsLst>
          <a:lin ang="5400000" scaled="1"/>
        </a:gra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bwMode="auto">
          <a:xfrm>
            <a:off x="685800" y="304800"/>
            <a:ext cx="7772400" cy="7620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1315" name="Rectangle 3"/>
          <p:cNvSpPr>
            <a:spLocks noGrp="1" noChangeArrowheads="1"/>
          </p:cNvSpPr>
          <p:nvPr>
            <p:ph type="body" idx="1"/>
          </p:nvPr>
        </p:nvSpPr>
        <p:spPr bwMode="auto">
          <a:xfrm>
            <a:off x="685800" y="1676400"/>
            <a:ext cx="77724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xStyles>
    <p:titleStyle>
      <a:lvl1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2pPr>
      <a:lvl3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3pPr>
      <a:lvl4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4pPr>
      <a:lvl5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bwMode="auto">
          <a:xfrm>
            <a:off x="685800" y="304800"/>
            <a:ext cx="7772400" cy="7620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78179" name="Rectangle 3"/>
          <p:cNvSpPr>
            <a:spLocks noGrp="1" noChangeArrowheads="1"/>
          </p:cNvSpPr>
          <p:nvPr>
            <p:ph type="body" idx="1"/>
          </p:nvPr>
        </p:nvSpPr>
        <p:spPr bwMode="auto">
          <a:xfrm>
            <a:off x="685800" y="1676400"/>
            <a:ext cx="77724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2pPr>
      <a:lvl3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3pPr>
      <a:lvl4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4pPr>
      <a:lvl5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56078"/>
                <a:invGamma/>
              </a:schemeClr>
            </a:gs>
          </a:gsLst>
          <a:lin ang="5400000" scaled="1"/>
        </a:gra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bwMode="auto">
          <a:xfrm>
            <a:off x="685800" y="304800"/>
            <a:ext cx="7772400" cy="7620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24259" name="Rectangle 3"/>
          <p:cNvSpPr>
            <a:spLocks noGrp="1" noChangeArrowheads="1"/>
          </p:cNvSpPr>
          <p:nvPr>
            <p:ph type="body" idx="1"/>
          </p:nvPr>
        </p:nvSpPr>
        <p:spPr bwMode="auto">
          <a:xfrm>
            <a:off x="685800" y="1676400"/>
            <a:ext cx="77724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2pPr>
      <a:lvl3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3pPr>
      <a:lvl4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4pPr>
      <a:lvl5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000066"/>
            </a:gs>
          </a:gsLst>
          <a:lin ang="5400000" scaled="1"/>
        </a:gra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bwMode="auto">
          <a:xfrm>
            <a:off x="685800" y="304800"/>
            <a:ext cx="7772400" cy="7620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26307" name="Rectangle 3"/>
          <p:cNvSpPr>
            <a:spLocks noGrp="1" noChangeArrowheads="1"/>
          </p:cNvSpPr>
          <p:nvPr>
            <p:ph type="body" idx="1"/>
          </p:nvPr>
        </p:nvSpPr>
        <p:spPr bwMode="auto">
          <a:xfrm>
            <a:off x="685800" y="1676400"/>
            <a:ext cx="77724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l" rtl="0" eaLnBrk="0" fontAlgn="base" hangingPunct="0">
        <a:spcBef>
          <a:spcPct val="0"/>
        </a:spcBef>
        <a:spcAft>
          <a:spcPct val="0"/>
        </a:spcAft>
        <a:defRPr sz="3200" b="1">
          <a:solidFill>
            <a:srgbClr val="FFFF00"/>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200" b="1">
          <a:solidFill>
            <a:srgbClr val="FFFF00"/>
          </a:solidFill>
          <a:latin typeface="Comic Sans MS" pitchFamily="66" charset="0"/>
        </a:defRPr>
      </a:lvl2pPr>
      <a:lvl3pPr algn="l" rtl="0" eaLnBrk="0" fontAlgn="base" hangingPunct="0">
        <a:spcBef>
          <a:spcPct val="0"/>
        </a:spcBef>
        <a:spcAft>
          <a:spcPct val="0"/>
        </a:spcAft>
        <a:defRPr sz="3200" b="1">
          <a:solidFill>
            <a:srgbClr val="FFFF00"/>
          </a:solidFill>
          <a:latin typeface="Comic Sans MS" pitchFamily="66" charset="0"/>
        </a:defRPr>
      </a:lvl3pPr>
      <a:lvl4pPr algn="l" rtl="0" eaLnBrk="0" fontAlgn="base" hangingPunct="0">
        <a:spcBef>
          <a:spcPct val="0"/>
        </a:spcBef>
        <a:spcAft>
          <a:spcPct val="0"/>
        </a:spcAft>
        <a:defRPr sz="3200" b="1">
          <a:solidFill>
            <a:srgbClr val="FFFF00"/>
          </a:solidFill>
          <a:latin typeface="Comic Sans MS" pitchFamily="66" charset="0"/>
        </a:defRPr>
      </a:lvl4pPr>
      <a:lvl5pPr algn="l" rtl="0" eaLnBrk="0" fontAlgn="base" hangingPunct="0">
        <a:spcBef>
          <a:spcPct val="0"/>
        </a:spcBef>
        <a:spcAft>
          <a:spcPct val="0"/>
        </a:spcAft>
        <a:defRPr sz="3200" b="1">
          <a:solidFill>
            <a:srgbClr val="FFFF00"/>
          </a:solidFill>
          <a:latin typeface="Comic Sans MS" pitchFamily="66" charset="0"/>
        </a:defRPr>
      </a:lvl5pPr>
      <a:lvl6pPr marL="457200" algn="l" rtl="0" fontAlgn="base">
        <a:spcBef>
          <a:spcPct val="0"/>
        </a:spcBef>
        <a:spcAft>
          <a:spcPct val="0"/>
        </a:spcAft>
        <a:defRPr sz="3200" b="1">
          <a:solidFill>
            <a:srgbClr val="FFFF00"/>
          </a:solidFill>
          <a:latin typeface="Comic Sans MS" pitchFamily="66" charset="0"/>
        </a:defRPr>
      </a:lvl6pPr>
      <a:lvl7pPr marL="914400" algn="l" rtl="0" fontAlgn="base">
        <a:spcBef>
          <a:spcPct val="0"/>
        </a:spcBef>
        <a:spcAft>
          <a:spcPct val="0"/>
        </a:spcAft>
        <a:defRPr sz="3200" b="1">
          <a:solidFill>
            <a:srgbClr val="FFFF00"/>
          </a:solidFill>
          <a:latin typeface="Comic Sans MS" pitchFamily="66" charset="0"/>
        </a:defRPr>
      </a:lvl7pPr>
      <a:lvl8pPr marL="1371600" algn="l" rtl="0" fontAlgn="base">
        <a:spcBef>
          <a:spcPct val="0"/>
        </a:spcBef>
        <a:spcAft>
          <a:spcPct val="0"/>
        </a:spcAft>
        <a:defRPr sz="3200" b="1">
          <a:solidFill>
            <a:srgbClr val="FFFF00"/>
          </a:solidFill>
          <a:latin typeface="Comic Sans MS" pitchFamily="66" charset="0"/>
        </a:defRPr>
      </a:lvl8pPr>
      <a:lvl9pPr marL="1828800" algn="l" rtl="0" fontAlgn="base">
        <a:spcBef>
          <a:spcPct val="0"/>
        </a:spcBef>
        <a:spcAft>
          <a:spcPct val="0"/>
        </a:spcAft>
        <a:defRPr sz="32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alpha val="43137"/>
              </a:srgbClr>
            </a:outerShdw>
          </a:effectLst>
          <a:latin typeface="+mn-lt"/>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alpha val="43137"/>
              </a:srgbClr>
            </a:outerShdw>
          </a:effectLst>
          <a:latin typeface="+mn-lt"/>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alpha val="43137"/>
              </a:srgbClr>
            </a:outerShdw>
          </a:effectLst>
          <a:latin typeface="+mn-lt"/>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alpha val="43137"/>
              </a:srgbClr>
            </a:outerShdw>
          </a:effectLst>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56078"/>
                <a:invGamma/>
              </a:schemeClr>
            </a:gs>
          </a:gsLst>
          <a:lin ang="5400000" scaled="1"/>
        </a:gradFill>
        <a:effectLst/>
      </p:bgPr>
    </p:bg>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bwMode="auto">
          <a:xfrm>
            <a:off x="685800" y="304800"/>
            <a:ext cx="7772400" cy="7620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8819" name="Rectangle 3"/>
          <p:cNvSpPr>
            <a:spLocks noGrp="1" noChangeArrowheads="1"/>
          </p:cNvSpPr>
          <p:nvPr>
            <p:ph type="body" idx="1"/>
          </p:nvPr>
        </p:nvSpPr>
        <p:spPr bwMode="auto">
          <a:xfrm>
            <a:off x="685800" y="1676400"/>
            <a:ext cx="77724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2pPr>
      <a:lvl3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3pPr>
      <a:lvl4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4pPr>
      <a:lvl5pPr algn="ctr" rtl="0" eaLnBrk="0" fontAlgn="base" hangingPunct="0">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200" b="1">
          <a:solidFill>
            <a:srgbClr val="FFFF00"/>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mlDrawing" Target="../drawings/vmlDrawing4.vml"/><Relationship Id="rId1" Type="http://schemas.openxmlformats.org/officeDocument/2006/relationships/themeOverride" Target="../theme/themeOverride1.x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1.png"/><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0.png"/><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file:///V:\graphics\Slides\presentations\2012-01-03%20BSc\2012-01-06%201000%20Underwood%20imaging%20in%20heart%20failure\hicks%20hibernation%2021-2-2.avi" TargetMode="External"/><Relationship Id="rId1" Type="http://schemas.microsoft.com/office/2007/relationships/media" Target="file:///V:\graphics\Slides\presentations\2012-01-03%20BSc\2012-01-06%201000%20Underwood%20imaging%20in%20heart%20failure\hicks%20hibernation%2021-2-2.avi" TargetMode="Externa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video" Target="file:///\\Fs1\DEPTS\Nuclear%20Medicine\RU221\graphics\Slides\presentations\2007-11-26%20BSc\2007-11-30%201000%20Underwood%20imaging%20in%20heart%20failure\fernandez%20infarct%2021-2-2.avi"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5.xml"/><Relationship Id="rId1" Type="http://schemas.openxmlformats.org/officeDocument/2006/relationships/video" Target="file:///\\icfs1\san\sruhl\graphics\Slides\presentations\2012-01-03%20BSc\2012-01-06%201000%20Underwood%20imaging%20in%20heart%20failure\MI%20rest%20echo.avi" TargetMode="Externa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video" Target="file:///V:\graphics\Slides\presentations\2012-01-03%20BSc\2012-01-06%201000%20Underwood%20imaging%20in%20heart%20failure\dob%20echo%20biphasic%201.avi" TargetMode="External"/><Relationship Id="rId1" Type="http://schemas.microsoft.com/office/2007/relationships/media" Target="file:///V:\graphics\Slides\presentations\2012-01-03%20BSc\2012-01-06%201000%20Underwood%20imaging%20in%20heart%20failure\dob%20echo%20biphasic%201.avi" TargetMode="External"/><Relationship Id="rId5" Type="http://schemas.openxmlformats.org/officeDocument/2006/relationships/image" Target="../media/image38.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39.png"/><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vmlDrawing" Target="../drawings/vmlDrawing7.vml"/><Relationship Id="rId5" Type="http://schemas.openxmlformats.org/officeDocument/2006/relationships/image" Target="../media/image40.emf"/><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video" Target="file:///C:\Documents%20and%20Settings\ru221.RBHNT\Desktop\2004-10-12%20Stockholm\CMR%20SA%20rest.avi" TargetMode="External"/><Relationship Id="rId7" Type="http://schemas.openxmlformats.org/officeDocument/2006/relationships/image" Target="../media/image41.png"/><Relationship Id="rId2" Type="http://schemas.openxmlformats.org/officeDocument/2006/relationships/video" Target="file:///C:\Documents%20and%20Settings\Richard\Desktop\2002-12-02%20BNCS\CMR%20SA%20stress.avi" TargetMode="External"/><Relationship Id="rId1" Type="http://schemas.openxmlformats.org/officeDocument/2006/relationships/video" Target="file:///C:\Documents%20and%20Settings\Richard\Desktop\2002-12-02%20BNCS\CMR%20SA%20rest.avi" TargetMode="External"/><Relationship Id="rId6" Type="http://schemas.openxmlformats.org/officeDocument/2006/relationships/notesSlide" Target="../notesSlides/notesSlide37.xml"/><Relationship Id="rId5" Type="http://schemas.openxmlformats.org/officeDocument/2006/relationships/slideLayout" Target="../slideLayouts/slideLayout26.xml"/><Relationship Id="rId10" Type="http://schemas.openxmlformats.org/officeDocument/2006/relationships/image" Target="../media/image44.jpeg"/><Relationship Id="rId4" Type="http://schemas.openxmlformats.org/officeDocument/2006/relationships/video" Target="file:///C:\Documents%20and%20Settings\ru221.RBHNT\Desktop\2004-10-12%20Stockholm\CMR%20SA%20stress.avi" TargetMode="External"/><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6.png"/><Relationship Id="rId2" Type="http://schemas.openxmlformats.org/officeDocument/2006/relationships/slideLayout" Target="../slideLayouts/slideLayout66.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45.png"/><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64.xml"/><Relationship Id="rId5" Type="http://schemas.openxmlformats.org/officeDocument/2006/relationships/image" Target="../media/image49.pn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4.xml"/><Relationship Id="rId1" Type="http://schemas.openxmlformats.org/officeDocument/2006/relationships/vmlDrawing" Target="../drawings/vmlDrawing9.vml"/><Relationship Id="rId5" Type="http://schemas.openxmlformats.org/officeDocument/2006/relationships/image" Target="../media/image50.png"/><Relationship Id="rId4" Type="http://schemas.openxmlformats.org/officeDocument/2006/relationships/oleObject" Target="../embeddings/oleObject1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ideo" Target="file:///C:\Documents%20and%20Settings\ru221.RBHNT\Desktop\2004-10-12%20Stockholm\shilton.avi" TargetMode="External"/><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55.png"/><Relationship Id="rId4" Type="http://schemas.openxmlformats.org/officeDocument/2006/relationships/oleObject" Target="../embeddings/oleObject12.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5.png"/><Relationship Id="rId2" Type="http://schemas.openxmlformats.org/officeDocument/2006/relationships/video" Target="file:///C:\Documents%20and%20Settings\ru221.RBHNT\Desktop\2004-10-12%20Stockholm\Riley.avi" TargetMode="External"/><Relationship Id="rId1" Type="http://schemas.openxmlformats.org/officeDocument/2006/relationships/vmlDrawing" Target="../drawings/vmlDrawing11.vml"/><Relationship Id="rId6" Type="http://schemas.openxmlformats.org/officeDocument/2006/relationships/oleObject" Target="../embeddings/oleObject13.bin"/><Relationship Id="rId5" Type="http://schemas.openxmlformats.org/officeDocument/2006/relationships/image" Target="../media/image56.pn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5.xml"/><Relationship Id="rId1" Type="http://schemas.openxmlformats.org/officeDocument/2006/relationships/vmlDrawing" Target="../drawings/vmlDrawing12.vml"/><Relationship Id="rId5" Type="http://schemas.openxmlformats.org/officeDocument/2006/relationships/image" Target="../media/image57.emf"/><Relationship Id="rId4" Type="http://schemas.openxmlformats.org/officeDocument/2006/relationships/oleObject" Target="../embeddings/oleObject14.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59.emf"/><Relationship Id="rId4" Type="http://schemas.openxmlformats.org/officeDocument/2006/relationships/oleObject" Target="../embeddings/oleObject15.bin"/></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8" Type="http://schemas.openxmlformats.org/officeDocument/2006/relationships/image" Target="../media/image63.png"/><Relationship Id="rId3" Type="http://schemas.microsoft.com/office/2007/relationships/media" Target="file:///V:\graphics\Slides\presentations\2012-01-03%20BSc\2012-01-06%201000%20Underwood%20imaging%20in%20heart%20failure\MI%20rest%20echo.avi" TargetMode="External"/><Relationship Id="rId7" Type="http://schemas.openxmlformats.org/officeDocument/2006/relationships/image" Target="../media/image62.png"/><Relationship Id="rId2" Type="http://schemas.openxmlformats.org/officeDocument/2006/relationships/video" Target="file:///\\icfs1\san\sruhl\graphics\Slides\presentations\2012-01-03%20BSc\2012-01-06%201000%20Underwood%20imaging%20in%20heart%20failure\3d%20gspect.avi" TargetMode="External"/><Relationship Id="rId1" Type="http://schemas.openxmlformats.org/officeDocument/2006/relationships/video" Target="file:///\\icfs1\san\sruhl\graphics\Slides\presentations\2012-01-03%20BSc\2012-01-06%201000%20Underwood%20imaging%20in%20heart%20failure\CMR%20SA%20stress.avi" TargetMode="External"/><Relationship Id="rId6" Type="http://schemas.openxmlformats.org/officeDocument/2006/relationships/notesSlide" Target="../notesSlides/notesSlide61.xml"/><Relationship Id="rId5" Type="http://schemas.openxmlformats.org/officeDocument/2006/relationships/slideLayout" Target="../slideLayouts/slideLayout40.xml"/><Relationship Id="rId4" Type="http://schemas.openxmlformats.org/officeDocument/2006/relationships/video" Target="file:///V:\graphics\Slides\presentations\2012-01-03%20BSc\2012-01-06%201000%20Underwood%20imaging%20in%20heart%20failure\MI%20rest%20echo.avi" TargetMode="External"/><Relationship Id="rId9" Type="http://schemas.openxmlformats.org/officeDocument/2006/relationships/image" Target="../media/image6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1066800"/>
            <a:ext cx="7772400" cy="1143000"/>
          </a:xfrm>
          <a:ln>
            <a:noFill/>
          </a:ln>
        </p:spPr>
        <p:txBody>
          <a:bodyPr/>
          <a:lstStyle/>
          <a:p>
            <a:pPr algn="ctr" eaLnBrk="1" hangingPunct="1">
              <a:defRPr/>
            </a:pPr>
            <a:r>
              <a:rPr lang="en-GB" sz="5400" b="0" dirty="0" smtClean="0">
                <a:effectLst/>
                <a:latin typeface="Arial" pitchFamily="34" charset="0"/>
                <a:cs typeface="Arial" pitchFamily="34" charset="0"/>
              </a:rPr>
              <a:t>Imaging in heart failure</a:t>
            </a:r>
            <a:endParaRPr lang="en-GB" sz="5400" b="0" dirty="0" smtClean="0">
              <a:effectLst/>
              <a:latin typeface="Arial" pitchFamily="34" charset="0"/>
              <a:cs typeface="Arial" pitchFamily="34" charset="0"/>
            </a:endParaRPr>
          </a:p>
        </p:txBody>
      </p:sp>
      <p:sp>
        <p:nvSpPr>
          <p:cNvPr id="128003" name="Rectangle 3"/>
          <p:cNvSpPr>
            <a:spLocks noGrp="1" noChangeArrowheads="1"/>
          </p:cNvSpPr>
          <p:nvPr>
            <p:ph type="subTitle" idx="1"/>
          </p:nvPr>
        </p:nvSpPr>
        <p:spPr>
          <a:xfrm>
            <a:off x="1371600" y="2819400"/>
            <a:ext cx="6400800" cy="2971800"/>
          </a:xfrm>
        </p:spPr>
        <p:txBody>
          <a:bodyPr/>
          <a:lstStyle/>
          <a:p>
            <a:pPr eaLnBrk="1" hangingPunct="1">
              <a:defRPr/>
            </a:pPr>
            <a:r>
              <a:rPr lang="en-GB" sz="2800" b="1" smtClean="0">
                <a:solidFill>
                  <a:srgbClr val="FFFF00"/>
                </a:solidFill>
              </a:rPr>
              <a:t>S Richard Underwood</a:t>
            </a:r>
          </a:p>
          <a:p>
            <a:pPr eaLnBrk="1" hangingPunct="1">
              <a:defRPr/>
            </a:pPr>
            <a:endParaRPr lang="en-GB" sz="2800" b="1" smtClean="0">
              <a:solidFill>
                <a:srgbClr val="FFFF00"/>
              </a:solidFill>
            </a:endParaRPr>
          </a:p>
          <a:p>
            <a:pPr eaLnBrk="1" hangingPunct="1">
              <a:defRPr/>
            </a:pPr>
            <a:r>
              <a:rPr lang="en-GB" sz="2400" smtClean="0"/>
              <a:t>Professor of Cardiac Imaging</a:t>
            </a:r>
          </a:p>
          <a:p>
            <a:pPr eaLnBrk="1" hangingPunct="1">
              <a:defRPr/>
            </a:pPr>
            <a:r>
              <a:rPr lang="en-GB" sz="2400" smtClean="0"/>
              <a:t>Royal Brompton Hospital &amp;</a:t>
            </a:r>
          </a:p>
          <a:p>
            <a:pPr eaLnBrk="1" hangingPunct="1">
              <a:defRPr/>
            </a:pPr>
            <a:r>
              <a:rPr lang="en-GB" sz="2400" smtClean="0"/>
              <a:t>Imperial College London, UK</a:t>
            </a:r>
          </a:p>
        </p:txBody>
      </p:sp>
      <p:pic>
        <p:nvPicPr>
          <p:cNvPr id="19460" name="Picture 6" descr="RBHNT"/>
          <p:cNvPicPr>
            <a:picLocks noChangeAspect="1" noChangeArrowheads="1"/>
          </p:cNvPicPr>
          <p:nvPr/>
        </p:nvPicPr>
        <p:blipFill>
          <a:blip r:embed="rId3" cstate="print"/>
          <a:srcRect/>
          <a:stretch>
            <a:fillRect/>
          </a:stretch>
        </p:blipFill>
        <p:spPr bwMode="auto">
          <a:xfrm>
            <a:off x="250825" y="5969000"/>
            <a:ext cx="720725" cy="715963"/>
          </a:xfrm>
          <a:prstGeom prst="rect">
            <a:avLst/>
          </a:prstGeom>
          <a:noFill/>
          <a:ln w="9525">
            <a:noFill/>
            <a:miter lim="800000"/>
            <a:headEnd/>
            <a:tailEnd/>
          </a:ln>
        </p:spPr>
      </p:pic>
      <p:pic>
        <p:nvPicPr>
          <p:cNvPr id="19461" name="Picture 7" descr="ic"/>
          <p:cNvPicPr>
            <a:picLocks noChangeAspect="1" noChangeArrowheads="1"/>
          </p:cNvPicPr>
          <p:nvPr/>
        </p:nvPicPr>
        <p:blipFill>
          <a:blip r:embed="rId4" cstate="print"/>
          <a:srcRect/>
          <a:stretch>
            <a:fillRect/>
          </a:stretch>
        </p:blipFill>
        <p:spPr bwMode="auto">
          <a:xfrm>
            <a:off x="8164513" y="5949950"/>
            <a:ext cx="695325" cy="71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GB" smtClean="0"/>
              <a:t>Clinical Definitions</a:t>
            </a:r>
            <a:endParaRPr lang="en-US" smtClean="0"/>
          </a:p>
        </p:txBody>
      </p:sp>
      <p:sp>
        <p:nvSpPr>
          <p:cNvPr id="145411" name="Rectangle 3"/>
          <p:cNvSpPr>
            <a:spLocks noGrp="1" noChangeArrowheads="1"/>
          </p:cNvSpPr>
          <p:nvPr>
            <p:ph type="body" sz="half" idx="1"/>
          </p:nvPr>
        </p:nvSpPr>
        <p:spPr>
          <a:xfrm>
            <a:off x="685800" y="1524000"/>
            <a:ext cx="2590800" cy="5029200"/>
          </a:xfrm>
        </p:spPr>
        <p:txBody>
          <a:bodyPr/>
          <a:lstStyle/>
          <a:p>
            <a:pPr eaLnBrk="1" hangingPunct="1">
              <a:buFontTx/>
              <a:buNone/>
              <a:defRPr/>
            </a:pPr>
            <a:r>
              <a:rPr lang="en-GB" b="1" smtClean="0">
                <a:solidFill>
                  <a:srgbClr val="FFFF00"/>
                </a:solidFill>
              </a:rPr>
              <a:t>Viable</a:t>
            </a:r>
            <a:br>
              <a:rPr lang="en-GB" b="1" smtClean="0">
                <a:solidFill>
                  <a:srgbClr val="FFFF00"/>
                </a:solidFill>
              </a:rPr>
            </a:br>
            <a:endParaRPr lang="en-GB" b="1" smtClean="0">
              <a:solidFill>
                <a:srgbClr val="FFFF00"/>
              </a:solidFill>
            </a:endParaRPr>
          </a:p>
          <a:p>
            <a:pPr eaLnBrk="1" hangingPunct="1">
              <a:buFontTx/>
              <a:buNone/>
              <a:defRPr/>
            </a:pPr>
            <a:r>
              <a:rPr lang="en-GB" b="1" smtClean="0">
                <a:solidFill>
                  <a:srgbClr val="FFFF00"/>
                </a:solidFill>
              </a:rPr>
              <a:t>Hibernating</a:t>
            </a:r>
            <a:br>
              <a:rPr lang="en-GB" b="1" smtClean="0">
                <a:solidFill>
                  <a:srgbClr val="FFFF00"/>
                </a:solidFill>
              </a:rPr>
            </a:br>
            <a:endParaRPr lang="en-GB" sz="1000" b="1" smtClean="0">
              <a:solidFill>
                <a:srgbClr val="FFFF00"/>
              </a:solidFill>
            </a:endParaRPr>
          </a:p>
          <a:p>
            <a:pPr eaLnBrk="1" hangingPunct="1">
              <a:buFontTx/>
              <a:buNone/>
              <a:defRPr/>
            </a:pPr>
            <a:endParaRPr lang="en-GB" b="1" smtClean="0">
              <a:solidFill>
                <a:srgbClr val="FFFF00"/>
              </a:solidFill>
            </a:endParaRPr>
          </a:p>
          <a:p>
            <a:pPr eaLnBrk="1" hangingPunct="1">
              <a:buFontTx/>
              <a:buNone/>
              <a:defRPr/>
            </a:pPr>
            <a:endParaRPr lang="en-GB" b="1" smtClean="0">
              <a:solidFill>
                <a:srgbClr val="FFFF00"/>
              </a:solidFill>
            </a:endParaRPr>
          </a:p>
          <a:p>
            <a:pPr eaLnBrk="1" hangingPunct="1">
              <a:buFontTx/>
              <a:buNone/>
              <a:defRPr/>
            </a:pPr>
            <a:r>
              <a:rPr lang="en-GB" b="1" smtClean="0">
                <a:solidFill>
                  <a:srgbClr val="FFFF00"/>
                </a:solidFill>
              </a:rPr>
              <a:t>Stunned</a:t>
            </a:r>
            <a:endParaRPr lang="en-US" b="1" smtClean="0">
              <a:solidFill>
                <a:srgbClr val="FFFF00"/>
              </a:solidFill>
            </a:endParaRPr>
          </a:p>
        </p:txBody>
      </p:sp>
      <p:sp>
        <p:nvSpPr>
          <p:cNvPr id="145412" name="Rectangle 4"/>
          <p:cNvSpPr>
            <a:spLocks noGrp="1" noChangeArrowheads="1"/>
          </p:cNvSpPr>
          <p:nvPr>
            <p:ph type="body" sz="half" idx="2"/>
          </p:nvPr>
        </p:nvSpPr>
        <p:spPr>
          <a:xfrm>
            <a:off x="3101975" y="1604963"/>
            <a:ext cx="5943600" cy="4648200"/>
          </a:xfrm>
        </p:spPr>
        <p:txBody>
          <a:bodyPr/>
          <a:lstStyle/>
          <a:p>
            <a:pPr marL="0" indent="0" eaLnBrk="1" hangingPunct="1">
              <a:buFontTx/>
              <a:buChar char="-"/>
              <a:defRPr/>
            </a:pPr>
            <a:r>
              <a:rPr lang="en-GB" sz="2400" smtClean="0"/>
              <a:t>  alive</a:t>
            </a:r>
            <a:br>
              <a:rPr lang="en-GB" sz="2400" smtClean="0"/>
            </a:br>
            <a:endParaRPr lang="en-GB" sz="2400" smtClean="0"/>
          </a:p>
          <a:p>
            <a:pPr marL="0" indent="0" eaLnBrk="1" hangingPunct="1">
              <a:buFontTx/>
              <a:buChar char="-"/>
              <a:defRPr/>
            </a:pPr>
            <a:r>
              <a:rPr lang="en-GB" sz="2400" smtClean="0"/>
              <a:t>  alive</a:t>
            </a:r>
            <a:br>
              <a:rPr lang="en-GB" sz="2400" smtClean="0"/>
            </a:br>
            <a:r>
              <a:rPr lang="en-GB" sz="2400" smtClean="0"/>
              <a:t>-  reduced resting function (chronic)</a:t>
            </a:r>
            <a:br>
              <a:rPr lang="en-GB" sz="2400" smtClean="0"/>
            </a:br>
            <a:r>
              <a:rPr lang="en-GB" sz="2400" smtClean="0"/>
              <a:t>-  recovery after revascularisation</a:t>
            </a:r>
            <a:br>
              <a:rPr lang="en-GB" sz="2400" smtClean="0"/>
            </a:br>
            <a:endParaRPr lang="en-GB" sz="2400" smtClean="0"/>
          </a:p>
          <a:p>
            <a:pPr marL="0" indent="0" eaLnBrk="1" hangingPunct="1">
              <a:buFontTx/>
              <a:buChar char="-"/>
              <a:defRPr/>
            </a:pPr>
            <a:endParaRPr lang="en-GB" sz="2400" smtClean="0"/>
          </a:p>
          <a:p>
            <a:pPr marL="0" indent="0" eaLnBrk="1" hangingPunct="1">
              <a:buFontTx/>
              <a:buNone/>
              <a:defRPr/>
            </a:pPr>
            <a:r>
              <a:rPr lang="en-GB" sz="2400" smtClean="0"/>
              <a:t>-  alive</a:t>
            </a:r>
            <a:br>
              <a:rPr lang="en-GB" sz="2400" smtClean="0"/>
            </a:br>
            <a:r>
              <a:rPr lang="en-GB" sz="2400" smtClean="0"/>
              <a:t>-  reduced resting function (acute)</a:t>
            </a:r>
            <a:br>
              <a:rPr lang="en-GB" sz="2400" smtClean="0"/>
            </a:br>
            <a:r>
              <a:rPr lang="en-GB" sz="2400" smtClean="0"/>
              <a:t>-  spontaneous recovery</a:t>
            </a:r>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n-GB" smtClean="0"/>
              <a:t>Viable Myocardium</a:t>
            </a:r>
            <a:endParaRPr lang="en-US" smtClean="0"/>
          </a:p>
        </p:txBody>
      </p:sp>
      <p:sp>
        <p:nvSpPr>
          <p:cNvPr id="146435" name="Rectangle 3"/>
          <p:cNvSpPr>
            <a:spLocks noGrp="1" noChangeArrowheads="1"/>
          </p:cNvSpPr>
          <p:nvPr>
            <p:ph type="body" idx="1"/>
          </p:nvPr>
        </p:nvSpPr>
        <p:spPr>
          <a:xfrm>
            <a:off x="533400" y="1676400"/>
            <a:ext cx="8229600" cy="4724400"/>
          </a:xfrm>
        </p:spPr>
        <p:txBody>
          <a:bodyPr/>
          <a:lstStyle/>
          <a:p>
            <a:pPr eaLnBrk="1" hangingPunct="1">
              <a:defRPr/>
            </a:pPr>
            <a:r>
              <a:rPr lang="en-GB" smtClean="0"/>
              <a:t>Normal</a:t>
            </a:r>
          </a:p>
          <a:p>
            <a:pPr eaLnBrk="1" hangingPunct="1">
              <a:defRPr/>
            </a:pPr>
            <a:r>
              <a:rPr lang="en-GB" smtClean="0"/>
              <a:t>Reversible ischaemic</a:t>
            </a:r>
          </a:p>
          <a:p>
            <a:pPr eaLnBrk="1" hangingPunct="1">
              <a:defRPr/>
            </a:pPr>
            <a:r>
              <a:rPr lang="en-GB" smtClean="0"/>
              <a:t>Partial thickness infarction</a:t>
            </a:r>
          </a:p>
          <a:p>
            <a:pPr eaLnBrk="1" hangingPunct="1">
              <a:defRPr/>
            </a:pPr>
            <a:r>
              <a:rPr lang="en-GB" smtClean="0"/>
              <a:t>Partial thickness infarction + ischaemia</a:t>
            </a:r>
          </a:p>
          <a:p>
            <a:pPr eaLnBrk="1" hangingPunct="1">
              <a:defRPr/>
            </a:pPr>
            <a:r>
              <a:rPr lang="en-GB" smtClean="0"/>
              <a:t>Hibernating</a:t>
            </a:r>
          </a:p>
          <a:p>
            <a:pPr eaLnBrk="1" hangingPunct="1">
              <a:defRPr/>
            </a:pPr>
            <a:r>
              <a:rPr lang="en-GB" smtClean="0"/>
              <a:t>Stunned</a:t>
            </a:r>
          </a:p>
          <a:p>
            <a:pPr eaLnBrk="1" hangingPunct="1">
              <a:defRPr/>
            </a:pPr>
            <a:r>
              <a:rPr lang="en-GB" smtClean="0"/>
              <a:t>Myopathic</a:t>
            </a: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GB" smtClean="0"/>
              <a:t>Viable Myocardium – A Continuum</a:t>
            </a:r>
            <a:endParaRPr lang="en-US" smtClean="0"/>
          </a:p>
        </p:txBody>
      </p:sp>
      <p:sp>
        <p:nvSpPr>
          <p:cNvPr id="147459" name="Rectangle 3"/>
          <p:cNvSpPr>
            <a:spLocks noGrp="1" noChangeArrowheads="1"/>
          </p:cNvSpPr>
          <p:nvPr>
            <p:ph type="body" sz="half" idx="1"/>
          </p:nvPr>
        </p:nvSpPr>
        <p:spPr/>
        <p:txBody>
          <a:bodyPr/>
          <a:lstStyle/>
          <a:p>
            <a:pPr eaLnBrk="1" hangingPunct="1">
              <a:spcBef>
                <a:spcPct val="100000"/>
              </a:spcBef>
              <a:buFontTx/>
              <a:buNone/>
              <a:defRPr/>
            </a:pPr>
            <a:r>
              <a:rPr lang="en-GB" sz="2800" smtClean="0"/>
              <a:t>Normal uptake</a:t>
            </a:r>
          </a:p>
          <a:p>
            <a:pPr eaLnBrk="1" hangingPunct="1">
              <a:spcBef>
                <a:spcPct val="100000"/>
              </a:spcBef>
              <a:buFontTx/>
              <a:buNone/>
              <a:defRPr/>
            </a:pPr>
            <a:r>
              <a:rPr lang="en-GB" sz="2800" smtClean="0"/>
              <a:t>Mild reduction</a:t>
            </a:r>
          </a:p>
          <a:p>
            <a:pPr eaLnBrk="1" hangingPunct="1">
              <a:spcBef>
                <a:spcPct val="100000"/>
              </a:spcBef>
              <a:buFontTx/>
              <a:buNone/>
              <a:defRPr/>
            </a:pPr>
            <a:r>
              <a:rPr lang="en-GB" sz="2800" smtClean="0"/>
              <a:t>Moderate reduction</a:t>
            </a:r>
          </a:p>
          <a:p>
            <a:pPr eaLnBrk="1" hangingPunct="1">
              <a:spcBef>
                <a:spcPct val="100000"/>
              </a:spcBef>
              <a:buFontTx/>
              <a:buNone/>
              <a:defRPr/>
            </a:pPr>
            <a:r>
              <a:rPr lang="en-GB" sz="2800" smtClean="0"/>
              <a:t>Severe reduction</a:t>
            </a:r>
          </a:p>
          <a:p>
            <a:pPr eaLnBrk="1" hangingPunct="1">
              <a:spcBef>
                <a:spcPct val="100000"/>
              </a:spcBef>
              <a:buFontTx/>
              <a:buNone/>
              <a:defRPr/>
            </a:pPr>
            <a:r>
              <a:rPr lang="en-GB" sz="2800" smtClean="0"/>
              <a:t>Absent uptake</a:t>
            </a:r>
            <a:endParaRPr lang="en-US" sz="2800" smtClean="0"/>
          </a:p>
        </p:txBody>
      </p:sp>
      <p:grpSp>
        <p:nvGrpSpPr>
          <p:cNvPr id="28676" name="Group 4"/>
          <p:cNvGrpSpPr>
            <a:grpSpLocks/>
          </p:cNvGrpSpPr>
          <p:nvPr/>
        </p:nvGrpSpPr>
        <p:grpSpPr bwMode="auto">
          <a:xfrm>
            <a:off x="4648200" y="1676400"/>
            <a:ext cx="3735388" cy="4641850"/>
            <a:chOff x="2928" y="1056"/>
            <a:chExt cx="2353" cy="2924"/>
          </a:xfrm>
        </p:grpSpPr>
        <p:sp>
          <p:nvSpPr>
            <p:cNvPr id="28677" name="AutoShape 5"/>
            <p:cNvSpPr>
              <a:spLocks noChangeAspect="1" noChangeArrowheads="1" noTextEdit="1"/>
            </p:cNvSpPr>
            <p:nvPr/>
          </p:nvSpPr>
          <p:spPr bwMode="auto">
            <a:xfrm>
              <a:off x="2928" y="1056"/>
              <a:ext cx="2353" cy="2924"/>
            </a:xfrm>
            <a:prstGeom prst="rect">
              <a:avLst/>
            </a:prstGeom>
            <a:noFill/>
            <a:ln w="9525">
              <a:noFill/>
              <a:miter lim="800000"/>
              <a:headEnd/>
              <a:tailEnd/>
            </a:ln>
          </p:spPr>
          <p:txBody>
            <a:bodyPr/>
            <a:lstStyle/>
            <a:p>
              <a:endParaRPr lang="en-GB"/>
            </a:p>
          </p:txBody>
        </p:sp>
        <p:sp>
          <p:nvSpPr>
            <p:cNvPr id="28678" name="Rectangle 6"/>
            <p:cNvSpPr>
              <a:spLocks noChangeArrowheads="1"/>
            </p:cNvSpPr>
            <p:nvPr/>
          </p:nvSpPr>
          <p:spPr bwMode="auto">
            <a:xfrm>
              <a:off x="3211" y="2052"/>
              <a:ext cx="24" cy="96"/>
            </a:xfrm>
            <a:prstGeom prst="rect">
              <a:avLst/>
            </a:prstGeom>
            <a:noFill/>
            <a:ln w="9525">
              <a:noFill/>
              <a:miter lim="800000"/>
              <a:headEnd/>
              <a:tailEnd/>
            </a:ln>
          </p:spPr>
          <p:txBody>
            <a:bodyPr wrap="none" lIns="0" tIns="0" rIns="0" bIns="0">
              <a:spAutoFit/>
            </a:bodyPr>
            <a:lstStyle/>
            <a:p>
              <a:pPr algn="l"/>
              <a:r>
                <a:rPr lang="en-GB" sz="1000">
                  <a:solidFill>
                    <a:srgbClr val="000000"/>
                  </a:solidFill>
                </a:rPr>
                <a:t> </a:t>
              </a:r>
              <a:endParaRPr lang="en-GB"/>
            </a:p>
          </p:txBody>
        </p:sp>
        <p:sp>
          <p:nvSpPr>
            <p:cNvPr id="28679" name="Rectangle 7"/>
            <p:cNvSpPr>
              <a:spLocks noChangeArrowheads="1"/>
            </p:cNvSpPr>
            <p:nvPr/>
          </p:nvSpPr>
          <p:spPr bwMode="auto">
            <a:xfrm>
              <a:off x="3580" y="1059"/>
              <a:ext cx="779" cy="306"/>
            </a:xfrm>
            <a:prstGeom prst="rect">
              <a:avLst/>
            </a:prstGeom>
            <a:solidFill>
              <a:srgbClr val="33CC33"/>
            </a:solidFill>
            <a:ln w="9525">
              <a:solidFill>
                <a:srgbClr val="000000"/>
              </a:solidFill>
              <a:miter lim="800000"/>
              <a:headEnd/>
              <a:tailEnd/>
            </a:ln>
          </p:spPr>
          <p:txBody>
            <a:bodyPr/>
            <a:lstStyle/>
            <a:p>
              <a:endParaRPr lang="en-US"/>
            </a:p>
          </p:txBody>
        </p:sp>
        <p:sp>
          <p:nvSpPr>
            <p:cNvPr id="28680" name="Rectangle 8"/>
            <p:cNvSpPr>
              <a:spLocks noChangeArrowheads="1"/>
            </p:cNvSpPr>
            <p:nvPr/>
          </p:nvSpPr>
          <p:spPr bwMode="auto">
            <a:xfrm>
              <a:off x="3076" y="1591"/>
              <a:ext cx="779" cy="315"/>
            </a:xfrm>
            <a:prstGeom prst="rect">
              <a:avLst/>
            </a:prstGeom>
            <a:solidFill>
              <a:srgbClr val="33CC33"/>
            </a:solidFill>
            <a:ln w="9525">
              <a:solidFill>
                <a:srgbClr val="000000"/>
              </a:solidFill>
              <a:miter lim="800000"/>
              <a:headEnd/>
              <a:tailEnd/>
            </a:ln>
          </p:spPr>
          <p:txBody>
            <a:bodyPr/>
            <a:lstStyle/>
            <a:p>
              <a:endParaRPr lang="en-US"/>
            </a:p>
          </p:txBody>
        </p:sp>
        <p:sp>
          <p:nvSpPr>
            <p:cNvPr id="28681" name="Rectangle 9"/>
            <p:cNvSpPr>
              <a:spLocks noChangeArrowheads="1"/>
            </p:cNvSpPr>
            <p:nvPr/>
          </p:nvSpPr>
          <p:spPr bwMode="auto">
            <a:xfrm>
              <a:off x="3085" y="2149"/>
              <a:ext cx="779" cy="323"/>
            </a:xfrm>
            <a:prstGeom prst="rect">
              <a:avLst/>
            </a:prstGeom>
            <a:solidFill>
              <a:srgbClr val="33CC33"/>
            </a:solidFill>
            <a:ln w="9525">
              <a:solidFill>
                <a:srgbClr val="000000"/>
              </a:solidFill>
              <a:miter lim="800000"/>
              <a:headEnd/>
              <a:tailEnd/>
            </a:ln>
          </p:spPr>
          <p:txBody>
            <a:bodyPr/>
            <a:lstStyle/>
            <a:p>
              <a:endParaRPr lang="en-US"/>
            </a:p>
          </p:txBody>
        </p:sp>
        <p:sp>
          <p:nvSpPr>
            <p:cNvPr id="28682" name="Rectangle 10"/>
            <p:cNvSpPr>
              <a:spLocks noChangeArrowheads="1"/>
            </p:cNvSpPr>
            <p:nvPr/>
          </p:nvSpPr>
          <p:spPr bwMode="auto">
            <a:xfrm>
              <a:off x="3095" y="2697"/>
              <a:ext cx="779" cy="339"/>
            </a:xfrm>
            <a:prstGeom prst="rect">
              <a:avLst/>
            </a:prstGeom>
            <a:solidFill>
              <a:srgbClr val="33CC33"/>
            </a:solidFill>
            <a:ln w="9525">
              <a:solidFill>
                <a:srgbClr val="000000"/>
              </a:solidFill>
              <a:miter lim="800000"/>
              <a:headEnd/>
              <a:tailEnd/>
            </a:ln>
          </p:spPr>
          <p:txBody>
            <a:bodyPr/>
            <a:lstStyle/>
            <a:p>
              <a:endParaRPr lang="en-US"/>
            </a:p>
          </p:txBody>
        </p:sp>
        <p:sp>
          <p:nvSpPr>
            <p:cNvPr id="28683" name="Rectangle 11"/>
            <p:cNvSpPr>
              <a:spLocks noChangeArrowheads="1"/>
            </p:cNvSpPr>
            <p:nvPr/>
          </p:nvSpPr>
          <p:spPr bwMode="auto">
            <a:xfrm>
              <a:off x="4041" y="1590"/>
              <a:ext cx="779" cy="322"/>
            </a:xfrm>
            <a:prstGeom prst="rect">
              <a:avLst/>
            </a:prstGeom>
            <a:solidFill>
              <a:srgbClr val="99CC00"/>
            </a:solidFill>
            <a:ln w="9525">
              <a:solidFill>
                <a:srgbClr val="000000"/>
              </a:solidFill>
              <a:miter lim="800000"/>
              <a:headEnd/>
              <a:tailEnd/>
            </a:ln>
          </p:spPr>
          <p:txBody>
            <a:bodyPr/>
            <a:lstStyle/>
            <a:p>
              <a:endParaRPr lang="en-US"/>
            </a:p>
          </p:txBody>
        </p:sp>
        <p:sp>
          <p:nvSpPr>
            <p:cNvPr id="28684" name="Rectangle 12"/>
            <p:cNvSpPr>
              <a:spLocks noChangeArrowheads="1"/>
            </p:cNvSpPr>
            <p:nvPr/>
          </p:nvSpPr>
          <p:spPr bwMode="auto">
            <a:xfrm>
              <a:off x="4041" y="2696"/>
              <a:ext cx="779" cy="332"/>
            </a:xfrm>
            <a:prstGeom prst="rect">
              <a:avLst/>
            </a:prstGeom>
            <a:solidFill>
              <a:srgbClr val="FF6600"/>
            </a:solidFill>
            <a:ln w="9525">
              <a:solidFill>
                <a:srgbClr val="000000"/>
              </a:solidFill>
              <a:miter lim="800000"/>
              <a:headEnd/>
              <a:tailEnd/>
            </a:ln>
          </p:spPr>
          <p:txBody>
            <a:bodyPr/>
            <a:lstStyle/>
            <a:p>
              <a:endParaRPr lang="en-US"/>
            </a:p>
          </p:txBody>
        </p:sp>
        <p:sp>
          <p:nvSpPr>
            <p:cNvPr id="28685" name="Rectangle 13"/>
            <p:cNvSpPr>
              <a:spLocks noChangeArrowheads="1"/>
            </p:cNvSpPr>
            <p:nvPr/>
          </p:nvSpPr>
          <p:spPr bwMode="auto">
            <a:xfrm>
              <a:off x="4041" y="2177"/>
              <a:ext cx="779" cy="323"/>
            </a:xfrm>
            <a:prstGeom prst="rect">
              <a:avLst/>
            </a:prstGeom>
            <a:solidFill>
              <a:srgbClr val="FF9933"/>
            </a:solidFill>
            <a:ln w="9525">
              <a:solidFill>
                <a:srgbClr val="000000"/>
              </a:solidFill>
              <a:miter lim="800000"/>
              <a:headEnd/>
              <a:tailEnd/>
            </a:ln>
          </p:spPr>
          <p:txBody>
            <a:bodyPr/>
            <a:lstStyle/>
            <a:p>
              <a:endParaRPr lang="en-US"/>
            </a:p>
          </p:txBody>
        </p:sp>
        <p:sp>
          <p:nvSpPr>
            <p:cNvPr id="28686" name="Rectangle 14"/>
            <p:cNvSpPr>
              <a:spLocks noChangeArrowheads="1"/>
            </p:cNvSpPr>
            <p:nvPr/>
          </p:nvSpPr>
          <p:spPr bwMode="auto">
            <a:xfrm>
              <a:off x="3565" y="3295"/>
              <a:ext cx="779" cy="323"/>
            </a:xfrm>
            <a:prstGeom prst="rect">
              <a:avLst/>
            </a:prstGeom>
            <a:solidFill>
              <a:srgbClr val="FF0000"/>
            </a:solidFill>
            <a:ln w="9525">
              <a:solidFill>
                <a:srgbClr val="000000"/>
              </a:solidFill>
              <a:miter lim="800000"/>
              <a:headEnd/>
              <a:tailEnd/>
            </a:ln>
          </p:spPr>
          <p:txBody>
            <a:bodyPr/>
            <a:lstStyle/>
            <a:p>
              <a:endParaRPr lang="en-US"/>
            </a:p>
          </p:txBody>
        </p:sp>
        <p:sp>
          <p:nvSpPr>
            <p:cNvPr id="28687" name="Rectangle 15"/>
            <p:cNvSpPr>
              <a:spLocks noChangeArrowheads="1"/>
            </p:cNvSpPr>
            <p:nvPr/>
          </p:nvSpPr>
          <p:spPr bwMode="auto">
            <a:xfrm>
              <a:off x="3094" y="2698"/>
              <a:ext cx="584" cy="341"/>
            </a:xfrm>
            <a:prstGeom prst="rect">
              <a:avLst/>
            </a:prstGeom>
            <a:solidFill>
              <a:srgbClr val="FF0000"/>
            </a:solidFill>
            <a:ln w="9525">
              <a:solidFill>
                <a:srgbClr val="000000"/>
              </a:solidFill>
              <a:miter lim="800000"/>
              <a:headEnd/>
              <a:tailEnd/>
            </a:ln>
          </p:spPr>
          <p:txBody>
            <a:bodyPr/>
            <a:lstStyle/>
            <a:p>
              <a:endParaRPr lang="en-US"/>
            </a:p>
          </p:txBody>
        </p:sp>
        <p:sp>
          <p:nvSpPr>
            <p:cNvPr id="28688" name="Rectangle 16"/>
            <p:cNvSpPr>
              <a:spLocks noChangeArrowheads="1"/>
            </p:cNvSpPr>
            <p:nvPr/>
          </p:nvSpPr>
          <p:spPr bwMode="auto">
            <a:xfrm>
              <a:off x="3078" y="1591"/>
              <a:ext cx="263" cy="313"/>
            </a:xfrm>
            <a:prstGeom prst="rect">
              <a:avLst/>
            </a:prstGeom>
            <a:solidFill>
              <a:srgbClr val="FF0000"/>
            </a:solidFill>
            <a:ln w="9525">
              <a:solidFill>
                <a:srgbClr val="000000"/>
              </a:solidFill>
              <a:miter lim="800000"/>
              <a:headEnd/>
              <a:tailEnd/>
            </a:ln>
          </p:spPr>
          <p:txBody>
            <a:bodyPr/>
            <a:lstStyle/>
            <a:p>
              <a:endParaRPr lang="en-US"/>
            </a:p>
          </p:txBody>
        </p:sp>
        <p:sp>
          <p:nvSpPr>
            <p:cNvPr id="28689" name="Rectangle 17"/>
            <p:cNvSpPr>
              <a:spLocks noChangeArrowheads="1"/>
            </p:cNvSpPr>
            <p:nvPr/>
          </p:nvSpPr>
          <p:spPr bwMode="auto">
            <a:xfrm>
              <a:off x="3086" y="2153"/>
              <a:ext cx="387" cy="330"/>
            </a:xfrm>
            <a:prstGeom prst="rect">
              <a:avLst/>
            </a:prstGeom>
            <a:solidFill>
              <a:srgbClr val="FF0000"/>
            </a:solidFill>
            <a:ln w="9525">
              <a:solidFill>
                <a:srgbClr val="000000"/>
              </a:solidFill>
              <a:miter lim="800000"/>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GB" smtClean="0"/>
              <a:t>Proposed Mechanisms of Hibernation</a:t>
            </a:r>
          </a:p>
        </p:txBody>
      </p:sp>
      <p:sp>
        <p:nvSpPr>
          <p:cNvPr id="148483" name="Rectangle 3"/>
          <p:cNvSpPr>
            <a:spLocks noGrp="1" noChangeArrowheads="1"/>
          </p:cNvSpPr>
          <p:nvPr>
            <p:ph type="body" idx="1"/>
          </p:nvPr>
        </p:nvSpPr>
        <p:spPr/>
        <p:txBody>
          <a:bodyPr/>
          <a:lstStyle/>
          <a:p>
            <a:pPr eaLnBrk="1" hangingPunct="1">
              <a:defRPr/>
            </a:pPr>
            <a:r>
              <a:rPr lang="en-GB" sz="2800" smtClean="0"/>
              <a:t>chronic reduction of resting perfusion</a:t>
            </a:r>
          </a:p>
          <a:p>
            <a:pPr lvl="1" eaLnBrk="1" hangingPunct="1">
              <a:defRPr/>
            </a:pPr>
            <a:r>
              <a:rPr lang="en-GB" sz="2400" smtClean="0"/>
              <a:t>rematch oxygen supply and demand</a:t>
            </a:r>
          </a:p>
          <a:p>
            <a:pPr eaLnBrk="1" hangingPunct="1">
              <a:defRPr/>
            </a:pPr>
            <a:endParaRPr lang="en-GB" sz="2800" smtClean="0"/>
          </a:p>
          <a:p>
            <a:pPr eaLnBrk="1" hangingPunct="1">
              <a:defRPr/>
            </a:pPr>
            <a:r>
              <a:rPr lang="en-GB" sz="2800" smtClean="0"/>
              <a:t>repetitive stunning</a:t>
            </a:r>
          </a:p>
          <a:p>
            <a:pPr eaLnBrk="1" hangingPunct="1">
              <a:defRPr/>
            </a:pPr>
            <a:endParaRPr lang="en-GB" sz="2800" smtClean="0"/>
          </a:p>
          <a:p>
            <a:pPr eaLnBrk="1" hangingPunct="1">
              <a:defRPr/>
            </a:pPr>
            <a:r>
              <a:rPr lang="en-GB" sz="2800" smtClean="0"/>
              <a:t>mixture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6078"/>
                <a:invGamma/>
              </a:schemeClr>
            </a:gs>
          </a:gsLst>
          <a:lin ang="5400000" scaled="1"/>
        </a:gra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gradFill>
            <a:gsLst>
              <a:gs pos="0">
                <a:schemeClr val="bg1">
                  <a:gamma/>
                  <a:shade val="36078"/>
                  <a:invGamma/>
                </a:schemeClr>
              </a:gs>
              <a:gs pos="50000">
                <a:schemeClr val="bg1"/>
              </a:gs>
              <a:gs pos="100000">
                <a:schemeClr val="bg1">
                  <a:gamma/>
                  <a:shade val="36078"/>
                  <a:invGamma/>
                </a:schemeClr>
              </a:gs>
            </a:gsLst>
          </a:gradFill>
          <a:ln>
            <a:noFill/>
          </a:ln>
        </p:spPr>
        <p:txBody>
          <a:bodyPr/>
          <a:lstStyle/>
          <a:p>
            <a:pPr eaLnBrk="1" hangingPunct="1">
              <a:defRPr/>
            </a:pPr>
            <a:r>
              <a:rPr lang="en-GB" smtClean="0"/>
              <a:t>Myocardial Perfusion in Hibernation</a:t>
            </a:r>
            <a:endParaRPr lang="en-US" smtClean="0"/>
          </a:p>
        </p:txBody>
      </p:sp>
      <p:graphicFrame>
        <p:nvGraphicFramePr>
          <p:cNvPr id="3074" name="Object 3"/>
          <p:cNvGraphicFramePr>
            <a:graphicFrameLocks noGrp="1" noChangeAspect="1"/>
          </p:cNvGraphicFramePr>
          <p:nvPr>
            <p:ph type="chart" idx="1"/>
          </p:nvPr>
        </p:nvGraphicFramePr>
        <p:xfrm>
          <a:off x="681038" y="2203450"/>
          <a:ext cx="8461375" cy="4349750"/>
        </p:xfrm>
        <a:graphic>
          <a:graphicData uri="http://schemas.openxmlformats.org/presentationml/2006/ole">
            <mc:AlternateContent xmlns:mc="http://schemas.openxmlformats.org/markup-compatibility/2006">
              <mc:Choice xmlns:v="urn:schemas-microsoft-com:vml" Requires="v">
                <p:oleObj spid="_x0000_s3080" name="Chart" r:id="rId5" imgW="8467898" imgH="4353154" progId="MSGraph.Chart.8">
                  <p:embed followColorScheme="full"/>
                </p:oleObj>
              </mc:Choice>
              <mc:Fallback>
                <p:oleObj name="Chart" r:id="rId5" imgW="8467898" imgH="4353154"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38" y="2203450"/>
                        <a:ext cx="8461375" cy="434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08" name="Text Box 4"/>
          <p:cNvSpPr txBox="1">
            <a:spLocks noChangeArrowheads="1"/>
          </p:cNvSpPr>
          <p:nvPr/>
        </p:nvSpPr>
        <p:spPr bwMode="auto">
          <a:xfrm>
            <a:off x="685800" y="1295400"/>
            <a:ext cx="7696200" cy="696913"/>
          </a:xfrm>
          <a:prstGeom prst="rect">
            <a:avLst/>
          </a:prstGeom>
          <a:noFill/>
          <a:ln w="38100">
            <a:noFill/>
            <a:prstDash val="dash"/>
            <a:miter lim="800000"/>
            <a:headEnd/>
            <a:tailEnd/>
          </a:ln>
          <a:effectLst/>
        </p:spPr>
        <p:txBody>
          <a:bodyPr>
            <a:spAutoFit/>
          </a:bodyPr>
          <a:lstStyle/>
          <a:p>
            <a:pPr algn="l">
              <a:spcBef>
                <a:spcPct val="20000"/>
              </a:spcBef>
              <a:defRPr/>
            </a:pPr>
            <a:r>
              <a:rPr lang="en-GB" sz="1800" i="1">
                <a:solidFill>
                  <a:srgbClr val="FFFF00"/>
                </a:solidFill>
                <a:effectLst>
                  <a:outerShdw blurRad="38100" dist="38100" dir="2700000" algn="tl">
                    <a:srgbClr val="000000"/>
                  </a:outerShdw>
                </a:effectLst>
              </a:rPr>
              <a:t>Marinho N, et al.  Circulation 1996; 93: 737-44</a:t>
            </a:r>
          </a:p>
          <a:p>
            <a:pPr algn="l">
              <a:spcBef>
                <a:spcPct val="20000"/>
              </a:spcBef>
              <a:defRPr/>
            </a:pPr>
            <a:r>
              <a:rPr lang="en-GB" sz="1800">
                <a:solidFill>
                  <a:schemeClr val="tx1"/>
                </a:solidFill>
                <a:effectLst>
                  <a:outerShdw blurRad="38100" dist="38100" dir="2700000" algn="tl">
                    <a:srgbClr val="000000"/>
                  </a:outerShdw>
                </a:effectLst>
              </a:rPr>
              <a:t>30 patients, LVEF &lt; 35%, MBF by H</a:t>
            </a:r>
            <a:r>
              <a:rPr lang="en-GB" sz="1800" baseline="-25000">
                <a:solidFill>
                  <a:schemeClr val="tx1"/>
                </a:solidFill>
                <a:effectLst>
                  <a:outerShdw blurRad="38100" dist="38100" dir="2700000" algn="tl">
                    <a:srgbClr val="000000"/>
                  </a:outerShdw>
                </a:effectLst>
              </a:rPr>
              <a:t>2</a:t>
            </a:r>
            <a:r>
              <a:rPr lang="en-GB" sz="1800" baseline="30000">
                <a:solidFill>
                  <a:schemeClr val="tx1"/>
                </a:solidFill>
                <a:effectLst>
                  <a:outerShdw blurRad="38100" dist="38100" dir="2700000" algn="tl">
                    <a:srgbClr val="000000"/>
                  </a:outerShdw>
                </a:effectLst>
              </a:rPr>
              <a:t>15</a:t>
            </a:r>
            <a:r>
              <a:rPr lang="en-GB" sz="1800">
                <a:solidFill>
                  <a:schemeClr val="tx1"/>
                </a:solidFill>
                <a:effectLst>
                  <a:outerShdw blurRad="38100" dist="38100" dir="2700000" algn="tl">
                    <a:srgbClr val="000000"/>
                  </a:outerShdw>
                </a:effectLst>
              </a:rPr>
              <a:t>O</a:t>
            </a:r>
          </a:p>
        </p:txBody>
      </p:sp>
      <p:sp>
        <p:nvSpPr>
          <p:cNvPr id="149509" name="Text Box 5"/>
          <p:cNvSpPr txBox="1">
            <a:spLocks noChangeArrowheads="1"/>
          </p:cNvSpPr>
          <p:nvPr/>
        </p:nvSpPr>
        <p:spPr bwMode="auto">
          <a:xfrm>
            <a:off x="4038600" y="2362200"/>
            <a:ext cx="855663" cy="396875"/>
          </a:xfrm>
          <a:prstGeom prst="rect">
            <a:avLst/>
          </a:prstGeom>
          <a:noFill/>
          <a:ln w="38100">
            <a:noFill/>
            <a:prstDash val="dash"/>
            <a:miter lim="800000"/>
            <a:headEnd/>
            <a:tailEnd/>
          </a:ln>
          <a:effectLst/>
        </p:spPr>
        <p:txBody>
          <a:bodyPr wrap="none">
            <a:spAutoFit/>
          </a:bodyPr>
          <a:lstStyle/>
          <a:p>
            <a:pPr>
              <a:defRPr/>
            </a:pPr>
            <a:r>
              <a:rPr lang="en-GB">
                <a:solidFill>
                  <a:schemeClr val="tx1"/>
                </a:solidFill>
                <a:effectLst>
                  <a:outerShdw blurRad="38100" dist="38100" dir="2700000" algn="tl">
                    <a:srgbClr val="000000"/>
                  </a:outerShdw>
                </a:effectLst>
              </a:rPr>
              <a:t>P = ns</a:t>
            </a:r>
          </a:p>
        </p:txBody>
      </p:sp>
      <p:sp>
        <p:nvSpPr>
          <p:cNvPr id="3079" name="Freeform 6"/>
          <p:cNvSpPr>
            <a:spLocks/>
          </p:cNvSpPr>
          <p:nvPr/>
        </p:nvSpPr>
        <p:spPr bwMode="auto">
          <a:xfrm>
            <a:off x="2514600" y="2743200"/>
            <a:ext cx="3962400" cy="152400"/>
          </a:xfrm>
          <a:custGeom>
            <a:avLst/>
            <a:gdLst>
              <a:gd name="T0" fmla="*/ 0 w 2496"/>
              <a:gd name="T1" fmla="*/ 96 h 96"/>
              <a:gd name="T2" fmla="*/ 0 w 2496"/>
              <a:gd name="T3" fmla="*/ 0 h 96"/>
              <a:gd name="T4" fmla="*/ 2496 w 2496"/>
              <a:gd name="T5" fmla="*/ 0 h 96"/>
              <a:gd name="T6" fmla="*/ 2496 w 2496"/>
              <a:gd name="T7" fmla="*/ 96 h 96"/>
              <a:gd name="T8" fmla="*/ 0 60000 65536"/>
              <a:gd name="T9" fmla="*/ 0 60000 65536"/>
              <a:gd name="T10" fmla="*/ 0 60000 65536"/>
              <a:gd name="T11" fmla="*/ 0 60000 65536"/>
              <a:gd name="T12" fmla="*/ 0 w 2496"/>
              <a:gd name="T13" fmla="*/ 0 h 96"/>
              <a:gd name="T14" fmla="*/ 2496 w 2496"/>
              <a:gd name="T15" fmla="*/ 96 h 96"/>
            </a:gdLst>
            <a:ahLst/>
            <a:cxnLst>
              <a:cxn ang="T8">
                <a:pos x="T0" y="T1"/>
              </a:cxn>
              <a:cxn ang="T9">
                <a:pos x="T2" y="T3"/>
              </a:cxn>
              <a:cxn ang="T10">
                <a:pos x="T4" y="T5"/>
              </a:cxn>
              <a:cxn ang="T11">
                <a:pos x="T6" y="T7"/>
              </a:cxn>
            </a:cxnLst>
            <a:rect l="T12" t="T13" r="T14" b="T15"/>
            <a:pathLst>
              <a:path w="2496" h="96">
                <a:moveTo>
                  <a:pt x="0" y="96"/>
                </a:moveTo>
                <a:lnTo>
                  <a:pt x="0" y="0"/>
                </a:lnTo>
                <a:lnTo>
                  <a:pt x="2496" y="0"/>
                </a:lnTo>
                <a:lnTo>
                  <a:pt x="2496" y="96"/>
                </a:lnTo>
              </a:path>
            </a:pathLst>
          </a:custGeom>
          <a:noFill/>
          <a:ln w="12700">
            <a:solidFill>
              <a:schemeClr val="tx1"/>
            </a:solidFill>
            <a:round/>
            <a:headEnd/>
            <a:tailEnd/>
          </a:ln>
        </p:spPr>
        <p:txBody>
          <a:bodyPr/>
          <a:lstStyle/>
          <a:p>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GB" smtClean="0"/>
              <a:t>Light microscopy</a:t>
            </a:r>
          </a:p>
        </p:txBody>
      </p:sp>
      <p:sp>
        <p:nvSpPr>
          <p:cNvPr id="150532" name="Text Box 4"/>
          <p:cNvSpPr txBox="1">
            <a:spLocks noChangeArrowheads="1"/>
          </p:cNvSpPr>
          <p:nvPr/>
        </p:nvSpPr>
        <p:spPr bwMode="auto">
          <a:xfrm>
            <a:off x="762000" y="4291013"/>
            <a:ext cx="2514600" cy="366712"/>
          </a:xfrm>
          <a:prstGeom prst="rect">
            <a:avLst/>
          </a:prstGeom>
          <a:noFill/>
          <a:ln w="38100">
            <a:noFill/>
            <a:prstDash val="dash"/>
            <a:miter lim="800000"/>
            <a:headEnd/>
            <a:tailEnd/>
          </a:ln>
          <a:effectLst/>
        </p:spPr>
        <p:txBody>
          <a:bodyPr>
            <a:spAutoFit/>
          </a:bodyPr>
          <a:lstStyle/>
          <a:p>
            <a:pPr algn="l">
              <a:spcBef>
                <a:spcPct val="50000"/>
              </a:spcBef>
              <a:defRPr/>
            </a:pPr>
            <a:r>
              <a:rPr lang="en-GB" sz="1800">
                <a:effectLst>
                  <a:outerShdw blurRad="38100" dist="38100" dir="2700000" algn="tl">
                    <a:srgbClr val="000000"/>
                  </a:outerShdw>
                </a:effectLst>
              </a:rPr>
              <a:t>Normal function</a:t>
            </a:r>
          </a:p>
        </p:txBody>
      </p:sp>
      <p:sp>
        <p:nvSpPr>
          <p:cNvPr id="150533" name="Text Box 5"/>
          <p:cNvSpPr txBox="1">
            <a:spLocks noChangeArrowheads="1"/>
          </p:cNvSpPr>
          <p:nvPr/>
        </p:nvSpPr>
        <p:spPr bwMode="auto">
          <a:xfrm>
            <a:off x="3352800" y="4291013"/>
            <a:ext cx="2514600" cy="2154237"/>
          </a:xfrm>
          <a:prstGeom prst="rect">
            <a:avLst/>
          </a:prstGeom>
          <a:noFill/>
          <a:ln w="38100">
            <a:noFill/>
            <a:prstDash val="dash"/>
            <a:miter lim="800000"/>
            <a:headEnd/>
            <a:tailEnd/>
          </a:ln>
          <a:effectLst/>
        </p:spPr>
        <p:txBody>
          <a:bodyPr>
            <a:spAutoFit/>
          </a:bodyPr>
          <a:lstStyle/>
          <a:p>
            <a:pPr algn="l">
              <a:spcBef>
                <a:spcPct val="50000"/>
              </a:spcBef>
              <a:defRPr/>
            </a:pPr>
            <a:r>
              <a:rPr lang="en-GB" sz="1800">
                <a:effectLst>
                  <a:outerShdw blurRad="38100" dist="38100" dir="2700000" algn="tl">
                    <a:srgbClr val="000000"/>
                  </a:outerShdw>
                </a:effectLst>
              </a:rPr>
              <a:t>Abnormal function</a:t>
            </a:r>
          </a:p>
          <a:p>
            <a:pPr algn="l">
              <a:spcBef>
                <a:spcPct val="50000"/>
              </a:spcBef>
              <a:defRPr/>
            </a:pPr>
            <a:r>
              <a:rPr lang="en-GB" sz="1800">
                <a:effectLst>
                  <a:outerShdw blurRad="38100" dist="38100" dir="2700000" algn="tl">
                    <a:srgbClr val="000000"/>
                  </a:outerShdw>
                </a:effectLst>
              </a:rPr>
              <a:t>PET mismatch</a:t>
            </a:r>
          </a:p>
          <a:p>
            <a:pPr algn="l">
              <a:spcBef>
                <a:spcPct val="50000"/>
              </a:spcBef>
              <a:defRPr/>
            </a:pPr>
            <a:r>
              <a:rPr lang="en-GB" sz="1800">
                <a:effectLst>
                  <a:outerShdw blurRad="38100" dist="38100" dir="2700000" algn="tl">
                    <a:srgbClr val="000000"/>
                  </a:outerShdw>
                </a:effectLst>
              </a:rPr>
              <a:t>Preservation of myocytes</a:t>
            </a:r>
          </a:p>
          <a:p>
            <a:pPr algn="l">
              <a:spcBef>
                <a:spcPct val="50000"/>
              </a:spcBef>
              <a:defRPr/>
            </a:pPr>
            <a:r>
              <a:rPr lang="en-GB" sz="1800">
                <a:effectLst>
                  <a:outerShdw blurRad="38100" dist="38100" dir="2700000" algn="tl">
                    <a:srgbClr val="000000"/>
                  </a:outerShdw>
                </a:effectLst>
              </a:rPr>
              <a:t>Accumulation of glycogen</a:t>
            </a:r>
          </a:p>
        </p:txBody>
      </p:sp>
      <p:sp>
        <p:nvSpPr>
          <p:cNvPr id="150534" name="Text Box 6"/>
          <p:cNvSpPr txBox="1">
            <a:spLocks noChangeArrowheads="1"/>
          </p:cNvSpPr>
          <p:nvPr/>
        </p:nvSpPr>
        <p:spPr bwMode="auto">
          <a:xfrm>
            <a:off x="6096000" y="4291013"/>
            <a:ext cx="2514600" cy="1879600"/>
          </a:xfrm>
          <a:prstGeom prst="rect">
            <a:avLst/>
          </a:prstGeom>
          <a:noFill/>
          <a:ln w="38100">
            <a:noFill/>
            <a:prstDash val="dash"/>
            <a:miter lim="800000"/>
            <a:headEnd/>
            <a:tailEnd/>
          </a:ln>
          <a:effectLst/>
        </p:spPr>
        <p:txBody>
          <a:bodyPr>
            <a:spAutoFit/>
          </a:bodyPr>
          <a:lstStyle/>
          <a:p>
            <a:pPr algn="l">
              <a:spcBef>
                <a:spcPct val="50000"/>
              </a:spcBef>
              <a:defRPr/>
            </a:pPr>
            <a:r>
              <a:rPr lang="en-GB" sz="1800">
                <a:effectLst>
                  <a:outerShdw blurRad="38100" dist="38100" dir="2700000" algn="tl">
                    <a:srgbClr val="000000"/>
                  </a:outerShdw>
                </a:effectLst>
              </a:rPr>
              <a:t>Abnormal function</a:t>
            </a:r>
          </a:p>
          <a:p>
            <a:pPr algn="l">
              <a:spcBef>
                <a:spcPct val="50000"/>
              </a:spcBef>
              <a:defRPr/>
            </a:pPr>
            <a:r>
              <a:rPr lang="en-GB" sz="1800">
                <a:effectLst>
                  <a:outerShdw blurRad="38100" dist="38100" dir="2700000" algn="tl">
                    <a:srgbClr val="000000"/>
                  </a:outerShdw>
                </a:effectLst>
              </a:rPr>
              <a:t>PET match</a:t>
            </a:r>
          </a:p>
          <a:p>
            <a:pPr algn="l">
              <a:spcBef>
                <a:spcPct val="50000"/>
              </a:spcBef>
              <a:defRPr/>
            </a:pPr>
            <a:r>
              <a:rPr lang="en-GB" sz="1800">
                <a:effectLst>
                  <a:outerShdw blurRad="38100" dist="38100" dir="2700000" algn="tl">
                    <a:srgbClr val="000000"/>
                  </a:outerShdw>
                </a:effectLst>
              </a:rPr>
              <a:t>Loss of myocytes</a:t>
            </a:r>
          </a:p>
          <a:p>
            <a:pPr algn="l">
              <a:spcBef>
                <a:spcPct val="50000"/>
              </a:spcBef>
              <a:defRPr/>
            </a:pPr>
            <a:r>
              <a:rPr lang="en-GB" sz="1800">
                <a:effectLst>
                  <a:outerShdw blurRad="38100" dist="38100" dir="2700000" algn="tl">
                    <a:srgbClr val="000000"/>
                  </a:outerShdw>
                </a:effectLst>
              </a:rPr>
              <a:t>Extensive connective tissue</a:t>
            </a:r>
          </a:p>
        </p:txBody>
      </p:sp>
      <p:sp>
        <p:nvSpPr>
          <p:cNvPr id="150535" name="Text Box 7"/>
          <p:cNvSpPr txBox="1">
            <a:spLocks noChangeArrowheads="1"/>
          </p:cNvSpPr>
          <p:nvPr/>
        </p:nvSpPr>
        <p:spPr bwMode="auto">
          <a:xfrm>
            <a:off x="669925" y="1143000"/>
            <a:ext cx="5307013" cy="396875"/>
          </a:xfrm>
          <a:prstGeom prst="rect">
            <a:avLst/>
          </a:prstGeom>
          <a:noFill/>
          <a:ln w="38100">
            <a:noFill/>
            <a:prstDash val="dash"/>
            <a:miter lim="800000"/>
            <a:headEnd/>
            <a:tailEnd/>
          </a:ln>
          <a:effectLst/>
        </p:spPr>
        <p:txBody>
          <a:bodyPr wrap="none">
            <a:spAutoFit/>
          </a:bodyPr>
          <a:lstStyle/>
          <a:p>
            <a:pPr algn="l">
              <a:defRPr/>
            </a:pPr>
            <a:r>
              <a:rPr lang="en-GB" i="1">
                <a:solidFill>
                  <a:srgbClr val="FFFF00"/>
                </a:solidFill>
                <a:effectLst>
                  <a:outerShdw blurRad="38100" dist="38100" dir="2700000" algn="tl">
                    <a:srgbClr val="000000"/>
                  </a:outerShdw>
                </a:effectLst>
              </a:rPr>
              <a:t>Maes A, et al.  Circulation 1994; 90:735-45</a:t>
            </a:r>
          </a:p>
        </p:txBody>
      </p:sp>
      <p:pic>
        <p:nvPicPr>
          <p:cNvPr id="30727" name="Picture 8"/>
          <p:cNvPicPr>
            <a:picLocks noChangeAspect="1" noChangeArrowheads="1"/>
          </p:cNvPicPr>
          <p:nvPr/>
        </p:nvPicPr>
        <p:blipFill>
          <a:blip r:embed="rId3" cstate="print"/>
          <a:srcRect/>
          <a:stretch>
            <a:fillRect/>
          </a:stretch>
        </p:blipFill>
        <p:spPr bwMode="auto">
          <a:xfrm>
            <a:off x="762000" y="1981200"/>
            <a:ext cx="7620000" cy="215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GB" sz="2800" smtClean="0"/>
              <a:t>Increasing loss of contractile material</a:t>
            </a:r>
          </a:p>
        </p:txBody>
      </p:sp>
      <p:sp>
        <p:nvSpPr>
          <p:cNvPr id="151556" name="Text Box 4"/>
          <p:cNvSpPr txBox="1">
            <a:spLocks noChangeArrowheads="1"/>
          </p:cNvSpPr>
          <p:nvPr/>
        </p:nvSpPr>
        <p:spPr bwMode="auto">
          <a:xfrm>
            <a:off x="669925" y="1203325"/>
            <a:ext cx="6019800" cy="396875"/>
          </a:xfrm>
          <a:prstGeom prst="rect">
            <a:avLst/>
          </a:prstGeom>
          <a:noFill/>
          <a:ln w="38100">
            <a:noFill/>
            <a:prstDash val="dash"/>
            <a:miter lim="800000"/>
            <a:headEnd/>
            <a:tailEnd/>
          </a:ln>
          <a:effectLst/>
        </p:spPr>
        <p:txBody>
          <a:bodyPr wrap="none">
            <a:spAutoFit/>
          </a:bodyPr>
          <a:lstStyle/>
          <a:p>
            <a:pPr algn="l">
              <a:defRPr/>
            </a:pPr>
            <a:r>
              <a:rPr lang="en-GB" i="1">
                <a:solidFill>
                  <a:srgbClr val="FFFF00"/>
                </a:solidFill>
                <a:effectLst>
                  <a:outerShdw blurRad="38100" dist="38100" dir="2700000" algn="tl">
                    <a:srgbClr val="000000"/>
                  </a:outerShdw>
                </a:effectLst>
              </a:rPr>
              <a:t>Flameng W, et al.  Am Heart J 1981; 102: 846-56</a:t>
            </a:r>
          </a:p>
        </p:txBody>
      </p:sp>
      <p:pic>
        <p:nvPicPr>
          <p:cNvPr id="31748" name="Picture 5"/>
          <p:cNvPicPr>
            <a:picLocks noChangeAspect="1" noChangeArrowheads="1"/>
          </p:cNvPicPr>
          <p:nvPr/>
        </p:nvPicPr>
        <p:blipFill>
          <a:blip r:embed="rId3" cstate="print"/>
          <a:srcRect/>
          <a:stretch>
            <a:fillRect/>
          </a:stretch>
        </p:blipFill>
        <p:spPr bwMode="auto">
          <a:xfrm>
            <a:off x="762000" y="2222500"/>
            <a:ext cx="7620000" cy="356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GB" smtClean="0"/>
              <a:t>Gap junction distribution</a:t>
            </a:r>
          </a:p>
        </p:txBody>
      </p:sp>
      <p:sp>
        <p:nvSpPr>
          <p:cNvPr id="152580" name="Text Box 4"/>
          <p:cNvSpPr txBox="1">
            <a:spLocks noChangeArrowheads="1"/>
          </p:cNvSpPr>
          <p:nvPr/>
        </p:nvSpPr>
        <p:spPr bwMode="auto">
          <a:xfrm>
            <a:off x="669925" y="1160463"/>
            <a:ext cx="6019800" cy="701675"/>
          </a:xfrm>
          <a:prstGeom prst="rect">
            <a:avLst/>
          </a:prstGeom>
          <a:noFill/>
          <a:ln w="38100">
            <a:noFill/>
            <a:prstDash val="dash"/>
            <a:miter lim="800000"/>
            <a:headEnd/>
            <a:tailEnd/>
          </a:ln>
          <a:effectLst/>
        </p:spPr>
        <p:txBody>
          <a:bodyPr wrap="none">
            <a:spAutoFit/>
          </a:bodyPr>
          <a:lstStyle/>
          <a:p>
            <a:pPr algn="l">
              <a:defRPr/>
            </a:pPr>
            <a:r>
              <a:rPr lang="en-GB" i="1">
                <a:solidFill>
                  <a:srgbClr val="FFFF00"/>
                </a:solidFill>
                <a:effectLst>
                  <a:outerShdw blurRad="38100" dist="38100" dir="2700000" algn="tl">
                    <a:srgbClr val="000000"/>
                  </a:outerShdw>
                </a:effectLst>
              </a:rPr>
              <a:t>Kaprielian RR, et al.  Circulation 1998: 97: 651-60</a:t>
            </a:r>
          </a:p>
          <a:p>
            <a:pPr algn="l">
              <a:defRPr/>
            </a:pPr>
            <a:r>
              <a:rPr lang="en-GB">
                <a:effectLst>
                  <a:outerShdw blurRad="38100" dist="38100" dir="2700000" algn="tl">
                    <a:srgbClr val="000000"/>
                  </a:outerShdw>
                </a:effectLst>
              </a:rPr>
              <a:t>Connexin-43 immunocytochemistry</a:t>
            </a:r>
          </a:p>
        </p:txBody>
      </p:sp>
      <p:sp>
        <p:nvSpPr>
          <p:cNvPr id="152581" name="Text Box 5"/>
          <p:cNvSpPr txBox="1">
            <a:spLocks noChangeArrowheads="1"/>
          </p:cNvSpPr>
          <p:nvPr/>
        </p:nvSpPr>
        <p:spPr bwMode="auto">
          <a:xfrm>
            <a:off x="1363663" y="5151438"/>
            <a:ext cx="1141412" cy="457200"/>
          </a:xfrm>
          <a:prstGeom prst="rect">
            <a:avLst/>
          </a:prstGeom>
          <a:noFill/>
          <a:ln w="38100">
            <a:noFill/>
            <a:prstDash val="dash"/>
            <a:miter lim="800000"/>
            <a:headEnd/>
            <a:tailEnd/>
          </a:ln>
          <a:effectLst/>
        </p:spPr>
        <p:txBody>
          <a:bodyPr wrap="none">
            <a:spAutoFit/>
          </a:bodyPr>
          <a:lstStyle/>
          <a:p>
            <a:pPr>
              <a:defRPr/>
            </a:pPr>
            <a:r>
              <a:rPr lang="en-GB" sz="2400" b="1">
                <a:effectLst>
                  <a:outerShdw blurRad="38100" dist="38100" dir="2700000" algn="tl">
                    <a:srgbClr val="000000"/>
                  </a:outerShdw>
                </a:effectLst>
              </a:rPr>
              <a:t>normal</a:t>
            </a:r>
          </a:p>
        </p:txBody>
      </p:sp>
      <p:sp>
        <p:nvSpPr>
          <p:cNvPr id="152582" name="Text Box 6"/>
          <p:cNvSpPr txBox="1">
            <a:spLocks noChangeArrowheads="1"/>
          </p:cNvSpPr>
          <p:nvPr/>
        </p:nvSpPr>
        <p:spPr bwMode="auto">
          <a:xfrm>
            <a:off x="3663950" y="5151438"/>
            <a:ext cx="1570038" cy="457200"/>
          </a:xfrm>
          <a:prstGeom prst="rect">
            <a:avLst/>
          </a:prstGeom>
          <a:noFill/>
          <a:ln w="38100">
            <a:noFill/>
            <a:prstDash val="dash"/>
            <a:miter lim="800000"/>
            <a:headEnd/>
            <a:tailEnd/>
          </a:ln>
          <a:effectLst/>
        </p:spPr>
        <p:txBody>
          <a:bodyPr wrap="none">
            <a:spAutoFit/>
          </a:bodyPr>
          <a:lstStyle/>
          <a:p>
            <a:pPr>
              <a:defRPr/>
            </a:pPr>
            <a:r>
              <a:rPr lang="en-GB" sz="2400" b="1">
                <a:effectLst>
                  <a:outerShdw blurRad="38100" dist="38100" dir="2700000" algn="tl">
                    <a:srgbClr val="000000"/>
                  </a:outerShdw>
                </a:effectLst>
              </a:rPr>
              <a:t>ischaemic</a:t>
            </a:r>
          </a:p>
        </p:txBody>
      </p:sp>
      <p:sp>
        <p:nvSpPr>
          <p:cNvPr id="152583" name="Text Box 7"/>
          <p:cNvSpPr txBox="1">
            <a:spLocks noChangeArrowheads="1"/>
          </p:cNvSpPr>
          <p:nvPr/>
        </p:nvSpPr>
        <p:spPr bwMode="auto">
          <a:xfrm>
            <a:off x="6283325" y="5151438"/>
            <a:ext cx="1824038" cy="457200"/>
          </a:xfrm>
          <a:prstGeom prst="rect">
            <a:avLst/>
          </a:prstGeom>
          <a:noFill/>
          <a:ln w="38100">
            <a:noFill/>
            <a:prstDash val="dash"/>
            <a:miter lim="800000"/>
            <a:headEnd/>
            <a:tailEnd/>
          </a:ln>
          <a:effectLst/>
        </p:spPr>
        <p:txBody>
          <a:bodyPr wrap="none">
            <a:spAutoFit/>
          </a:bodyPr>
          <a:lstStyle/>
          <a:p>
            <a:pPr>
              <a:defRPr/>
            </a:pPr>
            <a:r>
              <a:rPr lang="en-GB" sz="2400" b="1">
                <a:effectLst>
                  <a:outerShdw blurRad="38100" dist="38100" dir="2700000" algn="tl">
                    <a:srgbClr val="000000"/>
                  </a:outerShdw>
                </a:effectLst>
              </a:rPr>
              <a:t>hibernating</a:t>
            </a:r>
          </a:p>
        </p:txBody>
      </p:sp>
      <p:pic>
        <p:nvPicPr>
          <p:cNvPr id="32775" name="Picture 8"/>
          <p:cNvPicPr>
            <a:picLocks noChangeAspect="1" noChangeArrowheads="1"/>
          </p:cNvPicPr>
          <p:nvPr/>
        </p:nvPicPr>
        <p:blipFill>
          <a:blip r:embed="rId3" cstate="print"/>
          <a:srcRect/>
          <a:stretch>
            <a:fillRect/>
          </a:stretch>
        </p:blipFill>
        <p:spPr bwMode="auto">
          <a:xfrm>
            <a:off x="762000" y="2244725"/>
            <a:ext cx="7620000" cy="286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en-GB" smtClean="0"/>
              <a:t>Summary</a:t>
            </a:r>
          </a:p>
        </p:txBody>
      </p:sp>
      <p:sp>
        <p:nvSpPr>
          <p:cNvPr id="181251" name="Rectangle 3"/>
          <p:cNvSpPr>
            <a:spLocks noGrp="1" noChangeArrowheads="1"/>
          </p:cNvSpPr>
          <p:nvPr>
            <p:ph type="body" idx="1"/>
          </p:nvPr>
        </p:nvSpPr>
        <p:spPr>
          <a:xfrm>
            <a:off x="685800" y="1676400"/>
            <a:ext cx="8062913" cy="4724400"/>
          </a:xfrm>
        </p:spPr>
        <p:txBody>
          <a:bodyPr/>
          <a:lstStyle/>
          <a:p>
            <a:pPr eaLnBrk="1" hangingPunct="1">
              <a:spcAft>
                <a:spcPct val="50000"/>
              </a:spcAft>
              <a:buFontTx/>
              <a:buNone/>
              <a:defRPr/>
            </a:pPr>
            <a:r>
              <a:rPr lang="en-GB" sz="2400" b="1" smtClean="0">
                <a:solidFill>
                  <a:srgbClr val="FFFF00"/>
                </a:solidFill>
              </a:rPr>
              <a:t>Hibernating myocardium is</a:t>
            </a:r>
          </a:p>
          <a:p>
            <a:pPr eaLnBrk="1" hangingPunct="1">
              <a:spcAft>
                <a:spcPct val="50000"/>
              </a:spcAft>
              <a:defRPr/>
            </a:pPr>
            <a:r>
              <a:rPr lang="en-GB" sz="2400" smtClean="0"/>
              <a:t>viable myocardium</a:t>
            </a:r>
          </a:p>
          <a:p>
            <a:pPr eaLnBrk="1" hangingPunct="1">
              <a:spcAft>
                <a:spcPct val="50000"/>
              </a:spcAft>
              <a:defRPr/>
            </a:pPr>
            <a:r>
              <a:rPr lang="en-GB" sz="2400" smtClean="0"/>
              <a:t>akinetic myocardium</a:t>
            </a:r>
          </a:p>
          <a:p>
            <a:pPr eaLnBrk="1" hangingPunct="1">
              <a:spcAft>
                <a:spcPct val="50000"/>
              </a:spcAft>
              <a:defRPr/>
            </a:pPr>
            <a:r>
              <a:rPr lang="en-GB" sz="2400" smtClean="0"/>
              <a:t>an ischaemic syndrome</a:t>
            </a:r>
          </a:p>
          <a:p>
            <a:pPr eaLnBrk="1" hangingPunct="1">
              <a:spcAft>
                <a:spcPct val="50000"/>
              </a:spcAft>
              <a:defRPr/>
            </a:pPr>
            <a:r>
              <a:rPr lang="en-GB" sz="2400" smtClean="0"/>
              <a:t>improves function after revascularisation</a:t>
            </a:r>
          </a:p>
          <a:p>
            <a:pPr eaLnBrk="1" hangingPunct="1">
              <a:spcAft>
                <a:spcPct val="50000"/>
              </a:spcAft>
              <a:defRPr/>
            </a:pPr>
            <a:r>
              <a:rPr lang="en-GB" sz="2400" smtClean="0"/>
              <a:t>initially repetitive stunning (functional hibernation)</a:t>
            </a:r>
          </a:p>
          <a:p>
            <a:pPr eaLnBrk="1" hangingPunct="1">
              <a:spcAft>
                <a:spcPct val="50000"/>
              </a:spcAft>
              <a:defRPr/>
            </a:pPr>
            <a:r>
              <a:rPr lang="en-GB" sz="2400" smtClean="0"/>
              <a:t>later structural changes (structural hibernation)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defRPr/>
            </a:pPr>
            <a:r>
              <a:rPr lang="en-GB" smtClean="0"/>
              <a:t>Structure of session</a:t>
            </a:r>
          </a:p>
        </p:txBody>
      </p:sp>
      <p:sp>
        <p:nvSpPr>
          <p:cNvPr id="182275" name="Rectangle 3"/>
          <p:cNvSpPr>
            <a:spLocks noGrp="1" noChangeArrowheads="1"/>
          </p:cNvSpPr>
          <p:nvPr>
            <p:ph type="body" idx="1"/>
          </p:nvPr>
        </p:nvSpPr>
        <p:spPr/>
        <p:txBody>
          <a:bodyPr/>
          <a:lstStyle/>
          <a:p>
            <a:pPr eaLnBrk="1" hangingPunct="1">
              <a:spcAft>
                <a:spcPct val="100000"/>
              </a:spcAft>
              <a:defRPr/>
            </a:pPr>
            <a:r>
              <a:rPr lang="en-GB" sz="2800" smtClean="0"/>
              <a:t>What is hibernating myocardium?</a:t>
            </a:r>
          </a:p>
          <a:p>
            <a:pPr eaLnBrk="1" hangingPunct="1">
              <a:spcAft>
                <a:spcPct val="100000"/>
              </a:spcAft>
              <a:defRPr/>
            </a:pPr>
            <a:r>
              <a:rPr lang="en-GB" sz="2800" smtClean="0"/>
              <a:t>How can it be detected?</a:t>
            </a:r>
          </a:p>
          <a:p>
            <a:pPr eaLnBrk="1" hangingPunct="1">
              <a:spcAft>
                <a:spcPct val="100000"/>
              </a:spcAft>
              <a:defRPr/>
            </a:pPr>
            <a:r>
              <a:rPr lang="en-GB" sz="2800" smtClean="0"/>
              <a:t>Case examples</a:t>
            </a:r>
          </a:p>
          <a:p>
            <a:pPr eaLnBrk="1" hangingPunct="1">
              <a:spcAft>
                <a:spcPct val="100000"/>
              </a:spcAft>
              <a:defRPr/>
            </a:pPr>
            <a:r>
              <a:rPr lang="en-GB" sz="2800" smtClean="0"/>
              <a:t>Imaging and ischaemic LV dysfunction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182275">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1000" fill="hold"/>
                                        <p:tgtEl>
                                          <p:spTgt spid="182275">
                                            <p:txEl>
                                              <p:pRg st="2" end="2"/>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182275">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pPr algn="ctr" eaLnBrk="1" hangingPunct="1">
              <a:defRPr/>
            </a:pPr>
            <a:r>
              <a:rPr lang="en-GB"/>
              <a:t>What is heart failure?</a:t>
            </a:r>
          </a:p>
        </p:txBody>
      </p:sp>
      <p:sp>
        <p:nvSpPr>
          <p:cNvPr id="411651" name="Rectangle 3"/>
          <p:cNvSpPr>
            <a:spLocks noGrp="1" noChangeArrowheads="1"/>
          </p:cNvSpPr>
          <p:nvPr>
            <p:ph type="body" idx="1"/>
          </p:nvPr>
        </p:nvSpPr>
        <p:spPr>
          <a:xfrm>
            <a:off x="685800" y="1484313"/>
            <a:ext cx="7772400" cy="4724400"/>
          </a:xfrm>
        </p:spPr>
        <p:txBody>
          <a:bodyPr/>
          <a:lstStyle/>
          <a:p>
            <a:pPr eaLnBrk="1" hangingPunct="1">
              <a:defRPr/>
            </a:pPr>
            <a:r>
              <a:rPr lang="en-GB" sz="2400"/>
              <a:t>Cardiac output that is insufficient to meet the needs of the body</a:t>
            </a:r>
          </a:p>
          <a:p>
            <a:pPr lvl="1" eaLnBrk="1" hangingPunct="1">
              <a:defRPr/>
            </a:pPr>
            <a:endParaRPr lang="en-GB" sz="2000"/>
          </a:p>
          <a:p>
            <a:pPr lvl="1" eaLnBrk="1" hangingPunct="1">
              <a:defRPr/>
            </a:pPr>
            <a:r>
              <a:rPr lang="en-GB" sz="2000"/>
              <a:t>Myocardial dysfunction			IHD, CM</a:t>
            </a:r>
          </a:p>
          <a:p>
            <a:pPr lvl="1" eaLnBrk="1" hangingPunct="1">
              <a:defRPr/>
            </a:pPr>
            <a:r>
              <a:rPr lang="en-GB" sz="2000"/>
              <a:t>Volume overload				AR, MR</a:t>
            </a:r>
          </a:p>
          <a:p>
            <a:pPr lvl="1" eaLnBrk="1" hangingPunct="1">
              <a:defRPr/>
            </a:pPr>
            <a:r>
              <a:rPr lang="en-GB" sz="2000"/>
              <a:t>Obstruction				AS, HCM</a:t>
            </a:r>
          </a:p>
          <a:p>
            <a:pPr lvl="1" eaLnBrk="1" hangingPunct="1">
              <a:defRPr/>
            </a:pPr>
            <a:r>
              <a:rPr lang="en-GB" sz="2000"/>
              <a:t>Diastolic dysfunction			constriction</a:t>
            </a:r>
          </a:p>
          <a:p>
            <a:pPr lvl="1" eaLnBrk="1" hangingPunct="1">
              <a:defRPr/>
            </a:pPr>
            <a:r>
              <a:rPr lang="en-GB" sz="2000"/>
              <a:t>Mechanical problems			LV aneurysm</a:t>
            </a:r>
          </a:p>
          <a:p>
            <a:pPr lvl="1" eaLnBrk="1" hangingPunct="1">
              <a:defRPr/>
            </a:pPr>
            <a:r>
              <a:rPr lang="en-GB" sz="2000"/>
              <a:t>Rhythm disturbance			AF</a:t>
            </a:r>
          </a:p>
          <a:p>
            <a:pPr lvl="1" eaLnBrk="1" hangingPunct="1">
              <a:defRPr/>
            </a:pPr>
            <a:r>
              <a:rPr lang="en-GB" sz="2000"/>
              <a:t>High output				shunts</a:t>
            </a:r>
          </a:p>
          <a:p>
            <a:pPr eaLnBrk="1" hangingPunct="1">
              <a:defRPr/>
            </a:pPr>
            <a:endParaRPr lang="en-GB" sz="2400"/>
          </a:p>
        </p:txBody>
      </p:sp>
      <p:graphicFrame>
        <p:nvGraphicFramePr>
          <p:cNvPr id="20484" name="Object 2"/>
          <p:cNvGraphicFramePr>
            <a:graphicFrameLocks noChangeAspect="1"/>
          </p:cNvGraphicFramePr>
          <p:nvPr/>
        </p:nvGraphicFramePr>
        <p:xfrm>
          <a:off x="3490913" y="4679950"/>
          <a:ext cx="4537075" cy="2493963"/>
        </p:xfrm>
        <a:graphic>
          <a:graphicData uri="http://schemas.openxmlformats.org/presentationml/2006/ole">
            <mc:AlternateContent xmlns:mc="http://schemas.openxmlformats.org/markup-compatibility/2006">
              <mc:Choice xmlns:v="urn:schemas-microsoft-com:vml" Requires="v">
                <p:oleObj spid="_x0000_s20490" r:id="rId5" imgW="4535817" imgH="2493480" progId="Excel.Chart.8">
                  <p:embed/>
                </p:oleObj>
              </mc:Choice>
              <mc:Fallback>
                <p:oleObj r:id="rId5" imgW="4535817" imgH="2493480" progId="Excel.Char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0913" y="4679950"/>
                        <a:ext cx="4537075" cy="249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Freeform 6"/>
          <p:cNvSpPr>
            <a:spLocks/>
          </p:cNvSpPr>
          <p:nvPr/>
        </p:nvSpPr>
        <p:spPr bwMode="auto">
          <a:xfrm>
            <a:off x="6948488" y="2852738"/>
            <a:ext cx="1295400" cy="3097212"/>
          </a:xfrm>
          <a:custGeom>
            <a:avLst/>
            <a:gdLst>
              <a:gd name="T0" fmla="*/ 544 w 816"/>
              <a:gd name="T1" fmla="*/ 0 h 1951"/>
              <a:gd name="T2" fmla="*/ 816 w 816"/>
              <a:gd name="T3" fmla="*/ 0 h 1951"/>
              <a:gd name="T4" fmla="*/ 816 w 816"/>
              <a:gd name="T5" fmla="*/ 1951 h 1951"/>
              <a:gd name="T6" fmla="*/ 0 w 816"/>
              <a:gd name="T7" fmla="*/ 1951 h 1951"/>
              <a:gd name="T8" fmla="*/ 0 60000 65536"/>
              <a:gd name="T9" fmla="*/ 0 60000 65536"/>
              <a:gd name="T10" fmla="*/ 0 60000 65536"/>
              <a:gd name="T11" fmla="*/ 0 60000 65536"/>
              <a:gd name="T12" fmla="*/ 0 w 816"/>
              <a:gd name="T13" fmla="*/ 0 h 1951"/>
              <a:gd name="T14" fmla="*/ 816 w 816"/>
              <a:gd name="T15" fmla="*/ 1951 h 1951"/>
            </a:gdLst>
            <a:ahLst/>
            <a:cxnLst>
              <a:cxn ang="T8">
                <a:pos x="T0" y="T1"/>
              </a:cxn>
              <a:cxn ang="T9">
                <a:pos x="T2" y="T3"/>
              </a:cxn>
              <a:cxn ang="T10">
                <a:pos x="T4" y="T5"/>
              </a:cxn>
              <a:cxn ang="T11">
                <a:pos x="T6" y="T7"/>
              </a:cxn>
            </a:cxnLst>
            <a:rect l="T12" t="T13" r="T14" b="T15"/>
            <a:pathLst>
              <a:path w="816" h="1951">
                <a:moveTo>
                  <a:pt x="544" y="0"/>
                </a:moveTo>
                <a:lnTo>
                  <a:pt x="816" y="0"/>
                </a:lnTo>
                <a:lnTo>
                  <a:pt x="816" y="1951"/>
                </a:lnTo>
                <a:lnTo>
                  <a:pt x="0" y="1951"/>
                </a:lnTo>
              </a:path>
            </a:pathLst>
          </a:custGeom>
          <a:noFill/>
          <a:ln w="38100">
            <a:solidFill>
              <a:srgbClr val="99CCFF"/>
            </a:solidFill>
            <a:round/>
            <a:headEnd/>
            <a:tailEnd type="arrow" w="med" len="med"/>
          </a:ln>
        </p:spPr>
        <p:txBody>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en-GB" smtClean="0"/>
              <a:t>Radionuclide imaging</a:t>
            </a:r>
          </a:p>
        </p:txBody>
      </p:sp>
      <p:sp>
        <p:nvSpPr>
          <p:cNvPr id="223235" name="Rectangle 3"/>
          <p:cNvSpPr>
            <a:spLocks noGrp="1" noChangeArrowheads="1"/>
          </p:cNvSpPr>
          <p:nvPr>
            <p:ph type="body" idx="1"/>
          </p:nvPr>
        </p:nvSpPr>
        <p:spPr>
          <a:xfrm>
            <a:off x="685800" y="1676400"/>
            <a:ext cx="7989888" cy="4724400"/>
          </a:xfrm>
        </p:spPr>
        <p:txBody>
          <a:bodyPr/>
          <a:lstStyle/>
          <a:p>
            <a:pPr eaLnBrk="1" hangingPunct="1">
              <a:spcAft>
                <a:spcPct val="100000"/>
              </a:spcAft>
              <a:defRPr/>
            </a:pPr>
            <a:r>
              <a:rPr lang="en-GB" sz="2800" smtClean="0"/>
              <a:t>Ventricular function</a:t>
            </a:r>
          </a:p>
          <a:p>
            <a:pPr eaLnBrk="1" hangingPunct="1">
              <a:spcAft>
                <a:spcPct val="100000"/>
              </a:spcAft>
              <a:defRPr/>
            </a:pPr>
            <a:r>
              <a:rPr lang="en-GB" sz="2800" smtClean="0"/>
              <a:t>Myocardial perfusion		= hibernation </a:t>
            </a:r>
          </a:p>
          <a:p>
            <a:pPr eaLnBrk="1" hangingPunct="1">
              <a:spcAft>
                <a:spcPct val="100000"/>
              </a:spcAft>
              <a:defRPr/>
            </a:pPr>
            <a:r>
              <a:rPr lang="en-GB" sz="2800" smtClean="0"/>
              <a:t>Myocardial viability</a:t>
            </a:r>
          </a:p>
          <a:p>
            <a:pPr eaLnBrk="1" hangingPunct="1">
              <a:spcAft>
                <a:spcPct val="100000"/>
              </a:spcAft>
              <a:defRPr/>
            </a:pPr>
            <a:r>
              <a:rPr lang="en-GB" sz="2800" smtClean="0"/>
              <a:t>Myocardial metabolism</a:t>
            </a:r>
          </a:p>
          <a:p>
            <a:pPr eaLnBrk="1" hangingPunct="1">
              <a:spcAft>
                <a:spcPct val="100000"/>
              </a:spcAft>
              <a:defRPr/>
            </a:pPr>
            <a:r>
              <a:rPr lang="en-GB" sz="2800" smtClean="0"/>
              <a:t>Neuroendocrine function</a:t>
            </a:r>
          </a:p>
        </p:txBody>
      </p:sp>
      <p:sp>
        <p:nvSpPr>
          <p:cNvPr id="35844" name="Freeform 4"/>
          <p:cNvSpPr>
            <a:spLocks/>
          </p:cNvSpPr>
          <p:nvPr/>
        </p:nvSpPr>
        <p:spPr bwMode="auto">
          <a:xfrm>
            <a:off x="5219700" y="1928813"/>
            <a:ext cx="360363" cy="1944687"/>
          </a:xfrm>
          <a:custGeom>
            <a:avLst/>
            <a:gdLst>
              <a:gd name="T0" fmla="*/ 0 w 227"/>
              <a:gd name="T1" fmla="*/ 0 h 1225"/>
              <a:gd name="T2" fmla="*/ 227 w 227"/>
              <a:gd name="T3" fmla="*/ 0 h 1225"/>
              <a:gd name="T4" fmla="*/ 227 w 227"/>
              <a:gd name="T5" fmla="*/ 1225 h 1225"/>
              <a:gd name="T6" fmla="*/ 46 w 227"/>
              <a:gd name="T7" fmla="*/ 1225 h 1225"/>
              <a:gd name="T8" fmla="*/ 0 60000 65536"/>
              <a:gd name="T9" fmla="*/ 0 60000 65536"/>
              <a:gd name="T10" fmla="*/ 0 60000 65536"/>
              <a:gd name="T11" fmla="*/ 0 60000 65536"/>
              <a:gd name="T12" fmla="*/ 0 w 227"/>
              <a:gd name="T13" fmla="*/ 0 h 1225"/>
              <a:gd name="T14" fmla="*/ 227 w 227"/>
              <a:gd name="T15" fmla="*/ 1225 h 1225"/>
            </a:gdLst>
            <a:ahLst/>
            <a:cxnLst>
              <a:cxn ang="T8">
                <a:pos x="T0" y="T1"/>
              </a:cxn>
              <a:cxn ang="T9">
                <a:pos x="T2" y="T3"/>
              </a:cxn>
              <a:cxn ang="T10">
                <a:pos x="T4" y="T5"/>
              </a:cxn>
              <a:cxn ang="T11">
                <a:pos x="T6" y="T7"/>
              </a:cxn>
            </a:cxnLst>
            <a:rect l="T12" t="T13" r="T14" b="T15"/>
            <a:pathLst>
              <a:path w="227" h="1225">
                <a:moveTo>
                  <a:pt x="0" y="0"/>
                </a:moveTo>
                <a:lnTo>
                  <a:pt x="227" y="0"/>
                </a:lnTo>
                <a:lnTo>
                  <a:pt x="227" y="1225"/>
                </a:lnTo>
                <a:lnTo>
                  <a:pt x="46" y="1225"/>
                </a:lnTo>
              </a:path>
            </a:pathLst>
          </a:custGeom>
          <a:noFill/>
          <a:ln w="38100">
            <a:solidFill>
              <a:schemeClr val="bg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defRPr/>
            </a:pPr>
            <a:r>
              <a:rPr lang="en-GB" smtClean="0"/>
              <a:t>Surrogate definition</a:t>
            </a:r>
            <a:endParaRPr lang="en-US" smtClean="0"/>
          </a:p>
        </p:txBody>
      </p:sp>
      <p:sp>
        <p:nvSpPr>
          <p:cNvPr id="225283" name="Rectangle 3"/>
          <p:cNvSpPr>
            <a:spLocks noGrp="1" noChangeArrowheads="1"/>
          </p:cNvSpPr>
          <p:nvPr>
            <p:ph type="body" sz="half" idx="1"/>
          </p:nvPr>
        </p:nvSpPr>
        <p:spPr>
          <a:xfrm>
            <a:off x="685800" y="1676400"/>
            <a:ext cx="7696200" cy="4724400"/>
          </a:xfrm>
        </p:spPr>
        <p:txBody>
          <a:bodyPr/>
          <a:lstStyle/>
          <a:p>
            <a:pPr marL="533400" indent="-533400" eaLnBrk="1" hangingPunct="1">
              <a:buFontTx/>
              <a:buNone/>
              <a:defRPr/>
            </a:pPr>
            <a:r>
              <a:rPr lang="en-GB" b="1" smtClean="0">
                <a:solidFill>
                  <a:srgbClr val="FFFF00"/>
                </a:solidFill>
              </a:rPr>
              <a:t>Hibernating myocardium is:</a:t>
            </a:r>
          </a:p>
          <a:p>
            <a:pPr marL="533400" indent="-533400" eaLnBrk="1" hangingPunct="1">
              <a:buFontTx/>
              <a:buNone/>
              <a:defRPr/>
            </a:pPr>
            <a:endParaRPr lang="en-GB" sz="3200" smtClean="0">
              <a:solidFill>
                <a:srgbClr val="FFFF00"/>
              </a:solidFill>
            </a:endParaRPr>
          </a:p>
          <a:p>
            <a:pPr marL="533400" indent="-533400" eaLnBrk="1" hangingPunct="1">
              <a:buFontTx/>
              <a:buAutoNum type="arabicPeriod"/>
              <a:defRPr/>
            </a:pPr>
            <a:r>
              <a:rPr lang="en-GB" smtClean="0"/>
              <a:t>viable</a:t>
            </a:r>
            <a:br>
              <a:rPr lang="en-GB" smtClean="0"/>
            </a:br>
            <a:endParaRPr lang="en-GB" smtClean="0"/>
          </a:p>
          <a:p>
            <a:pPr marL="533400" indent="-533400" eaLnBrk="1" hangingPunct="1">
              <a:buFontTx/>
              <a:buAutoNum type="arabicPeriod"/>
              <a:defRPr/>
            </a:pPr>
            <a:r>
              <a:rPr lang="en-GB" smtClean="0"/>
              <a:t>akinetic</a:t>
            </a:r>
            <a:br>
              <a:rPr lang="en-GB" smtClean="0"/>
            </a:br>
            <a:endParaRPr lang="en-GB" smtClean="0"/>
          </a:p>
          <a:p>
            <a:pPr marL="533400" indent="-533400" eaLnBrk="1" hangingPunct="1">
              <a:buFontTx/>
              <a:buAutoNum type="arabicPeriod"/>
              <a:defRPr/>
            </a:pPr>
            <a:r>
              <a:rPr lang="en-GB" smtClean="0"/>
              <a:t>susceptible to ischaemia</a:t>
            </a: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defRPr/>
            </a:pPr>
            <a:r>
              <a:rPr lang="en-GB" smtClean="0"/>
              <a:t>Hibernation – the need for ischaemia</a:t>
            </a:r>
            <a:endParaRPr lang="en-US" smtClean="0"/>
          </a:p>
        </p:txBody>
      </p:sp>
      <p:sp>
        <p:nvSpPr>
          <p:cNvPr id="226307" name="Text Box 3"/>
          <p:cNvSpPr txBox="1">
            <a:spLocks noChangeArrowheads="1"/>
          </p:cNvSpPr>
          <p:nvPr/>
        </p:nvSpPr>
        <p:spPr bwMode="auto">
          <a:xfrm>
            <a:off x="1012825" y="6011863"/>
            <a:ext cx="7292975" cy="366712"/>
          </a:xfrm>
          <a:prstGeom prst="rect">
            <a:avLst/>
          </a:prstGeom>
          <a:noFill/>
          <a:ln w="38100">
            <a:noFill/>
            <a:prstDash val="dash"/>
            <a:miter lim="800000"/>
            <a:headEnd/>
            <a:tailEnd/>
          </a:ln>
          <a:effectLst/>
        </p:spPr>
        <p:txBody>
          <a:bodyPr>
            <a:spAutoFit/>
          </a:bodyPr>
          <a:lstStyle/>
          <a:p>
            <a:pPr algn="l">
              <a:spcBef>
                <a:spcPct val="50000"/>
              </a:spcBef>
              <a:defRPr/>
            </a:pPr>
            <a:r>
              <a:rPr lang="en-GB" sz="1800" i="1">
                <a:solidFill>
                  <a:srgbClr val="FFFF00"/>
                </a:solidFill>
                <a:effectLst>
                  <a:outerShdw blurRad="38100" dist="38100" dir="2700000" algn="tl">
                    <a:srgbClr val="000000"/>
                  </a:outerShdw>
                </a:effectLst>
              </a:rPr>
              <a:t>Kitsiou AN . . . Dilsizian V.  Circulation 1998; 98: 501-8</a:t>
            </a:r>
          </a:p>
        </p:txBody>
      </p:sp>
      <p:pic>
        <p:nvPicPr>
          <p:cNvPr id="37892" name="Picture 4" descr="kitsiou"/>
          <p:cNvPicPr>
            <a:picLocks noChangeAspect="1" noChangeArrowheads="1"/>
          </p:cNvPicPr>
          <p:nvPr/>
        </p:nvPicPr>
        <p:blipFill>
          <a:blip r:embed="rId3" cstate="print"/>
          <a:srcRect/>
          <a:stretch>
            <a:fillRect/>
          </a:stretch>
        </p:blipFill>
        <p:spPr bwMode="auto">
          <a:xfrm>
            <a:off x="2209800" y="1447800"/>
            <a:ext cx="6248400" cy="4192588"/>
          </a:xfrm>
          <a:prstGeom prst="rect">
            <a:avLst/>
          </a:prstGeom>
          <a:noFill/>
          <a:ln w="9525">
            <a:noFill/>
            <a:miter lim="800000"/>
            <a:headEnd/>
            <a:tailEnd/>
          </a:ln>
        </p:spPr>
      </p:pic>
      <p:sp>
        <p:nvSpPr>
          <p:cNvPr id="226309" name="Text Box 5"/>
          <p:cNvSpPr txBox="1">
            <a:spLocks noChangeArrowheads="1"/>
          </p:cNvSpPr>
          <p:nvPr/>
        </p:nvSpPr>
        <p:spPr bwMode="auto">
          <a:xfrm>
            <a:off x="304800" y="2157413"/>
            <a:ext cx="2036763" cy="366712"/>
          </a:xfrm>
          <a:prstGeom prst="rect">
            <a:avLst/>
          </a:prstGeom>
          <a:noFill/>
          <a:ln w="38100">
            <a:noFill/>
            <a:prstDash val="dash"/>
            <a:miter lim="800000"/>
            <a:headEnd/>
            <a:tailEnd/>
          </a:ln>
          <a:effectLst/>
        </p:spPr>
        <p:txBody>
          <a:bodyPr wrap="none">
            <a:spAutoFit/>
          </a:bodyPr>
          <a:lstStyle/>
          <a:p>
            <a:pPr algn="r">
              <a:defRPr/>
            </a:pPr>
            <a:r>
              <a:rPr lang="en-GB" sz="1800">
                <a:effectLst>
                  <a:outerShdw blurRad="38100" dist="38100" dir="2700000" algn="tl">
                    <a:srgbClr val="000000"/>
                  </a:outerShdw>
                </a:effectLst>
              </a:rPr>
              <a:t>Pre-op thickening</a:t>
            </a:r>
          </a:p>
        </p:txBody>
      </p:sp>
      <p:sp>
        <p:nvSpPr>
          <p:cNvPr id="226310" name="Text Box 6"/>
          <p:cNvSpPr txBox="1">
            <a:spLocks noChangeArrowheads="1"/>
          </p:cNvSpPr>
          <p:nvPr/>
        </p:nvSpPr>
        <p:spPr bwMode="auto">
          <a:xfrm>
            <a:off x="325438" y="3367088"/>
            <a:ext cx="1951037" cy="366712"/>
          </a:xfrm>
          <a:prstGeom prst="rect">
            <a:avLst/>
          </a:prstGeom>
          <a:noFill/>
          <a:ln w="38100">
            <a:noFill/>
            <a:prstDash val="dash"/>
            <a:miter lim="800000"/>
            <a:headEnd/>
            <a:tailEnd/>
          </a:ln>
          <a:effectLst/>
        </p:spPr>
        <p:txBody>
          <a:bodyPr wrap="none">
            <a:spAutoFit/>
          </a:bodyPr>
          <a:lstStyle/>
          <a:p>
            <a:pPr algn="r">
              <a:defRPr/>
            </a:pPr>
            <a:r>
              <a:rPr lang="en-GB" sz="1800">
                <a:effectLst>
                  <a:outerShdw blurRad="38100" dist="38100" dir="2700000" algn="tl">
                    <a:srgbClr val="000000"/>
                  </a:outerShdw>
                </a:effectLst>
              </a:rPr>
              <a:t>Thallium pattern</a:t>
            </a:r>
          </a:p>
        </p:txBody>
      </p:sp>
      <p:sp>
        <p:nvSpPr>
          <p:cNvPr id="226311" name="Text Box 7"/>
          <p:cNvSpPr txBox="1">
            <a:spLocks noChangeArrowheads="1"/>
          </p:cNvSpPr>
          <p:nvPr/>
        </p:nvSpPr>
        <p:spPr bwMode="auto">
          <a:xfrm>
            <a:off x="85725" y="4824413"/>
            <a:ext cx="2141538" cy="366712"/>
          </a:xfrm>
          <a:prstGeom prst="rect">
            <a:avLst/>
          </a:prstGeom>
          <a:noFill/>
          <a:ln w="38100">
            <a:noFill/>
            <a:prstDash val="dash"/>
            <a:miter lim="800000"/>
            <a:headEnd/>
            <a:tailEnd/>
          </a:ln>
          <a:effectLst/>
        </p:spPr>
        <p:txBody>
          <a:bodyPr wrap="none">
            <a:spAutoFit/>
          </a:bodyPr>
          <a:lstStyle/>
          <a:p>
            <a:pPr algn="r">
              <a:defRPr/>
            </a:pPr>
            <a:r>
              <a:rPr lang="en-GB" sz="1800">
                <a:effectLst>
                  <a:outerShdw blurRad="38100" dist="38100" dir="2700000" algn="tl">
                    <a:srgbClr val="000000"/>
                  </a:outerShdw>
                </a:effectLst>
              </a:rPr>
              <a:t>Post-op thickening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defRPr/>
            </a:pPr>
            <a:r>
              <a:rPr lang="en-GB" smtClean="0"/>
              <a:t>Surrogate definition</a:t>
            </a:r>
            <a:endParaRPr lang="en-US" smtClean="0"/>
          </a:p>
        </p:txBody>
      </p:sp>
      <p:sp>
        <p:nvSpPr>
          <p:cNvPr id="227331" name="Rectangle 3"/>
          <p:cNvSpPr>
            <a:spLocks noGrp="1" noChangeArrowheads="1"/>
          </p:cNvSpPr>
          <p:nvPr>
            <p:ph type="body" sz="half" idx="1"/>
          </p:nvPr>
        </p:nvSpPr>
        <p:spPr>
          <a:xfrm>
            <a:off x="685800" y="1676400"/>
            <a:ext cx="7696200" cy="4724400"/>
          </a:xfrm>
        </p:spPr>
        <p:txBody>
          <a:bodyPr/>
          <a:lstStyle/>
          <a:p>
            <a:pPr marL="533400" indent="-533400" eaLnBrk="1" hangingPunct="1">
              <a:buFontTx/>
              <a:buNone/>
              <a:defRPr/>
            </a:pPr>
            <a:r>
              <a:rPr lang="en-GB" b="1" smtClean="0"/>
              <a:t> </a:t>
            </a:r>
            <a:r>
              <a:rPr lang="en-GB" b="1" smtClean="0">
                <a:solidFill>
                  <a:srgbClr val="FFFF00"/>
                </a:solidFill>
              </a:rPr>
              <a:t>Hibernating myocardium is:</a:t>
            </a:r>
          </a:p>
          <a:p>
            <a:pPr marL="533400" indent="-533400" eaLnBrk="1" hangingPunct="1">
              <a:buFontTx/>
              <a:buNone/>
              <a:defRPr/>
            </a:pPr>
            <a:endParaRPr lang="en-GB" sz="3200" smtClean="0">
              <a:solidFill>
                <a:srgbClr val="FFFF00"/>
              </a:solidFill>
            </a:endParaRPr>
          </a:p>
          <a:p>
            <a:pPr marL="533400" indent="-533400" eaLnBrk="1" hangingPunct="1">
              <a:buFontTx/>
              <a:buAutoNum type="arabicPeriod"/>
              <a:defRPr/>
            </a:pPr>
            <a:r>
              <a:rPr lang="en-GB" smtClean="0"/>
              <a:t>viable</a:t>
            </a:r>
            <a:br>
              <a:rPr lang="en-GB" smtClean="0"/>
            </a:br>
            <a:endParaRPr lang="en-GB" smtClean="0"/>
          </a:p>
          <a:p>
            <a:pPr marL="533400" indent="-533400" eaLnBrk="1" hangingPunct="1">
              <a:buFontTx/>
              <a:buAutoNum type="arabicPeriod"/>
              <a:defRPr/>
            </a:pPr>
            <a:r>
              <a:rPr lang="en-GB" smtClean="0"/>
              <a:t>akinetic</a:t>
            </a:r>
            <a:br>
              <a:rPr lang="en-GB" smtClean="0"/>
            </a:br>
            <a:endParaRPr lang="en-GB" smtClean="0"/>
          </a:p>
          <a:p>
            <a:pPr marL="533400" indent="-533400" eaLnBrk="1" hangingPunct="1">
              <a:buFontTx/>
              <a:buAutoNum type="arabicPeriod"/>
              <a:defRPr/>
            </a:pPr>
            <a:r>
              <a:rPr lang="en-GB" smtClean="0"/>
              <a:t>susceptible to ischaemia</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27331">
                                            <p:txEl>
                                              <p:pRg st="3" end="3"/>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227331">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GB" smtClean="0"/>
              <a:t>Signals of Viability</a:t>
            </a:r>
          </a:p>
        </p:txBody>
      </p:sp>
      <p:sp>
        <p:nvSpPr>
          <p:cNvPr id="155651" name="Rectangle 3"/>
          <p:cNvSpPr>
            <a:spLocks noGrp="1" noChangeArrowheads="1"/>
          </p:cNvSpPr>
          <p:nvPr>
            <p:ph type="body" idx="1"/>
          </p:nvPr>
        </p:nvSpPr>
        <p:spPr>
          <a:xfrm>
            <a:off x="685800" y="1371600"/>
            <a:ext cx="7772400" cy="4724400"/>
          </a:xfrm>
        </p:spPr>
        <p:txBody>
          <a:bodyPr/>
          <a:lstStyle/>
          <a:p>
            <a:pPr eaLnBrk="1" hangingPunct="1">
              <a:defRPr/>
            </a:pPr>
            <a:r>
              <a:rPr lang="en-GB" sz="2000" smtClean="0">
                <a:solidFill>
                  <a:srgbClr val="FFFF00"/>
                </a:solidFill>
              </a:rPr>
              <a:t>nuclear</a:t>
            </a:r>
          </a:p>
          <a:p>
            <a:pPr lvl="1" eaLnBrk="1" hangingPunct="1">
              <a:defRPr/>
            </a:pPr>
            <a:r>
              <a:rPr lang="en-GB" sz="1800" smtClean="0"/>
              <a:t>thallium 		membrane function</a:t>
            </a:r>
          </a:p>
          <a:p>
            <a:pPr lvl="1" eaLnBrk="1" hangingPunct="1">
              <a:defRPr/>
            </a:pPr>
            <a:r>
              <a:rPr lang="en-GB" sz="1800" smtClean="0"/>
              <a:t>technetium-99m 	membrane and/or mitochondrial function</a:t>
            </a:r>
          </a:p>
          <a:p>
            <a:pPr lvl="1" eaLnBrk="1" hangingPunct="1">
              <a:defRPr/>
            </a:pPr>
            <a:r>
              <a:rPr lang="en-GB" sz="1800" smtClean="0"/>
              <a:t>FDG 		glucose metabolism</a:t>
            </a:r>
          </a:p>
          <a:p>
            <a:pPr lvl="1" eaLnBrk="1" hangingPunct="1">
              <a:defRPr/>
            </a:pPr>
            <a:r>
              <a:rPr lang="en-GB" sz="1800" smtClean="0"/>
              <a:t>fatty acids 	fatty acid metabolism</a:t>
            </a:r>
          </a:p>
          <a:p>
            <a:pPr lvl="1" eaLnBrk="1" hangingPunct="1">
              <a:defRPr/>
            </a:pPr>
            <a:endParaRPr lang="en-GB" sz="1800" smtClean="0"/>
          </a:p>
          <a:p>
            <a:pPr eaLnBrk="1" hangingPunct="1">
              <a:defRPr/>
            </a:pPr>
            <a:r>
              <a:rPr lang="en-GB" sz="2000" smtClean="0">
                <a:solidFill>
                  <a:srgbClr val="FFFF00"/>
                </a:solidFill>
              </a:rPr>
              <a:t>echocardiography or cine MRI</a:t>
            </a:r>
          </a:p>
          <a:p>
            <a:pPr lvl="1" eaLnBrk="1" hangingPunct="1">
              <a:defRPr/>
            </a:pPr>
            <a:r>
              <a:rPr lang="en-GB" sz="1800" smtClean="0"/>
              <a:t>myocardial thickness/motion/thickening</a:t>
            </a:r>
          </a:p>
          <a:p>
            <a:pPr lvl="1" eaLnBrk="1" hangingPunct="1">
              <a:defRPr/>
            </a:pPr>
            <a:r>
              <a:rPr lang="en-GB" sz="1800" smtClean="0"/>
              <a:t>recruitment of myocardial motion/thickening</a:t>
            </a:r>
          </a:p>
          <a:p>
            <a:pPr lvl="1" eaLnBrk="1" hangingPunct="1">
              <a:defRPr/>
            </a:pPr>
            <a:r>
              <a:rPr lang="en-GB" sz="1800" smtClean="0"/>
              <a:t>deterioration of myocardial motion/thickening</a:t>
            </a:r>
          </a:p>
          <a:p>
            <a:pPr lvl="1" eaLnBrk="1" hangingPunct="1">
              <a:defRPr/>
            </a:pPr>
            <a:endParaRPr lang="en-GB" sz="1800" smtClean="0"/>
          </a:p>
          <a:p>
            <a:pPr eaLnBrk="1" hangingPunct="1">
              <a:defRPr/>
            </a:pPr>
            <a:r>
              <a:rPr lang="en-GB" sz="2000" smtClean="0">
                <a:solidFill>
                  <a:srgbClr val="FFFF00"/>
                </a:solidFill>
              </a:rPr>
              <a:t>contrast MRI</a:t>
            </a:r>
          </a:p>
          <a:p>
            <a:pPr lvl="1" eaLnBrk="1" hangingPunct="1">
              <a:defRPr/>
            </a:pPr>
            <a:r>
              <a:rPr lang="en-GB" sz="1800" smtClean="0"/>
              <a:t>absence of late enhancement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en-GB" smtClean="0"/>
              <a:t>Radionuclide Techniques</a:t>
            </a:r>
          </a:p>
        </p:txBody>
      </p:sp>
      <p:sp>
        <p:nvSpPr>
          <p:cNvPr id="156675" name="Rectangle 3"/>
          <p:cNvSpPr>
            <a:spLocks noGrp="1" noChangeArrowheads="1"/>
          </p:cNvSpPr>
          <p:nvPr>
            <p:ph type="body" sz="half" idx="1"/>
          </p:nvPr>
        </p:nvSpPr>
        <p:spPr>
          <a:xfrm>
            <a:off x="685800" y="1676400"/>
            <a:ext cx="6981825" cy="4724400"/>
          </a:xfrm>
        </p:spPr>
        <p:txBody>
          <a:bodyPr/>
          <a:lstStyle/>
          <a:p>
            <a:pPr eaLnBrk="1" hangingPunct="1">
              <a:tabLst>
                <a:tab pos="3140075" algn="l"/>
                <a:tab pos="4032250" algn="l"/>
                <a:tab pos="4660900" algn="l"/>
              </a:tabLst>
              <a:defRPr/>
            </a:pPr>
            <a:r>
              <a:rPr lang="en-GB" sz="2400" smtClean="0">
                <a:solidFill>
                  <a:srgbClr val="FFFF00"/>
                </a:solidFill>
              </a:rPr>
              <a:t>Positron emitting</a:t>
            </a:r>
          </a:p>
          <a:p>
            <a:pPr lvl="1" eaLnBrk="1" hangingPunct="1">
              <a:tabLst>
                <a:tab pos="3140075" algn="l"/>
                <a:tab pos="4032250" algn="l"/>
                <a:tab pos="4660900" algn="l"/>
              </a:tabLst>
              <a:defRPr/>
            </a:pPr>
            <a:r>
              <a:rPr lang="en-GB" sz="2000" smtClean="0"/>
              <a:t>Dedicated PET	FDG	+	NH</a:t>
            </a:r>
            <a:r>
              <a:rPr lang="en-GB" sz="2000" baseline="-25000" smtClean="0"/>
              <a:t>3</a:t>
            </a:r>
          </a:p>
          <a:p>
            <a:pPr lvl="1" eaLnBrk="1" hangingPunct="1">
              <a:tabLst>
                <a:tab pos="3140075" algn="l"/>
                <a:tab pos="4032250" algn="l"/>
                <a:tab pos="4660900" algn="l"/>
              </a:tabLst>
              <a:defRPr/>
            </a:pPr>
            <a:r>
              <a:rPr lang="en-GB" sz="2000" smtClean="0"/>
              <a:t>Hybrid	FDG	+	MIBI/Tf</a:t>
            </a:r>
          </a:p>
          <a:p>
            <a:pPr lvl="1" eaLnBrk="1" hangingPunct="1">
              <a:tabLst>
                <a:tab pos="3140075" algn="l"/>
                <a:tab pos="4032250" algn="l"/>
                <a:tab pos="4660900" algn="l"/>
              </a:tabLst>
              <a:defRPr/>
            </a:pPr>
            <a:r>
              <a:rPr lang="en-GB" sz="2000" smtClean="0"/>
              <a:t>Gamma camera	FDG	</a:t>
            </a:r>
            <a:r>
              <a:rPr lang="en-US" sz="2000" smtClean="0"/>
              <a:t>±	MIBI/Tf</a:t>
            </a:r>
          </a:p>
          <a:p>
            <a:pPr lvl="1" eaLnBrk="1" hangingPunct="1">
              <a:tabLst>
                <a:tab pos="3140075" algn="l"/>
                <a:tab pos="4032250" algn="l"/>
                <a:tab pos="4660900" algn="l"/>
              </a:tabLst>
              <a:defRPr/>
            </a:pPr>
            <a:r>
              <a:rPr lang="en-US" sz="2000" smtClean="0"/>
              <a:t>Others	palmitate, acetate, Rb, H</a:t>
            </a:r>
            <a:r>
              <a:rPr lang="en-US" sz="2000" baseline="-25000" smtClean="0"/>
              <a:t>2</a:t>
            </a:r>
            <a:r>
              <a:rPr lang="en-US" sz="2000" smtClean="0"/>
              <a:t>O</a:t>
            </a:r>
          </a:p>
          <a:p>
            <a:pPr lvl="1" eaLnBrk="1" hangingPunct="1">
              <a:tabLst>
                <a:tab pos="3140075" algn="l"/>
                <a:tab pos="4032250" algn="l"/>
                <a:tab pos="4660900" algn="l"/>
              </a:tabLst>
              <a:defRPr/>
            </a:pPr>
            <a:endParaRPr lang="en-GB" sz="2000" smtClean="0"/>
          </a:p>
          <a:p>
            <a:pPr eaLnBrk="1" hangingPunct="1">
              <a:tabLst>
                <a:tab pos="3140075" algn="l"/>
                <a:tab pos="4032250" algn="l"/>
                <a:tab pos="4660900" algn="l"/>
              </a:tabLst>
              <a:defRPr/>
            </a:pPr>
            <a:r>
              <a:rPr lang="en-GB" sz="2400" smtClean="0">
                <a:solidFill>
                  <a:srgbClr val="FFFF00"/>
                </a:solidFill>
              </a:rPr>
              <a:t>Single photon</a:t>
            </a:r>
          </a:p>
          <a:p>
            <a:pPr lvl="1" eaLnBrk="1" hangingPunct="1">
              <a:tabLst>
                <a:tab pos="3140075" algn="l"/>
                <a:tab pos="4032250" algn="l"/>
                <a:tab pos="4660900" algn="l"/>
              </a:tabLst>
              <a:defRPr/>
            </a:pPr>
            <a:r>
              <a:rPr lang="en-GB" sz="2000" smtClean="0"/>
              <a:t>High energy	FDG	 </a:t>
            </a:r>
            <a:r>
              <a:rPr lang="en-US" sz="2000" smtClean="0"/>
              <a:t>±	MIBI/Tf</a:t>
            </a:r>
            <a:endParaRPr lang="en-GB" sz="2000" smtClean="0"/>
          </a:p>
          <a:p>
            <a:pPr lvl="1" eaLnBrk="1" hangingPunct="1">
              <a:tabLst>
                <a:tab pos="3140075" algn="l"/>
                <a:tab pos="4032250" algn="l"/>
                <a:tab pos="4660900" algn="l"/>
              </a:tabLst>
              <a:defRPr/>
            </a:pPr>
            <a:r>
              <a:rPr lang="en-GB" sz="2000" smtClean="0"/>
              <a:t>Conventional	Tl/MIBI/Tf</a:t>
            </a:r>
          </a:p>
          <a:p>
            <a:pPr lvl="1" eaLnBrk="1" hangingPunct="1">
              <a:tabLst>
                <a:tab pos="3140075" algn="l"/>
                <a:tab pos="4032250" algn="l"/>
                <a:tab pos="4660900" algn="l"/>
              </a:tabLst>
              <a:defRPr/>
            </a:pPr>
            <a:r>
              <a:rPr lang="en-GB" sz="2000" smtClean="0"/>
              <a:t>GSPECT	MIBI/Tf</a:t>
            </a:r>
          </a:p>
          <a:p>
            <a:pPr lvl="1" eaLnBrk="1" hangingPunct="1">
              <a:tabLst>
                <a:tab pos="3140075" algn="l"/>
                <a:tab pos="4032250" algn="l"/>
                <a:tab pos="4660900" algn="l"/>
              </a:tabLst>
              <a:defRPr/>
            </a:pPr>
            <a:r>
              <a:rPr lang="en-GB" sz="2000" smtClean="0"/>
              <a:t>Others	fatty acids, MIBG</a:t>
            </a:r>
          </a:p>
        </p:txBody>
      </p:sp>
      <p:sp>
        <p:nvSpPr>
          <p:cNvPr id="40964" name="Text Box 4"/>
          <p:cNvSpPr txBox="1">
            <a:spLocks noChangeArrowheads="1"/>
          </p:cNvSpPr>
          <p:nvPr/>
        </p:nvSpPr>
        <p:spPr bwMode="auto">
          <a:xfrm>
            <a:off x="7667625" y="2420938"/>
            <a:ext cx="812800" cy="274637"/>
          </a:xfrm>
          <a:prstGeom prst="rect">
            <a:avLst/>
          </a:prstGeom>
          <a:noFill/>
          <a:ln w="38100">
            <a:noFill/>
            <a:prstDash val="dash"/>
            <a:miter lim="800000"/>
            <a:headEnd/>
            <a:tailEnd/>
          </a:ln>
        </p:spPr>
        <p:txBody>
          <a:bodyPr wrap="none">
            <a:spAutoFit/>
          </a:bodyPr>
          <a:lstStyle/>
          <a:p>
            <a:r>
              <a:rPr lang="en-GB" sz="1200"/>
              <a:t>FDG PET</a:t>
            </a:r>
          </a:p>
        </p:txBody>
      </p:sp>
      <p:grpSp>
        <p:nvGrpSpPr>
          <p:cNvPr id="40965" name="Group 5"/>
          <p:cNvGrpSpPr>
            <a:grpSpLocks/>
          </p:cNvGrpSpPr>
          <p:nvPr/>
        </p:nvGrpSpPr>
        <p:grpSpPr bwMode="auto">
          <a:xfrm>
            <a:off x="7570788" y="2962275"/>
            <a:ext cx="1009650" cy="1462088"/>
            <a:chOff x="4951" y="1866"/>
            <a:chExt cx="636" cy="921"/>
          </a:xfrm>
        </p:grpSpPr>
        <p:pic>
          <p:nvPicPr>
            <p:cNvPr id="40970" name="Picture 6" descr="gcpet"/>
            <p:cNvPicPr>
              <a:picLocks noChangeAspect="1" noChangeArrowheads="1"/>
            </p:cNvPicPr>
            <p:nvPr/>
          </p:nvPicPr>
          <p:blipFill>
            <a:blip r:embed="rId3" cstate="print"/>
            <a:srcRect/>
            <a:stretch>
              <a:fillRect/>
            </a:stretch>
          </p:blipFill>
          <p:spPr bwMode="auto">
            <a:xfrm>
              <a:off x="5012" y="1866"/>
              <a:ext cx="575" cy="657"/>
            </a:xfrm>
            <a:prstGeom prst="rect">
              <a:avLst/>
            </a:prstGeom>
            <a:noFill/>
            <a:ln w="9525">
              <a:noFill/>
              <a:miter lim="800000"/>
              <a:headEnd/>
              <a:tailEnd/>
            </a:ln>
          </p:spPr>
        </p:pic>
        <p:sp>
          <p:nvSpPr>
            <p:cNvPr id="40971" name="Text Box 7"/>
            <p:cNvSpPr txBox="1">
              <a:spLocks noChangeArrowheads="1"/>
            </p:cNvSpPr>
            <p:nvPr/>
          </p:nvSpPr>
          <p:spPr bwMode="auto">
            <a:xfrm>
              <a:off x="4951" y="2614"/>
              <a:ext cx="635" cy="173"/>
            </a:xfrm>
            <a:prstGeom prst="rect">
              <a:avLst/>
            </a:prstGeom>
            <a:noFill/>
            <a:ln w="38100">
              <a:noFill/>
              <a:prstDash val="dash"/>
              <a:miter lim="800000"/>
              <a:headEnd/>
              <a:tailEnd/>
            </a:ln>
          </p:spPr>
          <p:txBody>
            <a:bodyPr wrap="none">
              <a:spAutoFit/>
            </a:bodyPr>
            <a:lstStyle/>
            <a:p>
              <a:r>
                <a:rPr lang="en-GB" sz="1200"/>
                <a:t>FDG GCPET</a:t>
              </a:r>
            </a:p>
          </p:txBody>
        </p:sp>
      </p:grpSp>
      <p:grpSp>
        <p:nvGrpSpPr>
          <p:cNvPr id="40966" name="Group 8"/>
          <p:cNvGrpSpPr>
            <a:grpSpLocks/>
          </p:cNvGrpSpPr>
          <p:nvPr/>
        </p:nvGrpSpPr>
        <p:grpSpPr bwMode="auto">
          <a:xfrm>
            <a:off x="7631113" y="4724400"/>
            <a:ext cx="996950" cy="1500188"/>
            <a:chOff x="4989" y="2976"/>
            <a:chExt cx="628" cy="945"/>
          </a:xfrm>
        </p:grpSpPr>
        <p:pic>
          <p:nvPicPr>
            <p:cNvPr id="40968" name="Picture 9" descr="tetro"/>
            <p:cNvPicPr>
              <a:picLocks noChangeAspect="1" noChangeArrowheads="1"/>
            </p:cNvPicPr>
            <p:nvPr/>
          </p:nvPicPr>
          <p:blipFill>
            <a:blip r:embed="rId4" cstate="print"/>
            <a:srcRect/>
            <a:stretch>
              <a:fillRect/>
            </a:stretch>
          </p:blipFill>
          <p:spPr bwMode="auto">
            <a:xfrm>
              <a:off x="5016" y="2976"/>
              <a:ext cx="601" cy="681"/>
            </a:xfrm>
            <a:prstGeom prst="rect">
              <a:avLst/>
            </a:prstGeom>
            <a:noFill/>
            <a:ln w="9525">
              <a:noFill/>
              <a:miter lim="800000"/>
              <a:headEnd/>
              <a:tailEnd/>
            </a:ln>
          </p:spPr>
        </p:pic>
        <p:sp>
          <p:nvSpPr>
            <p:cNvPr id="40969" name="Text Box 10"/>
            <p:cNvSpPr txBox="1">
              <a:spLocks noChangeArrowheads="1"/>
            </p:cNvSpPr>
            <p:nvPr/>
          </p:nvSpPr>
          <p:spPr bwMode="auto">
            <a:xfrm>
              <a:off x="4989" y="3748"/>
              <a:ext cx="559" cy="173"/>
            </a:xfrm>
            <a:prstGeom prst="rect">
              <a:avLst/>
            </a:prstGeom>
            <a:noFill/>
            <a:ln w="38100">
              <a:noFill/>
              <a:prstDash val="dash"/>
              <a:miter lim="800000"/>
              <a:headEnd/>
              <a:tailEnd/>
            </a:ln>
          </p:spPr>
          <p:txBody>
            <a:bodyPr wrap="none">
              <a:spAutoFit/>
            </a:bodyPr>
            <a:lstStyle/>
            <a:p>
              <a:r>
                <a:rPr lang="en-GB" sz="1200"/>
                <a:t>Tf SPECT</a:t>
              </a:r>
            </a:p>
          </p:txBody>
        </p:sp>
      </p:grpSp>
      <p:pic>
        <p:nvPicPr>
          <p:cNvPr id="40967" name="Picture 12"/>
          <p:cNvPicPr>
            <a:picLocks noChangeAspect="1" noChangeArrowheads="1"/>
          </p:cNvPicPr>
          <p:nvPr/>
        </p:nvPicPr>
        <p:blipFill>
          <a:blip r:embed="rId5" cstate="print"/>
          <a:srcRect/>
          <a:stretch>
            <a:fillRect/>
          </a:stretch>
        </p:blipFill>
        <p:spPr bwMode="auto">
          <a:xfrm>
            <a:off x="7451725" y="1444625"/>
            <a:ext cx="1152525" cy="9477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defRPr/>
            </a:pPr>
            <a:r>
              <a:rPr lang="en-GB" smtClean="0"/>
              <a:t>Perfusion – metabolism mismatch</a:t>
            </a:r>
          </a:p>
        </p:txBody>
      </p:sp>
      <p:grpSp>
        <p:nvGrpSpPr>
          <p:cNvPr id="41987" name="Group 3"/>
          <p:cNvGrpSpPr>
            <a:grpSpLocks/>
          </p:cNvGrpSpPr>
          <p:nvPr/>
        </p:nvGrpSpPr>
        <p:grpSpPr bwMode="auto">
          <a:xfrm>
            <a:off x="1619250" y="1365250"/>
            <a:ext cx="6146800" cy="5005388"/>
            <a:chOff x="1098" y="860"/>
            <a:chExt cx="3794" cy="3078"/>
          </a:xfrm>
        </p:grpSpPr>
        <p:pic>
          <p:nvPicPr>
            <p:cNvPr id="41989" name="Picture 4" descr="temp"/>
            <p:cNvPicPr>
              <a:picLocks noChangeAspect="1" noChangeArrowheads="1"/>
            </p:cNvPicPr>
            <p:nvPr/>
          </p:nvPicPr>
          <p:blipFill>
            <a:blip r:embed="rId3" cstate="print"/>
            <a:srcRect/>
            <a:stretch>
              <a:fillRect/>
            </a:stretch>
          </p:blipFill>
          <p:spPr bwMode="auto">
            <a:xfrm>
              <a:off x="1156" y="1162"/>
              <a:ext cx="3736" cy="2429"/>
            </a:xfrm>
            <a:prstGeom prst="rect">
              <a:avLst/>
            </a:prstGeom>
            <a:noFill/>
            <a:ln w="9525">
              <a:noFill/>
              <a:miter lim="800000"/>
              <a:headEnd/>
              <a:tailEnd/>
            </a:ln>
          </p:spPr>
        </p:pic>
        <p:sp>
          <p:nvSpPr>
            <p:cNvPr id="41990" name="Text Box 5"/>
            <p:cNvSpPr txBox="1">
              <a:spLocks noChangeArrowheads="1"/>
            </p:cNvSpPr>
            <p:nvPr/>
          </p:nvSpPr>
          <p:spPr bwMode="auto">
            <a:xfrm>
              <a:off x="1098" y="860"/>
              <a:ext cx="1188" cy="281"/>
            </a:xfrm>
            <a:prstGeom prst="rect">
              <a:avLst/>
            </a:prstGeom>
            <a:noFill/>
            <a:ln w="38100">
              <a:noFill/>
              <a:prstDash val="dash"/>
              <a:miter lim="800000"/>
              <a:headEnd/>
              <a:tailEnd/>
            </a:ln>
          </p:spPr>
          <p:txBody>
            <a:bodyPr wrap="none">
              <a:spAutoFit/>
            </a:bodyPr>
            <a:lstStyle/>
            <a:p>
              <a:pPr algn="l"/>
              <a:r>
                <a:rPr lang="en-GB" sz="2400" baseline="30000"/>
                <a:t>13</a:t>
              </a:r>
              <a:r>
                <a:rPr lang="en-GB" sz="2400"/>
                <a:t>N ammonia</a:t>
              </a:r>
              <a:endParaRPr lang="en-GB" sz="2400" baseline="30000"/>
            </a:p>
          </p:txBody>
        </p:sp>
        <p:sp>
          <p:nvSpPr>
            <p:cNvPr id="41991" name="Text Box 6"/>
            <p:cNvSpPr txBox="1">
              <a:spLocks noChangeArrowheads="1"/>
            </p:cNvSpPr>
            <p:nvPr/>
          </p:nvSpPr>
          <p:spPr bwMode="auto">
            <a:xfrm>
              <a:off x="1098" y="3657"/>
              <a:ext cx="2306" cy="281"/>
            </a:xfrm>
            <a:prstGeom prst="rect">
              <a:avLst/>
            </a:prstGeom>
            <a:noFill/>
            <a:ln w="38100">
              <a:noFill/>
              <a:prstDash val="dash"/>
              <a:miter lim="800000"/>
              <a:headEnd/>
              <a:tailEnd/>
            </a:ln>
          </p:spPr>
          <p:txBody>
            <a:bodyPr wrap="none">
              <a:spAutoFit/>
            </a:bodyPr>
            <a:lstStyle/>
            <a:p>
              <a:pPr algn="l"/>
              <a:r>
                <a:rPr lang="en-GB" sz="2400" baseline="30000"/>
                <a:t>18</a:t>
              </a:r>
              <a:r>
                <a:rPr lang="en-GB" sz="2400"/>
                <a:t>F 2-fluorodeoxyglucose</a:t>
              </a:r>
              <a:endParaRPr lang="en-GB" sz="2400" baseline="30000"/>
            </a:p>
          </p:txBody>
        </p:sp>
      </p:grpSp>
      <p:sp>
        <p:nvSpPr>
          <p:cNvPr id="41988" name="Text Box 7"/>
          <p:cNvSpPr txBox="1">
            <a:spLocks noChangeArrowheads="1"/>
          </p:cNvSpPr>
          <p:nvPr/>
        </p:nvSpPr>
        <p:spPr bwMode="auto">
          <a:xfrm>
            <a:off x="6732588" y="6381750"/>
            <a:ext cx="2166937" cy="274638"/>
          </a:xfrm>
          <a:prstGeom prst="rect">
            <a:avLst/>
          </a:prstGeom>
          <a:noFill/>
          <a:ln w="38100">
            <a:noFill/>
            <a:prstDash val="dash"/>
            <a:miter lim="800000"/>
            <a:headEnd/>
            <a:tailEnd/>
          </a:ln>
        </p:spPr>
        <p:txBody>
          <a:bodyPr wrap="none">
            <a:spAutoFit/>
          </a:bodyPr>
          <a:lstStyle/>
          <a:p>
            <a:pPr algn="l"/>
            <a:r>
              <a:rPr lang="en-GB" sz="1200">
                <a:solidFill>
                  <a:srgbClr val="FFFF00"/>
                </a:solidFill>
              </a:rPr>
              <a:t>Courtesy Markus Schwaiger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hangingPunct="1">
              <a:defRPr/>
            </a:pPr>
            <a:r>
              <a:rPr lang="en-GB" smtClean="0"/>
              <a:t>Quantification of metabolism</a:t>
            </a:r>
          </a:p>
        </p:txBody>
      </p:sp>
      <p:grpSp>
        <p:nvGrpSpPr>
          <p:cNvPr id="4101" name="Group 3"/>
          <p:cNvGrpSpPr>
            <a:grpSpLocks/>
          </p:cNvGrpSpPr>
          <p:nvPr/>
        </p:nvGrpSpPr>
        <p:grpSpPr bwMode="auto">
          <a:xfrm>
            <a:off x="900113" y="1460500"/>
            <a:ext cx="7416800" cy="3913188"/>
            <a:chOff x="659" y="1616"/>
            <a:chExt cx="4398" cy="2194"/>
          </a:xfrm>
        </p:grpSpPr>
        <p:grpSp>
          <p:nvGrpSpPr>
            <p:cNvPr id="4103" name="Group 4"/>
            <p:cNvGrpSpPr>
              <a:grpSpLocks/>
            </p:cNvGrpSpPr>
            <p:nvPr/>
          </p:nvGrpSpPr>
          <p:grpSpPr bwMode="auto">
            <a:xfrm>
              <a:off x="659" y="1616"/>
              <a:ext cx="1828" cy="2194"/>
              <a:chOff x="659" y="1616"/>
              <a:chExt cx="1828" cy="2194"/>
            </a:xfrm>
          </p:grpSpPr>
          <p:graphicFrame>
            <p:nvGraphicFramePr>
              <p:cNvPr id="4099" name="Object 5"/>
              <p:cNvGraphicFramePr>
                <a:graphicFrameLocks noChangeAspect="1"/>
              </p:cNvGraphicFramePr>
              <p:nvPr/>
            </p:nvGraphicFramePr>
            <p:xfrm>
              <a:off x="659" y="1616"/>
              <a:ext cx="1828" cy="1909"/>
            </p:xfrm>
            <a:graphic>
              <a:graphicData uri="http://schemas.openxmlformats.org/presentationml/2006/ole">
                <mc:AlternateContent xmlns:mc="http://schemas.openxmlformats.org/markup-compatibility/2006">
                  <mc:Choice xmlns:v="urn:schemas-microsoft-com:vml" Requires="v">
                    <p:oleObj spid="_x0000_s4110" name="Drawing" r:id="rId4" imgW="1704815" imgH="1781053" progId="WPDraw30.Drawing">
                      <p:embed/>
                    </p:oleObj>
                  </mc:Choice>
                  <mc:Fallback>
                    <p:oleObj name="Drawing" r:id="rId4" imgW="1704815" imgH="1781053" progId="WPDraw30.Drawing">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 y="1616"/>
                            <a:ext cx="1828" cy="1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6" name="Text Box 6"/>
              <p:cNvSpPr txBox="1">
                <a:spLocks noChangeArrowheads="1"/>
              </p:cNvSpPr>
              <p:nvPr/>
            </p:nvSpPr>
            <p:spPr bwMode="auto">
              <a:xfrm>
                <a:off x="975" y="3588"/>
                <a:ext cx="1257" cy="222"/>
              </a:xfrm>
              <a:prstGeom prst="rect">
                <a:avLst/>
              </a:prstGeom>
              <a:noFill/>
              <a:ln w="38100">
                <a:noFill/>
                <a:prstDash val="dash"/>
                <a:miter lim="800000"/>
                <a:headEnd/>
                <a:tailEnd/>
              </a:ln>
            </p:spPr>
            <p:txBody>
              <a:bodyPr wrap="none">
                <a:spAutoFit/>
              </a:bodyPr>
              <a:lstStyle/>
              <a:p>
                <a:pPr algn="l"/>
                <a:r>
                  <a:rPr lang="en-GB"/>
                  <a:t>0.45 </a:t>
                </a:r>
                <a:r>
                  <a:rPr lang="el-GR"/>
                  <a:t>μ</a:t>
                </a:r>
                <a:r>
                  <a:rPr lang="en-GB"/>
                  <a:t>mol/g/min</a:t>
                </a:r>
                <a:endParaRPr lang="el-GR"/>
              </a:p>
            </p:txBody>
          </p:sp>
        </p:grpSp>
        <p:grpSp>
          <p:nvGrpSpPr>
            <p:cNvPr id="4104" name="Group 7"/>
            <p:cNvGrpSpPr>
              <a:grpSpLocks/>
            </p:cNvGrpSpPr>
            <p:nvPr/>
          </p:nvGrpSpPr>
          <p:grpSpPr bwMode="auto">
            <a:xfrm>
              <a:off x="3063" y="1653"/>
              <a:ext cx="1994" cy="2157"/>
              <a:chOff x="3063" y="1653"/>
              <a:chExt cx="1994" cy="2157"/>
            </a:xfrm>
          </p:grpSpPr>
          <p:graphicFrame>
            <p:nvGraphicFramePr>
              <p:cNvPr id="4098" name="Object 8"/>
              <p:cNvGraphicFramePr>
                <a:graphicFrameLocks noChangeAspect="1"/>
              </p:cNvGraphicFramePr>
              <p:nvPr/>
            </p:nvGraphicFramePr>
            <p:xfrm>
              <a:off x="3063" y="1653"/>
              <a:ext cx="1994" cy="1895"/>
            </p:xfrm>
            <a:graphic>
              <a:graphicData uri="http://schemas.openxmlformats.org/presentationml/2006/ole">
                <mc:AlternateContent xmlns:mc="http://schemas.openxmlformats.org/markup-compatibility/2006">
                  <mc:Choice xmlns:v="urn:schemas-microsoft-com:vml" Requires="v">
                    <p:oleObj spid="_x0000_s4111" name="Drawing" r:id="rId6" imgW="1724211" imgH="1638516" progId="WPDraw30.Drawing">
                      <p:embed/>
                    </p:oleObj>
                  </mc:Choice>
                  <mc:Fallback>
                    <p:oleObj name="Drawing" r:id="rId6" imgW="1724211" imgH="1638516" progId="WPDraw30.Drawing">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3" y="1653"/>
                            <a:ext cx="1994" cy="18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5" name="Text Box 9"/>
              <p:cNvSpPr txBox="1">
                <a:spLocks noChangeArrowheads="1"/>
              </p:cNvSpPr>
              <p:nvPr/>
            </p:nvSpPr>
            <p:spPr bwMode="auto">
              <a:xfrm>
                <a:off x="3388" y="3588"/>
                <a:ext cx="1232" cy="222"/>
              </a:xfrm>
              <a:prstGeom prst="rect">
                <a:avLst/>
              </a:prstGeom>
              <a:noFill/>
              <a:ln w="38100">
                <a:noFill/>
                <a:prstDash val="dash"/>
                <a:miter lim="800000"/>
                <a:headEnd/>
                <a:tailEnd/>
              </a:ln>
            </p:spPr>
            <p:txBody>
              <a:bodyPr wrap="none">
                <a:spAutoFit/>
              </a:bodyPr>
              <a:lstStyle/>
              <a:p>
                <a:pPr algn="l"/>
                <a:r>
                  <a:rPr lang="en-GB"/>
                  <a:t>0.14 </a:t>
                </a:r>
                <a:r>
                  <a:rPr lang="el-GR"/>
                  <a:t>μ</a:t>
                </a:r>
                <a:r>
                  <a:rPr lang="en-GB"/>
                  <a:t>mol/g/min</a:t>
                </a:r>
                <a:endParaRPr lang="el-GR"/>
              </a:p>
            </p:txBody>
          </p:sp>
        </p:grpSp>
      </p:grpSp>
      <p:sp>
        <p:nvSpPr>
          <p:cNvPr id="229386" name="Rectangle 10"/>
          <p:cNvSpPr>
            <a:spLocks noChangeArrowheads="1"/>
          </p:cNvSpPr>
          <p:nvPr/>
        </p:nvSpPr>
        <p:spPr bwMode="auto">
          <a:xfrm>
            <a:off x="755650" y="5516563"/>
            <a:ext cx="7848600" cy="915987"/>
          </a:xfrm>
          <a:prstGeom prst="rect">
            <a:avLst/>
          </a:prstGeom>
          <a:noFill/>
          <a:ln w="38100">
            <a:noFill/>
            <a:prstDash val="dash"/>
            <a:miter lim="800000"/>
            <a:headEnd/>
            <a:tailEnd/>
          </a:ln>
          <a:effectLst/>
        </p:spPr>
        <p:txBody>
          <a:bodyPr>
            <a:spAutoFit/>
          </a:bodyPr>
          <a:lstStyle/>
          <a:p>
            <a:pPr algn="l">
              <a:defRPr/>
            </a:pPr>
            <a:r>
              <a:rPr lang="en-GB" sz="1800">
                <a:solidFill>
                  <a:srgbClr val="FFFF00"/>
                </a:solidFill>
                <a:effectLst>
                  <a:outerShdw blurRad="38100" dist="38100" dir="2700000" algn="tl">
                    <a:srgbClr val="000000"/>
                  </a:outerShdw>
                </a:effectLst>
              </a:rPr>
              <a:t>Pagano D, et al.  </a:t>
            </a:r>
            <a:r>
              <a:rPr lang="en-GB" sz="1800" i="1">
                <a:solidFill>
                  <a:srgbClr val="FFFF00"/>
                </a:solidFill>
                <a:effectLst>
                  <a:outerShdw blurRad="38100" dist="38100" dir="2700000" algn="tl">
                    <a:srgbClr val="000000"/>
                  </a:outerShdw>
                </a:effectLst>
              </a:rPr>
              <a:t>J Thorac Cardiovasc Surg</a:t>
            </a:r>
            <a:r>
              <a:rPr lang="en-GB" sz="1800">
                <a:solidFill>
                  <a:srgbClr val="FFFF00"/>
                </a:solidFill>
                <a:effectLst>
                  <a:outerShdw blurRad="38100" dist="38100" dir="2700000" algn="tl">
                    <a:srgbClr val="000000"/>
                  </a:outerShdw>
                </a:effectLst>
              </a:rPr>
              <a:t> 1998; 115: 791-9</a:t>
            </a:r>
          </a:p>
          <a:p>
            <a:pPr algn="l">
              <a:defRPr/>
            </a:pPr>
            <a:r>
              <a:rPr lang="en-GB" sz="1800"/>
              <a:t>35 patients, Mean LVEF 35%, viability threshold 0.25 </a:t>
            </a:r>
            <a:r>
              <a:rPr lang="el-GR" sz="1800"/>
              <a:t>μ</a:t>
            </a:r>
            <a:r>
              <a:rPr lang="en-GB" sz="1800"/>
              <a:t>mol/g/min</a:t>
            </a:r>
          </a:p>
          <a:p>
            <a:pPr algn="l">
              <a:defRPr/>
            </a:pPr>
            <a:r>
              <a:rPr lang="en-GB" sz="1800"/>
              <a:t>Sensitivity 89%, specificity 75% for recovery of function after CABG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defRPr/>
            </a:pPr>
            <a:r>
              <a:rPr lang="en-GB" smtClean="0"/>
              <a:t>Gamma camera PET</a:t>
            </a:r>
          </a:p>
        </p:txBody>
      </p:sp>
      <p:sp>
        <p:nvSpPr>
          <p:cNvPr id="230403" name="Text Box 3"/>
          <p:cNvSpPr txBox="1">
            <a:spLocks noChangeArrowheads="1"/>
          </p:cNvSpPr>
          <p:nvPr/>
        </p:nvSpPr>
        <p:spPr bwMode="auto">
          <a:xfrm>
            <a:off x="5795963" y="1341438"/>
            <a:ext cx="3024187" cy="2292350"/>
          </a:xfrm>
          <a:prstGeom prst="rect">
            <a:avLst/>
          </a:prstGeom>
          <a:noFill/>
          <a:ln w="63500">
            <a:noFill/>
            <a:miter lim="800000"/>
            <a:headEnd/>
            <a:tailEnd/>
          </a:ln>
          <a:effectLst/>
        </p:spPr>
        <p:txBody>
          <a:bodyPr>
            <a:spAutoFit/>
          </a:bodyPr>
          <a:lstStyle/>
          <a:p>
            <a:pPr algn="l">
              <a:spcBef>
                <a:spcPct val="50000"/>
              </a:spcBef>
              <a:defRPr/>
            </a:pPr>
            <a:r>
              <a:rPr lang="en-GB" sz="1800">
                <a:effectLst>
                  <a:outerShdw blurRad="38100" dist="38100" dir="2700000" algn="tl">
                    <a:srgbClr val="000000"/>
                  </a:outerShdw>
                </a:effectLst>
              </a:rPr>
              <a:t>Male age 76</a:t>
            </a:r>
          </a:p>
          <a:p>
            <a:pPr algn="l">
              <a:spcBef>
                <a:spcPct val="50000"/>
              </a:spcBef>
              <a:defRPr/>
            </a:pPr>
            <a:r>
              <a:rPr lang="en-GB" sz="1800">
                <a:effectLst>
                  <a:outerShdw blurRad="38100" dist="38100" dir="2700000" algn="tl">
                    <a:srgbClr val="000000"/>
                  </a:outerShdw>
                </a:effectLst>
              </a:rPr>
              <a:t>Two previous infarctions</a:t>
            </a:r>
          </a:p>
          <a:p>
            <a:pPr algn="l">
              <a:spcBef>
                <a:spcPct val="50000"/>
              </a:spcBef>
              <a:defRPr/>
            </a:pPr>
            <a:r>
              <a:rPr lang="en-GB" sz="1800">
                <a:effectLst>
                  <a:outerShdw blurRad="38100" dist="38100" dir="2700000" algn="tl">
                    <a:srgbClr val="000000"/>
                  </a:outerShdw>
                </a:effectLst>
              </a:rPr>
              <a:t>Heart failure NYHA III</a:t>
            </a:r>
          </a:p>
          <a:p>
            <a:pPr algn="l">
              <a:spcBef>
                <a:spcPct val="50000"/>
              </a:spcBef>
              <a:defRPr/>
            </a:pPr>
            <a:r>
              <a:rPr lang="en-GB" sz="1800">
                <a:effectLst>
                  <a:outerShdw blurRad="38100" dist="38100" dir="2700000" algn="tl">
                    <a:srgbClr val="000000"/>
                  </a:outerShdw>
                </a:effectLst>
              </a:rPr>
              <a:t>Two vessel coronary disease</a:t>
            </a:r>
          </a:p>
          <a:p>
            <a:pPr algn="l">
              <a:spcBef>
                <a:spcPct val="50000"/>
              </a:spcBef>
              <a:defRPr/>
            </a:pPr>
            <a:r>
              <a:rPr lang="en-GB" sz="1800">
                <a:effectLst>
                  <a:outerShdw blurRad="38100" dist="38100" dir="2700000" algn="tl">
                    <a:srgbClr val="000000"/>
                  </a:outerShdw>
                </a:effectLst>
              </a:rPr>
              <a:t>LVEF 21%</a:t>
            </a:r>
          </a:p>
        </p:txBody>
      </p:sp>
      <p:grpSp>
        <p:nvGrpSpPr>
          <p:cNvPr id="43012" name="Group 4"/>
          <p:cNvGrpSpPr>
            <a:grpSpLocks/>
          </p:cNvGrpSpPr>
          <p:nvPr/>
        </p:nvGrpSpPr>
        <p:grpSpPr bwMode="auto">
          <a:xfrm>
            <a:off x="128588" y="1333500"/>
            <a:ext cx="5451475" cy="4964113"/>
            <a:chOff x="476" y="840"/>
            <a:chExt cx="3434" cy="3127"/>
          </a:xfrm>
        </p:grpSpPr>
        <p:pic>
          <p:nvPicPr>
            <p:cNvPr id="43013" name="Picture 5" descr="Wylde dPET HLA"/>
            <p:cNvPicPr>
              <a:picLocks noChangeAspect="1" noChangeArrowheads="1"/>
            </p:cNvPicPr>
            <p:nvPr/>
          </p:nvPicPr>
          <p:blipFill>
            <a:blip r:embed="rId3" cstate="print"/>
            <a:srcRect/>
            <a:stretch>
              <a:fillRect/>
            </a:stretch>
          </p:blipFill>
          <p:spPr bwMode="auto">
            <a:xfrm>
              <a:off x="860" y="1757"/>
              <a:ext cx="960" cy="960"/>
            </a:xfrm>
            <a:prstGeom prst="rect">
              <a:avLst/>
            </a:prstGeom>
            <a:noFill/>
            <a:ln w="9525">
              <a:noFill/>
              <a:miter lim="800000"/>
              <a:headEnd/>
              <a:tailEnd/>
            </a:ln>
          </p:spPr>
        </p:pic>
        <p:pic>
          <p:nvPicPr>
            <p:cNvPr id="43014" name="Picture 6" descr="Wylde dPET SA"/>
            <p:cNvPicPr>
              <a:picLocks noChangeAspect="1" noChangeArrowheads="1"/>
            </p:cNvPicPr>
            <p:nvPr/>
          </p:nvPicPr>
          <p:blipFill>
            <a:blip r:embed="rId4" cstate="print"/>
            <a:srcRect/>
            <a:stretch>
              <a:fillRect/>
            </a:stretch>
          </p:blipFill>
          <p:spPr bwMode="auto">
            <a:xfrm>
              <a:off x="860" y="845"/>
              <a:ext cx="960" cy="916"/>
            </a:xfrm>
            <a:prstGeom prst="rect">
              <a:avLst/>
            </a:prstGeom>
            <a:noFill/>
            <a:ln w="9525">
              <a:noFill/>
              <a:miter lim="800000"/>
              <a:headEnd/>
              <a:tailEnd/>
            </a:ln>
          </p:spPr>
        </p:pic>
        <p:pic>
          <p:nvPicPr>
            <p:cNvPr id="43015" name="Picture 7" descr="Wylde dPET VLA"/>
            <p:cNvPicPr>
              <a:picLocks noChangeAspect="1" noChangeArrowheads="1"/>
            </p:cNvPicPr>
            <p:nvPr/>
          </p:nvPicPr>
          <p:blipFill>
            <a:blip r:embed="rId5" cstate="print"/>
            <a:srcRect/>
            <a:stretch>
              <a:fillRect/>
            </a:stretch>
          </p:blipFill>
          <p:spPr bwMode="auto">
            <a:xfrm>
              <a:off x="860" y="2717"/>
              <a:ext cx="960" cy="997"/>
            </a:xfrm>
            <a:prstGeom prst="rect">
              <a:avLst/>
            </a:prstGeom>
            <a:noFill/>
            <a:ln w="9525">
              <a:noFill/>
              <a:miter lim="800000"/>
              <a:headEnd/>
              <a:tailEnd/>
            </a:ln>
          </p:spPr>
        </p:pic>
        <p:pic>
          <p:nvPicPr>
            <p:cNvPr id="43016" name="Picture 8" descr="Wylde SPECT rest AC SA"/>
            <p:cNvPicPr>
              <a:picLocks noChangeAspect="1" noChangeArrowheads="1"/>
            </p:cNvPicPr>
            <p:nvPr/>
          </p:nvPicPr>
          <p:blipFill>
            <a:blip r:embed="rId6" cstate="print"/>
            <a:srcRect/>
            <a:stretch>
              <a:fillRect/>
            </a:stretch>
          </p:blipFill>
          <p:spPr bwMode="auto">
            <a:xfrm>
              <a:off x="2785" y="845"/>
              <a:ext cx="960" cy="916"/>
            </a:xfrm>
            <a:prstGeom prst="rect">
              <a:avLst/>
            </a:prstGeom>
            <a:noFill/>
            <a:ln w="9525">
              <a:noFill/>
              <a:miter lim="800000"/>
              <a:headEnd/>
              <a:tailEnd/>
            </a:ln>
          </p:spPr>
        </p:pic>
        <p:pic>
          <p:nvPicPr>
            <p:cNvPr id="43017" name="Picture 9" descr="Wylde SPECT HLA"/>
            <p:cNvPicPr>
              <a:picLocks noChangeAspect="1" noChangeArrowheads="1"/>
            </p:cNvPicPr>
            <p:nvPr/>
          </p:nvPicPr>
          <p:blipFill>
            <a:blip r:embed="rId7" cstate="print"/>
            <a:srcRect r="4347" b="-1471"/>
            <a:stretch>
              <a:fillRect/>
            </a:stretch>
          </p:blipFill>
          <p:spPr bwMode="auto">
            <a:xfrm>
              <a:off x="2785" y="1757"/>
              <a:ext cx="960" cy="1004"/>
            </a:xfrm>
            <a:prstGeom prst="rect">
              <a:avLst/>
            </a:prstGeom>
            <a:noFill/>
            <a:ln w="9525">
              <a:noFill/>
              <a:miter lim="800000"/>
              <a:headEnd/>
              <a:tailEnd/>
            </a:ln>
          </p:spPr>
        </p:pic>
        <p:pic>
          <p:nvPicPr>
            <p:cNvPr id="43018" name="Picture 10" descr="Wylde SPECT rest AC VLA"/>
            <p:cNvPicPr>
              <a:picLocks noChangeAspect="1" noChangeArrowheads="1"/>
            </p:cNvPicPr>
            <p:nvPr/>
          </p:nvPicPr>
          <p:blipFill>
            <a:blip r:embed="rId8" cstate="print"/>
            <a:srcRect/>
            <a:stretch>
              <a:fillRect/>
            </a:stretch>
          </p:blipFill>
          <p:spPr bwMode="auto">
            <a:xfrm>
              <a:off x="2785" y="2717"/>
              <a:ext cx="960" cy="1004"/>
            </a:xfrm>
            <a:prstGeom prst="rect">
              <a:avLst/>
            </a:prstGeom>
            <a:noFill/>
            <a:ln w="9525">
              <a:noFill/>
              <a:miter lim="800000"/>
              <a:headEnd/>
              <a:tailEnd/>
            </a:ln>
          </p:spPr>
        </p:pic>
        <p:pic>
          <p:nvPicPr>
            <p:cNvPr id="43019" name="Picture 11" descr="Coolbar"/>
            <p:cNvPicPr>
              <a:picLocks noChangeAspect="1" noChangeArrowheads="1"/>
            </p:cNvPicPr>
            <p:nvPr/>
          </p:nvPicPr>
          <p:blipFill>
            <a:blip r:embed="rId9" cstate="print"/>
            <a:srcRect/>
            <a:stretch>
              <a:fillRect/>
            </a:stretch>
          </p:blipFill>
          <p:spPr bwMode="auto">
            <a:xfrm>
              <a:off x="3754" y="845"/>
              <a:ext cx="156" cy="2880"/>
            </a:xfrm>
            <a:prstGeom prst="rect">
              <a:avLst/>
            </a:prstGeom>
            <a:noFill/>
            <a:ln w="9525">
              <a:noFill/>
              <a:miter lim="800000"/>
              <a:headEnd/>
              <a:tailEnd/>
            </a:ln>
          </p:spPr>
        </p:pic>
        <p:sp>
          <p:nvSpPr>
            <p:cNvPr id="230412" name="Text Box 12"/>
            <p:cNvSpPr txBox="1">
              <a:spLocks noChangeArrowheads="1"/>
            </p:cNvSpPr>
            <p:nvPr/>
          </p:nvSpPr>
          <p:spPr bwMode="auto">
            <a:xfrm>
              <a:off x="524" y="1181"/>
              <a:ext cx="339" cy="212"/>
            </a:xfrm>
            <a:prstGeom prst="rect">
              <a:avLst/>
            </a:prstGeom>
            <a:noFill/>
            <a:ln w="63500">
              <a:noFill/>
              <a:miter lim="800000"/>
              <a:headEnd/>
              <a:tailEnd/>
            </a:ln>
            <a:effectLst/>
          </p:spPr>
          <p:txBody>
            <a:bodyPr>
              <a:spAutoFit/>
            </a:bodyPr>
            <a:lstStyle/>
            <a:p>
              <a:pPr algn="l">
                <a:spcBef>
                  <a:spcPct val="50000"/>
                </a:spcBef>
                <a:defRPr/>
              </a:pPr>
              <a:r>
                <a:rPr lang="en-GB" sz="1600">
                  <a:effectLst>
                    <a:outerShdw blurRad="38100" dist="38100" dir="2700000" algn="tl">
                      <a:srgbClr val="000000"/>
                    </a:outerShdw>
                  </a:effectLst>
                </a:rPr>
                <a:t>SA</a:t>
              </a:r>
            </a:p>
          </p:txBody>
        </p:sp>
        <p:sp>
          <p:nvSpPr>
            <p:cNvPr id="230413" name="Text Box 13"/>
            <p:cNvSpPr txBox="1">
              <a:spLocks noChangeArrowheads="1"/>
            </p:cNvSpPr>
            <p:nvPr/>
          </p:nvSpPr>
          <p:spPr bwMode="auto">
            <a:xfrm>
              <a:off x="476" y="2141"/>
              <a:ext cx="387" cy="212"/>
            </a:xfrm>
            <a:prstGeom prst="rect">
              <a:avLst/>
            </a:prstGeom>
            <a:noFill/>
            <a:ln w="63500">
              <a:noFill/>
              <a:miter lim="800000"/>
              <a:headEnd/>
              <a:tailEnd/>
            </a:ln>
            <a:effectLst/>
          </p:spPr>
          <p:txBody>
            <a:bodyPr>
              <a:spAutoFit/>
            </a:bodyPr>
            <a:lstStyle/>
            <a:p>
              <a:pPr algn="l">
                <a:spcBef>
                  <a:spcPct val="50000"/>
                </a:spcBef>
                <a:defRPr/>
              </a:pPr>
              <a:r>
                <a:rPr lang="en-GB" sz="1600">
                  <a:effectLst>
                    <a:outerShdw blurRad="38100" dist="38100" dir="2700000" algn="tl">
                      <a:srgbClr val="000000"/>
                    </a:outerShdw>
                  </a:effectLst>
                </a:rPr>
                <a:t>HLA</a:t>
              </a:r>
            </a:p>
          </p:txBody>
        </p:sp>
        <p:sp>
          <p:nvSpPr>
            <p:cNvPr id="230414" name="Text Box 14"/>
            <p:cNvSpPr txBox="1">
              <a:spLocks noChangeArrowheads="1"/>
            </p:cNvSpPr>
            <p:nvPr/>
          </p:nvSpPr>
          <p:spPr bwMode="auto">
            <a:xfrm>
              <a:off x="476" y="3101"/>
              <a:ext cx="387" cy="212"/>
            </a:xfrm>
            <a:prstGeom prst="rect">
              <a:avLst/>
            </a:prstGeom>
            <a:noFill/>
            <a:ln w="63500">
              <a:noFill/>
              <a:miter lim="800000"/>
              <a:headEnd/>
              <a:tailEnd/>
            </a:ln>
            <a:effectLst/>
          </p:spPr>
          <p:txBody>
            <a:bodyPr>
              <a:spAutoFit/>
            </a:bodyPr>
            <a:lstStyle/>
            <a:p>
              <a:pPr algn="l">
                <a:spcBef>
                  <a:spcPct val="50000"/>
                </a:spcBef>
                <a:defRPr/>
              </a:pPr>
              <a:r>
                <a:rPr lang="en-GB" sz="1600">
                  <a:effectLst>
                    <a:outerShdw blurRad="38100" dist="38100" dir="2700000" algn="tl">
                      <a:srgbClr val="000000"/>
                    </a:outerShdw>
                  </a:effectLst>
                </a:rPr>
                <a:t>VLA</a:t>
              </a:r>
            </a:p>
          </p:txBody>
        </p:sp>
        <p:sp>
          <p:nvSpPr>
            <p:cNvPr id="230415" name="Text Box 15"/>
            <p:cNvSpPr txBox="1">
              <a:spLocks noChangeArrowheads="1"/>
            </p:cNvSpPr>
            <p:nvPr/>
          </p:nvSpPr>
          <p:spPr bwMode="auto">
            <a:xfrm>
              <a:off x="2807" y="3755"/>
              <a:ext cx="919" cy="212"/>
            </a:xfrm>
            <a:prstGeom prst="rect">
              <a:avLst/>
            </a:prstGeom>
            <a:noFill/>
            <a:ln w="63500">
              <a:noFill/>
              <a:miter lim="800000"/>
              <a:headEnd/>
              <a:tailEnd/>
            </a:ln>
            <a:effectLst/>
          </p:spPr>
          <p:txBody>
            <a:bodyPr>
              <a:spAutoFit/>
            </a:bodyPr>
            <a:lstStyle/>
            <a:p>
              <a:pPr>
                <a:spcBef>
                  <a:spcPct val="50000"/>
                </a:spcBef>
                <a:defRPr/>
              </a:pPr>
              <a:r>
                <a:rPr lang="en-GB" sz="1600" baseline="30000">
                  <a:effectLst>
                    <a:outerShdw blurRad="38100" dist="38100" dir="2700000" algn="tl">
                      <a:srgbClr val="000000"/>
                    </a:outerShdw>
                  </a:effectLst>
                </a:rPr>
                <a:t>99m</a:t>
              </a:r>
              <a:r>
                <a:rPr lang="en-GB" sz="1600">
                  <a:effectLst>
                    <a:outerShdw blurRad="38100" dist="38100" dir="2700000" algn="tl">
                      <a:srgbClr val="000000"/>
                    </a:outerShdw>
                  </a:effectLst>
                </a:rPr>
                <a:t>Tc-SPECT</a:t>
              </a:r>
            </a:p>
          </p:txBody>
        </p:sp>
        <p:sp>
          <p:nvSpPr>
            <p:cNvPr id="230416" name="Text Box 16"/>
            <p:cNvSpPr txBox="1">
              <a:spLocks noChangeArrowheads="1"/>
            </p:cNvSpPr>
            <p:nvPr/>
          </p:nvSpPr>
          <p:spPr bwMode="auto">
            <a:xfrm>
              <a:off x="930" y="3755"/>
              <a:ext cx="833" cy="212"/>
            </a:xfrm>
            <a:prstGeom prst="rect">
              <a:avLst/>
            </a:prstGeom>
            <a:noFill/>
            <a:ln w="63500">
              <a:noFill/>
              <a:miter lim="800000"/>
              <a:headEnd/>
              <a:tailEnd/>
            </a:ln>
            <a:effectLst/>
          </p:spPr>
          <p:txBody>
            <a:bodyPr>
              <a:spAutoFit/>
            </a:bodyPr>
            <a:lstStyle/>
            <a:p>
              <a:pPr>
                <a:spcBef>
                  <a:spcPct val="50000"/>
                </a:spcBef>
                <a:defRPr/>
              </a:pPr>
              <a:r>
                <a:rPr lang="en-GB" sz="1600" baseline="30000">
                  <a:effectLst>
                    <a:outerShdw blurRad="38100" dist="38100" dir="2700000" algn="tl">
                      <a:srgbClr val="000000"/>
                    </a:outerShdw>
                  </a:effectLst>
                </a:rPr>
                <a:t>18</a:t>
              </a:r>
              <a:r>
                <a:rPr lang="en-GB" sz="1600">
                  <a:effectLst>
                    <a:outerShdw blurRad="38100" dist="38100" dir="2700000" algn="tl">
                      <a:srgbClr val="000000"/>
                    </a:outerShdw>
                  </a:effectLst>
                </a:rPr>
                <a:t>FDG PET</a:t>
              </a:r>
            </a:p>
          </p:txBody>
        </p:sp>
        <p:pic>
          <p:nvPicPr>
            <p:cNvPr id="43025" name="Picture 17" descr="Wylde gcPET SA"/>
            <p:cNvPicPr>
              <a:picLocks noChangeAspect="1" noChangeArrowheads="1"/>
            </p:cNvPicPr>
            <p:nvPr/>
          </p:nvPicPr>
          <p:blipFill>
            <a:blip r:embed="rId10" cstate="print"/>
            <a:srcRect/>
            <a:stretch>
              <a:fillRect/>
            </a:stretch>
          </p:blipFill>
          <p:spPr bwMode="auto">
            <a:xfrm>
              <a:off x="1823" y="840"/>
              <a:ext cx="952" cy="933"/>
            </a:xfrm>
            <a:prstGeom prst="rect">
              <a:avLst/>
            </a:prstGeom>
            <a:noFill/>
            <a:ln w="9525">
              <a:noFill/>
              <a:miter lim="800000"/>
              <a:headEnd/>
              <a:tailEnd/>
            </a:ln>
          </p:spPr>
        </p:pic>
        <p:pic>
          <p:nvPicPr>
            <p:cNvPr id="43026" name="Picture 18" descr="Wylde SPECT HLA"/>
            <p:cNvPicPr>
              <a:picLocks noChangeAspect="1" noChangeArrowheads="1"/>
            </p:cNvPicPr>
            <p:nvPr/>
          </p:nvPicPr>
          <p:blipFill>
            <a:blip r:embed="rId7" cstate="print"/>
            <a:srcRect t="5627" r="5556" b="4338"/>
            <a:stretch>
              <a:fillRect/>
            </a:stretch>
          </p:blipFill>
          <p:spPr bwMode="auto">
            <a:xfrm>
              <a:off x="1823" y="1773"/>
              <a:ext cx="952" cy="932"/>
            </a:xfrm>
            <a:prstGeom prst="rect">
              <a:avLst/>
            </a:prstGeom>
            <a:noFill/>
            <a:ln w="9525">
              <a:noFill/>
              <a:miter lim="800000"/>
              <a:headEnd/>
              <a:tailEnd/>
            </a:ln>
          </p:spPr>
        </p:pic>
        <p:pic>
          <p:nvPicPr>
            <p:cNvPr id="43027" name="Picture 19" descr="Wylde gcPET VLA"/>
            <p:cNvPicPr>
              <a:picLocks noChangeAspect="1" noChangeArrowheads="1"/>
            </p:cNvPicPr>
            <p:nvPr/>
          </p:nvPicPr>
          <p:blipFill>
            <a:blip r:embed="rId11" cstate="print"/>
            <a:srcRect/>
            <a:stretch>
              <a:fillRect/>
            </a:stretch>
          </p:blipFill>
          <p:spPr bwMode="auto">
            <a:xfrm>
              <a:off x="1823" y="2705"/>
              <a:ext cx="952" cy="991"/>
            </a:xfrm>
            <a:prstGeom prst="rect">
              <a:avLst/>
            </a:prstGeom>
            <a:noFill/>
            <a:ln w="9525">
              <a:noFill/>
              <a:miter lim="800000"/>
              <a:headEnd/>
              <a:tailEnd/>
            </a:ln>
          </p:spPr>
        </p:pic>
        <p:sp>
          <p:nvSpPr>
            <p:cNvPr id="43028" name="Text Box 20"/>
            <p:cNvSpPr txBox="1">
              <a:spLocks noChangeArrowheads="1"/>
            </p:cNvSpPr>
            <p:nvPr/>
          </p:nvSpPr>
          <p:spPr bwMode="auto">
            <a:xfrm>
              <a:off x="1823" y="3754"/>
              <a:ext cx="952" cy="213"/>
            </a:xfrm>
            <a:prstGeom prst="rect">
              <a:avLst/>
            </a:prstGeom>
            <a:noFill/>
            <a:ln w="63500">
              <a:noFill/>
              <a:miter lim="800000"/>
              <a:headEnd/>
              <a:tailEnd/>
            </a:ln>
          </p:spPr>
          <p:txBody>
            <a:bodyPr>
              <a:spAutoFit/>
            </a:bodyPr>
            <a:lstStyle/>
            <a:p>
              <a:pPr algn="l">
                <a:spcBef>
                  <a:spcPct val="50000"/>
                </a:spcBef>
              </a:pPr>
              <a:r>
                <a:rPr lang="en-GB" sz="1600"/>
                <a:t>FDG gcPET</a:t>
              </a: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GB" smtClean="0"/>
              <a:t>Hibernation</a:t>
            </a:r>
            <a:endParaRPr lang="en-US" smtClean="0"/>
          </a:p>
        </p:txBody>
      </p:sp>
      <p:pic>
        <p:nvPicPr>
          <p:cNvPr id="44035" name="Picture 3"/>
          <p:cNvPicPr>
            <a:picLocks noChangeAspect="1" noChangeArrowheads="1"/>
          </p:cNvPicPr>
          <p:nvPr/>
        </p:nvPicPr>
        <p:blipFill>
          <a:blip r:embed="rId3" cstate="print"/>
          <a:srcRect/>
          <a:stretch>
            <a:fillRect/>
          </a:stretch>
        </p:blipFill>
        <p:spPr bwMode="auto">
          <a:xfrm>
            <a:off x="685800" y="1606550"/>
            <a:ext cx="7620000" cy="4337050"/>
          </a:xfrm>
          <a:prstGeom prst="rect">
            <a:avLst/>
          </a:prstGeom>
          <a:noFill/>
          <a:ln w="38100">
            <a:noFill/>
            <a:prstDash val="dash"/>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en-GB" smtClean="0"/>
              <a:t>Demographics of heart failure</a:t>
            </a:r>
          </a:p>
        </p:txBody>
      </p:sp>
      <p:sp>
        <p:nvSpPr>
          <p:cNvPr id="212995" name="Rectangle 3"/>
          <p:cNvSpPr>
            <a:spLocks noGrp="1" noChangeArrowheads="1"/>
          </p:cNvSpPr>
          <p:nvPr>
            <p:ph type="body" idx="1"/>
          </p:nvPr>
        </p:nvSpPr>
        <p:spPr/>
        <p:txBody>
          <a:bodyPr/>
          <a:lstStyle/>
          <a:p>
            <a:pPr eaLnBrk="1" hangingPunct="1">
              <a:lnSpc>
                <a:spcPct val="80000"/>
              </a:lnSpc>
              <a:spcAft>
                <a:spcPct val="50000"/>
              </a:spcAft>
              <a:defRPr/>
            </a:pPr>
            <a:r>
              <a:rPr lang="en-GB" sz="2400" smtClean="0"/>
              <a:t>Prevalence</a:t>
            </a:r>
          </a:p>
          <a:p>
            <a:pPr lvl="1" eaLnBrk="1" hangingPunct="1">
              <a:lnSpc>
                <a:spcPct val="80000"/>
              </a:lnSpc>
              <a:spcAft>
                <a:spcPct val="50000"/>
              </a:spcAft>
              <a:defRPr/>
            </a:pPr>
            <a:r>
              <a:rPr lang="en-GB" sz="2000" smtClean="0"/>
              <a:t>3% 	age 65-74</a:t>
            </a:r>
          </a:p>
          <a:p>
            <a:pPr lvl="1" eaLnBrk="1" hangingPunct="1">
              <a:lnSpc>
                <a:spcPct val="80000"/>
              </a:lnSpc>
              <a:spcAft>
                <a:spcPct val="50000"/>
              </a:spcAft>
              <a:defRPr/>
            </a:pPr>
            <a:r>
              <a:rPr lang="en-GB" sz="2000" smtClean="0"/>
              <a:t>6% 	age 75-84</a:t>
            </a:r>
          </a:p>
          <a:p>
            <a:pPr lvl="1" eaLnBrk="1" hangingPunct="1">
              <a:lnSpc>
                <a:spcPct val="80000"/>
              </a:lnSpc>
              <a:spcAft>
                <a:spcPct val="50000"/>
              </a:spcAft>
              <a:defRPr/>
            </a:pPr>
            <a:r>
              <a:rPr lang="en-GB" sz="2000" smtClean="0"/>
              <a:t>15% 	age &gt;84</a:t>
            </a:r>
          </a:p>
          <a:p>
            <a:pPr lvl="1" eaLnBrk="1" hangingPunct="1">
              <a:lnSpc>
                <a:spcPct val="80000"/>
              </a:lnSpc>
              <a:spcAft>
                <a:spcPct val="50000"/>
              </a:spcAft>
              <a:defRPr/>
            </a:pPr>
            <a:r>
              <a:rPr lang="en-GB" sz="2000" smtClean="0"/>
              <a:t>900,000 heart failure</a:t>
            </a:r>
          </a:p>
          <a:p>
            <a:pPr lvl="1" eaLnBrk="1" hangingPunct="1">
              <a:lnSpc>
                <a:spcPct val="80000"/>
              </a:lnSpc>
              <a:spcAft>
                <a:spcPct val="50000"/>
              </a:spcAft>
              <a:defRPr/>
            </a:pPr>
            <a:r>
              <a:rPr lang="en-GB" sz="2000" smtClean="0"/>
              <a:t>900,000 asymptomatic LV dysfunction</a:t>
            </a:r>
          </a:p>
          <a:p>
            <a:pPr eaLnBrk="1" hangingPunct="1">
              <a:lnSpc>
                <a:spcPct val="80000"/>
              </a:lnSpc>
              <a:spcAft>
                <a:spcPct val="50000"/>
              </a:spcAft>
              <a:defRPr/>
            </a:pPr>
            <a:r>
              <a:rPr lang="en-GB" sz="2400" smtClean="0"/>
              <a:t>Average age at presentation 76</a:t>
            </a:r>
          </a:p>
          <a:p>
            <a:pPr eaLnBrk="1" hangingPunct="1">
              <a:lnSpc>
                <a:spcPct val="80000"/>
              </a:lnSpc>
              <a:spcAft>
                <a:spcPct val="50000"/>
              </a:spcAft>
              <a:defRPr/>
            </a:pPr>
            <a:r>
              <a:rPr lang="en-GB" sz="2400" smtClean="0"/>
              <a:t>2% of NHS bed  occupancy</a:t>
            </a:r>
          </a:p>
          <a:p>
            <a:pPr eaLnBrk="1" hangingPunct="1">
              <a:lnSpc>
                <a:spcPct val="80000"/>
              </a:lnSpc>
              <a:spcAft>
                <a:spcPct val="50000"/>
              </a:spcAft>
              <a:defRPr/>
            </a:pPr>
            <a:r>
              <a:rPr lang="en-GB" sz="2400" smtClean="0"/>
              <a:t>Cost to NHS £716M or 1.8% of budget</a:t>
            </a:r>
          </a:p>
          <a:p>
            <a:pPr eaLnBrk="1" hangingPunct="1">
              <a:lnSpc>
                <a:spcPct val="80000"/>
              </a:lnSpc>
              <a:spcAft>
                <a:spcPct val="50000"/>
              </a:spcAft>
              <a:defRPr/>
            </a:pPr>
            <a:endParaRPr lang="en-GB"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685925" y="6248400"/>
            <a:ext cx="4029075" cy="366713"/>
          </a:xfrm>
          <a:prstGeom prst="rect">
            <a:avLst/>
          </a:prstGeom>
          <a:noFill/>
          <a:ln w="9525">
            <a:noFill/>
            <a:miter lim="800000"/>
            <a:headEnd/>
            <a:tailEnd/>
          </a:ln>
        </p:spPr>
        <p:txBody>
          <a:bodyPr wrap="none">
            <a:spAutoFit/>
          </a:bodyPr>
          <a:lstStyle/>
          <a:p>
            <a:pPr algn="l"/>
            <a:r>
              <a:rPr lang="en-GB" sz="1800" i="1">
                <a:solidFill>
                  <a:srgbClr val="FFFF00"/>
                </a:solidFill>
              </a:rPr>
              <a:t>Bisi G et al.  JACC 1994; 24: 1282-9</a:t>
            </a:r>
          </a:p>
        </p:txBody>
      </p:sp>
      <p:sp>
        <p:nvSpPr>
          <p:cNvPr id="45059" name="Text Box 4"/>
          <p:cNvSpPr txBox="1">
            <a:spLocks noChangeArrowheads="1"/>
          </p:cNvSpPr>
          <p:nvPr/>
        </p:nvSpPr>
        <p:spPr bwMode="auto">
          <a:xfrm>
            <a:off x="434975" y="5686425"/>
            <a:ext cx="1089025" cy="396875"/>
          </a:xfrm>
          <a:prstGeom prst="rect">
            <a:avLst/>
          </a:prstGeom>
          <a:noFill/>
          <a:ln w="9525">
            <a:noFill/>
            <a:miter lim="800000"/>
            <a:headEnd/>
            <a:tailEnd/>
          </a:ln>
        </p:spPr>
        <p:txBody>
          <a:bodyPr wrap="none">
            <a:spAutoFit/>
          </a:bodyPr>
          <a:lstStyle/>
          <a:p>
            <a:pPr algn="r"/>
            <a:r>
              <a:rPr lang="en-GB"/>
              <a:t>Nitrate</a:t>
            </a:r>
          </a:p>
        </p:txBody>
      </p:sp>
      <p:sp>
        <p:nvSpPr>
          <p:cNvPr id="45060" name="Text Box 5"/>
          <p:cNvSpPr txBox="1">
            <a:spLocks noChangeArrowheads="1"/>
          </p:cNvSpPr>
          <p:nvPr/>
        </p:nvSpPr>
        <p:spPr bwMode="auto">
          <a:xfrm>
            <a:off x="796925" y="3476625"/>
            <a:ext cx="727075" cy="396875"/>
          </a:xfrm>
          <a:prstGeom prst="rect">
            <a:avLst/>
          </a:prstGeom>
          <a:noFill/>
          <a:ln w="9525">
            <a:noFill/>
            <a:miter lim="800000"/>
            <a:headEnd/>
            <a:tailEnd/>
          </a:ln>
        </p:spPr>
        <p:txBody>
          <a:bodyPr wrap="none">
            <a:spAutoFit/>
          </a:bodyPr>
          <a:lstStyle/>
          <a:p>
            <a:pPr algn="r"/>
            <a:r>
              <a:rPr lang="en-GB"/>
              <a:t>Rest</a:t>
            </a:r>
          </a:p>
        </p:txBody>
      </p:sp>
      <p:sp>
        <p:nvSpPr>
          <p:cNvPr id="45061" name="Text Box 6"/>
          <p:cNvSpPr txBox="1">
            <a:spLocks noChangeArrowheads="1"/>
          </p:cNvSpPr>
          <p:nvPr/>
        </p:nvSpPr>
        <p:spPr bwMode="auto">
          <a:xfrm>
            <a:off x="4191000" y="1443038"/>
            <a:ext cx="979488" cy="457200"/>
          </a:xfrm>
          <a:prstGeom prst="rect">
            <a:avLst/>
          </a:prstGeom>
          <a:noFill/>
          <a:ln w="9525">
            <a:noFill/>
            <a:miter lim="800000"/>
            <a:headEnd/>
            <a:tailEnd/>
          </a:ln>
        </p:spPr>
        <p:txBody>
          <a:bodyPr wrap="none">
            <a:spAutoFit/>
          </a:bodyPr>
          <a:lstStyle/>
          <a:p>
            <a:pPr algn="l"/>
            <a:r>
              <a:rPr lang="en-GB" sz="2400" b="1">
                <a:solidFill>
                  <a:srgbClr val="FFFF00"/>
                </a:solidFill>
              </a:rPr>
              <a:t>MIBI</a:t>
            </a:r>
          </a:p>
        </p:txBody>
      </p:sp>
      <p:sp>
        <p:nvSpPr>
          <p:cNvPr id="160775" name="Rectangle 7"/>
          <p:cNvSpPr>
            <a:spLocks noGrp="1" noChangeArrowheads="1"/>
          </p:cNvSpPr>
          <p:nvPr>
            <p:ph type="title"/>
          </p:nvPr>
        </p:nvSpPr>
        <p:spPr/>
        <p:txBody>
          <a:bodyPr/>
          <a:lstStyle/>
          <a:p>
            <a:pPr eaLnBrk="1" hangingPunct="1">
              <a:defRPr/>
            </a:pPr>
            <a:r>
              <a:rPr lang="en-GB" smtClean="0"/>
              <a:t>Nitrates and Viability</a:t>
            </a:r>
          </a:p>
        </p:txBody>
      </p:sp>
      <p:pic>
        <p:nvPicPr>
          <p:cNvPr id="45063" name="Picture 8"/>
          <p:cNvPicPr>
            <a:picLocks noChangeAspect="1" noChangeArrowheads="1"/>
          </p:cNvPicPr>
          <p:nvPr/>
        </p:nvPicPr>
        <p:blipFill>
          <a:blip r:embed="rId3" cstate="print"/>
          <a:srcRect/>
          <a:stretch>
            <a:fillRect/>
          </a:stretch>
        </p:blipFill>
        <p:spPr bwMode="auto">
          <a:xfrm>
            <a:off x="1676400" y="1900238"/>
            <a:ext cx="5867400" cy="427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335088" y="6445250"/>
            <a:ext cx="903287" cy="336550"/>
          </a:xfrm>
          <a:prstGeom prst="rect">
            <a:avLst/>
          </a:prstGeom>
          <a:noFill/>
          <a:ln w="38100">
            <a:noFill/>
            <a:prstDash val="dash"/>
            <a:miter lim="800000"/>
            <a:headEnd/>
            <a:tailEnd/>
          </a:ln>
        </p:spPr>
        <p:txBody>
          <a:bodyPr>
            <a:spAutoFit/>
          </a:bodyPr>
          <a:lstStyle/>
          <a:p>
            <a:pPr algn="l"/>
            <a:r>
              <a:rPr lang="en-GB" sz="1600"/>
              <a:t>G-rest</a:t>
            </a:r>
          </a:p>
        </p:txBody>
      </p:sp>
      <p:sp>
        <p:nvSpPr>
          <p:cNvPr id="46083" name="Text Box 3"/>
          <p:cNvSpPr txBox="1">
            <a:spLocks noChangeArrowheads="1"/>
          </p:cNvSpPr>
          <p:nvPr/>
        </p:nvSpPr>
        <p:spPr bwMode="auto">
          <a:xfrm>
            <a:off x="2386013" y="6445250"/>
            <a:ext cx="901700" cy="336550"/>
          </a:xfrm>
          <a:prstGeom prst="rect">
            <a:avLst/>
          </a:prstGeom>
          <a:noFill/>
          <a:ln w="38100">
            <a:noFill/>
            <a:prstDash val="dash"/>
            <a:miter lim="800000"/>
            <a:headEnd/>
            <a:tailEnd/>
          </a:ln>
        </p:spPr>
        <p:txBody>
          <a:bodyPr>
            <a:spAutoFit/>
          </a:bodyPr>
          <a:lstStyle/>
          <a:p>
            <a:pPr algn="l"/>
            <a:r>
              <a:rPr lang="en-GB" sz="1600"/>
              <a:t>Stress</a:t>
            </a:r>
          </a:p>
        </p:txBody>
      </p:sp>
      <p:sp>
        <p:nvSpPr>
          <p:cNvPr id="46084" name="Text Box 4"/>
          <p:cNvSpPr txBox="1">
            <a:spLocks noChangeArrowheads="1"/>
          </p:cNvSpPr>
          <p:nvPr/>
        </p:nvSpPr>
        <p:spPr bwMode="auto">
          <a:xfrm>
            <a:off x="3494088" y="6445250"/>
            <a:ext cx="903287" cy="336550"/>
          </a:xfrm>
          <a:prstGeom prst="rect">
            <a:avLst/>
          </a:prstGeom>
          <a:noFill/>
          <a:ln w="38100">
            <a:noFill/>
            <a:prstDash val="dash"/>
            <a:miter lim="800000"/>
            <a:headEnd/>
            <a:tailEnd/>
          </a:ln>
        </p:spPr>
        <p:txBody>
          <a:bodyPr>
            <a:spAutoFit/>
          </a:bodyPr>
          <a:lstStyle/>
          <a:p>
            <a:pPr algn="l"/>
            <a:r>
              <a:rPr lang="en-GB" sz="1600"/>
              <a:t>Rest</a:t>
            </a:r>
          </a:p>
        </p:txBody>
      </p:sp>
      <p:sp>
        <p:nvSpPr>
          <p:cNvPr id="46085" name="Text Box 9"/>
          <p:cNvSpPr txBox="1">
            <a:spLocks noChangeArrowheads="1"/>
          </p:cNvSpPr>
          <p:nvPr/>
        </p:nvSpPr>
        <p:spPr bwMode="auto">
          <a:xfrm>
            <a:off x="4751388" y="6445250"/>
            <a:ext cx="1403350" cy="336550"/>
          </a:xfrm>
          <a:prstGeom prst="rect">
            <a:avLst/>
          </a:prstGeom>
          <a:noFill/>
          <a:ln w="38100">
            <a:noFill/>
            <a:prstDash val="dash"/>
            <a:miter lim="800000"/>
            <a:headEnd/>
            <a:tailEnd/>
          </a:ln>
        </p:spPr>
        <p:txBody>
          <a:bodyPr>
            <a:spAutoFit/>
          </a:bodyPr>
          <a:lstStyle/>
          <a:p>
            <a:r>
              <a:rPr lang="en-GB" sz="1600"/>
              <a:t>Reversibility</a:t>
            </a:r>
          </a:p>
        </p:txBody>
      </p:sp>
      <p:sp>
        <p:nvSpPr>
          <p:cNvPr id="46086" name="Text Box 10"/>
          <p:cNvSpPr txBox="1">
            <a:spLocks noChangeArrowheads="1"/>
          </p:cNvSpPr>
          <p:nvPr/>
        </p:nvSpPr>
        <p:spPr bwMode="auto">
          <a:xfrm>
            <a:off x="6376988" y="6445250"/>
            <a:ext cx="1404937" cy="336550"/>
          </a:xfrm>
          <a:prstGeom prst="rect">
            <a:avLst/>
          </a:prstGeom>
          <a:noFill/>
          <a:ln w="38100">
            <a:noFill/>
            <a:prstDash val="dash"/>
            <a:miter lim="800000"/>
            <a:headEnd/>
            <a:tailEnd/>
          </a:ln>
        </p:spPr>
        <p:txBody>
          <a:bodyPr>
            <a:spAutoFit/>
          </a:bodyPr>
          <a:lstStyle/>
          <a:p>
            <a:r>
              <a:rPr lang="en-GB" sz="1600"/>
              <a:t>Reversibility</a:t>
            </a:r>
          </a:p>
        </p:txBody>
      </p:sp>
      <p:sp>
        <p:nvSpPr>
          <p:cNvPr id="46087" name="Text Box 11"/>
          <p:cNvSpPr txBox="1">
            <a:spLocks noChangeArrowheads="1"/>
          </p:cNvSpPr>
          <p:nvPr/>
        </p:nvSpPr>
        <p:spPr bwMode="auto">
          <a:xfrm>
            <a:off x="636588" y="2805113"/>
            <a:ext cx="1643062" cy="641350"/>
          </a:xfrm>
          <a:prstGeom prst="rect">
            <a:avLst/>
          </a:prstGeom>
          <a:noFill/>
          <a:ln w="38100">
            <a:noFill/>
            <a:prstDash val="dash"/>
            <a:miter lim="800000"/>
            <a:headEnd/>
            <a:tailEnd/>
          </a:ln>
        </p:spPr>
        <p:txBody>
          <a:bodyPr wrap="none">
            <a:spAutoFit/>
          </a:bodyPr>
          <a:lstStyle/>
          <a:p>
            <a:pPr algn="r"/>
            <a:r>
              <a:rPr lang="en-GB" sz="1800"/>
              <a:t>LVEDV 332ml</a:t>
            </a:r>
          </a:p>
          <a:p>
            <a:pPr algn="r"/>
            <a:r>
              <a:rPr lang="en-GB" sz="1800"/>
              <a:t>LVEF 19%</a:t>
            </a:r>
          </a:p>
        </p:txBody>
      </p:sp>
      <p:sp>
        <p:nvSpPr>
          <p:cNvPr id="161804" name="Rectangle 12"/>
          <p:cNvSpPr>
            <a:spLocks noGrp="1" noChangeArrowheads="1"/>
          </p:cNvSpPr>
          <p:nvPr>
            <p:ph type="title"/>
          </p:nvPr>
        </p:nvSpPr>
        <p:spPr>
          <a:xfrm>
            <a:off x="685800" y="228600"/>
            <a:ext cx="7772400" cy="762000"/>
          </a:xfrm>
        </p:spPr>
        <p:txBody>
          <a:bodyPr/>
          <a:lstStyle/>
          <a:p>
            <a:pPr eaLnBrk="1" hangingPunct="1">
              <a:defRPr/>
            </a:pPr>
            <a:r>
              <a:rPr lang="en-GB" smtClean="0">
                <a:effectLst/>
              </a:rPr>
              <a:t>Two Segment Hibernation</a:t>
            </a:r>
          </a:p>
        </p:txBody>
      </p:sp>
      <p:pic>
        <p:nvPicPr>
          <p:cNvPr id="46090" name="Picture 14" descr="HICKS"/>
          <p:cNvPicPr>
            <a:picLocks noChangeAspect="1" noChangeArrowheads="1"/>
          </p:cNvPicPr>
          <p:nvPr/>
        </p:nvPicPr>
        <p:blipFill>
          <a:blip r:embed="rId5" cstate="print"/>
          <a:srcRect/>
          <a:stretch>
            <a:fillRect/>
          </a:stretch>
        </p:blipFill>
        <p:spPr bwMode="auto">
          <a:xfrm>
            <a:off x="2386013" y="1363663"/>
            <a:ext cx="5691187" cy="5089525"/>
          </a:xfrm>
          <a:prstGeom prst="rect">
            <a:avLst/>
          </a:prstGeom>
          <a:noFill/>
          <a:ln w="9525">
            <a:noFill/>
            <a:miter lim="800000"/>
            <a:headEnd/>
            <a:tailEnd/>
          </a:ln>
        </p:spPr>
      </p:pic>
      <p:sp>
        <p:nvSpPr>
          <p:cNvPr id="46091" name="Text Box 6"/>
          <p:cNvSpPr txBox="1">
            <a:spLocks noChangeArrowheads="1"/>
          </p:cNvSpPr>
          <p:nvPr/>
        </p:nvSpPr>
        <p:spPr bwMode="auto">
          <a:xfrm>
            <a:off x="5046663" y="2940050"/>
            <a:ext cx="901700" cy="336550"/>
          </a:xfrm>
          <a:prstGeom prst="rect">
            <a:avLst/>
          </a:prstGeom>
          <a:noFill/>
          <a:ln w="38100">
            <a:noFill/>
            <a:prstDash val="dash"/>
            <a:miter lim="800000"/>
            <a:headEnd/>
            <a:tailEnd/>
          </a:ln>
        </p:spPr>
        <p:txBody>
          <a:bodyPr>
            <a:spAutoFit/>
          </a:bodyPr>
          <a:lstStyle/>
          <a:p>
            <a:r>
              <a:rPr lang="en-GB" sz="1600"/>
              <a:t>Rest</a:t>
            </a:r>
          </a:p>
        </p:txBody>
      </p:sp>
      <p:sp>
        <p:nvSpPr>
          <p:cNvPr id="46092" name="Text Box 8"/>
          <p:cNvSpPr txBox="1">
            <a:spLocks noChangeArrowheads="1"/>
          </p:cNvSpPr>
          <p:nvPr/>
        </p:nvSpPr>
        <p:spPr bwMode="auto">
          <a:xfrm>
            <a:off x="6599238" y="2940050"/>
            <a:ext cx="901700" cy="336550"/>
          </a:xfrm>
          <a:prstGeom prst="rect">
            <a:avLst/>
          </a:prstGeom>
          <a:noFill/>
          <a:ln w="38100">
            <a:noFill/>
            <a:prstDash val="dash"/>
            <a:miter lim="800000"/>
            <a:headEnd/>
            <a:tailEnd/>
          </a:ln>
        </p:spPr>
        <p:txBody>
          <a:bodyPr>
            <a:spAutoFit/>
          </a:bodyPr>
          <a:lstStyle/>
          <a:p>
            <a:r>
              <a:rPr lang="en-GB" sz="1600"/>
              <a:t>Rest</a:t>
            </a:r>
          </a:p>
        </p:txBody>
      </p:sp>
      <p:sp>
        <p:nvSpPr>
          <p:cNvPr id="46093" name="Text Box 5"/>
          <p:cNvSpPr txBox="1">
            <a:spLocks noChangeArrowheads="1"/>
          </p:cNvSpPr>
          <p:nvPr/>
        </p:nvSpPr>
        <p:spPr bwMode="auto">
          <a:xfrm>
            <a:off x="4972050" y="1154113"/>
            <a:ext cx="903288" cy="336550"/>
          </a:xfrm>
          <a:prstGeom prst="rect">
            <a:avLst/>
          </a:prstGeom>
          <a:noFill/>
          <a:ln w="38100">
            <a:noFill/>
            <a:prstDash val="dash"/>
            <a:miter lim="800000"/>
            <a:headEnd/>
            <a:tailEnd/>
          </a:ln>
        </p:spPr>
        <p:txBody>
          <a:bodyPr>
            <a:spAutoFit/>
          </a:bodyPr>
          <a:lstStyle/>
          <a:p>
            <a:r>
              <a:rPr lang="en-GB" sz="1600"/>
              <a:t>Stress</a:t>
            </a:r>
          </a:p>
        </p:txBody>
      </p:sp>
      <p:sp>
        <p:nvSpPr>
          <p:cNvPr id="46094" name="Text Box 7"/>
          <p:cNvSpPr txBox="1">
            <a:spLocks noChangeArrowheads="1"/>
          </p:cNvSpPr>
          <p:nvPr/>
        </p:nvSpPr>
        <p:spPr bwMode="auto">
          <a:xfrm>
            <a:off x="6524625" y="1154113"/>
            <a:ext cx="903288" cy="336550"/>
          </a:xfrm>
          <a:prstGeom prst="rect">
            <a:avLst/>
          </a:prstGeom>
          <a:noFill/>
          <a:ln w="38100">
            <a:noFill/>
            <a:prstDash val="dash"/>
            <a:miter lim="800000"/>
            <a:headEnd/>
            <a:tailEnd/>
          </a:ln>
        </p:spPr>
        <p:txBody>
          <a:bodyPr>
            <a:spAutoFit/>
          </a:bodyPr>
          <a:lstStyle/>
          <a:p>
            <a:r>
              <a:rPr lang="en-GB" sz="1600"/>
              <a:t>Stress</a:t>
            </a:r>
          </a:p>
        </p:txBody>
      </p:sp>
      <p:pic>
        <p:nvPicPr>
          <p:cNvPr id="2" name="hicks hibernation 21-2-2.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1379483" y="3492805"/>
            <a:ext cx="1006529" cy="29603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defRPr/>
            </a:pPr>
            <a:r>
              <a:rPr lang="en-GB" smtClean="0"/>
              <a:t>Full Thickness Infarction</a:t>
            </a:r>
          </a:p>
        </p:txBody>
      </p:sp>
      <p:pic>
        <p:nvPicPr>
          <p:cNvPr id="47107" name="Picture 3" descr="HERNAN"/>
          <p:cNvPicPr>
            <a:picLocks noChangeAspect="1" noChangeArrowheads="1"/>
          </p:cNvPicPr>
          <p:nvPr/>
        </p:nvPicPr>
        <p:blipFill>
          <a:blip r:embed="rId4" cstate="print"/>
          <a:srcRect/>
          <a:stretch>
            <a:fillRect/>
          </a:stretch>
        </p:blipFill>
        <p:spPr bwMode="auto">
          <a:xfrm>
            <a:off x="609600" y="1681163"/>
            <a:ext cx="4313238" cy="4140200"/>
          </a:xfrm>
          <a:prstGeom prst="rect">
            <a:avLst/>
          </a:prstGeom>
          <a:noFill/>
          <a:ln w="9525">
            <a:noFill/>
            <a:miter lim="800000"/>
            <a:headEnd/>
            <a:tailEnd/>
          </a:ln>
        </p:spPr>
      </p:pic>
      <p:pic>
        <p:nvPicPr>
          <p:cNvPr id="162820" name="fernandez infarct 21-2-2.avi">
            <a:hlinkClick r:id="" action="ppaction://media"/>
          </p:cNvPr>
          <p:cNvPicPr>
            <a:picLocks noRot="1" noChangeAspect="1" noChangeArrowheads="1"/>
          </p:cNvPicPr>
          <p:nvPr>
            <a:videoFile r:link="rId1"/>
          </p:nvPr>
        </p:nvPicPr>
        <p:blipFill>
          <a:blip r:embed="rId5" cstate="print"/>
          <a:srcRect/>
          <a:stretch>
            <a:fillRect/>
          </a:stretch>
        </p:blipFill>
        <p:spPr bwMode="auto">
          <a:xfrm>
            <a:off x="5116513" y="1681163"/>
            <a:ext cx="3362325" cy="4108450"/>
          </a:xfrm>
          <a:prstGeom prst="rect">
            <a:avLst/>
          </a:prstGeom>
          <a:noFill/>
          <a:ln w="9525">
            <a:noFill/>
            <a:miter lim="800000"/>
            <a:headEnd/>
            <a:tailEnd/>
          </a:ln>
        </p:spPr>
      </p:pic>
      <p:sp>
        <p:nvSpPr>
          <p:cNvPr id="47109" name="Text Box 5"/>
          <p:cNvSpPr txBox="1">
            <a:spLocks noChangeArrowheads="1"/>
          </p:cNvSpPr>
          <p:nvPr/>
        </p:nvSpPr>
        <p:spPr bwMode="auto">
          <a:xfrm>
            <a:off x="609600" y="5867400"/>
            <a:ext cx="919163" cy="336550"/>
          </a:xfrm>
          <a:prstGeom prst="rect">
            <a:avLst/>
          </a:prstGeom>
          <a:noFill/>
          <a:ln w="38100">
            <a:noFill/>
            <a:prstDash val="dash"/>
            <a:miter lim="800000"/>
            <a:headEnd/>
            <a:tailEnd/>
          </a:ln>
        </p:spPr>
        <p:txBody>
          <a:bodyPr>
            <a:spAutoFit/>
          </a:bodyPr>
          <a:lstStyle/>
          <a:p>
            <a:pPr algn="l"/>
            <a:r>
              <a:rPr lang="en-GB" sz="1600"/>
              <a:t>Stress</a:t>
            </a:r>
          </a:p>
        </p:txBody>
      </p:sp>
      <p:sp>
        <p:nvSpPr>
          <p:cNvPr id="47110" name="Text Box 6"/>
          <p:cNvSpPr txBox="1">
            <a:spLocks noChangeArrowheads="1"/>
          </p:cNvSpPr>
          <p:nvPr/>
        </p:nvSpPr>
        <p:spPr bwMode="auto">
          <a:xfrm>
            <a:off x="1541463" y="5867400"/>
            <a:ext cx="922337" cy="336550"/>
          </a:xfrm>
          <a:prstGeom prst="rect">
            <a:avLst/>
          </a:prstGeom>
          <a:noFill/>
          <a:ln w="38100">
            <a:noFill/>
            <a:prstDash val="dash"/>
            <a:miter lim="800000"/>
            <a:headEnd/>
            <a:tailEnd/>
          </a:ln>
        </p:spPr>
        <p:txBody>
          <a:bodyPr>
            <a:spAutoFit/>
          </a:bodyPr>
          <a:lstStyle/>
          <a:p>
            <a:pPr algn="l"/>
            <a:r>
              <a:rPr lang="en-GB" sz="1600"/>
              <a:t>Rest</a:t>
            </a:r>
          </a:p>
        </p:txBody>
      </p:sp>
      <p:sp>
        <p:nvSpPr>
          <p:cNvPr id="47111" name="Text Box 7"/>
          <p:cNvSpPr txBox="1">
            <a:spLocks noChangeArrowheads="1"/>
          </p:cNvSpPr>
          <p:nvPr/>
        </p:nvSpPr>
        <p:spPr bwMode="auto">
          <a:xfrm>
            <a:off x="5116513" y="5867400"/>
            <a:ext cx="920750" cy="336550"/>
          </a:xfrm>
          <a:prstGeom prst="rect">
            <a:avLst/>
          </a:prstGeom>
          <a:noFill/>
          <a:ln w="38100">
            <a:noFill/>
            <a:prstDash val="dash"/>
            <a:miter lim="800000"/>
            <a:headEnd/>
            <a:tailEnd/>
          </a:ln>
        </p:spPr>
        <p:txBody>
          <a:bodyPr>
            <a:spAutoFit/>
          </a:bodyPr>
          <a:lstStyle/>
          <a:p>
            <a:pPr algn="l"/>
            <a:r>
              <a:rPr lang="en-GB" sz="1600"/>
              <a:t>G-Rest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28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62820"/>
                </p:tgtEl>
              </p:cMediaNode>
            </p:video>
            <p:seq concurrent="1" nextAc="seek">
              <p:cTn id="8" restart="whenNotActive" fill="hold" evtFilter="cancelBubble" nodeType="interactiveSeq">
                <p:stCondLst>
                  <p:cond evt="onClick" delay="0">
                    <p:tgtEl>
                      <p:spTgt spid="1628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2820"/>
                                        </p:tgtEl>
                                      </p:cBhvr>
                                    </p:cmd>
                                  </p:childTnLst>
                                </p:cTn>
                              </p:par>
                            </p:childTnLst>
                          </p:cTn>
                        </p:par>
                      </p:childTnLst>
                    </p:cTn>
                  </p:par>
                </p:childTnLst>
              </p:cTn>
              <p:nextCondLst>
                <p:cond evt="onClick" delay="0">
                  <p:tgtEl>
                    <p:spTgt spid="162820"/>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pPr eaLnBrk="1" hangingPunct="1">
              <a:defRPr/>
            </a:pPr>
            <a:r>
              <a:rPr lang="en-GB"/>
              <a:t>Echocardiography</a:t>
            </a:r>
          </a:p>
        </p:txBody>
      </p:sp>
      <p:sp>
        <p:nvSpPr>
          <p:cNvPr id="738307" name="Rectangle 3"/>
          <p:cNvSpPr>
            <a:spLocks noGrp="1" noChangeArrowheads="1"/>
          </p:cNvSpPr>
          <p:nvPr>
            <p:ph type="body" sz="half" idx="1"/>
          </p:nvPr>
        </p:nvSpPr>
        <p:spPr>
          <a:xfrm>
            <a:off x="685800" y="1676400"/>
            <a:ext cx="3810000" cy="1897063"/>
          </a:xfrm>
        </p:spPr>
        <p:txBody>
          <a:bodyPr/>
          <a:lstStyle/>
          <a:p>
            <a:pPr eaLnBrk="1" hangingPunct="1">
              <a:spcAft>
                <a:spcPct val="100000"/>
              </a:spcAft>
              <a:defRPr/>
            </a:pPr>
            <a:r>
              <a:rPr lang="en-GB" sz="2000"/>
              <a:t>Confirms systolic dysfunction</a:t>
            </a:r>
          </a:p>
          <a:p>
            <a:pPr eaLnBrk="1" hangingPunct="1">
              <a:spcAft>
                <a:spcPct val="100000"/>
              </a:spcAft>
              <a:defRPr/>
            </a:pPr>
            <a:r>
              <a:rPr lang="en-GB" sz="2000"/>
              <a:t>Assesses diastolic function</a:t>
            </a:r>
          </a:p>
        </p:txBody>
      </p:sp>
      <p:pic>
        <p:nvPicPr>
          <p:cNvPr id="738308" name="MI rest echo.avi">
            <a:hlinkClick r:id="" action="ppaction://media"/>
          </p:cNvPr>
          <p:cNvPicPr>
            <a:picLocks noGrp="1" noRot="1" noChangeAspect="1" noChangeArrowheads="1"/>
          </p:cNvPicPr>
          <p:nvPr>
            <p:ph sz="quarter" idx="3"/>
            <a:videoFile r:link="rId1"/>
          </p:nvPr>
        </p:nvPicPr>
        <p:blipFill>
          <a:blip r:embed="rId4" cstate="print"/>
          <a:srcRect/>
          <a:stretch>
            <a:fillRect/>
          </a:stretch>
        </p:blipFill>
        <p:spPr>
          <a:xfrm>
            <a:off x="2555875" y="3429000"/>
            <a:ext cx="4105275" cy="2941638"/>
          </a:xfrm>
        </p:spPr>
      </p:pic>
      <p:sp>
        <p:nvSpPr>
          <p:cNvPr id="738309" name="Rectangle 5"/>
          <p:cNvSpPr>
            <a:spLocks noChangeArrowheads="1"/>
          </p:cNvSpPr>
          <p:nvPr/>
        </p:nvSpPr>
        <p:spPr bwMode="auto">
          <a:xfrm>
            <a:off x="4787900" y="1676400"/>
            <a:ext cx="3810000" cy="1824038"/>
          </a:xfrm>
          <a:prstGeom prst="rect">
            <a:avLst/>
          </a:prstGeom>
          <a:noFill/>
          <a:ln w="9525">
            <a:noFill/>
            <a:miter lim="800000"/>
            <a:headEnd/>
            <a:tailEnd/>
          </a:ln>
          <a:effectLst/>
        </p:spPr>
        <p:txBody>
          <a:bodyPr/>
          <a:lstStyle/>
          <a:p>
            <a:pPr marL="342900" indent="-342900">
              <a:spcBef>
                <a:spcPct val="20000"/>
              </a:spcBef>
              <a:spcAft>
                <a:spcPct val="100000"/>
              </a:spcAft>
              <a:buFontTx/>
              <a:buChar char="•"/>
              <a:defRPr/>
            </a:pPr>
            <a:r>
              <a:rPr lang="en-GB">
                <a:effectLst>
                  <a:outerShdw blurRad="38100" dist="38100" dir="2700000" algn="tl">
                    <a:srgbClr val="000000"/>
                  </a:outerShdw>
                </a:effectLst>
              </a:rPr>
              <a:t>Excludes secondary causes</a:t>
            </a:r>
          </a:p>
          <a:p>
            <a:pPr marL="342900" indent="-342900">
              <a:spcBef>
                <a:spcPct val="20000"/>
              </a:spcBef>
              <a:spcAft>
                <a:spcPct val="100000"/>
              </a:spcAft>
              <a:buFontTx/>
              <a:buChar char="•"/>
              <a:defRPr/>
            </a:pPr>
            <a:r>
              <a:rPr lang="en-GB">
                <a:effectLst>
                  <a:outerShdw blurRad="38100" dist="38100" dir="2700000" algn="tl">
                    <a:srgbClr val="000000"/>
                  </a:outerShdw>
                </a:effectLst>
              </a:rPr>
              <a:t>Suggests IHD if regional abnormalities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0" fill="hold"/>
                                        <p:tgtEl>
                                          <p:spTgt spid="7383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38308"/>
                </p:tgtEl>
              </p:cMediaNode>
            </p:video>
            <p:seq concurrent="1" nextAc="seek">
              <p:cTn id="8" restart="whenNotActive" fill="hold" evtFilter="cancelBubble" nodeType="interactiveSeq">
                <p:stCondLst>
                  <p:cond evt="onClick" delay="0">
                    <p:tgtEl>
                      <p:spTgt spid="73830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38308"/>
                                        </p:tgtEl>
                                      </p:cBhvr>
                                    </p:cmd>
                                  </p:childTnLst>
                                </p:cTn>
                              </p:par>
                            </p:childTnLst>
                          </p:cTn>
                        </p:par>
                      </p:childTnLst>
                    </p:cTn>
                  </p:par>
                </p:childTnLst>
              </p:cTn>
              <p:nextCondLst>
                <p:cond evt="onClick" delay="0">
                  <p:tgtEl>
                    <p:spTgt spid="738308"/>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684213" y="549275"/>
            <a:ext cx="7807325" cy="900113"/>
          </a:xfrm>
        </p:spPr>
        <p:txBody>
          <a:bodyPr/>
          <a:lstStyle/>
          <a:p>
            <a:pPr marL="20638" indent="-20638" eaLnBrk="1" hangingPunct="1">
              <a:defRPr/>
            </a:pPr>
            <a:r>
              <a:rPr lang="en-GB"/>
              <a:t>Dobutamine echo</a:t>
            </a:r>
            <a:endParaRPr lang="en-US"/>
          </a:p>
        </p:txBody>
      </p:sp>
      <p:sp>
        <p:nvSpPr>
          <p:cNvPr id="49155" name="Text Box 3"/>
          <p:cNvSpPr txBox="1">
            <a:spLocks noChangeArrowheads="1"/>
          </p:cNvSpPr>
          <p:nvPr/>
        </p:nvSpPr>
        <p:spPr bwMode="auto">
          <a:xfrm>
            <a:off x="2259013" y="6310585"/>
            <a:ext cx="4481512" cy="358775"/>
          </a:xfrm>
          <a:prstGeom prst="rect">
            <a:avLst/>
          </a:prstGeom>
          <a:noFill/>
          <a:ln w="9525" algn="ctr">
            <a:noFill/>
            <a:miter lim="800000"/>
            <a:headEnd/>
            <a:tailEnd/>
          </a:ln>
        </p:spPr>
        <p:txBody>
          <a:bodyPr wrap="none" lIns="82936" tIns="41469" rIns="82936" bIns="41469">
            <a:spAutoFit/>
          </a:bodyPr>
          <a:lstStyle/>
          <a:p>
            <a:pPr defTabSz="828675" eaLnBrk="0" hangingPunct="0"/>
            <a:r>
              <a:rPr lang="en-GB" sz="1800" dirty="0"/>
              <a:t>Apical four chamber - biphasic response</a:t>
            </a:r>
            <a:endParaRPr lang="en-US" sz="1800" dirty="0"/>
          </a:p>
        </p:txBody>
      </p:sp>
      <p:pic>
        <p:nvPicPr>
          <p:cNvPr id="2" name="dob echo biphasic 1.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1524000" y="168098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defRPr/>
            </a:pPr>
            <a:r>
              <a:rPr lang="en-GB" smtClean="0"/>
              <a:t>Myocardial Thickening and Infarction</a:t>
            </a:r>
            <a:endParaRPr lang="en-US" smtClean="0"/>
          </a:p>
        </p:txBody>
      </p:sp>
      <p:graphicFrame>
        <p:nvGraphicFramePr>
          <p:cNvPr id="5122" name="Object 3"/>
          <p:cNvGraphicFramePr>
            <a:graphicFrameLocks noChangeAspect="1"/>
          </p:cNvGraphicFramePr>
          <p:nvPr/>
        </p:nvGraphicFramePr>
        <p:xfrm>
          <a:off x="838200" y="1609725"/>
          <a:ext cx="7315200" cy="4105275"/>
        </p:xfrm>
        <a:graphic>
          <a:graphicData uri="http://schemas.openxmlformats.org/presentationml/2006/ole">
            <mc:AlternateContent xmlns:mc="http://schemas.openxmlformats.org/markup-compatibility/2006">
              <mc:Choice xmlns:v="urn:schemas-microsoft-com:vml" Requires="v">
                <p:oleObj spid="_x0000_s5128" name="Image" r:id="rId4" imgW="9123897" imgH="5121073" progId="Photoshop.Image.5">
                  <p:embed/>
                </p:oleObj>
              </mc:Choice>
              <mc:Fallback>
                <p:oleObj name="Image" r:id="rId4" imgW="9123897" imgH="5121073" progId="Photoshop.Image.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9725"/>
                        <a:ext cx="73152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Text Box 4"/>
          <p:cNvSpPr txBox="1">
            <a:spLocks noChangeArrowheads="1"/>
          </p:cNvSpPr>
          <p:nvPr/>
        </p:nvSpPr>
        <p:spPr bwMode="auto">
          <a:xfrm>
            <a:off x="669925" y="1160463"/>
            <a:ext cx="6164263" cy="396875"/>
          </a:xfrm>
          <a:prstGeom prst="rect">
            <a:avLst/>
          </a:prstGeom>
          <a:noFill/>
          <a:ln w="38100">
            <a:noFill/>
            <a:prstDash val="dash"/>
            <a:miter lim="800000"/>
            <a:headEnd/>
            <a:tailEnd/>
          </a:ln>
        </p:spPr>
        <p:txBody>
          <a:bodyPr wrap="none">
            <a:spAutoFit/>
          </a:bodyPr>
          <a:lstStyle/>
          <a:p>
            <a:pPr algn="l"/>
            <a:r>
              <a:rPr lang="en-GB" i="1">
                <a:solidFill>
                  <a:srgbClr val="FFFF00"/>
                </a:solidFill>
              </a:rPr>
              <a:t>Lieberman AL, et al.  Circulation 1981; 63: 739-46 </a:t>
            </a:r>
          </a:p>
        </p:txBody>
      </p:sp>
      <p:sp>
        <p:nvSpPr>
          <p:cNvPr id="5125" name="Text Box 5"/>
          <p:cNvSpPr txBox="1">
            <a:spLocks noChangeArrowheads="1"/>
          </p:cNvSpPr>
          <p:nvPr/>
        </p:nvSpPr>
        <p:spPr bwMode="auto">
          <a:xfrm>
            <a:off x="990600" y="5791200"/>
            <a:ext cx="5105400" cy="701675"/>
          </a:xfrm>
          <a:prstGeom prst="rect">
            <a:avLst/>
          </a:prstGeom>
          <a:noFill/>
          <a:ln w="38100">
            <a:noFill/>
            <a:prstDash val="dash"/>
            <a:miter lim="800000"/>
            <a:headEnd/>
            <a:tailEnd/>
          </a:ln>
        </p:spPr>
        <p:txBody>
          <a:bodyPr>
            <a:spAutoFit/>
          </a:bodyPr>
          <a:lstStyle/>
          <a:p>
            <a:pPr algn="l">
              <a:spcBef>
                <a:spcPct val="50000"/>
              </a:spcBef>
            </a:pPr>
            <a:r>
              <a:rPr lang="en-GB"/>
              <a:t>13 dogs, 48hr after coronary occlusion, cross sectional echocardiography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lang="en-GB" smtClean="0"/>
              <a:t>Biphasic response to dobutamine</a:t>
            </a:r>
          </a:p>
        </p:txBody>
      </p:sp>
      <p:graphicFrame>
        <p:nvGraphicFramePr>
          <p:cNvPr id="6146" name="Object 3"/>
          <p:cNvGraphicFramePr>
            <a:graphicFrameLocks noGrp="1" noChangeAspect="1"/>
          </p:cNvGraphicFramePr>
          <p:nvPr>
            <p:ph idx="4294967295"/>
          </p:nvPr>
        </p:nvGraphicFramePr>
        <p:xfrm>
          <a:off x="460375" y="1554163"/>
          <a:ext cx="7280275" cy="4865687"/>
        </p:xfrm>
        <a:graphic>
          <a:graphicData uri="http://schemas.openxmlformats.org/presentationml/2006/ole">
            <mc:AlternateContent xmlns:mc="http://schemas.openxmlformats.org/markup-compatibility/2006">
              <mc:Choice xmlns:v="urn:schemas-microsoft-com:vml" Requires="v">
                <p:oleObj spid="_x0000_s6152" name="Chart" r:id="rId4" imgW="7295988" imgH="4876800" progId="MSGraph.Chart.8">
                  <p:embed followColorScheme="full"/>
                </p:oleObj>
              </mc:Choice>
              <mc:Fallback>
                <p:oleObj name="Chart" r:id="rId4" imgW="7295988" imgH="48768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1554163"/>
                        <a:ext cx="7280275" cy="486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 Box 4"/>
          <p:cNvSpPr txBox="1">
            <a:spLocks noChangeArrowheads="1"/>
          </p:cNvSpPr>
          <p:nvPr/>
        </p:nvSpPr>
        <p:spPr bwMode="auto">
          <a:xfrm>
            <a:off x="1270000" y="6334125"/>
            <a:ext cx="3806825" cy="366713"/>
          </a:xfrm>
          <a:prstGeom prst="rect">
            <a:avLst/>
          </a:prstGeom>
          <a:noFill/>
          <a:ln w="38100">
            <a:noFill/>
            <a:prstDash val="dash"/>
            <a:miter lim="800000"/>
            <a:headEnd/>
            <a:tailEnd/>
          </a:ln>
        </p:spPr>
        <p:txBody>
          <a:bodyPr wrap="none">
            <a:spAutoFit/>
          </a:bodyPr>
          <a:lstStyle/>
          <a:p>
            <a:pPr algn="l"/>
            <a:r>
              <a:rPr lang="en-GB" sz="1800" i="1">
                <a:solidFill>
                  <a:srgbClr val="FFFF00"/>
                </a:solidFill>
              </a:rPr>
              <a:t>Chen et al.  Circ 1995; 92: 756-66</a:t>
            </a:r>
          </a:p>
        </p:txBody>
      </p:sp>
      <p:sp>
        <p:nvSpPr>
          <p:cNvPr id="6149" name="Text Box 5"/>
          <p:cNvSpPr txBox="1">
            <a:spLocks noChangeArrowheads="1"/>
          </p:cNvSpPr>
          <p:nvPr/>
        </p:nvSpPr>
        <p:spPr bwMode="auto">
          <a:xfrm>
            <a:off x="1270000" y="1125538"/>
            <a:ext cx="3030538" cy="366712"/>
          </a:xfrm>
          <a:prstGeom prst="rect">
            <a:avLst/>
          </a:prstGeom>
          <a:noFill/>
          <a:ln w="38100">
            <a:noFill/>
            <a:prstDash val="dash"/>
            <a:miter lim="800000"/>
            <a:headEnd/>
            <a:tailEnd/>
          </a:ln>
        </p:spPr>
        <p:txBody>
          <a:bodyPr wrap="none">
            <a:spAutoFit/>
          </a:bodyPr>
          <a:lstStyle/>
          <a:p>
            <a:pPr algn="l"/>
            <a:r>
              <a:rPr lang="en-GB" sz="1800" i="1">
                <a:solidFill>
                  <a:srgbClr val="FFFF00"/>
                </a:solidFill>
              </a:rPr>
              <a:t>24 hour hibernation in pigs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6914" name="Rectangle 2"/>
          <p:cNvSpPr>
            <a:spLocks noGrp="1" noChangeArrowheads="1"/>
          </p:cNvSpPr>
          <p:nvPr>
            <p:ph type="title" sz="quarter"/>
          </p:nvPr>
        </p:nvSpPr>
        <p:spPr/>
        <p:txBody>
          <a:bodyPr/>
          <a:lstStyle/>
          <a:p>
            <a:pPr eaLnBrk="1" hangingPunct="1">
              <a:defRPr/>
            </a:pPr>
            <a:r>
              <a:rPr lang="en-GB" smtClean="0"/>
              <a:t>Dobutamine and contrast MRI</a:t>
            </a:r>
          </a:p>
        </p:txBody>
      </p:sp>
      <p:pic>
        <p:nvPicPr>
          <p:cNvPr id="166915" name="CMR SA rest.avi">
            <a:hlinkClick r:id="" action="ppaction://media"/>
          </p:cNvPr>
          <p:cNvPicPr>
            <a:picLocks noGrp="1" noRot="1" noChangeAspect="1" noChangeArrowheads="1"/>
          </p:cNvPicPr>
          <p:nvPr>
            <p:ph sz="quarter" idx="1"/>
            <a:videoFile r:link="rId1"/>
          </p:nvPr>
        </p:nvPicPr>
        <p:blipFill>
          <a:blip r:embed="rId7"/>
          <a:srcRect/>
          <a:stretch>
            <a:fillRect/>
          </a:stretch>
        </p:blipFill>
        <p:spPr>
          <a:xfrm>
            <a:off x="2590800" y="2819400"/>
            <a:ext cx="0" cy="0"/>
          </a:xfrm>
        </p:spPr>
      </p:pic>
      <p:pic>
        <p:nvPicPr>
          <p:cNvPr id="166916" name="CMR SA stress.avi">
            <a:hlinkClick r:id="" action="ppaction://media"/>
          </p:cNvPr>
          <p:cNvPicPr>
            <a:picLocks noGrp="1" noRot="1" noChangeAspect="1" noChangeArrowheads="1"/>
          </p:cNvPicPr>
          <p:nvPr>
            <p:ph sz="quarter" idx="2"/>
            <a:videoFile r:link="rId2"/>
          </p:nvPr>
        </p:nvPicPr>
        <p:blipFill>
          <a:blip r:embed="rId8"/>
          <a:srcRect/>
          <a:stretch>
            <a:fillRect/>
          </a:stretch>
        </p:blipFill>
        <p:spPr>
          <a:xfrm>
            <a:off x="6553200" y="2819400"/>
            <a:ext cx="0" cy="0"/>
          </a:xfrm>
        </p:spPr>
      </p:pic>
      <p:pic>
        <p:nvPicPr>
          <p:cNvPr id="166917" name="CMR SA rest.avi">
            <a:hlinkClick r:id="" action="ppaction://media"/>
          </p:cNvPr>
          <p:cNvPicPr>
            <a:picLocks noGrp="1" noRot="1" noChangeAspect="1" noChangeArrowheads="1"/>
          </p:cNvPicPr>
          <p:nvPr>
            <p:ph sz="quarter" idx="3"/>
            <a:videoFile r:link="rId3"/>
          </p:nvPr>
        </p:nvPicPr>
        <p:blipFill>
          <a:blip r:embed="rId7" cstate="print"/>
          <a:srcRect/>
          <a:stretch>
            <a:fillRect/>
          </a:stretch>
        </p:blipFill>
        <p:spPr>
          <a:xfrm>
            <a:off x="2070100" y="1844675"/>
            <a:ext cx="2286000" cy="1924050"/>
          </a:xfrm>
        </p:spPr>
      </p:pic>
      <p:pic>
        <p:nvPicPr>
          <p:cNvPr id="50182" name="Picture 6" descr="early gd"/>
          <p:cNvPicPr>
            <a:picLocks noChangeAspect="1" noChangeArrowheads="1"/>
          </p:cNvPicPr>
          <p:nvPr/>
        </p:nvPicPr>
        <p:blipFill>
          <a:blip r:embed="rId9" cstate="print"/>
          <a:srcRect/>
          <a:stretch>
            <a:fillRect/>
          </a:stretch>
        </p:blipFill>
        <p:spPr bwMode="auto">
          <a:xfrm>
            <a:off x="2070100" y="3905250"/>
            <a:ext cx="2286000" cy="1930400"/>
          </a:xfrm>
          <a:prstGeom prst="rect">
            <a:avLst/>
          </a:prstGeom>
          <a:noFill/>
          <a:ln w="9525">
            <a:noFill/>
            <a:miter lim="800000"/>
            <a:headEnd/>
            <a:tailEnd/>
          </a:ln>
        </p:spPr>
      </p:pic>
      <p:pic>
        <p:nvPicPr>
          <p:cNvPr id="50183" name="Picture 7" descr="late gd"/>
          <p:cNvPicPr>
            <a:picLocks noChangeAspect="1" noChangeArrowheads="1"/>
          </p:cNvPicPr>
          <p:nvPr/>
        </p:nvPicPr>
        <p:blipFill>
          <a:blip r:embed="rId10" cstate="print"/>
          <a:srcRect/>
          <a:stretch>
            <a:fillRect/>
          </a:stretch>
        </p:blipFill>
        <p:spPr bwMode="auto">
          <a:xfrm>
            <a:off x="4518025" y="3905250"/>
            <a:ext cx="2286000" cy="1930400"/>
          </a:xfrm>
          <a:prstGeom prst="rect">
            <a:avLst/>
          </a:prstGeom>
          <a:noFill/>
          <a:ln w="9525">
            <a:noFill/>
            <a:miter lim="800000"/>
            <a:headEnd/>
            <a:tailEnd/>
          </a:ln>
        </p:spPr>
      </p:pic>
      <p:sp>
        <p:nvSpPr>
          <p:cNvPr id="50184" name="Text Box 8"/>
          <p:cNvSpPr txBox="1">
            <a:spLocks noChangeArrowheads="1"/>
          </p:cNvSpPr>
          <p:nvPr/>
        </p:nvSpPr>
        <p:spPr bwMode="auto">
          <a:xfrm>
            <a:off x="2081213" y="1412875"/>
            <a:ext cx="727075" cy="396875"/>
          </a:xfrm>
          <a:prstGeom prst="rect">
            <a:avLst/>
          </a:prstGeom>
          <a:noFill/>
          <a:ln w="38100">
            <a:noFill/>
            <a:prstDash val="dash"/>
            <a:miter lim="800000"/>
            <a:headEnd/>
            <a:tailEnd/>
          </a:ln>
        </p:spPr>
        <p:txBody>
          <a:bodyPr wrap="none">
            <a:spAutoFit/>
          </a:bodyPr>
          <a:lstStyle/>
          <a:p>
            <a:pPr algn="l"/>
            <a:r>
              <a:rPr lang="en-GB"/>
              <a:t>Rest</a:t>
            </a:r>
          </a:p>
        </p:txBody>
      </p:sp>
      <p:sp>
        <p:nvSpPr>
          <p:cNvPr id="50185" name="Text Box 9"/>
          <p:cNvSpPr txBox="1">
            <a:spLocks noChangeArrowheads="1"/>
          </p:cNvSpPr>
          <p:nvPr/>
        </p:nvSpPr>
        <p:spPr bwMode="auto">
          <a:xfrm>
            <a:off x="5548313" y="1412875"/>
            <a:ext cx="1263650" cy="396875"/>
          </a:xfrm>
          <a:prstGeom prst="rect">
            <a:avLst/>
          </a:prstGeom>
          <a:noFill/>
          <a:ln w="38100">
            <a:noFill/>
            <a:prstDash val="dash"/>
            <a:miter lim="800000"/>
            <a:headEnd/>
            <a:tailEnd/>
          </a:ln>
        </p:spPr>
        <p:txBody>
          <a:bodyPr wrap="none">
            <a:spAutoFit/>
          </a:bodyPr>
          <a:lstStyle/>
          <a:p>
            <a:pPr algn="r"/>
            <a:r>
              <a:rPr lang="en-GB"/>
              <a:t>Dob 10µg</a:t>
            </a:r>
          </a:p>
        </p:txBody>
      </p:sp>
      <p:sp>
        <p:nvSpPr>
          <p:cNvPr id="50186" name="Text Box 10"/>
          <p:cNvSpPr txBox="1">
            <a:spLocks noChangeArrowheads="1"/>
          </p:cNvSpPr>
          <p:nvPr/>
        </p:nvSpPr>
        <p:spPr bwMode="auto">
          <a:xfrm>
            <a:off x="5700713" y="5805488"/>
            <a:ext cx="1111250" cy="396875"/>
          </a:xfrm>
          <a:prstGeom prst="rect">
            <a:avLst/>
          </a:prstGeom>
          <a:noFill/>
          <a:ln w="38100">
            <a:noFill/>
            <a:prstDash val="dash"/>
            <a:miter lim="800000"/>
            <a:headEnd/>
            <a:tailEnd/>
          </a:ln>
        </p:spPr>
        <p:txBody>
          <a:bodyPr wrap="none">
            <a:spAutoFit/>
          </a:bodyPr>
          <a:lstStyle/>
          <a:p>
            <a:pPr algn="r"/>
            <a:r>
              <a:rPr lang="en-GB"/>
              <a:t>Late Gd</a:t>
            </a:r>
          </a:p>
        </p:txBody>
      </p:sp>
      <p:sp>
        <p:nvSpPr>
          <p:cNvPr id="50187" name="Text Box 11"/>
          <p:cNvSpPr txBox="1">
            <a:spLocks noChangeArrowheads="1"/>
          </p:cNvSpPr>
          <p:nvPr/>
        </p:nvSpPr>
        <p:spPr bwMode="auto">
          <a:xfrm>
            <a:off x="2081213" y="5805488"/>
            <a:ext cx="1195387" cy="396875"/>
          </a:xfrm>
          <a:prstGeom prst="rect">
            <a:avLst/>
          </a:prstGeom>
          <a:noFill/>
          <a:ln w="38100">
            <a:noFill/>
            <a:prstDash val="dash"/>
            <a:miter lim="800000"/>
            <a:headEnd/>
            <a:tailEnd/>
          </a:ln>
        </p:spPr>
        <p:txBody>
          <a:bodyPr wrap="none">
            <a:spAutoFit/>
          </a:bodyPr>
          <a:lstStyle/>
          <a:p>
            <a:pPr algn="l"/>
            <a:r>
              <a:rPr lang="en-GB"/>
              <a:t>Early Gd</a:t>
            </a:r>
          </a:p>
        </p:txBody>
      </p:sp>
      <p:pic>
        <p:nvPicPr>
          <p:cNvPr id="166925" name="CMR SA stress.avi">
            <a:hlinkClick r:id="" action="ppaction://media"/>
          </p:cNvPr>
          <p:cNvPicPr>
            <a:picLocks noGrp="1" noRot="1" noChangeAspect="1" noChangeArrowheads="1"/>
          </p:cNvPicPr>
          <p:nvPr>
            <p:ph sz="quarter" idx="4"/>
            <a:videoFile r:link="rId4"/>
          </p:nvPr>
        </p:nvPicPr>
        <p:blipFill>
          <a:blip r:embed="rId8" cstate="print"/>
          <a:srcRect/>
          <a:stretch>
            <a:fillRect/>
          </a:stretch>
        </p:blipFill>
        <p:spPr>
          <a:xfrm>
            <a:off x="4518025" y="1844675"/>
            <a:ext cx="2286000" cy="192405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0" fill="hold"/>
                                        <p:tgtEl>
                                          <p:spTgt spid="166917"/>
                                        </p:tgtEl>
                                      </p:cBhvr>
                                    </p:cmd>
                                  </p:childTnLst>
                                </p:cTn>
                              </p:par>
                            </p:childTnLst>
                          </p:cTn>
                        </p:par>
                        <p:par>
                          <p:cTn id="7" fill="hold">
                            <p:stCondLst>
                              <p:cond delay="1900"/>
                            </p:stCondLst>
                            <p:childTnLst>
                              <p:par>
                                <p:cTn id="8" presetID="1" presetClass="mediacall" presetSubtype="0" fill="hold" nodeType="afterEffect">
                                  <p:stCondLst>
                                    <p:cond delay="0"/>
                                  </p:stCondLst>
                                  <p:childTnLst>
                                    <p:cmd type="call" cmd="playFrom(0.0)">
                                      <p:cBhvr>
                                        <p:cTn id="9" dur="1900" fill="hold"/>
                                        <p:tgtEl>
                                          <p:spTgt spid="16692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66915"/>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66915"/>
                                        </p:tgtEl>
                                      </p:cBhvr>
                                    </p:cmd>
                                  </p:childTnLst>
                                </p:cTn>
                              </p:par>
                            </p:childTnLst>
                          </p:cTn>
                        </p:par>
                      </p:childTnLst>
                    </p:cTn>
                  </p:par>
                </p:childTnLst>
              </p:cTn>
              <p:nextCondLst>
                <p:cond evt="onClick" delay="0">
                  <p:tgtEl>
                    <p:spTgt spid="166915"/>
                  </p:tgtEl>
                </p:cond>
              </p:nextCondLst>
            </p:seq>
            <p:video>
              <p:cMediaNode>
                <p:cTn id="15" repeatCount="indefinite" fill="hold" display="0">
                  <p:stCondLst>
                    <p:cond delay="indefinite"/>
                  </p:stCondLst>
                  <p:endCondLst>
                    <p:cond evt="onNext" delay="0">
                      <p:tgtEl>
                        <p:sldTgt/>
                      </p:tgtEl>
                    </p:cond>
                    <p:cond evt="onPrev" delay="0">
                      <p:tgtEl>
                        <p:sldTgt/>
                      </p:tgtEl>
                    </p:cond>
                  </p:endCondLst>
                </p:cTn>
                <p:tgtEl>
                  <p:spTgt spid="166915"/>
                </p:tgtEl>
              </p:cMediaNode>
            </p:video>
            <p:seq concurrent="1" nextAc="seek">
              <p:cTn id="16" restart="whenNotActive" fill="hold" evtFilter="cancelBubble" nodeType="interactiveSeq">
                <p:stCondLst>
                  <p:cond evt="onClick" delay="0">
                    <p:tgtEl>
                      <p:spTgt spid="16691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66916"/>
                                        </p:tgtEl>
                                      </p:cBhvr>
                                    </p:cmd>
                                  </p:childTnLst>
                                </p:cTn>
                              </p:par>
                            </p:childTnLst>
                          </p:cTn>
                        </p:par>
                      </p:childTnLst>
                    </p:cTn>
                  </p:par>
                </p:childTnLst>
              </p:cTn>
              <p:nextCondLst>
                <p:cond evt="onClick" delay="0">
                  <p:tgtEl>
                    <p:spTgt spid="166916"/>
                  </p:tgtEl>
                </p:cond>
              </p:nextCondLst>
            </p:seq>
            <p:video>
              <p:cMediaNode>
                <p:cTn id="21" repeatCount="indefinite" fill="hold" display="0">
                  <p:stCondLst>
                    <p:cond delay="indefinite"/>
                  </p:stCondLst>
                  <p:endCondLst>
                    <p:cond evt="onNext" delay="0">
                      <p:tgtEl>
                        <p:sldTgt/>
                      </p:tgtEl>
                    </p:cond>
                    <p:cond evt="onPrev" delay="0">
                      <p:tgtEl>
                        <p:sldTgt/>
                      </p:tgtEl>
                    </p:cond>
                  </p:endCondLst>
                </p:cTn>
                <p:tgtEl>
                  <p:spTgt spid="166916"/>
                </p:tgtEl>
              </p:cMediaNode>
            </p:video>
            <p:video>
              <p:cMediaNode>
                <p:cTn id="22" repeatCount="indefinite" fill="hold" display="0">
                  <p:stCondLst>
                    <p:cond delay="indefinite"/>
                  </p:stCondLst>
                  <p:endCondLst>
                    <p:cond evt="onNext" delay="0">
                      <p:tgtEl>
                        <p:sldTgt/>
                      </p:tgtEl>
                    </p:cond>
                    <p:cond evt="onPrev" delay="0">
                      <p:tgtEl>
                        <p:sldTgt/>
                      </p:tgtEl>
                    </p:cond>
                  </p:endCondLst>
                </p:cTn>
                <p:tgtEl>
                  <p:spTgt spid="166917"/>
                </p:tgtEl>
              </p:cMediaNode>
            </p:video>
            <p:seq concurrent="1" nextAc="seek">
              <p:cTn id="23" restart="whenNotActive" fill="hold" evtFilter="cancelBubble" nodeType="interactiveSeq">
                <p:stCondLst>
                  <p:cond evt="onClick" delay="0">
                    <p:tgtEl>
                      <p:spTgt spid="166917"/>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66917"/>
                                        </p:tgtEl>
                                      </p:cBhvr>
                                    </p:cmd>
                                  </p:childTnLst>
                                </p:cTn>
                              </p:par>
                            </p:childTnLst>
                          </p:cTn>
                        </p:par>
                      </p:childTnLst>
                    </p:cTn>
                  </p:par>
                </p:childTnLst>
              </p:cTn>
              <p:nextCondLst>
                <p:cond evt="onClick" delay="0">
                  <p:tgtEl>
                    <p:spTgt spid="166917"/>
                  </p:tgtEl>
                </p:cond>
              </p:nextCondLst>
            </p:seq>
            <p:video>
              <p:cMediaNode>
                <p:cTn id="28" repeatCount="indefinite" fill="hold" display="0">
                  <p:stCondLst>
                    <p:cond delay="indefinite"/>
                  </p:stCondLst>
                  <p:endCondLst>
                    <p:cond evt="onNext" delay="0">
                      <p:tgtEl>
                        <p:sldTgt/>
                      </p:tgtEl>
                    </p:cond>
                    <p:cond evt="onPrev" delay="0">
                      <p:tgtEl>
                        <p:sldTgt/>
                      </p:tgtEl>
                    </p:cond>
                  </p:endCondLst>
                </p:cTn>
                <p:tgtEl>
                  <p:spTgt spid="166925"/>
                </p:tgtEl>
              </p:cMediaNode>
            </p:video>
            <p:seq concurrent="1" nextAc="seek">
              <p:cTn id="29" restart="whenNotActive" fill="hold" evtFilter="cancelBubble" nodeType="interactiveSeq">
                <p:stCondLst>
                  <p:cond evt="onClick" delay="0">
                    <p:tgtEl>
                      <p:spTgt spid="166925"/>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166925"/>
                                        </p:tgtEl>
                                      </p:cBhvr>
                                    </p:cmd>
                                  </p:childTnLst>
                                </p:cTn>
                              </p:par>
                            </p:childTnLst>
                          </p:cTn>
                        </p:par>
                      </p:childTnLst>
                    </p:cTn>
                  </p:par>
                </p:childTnLst>
              </p:cTn>
              <p:nextCondLst>
                <p:cond evt="onClick" delay="0">
                  <p:tgtEl>
                    <p:spTgt spid="16692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pPr eaLnBrk="1" hangingPunct="1">
              <a:defRPr/>
            </a:pPr>
            <a:r>
              <a:rPr lang="en-GB" baseline="30000"/>
              <a:t>123</a:t>
            </a:r>
            <a:r>
              <a:rPr lang="en-GB"/>
              <a:t>I-MIBG</a:t>
            </a:r>
            <a:endParaRPr lang="en-GB" baseline="30000"/>
          </a:p>
        </p:txBody>
      </p:sp>
      <p:grpSp>
        <p:nvGrpSpPr>
          <p:cNvPr id="7173" name="Group 3"/>
          <p:cNvGrpSpPr>
            <a:grpSpLocks/>
          </p:cNvGrpSpPr>
          <p:nvPr/>
        </p:nvGrpSpPr>
        <p:grpSpPr bwMode="auto">
          <a:xfrm>
            <a:off x="2465388" y="1484313"/>
            <a:ext cx="6499225" cy="5143500"/>
            <a:chOff x="418" y="935"/>
            <a:chExt cx="4094" cy="3240"/>
          </a:xfrm>
        </p:grpSpPr>
        <p:grpSp>
          <p:nvGrpSpPr>
            <p:cNvPr id="7175" name="Group 4"/>
            <p:cNvGrpSpPr>
              <a:grpSpLocks/>
            </p:cNvGrpSpPr>
            <p:nvPr/>
          </p:nvGrpSpPr>
          <p:grpSpPr bwMode="auto">
            <a:xfrm>
              <a:off x="476" y="935"/>
              <a:ext cx="2676" cy="2994"/>
              <a:chOff x="476" y="935"/>
              <a:chExt cx="2400" cy="2563"/>
            </a:xfrm>
          </p:grpSpPr>
          <p:graphicFrame>
            <p:nvGraphicFramePr>
              <p:cNvPr id="7170" name="Object 2"/>
              <p:cNvGraphicFramePr>
                <a:graphicFrameLocks noChangeAspect="1"/>
              </p:cNvGraphicFramePr>
              <p:nvPr/>
            </p:nvGraphicFramePr>
            <p:xfrm>
              <a:off x="476" y="2341"/>
              <a:ext cx="2400" cy="1157"/>
            </p:xfrm>
            <a:graphic>
              <a:graphicData uri="http://schemas.openxmlformats.org/presentationml/2006/ole">
                <mc:AlternateContent xmlns:mc="http://schemas.openxmlformats.org/markup-compatibility/2006">
                  <mc:Choice xmlns:v="urn:schemas-microsoft-com:vml" Requires="v">
                    <p:oleObj spid="_x0000_s7182" name="Drawing" r:id="rId4" imgW="3476517" imgH="1676401" progId="WPDraw30.Drawing">
                      <p:embed/>
                    </p:oleObj>
                  </mc:Choice>
                  <mc:Fallback>
                    <p:oleObj name="Drawing" r:id="rId4" imgW="3476517" imgH="1676401" progId="WPDraw30.Drawing">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 y="2341"/>
                            <a:ext cx="2400" cy="1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nvGraphicFramePr>
            <p:xfrm>
              <a:off x="476" y="935"/>
              <a:ext cx="2400" cy="1288"/>
            </p:xfrm>
            <a:graphic>
              <a:graphicData uri="http://schemas.openxmlformats.org/presentationml/2006/ole">
                <mc:AlternateContent xmlns:mc="http://schemas.openxmlformats.org/markup-compatibility/2006">
                  <mc:Choice xmlns:v="urn:schemas-microsoft-com:vml" Requires="v">
                    <p:oleObj spid="_x0000_s7183" name="Drawing" r:id="rId6" imgW="3391029" imgH="1819426" progId="WPDraw30.Drawing">
                      <p:embed/>
                    </p:oleObj>
                  </mc:Choice>
                  <mc:Fallback>
                    <p:oleObj name="Drawing" r:id="rId6" imgW="3391029" imgH="1819426" progId="WPDraw30.Drawing">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 y="935"/>
                            <a:ext cx="2400" cy="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9175" name="Text Box 7"/>
            <p:cNvSpPr txBox="1">
              <a:spLocks noChangeArrowheads="1"/>
            </p:cNvSpPr>
            <p:nvPr/>
          </p:nvSpPr>
          <p:spPr bwMode="auto">
            <a:xfrm>
              <a:off x="418" y="3944"/>
              <a:ext cx="539" cy="231"/>
            </a:xfrm>
            <a:prstGeom prst="rect">
              <a:avLst/>
            </a:prstGeom>
            <a:noFill/>
            <a:ln w="38100">
              <a:noFill/>
              <a:prstDash val="dash"/>
              <a:miter lim="800000"/>
              <a:headEnd/>
              <a:tailEnd/>
            </a:ln>
            <a:effectLst/>
          </p:spPr>
          <p:txBody>
            <a:bodyPr wrap="none">
              <a:spAutoFit/>
            </a:bodyPr>
            <a:lstStyle/>
            <a:p>
              <a:pPr>
                <a:defRPr/>
              </a:pPr>
              <a:r>
                <a:rPr lang="en-GB" sz="1800">
                  <a:effectLst>
                    <a:outerShdw blurRad="38100" dist="38100" dir="2700000" algn="tl">
                      <a:srgbClr val="000000"/>
                    </a:outerShdw>
                  </a:effectLst>
                </a:rPr>
                <a:t>15 min</a:t>
              </a:r>
            </a:p>
          </p:txBody>
        </p:sp>
        <p:sp>
          <p:nvSpPr>
            <p:cNvPr id="519176" name="Text Box 8"/>
            <p:cNvSpPr txBox="1">
              <a:spLocks noChangeArrowheads="1"/>
            </p:cNvSpPr>
            <p:nvPr/>
          </p:nvSpPr>
          <p:spPr bwMode="auto">
            <a:xfrm>
              <a:off x="1882" y="3944"/>
              <a:ext cx="550" cy="231"/>
            </a:xfrm>
            <a:prstGeom prst="rect">
              <a:avLst/>
            </a:prstGeom>
            <a:noFill/>
            <a:ln w="38100">
              <a:noFill/>
              <a:prstDash val="dash"/>
              <a:miter lim="800000"/>
              <a:headEnd/>
              <a:tailEnd/>
            </a:ln>
            <a:effectLst/>
          </p:spPr>
          <p:txBody>
            <a:bodyPr wrap="none">
              <a:spAutoFit/>
            </a:bodyPr>
            <a:lstStyle/>
            <a:p>
              <a:pPr>
                <a:defRPr/>
              </a:pPr>
              <a:r>
                <a:rPr lang="en-GB" sz="1800">
                  <a:effectLst>
                    <a:outerShdw blurRad="38100" dist="38100" dir="2700000" algn="tl">
                      <a:srgbClr val="000000"/>
                    </a:outerShdw>
                  </a:effectLst>
                </a:rPr>
                <a:t>4 hour</a:t>
              </a:r>
            </a:p>
          </p:txBody>
        </p:sp>
        <p:sp>
          <p:nvSpPr>
            <p:cNvPr id="519177" name="Text Box 9"/>
            <p:cNvSpPr txBox="1">
              <a:spLocks noChangeArrowheads="1"/>
            </p:cNvSpPr>
            <p:nvPr/>
          </p:nvSpPr>
          <p:spPr bwMode="auto">
            <a:xfrm>
              <a:off x="3243" y="2160"/>
              <a:ext cx="710" cy="288"/>
            </a:xfrm>
            <a:prstGeom prst="rect">
              <a:avLst/>
            </a:prstGeom>
            <a:noFill/>
            <a:ln w="38100">
              <a:noFill/>
              <a:prstDash val="dash"/>
              <a:miter lim="800000"/>
              <a:headEnd/>
              <a:tailEnd/>
            </a:ln>
            <a:effectLst/>
          </p:spPr>
          <p:txBody>
            <a:bodyPr wrap="none">
              <a:spAutoFit/>
            </a:bodyPr>
            <a:lstStyle/>
            <a:p>
              <a:pPr>
                <a:defRPr/>
              </a:pPr>
              <a:r>
                <a:rPr lang="en-GB">
                  <a:solidFill>
                    <a:srgbClr val="FFFF00"/>
                  </a:solidFill>
                  <a:effectLst>
                    <a:outerShdw blurRad="38100" dist="38100" dir="2700000" algn="tl">
                      <a:srgbClr val="000000"/>
                    </a:outerShdw>
                  </a:effectLst>
                </a:rPr>
                <a:t>normal</a:t>
              </a:r>
            </a:p>
          </p:txBody>
        </p:sp>
        <p:sp>
          <p:nvSpPr>
            <p:cNvPr id="519178" name="Text Box 10"/>
            <p:cNvSpPr txBox="1">
              <a:spLocks noChangeArrowheads="1"/>
            </p:cNvSpPr>
            <p:nvPr/>
          </p:nvSpPr>
          <p:spPr bwMode="auto">
            <a:xfrm>
              <a:off x="3243" y="3430"/>
              <a:ext cx="1269" cy="518"/>
            </a:xfrm>
            <a:prstGeom prst="rect">
              <a:avLst/>
            </a:prstGeom>
            <a:noFill/>
            <a:ln w="38100">
              <a:noFill/>
              <a:prstDash val="dash"/>
              <a:miter lim="800000"/>
              <a:headEnd/>
              <a:tailEnd/>
            </a:ln>
            <a:effectLst/>
          </p:spPr>
          <p:txBody>
            <a:bodyPr wrap="none">
              <a:spAutoFit/>
            </a:bodyPr>
            <a:lstStyle/>
            <a:p>
              <a:pPr>
                <a:defRPr/>
              </a:pPr>
              <a:r>
                <a:rPr lang="en-GB">
                  <a:solidFill>
                    <a:srgbClr val="FFFF00"/>
                  </a:solidFill>
                  <a:effectLst>
                    <a:outerShdw blurRad="38100" dist="38100" dir="2700000" algn="tl">
                      <a:srgbClr val="000000"/>
                    </a:outerShdw>
                  </a:effectLst>
                </a:rPr>
                <a:t>heart failure</a:t>
              </a:r>
            </a:p>
            <a:p>
              <a:pPr>
                <a:defRPr/>
              </a:pPr>
              <a:r>
                <a:rPr lang="en-GB">
                  <a:solidFill>
                    <a:srgbClr val="FFFF00"/>
                  </a:solidFill>
                  <a:effectLst>
                    <a:outerShdw blurRad="38100" dist="38100" dir="2700000" algn="tl">
                      <a:srgbClr val="000000"/>
                    </a:outerShdw>
                  </a:effectLst>
                </a:rPr>
                <a:t>NYHA III</a:t>
              </a:r>
            </a:p>
          </p:txBody>
        </p:sp>
      </p:grpSp>
      <p:sp>
        <p:nvSpPr>
          <p:cNvPr id="519179" name="Text Box 11"/>
          <p:cNvSpPr txBox="1">
            <a:spLocks noChangeArrowheads="1"/>
          </p:cNvSpPr>
          <p:nvPr/>
        </p:nvSpPr>
        <p:spPr bwMode="auto">
          <a:xfrm>
            <a:off x="231775" y="6310313"/>
            <a:ext cx="1408113" cy="304800"/>
          </a:xfrm>
          <a:prstGeom prst="rect">
            <a:avLst/>
          </a:prstGeom>
          <a:noFill/>
          <a:ln w="38100">
            <a:noFill/>
            <a:prstDash val="dash"/>
            <a:miter lim="800000"/>
            <a:headEnd/>
            <a:tailEnd/>
          </a:ln>
          <a:effectLst/>
        </p:spPr>
        <p:txBody>
          <a:bodyPr wrap="none">
            <a:spAutoFit/>
          </a:bodyPr>
          <a:lstStyle/>
          <a:p>
            <a:pPr>
              <a:defRPr/>
            </a:pPr>
            <a:r>
              <a:rPr lang="en-GB" sz="1400" dirty="0">
                <a:solidFill>
                  <a:srgbClr val="FFFF00"/>
                </a:solidFill>
                <a:effectLst>
                  <a:outerShdw blurRad="38100" dist="38100" dir="2700000" algn="tl">
                    <a:srgbClr val="000000"/>
                  </a:outerShdw>
                </a:effectLst>
              </a:rPr>
              <a:t>Fukuyama et al</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714375" y="1285875"/>
            <a:ext cx="4791075" cy="2000250"/>
          </a:xfrm>
          <a:prstGeom prst="rect">
            <a:avLst/>
          </a:prstGeom>
          <a:noFill/>
          <a:ln w="38100">
            <a:noFill/>
            <a:prstDash val="dash"/>
            <a:miter lim="800000"/>
            <a:headEnd/>
            <a:tailEnd/>
          </a:ln>
        </p:spPr>
      </p:pic>
      <p:sp>
        <p:nvSpPr>
          <p:cNvPr id="2" name="Title 1"/>
          <p:cNvSpPr>
            <a:spLocks noGrp="1"/>
          </p:cNvSpPr>
          <p:nvPr>
            <p:ph type="title"/>
          </p:nvPr>
        </p:nvSpPr>
        <p:spPr/>
        <p:txBody>
          <a:bodyPr/>
          <a:lstStyle/>
          <a:p>
            <a:pPr eaLnBrk="1" hangingPunct="1">
              <a:defRPr/>
            </a:pPr>
            <a:r>
              <a:rPr lang="en-GB" sz="2800" dirty="0" err="1" smtClean="0"/>
              <a:t>mIBG</a:t>
            </a:r>
            <a:r>
              <a:rPr lang="en-GB" sz="2800" dirty="0" smtClean="0"/>
              <a:t> washout to predict mortality</a:t>
            </a:r>
            <a:endParaRPr lang="en-US" sz="2800" dirty="0"/>
          </a:p>
        </p:txBody>
      </p:sp>
      <p:pic>
        <p:nvPicPr>
          <p:cNvPr id="4" name="Picture 2"/>
          <p:cNvPicPr>
            <a:picLocks noGrp="1" noChangeAspect="1" noChangeArrowheads="1"/>
          </p:cNvPicPr>
          <p:nvPr>
            <p:ph idx="1"/>
          </p:nvPr>
        </p:nvPicPr>
        <p:blipFill>
          <a:blip r:embed="rId4" cstate="print"/>
          <a:srcRect/>
          <a:stretch>
            <a:fillRect/>
          </a:stretch>
        </p:blipFill>
        <p:spPr>
          <a:xfrm>
            <a:off x="1357313" y="1928813"/>
            <a:ext cx="5286375" cy="3594100"/>
          </a:xfrm>
        </p:spPr>
      </p:pic>
      <p:pic>
        <p:nvPicPr>
          <p:cNvPr id="603139" name="Picture 3"/>
          <p:cNvPicPr>
            <a:picLocks noChangeAspect="1" noChangeArrowheads="1"/>
          </p:cNvPicPr>
          <p:nvPr/>
        </p:nvPicPr>
        <p:blipFill>
          <a:blip r:embed="rId5" cstate="print"/>
          <a:srcRect/>
          <a:stretch>
            <a:fillRect/>
          </a:stretch>
        </p:blipFill>
        <p:spPr bwMode="auto">
          <a:xfrm>
            <a:off x="2714625" y="2857500"/>
            <a:ext cx="5929313" cy="3205163"/>
          </a:xfrm>
          <a:prstGeom prst="rect">
            <a:avLst/>
          </a:prstGeom>
          <a:noFill/>
          <a:ln w="38100">
            <a:noFill/>
            <a:prstDash val="dash"/>
            <a:miter lim="800000"/>
            <a:headEnd/>
            <a:tailEnd/>
          </a:ln>
        </p:spPr>
      </p:pic>
      <p:sp>
        <p:nvSpPr>
          <p:cNvPr id="51206" name="TextBox 6"/>
          <p:cNvSpPr txBox="1">
            <a:spLocks noChangeArrowheads="1"/>
          </p:cNvSpPr>
          <p:nvPr/>
        </p:nvSpPr>
        <p:spPr bwMode="auto">
          <a:xfrm>
            <a:off x="4856163" y="6191250"/>
            <a:ext cx="4073525" cy="523875"/>
          </a:xfrm>
          <a:prstGeom prst="rect">
            <a:avLst/>
          </a:prstGeom>
          <a:noFill/>
          <a:ln w="9525">
            <a:noFill/>
            <a:miter lim="800000"/>
            <a:headEnd/>
            <a:tailEnd/>
          </a:ln>
        </p:spPr>
        <p:txBody>
          <a:bodyPr wrap="none">
            <a:spAutoFit/>
          </a:bodyPr>
          <a:lstStyle/>
          <a:p>
            <a:pPr algn="r"/>
            <a:r>
              <a:rPr lang="en-GB" sz="1400">
                <a:solidFill>
                  <a:srgbClr val="FFFF00"/>
                </a:solidFill>
              </a:rPr>
              <a:t>Kioka H, et al.  Heart 2007; 93: 1213-8</a:t>
            </a:r>
          </a:p>
          <a:p>
            <a:pPr algn="r"/>
            <a:r>
              <a:rPr lang="en-GB" sz="1400"/>
              <a:t>97 patients, IHD + DCM, LVEF 29%, NYHA 2.1</a:t>
            </a:r>
            <a:endParaRPr lang="en-US" sz="1400"/>
          </a:p>
        </p:txBody>
      </p:sp>
      <p:sp>
        <p:nvSpPr>
          <p:cNvPr id="8" name="Rounded Rectangle 7"/>
          <p:cNvSpPr>
            <a:spLocks noChangeArrowheads="1"/>
          </p:cNvSpPr>
          <p:nvPr/>
        </p:nvSpPr>
        <p:spPr bwMode="auto">
          <a:xfrm>
            <a:off x="2857500" y="3829050"/>
            <a:ext cx="5357813" cy="214313"/>
          </a:xfrm>
          <a:prstGeom prst="roundRect">
            <a:avLst>
              <a:gd name="adj" fmla="val 16667"/>
            </a:avLst>
          </a:prstGeom>
          <a:solidFill>
            <a:srgbClr val="FFC000">
              <a:alpha val="39999"/>
            </a:srgbClr>
          </a:solidFill>
          <a:ln w="38100" algn="ctr">
            <a:noFill/>
            <a:prstDash val="dash"/>
            <a:round/>
            <a:headEnd/>
            <a:tailEnd/>
          </a:ln>
        </p:spPr>
        <p:txBody>
          <a:bodyPr/>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3139"/>
                                        </p:tgtEl>
                                        <p:attrNameLst>
                                          <p:attrName>style.visibility</p:attrName>
                                        </p:attrNameLst>
                                      </p:cBhvr>
                                      <p:to>
                                        <p:strVal val="visible"/>
                                      </p:to>
                                    </p:set>
                                    <p:animEffect transition="in" filter="fade">
                                      <p:cBhvr>
                                        <p:cTn id="12" dur="1000"/>
                                        <p:tgtEl>
                                          <p:spTgt spid="60313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4" name="Rectangle 4"/>
          <p:cNvSpPr>
            <a:spLocks noGrp="1" noChangeArrowheads="1"/>
          </p:cNvSpPr>
          <p:nvPr>
            <p:ph type="title"/>
          </p:nvPr>
        </p:nvSpPr>
        <p:spPr/>
        <p:txBody>
          <a:bodyPr/>
          <a:lstStyle/>
          <a:p>
            <a:pPr algn="ctr" eaLnBrk="1" hangingPunct="1">
              <a:defRPr/>
            </a:pPr>
            <a:r>
              <a:rPr lang="en-GB"/>
              <a:t>Heart failure mortality</a:t>
            </a:r>
          </a:p>
        </p:txBody>
      </p:sp>
      <p:grpSp>
        <p:nvGrpSpPr>
          <p:cNvPr id="22531" name="Group 15"/>
          <p:cNvGrpSpPr>
            <a:grpSpLocks/>
          </p:cNvGrpSpPr>
          <p:nvPr/>
        </p:nvGrpSpPr>
        <p:grpSpPr bwMode="auto">
          <a:xfrm>
            <a:off x="323850" y="1557338"/>
            <a:ext cx="4803775" cy="4857750"/>
            <a:chOff x="1157" y="996"/>
            <a:chExt cx="2958" cy="2944"/>
          </a:xfrm>
        </p:grpSpPr>
        <p:pic>
          <p:nvPicPr>
            <p:cNvPr id="22533" name="Picture 5" descr="Image2"/>
            <p:cNvPicPr>
              <a:picLocks noChangeAspect="1" noChangeArrowheads="1"/>
            </p:cNvPicPr>
            <p:nvPr/>
          </p:nvPicPr>
          <p:blipFill>
            <a:blip r:embed="rId3" cstate="print"/>
            <a:srcRect/>
            <a:stretch>
              <a:fillRect/>
            </a:stretch>
          </p:blipFill>
          <p:spPr bwMode="auto">
            <a:xfrm>
              <a:off x="1790" y="1071"/>
              <a:ext cx="2134" cy="2631"/>
            </a:xfrm>
            <a:prstGeom prst="rect">
              <a:avLst/>
            </a:prstGeom>
            <a:noFill/>
            <a:ln w="9525">
              <a:noFill/>
              <a:miter lim="800000"/>
              <a:headEnd/>
              <a:tailEnd/>
            </a:ln>
          </p:spPr>
        </p:pic>
        <p:sp>
          <p:nvSpPr>
            <p:cNvPr id="22534" name="Text Box 6"/>
            <p:cNvSpPr txBox="1">
              <a:spLocks noChangeArrowheads="1"/>
            </p:cNvSpPr>
            <p:nvPr/>
          </p:nvSpPr>
          <p:spPr bwMode="auto">
            <a:xfrm>
              <a:off x="1461" y="996"/>
              <a:ext cx="285" cy="222"/>
            </a:xfrm>
            <a:prstGeom prst="rect">
              <a:avLst/>
            </a:prstGeom>
            <a:noFill/>
            <a:ln w="38100">
              <a:noFill/>
              <a:prstDash val="dash"/>
              <a:miter lim="800000"/>
              <a:headEnd/>
              <a:tailEnd/>
            </a:ln>
          </p:spPr>
          <p:txBody>
            <a:bodyPr wrap="none">
              <a:spAutoFit/>
            </a:bodyPr>
            <a:lstStyle/>
            <a:p>
              <a:pPr algn="r"/>
              <a:r>
                <a:rPr lang="en-GB" sz="1800"/>
                <a:t>50</a:t>
              </a:r>
            </a:p>
          </p:txBody>
        </p:sp>
        <p:sp>
          <p:nvSpPr>
            <p:cNvPr id="22535" name="Text Box 7"/>
            <p:cNvSpPr txBox="1">
              <a:spLocks noChangeArrowheads="1"/>
            </p:cNvSpPr>
            <p:nvPr/>
          </p:nvSpPr>
          <p:spPr bwMode="auto">
            <a:xfrm>
              <a:off x="1461" y="1491"/>
              <a:ext cx="285" cy="223"/>
            </a:xfrm>
            <a:prstGeom prst="rect">
              <a:avLst/>
            </a:prstGeom>
            <a:noFill/>
            <a:ln w="38100">
              <a:noFill/>
              <a:prstDash val="dash"/>
              <a:miter lim="800000"/>
              <a:headEnd/>
              <a:tailEnd/>
            </a:ln>
          </p:spPr>
          <p:txBody>
            <a:bodyPr wrap="none">
              <a:spAutoFit/>
            </a:bodyPr>
            <a:lstStyle/>
            <a:p>
              <a:pPr algn="r"/>
              <a:r>
                <a:rPr lang="en-GB" sz="1800"/>
                <a:t>40</a:t>
              </a:r>
            </a:p>
          </p:txBody>
        </p:sp>
        <p:sp>
          <p:nvSpPr>
            <p:cNvPr id="22536" name="Text Box 8"/>
            <p:cNvSpPr txBox="1">
              <a:spLocks noChangeArrowheads="1"/>
            </p:cNvSpPr>
            <p:nvPr/>
          </p:nvSpPr>
          <p:spPr bwMode="auto">
            <a:xfrm>
              <a:off x="1461" y="1987"/>
              <a:ext cx="285" cy="222"/>
            </a:xfrm>
            <a:prstGeom prst="rect">
              <a:avLst/>
            </a:prstGeom>
            <a:noFill/>
            <a:ln w="38100">
              <a:noFill/>
              <a:prstDash val="dash"/>
              <a:miter lim="800000"/>
              <a:headEnd/>
              <a:tailEnd/>
            </a:ln>
          </p:spPr>
          <p:txBody>
            <a:bodyPr wrap="none">
              <a:spAutoFit/>
            </a:bodyPr>
            <a:lstStyle/>
            <a:p>
              <a:pPr algn="r"/>
              <a:r>
                <a:rPr lang="en-GB" sz="1800"/>
                <a:t>30</a:t>
              </a:r>
            </a:p>
          </p:txBody>
        </p:sp>
        <p:sp>
          <p:nvSpPr>
            <p:cNvPr id="22537" name="Text Box 9"/>
            <p:cNvSpPr txBox="1">
              <a:spLocks noChangeArrowheads="1"/>
            </p:cNvSpPr>
            <p:nvPr/>
          </p:nvSpPr>
          <p:spPr bwMode="auto">
            <a:xfrm>
              <a:off x="1461" y="2483"/>
              <a:ext cx="285" cy="223"/>
            </a:xfrm>
            <a:prstGeom prst="rect">
              <a:avLst/>
            </a:prstGeom>
            <a:noFill/>
            <a:ln w="38100">
              <a:noFill/>
              <a:prstDash val="dash"/>
              <a:miter lim="800000"/>
              <a:headEnd/>
              <a:tailEnd/>
            </a:ln>
          </p:spPr>
          <p:txBody>
            <a:bodyPr wrap="none">
              <a:spAutoFit/>
            </a:bodyPr>
            <a:lstStyle/>
            <a:p>
              <a:pPr algn="r"/>
              <a:r>
                <a:rPr lang="en-GB" sz="1800"/>
                <a:t>20</a:t>
              </a:r>
            </a:p>
          </p:txBody>
        </p:sp>
        <p:sp>
          <p:nvSpPr>
            <p:cNvPr id="22538" name="Text Box 10"/>
            <p:cNvSpPr txBox="1">
              <a:spLocks noChangeArrowheads="1"/>
            </p:cNvSpPr>
            <p:nvPr/>
          </p:nvSpPr>
          <p:spPr bwMode="auto">
            <a:xfrm>
              <a:off x="1483" y="2979"/>
              <a:ext cx="263" cy="222"/>
            </a:xfrm>
            <a:prstGeom prst="rect">
              <a:avLst/>
            </a:prstGeom>
            <a:noFill/>
            <a:ln w="38100">
              <a:noFill/>
              <a:prstDash val="dash"/>
              <a:miter lim="800000"/>
              <a:headEnd/>
              <a:tailEnd/>
            </a:ln>
          </p:spPr>
          <p:txBody>
            <a:bodyPr wrap="none">
              <a:spAutoFit/>
            </a:bodyPr>
            <a:lstStyle/>
            <a:p>
              <a:pPr algn="r"/>
              <a:r>
                <a:rPr lang="en-GB" sz="1800"/>
                <a:t>10</a:t>
              </a:r>
            </a:p>
          </p:txBody>
        </p:sp>
        <p:sp>
          <p:nvSpPr>
            <p:cNvPr id="22539" name="Text Box 11"/>
            <p:cNvSpPr txBox="1">
              <a:spLocks noChangeArrowheads="1"/>
            </p:cNvSpPr>
            <p:nvPr/>
          </p:nvSpPr>
          <p:spPr bwMode="auto">
            <a:xfrm>
              <a:off x="1547" y="3475"/>
              <a:ext cx="199" cy="223"/>
            </a:xfrm>
            <a:prstGeom prst="rect">
              <a:avLst/>
            </a:prstGeom>
            <a:noFill/>
            <a:ln w="38100">
              <a:noFill/>
              <a:prstDash val="dash"/>
              <a:miter lim="800000"/>
              <a:headEnd/>
              <a:tailEnd/>
            </a:ln>
          </p:spPr>
          <p:txBody>
            <a:bodyPr wrap="none">
              <a:spAutoFit/>
            </a:bodyPr>
            <a:lstStyle/>
            <a:p>
              <a:pPr algn="r"/>
              <a:r>
                <a:rPr lang="en-GB" sz="1800"/>
                <a:t>0</a:t>
              </a:r>
            </a:p>
          </p:txBody>
        </p:sp>
        <p:sp>
          <p:nvSpPr>
            <p:cNvPr id="22540" name="Text Box 12"/>
            <p:cNvSpPr txBox="1">
              <a:spLocks noChangeArrowheads="1"/>
            </p:cNvSpPr>
            <p:nvPr/>
          </p:nvSpPr>
          <p:spPr bwMode="auto">
            <a:xfrm rot="-5400000">
              <a:off x="730" y="2178"/>
              <a:ext cx="1135" cy="282"/>
            </a:xfrm>
            <a:prstGeom prst="rect">
              <a:avLst/>
            </a:prstGeom>
            <a:noFill/>
            <a:ln w="38100">
              <a:noFill/>
              <a:prstDash val="dash"/>
              <a:miter lim="800000"/>
              <a:headEnd/>
              <a:tailEnd/>
            </a:ln>
          </p:spPr>
          <p:txBody>
            <a:bodyPr wrap="none">
              <a:spAutoFit/>
            </a:bodyPr>
            <a:lstStyle/>
            <a:p>
              <a:r>
                <a:rPr lang="en-GB"/>
                <a:t>Mortality %</a:t>
              </a:r>
            </a:p>
          </p:txBody>
        </p:sp>
        <p:sp>
          <p:nvSpPr>
            <p:cNvPr id="22541" name="Text Box 13"/>
            <p:cNvSpPr txBox="1">
              <a:spLocks noChangeArrowheads="1"/>
            </p:cNvSpPr>
            <p:nvPr/>
          </p:nvSpPr>
          <p:spPr bwMode="auto">
            <a:xfrm>
              <a:off x="1733" y="3718"/>
              <a:ext cx="199" cy="222"/>
            </a:xfrm>
            <a:prstGeom prst="rect">
              <a:avLst/>
            </a:prstGeom>
            <a:noFill/>
            <a:ln w="38100">
              <a:noFill/>
              <a:prstDash val="dash"/>
              <a:miter lim="800000"/>
              <a:headEnd/>
              <a:tailEnd/>
            </a:ln>
          </p:spPr>
          <p:txBody>
            <a:bodyPr wrap="none">
              <a:spAutoFit/>
            </a:bodyPr>
            <a:lstStyle/>
            <a:p>
              <a:r>
                <a:rPr lang="en-GB" sz="1800"/>
                <a:t>0</a:t>
              </a:r>
            </a:p>
          </p:txBody>
        </p:sp>
        <p:sp>
          <p:nvSpPr>
            <p:cNvPr id="22542" name="Text Box 14"/>
            <p:cNvSpPr txBox="1">
              <a:spLocks noChangeArrowheads="1"/>
            </p:cNvSpPr>
            <p:nvPr/>
          </p:nvSpPr>
          <p:spPr bwMode="auto">
            <a:xfrm>
              <a:off x="3606" y="3718"/>
              <a:ext cx="509" cy="222"/>
            </a:xfrm>
            <a:prstGeom prst="rect">
              <a:avLst/>
            </a:prstGeom>
            <a:noFill/>
            <a:ln w="38100">
              <a:noFill/>
              <a:prstDash val="dash"/>
              <a:miter lim="800000"/>
              <a:headEnd/>
              <a:tailEnd/>
            </a:ln>
          </p:spPr>
          <p:txBody>
            <a:bodyPr wrap="none">
              <a:spAutoFit/>
            </a:bodyPr>
            <a:lstStyle/>
            <a:p>
              <a:r>
                <a:rPr lang="en-GB" sz="1800"/>
                <a:t>1 year</a:t>
              </a:r>
            </a:p>
          </p:txBody>
        </p:sp>
      </p:grpSp>
      <p:sp>
        <p:nvSpPr>
          <p:cNvPr id="22532" name="Text Box 16"/>
          <p:cNvSpPr txBox="1">
            <a:spLocks noChangeArrowheads="1"/>
          </p:cNvSpPr>
          <p:nvPr/>
        </p:nvSpPr>
        <p:spPr bwMode="auto">
          <a:xfrm>
            <a:off x="5148263" y="1628775"/>
            <a:ext cx="3384550" cy="2225675"/>
          </a:xfrm>
          <a:prstGeom prst="rect">
            <a:avLst/>
          </a:prstGeom>
          <a:noFill/>
          <a:ln w="38100">
            <a:noFill/>
            <a:prstDash val="dash"/>
            <a:miter lim="800000"/>
            <a:headEnd/>
            <a:tailEnd/>
          </a:ln>
        </p:spPr>
        <p:txBody>
          <a:bodyPr>
            <a:spAutoFit/>
          </a:bodyPr>
          <a:lstStyle/>
          <a:p>
            <a:r>
              <a:rPr lang="en-GB" b="1">
                <a:solidFill>
                  <a:srgbClr val="FFFF00"/>
                </a:solidFill>
              </a:rPr>
              <a:t>Mortality</a:t>
            </a:r>
          </a:p>
          <a:p>
            <a:pPr>
              <a:buFontTx/>
              <a:buChar char="•"/>
            </a:pPr>
            <a:endParaRPr lang="en-GB" b="1">
              <a:solidFill>
                <a:srgbClr val="FFFF00"/>
              </a:solidFill>
            </a:endParaRPr>
          </a:p>
          <a:p>
            <a:r>
              <a:rPr lang="en-GB"/>
              <a:t>= CA colon</a:t>
            </a:r>
          </a:p>
          <a:p>
            <a:pPr>
              <a:buFontTx/>
              <a:buChar char="-"/>
            </a:pPr>
            <a:endParaRPr lang="en-GB"/>
          </a:p>
          <a:p>
            <a:r>
              <a:rPr lang="en-GB"/>
              <a:t>&gt; CA breast, prostate</a:t>
            </a:r>
          </a:p>
          <a:p>
            <a:pPr>
              <a:buFontTx/>
              <a:buChar char="•"/>
            </a:pPr>
            <a:endParaRPr lang="en-GB"/>
          </a:p>
          <a:p>
            <a:pPr>
              <a:buFontTx/>
              <a:buChar char="•"/>
            </a:pPr>
            <a:endParaRPr lang="en-GB"/>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pPr eaLnBrk="1" hangingPunct="1">
              <a:defRPr/>
            </a:pPr>
            <a:r>
              <a:rPr lang="en-GB"/>
              <a:t>Beta blockade in DCM</a:t>
            </a:r>
          </a:p>
        </p:txBody>
      </p:sp>
      <p:grpSp>
        <p:nvGrpSpPr>
          <p:cNvPr id="8196" name="Group 3"/>
          <p:cNvGrpSpPr>
            <a:grpSpLocks/>
          </p:cNvGrpSpPr>
          <p:nvPr/>
        </p:nvGrpSpPr>
        <p:grpSpPr bwMode="auto">
          <a:xfrm>
            <a:off x="2555875" y="2054225"/>
            <a:ext cx="3406775" cy="4183063"/>
            <a:chOff x="1868" y="1026"/>
            <a:chExt cx="2146" cy="2635"/>
          </a:xfrm>
        </p:grpSpPr>
        <p:graphicFrame>
          <p:nvGraphicFramePr>
            <p:cNvPr id="8194" name="Object 2"/>
            <p:cNvGraphicFramePr>
              <a:graphicFrameLocks noChangeAspect="1"/>
            </p:cNvGraphicFramePr>
            <p:nvPr/>
          </p:nvGraphicFramePr>
          <p:xfrm>
            <a:off x="2200" y="1026"/>
            <a:ext cx="1311" cy="2374"/>
          </p:xfrm>
          <a:graphic>
            <a:graphicData uri="http://schemas.openxmlformats.org/presentationml/2006/ole">
              <mc:AlternateContent xmlns:mc="http://schemas.openxmlformats.org/markup-compatibility/2006">
                <mc:Choice xmlns:v="urn:schemas-microsoft-com:vml" Requires="v">
                  <p:oleObj spid="_x0000_s8200" name="Drawing" r:id="rId4" imgW="1971564" imgH="3571504" progId="WPDraw30.Drawing">
                    <p:embed/>
                  </p:oleObj>
                </mc:Choice>
                <mc:Fallback>
                  <p:oleObj name="Drawing" r:id="rId4" imgW="1971564" imgH="3571504" progId="WPDraw30.Drawing">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 y="1026"/>
                          <a:ext cx="1311" cy="23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1221" name="Text Box 5"/>
            <p:cNvSpPr txBox="1">
              <a:spLocks noChangeArrowheads="1"/>
            </p:cNvSpPr>
            <p:nvPr/>
          </p:nvSpPr>
          <p:spPr bwMode="auto">
            <a:xfrm rot="-5400000">
              <a:off x="1442" y="2096"/>
              <a:ext cx="1102" cy="250"/>
            </a:xfrm>
            <a:prstGeom prst="rect">
              <a:avLst/>
            </a:prstGeom>
            <a:noFill/>
            <a:ln w="38100">
              <a:noFill/>
              <a:prstDash val="dash"/>
              <a:miter lim="800000"/>
              <a:headEnd/>
              <a:tailEnd/>
            </a:ln>
            <a:effectLst/>
          </p:spPr>
          <p:txBody>
            <a:bodyPr wrap="none">
              <a:spAutoFit/>
            </a:bodyPr>
            <a:lstStyle/>
            <a:p>
              <a:pPr>
                <a:defRPr/>
              </a:pPr>
              <a:r>
                <a:rPr lang="en-GB">
                  <a:effectLst>
                    <a:outerShdw blurRad="38100" dist="38100" dir="2700000" algn="tl">
                      <a:srgbClr val="000000"/>
                    </a:outerShdw>
                  </a:effectLst>
                </a:rPr>
                <a:t>MIBG uptake</a:t>
              </a:r>
            </a:p>
          </p:txBody>
        </p:sp>
        <p:sp>
          <p:nvSpPr>
            <p:cNvPr id="521222" name="Text Box 6"/>
            <p:cNvSpPr txBox="1">
              <a:spLocks noChangeArrowheads="1"/>
            </p:cNvSpPr>
            <p:nvPr/>
          </p:nvSpPr>
          <p:spPr bwMode="auto">
            <a:xfrm>
              <a:off x="2033" y="3430"/>
              <a:ext cx="711" cy="231"/>
            </a:xfrm>
            <a:prstGeom prst="rect">
              <a:avLst/>
            </a:prstGeom>
            <a:noFill/>
            <a:ln w="38100">
              <a:noFill/>
              <a:prstDash val="dash"/>
              <a:miter lim="800000"/>
              <a:headEnd/>
              <a:tailEnd/>
            </a:ln>
            <a:effectLst/>
          </p:spPr>
          <p:txBody>
            <a:bodyPr wrap="none">
              <a:spAutoFit/>
            </a:bodyPr>
            <a:lstStyle/>
            <a:p>
              <a:pPr>
                <a:defRPr/>
              </a:pPr>
              <a:r>
                <a:rPr lang="en-GB" sz="1800">
                  <a:effectLst>
                    <a:outerShdw blurRad="38100" dist="38100" dir="2700000" algn="tl">
                      <a:srgbClr val="000000"/>
                    </a:outerShdw>
                  </a:effectLst>
                </a:rPr>
                <a:t>response</a:t>
              </a:r>
            </a:p>
          </p:txBody>
        </p:sp>
        <p:sp>
          <p:nvSpPr>
            <p:cNvPr id="521223" name="Text Box 7"/>
            <p:cNvSpPr txBox="1">
              <a:spLocks noChangeArrowheads="1"/>
            </p:cNvSpPr>
            <p:nvPr/>
          </p:nvSpPr>
          <p:spPr bwMode="auto">
            <a:xfrm>
              <a:off x="3000" y="3430"/>
              <a:ext cx="1014" cy="231"/>
            </a:xfrm>
            <a:prstGeom prst="rect">
              <a:avLst/>
            </a:prstGeom>
            <a:noFill/>
            <a:ln w="38100">
              <a:noFill/>
              <a:prstDash val="dash"/>
              <a:miter lim="800000"/>
              <a:headEnd/>
              <a:tailEnd/>
            </a:ln>
            <a:effectLst/>
          </p:spPr>
          <p:txBody>
            <a:bodyPr wrap="none">
              <a:spAutoFit/>
            </a:bodyPr>
            <a:lstStyle/>
            <a:p>
              <a:pPr>
                <a:defRPr/>
              </a:pPr>
              <a:r>
                <a:rPr lang="en-GB" sz="1800">
                  <a:effectLst>
                    <a:outerShdw blurRad="38100" dist="38100" dir="2700000" algn="tl">
                      <a:srgbClr val="000000"/>
                    </a:outerShdw>
                  </a:effectLst>
                </a:rPr>
                <a:t>deterioration</a:t>
              </a:r>
            </a:p>
          </p:txBody>
        </p:sp>
      </p:grpSp>
      <p:sp>
        <p:nvSpPr>
          <p:cNvPr id="521224" name="Rectangle 8"/>
          <p:cNvSpPr>
            <a:spLocks noChangeArrowheads="1"/>
          </p:cNvSpPr>
          <p:nvPr/>
        </p:nvSpPr>
        <p:spPr bwMode="auto">
          <a:xfrm>
            <a:off x="2327275" y="1166813"/>
            <a:ext cx="4548188" cy="381000"/>
          </a:xfrm>
          <a:prstGeom prst="rect">
            <a:avLst/>
          </a:prstGeom>
          <a:noFill/>
          <a:ln w="9525">
            <a:noFill/>
            <a:miter lim="800000"/>
            <a:headEnd/>
            <a:tailEnd/>
          </a:ln>
          <a:effectLst/>
        </p:spPr>
        <p:txBody>
          <a:bodyPr wrap="none">
            <a:spAutoFit/>
          </a:bodyPr>
          <a:lstStyle/>
          <a:p>
            <a:pPr>
              <a:lnSpc>
                <a:spcPct val="105000"/>
              </a:lnSpc>
              <a:buClr>
                <a:srgbClr val="FF9933"/>
              </a:buClr>
              <a:buSzPct val="125000"/>
              <a:defRPr/>
            </a:pPr>
            <a:r>
              <a:rPr lang="en-US" sz="1800">
                <a:solidFill>
                  <a:srgbClr val="FFFF66"/>
                </a:solidFill>
                <a:effectLst>
                  <a:outerShdw blurRad="38100" dist="38100" dir="2700000" algn="tl">
                    <a:srgbClr val="000000"/>
                  </a:outerShdw>
                </a:effectLst>
              </a:rPr>
              <a:t>Kakuchi H, et al.  Heart 1999; 81: 148-52</a:t>
            </a:r>
            <a:endParaRPr lang="en-GB" sz="1800">
              <a:solidFill>
                <a:srgbClr val="FFFF66"/>
              </a:solidFill>
              <a:effectLst>
                <a:outerShdw blurRad="38100" dist="38100" dir="2700000" algn="tl">
                  <a:srgbClr val="000000"/>
                </a:outerShdw>
              </a:effectLst>
            </a:endParaRPr>
          </a:p>
        </p:txBody>
      </p:sp>
      <p:sp>
        <p:nvSpPr>
          <p:cNvPr id="521225" name="Text Box 9"/>
          <p:cNvSpPr txBox="1">
            <a:spLocks noChangeArrowheads="1"/>
          </p:cNvSpPr>
          <p:nvPr/>
        </p:nvSpPr>
        <p:spPr bwMode="auto">
          <a:xfrm>
            <a:off x="5580063" y="2132013"/>
            <a:ext cx="2755900" cy="1190625"/>
          </a:xfrm>
          <a:prstGeom prst="rect">
            <a:avLst/>
          </a:prstGeom>
          <a:noFill/>
          <a:ln w="38100">
            <a:noFill/>
            <a:prstDash val="dash"/>
            <a:miter lim="800000"/>
            <a:headEnd/>
            <a:tailEnd/>
          </a:ln>
          <a:effectLst/>
        </p:spPr>
        <p:txBody>
          <a:bodyPr>
            <a:spAutoFit/>
          </a:bodyPr>
          <a:lstStyle/>
          <a:p>
            <a:pPr>
              <a:defRPr/>
            </a:pPr>
            <a:r>
              <a:rPr lang="en-GB" sz="1800">
                <a:effectLst>
                  <a:outerShdw blurRad="38100" dist="38100" dir="2700000" algn="tl">
                    <a:srgbClr val="000000"/>
                  </a:outerShdw>
                </a:effectLst>
              </a:rPr>
              <a:t>27 patients with DCM</a:t>
            </a:r>
          </a:p>
          <a:p>
            <a:pPr>
              <a:defRPr/>
            </a:pPr>
            <a:endParaRPr lang="en-GB" sz="1800">
              <a:effectLst>
                <a:outerShdw blurRad="38100" dist="38100" dir="2700000" algn="tl">
                  <a:srgbClr val="000000"/>
                </a:outerShdw>
              </a:effectLst>
            </a:endParaRPr>
          </a:p>
          <a:p>
            <a:pPr>
              <a:defRPr/>
            </a:pPr>
            <a:r>
              <a:rPr lang="en-GB" sz="1800">
                <a:effectLst>
                  <a:outerShdw blurRad="38100" dist="38100" dir="2700000" algn="tl">
                    <a:srgbClr val="000000"/>
                  </a:outerShdw>
                </a:effectLst>
              </a:rPr>
              <a:t>Response to metoprolol at 3 months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defRPr/>
            </a:pPr>
            <a:r>
              <a:rPr lang="en-GB" smtClean="0"/>
              <a:t>Structure of session</a:t>
            </a:r>
          </a:p>
        </p:txBody>
      </p:sp>
      <p:sp>
        <p:nvSpPr>
          <p:cNvPr id="183299" name="Rectangle 3"/>
          <p:cNvSpPr>
            <a:spLocks noGrp="1" noChangeArrowheads="1"/>
          </p:cNvSpPr>
          <p:nvPr>
            <p:ph type="body" idx="1"/>
          </p:nvPr>
        </p:nvSpPr>
        <p:spPr/>
        <p:txBody>
          <a:bodyPr/>
          <a:lstStyle/>
          <a:p>
            <a:pPr eaLnBrk="1" hangingPunct="1">
              <a:spcAft>
                <a:spcPct val="100000"/>
              </a:spcAft>
              <a:defRPr/>
            </a:pPr>
            <a:r>
              <a:rPr lang="en-GB" sz="2800" smtClean="0"/>
              <a:t>What is hibernating myocardium?</a:t>
            </a:r>
          </a:p>
          <a:p>
            <a:pPr eaLnBrk="1" hangingPunct="1">
              <a:spcAft>
                <a:spcPct val="100000"/>
              </a:spcAft>
              <a:defRPr/>
            </a:pPr>
            <a:r>
              <a:rPr lang="en-GB" sz="2800" smtClean="0"/>
              <a:t>How can it be detected?</a:t>
            </a:r>
          </a:p>
          <a:p>
            <a:pPr eaLnBrk="1" hangingPunct="1">
              <a:spcAft>
                <a:spcPct val="100000"/>
              </a:spcAft>
              <a:defRPr/>
            </a:pPr>
            <a:r>
              <a:rPr lang="en-GB" sz="2800" smtClean="0"/>
              <a:t>Case examples</a:t>
            </a:r>
          </a:p>
          <a:p>
            <a:pPr eaLnBrk="1" hangingPunct="1">
              <a:spcAft>
                <a:spcPct val="100000"/>
              </a:spcAft>
              <a:defRPr/>
            </a:pPr>
            <a:r>
              <a:rPr lang="en-GB" sz="2800" smtClean="0"/>
              <a:t>Imaging and ischaemic LV dysfunction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1000" fill="hold"/>
                                        <p:tgtEl>
                                          <p:spTgt spid="183299">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1000" fill="hold"/>
                                        <p:tgtEl>
                                          <p:spTgt spid="183299">
                                            <p:txEl>
                                              <p:pRg st="1" end="1"/>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1000" fill="hold"/>
                                        <p:tgtEl>
                                          <p:spTgt spid="183299">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en-GB" smtClean="0"/>
              <a:t>Case history					KS</a:t>
            </a:r>
          </a:p>
        </p:txBody>
      </p:sp>
      <p:sp>
        <p:nvSpPr>
          <p:cNvPr id="203779" name="Rectangle 3"/>
          <p:cNvSpPr>
            <a:spLocks noGrp="1" noChangeArrowheads="1"/>
          </p:cNvSpPr>
          <p:nvPr>
            <p:ph type="body" idx="1"/>
          </p:nvPr>
        </p:nvSpPr>
        <p:spPr/>
        <p:txBody>
          <a:bodyPr/>
          <a:lstStyle/>
          <a:p>
            <a:pPr eaLnBrk="1" hangingPunct="1">
              <a:lnSpc>
                <a:spcPct val="90000"/>
              </a:lnSpc>
              <a:defRPr/>
            </a:pPr>
            <a:r>
              <a:rPr lang="en-GB" sz="2400" smtClean="0"/>
              <a:t>79 yr old male, hypertension, previously fit</a:t>
            </a:r>
          </a:p>
          <a:p>
            <a:pPr eaLnBrk="1" hangingPunct="1">
              <a:lnSpc>
                <a:spcPct val="90000"/>
              </a:lnSpc>
              <a:defRPr/>
            </a:pPr>
            <a:endParaRPr lang="en-GB" sz="2400" smtClean="0"/>
          </a:p>
          <a:p>
            <a:pPr eaLnBrk="1" hangingPunct="1">
              <a:lnSpc>
                <a:spcPct val="90000"/>
              </a:lnSpc>
              <a:defRPr/>
            </a:pPr>
            <a:r>
              <a:rPr lang="en-GB" sz="2400" smtClean="0"/>
              <a:t>6 month history of angina</a:t>
            </a:r>
          </a:p>
          <a:p>
            <a:pPr eaLnBrk="1" hangingPunct="1">
              <a:lnSpc>
                <a:spcPct val="90000"/>
              </a:lnSpc>
              <a:defRPr/>
            </a:pPr>
            <a:endParaRPr lang="en-GB" sz="2400" smtClean="0"/>
          </a:p>
          <a:p>
            <a:pPr eaLnBrk="1" hangingPunct="1">
              <a:lnSpc>
                <a:spcPct val="90000"/>
              </a:lnSpc>
              <a:defRPr/>
            </a:pPr>
            <a:r>
              <a:rPr lang="en-GB" sz="2400" smtClean="0"/>
              <a:t>recent admission with chest pain at rest (MI excluded)</a:t>
            </a:r>
          </a:p>
          <a:p>
            <a:pPr eaLnBrk="1" hangingPunct="1">
              <a:lnSpc>
                <a:spcPct val="90000"/>
              </a:lnSpc>
              <a:defRPr/>
            </a:pPr>
            <a:endParaRPr lang="en-GB" sz="2400" smtClean="0"/>
          </a:p>
          <a:p>
            <a:pPr eaLnBrk="1" hangingPunct="1">
              <a:lnSpc>
                <a:spcPct val="90000"/>
              </a:lnSpc>
              <a:defRPr/>
            </a:pPr>
            <a:r>
              <a:rPr lang="en-GB" sz="2400" smtClean="0"/>
              <a:t>coronary angiography</a:t>
            </a:r>
          </a:p>
          <a:p>
            <a:pPr lvl="1" eaLnBrk="1" hangingPunct="1">
              <a:lnSpc>
                <a:spcPct val="90000"/>
              </a:lnSpc>
              <a:defRPr/>
            </a:pPr>
            <a:r>
              <a:rPr lang="en-GB" sz="2000" smtClean="0"/>
              <a:t>dilated LV with EF 15%</a:t>
            </a:r>
          </a:p>
          <a:p>
            <a:pPr lvl="1" eaLnBrk="1" hangingPunct="1">
              <a:lnSpc>
                <a:spcPct val="90000"/>
              </a:lnSpc>
              <a:defRPr/>
            </a:pPr>
            <a:r>
              <a:rPr lang="en-GB" sz="2000" smtClean="0"/>
              <a:t>LAD stenosis of uncertain significance</a:t>
            </a:r>
          </a:p>
          <a:p>
            <a:pPr lvl="1" eaLnBrk="1" hangingPunct="1">
              <a:lnSpc>
                <a:spcPct val="90000"/>
              </a:lnSpc>
              <a:defRPr/>
            </a:pPr>
            <a:r>
              <a:rPr lang="en-GB" sz="2000" smtClean="0"/>
              <a:t>LCx normal</a:t>
            </a:r>
          </a:p>
          <a:p>
            <a:pPr lvl="1" eaLnBrk="1" hangingPunct="1">
              <a:lnSpc>
                <a:spcPct val="90000"/>
              </a:lnSpc>
              <a:defRPr/>
            </a:pPr>
            <a:r>
              <a:rPr lang="en-GB" sz="2000" smtClean="0"/>
              <a:t>RCA 90% stenosis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85800" y="228600"/>
            <a:ext cx="7772400" cy="533400"/>
          </a:xfrm>
        </p:spPr>
        <p:txBody>
          <a:bodyPr/>
          <a:lstStyle/>
          <a:p>
            <a:pPr eaLnBrk="1" hangingPunct="1">
              <a:defRPr/>
            </a:pPr>
            <a:r>
              <a:rPr lang="en-GB" sz="2800" smtClean="0"/>
              <a:t>Images						Mr KS</a:t>
            </a:r>
          </a:p>
        </p:txBody>
      </p:sp>
      <p:sp>
        <p:nvSpPr>
          <p:cNvPr id="54275" name="Text Box 4"/>
          <p:cNvSpPr txBox="1">
            <a:spLocks noChangeArrowheads="1"/>
          </p:cNvSpPr>
          <p:nvPr/>
        </p:nvSpPr>
        <p:spPr bwMode="auto">
          <a:xfrm>
            <a:off x="1050925" y="6342063"/>
            <a:ext cx="4664075" cy="396875"/>
          </a:xfrm>
          <a:prstGeom prst="rect">
            <a:avLst/>
          </a:prstGeom>
          <a:noFill/>
          <a:ln w="9525">
            <a:noFill/>
            <a:miter lim="800000"/>
            <a:headEnd/>
            <a:tailEnd/>
          </a:ln>
        </p:spPr>
        <p:txBody>
          <a:bodyPr wrap="none">
            <a:spAutoFit/>
          </a:bodyPr>
          <a:lstStyle/>
          <a:p>
            <a:pPr algn="l"/>
            <a:r>
              <a:rPr lang="en-GB" i="1">
                <a:solidFill>
                  <a:srgbClr val="FFFF00"/>
                </a:solidFill>
              </a:rPr>
              <a:t>Technetium, 1 day stress-rest nitrate</a:t>
            </a:r>
          </a:p>
        </p:txBody>
      </p:sp>
      <p:pic>
        <p:nvPicPr>
          <p:cNvPr id="54276" name="Picture 5"/>
          <p:cNvPicPr>
            <a:picLocks noChangeAspect="1" noChangeArrowheads="1"/>
          </p:cNvPicPr>
          <p:nvPr/>
        </p:nvPicPr>
        <p:blipFill>
          <a:blip r:embed="rId3" cstate="print"/>
          <a:srcRect/>
          <a:stretch>
            <a:fillRect/>
          </a:stretch>
        </p:blipFill>
        <p:spPr bwMode="auto">
          <a:xfrm>
            <a:off x="1066800" y="914400"/>
            <a:ext cx="7086600" cy="5365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r>
              <a:rPr lang="en-GB" smtClean="0"/>
              <a:t>Question						KS</a:t>
            </a:r>
          </a:p>
        </p:txBody>
      </p:sp>
      <p:sp>
        <p:nvSpPr>
          <p:cNvPr id="205827" name="Rectangle 3"/>
          <p:cNvSpPr>
            <a:spLocks noGrp="1" noChangeArrowheads="1"/>
          </p:cNvSpPr>
          <p:nvPr>
            <p:ph type="body" idx="1"/>
          </p:nvPr>
        </p:nvSpPr>
        <p:spPr>
          <a:xfrm>
            <a:off x="381000" y="765175"/>
            <a:ext cx="5334000" cy="5330825"/>
          </a:xfrm>
        </p:spPr>
        <p:txBody>
          <a:bodyPr/>
          <a:lstStyle/>
          <a:p>
            <a:pPr marL="609600" indent="-609600" eaLnBrk="1" hangingPunct="1">
              <a:lnSpc>
                <a:spcPct val="175000"/>
              </a:lnSpc>
              <a:buFontTx/>
              <a:buNone/>
              <a:defRPr/>
            </a:pPr>
            <a:endParaRPr lang="en-GB" sz="2400" i="1" smtClean="0"/>
          </a:p>
          <a:p>
            <a:pPr marL="609600" indent="-609600" eaLnBrk="1" hangingPunct="1">
              <a:lnSpc>
                <a:spcPct val="175000"/>
              </a:lnSpc>
              <a:buFontTx/>
              <a:buNone/>
              <a:defRPr/>
            </a:pPr>
            <a:r>
              <a:rPr lang="en-GB" sz="2400" i="1" smtClean="0">
                <a:solidFill>
                  <a:srgbClr val="FFFF00"/>
                </a:solidFill>
              </a:rPr>
              <a:t>To assess for possible hibernation:</a:t>
            </a:r>
          </a:p>
          <a:p>
            <a:pPr marL="609600" indent="-609600" eaLnBrk="1" hangingPunct="1">
              <a:lnSpc>
                <a:spcPct val="175000"/>
              </a:lnSpc>
              <a:buFontTx/>
              <a:buAutoNum type="arabicPeriod"/>
              <a:defRPr/>
            </a:pPr>
            <a:r>
              <a:rPr lang="en-GB" sz="2400" smtClean="0"/>
              <a:t>rest-redistribution thallium</a:t>
            </a:r>
          </a:p>
          <a:p>
            <a:pPr marL="609600" indent="-609600" eaLnBrk="1" hangingPunct="1">
              <a:lnSpc>
                <a:spcPct val="175000"/>
              </a:lnSpc>
              <a:buFontTx/>
              <a:buAutoNum type="arabicPeriod"/>
              <a:defRPr/>
            </a:pPr>
            <a:r>
              <a:rPr lang="en-GB" sz="2400" smtClean="0"/>
              <a:t>NH</a:t>
            </a:r>
            <a:r>
              <a:rPr lang="en-GB" sz="2400" baseline="-25000" smtClean="0"/>
              <a:t>3</a:t>
            </a:r>
            <a:r>
              <a:rPr lang="en-GB" sz="2400" smtClean="0"/>
              <a:t>-FDG PET or SPECT</a:t>
            </a:r>
          </a:p>
          <a:p>
            <a:pPr marL="609600" indent="-609600" eaLnBrk="1" hangingPunct="1">
              <a:lnSpc>
                <a:spcPct val="175000"/>
              </a:lnSpc>
              <a:buFontTx/>
              <a:buAutoNum type="arabicPeriod"/>
              <a:defRPr/>
            </a:pPr>
            <a:r>
              <a:rPr lang="en-GB" sz="2400" smtClean="0"/>
              <a:t>dobutamine echo</a:t>
            </a:r>
          </a:p>
          <a:p>
            <a:pPr marL="609600" indent="-609600" eaLnBrk="1" hangingPunct="1">
              <a:lnSpc>
                <a:spcPct val="175000"/>
              </a:lnSpc>
              <a:buFontTx/>
              <a:buAutoNum type="arabicPeriod"/>
              <a:defRPr/>
            </a:pPr>
            <a:r>
              <a:rPr lang="en-GB" sz="2400" smtClean="0"/>
              <a:t>gated SPECT</a:t>
            </a:r>
          </a:p>
          <a:p>
            <a:pPr marL="609600" indent="-609600" eaLnBrk="1" hangingPunct="1">
              <a:lnSpc>
                <a:spcPct val="175000"/>
              </a:lnSpc>
              <a:buFontTx/>
              <a:buAutoNum type="arabicPeriod"/>
              <a:defRPr/>
            </a:pPr>
            <a:r>
              <a:rPr lang="en-GB" sz="2400" smtClean="0"/>
              <a:t>rest + dobutamine MRI</a:t>
            </a:r>
          </a:p>
        </p:txBody>
      </p:sp>
      <p:grpSp>
        <p:nvGrpSpPr>
          <p:cNvPr id="55300" name="Group 6"/>
          <p:cNvGrpSpPr>
            <a:grpSpLocks noChangeAspect="1"/>
          </p:cNvGrpSpPr>
          <p:nvPr/>
        </p:nvGrpSpPr>
        <p:grpSpPr bwMode="auto">
          <a:xfrm>
            <a:off x="5638800" y="1447800"/>
            <a:ext cx="3376613" cy="5029200"/>
            <a:chOff x="3552" y="912"/>
            <a:chExt cx="2127" cy="3168"/>
          </a:xfrm>
        </p:grpSpPr>
        <p:sp>
          <p:nvSpPr>
            <p:cNvPr id="55301" name="AutoShape 5"/>
            <p:cNvSpPr>
              <a:spLocks noChangeAspect="1" noChangeArrowheads="1" noTextEdit="1"/>
            </p:cNvSpPr>
            <p:nvPr/>
          </p:nvSpPr>
          <p:spPr bwMode="auto">
            <a:xfrm>
              <a:off x="3552" y="912"/>
              <a:ext cx="2031" cy="3125"/>
            </a:xfrm>
            <a:prstGeom prst="rect">
              <a:avLst/>
            </a:prstGeom>
            <a:noFill/>
            <a:ln w="9525">
              <a:noFill/>
              <a:miter lim="800000"/>
              <a:headEnd/>
              <a:tailEnd/>
            </a:ln>
          </p:spPr>
          <p:txBody>
            <a:bodyPr/>
            <a:lstStyle/>
            <a:p>
              <a:endParaRPr lang="en-GB"/>
            </a:p>
          </p:txBody>
        </p:sp>
        <p:pic>
          <p:nvPicPr>
            <p:cNvPr id="55302" name="Picture 7"/>
            <p:cNvPicPr>
              <a:picLocks noChangeAspect="1" noChangeArrowheads="1"/>
            </p:cNvPicPr>
            <p:nvPr/>
          </p:nvPicPr>
          <p:blipFill>
            <a:blip r:embed="rId3" cstate="print"/>
            <a:srcRect/>
            <a:stretch>
              <a:fillRect/>
            </a:stretch>
          </p:blipFill>
          <p:spPr bwMode="auto">
            <a:xfrm>
              <a:off x="3552" y="1118"/>
              <a:ext cx="1993" cy="2703"/>
            </a:xfrm>
            <a:prstGeom prst="rect">
              <a:avLst/>
            </a:prstGeom>
            <a:noFill/>
            <a:ln w="9525">
              <a:noFill/>
              <a:miter lim="800000"/>
              <a:headEnd/>
              <a:tailEnd/>
            </a:ln>
          </p:spPr>
        </p:pic>
        <p:sp>
          <p:nvSpPr>
            <p:cNvPr id="55303" name="Rectangle 8"/>
            <p:cNvSpPr>
              <a:spLocks noChangeArrowheads="1"/>
            </p:cNvSpPr>
            <p:nvPr/>
          </p:nvSpPr>
          <p:spPr bwMode="auto">
            <a:xfrm>
              <a:off x="3763" y="3831"/>
              <a:ext cx="594" cy="249"/>
            </a:xfrm>
            <a:prstGeom prst="rect">
              <a:avLst/>
            </a:prstGeom>
            <a:noFill/>
            <a:ln w="9525">
              <a:noFill/>
              <a:miter lim="800000"/>
              <a:headEnd/>
              <a:tailEnd/>
            </a:ln>
          </p:spPr>
          <p:txBody>
            <a:bodyPr wrap="none" lIns="0" tIns="0" rIns="0" bIns="0">
              <a:spAutoFit/>
            </a:bodyPr>
            <a:lstStyle/>
            <a:p>
              <a:r>
                <a:rPr lang="en-GB" sz="2200">
                  <a:solidFill>
                    <a:srgbClr val="FFFFFF"/>
                  </a:solidFill>
                  <a:latin typeface="Arial" charset="0"/>
                </a:rPr>
                <a:t>Stress</a:t>
              </a:r>
              <a:endParaRPr lang="en-GB"/>
            </a:p>
          </p:txBody>
        </p:sp>
        <p:sp>
          <p:nvSpPr>
            <p:cNvPr id="55304" name="Rectangle 9"/>
            <p:cNvSpPr>
              <a:spLocks noChangeArrowheads="1"/>
            </p:cNvSpPr>
            <p:nvPr/>
          </p:nvSpPr>
          <p:spPr bwMode="auto">
            <a:xfrm>
              <a:off x="4544" y="3831"/>
              <a:ext cx="1135" cy="249"/>
            </a:xfrm>
            <a:prstGeom prst="rect">
              <a:avLst/>
            </a:prstGeom>
            <a:noFill/>
            <a:ln w="9525">
              <a:noFill/>
              <a:miter lim="800000"/>
              <a:headEnd/>
              <a:tailEnd/>
            </a:ln>
          </p:spPr>
          <p:txBody>
            <a:bodyPr wrap="none" lIns="0" tIns="0" rIns="0" bIns="0">
              <a:spAutoFit/>
            </a:bodyPr>
            <a:lstStyle/>
            <a:p>
              <a:r>
                <a:rPr lang="en-GB" sz="2200">
                  <a:solidFill>
                    <a:srgbClr val="FFFFFF"/>
                  </a:solidFill>
                  <a:latin typeface="Arial" charset="0"/>
                </a:rPr>
                <a:t>Rest (nitrate)</a:t>
              </a:r>
              <a:endParaRPr lang="en-GB"/>
            </a:p>
          </p:txBody>
        </p:sp>
        <p:sp>
          <p:nvSpPr>
            <p:cNvPr id="55305" name="Rectangle 10"/>
            <p:cNvSpPr>
              <a:spLocks noChangeArrowheads="1"/>
            </p:cNvSpPr>
            <p:nvPr/>
          </p:nvSpPr>
          <p:spPr bwMode="auto">
            <a:xfrm>
              <a:off x="4041" y="917"/>
              <a:ext cx="990" cy="211"/>
            </a:xfrm>
            <a:prstGeom prst="rect">
              <a:avLst/>
            </a:prstGeom>
            <a:noFill/>
            <a:ln w="9525">
              <a:noFill/>
              <a:miter lim="800000"/>
              <a:headEnd/>
              <a:tailEnd/>
            </a:ln>
          </p:spPr>
          <p:txBody>
            <a:bodyPr wrap="none" lIns="0" tIns="0" rIns="0" bIns="0">
              <a:spAutoFit/>
            </a:bodyPr>
            <a:lstStyle/>
            <a:p>
              <a:r>
                <a:rPr lang="en-GB" sz="2200" b="1">
                  <a:solidFill>
                    <a:srgbClr val="FFFF00"/>
                  </a:solidFill>
                  <a:latin typeface="Arial" charset="0"/>
                </a:rPr>
                <a:t>Technetium</a:t>
              </a:r>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05827">
                                            <p:txEl>
                                              <p:pRg st="2" end="2"/>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205827">
                                            <p:txEl>
                                              <p:pRg st="3" end="3"/>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205827">
                                            <p:txEl>
                                              <p:pRg st="4" end="4"/>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2000" fill="hold"/>
                                        <p:tgtEl>
                                          <p:spTgt spid="205827">
                                            <p:txEl>
                                              <p:pRg st="6" end="6"/>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en-GB" smtClean="0"/>
              <a:t>Further imaging				KS</a:t>
            </a:r>
          </a:p>
        </p:txBody>
      </p:sp>
      <p:pic>
        <p:nvPicPr>
          <p:cNvPr id="206851" name="shilton.avi">
            <a:hlinkClick r:id="" action="ppaction://media"/>
          </p:cNvPr>
          <p:cNvPicPr>
            <a:picLocks noRot="1" noChangeAspect="1" noChangeArrowheads="1"/>
          </p:cNvPicPr>
          <p:nvPr>
            <a:videoFile r:link="rId1"/>
          </p:nvPr>
        </p:nvPicPr>
        <p:blipFill>
          <a:blip r:embed="rId4" cstate="print"/>
          <a:srcRect/>
          <a:stretch>
            <a:fillRect/>
          </a:stretch>
        </p:blipFill>
        <p:spPr bwMode="auto">
          <a:xfrm>
            <a:off x="4859338" y="2209800"/>
            <a:ext cx="3695700" cy="3695700"/>
          </a:xfrm>
          <a:prstGeom prst="rect">
            <a:avLst/>
          </a:prstGeom>
          <a:noFill/>
          <a:ln w="9525">
            <a:noFill/>
            <a:miter lim="800000"/>
            <a:headEnd/>
            <a:tailEnd/>
          </a:ln>
        </p:spPr>
      </p:pic>
      <p:grpSp>
        <p:nvGrpSpPr>
          <p:cNvPr id="56324" name="Group 6"/>
          <p:cNvGrpSpPr>
            <a:grpSpLocks noChangeAspect="1"/>
          </p:cNvGrpSpPr>
          <p:nvPr/>
        </p:nvGrpSpPr>
        <p:grpSpPr bwMode="auto">
          <a:xfrm>
            <a:off x="609600" y="1295400"/>
            <a:ext cx="7199313" cy="5143500"/>
            <a:chOff x="384" y="816"/>
            <a:chExt cx="4535" cy="3240"/>
          </a:xfrm>
        </p:grpSpPr>
        <p:sp>
          <p:nvSpPr>
            <p:cNvPr id="56325" name="AutoShape 5"/>
            <p:cNvSpPr>
              <a:spLocks noChangeAspect="1" noChangeArrowheads="1" noTextEdit="1"/>
            </p:cNvSpPr>
            <p:nvPr/>
          </p:nvSpPr>
          <p:spPr bwMode="auto">
            <a:xfrm>
              <a:off x="384" y="816"/>
              <a:ext cx="4517" cy="3202"/>
            </a:xfrm>
            <a:prstGeom prst="rect">
              <a:avLst/>
            </a:prstGeom>
            <a:noFill/>
            <a:ln w="9525">
              <a:noFill/>
              <a:miter lim="800000"/>
              <a:headEnd/>
              <a:tailEnd/>
            </a:ln>
          </p:spPr>
          <p:txBody>
            <a:bodyPr/>
            <a:lstStyle/>
            <a:p>
              <a:endParaRPr lang="en-GB"/>
            </a:p>
          </p:txBody>
        </p:sp>
        <p:pic>
          <p:nvPicPr>
            <p:cNvPr id="56326" name="Picture 7"/>
            <p:cNvPicPr>
              <a:picLocks noChangeAspect="1" noChangeArrowheads="1"/>
            </p:cNvPicPr>
            <p:nvPr/>
          </p:nvPicPr>
          <p:blipFill>
            <a:blip r:embed="rId5" cstate="print"/>
            <a:srcRect/>
            <a:stretch>
              <a:fillRect/>
            </a:stretch>
          </p:blipFill>
          <p:spPr bwMode="auto">
            <a:xfrm>
              <a:off x="384" y="816"/>
              <a:ext cx="2143" cy="2914"/>
            </a:xfrm>
            <a:prstGeom prst="rect">
              <a:avLst/>
            </a:prstGeom>
            <a:noFill/>
            <a:ln w="9525">
              <a:noFill/>
              <a:miter lim="800000"/>
              <a:headEnd/>
              <a:tailEnd/>
            </a:ln>
          </p:spPr>
        </p:pic>
        <p:sp>
          <p:nvSpPr>
            <p:cNvPr id="56327" name="Rectangle 8"/>
            <p:cNvSpPr>
              <a:spLocks noChangeArrowheads="1"/>
            </p:cNvSpPr>
            <p:nvPr/>
          </p:nvSpPr>
          <p:spPr bwMode="auto">
            <a:xfrm>
              <a:off x="609" y="3797"/>
              <a:ext cx="619" cy="259"/>
            </a:xfrm>
            <a:prstGeom prst="rect">
              <a:avLst/>
            </a:prstGeom>
            <a:noFill/>
            <a:ln w="9525">
              <a:noFill/>
              <a:miter lim="800000"/>
              <a:headEnd/>
              <a:tailEnd/>
            </a:ln>
          </p:spPr>
          <p:txBody>
            <a:bodyPr wrap="none" lIns="0" tIns="0" rIns="0" bIns="0">
              <a:spAutoFit/>
            </a:bodyPr>
            <a:lstStyle/>
            <a:p>
              <a:r>
                <a:rPr lang="en-GB" sz="2400">
                  <a:solidFill>
                    <a:srgbClr val="FFFFFF"/>
                  </a:solidFill>
                  <a:latin typeface="Arial" charset="0"/>
                </a:rPr>
                <a:t>Stress</a:t>
              </a:r>
              <a:endParaRPr lang="en-GB"/>
            </a:p>
          </p:txBody>
        </p:sp>
        <p:sp>
          <p:nvSpPr>
            <p:cNvPr id="56328" name="Rectangle 9"/>
            <p:cNvSpPr>
              <a:spLocks noChangeArrowheads="1"/>
            </p:cNvSpPr>
            <p:nvPr/>
          </p:nvSpPr>
          <p:spPr bwMode="auto">
            <a:xfrm>
              <a:off x="1746" y="3797"/>
              <a:ext cx="475" cy="259"/>
            </a:xfrm>
            <a:prstGeom prst="rect">
              <a:avLst/>
            </a:prstGeom>
            <a:noFill/>
            <a:ln w="9525">
              <a:noFill/>
              <a:miter lim="800000"/>
              <a:headEnd/>
              <a:tailEnd/>
            </a:ln>
          </p:spPr>
          <p:txBody>
            <a:bodyPr wrap="none" lIns="0" tIns="0" rIns="0" bIns="0">
              <a:spAutoFit/>
            </a:bodyPr>
            <a:lstStyle/>
            <a:p>
              <a:r>
                <a:rPr lang="en-GB" sz="2400">
                  <a:solidFill>
                    <a:srgbClr val="FFFFFF"/>
                  </a:solidFill>
                  <a:latin typeface="Arial" charset="0"/>
                </a:rPr>
                <a:t>Rest</a:t>
              </a:r>
              <a:endParaRPr lang="en-GB"/>
            </a:p>
          </p:txBody>
        </p:sp>
        <p:sp>
          <p:nvSpPr>
            <p:cNvPr id="56329" name="Rectangle 10"/>
            <p:cNvSpPr>
              <a:spLocks noChangeArrowheads="1"/>
            </p:cNvSpPr>
            <p:nvPr/>
          </p:nvSpPr>
          <p:spPr bwMode="auto">
            <a:xfrm>
              <a:off x="3889" y="3797"/>
              <a:ext cx="969" cy="259"/>
            </a:xfrm>
            <a:prstGeom prst="rect">
              <a:avLst/>
            </a:prstGeom>
            <a:noFill/>
            <a:ln w="9525">
              <a:noFill/>
              <a:miter lim="800000"/>
              <a:headEnd/>
              <a:tailEnd/>
            </a:ln>
          </p:spPr>
          <p:txBody>
            <a:bodyPr wrap="none" lIns="0" tIns="0" rIns="0" bIns="0">
              <a:spAutoFit/>
            </a:bodyPr>
            <a:lstStyle/>
            <a:p>
              <a:r>
                <a:rPr lang="en-GB" sz="2400">
                  <a:solidFill>
                    <a:srgbClr val="FFFFFF"/>
                  </a:solidFill>
                  <a:latin typeface="Arial" charset="0"/>
                </a:rPr>
                <a:t>Gated rest</a:t>
              </a:r>
              <a:endParaRPr lang="en-GB"/>
            </a:p>
          </p:txBody>
        </p:sp>
        <p:sp>
          <p:nvSpPr>
            <p:cNvPr id="56330" name="Rectangle 11"/>
            <p:cNvSpPr>
              <a:spLocks noChangeArrowheads="1"/>
            </p:cNvSpPr>
            <p:nvPr/>
          </p:nvSpPr>
          <p:spPr bwMode="auto">
            <a:xfrm>
              <a:off x="3842" y="1022"/>
              <a:ext cx="1077" cy="230"/>
            </a:xfrm>
            <a:prstGeom prst="rect">
              <a:avLst/>
            </a:prstGeom>
            <a:noFill/>
            <a:ln w="9525">
              <a:noFill/>
              <a:miter lim="800000"/>
              <a:headEnd/>
              <a:tailEnd/>
            </a:ln>
          </p:spPr>
          <p:txBody>
            <a:bodyPr wrap="none" lIns="0" tIns="0" rIns="0" bIns="0">
              <a:spAutoFit/>
            </a:bodyPr>
            <a:lstStyle/>
            <a:p>
              <a:r>
                <a:rPr lang="en-GB" sz="2400" b="1">
                  <a:solidFill>
                    <a:srgbClr val="FFFF00"/>
                  </a:solidFill>
                  <a:latin typeface="Arial" charset="0"/>
                </a:rPr>
                <a:t>Technetium</a:t>
              </a:r>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685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206851"/>
                </p:tgtEl>
              </p:cMediaNode>
            </p:video>
            <p:seq concurrent="1" nextAc="seek">
              <p:cTn id="8" restart="whenNotActive" fill="hold" evtFilter="cancelBubble" nodeType="interactiveSeq">
                <p:stCondLst>
                  <p:cond evt="onClick" delay="0">
                    <p:tgtEl>
                      <p:spTgt spid="20685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6851"/>
                                        </p:tgtEl>
                                      </p:cBhvr>
                                    </p:cmd>
                                  </p:childTnLst>
                                </p:cTn>
                              </p:par>
                            </p:childTnLst>
                          </p:cTn>
                        </p:par>
                      </p:childTnLst>
                    </p:cTn>
                  </p:par>
                </p:childTnLst>
              </p:cTn>
              <p:nextCondLst>
                <p:cond evt="onClick" delay="0">
                  <p:tgtEl>
                    <p:spTgt spid="206851"/>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914400" y="1190625"/>
            <a:ext cx="7162800" cy="4295775"/>
          </a:xfrm>
          <a:prstGeom prst="rect">
            <a:avLst/>
          </a:prstGeom>
          <a:noFill/>
          <a:ln w="9525">
            <a:noFill/>
            <a:miter lim="800000"/>
            <a:headEnd/>
            <a:tailEnd/>
          </a:ln>
          <a:effectLst/>
        </p:spPr>
        <p:txBody>
          <a:bodyPr>
            <a:spAutoFit/>
          </a:bodyPr>
          <a:lstStyle/>
          <a:p>
            <a:pPr marL="1806575" indent="-1806575" algn="l">
              <a:defRPr/>
            </a:pPr>
            <a:r>
              <a:rPr lang="en-GB" sz="2800" b="1">
                <a:solidFill>
                  <a:srgbClr val="FFFF00"/>
                </a:solidFill>
                <a:effectLst>
                  <a:outerShdw blurRad="38100" dist="38100" dir="2700000" algn="tl">
                    <a:srgbClr val="000000"/>
                  </a:outerShdw>
                </a:effectLst>
              </a:rPr>
              <a:t>SR, male age 79, LBBB</a:t>
            </a:r>
          </a:p>
          <a:p>
            <a:pPr marL="1806575" indent="-1806575" algn="l">
              <a:defRPr/>
            </a:pPr>
            <a:endParaRPr lang="en-GB" sz="2800" b="1">
              <a:solidFill>
                <a:srgbClr val="FFFF00"/>
              </a:solidFill>
              <a:effectLst>
                <a:outerShdw blurRad="38100" dist="38100" dir="2700000" algn="tl">
                  <a:srgbClr val="000000"/>
                </a:outerShdw>
              </a:effectLst>
            </a:endParaRPr>
          </a:p>
          <a:p>
            <a:pPr marL="1806575" indent="-1806575" algn="l">
              <a:defRPr/>
            </a:pPr>
            <a:r>
              <a:rPr lang="en-GB" sz="2400">
                <a:solidFill>
                  <a:srgbClr val="FFFF00"/>
                </a:solidFill>
                <a:effectLst>
                  <a:outerShdw blurRad="38100" dist="38100" dir="2700000" algn="tl">
                    <a:srgbClr val="000000"/>
                  </a:outerShdw>
                </a:effectLst>
              </a:rPr>
              <a:t>Jan 1998	</a:t>
            </a:r>
            <a:r>
              <a:rPr lang="en-GB" sz="2400">
                <a:effectLst>
                  <a:outerShdw blurRad="38100" dist="38100" dir="2700000" algn="tl">
                    <a:srgbClr val="000000"/>
                  </a:outerShdw>
                </a:effectLst>
              </a:rPr>
              <a:t>i</a:t>
            </a:r>
            <a:r>
              <a:rPr lang="en-GB">
                <a:effectLst>
                  <a:outerShdw blurRad="38100" dist="38100" dir="2700000" algn="tl">
                    <a:srgbClr val="000000"/>
                  </a:outerShdw>
                </a:effectLst>
              </a:rPr>
              <a:t>nitial presentation with severe LVF (ventilated)</a:t>
            </a:r>
          </a:p>
          <a:p>
            <a:pPr marL="1806575" indent="-1806575" algn="l">
              <a:defRPr/>
            </a:pPr>
            <a:endParaRPr lang="en-GB">
              <a:effectLst>
                <a:outerShdw blurRad="38100" dist="38100" dir="2700000" algn="tl">
                  <a:srgbClr val="000000"/>
                </a:outerShdw>
              </a:effectLst>
            </a:endParaRPr>
          </a:p>
          <a:p>
            <a:pPr marL="1806575" indent="-1806575" algn="l">
              <a:defRPr/>
            </a:pPr>
            <a:r>
              <a:rPr lang="en-GB" sz="2400">
                <a:solidFill>
                  <a:srgbClr val="FFFF00"/>
                </a:solidFill>
                <a:effectLst>
                  <a:outerShdw blurRad="38100" dist="38100" dir="2700000" algn="tl">
                    <a:srgbClr val="000000"/>
                  </a:outerShdw>
                </a:effectLst>
              </a:rPr>
              <a:t>Apr 1998  	Angiogram</a:t>
            </a:r>
          </a:p>
          <a:p>
            <a:pPr marL="1806575" indent="-1806575" algn="l">
              <a:defRPr/>
            </a:pPr>
            <a:r>
              <a:rPr lang="en-GB" sz="2400">
                <a:solidFill>
                  <a:srgbClr val="FFFF00"/>
                </a:solidFill>
                <a:effectLst>
                  <a:outerShdw blurRad="38100" dist="38100" dir="2700000" algn="tl">
                    <a:srgbClr val="000000"/>
                  </a:outerShdw>
                </a:effectLst>
              </a:rPr>
              <a:t>	</a:t>
            </a:r>
            <a:r>
              <a:rPr lang="en-GB">
                <a:effectLst>
                  <a:outerShdw blurRad="38100" dist="38100" dir="2700000" algn="tl">
                    <a:srgbClr val="000000"/>
                  </a:outerShdw>
                </a:effectLst>
              </a:rPr>
              <a:t>severe global LV dysfunction, no MR</a:t>
            </a:r>
          </a:p>
          <a:p>
            <a:pPr marL="1806575" indent="-1806575" algn="l">
              <a:defRPr/>
            </a:pPr>
            <a:r>
              <a:rPr lang="en-GB">
                <a:effectLst>
                  <a:outerShdw blurRad="38100" dist="38100" dir="2700000" algn="tl">
                    <a:srgbClr val="000000"/>
                  </a:outerShdw>
                </a:effectLst>
              </a:rPr>
              <a:t>	LAD:  mod proximal stenosis</a:t>
            </a:r>
          </a:p>
          <a:p>
            <a:pPr marL="1806575" indent="-1806575" algn="l">
              <a:defRPr/>
            </a:pPr>
            <a:r>
              <a:rPr lang="en-GB">
                <a:effectLst>
                  <a:outerShdw blurRad="38100" dist="38100" dir="2700000" algn="tl">
                    <a:srgbClr val="000000"/>
                  </a:outerShdw>
                </a:effectLst>
              </a:rPr>
              <a:t>	LCx:  severe stenosis at origin of OM1</a:t>
            </a:r>
          </a:p>
          <a:p>
            <a:pPr marL="1806575" indent="-1806575" algn="l">
              <a:defRPr/>
            </a:pPr>
            <a:r>
              <a:rPr lang="en-GB">
                <a:effectLst>
                  <a:outerShdw blurRad="38100" dist="38100" dir="2700000" algn="tl">
                    <a:srgbClr val="000000"/>
                  </a:outerShdw>
                </a:effectLst>
              </a:rPr>
              <a:t>	RCA:  irregular but not obstructed</a:t>
            </a:r>
          </a:p>
          <a:p>
            <a:pPr marL="1806575" indent="-1806575" algn="l">
              <a:defRPr/>
            </a:pPr>
            <a:endParaRPr lang="en-GB" sz="2400">
              <a:effectLst>
                <a:outerShdw blurRad="38100" dist="38100" dir="2700000" algn="tl">
                  <a:srgbClr val="000000"/>
                </a:outerShdw>
              </a:effectLst>
            </a:endParaRPr>
          </a:p>
          <a:p>
            <a:pPr marL="1806575" indent="-1806575" algn="l">
              <a:defRPr/>
            </a:pPr>
            <a:r>
              <a:rPr lang="en-GB" sz="2400">
                <a:solidFill>
                  <a:srgbClr val="FFFF00"/>
                </a:solidFill>
                <a:effectLst>
                  <a:outerShdw blurRad="38100" dist="38100" dir="2700000" algn="tl">
                    <a:srgbClr val="000000"/>
                  </a:outerShdw>
                </a:effectLst>
              </a:rPr>
              <a:t>Jul 1998	SPECT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343400" y="838200"/>
            <a:ext cx="4572000" cy="3598863"/>
          </a:xfrm>
          <a:prstGeom prst="rect">
            <a:avLst/>
          </a:prstGeom>
          <a:noFill/>
          <a:ln w="9525">
            <a:noFill/>
            <a:miter lim="800000"/>
            <a:headEnd/>
            <a:tailEnd/>
          </a:ln>
        </p:spPr>
        <p:txBody>
          <a:bodyPr>
            <a:spAutoFit/>
          </a:bodyPr>
          <a:lstStyle/>
          <a:p>
            <a:pPr algn="l"/>
            <a:r>
              <a:rPr lang="en-GB" b="1">
                <a:solidFill>
                  <a:srgbClr val="FFFF00"/>
                </a:solidFill>
              </a:rPr>
              <a:t>SR, male age 79, LBBB</a:t>
            </a:r>
          </a:p>
          <a:p>
            <a:pPr algn="l"/>
            <a:endParaRPr lang="en-GB" b="1">
              <a:solidFill>
                <a:srgbClr val="FFFF00"/>
              </a:solidFill>
            </a:endParaRPr>
          </a:p>
          <a:p>
            <a:pPr algn="l"/>
            <a:r>
              <a:rPr lang="en-GB">
                <a:solidFill>
                  <a:srgbClr val="FFFF00"/>
                </a:solidFill>
              </a:rPr>
              <a:t>Jan 1998</a:t>
            </a:r>
          </a:p>
          <a:p>
            <a:pPr algn="l">
              <a:buFontTx/>
              <a:buChar char="•"/>
            </a:pPr>
            <a:r>
              <a:rPr lang="en-GB"/>
              <a:t>  i</a:t>
            </a:r>
            <a:r>
              <a:rPr lang="en-GB" sz="1800"/>
              <a:t>nitial presentation with severe LVF</a:t>
            </a:r>
          </a:p>
          <a:p>
            <a:pPr algn="l">
              <a:buFontTx/>
              <a:buChar char="•"/>
            </a:pPr>
            <a:endParaRPr lang="en-GB" sz="1800"/>
          </a:p>
          <a:p>
            <a:pPr algn="l"/>
            <a:r>
              <a:rPr lang="en-GB">
                <a:solidFill>
                  <a:srgbClr val="FFFF00"/>
                </a:solidFill>
              </a:rPr>
              <a:t>Apr 1998  Angiogram</a:t>
            </a:r>
          </a:p>
          <a:p>
            <a:pPr algn="l">
              <a:buFontTx/>
              <a:buChar char="•"/>
            </a:pPr>
            <a:r>
              <a:rPr lang="en-GB" sz="1800"/>
              <a:t> severe global LV dysfunction, no MR</a:t>
            </a:r>
          </a:p>
          <a:p>
            <a:pPr algn="l">
              <a:buFontTx/>
              <a:buChar char="•"/>
            </a:pPr>
            <a:r>
              <a:rPr lang="en-GB" sz="1800"/>
              <a:t> LAD:  mod proximal stenosis</a:t>
            </a:r>
          </a:p>
          <a:p>
            <a:pPr algn="l">
              <a:buFontTx/>
              <a:buChar char="•"/>
            </a:pPr>
            <a:r>
              <a:rPr lang="en-GB" sz="1800"/>
              <a:t> LCx:  severe stenosis at origin of OM1</a:t>
            </a:r>
          </a:p>
          <a:p>
            <a:pPr algn="l">
              <a:buFontTx/>
              <a:buChar char="•"/>
            </a:pPr>
            <a:r>
              <a:rPr lang="en-GB" sz="1800"/>
              <a:t> RCA:  irregular but not obstructed</a:t>
            </a:r>
          </a:p>
          <a:p>
            <a:pPr algn="l">
              <a:buFontTx/>
              <a:buChar char="•"/>
            </a:pPr>
            <a:endParaRPr lang="en-GB"/>
          </a:p>
          <a:p>
            <a:pPr algn="l"/>
            <a:r>
              <a:rPr lang="en-GB">
                <a:solidFill>
                  <a:srgbClr val="FFFF00"/>
                </a:solidFill>
              </a:rPr>
              <a:t>Jul 1998  SPECT</a:t>
            </a:r>
          </a:p>
        </p:txBody>
      </p:sp>
      <p:grpSp>
        <p:nvGrpSpPr>
          <p:cNvPr id="9220" name="Group 3"/>
          <p:cNvGrpSpPr>
            <a:grpSpLocks/>
          </p:cNvGrpSpPr>
          <p:nvPr/>
        </p:nvGrpSpPr>
        <p:grpSpPr bwMode="auto">
          <a:xfrm>
            <a:off x="381000" y="457200"/>
            <a:ext cx="3657600" cy="5627688"/>
            <a:chOff x="432" y="816"/>
            <a:chExt cx="2049" cy="3211"/>
          </a:xfrm>
        </p:grpSpPr>
        <p:graphicFrame>
          <p:nvGraphicFramePr>
            <p:cNvPr id="9218" name="Object 4"/>
            <p:cNvGraphicFramePr>
              <a:graphicFrameLocks noChangeAspect="1"/>
            </p:cNvGraphicFramePr>
            <p:nvPr/>
          </p:nvGraphicFramePr>
          <p:xfrm>
            <a:off x="432" y="1056"/>
            <a:ext cx="2049" cy="2741"/>
          </p:xfrm>
          <a:graphic>
            <a:graphicData uri="http://schemas.openxmlformats.org/presentationml/2006/ole">
              <mc:AlternateContent xmlns:mc="http://schemas.openxmlformats.org/markup-compatibility/2006">
                <mc:Choice xmlns:v="urn:schemas-microsoft-com:vml" Requires="v">
                  <p:oleObj spid="_x0000_s9224" name="Drawing" r:id="rId4" imgW="3368110" imgH="4503804" progId="WPDraw30.Drawing">
                    <p:embed/>
                  </p:oleObj>
                </mc:Choice>
                <mc:Fallback>
                  <p:oleObj name="Drawing" r:id="rId4" imgW="3368110" imgH="4503804" progId="WPDraw30.Drawing">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1056"/>
                          <a:ext cx="2049" cy="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Text Box 5"/>
            <p:cNvSpPr txBox="1">
              <a:spLocks noChangeArrowheads="1"/>
            </p:cNvSpPr>
            <p:nvPr/>
          </p:nvSpPr>
          <p:spPr bwMode="auto">
            <a:xfrm>
              <a:off x="996" y="816"/>
              <a:ext cx="877" cy="226"/>
            </a:xfrm>
            <a:prstGeom prst="rect">
              <a:avLst/>
            </a:prstGeom>
            <a:noFill/>
            <a:ln w="9525">
              <a:noFill/>
              <a:miter lim="800000"/>
              <a:headEnd/>
              <a:tailEnd/>
            </a:ln>
          </p:spPr>
          <p:txBody>
            <a:bodyPr wrap="none">
              <a:spAutoFit/>
            </a:bodyPr>
            <a:lstStyle/>
            <a:p>
              <a:r>
                <a:rPr lang="en-GB">
                  <a:solidFill>
                    <a:srgbClr val="FFFF00"/>
                  </a:solidFill>
                </a:rPr>
                <a:t>Technetium</a:t>
              </a:r>
            </a:p>
          </p:txBody>
        </p:sp>
        <p:sp>
          <p:nvSpPr>
            <p:cNvPr id="9222" name="Text Box 6"/>
            <p:cNvSpPr txBox="1">
              <a:spLocks noChangeArrowheads="1"/>
            </p:cNvSpPr>
            <p:nvPr/>
          </p:nvSpPr>
          <p:spPr bwMode="auto">
            <a:xfrm>
              <a:off x="703" y="3818"/>
              <a:ext cx="509" cy="209"/>
            </a:xfrm>
            <a:prstGeom prst="rect">
              <a:avLst/>
            </a:prstGeom>
            <a:noFill/>
            <a:ln w="9525">
              <a:noFill/>
              <a:miter lim="800000"/>
              <a:headEnd/>
              <a:tailEnd/>
            </a:ln>
          </p:spPr>
          <p:txBody>
            <a:bodyPr wrap="none">
              <a:spAutoFit/>
            </a:bodyPr>
            <a:lstStyle/>
            <a:p>
              <a:r>
                <a:rPr lang="en-GB" sz="1800"/>
                <a:t>Stress</a:t>
              </a:r>
            </a:p>
          </p:txBody>
        </p:sp>
        <p:sp>
          <p:nvSpPr>
            <p:cNvPr id="9223" name="Text Box 7"/>
            <p:cNvSpPr txBox="1">
              <a:spLocks noChangeArrowheads="1"/>
            </p:cNvSpPr>
            <p:nvPr/>
          </p:nvSpPr>
          <p:spPr bwMode="auto">
            <a:xfrm>
              <a:off x="1543" y="3818"/>
              <a:ext cx="852" cy="209"/>
            </a:xfrm>
            <a:prstGeom prst="rect">
              <a:avLst/>
            </a:prstGeom>
            <a:noFill/>
            <a:ln w="9525">
              <a:noFill/>
              <a:miter lim="800000"/>
              <a:headEnd/>
              <a:tailEnd/>
            </a:ln>
          </p:spPr>
          <p:txBody>
            <a:bodyPr wrap="none">
              <a:spAutoFit/>
            </a:bodyPr>
            <a:lstStyle/>
            <a:p>
              <a:r>
                <a:rPr lang="en-GB" sz="1800"/>
                <a:t>Nitrate rest</a:t>
              </a:r>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9922" name="Riley.avi">
            <a:hlinkClick r:id="" action="ppaction://media"/>
          </p:cNvPr>
          <p:cNvPicPr>
            <a:picLocks noRot="1" noChangeAspect="1" noChangeArrowheads="1"/>
          </p:cNvPicPr>
          <p:nvPr>
            <a:videoFile r:link="rId2"/>
          </p:nvPr>
        </p:nvPicPr>
        <p:blipFill>
          <a:blip r:embed="rId5" cstate="print"/>
          <a:srcRect/>
          <a:stretch>
            <a:fillRect/>
          </a:stretch>
        </p:blipFill>
        <p:spPr bwMode="auto">
          <a:xfrm>
            <a:off x="3200400" y="1828800"/>
            <a:ext cx="5715000" cy="3502025"/>
          </a:xfrm>
          <a:prstGeom prst="rect">
            <a:avLst/>
          </a:prstGeom>
          <a:noFill/>
          <a:ln w="9525">
            <a:noFill/>
            <a:miter lim="800000"/>
            <a:headEnd/>
            <a:tailEnd/>
          </a:ln>
        </p:spPr>
      </p:pic>
      <p:grpSp>
        <p:nvGrpSpPr>
          <p:cNvPr id="10244" name="Group 3"/>
          <p:cNvGrpSpPr>
            <a:grpSpLocks/>
          </p:cNvGrpSpPr>
          <p:nvPr/>
        </p:nvGrpSpPr>
        <p:grpSpPr bwMode="auto">
          <a:xfrm>
            <a:off x="304800" y="1066800"/>
            <a:ext cx="2533650" cy="4630738"/>
            <a:chOff x="432" y="816"/>
            <a:chExt cx="2198" cy="3260"/>
          </a:xfrm>
        </p:grpSpPr>
        <p:graphicFrame>
          <p:nvGraphicFramePr>
            <p:cNvPr id="10242" name="Object 4"/>
            <p:cNvGraphicFramePr>
              <a:graphicFrameLocks noChangeAspect="1"/>
            </p:cNvGraphicFramePr>
            <p:nvPr/>
          </p:nvGraphicFramePr>
          <p:xfrm>
            <a:off x="432" y="1056"/>
            <a:ext cx="2049" cy="2741"/>
          </p:xfrm>
          <a:graphic>
            <a:graphicData uri="http://schemas.openxmlformats.org/presentationml/2006/ole">
              <mc:AlternateContent xmlns:mc="http://schemas.openxmlformats.org/markup-compatibility/2006">
                <mc:Choice xmlns:v="urn:schemas-microsoft-com:vml" Requires="v">
                  <p:oleObj spid="_x0000_s10248" name="Drawing" r:id="rId6" imgW="3368110" imgH="4503804" progId="WPDraw30.Drawing">
                    <p:embed/>
                  </p:oleObj>
                </mc:Choice>
                <mc:Fallback>
                  <p:oleObj name="Drawing" r:id="rId6" imgW="3368110" imgH="4503804" progId="WPDraw30.Drawing">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 y="1056"/>
                          <a:ext cx="2049" cy="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Text Box 5"/>
            <p:cNvSpPr txBox="1">
              <a:spLocks noChangeArrowheads="1"/>
            </p:cNvSpPr>
            <p:nvPr/>
          </p:nvSpPr>
          <p:spPr bwMode="auto">
            <a:xfrm>
              <a:off x="756" y="816"/>
              <a:ext cx="1358" cy="279"/>
            </a:xfrm>
            <a:prstGeom prst="rect">
              <a:avLst/>
            </a:prstGeom>
            <a:noFill/>
            <a:ln w="9525">
              <a:noFill/>
              <a:miter lim="800000"/>
              <a:headEnd/>
              <a:tailEnd/>
            </a:ln>
          </p:spPr>
          <p:txBody>
            <a:bodyPr wrap="none">
              <a:spAutoFit/>
            </a:bodyPr>
            <a:lstStyle/>
            <a:p>
              <a:r>
                <a:rPr lang="en-GB">
                  <a:solidFill>
                    <a:srgbClr val="FFFF00"/>
                  </a:solidFill>
                </a:rPr>
                <a:t>Technetium</a:t>
              </a:r>
            </a:p>
          </p:txBody>
        </p:sp>
        <p:sp>
          <p:nvSpPr>
            <p:cNvPr id="10246" name="Text Box 6"/>
            <p:cNvSpPr txBox="1">
              <a:spLocks noChangeArrowheads="1"/>
            </p:cNvSpPr>
            <p:nvPr/>
          </p:nvSpPr>
          <p:spPr bwMode="auto">
            <a:xfrm>
              <a:off x="564" y="3818"/>
              <a:ext cx="788" cy="258"/>
            </a:xfrm>
            <a:prstGeom prst="rect">
              <a:avLst/>
            </a:prstGeom>
            <a:noFill/>
            <a:ln w="9525">
              <a:noFill/>
              <a:miter lim="800000"/>
              <a:headEnd/>
              <a:tailEnd/>
            </a:ln>
          </p:spPr>
          <p:txBody>
            <a:bodyPr wrap="none">
              <a:spAutoFit/>
            </a:bodyPr>
            <a:lstStyle/>
            <a:p>
              <a:r>
                <a:rPr lang="en-GB" sz="1800"/>
                <a:t>Stress</a:t>
              </a:r>
            </a:p>
          </p:txBody>
        </p:sp>
        <p:sp>
          <p:nvSpPr>
            <p:cNvPr id="10247" name="Text Box 7"/>
            <p:cNvSpPr txBox="1">
              <a:spLocks noChangeArrowheads="1"/>
            </p:cNvSpPr>
            <p:nvPr/>
          </p:nvSpPr>
          <p:spPr bwMode="auto">
            <a:xfrm>
              <a:off x="1311" y="3818"/>
              <a:ext cx="1319" cy="258"/>
            </a:xfrm>
            <a:prstGeom prst="rect">
              <a:avLst/>
            </a:prstGeom>
            <a:noFill/>
            <a:ln w="9525">
              <a:noFill/>
              <a:miter lim="800000"/>
              <a:headEnd/>
              <a:tailEnd/>
            </a:ln>
          </p:spPr>
          <p:txBody>
            <a:bodyPr wrap="none">
              <a:spAutoFit/>
            </a:bodyPr>
            <a:lstStyle/>
            <a:p>
              <a:r>
                <a:rPr lang="en-GB" sz="1800"/>
                <a:t>Nitrate rest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99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209922"/>
                </p:tgtEl>
              </p:cMediaNode>
            </p:video>
            <p:seq concurrent="1" nextAc="seek">
              <p:cTn id="8" restart="whenNotActive" fill="hold" evtFilter="cancelBubble" nodeType="interactiveSeq">
                <p:stCondLst>
                  <p:cond evt="onClick" delay="0">
                    <p:tgtEl>
                      <p:spTgt spid="20992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9922"/>
                                        </p:tgtEl>
                                      </p:cBhvr>
                                    </p:cmd>
                                  </p:childTnLst>
                                </p:cTn>
                              </p:par>
                            </p:childTnLst>
                          </p:cTn>
                        </p:par>
                      </p:childTnLst>
                    </p:cTn>
                  </p:par>
                </p:childTnLst>
              </p:cTn>
              <p:nextCondLst>
                <p:cond evt="onClick" delay="0">
                  <p:tgtEl>
                    <p:spTgt spid="209922"/>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defRPr/>
            </a:pPr>
            <a:r>
              <a:rPr lang="en-GB" smtClean="0"/>
              <a:t>Structure of session</a:t>
            </a:r>
          </a:p>
        </p:txBody>
      </p:sp>
      <p:sp>
        <p:nvSpPr>
          <p:cNvPr id="211971" name="Rectangle 3"/>
          <p:cNvSpPr>
            <a:spLocks noGrp="1" noChangeArrowheads="1"/>
          </p:cNvSpPr>
          <p:nvPr>
            <p:ph type="body" idx="1"/>
          </p:nvPr>
        </p:nvSpPr>
        <p:spPr/>
        <p:txBody>
          <a:bodyPr/>
          <a:lstStyle/>
          <a:p>
            <a:pPr eaLnBrk="1" hangingPunct="1">
              <a:spcAft>
                <a:spcPct val="100000"/>
              </a:spcAft>
              <a:defRPr/>
            </a:pPr>
            <a:r>
              <a:rPr lang="en-GB" sz="2800" smtClean="0"/>
              <a:t>What is hibernating myocardium?</a:t>
            </a:r>
          </a:p>
          <a:p>
            <a:pPr eaLnBrk="1" hangingPunct="1">
              <a:spcAft>
                <a:spcPct val="100000"/>
              </a:spcAft>
              <a:defRPr/>
            </a:pPr>
            <a:r>
              <a:rPr lang="en-GB" sz="2800" smtClean="0"/>
              <a:t>How can it be detected?</a:t>
            </a:r>
          </a:p>
          <a:p>
            <a:pPr eaLnBrk="1" hangingPunct="1">
              <a:spcAft>
                <a:spcPct val="100000"/>
              </a:spcAft>
              <a:defRPr/>
            </a:pPr>
            <a:r>
              <a:rPr lang="en-GB" sz="2800" smtClean="0"/>
              <a:t>Case examples</a:t>
            </a:r>
          </a:p>
          <a:p>
            <a:pPr eaLnBrk="1" hangingPunct="1">
              <a:spcAft>
                <a:spcPct val="100000"/>
              </a:spcAft>
              <a:defRPr/>
            </a:pPr>
            <a:r>
              <a:rPr lang="en-GB" sz="2800" smtClean="0"/>
              <a:t>Imaging and ischaemic LV dysfunction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1000" fill="hold"/>
                                        <p:tgtEl>
                                          <p:spTgt spid="211971">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1000" fill="hold"/>
                                        <p:tgtEl>
                                          <p:spTgt spid="211971">
                                            <p:txEl>
                                              <p:pRg st="1" end="1"/>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1000" fill="hold"/>
                                        <p:tgtEl>
                                          <p:spTgt spid="211971">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defRPr/>
            </a:pPr>
            <a:r>
              <a:rPr lang="en-GB" smtClean="0"/>
              <a:t>Diagnosis of Heart Failure</a:t>
            </a:r>
          </a:p>
        </p:txBody>
      </p:sp>
      <p:pic>
        <p:nvPicPr>
          <p:cNvPr id="23555" name="Picture 3"/>
          <p:cNvPicPr>
            <a:picLocks noGrp="1" noChangeAspect="1" noChangeArrowheads="1"/>
          </p:cNvPicPr>
          <p:nvPr>
            <p:ph idx="1"/>
          </p:nvPr>
        </p:nvPicPr>
        <p:blipFill>
          <a:blip r:embed="rId3" cstate="print"/>
          <a:srcRect/>
          <a:stretch>
            <a:fillRect/>
          </a:stretch>
        </p:blipFill>
        <p:spPr>
          <a:xfrm>
            <a:off x="685800" y="1341438"/>
            <a:ext cx="7772400" cy="4724400"/>
          </a:xfrm>
        </p:spPr>
      </p:pic>
      <p:sp>
        <p:nvSpPr>
          <p:cNvPr id="214020" name="Text Box 4"/>
          <p:cNvSpPr txBox="1">
            <a:spLocks noChangeArrowheads="1"/>
          </p:cNvSpPr>
          <p:nvPr/>
        </p:nvSpPr>
        <p:spPr bwMode="auto">
          <a:xfrm>
            <a:off x="663575" y="6189663"/>
            <a:ext cx="2308225" cy="457200"/>
          </a:xfrm>
          <a:prstGeom prst="rect">
            <a:avLst/>
          </a:prstGeom>
          <a:noFill/>
          <a:ln w="38100">
            <a:noFill/>
            <a:prstDash val="dash"/>
            <a:miter lim="800000"/>
            <a:headEnd/>
            <a:tailEnd/>
          </a:ln>
          <a:effectLst/>
        </p:spPr>
        <p:txBody>
          <a:bodyPr wrap="none">
            <a:spAutoFit/>
          </a:bodyPr>
          <a:lstStyle/>
          <a:p>
            <a:pPr algn="l">
              <a:defRPr/>
            </a:pPr>
            <a:r>
              <a:rPr lang="en-GB" sz="2400">
                <a:solidFill>
                  <a:srgbClr val="FFFF00"/>
                </a:solidFill>
                <a:effectLst>
                  <a:outerShdw blurRad="38100" dist="38100" dir="2700000" algn="tl">
                    <a:srgbClr val="000000"/>
                  </a:outerShdw>
                </a:effectLst>
              </a:rPr>
              <a:t>NICE guideline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defRPr/>
            </a:pPr>
            <a:r>
              <a:rPr lang="en-GB" smtClean="0"/>
              <a:t>Detection of Hibernating Myocardium</a:t>
            </a:r>
            <a:endParaRPr lang="en-US" smtClean="0"/>
          </a:p>
        </p:txBody>
      </p:sp>
      <p:sp>
        <p:nvSpPr>
          <p:cNvPr id="11268" name="Text Box 3"/>
          <p:cNvSpPr txBox="1">
            <a:spLocks noChangeArrowheads="1"/>
          </p:cNvSpPr>
          <p:nvPr/>
        </p:nvSpPr>
        <p:spPr bwMode="auto">
          <a:xfrm>
            <a:off x="1733550" y="5973763"/>
            <a:ext cx="5403850" cy="336550"/>
          </a:xfrm>
          <a:prstGeom prst="rect">
            <a:avLst/>
          </a:prstGeom>
          <a:noFill/>
          <a:ln w="38100">
            <a:noFill/>
            <a:prstDash val="dash"/>
            <a:miter lim="800000"/>
            <a:headEnd/>
            <a:tailEnd/>
          </a:ln>
        </p:spPr>
        <p:txBody>
          <a:bodyPr wrap="none">
            <a:spAutoFit/>
          </a:bodyPr>
          <a:lstStyle/>
          <a:p>
            <a:r>
              <a:rPr lang="en-GB" sz="1600" i="1">
                <a:solidFill>
                  <a:srgbClr val="FFFF00"/>
                </a:solidFill>
              </a:rPr>
              <a:t>Gunning MG, et al.  Nucl Med Commun 1999; 30: 209-14</a:t>
            </a:r>
          </a:p>
        </p:txBody>
      </p:sp>
      <p:graphicFrame>
        <p:nvGraphicFramePr>
          <p:cNvPr id="11266" name="Object 4"/>
          <p:cNvGraphicFramePr>
            <a:graphicFrameLocks noGrp="1" noChangeAspect="1"/>
          </p:cNvGraphicFramePr>
          <p:nvPr>
            <p:ph sz="half" idx="2"/>
          </p:nvPr>
        </p:nvGraphicFramePr>
        <p:xfrm>
          <a:off x="1042988" y="1306513"/>
          <a:ext cx="7488237" cy="4591050"/>
        </p:xfrm>
        <a:graphic>
          <a:graphicData uri="http://schemas.openxmlformats.org/presentationml/2006/ole">
            <mc:AlternateContent xmlns:mc="http://schemas.openxmlformats.org/markup-compatibility/2006">
              <mc:Choice xmlns:v="urn:schemas-microsoft-com:vml" Requires="v">
                <p:oleObj spid="_x0000_s11272" name="Chart" r:id="rId4" imgW="7705640" imgH="4724400" progId="MSGraph.Chart.8">
                  <p:embed followColorScheme="full"/>
                </p:oleObj>
              </mc:Choice>
              <mc:Fallback>
                <p:oleObj name="Chart" r:id="rId4" imgW="7705640" imgH="472440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306513"/>
                        <a:ext cx="7488237"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en-GB" smtClean="0"/>
              <a:t>Predicting Hibernation from Viability</a:t>
            </a:r>
          </a:p>
        </p:txBody>
      </p:sp>
      <p:grpSp>
        <p:nvGrpSpPr>
          <p:cNvPr id="59395" name="Group 3"/>
          <p:cNvGrpSpPr>
            <a:grpSpLocks/>
          </p:cNvGrpSpPr>
          <p:nvPr/>
        </p:nvGrpSpPr>
        <p:grpSpPr bwMode="auto">
          <a:xfrm>
            <a:off x="1117600" y="1412875"/>
            <a:ext cx="6988175" cy="4257675"/>
            <a:chOff x="613" y="935"/>
            <a:chExt cx="4493" cy="2728"/>
          </a:xfrm>
        </p:grpSpPr>
        <p:sp>
          <p:nvSpPr>
            <p:cNvPr id="59397" name="Text Box 4"/>
            <p:cNvSpPr txBox="1">
              <a:spLocks noChangeArrowheads="1"/>
            </p:cNvSpPr>
            <p:nvPr/>
          </p:nvSpPr>
          <p:spPr bwMode="auto">
            <a:xfrm>
              <a:off x="4008" y="1393"/>
              <a:ext cx="766" cy="156"/>
            </a:xfrm>
            <a:prstGeom prst="rect">
              <a:avLst/>
            </a:prstGeom>
            <a:noFill/>
            <a:ln w="9525">
              <a:noFill/>
              <a:miter lim="800000"/>
              <a:headEnd/>
              <a:tailEnd/>
            </a:ln>
          </p:spPr>
          <p:txBody>
            <a:bodyPr lIns="0" tIns="0" rIns="0" bIns="0">
              <a:spAutoFit/>
            </a:bodyPr>
            <a:lstStyle/>
            <a:p>
              <a:pPr algn="l" eaLnBrk="0" hangingPunct="0">
                <a:tabLst>
                  <a:tab pos="1711325" algn="l"/>
                  <a:tab pos="1905000" algn="l"/>
                </a:tabLst>
              </a:pPr>
              <a:r>
                <a:rPr lang="en-GB" sz="1600"/>
                <a:t>Nuclear</a:t>
              </a:r>
            </a:p>
          </p:txBody>
        </p:sp>
        <p:sp>
          <p:nvSpPr>
            <p:cNvPr id="59398" name="Text Box 5"/>
            <p:cNvSpPr txBox="1">
              <a:spLocks noChangeArrowheads="1"/>
            </p:cNvSpPr>
            <p:nvPr/>
          </p:nvSpPr>
          <p:spPr bwMode="auto">
            <a:xfrm>
              <a:off x="4008" y="1126"/>
              <a:ext cx="1098" cy="157"/>
            </a:xfrm>
            <a:prstGeom prst="rect">
              <a:avLst/>
            </a:prstGeom>
            <a:noFill/>
            <a:ln w="9525">
              <a:noFill/>
              <a:miter lim="800000"/>
              <a:headEnd/>
              <a:tailEnd/>
            </a:ln>
          </p:spPr>
          <p:txBody>
            <a:bodyPr lIns="0" tIns="0" rIns="0" bIns="0">
              <a:spAutoFit/>
            </a:bodyPr>
            <a:lstStyle/>
            <a:p>
              <a:pPr algn="l" eaLnBrk="0" hangingPunct="0">
                <a:tabLst>
                  <a:tab pos="1711325" algn="l"/>
                  <a:tab pos="1905000" algn="l"/>
                </a:tabLst>
              </a:pPr>
              <a:r>
                <a:rPr lang="en-GB" sz="1600"/>
                <a:t>Echocardiography</a:t>
              </a:r>
            </a:p>
          </p:txBody>
        </p:sp>
        <p:sp>
          <p:nvSpPr>
            <p:cNvPr id="59399" name="Rectangle 6"/>
            <p:cNvSpPr>
              <a:spLocks noChangeArrowheads="1"/>
            </p:cNvSpPr>
            <p:nvPr/>
          </p:nvSpPr>
          <p:spPr bwMode="auto">
            <a:xfrm>
              <a:off x="3690" y="1128"/>
              <a:ext cx="186" cy="136"/>
            </a:xfrm>
            <a:prstGeom prst="rect">
              <a:avLst/>
            </a:prstGeom>
            <a:solidFill>
              <a:srgbClr val="FFFF00"/>
            </a:solidFill>
            <a:ln w="9525">
              <a:solidFill>
                <a:srgbClr val="FFFF00"/>
              </a:solidFill>
              <a:miter lim="800000"/>
              <a:headEnd/>
              <a:tailEnd/>
            </a:ln>
          </p:spPr>
          <p:txBody>
            <a:bodyPr wrap="none"/>
            <a:lstStyle/>
            <a:p>
              <a:endParaRPr lang="en-US"/>
            </a:p>
          </p:txBody>
        </p:sp>
        <p:sp>
          <p:nvSpPr>
            <p:cNvPr id="59400" name="Rectangle 7"/>
            <p:cNvSpPr>
              <a:spLocks noChangeArrowheads="1"/>
            </p:cNvSpPr>
            <p:nvPr/>
          </p:nvSpPr>
          <p:spPr bwMode="auto">
            <a:xfrm>
              <a:off x="3690" y="1397"/>
              <a:ext cx="186" cy="136"/>
            </a:xfrm>
            <a:prstGeom prst="rect">
              <a:avLst/>
            </a:prstGeom>
            <a:solidFill>
              <a:srgbClr val="00FF00"/>
            </a:solidFill>
            <a:ln w="9525">
              <a:solidFill>
                <a:schemeClr val="tx1"/>
              </a:solidFill>
              <a:miter lim="800000"/>
              <a:headEnd/>
              <a:tailEnd/>
            </a:ln>
          </p:spPr>
          <p:txBody>
            <a:bodyPr wrap="none"/>
            <a:lstStyle/>
            <a:p>
              <a:endParaRPr lang="en-US"/>
            </a:p>
          </p:txBody>
        </p:sp>
        <p:sp>
          <p:nvSpPr>
            <p:cNvPr id="59401" name="Text Box 8"/>
            <p:cNvSpPr txBox="1">
              <a:spLocks noChangeArrowheads="1"/>
            </p:cNvSpPr>
            <p:nvPr/>
          </p:nvSpPr>
          <p:spPr bwMode="auto">
            <a:xfrm>
              <a:off x="1453" y="3331"/>
              <a:ext cx="1857" cy="332"/>
            </a:xfrm>
            <a:prstGeom prst="rect">
              <a:avLst/>
            </a:prstGeom>
            <a:noFill/>
            <a:ln w="9525">
              <a:noFill/>
              <a:miter lim="800000"/>
              <a:headEnd/>
              <a:tailEnd/>
            </a:ln>
          </p:spPr>
          <p:txBody>
            <a:bodyPr lIns="0" tIns="0" rIns="0" bIns="0">
              <a:spAutoFit/>
            </a:bodyPr>
            <a:lstStyle/>
            <a:p>
              <a:pPr eaLnBrk="0" hangingPunct="0">
                <a:spcBef>
                  <a:spcPct val="50000"/>
                </a:spcBef>
              </a:pPr>
              <a:r>
                <a:rPr lang="en-GB" sz="1700" b="1"/>
                <a:t>Negative predictive accuracy</a:t>
              </a:r>
              <a:endParaRPr lang="en-GB" sz="1400" b="1"/>
            </a:p>
          </p:txBody>
        </p:sp>
        <p:sp>
          <p:nvSpPr>
            <p:cNvPr id="59402" name="Text Box 9"/>
            <p:cNvSpPr txBox="1">
              <a:spLocks noChangeArrowheads="1"/>
            </p:cNvSpPr>
            <p:nvPr/>
          </p:nvSpPr>
          <p:spPr bwMode="auto">
            <a:xfrm rot="-5400000">
              <a:off x="-56" y="1831"/>
              <a:ext cx="1672" cy="333"/>
            </a:xfrm>
            <a:prstGeom prst="rect">
              <a:avLst/>
            </a:prstGeom>
            <a:noFill/>
            <a:ln w="9525">
              <a:noFill/>
              <a:miter lim="800000"/>
              <a:headEnd/>
              <a:tailEnd/>
            </a:ln>
          </p:spPr>
          <p:txBody>
            <a:bodyPr lIns="0" tIns="0" rIns="0" bIns="0">
              <a:spAutoFit/>
            </a:bodyPr>
            <a:lstStyle/>
            <a:p>
              <a:pPr eaLnBrk="0" hangingPunct="0">
                <a:spcBef>
                  <a:spcPct val="50000"/>
                </a:spcBef>
              </a:pPr>
              <a:r>
                <a:rPr lang="en-GB" sz="1700" b="1"/>
                <a:t>Positive predictive accuracy</a:t>
              </a:r>
            </a:p>
          </p:txBody>
        </p:sp>
        <p:sp>
          <p:nvSpPr>
            <p:cNvPr id="59403" name="Rectangle 10"/>
            <p:cNvSpPr>
              <a:spLocks noChangeArrowheads="1"/>
            </p:cNvSpPr>
            <p:nvPr/>
          </p:nvSpPr>
          <p:spPr bwMode="auto">
            <a:xfrm>
              <a:off x="1259" y="991"/>
              <a:ext cx="2270" cy="2029"/>
            </a:xfrm>
            <a:prstGeom prst="rect">
              <a:avLst/>
            </a:prstGeom>
            <a:solidFill>
              <a:schemeClr val="bg2"/>
            </a:solidFill>
            <a:ln w="12700">
              <a:solidFill>
                <a:schemeClr val="tx1"/>
              </a:solidFill>
              <a:miter lim="800000"/>
              <a:headEnd/>
              <a:tailEnd/>
            </a:ln>
          </p:spPr>
          <p:txBody>
            <a:bodyPr wrap="none"/>
            <a:lstStyle/>
            <a:p>
              <a:endParaRPr lang="en-US"/>
            </a:p>
          </p:txBody>
        </p:sp>
        <p:sp>
          <p:nvSpPr>
            <p:cNvPr id="59404" name="Line 11"/>
            <p:cNvSpPr>
              <a:spLocks noChangeShapeType="1"/>
            </p:cNvSpPr>
            <p:nvPr/>
          </p:nvSpPr>
          <p:spPr bwMode="auto">
            <a:xfrm>
              <a:off x="1727" y="991"/>
              <a:ext cx="0" cy="2029"/>
            </a:xfrm>
            <a:prstGeom prst="line">
              <a:avLst/>
            </a:prstGeom>
            <a:noFill/>
            <a:ln w="9525">
              <a:solidFill>
                <a:schemeClr val="folHlink"/>
              </a:solidFill>
              <a:prstDash val="dash"/>
              <a:round/>
              <a:headEnd/>
              <a:tailEnd/>
            </a:ln>
          </p:spPr>
          <p:txBody>
            <a:bodyPr wrap="none"/>
            <a:lstStyle/>
            <a:p>
              <a:endParaRPr lang="en-GB"/>
            </a:p>
          </p:txBody>
        </p:sp>
        <p:sp>
          <p:nvSpPr>
            <p:cNvPr id="59405" name="Line 12"/>
            <p:cNvSpPr>
              <a:spLocks noChangeShapeType="1"/>
            </p:cNvSpPr>
            <p:nvPr/>
          </p:nvSpPr>
          <p:spPr bwMode="auto">
            <a:xfrm>
              <a:off x="2178" y="991"/>
              <a:ext cx="0" cy="2029"/>
            </a:xfrm>
            <a:prstGeom prst="line">
              <a:avLst/>
            </a:prstGeom>
            <a:noFill/>
            <a:ln w="9525">
              <a:solidFill>
                <a:schemeClr val="folHlink"/>
              </a:solidFill>
              <a:prstDash val="dash"/>
              <a:round/>
              <a:headEnd/>
              <a:tailEnd/>
            </a:ln>
          </p:spPr>
          <p:txBody>
            <a:bodyPr wrap="none"/>
            <a:lstStyle/>
            <a:p>
              <a:endParaRPr lang="en-GB"/>
            </a:p>
          </p:txBody>
        </p:sp>
        <p:sp>
          <p:nvSpPr>
            <p:cNvPr id="59406" name="Line 13"/>
            <p:cNvSpPr>
              <a:spLocks noChangeShapeType="1"/>
            </p:cNvSpPr>
            <p:nvPr/>
          </p:nvSpPr>
          <p:spPr bwMode="auto">
            <a:xfrm>
              <a:off x="2629" y="991"/>
              <a:ext cx="0" cy="2029"/>
            </a:xfrm>
            <a:prstGeom prst="line">
              <a:avLst/>
            </a:prstGeom>
            <a:noFill/>
            <a:ln w="9525">
              <a:solidFill>
                <a:schemeClr val="folHlink"/>
              </a:solidFill>
              <a:prstDash val="dash"/>
              <a:round/>
              <a:headEnd/>
              <a:tailEnd/>
            </a:ln>
          </p:spPr>
          <p:txBody>
            <a:bodyPr wrap="none"/>
            <a:lstStyle/>
            <a:p>
              <a:endParaRPr lang="en-GB"/>
            </a:p>
          </p:txBody>
        </p:sp>
        <p:sp>
          <p:nvSpPr>
            <p:cNvPr id="59407" name="Line 14"/>
            <p:cNvSpPr>
              <a:spLocks noChangeShapeType="1"/>
            </p:cNvSpPr>
            <p:nvPr/>
          </p:nvSpPr>
          <p:spPr bwMode="auto">
            <a:xfrm>
              <a:off x="3078" y="991"/>
              <a:ext cx="0" cy="2029"/>
            </a:xfrm>
            <a:prstGeom prst="line">
              <a:avLst/>
            </a:prstGeom>
            <a:noFill/>
            <a:ln w="9525">
              <a:solidFill>
                <a:schemeClr val="folHlink"/>
              </a:solidFill>
              <a:prstDash val="dash"/>
              <a:round/>
              <a:headEnd/>
              <a:tailEnd/>
            </a:ln>
          </p:spPr>
          <p:txBody>
            <a:bodyPr wrap="none"/>
            <a:lstStyle/>
            <a:p>
              <a:endParaRPr lang="en-GB"/>
            </a:p>
          </p:txBody>
        </p:sp>
        <p:sp>
          <p:nvSpPr>
            <p:cNvPr id="59408" name="Line 15"/>
            <p:cNvSpPr>
              <a:spLocks noChangeShapeType="1"/>
            </p:cNvSpPr>
            <p:nvPr/>
          </p:nvSpPr>
          <p:spPr bwMode="auto">
            <a:xfrm>
              <a:off x="1259" y="1395"/>
              <a:ext cx="2270" cy="0"/>
            </a:xfrm>
            <a:prstGeom prst="line">
              <a:avLst/>
            </a:prstGeom>
            <a:noFill/>
            <a:ln w="9525">
              <a:solidFill>
                <a:schemeClr val="folHlink"/>
              </a:solidFill>
              <a:prstDash val="dash"/>
              <a:round/>
              <a:headEnd/>
              <a:tailEnd/>
            </a:ln>
          </p:spPr>
          <p:txBody>
            <a:bodyPr wrap="none"/>
            <a:lstStyle/>
            <a:p>
              <a:endParaRPr lang="en-GB"/>
            </a:p>
          </p:txBody>
        </p:sp>
        <p:sp>
          <p:nvSpPr>
            <p:cNvPr id="59409" name="Line 16"/>
            <p:cNvSpPr>
              <a:spLocks noChangeShapeType="1"/>
            </p:cNvSpPr>
            <p:nvPr/>
          </p:nvSpPr>
          <p:spPr bwMode="auto">
            <a:xfrm>
              <a:off x="1259" y="1802"/>
              <a:ext cx="2270" cy="0"/>
            </a:xfrm>
            <a:prstGeom prst="line">
              <a:avLst/>
            </a:prstGeom>
            <a:noFill/>
            <a:ln w="9525">
              <a:solidFill>
                <a:schemeClr val="folHlink"/>
              </a:solidFill>
              <a:prstDash val="dash"/>
              <a:round/>
              <a:headEnd/>
              <a:tailEnd/>
            </a:ln>
          </p:spPr>
          <p:txBody>
            <a:bodyPr wrap="none"/>
            <a:lstStyle/>
            <a:p>
              <a:endParaRPr lang="en-GB"/>
            </a:p>
          </p:txBody>
        </p:sp>
        <p:sp>
          <p:nvSpPr>
            <p:cNvPr id="59410" name="Line 17"/>
            <p:cNvSpPr>
              <a:spLocks noChangeShapeType="1"/>
            </p:cNvSpPr>
            <p:nvPr/>
          </p:nvSpPr>
          <p:spPr bwMode="auto">
            <a:xfrm>
              <a:off x="1214" y="2208"/>
              <a:ext cx="2315" cy="0"/>
            </a:xfrm>
            <a:prstGeom prst="line">
              <a:avLst/>
            </a:prstGeom>
            <a:noFill/>
            <a:ln w="9525">
              <a:solidFill>
                <a:schemeClr val="folHlink"/>
              </a:solidFill>
              <a:prstDash val="dash"/>
              <a:round/>
              <a:headEnd/>
              <a:tailEnd/>
            </a:ln>
          </p:spPr>
          <p:txBody>
            <a:bodyPr wrap="none"/>
            <a:lstStyle/>
            <a:p>
              <a:endParaRPr lang="en-GB"/>
            </a:p>
          </p:txBody>
        </p:sp>
        <p:sp>
          <p:nvSpPr>
            <p:cNvPr id="59411" name="Line 18"/>
            <p:cNvSpPr>
              <a:spLocks noChangeShapeType="1"/>
            </p:cNvSpPr>
            <p:nvPr/>
          </p:nvSpPr>
          <p:spPr bwMode="auto">
            <a:xfrm>
              <a:off x="1259" y="2613"/>
              <a:ext cx="2270" cy="0"/>
            </a:xfrm>
            <a:prstGeom prst="line">
              <a:avLst/>
            </a:prstGeom>
            <a:noFill/>
            <a:ln w="9525">
              <a:solidFill>
                <a:schemeClr val="folHlink"/>
              </a:solidFill>
              <a:prstDash val="dash"/>
              <a:round/>
              <a:headEnd/>
              <a:tailEnd/>
            </a:ln>
          </p:spPr>
          <p:txBody>
            <a:bodyPr wrap="none"/>
            <a:lstStyle/>
            <a:p>
              <a:endParaRPr lang="en-GB"/>
            </a:p>
          </p:txBody>
        </p:sp>
        <p:sp>
          <p:nvSpPr>
            <p:cNvPr id="59412" name="Text Box 19"/>
            <p:cNvSpPr txBox="1">
              <a:spLocks noChangeArrowheads="1"/>
            </p:cNvSpPr>
            <p:nvPr/>
          </p:nvSpPr>
          <p:spPr bwMode="auto">
            <a:xfrm>
              <a:off x="1159" y="3090"/>
              <a:ext cx="225" cy="128"/>
            </a:xfrm>
            <a:prstGeom prst="rect">
              <a:avLst/>
            </a:prstGeom>
            <a:noFill/>
            <a:ln w="9525">
              <a:noFill/>
              <a:miter lim="800000"/>
              <a:headEnd/>
              <a:tailEnd/>
            </a:ln>
          </p:spPr>
          <p:txBody>
            <a:bodyPr lIns="0" tIns="0" rIns="0" bIns="0"/>
            <a:lstStyle/>
            <a:p>
              <a:pPr eaLnBrk="0" hangingPunct="0">
                <a:spcBef>
                  <a:spcPct val="50000"/>
                </a:spcBef>
              </a:pPr>
              <a:r>
                <a:rPr lang="en-GB" sz="1300"/>
                <a:t>50</a:t>
              </a:r>
              <a:endParaRPr lang="en-GB" sz="1000"/>
            </a:p>
          </p:txBody>
        </p:sp>
        <p:sp>
          <p:nvSpPr>
            <p:cNvPr id="59413" name="Text Box 20"/>
            <p:cNvSpPr txBox="1">
              <a:spLocks noChangeArrowheads="1"/>
            </p:cNvSpPr>
            <p:nvPr/>
          </p:nvSpPr>
          <p:spPr bwMode="auto">
            <a:xfrm>
              <a:off x="1610" y="3090"/>
              <a:ext cx="225" cy="128"/>
            </a:xfrm>
            <a:prstGeom prst="rect">
              <a:avLst/>
            </a:prstGeom>
            <a:noFill/>
            <a:ln w="9525">
              <a:noFill/>
              <a:miter lim="800000"/>
              <a:headEnd/>
              <a:tailEnd/>
            </a:ln>
          </p:spPr>
          <p:txBody>
            <a:bodyPr lIns="0" tIns="0" rIns="0" bIns="0"/>
            <a:lstStyle/>
            <a:p>
              <a:pPr eaLnBrk="0" hangingPunct="0">
                <a:spcBef>
                  <a:spcPct val="50000"/>
                </a:spcBef>
              </a:pPr>
              <a:r>
                <a:rPr lang="en-GB" sz="1300"/>
                <a:t>60</a:t>
              </a:r>
              <a:endParaRPr lang="en-GB" sz="1000"/>
            </a:p>
          </p:txBody>
        </p:sp>
        <p:sp>
          <p:nvSpPr>
            <p:cNvPr id="59414" name="Text Box 21"/>
            <p:cNvSpPr txBox="1">
              <a:spLocks noChangeArrowheads="1"/>
            </p:cNvSpPr>
            <p:nvPr/>
          </p:nvSpPr>
          <p:spPr bwMode="auto">
            <a:xfrm>
              <a:off x="2062" y="3090"/>
              <a:ext cx="225" cy="128"/>
            </a:xfrm>
            <a:prstGeom prst="rect">
              <a:avLst/>
            </a:prstGeom>
            <a:noFill/>
            <a:ln w="9525">
              <a:noFill/>
              <a:miter lim="800000"/>
              <a:headEnd/>
              <a:tailEnd/>
            </a:ln>
          </p:spPr>
          <p:txBody>
            <a:bodyPr lIns="0" tIns="0" rIns="0" bIns="0"/>
            <a:lstStyle/>
            <a:p>
              <a:pPr eaLnBrk="0" hangingPunct="0">
                <a:spcBef>
                  <a:spcPct val="50000"/>
                </a:spcBef>
              </a:pPr>
              <a:r>
                <a:rPr lang="en-GB" sz="1300"/>
                <a:t>70</a:t>
              </a:r>
              <a:endParaRPr lang="en-GB" sz="1000"/>
            </a:p>
          </p:txBody>
        </p:sp>
        <p:sp>
          <p:nvSpPr>
            <p:cNvPr id="59415" name="Text Box 22"/>
            <p:cNvSpPr txBox="1">
              <a:spLocks noChangeArrowheads="1"/>
            </p:cNvSpPr>
            <p:nvPr/>
          </p:nvSpPr>
          <p:spPr bwMode="auto">
            <a:xfrm>
              <a:off x="2513" y="3090"/>
              <a:ext cx="225" cy="128"/>
            </a:xfrm>
            <a:prstGeom prst="rect">
              <a:avLst/>
            </a:prstGeom>
            <a:noFill/>
            <a:ln w="9525">
              <a:noFill/>
              <a:miter lim="800000"/>
              <a:headEnd/>
              <a:tailEnd/>
            </a:ln>
          </p:spPr>
          <p:txBody>
            <a:bodyPr lIns="0" tIns="0" rIns="0" bIns="0"/>
            <a:lstStyle/>
            <a:p>
              <a:pPr eaLnBrk="0" hangingPunct="0">
                <a:spcBef>
                  <a:spcPct val="50000"/>
                </a:spcBef>
              </a:pPr>
              <a:r>
                <a:rPr lang="en-GB" sz="1300"/>
                <a:t>80</a:t>
              </a:r>
              <a:endParaRPr lang="en-GB" sz="1000"/>
            </a:p>
          </p:txBody>
        </p:sp>
        <p:sp>
          <p:nvSpPr>
            <p:cNvPr id="59416" name="Text Box 23"/>
            <p:cNvSpPr txBox="1">
              <a:spLocks noChangeArrowheads="1"/>
            </p:cNvSpPr>
            <p:nvPr/>
          </p:nvSpPr>
          <p:spPr bwMode="auto">
            <a:xfrm>
              <a:off x="2965" y="3090"/>
              <a:ext cx="225" cy="128"/>
            </a:xfrm>
            <a:prstGeom prst="rect">
              <a:avLst/>
            </a:prstGeom>
            <a:noFill/>
            <a:ln w="9525">
              <a:noFill/>
              <a:miter lim="800000"/>
              <a:headEnd/>
              <a:tailEnd/>
            </a:ln>
          </p:spPr>
          <p:txBody>
            <a:bodyPr lIns="0" tIns="0" rIns="0" bIns="0"/>
            <a:lstStyle/>
            <a:p>
              <a:pPr eaLnBrk="0" hangingPunct="0">
                <a:spcBef>
                  <a:spcPct val="50000"/>
                </a:spcBef>
              </a:pPr>
              <a:r>
                <a:rPr lang="en-GB" sz="1300"/>
                <a:t>90</a:t>
              </a:r>
              <a:endParaRPr lang="en-GB" sz="1000"/>
            </a:p>
          </p:txBody>
        </p:sp>
        <p:sp>
          <p:nvSpPr>
            <p:cNvPr id="59417" name="Text Box 24"/>
            <p:cNvSpPr txBox="1">
              <a:spLocks noChangeArrowheads="1"/>
            </p:cNvSpPr>
            <p:nvPr/>
          </p:nvSpPr>
          <p:spPr bwMode="auto">
            <a:xfrm>
              <a:off x="3263" y="3090"/>
              <a:ext cx="379" cy="138"/>
            </a:xfrm>
            <a:prstGeom prst="rect">
              <a:avLst/>
            </a:prstGeom>
            <a:noFill/>
            <a:ln w="9525">
              <a:noFill/>
              <a:miter lim="800000"/>
              <a:headEnd/>
              <a:tailEnd/>
            </a:ln>
          </p:spPr>
          <p:txBody>
            <a:bodyPr lIns="0" tIns="0" rIns="0" bIns="0"/>
            <a:lstStyle/>
            <a:p>
              <a:pPr eaLnBrk="0" hangingPunct="0">
                <a:spcBef>
                  <a:spcPct val="50000"/>
                </a:spcBef>
              </a:pPr>
              <a:r>
                <a:rPr lang="en-GB" sz="1300"/>
                <a:t>100%</a:t>
              </a:r>
              <a:endParaRPr lang="en-GB" sz="1000"/>
            </a:p>
          </p:txBody>
        </p:sp>
        <p:sp>
          <p:nvSpPr>
            <p:cNvPr id="59418" name="Text Box 25"/>
            <p:cNvSpPr txBox="1">
              <a:spLocks noChangeArrowheads="1"/>
            </p:cNvSpPr>
            <p:nvPr/>
          </p:nvSpPr>
          <p:spPr bwMode="auto">
            <a:xfrm>
              <a:off x="938" y="2960"/>
              <a:ext cx="226" cy="130"/>
            </a:xfrm>
            <a:prstGeom prst="rect">
              <a:avLst/>
            </a:prstGeom>
            <a:noFill/>
            <a:ln w="9525">
              <a:noFill/>
              <a:miter lim="800000"/>
              <a:headEnd/>
              <a:tailEnd/>
            </a:ln>
          </p:spPr>
          <p:txBody>
            <a:bodyPr lIns="0" tIns="0" rIns="0" bIns="0"/>
            <a:lstStyle/>
            <a:p>
              <a:pPr algn="r" eaLnBrk="0" hangingPunct="0">
                <a:spcBef>
                  <a:spcPct val="50000"/>
                </a:spcBef>
              </a:pPr>
              <a:r>
                <a:rPr lang="en-GB" sz="1200"/>
                <a:t>50</a:t>
              </a:r>
              <a:endParaRPr lang="en-GB" sz="900"/>
            </a:p>
          </p:txBody>
        </p:sp>
        <p:sp>
          <p:nvSpPr>
            <p:cNvPr id="59419" name="Text Box 26"/>
            <p:cNvSpPr txBox="1">
              <a:spLocks noChangeArrowheads="1"/>
            </p:cNvSpPr>
            <p:nvPr/>
          </p:nvSpPr>
          <p:spPr bwMode="auto">
            <a:xfrm>
              <a:off x="938" y="2555"/>
              <a:ext cx="226" cy="129"/>
            </a:xfrm>
            <a:prstGeom prst="rect">
              <a:avLst/>
            </a:prstGeom>
            <a:noFill/>
            <a:ln w="9525">
              <a:noFill/>
              <a:miter lim="800000"/>
              <a:headEnd/>
              <a:tailEnd/>
            </a:ln>
          </p:spPr>
          <p:txBody>
            <a:bodyPr lIns="0" tIns="0" rIns="0" bIns="0"/>
            <a:lstStyle/>
            <a:p>
              <a:pPr algn="r" eaLnBrk="0" hangingPunct="0">
                <a:spcBef>
                  <a:spcPct val="50000"/>
                </a:spcBef>
              </a:pPr>
              <a:r>
                <a:rPr lang="en-GB" sz="1200"/>
                <a:t>60</a:t>
              </a:r>
              <a:endParaRPr lang="en-GB" sz="900"/>
            </a:p>
          </p:txBody>
        </p:sp>
        <p:sp>
          <p:nvSpPr>
            <p:cNvPr id="59420" name="Text Box 27"/>
            <p:cNvSpPr txBox="1">
              <a:spLocks noChangeArrowheads="1"/>
            </p:cNvSpPr>
            <p:nvPr/>
          </p:nvSpPr>
          <p:spPr bwMode="auto">
            <a:xfrm>
              <a:off x="938" y="2148"/>
              <a:ext cx="226" cy="130"/>
            </a:xfrm>
            <a:prstGeom prst="rect">
              <a:avLst/>
            </a:prstGeom>
            <a:noFill/>
            <a:ln w="9525">
              <a:noFill/>
              <a:miter lim="800000"/>
              <a:headEnd/>
              <a:tailEnd/>
            </a:ln>
          </p:spPr>
          <p:txBody>
            <a:bodyPr lIns="0" tIns="0" rIns="0" bIns="0"/>
            <a:lstStyle/>
            <a:p>
              <a:pPr algn="r" eaLnBrk="0" hangingPunct="0">
                <a:spcBef>
                  <a:spcPct val="50000"/>
                </a:spcBef>
              </a:pPr>
              <a:r>
                <a:rPr lang="en-GB" sz="1200"/>
                <a:t>70</a:t>
              </a:r>
              <a:endParaRPr lang="en-GB" sz="900"/>
            </a:p>
          </p:txBody>
        </p:sp>
        <p:sp>
          <p:nvSpPr>
            <p:cNvPr id="59421" name="Text Box 28"/>
            <p:cNvSpPr txBox="1">
              <a:spLocks noChangeArrowheads="1"/>
            </p:cNvSpPr>
            <p:nvPr/>
          </p:nvSpPr>
          <p:spPr bwMode="auto">
            <a:xfrm>
              <a:off x="938" y="1745"/>
              <a:ext cx="226" cy="129"/>
            </a:xfrm>
            <a:prstGeom prst="rect">
              <a:avLst/>
            </a:prstGeom>
            <a:noFill/>
            <a:ln w="9525">
              <a:noFill/>
              <a:miter lim="800000"/>
              <a:headEnd/>
              <a:tailEnd/>
            </a:ln>
          </p:spPr>
          <p:txBody>
            <a:bodyPr lIns="0" tIns="0" rIns="0" bIns="0"/>
            <a:lstStyle/>
            <a:p>
              <a:pPr algn="r" eaLnBrk="0" hangingPunct="0">
                <a:spcBef>
                  <a:spcPct val="50000"/>
                </a:spcBef>
              </a:pPr>
              <a:r>
                <a:rPr lang="en-GB" sz="1200"/>
                <a:t>80</a:t>
              </a:r>
              <a:endParaRPr lang="en-GB" sz="900"/>
            </a:p>
          </p:txBody>
        </p:sp>
        <p:sp>
          <p:nvSpPr>
            <p:cNvPr id="59422" name="Text Box 29"/>
            <p:cNvSpPr txBox="1">
              <a:spLocks noChangeArrowheads="1"/>
            </p:cNvSpPr>
            <p:nvPr/>
          </p:nvSpPr>
          <p:spPr bwMode="auto">
            <a:xfrm>
              <a:off x="938" y="1340"/>
              <a:ext cx="226" cy="129"/>
            </a:xfrm>
            <a:prstGeom prst="rect">
              <a:avLst/>
            </a:prstGeom>
            <a:noFill/>
            <a:ln w="9525">
              <a:noFill/>
              <a:miter lim="800000"/>
              <a:headEnd/>
              <a:tailEnd/>
            </a:ln>
          </p:spPr>
          <p:txBody>
            <a:bodyPr lIns="0" tIns="0" rIns="0" bIns="0"/>
            <a:lstStyle/>
            <a:p>
              <a:pPr algn="r" eaLnBrk="0" hangingPunct="0">
                <a:spcBef>
                  <a:spcPct val="50000"/>
                </a:spcBef>
              </a:pPr>
              <a:r>
                <a:rPr lang="en-GB" sz="1200"/>
                <a:t>90</a:t>
              </a:r>
              <a:endParaRPr lang="en-GB" sz="900"/>
            </a:p>
          </p:txBody>
        </p:sp>
        <p:sp>
          <p:nvSpPr>
            <p:cNvPr id="59423" name="Text Box 30"/>
            <p:cNvSpPr txBox="1">
              <a:spLocks noChangeArrowheads="1"/>
            </p:cNvSpPr>
            <p:nvPr/>
          </p:nvSpPr>
          <p:spPr bwMode="auto">
            <a:xfrm>
              <a:off x="756" y="935"/>
              <a:ext cx="408" cy="138"/>
            </a:xfrm>
            <a:prstGeom prst="rect">
              <a:avLst/>
            </a:prstGeom>
            <a:noFill/>
            <a:ln w="9525">
              <a:noFill/>
              <a:miter lim="800000"/>
              <a:headEnd/>
              <a:tailEnd/>
            </a:ln>
          </p:spPr>
          <p:txBody>
            <a:bodyPr lIns="0" tIns="0" rIns="0" bIns="0"/>
            <a:lstStyle/>
            <a:p>
              <a:pPr algn="r" eaLnBrk="0" hangingPunct="0">
                <a:spcBef>
                  <a:spcPct val="50000"/>
                </a:spcBef>
              </a:pPr>
              <a:r>
                <a:rPr lang="en-GB" sz="1200"/>
                <a:t>100%</a:t>
              </a:r>
              <a:endParaRPr lang="en-GB" sz="900"/>
            </a:p>
          </p:txBody>
        </p:sp>
        <p:sp>
          <p:nvSpPr>
            <p:cNvPr id="59424" name="Rectangle 31"/>
            <p:cNvSpPr>
              <a:spLocks noChangeArrowheads="1"/>
            </p:cNvSpPr>
            <p:nvPr/>
          </p:nvSpPr>
          <p:spPr bwMode="auto">
            <a:xfrm>
              <a:off x="1936" y="1498"/>
              <a:ext cx="392" cy="268"/>
            </a:xfrm>
            <a:prstGeom prst="rect">
              <a:avLst/>
            </a:prstGeom>
            <a:solidFill>
              <a:srgbClr val="FFFF00"/>
            </a:solidFill>
            <a:ln w="9525">
              <a:solidFill>
                <a:srgbClr val="FFFF00"/>
              </a:solidFill>
              <a:miter lim="800000"/>
              <a:headEnd/>
              <a:tailEnd/>
            </a:ln>
          </p:spPr>
          <p:txBody>
            <a:bodyPr wrap="none"/>
            <a:lstStyle/>
            <a:p>
              <a:pPr algn="l" eaLnBrk="0" hangingPunct="0"/>
              <a:endParaRPr lang="en-US" sz="2400">
                <a:latin typeface="Times New Roman" pitchFamily="18" charset="0"/>
              </a:endParaRPr>
            </a:p>
          </p:txBody>
        </p:sp>
        <p:sp>
          <p:nvSpPr>
            <p:cNvPr id="59425" name="Rectangle 32"/>
            <p:cNvSpPr>
              <a:spLocks noChangeArrowheads="1"/>
            </p:cNvSpPr>
            <p:nvPr/>
          </p:nvSpPr>
          <p:spPr bwMode="auto">
            <a:xfrm>
              <a:off x="2435" y="1874"/>
              <a:ext cx="368" cy="274"/>
            </a:xfrm>
            <a:prstGeom prst="rect">
              <a:avLst/>
            </a:prstGeom>
            <a:solidFill>
              <a:srgbClr val="00FF00"/>
            </a:solidFill>
            <a:ln w="9525">
              <a:solidFill>
                <a:schemeClr val="tx1"/>
              </a:solidFill>
              <a:miter lim="800000"/>
              <a:headEnd/>
              <a:tailEnd/>
            </a:ln>
          </p:spPr>
          <p:txBody>
            <a:bodyPr wrap="none"/>
            <a:lstStyle/>
            <a:p>
              <a:endParaRPr lang="en-US"/>
            </a:p>
          </p:txBody>
        </p:sp>
      </p:grpSp>
      <p:sp>
        <p:nvSpPr>
          <p:cNvPr id="59396" name="Text Box 33"/>
          <p:cNvSpPr txBox="1">
            <a:spLocks noChangeArrowheads="1"/>
          </p:cNvSpPr>
          <p:nvPr/>
        </p:nvSpPr>
        <p:spPr bwMode="auto">
          <a:xfrm>
            <a:off x="1403350" y="5794375"/>
            <a:ext cx="6048375" cy="703263"/>
          </a:xfrm>
          <a:prstGeom prst="rect">
            <a:avLst/>
          </a:prstGeom>
          <a:noFill/>
          <a:ln w="38100">
            <a:noFill/>
            <a:prstDash val="dash"/>
            <a:miter lim="800000"/>
            <a:headEnd/>
            <a:tailEnd/>
          </a:ln>
        </p:spPr>
        <p:txBody>
          <a:bodyPr>
            <a:spAutoFit/>
          </a:bodyPr>
          <a:lstStyle/>
          <a:p>
            <a:pPr algn="l">
              <a:spcBef>
                <a:spcPct val="50000"/>
              </a:spcBef>
            </a:pPr>
            <a:r>
              <a:rPr lang="en-GB" sz="1600" i="1">
                <a:solidFill>
                  <a:srgbClr val="FFFF00"/>
                </a:solidFill>
              </a:rPr>
              <a:t>Bax JJ, et al.  Curr Prob Cardiol 2001; 26: 141-88</a:t>
            </a:r>
          </a:p>
          <a:p>
            <a:pPr algn="l">
              <a:spcBef>
                <a:spcPct val="50000"/>
              </a:spcBef>
            </a:pPr>
            <a:r>
              <a:rPr lang="en-GB" sz="1600"/>
              <a:t>Direct comparison of viability in 11 studies, 325 patients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81000" y="304800"/>
            <a:ext cx="8534400" cy="762000"/>
          </a:xfrm>
        </p:spPr>
        <p:txBody>
          <a:bodyPr/>
          <a:lstStyle/>
          <a:p>
            <a:pPr eaLnBrk="1" hangingPunct="1">
              <a:defRPr/>
            </a:pPr>
            <a:r>
              <a:rPr lang="en-GB" smtClean="0"/>
              <a:t>Discrepancies –echo and MPS</a:t>
            </a:r>
            <a:endParaRPr lang="en-US" smtClean="0"/>
          </a:p>
        </p:txBody>
      </p:sp>
      <p:sp>
        <p:nvSpPr>
          <p:cNvPr id="237571" name="Rectangle 3"/>
          <p:cNvSpPr>
            <a:spLocks noGrp="1" noChangeArrowheads="1"/>
          </p:cNvSpPr>
          <p:nvPr>
            <p:ph type="body" idx="1"/>
          </p:nvPr>
        </p:nvSpPr>
        <p:spPr/>
        <p:txBody>
          <a:bodyPr/>
          <a:lstStyle/>
          <a:p>
            <a:pPr eaLnBrk="1" hangingPunct="1">
              <a:lnSpc>
                <a:spcPct val="80000"/>
              </a:lnSpc>
              <a:spcBef>
                <a:spcPct val="80000"/>
              </a:spcBef>
              <a:buFontTx/>
              <a:buNone/>
              <a:defRPr/>
            </a:pPr>
            <a:r>
              <a:rPr lang="en-GB" sz="2400" smtClean="0">
                <a:solidFill>
                  <a:srgbClr val="FFFF00"/>
                </a:solidFill>
              </a:rPr>
              <a:t>Echo less sensitive</a:t>
            </a:r>
          </a:p>
          <a:p>
            <a:pPr eaLnBrk="1" hangingPunct="1">
              <a:lnSpc>
                <a:spcPct val="80000"/>
              </a:lnSpc>
              <a:spcBef>
                <a:spcPct val="80000"/>
              </a:spcBef>
              <a:defRPr/>
            </a:pPr>
            <a:r>
              <a:rPr lang="en-GB" sz="2400" smtClean="0"/>
              <a:t>Early onset of ischaemia</a:t>
            </a:r>
          </a:p>
          <a:p>
            <a:pPr eaLnBrk="1" hangingPunct="1">
              <a:lnSpc>
                <a:spcPct val="80000"/>
              </a:lnSpc>
              <a:spcBef>
                <a:spcPct val="80000"/>
              </a:spcBef>
              <a:defRPr/>
            </a:pPr>
            <a:r>
              <a:rPr lang="en-GB" sz="2400" smtClean="0"/>
              <a:t>De-differentiation (loss of contractile protein)</a:t>
            </a:r>
          </a:p>
          <a:p>
            <a:pPr eaLnBrk="1" hangingPunct="1">
              <a:lnSpc>
                <a:spcPct val="80000"/>
              </a:lnSpc>
              <a:spcBef>
                <a:spcPct val="80000"/>
              </a:spcBef>
              <a:defRPr/>
            </a:pPr>
            <a:endParaRPr lang="en-GB" sz="2400" smtClean="0"/>
          </a:p>
          <a:p>
            <a:pPr eaLnBrk="1" hangingPunct="1">
              <a:lnSpc>
                <a:spcPct val="80000"/>
              </a:lnSpc>
              <a:spcBef>
                <a:spcPct val="80000"/>
              </a:spcBef>
              <a:buFontTx/>
              <a:buNone/>
              <a:defRPr/>
            </a:pPr>
            <a:r>
              <a:rPr lang="en-GB" sz="2400" smtClean="0">
                <a:solidFill>
                  <a:srgbClr val="FFFF00"/>
                </a:solidFill>
              </a:rPr>
              <a:t>Nuclear less specific</a:t>
            </a:r>
          </a:p>
          <a:p>
            <a:pPr eaLnBrk="1" hangingPunct="1">
              <a:lnSpc>
                <a:spcPct val="80000"/>
              </a:lnSpc>
              <a:spcBef>
                <a:spcPct val="80000"/>
              </a:spcBef>
              <a:defRPr/>
            </a:pPr>
            <a:r>
              <a:rPr lang="en-GB" sz="2400" smtClean="0"/>
              <a:t>Partial thickness infarction</a:t>
            </a:r>
          </a:p>
          <a:p>
            <a:pPr eaLnBrk="1" hangingPunct="1">
              <a:lnSpc>
                <a:spcPct val="80000"/>
              </a:lnSpc>
              <a:spcBef>
                <a:spcPct val="80000"/>
              </a:spcBef>
              <a:defRPr/>
            </a:pPr>
            <a:r>
              <a:rPr lang="en-GB" sz="2400" smtClean="0"/>
              <a:t>Inadequate mechanical advantage</a:t>
            </a:r>
          </a:p>
          <a:p>
            <a:pPr eaLnBrk="1" hangingPunct="1">
              <a:lnSpc>
                <a:spcPct val="80000"/>
              </a:lnSpc>
              <a:spcBef>
                <a:spcPct val="80000"/>
              </a:spcBef>
              <a:defRPr/>
            </a:pPr>
            <a:r>
              <a:rPr lang="en-GB" sz="2400" smtClean="0"/>
              <a:t>Dual pathology (cardiomyopathy)</a:t>
            </a:r>
            <a:endParaRPr lang="en-US" sz="24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85800" y="620713"/>
            <a:ext cx="7772400" cy="792162"/>
          </a:xfrm>
        </p:spPr>
        <p:txBody>
          <a:bodyPr/>
          <a:lstStyle/>
          <a:p>
            <a:pPr eaLnBrk="1" hangingPunct="1">
              <a:defRPr/>
            </a:pPr>
            <a:r>
              <a:rPr lang="en-GB" sz="2800" smtClean="0"/>
              <a:t>Is low specificity a problem?</a:t>
            </a:r>
          </a:p>
        </p:txBody>
      </p:sp>
      <p:sp>
        <p:nvSpPr>
          <p:cNvPr id="238595" name="Rectangle 3"/>
          <p:cNvSpPr>
            <a:spLocks noGrp="1" noChangeArrowheads="1"/>
          </p:cNvSpPr>
          <p:nvPr>
            <p:ph type="body" idx="1"/>
          </p:nvPr>
        </p:nvSpPr>
        <p:spPr>
          <a:xfrm>
            <a:off x="685800" y="1981200"/>
            <a:ext cx="7162800" cy="3824288"/>
          </a:xfrm>
        </p:spPr>
        <p:txBody>
          <a:bodyPr/>
          <a:lstStyle/>
          <a:p>
            <a:pPr eaLnBrk="1" hangingPunct="1">
              <a:spcAft>
                <a:spcPct val="100000"/>
              </a:spcAft>
              <a:defRPr/>
            </a:pPr>
            <a:r>
              <a:rPr lang="en-GB" sz="2400" smtClean="0"/>
              <a:t>choose suitable uptake threshold for clinically significant viability</a:t>
            </a:r>
          </a:p>
          <a:p>
            <a:pPr eaLnBrk="1" hangingPunct="1">
              <a:spcAft>
                <a:spcPct val="100000"/>
              </a:spcAft>
              <a:defRPr/>
            </a:pPr>
            <a:r>
              <a:rPr lang="en-GB" sz="2400" smtClean="0"/>
              <a:t>recovery of function may be delayed</a:t>
            </a:r>
          </a:p>
          <a:p>
            <a:pPr eaLnBrk="1" hangingPunct="1">
              <a:spcAft>
                <a:spcPct val="100000"/>
              </a:spcAft>
              <a:defRPr/>
            </a:pPr>
            <a:r>
              <a:rPr lang="en-GB" sz="2400" smtClean="0"/>
              <a:t>other clinical features more important than recovery of segmental function</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en-GB" smtClean="0"/>
              <a:t>Timing of recovery</a:t>
            </a:r>
          </a:p>
        </p:txBody>
      </p:sp>
      <p:grpSp>
        <p:nvGrpSpPr>
          <p:cNvPr id="62467" name="Group 3"/>
          <p:cNvGrpSpPr>
            <a:grpSpLocks/>
          </p:cNvGrpSpPr>
          <p:nvPr/>
        </p:nvGrpSpPr>
        <p:grpSpPr bwMode="auto">
          <a:xfrm>
            <a:off x="539750" y="2205038"/>
            <a:ext cx="8183563" cy="4125912"/>
            <a:chOff x="340" y="1389"/>
            <a:chExt cx="5155" cy="2599"/>
          </a:xfrm>
        </p:grpSpPr>
        <p:grpSp>
          <p:nvGrpSpPr>
            <p:cNvPr id="62470" name="Group 4"/>
            <p:cNvGrpSpPr>
              <a:grpSpLocks/>
            </p:cNvGrpSpPr>
            <p:nvPr/>
          </p:nvGrpSpPr>
          <p:grpSpPr bwMode="auto">
            <a:xfrm>
              <a:off x="340" y="1480"/>
              <a:ext cx="3997" cy="2508"/>
              <a:chOff x="748" y="1588"/>
              <a:chExt cx="3997" cy="2508"/>
            </a:xfrm>
          </p:grpSpPr>
          <p:sp>
            <p:nvSpPr>
              <p:cNvPr id="62478" name="Rectangle 5"/>
              <p:cNvSpPr>
                <a:spLocks noChangeArrowheads="1"/>
              </p:cNvSpPr>
              <p:nvPr/>
            </p:nvSpPr>
            <p:spPr bwMode="auto">
              <a:xfrm>
                <a:off x="1323" y="2395"/>
                <a:ext cx="206" cy="1252"/>
              </a:xfrm>
              <a:prstGeom prst="rect">
                <a:avLst/>
              </a:prstGeom>
              <a:solidFill>
                <a:schemeClr val="accent1"/>
              </a:solidFill>
              <a:ln w="6350">
                <a:solidFill>
                  <a:schemeClr val="tx1"/>
                </a:solidFill>
                <a:miter lim="800000"/>
                <a:headEnd/>
                <a:tailEnd/>
              </a:ln>
            </p:spPr>
            <p:txBody>
              <a:bodyPr wrap="none" anchor="ctr"/>
              <a:lstStyle/>
              <a:p>
                <a:endParaRPr lang="en-US"/>
              </a:p>
            </p:txBody>
          </p:sp>
          <p:sp>
            <p:nvSpPr>
              <p:cNvPr id="62479" name="Rectangle 6"/>
              <p:cNvSpPr>
                <a:spLocks noChangeArrowheads="1"/>
              </p:cNvSpPr>
              <p:nvPr/>
            </p:nvSpPr>
            <p:spPr bwMode="auto">
              <a:xfrm>
                <a:off x="2161" y="2062"/>
                <a:ext cx="206" cy="1585"/>
              </a:xfrm>
              <a:prstGeom prst="rect">
                <a:avLst/>
              </a:prstGeom>
              <a:solidFill>
                <a:schemeClr val="accent1"/>
              </a:solidFill>
              <a:ln w="6350">
                <a:solidFill>
                  <a:schemeClr val="tx1"/>
                </a:solidFill>
                <a:miter lim="800000"/>
                <a:headEnd/>
                <a:tailEnd/>
              </a:ln>
            </p:spPr>
            <p:txBody>
              <a:bodyPr wrap="none" anchor="ctr"/>
              <a:lstStyle/>
              <a:p>
                <a:endParaRPr lang="en-US"/>
              </a:p>
            </p:txBody>
          </p:sp>
          <p:sp>
            <p:nvSpPr>
              <p:cNvPr id="62480" name="Rectangle 7"/>
              <p:cNvSpPr>
                <a:spLocks noChangeArrowheads="1"/>
              </p:cNvSpPr>
              <p:nvPr/>
            </p:nvSpPr>
            <p:spPr bwMode="auto">
              <a:xfrm>
                <a:off x="3010" y="2451"/>
                <a:ext cx="206" cy="1196"/>
              </a:xfrm>
              <a:prstGeom prst="rect">
                <a:avLst/>
              </a:prstGeom>
              <a:solidFill>
                <a:schemeClr val="accent1"/>
              </a:solidFill>
              <a:ln w="6350">
                <a:solidFill>
                  <a:schemeClr val="tx1"/>
                </a:solidFill>
                <a:miter lim="800000"/>
                <a:headEnd/>
                <a:tailEnd/>
              </a:ln>
            </p:spPr>
            <p:txBody>
              <a:bodyPr wrap="none" anchor="ctr"/>
              <a:lstStyle/>
              <a:p>
                <a:endParaRPr lang="en-US"/>
              </a:p>
            </p:txBody>
          </p:sp>
          <p:sp>
            <p:nvSpPr>
              <p:cNvPr id="62481" name="Rectangle 8"/>
              <p:cNvSpPr>
                <a:spLocks noChangeArrowheads="1"/>
              </p:cNvSpPr>
              <p:nvPr/>
            </p:nvSpPr>
            <p:spPr bwMode="auto">
              <a:xfrm>
                <a:off x="3874" y="1847"/>
                <a:ext cx="206" cy="1800"/>
              </a:xfrm>
              <a:prstGeom prst="rect">
                <a:avLst/>
              </a:prstGeom>
              <a:solidFill>
                <a:schemeClr val="accent1"/>
              </a:solidFill>
              <a:ln w="6350">
                <a:solidFill>
                  <a:schemeClr val="tx1"/>
                </a:solidFill>
                <a:miter lim="800000"/>
                <a:headEnd/>
                <a:tailEnd/>
              </a:ln>
            </p:spPr>
            <p:txBody>
              <a:bodyPr wrap="none" anchor="ctr"/>
              <a:lstStyle/>
              <a:p>
                <a:endParaRPr lang="en-US"/>
              </a:p>
            </p:txBody>
          </p:sp>
          <p:sp>
            <p:nvSpPr>
              <p:cNvPr id="62482" name="Rectangle 9"/>
              <p:cNvSpPr>
                <a:spLocks noChangeArrowheads="1"/>
              </p:cNvSpPr>
              <p:nvPr/>
            </p:nvSpPr>
            <p:spPr bwMode="auto">
              <a:xfrm>
                <a:off x="1529" y="2753"/>
                <a:ext cx="246" cy="907"/>
              </a:xfrm>
              <a:prstGeom prst="rect">
                <a:avLst/>
              </a:prstGeom>
              <a:solidFill>
                <a:schemeClr val="accent2"/>
              </a:solidFill>
              <a:ln w="6350">
                <a:solidFill>
                  <a:schemeClr val="tx1"/>
                </a:solidFill>
                <a:miter lim="800000"/>
                <a:headEnd/>
                <a:tailEnd/>
              </a:ln>
            </p:spPr>
            <p:txBody>
              <a:bodyPr wrap="none" anchor="ctr"/>
              <a:lstStyle/>
              <a:p>
                <a:endParaRPr lang="en-US"/>
              </a:p>
            </p:txBody>
          </p:sp>
          <p:sp>
            <p:nvSpPr>
              <p:cNvPr id="62483" name="Rectangle 10"/>
              <p:cNvSpPr>
                <a:spLocks noChangeArrowheads="1"/>
              </p:cNvSpPr>
              <p:nvPr/>
            </p:nvSpPr>
            <p:spPr bwMode="auto">
              <a:xfrm>
                <a:off x="2371" y="2451"/>
                <a:ext cx="247" cy="1209"/>
              </a:xfrm>
              <a:prstGeom prst="rect">
                <a:avLst/>
              </a:prstGeom>
              <a:solidFill>
                <a:schemeClr val="accent2"/>
              </a:solidFill>
              <a:ln w="6350">
                <a:solidFill>
                  <a:schemeClr val="tx1"/>
                </a:solidFill>
                <a:miter lim="800000"/>
                <a:headEnd/>
                <a:tailEnd/>
              </a:ln>
            </p:spPr>
            <p:txBody>
              <a:bodyPr wrap="none" anchor="ctr"/>
              <a:lstStyle/>
              <a:p>
                <a:endParaRPr lang="en-US"/>
              </a:p>
            </p:txBody>
          </p:sp>
          <p:sp>
            <p:nvSpPr>
              <p:cNvPr id="62484" name="Rectangle 11"/>
              <p:cNvSpPr>
                <a:spLocks noChangeArrowheads="1"/>
              </p:cNvSpPr>
              <p:nvPr/>
            </p:nvSpPr>
            <p:spPr bwMode="auto">
              <a:xfrm>
                <a:off x="3216" y="2494"/>
                <a:ext cx="246" cy="1166"/>
              </a:xfrm>
              <a:prstGeom prst="rect">
                <a:avLst/>
              </a:prstGeom>
              <a:solidFill>
                <a:schemeClr val="accent2"/>
              </a:solidFill>
              <a:ln w="6350">
                <a:solidFill>
                  <a:schemeClr val="tx1"/>
                </a:solidFill>
                <a:miter lim="800000"/>
                <a:headEnd/>
                <a:tailEnd/>
              </a:ln>
            </p:spPr>
            <p:txBody>
              <a:bodyPr wrap="none" anchor="ctr"/>
              <a:lstStyle/>
              <a:p>
                <a:endParaRPr lang="en-US"/>
              </a:p>
            </p:txBody>
          </p:sp>
          <p:sp>
            <p:nvSpPr>
              <p:cNvPr id="62485" name="Rectangle 12"/>
              <p:cNvSpPr>
                <a:spLocks noChangeArrowheads="1"/>
              </p:cNvSpPr>
              <p:nvPr/>
            </p:nvSpPr>
            <p:spPr bwMode="auto">
              <a:xfrm>
                <a:off x="4079" y="1760"/>
                <a:ext cx="247" cy="1900"/>
              </a:xfrm>
              <a:prstGeom prst="rect">
                <a:avLst/>
              </a:prstGeom>
              <a:solidFill>
                <a:schemeClr val="accent2"/>
              </a:solidFill>
              <a:ln w="6350">
                <a:solidFill>
                  <a:schemeClr val="tx1"/>
                </a:solidFill>
                <a:miter lim="800000"/>
                <a:headEnd/>
                <a:tailEnd/>
              </a:ln>
            </p:spPr>
            <p:txBody>
              <a:bodyPr wrap="none" anchor="ctr"/>
              <a:lstStyle/>
              <a:p>
                <a:endParaRPr lang="en-US"/>
              </a:p>
            </p:txBody>
          </p:sp>
          <p:sp>
            <p:nvSpPr>
              <p:cNvPr id="62486" name="Rectangle 13"/>
              <p:cNvSpPr>
                <a:spLocks noChangeArrowheads="1"/>
              </p:cNvSpPr>
              <p:nvPr/>
            </p:nvSpPr>
            <p:spPr bwMode="auto">
              <a:xfrm>
                <a:off x="1775" y="2797"/>
                <a:ext cx="247" cy="863"/>
              </a:xfrm>
              <a:prstGeom prst="rect">
                <a:avLst/>
              </a:prstGeom>
              <a:solidFill>
                <a:schemeClr val="folHlink"/>
              </a:solidFill>
              <a:ln w="6350">
                <a:solidFill>
                  <a:schemeClr val="tx1"/>
                </a:solidFill>
                <a:miter lim="800000"/>
                <a:headEnd/>
                <a:tailEnd/>
              </a:ln>
            </p:spPr>
            <p:txBody>
              <a:bodyPr wrap="none" anchor="ctr"/>
              <a:lstStyle/>
              <a:p>
                <a:endParaRPr lang="en-US"/>
              </a:p>
            </p:txBody>
          </p:sp>
          <p:sp>
            <p:nvSpPr>
              <p:cNvPr id="62487" name="Rectangle 14"/>
              <p:cNvSpPr>
                <a:spLocks noChangeArrowheads="1"/>
              </p:cNvSpPr>
              <p:nvPr/>
            </p:nvSpPr>
            <p:spPr bwMode="auto">
              <a:xfrm>
                <a:off x="2618" y="2753"/>
                <a:ext cx="247" cy="907"/>
              </a:xfrm>
              <a:prstGeom prst="rect">
                <a:avLst/>
              </a:prstGeom>
              <a:solidFill>
                <a:schemeClr val="folHlink"/>
              </a:solidFill>
              <a:ln w="6350">
                <a:solidFill>
                  <a:schemeClr val="tx1"/>
                </a:solidFill>
                <a:miter lim="800000"/>
                <a:headEnd/>
                <a:tailEnd/>
              </a:ln>
            </p:spPr>
            <p:txBody>
              <a:bodyPr wrap="none" anchor="ctr"/>
              <a:lstStyle/>
              <a:p>
                <a:endParaRPr lang="en-US"/>
              </a:p>
            </p:txBody>
          </p:sp>
          <p:sp>
            <p:nvSpPr>
              <p:cNvPr id="62488" name="Rectangle 15"/>
              <p:cNvSpPr>
                <a:spLocks noChangeArrowheads="1"/>
              </p:cNvSpPr>
              <p:nvPr/>
            </p:nvSpPr>
            <p:spPr bwMode="auto">
              <a:xfrm>
                <a:off x="3477" y="2581"/>
                <a:ext cx="246" cy="1079"/>
              </a:xfrm>
              <a:prstGeom prst="rect">
                <a:avLst/>
              </a:prstGeom>
              <a:solidFill>
                <a:schemeClr val="folHlink"/>
              </a:solidFill>
              <a:ln w="6350">
                <a:solidFill>
                  <a:schemeClr val="tx1"/>
                </a:solidFill>
                <a:miter lim="800000"/>
                <a:headEnd/>
                <a:tailEnd/>
              </a:ln>
            </p:spPr>
            <p:txBody>
              <a:bodyPr wrap="none" anchor="ctr"/>
              <a:lstStyle/>
              <a:p>
                <a:endParaRPr lang="en-US"/>
              </a:p>
            </p:txBody>
          </p:sp>
          <p:sp>
            <p:nvSpPr>
              <p:cNvPr id="62489" name="Rectangle 16"/>
              <p:cNvSpPr>
                <a:spLocks noChangeArrowheads="1"/>
              </p:cNvSpPr>
              <p:nvPr/>
            </p:nvSpPr>
            <p:spPr bwMode="auto">
              <a:xfrm>
                <a:off x="4327" y="1760"/>
                <a:ext cx="246" cy="1900"/>
              </a:xfrm>
              <a:prstGeom prst="rect">
                <a:avLst/>
              </a:prstGeom>
              <a:solidFill>
                <a:schemeClr val="folHlink"/>
              </a:solidFill>
              <a:ln w="6350">
                <a:solidFill>
                  <a:schemeClr val="tx1"/>
                </a:solidFill>
                <a:miter lim="800000"/>
                <a:headEnd/>
                <a:tailEnd/>
              </a:ln>
            </p:spPr>
            <p:txBody>
              <a:bodyPr wrap="none" anchor="ctr"/>
              <a:lstStyle/>
              <a:p>
                <a:endParaRPr lang="en-US"/>
              </a:p>
            </p:txBody>
          </p:sp>
          <p:sp>
            <p:nvSpPr>
              <p:cNvPr id="62490" name="Line 17"/>
              <p:cNvSpPr>
                <a:spLocks noChangeShapeType="1"/>
              </p:cNvSpPr>
              <p:nvPr/>
            </p:nvSpPr>
            <p:spPr bwMode="auto">
              <a:xfrm flipV="1">
                <a:off x="1241" y="1588"/>
                <a:ext cx="0" cy="2072"/>
              </a:xfrm>
              <a:prstGeom prst="line">
                <a:avLst/>
              </a:prstGeom>
              <a:noFill/>
              <a:ln w="19050">
                <a:solidFill>
                  <a:schemeClr val="bg1"/>
                </a:solidFill>
                <a:round/>
                <a:headEnd/>
                <a:tailEnd/>
              </a:ln>
            </p:spPr>
            <p:txBody>
              <a:bodyPr/>
              <a:lstStyle/>
              <a:p>
                <a:endParaRPr lang="en-GB"/>
              </a:p>
            </p:txBody>
          </p:sp>
          <p:sp>
            <p:nvSpPr>
              <p:cNvPr id="239634" name="Text Box 18"/>
              <p:cNvSpPr txBox="1">
                <a:spLocks noChangeArrowheads="1"/>
              </p:cNvSpPr>
              <p:nvPr/>
            </p:nvSpPr>
            <p:spPr bwMode="auto">
              <a:xfrm>
                <a:off x="990" y="3502"/>
                <a:ext cx="204" cy="231"/>
              </a:xfrm>
              <a:prstGeom prst="rect">
                <a:avLst/>
              </a:prstGeom>
              <a:noFill/>
              <a:ln w="38100">
                <a:noFill/>
                <a:prstDash val="dash"/>
                <a:miter lim="800000"/>
                <a:headEnd/>
                <a:tailEnd/>
              </a:ln>
              <a:effectLst/>
            </p:spPr>
            <p:txBody>
              <a:bodyPr wrap="none">
                <a:spAutoFit/>
              </a:bodyPr>
              <a:lstStyle/>
              <a:p>
                <a:pPr algn="r">
                  <a:defRPr/>
                </a:pPr>
                <a:r>
                  <a:rPr lang="en-GB" sz="1800">
                    <a:effectLst>
                      <a:outerShdw blurRad="38100" dist="38100" dir="2700000" algn="tl">
                        <a:srgbClr val="000000"/>
                      </a:outerShdw>
                    </a:effectLst>
                  </a:rPr>
                  <a:t>0</a:t>
                </a:r>
              </a:p>
            </p:txBody>
          </p:sp>
          <p:sp>
            <p:nvSpPr>
              <p:cNvPr id="239635" name="Text Box 19"/>
              <p:cNvSpPr txBox="1">
                <a:spLocks noChangeArrowheads="1"/>
              </p:cNvSpPr>
              <p:nvPr/>
            </p:nvSpPr>
            <p:spPr bwMode="auto">
              <a:xfrm>
                <a:off x="1013" y="2892"/>
                <a:ext cx="181" cy="231"/>
              </a:xfrm>
              <a:prstGeom prst="rect">
                <a:avLst/>
              </a:prstGeom>
              <a:noFill/>
              <a:ln w="38100">
                <a:noFill/>
                <a:prstDash val="dash"/>
                <a:miter lim="800000"/>
                <a:headEnd/>
                <a:tailEnd/>
              </a:ln>
              <a:effectLst/>
            </p:spPr>
            <p:txBody>
              <a:bodyPr wrap="none">
                <a:spAutoFit/>
              </a:bodyPr>
              <a:lstStyle/>
              <a:p>
                <a:pPr algn="r">
                  <a:defRPr/>
                </a:pPr>
                <a:r>
                  <a:rPr lang="en-GB" sz="1800">
                    <a:effectLst>
                      <a:outerShdw blurRad="38100" dist="38100" dir="2700000" algn="tl">
                        <a:srgbClr val="000000"/>
                      </a:outerShdw>
                    </a:effectLst>
                  </a:rPr>
                  <a:t>1</a:t>
                </a:r>
              </a:p>
            </p:txBody>
          </p:sp>
          <p:sp>
            <p:nvSpPr>
              <p:cNvPr id="239636" name="Text Box 20"/>
              <p:cNvSpPr txBox="1">
                <a:spLocks noChangeArrowheads="1"/>
              </p:cNvSpPr>
              <p:nvPr/>
            </p:nvSpPr>
            <p:spPr bwMode="auto">
              <a:xfrm>
                <a:off x="990" y="2283"/>
                <a:ext cx="204" cy="231"/>
              </a:xfrm>
              <a:prstGeom prst="rect">
                <a:avLst/>
              </a:prstGeom>
              <a:noFill/>
              <a:ln w="38100">
                <a:noFill/>
                <a:prstDash val="dash"/>
                <a:miter lim="800000"/>
                <a:headEnd/>
                <a:tailEnd/>
              </a:ln>
              <a:effectLst/>
            </p:spPr>
            <p:txBody>
              <a:bodyPr wrap="none">
                <a:spAutoFit/>
              </a:bodyPr>
              <a:lstStyle/>
              <a:p>
                <a:pPr algn="r">
                  <a:defRPr/>
                </a:pPr>
                <a:r>
                  <a:rPr lang="en-GB" sz="1800">
                    <a:effectLst>
                      <a:outerShdw blurRad="38100" dist="38100" dir="2700000" algn="tl">
                        <a:srgbClr val="000000"/>
                      </a:outerShdw>
                    </a:effectLst>
                  </a:rPr>
                  <a:t>2</a:t>
                </a:r>
              </a:p>
            </p:txBody>
          </p:sp>
          <p:sp>
            <p:nvSpPr>
              <p:cNvPr id="239637" name="Text Box 21"/>
              <p:cNvSpPr txBox="1">
                <a:spLocks noChangeArrowheads="1"/>
              </p:cNvSpPr>
              <p:nvPr/>
            </p:nvSpPr>
            <p:spPr bwMode="auto">
              <a:xfrm>
                <a:off x="990" y="1673"/>
                <a:ext cx="204" cy="231"/>
              </a:xfrm>
              <a:prstGeom prst="rect">
                <a:avLst/>
              </a:prstGeom>
              <a:noFill/>
              <a:ln w="38100">
                <a:noFill/>
                <a:prstDash val="dash"/>
                <a:miter lim="800000"/>
                <a:headEnd/>
                <a:tailEnd/>
              </a:ln>
              <a:effectLst/>
            </p:spPr>
            <p:txBody>
              <a:bodyPr wrap="none">
                <a:spAutoFit/>
              </a:bodyPr>
              <a:lstStyle/>
              <a:p>
                <a:pPr algn="r">
                  <a:defRPr/>
                </a:pPr>
                <a:r>
                  <a:rPr lang="en-GB" sz="1800">
                    <a:effectLst>
                      <a:outerShdw blurRad="38100" dist="38100" dir="2700000" algn="tl">
                        <a:srgbClr val="000000"/>
                      </a:outerShdw>
                    </a:effectLst>
                  </a:rPr>
                  <a:t>3</a:t>
                </a:r>
              </a:p>
            </p:txBody>
          </p:sp>
          <p:sp>
            <p:nvSpPr>
              <p:cNvPr id="239638" name="Text Box 22"/>
              <p:cNvSpPr txBox="1">
                <a:spLocks noChangeArrowheads="1"/>
              </p:cNvSpPr>
              <p:nvPr/>
            </p:nvSpPr>
            <p:spPr bwMode="auto">
              <a:xfrm rot="1156421">
                <a:off x="1312" y="3759"/>
                <a:ext cx="734" cy="250"/>
              </a:xfrm>
              <a:prstGeom prst="rect">
                <a:avLst/>
              </a:prstGeom>
              <a:noFill/>
              <a:ln w="38100">
                <a:noFill/>
                <a:prstDash val="dash"/>
                <a:miter lim="800000"/>
                <a:headEnd/>
                <a:tailEnd/>
              </a:ln>
              <a:effectLst/>
            </p:spPr>
            <p:txBody>
              <a:bodyPr wrap="none">
                <a:spAutoFit/>
              </a:bodyPr>
              <a:lstStyle/>
              <a:p>
                <a:pPr algn="l">
                  <a:defRPr/>
                </a:pPr>
                <a:r>
                  <a:rPr lang="en-GB">
                    <a:effectLst>
                      <a:outerShdw blurRad="38100" dist="38100" dir="2700000" algn="tl">
                        <a:srgbClr val="000000"/>
                      </a:outerShdw>
                    </a:effectLst>
                  </a:rPr>
                  <a:t>stunning</a:t>
                </a:r>
              </a:p>
            </p:txBody>
          </p:sp>
          <p:sp>
            <p:nvSpPr>
              <p:cNvPr id="239639" name="Text Box 23"/>
              <p:cNvSpPr txBox="1">
                <a:spLocks noChangeArrowheads="1"/>
              </p:cNvSpPr>
              <p:nvPr/>
            </p:nvSpPr>
            <p:spPr bwMode="auto">
              <a:xfrm rot="1156421">
                <a:off x="2093" y="3798"/>
                <a:ext cx="967" cy="250"/>
              </a:xfrm>
              <a:prstGeom prst="rect">
                <a:avLst/>
              </a:prstGeom>
              <a:noFill/>
              <a:ln w="38100">
                <a:noFill/>
                <a:prstDash val="dash"/>
                <a:miter lim="800000"/>
                <a:headEnd/>
                <a:tailEnd/>
              </a:ln>
              <a:effectLst/>
            </p:spPr>
            <p:txBody>
              <a:bodyPr wrap="none">
                <a:spAutoFit/>
              </a:bodyPr>
              <a:lstStyle/>
              <a:p>
                <a:pPr algn="l">
                  <a:defRPr/>
                </a:pPr>
                <a:r>
                  <a:rPr lang="en-GB">
                    <a:effectLst>
                      <a:outerShdw blurRad="38100" dist="38100" dir="2700000" algn="tl">
                        <a:srgbClr val="000000"/>
                      </a:outerShdw>
                    </a:effectLst>
                  </a:rPr>
                  <a:t>hibernation</a:t>
                </a:r>
              </a:p>
            </p:txBody>
          </p:sp>
          <p:sp>
            <p:nvSpPr>
              <p:cNvPr id="239640" name="Text Box 24"/>
              <p:cNvSpPr txBox="1">
                <a:spLocks noChangeArrowheads="1"/>
              </p:cNvSpPr>
              <p:nvPr/>
            </p:nvSpPr>
            <p:spPr bwMode="auto">
              <a:xfrm rot="1156421">
                <a:off x="2951" y="3846"/>
                <a:ext cx="1241" cy="250"/>
              </a:xfrm>
              <a:prstGeom prst="rect">
                <a:avLst/>
              </a:prstGeom>
              <a:noFill/>
              <a:ln w="38100">
                <a:noFill/>
                <a:prstDash val="dash"/>
                <a:miter lim="800000"/>
                <a:headEnd/>
                <a:tailEnd/>
              </a:ln>
              <a:effectLst/>
            </p:spPr>
            <p:txBody>
              <a:bodyPr wrap="none">
                <a:spAutoFit/>
              </a:bodyPr>
              <a:lstStyle/>
              <a:p>
                <a:pPr algn="l">
                  <a:defRPr/>
                </a:pPr>
                <a:r>
                  <a:rPr lang="en-GB">
                    <a:effectLst>
                      <a:outerShdw blurRad="38100" dist="38100" dir="2700000" algn="tl">
                        <a:srgbClr val="000000"/>
                      </a:outerShdw>
                    </a:effectLst>
                  </a:rPr>
                  <a:t>non-transmural</a:t>
                </a:r>
              </a:p>
            </p:txBody>
          </p:sp>
          <p:sp>
            <p:nvSpPr>
              <p:cNvPr id="239641" name="Text Box 25"/>
              <p:cNvSpPr txBox="1">
                <a:spLocks noChangeArrowheads="1"/>
              </p:cNvSpPr>
              <p:nvPr/>
            </p:nvSpPr>
            <p:spPr bwMode="auto">
              <a:xfrm rot="1156421">
                <a:off x="3823" y="3792"/>
                <a:ext cx="922" cy="250"/>
              </a:xfrm>
              <a:prstGeom prst="rect">
                <a:avLst/>
              </a:prstGeom>
              <a:noFill/>
              <a:ln w="38100">
                <a:noFill/>
                <a:prstDash val="dash"/>
                <a:miter lim="800000"/>
                <a:headEnd/>
                <a:tailEnd/>
              </a:ln>
              <a:effectLst/>
            </p:spPr>
            <p:txBody>
              <a:bodyPr wrap="none">
                <a:spAutoFit/>
              </a:bodyPr>
              <a:lstStyle/>
              <a:p>
                <a:pPr algn="l">
                  <a:defRPr/>
                </a:pPr>
                <a:r>
                  <a:rPr lang="en-GB">
                    <a:effectLst>
                      <a:outerShdw blurRad="38100" dist="38100" dir="2700000" algn="tl">
                        <a:srgbClr val="000000"/>
                      </a:outerShdw>
                    </a:effectLst>
                  </a:rPr>
                  <a:t>transmural</a:t>
                </a:r>
              </a:p>
            </p:txBody>
          </p:sp>
          <p:sp>
            <p:nvSpPr>
              <p:cNvPr id="239642" name="Text Box 26"/>
              <p:cNvSpPr txBox="1">
                <a:spLocks noChangeArrowheads="1"/>
              </p:cNvSpPr>
              <p:nvPr/>
            </p:nvSpPr>
            <p:spPr bwMode="auto">
              <a:xfrm rot="-5400000">
                <a:off x="-5" y="2559"/>
                <a:ext cx="1738" cy="231"/>
              </a:xfrm>
              <a:prstGeom prst="rect">
                <a:avLst/>
              </a:prstGeom>
              <a:noFill/>
              <a:ln w="38100">
                <a:noFill/>
                <a:prstDash val="dash"/>
                <a:miter lim="800000"/>
                <a:headEnd/>
                <a:tailEnd/>
              </a:ln>
              <a:effectLst/>
            </p:spPr>
            <p:txBody>
              <a:bodyPr wrap="none">
                <a:spAutoFit/>
              </a:bodyPr>
              <a:lstStyle/>
              <a:p>
                <a:pPr algn="l">
                  <a:defRPr/>
                </a:pPr>
                <a:r>
                  <a:rPr lang="en-GB" sz="1800">
                    <a:effectLst>
                      <a:outerShdw blurRad="38100" dist="38100" dir="2700000" algn="tl">
                        <a:srgbClr val="000000"/>
                      </a:outerShdw>
                    </a:effectLst>
                  </a:rPr>
                  <a:t>Wall motion abnormality</a:t>
                </a:r>
              </a:p>
            </p:txBody>
          </p:sp>
        </p:grpSp>
        <p:grpSp>
          <p:nvGrpSpPr>
            <p:cNvPr id="62471" name="Group 27"/>
            <p:cNvGrpSpPr>
              <a:grpSpLocks/>
            </p:cNvGrpSpPr>
            <p:nvPr/>
          </p:nvGrpSpPr>
          <p:grpSpPr bwMode="auto">
            <a:xfrm>
              <a:off x="4422" y="1389"/>
              <a:ext cx="1073" cy="778"/>
              <a:chOff x="2154" y="815"/>
              <a:chExt cx="1183" cy="817"/>
            </a:xfrm>
          </p:grpSpPr>
          <p:sp>
            <p:nvSpPr>
              <p:cNvPr id="62472" name="Rectangle 28"/>
              <p:cNvSpPr>
                <a:spLocks noChangeArrowheads="1"/>
              </p:cNvSpPr>
              <p:nvPr/>
            </p:nvSpPr>
            <p:spPr bwMode="auto">
              <a:xfrm>
                <a:off x="2154" y="845"/>
                <a:ext cx="227" cy="181"/>
              </a:xfrm>
              <a:prstGeom prst="rect">
                <a:avLst/>
              </a:prstGeom>
              <a:solidFill>
                <a:schemeClr val="accent1"/>
              </a:solidFill>
              <a:ln w="6350">
                <a:solidFill>
                  <a:schemeClr val="tx1"/>
                </a:solidFill>
                <a:miter lim="800000"/>
                <a:headEnd/>
                <a:tailEnd/>
              </a:ln>
            </p:spPr>
            <p:txBody>
              <a:bodyPr wrap="none" anchor="ctr"/>
              <a:lstStyle/>
              <a:p>
                <a:endParaRPr lang="en-US"/>
              </a:p>
            </p:txBody>
          </p:sp>
          <p:sp>
            <p:nvSpPr>
              <p:cNvPr id="62473" name="Rectangle 29"/>
              <p:cNvSpPr>
                <a:spLocks noChangeArrowheads="1"/>
              </p:cNvSpPr>
              <p:nvPr/>
            </p:nvSpPr>
            <p:spPr bwMode="auto">
              <a:xfrm>
                <a:off x="2154" y="1116"/>
                <a:ext cx="227" cy="227"/>
              </a:xfrm>
              <a:prstGeom prst="rect">
                <a:avLst/>
              </a:prstGeom>
              <a:solidFill>
                <a:schemeClr val="accent2"/>
              </a:solidFill>
              <a:ln w="6350">
                <a:solidFill>
                  <a:schemeClr val="tx1"/>
                </a:solidFill>
                <a:miter lim="800000"/>
                <a:headEnd/>
                <a:tailEnd/>
              </a:ln>
            </p:spPr>
            <p:txBody>
              <a:bodyPr wrap="none" anchor="ctr"/>
              <a:lstStyle/>
              <a:p>
                <a:endParaRPr lang="en-US"/>
              </a:p>
            </p:txBody>
          </p:sp>
          <p:sp>
            <p:nvSpPr>
              <p:cNvPr id="62474" name="Rectangle 30"/>
              <p:cNvSpPr>
                <a:spLocks noChangeArrowheads="1"/>
              </p:cNvSpPr>
              <p:nvPr/>
            </p:nvSpPr>
            <p:spPr bwMode="auto">
              <a:xfrm>
                <a:off x="2154" y="1434"/>
                <a:ext cx="227" cy="182"/>
              </a:xfrm>
              <a:prstGeom prst="rect">
                <a:avLst/>
              </a:prstGeom>
              <a:solidFill>
                <a:schemeClr val="folHlink"/>
              </a:solidFill>
              <a:ln w="6350">
                <a:solidFill>
                  <a:schemeClr val="tx1"/>
                </a:solidFill>
                <a:miter lim="800000"/>
                <a:headEnd/>
                <a:tailEnd/>
              </a:ln>
            </p:spPr>
            <p:txBody>
              <a:bodyPr wrap="none" anchor="ctr"/>
              <a:lstStyle/>
              <a:p>
                <a:endParaRPr lang="en-US"/>
              </a:p>
            </p:txBody>
          </p:sp>
          <p:sp>
            <p:nvSpPr>
              <p:cNvPr id="239647" name="Text Box 31"/>
              <p:cNvSpPr txBox="1">
                <a:spLocks noChangeArrowheads="1"/>
              </p:cNvSpPr>
              <p:nvPr/>
            </p:nvSpPr>
            <p:spPr bwMode="auto">
              <a:xfrm>
                <a:off x="2459" y="815"/>
                <a:ext cx="609" cy="243"/>
              </a:xfrm>
              <a:prstGeom prst="rect">
                <a:avLst/>
              </a:prstGeom>
              <a:noFill/>
              <a:ln w="38100">
                <a:noFill/>
                <a:prstDash val="dash"/>
                <a:miter lim="800000"/>
                <a:headEnd/>
                <a:tailEnd/>
              </a:ln>
              <a:effectLst/>
            </p:spPr>
            <p:txBody>
              <a:bodyPr wrap="none">
                <a:spAutoFit/>
              </a:bodyPr>
              <a:lstStyle/>
              <a:p>
                <a:pPr algn="l">
                  <a:defRPr/>
                </a:pPr>
                <a:r>
                  <a:rPr lang="en-GB" sz="1800">
                    <a:effectLst>
                      <a:outerShdw blurRad="38100" dist="38100" dir="2700000" algn="tl">
                        <a:srgbClr val="000000"/>
                      </a:outerShdw>
                    </a:effectLst>
                  </a:rPr>
                  <a:t>Pre-op</a:t>
                </a:r>
              </a:p>
            </p:txBody>
          </p:sp>
          <p:sp>
            <p:nvSpPr>
              <p:cNvPr id="239648" name="Text Box 32"/>
              <p:cNvSpPr txBox="1">
                <a:spLocks noChangeArrowheads="1"/>
              </p:cNvSpPr>
              <p:nvPr/>
            </p:nvSpPr>
            <p:spPr bwMode="auto">
              <a:xfrm>
                <a:off x="2459" y="1117"/>
                <a:ext cx="806" cy="243"/>
              </a:xfrm>
              <a:prstGeom prst="rect">
                <a:avLst/>
              </a:prstGeom>
              <a:noFill/>
              <a:ln w="38100">
                <a:noFill/>
                <a:prstDash val="dash"/>
                <a:miter lim="800000"/>
                <a:headEnd/>
                <a:tailEnd/>
              </a:ln>
              <a:effectLst/>
            </p:spPr>
            <p:txBody>
              <a:bodyPr wrap="none">
                <a:spAutoFit/>
              </a:bodyPr>
              <a:lstStyle/>
              <a:p>
                <a:pPr algn="l">
                  <a:defRPr/>
                </a:pPr>
                <a:r>
                  <a:rPr lang="en-GB" sz="1800">
                    <a:effectLst>
                      <a:outerShdw blurRad="38100" dist="38100" dir="2700000" algn="tl">
                        <a:srgbClr val="000000"/>
                      </a:outerShdw>
                    </a:effectLst>
                  </a:rPr>
                  <a:t>3 months</a:t>
                </a:r>
              </a:p>
            </p:txBody>
          </p:sp>
          <p:sp>
            <p:nvSpPr>
              <p:cNvPr id="239649" name="Text Box 33"/>
              <p:cNvSpPr txBox="1">
                <a:spLocks noChangeArrowheads="1"/>
              </p:cNvSpPr>
              <p:nvPr/>
            </p:nvSpPr>
            <p:spPr bwMode="auto">
              <a:xfrm>
                <a:off x="2458" y="1389"/>
                <a:ext cx="879" cy="243"/>
              </a:xfrm>
              <a:prstGeom prst="rect">
                <a:avLst/>
              </a:prstGeom>
              <a:noFill/>
              <a:ln w="38100">
                <a:noFill/>
                <a:prstDash val="dash"/>
                <a:miter lim="800000"/>
                <a:headEnd/>
                <a:tailEnd/>
              </a:ln>
              <a:effectLst/>
            </p:spPr>
            <p:txBody>
              <a:bodyPr wrap="none">
                <a:spAutoFit/>
              </a:bodyPr>
              <a:lstStyle/>
              <a:p>
                <a:pPr algn="l">
                  <a:defRPr/>
                </a:pPr>
                <a:r>
                  <a:rPr lang="en-GB" sz="1800">
                    <a:effectLst>
                      <a:outerShdw blurRad="38100" dist="38100" dir="2700000" algn="tl">
                        <a:srgbClr val="000000"/>
                      </a:outerShdw>
                    </a:effectLst>
                  </a:rPr>
                  <a:t>14 months</a:t>
                </a:r>
              </a:p>
            </p:txBody>
          </p:sp>
        </p:grpSp>
      </p:grpSp>
      <p:sp>
        <p:nvSpPr>
          <p:cNvPr id="239650" name="Rectangle 34"/>
          <p:cNvSpPr>
            <a:spLocks noChangeArrowheads="1"/>
          </p:cNvSpPr>
          <p:nvPr/>
        </p:nvSpPr>
        <p:spPr bwMode="auto">
          <a:xfrm>
            <a:off x="2484438" y="1196975"/>
            <a:ext cx="4156075" cy="381000"/>
          </a:xfrm>
          <a:prstGeom prst="rect">
            <a:avLst/>
          </a:prstGeom>
          <a:noFill/>
          <a:ln w="38100">
            <a:noFill/>
            <a:prstDash val="dash"/>
            <a:miter lim="800000"/>
            <a:headEnd/>
            <a:tailEnd/>
          </a:ln>
          <a:effectLst/>
        </p:spPr>
        <p:txBody>
          <a:bodyPr wrap="none">
            <a:spAutoFit/>
          </a:bodyPr>
          <a:lstStyle/>
          <a:p>
            <a:pPr algn="l">
              <a:lnSpc>
                <a:spcPct val="105000"/>
              </a:lnSpc>
              <a:buClr>
                <a:srgbClr val="FF9933"/>
              </a:buClr>
              <a:buSzPct val="125000"/>
              <a:defRPr/>
            </a:pPr>
            <a:r>
              <a:rPr lang="en-US" sz="1800">
                <a:solidFill>
                  <a:srgbClr val="FFFF00"/>
                </a:solidFill>
                <a:effectLst>
                  <a:outerShdw blurRad="38100" dist="38100" dir="2700000" algn="tl">
                    <a:srgbClr val="000000"/>
                  </a:outerShdw>
                </a:effectLst>
              </a:rPr>
              <a:t>Bax JJ, et al.  Circ 2001; 104: 1314-8</a:t>
            </a:r>
            <a:endParaRPr lang="en-GB" sz="1800">
              <a:solidFill>
                <a:srgbClr val="FFFF00"/>
              </a:solidFill>
              <a:effectLst>
                <a:outerShdw blurRad="38100" dist="38100" dir="2700000" algn="tl">
                  <a:srgbClr val="000000"/>
                </a:outerShdw>
              </a:effectLst>
            </a:endParaRPr>
          </a:p>
        </p:txBody>
      </p:sp>
      <p:sp>
        <p:nvSpPr>
          <p:cNvPr id="62469" name="Line 35"/>
          <p:cNvSpPr>
            <a:spLocks noChangeShapeType="1"/>
          </p:cNvSpPr>
          <p:nvPr/>
        </p:nvSpPr>
        <p:spPr bwMode="auto">
          <a:xfrm>
            <a:off x="1309688" y="5627688"/>
            <a:ext cx="5400675" cy="0"/>
          </a:xfrm>
          <a:prstGeom prst="line">
            <a:avLst/>
          </a:prstGeom>
          <a:noFill/>
          <a:ln w="19050">
            <a:solidFill>
              <a:schemeClr val="bg1"/>
            </a:solidFill>
            <a:round/>
            <a:headEnd/>
            <a:tailEnd/>
          </a:ln>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defRPr/>
            </a:pPr>
            <a:r>
              <a:rPr lang="en-GB" smtClean="0"/>
              <a:t>Changes after Revascularisation</a:t>
            </a:r>
            <a:endParaRPr lang="en-US" smtClean="0"/>
          </a:p>
        </p:txBody>
      </p:sp>
      <p:graphicFrame>
        <p:nvGraphicFramePr>
          <p:cNvPr id="241667" name="Group 3"/>
          <p:cNvGraphicFramePr>
            <a:graphicFrameLocks noGrp="1"/>
          </p:cNvGraphicFramePr>
          <p:nvPr>
            <p:ph type="tbl" idx="1"/>
          </p:nvPr>
        </p:nvGraphicFramePr>
        <p:xfrm>
          <a:off x="685800" y="2236788"/>
          <a:ext cx="7848600" cy="4242120"/>
        </p:xfrm>
        <a:graphic>
          <a:graphicData uri="http://schemas.openxmlformats.org/drawingml/2006/table">
            <a:tbl>
              <a:tblPr/>
              <a:tblGrid>
                <a:gridCol w="1962150"/>
                <a:gridCol w="1962150"/>
                <a:gridCol w="1962150"/>
                <a:gridCol w="1962150"/>
              </a:tblGrid>
              <a:tr h="436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FFFF00"/>
                        </a:solidFill>
                        <a:effectLst>
                          <a:outerShdw blurRad="38100" dist="38100" dir="2700000" algn="tl">
                            <a:srgbClr val="000000"/>
                          </a:outerShdw>
                        </a:effectLst>
                        <a:latin typeface="Comic Sans MS" pitchFamily="66" charset="0"/>
                      </a:endParaRPr>
                    </a:p>
                  </a:txBody>
                  <a:tcPr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Comic Sans MS" pitchFamily="66" charset="0"/>
                        </a:rPr>
                        <a:t>Improve</a:t>
                      </a:r>
                    </a:p>
                  </a:txBody>
                  <a:tcP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Comic Sans MS" pitchFamily="66" charset="0"/>
                        </a:rPr>
                        <a:t>No change</a:t>
                      </a:r>
                    </a:p>
                  </a:txBody>
                  <a:tcP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Comic Sans MS" pitchFamily="66" charset="0"/>
                        </a:rPr>
                        <a:t>Deteriorate</a:t>
                      </a:r>
                    </a:p>
                  </a:txBody>
                  <a:tcPr horzOverflow="overflow">
                    <a:lnL>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Comic Sans MS" pitchFamily="66" charset="0"/>
                        </a:rPr>
                        <a:t>Wall motion</a:t>
                      </a:r>
                    </a:p>
                  </a:txBody>
                  <a:tcPr horzOverflow="overflow">
                    <a:lnL cap="flat">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endParaRP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endParaRP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endParaRPr>
                    </a:p>
                  </a:txBody>
                  <a:tcPr horzOverflow="overflow">
                    <a:lnL>
                      <a:noFill/>
                    </a:lnL>
                    <a:lnR cap="flat">
                      <a:noFill/>
                    </a:lnR>
                    <a:lnT w="28575" cap="flat" cmpd="sng" algn="ctr">
                      <a:solidFill>
                        <a:schemeClr val="bg1"/>
                      </a:solidFill>
                      <a:prstDash val="solid"/>
                      <a:round/>
                      <a:headEnd type="none" w="med" len="med"/>
                      <a:tailEnd type="none" w="med" len="med"/>
                    </a:lnT>
                    <a:lnB>
                      <a:noFill/>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Revasc</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24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9</a:t>
                      </a:r>
                    </a:p>
                  </a:txBody>
                  <a:tcPr horzOverflow="overflow">
                    <a:lnL>
                      <a:noFill/>
                    </a:lnL>
                    <a:lnR cap="flat">
                      <a:noFill/>
                    </a:lnR>
                    <a:lnT>
                      <a:noFill/>
                    </a:lnT>
                    <a:lnB>
                      <a:noFill/>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Medical</a:t>
                      </a:r>
                    </a:p>
                  </a:txBody>
                  <a:tcPr horzOverflow="overflow">
                    <a:lnL cap="flat">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6</a:t>
                      </a:r>
                    </a:p>
                  </a:txBody>
                  <a:tcP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36</a:t>
                      </a:r>
                    </a:p>
                  </a:txBody>
                  <a:tcP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11</a:t>
                      </a:r>
                    </a:p>
                  </a:txBody>
                  <a:tcPr horzOverflow="overflow">
                    <a:lnL>
                      <a:noFill/>
                    </a:lnL>
                    <a:lnR cap="flat">
                      <a:noFill/>
                    </a:lnR>
                    <a:lnT>
                      <a:noFill/>
                    </a:lnT>
                    <a:lnB w="28575" cap="flat" cmpd="sng" algn="ctr">
                      <a:solidFill>
                        <a:schemeClr val="bg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Comic Sans MS" pitchFamily="66" charset="0"/>
                        </a:rPr>
                        <a:t>NYHA class</a:t>
                      </a:r>
                    </a:p>
                  </a:txBody>
                  <a:tcPr horzOverflow="overflow">
                    <a:lnL cap="flat">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endParaRP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endParaRP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endParaRPr>
                    </a:p>
                  </a:txBody>
                  <a:tcPr horzOverflow="overflow">
                    <a:lnL>
                      <a:noFill/>
                    </a:lnL>
                    <a:lnR cap="flat">
                      <a:noFill/>
                    </a:lnR>
                    <a:lnT w="28575" cap="flat" cmpd="sng" algn="ctr">
                      <a:solidFill>
                        <a:schemeClr val="bg1"/>
                      </a:solidFill>
                      <a:prstDash val="solid"/>
                      <a:round/>
                      <a:headEnd type="none" w="med" len="med"/>
                      <a:tailEnd type="none" w="med" len="med"/>
                    </a:lnT>
                    <a:lnB>
                      <a:noFill/>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Revasc</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17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1</a:t>
                      </a:r>
                    </a:p>
                  </a:txBody>
                  <a:tcPr horzOverflow="overflow">
                    <a:lnL>
                      <a:noFill/>
                    </a:lnL>
                    <a:lnR cap="flat">
                      <a:noFill/>
                    </a:lnR>
                    <a:lnT>
                      <a:noFill/>
                    </a:lnT>
                    <a:lnB>
                      <a:noFill/>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Medical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1</a:t>
                      </a:r>
                    </a:p>
                  </a:txBody>
                  <a:tcPr horzOverflow="overflow">
                    <a:lnL>
                      <a:noFill/>
                    </a:lnL>
                    <a:lnR cap="flat">
                      <a:noFill/>
                    </a:lnR>
                    <a:lnT>
                      <a:noFill/>
                    </a:lnT>
                    <a:lnB>
                      <a:noFill/>
                    </a:lnB>
                    <a:lnTlToBr>
                      <a:noFill/>
                    </a:lnTlToBr>
                    <a:lnBlToTr>
                      <a:noFill/>
                    </a:lnBlToTr>
                    <a:noFill/>
                  </a:tcPr>
                </a:tc>
              </a:tr>
              <a:tr h="392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Comic Sans MS" pitchFamily="66" charset="0"/>
                        </a:rPr>
                        <a:t>Angina class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endParaRPr>
                    </a:p>
                  </a:txBody>
                  <a:tcPr horzOverflow="overflow">
                    <a:lnL>
                      <a:noFill/>
                    </a:lnL>
                    <a:lnR cap="flat">
                      <a:noFill/>
                    </a:lnR>
                    <a:lnT>
                      <a:noFill/>
                    </a:lnT>
                    <a:lnB>
                      <a:noFill/>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Revasc</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18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1</a:t>
                      </a:r>
                    </a:p>
                  </a:txBody>
                  <a:tcPr horzOverflow="overflow">
                    <a:lnL>
                      <a:noFill/>
                    </a:lnL>
                    <a:lnR cap="flat">
                      <a:noFill/>
                    </a:lnR>
                    <a:lnT>
                      <a:noFill/>
                    </a:lnT>
                    <a:lnB>
                      <a:noFill/>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Medical</a:t>
                      </a:r>
                    </a:p>
                  </a:txBody>
                  <a:tcPr horzOverflow="overflow">
                    <a:lnL cap="flat">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2</a:t>
                      </a:r>
                    </a:p>
                  </a:txBody>
                  <a:tcP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11</a:t>
                      </a:r>
                    </a:p>
                  </a:txBody>
                  <a:tcP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outerShdw blurRad="38100" dist="38100" dir="2700000" algn="tl">
                              <a:srgbClr val="000000"/>
                            </a:outerShdw>
                          </a:effectLst>
                          <a:latin typeface="Comic Sans MS" pitchFamily="66" charset="0"/>
                        </a:rPr>
                        <a:t>1</a:t>
                      </a:r>
                    </a:p>
                  </a:txBody>
                  <a:tcPr horzOverflow="overflow">
                    <a:lnL>
                      <a:noFill/>
                    </a:lnL>
                    <a:lnR cap="flat">
                      <a:noFill/>
                    </a:lnR>
                    <a:lnT>
                      <a:noFill/>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41730" name="Text Box 66"/>
          <p:cNvSpPr txBox="1">
            <a:spLocks noChangeArrowheads="1"/>
          </p:cNvSpPr>
          <p:nvPr/>
        </p:nvSpPr>
        <p:spPr bwMode="auto">
          <a:xfrm>
            <a:off x="669925" y="1227138"/>
            <a:ext cx="7223125" cy="641350"/>
          </a:xfrm>
          <a:prstGeom prst="rect">
            <a:avLst/>
          </a:prstGeom>
          <a:noFill/>
          <a:ln w="38100">
            <a:noFill/>
            <a:prstDash val="dash"/>
            <a:miter lim="800000"/>
            <a:headEnd/>
            <a:tailEnd/>
          </a:ln>
          <a:effectLst/>
        </p:spPr>
        <p:txBody>
          <a:bodyPr wrap="none">
            <a:spAutoFit/>
          </a:bodyPr>
          <a:lstStyle/>
          <a:p>
            <a:pPr algn="l">
              <a:defRPr/>
            </a:pPr>
            <a:r>
              <a:rPr lang="en-GB" sz="1800" i="1">
                <a:solidFill>
                  <a:srgbClr val="FFFF00"/>
                </a:solidFill>
                <a:effectLst>
                  <a:outerShdw blurRad="38100" dist="38100" dir="2700000" algn="tl">
                    <a:srgbClr val="000000"/>
                  </a:outerShdw>
                </a:effectLst>
              </a:rPr>
              <a:t>Gunning MG et al.  Eur J Cardiothoracic Surgery 1997; 11: 1105-12</a:t>
            </a:r>
          </a:p>
          <a:p>
            <a:pPr algn="l">
              <a:defRPr/>
            </a:pPr>
            <a:r>
              <a:rPr lang="en-GB" sz="1800">
                <a:effectLst>
                  <a:outerShdw blurRad="38100" dist="38100" dir="2700000" algn="tl">
                    <a:srgbClr val="000000"/>
                  </a:outerShdw>
                </a:effectLst>
              </a:rPr>
              <a:t>47 patients, mean LVEF 23%</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p:txBody>
          <a:bodyPr/>
          <a:lstStyle/>
          <a:p>
            <a:pPr eaLnBrk="1" hangingPunct="1">
              <a:defRPr/>
            </a:pPr>
            <a:r>
              <a:rPr lang="en-GB" smtClean="0"/>
              <a:t>Improvement in Symptoms</a:t>
            </a:r>
            <a:endParaRPr lang="en-US" smtClean="0"/>
          </a:p>
        </p:txBody>
      </p:sp>
      <p:pic>
        <p:nvPicPr>
          <p:cNvPr id="64515" name="Picture 3"/>
          <p:cNvPicPr>
            <a:picLocks noChangeAspect="1" noChangeArrowheads="1"/>
          </p:cNvPicPr>
          <p:nvPr/>
        </p:nvPicPr>
        <p:blipFill>
          <a:blip r:embed="rId3" cstate="print"/>
          <a:srcRect/>
          <a:stretch>
            <a:fillRect/>
          </a:stretch>
        </p:blipFill>
        <p:spPr bwMode="auto">
          <a:xfrm>
            <a:off x="1828800" y="1447800"/>
            <a:ext cx="5334000" cy="4822825"/>
          </a:xfrm>
          <a:prstGeom prst="rect">
            <a:avLst/>
          </a:prstGeom>
          <a:noFill/>
          <a:ln w="38100">
            <a:noFill/>
            <a:prstDash val="dash"/>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GB" smtClean="0"/>
              <a:t>Viability/Hibernation and Mortality</a:t>
            </a:r>
          </a:p>
        </p:txBody>
      </p:sp>
      <p:graphicFrame>
        <p:nvGraphicFramePr>
          <p:cNvPr id="12290" name="Object 3"/>
          <p:cNvGraphicFramePr>
            <a:graphicFrameLocks noGrp="1" noChangeAspect="1"/>
          </p:cNvGraphicFramePr>
          <p:nvPr>
            <p:ph idx="1"/>
          </p:nvPr>
        </p:nvGraphicFramePr>
        <p:xfrm>
          <a:off x="611188" y="1392238"/>
          <a:ext cx="7388225" cy="4268787"/>
        </p:xfrm>
        <a:graphic>
          <a:graphicData uri="http://schemas.openxmlformats.org/presentationml/2006/ole">
            <mc:AlternateContent xmlns:mc="http://schemas.openxmlformats.org/markup-compatibility/2006">
              <mc:Choice xmlns:v="urn:schemas-microsoft-com:vml" Requires="v">
                <p:oleObj spid="_x0000_s12296" name="Chart" r:id="rId4" imgW="7400913" imgH="4276547" progId="MSGraph.Chart.8">
                  <p:embed followColorScheme="full"/>
                </p:oleObj>
              </mc:Choice>
              <mc:Fallback>
                <p:oleObj name="Chart" r:id="rId4" imgW="7400913" imgH="427654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392238"/>
                        <a:ext cx="7388225" cy="426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Text Box 4"/>
          <p:cNvSpPr txBox="1">
            <a:spLocks noChangeArrowheads="1"/>
          </p:cNvSpPr>
          <p:nvPr/>
        </p:nvSpPr>
        <p:spPr bwMode="auto">
          <a:xfrm>
            <a:off x="1403350" y="5794375"/>
            <a:ext cx="6048375" cy="703263"/>
          </a:xfrm>
          <a:prstGeom prst="rect">
            <a:avLst/>
          </a:prstGeom>
          <a:noFill/>
          <a:ln w="38100">
            <a:noFill/>
            <a:prstDash val="dash"/>
            <a:miter lim="800000"/>
            <a:headEnd/>
            <a:tailEnd/>
          </a:ln>
        </p:spPr>
        <p:txBody>
          <a:bodyPr>
            <a:spAutoFit/>
          </a:bodyPr>
          <a:lstStyle/>
          <a:p>
            <a:pPr algn="l">
              <a:spcBef>
                <a:spcPct val="50000"/>
              </a:spcBef>
            </a:pPr>
            <a:r>
              <a:rPr lang="en-GB" sz="1600" i="1">
                <a:solidFill>
                  <a:srgbClr val="FFFF00"/>
                </a:solidFill>
              </a:rPr>
              <a:t>Bax JJ, et al.  Curr Prob Cardiol 2001; 26: 141-88</a:t>
            </a:r>
          </a:p>
          <a:p>
            <a:pPr algn="l">
              <a:spcBef>
                <a:spcPct val="50000"/>
              </a:spcBef>
            </a:pPr>
            <a:r>
              <a:rPr lang="en-GB" sz="1600"/>
              <a:t>Pooled data from 7 PET, 4 SPECT, 7 echo studies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defRPr/>
            </a:pPr>
            <a:r>
              <a:rPr lang="en-GB" sz="2800" smtClean="0"/>
              <a:t>Mortality reduction with revascularisation</a:t>
            </a:r>
          </a:p>
        </p:txBody>
      </p:sp>
      <p:sp>
        <p:nvSpPr>
          <p:cNvPr id="243715" name="Text Box 3"/>
          <p:cNvSpPr txBox="1">
            <a:spLocks noChangeArrowheads="1"/>
          </p:cNvSpPr>
          <p:nvPr/>
        </p:nvSpPr>
        <p:spPr bwMode="auto">
          <a:xfrm>
            <a:off x="2268538" y="1196975"/>
            <a:ext cx="4362450" cy="366713"/>
          </a:xfrm>
          <a:prstGeom prst="rect">
            <a:avLst/>
          </a:prstGeom>
          <a:noFill/>
          <a:ln w="38100">
            <a:noFill/>
            <a:prstDash val="dash"/>
            <a:miter lim="800000"/>
            <a:headEnd/>
            <a:tailEnd/>
          </a:ln>
          <a:effectLst/>
        </p:spPr>
        <p:txBody>
          <a:bodyPr wrap="none">
            <a:spAutoFit/>
          </a:bodyPr>
          <a:lstStyle/>
          <a:p>
            <a:pPr algn="l">
              <a:defRPr/>
            </a:pPr>
            <a:r>
              <a:rPr lang="en-GB" sz="1800" i="1">
                <a:solidFill>
                  <a:srgbClr val="FFFF00"/>
                </a:solidFill>
                <a:effectLst>
                  <a:outerShdw blurRad="38100" dist="38100" dir="2700000" algn="tl">
                    <a:srgbClr val="000000"/>
                  </a:outerShdw>
                </a:effectLst>
              </a:rPr>
              <a:t>Allman K, et al. JACC 2002; </a:t>
            </a:r>
            <a:r>
              <a:rPr lang="en-US" sz="1800" i="1">
                <a:solidFill>
                  <a:srgbClr val="FFFF00"/>
                </a:solidFill>
                <a:effectLst>
                  <a:outerShdw blurRad="38100" dist="38100" dir="2700000" algn="tl">
                    <a:srgbClr val="000000"/>
                  </a:outerShdw>
                </a:effectLst>
              </a:rPr>
              <a:t>39: 1151-8 </a:t>
            </a:r>
            <a:endParaRPr lang="en-GB" sz="1800">
              <a:solidFill>
                <a:srgbClr val="FFFF00"/>
              </a:solidFill>
              <a:effectLst>
                <a:outerShdw blurRad="38100" dist="38100" dir="2700000" algn="tl">
                  <a:srgbClr val="000000"/>
                </a:outerShdw>
              </a:effectLst>
            </a:endParaRPr>
          </a:p>
        </p:txBody>
      </p:sp>
      <p:grpSp>
        <p:nvGrpSpPr>
          <p:cNvPr id="65540" name="Group 4"/>
          <p:cNvGrpSpPr>
            <a:grpSpLocks/>
          </p:cNvGrpSpPr>
          <p:nvPr/>
        </p:nvGrpSpPr>
        <p:grpSpPr bwMode="auto">
          <a:xfrm>
            <a:off x="539750" y="1700213"/>
            <a:ext cx="7488238" cy="4856162"/>
            <a:chOff x="340" y="1071"/>
            <a:chExt cx="4717" cy="3059"/>
          </a:xfrm>
        </p:grpSpPr>
        <p:pic>
          <p:nvPicPr>
            <p:cNvPr id="65541" name="Picture 5" descr="View Image"/>
            <p:cNvPicPr>
              <a:picLocks noChangeAspect="1" noChangeArrowheads="1"/>
            </p:cNvPicPr>
            <p:nvPr/>
          </p:nvPicPr>
          <p:blipFill>
            <a:blip r:embed="rId3" cstate="print"/>
            <a:srcRect/>
            <a:stretch>
              <a:fillRect/>
            </a:stretch>
          </p:blipFill>
          <p:spPr bwMode="auto">
            <a:xfrm>
              <a:off x="679" y="1071"/>
              <a:ext cx="4378" cy="2813"/>
            </a:xfrm>
            <a:prstGeom prst="rect">
              <a:avLst/>
            </a:prstGeom>
            <a:noFill/>
            <a:ln w="9525">
              <a:noFill/>
              <a:miter lim="800000"/>
              <a:headEnd/>
              <a:tailEnd/>
            </a:ln>
          </p:spPr>
        </p:pic>
        <p:sp>
          <p:nvSpPr>
            <p:cNvPr id="65542" name="Text Box 6"/>
            <p:cNvSpPr txBox="1">
              <a:spLocks noChangeArrowheads="1"/>
            </p:cNvSpPr>
            <p:nvPr/>
          </p:nvSpPr>
          <p:spPr bwMode="auto">
            <a:xfrm rot="-5400000">
              <a:off x="-114" y="2387"/>
              <a:ext cx="1139" cy="231"/>
            </a:xfrm>
            <a:prstGeom prst="rect">
              <a:avLst/>
            </a:prstGeom>
            <a:noFill/>
            <a:ln w="38100">
              <a:noFill/>
              <a:prstDash val="dash"/>
              <a:miter lim="800000"/>
              <a:headEnd/>
              <a:tailEnd/>
            </a:ln>
          </p:spPr>
          <p:txBody>
            <a:bodyPr wrap="none">
              <a:spAutoFit/>
            </a:bodyPr>
            <a:lstStyle/>
            <a:p>
              <a:pPr algn="l"/>
              <a:r>
                <a:rPr lang="en-GB" sz="1800"/>
                <a:t>Percent change</a:t>
              </a:r>
            </a:p>
          </p:txBody>
        </p:sp>
        <p:sp>
          <p:nvSpPr>
            <p:cNvPr id="65543" name="Text Box 7"/>
            <p:cNvSpPr txBox="1">
              <a:spLocks noChangeArrowheads="1"/>
            </p:cNvSpPr>
            <p:nvPr/>
          </p:nvSpPr>
          <p:spPr bwMode="auto">
            <a:xfrm>
              <a:off x="2018" y="3899"/>
              <a:ext cx="1585" cy="231"/>
            </a:xfrm>
            <a:prstGeom prst="rect">
              <a:avLst/>
            </a:prstGeom>
            <a:noFill/>
            <a:ln w="38100">
              <a:noFill/>
              <a:prstDash val="dash"/>
              <a:miter lim="800000"/>
              <a:headEnd/>
              <a:tailEnd/>
            </a:ln>
          </p:spPr>
          <p:txBody>
            <a:bodyPr wrap="none">
              <a:spAutoFit/>
            </a:bodyPr>
            <a:lstStyle/>
            <a:p>
              <a:pPr algn="l"/>
              <a:r>
                <a:rPr lang="en-GB" sz="1800"/>
                <a:t>Pre-operative LVEF %</a:t>
              </a: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684213" y="692150"/>
            <a:ext cx="8135937" cy="5113338"/>
          </a:xfrm>
          <a:prstGeom prst="rect">
            <a:avLst/>
          </a:prstGeom>
          <a:noFill/>
          <a:ln w="38100">
            <a:noFill/>
            <a:prstDash val="dash"/>
            <a:miter lim="800000"/>
            <a:headEnd/>
            <a:tailEnd/>
          </a:ln>
          <a:effectLst/>
        </p:spPr>
        <p:txBody>
          <a:bodyPr>
            <a:spAutoFit/>
          </a:bodyPr>
          <a:lstStyle/>
          <a:p>
            <a:pPr>
              <a:spcBef>
                <a:spcPct val="50000"/>
              </a:spcBef>
              <a:defRPr/>
            </a:pPr>
            <a:r>
              <a:rPr lang="en-GB" sz="2800" b="1">
                <a:solidFill>
                  <a:srgbClr val="FFFF00"/>
                </a:solidFill>
                <a:effectLst>
                  <a:outerShdw blurRad="38100" dist="38100" dir="2700000" algn="tl">
                    <a:srgbClr val="000000"/>
                  </a:outerShdw>
                </a:effectLst>
              </a:rPr>
              <a:t>Imaging techniques for the assessment of patients with chronic ischaemic heart failure</a:t>
            </a:r>
            <a:r>
              <a:rPr lang="en-GB" sz="2800">
                <a:effectLst>
                  <a:outerShdw blurRad="38100" dist="38100" dir="2700000" algn="tl">
                    <a:srgbClr val="000000"/>
                  </a:outerShdw>
                </a:effectLst>
              </a:rPr>
              <a:t> </a:t>
            </a:r>
          </a:p>
          <a:p>
            <a:pPr>
              <a:spcBef>
                <a:spcPct val="50000"/>
              </a:spcBef>
              <a:defRPr/>
            </a:pPr>
            <a:endParaRPr lang="en-GB" sz="2800">
              <a:effectLst>
                <a:outerShdw blurRad="38100" dist="38100" dir="2700000" algn="tl">
                  <a:srgbClr val="000000"/>
                </a:outerShdw>
              </a:effectLst>
            </a:endParaRPr>
          </a:p>
          <a:p>
            <a:pPr>
              <a:spcBef>
                <a:spcPct val="50000"/>
              </a:spcBef>
              <a:defRPr/>
            </a:pPr>
            <a:r>
              <a:rPr lang="en-GB" sz="2400" b="1" i="1">
                <a:solidFill>
                  <a:srgbClr val="FFFF00"/>
                </a:solidFill>
                <a:effectLst>
                  <a:outerShdw blurRad="38100" dist="38100" dir="2700000" algn="tl">
                    <a:srgbClr val="000000"/>
                  </a:outerShdw>
                </a:effectLst>
              </a:rPr>
              <a:t>Report of a Study Group of the ESC</a:t>
            </a:r>
          </a:p>
          <a:p>
            <a:pPr>
              <a:spcBef>
                <a:spcPct val="50000"/>
              </a:spcBef>
              <a:defRPr/>
            </a:pPr>
            <a:endParaRPr lang="en-GB" b="1" i="1">
              <a:solidFill>
                <a:srgbClr val="FFFF00"/>
              </a:solidFill>
              <a:effectLst>
                <a:outerShdw blurRad="38100" dist="38100" dir="2700000" algn="tl">
                  <a:srgbClr val="000000"/>
                </a:outerShdw>
              </a:effectLst>
            </a:endParaRPr>
          </a:p>
          <a:p>
            <a:pPr>
              <a:spcBef>
                <a:spcPct val="50000"/>
              </a:spcBef>
              <a:defRPr/>
            </a:pPr>
            <a:r>
              <a:rPr lang="en-GB" sz="1800" b="1">
                <a:effectLst>
                  <a:outerShdw blurRad="38100" dist="38100" dir="2700000" algn="tl">
                    <a:srgbClr val="000000"/>
                  </a:outerShdw>
                </a:effectLst>
              </a:rPr>
              <a:t>SR Underwood (co-chair), JJ Bax (co-chair), J vom Dahl, </a:t>
            </a:r>
          </a:p>
          <a:p>
            <a:pPr>
              <a:spcBef>
                <a:spcPct val="50000"/>
              </a:spcBef>
              <a:defRPr/>
            </a:pPr>
            <a:r>
              <a:rPr lang="en-GB" sz="1800" b="1">
                <a:effectLst>
                  <a:outerShdw blurRad="38100" dist="38100" dir="2700000" algn="tl">
                    <a:srgbClr val="000000"/>
                  </a:outerShdw>
                </a:effectLst>
              </a:rPr>
              <a:t>MY Henein, J Knuuti, AC van Rossum, ER Schwarz, </a:t>
            </a:r>
          </a:p>
          <a:p>
            <a:pPr>
              <a:spcBef>
                <a:spcPct val="50000"/>
              </a:spcBef>
              <a:defRPr/>
            </a:pPr>
            <a:r>
              <a:rPr lang="en-GB" sz="1800" b="1">
                <a:effectLst>
                  <a:outerShdw blurRad="38100" dist="38100" dir="2700000" algn="tl">
                    <a:srgbClr val="000000"/>
                  </a:outerShdw>
                </a:effectLst>
              </a:rPr>
              <a:t>JL Vanoverschelde, EE van der Wall, W Wijns</a:t>
            </a:r>
          </a:p>
          <a:p>
            <a:pPr>
              <a:spcBef>
                <a:spcPct val="50000"/>
              </a:spcBef>
              <a:defRPr/>
            </a:pPr>
            <a:endParaRPr lang="en-GB" sz="1800" b="1">
              <a:effectLst>
                <a:outerShdw blurRad="38100" dist="38100" dir="2700000" algn="tl">
                  <a:srgbClr val="000000"/>
                </a:outerShdw>
              </a:effectLst>
            </a:endParaRPr>
          </a:p>
          <a:p>
            <a:pPr>
              <a:spcBef>
                <a:spcPct val="50000"/>
              </a:spcBef>
              <a:defRPr/>
            </a:pPr>
            <a:endParaRPr lang="en-GB" sz="1800" b="1">
              <a:effectLst>
                <a:outerShdw blurRad="38100" dist="38100" dir="2700000" algn="tl">
                  <a:srgbClr val="000000"/>
                </a:outerShdw>
              </a:effectLst>
            </a:endParaRPr>
          </a:p>
          <a:p>
            <a:pPr>
              <a:spcBef>
                <a:spcPct val="50000"/>
              </a:spcBef>
              <a:defRPr/>
            </a:pPr>
            <a:r>
              <a:rPr lang="en-GB" b="1">
                <a:effectLst>
                  <a:outerShdw blurRad="38100" dist="38100" dir="2700000" algn="tl">
                    <a:srgbClr val="000000"/>
                  </a:outerShdw>
                </a:effectLst>
              </a:rPr>
              <a:t>European Heart Journal 2004; 25: 815-36</a:t>
            </a:r>
          </a:p>
        </p:txBody>
      </p:sp>
      <p:pic>
        <p:nvPicPr>
          <p:cNvPr id="66563" name="Picture 3" descr="esc"/>
          <p:cNvPicPr>
            <a:picLocks noChangeAspect="1" noChangeArrowheads="1"/>
          </p:cNvPicPr>
          <p:nvPr/>
        </p:nvPicPr>
        <p:blipFill>
          <a:blip r:embed="rId3" cstate="print"/>
          <a:srcRect/>
          <a:stretch>
            <a:fillRect/>
          </a:stretch>
        </p:blipFill>
        <p:spPr bwMode="auto">
          <a:xfrm>
            <a:off x="7885113" y="2349500"/>
            <a:ext cx="655637" cy="601663"/>
          </a:xfrm>
          <a:prstGeom prst="rect">
            <a:avLst/>
          </a:prstGeom>
          <a:noFill/>
          <a:ln w="9525">
            <a:noFill/>
            <a:miter lim="800000"/>
            <a:headEnd/>
            <a:tailEnd/>
          </a:ln>
        </p:spPr>
      </p:pic>
      <p:pic>
        <p:nvPicPr>
          <p:cNvPr id="66564" name="Picture 4" descr="esc"/>
          <p:cNvPicPr>
            <a:picLocks noChangeAspect="1" noChangeArrowheads="1"/>
          </p:cNvPicPr>
          <p:nvPr/>
        </p:nvPicPr>
        <p:blipFill>
          <a:blip r:embed="rId3" cstate="print"/>
          <a:srcRect/>
          <a:stretch>
            <a:fillRect/>
          </a:stretch>
        </p:blipFill>
        <p:spPr bwMode="auto">
          <a:xfrm>
            <a:off x="827088" y="2349500"/>
            <a:ext cx="655637" cy="60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Text Box 2"/>
          <p:cNvSpPr txBox="1">
            <a:spLocks noChangeArrowheads="1"/>
          </p:cNvSpPr>
          <p:nvPr/>
        </p:nvSpPr>
        <p:spPr bwMode="auto">
          <a:xfrm>
            <a:off x="830263" y="2101850"/>
            <a:ext cx="1362075" cy="469900"/>
          </a:xfrm>
          <a:prstGeom prst="rect">
            <a:avLst/>
          </a:prstGeom>
          <a:solidFill>
            <a:srgbClr val="808080"/>
          </a:solidFill>
          <a:ln w="9525" algn="ctr">
            <a:noFill/>
            <a:miter lim="800000"/>
            <a:headEnd/>
            <a:tailEnd/>
          </a:ln>
        </p:spPr>
        <p:txBody>
          <a:bodyPr wrap="none" lIns="82927" tIns="41464" rIns="82927" bIns="41464">
            <a:spAutoFit/>
          </a:bodyPr>
          <a:lstStyle/>
          <a:p>
            <a:pPr defTabSz="828675" eaLnBrk="0" hangingPunct="0"/>
            <a:r>
              <a:rPr lang="en-GB" sz="2500"/>
              <a:t>viability</a:t>
            </a:r>
            <a:endParaRPr lang="en-US" sz="2500"/>
          </a:p>
        </p:txBody>
      </p:sp>
      <p:sp>
        <p:nvSpPr>
          <p:cNvPr id="1028" name="Text Box 3"/>
          <p:cNvSpPr txBox="1">
            <a:spLocks noChangeArrowheads="1"/>
          </p:cNvSpPr>
          <p:nvPr/>
        </p:nvSpPr>
        <p:spPr bwMode="auto">
          <a:xfrm>
            <a:off x="830263" y="2987675"/>
            <a:ext cx="1590675" cy="471488"/>
          </a:xfrm>
          <a:prstGeom prst="rect">
            <a:avLst/>
          </a:prstGeom>
          <a:solidFill>
            <a:srgbClr val="808080"/>
          </a:solidFill>
          <a:ln w="9525" algn="ctr">
            <a:noFill/>
            <a:miter lim="800000"/>
            <a:headEnd/>
            <a:tailEnd/>
          </a:ln>
        </p:spPr>
        <p:txBody>
          <a:bodyPr wrap="none" lIns="82927" tIns="41464" rIns="82927" bIns="41464">
            <a:spAutoFit/>
          </a:bodyPr>
          <a:lstStyle/>
          <a:p>
            <a:pPr defTabSz="828675" eaLnBrk="0" hangingPunct="0"/>
            <a:r>
              <a:rPr lang="en-GB" sz="2500"/>
              <a:t>perfusion</a:t>
            </a:r>
            <a:endParaRPr lang="en-US" sz="2500"/>
          </a:p>
        </p:txBody>
      </p:sp>
      <p:sp>
        <p:nvSpPr>
          <p:cNvPr id="1029" name="Text Box 4"/>
          <p:cNvSpPr txBox="1">
            <a:spLocks noChangeArrowheads="1"/>
          </p:cNvSpPr>
          <p:nvPr/>
        </p:nvSpPr>
        <p:spPr bwMode="auto">
          <a:xfrm>
            <a:off x="830263" y="3875088"/>
            <a:ext cx="1414462" cy="471487"/>
          </a:xfrm>
          <a:prstGeom prst="rect">
            <a:avLst/>
          </a:prstGeom>
          <a:solidFill>
            <a:srgbClr val="808080"/>
          </a:solidFill>
          <a:ln w="9525" algn="ctr">
            <a:noFill/>
            <a:miter lim="800000"/>
            <a:headEnd/>
            <a:tailEnd/>
          </a:ln>
        </p:spPr>
        <p:txBody>
          <a:bodyPr wrap="none" lIns="82927" tIns="41464" rIns="82927" bIns="41464">
            <a:spAutoFit/>
          </a:bodyPr>
          <a:lstStyle/>
          <a:p>
            <a:pPr defTabSz="828675" eaLnBrk="0" hangingPunct="0"/>
            <a:r>
              <a:rPr lang="en-GB" sz="2500"/>
              <a:t>function</a:t>
            </a:r>
            <a:endParaRPr lang="en-US" sz="2500"/>
          </a:p>
        </p:txBody>
      </p:sp>
      <p:sp>
        <p:nvSpPr>
          <p:cNvPr id="1030" name="Text Box 5"/>
          <p:cNvSpPr txBox="1">
            <a:spLocks noChangeArrowheads="1"/>
          </p:cNvSpPr>
          <p:nvPr/>
        </p:nvSpPr>
        <p:spPr bwMode="auto">
          <a:xfrm>
            <a:off x="830263" y="4762500"/>
            <a:ext cx="1344612" cy="471488"/>
          </a:xfrm>
          <a:prstGeom prst="rect">
            <a:avLst/>
          </a:prstGeom>
          <a:solidFill>
            <a:srgbClr val="808080"/>
          </a:solidFill>
          <a:ln w="9525" algn="ctr">
            <a:noFill/>
            <a:miter lim="800000"/>
            <a:headEnd/>
            <a:tailEnd/>
          </a:ln>
        </p:spPr>
        <p:txBody>
          <a:bodyPr wrap="none" lIns="82927" tIns="41464" rIns="82927" bIns="41464">
            <a:spAutoFit/>
          </a:bodyPr>
          <a:lstStyle/>
          <a:p>
            <a:pPr defTabSz="828675" eaLnBrk="0" hangingPunct="0"/>
            <a:r>
              <a:rPr lang="en-GB" sz="2500"/>
              <a:t>fibrosis</a:t>
            </a:r>
            <a:endParaRPr lang="en-US" sz="2500"/>
          </a:p>
        </p:txBody>
      </p:sp>
      <p:sp>
        <p:nvSpPr>
          <p:cNvPr id="1031" name="Text Box 6"/>
          <p:cNvSpPr txBox="1">
            <a:spLocks noChangeArrowheads="1"/>
          </p:cNvSpPr>
          <p:nvPr/>
        </p:nvSpPr>
        <p:spPr bwMode="auto">
          <a:xfrm>
            <a:off x="830263" y="5649913"/>
            <a:ext cx="1743075" cy="471487"/>
          </a:xfrm>
          <a:prstGeom prst="rect">
            <a:avLst/>
          </a:prstGeom>
          <a:solidFill>
            <a:srgbClr val="808080"/>
          </a:solidFill>
          <a:ln w="9525" algn="ctr">
            <a:noFill/>
            <a:miter lim="800000"/>
            <a:headEnd/>
            <a:tailEnd/>
          </a:ln>
        </p:spPr>
        <p:txBody>
          <a:bodyPr wrap="none" lIns="82927" tIns="41464" rIns="82927" bIns="41464">
            <a:spAutoFit/>
          </a:bodyPr>
          <a:lstStyle/>
          <a:p>
            <a:pPr defTabSz="828675" eaLnBrk="0" hangingPunct="0"/>
            <a:r>
              <a:rPr lang="en-GB" sz="2500"/>
              <a:t>coronaries</a:t>
            </a:r>
            <a:endParaRPr lang="en-US" sz="2500"/>
          </a:p>
        </p:txBody>
      </p:sp>
      <p:sp>
        <p:nvSpPr>
          <p:cNvPr id="1032" name="Text Box 7"/>
          <p:cNvSpPr txBox="1">
            <a:spLocks noChangeArrowheads="1"/>
          </p:cNvSpPr>
          <p:nvPr/>
        </p:nvSpPr>
        <p:spPr bwMode="auto">
          <a:xfrm>
            <a:off x="7451725" y="2101850"/>
            <a:ext cx="865188" cy="469900"/>
          </a:xfrm>
          <a:prstGeom prst="rect">
            <a:avLst/>
          </a:prstGeom>
          <a:solidFill>
            <a:srgbClr val="808080"/>
          </a:solidFill>
          <a:ln w="9525" algn="ctr">
            <a:noFill/>
            <a:miter lim="800000"/>
            <a:headEnd/>
            <a:tailEnd/>
          </a:ln>
        </p:spPr>
        <p:txBody>
          <a:bodyPr wrap="none" lIns="82927" tIns="41464" rIns="82927" bIns="41464">
            <a:spAutoFit/>
          </a:bodyPr>
          <a:lstStyle/>
          <a:p>
            <a:pPr algn="r" defTabSz="828675" eaLnBrk="0" hangingPunct="0"/>
            <a:r>
              <a:rPr lang="en-GB" sz="2500"/>
              <a:t>echo</a:t>
            </a:r>
            <a:endParaRPr lang="en-US" sz="2500"/>
          </a:p>
        </p:txBody>
      </p:sp>
      <p:sp>
        <p:nvSpPr>
          <p:cNvPr id="730120" name="Text Box 8"/>
          <p:cNvSpPr txBox="1">
            <a:spLocks noChangeArrowheads="1"/>
          </p:cNvSpPr>
          <p:nvPr/>
        </p:nvSpPr>
        <p:spPr bwMode="auto">
          <a:xfrm>
            <a:off x="7062788" y="3282950"/>
            <a:ext cx="1254125" cy="471488"/>
          </a:xfrm>
          <a:prstGeom prst="rect">
            <a:avLst/>
          </a:prstGeom>
          <a:solidFill>
            <a:srgbClr val="808080"/>
          </a:solidFill>
          <a:ln w="9525" algn="ctr">
            <a:noFill/>
            <a:miter lim="800000"/>
            <a:headEnd/>
            <a:tailEnd/>
          </a:ln>
        </p:spPr>
        <p:txBody>
          <a:bodyPr wrap="none" lIns="82927" tIns="41464" rIns="82927" bIns="41464">
            <a:spAutoFit/>
          </a:bodyPr>
          <a:lstStyle/>
          <a:p>
            <a:pPr algn="r" defTabSz="828675" eaLnBrk="0" hangingPunct="0"/>
            <a:r>
              <a:rPr lang="en-GB" sz="2500"/>
              <a:t>nuclear</a:t>
            </a:r>
            <a:endParaRPr lang="en-US" sz="2500"/>
          </a:p>
        </p:txBody>
      </p:sp>
      <p:sp>
        <p:nvSpPr>
          <p:cNvPr id="1034" name="Text Box 9"/>
          <p:cNvSpPr txBox="1">
            <a:spLocks noChangeArrowheads="1"/>
          </p:cNvSpPr>
          <p:nvPr/>
        </p:nvSpPr>
        <p:spPr bwMode="auto">
          <a:xfrm>
            <a:off x="6783388" y="4465638"/>
            <a:ext cx="1533525" cy="471487"/>
          </a:xfrm>
          <a:prstGeom prst="rect">
            <a:avLst/>
          </a:prstGeom>
          <a:solidFill>
            <a:srgbClr val="808080"/>
          </a:solidFill>
          <a:ln w="9525" algn="ctr">
            <a:noFill/>
            <a:miter lim="800000"/>
            <a:headEnd/>
            <a:tailEnd/>
          </a:ln>
        </p:spPr>
        <p:txBody>
          <a:bodyPr wrap="none" lIns="82927" tIns="41464" rIns="82927" bIns="41464">
            <a:spAutoFit/>
          </a:bodyPr>
          <a:lstStyle/>
          <a:p>
            <a:pPr algn="r" defTabSz="828675" eaLnBrk="0" hangingPunct="0"/>
            <a:r>
              <a:rPr lang="en-GB" sz="2500"/>
              <a:t>X-ray CT</a:t>
            </a:r>
            <a:endParaRPr lang="en-US" sz="2500"/>
          </a:p>
        </p:txBody>
      </p:sp>
      <p:sp>
        <p:nvSpPr>
          <p:cNvPr id="1035" name="Text Box 10"/>
          <p:cNvSpPr txBox="1">
            <a:spLocks noChangeArrowheads="1"/>
          </p:cNvSpPr>
          <p:nvPr/>
        </p:nvSpPr>
        <p:spPr bwMode="auto">
          <a:xfrm>
            <a:off x="7486650" y="5649913"/>
            <a:ext cx="830263" cy="471487"/>
          </a:xfrm>
          <a:prstGeom prst="rect">
            <a:avLst/>
          </a:prstGeom>
          <a:solidFill>
            <a:srgbClr val="808080"/>
          </a:solidFill>
          <a:ln w="9525" algn="ctr">
            <a:noFill/>
            <a:miter lim="800000"/>
            <a:headEnd/>
            <a:tailEnd/>
          </a:ln>
        </p:spPr>
        <p:txBody>
          <a:bodyPr wrap="none" lIns="82927" tIns="41464" rIns="82927" bIns="41464">
            <a:spAutoFit/>
          </a:bodyPr>
          <a:lstStyle/>
          <a:p>
            <a:pPr algn="r" defTabSz="828675" eaLnBrk="0" hangingPunct="0"/>
            <a:r>
              <a:rPr lang="en-GB" sz="2500"/>
              <a:t>MRI</a:t>
            </a:r>
            <a:endParaRPr lang="en-US" sz="2500"/>
          </a:p>
        </p:txBody>
      </p:sp>
      <p:cxnSp>
        <p:nvCxnSpPr>
          <p:cNvPr id="1036" name="AutoShape 11"/>
          <p:cNvCxnSpPr>
            <a:cxnSpLocks noChangeShapeType="1"/>
            <a:stCxn id="1032" idx="1"/>
            <a:endCxn id="1029" idx="3"/>
          </p:cNvCxnSpPr>
          <p:nvPr/>
        </p:nvCxnSpPr>
        <p:spPr bwMode="auto">
          <a:xfrm flipH="1">
            <a:off x="2244725" y="2336800"/>
            <a:ext cx="5207000" cy="1774825"/>
          </a:xfrm>
          <a:prstGeom prst="straightConnector1">
            <a:avLst/>
          </a:prstGeom>
          <a:noFill/>
          <a:ln w="28575">
            <a:solidFill>
              <a:schemeClr val="bg1"/>
            </a:solidFill>
            <a:round/>
            <a:headEnd/>
            <a:tailEnd type="stealth" w="lg" len="lg"/>
          </a:ln>
        </p:spPr>
      </p:cxnSp>
      <p:cxnSp>
        <p:nvCxnSpPr>
          <p:cNvPr id="1037" name="AutoShape 12"/>
          <p:cNvCxnSpPr>
            <a:cxnSpLocks noChangeShapeType="1"/>
            <a:stCxn id="730120" idx="1"/>
            <a:endCxn id="730114" idx="3"/>
          </p:cNvCxnSpPr>
          <p:nvPr/>
        </p:nvCxnSpPr>
        <p:spPr bwMode="auto">
          <a:xfrm flipH="1" flipV="1">
            <a:off x="2192338" y="2336800"/>
            <a:ext cx="4870450" cy="1182688"/>
          </a:xfrm>
          <a:prstGeom prst="straightConnector1">
            <a:avLst/>
          </a:prstGeom>
          <a:noFill/>
          <a:ln w="28575">
            <a:solidFill>
              <a:schemeClr val="bg1"/>
            </a:solidFill>
            <a:round/>
            <a:headEnd/>
            <a:tailEnd type="stealth" w="lg" len="lg"/>
          </a:ln>
        </p:spPr>
      </p:cxnSp>
      <p:cxnSp>
        <p:nvCxnSpPr>
          <p:cNvPr id="1038" name="AutoShape 13"/>
          <p:cNvCxnSpPr>
            <a:cxnSpLocks noChangeShapeType="1"/>
            <a:stCxn id="730120" idx="1"/>
            <a:endCxn id="1028" idx="3"/>
          </p:cNvCxnSpPr>
          <p:nvPr/>
        </p:nvCxnSpPr>
        <p:spPr bwMode="auto">
          <a:xfrm flipH="1" flipV="1">
            <a:off x="2420938" y="3224213"/>
            <a:ext cx="4641850" cy="295275"/>
          </a:xfrm>
          <a:prstGeom prst="straightConnector1">
            <a:avLst/>
          </a:prstGeom>
          <a:noFill/>
          <a:ln w="28575">
            <a:solidFill>
              <a:schemeClr val="bg1"/>
            </a:solidFill>
            <a:round/>
            <a:headEnd/>
            <a:tailEnd type="stealth" w="lg" len="lg"/>
          </a:ln>
        </p:spPr>
      </p:cxnSp>
      <p:cxnSp>
        <p:nvCxnSpPr>
          <p:cNvPr id="1039" name="AutoShape 14"/>
          <p:cNvCxnSpPr>
            <a:cxnSpLocks noChangeShapeType="1"/>
            <a:stCxn id="730120" idx="1"/>
            <a:endCxn id="1029" idx="3"/>
          </p:cNvCxnSpPr>
          <p:nvPr/>
        </p:nvCxnSpPr>
        <p:spPr bwMode="auto">
          <a:xfrm flipH="1">
            <a:off x="2244725" y="3519488"/>
            <a:ext cx="4818063" cy="592137"/>
          </a:xfrm>
          <a:prstGeom prst="straightConnector1">
            <a:avLst/>
          </a:prstGeom>
          <a:noFill/>
          <a:ln w="28575">
            <a:solidFill>
              <a:schemeClr val="bg1"/>
            </a:solidFill>
            <a:round/>
            <a:headEnd/>
            <a:tailEnd type="stealth" w="lg" len="lg"/>
          </a:ln>
        </p:spPr>
      </p:cxnSp>
      <p:cxnSp>
        <p:nvCxnSpPr>
          <p:cNvPr id="1040" name="AutoShape 15"/>
          <p:cNvCxnSpPr>
            <a:cxnSpLocks noChangeShapeType="1"/>
            <a:stCxn id="1034" idx="1"/>
            <a:endCxn id="1031" idx="3"/>
          </p:cNvCxnSpPr>
          <p:nvPr/>
        </p:nvCxnSpPr>
        <p:spPr bwMode="auto">
          <a:xfrm flipH="1">
            <a:off x="2573338" y="4702175"/>
            <a:ext cx="4210050" cy="1184275"/>
          </a:xfrm>
          <a:prstGeom prst="straightConnector1">
            <a:avLst/>
          </a:prstGeom>
          <a:noFill/>
          <a:ln w="28575">
            <a:solidFill>
              <a:schemeClr val="bg1"/>
            </a:solidFill>
            <a:round/>
            <a:headEnd/>
            <a:tailEnd type="stealth" w="lg" len="lg"/>
          </a:ln>
        </p:spPr>
      </p:cxnSp>
      <p:cxnSp>
        <p:nvCxnSpPr>
          <p:cNvPr id="1041" name="AutoShape 16"/>
          <p:cNvCxnSpPr>
            <a:cxnSpLocks noChangeShapeType="1"/>
            <a:stCxn id="1034" idx="1"/>
            <a:endCxn id="1029" idx="3"/>
          </p:cNvCxnSpPr>
          <p:nvPr/>
        </p:nvCxnSpPr>
        <p:spPr bwMode="auto">
          <a:xfrm flipH="1" flipV="1">
            <a:off x="2244725" y="4111625"/>
            <a:ext cx="4538663" cy="590550"/>
          </a:xfrm>
          <a:prstGeom prst="straightConnector1">
            <a:avLst/>
          </a:prstGeom>
          <a:noFill/>
          <a:ln w="28575">
            <a:solidFill>
              <a:schemeClr val="bg1"/>
            </a:solidFill>
            <a:round/>
            <a:headEnd/>
            <a:tailEnd type="stealth" w="lg" len="lg"/>
          </a:ln>
        </p:spPr>
      </p:cxnSp>
      <p:cxnSp>
        <p:nvCxnSpPr>
          <p:cNvPr id="730129" name="AutoShape 17"/>
          <p:cNvCxnSpPr>
            <a:cxnSpLocks noChangeShapeType="1"/>
            <a:stCxn id="1034" idx="1"/>
            <a:endCxn id="1030" idx="3"/>
          </p:cNvCxnSpPr>
          <p:nvPr/>
        </p:nvCxnSpPr>
        <p:spPr bwMode="auto">
          <a:xfrm flipH="1">
            <a:off x="2174875" y="4702175"/>
            <a:ext cx="4608513" cy="296863"/>
          </a:xfrm>
          <a:prstGeom prst="straightConnector1">
            <a:avLst/>
          </a:prstGeom>
          <a:noFill/>
          <a:ln w="28575">
            <a:solidFill>
              <a:schemeClr val="bg2"/>
            </a:solidFill>
            <a:prstDash val="dash"/>
            <a:round/>
            <a:headEnd/>
            <a:tailEnd type="stealth" w="lg" len="lg"/>
          </a:ln>
        </p:spPr>
      </p:cxnSp>
      <p:cxnSp>
        <p:nvCxnSpPr>
          <p:cNvPr id="1043" name="AutoShape 18"/>
          <p:cNvCxnSpPr>
            <a:cxnSpLocks noChangeShapeType="1"/>
            <a:stCxn id="1035" idx="1"/>
          </p:cNvCxnSpPr>
          <p:nvPr/>
        </p:nvCxnSpPr>
        <p:spPr bwMode="auto">
          <a:xfrm flipH="1" flipV="1">
            <a:off x="2268538" y="4149725"/>
            <a:ext cx="5218112" cy="1736725"/>
          </a:xfrm>
          <a:prstGeom prst="straightConnector1">
            <a:avLst/>
          </a:prstGeom>
          <a:noFill/>
          <a:ln w="28575">
            <a:solidFill>
              <a:schemeClr val="bg1"/>
            </a:solidFill>
            <a:round/>
            <a:headEnd/>
            <a:tailEnd type="stealth" w="lg" len="lg"/>
          </a:ln>
        </p:spPr>
      </p:cxnSp>
      <p:cxnSp>
        <p:nvCxnSpPr>
          <p:cNvPr id="1044" name="AutoShape 19"/>
          <p:cNvCxnSpPr>
            <a:cxnSpLocks noChangeShapeType="1"/>
            <a:stCxn id="1035" idx="1"/>
            <a:endCxn id="1030" idx="3"/>
          </p:cNvCxnSpPr>
          <p:nvPr/>
        </p:nvCxnSpPr>
        <p:spPr bwMode="auto">
          <a:xfrm flipH="1" flipV="1">
            <a:off x="2174875" y="4999038"/>
            <a:ext cx="5311775" cy="887412"/>
          </a:xfrm>
          <a:prstGeom prst="straightConnector1">
            <a:avLst/>
          </a:prstGeom>
          <a:noFill/>
          <a:ln w="28575">
            <a:solidFill>
              <a:schemeClr val="bg1"/>
            </a:solidFill>
            <a:round/>
            <a:headEnd/>
            <a:tailEnd type="stealth" w="lg" len="lg"/>
          </a:ln>
        </p:spPr>
      </p:cxnSp>
      <p:cxnSp>
        <p:nvCxnSpPr>
          <p:cNvPr id="730132" name="AutoShape 20"/>
          <p:cNvCxnSpPr>
            <a:cxnSpLocks noChangeShapeType="1"/>
            <a:stCxn id="1035" idx="1"/>
            <a:endCxn id="1031" idx="3"/>
          </p:cNvCxnSpPr>
          <p:nvPr/>
        </p:nvCxnSpPr>
        <p:spPr bwMode="auto">
          <a:xfrm flipH="1">
            <a:off x="2573338" y="5886450"/>
            <a:ext cx="4913312" cy="0"/>
          </a:xfrm>
          <a:prstGeom prst="straightConnector1">
            <a:avLst/>
          </a:prstGeom>
          <a:noFill/>
          <a:ln w="28575">
            <a:solidFill>
              <a:schemeClr val="bg2"/>
            </a:solidFill>
            <a:prstDash val="dash"/>
            <a:round/>
            <a:headEnd/>
            <a:tailEnd type="stealth" w="lg" len="lg"/>
          </a:ln>
        </p:spPr>
      </p:cxnSp>
      <p:cxnSp>
        <p:nvCxnSpPr>
          <p:cNvPr id="730133" name="AutoShape 21"/>
          <p:cNvCxnSpPr>
            <a:cxnSpLocks noChangeShapeType="1"/>
            <a:stCxn id="1032" idx="1"/>
            <a:endCxn id="1028" idx="3"/>
          </p:cNvCxnSpPr>
          <p:nvPr/>
        </p:nvCxnSpPr>
        <p:spPr bwMode="auto">
          <a:xfrm flipH="1">
            <a:off x="2420938" y="2336800"/>
            <a:ext cx="5030787" cy="887413"/>
          </a:xfrm>
          <a:prstGeom prst="straightConnector1">
            <a:avLst/>
          </a:prstGeom>
          <a:noFill/>
          <a:ln w="28575">
            <a:solidFill>
              <a:schemeClr val="bg2"/>
            </a:solidFill>
            <a:prstDash val="dash"/>
            <a:round/>
            <a:headEnd/>
            <a:tailEnd type="stealth" w="lg" len="lg"/>
          </a:ln>
        </p:spPr>
      </p:cxnSp>
      <p:cxnSp>
        <p:nvCxnSpPr>
          <p:cNvPr id="730134" name="AutoShape 22"/>
          <p:cNvCxnSpPr>
            <a:cxnSpLocks noChangeShapeType="1"/>
            <a:stCxn id="1035" idx="1"/>
            <a:endCxn id="1028" idx="3"/>
          </p:cNvCxnSpPr>
          <p:nvPr/>
        </p:nvCxnSpPr>
        <p:spPr bwMode="auto">
          <a:xfrm flipH="1" flipV="1">
            <a:off x="2420938" y="3224213"/>
            <a:ext cx="5065712" cy="2662237"/>
          </a:xfrm>
          <a:prstGeom prst="straightConnector1">
            <a:avLst/>
          </a:prstGeom>
          <a:noFill/>
          <a:ln w="28575">
            <a:solidFill>
              <a:schemeClr val="bg2"/>
            </a:solidFill>
            <a:prstDash val="dash"/>
            <a:round/>
            <a:headEnd/>
            <a:tailEnd type="stealth" w="lg" len="lg"/>
          </a:ln>
        </p:spPr>
      </p:cxnSp>
      <p:cxnSp>
        <p:nvCxnSpPr>
          <p:cNvPr id="730135" name="AutoShape 23"/>
          <p:cNvCxnSpPr>
            <a:cxnSpLocks noChangeShapeType="1"/>
            <a:stCxn id="1034" idx="1"/>
            <a:endCxn id="1028" idx="3"/>
          </p:cNvCxnSpPr>
          <p:nvPr/>
        </p:nvCxnSpPr>
        <p:spPr bwMode="auto">
          <a:xfrm flipH="1" flipV="1">
            <a:off x="2420938" y="3224213"/>
            <a:ext cx="4362450" cy="1477962"/>
          </a:xfrm>
          <a:prstGeom prst="straightConnector1">
            <a:avLst/>
          </a:prstGeom>
          <a:noFill/>
          <a:ln w="28575">
            <a:solidFill>
              <a:schemeClr val="bg2"/>
            </a:solidFill>
            <a:prstDash val="dash"/>
            <a:round/>
            <a:headEnd/>
            <a:tailEnd type="stealth" w="lg" len="lg"/>
          </a:ln>
        </p:spPr>
      </p:cxnSp>
      <p:cxnSp>
        <p:nvCxnSpPr>
          <p:cNvPr id="730136" name="AutoShape 24"/>
          <p:cNvCxnSpPr>
            <a:cxnSpLocks noChangeShapeType="1"/>
            <a:stCxn id="1032" idx="1"/>
            <a:endCxn id="1030" idx="3"/>
          </p:cNvCxnSpPr>
          <p:nvPr/>
        </p:nvCxnSpPr>
        <p:spPr bwMode="auto">
          <a:xfrm flipH="1">
            <a:off x="2174875" y="2336800"/>
            <a:ext cx="5276850" cy="2662238"/>
          </a:xfrm>
          <a:prstGeom prst="straightConnector1">
            <a:avLst/>
          </a:prstGeom>
          <a:noFill/>
          <a:ln w="28575">
            <a:solidFill>
              <a:schemeClr val="bg2"/>
            </a:solidFill>
            <a:prstDash val="dash"/>
            <a:round/>
            <a:headEnd/>
            <a:tailEnd type="stealth" w="lg" len="lg"/>
          </a:ln>
        </p:spPr>
      </p:cxnSp>
      <p:graphicFrame>
        <p:nvGraphicFramePr>
          <p:cNvPr id="730137" name="Object 2"/>
          <p:cNvGraphicFramePr>
            <a:graphicFrameLocks noGrp="1" noChangeAspect="1"/>
          </p:cNvGraphicFramePr>
          <p:nvPr>
            <p:ph idx="1"/>
          </p:nvPr>
        </p:nvGraphicFramePr>
        <p:xfrm>
          <a:off x="3722688" y="1984375"/>
          <a:ext cx="1701800" cy="1752600"/>
        </p:xfrm>
        <a:graphic>
          <a:graphicData uri="http://schemas.openxmlformats.org/presentationml/2006/ole">
            <mc:AlternateContent xmlns:mc="http://schemas.openxmlformats.org/markup-compatibility/2006">
              <mc:Choice xmlns:v="urn:schemas-microsoft-com:vml" Requires="v">
                <p:oleObj spid="_x0000_s1032" name="Image" r:id="rId4" imgW="1028571" imgH="964739" progId="">
                  <p:embed/>
                </p:oleObj>
              </mc:Choice>
              <mc:Fallback>
                <p:oleObj name="Image" r:id="rId4" imgW="1028571" imgH="96473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688" y="1984375"/>
                        <a:ext cx="1701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prstDash val="dash"/>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0138" name="Text Box 26"/>
          <p:cNvSpPr txBox="1">
            <a:spLocks noChangeArrowheads="1"/>
          </p:cNvSpPr>
          <p:nvPr/>
        </p:nvSpPr>
        <p:spPr bwMode="auto">
          <a:xfrm>
            <a:off x="900113" y="620713"/>
            <a:ext cx="7272337" cy="8715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38100">
            <a:noFill/>
            <a:prstDash val="dash"/>
            <a:miter lim="800000"/>
            <a:headEnd/>
            <a:tailEnd/>
          </a:ln>
          <a:effectLst/>
        </p:spPr>
        <p:txBody>
          <a:bodyPr anchor="ctr" anchorCtr="1"/>
          <a:lstStyle/>
          <a:p>
            <a:pPr>
              <a:spcBef>
                <a:spcPct val="50000"/>
              </a:spcBef>
              <a:defRPr/>
            </a:pPr>
            <a:r>
              <a:rPr lang="en-GB" sz="3200" b="1" dirty="0">
                <a:solidFill>
                  <a:srgbClr val="FFFF00"/>
                </a:solidFill>
                <a:effectLst>
                  <a:outerShdw blurRad="38100" dist="38100" dir="2700000" algn="tl">
                    <a:srgbClr val="000000"/>
                  </a:outerShdw>
                </a:effectLst>
              </a:rPr>
              <a:t>Imaging the Failing heart</a:t>
            </a:r>
            <a:endParaRPr lang="en-US" sz="3200" b="1"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0133"/>
                                        </p:tgtEl>
                                        <p:attrNameLst>
                                          <p:attrName>style.visibility</p:attrName>
                                        </p:attrNameLst>
                                      </p:cBhvr>
                                      <p:to>
                                        <p:strVal val="visible"/>
                                      </p:to>
                                    </p:set>
                                    <p:animEffect transition="in" filter="fade">
                                      <p:cBhvr>
                                        <p:cTn id="7" dur="1000"/>
                                        <p:tgtEl>
                                          <p:spTgt spid="730133"/>
                                        </p:tgtEl>
                                      </p:cBhvr>
                                    </p:animEffect>
                                  </p:childTnLst>
                                </p:cTn>
                              </p:par>
                              <p:par>
                                <p:cTn id="8" presetID="10" presetClass="entr" presetSubtype="0" fill="hold" nodeType="withEffect">
                                  <p:stCondLst>
                                    <p:cond delay="0"/>
                                  </p:stCondLst>
                                  <p:childTnLst>
                                    <p:set>
                                      <p:cBhvr>
                                        <p:cTn id="9" dur="1" fill="hold">
                                          <p:stCondLst>
                                            <p:cond delay="0"/>
                                          </p:stCondLst>
                                        </p:cTn>
                                        <p:tgtEl>
                                          <p:spTgt spid="730135"/>
                                        </p:tgtEl>
                                        <p:attrNameLst>
                                          <p:attrName>style.visibility</p:attrName>
                                        </p:attrNameLst>
                                      </p:cBhvr>
                                      <p:to>
                                        <p:strVal val="visible"/>
                                      </p:to>
                                    </p:set>
                                    <p:animEffect transition="in" filter="fade">
                                      <p:cBhvr>
                                        <p:cTn id="10" dur="1000"/>
                                        <p:tgtEl>
                                          <p:spTgt spid="730135"/>
                                        </p:tgtEl>
                                      </p:cBhvr>
                                    </p:animEffect>
                                  </p:childTnLst>
                                </p:cTn>
                              </p:par>
                              <p:par>
                                <p:cTn id="11" presetID="10" presetClass="entr" presetSubtype="0" fill="hold" nodeType="withEffect">
                                  <p:stCondLst>
                                    <p:cond delay="0"/>
                                  </p:stCondLst>
                                  <p:childTnLst>
                                    <p:set>
                                      <p:cBhvr>
                                        <p:cTn id="12" dur="1" fill="hold">
                                          <p:stCondLst>
                                            <p:cond delay="0"/>
                                          </p:stCondLst>
                                        </p:cTn>
                                        <p:tgtEl>
                                          <p:spTgt spid="730129"/>
                                        </p:tgtEl>
                                        <p:attrNameLst>
                                          <p:attrName>style.visibility</p:attrName>
                                        </p:attrNameLst>
                                      </p:cBhvr>
                                      <p:to>
                                        <p:strVal val="visible"/>
                                      </p:to>
                                    </p:set>
                                    <p:animEffect transition="in" filter="fade">
                                      <p:cBhvr>
                                        <p:cTn id="13" dur="1000"/>
                                        <p:tgtEl>
                                          <p:spTgt spid="730129"/>
                                        </p:tgtEl>
                                      </p:cBhvr>
                                    </p:animEffect>
                                  </p:childTnLst>
                                </p:cTn>
                              </p:par>
                              <p:par>
                                <p:cTn id="14" presetID="10" presetClass="entr" presetSubtype="0" fill="hold" nodeType="withEffect">
                                  <p:stCondLst>
                                    <p:cond delay="0"/>
                                  </p:stCondLst>
                                  <p:childTnLst>
                                    <p:set>
                                      <p:cBhvr>
                                        <p:cTn id="15" dur="1" fill="hold">
                                          <p:stCondLst>
                                            <p:cond delay="0"/>
                                          </p:stCondLst>
                                        </p:cTn>
                                        <p:tgtEl>
                                          <p:spTgt spid="730134"/>
                                        </p:tgtEl>
                                        <p:attrNameLst>
                                          <p:attrName>style.visibility</p:attrName>
                                        </p:attrNameLst>
                                      </p:cBhvr>
                                      <p:to>
                                        <p:strVal val="visible"/>
                                      </p:to>
                                    </p:set>
                                    <p:animEffect transition="in" filter="fade">
                                      <p:cBhvr>
                                        <p:cTn id="16" dur="1000"/>
                                        <p:tgtEl>
                                          <p:spTgt spid="730134"/>
                                        </p:tgtEl>
                                      </p:cBhvr>
                                    </p:animEffect>
                                  </p:childTnLst>
                                </p:cTn>
                              </p:par>
                              <p:par>
                                <p:cTn id="17" presetID="10" presetClass="entr" presetSubtype="0" fill="hold" nodeType="withEffect">
                                  <p:stCondLst>
                                    <p:cond delay="0"/>
                                  </p:stCondLst>
                                  <p:childTnLst>
                                    <p:set>
                                      <p:cBhvr>
                                        <p:cTn id="18" dur="1" fill="hold">
                                          <p:stCondLst>
                                            <p:cond delay="0"/>
                                          </p:stCondLst>
                                        </p:cTn>
                                        <p:tgtEl>
                                          <p:spTgt spid="730136"/>
                                        </p:tgtEl>
                                        <p:attrNameLst>
                                          <p:attrName>style.visibility</p:attrName>
                                        </p:attrNameLst>
                                      </p:cBhvr>
                                      <p:to>
                                        <p:strVal val="visible"/>
                                      </p:to>
                                    </p:set>
                                    <p:animEffect transition="in" filter="fade">
                                      <p:cBhvr>
                                        <p:cTn id="19" dur="2000"/>
                                        <p:tgtEl>
                                          <p:spTgt spid="730136"/>
                                        </p:tgtEl>
                                      </p:cBhvr>
                                    </p:animEffect>
                                  </p:childTnLst>
                                </p:cTn>
                              </p:par>
                              <p:par>
                                <p:cTn id="20" presetID="10" presetClass="entr" presetSubtype="0" fill="hold" nodeType="withEffect">
                                  <p:stCondLst>
                                    <p:cond delay="0"/>
                                  </p:stCondLst>
                                  <p:childTnLst>
                                    <p:set>
                                      <p:cBhvr>
                                        <p:cTn id="21" dur="1" fill="hold">
                                          <p:stCondLst>
                                            <p:cond delay="0"/>
                                          </p:stCondLst>
                                        </p:cTn>
                                        <p:tgtEl>
                                          <p:spTgt spid="730132"/>
                                        </p:tgtEl>
                                        <p:attrNameLst>
                                          <p:attrName>style.visibility</p:attrName>
                                        </p:attrNameLst>
                                      </p:cBhvr>
                                      <p:to>
                                        <p:strVal val="visible"/>
                                      </p:to>
                                    </p:set>
                                    <p:animEffect transition="in" filter="fade">
                                      <p:cBhvr>
                                        <p:cTn id="22" dur="2000"/>
                                        <p:tgtEl>
                                          <p:spTgt spid="73013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mph" presetSubtype="1" grpId="0" nodeType="clickEffect">
                                  <p:stCondLst>
                                    <p:cond delay="0"/>
                                  </p:stCondLst>
                                  <p:childTnLst>
                                    <p:set>
                                      <p:cBhvr override="childStyle">
                                        <p:cTn id="26" dur="indefinite"/>
                                        <p:tgtEl>
                                          <p:spTgt spid="730114"/>
                                        </p:tgtEl>
                                        <p:attrNameLst>
                                          <p:attrName>style.fontStyle</p:attrName>
                                        </p:attrNameLst>
                                      </p:cBhvr>
                                      <p:to>
                                        <p:strVal val="normal"/>
                                      </p:to>
                                    </p:set>
                                    <p:set>
                                      <p:cBhvr override="childStyle">
                                        <p:cTn id="27" dur="indefinite"/>
                                        <p:tgtEl>
                                          <p:spTgt spid="730114"/>
                                        </p:tgtEl>
                                        <p:attrNameLst>
                                          <p:attrName>style.fontWeight</p:attrName>
                                        </p:attrNameLst>
                                      </p:cBhvr>
                                      <p:to>
                                        <p:strVal val="bold"/>
                                      </p:to>
                                    </p:set>
                                    <p:set>
                                      <p:cBhvr override="childStyle">
                                        <p:cTn id="28" dur="indefinite"/>
                                        <p:tgtEl>
                                          <p:spTgt spid="730114"/>
                                        </p:tgtEl>
                                        <p:attrNameLst>
                                          <p:attrName>style.textDecorationUnderline</p:attrName>
                                        </p:attrNameLst>
                                      </p:cBhvr>
                                      <p:to>
                                        <p:strVal val="false"/>
                                      </p:to>
                                    </p:set>
                                  </p:childTnLst>
                                </p:cTn>
                              </p:par>
                              <p:par>
                                <p:cTn id="29" presetID="5" presetClass="emph" presetSubtype="1" grpId="0" nodeType="withEffect">
                                  <p:stCondLst>
                                    <p:cond delay="0"/>
                                  </p:stCondLst>
                                  <p:childTnLst>
                                    <p:set>
                                      <p:cBhvr override="childStyle">
                                        <p:cTn id="30" dur="indefinite"/>
                                        <p:tgtEl>
                                          <p:spTgt spid="730120"/>
                                        </p:tgtEl>
                                        <p:attrNameLst>
                                          <p:attrName>style.fontStyle</p:attrName>
                                        </p:attrNameLst>
                                      </p:cBhvr>
                                      <p:to>
                                        <p:strVal val="normal"/>
                                      </p:to>
                                    </p:set>
                                    <p:set>
                                      <p:cBhvr override="childStyle">
                                        <p:cTn id="31" dur="indefinite"/>
                                        <p:tgtEl>
                                          <p:spTgt spid="730120"/>
                                        </p:tgtEl>
                                        <p:attrNameLst>
                                          <p:attrName>style.fontWeight</p:attrName>
                                        </p:attrNameLst>
                                      </p:cBhvr>
                                      <p:to>
                                        <p:strVal val="bold"/>
                                      </p:to>
                                    </p:set>
                                    <p:set>
                                      <p:cBhvr override="childStyle">
                                        <p:cTn id="32" dur="indefinite"/>
                                        <p:tgtEl>
                                          <p:spTgt spid="730120"/>
                                        </p:tgtEl>
                                        <p:attrNameLst>
                                          <p:attrName>style.textDecorationUnderline</p:attrName>
                                        </p:attrNameLst>
                                      </p:cBhvr>
                                      <p:to>
                                        <p:strVal val="false"/>
                                      </p:to>
                                    </p:set>
                                  </p:childTnLst>
                                </p:cTn>
                              </p:par>
                              <p:par>
                                <p:cTn id="33" presetID="1" presetClass="emph" presetSubtype="2" fill="hold" nodeType="withEffect">
                                  <p:stCondLst>
                                    <p:cond delay="0"/>
                                  </p:stCondLst>
                                  <p:childTnLst>
                                    <p:animClr clrSpc="rgb" dir="cw">
                                      <p:cBhvr>
                                        <p:cTn id="34" dur="1000" fill="hold"/>
                                        <p:tgtEl>
                                          <p:spTgt spid="730114"/>
                                        </p:tgtEl>
                                        <p:attrNameLst>
                                          <p:attrName>fillcolor</p:attrName>
                                        </p:attrNameLst>
                                      </p:cBhvr>
                                      <p:to>
                                        <a:schemeClr val="accent1"/>
                                      </p:to>
                                    </p:animClr>
                                    <p:set>
                                      <p:cBhvr>
                                        <p:cTn id="35" dur="1000" fill="hold"/>
                                        <p:tgtEl>
                                          <p:spTgt spid="730114"/>
                                        </p:tgtEl>
                                        <p:attrNameLst>
                                          <p:attrName>fill.type</p:attrName>
                                        </p:attrNameLst>
                                      </p:cBhvr>
                                      <p:to>
                                        <p:strVal val="solid"/>
                                      </p:to>
                                    </p:set>
                                    <p:set>
                                      <p:cBhvr>
                                        <p:cTn id="36" dur="1000" fill="hold"/>
                                        <p:tgtEl>
                                          <p:spTgt spid="730114"/>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1000" fill="hold"/>
                                        <p:tgtEl>
                                          <p:spTgt spid="730120"/>
                                        </p:tgtEl>
                                        <p:attrNameLst>
                                          <p:attrName>fillcolor</p:attrName>
                                        </p:attrNameLst>
                                      </p:cBhvr>
                                      <p:to>
                                        <a:schemeClr val="accent1"/>
                                      </p:to>
                                    </p:animClr>
                                    <p:set>
                                      <p:cBhvr>
                                        <p:cTn id="39" dur="1000" fill="hold"/>
                                        <p:tgtEl>
                                          <p:spTgt spid="730120"/>
                                        </p:tgtEl>
                                        <p:attrNameLst>
                                          <p:attrName>fill.type</p:attrName>
                                        </p:attrNameLst>
                                      </p:cBhvr>
                                      <p:to>
                                        <p:strVal val="solid"/>
                                      </p:to>
                                    </p:set>
                                    <p:set>
                                      <p:cBhvr>
                                        <p:cTn id="40" dur="1000" fill="hold"/>
                                        <p:tgtEl>
                                          <p:spTgt spid="730120"/>
                                        </p:tgtEl>
                                        <p:attrNameLst>
                                          <p:attrName>fill.on</p:attrName>
                                        </p:attrNameLst>
                                      </p:cBhvr>
                                      <p:to>
                                        <p:strVal val="true"/>
                                      </p:to>
                                    </p:set>
                                  </p:childTnLst>
                                </p:cTn>
                              </p:par>
                              <p:par>
                                <p:cTn id="41" presetID="10" presetClass="entr" presetSubtype="0" fill="hold" nodeType="withEffect">
                                  <p:stCondLst>
                                    <p:cond delay="0"/>
                                  </p:stCondLst>
                                  <p:childTnLst>
                                    <p:set>
                                      <p:cBhvr>
                                        <p:cTn id="42" dur="1" fill="hold">
                                          <p:stCondLst>
                                            <p:cond delay="0"/>
                                          </p:stCondLst>
                                        </p:cTn>
                                        <p:tgtEl>
                                          <p:spTgt spid="730137"/>
                                        </p:tgtEl>
                                        <p:attrNameLst>
                                          <p:attrName>style.visibility</p:attrName>
                                        </p:attrNameLst>
                                      </p:cBhvr>
                                      <p:to>
                                        <p:strVal val="visible"/>
                                      </p:to>
                                    </p:set>
                                    <p:animEffect transition="in" filter="fade">
                                      <p:cBhvr>
                                        <p:cTn id="43" dur="2000"/>
                                        <p:tgtEl>
                                          <p:spTgt spid="730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4" grpId="0" animBg="1"/>
      <p:bldP spid="73012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52413" y="547688"/>
            <a:ext cx="1919287" cy="400050"/>
          </a:xfrm>
          <a:prstGeom prst="rect">
            <a:avLst/>
          </a:prstGeom>
          <a:noFill/>
          <a:ln w="12700">
            <a:solidFill>
              <a:schemeClr val="bg1"/>
            </a:solidFill>
            <a:miter lim="800000"/>
            <a:headEnd/>
            <a:tailEnd/>
          </a:ln>
        </p:spPr>
        <p:txBody>
          <a:bodyPr anchor="ctr" anchorCtr="1"/>
          <a:lstStyle/>
          <a:p>
            <a:pPr>
              <a:spcBef>
                <a:spcPct val="50000"/>
              </a:spcBef>
            </a:pPr>
            <a:r>
              <a:rPr lang="en-GB" sz="1200"/>
              <a:t>CAD likely?</a:t>
            </a:r>
          </a:p>
        </p:txBody>
      </p:sp>
      <p:sp>
        <p:nvSpPr>
          <p:cNvPr id="67587" name="Text Box 3"/>
          <p:cNvSpPr txBox="1">
            <a:spLocks noChangeArrowheads="1"/>
          </p:cNvSpPr>
          <p:nvPr/>
        </p:nvSpPr>
        <p:spPr bwMode="auto">
          <a:xfrm>
            <a:off x="3567113" y="547688"/>
            <a:ext cx="1919287" cy="400050"/>
          </a:xfrm>
          <a:prstGeom prst="rect">
            <a:avLst/>
          </a:prstGeom>
          <a:noFill/>
          <a:ln w="12700">
            <a:solidFill>
              <a:schemeClr val="bg1"/>
            </a:solidFill>
            <a:miter lim="800000"/>
            <a:headEnd/>
            <a:tailEnd/>
          </a:ln>
        </p:spPr>
        <p:txBody>
          <a:bodyPr anchor="ctr" anchorCtr="1"/>
          <a:lstStyle/>
          <a:p>
            <a:pPr>
              <a:spcBef>
                <a:spcPct val="50000"/>
              </a:spcBef>
            </a:pPr>
            <a:r>
              <a:rPr lang="en-GB" sz="1200"/>
              <a:t>Main symptom?</a:t>
            </a:r>
          </a:p>
        </p:txBody>
      </p:sp>
      <p:sp>
        <p:nvSpPr>
          <p:cNvPr id="67588" name="Text Box 4"/>
          <p:cNvSpPr txBox="1">
            <a:spLocks noChangeArrowheads="1"/>
          </p:cNvSpPr>
          <p:nvPr/>
        </p:nvSpPr>
        <p:spPr bwMode="auto">
          <a:xfrm>
            <a:off x="6881813" y="547688"/>
            <a:ext cx="1919287" cy="400050"/>
          </a:xfrm>
          <a:prstGeom prst="rect">
            <a:avLst/>
          </a:prstGeom>
          <a:solidFill>
            <a:srgbClr val="008000"/>
          </a:solidFill>
          <a:ln w="12700" algn="ctr">
            <a:solidFill>
              <a:schemeClr val="bg1"/>
            </a:solidFill>
            <a:miter lim="800000"/>
            <a:headEnd/>
            <a:tailEnd/>
          </a:ln>
        </p:spPr>
        <p:txBody>
          <a:bodyPr anchor="ctr" anchorCtr="1"/>
          <a:lstStyle/>
          <a:p>
            <a:pPr>
              <a:spcBef>
                <a:spcPct val="50000"/>
              </a:spcBef>
            </a:pPr>
            <a:r>
              <a:rPr lang="en-GB" sz="1200"/>
              <a:t>Another algorithm</a:t>
            </a:r>
          </a:p>
        </p:txBody>
      </p:sp>
      <p:sp>
        <p:nvSpPr>
          <p:cNvPr id="67589" name="Text Box 5"/>
          <p:cNvSpPr txBox="1">
            <a:spLocks noChangeArrowheads="1"/>
          </p:cNvSpPr>
          <p:nvPr/>
        </p:nvSpPr>
        <p:spPr bwMode="auto">
          <a:xfrm>
            <a:off x="225425" y="2124075"/>
            <a:ext cx="1438275" cy="398463"/>
          </a:xfrm>
          <a:prstGeom prst="rect">
            <a:avLst/>
          </a:prstGeom>
          <a:solidFill>
            <a:srgbClr val="008000"/>
          </a:solidFill>
          <a:ln w="12700" algn="ctr">
            <a:solidFill>
              <a:schemeClr val="bg1"/>
            </a:solidFill>
            <a:miter lim="800000"/>
            <a:headEnd/>
            <a:tailEnd/>
          </a:ln>
        </p:spPr>
        <p:txBody>
          <a:bodyPr anchor="ctr" anchorCtr="1"/>
          <a:lstStyle/>
          <a:p>
            <a:pPr>
              <a:spcBef>
                <a:spcPct val="50000"/>
              </a:spcBef>
            </a:pPr>
            <a:r>
              <a:rPr lang="en-GB" sz="1200"/>
              <a:t>No heart failure</a:t>
            </a:r>
          </a:p>
        </p:txBody>
      </p:sp>
      <p:sp>
        <p:nvSpPr>
          <p:cNvPr id="67590" name="Text Box 6"/>
          <p:cNvSpPr txBox="1">
            <a:spLocks noChangeArrowheads="1"/>
          </p:cNvSpPr>
          <p:nvPr/>
        </p:nvSpPr>
        <p:spPr bwMode="auto">
          <a:xfrm>
            <a:off x="4991100" y="1628775"/>
            <a:ext cx="1439863" cy="1384300"/>
          </a:xfrm>
          <a:prstGeom prst="rect">
            <a:avLst/>
          </a:prstGeom>
          <a:solidFill>
            <a:srgbClr val="000060"/>
          </a:solidFill>
          <a:ln w="12700" algn="ctr">
            <a:solidFill>
              <a:schemeClr val="bg1"/>
            </a:solidFill>
            <a:miter lim="800000"/>
            <a:headEnd/>
            <a:tailEnd/>
          </a:ln>
        </p:spPr>
        <p:txBody>
          <a:bodyPr lIns="54000" rIns="54000"/>
          <a:lstStyle/>
          <a:p>
            <a:pPr marL="180975" indent="-180975" algn="l">
              <a:spcBef>
                <a:spcPct val="25000"/>
              </a:spcBef>
            </a:pPr>
            <a:r>
              <a:rPr lang="en-GB" sz="1200"/>
              <a:t>Viability</a:t>
            </a:r>
          </a:p>
          <a:p>
            <a:pPr marL="180975" indent="-180975" algn="l">
              <a:spcBef>
                <a:spcPct val="25000"/>
              </a:spcBef>
              <a:buFontTx/>
              <a:buChar char="•"/>
            </a:pPr>
            <a:r>
              <a:rPr lang="en-GB" sz="1200"/>
              <a:t>rest MPS, or</a:t>
            </a:r>
          </a:p>
          <a:p>
            <a:pPr marL="180975" indent="-180975" algn="l">
              <a:spcBef>
                <a:spcPct val="25000"/>
              </a:spcBef>
              <a:buFontTx/>
              <a:buChar char="•"/>
            </a:pPr>
            <a:r>
              <a:rPr lang="en-GB" sz="1200"/>
              <a:t>PET, or</a:t>
            </a:r>
          </a:p>
          <a:p>
            <a:pPr marL="180975" indent="-180975" algn="l">
              <a:spcBef>
                <a:spcPct val="25000"/>
              </a:spcBef>
              <a:buFontTx/>
              <a:buChar char="•"/>
            </a:pPr>
            <a:r>
              <a:rPr lang="en-GB" sz="1200"/>
              <a:t>stress echo (low dose), or</a:t>
            </a:r>
          </a:p>
          <a:p>
            <a:pPr marL="180975" indent="-180975" algn="l">
              <a:spcBef>
                <a:spcPct val="25000"/>
              </a:spcBef>
              <a:buFontTx/>
              <a:buChar char="•"/>
            </a:pPr>
            <a:r>
              <a:rPr lang="en-GB" sz="1200"/>
              <a:t>contrast MRI</a:t>
            </a:r>
          </a:p>
        </p:txBody>
      </p:sp>
      <p:sp>
        <p:nvSpPr>
          <p:cNvPr id="67591" name="Text Box 7"/>
          <p:cNvSpPr txBox="1">
            <a:spLocks noChangeArrowheads="1"/>
          </p:cNvSpPr>
          <p:nvPr/>
        </p:nvSpPr>
        <p:spPr bwMode="auto">
          <a:xfrm>
            <a:off x="7361238" y="1628775"/>
            <a:ext cx="1439862" cy="1384300"/>
          </a:xfrm>
          <a:prstGeom prst="rect">
            <a:avLst/>
          </a:prstGeom>
          <a:solidFill>
            <a:srgbClr val="000060"/>
          </a:solidFill>
          <a:ln w="12700" algn="ctr">
            <a:solidFill>
              <a:schemeClr val="bg1"/>
            </a:solidFill>
            <a:miter lim="800000"/>
            <a:headEnd/>
            <a:tailEnd/>
          </a:ln>
        </p:spPr>
        <p:txBody>
          <a:bodyPr lIns="54000" rIns="54000"/>
          <a:lstStyle/>
          <a:p>
            <a:pPr marL="180975" indent="-180975" algn="l">
              <a:spcBef>
                <a:spcPct val="25000"/>
              </a:spcBef>
            </a:pPr>
            <a:r>
              <a:rPr lang="en-GB" sz="1200"/>
              <a:t>Perfusion reserve</a:t>
            </a:r>
          </a:p>
          <a:p>
            <a:pPr marL="180975" indent="-180975" algn="l">
              <a:spcBef>
                <a:spcPct val="25000"/>
              </a:spcBef>
              <a:buFontTx/>
              <a:buChar char="•"/>
            </a:pPr>
            <a:r>
              <a:rPr lang="en-GB" sz="1200"/>
              <a:t>stress MPS, or</a:t>
            </a:r>
          </a:p>
          <a:p>
            <a:pPr marL="180975" indent="-180975" algn="l">
              <a:spcBef>
                <a:spcPct val="25000"/>
              </a:spcBef>
              <a:buFontTx/>
              <a:buChar char="•"/>
            </a:pPr>
            <a:r>
              <a:rPr lang="en-GB" sz="1200"/>
              <a:t>stress echo (high dose), or</a:t>
            </a:r>
          </a:p>
          <a:p>
            <a:pPr marL="180975" indent="-180975" algn="l">
              <a:spcBef>
                <a:spcPct val="25000"/>
              </a:spcBef>
              <a:buFontTx/>
              <a:buChar char="•"/>
            </a:pPr>
            <a:r>
              <a:rPr lang="en-GB" sz="1200"/>
              <a:t>stress MRI (high dose)</a:t>
            </a:r>
          </a:p>
        </p:txBody>
      </p:sp>
      <p:sp>
        <p:nvSpPr>
          <p:cNvPr id="67592" name="Text Box 8"/>
          <p:cNvSpPr txBox="1">
            <a:spLocks noChangeArrowheads="1"/>
          </p:cNvSpPr>
          <p:nvPr/>
        </p:nvSpPr>
        <p:spPr bwMode="auto">
          <a:xfrm>
            <a:off x="2620963" y="1628775"/>
            <a:ext cx="1438275" cy="1384300"/>
          </a:xfrm>
          <a:prstGeom prst="rect">
            <a:avLst/>
          </a:prstGeom>
          <a:solidFill>
            <a:srgbClr val="000060"/>
          </a:solidFill>
          <a:ln w="12700" algn="ctr">
            <a:solidFill>
              <a:schemeClr val="bg1"/>
            </a:solidFill>
            <a:miter lim="800000"/>
            <a:headEnd/>
            <a:tailEnd/>
          </a:ln>
        </p:spPr>
        <p:txBody>
          <a:bodyPr lIns="54000" rIns="54000"/>
          <a:lstStyle/>
          <a:p>
            <a:pPr marL="180975" indent="-180975" algn="l">
              <a:spcBef>
                <a:spcPct val="25000"/>
              </a:spcBef>
            </a:pPr>
            <a:r>
              <a:rPr lang="en-GB" sz="1200"/>
              <a:t>LV function</a:t>
            </a:r>
          </a:p>
          <a:p>
            <a:pPr marL="180975" indent="-180975" algn="l">
              <a:spcBef>
                <a:spcPct val="25000"/>
              </a:spcBef>
              <a:buFontTx/>
              <a:buChar char="•"/>
            </a:pPr>
            <a:r>
              <a:rPr lang="en-GB" sz="1200"/>
              <a:t>rest echo, or</a:t>
            </a:r>
          </a:p>
          <a:p>
            <a:pPr marL="180975" indent="-180975" algn="l">
              <a:spcBef>
                <a:spcPct val="25000"/>
              </a:spcBef>
              <a:buFontTx/>
              <a:buChar char="•"/>
            </a:pPr>
            <a:r>
              <a:rPr lang="en-GB" sz="1200"/>
              <a:t>rest MRI, or</a:t>
            </a:r>
          </a:p>
          <a:p>
            <a:pPr marL="180975" indent="-180975" algn="l">
              <a:spcBef>
                <a:spcPct val="25000"/>
              </a:spcBef>
              <a:buFontTx/>
              <a:buChar char="•"/>
            </a:pPr>
            <a:r>
              <a:rPr lang="en-GB" sz="1200"/>
              <a:t>gated MPS</a:t>
            </a:r>
          </a:p>
        </p:txBody>
      </p:sp>
      <p:sp>
        <p:nvSpPr>
          <p:cNvPr id="67593" name="Text Box 9"/>
          <p:cNvSpPr txBox="1">
            <a:spLocks noChangeArrowheads="1"/>
          </p:cNvSpPr>
          <p:nvPr/>
        </p:nvSpPr>
        <p:spPr bwMode="auto">
          <a:xfrm>
            <a:off x="323850" y="4076700"/>
            <a:ext cx="1919288" cy="992188"/>
          </a:xfrm>
          <a:prstGeom prst="rect">
            <a:avLst/>
          </a:prstGeom>
          <a:solidFill>
            <a:srgbClr val="000060"/>
          </a:solidFill>
          <a:ln w="12700">
            <a:solidFill>
              <a:schemeClr val="bg1"/>
            </a:solidFill>
            <a:miter lim="800000"/>
            <a:headEnd/>
            <a:tailEnd/>
          </a:ln>
        </p:spPr>
        <p:txBody>
          <a:bodyPr lIns="54000" rIns="54000"/>
          <a:lstStyle/>
          <a:p>
            <a:pPr marL="180975" indent="-180975" algn="l">
              <a:spcBef>
                <a:spcPct val="25000"/>
              </a:spcBef>
            </a:pPr>
            <a:r>
              <a:rPr lang="en-GB" sz="1200" b="1"/>
              <a:t>Transmural scar</a:t>
            </a:r>
          </a:p>
          <a:p>
            <a:pPr marL="180975" indent="-180975" algn="l">
              <a:spcBef>
                <a:spcPct val="25000"/>
              </a:spcBef>
              <a:buFontTx/>
              <a:buChar char="•"/>
            </a:pPr>
            <a:r>
              <a:rPr lang="en-GB" sz="1200"/>
              <a:t>akinetic</a:t>
            </a:r>
          </a:p>
          <a:p>
            <a:pPr marL="180975" indent="-180975" algn="l">
              <a:spcBef>
                <a:spcPct val="25000"/>
              </a:spcBef>
              <a:buFontTx/>
              <a:buChar char="•"/>
            </a:pPr>
            <a:r>
              <a:rPr lang="en-GB" sz="1200"/>
              <a:t>non-viable</a:t>
            </a:r>
          </a:p>
          <a:p>
            <a:pPr marL="180975" indent="-180975" algn="l">
              <a:spcBef>
                <a:spcPct val="25000"/>
              </a:spcBef>
              <a:buFontTx/>
              <a:buChar char="•"/>
            </a:pPr>
            <a:r>
              <a:rPr lang="en-GB" sz="1200"/>
              <a:t>no ischaemia</a:t>
            </a:r>
          </a:p>
        </p:txBody>
      </p:sp>
      <p:sp>
        <p:nvSpPr>
          <p:cNvPr id="67594" name="Text Box 10"/>
          <p:cNvSpPr txBox="1">
            <a:spLocks noChangeArrowheads="1"/>
          </p:cNvSpPr>
          <p:nvPr/>
        </p:nvSpPr>
        <p:spPr bwMode="auto">
          <a:xfrm>
            <a:off x="6877050" y="4076700"/>
            <a:ext cx="1919288" cy="992188"/>
          </a:xfrm>
          <a:prstGeom prst="rect">
            <a:avLst/>
          </a:prstGeom>
          <a:solidFill>
            <a:srgbClr val="000060"/>
          </a:solidFill>
          <a:ln w="12700">
            <a:solidFill>
              <a:schemeClr val="bg1"/>
            </a:solidFill>
            <a:miter lim="800000"/>
            <a:headEnd/>
            <a:tailEnd/>
          </a:ln>
        </p:spPr>
        <p:txBody>
          <a:bodyPr lIns="54000" rIns="54000"/>
          <a:lstStyle/>
          <a:p>
            <a:pPr marL="180975" indent="-180975" algn="l">
              <a:spcBef>
                <a:spcPct val="25000"/>
              </a:spcBef>
            </a:pPr>
            <a:r>
              <a:rPr lang="en-GB" sz="1200" b="1"/>
              <a:t>Ischaemia</a:t>
            </a:r>
          </a:p>
          <a:p>
            <a:pPr marL="180975" indent="-180975" algn="l">
              <a:spcBef>
                <a:spcPct val="25000"/>
              </a:spcBef>
              <a:buFontTx/>
              <a:buChar char="•"/>
            </a:pPr>
            <a:r>
              <a:rPr lang="en-GB" sz="1200"/>
              <a:t>normo- or hypokinetic</a:t>
            </a:r>
          </a:p>
          <a:p>
            <a:pPr marL="180975" indent="-180975" algn="l">
              <a:spcBef>
                <a:spcPct val="25000"/>
              </a:spcBef>
              <a:buFontTx/>
              <a:buChar char="•"/>
            </a:pPr>
            <a:r>
              <a:rPr lang="en-GB" sz="1200"/>
              <a:t>viable</a:t>
            </a:r>
          </a:p>
          <a:p>
            <a:pPr marL="180975" indent="-180975" algn="l">
              <a:spcBef>
                <a:spcPct val="25000"/>
              </a:spcBef>
              <a:buFontTx/>
              <a:buChar char="•"/>
            </a:pPr>
            <a:r>
              <a:rPr lang="en-GB" sz="1200"/>
              <a:t>ischaemia</a:t>
            </a:r>
          </a:p>
        </p:txBody>
      </p:sp>
      <p:sp>
        <p:nvSpPr>
          <p:cNvPr id="67595" name="Text Box 11"/>
          <p:cNvSpPr txBox="1">
            <a:spLocks noChangeArrowheads="1"/>
          </p:cNvSpPr>
          <p:nvPr/>
        </p:nvSpPr>
        <p:spPr bwMode="auto">
          <a:xfrm>
            <a:off x="2522538" y="4076700"/>
            <a:ext cx="1920875" cy="992188"/>
          </a:xfrm>
          <a:prstGeom prst="rect">
            <a:avLst/>
          </a:prstGeom>
          <a:solidFill>
            <a:srgbClr val="000060"/>
          </a:solidFill>
          <a:ln w="12700">
            <a:solidFill>
              <a:schemeClr val="bg1"/>
            </a:solidFill>
            <a:miter lim="800000"/>
            <a:headEnd/>
            <a:tailEnd/>
          </a:ln>
        </p:spPr>
        <p:txBody>
          <a:bodyPr lIns="54000" rIns="54000"/>
          <a:lstStyle/>
          <a:p>
            <a:pPr marL="180975" indent="-180975" algn="l">
              <a:spcBef>
                <a:spcPct val="25000"/>
              </a:spcBef>
            </a:pPr>
            <a:r>
              <a:rPr lang="en-GB" sz="1200" b="1"/>
              <a:t>Intramural scar</a:t>
            </a:r>
          </a:p>
          <a:p>
            <a:pPr marL="180975" indent="-180975" algn="l">
              <a:spcBef>
                <a:spcPct val="25000"/>
              </a:spcBef>
              <a:buFontTx/>
              <a:buChar char="•"/>
            </a:pPr>
            <a:r>
              <a:rPr lang="en-GB" sz="1200"/>
              <a:t>hypo- or akinetic</a:t>
            </a:r>
          </a:p>
          <a:p>
            <a:pPr marL="180975" indent="-180975" algn="l">
              <a:spcBef>
                <a:spcPct val="25000"/>
              </a:spcBef>
              <a:buFontTx/>
              <a:buChar char="•"/>
            </a:pPr>
            <a:r>
              <a:rPr lang="en-GB" sz="1200"/>
              <a:t>viable</a:t>
            </a:r>
          </a:p>
          <a:p>
            <a:pPr marL="180975" indent="-180975" algn="l">
              <a:spcBef>
                <a:spcPct val="25000"/>
              </a:spcBef>
              <a:buFontTx/>
              <a:buChar char="•"/>
            </a:pPr>
            <a:r>
              <a:rPr lang="en-GB" sz="1200"/>
              <a:t>no ischaemia</a:t>
            </a:r>
          </a:p>
        </p:txBody>
      </p:sp>
      <p:sp>
        <p:nvSpPr>
          <p:cNvPr id="67596" name="Text Box 12"/>
          <p:cNvSpPr txBox="1">
            <a:spLocks noChangeArrowheads="1"/>
          </p:cNvSpPr>
          <p:nvPr/>
        </p:nvSpPr>
        <p:spPr bwMode="auto">
          <a:xfrm>
            <a:off x="4699000" y="4076700"/>
            <a:ext cx="1919288" cy="992188"/>
          </a:xfrm>
          <a:prstGeom prst="rect">
            <a:avLst/>
          </a:prstGeom>
          <a:solidFill>
            <a:srgbClr val="000060"/>
          </a:solidFill>
          <a:ln w="12700">
            <a:solidFill>
              <a:schemeClr val="bg1"/>
            </a:solidFill>
            <a:miter lim="800000"/>
            <a:headEnd/>
            <a:tailEnd/>
          </a:ln>
        </p:spPr>
        <p:txBody>
          <a:bodyPr lIns="54000" rIns="54000"/>
          <a:lstStyle/>
          <a:p>
            <a:pPr marL="180975" indent="-180975" algn="l">
              <a:spcBef>
                <a:spcPct val="25000"/>
              </a:spcBef>
            </a:pPr>
            <a:r>
              <a:rPr lang="en-GB" sz="1200" b="1"/>
              <a:t>Hibernation</a:t>
            </a:r>
          </a:p>
          <a:p>
            <a:pPr marL="180975" indent="-180975" algn="l">
              <a:spcBef>
                <a:spcPct val="25000"/>
              </a:spcBef>
              <a:buFontTx/>
              <a:buChar char="•"/>
            </a:pPr>
            <a:r>
              <a:rPr lang="en-GB" sz="1200"/>
              <a:t>akinetic</a:t>
            </a:r>
          </a:p>
          <a:p>
            <a:pPr marL="180975" indent="-180975" algn="l">
              <a:spcBef>
                <a:spcPct val="25000"/>
              </a:spcBef>
              <a:buFontTx/>
              <a:buChar char="•"/>
            </a:pPr>
            <a:r>
              <a:rPr lang="en-GB" sz="1200"/>
              <a:t>viable</a:t>
            </a:r>
          </a:p>
          <a:p>
            <a:pPr marL="180975" indent="-180975" algn="l">
              <a:spcBef>
                <a:spcPct val="25000"/>
              </a:spcBef>
              <a:buFontTx/>
              <a:buChar char="•"/>
            </a:pPr>
            <a:r>
              <a:rPr lang="en-GB" sz="1200"/>
              <a:t>ischaemia</a:t>
            </a:r>
          </a:p>
        </p:txBody>
      </p:sp>
      <p:sp>
        <p:nvSpPr>
          <p:cNvPr id="67597" name="Text Box 13"/>
          <p:cNvSpPr txBox="1">
            <a:spLocks noChangeArrowheads="1"/>
          </p:cNvSpPr>
          <p:nvPr/>
        </p:nvSpPr>
        <p:spPr bwMode="auto">
          <a:xfrm>
            <a:off x="1476375" y="6165850"/>
            <a:ext cx="1822450" cy="503238"/>
          </a:xfrm>
          <a:prstGeom prst="rect">
            <a:avLst/>
          </a:prstGeom>
          <a:solidFill>
            <a:srgbClr val="008000"/>
          </a:solidFill>
          <a:ln w="12700" algn="ctr">
            <a:solidFill>
              <a:schemeClr val="bg1"/>
            </a:solidFill>
            <a:miter lim="800000"/>
            <a:headEnd/>
            <a:tailEnd/>
          </a:ln>
        </p:spPr>
        <p:txBody>
          <a:bodyPr anchor="ctr" anchorCtr="1"/>
          <a:lstStyle/>
          <a:p>
            <a:pPr>
              <a:spcBef>
                <a:spcPct val="50000"/>
              </a:spcBef>
            </a:pPr>
            <a:r>
              <a:rPr lang="en-GB" sz="1200"/>
              <a:t>Medical therapy or transplant</a:t>
            </a:r>
          </a:p>
        </p:txBody>
      </p:sp>
      <p:sp>
        <p:nvSpPr>
          <p:cNvPr id="67598" name="Text Box 14"/>
          <p:cNvSpPr txBox="1">
            <a:spLocks noChangeArrowheads="1"/>
          </p:cNvSpPr>
          <p:nvPr/>
        </p:nvSpPr>
        <p:spPr bwMode="auto">
          <a:xfrm>
            <a:off x="5821363" y="6165850"/>
            <a:ext cx="2014537" cy="503238"/>
          </a:xfrm>
          <a:prstGeom prst="rect">
            <a:avLst/>
          </a:prstGeom>
          <a:solidFill>
            <a:srgbClr val="008000"/>
          </a:solidFill>
          <a:ln w="12700">
            <a:solidFill>
              <a:schemeClr val="bg1"/>
            </a:solidFill>
            <a:miter lim="800000"/>
            <a:headEnd/>
            <a:tailEnd/>
          </a:ln>
        </p:spPr>
        <p:txBody>
          <a:bodyPr anchor="ctr" anchorCtr="1"/>
          <a:lstStyle/>
          <a:p>
            <a:pPr>
              <a:spcBef>
                <a:spcPct val="50000"/>
              </a:spcBef>
            </a:pPr>
            <a:r>
              <a:rPr lang="en-GB" sz="1200"/>
              <a:t>Medical therapy and revascularise if feasible</a:t>
            </a:r>
          </a:p>
        </p:txBody>
      </p:sp>
      <p:cxnSp>
        <p:nvCxnSpPr>
          <p:cNvPr id="67599" name="AutoShape 15"/>
          <p:cNvCxnSpPr>
            <a:cxnSpLocks noChangeShapeType="1"/>
            <a:stCxn id="67586" idx="3"/>
            <a:endCxn id="67587" idx="1"/>
          </p:cNvCxnSpPr>
          <p:nvPr/>
        </p:nvCxnSpPr>
        <p:spPr bwMode="auto">
          <a:xfrm>
            <a:off x="2171700" y="747713"/>
            <a:ext cx="1395413" cy="0"/>
          </a:xfrm>
          <a:prstGeom prst="straightConnector1">
            <a:avLst/>
          </a:prstGeom>
          <a:noFill/>
          <a:ln w="12700">
            <a:solidFill>
              <a:schemeClr val="bg1"/>
            </a:solidFill>
            <a:round/>
            <a:headEnd/>
            <a:tailEnd type="triangle" w="lg" len="lg"/>
          </a:ln>
        </p:spPr>
      </p:cxnSp>
      <p:cxnSp>
        <p:nvCxnSpPr>
          <p:cNvPr id="67600" name="AutoShape 16"/>
          <p:cNvCxnSpPr>
            <a:cxnSpLocks noChangeShapeType="1"/>
            <a:stCxn id="67587" idx="3"/>
            <a:endCxn id="67588" idx="1"/>
          </p:cNvCxnSpPr>
          <p:nvPr/>
        </p:nvCxnSpPr>
        <p:spPr bwMode="auto">
          <a:xfrm>
            <a:off x="5486400" y="747713"/>
            <a:ext cx="1395413" cy="0"/>
          </a:xfrm>
          <a:prstGeom prst="straightConnector1">
            <a:avLst/>
          </a:prstGeom>
          <a:noFill/>
          <a:ln w="12700">
            <a:solidFill>
              <a:schemeClr val="bg1"/>
            </a:solidFill>
            <a:round/>
            <a:headEnd/>
            <a:tailEnd type="triangle" w="lg" len="lg"/>
          </a:ln>
        </p:spPr>
      </p:cxnSp>
      <p:cxnSp>
        <p:nvCxnSpPr>
          <p:cNvPr id="67601" name="AutoShape 17"/>
          <p:cNvCxnSpPr>
            <a:cxnSpLocks noChangeShapeType="1"/>
            <a:stCxn id="67586" idx="0"/>
            <a:endCxn id="67588" idx="0"/>
          </p:cNvCxnSpPr>
          <p:nvPr/>
        </p:nvCxnSpPr>
        <p:spPr bwMode="auto">
          <a:xfrm rot="5400000" flipV="1">
            <a:off x="4526756" y="-2766218"/>
            <a:ext cx="1587" cy="6629400"/>
          </a:xfrm>
          <a:prstGeom prst="bentConnector3">
            <a:avLst>
              <a:gd name="adj1" fmla="val -14400005"/>
            </a:avLst>
          </a:prstGeom>
          <a:noFill/>
          <a:ln w="12700">
            <a:solidFill>
              <a:schemeClr val="bg1"/>
            </a:solidFill>
            <a:miter lim="800000"/>
            <a:headEnd/>
            <a:tailEnd type="triangle" w="lg" len="lg"/>
          </a:ln>
        </p:spPr>
      </p:cxnSp>
      <p:cxnSp>
        <p:nvCxnSpPr>
          <p:cNvPr id="67602" name="AutoShape 18"/>
          <p:cNvCxnSpPr>
            <a:cxnSpLocks noChangeShapeType="1"/>
            <a:stCxn id="67587" idx="2"/>
            <a:endCxn id="67592" idx="0"/>
          </p:cNvCxnSpPr>
          <p:nvPr/>
        </p:nvCxnSpPr>
        <p:spPr bwMode="auto">
          <a:xfrm rot="5400000">
            <a:off x="3593306" y="694532"/>
            <a:ext cx="681037" cy="1187450"/>
          </a:xfrm>
          <a:prstGeom prst="bentConnector3">
            <a:avLst>
              <a:gd name="adj1" fmla="val 49884"/>
            </a:avLst>
          </a:prstGeom>
          <a:noFill/>
          <a:ln w="12700">
            <a:solidFill>
              <a:schemeClr val="bg1"/>
            </a:solidFill>
            <a:miter lim="800000"/>
            <a:headEnd/>
            <a:tailEnd type="triangle" w="lg" len="lg"/>
          </a:ln>
        </p:spPr>
      </p:cxnSp>
      <p:cxnSp>
        <p:nvCxnSpPr>
          <p:cNvPr id="67603" name="AutoShape 19"/>
          <p:cNvCxnSpPr>
            <a:cxnSpLocks noChangeShapeType="1"/>
            <a:stCxn id="67592" idx="1"/>
            <a:endCxn id="67589" idx="3"/>
          </p:cNvCxnSpPr>
          <p:nvPr/>
        </p:nvCxnSpPr>
        <p:spPr bwMode="auto">
          <a:xfrm flipH="1">
            <a:off x="1663700" y="2320925"/>
            <a:ext cx="957263" cy="3175"/>
          </a:xfrm>
          <a:prstGeom prst="straightConnector1">
            <a:avLst/>
          </a:prstGeom>
          <a:noFill/>
          <a:ln w="12700">
            <a:solidFill>
              <a:schemeClr val="bg1"/>
            </a:solidFill>
            <a:round/>
            <a:headEnd/>
            <a:tailEnd type="triangle" w="lg" len="lg"/>
          </a:ln>
        </p:spPr>
      </p:cxnSp>
      <p:cxnSp>
        <p:nvCxnSpPr>
          <p:cNvPr id="67604" name="AutoShape 20"/>
          <p:cNvCxnSpPr>
            <a:cxnSpLocks noChangeShapeType="1"/>
            <a:stCxn id="67592" idx="3"/>
            <a:endCxn id="67590" idx="1"/>
          </p:cNvCxnSpPr>
          <p:nvPr/>
        </p:nvCxnSpPr>
        <p:spPr bwMode="auto">
          <a:xfrm>
            <a:off x="4059238" y="2320925"/>
            <a:ext cx="931862" cy="0"/>
          </a:xfrm>
          <a:prstGeom prst="straightConnector1">
            <a:avLst/>
          </a:prstGeom>
          <a:noFill/>
          <a:ln w="12700">
            <a:solidFill>
              <a:schemeClr val="bg1"/>
            </a:solidFill>
            <a:round/>
            <a:headEnd/>
            <a:tailEnd type="triangle" w="lg" len="lg"/>
          </a:ln>
        </p:spPr>
      </p:cxnSp>
      <p:cxnSp>
        <p:nvCxnSpPr>
          <p:cNvPr id="67605" name="AutoShape 21"/>
          <p:cNvCxnSpPr>
            <a:cxnSpLocks noChangeShapeType="1"/>
            <a:stCxn id="67590" idx="3"/>
            <a:endCxn id="67591" idx="1"/>
          </p:cNvCxnSpPr>
          <p:nvPr/>
        </p:nvCxnSpPr>
        <p:spPr bwMode="auto">
          <a:xfrm>
            <a:off x="6430963" y="2320925"/>
            <a:ext cx="930275" cy="0"/>
          </a:xfrm>
          <a:prstGeom prst="straightConnector1">
            <a:avLst/>
          </a:prstGeom>
          <a:noFill/>
          <a:ln w="12700">
            <a:solidFill>
              <a:schemeClr val="bg1"/>
            </a:solidFill>
            <a:round/>
            <a:headEnd/>
            <a:tailEnd type="triangle" w="lg" len="lg"/>
          </a:ln>
        </p:spPr>
      </p:cxnSp>
      <p:cxnSp>
        <p:nvCxnSpPr>
          <p:cNvPr id="67606" name="AutoShape 22"/>
          <p:cNvCxnSpPr>
            <a:cxnSpLocks noChangeShapeType="1"/>
          </p:cNvCxnSpPr>
          <p:nvPr/>
        </p:nvCxnSpPr>
        <p:spPr bwMode="auto">
          <a:xfrm rot="5400000">
            <a:off x="3001963" y="1327150"/>
            <a:ext cx="1063625" cy="4403725"/>
          </a:xfrm>
          <a:prstGeom prst="bentConnector3">
            <a:avLst>
              <a:gd name="adj1" fmla="val 36417"/>
            </a:avLst>
          </a:prstGeom>
          <a:noFill/>
          <a:ln w="12700">
            <a:solidFill>
              <a:schemeClr val="bg1"/>
            </a:solidFill>
            <a:miter lim="800000"/>
            <a:headEnd/>
            <a:tailEnd type="triangle" w="lg" len="lg"/>
          </a:ln>
        </p:spPr>
      </p:cxnSp>
      <p:cxnSp>
        <p:nvCxnSpPr>
          <p:cNvPr id="67607" name="AutoShape 23"/>
          <p:cNvCxnSpPr>
            <a:cxnSpLocks noChangeShapeType="1"/>
            <a:stCxn id="67591" idx="2"/>
            <a:endCxn id="67596" idx="0"/>
          </p:cNvCxnSpPr>
          <p:nvPr/>
        </p:nvCxnSpPr>
        <p:spPr bwMode="auto">
          <a:xfrm rot="5400000">
            <a:off x="6338888" y="2333625"/>
            <a:ext cx="1063625" cy="2422525"/>
          </a:xfrm>
          <a:prstGeom prst="bentConnector3">
            <a:avLst>
              <a:gd name="adj1" fmla="val 50000"/>
            </a:avLst>
          </a:prstGeom>
          <a:noFill/>
          <a:ln w="12700">
            <a:solidFill>
              <a:schemeClr val="bg1"/>
            </a:solidFill>
            <a:miter lim="800000"/>
            <a:headEnd/>
            <a:tailEnd type="triangle" w="lg" len="lg"/>
          </a:ln>
        </p:spPr>
      </p:cxnSp>
      <p:cxnSp>
        <p:nvCxnSpPr>
          <p:cNvPr id="67608" name="AutoShape 24"/>
          <p:cNvCxnSpPr>
            <a:cxnSpLocks noChangeShapeType="1"/>
            <a:stCxn id="67591" idx="2"/>
            <a:endCxn id="67594" idx="0"/>
          </p:cNvCxnSpPr>
          <p:nvPr/>
        </p:nvCxnSpPr>
        <p:spPr bwMode="auto">
          <a:xfrm rot="5400000">
            <a:off x="7427913" y="3422650"/>
            <a:ext cx="1063625" cy="244475"/>
          </a:xfrm>
          <a:prstGeom prst="bentConnector3">
            <a:avLst>
              <a:gd name="adj1" fmla="val 50000"/>
            </a:avLst>
          </a:prstGeom>
          <a:noFill/>
          <a:ln w="12700">
            <a:solidFill>
              <a:schemeClr val="bg1"/>
            </a:solidFill>
            <a:miter lim="800000"/>
            <a:headEnd/>
            <a:tailEnd type="triangle" w="lg" len="lg"/>
          </a:ln>
        </p:spPr>
      </p:cxnSp>
      <p:cxnSp>
        <p:nvCxnSpPr>
          <p:cNvPr id="67609" name="AutoShape 25"/>
          <p:cNvCxnSpPr>
            <a:cxnSpLocks noChangeShapeType="1"/>
            <a:stCxn id="67593" idx="2"/>
            <a:endCxn id="67597" idx="0"/>
          </p:cNvCxnSpPr>
          <p:nvPr/>
        </p:nvCxnSpPr>
        <p:spPr bwMode="auto">
          <a:xfrm rot="16200000" flipH="1">
            <a:off x="1287463" y="5065713"/>
            <a:ext cx="1096962" cy="1103312"/>
          </a:xfrm>
          <a:prstGeom prst="bentConnector3">
            <a:avLst>
              <a:gd name="adj1" fmla="val 49926"/>
            </a:avLst>
          </a:prstGeom>
          <a:noFill/>
          <a:ln w="12700">
            <a:solidFill>
              <a:schemeClr val="bg1"/>
            </a:solidFill>
            <a:miter lim="800000"/>
            <a:headEnd/>
            <a:tailEnd type="triangle" w="lg" len="lg"/>
          </a:ln>
        </p:spPr>
      </p:cxnSp>
      <p:cxnSp>
        <p:nvCxnSpPr>
          <p:cNvPr id="67610" name="AutoShape 26"/>
          <p:cNvCxnSpPr>
            <a:cxnSpLocks noChangeShapeType="1"/>
            <a:stCxn id="67596" idx="2"/>
            <a:endCxn id="67598" idx="0"/>
          </p:cNvCxnSpPr>
          <p:nvPr/>
        </p:nvCxnSpPr>
        <p:spPr bwMode="auto">
          <a:xfrm rot="16200000" flipH="1">
            <a:off x="5695951" y="5032375"/>
            <a:ext cx="1096962" cy="1169987"/>
          </a:xfrm>
          <a:prstGeom prst="bentConnector3">
            <a:avLst>
              <a:gd name="adj1" fmla="val 49926"/>
            </a:avLst>
          </a:prstGeom>
          <a:noFill/>
          <a:ln w="12700">
            <a:solidFill>
              <a:schemeClr val="bg1"/>
            </a:solidFill>
            <a:miter lim="800000"/>
            <a:headEnd/>
            <a:tailEnd type="triangle" w="lg" len="lg"/>
          </a:ln>
        </p:spPr>
      </p:cxnSp>
      <p:cxnSp>
        <p:nvCxnSpPr>
          <p:cNvPr id="67611" name="AutoShape 27"/>
          <p:cNvCxnSpPr>
            <a:cxnSpLocks noChangeShapeType="1"/>
            <a:stCxn id="67594" idx="2"/>
            <a:endCxn id="67598" idx="0"/>
          </p:cNvCxnSpPr>
          <p:nvPr/>
        </p:nvCxnSpPr>
        <p:spPr bwMode="auto">
          <a:xfrm rot="5400000">
            <a:off x="6784976" y="5113337"/>
            <a:ext cx="1096962" cy="1008063"/>
          </a:xfrm>
          <a:prstGeom prst="bentConnector3">
            <a:avLst>
              <a:gd name="adj1" fmla="val 49926"/>
            </a:avLst>
          </a:prstGeom>
          <a:noFill/>
          <a:ln w="12700">
            <a:solidFill>
              <a:schemeClr val="bg1"/>
            </a:solidFill>
            <a:miter lim="800000"/>
            <a:headEnd/>
            <a:tailEnd type="triangle" w="lg" len="lg"/>
          </a:ln>
        </p:spPr>
      </p:cxnSp>
      <p:sp>
        <p:nvSpPr>
          <p:cNvPr id="67612" name="Text Box 28"/>
          <p:cNvSpPr txBox="1">
            <a:spLocks noChangeArrowheads="1"/>
          </p:cNvSpPr>
          <p:nvPr/>
        </p:nvSpPr>
        <p:spPr bwMode="auto">
          <a:xfrm>
            <a:off x="1403350" y="5318125"/>
            <a:ext cx="1919288" cy="274638"/>
          </a:xfrm>
          <a:prstGeom prst="rect">
            <a:avLst/>
          </a:prstGeom>
          <a:noFill/>
          <a:ln w="12700" algn="ctr">
            <a:noFill/>
            <a:miter lim="800000"/>
            <a:headEnd/>
            <a:tailEnd type="none" w="lg" len="lg"/>
          </a:ln>
        </p:spPr>
        <p:txBody>
          <a:bodyPr anchorCtr="1">
            <a:spAutoFit/>
          </a:bodyPr>
          <a:lstStyle/>
          <a:p>
            <a:pPr>
              <a:spcBef>
                <a:spcPct val="50000"/>
              </a:spcBef>
            </a:pPr>
            <a:r>
              <a:rPr lang="en-GB" sz="1200"/>
              <a:t>consider PET</a:t>
            </a:r>
          </a:p>
        </p:txBody>
      </p:sp>
      <p:sp>
        <p:nvSpPr>
          <p:cNvPr id="67613" name="Text Box 29"/>
          <p:cNvSpPr txBox="1">
            <a:spLocks noChangeArrowheads="1"/>
          </p:cNvSpPr>
          <p:nvPr/>
        </p:nvSpPr>
        <p:spPr bwMode="auto">
          <a:xfrm>
            <a:off x="5908675" y="5294313"/>
            <a:ext cx="1716088" cy="274637"/>
          </a:xfrm>
          <a:prstGeom prst="rect">
            <a:avLst/>
          </a:prstGeom>
          <a:noFill/>
          <a:ln w="12700" algn="ctr">
            <a:noFill/>
            <a:miter lim="800000"/>
            <a:headEnd/>
            <a:tailEnd type="none" w="lg" len="lg"/>
          </a:ln>
        </p:spPr>
        <p:txBody>
          <a:bodyPr wrap="none" anchorCtr="1">
            <a:spAutoFit/>
          </a:bodyPr>
          <a:lstStyle/>
          <a:p>
            <a:pPr algn="l">
              <a:spcBef>
                <a:spcPct val="50000"/>
              </a:spcBef>
            </a:pPr>
            <a:r>
              <a:rPr lang="en-GB" sz="1200"/>
              <a:t>angiogram if not done</a:t>
            </a:r>
          </a:p>
        </p:txBody>
      </p:sp>
      <p:sp>
        <p:nvSpPr>
          <p:cNvPr id="67614" name="Text Box 30"/>
          <p:cNvSpPr txBox="1">
            <a:spLocks noChangeArrowheads="1"/>
          </p:cNvSpPr>
          <p:nvPr/>
        </p:nvSpPr>
        <p:spPr bwMode="auto">
          <a:xfrm>
            <a:off x="1797050" y="2060575"/>
            <a:ext cx="654050" cy="274638"/>
          </a:xfrm>
          <a:prstGeom prst="rect">
            <a:avLst/>
          </a:prstGeom>
          <a:noFill/>
          <a:ln w="12700" algn="ctr">
            <a:noFill/>
            <a:miter lim="800000"/>
            <a:headEnd/>
            <a:tailEnd type="none" w="lg" len="lg"/>
          </a:ln>
        </p:spPr>
        <p:txBody>
          <a:bodyPr wrap="none" anchorCtr="1">
            <a:spAutoFit/>
          </a:bodyPr>
          <a:lstStyle/>
          <a:p>
            <a:pPr algn="l">
              <a:spcBef>
                <a:spcPct val="50000"/>
              </a:spcBef>
            </a:pPr>
            <a:r>
              <a:rPr lang="en-GB" sz="1200"/>
              <a:t>normal</a:t>
            </a:r>
          </a:p>
        </p:txBody>
      </p:sp>
      <p:sp>
        <p:nvSpPr>
          <p:cNvPr id="67615" name="Text Box 31"/>
          <p:cNvSpPr txBox="1">
            <a:spLocks noChangeArrowheads="1"/>
          </p:cNvSpPr>
          <p:nvPr/>
        </p:nvSpPr>
        <p:spPr bwMode="auto">
          <a:xfrm>
            <a:off x="4098925" y="2060575"/>
            <a:ext cx="822325" cy="274638"/>
          </a:xfrm>
          <a:prstGeom prst="rect">
            <a:avLst/>
          </a:prstGeom>
          <a:noFill/>
          <a:ln w="12700" algn="ctr">
            <a:noFill/>
            <a:miter lim="800000"/>
            <a:headEnd/>
            <a:tailEnd type="none" w="lg" len="lg"/>
          </a:ln>
        </p:spPr>
        <p:txBody>
          <a:bodyPr wrap="none" anchorCtr="1">
            <a:spAutoFit/>
          </a:bodyPr>
          <a:lstStyle/>
          <a:p>
            <a:pPr algn="l">
              <a:spcBef>
                <a:spcPct val="50000"/>
              </a:spcBef>
            </a:pPr>
            <a:r>
              <a:rPr lang="en-GB" sz="1200"/>
              <a:t>abnormal</a:t>
            </a:r>
          </a:p>
        </p:txBody>
      </p:sp>
      <p:sp>
        <p:nvSpPr>
          <p:cNvPr id="67616" name="Text Box 32"/>
          <p:cNvSpPr txBox="1">
            <a:spLocks noChangeArrowheads="1"/>
          </p:cNvSpPr>
          <p:nvPr/>
        </p:nvSpPr>
        <p:spPr bwMode="auto">
          <a:xfrm>
            <a:off x="6543675" y="2060575"/>
            <a:ext cx="595313" cy="274638"/>
          </a:xfrm>
          <a:prstGeom prst="rect">
            <a:avLst/>
          </a:prstGeom>
          <a:noFill/>
          <a:ln w="12700" algn="ctr">
            <a:noFill/>
            <a:miter lim="800000"/>
            <a:headEnd/>
            <a:tailEnd type="none" w="lg" len="lg"/>
          </a:ln>
        </p:spPr>
        <p:txBody>
          <a:bodyPr wrap="none" anchorCtr="1">
            <a:spAutoFit/>
          </a:bodyPr>
          <a:lstStyle/>
          <a:p>
            <a:pPr algn="l">
              <a:spcBef>
                <a:spcPct val="50000"/>
              </a:spcBef>
            </a:pPr>
            <a:r>
              <a:rPr lang="en-GB" sz="1200"/>
              <a:t>viable</a:t>
            </a:r>
          </a:p>
        </p:txBody>
      </p:sp>
      <p:sp>
        <p:nvSpPr>
          <p:cNvPr id="67617" name="Text Box 33"/>
          <p:cNvSpPr txBox="1">
            <a:spLocks noChangeArrowheads="1"/>
          </p:cNvSpPr>
          <p:nvPr/>
        </p:nvSpPr>
        <p:spPr bwMode="auto">
          <a:xfrm>
            <a:off x="4800600" y="3089275"/>
            <a:ext cx="896938" cy="274638"/>
          </a:xfrm>
          <a:prstGeom prst="rect">
            <a:avLst/>
          </a:prstGeom>
          <a:noFill/>
          <a:ln w="12700" algn="ctr">
            <a:noFill/>
            <a:miter lim="800000"/>
            <a:headEnd/>
            <a:tailEnd type="none" w="lg" len="lg"/>
          </a:ln>
        </p:spPr>
        <p:txBody>
          <a:bodyPr wrap="none" anchorCtr="1">
            <a:spAutoFit/>
          </a:bodyPr>
          <a:lstStyle/>
          <a:p>
            <a:pPr algn="l">
              <a:spcBef>
                <a:spcPct val="50000"/>
              </a:spcBef>
            </a:pPr>
            <a:r>
              <a:rPr lang="en-GB" sz="1200"/>
              <a:t>non-viable</a:t>
            </a:r>
          </a:p>
        </p:txBody>
      </p:sp>
      <p:cxnSp>
        <p:nvCxnSpPr>
          <p:cNvPr id="67618" name="AutoShape 34"/>
          <p:cNvCxnSpPr>
            <a:cxnSpLocks noChangeShapeType="1"/>
            <a:stCxn id="67591" idx="2"/>
            <a:endCxn id="67595" idx="0"/>
          </p:cNvCxnSpPr>
          <p:nvPr/>
        </p:nvCxnSpPr>
        <p:spPr bwMode="auto">
          <a:xfrm rot="5400000">
            <a:off x="5250656" y="1245394"/>
            <a:ext cx="1063625" cy="4598988"/>
          </a:xfrm>
          <a:prstGeom prst="bentConnector3">
            <a:avLst>
              <a:gd name="adj1" fmla="val 50000"/>
            </a:avLst>
          </a:prstGeom>
          <a:noFill/>
          <a:ln w="12700">
            <a:solidFill>
              <a:schemeClr val="bg1"/>
            </a:solidFill>
            <a:miter lim="800000"/>
            <a:headEnd/>
            <a:tailEnd type="triangle" w="lg" len="lg"/>
          </a:ln>
        </p:spPr>
      </p:cxnSp>
      <p:cxnSp>
        <p:nvCxnSpPr>
          <p:cNvPr id="67619" name="AutoShape 35"/>
          <p:cNvCxnSpPr>
            <a:cxnSpLocks noChangeShapeType="1"/>
            <a:stCxn id="67595" idx="2"/>
            <a:endCxn id="67597" idx="0"/>
          </p:cNvCxnSpPr>
          <p:nvPr/>
        </p:nvCxnSpPr>
        <p:spPr bwMode="auto">
          <a:xfrm rot="5400000">
            <a:off x="2386807" y="5069681"/>
            <a:ext cx="1096962" cy="1095375"/>
          </a:xfrm>
          <a:prstGeom prst="bentConnector3">
            <a:avLst>
              <a:gd name="adj1" fmla="val 49926"/>
            </a:avLst>
          </a:prstGeom>
          <a:noFill/>
          <a:ln w="12700">
            <a:solidFill>
              <a:schemeClr val="bg1"/>
            </a:solidFill>
            <a:miter lim="800000"/>
            <a:headEnd/>
            <a:tailEnd type="triangle" w="lg" len="lg"/>
          </a:ln>
        </p:spPr>
      </p:cxnSp>
      <p:sp>
        <p:nvSpPr>
          <p:cNvPr id="67620" name="Text Box 36"/>
          <p:cNvSpPr txBox="1">
            <a:spLocks noChangeArrowheads="1"/>
          </p:cNvSpPr>
          <p:nvPr/>
        </p:nvSpPr>
        <p:spPr bwMode="auto">
          <a:xfrm>
            <a:off x="4414838" y="92075"/>
            <a:ext cx="306387" cy="274638"/>
          </a:xfrm>
          <a:prstGeom prst="rect">
            <a:avLst/>
          </a:prstGeom>
          <a:noFill/>
          <a:ln w="12700" algn="ctr">
            <a:noFill/>
            <a:miter lim="800000"/>
            <a:headEnd/>
            <a:tailEnd type="none" w="lg" len="lg"/>
          </a:ln>
        </p:spPr>
        <p:txBody>
          <a:bodyPr wrap="none" anchorCtr="1">
            <a:spAutoFit/>
          </a:bodyPr>
          <a:lstStyle/>
          <a:p>
            <a:pPr algn="l">
              <a:spcBef>
                <a:spcPct val="50000"/>
              </a:spcBef>
            </a:pPr>
            <a:r>
              <a:rPr lang="en-GB" sz="1200"/>
              <a:t>N</a:t>
            </a:r>
          </a:p>
        </p:txBody>
      </p:sp>
      <p:sp>
        <p:nvSpPr>
          <p:cNvPr id="67621" name="Text Box 37"/>
          <p:cNvSpPr txBox="1">
            <a:spLocks noChangeArrowheads="1"/>
          </p:cNvSpPr>
          <p:nvPr/>
        </p:nvSpPr>
        <p:spPr bwMode="auto">
          <a:xfrm>
            <a:off x="3511550" y="1028700"/>
            <a:ext cx="828675" cy="274638"/>
          </a:xfrm>
          <a:prstGeom prst="rect">
            <a:avLst/>
          </a:prstGeom>
          <a:noFill/>
          <a:ln w="12700" algn="ctr">
            <a:noFill/>
            <a:miter lim="800000"/>
            <a:headEnd/>
            <a:tailEnd type="none" w="lg" len="lg"/>
          </a:ln>
        </p:spPr>
        <p:txBody>
          <a:bodyPr wrap="none" anchorCtr="1">
            <a:spAutoFit/>
          </a:bodyPr>
          <a:lstStyle/>
          <a:p>
            <a:pPr algn="l">
              <a:spcBef>
                <a:spcPct val="50000"/>
              </a:spcBef>
            </a:pPr>
            <a:r>
              <a:rPr lang="en-GB" sz="1200"/>
              <a:t>dyspnoea</a:t>
            </a:r>
          </a:p>
        </p:txBody>
      </p:sp>
      <p:sp>
        <p:nvSpPr>
          <p:cNvPr id="67622" name="Text Box 38"/>
          <p:cNvSpPr txBox="1">
            <a:spLocks noChangeArrowheads="1"/>
          </p:cNvSpPr>
          <p:nvPr/>
        </p:nvSpPr>
        <p:spPr bwMode="auto">
          <a:xfrm>
            <a:off x="2700338" y="461963"/>
            <a:ext cx="280987" cy="274637"/>
          </a:xfrm>
          <a:prstGeom prst="rect">
            <a:avLst/>
          </a:prstGeom>
          <a:noFill/>
          <a:ln w="12700" algn="ctr">
            <a:noFill/>
            <a:miter lim="800000"/>
            <a:headEnd/>
            <a:tailEnd type="none" w="lg" len="lg"/>
          </a:ln>
        </p:spPr>
        <p:txBody>
          <a:bodyPr wrap="none" anchorCtr="1">
            <a:spAutoFit/>
          </a:bodyPr>
          <a:lstStyle/>
          <a:p>
            <a:pPr algn="l">
              <a:spcBef>
                <a:spcPct val="50000"/>
              </a:spcBef>
            </a:pPr>
            <a:r>
              <a:rPr lang="en-GB" sz="1200"/>
              <a:t>Y</a:t>
            </a:r>
          </a:p>
        </p:txBody>
      </p:sp>
      <p:sp>
        <p:nvSpPr>
          <p:cNvPr id="67623" name="Text Box 39"/>
          <p:cNvSpPr txBox="1">
            <a:spLocks noChangeArrowheads="1"/>
          </p:cNvSpPr>
          <p:nvPr/>
        </p:nvSpPr>
        <p:spPr bwMode="auto">
          <a:xfrm>
            <a:off x="5792788" y="461963"/>
            <a:ext cx="622300" cy="274637"/>
          </a:xfrm>
          <a:prstGeom prst="rect">
            <a:avLst/>
          </a:prstGeom>
          <a:noFill/>
          <a:ln w="12700" algn="ctr">
            <a:noFill/>
            <a:miter lim="800000"/>
            <a:headEnd/>
            <a:tailEnd type="none" w="lg" len="lg"/>
          </a:ln>
        </p:spPr>
        <p:txBody>
          <a:bodyPr wrap="none" anchorCtr="1">
            <a:spAutoFit/>
          </a:bodyPr>
          <a:lstStyle/>
          <a:p>
            <a:pPr algn="l">
              <a:spcBef>
                <a:spcPct val="50000"/>
              </a:spcBef>
            </a:pPr>
            <a:r>
              <a:rPr lang="en-GB" sz="1200"/>
              <a:t>angina</a:t>
            </a:r>
          </a:p>
        </p:txBody>
      </p:sp>
      <p:sp>
        <p:nvSpPr>
          <p:cNvPr id="67624" name="Text Box 40"/>
          <p:cNvSpPr txBox="1">
            <a:spLocks noChangeArrowheads="1"/>
          </p:cNvSpPr>
          <p:nvPr/>
        </p:nvSpPr>
        <p:spPr bwMode="auto">
          <a:xfrm>
            <a:off x="250825" y="549275"/>
            <a:ext cx="1919288" cy="576263"/>
          </a:xfrm>
          <a:prstGeom prst="rect">
            <a:avLst/>
          </a:prstGeom>
          <a:solidFill>
            <a:schemeClr val="hlink"/>
          </a:solidFill>
          <a:ln w="12700">
            <a:solidFill>
              <a:schemeClr val="bg1"/>
            </a:solidFill>
            <a:miter lim="800000"/>
            <a:headEnd/>
            <a:tailEnd/>
          </a:ln>
        </p:spPr>
        <p:txBody>
          <a:bodyPr anchor="ctr" anchorCtr="1"/>
          <a:lstStyle/>
          <a:p>
            <a:pPr>
              <a:spcBef>
                <a:spcPct val="50000"/>
              </a:spcBef>
            </a:pPr>
            <a:r>
              <a:rPr lang="en-GB" sz="1200"/>
              <a:t>LV dysfunction?</a:t>
            </a:r>
          </a:p>
          <a:p>
            <a:pPr>
              <a:spcBef>
                <a:spcPct val="50000"/>
              </a:spcBef>
            </a:pPr>
            <a:r>
              <a:rPr lang="en-GB" sz="1200"/>
              <a:t>CAD likely?</a:t>
            </a:r>
          </a:p>
        </p:txBody>
      </p:sp>
      <p:sp>
        <p:nvSpPr>
          <p:cNvPr id="67625" name="Text Box 41"/>
          <p:cNvSpPr txBox="1">
            <a:spLocks noChangeArrowheads="1"/>
          </p:cNvSpPr>
          <p:nvPr/>
        </p:nvSpPr>
        <p:spPr bwMode="auto">
          <a:xfrm>
            <a:off x="3565525" y="549275"/>
            <a:ext cx="1919288" cy="400050"/>
          </a:xfrm>
          <a:prstGeom prst="rect">
            <a:avLst/>
          </a:prstGeom>
          <a:solidFill>
            <a:schemeClr val="hlink"/>
          </a:solidFill>
          <a:ln w="12700">
            <a:solidFill>
              <a:schemeClr val="bg1"/>
            </a:solidFill>
            <a:miter lim="800000"/>
            <a:headEnd/>
            <a:tailEnd/>
          </a:ln>
        </p:spPr>
        <p:txBody>
          <a:bodyPr anchor="ctr" anchorCtr="1"/>
          <a:lstStyle/>
          <a:p>
            <a:pPr>
              <a:spcBef>
                <a:spcPct val="50000"/>
              </a:spcBef>
            </a:pPr>
            <a:r>
              <a:rPr lang="en-GB" sz="1200"/>
              <a:t>Main symptom?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en-GB" sz="2800" smtClean="0"/>
              <a:t>Patient with ischaemic heart failure</a:t>
            </a:r>
          </a:p>
        </p:txBody>
      </p:sp>
      <p:sp>
        <p:nvSpPr>
          <p:cNvPr id="246787" name="Rectangle 3"/>
          <p:cNvSpPr>
            <a:spLocks noGrp="1" noChangeArrowheads="1"/>
          </p:cNvSpPr>
          <p:nvPr>
            <p:ph type="body" idx="1"/>
          </p:nvPr>
        </p:nvSpPr>
        <p:spPr/>
        <p:txBody>
          <a:bodyPr/>
          <a:lstStyle/>
          <a:p>
            <a:pPr eaLnBrk="1" hangingPunct="1">
              <a:spcAft>
                <a:spcPct val="50000"/>
              </a:spcAft>
              <a:defRPr/>
            </a:pPr>
            <a:r>
              <a:rPr lang="en-GB" sz="2300" dirty="0" smtClean="0"/>
              <a:t>Echo or CMR first for resting function</a:t>
            </a:r>
          </a:p>
          <a:p>
            <a:pPr lvl="1" eaLnBrk="1" hangingPunct="1">
              <a:spcAft>
                <a:spcPct val="50000"/>
              </a:spcAft>
              <a:defRPr/>
            </a:pPr>
            <a:endParaRPr lang="en-GB" sz="2100" dirty="0" smtClean="0"/>
          </a:p>
          <a:p>
            <a:pPr eaLnBrk="1" hangingPunct="1">
              <a:spcAft>
                <a:spcPct val="50000"/>
              </a:spcAft>
              <a:defRPr/>
            </a:pPr>
            <a:r>
              <a:rPr lang="en-GB" sz="2300" dirty="0" smtClean="0"/>
              <a:t>GSPECT second for viability, </a:t>
            </a:r>
            <a:r>
              <a:rPr lang="en-GB" sz="2300" dirty="0" err="1" smtClean="0"/>
              <a:t>ischaemia</a:t>
            </a:r>
            <a:r>
              <a:rPr lang="en-GB" sz="2300" dirty="0" smtClean="0"/>
              <a:t> and function</a:t>
            </a:r>
          </a:p>
          <a:p>
            <a:pPr lvl="1" eaLnBrk="1" hangingPunct="1">
              <a:spcAft>
                <a:spcPct val="50000"/>
              </a:spcAft>
              <a:defRPr/>
            </a:pPr>
            <a:r>
              <a:rPr lang="en-GB" sz="2000" dirty="0" smtClean="0"/>
              <a:t>if nonviable:  end</a:t>
            </a:r>
          </a:p>
          <a:p>
            <a:pPr lvl="1" eaLnBrk="1" hangingPunct="1">
              <a:spcAft>
                <a:spcPct val="50000"/>
              </a:spcAft>
              <a:defRPr/>
            </a:pPr>
            <a:r>
              <a:rPr lang="en-GB" sz="2000" dirty="0" smtClean="0"/>
              <a:t>if viable, </a:t>
            </a:r>
            <a:r>
              <a:rPr lang="en-GB" sz="2000" dirty="0" err="1" smtClean="0"/>
              <a:t>akinetic</a:t>
            </a:r>
            <a:r>
              <a:rPr lang="en-GB" sz="2000" dirty="0" smtClean="0"/>
              <a:t>, ischaemic:  CAG</a:t>
            </a:r>
          </a:p>
          <a:p>
            <a:pPr lvl="1" eaLnBrk="1" hangingPunct="1">
              <a:spcAft>
                <a:spcPct val="50000"/>
              </a:spcAft>
              <a:defRPr/>
            </a:pPr>
            <a:endParaRPr lang="en-GB" sz="2000" dirty="0" smtClean="0"/>
          </a:p>
          <a:p>
            <a:pPr eaLnBrk="1" hangingPunct="1">
              <a:spcAft>
                <a:spcPct val="50000"/>
              </a:spcAft>
              <a:defRPr/>
            </a:pPr>
            <a:r>
              <a:rPr lang="en-GB" sz="2300" dirty="0" smtClean="0"/>
              <a:t>If hibernation and LVEF&lt;20%</a:t>
            </a:r>
          </a:p>
          <a:p>
            <a:pPr lvl="1" eaLnBrk="1" hangingPunct="1">
              <a:spcAft>
                <a:spcPct val="50000"/>
              </a:spcAft>
              <a:defRPr/>
            </a:pPr>
            <a:r>
              <a:rPr lang="en-GB" sz="2000" dirty="0" smtClean="0"/>
              <a:t>stress CMR or echo</a:t>
            </a:r>
          </a:p>
        </p:txBody>
      </p:sp>
      <p:pic>
        <p:nvPicPr>
          <p:cNvPr id="246789" name="CMR SA stress.avi">
            <a:hlinkClick r:id="" action="ppaction://media"/>
          </p:cNvPr>
          <p:cNvPicPr>
            <a:picLocks noRot="1" noChangeAspect="1" noChangeArrowheads="1"/>
          </p:cNvPicPr>
          <p:nvPr>
            <a:videoFile r:link="rId1"/>
          </p:nvPr>
        </p:nvPicPr>
        <p:blipFill>
          <a:blip r:embed="rId7" cstate="print"/>
          <a:srcRect/>
          <a:stretch>
            <a:fillRect/>
          </a:stretch>
        </p:blipFill>
        <p:spPr bwMode="auto">
          <a:xfrm>
            <a:off x="6948488" y="5157788"/>
            <a:ext cx="1439862" cy="1211262"/>
          </a:xfrm>
          <a:prstGeom prst="rect">
            <a:avLst/>
          </a:prstGeom>
          <a:noFill/>
          <a:ln w="9525">
            <a:noFill/>
            <a:miter lim="800000"/>
            <a:headEnd/>
            <a:tailEnd/>
          </a:ln>
        </p:spPr>
      </p:pic>
      <p:pic>
        <p:nvPicPr>
          <p:cNvPr id="246790" name="3d gspect.avi">
            <a:hlinkClick r:id="" action="ppaction://media"/>
          </p:cNvPr>
          <p:cNvPicPr>
            <a:picLocks noRot="1" noChangeAspect="1" noChangeArrowheads="1"/>
          </p:cNvPicPr>
          <p:nvPr>
            <a:videoFile r:link="rId2"/>
          </p:nvPr>
        </p:nvPicPr>
        <p:blipFill>
          <a:blip r:embed="rId8" cstate="print"/>
          <a:srcRect/>
          <a:stretch>
            <a:fillRect/>
          </a:stretch>
        </p:blipFill>
        <p:spPr bwMode="auto">
          <a:xfrm>
            <a:off x="6948488" y="3357563"/>
            <a:ext cx="1317625" cy="1439862"/>
          </a:xfrm>
          <a:prstGeom prst="rect">
            <a:avLst/>
          </a:prstGeom>
          <a:noFill/>
          <a:ln w="9525">
            <a:noFill/>
            <a:miter lim="800000"/>
            <a:headEnd/>
            <a:tailEnd/>
          </a:ln>
        </p:spPr>
      </p:pic>
      <p:pic>
        <p:nvPicPr>
          <p:cNvPr id="3" name="MI rest echo.avi">
            <a:hlinkClick r:id="" action="ppaction://media"/>
          </p:cNvPr>
          <p:cNvPicPr>
            <a:picLocks noChangeAspect="1"/>
          </p:cNvPicPr>
          <p:nvPr>
            <a:videoFile r:link="rId4"/>
            <p:extLst>
              <p:ext uri="{DAA4B4D4-6D71-4841-9C94-3DE7FCFB9230}">
                <p14:media xmlns:p14="http://schemas.microsoft.com/office/powerpoint/2010/main" r:link="rId3"/>
              </p:ext>
            </p:extLst>
          </p:nvPr>
        </p:nvPicPr>
        <p:blipFill>
          <a:blip r:embed="rId9"/>
          <a:stretch>
            <a:fillRect/>
          </a:stretch>
        </p:blipFill>
        <p:spPr>
          <a:xfrm>
            <a:off x="6948487" y="1556792"/>
            <a:ext cx="1317625" cy="944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00" fill="hold"/>
                                        <p:tgtEl>
                                          <p:spTgt spid="246789"/>
                                        </p:tgtEl>
                                      </p:cBhvr>
                                    </p:cmd>
                                  </p:childTnLst>
                                </p:cTn>
                              </p:par>
                              <p:par>
                                <p:cTn id="7" presetID="1" presetClass="mediacall" presetSubtype="0" fill="hold" nodeType="withEffect">
                                  <p:stCondLst>
                                    <p:cond delay="0"/>
                                  </p:stCondLst>
                                  <p:childTnLst>
                                    <p:cmd type="call" cmd="playFrom(0.0)">
                                      <p:cBhvr>
                                        <p:cTn id="8" dur="1600" fill="hold"/>
                                        <p:tgtEl>
                                          <p:spTgt spid="246790"/>
                                        </p:tgtEl>
                                      </p:cBhvr>
                                    </p:cmd>
                                  </p:childTnLst>
                                </p:cTn>
                              </p:par>
                              <p:par>
                                <p:cTn id="9" presetID="1" presetClass="mediacall" presetSubtype="0" fill="hold" nodeType="withEffect">
                                  <p:stCondLst>
                                    <p:cond delay="0"/>
                                  </p:stCondLst>
                                  <p:childTnLst>
                                    <p:cmd type="call" cmd="playFrom(0.0)">
                                      <p:cBhvr>
                                        <p:cTn id="10" dur="26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46789"/>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46789"/>
                                        </p:tgtEl>
                                      </p:cBhvr>
                                    </p:cmd>
                                  </p:childTnLst>
                                </p:cTn>
                              </p:par>
                            </p:childTnLst>
                          </p:cTn>
                        </p:par>
                      </p:childTnLst>
                    </p:cTn>
                  </p:par>
                </p:childTnLst>
              </p:cTn>
              <p:nextCondLst>
                <p:cond evt="onClick" delay="0">
                  <p:tgtEl>
                    <p:spTgt spid="246789"/>
                  </p:tgtEl>
                </p:cond>
              </p:nextCondLst>
            </p:seq>
            <p:video>
              <p:cMediaNode>
                <p:cTn id="16" repeatCount="indefinite" fill="hold" display="0">
                  <p:stCondLst>
                    <p:cond delay="indefinite"/>
                  </p:stCondLst>
                  <p:endCondLst>
                    <p:cond evt="onNext" delay="0">
                      <p:tgtEl>
                        <p:sldTgt/>
                      </p:tgtEl>
                    </p:cond>
                    <p:cond evt="onPrev" delay="0">
                      <p:tgtEl>
                        <p:sldTgt/>
                      </p:tgtEl>
                    </p:cond>
                  </p:endCondLst>
                </p:cTn>
                <p:tgtEl>
                  <p:spTgt spid="246789"/>
                </p:tgtEl>
              </p:cMediaNode>
            </p:video>
            <p:video>
              <p:cMediaNode>
                <p:cTn id="17" repeatCount="indefinite" fill="hold" display="0">
                  <p:stCondLst>
                    <p:cond delay="indefinite"/>
                  </p:stCondLst>
                  <p:endCondLst>
                    <p:cond evt="onNext" delay="0">
                      <p:tgtEl>
                        <p:sldTgt/>
                      </p:tgtEl>
                    </p:cond>
                    <p:cond evt="onPrev" delay="0">
                      <p:tgtEl>
                        <p:sldTgt/>
                      </p:tgtEl>
                    </p:cond>
                  </p:endCondLst>
                </p:cTn>
                <p:tgtEl>
                  <p:spTgt spid="246790"/>
                </p:tgtEl>
              </p:cMediaNode>
            </p:video>
            <p:seq concurrent="1" nextAc="seek">
              <p:cTn id="18" restart="whenNotActive" fill="hold" evtFilter="cancelBubble" nodeType="interactiveSeq">
                <p:stCondLst>
                  <p:cond evt="onClick" delay="0">
                    <p:tgtEl>
                      <p:spTgt spid="24679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46790"/>
                                        </p:tgtEl>
                                      </p:cBhvr>
                                    </p:cmd>
                                  </p:childTnLst>
                                </p:cTn>
                              </p:par>
                            </p:childTnLst>
                          </p:cTn>
                        </p:par>
                      </p:childTnLst>
                    </p:cTn>
                  </p:par>
                </p:childTnLst>
              </p:cTn>
              <p:nextCondLst>
                <p:cond evt="onClick" delay="0">
                  <p:tgtEl>
                    <p:spTgt spid="246790"/>
                  </p:tgtEl>
                </p:cond>
              </p:nextCondLst>
            </p:seq>
            <p:video>
              <p:cMediaNode vol="80000">
                <p:cTn id="23" repeatCount="indefinite" fill="hold" display="0">
                  <p:stCondLst>
                    <p:cond delay="indefinite"/>
                  </p:stCondLst>
                </p:cTn>
                <p:tgtEl>
                  <p:spTgt spid="3"/>
                </p:tgtEl>
              </p:cMediaNode>
            </p:video>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en-GB" smtClean="0"/>
              <a:t>Structure of session</a:t>
            </a:r>
          </a:p>
        </p:txBody>
      </p:sp>
      <p:sp>
        <p:nvSpPr>
          <p:cNvPr id="180227" name="Rectangle 3"/>
          <p:cNvSpPr>
            <a:spLocks noGrp="1" noChangeArrowheads="1"/>
          </p:cNvSpPr>
          <p:nvPr>
            <p:ph type="body" idx="1"/>
          </p:nvPr>
        </p:nvSpPr>
        <p:spPr/>
        <p:txBody>
          <a:bodyPr/>
          <a:lstStyle/>
          <a:p>
            <a:pPr eaLnBrk="1" hangingPunct="1">
              <a:spcAft>
                <a:spcPct val="100000"/>
              </a:spcAft>
              <a:defRPr/>
            </a:pPr>
            <a:r>
              <a:rPr lang="en-GB" sz="2800" smtClean="0"/>
              <a:t>What is hibernating myocardium?</a:t>
            </a:r>
          </a:p>
          <a:p>
            <a:pPr eaLnBrk="1" hangingPunct="1">
              <a:spcAft>
                <a:spcPct val="100000"/>
              </a:spcAft>
              <a:defRPr/>
            </a:pPr>
            <a:r>
              <a:rPr lang="en-GB" sz="2800" smtClean="0"/>
              <a:t>How can it be detected?</a:t>
            </a:r>
          </a:p>
          <a:p>
            <a:pPr eaLnBrk="1" hangingPunct="1">
              <a:spcAft>
                <a:spcPct val="100000"/>
              </a:spcAft>
              <a:defRPr/>
            </a:pPr>
            <a:r>
              <a:rPr lang="en-GB" sz="2800" smtClean="0"/>
              <a:t>Case examples</a:t>
            </a:r>
          </a:p>
          <a:p>
            <a:pPr eaLnBrk="1" hangingPunct="1">
              <a:spcAft>
                <a:spcPct val="100000"/>
              </a:spcAft>
              <a:defRPr/>
            </a:pPr>
            <a:r>
              <a:rPr lang="en-GB" sz="2800" smtClean="0"/>
              <a:t>Imaging and ischaemic LV dysfunction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80227">
                                            <p:txEl>
                                              <p:pRg st="1" end="1"/>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180227">
                                            <p:txEl>
                                              <p:pRg st="2" end="2"/>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180227">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5324475" y="5683250"/>
            <a:ext cx="3743325" cy="641350"/>
          </a:xfrm>
          <a:prstGeom prst="rect">
            <a:avLst/>
          </a:prstGeom>
          <a:noFill/>
          <a:ln w="9525">
            <a:noFill/>
            <a:miter lim="800000"/>
            <a:headEnd/>
            <a:tailEnd/>
          </a:ln>
        </p:spPr>
        <p:txBody>
          <a:bodyPr wrap="none">
            <a:spAutoFit/>
          </a:bodyPr>
          <a:lstStyle/>
          <a:p>
            <a:pPr algn="l"/>
            <a:r>
              <a:rPr lang="en-GB" sz="1800"/>
              <a:t>SH Rahimtoola</a:t>
            </a:r>
          </a:p>
          <a:p>
            <a:pPr algn="l"/>
            <a:r>
              <a:rPr lang="en-GB" sz="1800"/>
              <a:t>University of Southern California</a:t>
            </a:r>
          </a:p>
        </p:txBody>
      </p:sp>
      <p:pic>
        <p:nvPicPr>
          <p:cNvPr id="25603" name="Picture 5"/>
          <p:cNvPicPr>
            <a:picLocks noChangeAspect="1" noChangeArrowheads="1"/>
          </p:cNvPicPr>
          <p:nvPr/>
        </p:nvPicPr>
        <p:blipFill>
          <a:blip r:embed="rId3" cstate="print"/>
          <a:srcRect/>
          <a:stretch>
            <a:fillRect/>
          </a:stretch>
        </p:blipFill>
        <p:spPr bwMode="auto">
          <a:xfrm>
            <a:off x="381000" y="457200"/>
            <a:ext cx="4960938" cy="5791200"/>
          </a:xfrm>
          <a:prstGeom prst="rect">
            <a:avLst/>
          </a:prstGeom>
          <a:noFill/>
          <a:ln w="9525">
            <a:noFill/>
            <a:miter lim="800000"/>
            <a:headEnd/>
            <a:tailEnd/>
          </a:ln>
        </p:spPr>
      </p:pic>
      <p:pic>
        <p:nvPicPr>
          <p:cNvPr id="25604" name="Picture 6"/>
          <p:cNvPicPr>
            <a:picLocks noChangeAspect="1" noChangeArrowheads="1"/>
          </p:cNvPicPr>
          <p:nvPr/>
        </p:nvPicPr>
        <p:blipFill>
          <a:blip r:embed="rId4" cstate="print"/>
          <a:srcRect/>
          <a:stretch>
            <a:fillRect/>
          </a:stretch>
        </p:blipFill>
        <p:spPr bwMode="auto">
          <a:xfrm>
            <a:off x="5400675" y="4343400"/>
            <a:ext cx="3581400" cy="128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371600" y="1773238"/>
          <a:ext cx="3706813" cy="2681287"/>
        </p:xfrm>
        <a:graphic>
          <a:graphicData uri="http://schemas.openxmlformats.org/presentationml/2006/ole">
            <mc:AlternateContent xmlns:mc="http://schemas.openxmlformats.org/markup-compatibility/2006">
              <mc:Choice xmlns:v="urn:schemas-microsoft-com:vml" Requires="v">
                <p:oleObj spid="_x0000_s2056" name="Package" r:id="rId4" imgW="579240" imgH="419040" progId="Package">
                  <p:embed/>
                </p:oleObj>
              </mc:Choice>
              <mc:Fallback>
                <p:oleObj name="Package" r:id="rId4" imgW="579240" imgH="419040" progId="Packag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773238"/>
                        <a:ext cx="3706813" cy="268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1" name="Picture 3" descr="Scan3"/>
          <p:cNvPicPr>
            <a:picLocks noChangeAspect="1" noChangeArrowheads="1"/>
          </p:cNvPicPr>
          <p:nvPr/>
        </p:nvPicPr>
        <p:blipFill>
          <a:blip r:embed="rId6" cstate="print"/>
          <a:srcRect/>
          <a:stretch>
            <a:fillRect/>
          </a:stretch>
        </p:blipFill>
        <p:spPr bwMode="auto">
          <a:xfrm>
            <a:off x="228600" y="762000"/>
            <a:ext cx="85725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RU">
  <a:themeElements>
    <a:clrScheme name="SRU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RU">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SRU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RU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RU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RU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R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R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R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blan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1_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1_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U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2754</TotalTime>
  <Words>2476</Words>
  <Application>Microsoft Office PowerPoint</Application>
  <PresentationFormat>On-screen Show (4:3)</PresentationFormat>
  <Paragraphs>624</Paragraphs>
  <Slides>61</Slides>
  <Notes>61</Notes>
  <HiddenSlides>17</HiddenSlides>
  <MMClips>13</MMClips>
  <ScaleCrop>false</ScaleCrop>
  <HeadingPairs>
    <vt:vector size="6" baseType="variant">
      <vt:variant>
        <vt:lpstr>Theme</vt:lpstr>
      </vt:variant>
      <vt:variant>
        <vt:i4>6</vt:i4>
      </vt:variant>
      <vt:variant>
        <vt:lpstr>Embedded OLE Servers</vt:lpstr>
      </vt:variant>
      <vt:variant>
        <vt:i4>5</vt:i4>
      </vt:variant>
      <vt:variant>
        <vt:lpstr>Slide Titles</vt:lpstr>
      </vt:variant>
      <vt:variant>
        <vt:i4>61</vt:i4>
      </vt:variant>
    </vt:vector>
  </HeadingPairs>
  <TitlesOfParts>
    <vt:vector size="72" baseType="lpstr">
      <vt:lpstr>Blank presentation</vt:lpstr>
      <vt:lpstr>SRU</vt:lpstr>
      <vt:lpstr>blank</vt:lpstr>
      <vt:lpstr>1_blank</vt:lpstr>
      <vt:lpstr>1_Blank presentation</vt:lpstr>
      <vt:lpstr>2_blank</vt:lpstr>
      <vt:lpstr>Microsoft Excel Chart</vt:lpstr>
      <vt:lpstr>Image</vt:lpstr>
      <vt:lpstr>Package</vt:lpstr>
      <vt:lpstr>Chart</vt:lpstr>
      <vt:lpstr>Drawing</vt:lpstr>
      <vt:lpstr>Imaging in heart failure</vt:lpstr>
      <vt:lpstr>What is heart failure?</vt:lpstr>
      <vt:lpstr>Demographics of heart failure</vt:lpstr>
      <vt:lpstr>Heart failure mortality</vt:lpstr>
      <vt:lpstr>Diagnosis of Heart Failure</vt:lpstr>
      <vt:lpstr>PowerPoint Presentation</vt:lpstr>
      <vt:lpstr>Structure of session</vt:lpstr>
      <vt:lpstr>PowerPoint Presentation</vt:lpstr>
      <vt:lpstr>PowerPoint Presentation</vt:lpstr>
      <vt:lpstr>Clinical Definitions</vt:lpstr>
      <vt:lpstr>Viable Myocardium</vt:lpstr>
      <vt:lpstr>Viable Myocardium – A Continuum</vt:lpstr>
      <vt:lpstr>Proposed Mechanisms of Hibernation</vt:lpstr>
      <vt:lpstr>Myocardial Perfusion in Hibernation</vt:lpstr>
      <vt:lpstr>Light microscopy</vt:lpstr>
      <vt:lpstr>Increasing loss of contractile material</vt:lpstr>
      <vt:lpstr>Gap junction distribution</vt:lpstr>
      <vt:lpstr>Summary</vt:lpstr>
      <vt:lpstr>Structure of session</vt:lpstr>
      <vt:lpstr>Radionuclide imaging</vt:lpstr>
      <vt:lpstr>Surrogate definition</vt:lpstr>
      <vt:lpstr>Hibernation – the need for ischaemia</vt:lpstr>
      <vt:lpstr>Surrogate definition</vt:lpstr>
      <vt:lpstr>Signals of Viability</vt:lpstr>
      <vt:lpstr>Radionuclide Techniques</vt:lpstr>
      <vt:lpstr>Perfusion – metabolism mismatch</vt:lpstr>
      <vt:lpstr>Quantification of metabolism</vt:lpstr>
      <vt:lpstr>Gamma camera PET</vt:lpstr>
      <vt:lpstr>Hibernation</vt:lpstr>
      <vt:lpstr>Nitrates and Viability</vt:lpstr>
      <vt:lpstr>Two Segment Hibernation</vt:lpstr>
      <vt:lpstr>Full Thickness Infarction</vt:lpstr>
      <vt:lpstr>Echocardiography</vt:lpstr>
      <vt:lpstr>Dobutamine echo</vt:lpstr>
      <vt:lpstr>Myocardial Thickening and Infarction</vt:lpstr>
      <vt:lpstr>Biphasic response to dobutamine</vt:lpstr>
      <vt:lpstr>Dobutamine and contrast MRI</vt:lpstr>
      <vt:lpstr>123I-MIBG</vt:lpstr>
      <vt:lpstr>mIBG washout to predict mortality</vt:lpstr>
      <vt:lpstr>Beta blockade in DCM</vt:lpstr>
      <vt:lpstr>Structure of session</vt:lpstr>
      <vt:lpstr>Case history     KS</vt:lpstr>
      <vt:lpstr>Images      Mr KS</vt:lpstr>
      <vt:lpstr>Question      KS</vt:lpstr>
      <vt:lpstr>Further imaging    KS</vt:lpstr>
      <vt:lpstr>PowerPoint Presentation</vt:lpstr>
      <vt:lpstr>PowerPoint Presentation</vt:lpstr>
      <vt:lpstr>PowerPoint Presentation</vt:lpstr>
      <vt:lpstr>Structure of session</vt:lpstr>
      <vt:lpstr>Detection of Hibernating Myocardium</vt:lpstr>
      <vt:lpstr>Predicting Hibernation from Viability</vt:lpstr>
      <vt:lpstr>Discrepancies –echo and MPS</vt:lpstr>
      <vt:lpstr>Is low specificity a problem?</vt:lpstr>
      <vt:lpstr>Timing of recovery</vt:lpstr>
      <vt:lpstr>Changes after Revascularisation</vt:lpstr>
      <vt:lpstr>Improvement in Symptoms</vt:lpstr>
      <vt:lpstr>Viability/Hibernation and Mortality</vt:lpstr>
      <vt:lpstr>Mortality reduction with revascularisation</vt:lpstr>
      <vt:lpstr>PowerPoint Presentation</vt:lpstr>
      <vt:lpstr>PowerPoint Presentation</vt:lpstr>
      <vt:lpstr>Patient with ischaemic heart failure</vt:lpstr>
    </vt:vector>
  </TitlesOfParts>
  <Company>Royal Brompton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Medical Process</dc:title>
  <dc:creator>Richard Underwood</dc:creator>
  <cp:lastModifiedBy>Shiel, Nuala</cp:lastModifiedBy>
  <cp:revision>72</cp:revision>
  <dcterms:created xsi:type="dcterms:W3CDTF">2001-06-25T11:38:54Z</dcterms:created>
  <dcterms:modified xsi:type="dcterms:W3CDTF">2012-12-21T13:49:50Z</dcterms:modified>
</cp:coreProperties>
</file>