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0"/>
  </p:notesMasterIdLst>
  <p:sldIdLst>
    <p:sldId id="409" r:id="rId2"/>
    <p:sldId id="408" r:id="rId3"/>
    <p:sldId id="443" r:id="rId4"/>
    <p:sldId id="410" r:id="rId5"/>
    <p:sldId id="397" r:id="rId6"/>
    <p:sldId id="411" r:id="rId7"/>
    <p:sldId id="469" r:id="rId8"/>
    <p:sldId id="399" r:id="rId9"/>
    <p:sldId id="400" r:id="rId10"/>
    <p:sldId id="416" r:id="rId11"/>
    <p:sldId id="442" r:id="rId12"/>
    <p:sldId id="412" r:id="rId13"/>
    <p:sldId id="398" r:id="rId14"/>
    <p:sldId id="414" r:id="rId15"/>
    <p:sldId id="407" r:id="rId16"/>
    <p:sldId id="415" r:id="rId17"/>
    <p:sldId id="419" r:id="rId18"/>
    <p:sldId id="420" r:id="rId19"/>
    <p:sldId id="401" r:id="rId20"/>
    <p:sldId id="418" r:id="rId21"/>
    <p:sldId id="421" r:id="rId22"/>
    <p:sldId id="422" r:id="rId23"/>
    <p:sldId id="423" r:id="rId24"/>
    <p:sldId id="424" r:id="rId25"/>
    <p:sldId id="425" r:id="rId26"/>
    <p:sldId id="426" r:id="rId27"/>
    <p:sldId id="431" r:id="rId28"/>
    <p:sldId id="432" r:id="rId29"/>
    <p:sldId id="427" r:id="rId30"/>
    <p:sldId id="428" r:id="rId31"/>
    <p:sldId id="429" r:id="rId32"/>
    <p:sldId id="441" r:id="rId33"/>
    <p:sldId id="430" r:id="rId34"/>
    <p:sldId id="454" r:id="rId35"/>
    <p:sldId id="455" r:id="rId36"/>
    <p:sldId id="456" r:id="rId37"/>
    <p:sldId id="457" r:id="rId38"/>
    <p:sldId id="458" r:id="rId39"/>
    <p:sldId id="461" r:id="rId40"/>
    <p:sldId id="459" r:id="rId41"/>
    <p:sldId id="460" r:id="rId42"/>
    <p:sldId id="433" r:id="rId43"/>
    <p:sldId id="434" r:id="rId44"/>
    <p:sldId id="435" r:id="rId45"/>
    <p:sldId id="438" r:id="rId46"/>
    <p:sldId id="439" r:id="rId47"/>
    <p:sldId id="440" r:id="rId48"/>
    <p:sldId id="463" r:id="rId49"/>
    <p:sldId id="448" r:id="rId50"/>
    <p:sldId id="449" r:id="rId51"/>
    <p:sldId id="450" r:id="rId52"/>
    <p:sldId id="451" r:id="rId53"/>
    <p:sldId id="462" r:id="rId54"/>
    <p:sldId id="464" r:id="rId55"/>
    <p:sldId id="467" r:id="rId56"/>
    <p:sldId id="465" r:id="rId57"/>
    <p:sldId id="466" r:id="rId58"/>
    <p:sldId id="468" r:id="rId5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6" autoAdjust="0"/>
    <p:restoredTop sz="91667" autoAdjust="0"/>
  </p:normalViewPr>
  <p:slideViewPr>
    <p:cSldViewPr snapToGrid="0">
      <p:cViewPr>
        <p:scale>
          <a:sx n="50" d="100"/>
          <a:sy n="50" d="100"/>
        </p:scale>
        <p:origin x="-80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24E47DE-77FE-4D00-A0FF-F47EA6141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3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39C72-657D-49A7-9A18-111646706085}" type="slidenum">
              <a:rPr lang="en-US"/>
              <a:pPr/>
              <a:t>1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C21DB-C481-465F-B8B1-DC22D44DC584}" type="slidenum">
              <a:rPr lang="en-US"/>
              <a:pPr/>
              <a:t>10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E5410-1343-48FD-A39A-2FC7B42D2D58}" type="slidenum">
              <a:rPr lang="en-US"/>
              <a:pPr/>
              <a:t>11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541AA-825B-4067-A254-5816E398E1C1}" type="slidenum">
              <a:rPr lang="en-US"/>
              <a:pPr/>
              <a:t>12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362D5-C0C4-4BA3-9D3E-1C231E87F24B}" type="slidenum">
              <a:rPr lang="en-US"/>
              <a:pPr/>
              <a:t>13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7459E-6603-48B1-8E5C-FC9DD2142961}" type="slidenum">
              <a:rPr lang="en-US"/>
              <a:pPr/>
              <a:t>14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64C30-6A12-436A-BB02-97E84FF3CE7E}" type="slidenum">
              <a:rPr lang="en-US"/>
              <a:pPr/>
              <a:t>15</a:t>
            </a:fld>
            <a:endParaRPr 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5F811-B6BB-41F4-98DF-6ACB508C1E14}" type="slidenum">
              <a:rPr lang="en-US"/>
              <a:pPr/>
              <a:t>16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E6A64-138C-4AB6-8C03-42A8CD2BB636}" type="slidenum">
              <a:rPr lang="en-US"/>
              <a:pPr/>
              <a:t>17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0F314-D362-4EF7-9769-24884BF27179}" type="slidenum">
              <a:rPr lang="en-US"/>
              <a:pPr/>
              <a:t>18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6DCE8-A583-4325-83C1-7AFFB5A089CB}" type="slidenum">
              <a:rPr lang="en-US"/>
              <a:pPr/>
              <a:t>19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56055-4DC4-4621-A8C8-18DE96611821}" type="slidenum">
              <a:rPr lang="en-US"/>
              <a:pPr/>
              <a:t>2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61BD6-D2E0-4996-A1BB-956BBC1D8466}" type="slidenum">
              <a:rPr lang="en-US"/>
              <a:pPr/>
              <a:t>20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E7A5-2D89-450A-8C95-298C599926CC}" type="slidenum">
              <a:rPr lang="en-US"/>
              <a:pPr/>
              <a:t>21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1030D-AB77-475A-BDCA-98298A041904}" type="slidenum">
              <a:rPr lang="en-US"/>
              <a:pPr/>
              <a:t>22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517F9-0A32-4A22-8888-288D5DFF3E9D}" type="slidenum">
              <a:rPr lang="en-US"/>
              <a:pPr/>
              <a:t>23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24D8F-47E4-4343-BEE6-E6AE91540F44}" type="slidenum">
              <a:rPr lang="en-US"/>
              <a:pPr/>
              <a:t>24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E1494-94C0-4A10-ADC0-DB45B94A8881}" type="slidenum">
              <a:rPr lang="en-US"/>
              <a:pPr/>
              <a:t>25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0C55F-0254-4C54-A074-E5A45CDD89B1}" type="slidenum">
              <a:rPr lang="en-US"/>
              <a:pPr/>
              <a:t>26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779F1-85EA-4110-BD5F-2C768907928C}" type="slidenum">
              <a:rPr lang="en-US"/>
              <a:pPr/>
              <a:t>27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EA19C-D08A-428E-9389-792C34C26475}" type="slidenum">
              <a:rPr lang="en-US"/>
              <a:pPr/>
              <a:t>28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FD7B4-3DC7-49D2-8AC6-5CAAECCC4A7E}" type="slidenum">
              <a:rPr lang="en-US"/>
              <a:pPr/>
              <a:t>29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E0468-A746-4600-ADE9-98578C3A93A0}" type="slidenum">
              <a:rPr lang="en-US"/>
              <a:pPr/>
              <a:t>3</a:t>
            </a:fld>
            <a:endParaRPr lang="en-US"/>
          </a:p>
        </p:txBody>
      </p:sp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620BC-EAF6-4721-B6EE-F8B6818CA756}" type="slidenum">
              <a:rPr lang="en-US"/>
              <a:pPr/>
              <a:t>30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E9BCE-F90F-4239-8D82-73FD3ED17679}" type="slidenum">
              <a:rPr lang="en-US"/>
              <a:pPr/>
              <a:t>31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7FDBB-E35A-4A44-8B2D-5DE65AC76C08}" type="slidenum">
              <a:rPr lang="en-US"/>
              <a:pPr/>
              <a:t>32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96EF-2C5B-4137-BC5B-76A4CFF0B9D2}" type="slidenum">
              <a:rPr lang="en-US"/>
              <a:pPr/>
              <a:t>33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During SPECT image acquisition for myocardial perfusion imaging, 1 or 2 detectors or heads rotate around the long axis of the patient, acquiring planar images in a step-and-shoot fashion.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57272-9C28-4434-ABC0-3B369A39CE42}" type="slidenum">
              <a:rPr lang="en-US"/>
              <a:pPr/>
              <a:t>34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71BB8-C814-4F13-9162-4362D44A6CC5}" type="slidenum">
              <a:rPr lang="en-US"/>
              <a:pPr/>
              <a:t>35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96985-1006-4389-B5AF-B7DC9D0AE21D}" type="slidenum">
              <a:rPr lang="en-US"/>
              <a:pPr/>
              <a:t>36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41031-90E4-4522-A526-E14041EB5BD0}" type="slidenum">
              <a:rPr lang="en-US"/>
              <a:pPr/>
              <a:t>37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99300-93DA-44F4-AF2E-6D20D3880F67}" type="slidenum">
              <a:rPr lang="en-US"/>
              <a:pPr/>
              <a:t>38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1C42C-F3A8-45BA-B4AD-512EF2103B6D}" type="slidenum">
              <a:rPr lang="en-US"/>
              <a:pPr/>
              <a:t>39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0273A-420D-41F8-AFD4-ABA33D8DF26D}" type="slidenum">
              <a:rPr lang="en-US"/>
              <a:pPr/>
              <a:t>4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CD2AE-71D4-4A21-854C-C6B97D044369}" type="slidenum">
              <a:rPr lang="en-US"/>
              <a:pPr/>
              <a:t>40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5C60A-8607-4A21-AA17-46EB560338D4}" type="slidenum">
              <a:rPr lang="en-US"/>
              <a:pPr/>
              <a:t>41</a:t>
            </a:fld>
            <a:endParaRPr lang="en-US"/>
          </a:p>
        </p:txBody>
      </p:sp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DB839-3175-4EA2-B35E-6091C05B99F7}" type="slidenum">
              <a:rPr lang="en-US"/>
              <a:pPr/>
              <a:t>42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9BDD4-0987-42BC-A027-45093F9C0A96}" type="slidenum">
              <a:rPr lang="en-US"/>
              <a:pPr/>
              <a:t>43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4988C-A4AF-4114-A916-5C60B350F415}" type="slidenum">
              <a:rPr lang="en-US"/>
              <a:pPr/>
              <a:t>44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919DF-71A1-49E5-ABE8-BE6055D3DB36}" type="slidenum">
              <a:rPr lang="en-US"/>
              <a:pPr/>
              <a:t>45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11BE7-A79C-4D59-976D-4A35E43820C2}" type="slidenum">
              <a:rPr lang="en-US"/>
              <a:pPr/>
              <a:t>46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3FE7D-5B71-44E4-889C-7B35DF2A8788}" type="slidenum">
              <a:rPr lang="en-US"/>
              <a:pPr/>
              <a:t>47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3CD82-333F-4091-8F22-5AD72718EFC6}" type="slidenum">
              <a:rPr lang="en-US"/>
              <a:pPr/>
              <a:t>48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A4818-8642-4BF2-BB76-18A0AB2F9F10}" type="slidenum">
              <a:rPr lang="en-US"/>
              <a:pPr/>
              <a:t>49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004CE-1E12-4C99-B364-2A969929F578}" type="slidenum">
              <a:rPr lang="en-US"/>
              <a:pPr/>
              <a:t>5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0563"/>
            <a:ext cx="4560887" cy="3421062"/>
          </a:xfrm>
          <a:ln w="12700" cap="flat">
            <a:solidFill>
              <a:schemeClr val="tx1"/>
            </a:solidFill>
          </a:ln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6575"/>
            <a:ext cx="5032375" cy="3851275"/>
          </a:xfrm>
          <a:ln/>
        </p:spPr>
        <p:txBody>
          <a:bodyPr lIns="87213" tIns="45284" rIns="87213" bIns="4528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9C02F-3C1E-4985-A45E-970D79CFCD2E}" type="slidenum">
              <a:rPr lang="en-US"/>
              <a:pPr/>
              <a:t>50</a:t>
            </a:fld>
            <a:endParaRPr lang="en-US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F058E-9C1F-43CE-B6FE-7DE9755BAF03}" type="slidenum">
              <a:rPr lang="en-US"/>
              <a:pPr/>
              <a:t>51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ECC84-2583-40EA-BEC4-773E1693E340}" type="slidenum">
              <a:rPr lang="en-US"/>
              <a:pPr/>
              <a:t>52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33591-9130-4F56-989F-755EE92391EA}" type="slidenum">
              <a:rPr lang="en-US"/>
              <a:pPr/>
              <a:t>53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0650A-4535-43A0-BBB8-253C57D85874}" type="slidenum">
              <a:rPr lang="en-US"/>
              <a:pPr/>
              <a:t>54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BC4BA-9FB1-4E6E-938A-0311E0731A25}" type="slidenum">
              <a:rPr lang="en-US"/>
              <a:pPr/>
              <a:t>55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FB82A-2365-4CE6-A4D4-90DF88E1BD6F}" type="slidenum">
              <a:rPr lang="en-US"/>
              <a:pPr/>
              <a:t>56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2FE44-D821-4AEA-940D-A1C289CF0F2D}" type="slidenum">
              <a:rPr lang="en-US"/>
              <a:pPr/>
              <a:t>57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503F6-BC67-440C-982A-B86DD235DBBE}" type="slidenum">
              <a:rPr lang="en-US"/>
              <a:pPr/>
              <a:t>58</a:t>
            </a:fld>
            <a:endParaRPr 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FB1C8-BE9C-4285-A373-4195F359CBD2}" type="slidenum">
              <a:rPr lang="en-US"/>
              <a:pPr/>
              <a:t>6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365A5-BCF8-41A4-85A1-843782B14E85}" type="slidenum">
              <a:rPr lang="en-US"/>
              <a:pPr/>
              <a:t>7</a:t>
            </a:fld>
            <a:endParaRPr lang="en-US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9DC01-C045-4A86-B561-A81BAA9EECBD}" type="slidenum">
              <a:rPr lang="en-US"/>
              <a:pPr/>
              <a:t>8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869B9-4C3C-4D4F-8D5C-DE96262163E2}" type="slidenum">
              <a:rPr lang="en-US"/>
              <a:pPr/>
              <a:t>9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info.med.yale.edu/intmed/cardio/imaging/techniques/spect_camera/graphics/spect_camera.gi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video" Target="file:///\\Fs1\DEPTS\Nuclear%20Medicine\RU221\graphics\avi\case%2055%20planar%20rest.avi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12" Type="http://schemas.openxmlformats.org/officeDocument/2006/relationships/image" Target="../media/image39.wmf"/><Relationship Id="rId17" Type="http://schemas.openxmlformats.org/officeDocument/2006/relationships/image" Target="../media/image47.png"/><Relationship Id="rId2" Type="http://schemas.openxmlformats.org/officeDocument/2006/relationships/video" Target="file:///\\Fs1\DEPTS\Nuclear%20Medicine\RU221\graphics\avi\vla.avi" TargetMode="Externa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40.xml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s1\DEPTS\Nuclear%20Medicine\RU221\graphics\Slides\presentations\2007-01-08%20BSc\2007-01-08%200915%20Underwood%20principles%20of%20RNI\QPS.avi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4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57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16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s1\DEPTS\Nuclear%20Medicine\RU221\graphics\Slides\presentations\2007-01-08%20BSc\2007-01-08%200915%20Underwood%20principles%20of%20RNI\First%20Pass%20RNV.avi" TargetMode="Externa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video" Target="file:///\\Fs1\DEPTS\Nuclear%20Medicine\RU221\graphics\Slides\presentations\2007-01-08%20BSc\2007-01-08%200915%20Underwood%20principles%20of%20RNI\al%20qadi%20rnv%20rest.avi" TargetMode="Externa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8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1000125"/>
          </a:xfrm>
          <a:ln/>
        </p:spPr>
        <p:txBody>
          <a:bodyPr/>
          <a:lstStyle/>
          <a:p>
            <a:r>
              <a:rPr lang="en-GB" sz="3600" b="0" dirty="0">
                <a:effectLst/>
                <a:latin typeface="Arial" pitchFamily="34" charset="0"/>
                <a:cs typeface="Arial" pitchFamily="34" charset="0"/>
              </a:rPr>
              <a:t>Principles of Radionuclide Imaging</a:t>
            </a:r>
            <a:endParaRPr lang="en-US" sz="3600" b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21050"/>
            <a:ext cx="6400800" cy="2268538"/>
          </a:xfrm>
        </p:spPr>
        <p:txBody>
          <a:bodyPr/>
          <a:lstStyle/>
          <a:p>
            <a:r>
              <a:rPr lang="en-US" sz="2400" b="1">
                <a:solidFill>
                  <a:srgbClr val="FFFF00"/>
                </a:solidFill>
              </a:rPr>
              <a:t>S Richard Underwood</a:t>
            </a:r>
          </a:p>
          <a:p>
            <a:r>
              <a:rPr lang="en-US" sz="1200" b="1">
                <a:solidFill>
                  <a:srgbClr val="FFFF00"/>
                </a:solidFill>
              </a:rPr>
              <a:t>MD FRCP FRCR FESC FACC FASNC</a:t>
            </a:r>
          </a:p>
          <a:p>
            <a:endParaRPr lang="en-GB" sz="1200" b="1">
              <a:solidFill>
                <a:srgbClr val="FFFF00"/>
              </a:solidFill>
            </a:endParaRPr>
          </a:p>
          <a:p>
            <a:endParaRPr lang="en-US" sz="1200" b="1">
              <a:solidFill>
                <a:srgbClr val="FFFF00"/>
              </a:solidFill>
            </a:endParaRPr>
          </a:p>
          <a:p>
            <a:r>
              <a:rPr lang="en-US" sz="2000"/>
              <a:t>Professor of Cardiac Imaging</a:t>
            </a:r>
          </a:p>
          <a:p>
            <a:r>
              <a:rPr lang="en-US" sz="2000"/>
              <a:t>Imperial College London</a:t>
            </a:r>
          </a:p>
          <a:p>
            <a:r>
              <a:rPr lang="en-GB" sz="2000"/>
              <a:t>and Royal Brompton Hospital</a:t>
            </a:r>
            <a:endParaRPr lang="en-US" sz="2000"/>
          </a:p>
        </p:txBody>
      </p:sp>
      <p:pic>
        <p:nvPicPr>
          <p:cNvPr id="635908" name="Picture 4" descr="i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1000" y="5791200"/>
            <a:ext cx="754063" cy="781050"/>
          </a:xfrm>
          <a:prstGeom prst="rect">
            <a:avLst/>
          </a:prstGeom>
          <a:noFill/>
        </p:spPr>
      </p:pic>
      <p:pic>
        <p:nvPicPr>
          <p:cNvPr id="635909" name="Picture 5" descr="RBHN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5829300"/>
            <a:ext cx="647700" cy="642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Positron emission</a:t>
            </a:r>
            <a:endParaRPr lang="en-US"/>
          </a:p>
        </p:txBody>
      </p:sp>
      <p:pic>
        <p:nvPicPr>
          <p:cNvPr id="651270" name="Picture 6" descr="pet physic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79475" y="1628775"/>
            <a:ext cx="7551738" cy="4197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Coincidence detection</a:t>
            </a:r>
            <a:endParaRPr lang="en-US"/>
          </a:p>
        </p:txBody>
      </p:sp>
      <p:pic>
        <p:nvPicPr>
          <p:cNvPr id="709635" name="Picture 3" descr="pet camer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054100" y="2076450"/>
            <a:ext cx="7035800" cy="3924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Principles of Radionuclide Imaging</a:t>
            </a:r>
            <a:endParaRPr lang="en-US"/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3450"/>
            <a:ext cx="7772400" cy="435451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Properties of gamma rays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The gamma camera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Radiopharmaceuticals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Stress testing (seminar)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Acquiring images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Interpreting images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Radionuclide ventriculography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Gamma Camera</a:t>
            </a:r>
            <a:endParaRPr lang="en-GB">
              <a:solidFill>
                <a:srgbClr val="FFFF99"/>
              </a:solidFill>
            </a:endParaRPr>
          </a:p>
        </p:txBody>
      </p:sp>
      <p:sp>
        <p:nvSpPr>
          <p:cNvPr id="6103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1676400"/>
            <a:ext cx="5257800" cy="4724400"/>
          </a:xfrm>
        </p:spPr>
        <p:txBody>
          <a:bodyPr/>
          <a:lstStyle/>
          <a:p>
            <a:pPr>
              <a:spcAft>
                <a:spcPct val="100000"/>
              </a:spcAft>
            </a:pPr>
            <a:r>
              <a:rPr lang="en-GB" sz="2000">
                <a:effectLst/>
              </a:rPr>
              <a:t>Gamma rays are emitted from the radiopharmaceutical injected into the patient</a:t>
            </a:r>
          </a:p>
          <a:p>
            <a:pPr>
              <a:spcAft>
                <a:spcPct val="100000"/>
              </a:spcAft>
            </a:pPr>
            <a:r>
              <a:rPr lang="en-GB" sz="2000">
                <a:effectLst/>
              </a:rPr>
              <a:t>Gamma rays pass through a collimator and strike a sodium iodide crystal, a scintillator which emits light when struck by gamma rays</a:t>
            </a:r>
          </a:p>
          <a:p>
            <a:pPr>
              <a:spcAft>
                <a:spcPct val="100000"/>
              </a:spcAft>
            </a:pPr>
            <a:r>
              <a:rPr lang="en-GB" sz="2000">
                <a:effectLst/>
              </a:rPr>
              <a:t>Photomultiplier tubes convert the light to an electrical signal which is used to produce the image</a:t>
            </a:r>
            <a:endParaRPr lang="en-US" sz="2000"/>
          </a:p>
        </p:txBody>
      </p:sp>
      <p:pic>
        <p:nvPicPr>
          <p:cNvPr id="61030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1295400"/>
            <a:ext cx="320516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030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525" y="4076700"/>
            <a:ext cx="31559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Gamma Camera</a:t>
            </a:r>
            <a:endParaRPr lang="en-US"/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6486525" y="2819400"/>
            <a:ext cx="2284413" cy="1814513"/>
          </a:xfrm>
          <a:prstGeom prst="rect">
            <a:avLst/>
          </a:prstGeom>
          <a:solidFill>
            <a:srgbClr val="DADAD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50" name="Oval 6"/>
          <p:cNvSpPr>
            <a:spLocks noChangeArrowheads="1"/>
          </p:cNvSpPr>
          <p:nvPr/>
        </p:nvSpPr>
        <p:spPr bwMode="auto">
          <a:xfrm>
            <a:off x="6634163" y="3048000"/>
            <a:ext cx="1787525" cy="1433513"/>
          </a:xfrm>
          <a:prstGeom prst="ellipse">
            <a:avLst/>
          </a:prstGeom>
          <a:gradFill rotWithShape="0">
            <a:gsLst>
              <a:gs pos="0">
                <a:srgbClr val="FC0128">
                  <a:gamma/>
                  <a:shade val="46275"/>
                  <a:invGamma/>
                </a:srgbClr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51" name="Oval 7"/>
          <p:cNvSpPr>
            <a:spLocks noChangeArrowheads="1"/>
          </p:cNvSpPr>
          <p:nvPr/>
        </p:nvSpPr>
        <p:spPr bwMode="auto">
          <a:xfrm>
            <a:off x="731838" y="5346700"/>
            <a:ext cx="2593975" cy="900113"/>
          </a:xfrm>
          <a:prstGeom prst="ellipse">
            <a:avLst/>
          </a:prstGeom>
          <a:gradFill rotWithShape="0">
            <a:gsLst>
              <a:gs pos="0">
                <a:srgbClr val="FC0128">
                  <a:gamma/>
                  <a:shade val="29804"/>
                  <a:invGamma/>
                </a:srgbClr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eaLnBrk="0" hangingPunct="0"/>
            <a:r>
              <a:rPr lang="en-GB" sz="2400"/>
              <a:t>	   patient</a:t>
            </a:r>
          </a:p>
        </p:txBody>
      </p:sp>
      <p:sp>
        <p:nvSpPr>
          <p:cNvPr id="646152" name="Freeform 8"/>
          <p:cNvSpPr>
            <a:spLocks/>
          </p:cNvSpPr>
          <p:nvPr/>
        </p:nvSpPr>
        <p:spPr bwMode="auto">
          <a:xfrm>
            <a:off x="977900" y="5492750"/>
            <a:ext cx="1149350" cy="541338"/>
          </a:xfrm>
          <a:custGeom>
            <a:avLst/>
            <a:gdLst/>
            <a:ahLst/>
            <a:cxnLst>
              <a:cxn ang="0">
                <a:pos x="645" y="0"/>
              </a:cxn>
              <a:cxn ang="0">
                <a:pos x="571" y="23"/>
              </a:cxn>
              <a:cxn ang="0">
                <a:pos x="495" y="23"/>
              </a:cxn>
              <a:cxn ang="0">
                <a:pos x="419" y="23"/>
              </a:cxn>
              <a:cxn ang="0">
                <a:pos x="362" y="23"/>
              </a:cxn>
              <a:cxn ang="0">
                <a:pos x="286" y="23"/>
              </a:cxn>
              <a:cxn ang="0">
                <a:pos x="192" y="35"/>
              </a:cxn>
              <a:cxn ang="0">
                <a:pos x="134" y="48"/>
              </a:cxn>
              <a:cxn ang="0">
                <a:pos x="76" y="84"/>
              </a:cxn>
              <a:cxn ang="0">
                <a:pos x="38" y="133"/>
              </a:cxn>
              <a:cxn ang="0">
                <a:pos x="0" y="182"/>
              </a:cxn>
              <a:cxn ang="0">
                <a:pos x="0" y="243"/>
              </a:cxn>
              <a:cxn ang="0">
                <a:pos x="0" y="280"/>
              </a:cxn>
              <a:cxn ang="0">
                <a:pos x="58" y="328"/>
              </a:cxn>
              <a:cxn ang="0">
                <a:pos x="172" y="340"/>
              </a:cxn>
              <a:cxn ang="0">
                <a:pos x="230" y="340"/>
              </a:cxn>
              <a:cxn ang="0">
                <a:pos x="286" y="291"/>
              </a:cxn>
              <a:cxn ang="0">
                <a:pos x="305" y="243"/>
              </a:cxn>
              <a:cxn ang="0">
                <a:pos x="381" y="231"/>
              </a:cxn>
              <a:cxn ang="0">
                <a:pos x="477" y="231"/>
              </a:cxn>
              <a:cxn ang="0">
                <a:pos x="553" y="231"/>
              </a:cxn>
              <a:cxn ang="0">
                <a:pos x="629" y="231"/>
              </a:cxn>
              <a:cxn ang="0">
                <a:pos x="705" y="194"/>
              </a:cxn>
              <a:cxn ang="0">
                <a:pos x="723" y="121"/>
              </a:cxn>
              <a:cxn ang="0">
                <a:pos x="723" y="72"/>
              </a:cxn>
              <a:cxn ang="0">
                <a:pos x="723" y="35"/>
              </a:cxn>
              <a:cxn ang="0">
                <a:pos x="647" y="10"/>
              </a:cxn>
              <a:cxn ang="0">
                <a:pos x="571" y="10"/>
              </a:cxn>
            </a:cxnLst>
            <a:rect l="0" t="0" r="r" b="b"/>
            <a:pathLst>
              <a:path w="724" h="341">
                <a:moveTo>
                  <a:pt x="645" y="0"/>
                </a:moveTo>
                <a:lnTo>
                  <a:pt x="571" y="23"/>
                </a:lnTo>
                <a:lnTo>
                  <a:pt x="495" y="23"/>
                </a:lnTo>
                <a:lnTo>
                  <a:pt x="419" y="23"/>
                </a:lnTo>
                <a:lnTo>
                  <a:pt x="362" y="23"/>
                </a:lnTo>
                <a:lnTo>
                  <a:pt x="286" y="23"/>
                </a:lnTo>
                <a:lnTo>
                  <a:pt x="192" y="35"/>
                </a:lnTo>
                <a:lnTo>
                  <a:pt x="134" y="48"/>
                </a:lnTo>
                <a:lnTo>
                  <a:pt x="76" y="84"/>
                </a:lnTo>
                <a:lnTo>
                  <a:pt x="38" y="133"/>
                </a:lnTo>
                <a:lnTo>
                  <a:pt x="0" y="182"/>
                </a:lnTo>
                <a:lnTo>
                  <a:pt x="0" y="243"/>
                </a:lnTo>
                <a:lnTo>
                  <a:pt x="0" y="280"/>
                </a:lnTo>
                <a:lnTo>
                  <a:pt x="58" y="328"/>
                </a:lnTo>
                <a:lnTo>
                  <a:pt x="172" y="340"/>
                </a:lnTo>
                <a:lnTo>
                  <a:pt x="230" y="340"/>
                </a:lnTo>
                <a:lnTo>
                  <a:pt x="286" y="291"/>
                </a:lnTo>
                <a:lnTo>
                  <a:pt x="305" y="243"/>
                </a:lnTo>
                <a:lnTo>
                  <a:pt x="381" y="231"/>
                </a:lnTo>
                <a:lnTo>
                  <a:pt x="477" y="231"/>
                </a:lnTo>
                <a:lnTo>
                  <a:pt x="553" y="231"/>
                </a:lnTo>
                <a:lnTo>
                  <a:pt x="629" y="231"/>
                </a:lnTo>
                <a:lnTo>
                  <a:pt x="705" y="194"/>
                </a:lnTo>
                <a:lnTo>
                  <a:pt x="723" y="121"/>
                </a:lnTo>
                <a:lnTo>
                  <a:pt x="723" y="72"/>
                </a:lnTo>
                <a:lnTo>
                  <a:pt x="723" y="35"/>
                </a:lnTo>
                <a:lnTo>
                  <a:pt x="647" y="10"/>
                </a:lnTo>
                <a:lnTo>
                  <a:pt x="571" y="10"/>
                </a:lnTo>
              </a:path>
            </a:pathLst>
          </a:custGeom>
          <a:solidFill>
            <a:srgbClr val="FE9B03"/>
          </a:solidFill>
          <a:ln w="254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46153" name="Rectangle 9"/>
          <p:cNvSpPr>
            <a:spLocks noChangeArrowheads="1"/>
          </p:cNvSpPr>
          <p:nvPr/>
        </p:nvSpPr>
        <p:spPr bwMode="auto">
          <a:xfrm>
            <a:off x="231775" y="3516313"/>
            <a:ext cx="187325" cy="1360487"/>
          </a:xfrm>
          <a:prstGeom prst="rect">
            <a:avLst/>
          </a:prstGeom>
          <a:solidFill>
            <a:srgbClr val="FCFEB9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54" name="Rectangle 10"/>
          <p:cNvSpPr>
            <a:spLocks noChangeArrowheads="1"/>
          </p:cNvSpPr>
          <p:nvPr/>
        </p:nvSpPr>
        <p:spPr bwMode="auto">
          <a:xfrm>
            <a:off x="431800" y="3516313"/>
            <a:ext cx="3586163" cy="217487"/>
          </a:xfrm>
          <a:prstGeom prst="rect">
            <a:avLst/>
          </a:prstGeom>
          <a:solidFill>
            <a:srgbClr val="FCFEB9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55" name="Rectangle 11"/>
          <p:cNvSpPr>
            <a:spLocks noChangeArrowheads="1"/>
          </p:cNvSpPr>
          <p:nvPr/>
        </p:nvSpPr>
        <p:spPr bwMode="auto">
          <a:xfrm>
            <a:off x="3830638" y="3516313"/>
            <a:ext cx="187325" cy="1360487"/>
          </a:xfrm>
          <a:prstGeom prst="rect">
            <a:avLst/>
          </a:prstGeom>
          <a:solidFill>
            <a:srgbClr val="FCFEB9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56" name="Line 12"/>
          <p:cNvSpPr>
            <a:spLocks noChangeShapeType="1"/>
          </p:cNvSpPr>
          <p:nvPr/>
        </p:nvSpPr>
        <p:spPr bwMode="auto">
          <a:xfrm>
            <a:off x="431800" y="4957763"/>
            <a:ext cx="33861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>
            <a:off x="525463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58" name="Line 14"/>
          <p:cNvSpPr>
            <a:spLocks noChangeShapeType="1"/>
          </p:cNvSpPr>
          <p:nvPr/>
        </p:nvSpPr>
        <p:spPr bwMode="auto">
          <a:xfrm>
            <a:off x="725488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59" name="Line 15"/>
          <p:cNvSpPr>
            <a:spLocks noChangeShapeType="1"/>
          </p:cNvSpPr>
          <p:nvPr/>
        </p:nvSpPr>
        <p:spPr bwMode="auto">
          <a:xfrm>
            <a:off x="925513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60" name="Line 16"/>
          <p:cNvSpPr>
            <a:spLocks noChangeShapeType="1"/>
          </p:cNvSpPr>
          <p:nvPr/>
        </p:nvSpPr>
        <p:spPr bwMode="auto">
          <a:xfrm>
            <a:off x="431800" y="4805363"/>
            <a:ext cx="33861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61" name="Line 17"/>
          <p:cNvSpPr>
            <a:spLocks noChangeShapeType="1"/>
          </p:cNvSpPr>
          <p:nvPr/>
        </p:nvSpPr>
        <p:spPr bwMode="auto">
          <a:xfrm>
            <a:off x="1125538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62" name="Line 18"/>
          <p:cNvSpPr>
            <a:spLocks noChangeShapeType="1"/>
          </p:cNvSpPr>
          <p:nvPr/>
        </p:nvSpPr>
        <p:spPr bwMode="auto">
          <a:xfrm>
            <a:off x="1325563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63" name="Line 19"/>
          <p:cNvSpPr>
            <a:spLocks noChangeShapeType="1"/>
          </p:cNvSpPr>
          <p:nvPr/>
        </p:nvSpPr>
        <p:spPr bwMode="auto">
          <a:xfrm>
            <a:off x="1525588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64" name="Line 20"/>
          <p:cNvSpPr>
            <a:spLocks noChangeShapeType="1"/>
          </p:cNvSpPr>
          <p:nvPr/>
        </p:nvSpPr>
        <p:spPr bwMode="auto">
          <a:xfrm>
            <a:off x="1725613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65" name="Line 21"/>
          <p:cNvSpPr>
            <a:spLocks noChangeShapeType="1"/>
          </p:cNvSpPr>
          <p:nvPr/>
        </p:nvSpPr>
        <p:spPr bwMode="auto">
          <a:xfrm>
            <a:off x="1925638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66" name="Line 22"/>
          <p:cNvSpPr>
            <a:spLocks noChangeShapeType="1"/>
          </p:cNvSpPr>
          <p:nvPr/>
        </p:nvSpPr>
        <p:spPr bwMode="auto">
          <a:xfrm>
            <a:off x="2125663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67" name="Line 23"/>
          <p:cNvSpPr>
            <a:spLocks noChangeShapeType="1"/>
          </p:cNvSpPr>
          <p:nvPr/>
        </p:nvSpPr>
        <p:spPr bwMode="auto">
          <a:xfrm>
            <a:off x="2325688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68" name="Line 24"/>
          <p:cNvSpPr>
            <a:spLocks noChangeShapeType="1"/>
          </p:cNvSpPr>
          <p:nvPr/>
        </p:nvSpPr>
        <p:spPr bwMode="auto">
          <a:xfrm>
            <a:off x="2525713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69" name="Line 25"/>
          <p:cNvSpPr>
            <a:spLocks noChangeShapeType="1"/>
          </p:cNvSpPr>
          <p:nvPr/>
        </p:nvSpPr>
        <p:spPr bwMode="auto">
          <a:xfrm>
            <a:off x="2725738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70" name="Line 26"/>
          <p:cNvSpPr>
            <a:spLocks noChangeShapeType="1"/>
          </p:cNvSpPr>
          <p:nvPr/>
        </p:nvSpPr>
        <p:spPr bwMode="auto">
          <a:xfrm>
            <a:off x="2925763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71" name="Line 27"/>
          <p:cNvSpPr>
            <a:spLocks noChangeShapeType="1"/>
          </p:cNvSpPr>
          <p:nvPr/>
        </p:nvSpPr>
        <p:spPr bwMode="auto">
          <a:xfrm>
            <a:off x="3125788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72" name="Line 28"/>
          <p:cNvSpPr>
            <a:spLocks noChangeShapeType="1"/>
          </p:cNvSpPr>
          <p:nvPr/>
        </p:nvSpPr>
        <p:spPr bwMode="auto">
          <a:xfrm>
            <a:off x="3325813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73" name="Line 29"/>
          <p:cNvSpPr>
            <a:spLocks noChangeShapeType="1"/>
          </p:cNvSpPr>
          <p:nvPr/>
        </p:nvSpPr>
        <p:spPr bwMode="auto">
          <a:xfrm>
            <a:off x="3521075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74" name="Line 30"/>
          <p:cNvSpPr>
            <a:spLocks noChangeShapeType="1"/>
          </p:cNvSpPr>
          <p:nvPr/>
        </p:nvSpPr>
        <p:spPr bwMode="auto">
          <a:xfrm>
            <a:off x="3725863" y="4811713"/>
            <a:ext cx="0" cy="13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75" name="Rectangle 31"/>
          <p:cNvSpPr>
            <a:spLocks noChangeArrowheads="1"/>
          </p:cNvSpPr>
          <p:nvPr/>
        </p:nvSpPr>
        <p:spPr bwMode="auto">
          <a:xfrm>
            <a:off x="431800" y="3746500"/>
            <a:ext cx="3386138" cy="215900"/>
          </a:xfrm>
          <a:prstGeom prst="rect">
            <a:avLst/>
          </a:prstGeom>
          <a:solidFill>
            <a:srgbClr val="BC37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eaLnBrk="0" hangingPunct="0"/>
            <a:r>
              <a:rPr lang="en-GB" sz="1400"/>
              <a:t>positioning and summing circuits</a:t>
            </a:r>
          </a:p>
        </p:txBody>
      </p:sp>
      <p:sp>
        <p:nvSpPr>
          <p:cNvPr id="646176" name="Rectangle 32"/>
          <p:cNvSpPr>
            <a:spLocks noChangeArrowheads="1"/>
          </p:cNvSpPr>
          <p:nvPr/>
        </p:nvSpPr>
        <p:spPr bwMode="auto">
          <a:xfrm>
            <a:off x="431800" y="4660900"/>
            <a:ext cx="3386138" cy="138113"/>
          </a:xfrm>
          <a:prstGeom prst="rect">
            <a:avLst/>
          </a:prstGeom>
          <a:solidFill>
            <a:srgbClr val="00B7A5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77" name="Rectangle 33"/>
          <p:cNvSpPr>
            <a:spLocks noChangeArrowheads="1"/>
          </p:cNvSpPr>
          <p:nvPr/>
        </p:nvSpPr>
        <p:spPr bwMode="auto">
          <a:xfrm>
            <a:off x="4727575" y="4953000"/>
            <a:ext cx="1863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GB" sz="1600"/>
              <a:t>NaI (Tl) detector</a:t>
            </a:r>
          </a:p>
        </p:txBody>
      </p:sp>
      <p:sp>
        <p:nvSpPr>
          <p:cNvPr id="646178" name="Rectangle 34"/>
          <p:cNvSpPr>
            <a:spLocks noChangeArrowheads="1"/>
          </p:cNvSpPr>
          <p:nvPr/>
        </p:nvSpPr>
        <p:spPr bwMode="auto">
          <a:xfrm>
            <a:off x="4354513" y="5486400"/>
            <a:ext cx="11398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GB" sz="1600"/>
              <a:t>Collimator</a:t>
            </a:r>
          </a:p>
        </p:txBody>
      </p:sp>
      <p:sp>
        <p:nvSpPr>
          <p:cNvPr id="646179" name="Rectangle 35"/>
          <p:cNvSpPr>
            <a:spLocks noChangeArrowheads="1"/>
          </p:cNvSpPr>
          <p:nvPr/>
        </p:nvSpPr>
        <p:spPr bwMode="auto">
          <a:xfrm>
            <a:off x="4749800" y="4043363"/>
            <a:ext cx="167481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GB" sz="1600"/>
              <a:t>Photomultiplier </a:t>
            </a:r>
          </a:p>
          <a:p>
            <a:pPr algn="l" eaLnBrk="0" hangingPunct="0"/>
            <a:r>
              <a:rPr lang="en-GB" sz="1600"/>
              <a:t>tubes</a:t>
            </a:r>
          </a:p>
        </p:txBody>
      </p:sp>
      <p:sp>
        <p:nvSpPr>
          <p:cNvPr id="646180" name="Rectangle 36"/>
          <p:cNvSpPr>
            <a:spLocks noChangeArrowheads="1"/>
          </p:cNvSpPr>
          <p:nvPr/>
        </p:nvSpPr>
        <p:spPr bwMode="auto">
          <a:xfrm>
            <a:off x="4657725" y="3429000"/>
            <a:ext cx="15192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GB" sz="1600"/>
              <a:t>Lead shielding</a:t>
            </a:r>
          </a:p>
        </p:txBody>
      </p:sp>
      <p:sp>
        <p:nvSpPr>
          <p:cNvPr id="646185" name="Line 41"/>
          <p:cNvSpPr>
            <a:spLocks noChangeShapeType="1"/>
          </p:cNvSpPr>
          <p:nvPr/>
        </p:nvSpPr>
        <p:spPr bwMode="auto">
          <a:xfrm flipH="1" flipV="1">
            <a:off x="819150" y="5105400"/>
            <a:ext cx="411163" cy="5445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86" name="Line 42"/>
          <p:cNvSpPr>
            <a:spLocks noChangeShapeType="1"/>
          </p:cNvSpPr>
          <p:nvPr/>
        </p:nvSpPr>
        <p:spPr bwMode="auto">
          <a:xfrm flipV="1">
            <a:off x="1525588" y="5027613"/>
            <a:ext cx="0" cy="6223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87" name="Line 43"/>
          <p:cNvSpPr>
            <a:spLocks noChangeShapeType="1"/>
          </p:cNvSpPr>
          <p:nvPr/>
        </p:nvSpPr>
        <p:spPr bwMode="auto">
          <a:xfrm flipH="1" flipV="1">
            <a:off x="1217613" y="5027613"/>
            <a:ext cx="114300" cy="6223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88" name="Line 44"/>
          <p:cNvSpPr>
            <a:spLocks noChangeShapeType="1"/>
          </p:cNvSpPr>
          <p:nvPr/>
        </p:nvSpPr>
        <p:spPr bwMode="auto">
          <a:xfrm flipV="1">
            <a:off x="1630363" y="5027613"/>
            <a:ext cx="187325" cy="6223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89" name="Line 45"/>
          <p:cNvSpPr>
            <a:spLocks noChangeShapeType="1"/>
          </p:cNvSpPr>
          <p:nvPr/>
        </p:nvSpPr>
        <p:spPr bwMode="auto">
          <a:xfrm flipV="1">
            <a:off x="1731963" y="5029200"/>
            <a:ext cx="485775" cy="6207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90" name="Line 46"/>
          <p:cNvSpPr>
            <a:spLocks noChangeShapeType="1"/>
          </p:cNvSpPr>
          <p:nvPr/>
        </p:nvSpPr>
        <p:spPr bwMode="auto">
          <a:xfrm flipH="1" flipV="1">
            <a:off x="619125" y="1828800"/>
            <a:ext cx="0" cy="1676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91" name="Line 47"/>
          <p:cNvSpPr>
            <a:spLocks noChangeShapeType="1"/>
          </p:cNvSpPr>
          <p:nvPr/>
        </p:nvSpPr>
        <p:spPr bwMode="auto">
          <a:xfrm flipV="1">
            <a:off x="1025525" y="2132013"/>
            <a:ext cx="0" cy="13843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92" name="Line 48"/>
          <p:cNvSpPr>
            <a:spLocks noChangeShapeType="1"/>
          </p:cNvSpPr>
          <p:nvPr/>
        </p:nvSpPr>
        <p:spPr bwMode="auto">
          <a:xfrm flipV="1">
            <a:off x="619125" y="1828800"/>
            <a:ext cx="3886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93" name="Line 49"/>
          <p:cNvSpPr>
            <a:spLocks noChangeShapeType="1"/>
          </p:cNvSpPr>
          <p:nvPr/>
        </p:nvSpPr>
        <p:spPr bwMode="auto">
          <a:xfrm flipV="1">
            <a:off x="1031875" y="2133600"/>
            <a:ext cx="3473450" cy="47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94" name="Rectangle 50"/>
          <p:cNvSpPr>
            <a:spLocks noChangeArrowheads="1"/>
          </p:cNvSpPr>
          <p:nvPr/>
        </p:nvSpPr>
        <p:spPr bwMode="auto">
          <a:xfrm>
            <a:off x="669925" y="1522413"/>
            <a:ext cx="19954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GB" sz="1600"/>
              <a:t>X coordinate pulse</a:t>
            </a:r>
          </a:p>
        </p:txBody>
      </p:sp>
      <p:sp>
        <p:nvSpPr>
          <p:cNvPr id="646195" name="Rectangle 51"/>
          <p:cNvSpPr>
            <a:spLocks noChangeArrowheads="1"/>
          </p:cNvSpPr>
          <p:nvPr/>
        </p:nvSpPr>
        <p:spPr bwMode="auto">
          <a:xfrm>
            <a:off x="669925" y="1828800"/>
            <a:ext cx="19192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GB" sz="1600"/>
              <a:t>Y coordinate pulse</a:t>
            </a:r>
          </a:p>
        </p:txBody>
      </p:sp>
      <p:sp>
        <p:nvSpPr>
          <p:cNvPr id="646196" name="Rectangle 52"/>
          <p:cNvSpPr>
            <a:spLocks noChangeArrowheads="1"/>
          </p:cNvSpPr>
          <p:nvPr/>
        </p:nvSpPr>
        <p:spPr bwMode="auto">
          <a:xfrm>
            <a:off x="7546975" y="2362200"/>
            <a:ext cx="8239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GB" sz="2400"/>
              <a:t>VDU</a:t>
            </a:r>
            <a:endParaRPr lang="en-GB"/>
          </a:p>
        </p:txBody>
      </p:sp>
      <p:sp>
        <p:nvSpPr>
          <p:cNvPr id="646197" name="Line 53"/>
          <p:cNvSpPr>
            <a:spLocks noChangeShapeType="1"/>
          </p:cNvSpPr>
          <p:nvPr/>
        </p:nvSpPr>
        <p:spPr bwMode="auto">
          <a:xfrm flipH="1" flipV="1">
            <a:off x="2211388" y="2989263"/>
            <a:ext cx="3175" cy="5159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198" name="Rectangle 54"/>
          <p:cNvSpPr>
            <a:spLocks noChangeArrowheads="1"/>
          </p:cNvSpPr>
          <p:nvPr/>
        </p:nvSpPr>
        <p:spPr bwMode="auto">
          <a:xfrm>
            <a:off x="1741488" y="2438400"/>
            <a:ext cx="1066800" cy="5222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eaLnBrk="0" hangingPunct="0"/>
            <a:r>
              <a:rPr lang="en-GB" sz="1600"/>
              <a:t>energy </a:t>
            </a:r>
          </a:p>
          <a:p>
            <a:pPr eaLnBrk="0" hangingPunct="0"/>
            <a:r>
              <a:rPr lang="en-GB" sz="1600"/>
              <a:t>window</a:t>
            </a:r>
          </a:p>
        </p:txBody>
      </p:sp>
      <p:sp>
        <p:nvSpPr>
          <p:cNvPr id="646199" name="Line 55"/>
          <p:cNvSpPr>
            <a:spLocks noChangeShapeType="1"/>
          </p:cNvSpPr>
          <p:nvPr/>
        </p:nvSpPr>
        <p:spPr bwMode="auto">
          <a:xfrm flipV="1">
            <a:off x="2820988" y="2743200"/>
            <a:ext cx="61912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200" name="Rectangle 56"/>
          <p:cNvSpPr>
            <a:spLocks noChangeArrowheads="1"/>
          </p:cNvSpPr>
          <p:nvPr/>
        </p:nvSpPr>
        <p:spPr bwMode="auto">
          <a:xfrm>
            <a:off x="1228725" y="3036888"/>
            <a:ext cx="8604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GB" sz="1600"/>
              <a:t>Z Pulse</a:t>
            </a:r>
          </a:p>
        </p:txBody>
      </p:sp>
      <p:sp>
        <p:nvSpPr>
          <p:cNvPr id="646201" name="Rectangle 57"/>
          <p:cNvSpPr>
            <a:spLocks noChangeArrowheads="1"/>
          </p:cNvSpPr>
          <p:nvPr/>
        </p:nvSpPr>
        <p:spPr bwMode="auto">
          <a:xfrm>
            <a:off x="2992438" y="2736850"/>
            <a:ext cx="102711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GB" sz="1600"/>
              <a:t>Unblank</a:t>
            </a:r>
          </a:p>
          <a:p>
            <a:pPr algn="l" eaLnBrk="0" hangingPunct="0"/>
            <a:r>
              <a:rPr lang="en-GB" sz="1600"/>
              <a:t>pulse</a:t>
            </a:r>
          </a:p>
        </p:txBody>
      </p:sp>
      <p:sp>
        <p:nvSpPr>
          <p:cNvPr id="646202" name="Line 58"/>
          <p:cNvSpPr>
            <a:spLocks noChangeShapeType="1"/>
          </p:cNvSpPr>
          <p:nvPr/>
        </p:nvSpPr>
        <p:spPr bwMode="auto">
          <a:xfrm flipH="1" flipV="1">
            <a:off x="3440113" y="1828800"/>
            <a:ext cx="0" cy="914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203" name="Rectangle 59"/>
          <p:cNvSpPr>
            <a:spLocks noChangeArrowheads="1"/>
          </p:cNvSpPr>
          <p:nvPr/>
        </p:nvSpPr>
        <p:spPr bwMode="auto">
          <a:xfrm>
            <a:off x="3362325" y="1752600"/>
            <a:ext cx="139700" cy="1397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204" name="Rectangle 60"/>
          <p:cNvSpPr>
            <a:spLocks noChangeArrowheads="1"/>
          </p:cNvSpPr>
          <p:nvPr/>
        </p:nvSpPr>
        <p:spPr bwMode="auto">
          <a:xfrm>
            <a:off x="3362325" y="2057400"/>
            <a:ext cx="139700" cy="1397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205" name="Rectangle 61"/>
          <p:cNvSpPr>
            <a:spLocks noChangeArrowheads="1"/>
          </p:cNvSpPr>
          <p:nvPr/>
        </p:nvSpPr>
        <p:spPr bwMode="auto">
          <a:xfrm>
            <a:off x="2754313" y="1371600"/>
            <a:ext cx="14684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GB" sz="1600"/>
              <a:t>Discriminator</a:t>
            </a:r>
          </a:p>
        </p:txBody>
      </p:sp>
      <p:grpSp>
        <p:nvGrpSpPr>
          <p:cNvPr id="646206" name="Group 62"/>
          <p:cNvGrpSpPr>
            <a:grpSpLocks/>
          </p:cNvGrpSpPr>
          <p:nvPr/>
        </p:nvGrpSpPr>
        <p:grpSpPr bwMode="auto">
          <a:xfrm>
            <a:off x="482600" y="4043363"/>
            <a:ext cx="3276600" cy="609600"/>
            <a:chOff x="288" y="816"/>
            <a:chExt cx="1956" cy="444"/>
          </a:xfrm>
        </p:grpSpPr>
        <p:grpSp>
          <p:nvGrpSpPr>
            <p:cNvPr id="646207" name="Group 63"/>
            <p:cNvGrpSpPr>
              <a:grpSpLocks/>
            </p:cNvGrpSpPr>
            <p:nvPr/>
          </p:nvGrpSpPr>
          <p:grpSpPr bwMode="auto">
            <a:xfrm>
              <a:off x="288" y="816"/>
              <a:ext cx="612" cy="444"/>
              <a:chOff x="288" y="816"/>
              <a:chExt cx="612" cy="444"/>
            </a:xfrm>
          </p:grpSpPr>
          <p:grpSp>
            <p:nvGrpSpPr>
              <p:cNvPr id="646208" name="Group 64"/>
              <p:cNvGrpSpPr>
                <a:grpSpLocks/>
              </p:cNvGrpSpPr>
              <p:nvPr/>
            </p:nvGrpSpPr>
            <p:grpSpPr bwMode="auto">
              <a:xfrm>
                <a:off x="288" y="816"/>
                <a:ext cx="276" cy="444"/>
                <a:chOff x="1008" y="768"/>
                <a:chExt cx="288" cy="432"/>
              </a:xfrm>
            </p:grpSpPr>
            <p:sp>
              <p:nvSpPr>
                <p:cNvPr id="64620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008" y="1056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10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008" y="9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11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104" y="76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12" name="Line 68"/>
                <p:cNvSpPr>
                  <a:spLocks noChangeShapeType="1"/>
                </p:cNvSpPr>
                <p:nvPr/>
              </p:nvSpPr>
              <p:spPr bwMode="auto">
                <a:xfrm>
                  <a:off x="1104" y="768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13" name="Line 69"/>
                <p:cNvSpPr>
                  <a:spLocks noChangeShapeType="1"/>
                </p:cNvSpPr>
                <p:nvPr/>
              </p:nvSpPr>
              <p:spPr bwMode="auto">
                <a:xfrm>
                  <a:off x="1200" y="76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14" name="Line 70"/>
                <p:cNvSpPr>
                  <a:spLocks noChangeShapeType="1"/>
                </p:cNvSpPr>
                <p:nvPr/>
              </p:nvSpPr>
              <p:spPr bwMode="auto">
                <a:xfrm>
                  <a:off x="1200" y="9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15" name="Line 71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46216" name="Group 72"/>
              <p:cNvGrpSpPr>
                <a:grpSpLocks/>
              </p:cNvGrpSpPr>
              <p:nvPr/>
            </p:nvGrpSpPr>
            <p:grpSpPr bwMode="auto">
              <a:xfrm>
                <a:off x="624" y="816"/>
                <a:ext cx="276" cy="444"/>
                <a:chOff x="1008" y="768"/>
                <a:chExt cx="288" cy="432"/>
              </a:xfrm>
            </p:grpSpPr>
            <p:sp>
              <p:nvSpPr>
                <p:cNvPr id="646217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8" y="1056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1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008" y="9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19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104" y="76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20" name="Line 76"/>
                <p:cNvSpPr>
                  <a:spLocks noChangeShapeType="1"/>
                </p:cNvSpPr>
                <p:nvPr/>
              </p:nvSpPr>
              <p:spPr bwMode="auto">
                <a:xfrm>
                  <a:off x="1104" y="768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21" name="Line 77"/>
                <p:cNvSpPr>
                  <a:spLocks noChangeShapeType="1"/>
                </p:cNvSpPr>
                <p:nvPr/>
              </p:nvSpPr>
              <p:spPr bwMode="auto">
                <a:xfrm>
                  <a:off x="1200" y="76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22" name="Line 78"/>
                <p:cNvSpPr>
                  <a:spLocks noChangeShapeType="1"/>
                </p:cNvSpPr>
                <p:nvPr/>
              </p:nvSpPr>
              <p:spPr bwMode="auto">
                <a:xfrm>
                  <a:off x="1200" y="9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23" name="Line 79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646224" name="Group 80"/>
            <p:cNvGrpSpPr>
              <a:grpSpLocks/>
            </p:cNvGrpSpPr>
            <p:nvPr/>
          </p:nvGrpSpPr>
          <p:grpSpPr bwMode="auto">
            <a:xfrm>
              <a:off x="960" y="816"/>
              <a:ext cx="612" cy="444"/>
              <a:chOff x="288" y="816"/>
              <a:chExt cx="612" cy="444"/>
            </a:xfrm>
          </p:grpSpPr>
          <p:grpSp>
            <p:nvGrpSpPr>
              <p:cNvPr id="646225" name="Group 81"/>
              <p:cNvGrpSpPr>
                <a:grpSpLocks/>
              </p:cNvGrpSpPr>
              <p:nvPr/>
            </p:nvGrpSpPr>
            <p:grpSpPr bwMode="auto">
              <a:xfrm>
                <a:off x="288" y="816"/>
                <a:ext cx="276" cy="444"/>
                <a:chOff x="1008" y="768"/>
                <a:chExt cx="288" cy="432"/>
              </a:xfrm>
            </p:grpSpPr>
            <p:sp>
              <p:nvSpPr>
                <p:cNvPr id="646226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008" y="1056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27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008" y="9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2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104" y="76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29" name="Line 85"/>
                <p:cNvSpPr>
                  <a:spLocks noChangeShapeType="1"/>
                </p:cNvSpPr>
                <p:nvPr/>
              </p:nvSpPr>
              <p:spPr bwMode="auto">
                <a:xfrm>
                  <a:off x="1104" y="768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30" name="Line 86"/>
                <p:cNvSpPr>
                  <a:spLocks noChangeShapeType="1"/>
                </p:cNvSpPr>
                <p:nvPr/>
              </p:nvSpPr>
              <p:spPr bwMode="auto">
                <a:xfrm>
                  <a:off x="1200" y="76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31" name="Line 87"/>
                <p:cNvSpPr>
                  <a:spLocks noChangeShapeType="1"/>
                </p:cNvSpPr>
                <p:nvPr/>
              </p:nvSpPr>
              <p:spPr bwMode="auto">
                <a:xfrm>
                  <a:off x="1200" y="9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32" name="Line 88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46233" name="Group 89"/>
              <p:cNvGrpSpPr>
                <a:grpSpLocks/>
              </p:cNvGrpSpPr>
              <p:nvPr/>
            </p:nvGrpSpPr>
            <p:grpSpPr bwMode="auto">
              <a:xfrm>
                <a:off x="624" y="816"/>
                <a:ext cx="276" cy="444"/>
                <a:chOff x="1008" y="768"/>
                <a:chExt cx="288" cy="432"/>
              </a:xfrm>
            </p:grpSpPr>
            <p:sp>
              <p:nvSpPr>
                <p:cNvPr id="646234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008" y="1056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35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008" y="9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36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104" y="76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37" name="Line 93"/>
                <p:cNvSpPr>
                  <a:spLocks noChangeShapeType="1"/>
                </p:cNvSpPr>
                <p:nvPr/>
              </p:nvSpPr>
              <p:spPr bwMode="auto">
                <a:xfrm>
                  <a:off x="1104" y="768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38" name="Line 94"/>
                <p:cNvSpPr>
                  <a:spLocks noChangeShapeType="1"/>
                </p:cNvSpPr>
                <p:nvPr/>
              </p:nvSpPr>
              <p:spPr bwMode="auto">
                <a:xfrm>
                  <a:off x="1200" y="76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39" name="Line 95"/>
                <p:cNvSpPr>
                  <a:spLocks noChangeShapeType="1"/>
                </p:cNvSpPr>
                <p:nvPr/>
              </p:nvSpPr>
              <p:spPr bwMode="auto">
                <a:xfrm>
                  <a:off x="1200" y="9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40" name="Line 96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646241" name="Group 97"/>
            <p:cNvGrpSpPr>
              <a:grpSpLocks/>
            </p:cNvGrpSpPr>
            <p:nvPr/>
          </p:nvGrpSpPr>
          <p:grpSpPr bwMode="auto">
            <a:xfrm>
              <a:off x="1632" y="816"/>
              <a:ext cx="612" cy="444"/>
              <a:chOff x="288" y="816"/>
              <a:chExt cx="612" cy="444"/>
            </a:xfrm>
          </p:grpSpPr>
          <p:grpSp>
            <p:nvGrpSpPr>
              <p:cNvPr id="646242" name="Group 98"/>
              <p:cNvGrpSpPr>
                <a:grpSpLocks/>
              </p:cNvGrpSpPr>
              <p:nvPr/>
            </p:nvGrpSpPr>
            <p:grpSpPr bwMode="auto">
              <a:xfrm>
                <a:off x="288" y="816"/>
                <a:ext cx="276" cy="444"/>
                <a:chOff x="1008" y="768"/>
                <a:chExt cx="288" cy="432"/>
              </a:xfrm>
            </p:grpSpPr>
            <p:sp>
              <p:nvSpPr>
                <p:cNvPr id="64624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008" y="1056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4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008" y="9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4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104" y="76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46" name="Line 102"/>
                <p:cNvSpPr>
                  <a:spLocks noChangeShapeType="1"/>
                </p:cNvSpPr>
                <p:nvPr/>
              </p:nvSpPr>
              <p:spPr bwMode="auto">
                <a:xfrm>
                  <a:off x="1104" y="768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47" name="Line 103"/>
                <p:cNvSpPr>
                  <a:spLocks noChangeShapeType="1"/>
                </p:cNvSpPr>
                <p:nvPr/>
              </p:nvSpPr>
              <p:spPr bwMode="auto">
                <a:xfrm>
                  <a:off x="1200" y="76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48" name="Line 104"/>
                <p:cNvSpPr>
                  <a:spLocks noChangeShapeType="1"/>
                </p:cNvSpPr>
                <p:nvPr/>
              </p:nvSpPr>
              <p:spPr bwMode="auto">
                <a:xfrm>
                  <a:off x="1200" y="9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49" name="Line 105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46250" name="Group 106"/>
              <p:cNvGrpSpPr>
                <a:grpSpLocks/>
              </p:cNvGrpSpPr>
              <p:nvPr/>
            </p:nvGrpSpPr>
            <p:grpSpPr bwMode="auto">
              <a:xfrm>
                <a:off x="624" y="816"/>
                <a:ext cx="276" cy="444"/>
                <a:chOff x="1008" y="768"/>
                <a:chExt cx="288" cy="432"/>
              </a:xfrm>
            </p:grpSpPr>
            <p:sp>
              <p:nvSpPr>
                <p:cNvPr id="646251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008" y="1056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52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008" y="9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53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104" y="76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54" name="Line 110"/>
                <p:cNvSpPr>
                  <a:spLocks noChangeShapeType="1"/>
                </p:cNvSpPr>
                <p:nvPr/>
              </p:nvSpPr>
              <p:spPr bwMode="auto">
                <a:xfrm>
                  <a:off x="1104" y="768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55" name="Line 111"/>
                <p:cNvSpPr>
                  <a:spLocks noChangeShapeType="1"/>
                </p:cNvSpPr>
                <p:nvPr/>
              </p:nvSpPr>
              <p:spPr bwMode="auto">
                <a:xfrm>
                  <a:off x="1200" y="76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56" name="Line 112"/>
                <p:cNvSpPr>
                  <a:spLocks noChangeShapeType="1"/>
                </p:cNvSpPr>
                <p:nvPr/>
              </p:nvSpPr>
              <p:spPr bwMode="auto">
                <a:xfrm>
                  <a:off x="1200" y="9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6257" name="Line 113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646258" name="Rectangle 114"/>
          <p:cNvSpPr>
            <a:spLocks noChangeArrowheads="1"/>
          </p:cNvSpPr>
          <p:nvPr/>
        </p:nvSpPr>
        <p:spPr bwMode="auto">
          <a:xfrm>
            <a:off x="4505325" y="1752600"/>
            <a:ext cx="763588" cy="457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/>
              <a:t>ADC</a:t>
            </a:r>
          </a:p>
        </p:txBody>
      </p:sp>
      <p:sp>
        <p:nvSpPr>
          <p:cNvPr id="646259" name="Line 115"/>
          <p:cNvSpPr>
            <a:spLocks noChangeShapeType="1"/>
          </p:cNvSpPr>
          <p:nvPr/>
        </p:nvSpPr>
        <p:spPr bwMode="auto">
          <a:xfrm>
            <a:off x="5268913" y="1981200"/>
            <a:ext cx="228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260" name="Line 116"/>
          <p:cNvSpPr>
            <a:spLocks noChangeShapeType="1"/>
          </p:cNvSpPr>
          <p:nvPr/>
        </p:nvSpPr>
        <p:spPr bwMode="auto">
          <a:xfrm>
            <a:off x="6486525" y="1981200"/>
            <a:ext cx="914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261" name="Rectangle 117"/>
          <p:cNvSpPr>
            <a:spLocks noChangeArrowheads="1"/>
          </p:cNvSpPr>
          <p:nvPr/>
        </p:nvSpPr>
        <p:spPr bwMode="auto">
          <a:xfrm>
            <a:off x="5419725" y="1676400"/>
            <a:ext cx="1524000" cy="6858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/>
              <a:t>Processor</a:t>
            </a:r>
          </a:p>
        </p:txBody>
      </p:sp>
      <p:sp>
        <p:nvSpPr>
          <p:cNvPr id="646262" name="Line 118"/>
          <p:cNvSpPr>
            <a:spLocks noChangeShapeType="1"/>
          </p:cNvSpPr>
          <p:nvPr/>
        </p:nvSpPr>
        <p:spPr bwMode="auto">
          <a:xfrm>
            <a:off x="7400925" y="1981200"/>
            <a:ext cx="0" cy="838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6263" name="Freeform 119"/>
          <p:cNvSpPr>
            <a:spLocks/>
          </p:cNvSpPr>
          <p:nvPr/>
        </p:nvSpPr>
        <p:spPr bwMode="auto">
          <a:xfrm>
            <a:off x="6805613" y="3346450"/>
            <a:ext cx="1149350" cy="542925"/>
          </a:xfrm>
          <a:custGeom>
            <a:avLst/>
            <a:gdLst/>
            <a:ahLst/>
            <a:cxnLst>
              <a:cxn ang="0">
                <a:pos x="644" y="0"/>
              </a:cxn>
              <a:cxn ang="0">
                <a:pos x="570" y="23"/>
              </a:cxn>
              <a:cxn ang="0">
                <a:pos x="495" y="23"/>
              </a:cxn>
              <a:cxn ang="0">
                <a:pos x="419" y="23"/>
              </a:cxn>
              <a:cxn ang="0">
                <a:pos x="361" y="23"/>
              </a:cxn>
              <a:cxn ang="0">
                <a:pos x="285" y="23"/>
              </a:cxn>
              <a:cxn ang="0">
                <a:pos x="191" y="35"/>
              </a:cxn>
              <a:cxn ang="0">
                <a:pos x="134" y="48"/>
              </a:cxn>
              <a:cxn ang="0">
                <a:pos x="76" y="84"/>
              </a:cxn>
              <a:cxn ang="0">
                <a:pos x="38" y="134"/>
              </a:cxn>
              <a:cxn ang="0">
                <a:pos x="0" y="183"/>
              </a:cxn>
              <a:cxn ang="0">
                <a:pos x="0" y="243"/>
              </a:cxn>
              <a:cxn ang="0">
                <a:pos x="0" y="280"/>
              </a:cxn>
              <a:cxn ang="0">
                <a:pos x="58" y="329"/>
              </a:cxn>
              <a:cxn ang="0">
                <a:pos x="171" y="341"/>
              </a:cxn>
              <a:cxn ang="0">
                <a:pos x="229" y="341"/>
              </a:cxn>
              <a:cxn ang="0">
                <a:pos x="285" y="292"/>
              </a:cxn>
              <a:cxn ang="0">
                <a:pos x="305" y="243"/>
              </a:cxn>
              <a:cxn ang="0">
                <a:pos x="381" y="232"/>
              </a:cxn>
              <a:cxn ang="0">
                <a:pos x="477" y="232"/>
              </a:cxn>
              <a:cxn ang="0">
                <a:pos x="552" y="232"/>
              </a:cxn>
              <a:cxn ang="0">
                <a:pos x="628" y="232"/>
              </a:cxn>
              <a:cxn ang="0">
                <a:pos x="704" y="194"/>
              </a:cxn>
              <a:cxn ang="0">
                <a:pos x="722" y="121"/>
              </a:cxn>
              <a:cxn ang="0">
                <a:pos x="722" y="72"/>
              </a:cxn>
              <a:cxn ang="0">
                <a:pos x="722" y="35"/>
              </a:cxn>
              <a:cxn ang="0">
                <a:pos x="646" y="10"/>
              </a:cxn>
              <a:cxn ang="0">
                <a:pos x="570" y="10"/>
              </a:cxn>
            </a:cxnLst>
            <a:rect l="0" t="0" r="r" b="b"/>
            <a:pathLst>
              <a:path w="723" h="342">
                <a:moveTo>
                  <a:pt x="644" y="0"/>
                </a:moveTo>
                <a:lnTo>
                  <a:pt x="570" y="23"/>
                </a:lnTo>
                <a:lnTo>
                  <a:pt x="495" y="23"/>
                </a:lnTo>
                <a:lnTo>
                  <a:pt x="419" y="23"/>
                </a:lnTo>
                <a:lnTo>
                  <a:pt x="361" y="23"/>
                </a:lnTo>
                <a:lnTo>
                  <a:pt x="285" y="23"/>
                </a:lnTo>
                <a:lnTo>
                  <a:pt x="191" y="35"/>
                </a:lnTo>
                <a:lnTo>
                  <a:pt x="134" y="48"/>
                </a:lnTo>
                <a:lnTo>
                  <a:pt x="76" y="84"/>
                </a:lnTo>
                <a:lnTo>
                  <a:pt x="38" y="134"/>
                </a:lnTo>
                <a:lnTo>
                  <a:pt x="0" y="183"/>
                </a:lnTo>
                <a:lnTo>
                  <a:pt x="0" y="243"/>
                </a:lnTo>
                <a:lnTo>
                  <a:pt x="0" y="280"/>
                </a:lnTo>
                <a:lnTo>
                  <a:pt x="58" y="329"/>
                </a:lnTo>
                <a:lnTo>
                  <a:pt x="171" y="341"/>
                </a:lnTo>
                <a:lnTo>
                  <a:pt x="229" y="341"/>
                </a:lnTo>
                <a:lnTo>
                  <a:pt x="285" y="292"/>
                </a:lnTo>
                <a:lnTo>
                  <a:pt x="305" y="243"/>
                </a:lnTo>
                <a:lnTo>
                  <a:pt x="381" y="232"/>
                </a:lnTo>
                <a:lnTo>
                  <a:pt x="477" y="232"/>
                </a:lnTo>
                <a:lnTo>
                  <a:pt x="552" y="232"/>
                </a:lnTo>
                <a:lnTo>
                  <a:pt x="628" y="232"/>
                </a:lnTo>
                <a:lnTo>
                  <a:pt x="704" y="194"/>
                </a:lnTo>
                <a:lnTo>
                  <a:pt x="722" y="121"/>
                </a:lnTo>
                <a:lnTo>
                  <a:pt x="722" y="72"/>
                </a:lnTo>
                <a:lnTo>
                  <a:pt x="722" y="35"/>
                </a:lnTo>
                <a:lnTo>
                  <a:pt x="646" y="10"/>
                </a:lnTo>
                <a:lnTo>
                  <a:pt x="570" y="10"/>
                </a:lnTo>
              </a:path>
            </a:pathLst>
          </a:custGeom>
          <a:solidFill>
            <a:srgbClr val="FE9B03"/>
          </a:solidFill>
          <a:ln w="254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46264" name="Line 120"/>
          <p:cNvSpPr>
            <a:spLocks noChangeShapeType="1"/>
          </p:cNvSpPr>
          <p:nvPr/>
        </p:nvSpPr>
        <p:spPr bwMode="auto">
          <a:xfrm flipH="1" flipV="1">
            <a:off x="3313113" y="4987925"/>
            <a:ext cx="1057275" cy="55721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46266" name="Line 122"/>
          <p:cNvSpPr>
            <a:spLocks noChangeShapeType="1"/>
          </p:cNvSpPr>
          <p:nvPr/>
        </p:nvSpPr>
        <p:spPr bwMode="auto">
          <a:xfrm flipH="1">
            <a:off x="3598863" y="4240213"/>
            <a:ext cx="110331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46267" name="Line 123"/>
          <p:cNvSpPr>
            <a:spLocks noChangeShapeType="1"/>
          </p:cNvSpPr>
          <p:nvPr/>
        </p:nvSpPr>
        <p:spPr bwMode="auto">
          <a:xfrm flipH="1">
            <a:off x="4097338" y="3575050"/>
            <a:ext cx="56991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46268" name="Line 124"/>
          <p:cNvSpPr>
            <a:spLocks noChangeShapeType="1"/>
          </p:cNvSpPr>
          <p:nvPr/>
        </p:nvSpPr>
        <p:spPr bwMode="auto">
          <a:xfrm flipH="1" flipV="1">
            <a:off x="3455988" y="4725988"/>
            <a:ext cx="1057275" cy="2857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4" name="Picture 6" descr="Beauty 18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7038" y="327025"/>
            <a:ext cx="6502400" cy="5145088"/>
          </a:xfrm>
          <a:prstGeom prst="rect">
            <a:avLst/>
          </a:prstGeom>
          <a:noFill/>
        </p:spPr>
      </p:pic>
      <p:pic>
        <p:nvPicPr>
          <p:cNvPr id="63181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04975" y="1127125"/>
            <a:ext cx="6294438" cy="4708525"/>
          </a:xfrm>
          <a:prstGeom prst="rect">
            <a:avLst/>
          </a:prstGeom>
          <a:noFill/>
        </p:spPr>
      </p:pic>
      <p:pic>
        <p:nvPicPr>
          <p:cNvPr id="631811" name="Picture 3" descr="c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24263" y="1673225"/>
            <a:ext cx="5121275" cy="487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Principles of Radionuclide Imaging</a:t>
            </a:r>
            <a:endParaRPr lang="en-US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1850"/>
            <a:ext cx="7772400" cy="42989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Properties of gamma rays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The gamma camera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Radiopharmaceuticals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Stress testing (seminar)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Acquiring images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Interpreting images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Radionuclide ventriculography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04788"/>
            <a:ext cx="7772400" cy="642937"/>
          </a:xfrm>
        </p:spPr>
        <p:txBody>
          <a:bodyPr/>
          <a:lstStyle/>
          <a:p>
            <a:r>
              <a:rPr lang="en-GB" sz="2400"/>
              <a:t>Radiopharmaceuticals in Nuclear Cardiology</a:t>
            </a:r>
            <a:endParaRPr lang="en-US" sz="2400"/>
          </a:p>
        </p:txBody>
      </p:sp>
      <p:graphicFrame>
        <p:nvGraphicFramePr>
          <p:cNvPr id="659703" name="Group 247"/>
          <p:cNvGraphicFramePr>
            <a:graphicFrameLocks noGrp="1"/>
          </p:cNvGraphicFramePr>
          <p:nvPr>
            <p:ph idx="1"/>
          </p:nvPr>
        </p:nvGraphicFramePr>
        <p:xfrm>
          <a:off x="685800" y="979488"/>
          <a:ext cx="7772400" cy="5715423"/>
        </p:xfrm>
        <a:graphic>
          <a:graphicData uri="http://schemas.openxmlformats.org/drawingml/2006/table">
            <a:tbl>
              <a:tblPr/>
              <a:tblGrid>
                <a:gridCol w="1249363"/>
                <a:gridCol w="3455987"/>
                <a:gridCol w="3067050"/>
              </a:tblGrid>
              <a:tr h="2460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Single photon emitters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99m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Tc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erythrocytes, albumin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ventriculography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pyrophosphates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acute  infarction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annexin-V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apoptosis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microspheres, MIBI, tetrofosmin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perfusion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Tl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ionic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perfusion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195m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Au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ionic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angiocardiography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111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In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platelets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thrombus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white cells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infection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anti-myosin antibody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acute infarction, transplant rejection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67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Ga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citrate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inflammation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81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Kr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gos or  solution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pulmonary ventilation, right ventriculography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meta-iodo-benzylguanidine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sympathetic innervation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Positron emitters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microspheres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perfusion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pyruvate, lactate, lactate, acetate, ß-methyl fatty acids, palmitate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metabolism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ammonia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perfusion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glutamate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metabolism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O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water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perfusion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18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2-fluoro-deoxyglucose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metabolism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2530" name="Object 2"/>
          <p:cNvGraphicFramePr>
            <a:graphicFrameLocks noChangeAspect="1"/>
          </p:cNvGraphicFramePr>
          <p:nvPr/>
        </p:nvGraphicFramePr>
        <p:xfrm>
          <a:off x="609600" y="2146300"/>
          <a:ext cx="241141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39" name="Drawing" r:id="rId4" imgW="2156507" imgH="1813659" progId="WPDraw30.Drawing">
                  <p:embed/>
                </p:oleObj>
              </mc:Choice>
              <mc:Fallback>
                <p:oleObj name="Drawing" r:id="rId4" imgW="2156507" imgH="1813659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46300"/>
                        <a:ext cx="2411413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1" name="Object 3"/>
          <p:cNvGraphicFramePr>
            <a:graphicFrameLocks noChangeAspect="1"/>
          </p:cNvGraphicFramePr>
          <p:nvPr/>
        </p:nvGraphicFramePr>
        <p:xfrm>
          <a:off x="3276600" y="2146300"/>
          <a:ext cx="24542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40" name="Drawing" r:id="rId6" imgW="2194474" imgH="1813659" progId="WPDraw30.Drawing">
                  <p:embed/>
                </p:oleObj>
              </mc:Choice>
              <mc:Fallback>
                <p:oleObj name="Drawing" r:id="rId6" imgW="2194474" imgH="1813659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46300"/>
                        <a:ext cx="245427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2" name="Object 4"/>
          <p:cNvGraphicFramePr>
            <a:graphicFrameLocks noChangeAspect="1"/>
          </p:cNvGraphicFramePr>
          <p:nvPr/>
        </p:nvGraphicFramePr>
        <p:xfrm>
          <a:off x="6019800" y="2160588"/>
          <a:ext cx="24384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41" name="Drawing" r:id="rId8" imgW="2179287" imgH="1790516" progId="WPDraw30.Drawing">
                  <p:embed/>
                </p:oleObj>
              </mc:Choice>
              <mc:Fallback>
                <p:oleObj name="Drawing" r:id="rId8" imgW="2179287" imgH="1790516" progId="WPDraw30.Drawing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160588"/>
                        <a:ext cx="24384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Myocardial perfusion tracers</a:t>
            </a:r>
          </a:p>
        </p:txBody>
      </p:sp>
      <p:sp>
        <p:nvSpPr>
          <p:cNvPr id="662534" name="Text Box 6"/>
          <p:cNvSpPr txBox="1">
            <a:spLocks noChangeArrowheads="1"/>
          </p:cNvSpPr>
          <p:nvPr/>
        </p:nvSpPr>
        <p:spPr bwMode="auto">
          <a:xfrm>
            <a:off x="1066800" y="4495800"/>
            <a:ext cx="137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Thallium</a:t>
            </a:r>
          </a:p>
        </p:txBody>
      </p:sp>
      <p:sp>
        <p:nvSpPr>
          <p:cNvPr id="662535" name="Text Box 7"/>
          <p:cNvSpPr txBox="1">
            <a:spLocks noChangeArrowheads="1"/>
          </p:cNvSpPr>
          <p:nvPr/>
        </p:nvSpPr>
        <p:spPr bwMode="auto">
          <a:xfrm>
            <a:off x="3856038" y="4495800"/>
            <a:ext cx="97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MIBI</a:t>
            </a: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6267450" y="44958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Tetrofosmin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99"/>
                </a:solidFill>
              </a:rPr>
              <a:t>Technetium-99m Generator</a:t>
            </a:r>
          </a:p>
        </p:txBody>
      </p:sp>
      <p:sp>
        <p:nvSpPr>
          <p:cNvPr id="616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6388" y="1676400"/>
            <a:ext cx="5230812" cy="4724400"/>
          </a:xfrm>
        </p:spPr>
        <p:txBody>
          <a:bodyPr/>
          <a:lstStyle/>
          <a:p>
            <a:r>
              <a:rPr lang="en-GB" sz="2400">
                <a:solidFill>
                  <a:srgbClr val="FFFF00"/>
                </a:solidFill>
                <a:effectLst/>
              </a:rPr>
              <a:t>Mother radionuclide</a:t>
            </a:r>
          </a:p>
          <a:p>
            <a:pPr lvl="1"/>
            <a:r>
              <a:rPr lang="en-GB" sz="2000">
                <a:effectLst/>
              </a:rPr>
              <a:t>Molybdenum-99 on an ion exchange column</a:t>
            </a:r>
          </a:p>
          <a:p>
            <a:pPr lvl="1"/>
            <a:r>
              <a:rPr lang="en-GB" sz="2000">
                <a:effectLst/>
              </a:rPr>
              <a:t>Half-life 66 hours</a:t>
            </a:r>
          </a:p>
          <a:p>
            <a:pPr lvl="1"/>
            <a:endParaRPr lang="en-GB" sz="2000">
              <a:effectLst/>
            </a:endParaRPr>
          </a:p>
          <a:p>
            <a:r>
              <a:rPr lang="en-GB" sz="2400">
                <a:solidFill>
                  <a:srgbClr val="FFFF00"/>
                </a:solidFill>
                <a:effectLst/>
              </a:rPr>
              <a:t>Daughter radionuclide</a:t>
            </a:r>
          </a:p>
          <a:p>
            <a:pPr lvl="1"/>
            <a:r>
              <a:rPr lang="en-GB" sz="2000">
                <a:effectLst/>
              </a:rPr>
              <a:t>Technetium-99m</a:t>
            </a:r>
          </a:p>
          <a:p>
            <a:pPr lvl="1"/>
            <a:r>
              <a:rPr lang="en-GB" sz="2000">
                <a:effectLst/>
              </a:rPr>
              <a:t>Eluted from column with saline</a:t>
            </a:r>
          </a:p>
          <a:p>
            <a:pPr lvl="1"/>
            <a:r>
              <a:rPr lang="en-GB" sz="2000">
                <a:effectLst/>
              </a:rPr>
              <a:t>Half life 6 hours</a:t>
            </a:r>
          </a:p>
          <a:p>
            <a:pPr lvl="1"/>
            <a:r>
              <a:rPr lang="en-GB" sz="2000">
                <a:effectLst/>
              </a:rPr>
              <a:t>140keV gamma emission</a:t>
            </a:r>
            <a:endParaRPr lang="en-US" sz="2000"/>
          </a:p>
        </p:txBody>
      </p:sp>
      <p:pic>
        <p:nvPicPr>
          <p:cNvPr id="6164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99113" y="1981200"/>
            <a:ext cx="31448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Cardiac Imaging</a:t>
            </a:r>
          </a:p>
        </p:txBody>
      </p:sp>
      <p:graphicFrame>
        <p:nvGraphicFramePr>
          <p:cNvPr id="633942" name="Group 86"/>
          <p:cNvGraphicFramePr>
            <a:graphicFrameLocks noGrp="1"/>
          </p:cNvGraphicFramePr>
          <p:nvPr>
            <p:ph idx="1"/>
          </p:nvPr>
        </p:nvGraphicFramePr>
        <p:xfrm>
          <a:off x="827088" y="1412875"/>
          <a:ext cx="7772400" cy="2303464"/>
        </p:xfrm>
        <a:graphic>
          <a:graphicData uri="http://schemas.openxmlformats.org/drawingml/2006/table">
            <a:tbl>
              <a:tblPr/>
              <a:tblGrid>
                <a:gridCol w="1368425"/>
                <a:gridCol w="2146300"/>
                <a:gridCol w="2314575"/>
                <a:gridCol w="194310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Resolution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Speed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Contrast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X-ray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&lt; 1mm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&lt; 10ms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Low*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 – 3mm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 – 100ms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Moderate*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8 – 12mm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 – 10min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1mm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30s – 5min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3898" name="Group 42"/>
          <p:cNvGraphicFramePr>
            <a:graphicFrameLocks noGrp="1"/>
          </p:cNvGraphicFramePr>
          <p:nvPr/>
        </p:nvGraphicFramePr>
        <p:xfrm>
          <a:off x="827088" y="4005263"/>
          <a:ext cx="7632700" cy="2133601"/>
        </p:xfrm>
        <a:graphic>
          <a:graphicData uri="http://schemas.openxmlformats.org/drawingml/2006/table">
            <a:tbl>
              <a:tblPr/>
              <a:tblGrid>
                <a:gridCol w="1296987"/>
                <a:gridCol w="1511300"/>
                <a:gridCol w="1584325"/>
                <a:gridCol w="1584325"/>
                <a:gridCol w="1655763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Anatomy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Function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Perfusion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Metabolism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X-ray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Technetium-99m generator</a:t>
            </a:r>
          </a:p>
        </p:txBody>
      </p:sp>
      <p:pic>
        <p:nvPicPr>
          <p:cNvPr id="65536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1371600"/>
            <a:ext cx="6545263" cy="4808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Radionuclide properties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1676400"/>
            <a:ext cx="4248150" cy="4724400"/>
          </a:xfrm>
        </p:spPr>
        <p:txBody>
          <a:bodyPr/>
          <a:lstStyle/>
          <a:p>
            <a:pPr>
              <a:lnSpc>
                <a:spcPct val="200000"/>
              </a:lnSpc>
              <a:buFontTx/>
              <a:buNone/>
            </a:pPr>
            <a:r>
              <a:rPr lang="en-GB" sz="2400">
                <a:solidFill>
                  <a:srgbClr val="FFFF00"/>
                </a:solidFill>
              </a:rPr>
              <a:t>Thallium-201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GB" sz="2000"/>
              <a:t>Cyclotron produced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GB" sz="2000"/>
              <a:t>79keV X-ray  (88%)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000"/>
              <a:t>135keV + 167keV </a:t>
            </a:r>
            <a:r>
              <a:rPr lang="el-GR" sz="2000"/>
              <a:t>γ</a:t>
            </a:r>
            <a:r>
              <a:rPr lang="en-GB" sz="2000"/>
              <a:t>-rays (12%)</a:t>
            </a:r>
            <a:endParaRPr lang="el-GR" sz="2000"/>
          </a:p>
          <a:p>
            <a:pPr>
              <a:lnSpc>
                <a:spcPct val="200000"/>
              </a:lnSpc>
              <a:buFontTx/>
              <a:buNone/>
            </a:pPr>
            <a:r>
              <a:rPr lang="en-GB" sz="2000"/>
              <a:t>Half life 72 hours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GB" sz="2000"/>
              <a:t>Typical effective dose 18mSv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83150" y="1676400"/>
            <a:ext cx="3763963" cy="4724400"/>
          </a:xfrm>
        </p:spPr>
        <p:txBody>
          <a:bodyPr/>
          <a:lstStyle/>
          <a:p>
            <a:pPr>
              <a:lnSpc>
                <a:spcPct val="200000"/>
              </a:lnSpc>
              <a:buFontTx/>
              <a:buNone/>
            </a:pPr>
            <a:r>
              <a:rPr lang="en-GB" sz="2400">
                <a:solidFill>
                  <a:srgbClr val="FFFF00"/>
                </a:solidFill>
              </a:rPr>
              <a:t>Technetium-99m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GB" sz="2000"/>
              <a:t>Generator produced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GB" sz="2000"/>
              <a:t>140keV </a:t>
            </a:r>
            <a:r>
              <a:rPr lang="el-GR" sz="2000"/>
              <a:t>γ</a:t>
            </a:r>
            <a:r>
              <a:rPr lang="en-GB" sz="2000"/>
              <a:t> emission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sz="2000"/>
          </a:p>
          <a:p>
            <a:pPr>
              <a:lnSpc>
                <a:spcPct val="200000"/>
              </a:lnSpc>
              <a:buFontTx/>
              <a:buNone/>
            </a:pPr>
            <a:r>
              <a:rPr lang="en-GB" sz="2000"/>
              <a:t>Half life 6 hours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GB" sz="2000"/>
              <a:t>Typical effective dose 10mSv</a:t>
            </a:r>
            <a:endParaRPr lang="el-G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30000"/>
              <a:t>99m</a:t>
            </a:r>
            <a:r>
              <a:rPr lang="en-GB"/>
              <a:t>Tc perfusion tracers</a:t>
            </a:r>
            <a:endParaRPr lang="en-GB" baseline="30000"/>
          </a:p>
        </p:txBody>
      </p:sp>
      <p:sp>
        <p:nvSpPr>
          <p:cNvPr id="666632" name="Text Box 8"/>
          <p:cNvSpPr txBox="1">
            <a:spLocks noChangeArrowheads="1"/>
          </p:cNvSpPr>
          <p:nvPr/>
        </p:nvSpPr>
        <p:spPr bwMode="auto">
          <a:xfrm>
            <a:off x="900113" y="1438275"/>
            <a:ext cx="979487" cy="45720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MIBI</a:t>
            </a:r>
          </a:p>
        </p:txBody>
      </p:sp>
      <p:sp>
        <p:nvSpPr>
          <p:cNvPr id="666633" name="Text Box 9"/>
          <p:cNvSpPr txBox="1">
            <a:spLocks noChangeArrowheads="1"/>
          </p:cNvSpPr>
          <p:nvPr/>
        </p:nvSpPr>
        <p:spPr bwMode="auto">
          <a:xfrm>
            <a:off x="3405188" y="1438275"/>
            <a:ext cx="1889125" cy="45720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tetrofosmin</a:t>
            </a:r>
          </a:p>
        </p:txBody>
      </p:sp>
      <p:sp>
        <p:nvSpPr>
          <p:cNvPr id="666634" name="Text Box 10"/>
          <p:cNvSpPr txBox="1">
            <a:spLocks noChangeArrowheads="1"/>
          </p:cNvSpPr>
          <p:nvPr/>
        </p:nvSpPr>
        <p:spPr bwMode="auto">
          <a:xfrm>
            <a:off x="6588125" y="1438275"/>
            <a:ext cx="1676400" cy="45720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furifosmin</a:t>
            </a:r>
          </a:p>
        </p:txBody>
      </p:sp>
      <p:sp>
        <p:nvSpPr>
          <p:cNvPr id="666635" name="Text Box 11"/>
          <p:cNvSpPr txBox="1">
            <a:spLocks noChangeArrowheads="1"/>
          </p:cNvSpPr>
          <p:nvPr/>
        </p:nvSpPr>
        <p:spPr bwMode="auto">
          <a:xfrm>
            <a:off x="5888038" y="5973763"/>
            <a:ext cx="1068387" cy="45720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NOET</a:t>
            </a:r>
          </a:p>
        </p:txBody>
      </p:sp>
      <p:sp>
        <p:nvSpPr>
          <p:cNvPr id="666636" name="Text Box 12"/>
          <p:cNvSpPr txBox="1">
            <a:spLocks noChangeArrowheads="1"/>
          </p:cNvSpPr>
          <p:nvPr/>
        </p:nvSpPr>
        <p:spPr bwMode="auto">
          <a:xfrm>
            <a:off x="793750" y="5973763"/>
            <a:ext cx="1809750" cy="45720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teboroxime</a:t>
            </a:r>
          </a:p>
        </p:txBody>
      </p:sp>
      <p:sp>
        <p:nvSpPr>
          <p:cNvPr id="666637" name="Text Box 13"/>
          <p:cNvSpPr txBox="1">
            <a:spLocks noChangeArrowheads="1"/>
          </p:cNvSpPr>
          <p:nvPr/>
        </p:nvSpPr>
        <p:spPr bwMode="auto">
          <a:xfrm>
            <a:off x="2041525" y="1819275"/>
            <a:ext cx="369888" cy="45720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66638" name="Text Box 14"/>
          <p:cNvSpPr txBox="1">
            <a:spLocks noChangeArrowheads="1"/>
          </p:cNvSpPr>
          <p:nvPr/>
        </p:nvSpPr>
        <p:spPr bwMode="auto">
          <a:xfrm>
            <a:off x="5940425" y="1819275"/>
            <a:ext cx="369888" cy="45720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66639" name="Text Box 15"/>
          <p:cNvSpPr txBox="1">
            <a:spLocks noChangeArrowheads="1"/>
          </p:cNvSpPr>
          <p:nvPr/>
        </p:nvSpPr>
        <p:spPr bwMode="auto">
          <a:xfrm>
            <a:off x="8459788" y="1819275"/>
            <a:ext cx="369887" cy="45720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66640" name="Oval 16"/>
          <p:cNvSpPr>
            <a:spLocks noChangeArrowheads="1"/>
          </p:cNvSpPr>
          <p:nvPr/>
        </p:nvSpPr>
        <p:spPr bwMode="auto">
          <a:xfrm>
            <a:off x="1979613" y="1816100"/>
            <a:ext cx="504825" cy="5048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666641" name="Oval 17"/>
          <p:cNvSpPr>
            <a:spLocks noChangeArrowheads="1"/>
          </p:cNvSpPr>
          <p:nvPr/>
        </p:nvSpPr>
        <p:spPr bwMode="auto">
          <a:xfrm>
            <a:off x="5867400" y="1816100"/>
            <a:ext cx="504825" cy="5048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666642" name="Oval 18"/>
          <p:cNvSpPr>
            <a:spLocks noChangeArrowheads="1"/>
          </p:cNvSpPr>
          <p:nvPr/>
        </p:nvSpPr>
        <p:spPr bwMode="auto">
          <a:xfrm>
            <a:off x="8388350" y="1816100"/>
            <a:ext cx="504825" cy="5048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FFFF00"/>
              </a:solidFill>
            </a:endParaRPr>
          </a:p>
        </p:txBody>
      </p:sp>
      <p:pic>
        <p:nvPicPr>
          <p:cNvPr id="666643" name="Picture 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1989138"/>
            <a:ext cx="1282700" cy="2020887"/>
          </a:xfrm>
          <a:prstGeom prst="rect">
            <a:avLst/>
          </a:prstGeom>
          <a:noFill/>
        </p:spPr>
      </p:pic>
      <p:pic>
        <p:nvPicPr>
          <p:cNvPr id="666644" name="Picture 2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00338" y="1989138"/>
            <a:ext cx="3240087" cy="1973262"/>
          </a:xfrm>
          <a:prstGeom prst="rect">
            <a:avLst/>
          </a:prstGeom>
          <a:noFill/>
        </p:spPr>
      </p:pic>
      <p:pic>
        <p:nvPicPr>
          <p:cNvPr id="666645" name="Picture 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3663" y="1989138"/>
            <a:ext cx="2016125" cy="1973262"/>
          </a:xfrm>
          <a:prstGeom prst="rect">
            <a:avLst/>
          </a:prstGeom>
          <a:noFill/>
        </p:spPr>
      </p:pic>
      <p:pic>
        <p:nvPicPr>
          <p:cNvPr id="666646" name="Picture 2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5650" y="4178300"/>
            <a:ext cx="1982788" cy="1627188"/>
          </a:xfrm>
          <a:prstGeom prst="rect">
            <a:avLst/>
          </a:prstGeom>
          <a:noFill/>
        </p:spPr>
      </p:pic>
      <p:pic>
        <p:nvPicPr>
          <p:cNvPr id="666647" name="Picture 2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43400" y="4183063"/>
            <a:ext cx="4116388" cy="1665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40" grpId="0" animBg="1"/>
      <p:bldP spid="666641" grpId="0" animBg="1"/>
      <p:bldP spid="6666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Physiological properties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772400" cy="4724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n-GB" sz="1600" b="1">
                <a:solidFill>
                  <a:srgbClr val="FFFF00"/>
                </a:solidFill>
              </a:rPr>
              <a:t>Thallium</a:t>
            </a:r>
          </a:p>
          <a:p>
            <a:pPr lvl="1">
              <a:lnSpc>
                <a:spcPct val="80000"/>
              </a:lnSpc>
              <a:spcAft>
                <a:spcPct val="25000"/>
              </a:spcAft>
            </a:pPr>
            <a:r>
              <a:rPr lang="en-GB" sz="1600"/>
              <a:t>Part passive into negative intracellular potential</a:t>
            </a:r>
          </a:p>
          <a:p>
            <a:pPr lvl="1">
              <a:lnSpc>
                <a:spcPct val="80000"/>
              </a:lnSpc>
              <a:spcAft>
                <a:spcPct val="25000"/>
              </a:spcAft>
            </a:pPr>
            <a:r>
              <a:rPr lang="en-GB" sz="1600"/>
              <a:t>Part active via Na</a:t>
            </a:r>
            <a:r>
              <a:rPr lang="en-GB" sz="1600" baseline="30000"/>
              <a:t>+</a:t>
            </a:r>
            <a:r>
              <a:rPr lang="en-GB" sz="1600"/>
              <a:t>/K</a:t>
            </a:r>
            <a:r>
              <a:rPr lang="en-GB" sz="1600" baseline="30000"/>
              <a:t>+</a:t>
            </a:r>
            <a:r>
              <a:rPr lang="en-GB" sz="1600"/>
              <a:t> ATPase dependent pump</a:t>
            </a:r>
          </a:p>
          <a:p>
            <a:pPr lvl="1">
              <a:lnSpc>
                <a:spcPct val="80000"/>
              </a:lnSpc>
              <a:spcAft>
                <a:spcPct val="25000"/>
              </a:spcAft>
            </a:pPr>
            <a:r>
              <a:rPr lang="en-GB" sz="1600"/>
              <a:t>Free exchange with extracellular thallium</a:t>
            </a:r>
          </a:p>
          <a:p>
            <a:pPr lvl="1">
              <a:lnSpc>
                <a:spcPct val="80000"/>
              </a:lnSpc>
              <a:spcAft>
                <a:spcPct val="25000"/>
              </a:spcAft>
            </a:pPr>
            <a:r>
              <a:rPr lang="en-GB" sz="1600"/>
              <a:t>Renal excretion</a:t>
            </a:r>
          </a:p>
          <a:p>
            <a:pPr lvl="1">
              <a:lnSpc>
                <a:spcPct val="80000"/>
              </a:lnSpc>
              <a:spcAft>
                <a:spcPct val="25000"/>
              </a:spcAft>
            </a:pPr>
            <a:endParaRPr lang="en-GB" sz="1600"/>
          </a:p>
          <a:p>
            <a:pPr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n-GB" sz="1600" b="1">
                <a:solidFill>
                  <a:srgbClr val="FFFF00"/>
                </a:solidFill>
              </a:rPr>
              <a:t>MIBI</a:t>
            </a:r>
          </a:p>
          <a:p>
            <a:pPr lvl="1">
              <a:lnSpc>
                <a:spcPct val="80000"/>
              </a:lnSpc>
              <a:spcAft>
                <a:spcPct val="25000"/>
              </a:spcAft>
            </a:pPr>
            <a:r>
              <a:rPr lang="en-GB" sz="1600"/>
              <a:t>Passive into negative intracellular potential</a:t>
            </a:r>
          </a:p>
          <a:p>
            <a:pPr lvl="1">
              <a:lnSpc>
                <a:spcPct val="80000"/>
              </a:lnSpc>
              <a:spcAft>
                <a:spcPct val="25000"/>
              </a:spcAft>
            </a:pPr>
            <a:r>
              <a:rPr lang="en-GB" sz="1600"/>
              <a:t>Fixed in mitochondria</a:t>
            </a:r>
          </a:p>
          <a:p>
            <a:pPr lvl="1">
              <a:lnSpc>
                <a:spcPct val="80000"/>
              </a:lnSpc>
              <a:spcAft>
                <a:spcPct val="25000"/>
              </a:spcAft>
            </a:pPr>
            <a:r>
              <a:rPr lang="en-GB" sz="1600"/>
              <a:t>Hepato-biliary excretion</a:t>
            </a:r>
          </a:p>
          <a:p>
            <a:pPr lvl="1">
              <a:lnSpc>
                <a:spcPct val="80000"/>
              </a:lnSpc>
              <a:spcAft>
                <a:spcPct val="25000"/>
              </a:spcAft>
            </a:pPr>
            <a:endParaRPr lang="en-GB" sz="1600"/>
          </a:p>
          <a:p>
            <a:pPr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n-GB" sz="1600" b="1">
                <a:solidFill>
                  <a:srgbClr val="FFFF00"/>
                </a:solidFill>
              </a:rPr>
              <a:t>Tetrofosmin</a:t>
            </a:r>
          </a:p>
          <a:p>
            <a:pPr lvl="1">
              <a:lnSpc>
                <a:spcPct val="80000"/>
              </a:lnSpc>
              <a:spcAft>
                <a:spcPct val="25000"/>
              </a:spcAft>
            </a:pPr>
            <a:r>
              <a:rPr lang="en-GB" sz="1600"/>
              <a:t>Passive into negative intracellular potential</a:t>
            </a:r>
          </a:p>
          <a:p>
            <a:pPr lvl="1">
              <a:lnSpc>
                <a:spcPct val="80000"/>
              </a:lnSpc>
              <a:spcAft>
                <a:spcPct val="25000"/>
              </a:spcAft>
            </a:pPr>
            <a:r>
              <a:rPr lang="en-GB" sz="1600"/>
              <a:t>Fixed in cytosol</a:t>
            </a:r>
          </a:p>
          <a:p>
            <a:pPr lvl="1">
              <a:lnSpc>
                <a:spcPct val="80000"/>
              </a:lnSpc>
              <a:spcAft>
                <a:spcPct val="25000"/>
              </a:spcAft>
            </a:pPr>
            <a:r>
              <a:rPr lang="en-GB" sz="1600"/>
              <a:t>Hepato-biliary excretion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722" name="Picture 2" descr="radiopharmaceuticals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Implications of non-linear uptake</a:t>
            </a:r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6191250" cy="4292600"/>
          </a:xfrm>
        </p:spPr>
        <p:txBody>
          <a:bodyPr/>
          <a:lstStyle/>
          <a:p>
            <a:pPr>
              <a:buFontTx/>
              <a:buNone/>
            </a:pPr>
            <a:r>
              <a:rPr lang="en-GB" sz="2000">
                <a:solidFill>
                  <a:srgbClr val="FFFF00"/>
                </a:solidFill>
              </a:rPr>
              <a:t>1	Intercept above zero</a:t>
            </a:r>
          </a:p>
          <a:p>
            <a:pPr lvl="1"/>
            <a:r>
              <a:rPr lang="en-GB" sz="1800"/>
              <a:t>Overestimation of reduced perfusion</a:t>
            </a:r>
          </a:p>
          <a:p>
            <a:pPr lvl="1"/>
            <a:r>
              <a:rPr lang="en-GB" sz="1800"/>
              <a:t>Reduced defect contrast</a:t>
            </a:r>
          </a:p>
          <a:p>
            <a:pPr lvl="1"/>
            <a:r>
              <a:rPr lang="en-GB" sz="1800"/>
              <a:t>Overestimation of viability</a:t>
            </a:r>
          </a:p>
          <a:p>
            <a:pPr lvl="1"/>
            <a:endParaRPr lang="en-GB" sz="1800"/>
          </a:p>
          <a:p>
            <a:pPr>
              <a:buFontTx/>
              <a:buNone/>
            </a:pPr>
            <a:r>
              <a:rPr lang="en-GB" sz="2000">
                <a:solidFill>
                  <a:srgbClr val="FFFF00"/>
                </a:solidFill>
              </a:rPr>
              <a:t>2	Reduced slope</a:t>
            </a:r>
          </a:p>
          <a:p>
            <a:pPr lvl="1"/>
            <a:r>
              <a:rPr lang="en-GB" sz="1800"/>
              <a:t>Reduced extraction and low counts</a:t>
            </a:r>
          </a:p>
          <a:p>
            <a:pPr lvl="1"/>
            <a:r>
              <a:rPr lang="en-GB" sz="1800"/>
              <a:t>Reduced defect contrast</a:t>
            </a:r>
          </a:p>
          <a:p>
            <a:pPr lvl="1"/>
            <a:endParaRPr lang="en-GB" sz="1800"/>
          </a:p>
          <a:p>
            <a:pPr>
              <a:buFontTx/>
              <a:buNone/>
            </a:pPr>
            <a:r>
              <a:rPr lang="en-GB" sz="2000">
                <a:solidFill>
                  <a:srgbClr val="FFFF00"/>
                </a:solidFill>
              </a:rPr>
              <a:t>3	Early plateau</a:t>
            </a:r>
          </a:p>
          <a:p>
            <a:pPr lvl="1"/>
            <a:r>
              <a:rPr lang="en-GB" sz="1800"/>
              <a:t>Underestimation of hyperperfusion</a:t>
            </a:r>
          </a:p>
          <a:p>
            <a:pPr lvl="1"/>
            <a:r>
              <a:rPr lang="en-GB" sz="1800"/>
              <a:t>Reduced defect contrast</a:t>
            </a:r>
          </a:p>
        </p:txBody>
      </p:sp>
      <p:pic>
        <p:nvPicPr>
          <p:cNvPr id="67277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8925" y="2420938"/>
            <a:ext cx="3670300" cy="277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Properties of tracers</a:t>
            </a:r>
          </a:p>
        </p:txBody>
      </p:sp>
      <p:graphicFrame>
        <p:nvGraphicFramePr>
          <p:cNvPr id="674819" name="Group 3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7916863" cy="4385310"/>
        </p:xfrm>
        <a:graphic>
          <a:graphicData uri="http://schemas.openxmlformats.org/drawingml/2006/table">
            <a:tbl>
              <a:tblPr/>
              <a:tblGrid>
                <a:gridCol w="2806700"/>
                <a:gridCol w="1703388"/>
                <a:gridCol w="1703387"/>
                <a:gridCol w="170338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Thallium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MIBI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Tetrofosmin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Extraction (max)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0.30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Extraction (5 min)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0.30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Cell injury reduces uptake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++++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++++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++++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Redistribution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minimal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Measure of hyperaemia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+++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++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After Leppo JA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20738"/>
          </a:xfrm>
        </p:spPr>
        <p:txBody>
          <a:bodyPr/>
          <a:lstStyle/>
          <a:p>
            <a:r>
              <a:rPr lang="en-GB"/>
              <a:t>Thallium redistribution</a:t>
            </a:r>
          </a:p>
        </p:txBody>
      </p:sp>
      <p:pic>
        <p:nvPicPr>
          <p:cNvPr id="68710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35063" y="1490663"/>
            <a:ext cx="6677025" cy="4581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Patterns of uptake</a:t>
            </a:r>
          </a:p>
        </p:txBody>
      </p:sp>
      <p:pic>
        <p:nvPicPr>
          <p:cNvPr id="689155" name="Picture 3" descr="te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4850" y="2097088"/>
            <a:ext cx="7700963" cy="3644900"/>
          </a:xfrm>
          <a:prstGeom prst="rect">
            <a:avLst/>
          </a:prstGeom>
          <a:noFill/>
        </p:spPr>
      </p:pic>
      <p:sp>
        <p:nvSpPr>
          <p:cNvPr id="689157" name="Text Box 5"/>
          <p:cNvSpPr txBox="1">
            <a:spLocks noChangeArrowheads="1"/>
          </p:cNvSpPr>
          <p:nvPr/>
        </p:nvSpPr>
        <p:spPr bwMode="auto">
          <a:xfrm>
            <a:off x="1217613" y="57515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stress</a:t>
            </a:r>
          </a:p>
        </p:txBody>
      </p:sp>
      <p:sp>
        <p:nvSpPr>
          <p:cNvPr id="689158" name="Text Box 6"/>
          <p:cNvSpPr txBox="1">
            <a:spLocks noChangeArrowheads="1"/>
          </p:cNvSpPr>
          <p:nvPr/>
        </p:nvSpPr>
        <p:spPr bwMode="auto">
          <a:xfrm>
            <a:off x="5249863" y="5751513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redistribution</a:t>
            </a:r>
          </a:p>
        </p:txBody>
      </p:sp>
      <p:sp>
        <p:nvSpPr>
          <p:cNvPr id="689159" name="Text Box 7"/>
          <p:cNvSpPr txBox="1">
            <a:spLocks noChangeArrowheads="1"/>
          </p:cNvSpPr>
          <p:nvPr/>
        </p:nvSpPr>
        <p:spPr bwMode="auto">
          <a:xfrm>
            <a:off x="3105150" y="1595438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Thallium-201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Principles of Radionuclide Imaging</a:t>
            </a:r>
            <a:endParaRPr lang="en-US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3088"/>
            <a:ext cx="7772400" cy="439102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Properties of gamma rays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The gamma camera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Radiopharmaceuticals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Stress testing (seminar)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Acquiring images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Interpreting images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Radionuclide ventriculography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7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Common abbreviations</a:t>
            </a:r>
            <a:endParaRPr lang="en-US"/>
          </a:p>
        </p:txBody>
      </p:sp>
      <p:graphicFrame>
        <p:nvGraphicFramePr>
          <p:cNvPr id="711803" name="Group 123"/>
          <p:cNvGraphicFramePr>
            <a:graphicFrameLocks noGrp="1"/>
          </p:cNvGraphicFramePr>
          <p:nvPr>
            <p:ph idx="1"/>
          </p:nvPr>
        </p:nvGraphicFramePr>
        <p:xfrm>
          <a:off x="752475" y="1304925"/>
          <a:ext cx="7772400" cy="5047488"/>
        </p:xfrm>
        <a:graphic>
          <a:graphicData uri="http://schemas.openxmlformats.org/drawingml/2006/table">
            <a:tbl>
              <a:tblPr/>
              <a:tblGrid>
                <a:gridCol w="1593850"/>
                <a:gridCol w="617855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RNI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Radionuclide imaging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MPI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Myocardial perfusion imaging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*MPS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*Myocardial perfusion scintigraphy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MUGA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Multi-gated acquisition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*RNV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*Radionuclide ventriculogram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RNA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Radionuclide angiocardiography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SPE(C)T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Single photon emission (computed) tomography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Positron emission tomography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*C(X)T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*Computed (X-ray) tomography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*CMR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*Cardiovascular magnetic resonance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MRI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Magnetic  resonance imaging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Magnetic resonance spectroscopy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Myocardial perfusion reserve</a:t>
            </a:r>
            <a:endParaRPr lang="en-US"/>
          </a:p>
        </p:txBody>
      </p:sp>
      <p:pic>
        <p:nvPicPr>
          <p:cNvPr id="678918" name="Picture 6" descr="03f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009775" y="1484313"/>
            <a:ext cx="5022850" cy="4222750"/>
          </a:xfrm>
          <a:noFill/>
          <a:ln/>
        </p:spPr>
      </p:pic>
      <p:sp>
        <p:nvSpPr>
          <p:cNvPr id="678919" name="Text Box 7"/>
          <p:cNvSpPr txBox="1">
            <a:spLocks noChangeArrowheads="1"/>
          </p:cNvSpPr>
          <p:nvPr/>
        </p:nvSpPr>
        <p:spPr bwMode="auto">
          <a:xfrm>
            <a:off x="1725613" y="5994400"/>
            <a:ext cx="5262562" cy="581025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1600" i="1">
                <a:solidFill>
                  <a:srgbClr val="FFFF00"/>
                </a:solidFill>
              </a:rPr>
              <a:t>Uren NG et al.  NEJM 1994; 330: 1782-8</a:t>
            </a:r>
          </a:p>
          <a:p>
            <a:r>
              <a:rPr lang="en-GB" sz="1600"/>
              <a:t>35 CAD, 21 controls, adenosine stress, </a:t>
            </a:r>
            <a:r>
              <a:rPr lang="en-GB" sz="1600" baseline="30000"/>
              <a:t>15</a:t>
            </a:r>
            <a:r>
              <a:rPr lang="en-GB" sz="1600"/>
              <a:t>O-water PET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Cardiovascular stress</a:t>
            </a:r>
            <a:endParaRPr lang="en-US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Exercise</a:t>
            </a:r>
          </a:p>
          <a:p>
            <a:pPr lvl="1"/>
            <a:r>
              <a:rPr lang="en-GB"/>
              <a:t>Dynamic</a:t>
            </a:r>
          </a:p>
          <a:p>
            <a:pPr lvl="1"/>
            <a:r>
              <a:rPr lang="en-GB"/>
              <a:t>Isometric</a:t>
            </a:r>
          </a:p>
          <a:p>
            <a:pPr lvl="1"/>
            <a:endParaRPr lang="en-GB"/>
          </a:p>
          <a:p>
            <a:r>
              <a:rPr lang="en-GB">
                <a:solidFill>
                  <a:srgbClr val="FFFF00"/>
                </a:solidFill>
              </a:rPr>
              <a:t>Other</a:t>
            </a:r>
          </a:p>
          <a:p>
            <a:pPr lvl="1"/>
            <a:r>
              <a:rPr lang="en-GB"/>
              <a:t>Pacing</a:t>
            </a:r>
          </a:p>
          <a:p>
            <a:pPr lvl="1"/>
            <a:r>
              <a:rPr lang="en-GB"/>
              <a:t>Cold pressor</a:t>
            </a:r>
            <a:endParaRPr lang="en-US"/>
          </a:p>
        </p:txBody>
      </p:sp>
      <p:sp>
        <p:nvSpPr>
          <p:cNvPr id="68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Vasodilators</a:t>
            </a:r>
          </a:p>
          <a:p>
            <a:pPr lvl="1"/>
            <a:r>
              <a:rPr lang="en-GB" dirty="0"/>
              <a:t>Adenosine</a:t>
            </a:r>
          </a:p>
          <a:p>
            <a:pPr lvl="1"/>
            <a:r>
              <a:rPr lang="en-GB" dirty="0" err="1" smtClean="0"/>
              <a:t>Dipyridamole</a:t>
            </a:r>
            <a:endParaRPr lang="en-GB" dirty="0" smtClean="0"/>
          </a:p>
          <a:p>
            <a:pPr lvl="1"/>
            <a:r>
              <a:rPr lang="en-GB" dirty="0" err="1" smtClean="0"/>
              <a:t>Regadenoson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>
                <a:solidFill>
                  <a:srgbClr val="FFFF00"/>
                </a:solidFill>
              </a:rPr>
              <a:t>Inotropes</a:t>
            </a:r>
          </a:p>
          <a:p>
            <a:pPr lvl="1"/>
            <a:r>
              <a:rPr lang="en-GB" dirty="0" err="1"/>
              <a:t>Dobutamine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8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8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8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8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8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Principles of Radionuclide Imaging</a:t>
            </a:r>
            <a:endParaRPr lang="en-US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89125"/>
            <a:ext cx="7772400" cy="45116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Properties of gamma rays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The gamma camera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Radiopharmaceuticals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Stress testing (seminar)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Acquiring images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Interpreting images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Radionuclide ventriculography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0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Emission tomography</a:t>
            </a:r>
          </a:p>
        </p:txBody>
      </p:sp>
      <p:pic>
        <p:nvPicPr>
          <p:cNvPr id="685059" name="Picture 3" descr="http://info.med.yale.edu/intmed/cardio/imaging/techniques/spect_camera/graphics/spect_camera.gif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1500188" y="1379538"/>
            <a:ext cx="7615237" cy="5064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Projection images</a:t>
            </a:r>
          </a:p>
        </p:txBody>
      </p:sp>
      <p:graphicFrame>
        <p:nvGraphicFramePr>
          <p:cNvPr id="738307" name="Object 3"/>
          <p:cNvGraphicFramePr>
            <a:graphicFrameLocks noChangeAspect="1"/>
          </p:cNvGraphicFramePr>
          <p:nvPr/>
        </p:nvGraphicFramePr>
        <p:xfrm>
          <a:off x="762000" y="1752600"/>
          <a:ext cx="4343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10" name="Drawing" r:id="rId5" imgW="6705285" imgH="6705285" progId="WPDraw30.Drawing">
                  <p:embed/>
                </p:oleObj>
              </mc:Choice>
              <mc:Fallback>
                <p:oleObj name="Drawing" r:id="rId5" imgW="6705285" imgH="6705285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4343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8308" name="case 55 planar rest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5581650" y="2976563"/>
            <a:ext cx="2778125" cy="1389062"/>
          </a:xfrm>
          <a:ln/>
        </p:spPr>
      </p:pic>
      <p:sp>
        <p:nvSpPr>
          <p:cNvPr id="738309" name="Text Box 5"/>
          <p:cNvSpPr txBox="1">
            <a:spLocks noChangeArrowheads="1"/>
          </p:cNvSpPr>
          <p:nvPr/>
        </p:nvSpPr>
        <p:spPr bwMode="auto">
          <a:xfrm>
            <a:off x="5840413" y="4730750"/>
            <a:ext cx="2125662" cy="703263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Projection images</a:t>
            </a:r>
          </a:p>
          <a:p>
            <a:pPr>
              <a:spcBef>
                <a:spcPct val="50000"/>
              </a:spcBef>
            </a:pPr>
            <a:r>
              <a:rPr lang="en-GB" sz="1600"/>
              <a:t>“raw data”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" fill="hold"/>
                                        <p:tgtEl>
                                          <p:spTgt spid="738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83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8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38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8308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Transverse Tomograms</a:t>
            </a:r>
          </a:p>
        </p:txBody>
      </p:sp>
      <p:graphicFrame>
        <p:nvGraphicFramePr>
          <p:cNvPr id="740355" name="Object 3"/>
          <p:cNvGraphicFramePr>
            <a:graphicFrameLocks noChangeAspect="1"/>
          </p:cNvGraphicFramePr>
          <p:nvPr/>
        </p:nvGraphicFramePr>
        <p:xfrm>
          <a:off x="2286000" y="1600200"/>
          <a:ext cx="4681538" cy="4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58" name="Drawing" r:id="rId4" imgW="6705285" imgH="6705285" progId="WPDraw30.Drawing">
                  <p:embed/>
                </p:oleObj>
              </mc:Choice>
              <mc:Fallback>
                <p:oleObj name="Drawing" r:id="rId4" imgW="6705285" imgH="6705285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00200"/>
                        <a:ext cx="4681538" cy="468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0356" name="Picture 4" descr="STRIPG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05013" y="1600200"/>
            <a:ext cx="263525" cy="4681538"/>
          </a:xfrm>
          <a:prstGeom prst="rect">
            <a:avLst/>
          </a:prstGeom>
          <a:noFill/>
        </p:spPr>
      </p:pic>
      <p:sp>
        <p:nvSpPr>
          <p:cNvPr id="740357" name="Text Box 5"/>
          <p:cNvSpPr txBox="1">
            <a:spLocks noChangeArrowheads="1"/>
          </p:cNvSpPr>
          <p:nvPr/>
        </p:nvSpPr>
        <p:spPr bwMode="auto">
          <a:xfrm>
            <a:off x="838200" y="3754438"/>
            <a:ext cx="815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/>
              <a:t>Right</a:t>
            </a:r>
          </a:p>
        </p:txBody>
      </p:sp>
      <p:sp>
        <p:nvSpPr>
          <p:cNvPr id="740358" name="Text Box 6"/>
          <p:cNvSpPr txBox="1">
            <a:spLocks noChangeArrowheads="1"/>
          </p:cNvSpPr>
          <p:nvPr/>
        </p:nvSpPr>
        <p:spPr bwMode="auto">
          <a:xfrm>
            <a:off x="7112000" y="3754438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/>
              <a:t>Left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3767138" y="1219200"/>
            <a:ext cx="121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Anterior</a:t>
            </a: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3732213" y="6248400"/>
            <a:ext cx="1281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Posterior</a:t>
            </a:r>
          </a:p>
        </p:txBody>
      </p:sp>
      <p:sp>
        <p:nvSpPr>
          <p:cNvPr id="740361" name="Text Box 9"/>
          <p:cNvSpPr txBox="1">
            <a:spLocks noChangeArrowheads="1"/>
          </p:cNvSpPr>
          <p:nvPr/>
        </p:nvSpPr>
        <p:spPr bwMode="auto">
          <a:xfrm>
            <a:off x="2286000" y="1600200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/>
              <a:t>Cranial</a:t>
            </a:r>
          </a:p>
        </p:txBody>
      </p:sp>
      <p:sp>
        <p:nvSpPr>
          <p:cNvPr id="740362" name="Text Box 10"/>
          <p:cNvSpPr txBox="1">
            <a:spLocks noChangeArrowheads="1"/>
          </p:cNvSpPr>
          <p:nvPr/>
        </p:nvSpPr>
        <p:spPr bwMode="auto">
          <a:xfrm>
            <a:off x="5943600" y="5867400"/>
            <a:ext cx="947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/>
              <a:t>Caudal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2402" name="Object 2"/>
          <p:cNvGraphicFramePr>
            <a:graphicFrameLocks noChangeAspect="1"/>
          </p:cNvGraphicFramePr>
          <p:nvPr/>
        </p:nvGraphicFramePr>
        <p:xfrm>
          <a:off x="1905000" y="1295400"/>
          <a:ext cx="54102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05" name="Drawing" r:id="rId4" imgW="6705285" imgH="6705285" progId="WPDraw30.Drawing">
                  <p:embed/>
                </p:oleObj>
              </mc:Choice>
              <mc:Fallback>
                <p:oleObj name="Drawing" r:id="rId4" imgW="6705285" imgH="6705285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4102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Full study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Triangulation</a:t>
            </a:r>
          </a:p>
        </p:txBody>
      </p:sp>
      <p:graphicFrame>
        <p:nvGraphicFramePr>
          <p:cNvPr id="744451" name="Object 3"/>
          <p:cNvGraphicFramePr>
            <a:graphicFrameLocks noChangeAspect="1"/>
          </p:cNvGraphicFramePr>
          <p:nvPr/>
        </p:nvGraphicFramePr>
        <p:xfrm>
          <a:off x="685800" y="2590800"/>
          <a:ext cx="7993063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54" name="Drawing" r:id="rId4" imgW="8679240" imgH="2827080" progId="WPDraw30.Drawing">
                  <p:embed/>
                </p:oleObj>
              </mc:Choice>
              <mc:Fallback>
                <p:oleObj name="Drawing" r:id="rId4" imgW="8679240" imgH="282708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7993063" cy="248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4452" name="Line 4"/>
          <p:cNvSpPr>
            <a:spLocks noChangeShapeType="1"/>
          </p:cNvSpPr>
          <p:nvPr/>
        </p:nvSpPr>
        <p:spPr bwMode="auto">
          <a:xfrm flipV="1">
            <a:off x="1976438" y="3046413"/>
            <a:ext cx="45720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53" name="Line 5"/>
          <p:cNvSpPr>
            <a:spLocks noChangeShapeType="1"/>
          </p:cNvSpPr>
          <p:nvPr/>
        </p:nvSpPr>
        <p:spPr bwMode="auto">
          <a:xfrm flipH="1">
            <a:off x="1747838" y="3808413"/>
            <a:ext cx="22860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54" name="Line 6"/>
          <p:cNvSpPr>
            <a:spLocks noChangeShapeType="1"/>
          </p:cNvSpPr>
          <p:nvPr/>
        </p:nvSpPr>
        <p:spPr bwMode="auto">
          <a:xfrm flipV="1">
            <a:off x="2205038" y="3657600"/>
            <a:ext cx="919162" cy="3032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55" name="Line 7"/>
          <p:cNvSpPr>
            <a:spLocks noChangeShapeType="1"/>
          </p:cNvSpPr>
          <p:nvPr/>
        </p:nvSpPr>
        <p:spPr bwMode="auto">
          <a:xfrm>
            <a:off x="2205038" y="3960813"/>
            <a:ext cx="385762" cy="8397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56" name="Line 8"/>
          <p:cNvSpPr>
            <a:spLocks noChangeShapeType="1"/>
          </p:cNvSpPr>
          <p:nvPr/>
        </p:nvSpPr>
        <p:spPr bwMode="auto">
          <a:xfrm flipH="1" flipV="1">
            <a:off x="3733800" y="3733800"/>
            <a:ext cx="833438" cy="1508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57" name="Line 9"/>
          <p:cNvSpPr>
            <a:spLocks noChangeShapeType="1"/>
          </p:cNvSpPr>
          <p:nvPr/>
        </p:nvSpPr>
        <p:spPr bwMode="auto">
          <a:xfrm flipV="1">
            <a:off x="4567238" y="3808413"/>
            <a:ext cx="10668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58" name="Line 10"/>
          <p:cNvSpPr>
            <a:spLocks noChangeShapeType="1"/>
          </p:cNvSpPr>
          <p:nvPr/>
        </p:nvSpPr>
        <p:spPr bwMode="auto">
          <a:xfrm flipV="1">
            <a:off x="4567238" y="3048000"/>
            <a:ext cx="614362" cy="6842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59" name="Line 11"/>
          <p:cNvSpPr>
            <a:spLocks noChangeShapeType="1"/>
          </p:cNvSpPr>
          <p:nvPr/>
        </p:nvSpPr>
        <p:spPr bwMode="auto">
          <a:xfrm flipH="1" flipV="1">
            <a:off x="4038600" y="3048000"/>
            <a:ext cx="528638" cy="6842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60" name="Line 12"/>
          <p:cNvSpPr>
            <a:spLocks noChangeShapeType="1"/>
          </p:cNvSpPr>
          <p:nvPr/>
        </p:nvSpPr>
        <p:spPr bwMode="auto">
          <a:xfrm flipH="1">
            <a:off x="6548438" y="3122613"/>
            <a:ext cx="1524000" cy="1371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61" name="Line 13"/>
          <p:cNvSpPr>
            <a:spLocks noChangeShapeType="1"/>
          </p:cNvSpPr>
          <p:nvPr/>
        </p:nvSpPr>
        <p:spPr bwMode="auto">
          <a:xfrm>
            <a:off x="6700838" y="3198813"/>
            <a:ext cx="1371600" cy="1295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62" name="Text Box 14"/>
          <p:cNvSpPr txBox="1">
            <a:spLocks noChangeArrowheads="1"/>
          </p:cNvSpPr>
          <p:nvPr/>
        </p:nvSpPr>
        <p:spPr bwMode="auto">
          <a:xfrm>
            <a:off x="1701800" y="2614613"/>
            <a:ext cx="641350" cy="366712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LAD</a:t>
            </a:r>
          </a:p>
        </p:txBody>
      </p:sp>
      <p:sp>
        <p:nvSpPr>
          <p:cNvPr id="744463" name="Text Box 15"/>
          <p:cNvSpPr txBox="1">
            <a:spLocks noChangeArrowheads="1"/>
          </p:cNvSpPr>
          <p:nvPr/>
        </p:nvSpPr>
        <p:spPr bwMode="auto">
          <a:xfrm>
            <a:off x="2463800" y="2995613"/>
            <a:ext cx="641350" cy="366712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LAD</a:t>
            </a:r>
          </a:p>
        </p:txBody>
      </p:sp>
      <p:sp>
        <p:nvSpPr>
          <p:cNvPr id="744464" name="Text Box 16"/>
          <p:cNvSpPr txBox="1">
            <a:spLocks noChangeArrowheads="1"/>
          </p:cNvSpPr>
          <p:nvPr/>
        </p:nvSpPr>
        <p:spPr bwMode="auto">
          <a:xfrm>
            <a:off x="3378200" y="3300413"/>
            <a:ext cx="641350" cy="366712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LAD</a:t>
            </a:r>
          </a:p>
        </p:txBody>
      </p:sp>
      <p:sp>
        <p:nvSpPr>
          <p:cNvPr id="744465" name="Text Box 17"/>
          <p:cNvSpPr txBox="1">
            <a:spLocks noChangeArrowheads="1"/>
          </p:cNvSpPr>
          <p:nvPr/>
        </p:nvSpPr>
        <p:spPr bwMode="auto">
          <a:xfrm>
            <a:off x="3378200" y="3986213"/>
            <a:ext cx="641350" cy="366712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LAD</a:t>
            </a:r>
          </a:p>
        </p:txBody>
      </p:sp>
      <p:sp>
        <p:nvSpPr>
          <p:cNvPr id="744466" name="Text Box 18"/>
          <p:cNvSpPr txBox="1">
            <a:spLocks noChangeArrowheads="1"/>
          </p:cNvSpPr>
          <p:nvPr/>
        </p:nvSpPr>
        <p:spPr bwMode="auto">
          <a:xfrm>
            <a:off x="1073150" y="4495800"/>
            <a:ext cx="631825" cy="366713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RCA</a:t>
            </a:r>
          </a:p>
        </p:txBody>
      </p:sp>
      <p:sp>
        <p:nvSpPr>
          <p:cNvPr id="744467" name="Text Box 19"/>
          <p:cNvSpPr txBox="1">
            <a:spLocks noChangeArrowheads="1"/>
          </p:cNvSpPr>
          <p:nvPr/>
        </p:nvSpPr>
        <p:spPr bwMode="auto">
          <a:xfrm>
            <a:off x="1793875" y="4648200"/>
            <a:ext cx="631825" cy="366713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RCA</a:t>
            </a:r>
          </a:p>
        </p:txBody>
      </p:sp>
      <p:sp>
        <p:nvSpPr>
          <p:cNvPr id="744468" name="Text Box 20"/>
          <p:cNvSpPr txBox="1">
            <a:spLocks noChangeArrowheads="1"/>
          </p:cNvSpPr>
          <p:nvPr/>
        </p:nvSpPr>
        <p:spPr bwMode="auto">
          <a:xfrm>
            <a:off x="7050088" y="4495800"/>
            <a:ext cx="631825" cy="366713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RCA</a:t>
            </a:r>
          </a:p>
        </p:txBody>
      </p:sp>
      <p:sp>
        <p:nvSpPr>
          <p:cNvPr id="744469" name="Text Box 21"/>
          <p:cNvSpPr txBox="1">
            <a:spLocks noChangeArrowheads="1"/>
          </p:cNvSpPr>
          <p:nvPr/>
        </p:nvSpPr>
        <p:spPr bwMode="auto">
          <a:xfrm>
            <a:off x="8102600" y="3581400"/>
            <a:ext cx="582613" cy="366713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LCx</a:t>
            </a:r>
          </a:p>
        </p:txBody>
      </p:sp>
      <p:sp>
        <p:nvSpPr>
          <p:cNvPr id="744470" name="Text Box 22"/>
          <p:cNvSpPr txBox="1">
            <a:spLocks noChangeArrowheads="1"/>
          </p:cNvSpPr>
          <p:nvPr/>
        </p:nvSpPr>
        <p:spPr bwMode="auto">
          <a:xfrm>
            <a:off x="5334000" y="3352800"/>
            <a:ext cx="582613" cy="366713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LCx</a:t>
            </a:r>
          </a:p>
        </p:txBody>
      </p:sp>
      <p:sp>
        <p:nvSpPr>
          <p:cNvPr id="744471" name="Text Box 23"/>
          <p:cNvSpPr txBox="1">
            <a:spLocks noChangeArrowheads="1"/>
          </p:cNvSpPr>
          <p:nvPr/>
        </p:nvSpPr>
        <p:spPr bwMode="auto">
          <a:xfrm>
            <a:off x="5334000" y="4114800"/>
            <a:ext cx="582613" cy="366713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LCx</a:t>
            </a:r>
          </a:p>
        </p:txBody>
      </p:sp>
      <p:sp>
        <p:nvSpPr>
          <p:cNvPr id="744472" name="Text Box 24"/>
          <p:cNvSpPr txBox="1">
            <a:spLocks noChangeArrowheads="1"/>
          </p:cNvSpPr>
          <p:nvPr/>
        </p:nvSpPr>
        <p:spPr bwMode="auto">
          <a:xfrm>
            <a:off x="7086600" y="2743200"/>
            <a:ext cx="641350" cy="366713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LAD</a:t>
            </a:r>
          </a:p>
        </p:txBody>
      </p:sp>
      <p:sp>
        <p:nvSpPr>
          <p:cNvPr id="744473" name="Text Box 25"/>
          <p:cNvSpPr txBox="1">
            <a:spLocks noChangeArrowheads="1"/>
          </p:cNvSpPr>
          <p:nvPr/>
        </p:nvSpPr>
        <p:spPr bwMode="auto">
          <a:xfrm>
            <a:off x="6096000" y="3581400"/>
            <a:ext cx="641350" cy="366713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LAD</a:t>
            </a:r>
          </a:p>
        </p:txBody>
      </p:sp>
      <p:pic>
        <p:nvPicPr>
          <p:cNvPr id="744474" name="Picture 26" descr="STRIPGE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395288" y="2565400"/>
            <a:ext cx="292100" cy="2519363"/>
          </a:xfrm>
          <a:noFill/>
          <a:ln/>
        </p:spPr>
      </p:pic>
      <p:sp>
        <p:nvSpPr>
          <p:cNvPr id="744475" name="Rectangle 27"/>
          <p:cNvSpPr>
            <a:spLocks noChangeArrowheads="1"/>
          </p:cNvSpPr>
          <p:nvPr/>
        </p:nvSpPr>
        <p:spPr bwMode="auto">
          <a:xfrm>
            <a:off x="684213" y="2565400"/>
            <a:ext cx="2663825" cy="25193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44476" name="Rectangle 28"/>
          <p:cNvSpPr>
            <a:spLocks noChangeArrowheads="1"/>
          </p:cNvSpPr>
          <p:nvPr/>
        </p:nvSpPr>
        <p:spPr bwMode="auto">
          <a:xfrm>
            <a:off x="3348038" y="2565400"/>
            <a:ext cx="2663825" cy="2519363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44477" name="Rectangle 29"/>
          <p:cNvSpPr>
            <a:spLocks noChangeArrowheads="1"/>
          </p:cNvSpPr>
          <p:nvPr/>
        </p:nvSpPr>
        <p:spPr bwMode="auto">
          <a:xfrm>
            <a:off x="6011863" y="2565400"/>
            <a:ext cx="2663825" cy="25193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44478" name="Line 30"/>
          <p:cNvSpPr>
            <a:spLocks noChangeShapeType="1"/>
          </p:cNvSpPr>
          <p:nvPr/>
        </p:nvSpPr>
        <p:spPr bwMode="auto">
          <a:xfrm>
            <a:off x="4572000" y="2565400"/>
            <a:ext cx="0" cy="2519363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79" name="Line 31"/>
          <p:cNvSpPr>
            <a:spLocks noChangeShapeType="1"/>
          </p:cNvSpPr>
          <p:nvPr/>
        </p:nvSpPr>
        <p:spPr bwMode="auto">
          <a:xfrm>
            <a:off x="7327900" y="2565400"/>
            <a:ext cx="0" cy="2519363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80" name="Line 32"/>
          <p:cNvSpPr>
            <a:spLocks noChangeShapeType="1"/>
          </p:cNvSpPr>
          <p:nvPr/>
        </p:nvSpPr>
        <p:spPr bwMode="auto">
          <a:xfrm>
            <a:off x="6011863" y="3716338"/>
            <a:ext cx="2663825" cy="0"/>
          </a:xfrm>
          <a:prstGeom prst="line">
            <a:avLst/>
          </a:prstGeom>
          <a:noFill/>
          <a:ln w="38100">
            <a:solidFill>
              <a:srgbClr val="66FF33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81" name="Line 33"/>
          <p:cNvSpPr>
            <a:spLocks noChangeShapeType="1"/>
          </p:cNvSpPr>
          <p:nvPr/>
        </p:nvSpPr>
        <p:spPr bwMode="auto">
          <a:xfrm>
            <a:off x="3419475" y="3716338"/>
            <a:ext cx="2663825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82" name="Line 34"/>
          <p:cNvSpPr>
            <a:spLocks noChangeShapeType="1"/>
          </p:cNvSpPr>
          <p:nvPr/>
        </p:nvSpPr>
        <p:spPr bwMode="auto">
          <a:xfrm>
            <a:off x="684213" y="3284538"/>
            <a:ext cx="2663825" cy="1152525"/>
          </a:xfrm>
          <a:prstGeom prst="line">
            <a:avLst/>
          </a:prstGeom>
          <a:noFill/>
          <a:ln w="38100">
            <a:solidFill>
              <a:srgbClr val="66FF33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4483" name="Line 35"/>
          <p:cNvSpPr>
            <a:spLocks noChangeShapeType="1"/>
          </p:cNvSpPr>
          <p:nvPr/>
        </p:nvSpPr>
        <p:spPr bwMode="auto">
          <a:xfrm flipH="1">
            <a:off x="1619250" y="2565400"/>
            <a:ext cx="1081088" cy="2519363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44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44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44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44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44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44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4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4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4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4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4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4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4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4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4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4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4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4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4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2" grpId="0" animBg="1"/>
      <p:bldP spid="744453" grpId="0" animBg="1"/>
      <p:bldP spid="744454" grpId="0" animBg="1"/>
      <p:bldP spid="744455" grpId="0" animBg="1"/>
      <p:bldP spid="744456" grpId="0" animBg="1"/>
      <p:bldP spid="744457" grpId="0" animBg="1"/>
      <p:bldP spid="744458" grpId="0" animBg="1"/>
      <p:bldP spid="744459" grpId="0" animBg="1"/>
      <p:bldP spid="744460" grpId="0" animBg="1"/>
      <p:bldP spid="744461" grpId="0" animBg="1"/>
      <p:bldP spid="744462" grpId="0"/>
      <p:bldP spid="744463" grpId="0"/>
      <p:bldP spid="744464" grpId="0"/>
      <p:bldP spid="744465" grpId="0"/>
      <p:bldP spid="744466" grpId="0"/>
      <p:bldP spid="744467" grpId="0"/>
      <p:bldP spid="744468" grpId="0"/>
      <p:bldP spid="744469" grpId="0"/>
      <p:bldP spid="744470" grpId="0"/>
      <p:bldP spid="744471" grpId="0"/>
      <p:bldP spid="744472" grpId="0"/>
      <p:bldP spid="744473" grpId="0"/>
      <p:bldP spid="744478" grpId="0" animBg="1"/>
      <p:bldP spid="744479" grpId="0" animBg="1"/>
      <p:bldP spid="744480" grpId="0" animBg="1"/>
      <p:bldP spid="744481" grpId="0" animBg="1"/>
      <p:bldP spid="744482" grpId="0" animBg="1"/>
      <p:bldP spid="7444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Quantification</a:t>
            </a:r>
            <a:endParaRPr lang="en-US"/>
          </a:p>
        </p:txBody>
      </p:sp>
      <p:pic>
        <p:nvPicPr>
          <p:cNvPr id="746502" name="Picture 6" descr="Q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322388" y="2073275"/>
            <a:ext cx="6048375" cy="3035300"/>
          </a:xfrm>
          <a:noFill/>
          <a:ln/>
        </p:spPr>
      </p:pic>
      <p:pic>
        <p:nvPicPr>
          <p:cNvPr id="746503" name="Picture 7" descr="QPS blackou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60500" y="2103438"/>
            <a:ext cx="5865813" cy="2995612"/>
          </a:xfrm>
          <a:prstGeom prst="rect">
            <a:avLst/>
          </a:prstGeom>
          <a:noFill/>
        </p:spPr>
      </p:pic>
      <p:sp>
        <p:nvSpPr>
          <p:cNvPr id="746504" name="Text Box 8"/>
          <p:cNvSpPr txBox="1">
            <a:spLocks noChangeArrowheads="1"/>
          </p:cNvSpPr>
          <p:nvPr/>
        </p:nvSpPr>
        <p:spPr bwMode="auto">
          <a:xfrm>
            <a:off x="2303463" y="5803900"/>
            <a:ext cx="1193800" cy="366713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/>
              <a:t>Polar plot</a:t>
            </a:r>
            <a:endParaRPr lang="en-US"/>
          </a:p>
        </p:txBody>
      </p:sp>
      <p:sp>
        <p:nvSpPr>
          <p:cNvPr id="746505" name="Text Box 9"/>
          <p:cNvSpPr txBox="1">
            <a:spLocks noChangeArrowheads="1"/>
          </p:cNvSpPr>
          <p:nvPr/>
        </p:nvSpPr>
        <p:spPr bwMode="auto">
          <a:xfrm>
            <a:off x="5110163" y="5803900"/>
            <a:ext cx="1287462" cy="366713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/>
              <a:t>3D display</a:t>
            </a:r>
            <a:endParaRPr lang="en-US"/>
          </a:p>
        </p:txBody>
      </p:sp>
      <p:sp>
        <p:nvSpPr>
          <p:cNvPr id="746506" name="Text Box 10"/>
          <p:cNvSpPr txBox="1">
            <a:spLocks noChangeArrowheads="1"/>
          </p:cNvSpPr>
          <p:nvPr/>
        </p:nvSpPr>
        <p:spPr bwMode="auto">
          <a:xfrm>
            <a:off x="2428875" y="1792288"/>
            <a:ext cx="1006475" cy="336550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Anterior</a:t>
            </a:r>
            <a:endParaRPr lang="en-US" sz="1600"/>
          </a:p>
        </p:txBody>
      </p:sp>
      <p:sp>
        <p:nvSpPr>
          <p:cNvPr id="746507" name="Text Box 11"/>
          <p:cNvSpPr txBox="1">
            <a:spLocks noChangeArrowheads="1"/>
          </p:cNvSpPr>
          <p:nvPr/>
        </p:nvSpPr>
        <p:spPr bwMode="auto">
          <a:xfrm>
            <a:off x="2446338" y="5162550"/>
            <a:ext cx="976312" cy="336550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Inferior</a:t>
            </a:r>
            <a:endParaRPr lang="en-US" sz="1600"/>
          </a:p>
        </p:txBody>
      </p:sp>
      <p:sp>
        <p:nvSpPr>
          <p:cNvPr id="746508" name="Text Box 12"/>
          <p:cNvSpPr txBox="1">
            <a:spLocks noChangeArrowheads="1"/>
          </p:cNvSpPr>
          <p:nvPr/>
        </p:nvSpPr>
        <p:spPr bwMode="auto">
          <a:xfrm>
            <a:off x="441325" y="3425825"/>
            <a:ext cx="903288" cy="336550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Septum</a:t>
            </a:r>
            <a:endParaRPr lang="en-US" sz="1600"/>
          </a:p>
        </p:txBody>
      </p:sp>
      <p:sp>
        <p:nvSpPr>
          <p:cNvPr id="746509" name="Text Box 13"/>
          <p:cNvSpPr txBox="1">
            <a:spLocks noChangeArrowheads="1"/>
          </p:cNvSpPr>
          <p:nvPr/>
        </p:nvSpPr>
        <p:spPr bwMode="auto">
          <a:xfrm>
            <a:off x="4338638" y="3425825"/>
            <a:ext cx="496887" cy="336550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Lat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Segmental models</a:t>
            </a:r>
            <a:endParaRPr lang="en-US"/>
          </a:p>
        </p:txBody>
      </p:sp>
      <p:grpSp>
        <p:nvGrpSpPr>
          <p:cNvPr id="757786" name="Group 26"/>
          <p:cNvGrpSpPr>
            <a:grpSpLocks/>
          </p:cNvGrpSpPr>
          <p:nvPr/>
        </p:nvGrpSpPr>
        <p:grpSpPr bwMode="auto">
          <a:xfrm>
            <a:off x="998538" y="1935163"/>
            <a:ext cx="2879725" cy="3689350"/>
            <a:chOff x="552" y="1436"/>
            <a:chExt cx="1814" cy="2324"/>
          </a:xfrm>
        </p:grpSpPr>
        <p:grpSp>
          <p:nvGrpSpPr>
            <p:cNvPr id="757771" name="Group 11"/>
            <p:cNvGrpSpPr>
              <a:grpSpLocks/>
            </p:cNvGrpSpPr>
            <p:nvPr/>
          </p:nvGrpSpPr>
          <p:grpSpPr bwMode="auto">
            <a:xfrm>
              <a:off x="552" y="1436"/>
              <a:ext cx="1814" cy="1814"/>
              <a:chOff x="839" y="1044"/>
              <a:chExt cx="1814" cy="1814"/>
            </a:xfrm>
          </p:grpSpPr>
          <p:sp>
            <p:nvSpPr>
              <p:cNvPr id="757765" name="Oval 5"/>
              <p:cNvSpPr>
                <a:spLocks noChangeArrowheads="1"/>
              </p:cNvSpPr>
              <p:nvPr/>
            </p:nvSpPr>
            <p:spPr bwMode="auto">
              <a:xfrm>
                <a:off x="1156" y="1344"/>
                <a:ext cx="1179" cy="1179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7766" name="Oval 6"/>
              <p:cNvSpPr>
                <a:spLocks noChangeArrowheads="1"/>
              </p:cNvSpPr>
              <p:nvPr/>
            </p:nvSpPr>
            <p:spPr bwMode="auto">
              <a:xfrm>
                <a:off x="839" y="1044"/>
                <a:ext cx="1814" cy="1814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7769" name="Line 9"/>
              <p:cNvSpPr>
                <a:spLocks noChangeShapeType="1"/>
              </p:cNvSpPr>
              <p:nvPr/>
            </p:nvSpPr>
            <p:spPr bwMode="auto">
              <a:xfrm>
                <a:off x="1111" y="1315"/>
                <a:ext cx="1291" cy="1260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770" name="Line 10"/>
              <p:cNvSpPr>
                <a:spLocks noChangeShapeType="1"/>
              </p:cNvSpPr>
              <p:nvPr/>
            </p:nvSpPr>
            <p:spPr bwMode="auto">
              <a:xfrm flipH="1">
                <a:off x="1134" y="1285"/>
                <a:ext cx="1234" cy="131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768" name="Oval 8"/>
              <p:cNvSpPr>
                <a:spLocks noChangeArrowheads="1"/>
              </p:cNvSpPr>
              <p:nvPr/>
            </p:nvSpPr>
            <p:spPr bwMode="auto">
              <a:xfrm>
                <a:off x="1502" y="1685"/>
                <a:ext cx="498" cy="506"/>
              </a:xfrm>
              <a:prstGeom prst="ellipse">
                <a:avLst/>
              </a:prstGeom>
              <a:solidFill>
                <a:srgbClr val="333399"/>
              </a:solidFill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57783" name="Text Box 23"/>
            <p:cNvSpPr txBox="1">
              <a:spLocks noChangeArrowheads="1"/>
            </p:cNvSpPr>
            <p:nvPr/>
          </p:nvSpPr>
          <p:spPr bwMode="auto">
            <a:xfrm>
              <a:off x="952" y="3529"/>
              <a:ext cx="876" cy="231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9 segments</a:t>
              </a:r>
              <a:endParaRPr lang="en-US"/>
            </a:p>
          </p:txBody>
        </p:sp>
      </p:grpSp>
      <p:grpSp>
        <p:nvGrpSpPr>
          <p:cNvPr id="757787" name="Group 27"/>
          <p:cNvGrpSpPr>
            <a:grpSpLocks/>
          </p:cNvGrpSpPr>
          <p:nvPr/>
        </p:nvGrpSpPr>
        <p:grpSpPr bwMode="auto">
          <a:xfrm>
            <a:off x="4872038" y="1935163"/>
            <a:ext cx="2909887" cy="3689350"/>
            <a:chOff x="2992" y="1436"/>
            <a:chExt cx="1833" cy="2324"/>
          </a:xfrm>
        </p:grpSpPr>
        <p:grpSp>
          <p:nvGrpSpPr>
            <p:cNvPr id="757785" name="Group 25"/>
            <p:cNvGrpSpPr>
              <a:grpSpLocks/>
            </p:cNvGrpSpPr>
            <p:nvPr/>
          </p:nvGrpSpPr>
          <p:grpSpPr bwMode="auto">
            <a:xfrm>
              <a:off x="2992" y="1436"/>
              <a:ext cx="1833" cy="1814"/>
              <a:chOff x="2992" y="1436"/>
              <a:chExt cx="1833" cy="1814"/>
            </a:xfrm>
          </p:grpSpPr>
          <p:sp>
            <p:nvSpPr>
              <p:cNvPr id="757773" name="Oval 13"/>
              <p:cNvSpPr>
                <a:spLocks noChangeArrowheads="1"/>
              </p:cNvSpPr>
              <p:nvPr/>
            </p:nvSpPr>
            <p:spPr bwMode="auto">
              <a:xfrm>
                <a:off x="3194" y="1637"/>
                <a:ext cx="1426" cy="1411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7774" name="Oval 14"/>
              <p:cNvSpPr>
                <a:spLocks noChangeArrowheads="1"/>
              </p:cNvSpPr>
              <p:nvPr/>
            </p:nvSpPr>
            <p:spPr bwMode="auto">
              <a:xfrm>
                <a:off x="2998" y="1436"/>
                <a:ext cx="1814" cy="1814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7775" name="Line 15"/>
              <p:cNvSpPr>
                <a:spLocks noChangeShapeType="1"/>
              </p:cNvSpPr>
              <p:nvPr/>
            </p:nvSpPr>
            <p:spPr bwMode="auto">
              <a:xfrm>
                <a:off x="3479" y="1572"/>
                <a:ext cx="865" cy="1567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776" name="Line 16"/>
              <p:cNvSpPr>
                <a:spLocks noChangeShapeType="1"/>
              </p:cNvSpPr>
              <p:nvPr/>
            </p:nvSpPr>
            <p:spPr bwMode="auto">
              <a:xfrm flipH="1">
                <a:off x="3495" y="1564"/>
                <a:ext cx="852" cy="155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778" name="Line 18"/>
              <p:cNvSpPr>
                <a:spLocks noChangeShapeType="1"/>
              </p:cNvSpPr>
              <p:nvPr/>
            </p:nvSpPr>
            <p:spPr bwMode="auto">
              <a:xfrm>
                <a:off x="2992" y="2322"/>
                <a:ext cx="1833" cy="0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779" name="Oval 19"/>
              <p:cNvSpPr>
                <a:spLocks noChangeArrowheads="1"/>
              </p:cNvSpPr>
              <p:nvPr/>
            </p:nvSpPr>
            <p:spPr bwMode="auto">
              <a:xfrm>
                <a:off x="3416" y="1824"/>
                <a:ext cx="992" cy="1000"/>
              </a:xfrm>
              <a:prstGeom prst="ellipse">
                <a:avLst/>
              </a:prstGeom>
              <a:solidFill>
                <a:srgbClr val="333399"/>
              </a:solidFill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7780" name="Line 20"/>
              <p:cNvSpPr>
                <a:spLocks noChangeShapeType="1"/>
              </p:cNvSpPr>
              <p:nvPr/>
            </p:nvSpPr>
            <p:spPr bwMode="auto">
              <a:xfrm>
                <a:off x="3539" y="2004"/>
                <a:ext cx="740" cy="644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781" name="Line 21"/>
              <p:cNvSpPr>
                <a:spLocks noChangeShapeType="1"/>
              </p:cNvSpPr>
              <p:nvPr/>
            </p:nvSpPr>
            <p:spPr bwMode="auto">
              <a:xfrm flipH="1">
                <a:off x="3545" y="1997"/>
                <a:ext cx="727" cy="681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777" name="Oval 17"/>
              <p:cNvSpPr>
                <a:spLocks noChangeArrowheads="1"/>
              </p:cNvSpPr>
              <p:nvPr/>
            </p:nvSpPr>
            <p:spPr bwMode="auto">
              <a:xfrm>
                <a:off x="3661" y="2077"/>
                <a:ext cx="498" cy="506"/>
              </a:xfrm>
              <a:prstGeom prst="ellipse">
                <a:avLst/>
              </a:prstGeom>
              <a:solidFill>
                <a:srgbClr val="333399"/>
              </a:solidFill>
              <a:ln w="22225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57784" name="Text Box 24"/>
            <p:cNvSpPr txBox="1">
              <a:spLocks noChangeArrowheads="1"/>
            </p:cNvSpPr>
            <p:nvPr/>
          </p:nvSpPr>
          <p:spPr bwMode="auto">
            <a:xfrm>
              <a:off x="3396" y="3529"/>
              <a:ext cx="941" cy="231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17 segments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Principles of Radionuclide Imaging</a:t>
            </a:r>
            <a:endParaRPr lang="en-US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41488"/>
            <a:ext cx="7772400" cy="4992687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GB" sz="2400"/>
              <a:t>Properties of gamma rays</a:t>
            </a:r>
          </a:p>
          <a:p>
            <a:pPr>
              <a:spcAft>
                <a:spcPct val="50000"/>
              </a:spcAft>
            </a:pPr>
            <a:r>
              <a:rPr lang="en-GB" sz="2400"/>
              <a:t>The gamma camera</a:t>
            </a:r>
          </a:p>
          <a:p>
            <a:pPr>
              <a:spcAft>
                <a:spcPct val="50000"/>
              </a:spcAft>
            </a:pPr>
            <a:r>
              <a:rPr lang="en-GB" sz="2400"/>
              <a:t>Radiopharmaceuticals</a:t>
            </a:r>
          </a:p>
          <a:p>
            <a:pPr>
              <a:spcAft>
                <a:spcPct val="50000"/>
              </a:spcAft>
            </a:pPr>
            <a:r>
              <a:rPr lang="en-GB" sz="2400"/>
              <a:t>Stress testing (seminar)</a:t>
            </a:r>
          </a:p>
          <a:p>
            <a:pPr>
              <a:spcAft>
                <a:spcPct val="50000"/>
              </a:spcAft>
            </a:pPr>
            <a:r>
              <a:rPr lang="en-GB" sz="2400"/>
              <a:t>Acquiring images</a:t>
            </a:r>
          </a:p>
          <a:p>
            <a:pPr>
              <a:spcAft>
                <a:spcPct val="50000"/>
              </a:spcAft>
            </a:pPr>
            <a:r>
              <a:rPr lang="en-GB" sz="2400"/>
              <a:t>Interpreting images</a:t>
            </a:r>
          </a:p>
          <a:p>
            <a:pPr>
              <a:spcAft>
                <a:spcPct val="50000"/>
              </a:spcAft>
            </a:pPr>
            <a:r>
              <a:rPr lang="en-GB" sz="2400"/>
              <a:t>Radionuclide ventriculography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546" name="Object 2"/>
          <p:cNvGraphicFramePr>
            <a:graphicFrameLocks noChangeAspect="1"/>
          </p:cNvGraphicFramePr>
          <p:nvPr/>
        </p:nvGraphicFramePr>
        <p:xfrm>
          <a:off x="5867400" y="1600200"/>
          <a:ext cx="11525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64" name="Drawing" r:id="rId5" imgW="1152360" imgH="1152360" progId="WPDraw30.Drawing">
                  <p:embed/>
                </p:oleObj>
              </mc:Choice>
              <mc:Fallback>
                <p:oleObj name="Drawing" r:id="rId5" imgW="1152360" imgH="115236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00200"/>
                        <a:ext cx="11525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8547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91138" y="20478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8548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14875" y="24939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8549" name="Picture 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137025" y="294005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8550" name="Picture 6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560763" y="33861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48551" name="Object 7"/>
          <p:cNvGraphicFramePr>
            <a:graphicFrameLocks noChangeAspect="1"/>
          </p:cNvGraphicFramePr>
          <p:nvPr/>
        </p:nvGraphicFramePr>
        <p:xfrm>
          <a:off x="2982913" y="3832225"/>
          <a:ext cx="11525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65" name="Drawing" r:id="rId11" imgW="1152360" imgH="1152360" progId="WPDraw30.Drawing">
                  <p:embed/>
                </p:oleObj>
              </mc:Choice>
              <mc:Fallback>
                <p:oleObj name="Drawing" r:id="rId11" imgW="1152360" imgH="1152360" progId="WPDraw30.Drawing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3832225"/>
                        <a:ext cx="11525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8552" name="Picture 8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406650" y="42783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8553" name="Picture 9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828800" y="4724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48557" name="Object 13"/>
          <p:cNvGraphicFramePr>
            <a:graphicFrameLocks noChangeAspect="1"/>
          </p:cNvGraphicFramePr>
          <p:nvPr/>
        </p:nvGraphicFramePr>
        <p:xfrm>
          <a:off x="6070600" y="4291013"/>
          <a:ext cx="134302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66" name="Drawing" r:id="rId15" imgW="2834706" imgH="2804307" progId="WPDraw30.Drawing">
                  <p:embed/>
                </p:oleObj>
              </mc:Choice>
              <mc:Fallback>
                <p:oleObj name="Drawing" r:id="rId15" imgW="2834706" imgH="2804307" progId="WPDraw30.Drawing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4291013"/>
                        <a:ext cx="1343025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5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ECG gated acquisition</a:t>
            </a:r>
            <a:endParaRPr lang="en-US"/>
          </a:p>
        </p:txBody>
      </p:sp>
      <p:pic>
        <p:nvPicPr>
          <p:cNvPr id="748559" name="vla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</p:nvPr>
        </p:nvPicPr>
        <p:blipFill>
          <a:blip r:embed="rId17" cstate="screen"/>
          <a:srcRect/>
          <a:stretch>
            <a:fillRect/>
          </a:stretch>
        </p:blipFill>
        <p:spPr>
          <a:xfrm>
            <a:off x="1792288" y="1482725"/>
            <a:ext cx="1309687" cy="1309688"/>
          </a:xfrm>
          <a:ln/>
        </p:spPr>
      </p:pic>
      <p:sp>
        <p:nvSpPr>
          <p:cNvPr id="748561" name="Text Box 17"/>
          <p:cNvSpPr txBox="1">
            <a:spLocks noChangeArrowheads="1"/>
          </p:cNvSpPr>
          <p:nvPr/>
        </p:nvSpPr>
        <p:spPr bwMode="auto">
          <a:xfrm>
            <a:off x="1695450" y="2882900"/>
            <a:ext cx="1498600" cy="641350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/>
              <a:t>Gated image</a:t>
            </a:r>
          </a:p>
          <a:p>
            <a:r>
              <a:rPr lang="en-GB"/>
              <a:t>function</a:t>
            </a:r>
            <a:endParaRPr lang="en-US"/>
          </a:p>
        </p:txBody>
      </p:sp>
      <p:sp>
        <p:nvSpPr>
          <p:cNvPr id="748562" name="Text Box 18"/>
          <p:cNvSpPr txBox="1">
            <a:spLocks noChangeArrowheads="1"/>
          </p:cNvSpPr>
          <p:nvPr/>
        </p:nvSpPr>
        <p:spPr bwMode="auto">
          <a:xfrm>
            <a:off x="5859463" y="5756275"/>
            <a:ext cx="1751012" cy="641350"/>
          </a:xfrm>
          <a:prstGeom prst="rect">
            <a:avLst/>
          </a:prstGeom>
          <a:noFill/>
          <a:ln w="635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/>
              <a:t>Summed image</a:t>
            </a:r>
          </a:p>
          <a:p>
            <a:r>
              <a:rPr lang="en-GB"/>
              <a:t>perfusion</a:t>
            </a:r>
            <a:endParaRPr lang="en-US"/>
          </a:p>
        </p:txBody>
      </p:sp>
      <p:grpSp>
        <p:nvGrpSpPr>
          <p:cNvPr id="748580" name="Group 36"/>
          <p:cNvGrpSpPr>
            <a:grpSpLocks/>
          </p:cNvGrpSpPr>
          <p:nvPr/>
        </p:nvGrpSpPr>
        <p:grpSpPr bwMode="auto">
          <a:xfrm>
            <a:off x="3197225" y="2676525"/>
            <a:ext cx="4322763" cy="3179763"/>
            <a:chOff x="2042" y="1686"/>
            <a:chExt cx="2723" cy="2003"/>
          </a:xfrm>
        </p:grpSpPr>
        <p:sp>
          <p:nvSpPr>
            <p:cNvPr id="748563" name="Line 19"/>
            <p:cNvSpPr>
              <a:spLocks noChangeShapeType="1"/>
            </p:cNvSpPr>
            <p:nvPr/>
          </p:nvSpPr>
          <p:spPr bwMode="auto">
            <a:xfrm>
              <a:off x="2042" y="3689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64" name="Line 20"/>
            <p:cNvSpPr>
              <a:spLocks noChangeShapeType="1"/>
            </p:cNvSpPr>
            <p:nvPr/>
          </p:nvSpPr>
          <p:spPr bwMode="auto">
            <a:xfrm>
              <a:off x="2212" y="3555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65" name="Line 21"/>
            <p:cNvSpPr>
              <a:spLocks noChangeShapeType="1"/>
            </p:cNvSpPr>
            <p:nvPr/>
          </p:nvSpPr>
          <p:spPr bwMode="auto">
            <a:xfrm>
              <a:off x="2381" y="3421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66" name="Line 22"/>
            <p:cNvSpPr>
              <a:spLocks noChangeShapeType="1"/>
            </p:cNvSpPr>
            <p:nvPr/>
          </p:nvSpPr>
          <p:spPr bwMode="auto">
            <a:xfrm>
              <a:off x="2550" y="3288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67" name="Line 23"/>
            <p:cNvSpPr>
              <a:spLocks noChangeShapeType="1"/>
            </p:cNvSpPr>
            <p:nvPr/>
          </p:nvSpPr>
          <p:spPr bwMode="auto">
            <a:xfrm>
              <a:off x="2719" y="3154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68" name="Line 24"/>
            <p:cNvSpPr>
              <a:spLocks noChangeShapeType="1"/>
            </p:cNvSpPr>
            <p:nvPr/>
          </p:nvSpPr>
          <p:spPr bwMode="auto">
            <a:xfrm>
              <a:off x="2888" y="3021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69" name="Line 25"/>
            <p:cNvSpPr>
              <a:spLocks noChangeShapeType="1"/>
            </p:cNvSpPr>
            <p:nvPr/>
          </p:nvSpPr>
          <p:spPr bwMode="auto">
            <a:xfrm>
              <a:off x="3057" y="2887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70" name="Line 26"/>
            <p:cNvSpPr>
              <a:spLocks noChangeShapeType="1"/>
            </p:cNvSpPr>
            <p:nvPr/>
          </p:nvSpPr>
          <p:spPr bwMode="auto">
            <a:xfrm>
              <a:off x="3226" y="2754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71" name="Line 27"/>
            <p:cNvSpPr>
              <a:spLocks noChangeShapeType="1"/>
            </p:cNvSpPr>
            <p:nvPr/>
          </p:nvSpPr>
          <p:spPr bwMode="auto">
            <a:xfrm>
              <a:off x="3564" y="2487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72" name="Line 28"/>
            <p:cNvSpPr>
              <a:spLocks noChangeShapeType="1"/>
            </p:cNvSpPr>
            <p:nvPr/>
          </p:nvSpPr>
          <p:spPr bwMode="auto">
            <a:xfrm>
              <a:off x="3733" y="2353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73" name="Line 29"/>
            <p:cNvSpPr>
              <a:spLocks noChangeShapeType="1"/>
            </p:cNvSpPr>
            <p:nvPr/>
          </p:nvSpPr>
          <p:spPr bwMode="auto">
            <a:xfrm>
              <a:off x="4071" y="2086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74" name="Line 30"/>
            <p:cNvSpPr>
              <a:spLocks noChangeShapeType="1"/>
            </p:cNvSpPr>
            <p:nvPr/>
          </p:nvSpPr>
          <p:spPr bwMode="auto">
            <a:xfrm>
              <a:off x="4240" y="1953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75" name="Line 31"/>
            <p:cNvSpPr>
              <a:spLocks noChangeShapeType="1"/>
            </p:cNvSpPr>
            <p:nvPr/>
          </p:nvSpPr>
          <p:spPr bwMode="auto">
            <a:xfrm>
              <a:off x="4409" y="1819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76" name="Line 32"/>
            <p:cNvSpPr>
              <a:spLocks noChangeShapeType="1"/>
            </p:cNvSpPr>
            <p:nvPr/>
          </p:nvSpPr>
          <p:spPr bwMode="auto">
            <a:xfrm>
              <a:off x="4578" y="1686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77" name="Line 33"/>
            <p:cNvSpPr>
              <a:spLocks noChangeShapeType="1"/>
            </p:cNvSpPr>
            <p:nvPr/>
          </p:nvSpPr>
          <p:spPr bwMode="auto">
            <a:xfrm>
              <a:off x="3902" y="2220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78" name="Line 34"/>
            <p:cNvSpPr>
              <a:spLocks noChangeShapeType="1"/>
            </p:cNvSpPr>
            <p:nvPr/>
          </p:nvSpPr>
          <p:spPr bwMode="auto">
            <a:xfrm>
              <a:off x="3395" y="2620"/>
              <a:ext cx="18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48579" name="Line 35"/>
            <p:cNvSpPr>
              <a:spLocks noChangeShapeType="1"/>
            </p:cNvSpPr>
            <p:nvPr/>
          </p:nvSpPr>
          <p:spPr bwMode="auto">
            <a:xfrm flipV="1">
              <a:off x="2229" y="1691"/>
              <a:ext cx="2536" cy="1997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48581" name="Text Box 37"/>
          <p:cNvSpPr txBox="1">
            <a:spLocks noChangeArrowheads="1"/>
          </p:cNvSpPr>
          <p:nvPr/>
        </p:nvSpPr>
        <p:spPr bwMode="auto">
          <a:xfrm>
            <a:off x="3684588" y="5721350"/>
            <a:ext cx="457200" cy="336550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ED</a:t>
            </a:r>
            <a:endParaRPr lang="en-US" sz="1600"/>
          </a:p>
        </p:txBody>
      </p:sp>
      <p:sp>
        <p:nvSpPr>
          <p:cNvPr id="748582" name="Text Box 38"/>
          <p:cNvSpPr txBox="1">
            <a:spLocks noChangeArrowheads="1"/>
          </p:cNvSpPr>
          <p:nvPr/>
        </p:nvSpPr>
        <p:spPr bwMode="auto">
          <a:xfrm>
            <a:off x="5324475" y="4451350"/>
            <a:ext cx="452438" cy="336550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ES</a:t>
            </a:r>
            <a:endParaRPr lang="en-US" sz="1600"/>
          </a:p>
        </p:txBody>
      </p:sp>
      <p:sp>
        <p:nvSpPr>
          <p:cNvPr id="748583" name="Text Box 39"/>
          <p:cNvSpPr txBox="1">
            <a:spLocks noChangeArrowheads="1"/>
          </p:cNvSpPr>
          <p:nvPr/>
        </p:nvSpPr>
        <p:spPr bwMode="auto">
          <a:xfrm>
            <a:off x="7673975" y="2373313"/>
            <a:ext cx="457200" cy="336550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ED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" fill="hold"/>
                                        <p:tgtEl>
                                          <p:spTgt spid="748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855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8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48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559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Quantification</a:t>
            </a:r>
            <a:endParaRPr lang="en-US"/>
          </a:p>
        </p:txBody>
      </p:sp>
      <p:pic>
        <p:nvPicPr>
          <p:cNvPr id="752647" name="Picture 7" descr="QG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53075" y="1595438"/>
            <a:ext cx="2292350" cy="4394200"/>
          </a:xfrm>
          <a:prstGeom prst="rect">
            <a:avLst/>
          </a:prstGeom>
          <a:noFill/>
        </p:spPr>
      </p:pic>
      <p:pic>
        <p:nvPicPr>
          <p:cNvPr id="752649" name="QPS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1090613" y="1589088"/>
            <a:ext cx="4462462" cy="43767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" fill="hold"/>
                                        <p:tgtEl>
                                          <p:spTgt spid="7526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264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2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526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649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Imaging protocols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628775"/>
            <a:ext cx="7410450" cy="43640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>
                <a:solidFill>
                  <a:srgbClr val="FFFF00"/>
                </a:solidFill>
              </a:rPr>
              <a:t>Thallium</a:t>
            </a:r>
            <a:r>
              <a:rPr lang="en-GB" sz="2000"/>
              <a:t>		</a:t>
            </a:r>
            <a:r>
              <a:rPr lang="en-GB" sz="1800"/>
              <a:t>Stress – redistribution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800"/>
              <a:t>				Stress – redistribution – reinjection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800"/>
              <a:t>				Stress – reinjection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800"/>
              <a:t>				Stress – reinjection – 24 hour imaging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800"/>
              <a:t>				Rest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800"/>
              <a:t>				Rest – redistribution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180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>
                <a:solidFill>
                  <a:srgbClr val="FFFF00"/>
                </a:solidFill>
              </a:rPr>
              <a:t>Technetium	</a:t>
            </a:r>
            <a:r>
              <a:rPr lang="en-GB" sz="2000"/>
              <a:t>	</a:t>
            </a:r>
            <a:r>
              <a:rPr lang="en-GB" sz="1800"/>
              <a:t>Two day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800"/>
              <a:t>				One day, stress – rest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800"/>
              <a:t>				One day, rest – stress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180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>
                <a:solidFill>
                  <a:srgbClr val="FFFF00"/>
                </a:solidFill>
              </a:rPr>
              <a:t>Dual isotope</a:t>
            </a:r>
            <a:r>
              <a:rPr lang="en-GB" sz="2000"/>
              <a:t>		</a:t>
            </a:r>
            <a:r>
              <a:rPr lang="en-GB" sz="1800"/>
              <a:t>Rest thallium – stress technetium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800"/>
              <a:t>				Others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180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>
                <a:solidFill>
                  <a:srgbClr val="FFFF00"/>
                </a:solidFill>
              </a:rPr>
              <a:t>Adjuncts</a:t>
            </a:r>
            <a:r>
              <a:rPr lang="en-GB" sz="2000"/>
              <a:t>		</a:t>
            </a:r>
            <a:r>
              <a:rPr lang="en-GB" sz="1800"/>
              <a:t>Nitrate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800"/>
              <a:t>				Fatty meal</a:t>
            </a:r>
          </a:p>
        </p:txBody>
      </p:sp>
      <p:pic>
        <p:nvPicPr>
          <p:cNvPr id="691204" name="Picture 4" descr="HM00170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850" y="5722938"/>
            <a:ext cx="935038" cy="908050"/>
          </a:xfrm>
          <a:noFill/>
          <a:ln/>
        </p:spPr>
      </p:pic>
      <p:pic>
        <p:nvPicPr>
          <p:cNvPr id="691205" name="Picture 5" descr="hm00163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7308850" y="5649913"/>
            <a:ext cx="1366838" cy="965200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762000"/>
          </a:xfrm>
        </p:spPr>
        <p:txBody>
          <a:bodyPr/>
          <a:lstStyle/>
          <a:p>
            <a:r>
              <a:rPr lang="en-GB"/>
              <a:t>Thallium protocol</a:t>
            </a:r>
          </a:p>
        </p:txBody>
      </p:sp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762000" y="3429000"/>
            <a:ext cx="990600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</a:rPr>
              <a:t>Stress</a:t>
            </a:r>
          </a:p>
        </p:txBody>
      </p:sp>
      <p:grpSp>
        <p:nvGrpSpPr>
          <p:cNvPr id="693252" name="Group 4"/>
          <p:cNvGrpSpPr>
            <a:grpSpLocks/>
          </p:cNvGrpSpPr>
          <p:nvPr/>
        </p:nvGrpSpPr>
        <p:grpSpPr bwMode="auto">
          <a:xfrm>
            <a:off x="1066800" y="2133600"/>
            <a:ext cx="990600" cy="1219200"/>
            <a:chOff x="720" y="1536"/>
            <a:chExt cx="624" cy="768"/>
          </a:xfrm>
        </p:grpSpPr>
        <p:sp>
          <p:nvSpPr>
            <p:cNvPr id="693253" name="Line 5"/>
            <p:cNvSpPr>
              <a:spLocks noChangeShapeType="1"/>
            </p:cNvSpPr>
            <p:nvPr/>
          </p:nvSpPr>
          <p:spPr bwMode="auto">
            <a:xfrm>
              <a:off x="1056" y="1920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93254" name="Text Box 6"/>
            <p:cNvSpPr txBox="1">
              <a:spLocks noChangeArrowheads="1"/>
            </p:cNvSpPr>
            <p:nvPr/>
          </p:nvSpPr>
          <p:spPr bwMode="auto">
            <a:xfrm>
              <a:off x="720" y="1536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Tl 80MBq</a:t>
              </a:r>
            </a:p>
          </p:txBody>
        </p:sp>
      </p:grpSp>
      <p:grpSp>
        <p:nvGrpSpPr>
          <p:cNvPr id="693255" name="Group 7"/>
          <p:cNvGrpSpPr>
            <a:grpSpLocks/>
          </p:cNvGrpSpPr>
          <p:nvPr/>
        </p:nvGrpSpPr>
        <p:grpSpPr bwMode="auto">
          <a:xfrm>
            <a:off x="4191000" y="3886200"/>
            <a:ext cx="1828800" cy="1479550"/>
            <a:chOff x="2640" y="2448"/>
            <a:chExt cx="1152" cy="932"/>
          </a:xfrm>
        </p:grpSpPr>
        <p:sp>
          <p:nvSpPr>
            <p:cNvPr id="693256" name="Line 8"/>
            <p:cNvSpPr>
              <a:spLocks noChangeShapeType="1"/>
            </p:cNvSpPr>
            <p:nvPr/>
          </p:nvSpPr>
          <p:spPr bwMode="auto">
            <a:xfrm flipV="1">
              <a:off x="3168" y="2448"/>
              <a:ext cx="1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93257" name="Text Box 9"/>
            <p:cNvSpPr txBox="1">
              <a:spLocks noChangeArrowheads="1"/>
            </p:cNvSpPr>
            <p:nvPr/>
          </p:nvSpPr>
          <p:spPr bwMode="auto">
            <a:xfrm>
              <a:off x="2640" y="2976"/>
              <a:ext cx="11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Redistribution image</a:t>
              </a:r>
            </a:p>
          </p:txBody>
        </p:sp>
      </p:grpSp>
      <p:grpSp>
        <p:nvGrpSpPr>
          <p:cNvPr id="693258" name="Group 10"/>
          <p:cNvGrpSpPr>
            <a:grpSpLocks/>
          </p:cNvGrpSpPr>
          <p:nvPr/>
        </p:nvGrpSpPr>
        <p:grpSpPr bwMode="auto">
          <a:xfrm>
            <a:off x="4876800" y="2133600"/>
            <a:ext cx="990600" cy="1219200"/>
            <a:chOff x="720" y="1536"/>
            <a:chExt cx="624" cy="768"/>
          </a:xfrm>
        </p:grpSpPr>
        <p:sp>
          <p:nvSpPr>
            <p:cNvPr id="693259" name="Line 11"/>
            <p:cNvSpPr>
              <a:spLocks noChangeShapeType="1"/>
            </p:cNvSpPr>
            <p:nvPr/>
          </p:nvSpPr>
          <p:spPr bwMode="auto">
            <a:xfrm>
              <a:off x="1056" y="1920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93260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Tl 40MBq</a:t>
              </a:r>
            </a:p>
          </p:txBody>
        </p:sp>
      </p:grpSp>
      <p:grpSp>
        <p:nvGrpSpPr>
          <p:cNvPr id="693261" name="Group 13"/>
          <p:cNvGrpSpPr>
            <a:grpSpLocks/>
          </p:cNvGrpSpPr>
          <p:nvPr/>
        </p:nvGrpSpPr>
        <p:grpSpPr bwMode="auto">
          <a:xfrm>
            <a:off x="5943600" y="3886200"/>
            <a:ext cx="1676400" cy="1479550"/>
            <a:chOff x="2688" y="2640"/>
            <a:chExt cx="1056" cy="932"/>
          </a:xfrm>
        </p:grpSpPr>
        <p:sp>
          <p:nvSpPr>
            <p:cNvPr id="693262" name="Line 14"/>
            <p:cNvSpPr>
              <a:spLocks noChangeShapeType="1"/>
            </p:cNvSpPr>
            <p:nvPr/>
          </p:nvSpPr>
          <p:spPr bwMode="auto">
            <a:xfrm flipV="1">
              <a:off x="3216" y="2640"/>
              <a:ext cx="1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93263" name="Text Box 15"/>
            <p:cNvSpPr txBox="1">
              <a:spLocks noChangeArrowheads="1"/>
            </p:cNvSpPr>
            <p:nvPr/>
          </p:nvSpPr>
          <p:spPr bwMode="auto">
            <a:xfrm>
              <a:off x="2688" y="3168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Reinjection image</a:t>
              </a:r>
            </a:p>
          </p:txBody>
        </p:sp>
      </p:grpSp>
      <p:sp>
        <p:nvSpPr>
          <p:cNvPr id="693264" name="Line 16"/>
          <p:cNvSpPr>
            <a:spLocks noChangeShapeType="1"/>
          </p:cNvSpPr>
          <p:nvPr/>
        </p:nvSpPr>
        <p:spPr bwMode="auto">
          <a:xfrm>
            <a:off x="1752600" y="3581400"/>
            <a:ext cx="6477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93265" name="Text Box 17"/>
          <p:cNvSpPr txBox="1">
            <a:spLocks noChangeArrowheads="1"/>
          </p:cNvSpPr>
          <p:nvPr/>
        </p:nvSpPr>
        <p:spPr bwMode="auto">
          <a:xfrm>
            <a:off x="1889125" y="3241675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5 min</a:t>
            </a:r>
          </a:p>
        </p:txBody>
      </p:sp>
      <p:sp>
        <p:nvSpPr>
          <p:cNvPr id="693266" name="Text Box 18"/>
          <p:cNvSpPr txBox="1">
            <a:spLocks noChangeArrowheads="1"/>
          </p:cNvSpPr>
          <p:nvPr/>
        </p:nvSpPr>
        <p:spPr bwMode="auto">
          <a:xfrm>
            <a:off x="4648200" y="3241675"/>
            <a:ext cx="633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4 hr</a:t>
            </a:r>
          </a:p>
        </p:txBody>
      </p:sp>
      <p:sp>
        <p:nvSpPr>
          <p:cNvPr id="693267" name="Text Box 19"/>
          <p:cNvSpPr txBox="1">
            <a:spLocks noChangeArrowheads="1"/>
          </p:cNvSpPr>
          <p:nvPr/>
        </p:nvSpPr>
        <p:spPr bwMode="auto">
          <a:xfrm>
            <a:off x="6400800" y="3241675"/>
            <a:ext cx="633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5 hr</a:t>
            </a:r>
          </a:p>
        </p:txBody>
      </p:sp>
      <p:grpSp>
        <p:nvGrpSpPr>
          <p:cNvPr id="693268" name="Group 20"/>
          <p:cNvGrpSpPr>
            <a:grpSpLocks/>
          </p:cNvGrpSpPr>
          <p:nvPr/>
        </p:nvGrpSpPr>
        <p:grpSpPr bwMode="auto">
          <a:xfrm>
            <a:off x="2255838" y="3886200"/>
            <a:ext cx="990600" cy="1479550"/>
            <a:chOff x="1152" y="2640"/>
            <a:chExt cx="624" cy="932"/>
          </a:xfrm>
        </p:grpSpPr>
        <p:sp>
          <p:nvSpPr>
            <p:cNvPr id="693269" name="Line 21"/>
            <p:cNvSpPr>
              <a:spLocks noChangeShapeType="1"/>
            </p:cNvSpPr>
            <p:nvPr/>
          </p:nvSpPr>
          <p:spPr bwMode="auto">
            <a:xfrm flipV="1">
              <a:off x="1440" y="2640"/>
              <a:ext cx="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93270" name="Text Box 22"/>
            <p:cNvSpPr txBox="1">
              <a:spLocks noChangeArrowheads="1"/>
            </p:cNvSpPr>
            <p:nvPr/>
          </p:nvSpPr>
          <p:spPr bwMode="auto">
            <a:xfrm>
              <a:off x="1152" y="316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Stress image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762000"/>
          </a:xfrm>
        </p:spPr>
        <p:txBody>
          <a:bodyPr/>
          <a:lstStyle/>
          <a:p>
            <a:r>
              <a:rPr lang="en-GB"/>
              <a:t>Thallium protocol</a:t>
            </a:r>
          </a:p>
        </p:txBody>
      </p:sp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762000" y="3429000"/>
            <a:ext cx="990600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</a:rPr>
              <a:t>Stress</a:t>
            </a:r>
          </a:p>
        </p:txBody>
      </p:sp>
      <p:grpSp>
        <p:nvGrpSpPr>
          <p:cNvPr id="695300" name="Group 4"/>
          <p:cNvGrpSpPr>
            <a:grpSpLocks/>
          </p:cNvGrpSpPr>
          <p:nvPr/>
        </p:nvGrpSpPr>
        <p:grpSpPr bwMode="auto">
          <a:xfrm>
            <a:off x="1066800" y="2133600"/>
            <a:ext cx="990600" cy="1219200"/>
            <a:chOff x="720" y="1536"/>
            <a:chExt cx="624" cy="768"/>
          </a:xfrm>
        </p:grpSpPr>
        <p:sp>
          <p:nvSpPr>
            <p:cNvPr id="695301" name="Line 5"/>
            <p:cNvSpPr>
              <a:spLocks noChangeShapeType="1"/>
            </p:cNvSpPr>
            <p:nvPr/>
          </p:nvSpPr>
          <p:spPr bwMode="auto">
            <a:xfrm>
              <a:off x="1056" y="1920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95302" name="Text Box 6"/>
            <p:cNvSpPr txBox="1">
              <a:spLocks noChangeArrowheads="1"/>
            </p:cNvSpPr>
            <p:nvPr/>
          </p:nvSpPr>
          <p:spPr bwMode="auto">
            <a:xfrm>
              <a:off x="720" y="1536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Tl 80MBq</a:t>
              </a:r>
            </a:p>
          </p:txBody>
        </p:sp>
      </p:grpSp>
      <p:grpSp>
        <p:nvGrpSpPr>
          <p:cNvPr id="695303" name="Group 7"/>
          <p:cNvGrpSpPr>
            <a:grpSpLocks/>
          </p:cNvGrpSpPr>
          <p:nvPr/>
        </p:nvGrpSpPr>
        <p:grpSpPr bwMode="auto">
          <a:xfrm>
            <a:off x="2255838" y="3886200"/>
            <a:ext cx="990600" cy="1479550"/>
            <a:chOff x="1152" y="2640"/>
            <a:chExt cx="624" cy="932"/>
          </a:xfrm>
        </p:grpSpPr>
        <p:sp>
          <p:nvSpPr>
            <p:cNvPr id="695304" name="Line 8"/>
            <p:cNvSpPr>
              <a:spLocks noChangeShapeType="1"/>
            </p:cNvSpPr>
            <p:nvPr/>
          </p:nvSpPr>
          <p:spPr bwMode="auto">
            <a:xfrm flipV="1">
              <a:off x="1440" y="2640"/>
              <a:ext cx="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95305" name="Text Box 9"/>
            <p:cNvSpPr txBox="1">
              <a:spLocks noChangeArrowheads="1"/>
            </p:cNvSpPr>
            <p:nvPr/>
          </p:nvSpPr>
          <p:spPr bwMode="auto">
            <a:xfrm>
              <a:off x="1152" y="316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Stress image</a:t>
              </a:r>
            </a:p>
          </p:txBody>
        </p:sp>
      </p:grpSp>
      <p:grpSp>
        <p:nvGrpSpPr>
          <p:cNvPr id="695306" name="Group 10"/>
          <p:cNvGrpSpPr>
            <a:grpSpLocks/>
          </p:cNvGrpSpPr>
          <p:nvPr/>
        </p:nvGrpSpPr>
        <p:grpSpPr bwMode="auto">
          <a:xfrm>
            <a:off x="2411413" y="2133600"/>
            <a:ext cx="990600" cy="1219200"/>
            <a:chOff x="720" y="1536"/>
            <a:chExt cx="624" cy="768"/>
          </a:xfrm>
        </p:grpSpPr>
        <p:sp>
          <p:nvSpPr>
            <p:cNvPr id="695307" name="Line 11"/>
            <p:cNvSpPr>
              <a:spLocks noChangeShapeType="1"/>
            </p:cNvSpPr>
            <p:nvPr/>
          </p:nvSpPr>
          <p:spPr bwMode="auto">
            <a:xfrm>
              <a:off x="1056" y="1920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95308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Tl 40MBq</a:t>
              </a:r>
            </a:p>
          </p:txBody>
        </p:sp>
      </p:grpSp>
      <p:grpSp>
        <p:nvGrpSpPr>
          <p:cNvPr id="695309" name="Group 13"/>
          <p:cNvGrpSpPr>
            <a:grpSpLocks/>
          </p:cNvGrpSpPr>
          <p:nvPr/>
        </p:nvGrpSpPr>
        <p:grpSpPr bwMode="auto">
          <a:xfrm>
            <a:off x="4048125" y="3886200"/>
            <a:ext cx="1676400" cy="1479550"/>
            <a:chOff x="2688" y="2640"/>
            <a:chExt cx="1056" cy="932"/>
          </a:xfrm>
        </p:grpSpPr>
        <p:sp>
          <p:nvSpPr>
            <p:cNvPr id="695310" name="Line 14"/>
            <p:cNvSpPr>
              <a:spLocks noChangeShapeType="1"/>
            </p:cNvSpPr>
            <p:nvPr/>
          </p:nvSpPr>
          <p:spPr bwMode="auto">
            <a:xfrm flipV="1">
              <a:off x="3216" y="2640"/>
              <a:ext cx="1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95311" name="Text Box 15"/>
            <p:cNvSpPr txBox="1">
              <a:spLocks noChangeArrowheads="1"/>
            </p:cNvSpPr>
            <p:nvPr/>
          </p:nvSpPr>
          <p:spPr bwMode="auto">
            <a:xfrm>
              <a:off x="2688" y="3168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Reinjection image</a:t>
              </a:r>
            </a:p>
          </p:txBody>
        </p:sp>
      </p:grpSp>
      <p:sp>
        <p:nvSpPr>
          <p:cNvPr id="695312" name="Line 16"/>
          <p:cNvSpPr>
            <a:spLocks noChangeShapeType="1"/>
          </p:cNvSpPr>
          <p:nvPr/>
        </p:nvSpPr>
        <p:spPr bwMode="auto">
          <a:xfrm>
            <a:off x="1752600" y="3581400"/>
            <a:ext cx="6477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95313" name="Text Box 17"/>
          <p:cNvSpPr txBox="1">
            <a:spLocks noChangeArrowheads="1"/>
          </p:cNvSpPr>
          <p:nvPr/>
        </p:nvSpPr>
        <p:spPr bwMode="auto">
          <a:xfrm>
            <a:off x="1889125" y="3241675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5 min</a:t>
            </a:r>
          </a:p>
        </p:txBody>
      </p:sp>
      <p:sp>
        <p:nvSpPr>
          <p:cNvPr id="695314" name="Text Box 18"/>
          <p:cNvSpPr txBox="1">
            <a:spLocks noChangeArrowheads="1"/>
          </p:cNvSpPr>
          <p:nvPr/>
        </p:nvSpPr>
        <p:spPr bwMode="auto">
          <a:xfrm>
            <a:off x="3635375" y="3241675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1 hr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ChangeArrowheads="1"/>
          </p:cNvSpPr>
          <p:nvPr/>
        </p:nvSpPr>
        <p:spPr bwMode="auto">
          <a:xfrm>
            <a:off x="2057400" y="4191000"/>
            <a:ext cx="6324600" cy="2362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1443" name="Rectangle 3"/>
          <p:cNvSpPr>
            <a:spLocks noChangeArrowheads="1"/>
          </p:cNvSpPr>
          <p:nvPr/>
        </p:nvSpPr>
        <p:spPr bwMode="auto">
          <a:xfrm>
            <a:off x="2057400" y="1371600"/>
            <a:ext cx="6324600" cy="2362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One day technetium protocols</a:t>
            </a:r>
          </a:p>
        </p:txBody>
      </p:sp>
      <p:sp>
        <p:nvSpPr>
          <p:cNvPr id="701445" name="Text Box 5"/>
          <p:cNvSpPr txBox="1">
            <a:spLocks noChangeArrowheads="1"/>
          </p:cNvSpPr>
          <p:nvPr/>
        </p:nvSpPr>
        <p:spPr bwMode="auto">
          <a:xfrm>
            <a:off x="2209800" y="2316163"/>
            <a:ext cx="958850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600">
                <a:solidFill>
                  <a:srgbClr val="FFFF00"/>
                </a:solidFill>
              </a:rPr>
              <a:t>Stress</a:t>
            </a:r>
          </a:p>
        </p:txBody>
      </p:sp>
      <p:sp>
        <p:nvSpPr>
          <p:cNvPr id="701446" name="Line 6"/>
          <p:cNvSpPr>
            <a:spLocks noChangeShapeType="1"/>
          </p:cNvSpPr>
          <p:nvPr/>
        </p:nvSpPr>
        <p:spPr bwMode="auto">
          <a:xfrm>
            <a:off x="3124200" y="1641475"/>
            <a:ext cx="1588" cy="4333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01447" name="Text Box 7"/>
          <p:cNvSpPr txBox="1">
            <a:spLocks noChangeArrowheads="1"/>
          </p:cNvSpPr>
          <p:nvPr/>
        </p:nvSpPr>
        <p:spPr bwMode="auto">
          <a:xfrm>
            <a:off x="2438400" y="13716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Tc 250MBq</a:t>
            </a:r>
          </a:p>
        </p:txBody>
      </p:sp>
      <p:sp>
        <p:nvSpPr>
          <p:cNvPr id="701448" name="Line 8"/>
          <p:cNvSpPr>
            <a:spLocks noChangeShapeType="1"/>
          </p:cNvSpPr>
          <p:nvPr/>
        </p:nvSpPr>
        <p:spPr bwMode="auto">
          <a:xfrm flipV="1">
            <a:off x="3957638" y="2579688"/>
            <a:ext cx="1587" cy="415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01449" name="Text Box 9"/>
          <p:cNvSpPr txBox="1">
            <a:spLocks noChangeArrowheads="1"/>
          </p:cNvSpPr>
          <p:nvPr/>
        </p:nvSpPr>
        <p:spPr bwMode="auto">
          <a:xfrm>
            <a:off x="3124200" y="3068638"/>
            <a:ext cx="147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Stress image</a:t>
            </a:r>
          </a:p>
        </p:txBody>
      </p:sp>
      <p:sp>
        <p:nvSpPr>
          <p:cNvPr id="701450" name="Line 10"/>
          <p:cNvSpPr>
            <a:spLocks noChangeShapeType="1"/>
          </p:cNvSpPr>
          <p:nvPr/>
        </p:nvSpPr>
        <p:spPr bwMode="auto">
          <a:xfrm>
            <a:off x="6934200" y="1630363"/>
            <a:ext cx="3175" cy="325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01451" name="Text Box 11"/>
          <p:cNvSpPr txBox="1">
            <a:spLocks noChangeArrowheads="1"/>
          </p:cNvSpPr>
          <p:nvPr/>
        </p:nvSpPr>
        <p:spPr bwMode="auto">
          <a:xfrm>
            <a:off x="6248400" y="13716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Tc 750MBq</a:t>
            </a:r>
          </a:p>
        </p:txBody>
      </p:sp>
      <p:sp>
        <p:nvSpPr>
          <p:cNvPr id="701452" name="Line 12"/>
          <p:cNvSpPr>
            <a:spLocks noChangeShapeType="1"/>
          </p:cNvSpPr>
          <p:nvPr/>
        </p:nvSpPr>
        <p:spPr bwMode="auto">
          <a:xfrm flipV="1">
            <a:off x="7924800" y="2571750"/>
            <a:ext cx="1588" cy="3476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01453" name="Text Box 13"/>
          <p:cNvSpPr txBox="1">
            <a:spLocks noChangeArrowheads="1"/>
          </p:cNvSpPr>
          <p:nvPr/>
        </p:nvSpPr>
        <p:spPr bwMode="auto">
          <a:xfrm>
            <a:off x="7239000" y="3024188"/>
            <a:ext cx="1265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Rest image</a:t>
            </a:r>
          </a:p>
        </p:txBody>
      </p:sp>
      <p:sp>
        <p:nvSpPr>
          <p:cNvPr id="701454" name="Line 14"/>
          <p:cNvSpPr>
            <a:spLocks noChangeShapeType="1"/>
          </p:cNvSpPr>
          <p:nvPr/>
        </p:nvSpPr>
        <p:spPr bwMode="auto">
          <a:xfrm>
            <a:off x="3276600" y="2438400"/>
            <a:ext cx="488632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01455" name="Text Box 15"/>
          <p:cNvSpPr txBox="1">
            <a:spLocks noChangeArrowheads="1"/>
          </p:cNvSpPr>
          <p:nvPr/>
        </p:nvSpPr>
        <p:spPr bwMode="auto">
          <a:xfrm>
            <a:off x="3733800" y="2151063"/>
            <a:ext cx="552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/>
              <a:t>1 hr</a:t>
            </a:r>
          </a:p>
        </p:txBody>
      </p:sp>
      <p:sp>
        <p:nvSpPr>
          <p:cNvPr id="701456" name="Text Box 16"/>
          <p:cNvSpPr txBox="1">
            <a:spLocks noChangeArrowheads="1"/>
          </p:cNvSpPr>
          <p:nvPr/>
        </p:nvSpPr>
        <p:spPr bwMode="auto">
          <a:xfrm>
            <a:off x="7696200" y="2151063"/>
            <a:ext cx="58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/>
              <a:t>5 hr</a:t>
            </a:r>
          </a:p>
        </p:txBody>
      </p:sp>
      <p:sp>
        <p:nvSpPr>
          <p:cNvPr id="701457" name="Text Box 17"/>
          <p:cNvSpPr txBox="1">
            <a:spLocks noChangeArrowheads="1"/>
          </p:cNvSpPr>
          <p:nvPr/>
        </p:nvSpPr>
        <p:spPr bwMode="auto">
          <a:xfrm>
            <a:off x="6629400" y="2166938"/>
            <a:ext cx="58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/>
              <a:t>4 hr</a:t>
            </a:r>
          </a:p>
        </p:txBody>
      </p:sp>
      <p:sp>
        <p:nvSpPr>
          <p:cNvPr id="701458" name="Line 18"/>
          <p:cNvSpPr>
            <a:spLocks noChangeShapeType="1"/>
          </p:cNvSpPr>
          <p:nvPr/>
        </p:nvSpPr>
        <p:spPr bwMode="auto">
          <a:xfrm>
            <a:off x="3048000" y="4841875"/>
            <a:ext cx="1588" cy="4333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01459" name="Text Box 19"/>
          <p:cNvSpPr txBox="1">
            <a:spLocks noChangeArrowheads="1"/>
          </p:cNvSpPr>
          <p:nvPr/>
        </p:nvSpPr>
        <p:spPr bwMode="auto">
          <a:xfrm>
            <a:off x="2286000" y="44196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Tc 250MBq</a:t>
            </a:r>
          </a:p>
        </p:txBody>
      </p:sp>
      <p:sp>
        <p:nvSpPr>
          <p:cNvPr id="701460" name="Line 20"/>
          <p:cNvSpPr>
            <a:spLocks noChangeShapeType="1"/>
          </p:cNvSpPr>
          <p:nvPr/>
        </p:nvSpPr>
        <p:spPr bwMode="auto">
          <a:xfrm flipV="1">
            <a:off x="3881438" y="5475288"/>
            <a:ext cx="1587" cy="415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01461" name="Text Box 21"/>
          <p:cNvSpPr txBox="1">
            <a:spLocks noChangeArrowheads="1"/>
          </p:cNvSpPr>
          <p:nvPr/>
        </p:nvSpPr>
        <p:spPr bwMode="auto">
          <a:xfrm>
            <a:off x="3200400" y="60198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Stress image</a:t>
            </a:r>
          </a:p>
        </p:txBody>
      </p:sp>
      <p:sp>
        <p:nvSpPr>
          <p:cNvPr id="701462" name="Line 22"/>
          <p:cNvSpPr>
            <a:spLocks noChangeShapeType="1"/>
          </p:cNvSpPr>
          <p:nvPr/>
        </p:nvSpPr>
        <p:spPr bwMode="auto">
          <a:xfrm>
            <a:off x="6858000" y="4754563"/>
            <a:ext cx="3175" cy="325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01463" name="Text Box 23"/>
          <p:cNvSpPr txBox="1">
            <a:spLocks noChangeArrowheads="1"/>
          </p:cNvSpPr>
          <p:nvPr/>
        </p:nvSpPr>
        <p:spPr bwMode="auto">
          <a:xfrm>
            <a:off x="6019800" y="4419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Tc 750MBq</a:t>
            </a:r>
          </a:p>
        </p:txBody>
      </p:sp>
      <p:sp>
        <p:nvSpPr>
          <p:cNvPr id="701464" name="Line 24"/>
          <p:cNvSpPr>
            <a:spLocks noChangeShapeType="1"/>
          </p:cNvSpPr>
          <p:nvPr/>
        </p:nvSpPr>
        <p:spPr bwMode="auto">
          <a:xfrm flipV="1">
            <a:off x="7924800" y="5414963"/>
            <a:ext cx="1588" cy="3476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01465" name="Text Box 25"/>
          <p:cNvSpPr txBox="1">
            <a:spLocks noChangeArrowheads="1"/>
          </p:cNvSpPr>
          <p:nvPr/>
        </p:nvSpPr>
        <p:spPr bwMode="auto">
          <a:xfrm>
            <a:off x="7239000" y="5867400"/>
            <a:ext cx="1265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Rest image</a:t>
            </a:r>
          </a:p>
        </p:txBody>
      </p:sp>
      <p:sp>
        <p:nvSpPr>
          <p:cNvPr id="701466" name="Line 26"/>
          <p:cNvSpPr>
            <a:spLocks noChangeShapeType="1"/>
          </p:cNvSpPr>
          <p:nvPr/>
        </p:nvSpPr>
        <p:spPr bwMode="auto">
          <a:xfrm>
            <a:off x="3048000" y="5334000"/>
            <a:ext cx="502602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01467" name="Text Box 27"/>
          <p:cNvSpPr txBox="1">
            <a:spLocks noChangeArrowheads="1"/>
          </p:cNvSpPr>
          <p:nvPr/>
        </p:nvSpPr>
        <p:spPr bwMode="auto">
          <a:xfrm>
            <a:off x="3657600" y="5046663"/>
            <a:ext cx="552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/>
              <a:t>1 hr</a:t>
            </a:r>
          </a:p>
        </p:txBody>
      </p:sp>
      <p:sp>
        <p:nvSpPr>
          <p:cNvPr id="701468" name="Text Box 28"/>
          <p:cNvSpPr txBox="1">
            <a:spLocks noChangeArrowheads="1"/>
          </p:cNvSpPr>
          <p:nvPr/>
        </p:nvSpPr>
        <p:spPr bwMode="auto">
          <a:xfrm>
            <a:off x="7696200" y="4994275"/>
            <a:ext cx="58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/>
              <a:t>5 hr</a:t>
            </a:r>
          </a:p>
        </p:txBody>
      </p:sp>
      <p:sp>
        <p:nvSpPr>
          <p:cNvPr id="701469" name="Text Box 29"/>
          <p:cNvSpPr txBox="1">
            <a:spLocks noChangeArrowheads="1"/>
          </p:cNvSpPr>
          <p:nvPr/>
        </p:nvSpPr>
        <p:spPr bwMode="auto">
          <a:xfrm>
            <a:off x="6096000" y="5211763"/>
            <a:ext cx="958850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600">
                <a:solidFill>
                  <a:srgbClr val="FFFF00"/>
                </a:solidFill>
              </a:rPr>
              <a:t>Stress</a:t>
            </a:r>
          </a:p>
        </p:txBody>
      </p:sp>
      <p:sp>
        <p:nvSpPr>
          <p:cNvPr id="701470" name="Text Box 30"/>
          <p:cNvSpPr txBox="1">
            <a:spLocks noChangeArrowheads="1"/>
          </p:cNvSpPr>
          <p:nvPr/>
        </p:nvSpPr>
        <p:spPr bwMode="auto">
          <a:xfrm>
            <a:off x="152400" y="2247900"/>
            <a:ext cx="18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rgbClr val="FFFF00"/>
                </a:solidFill>
              </a:rPr>
              <a:t>Stress-rest</a:t>
            </a:r>
          </a:p>
        </p:txBody>
      </p:sp>
      <p:sp>
        <p:nvSpPr>
          <p:cNvPr id="701471" name="Text Box 31"/>
          <p:cNvSpPr txBox="1">
            <a:spLocks noChangeArrowheads="1"/>
          </p:cNvSpPr>
          <p:nvPr/>
        </p:nvSpPr>
        <p:spPr bwMode="auto">
          <a:xfrm>
            <a:off x="152400" y="5148263"/>
            <a:ext cx="185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rgbClr val="FFFF00"/>
                </a:solidFill>
              </a:rPr>
              <a:t>Rest-stress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Technetium protocols</a:t>
            </a:r>
          </a:p>
        </p:txBody>
      </p:sp>
      <p:graphicFrame>
        <p:nvGraphicFramePr>
          <p:cNvPr id="703491" name="Group 3"/>
          <p:cNvGraphicFramePr>
            <a:graphicFrameLocks noGrp="1"/>
          </p:cNvGraphicFramePr>
          <p:nvPr>
            <p:ph idx="1"/>
          </p:nvPr>
        </p:nvGraphicFramePr>
        <p:xfrm>
          <a:off x="755650" y="1484313"/>
          <a:ext cx="7772400" cy="4956048"/>
        </p:xfrm>
        <a:graphic>
          <a:graphicData uri="http://schemas.openxmlformats.org/drawingml/2006/table">
            <a:tbl>
              <a:tblPr/>
              <a:tblGrid>
                <a:gridCol w="1655763"/>
                <a:gridCol w="3240087"/>
                <a:gridCol w="28765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Advantages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Disadvantages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Two day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 image contamination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ECG gating of stress and rest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often impractical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One 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stress-rest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high contrast stress images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ideal for diagnosis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single injection if normal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ECG gating of rest images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low count stress images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One 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Rest-stress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high contrast rest images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ideal for viability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low count rest images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ECG gating of stress images only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higher radiation if normal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Dual isotope protocol</a:t>
            </a:r>
          </a:p>
        </p:txBody>
      </p:sp>
      <p:graphicFrame>
        <p:nvGraphicFramePr>
          <p:cNvPr id="705539" name="Group 3"/>
          <p:cNvGraphicFramePr>
            <a:graphicFrameLocks noGrp="1"/>
          </p:cNvGraphicFramePr>
          <p:nvPr>
            <p:ph idx="1"/>
          </p:nvPr>
        </p:nvGraphicFramePr>
        <p:xfrm>
          <a:off x="685800" y="1484313"/>
          <a:ext cx="7558088" cy="4895760"/>
        </p:xfrm>
        <a:graphic>
          <a:graphicData uri="http://schemas.openxmlformats.org/drawingml/2006/table">
            <a:tbl>
              <a:tblPr/>
              <a:tblGrid>
                <a:gridCol w="3598863"/>
                <a:gridCol w="3959225"/>
              </a:tblGrid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Advantages</a:t>
                      </a:r>
                    </a:p>
                  </a:txBody>
                  <a:tcPr marL="90000" marR="90000" marT="180000" marB="18000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Disadvantages</a:t>
                      </a:r>
                    </a:p>
                  </a:txBody>
                  <a:tcPr marL="90000" marR="90000" marT="180000" marB="18000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763"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Thallium for viability and technetium for ECG gating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Shorter for patient</a:t>
                      </a:r>
                    </a:p>
                  </a:txBody>
                  <a:tcPr marL="90000" marR="90000" marT="180000" marB="18000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Thallium needs redistribution ± nitrate for viability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 less camera time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Highest radiation exposure (contravenes ALARA)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Normal patients have full procedure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Comparison of different tracers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Expensive</a:t>
                      </a:r>
                    </a:p>
                  </a:txBody>
                  <a:tcPr marL="90000" marR="90000" marT="180000" marB="18000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Principles of Radionuclide Imaging</a:t>
            </a:r>
            <a:endParaRPr lang="en-US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60550"/>
            <a:ext cx="7772400" cy="45402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Properties of gamma rays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The gamma camera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Radiopharmaceuticals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Stress testing (seminar)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Acquiring images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Interpreting images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Radionuclide ventriculography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6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6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6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6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6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Inducible Perfusion Abnormality</a:t>
            </a:r>
          </a:p>
        </p:txBody>
      </p:sp>
      <p:graphicFrame>
        <p:nvGraphicFramePr>
          <p:cNvPr id="724995" name="Object 3"/>
          <p:cNvGraphicFramePr>
            <a:graphicFrameLocks noChangeAspect="1"/>
          </p:cNvGraphicFramePr>
          <p:nvPr/>
        </p:nvGraphicFramePr>
        <p:xfrm>
          <a:off x="1371600" y="1676400"/>
          <a:ext cx="6503988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98" name="Drawing" r:id="rId4" imgW="7673400" imgH="5082480" progId="WPDraw30.Drawing">
                  <p:embed/>
                </p:oleObj>
              </mc:Choice>
              <mc:Fallback>
                <p:oleObj name="Drawing" r:id="rId4" imgW="7673400" imgH="508248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76400"/>
                        <a:ext cx="6503988" cy="430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4996" name="Picture 4" descr="STRIPG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17588" y="1693863"/>
            <a:ext cx="247650" cy="4264025"/>
          </a:xfrm>
          <a:prstGeom prst="rect">
            <a:avLst/>
          </a:prstGeom>
          <a:noFill/>
        </p:spPr>
      </p:pic>
      <p:sp>
        <p:nvSpPr>
          <p:cNvPr id="724997" name="Text Box 5"/>
          <p:cNvSpPr txBox="1">
            <a:spLocks noChangeArrowheads="1"/>
          </p:cNvSpPr>
          <p:nvPr/>
        </p:nvSpPr>
        <p:spPr bwMode="auto">
          <a:xfrm>
            <a:off x="1279525" y="1339850"/>
            <a:ext cx="91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1"/>
              <a:t>Stress</a:t>
            </a:r>
          </a:p>
        </p:txBody>
      </p:sp>
      <p:sp>
        <p:nvSpPr>
          <p:cNvPr id="724998" name="Text Box 6"/>
          <p:cNvSpPr txBox="1">
            <a:spLocks noChangeArrowheads="1"/>
          </p:cNvSpPr>
          <p:nvPr/>
        </p:nvSpPr>
        <p:spPr bwMode="auto">
          <a:xfrm>
            <a:off x="1279525" y="6064250"/>
            <a:ext cx="677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1"/>
              <a:t>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6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1989138"/>
            <a:ext cx="76358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82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Electro-Magnetic Spectrum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Inducible and Fixed Abnormalities</a:t>
            </a:r>
          </a:p>
        </p:txBody>
      </p:sp>
      <p:graphicFrame>
        <p:nvGraphicFramePr>
          <p:cNvPr id="727043" name="Object 3"/>
          <p:cNvGraphicFramePr>
            <a:graphicFrameLocks noChangeAspect="1"/>
          </p:cNvGraphicFramePr>
          <p:nvPr/>
        </p:nvGraphicFramePr>
        <p:xfrm>
          <a:off x="1143000" y="1981200"/>
          <a:ext cx="6865938" cy="32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46" name="Drawing" r:id="rId4" imgW="6865560" imgH="3246120" progId="WPDraw30.Drawing">
                  <p:embed/>
                </p:oleObj>
              </mc:Choice>
              <mc:Fallback>
                <p:oleObj name="Drawing" r:id="rId4" imgW="6865560" imgH="324612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6865938" cy="324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44" name="Text Box 4"/>
          <p:cNvSpPr txBox="1">
            <a:spLocks noChangeArrowheads="1"/>
          </p:cNvSpPr>
          <p:nvPr/>
        </p:nvSpPr>
        <p:spPr bwMode="auto">
          <a:xfrm>
            <a:off x="1050925" y="1541463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/>
              <a:t>Stress</a:t>
            </a:r>
          </a:p>
        </p:txBody>
      </p:sp>
      <p:sp>
        <p:nvSpPr>
          <p:cNvPr id="727045" name="Text Box 5"/>
          <p:cNvSpPr txBox="1">
            <a:spLocks noChangeArrowheads="1"/>
          </p:cNvSpPr>
          <p:nvPr/>
        </p:nvSpPr>
        <p:spPr bwMode="auto">
          <a:xfrm>
            <a:off x="7164388" y="1557338"/>
            <a:ext cx="72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/>
              <a:t>Rest</a:t>
            </a:r>
          </a:p>
        </p:txBody>
      </p:sp>
      <p:sp>
        <p:nvSpPr>
          <p:cNvPr id="727046" name="Text Box 6"/>
          <p:cNvSpPr txBox="1">
            <a:spLocks noChangeArrowheads="1"/>
          </p:cNvSpPr>
          <p:nvPr/>
        </p:nvSpPr>
        <p:spPr bwMode="auto">
          <a:xfrm>
            <a:off x="3260725" y="5761038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rgbClr val="FFFF00"/>
                </a:solidFill>
              </a:rPr>
              <a:t>Short Axis Thallium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Site of Perfusion Defect</a:t>
            </a:r>
          </a:p>
        </p:txBody>
      </p:sp>
      <p:graphicFrame>
        <p:nvGraphicFramePr>
          <p:cNvPr id="729091" name="Object 3"/>
          <p:cNvGraphicFramePr>
            <a:graphicFrameLocks noChangeAspect="1"/>
          </p:cNvGraphicFramePr>
          <p:nvPr/>
        </p:nvGraphicFramePr>
        <p:xfrm>
          <a:off x="2057400" y="1447800"/>
          <a:ext cx="4919663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4" name="Drawing" r:id="rId4" imgW="6636960" imgH="6545520" progId="WPDraw30.Drawing">
                  <p:embed/>
                </p:oleObj>
              </mc:Choice>
              <mc:Fallback>
                <p:oleObj name="Drawing" r:id="rId4" imgW="6636960" imgH="654552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47800"/>
                        <a:ext cx="4919663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Extent of Perfusion Defect</a:t>
            </a:r>
          </a:p>
        </p:txBody>
      </p:sp>
      <p:graphicFrame>
        <p:nvGraphicFramePr>
          <p:cNvPr id="731139" name="Object 3"/>
          <p:cNvGraphicFramePr>
            <a:graphicFrameLocks noChangeAspect="1"/>
          </p:cNvGraphicFramePr>
          <p:nvPr/>
        </p:nvGraphicFramePr>
        <p:xfrm>
          <a:off x="1981200" y="1371600"/>
          <a:ext cx="4930775" cy="481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42" name="Drawing" r:id="rId4" imgW="6660000" imgH="6499800" progId="WPDraw30.Drawing">
                  <p:embed/>
                </p:oleObj>
              </mc:Choice>
              <mc:Fallback>
                <p:oleObj name="Drawing" r:id="rId4" imgW="6660000" imgH="649980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371600"/>
                        <a:ext cx="4930775" cy="481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Image interpretation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851275" y="1768475"/>
            <a:ext cx="4800600" cy="410845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spcAft>
                <a:spcPct val="50000"/>
              </a:spcAft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basal anterior wall shows:</a:t>
            </a:r>
          </a:p>
          <a:p>
            <a:pPr marL="457200" indent="-457200" algn="l">
              <a:spcBef>
                <a:spcPct val="50000"/>
              </a:spcBef>
              <a:spcAft>
                <a:spcPct val="50000"/>
              </a:spcAft>
              <a:buFontTx/>
              <a:buAutoNum type="arabicPeriod"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Partial thickness infarction</a:t>
            </a:r>
          </a:p>
          <a:p>
            <a:pPr marL="457200" indent="-457200" algn="l">
              <a:spcBef>
                <a:spcPct val="50000"/>
              </a:spcBef>
              <a:spcAft>
                <a:spcPct val="50000"/>
              </a:spcAft>
              <a:buFontTx/>
              <a:buAutoNum type="arabicPeriod"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Mild ischaemia</a:t>
            </a:r>
          </a:p>
          <a:p>
            <a:pPr marL="457200" indent="-457200" algn="l">
              <a:spcBef>
                <a:spcPct val="50000"/>
              </a:spcBef>
              <a:spcAft>
                <a:spcPct val="50000"/>
              </a:spcAft>
              <a:buFontTx/>
              <a:buAutoNum type="arabicPeriod"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Moderate ischaemia</a:t>
            </a:r>
          </a:p>
          <a:p>
            <a:pPr marL="457200" indent="-457200" algn="l">
              <a:spcBef>
                <a:spcPct val="50000"/>
              </a:spcBef>
              <a:spcAft>
                <a:spcPct val="50000"/>
              </a:spcAft>
              <a:buFontTx/>
              <a:buAutoNum type="arabicPeriod"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Severe ischaemia</a:t>
            </a:r>
          </a:p>
          <a:p>
            <a:pPr marL="457200" indent="-457200" algn="l">
              <a:spcBef>
                <a:spcPct val="50000"/>
              </a:spcBef>
              <a:spcAft>
                <a:spcPct val="50000"/>
              </a:spcAft>
              <a:buFontTx/>
              <a:buAutoNum type="arabicPeriod"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Reverse redistribution</a:t>
            </a:r>
          </a:p>
        </p:txBody>
      </p:sp>
      <p:grpSp>
        <p:nvGrpSpPr>
          <p:cNvPr id="760836" name="Group 4"/>
          <p:cNvGrpSpPr>
            <a:grpSpLocks/>
          </p:cNvGrpSpPr>
          <p:nvPr/>
        </p:nvGrpSpPr>
        <p:grpSpPr bwMode="auto">
          <a:xfrm>
            <a:off x="684213" y="1125538"/>
            <a:ext cx="2908300" cy="5472112"/>
            <a:chOff x="431" y="709"/>
            <a:chExt cx="1832" cy="3447"/>
          </a:xfrm>
        </p:grpSpPr>
        <p:pic>
          <p:nvPicPr>
            <p:cNvPr id="760837" name="Picture 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31" y="974"/>
              <a:ext cx="1636" cy="1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0838" name="Picture 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31" y="2522"/>
              <a:ext cx="1612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0839" name="Picture 7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100" y="955"/>
              <a:ext cx="163" cy="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0840" name="Rectangle 8"/>
            <p:cNvSpPr>
              <a:spLocks noChangeArrowheads="1"/>
            </p:cNvSpPr>
            <p:nvPr/>
          </p:nvSpPr>
          <p:spPr bwMode="auto">
            <a:xfrm>
              <a:off x="981" y="709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FFFFFF"/>
                  </a:solidFill>
                </a:rPr>
                <a:t>Stress</a:t>
              </a:r>
              <a:endParaRPr lang="en-US" sz="2000"/>
            </a:p>
          </p:txBody>
        </p:sp>
        <p:sp>
          <p:nvSpPr>
            <p:cNvPr id="760841" name="Rectangle 9"/>
            <p:cNvSpPr>
              <a:spLocks noChangeArrowheads="1"/>
            </p:cNvSpPr>
            <p:nvPr/>
          </p:nvSpPr>
          <p:spPr bwMode="auto">
            <a:xfrm>
              <a:off x="1020" y="3964"/>
              <a:ext cx="3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FFFFFF"/>
                  </a:solidFill>
                </a:rPr>
                <a:t>Rest</a:t>
              </a:r>
              <a:endParaRPr lang="en-US" sz="2000"/>
            </a:p>
          </p:txBody>
        </p:sp>
      </p:grpSp>
      <p:graphicFrame>
        <p:nvGraphicFramePr>
          <p:cNvPr id="760842" name="Object 10"/>
          <p:cNvGraphicFramePr>
            <a:graphicFrameLocks noChangeAspect="1"/>
          </p:cNvGraphicFramePr>
          <p:nvPr/>
        </p:nvGraphicFramePr>
        <p:xfrm>
          <a:off x="3779838" y="1455738"/>
          <a:ext cx="739775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48" name="Drawing" r:id="rId7" imgW="739080" imgH="4290120" progId="WPDraw30.Drawing">
                  <p:embed/>
                </p:oleObj>
              </mc:Choice>
              <mc:Fallback>
                <p:oleObj name="Drawing" r:id="rId7" imgW="739080" imgH="4290120" progId="WPDraw30.Drawing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455738"/>
                        <a:ext cx="739775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0843" name="Object 11"/>
          <p:cNvGraphicFramePr>
            <a:graphicFrameLocks noChangeAspect="1"/>
          </p:cNvGraphicFramePr>
          <p:nvPr/>
        </p:nvGraphicFramePr>
        <p:xfrm>
          <a:off x="5294313" y="2211388"/>
          <a:ext cx="3238500" cy="377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49" name="Drawing" r:id="rId9" imgW="3238560" imgH="3779640" progId="WPDraw30.Drawing">
                  <p:embed/>
                </p:oleObj>
              </mc:Choice>
              <mc:Fallback>
                <p:oleObj name="Drawing" r:id="rId9" imgW="3238560" imgH="3779640" progId="WPDraw30.Drawing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2211388"/>
                        <a:ext cx="3238500" cy="377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0844" name="Text Box 12"/>
          <p:cNvSpPr txBox="1">
            <a:spLocks noChangeArrowheads="1"/>
          </p:cNvSpPr>
          <p:nvPr/>
        </p:nvSpPr>
        <p:spPr bwMode="auto">
          <a:xfrm>
            <a:off x="5148263" y="1619250"/>
            <a:ext cx="885825" cy="39687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FF00"/>
                </a:solidFill>
              </a:rPr>
              <a:t>Score</a:t>
            </a:r>
          </a:p>
        </p:txBody>
      </p:sp>
      <p:grpSp>
        <p:nvGrpSpPr>
          <p:cNvPr id="760845" name="Group 13"/>
          <p:cNvGrpSpPr>
            <a:grpSpLocks/>
          </p:cNvGrpSpPr>
          <p:nvPr/>
        </p:nvGrpSpPr>
        <p:grpSpPr bwMode="auto">
          <a:xfrm>
            <a:off x="1095375" y="1628775"/>
            <a:ext cx="1984375" cy="4679950"/>
            <a:chOff x="690" y="1026"/>
            <a:chExt cx="1250" cy="2948"/>
          </a:xfrm>
        </p:grpSpPr>
        <p:sp>
          <p:nvSpPr>
            <p:cNvPr id="760846" name="Text Box 14"/>
            <p:cNvSpPr txBox="1">
              <a:spLocks noChangeArrowheads="1"/>
            </p:cNvSpPr>
            <p:nvPr/>
          </p:nvSpPr>
          <p:spPr bwMode="auto">
            <a:xfrm>
              <a:off x="1461" y="1026"/>
              <a:ext cx="194" cy="212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/>
                <a:t>2</a:t>
              </a:r>
              <a:endParaRPr lang="en-US" sz="1600"/>
            </a:p>
          </p:txBody>
        </p:sp>
        <p:sp>
          <p:nvSpPr>
            <p:cNvPr id="760847" name="Text Box 15"/>
            <p:cNvSpPr txBox="1">
              <a:spLocks noChangeArrowheads="1"/>
            </p:cNvSpPr>
            <p:nvPr/>
          </p:nvSpPr>
          <p:spPr bwMode="auto">
            <a:xfrm>
              <a:off x="1746" y="1344"/>
              <a:ext cx="174" cy="212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/>
                <a:t>1</a:t>
              </a:r>
              <a:endParaRPr lang="en-US" sz="1600"/>
            </a:p>
          </p:txBody>
        </p:sp>
        <p:sp>
          <p:nvSpPr>
            <p:cNvPr id="760848" name="Text Box 16"/>
            <p:cNvSpPr txBox="1">
              <a:spLocks noChangeArrowheads="1"/>
            </p:cNvSpPr>
            <p:nvPr/>
          </p:nvSpPr>
          <p:spPr bwMode="auto">
            <a:xfrm>
              <a:off x="1746" y="1994"/>
              <a:ext cx="194" cy="212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/>
                <a:t>0</a:t>
              </a:r>
              <a:endParaRPr lang="en-US" sz="1600"/>
            </a:p>
          </p:txBody>
        </p:sp>
        <p:sp>
          <p:nvSpPr>
            <p:cNvPr id="760849" name="Text Box 17"/>
            <p:cNvSpPr txBox="1">
              <a:spLocks noChangeArrowheads="1"/>
            </p:cNvSpPr>
            <p:nvPr/>
          </p:nvSpPr>
          <p:spPr bwMode="auto">
            <a:xfrm>
              <a:off x="1111" y="2160"/>
              <a:ext cx="194" cy="212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/>
                <a:t>4</a:t>
              </a:r>
              <a:endParaRPr lang="en-US" sz="1600"/>
            </a:p>
          </p:txBody>
        </p:sp>
        <p:sp>
          <p:nvSpPr>
            <p:cNvPr id="760850" name="Text Box 18"/>
            <p:cNvSpPr txBox="1">
              <a:spLocks noChangeArrowheads="1"/>
            </p:cNvSpPr>
            <p:nvPr/>
          </p:nvSpPr>
          <p:spPr bwMode="auto">
            <a:xfrm>
              <a:off x="703" y="2024"/>
              <a:ext cx="194" cy="212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/>
                <a:t>4</a:t>
              </a:r>
              <a:endParaRPr lang="en-US" sz="1600"/>
            </a:p>
          </p:txBody>
        </p:sp>
        <p:sp>
          <p:nvSpPr>
            <p:cNvPr id="760851" name="Text Box 19"/>
            <p:cNvSpPr txBox="1">
              <a:spLocks noChangeArrowheads="1"/>
            </p:cNvSpPr>
            <p:nvPr/>
          </p:nvSpPr>
          <p:spPr bwMode="auto">
            <a:xfrm>
              <a:off x="1429" y="2568"/>
              <a:ext cx="194" cy="212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/>
                <a:t>4</a:t>
              </a:r>
              <a:endParaRPr lang="en-US" sz="1600"/>
            </a:p>
          </p:txBody>
        </p:sp>
        <p:sp>
          <p:nvSpPr>
            <p:cNvPr id="760852" name="Text Box 20"/>
            <p:cNvSpPr txBox="1">
              <a:spLocks noChangeArrowheads="1"/>
            </p:cNvSpPr>
            <p:nvPr/>
          </p:nvSpPr>
          <p:spPr bwMode="auto">
            <a:xfrm>
              <a:off x="1714" y="2886"/>
              <a:ext cx="194" cy="212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/>
                <a:t>4</a:t>
              </a:r>
              <a:endParaRPr lang="en-US" sz="1600"/>
            </a:p>
          </p:txBody>
        </p:sp>
        <p:sp>
          <p:nvSpPr>
            <p:cNvPr id="760853" name="Text Box 21"/>
            <p:cNvSpPr txBox="1">
              <a:spLocks noChangeArrowheads="1"/>
            </p:cNvSpPr>
            <p:nvPr/>
          </p:nvSpPr>
          <p:spPr bwMode="auto">
            <a:xfrm>
              <a:off x="1714" y="3536"/>
              <a:ext cx="194" cy="212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/>
                <a:t>2</a:t>
              </a:r>
              <a:endParaRPr lang="en-US" sz="1600"/>
            </a:p>
          </p:txBody>
        </p:sp>
        <p:sp>
          <p:nvSpPr>
            <p:cNvPr id="760854" name="Text Box 22"/>
            <p:cNvSpPr txBox="1">
              <a:spLocks noChangeArrowheads="1"/>
            </p:cNvSpPr>
            <p:nvPr/>
          </p:nvSpPr>
          <p:spPr bwMode="auto">
            <a:xfrm>
              <a:off x="1066" y="3762"/>
              <a:ext cx="194" cy="212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/>
                <a:t>4</a:t>
              </a:r>
              <a:endParaRPr lang="en-US" sz="1600"/>
            </a:p>
          </p:txBody>
        </p:sp>
        <p:sp>
          <p:nvSpPr>
            <p:cNvPr id="760855" name="Text Box 23"/>
            <p:cNvSpPr txBox="1">
              <a:spLocks noChangeArrowheads="1"/>
            </p:cNvSpPr>
            <p:nvPr/>
          </p:nvSpPr>
          <p:spPr bwMode="auto">
            <a:xfrm>
              <a:off x="690" y="3566"/>
              <a:ext cx="194" cy="212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/>
                <a:t>4</a:t>
              </a:r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6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6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6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6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6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6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6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5" grpId="0" build="allAtOnce"/>
      <p:bldP spid="76084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Radionuclide ventriculography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6288" y="1773238"/>
            <a:ext cx="7635875" cy="4221162"/>
          </a:xfrm>
        </p:spPr>
        <p:txBody>
          <a:bodyPr/>
          <a:lstStyle/>
          <a:p>
            <a:pPr>
              <a:spcAft>
                <a:spcPct val="100000"/>
              </a:spcAft>
            </a:pPr>
            <a:r>
              <a:rPr lang="en-GB" sz="2000">
                <a:cs typeface="Arial" charset="0"/>
              </a:rPr>
              <a:t>Labelling of autologous erythrocytes with technetium-99m</a:t>
            </a:r>
          </a:p>
          <a:p>
            <a:pPr>
              <a:spcAft>
                <a:spcPct val="100000"/>
              </a:spcAft>
            </a:pPr>
            <a:r>
              <a:rPr lang="en-GB" sz="2000">
                <a:cs typeface="Arial" charset="0"/>
              </a:rPr>
              <a:t>ECG gating is used to acquire 16 to 32 frames through the cardiac cycle </a:t>
            </a:r>
          </a:p>
          <a:p>
            <a:pPr>
              <a:spcAft>
                <a:spcPct val="100000"/>
              </a:spcAft>
            </a:pPr>
            <a:r>
              <a:rPr lang="en-GB" sz="2000">
                <a:cs typeface="Arial" charset="0"/>
              </a:rPr>
              <a:t>Imaging of </a:t>
            </a:r>
            <a:r>
              <a:rPr lang="en-GB" sz="2000">
                <a:solidFill>
                  <a:srgbClr val="FFFF00"/>
                </a:solidFill>
                <a:cs typeface="Arial" charset="0"/>
              </a:rPr>
              <a:t>first-pass </a:t>
            </a:r>
            <a:r>
              <a:rPr lang="en-GB" sz="2000">
                <a:cs typeface="Arial" charset="0"/>
              </a:rPr>
              <a:t>of tracer through heart and/or after blood-pool </a:t>
            </a:r>
            <a:r>
              <a:rPr lang="en-GB" sz="2000">
                <a:solidFill>
                  <a:srgbClr val="FFFF00"/>
                </a:solidFill>
                <a:cs typeface="Arial" charset="0"/>
              </a:rPr>
              <a:t>equilibrium</a:t>
            </a:r>
          </a:p>
          <a:p>
            <a:pPr>
              <a:spcAft>
                <a:spcPct val="100000"/>
              </a:spcAft>
            </a:pPr>
            <a:r>
              <a:rPr lang="en-GB" sz="2000">
                <a:cs typeface="Arial" charset="0"/>
              </a:rPr>
              <a:t>First-pass good for RV function and L </a:t>
            </a:r>
            <a:r>
              <a:rPr lang="en-GB" sz="2000">
                <a:cs typeface="Arial" charset="0"/>
                <a:sym typeface="Wingdings" pitchFamily="2" charset="2"/>
              </a:rPr>
              <a:t> R shunting</a:t>
            </a:r>
            <a:endParaRPr lang="en-GB" sz="2000">
              <a:cs typeface="Arial" charset="0"/>
            </a:endParaRPr>
          </a:p>
          <a:p>
            <a:pPr>
              <a:spcAft>
                <a:spcPct val="100000"/>
              </a:spcAft>
            </a:pPr>
            <a:r>
              <a:rPr lang="en-GB" sz="2000">
                <a:cs typeface="Arial" charset="0"/>
              </a:rPr>
              <a:t>Equilibrium good for LV function, systolic and diastolic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First pass RNV</a:t>
            </a:r>
            <a:endParaRPr lang="en-US"/>
          </a:p>
        </p:txBody>
      </p:sp>
      <p:pic>
        <p:nvPicPr>
          <p:cNvPr id="775174" name="First Pass RNV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598738" y="1555750"/>
            <a:ext cx="4291012" cy="42910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775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517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75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75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5174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986" name="Group 10"/>
          <p:cNvGrpSpPr>
            <a:grpSpLocks/>
          </p:cNvGrpSpPr>
          <p:nvPr/>
        </p:nvGrpSpPr>
        <p:grpSpPr bwMode="auto">
          <a:xfrm>
            <a:off x="755650" y="1350963"/>
            <a:ext cx="4838700" cy="4905375"/>
            <a:chOff x="950" y="101"/>
            <a:chExt cx="3874" cy="3550"/>
          </a:xfrm>
        </p:grpSpPr>
        <p:graphicFrame>
          <p:nvGraphicFramePr>
            <p:cNvPr id="766978" name="Object 2"/>
            <p:cNvGraphicFramePr>
              <a:graphicFrameLocks noChangeAspect="1"/>
            </p:cNvGraphicFramePr>
            <p:nvPr/>
          </p:nvGraphicFramePr>
          <p:xfrm>
            <a:off x="959" y="112"/>
            <a:ext cx="3797" cy="3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6981" name="Drawing" r:id="rId5" imgW="7178040" imgH="6667560" progId="WPDraw30.Drawing">
                    <p:embed/>
                  </p:oleObj>
                </mc:Choice>
                <mc:Fallback>
                  <p:oleObj name="Drawing" r:id="rId5" imgW="7178040" imgH="6667560" progId="WPDraw30.Drawing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9" y="112"/>
                          <a:ext cx="3797" cy="35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6979" name="Text Box 3"/>
            <p:cNvSpPr txBox="1">
              <a:spLocks noChangeArrowheads="1"/>
            </p:cNvSpPr>
            <p:nvPr/>
          </p:nvSpPr>
          <p:spPr bwMode="auto">
            <a:xfrm>
              <a:off x="950" y="709"/>
              <a:ext cx="37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>
                  <a:latin typeface="Arial" charset="0"/>
                </a:rPr>
                <a:t>RV</a:t>
              </a:r>
            </a:p>
          </p:txBody>
        </p:sp>
        <p:sp>
          <p:nvSpPr>
            <p:cNvPr id="766980" name="Text Box 4"/>
            <p:cNvSpPr txBox="1">
              <a:spLocks noChangeArrowheads="1"/>
            </p:cNvSpPr>
            <p:nvPr/>
          </p:nvSpPr>
          <p:spPr bwMode="auto">
            <a:xfrm>
              <a:off x="1728" y="720"/>
              <a:ext cx="34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>
                  <a:latin typeface="Arial" charset="0"/>
                </a:rPr>
                <a:t>LV</a:t>
              </a:r>
            </a:p>
          </p:txBody>
        </p:sp>
        <p:sp>
          <p:nvSpPr>
            <p:cNvPr id="766981" name="Text Box 5"/>
            <p:cNvSpPr txBox="1">
              <a:spLocks noChangeArrowheads="1"/>
            </p:cNvSpPr>
            <p:nvPr/>
          </p:nvSpPr>
          <p:spPr bwMode="auto">
            <a:xfrm>
              <a:off x="961" y="101"/>
              <a:ext cx="37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>
                  <a:latin typeface="Arial" charset="0"/>
                </a:rPr>
                <a:t>ED</a:t>
              </a:r>
            </a:p>
          </p:txBody>
        </p:sp>
        <p:sp>
          <p:nvSpPr>
            <p:cNvPr id="766982" name="Text Box 6"/>
            <p:cNvSpPr txBox="1">
              <a:spLocks noChangeArrowheads="1"/>
            </p:cNvSpPr>
            <p:nvPr/>
          </p:nvSpPr>
          <p:spPr bwMode="auto">
            <a:xfrm>
              <a:off x="3536" y="1646"/>
              <a:ext cx="36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>
                  <a:latin typeface="Arial" charset="0"/>
                </a:rPr>
                <a:t>ES</a:t>
              </a:r>
            </a:p>
          </p:txBody>
        </p:sp>
        <p:sp>
          <p:nvSpPr>
            <p:cNvPr id="766983" name="Text Box 7"/>
            <p:cNvSpPr txBox="1">
              <a:spLocks noChangeArrowheads="1"/>
            </p:cNvSpPr>
            <p:nvPr/>
          </p:nvSpPr>
          <p:spPr bwMode="auto">
            <a:xfrm>
              <a:off x="4452" y="3408"/>
              <a:ext cx="37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>
                  <a:latin typeface="Arial" charset="0"/>
                </a:rPr>
                <a:t>ED</a:t>
              </a:r>
            </a:p>
          </p:txBody>
        </p:sp>
      </p:grpSp>
      <p:sp>
        <p:nvSpPr>
          <p:cNvPr id="7669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Equilibrium RNV</a:t>
            </a:r>
            <a:endParaRPr lang="en-US"/>
          </a:p>
        </p:txBody>
      </p:sp>
      <p:pic>
        <p:nvPicPr>
          <p:cNvPr id="766988" name="al qadi rnv rest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6207125" y="2844800"/>
            <a:ext cx="1978025" cy="2032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" fill="hold"/>
                                        <p:tgtEl>
                                          <p:spTgt spid="766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66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66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698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6988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9026" name="Object 2"/>
          <p:cNvGraphicFramePr>
            <a:graphicFrameLocks noChangeAspect="1"/>
          </p:cNvGraphicFramePr>
          <p:nvPr/>
        </p:nvGraphicFramePr>
        <p:xfrm>
          <a:off x="2092325" y="1368425"/>
          <a:ext cx="5162550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29" name="Drawing" r:id="rId4" imgW="6915240" imgH="5924520" progId="WPDraw30.Drawing">
                  <p:embed/>
                </p:oleObj>
              </mc:Choice>
              <mc:Fallback>
                <p:oleObj name="Drawing" r:id="rId4" imgW="6915240" imgH="592452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1368425"/>
                        <a:ext cx="5162550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9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Quantification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Principles of Radionuclide Imaging</a:t>
            </a:r>
            <a:endParaRPr lang="en-US"/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60550"/>
            <a:ext cx="7772400" cy="45402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Properties of gamma rays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The gamma camera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Radiopharmaceuticals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Stress testing (seminar)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Acquiring images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Interpreting images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GB" sz="2400"/>
              <a:t>Radionuclide ventriculography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8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8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8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38188"/>
          </a:xfrm>
        </p:spPr>
        <p:txBody>
          <a:bodyPr/>
          <a:lstStyle/>
          <a:p>
            <a:r>
              <a:rPr lang="en-GB"/>
              <a:t>Atomic structure</a:t>
            </a:r>
          </a:p>
        </p:txBody>
      </p:sp>
      <p:pic>
        <p:nvPicPr>
          <p:cNvPr id="638979" name="Picture 3" descr="structur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1143000"/>
            <a:ext cx="5308600" cy="5356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Chemistry revision</a:t>
            </a:r>
            <a:endParaRPr lang="en-US"/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100000"/>
              </a:spcAft>
            </a:pPr>
            <a:r>
              <a:rPr lang="en-GB" sz="2800">
                <a:solidFill>
                  <a:srgbClr val="FFFF00"/>
                </a:solidFill>
              </a:rPr>
              <a:t>Atomic number</a:t>
            </a:r>
            <a:r>
              <a:rPr lang="en-GB" sz="2800"/>
              <a:t>  = protons</a:t>
            </a:r>
          </a:p>
          <a:p>
            <a:pPr lvl="1">
              <a:spcAft>
                <a:spcPct val="100000"/>
              </a:spcAft>
            </a:pPr>
            <a:r>
              <a:rPr lang="en-GB" sz="2400"/>
              <a:t>defines an element</a:t>
            </a:r>
          </a:p>
          <a:p>
            <a:pPr>
              <a:spcAft>
                <a:spcPct val="100000"/>
              </a:spcAft>
            </a:pPr>
            <a:r>
              <a:rPr lang="en-GB" sz="2800">
                <a:solidFill>
                  <a:srgbClr val="FFFF00"/>
                </a:solidFill>
              </a:rPr>
              <a:t>Atomic weight</a:t>
            </a:r>
            <a:r>
              <a:rPr lang="en-GB" sz="2800"/>
              <a:t> = protons + neutrons</a:t>
            </a:r>
          </a:p>
          <a:p>
            <a:pPr lvl="1">
              <a:spcAft>
                <a:spcPct val="100000"/>
              </a:spcAft>
            </a:pPr>
            <a:r>
              <a:rPr lang="en-GB" sz="2400"/>
              <a:t>Defines an isotope or nuclide</a:t>
            </a:r>
          </a:p>
        </p:txBody>
      </p:sp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78563" y="4344988"/>
            <a:ext cx="22923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Radionuclides</a:t>
            </a:r>
            <a:endParaRPr lang="en-GB">
              <a:solidFill>
                <a:srgbClr val="FFFF99"/>
              </a:solidFill>
            </a:endParaRPr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639888"/>
            <a:ext cx="5837238" cy="4333875"/>
          </a:xfrm>
        </p:spPr>
        <p:txBody>
          <a:bodyPr/>
          <a:lstStyle/>
          <a:p>
            <a:pPr>
              <a:spcAft>
                <a:spcPct val="100000"/>
              </a:spcAft>
            </a:pPr>
            <a:r>
              <a:rPr lang="en-GB" sz="2400">
                <a:effectLst/>
              </a:rPr>
              <a:t>Unstable isotopes or nuclides are called </a:t>
            </a:r>
            <a:r>
              <a:rPr lang="en-GB" sz="2400">
                <a:solidFill>
                  <a:srgbClr val="FFFF00"/>
                </a:solidFill>
                <a:effectLst/>
              </a:rPr>
              <a:t>radioisotopes </a:t>
            </a:r>
            <a:r>
              <a:rPr lang="en-GB" sz="2400">
                <a:effectLst/>
              </a:rPr>
              <a:t>or </a:t>
            </a:r>
            <a:r>
              <a:rPr lang="en-GB" sz="2400">
                <a:solidFill>
                  <a:srgbClr val="FFFF00"/>
                </a:solidFill>
                <a:effectLst/>
              </a:rPr>
              <a:t>radionuclides</a:t>
            </a:r>
          </a:p>
          <a:p>
            <a:pPr>
              <a:spcAft>
                <a:spcPct val="100000"/>
              </a:spcAft>
            </a:pPr>
            <a:r>
              <a:rPr lang="en-GB" sz="2400">
                <a:effectLst/>
              </a:rPr>
              <a:t>Nuclear transitions lead to stable isotopes by several mechanisms, one of which leads to emission of a </a:t>
            </a:r>
            <a:r>
              <a:rPr lang="en-GB" sz="2400">
                <a:solidFill>
                  <a:srgbClr val="FFFF00"/>
                </a:solidFill>
                <a:effectLst/>
              </a:rPr>
              <a:t>gamma ray</a:t>
            </a:r>
          </a:p>
          <a:p>
            <a:pPr>
              <a:spcAft>
                <a:spcPct val="100000"/>
              </a:spcAft>
            </a:pPr>
            <a:r>
              <a:rPr lang="en-GB" sz="2400"/>
              <a:t>Electron transitions lead to emission of an </a:t>
            </a:r>
            <a:r>
              <a:rPr lang="en-GB" sz="2400">
                <a:solidFill>
                  <a:srgbClr val="FFFF00"/>
                </a:solidFill>
              </a:rPr>
              <a:t>X-ray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12355" name="Rectangle 3"/>
          <p:cNvSpPr>
            <a:spLocks noChangeArrowheads="1"/>
          </p:cNvSpPr>
          <p:nvPr/>
        </p:nvSpPr>
        <p:spPr bwMode="auto">
          <a:xfrm>
            <a:off x="533400" y="3292475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endParaRPr lang="en-GB" sz="2800">
              <a:solidFill>
                <a:srgbClr val="FFFF99"/>
              </a:solidFill>
              <a:latin typeface="Times New Roman" pitchFamily="18" charset="0"/>
            </a:endParaRPr>
          </a:p>
        </p:txBody>
      </p:sp>
      <p:pic>
        <p:nvPicPr>
          <p:cNvPr id="61235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96075" y="2124075"/>
            <a:ext cx="189388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09625"/>
          </a:xfrm>
        </p:spPr>
        <p:txBody>
          <a:bodyPr/>
          <a:lstStyle/>
          <a:p>
            <a:r>
              <a:rPr lang="en-GB"/>
              <a:t>Radioactive decay</a:t>
            </a:r>
            <a:endParaRPr lang="en-GB">
              <a:solidFill>
                <a:srgbClr val="FFFF99"/>
              </a:solidFill>
            </a:endParaRPr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611188" y="1862138"/>
            <a:ext cx="78136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4988" indent="-534988" algn="l" eaLnBrk="0" hangingPunct="0">
              <a:spcBef>
                <a:spcPts val="500"/>
              </a:spcBef>
              <a:spcAft>
                <a:spcPts val="500"/>
              </a:spcAft>
            </a:pPr>
            <a:r>
              <a:rPr lang="en-GB" sz="2000"/>
              <a:t>Exponential decay is characterised by </a:t>
            </a:r>
            <a:r>
              <a:rPr lang="en-GB" sz="2000">
                <a:solidFill>
                  <a:srgbClr val="FFFF00"/>
                </a:solidFill>
              </a:rPr>
              <a:t>half-life </a:t>
            </a:r>
          </a:p>
          <a:p>
            <a:pPr marL="534988" indent="-534988" algn="l" eaLnBrk="0" hangingPunct="0">
              <a:spcBef>
                <a:spcPts val="500"/>
              </a:spcBef>
              <a:spcAft>
                <a:spcPts val="500"/>
              </a:spcAft>
            </a:pPr>
            <a:r>
              <a:rPr lang="en-GB" sz="2000"/>
              <a:t>(the time for half of the radioactive nuclei in a sample to decay)</a:t>
            </a:r>
            <a:endParaRPr lang="en-GB"/>
          </a:p>
          <a:p>
            <a:pPr marL="534988" indent="-534988" algn="l" eaLnBrk="0" hangingPunct="0">
              <a:spcBef>
                <a:spcPts val="500"/>
              </a:spcBef>
              <a:spcAft>
                <a:spcPts val="500"/>
              </a:spcAft>
            </a:pPr>
            <a:endParaRPr lang="en-GB"/>
          </a:p>
          <a:p>
            <a:pPr marL="534988" indent="-534988" algn="l" eaLnBrk="0" hangingPunct="0">
              <a:spcBef>
                <a:spcPts val="500"/>
              </a:spcBef>
              <a:spcAft>
                <a:spcPts val="500"/>
              </a:spcAft>
            </a:pPr>
            <a:r>
              <a:rPr lang="en-GB" baseline="30000"/>
              <a:t>238</a:t>
            </a:r>
            <a:r>
              <a:rPr lang="en-GB"/>
              <a:t>U		4.5 x 10</a:t>
            </a:r>
            <a:r>
              <a:rPr lang="en-GB" baseline="30000"/>
              <a:t>9 </a:t>
            </a:r>
            <a:r>
              <a:rPr lang="en-GB"/>
              <a:t>years</a:t>
            </a:r>
          </a:p>
          <a:p>
            <a:pPr marL="534988" indent="-534988" algn="l" eaLnBrk="0" hangingPunct="0">
              <a:spcBef>
                <a:spcPts val="500"/>
              </a:spcBef>
              <a:spcAft>
                <a:spcPts val="500"/>
              </a:spcAft>
            </a:pPr>
            <a:r>
              <a:rPr lang="en-GB" baseline="30000"/>
              <a:t>14</a:t>
            </a:r>
            <a:r>
              <a:rPr lang="en-GB"/>
              <a:t>C		5730 years</a:t>
            </a:r>
          </a:p>
          <a:p>
            <a:pPr marL="534988" indent="-534988" algn="l" eaLnBrk="0" hangingPunct="0">
              <a:spcBef>
                <a:spcPts val="500"/>
              </a:spcBef>
              <a:spcAft>
                <a:spcPts val="500"/>
              </a:spcAft>
            </a:pPr>
            <a:r>
              <a:rPr lang="en-GB" baseline="30000"/>
              <a:t>226</a:t>
            </a:r>
            <a:r>
              <a:rPr lang="en-GB"/>
              <a:t>Ra	1600 years</a:t>
            </a:r>
          </a:p>
          <a:p>
            <a:pPr marL="534988" indent="-534988" algn="l" eaLnBrk="0" hangingPunct="0">
              <a:spcBef>
                <a:spcPts val="500"/>
              </a:spcBef>
              <a:spcAft>
                <a:spcPts val="500"/>
              </a:spcAft>
            </a:pPr>
            <a:r>
              <a:rPr lang="en-GB" baseline="30000"/>
              <a:t>131</a:t>
            </a:r>
            <a:r>
              <a:rPr lang="en-GB"/>
              <a:t>I		8 days</a:t>
            </a:r>
          </a:p>
          <a:p>
            <a:pPr marL="534988" indent="-534988" algn="l" eaLnBrk="0" hangingPunct="0">
              <a:spcBef>
                <a:spcPts val="500"/>
              </a:spcBef>
              <a:spcAft>
                <a:spcPts val="500"/>
              </a:spcAft>
            </a:pPr>
            <a:r>
              <a:rPr lang="en-GB" baseline="30000"/>
              <a:t>201</a:t>
            </a:r>
            <a:r>
              <a:rPr lang="en-GB"/>
              <a:t>Tl		72 hours</a:t>
            </a:r>
            <a:endParaRPr lang="en-GB" baseline="30000"/>
          </a:p>
          <a:p>
            <a:pPr marL="534988" indent="-534988" algn="l" eaLnBrk="0" hangingPunct="0">
              <a:spcBef>
                <a:spcPts val="500"/>
              </a:spcBef>
              <a:spcAft>
                <a:spcPts val="500"/>
              </a:spcAft>
            </a:pPr>
            <a:r>
              <a:rPr lang="en-GB" baseline="30000"/>
              <a:t>99m</a:t>
            </a:r>
            <a:r>
              <a:rPr lang="en-GB"/>
              <a:t>Tc	6 hours </a:t>
            </a:r>
          </a:p>
          <a:p>
            <a:pPr marL="534988" indent="-534988" algn="l" eaLnBrk="0" hangingPunct="0">
              <a:spcBef>
                <a:spcPts val="500"/>
              </a:spcBef>
              <a:spcAft>
                <a:spcPts val="500"/>
              </a:spcAft>
            </a:pPr>
            <a:r>
              <a:rPr lang="en-GB" baseline="30000"/>
              <a:t>18</a:t>
            </a:r>
            <a:r>
              <a:rPr lang="en-GB"/>
              <a:t>F		2 hours</a:t>
            </a:r>
          </a:p>
          <a:p>
            <a:pPr marL="534988" indent="-534988" algn="l" eaLnBrk="0" hangingPunct="0">
              <a:spcBef>
                <a:spcPts val="500"/>
              </a:spcBef>
              <a:spcAft>
                <a:spcPts val="500"/>
              </a:spcAft>
            </a:pPr>
            <a:r>
              <a:rPr lang="en-GB" baseline="30000"/>
              <a:t>15</a:t>
            </a:r>
            <a:r>
              <a:rPr lang="en-GB"/>
              <a:t>O		2 minutes</a:t>
            </a:r>
          </a:p>
        </p:txBody>
      </p:sp>
      <p:grpSp>
        <p:nvGrpSpPr>
          <p:cNvPr id="614416" name="Group 16"/>
          <p:cNvGrpSpPr>
            <a:grpSpLocks/>
          </p:cNvGrpSpPr>
          <p:nvPr/>
        </p:nvGrpSpPr>
        <p:grpSpPr bwMode="auto">
          <a:xfrm>
            <a:off x="4343400" y="3111500"/>
            <a:ext cx="4064000" cy="3144838"/>
            <a:chOff x="2724" y="1888"/>
            <a:chExt cx="2560" cy="1981"/>
          </a:xfrm>
        </p:grpSpPr>
        <p:sp>
          <p:nvSpPr>
            <p:cNvPr id="614405" name="Line 5"/>
            <p:cNvSpPr>
              <a:spLocks noChangeShapeType="1"/>
            </p:cNvSpPr>
            <p:nvPr/>
          </p:nvSpPr>
          <p:spPr bwMode="auto">
            <a:xfrm>
              <a:off x="3028" y="3640"/>
              <a:ext cx="22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404" name="Line 4"/>
            <p:cNvSpPr>
              <a:spLocks noChangeShapeType="1"/>
            </p:cNvSpPr>
            <p:nvPr/>
          </p:nvSpPr>
          <p:spPr bwMode="auto">
            <a:xfrm flipV="1">
              <a:off x="3028" y="1912"/>
              <a:ext cx="0" cy="17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406" name="Text Box 6"/>
            <p:cNvSpPr txBox="1">
              <a:spLocks noChangeArrowheads="1"/>
            </p:cNvSpPr>
            <p:nvPr/>
          </p:nvSpPr>
          <p:spPr bwMode="auto">
            <a:xfrm>
              <a:off x="4811" y="3657"/>
              <a:ext cx="4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sz="1600"/>
                <a:t>Time</a:t>
              </a:r>
            </a:p>
          </p:txBody>
        </p:sp>
        <p:sp>
          <p:nvSpPr>
            <p:cNvPr id="614407" name="Text Box 7"/>
            <p:cNvSpPr txBox="1">
              <a:spLocks noChangeArrowheads="1"/>
            </p:cNvSpPr>
            <p:nvPr/>
          </p:nvSpPr>
          <p:spPr bwMode="auto">
            <a:xfrm rot="16200000">
              <a:off x="2383" y="2229"/>
              <a:ext cx="8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GB" sz="1600"/>
                <a:t>Radioactivity</a:t>
              </a:r>
            </a:p>
          </p:txBody>
        </p:sp>
        <p:sp>
          <p:nvSpPr>
            <p:cNvPr id="614408" name="Freeform 8"/>
            <p:cNvSpPr>
              <a:spLocks/>
            </p:cNvSpPr>
            <p:nvPr/>
          </p:nvSpPr>
          <p:spPr bwMode="auto">
            <a:xfrm>
              <a:off x="3044" y="1926"/>
              <a:ext cx="2240" cy="16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1104"/>
                </a:cxn>
                <a:cxn ang="0">
                  <a:pos x="1968" y="1440"/>
                </a:cxn>
              </a:cxnLst>
              <a:rect l="0" t="0" r="r" b="b"/>
              <a:pathLst>
                <a:path w="1968" h="1440">
                  <a:moveTo>
                    <a:pt x="0" y="0"/>
                  </a:moveTo>
                  <a:cubicBezTo>
                    <a:pt x="148" y="432"/>
                    <a:pt x="296" y="864"/>
                    <a:pt x="624" y="1104"/>
                  </a:cubicBezTo>
                  <a:cubicBezTo>
                    <a:pt x="952" y="1344"/>
                    <a:pt x="1460" y="1392"/>
                    <a:pt x="1968" y="1440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413" name="Freeform 13"/>
            <p:cNvSpPr>
              <a:spLocks/>
            </p:cNvSpPr>
            <p:nvPr/>
          </p:nvSpPr>
          <p:spPr bwMode="auto">
            <a:xfrm>
              <a:off x="3025" y="2839"/>
              <a:ext cx="399" cy="799"/>
            </a:xfrm>
            <a:custGeom>
              <a:avLst/>
              <a:gdLst/>
              <a:ahLst/>
              <a:cxnLst>
                <a:cxn ang="0">
                  <a:pos x="318" y="772"/>
                </a:cxn>
                <a:cxn ang="0">
                  <a:pos x="318" y="0"/>
                </a:cxn>
                <a:cxn ang="0">
                  <a:pos x="0" y="0"/>
                </a:cxn>
              </a:cxnLst>
              <a:rect l="0" t="0" r="r" b="b"/>
              <a:pathLst>
                <a:path w="318" h="772">
                  <a:moveTo>
                    <a:pt x="318" y="772"/>
                  </a:moveTo>
                  <a:lnTo>
                    <a:pt x="318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14414" name="Freeform 14"/>
            <p:cNvSpPr>
              <a:spLocks/>
            </p:cNvSpPr>
            <p:nvPr/>
          </p:nvSpPr>
          <p:spPr bwMode="auto">
            <a:xfrm>
              <a:off x="3424" y="3220"/>
              <a:ext cx="408" cy="422"/>
            </a:xfrm>
            <a:custGeom>
              <a:avLst/>
              <a:gdLst/>
              <a:ahLst/>
              <a:cxnLst>
                <a:cxn ang="0">
                  <a:pos x="318" y="772"/>
                </a:cxn>
                <a:cxn ang="0">
                  <a:pos x="318" y="0"/>
                </a:cxn>
                <a:cxn ang="0">
                  <a:pos x="0" y="0"/>
                </a:cxn>
              </a:cxnLst>
              <a:rect l="0" t="0" r="r" b="b"/>
              <a:pathLst>
                <a:path w="318" h="772">
                  <a:moveTo>
                    <a:pt x="318" y="772"/>
                  </a:moveTo>
                  <a:lnTo>
                    <a:pt x="318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14415" name="Freeform 15"/>
            <p:cNvSpPr>
              <a:spLocks/>
            </p:cNvSpPr>
            <p:nvPr/>
          </p:nvSpPr>
          <p:spPr bwMode="auto">
            <a:xfrm>
              <a:off x="3833" y="3426"/>
              <a:ext cx="408" cy="218"/>
            </a:xfrm>
            <a:custGeom>
              <a:avLst/>
              <a:gdLst/>
              <a:ahLst/>
              <a:cxnLst>
                <a:cxn ang="0">
                  <a:pos x="318" y="772"/>
                </a:cxn>
                <a:cxn ang="0">
                  <a:pos x="318" y="0"/>
                </a:cxn>
                <a:cxn ang="0">
                  <a:pos x="0" y="0"/>
                </a:cxn>
              </a:cxnLst>
              <a:rect l="0" t="0" r="r" b="b"/>
              <a:pathLst>
                <a:path w="318" h="772">
                  <a:moveTo>
                    <a:pt x="318" y="772"/>
                  </a:moveTo>
                  <a:lnTo>
                    <a:pt x="318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bg1"/>
          </a:solidFill>
          <a:prstDash val="solid"/>
          <a:round/>
          <a:headEnd type="none" w="med" len="med"/>
          <a:tailEnd type="arrow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bg1"/>
          </a:solidFill>
          <a:prstDash val="solid"/>
          <a:round/>
          <a:headEnd type="none" w="med" len="med"/>
          <a:tailEnd type="arrow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564</TotalTime>
  <Words>1247</Words>
  <Application>Microsoft Office PowerPoint</Application>
  <PresentationFormat>On-screen Show (4:3)</PresentationFormat>
  <Paragraphs>578</Paragraphs>
  <Slides>58</Slides>
  <Notes>58</Notes>
  <HiddenSlides>4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Blank presentation</vt:lpstr>
      <vt:lpstr>Drawing</vt:lpstr>
      <vt:lpstr>Principles of Radionuclide Imaging</vt:lpstr>
      <vt:lpstr>Cardiac Imaging</vt:lpstr>
      <vt:lpstr>Common abbreviations</vt:lpstr>
      <vt:lpstr>Principles of Radionuclide Imaging</vt:lpstr>
      <vt:lpstr>The Electro-Magnetic Spectrum</vt:lpstr>
      <vt:lpstr>Atomic structure</vt:lpstr>
      <vt:lpstr>Chemistry revision</vt:lpstr>
      <vt:lpstr>Radionuclides</vt:lpstr>
      <vt:lpstr>Radioactive decay</vt:lpstr>
      <vt:lpstr>Positron emission</vt:lpstr>
      <vt:lpstr>Coincidence detection</vt:lpstr>
      <vt:lpstr>Principles of Radionuclide Imaging</vt:lpstr>
      <vt:lpstr>The Gamma Camera</vt:lpstr>
      <vt:lpstr>Gamma Camera</vt:lpstr>
      <vt:lpstr>PowerPoint Presentation</vt:lpstr>
      <vt:lpstr>Principles of Radionuclide Imaging</vt:lpstr>
      <vt:lpstr>Radiopharmaceuticals in Nuclear Cardiology</vt:lpstr>
      <vt:lpstr>Myocardial perfusion tracers</vt:lpstr>
      <vt:lpstr>Technetium-99m Generator</vt:lpstr>
      <vt:lpstr>Technetium-99m generator</vt:lpstr>
      <vt:lpstr>Radionuclide properties</vt:lpstr>
      <vt:lpstr>99mTc perfusion tracers</vt:lpstr>
      <vt:lpstr>Physiological properties</vt:lpstr>
      <vt:lpstr>PowerPoint Presentation</vt:lpstr>
      <vt:lpstr>Implications of non-linear uptake</vt:lpstr>
      <vt:lpstr>Properties of tracers</vt:lpstr>
      <vt:lpstr>Thallium redistribution</vt:lpstr>
      <vt:lpstr>Patterns of uptake</vt:lpstr>
      <vt:lpstr>Principles of Radionuclide Imaging</vt:lpstr>
      <vt:lpstr>Myocardial perfusion reserve</vt:lpstr>
      <vt:lpstr>Cardiovascular stress</vt:lpstr>
      <vt:lpstr>Principles of Radionuclide Imaging</vt:lpstr>
      <vt:lpstr>Emission tomography</vt:lpstr>
      <vt:lpstr>Projection images</vt:lpstr>
      <vt:lpstr>Transverse Tomograms</vt:lpstr>
      <vt:lpstr>Full study Display</vt:lpstr>
      <vt:lpstr>Triangulation</vt:lpstr>
      <vt:lpstr>Quantification</vt:lpstr>
      <vt:lpstr>Segmental models</vt:lpstr>
      <vt:lpstr>ECG gated acquisition</vt:lpstr>
      <vt:lpstr>Quantification</vt:lpstr>
      <vt:lpstr>Imaging protocols</vt:lpstr>
      <vt:lpstr>Thallium protocol</vt:lpstr>
      <vt:lpstr>Thallium protocol</vt:lpstr>
      <vt:lpstr>One day technetium protocols</vt:lpstr>
      <vt:lpstr>Technetium protocols</vt:lpstr>
      <vt:lpstr>Dual isotope protocol</vt:lpstr>
      <vt:lpstr>Principles of Radionuclide Imaging</vt:lpstr>
      <vt:lpstr>Inducible Perfusion Abnormality</vt:lpstr>
      <vt:lpstr>Inducible and Fixed Abnormalities</vt:lpstr>
      <vt:lpstr>Site of Perfusion Defect</vt:lpstr>
      <vt:lpstr>Extent of Perfusion Defect</vt:lpstr>
      <vt:lpstr>Image interpretation</vt:lpstr>
      <vt:lpstr>Radionuclide ventriculography</vt:lpstr>
      <vt:lpstr>First pass RNV</vt:lpstr>
      <vt:lpstr>Equilibrium RNV</vt:lpstr>
      <vt:lpstr>Quantification</vt:lpstr>
      <vt:lpstr>Principles of Radionuclide Imaging</vt:lpstr>
    </vt:vector>
  </TitlesOfParts>
  <Company>Royal Brompton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Richard Underwood</dc:creator>
  <cp:lastModifiedBy>Shiel, Nuala</cp:lastModifiedBy>
  <cp:revision>31</cp:revision>
  <dcterms:created xsi:type="dcterms:W3CDTF">2006-01-06T10:42:33Z</dcterms:created>
  <dcterms:modified xsi:type="dcterms:W3CDTF">2012-12-21T13:45:46Z</dcterms:modified>
</cp:coreProperties>
</file>