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87" r:id="rId2"/>
    <p:sldId id="388" r:id="rId3"/>
    <p:sldId id="389" r:id="rId4"/>
    <p:sldId id="390" r:id="rId5"/>
    <p:sldId id="393" r:id="rId6"/>
    <p:sldId id="394" r:id="rId7"/>
    <p:sldId id="276" r:id="rId8"/>
    <p:sldId id="277" r:id="rId9"/>
    <p:sldId id="278" r:id="rId10"/>
    <p:sldId id="279" r:id="rId11"/>
    <p:sldId id="405" r:id="rId12"/>
    <p:sldId id="363" r:id="rId13"/>
    <p:sldId id="395" r:id="rId14"/>
    <p:sldId id="414" r:id="rId15"/>
    <p:sldId id="396" r:id="rId16"/>
    <p:sldId id="397" r:id="rId17"/>
    <p:sldId id="398" r:id="rId18"/>
    <p:sldId id="402" r:id="rId19"/>
    <p:sldId id="375" r:id="rId20"/>
    <p:sldId id="415" r:id="rId21"/>
    <p:sldId id="416" r:id="rId22"/>
    <p:sldId id="417" r:id="rId23"/>
    <p:sldId id="413" r:id="rId24"/>
    <p:sldId id="420" r:id="rId25"/>
    <p:sldId id="431" r:id="rId26"/>
    <p:sldId id="408" r:id="rId27"/>
    <p:sldId id="409" r:id="rId28"/>
    <p:sldId id="410" r:id="rId29"/>
    <p:sldId id="423" r:id="rId30"/>
    <p:sldId id="418" r:id="rId31"/>
    <p:sldId id="419" r:id="rId32"/>
    <p:sldId id="421" r:id="rId33"/>
    <p:sldId id="422" r:id="rId34"/>
    <p:sldId id="433" r:id="rId35"/>
    <p:sldId id="434" r:id="rId36"/>
    <p:sldId id="426" r:id="rId37"/>
    <p:sldId id="427" r:id="rId38"/>
    <p:sldId id="428" r:id="rId39"/>
    <p:sldId id="429" r:id="rId40"/>
    <p:sldId id="430" r:id="rId41"/>
    <p:sldId id="457" r:id="rId42"/>
    <p:sldId id="447" r:id="rId43"/>
    <p:sldId id="448" r:id="rId44"/>
    <p:sldId id="449" r:id="rId45"/>
    <p:sldId id="450" r:id="rId46"/>
    <p:sldId id="451" r:id="rId47"/>
    <p:sldId id="452" r:id="rId48"/>
    <p:sldId id="453" r:id="rId49"/>
    <p:sldId id="454" r:id="rId50"/>
    <p:sldId id="308" r:id="rId51"/>
    <p:sldId id="446" r:id="rId52"/>
    <p:sldId id="310" r:id="rId53"/>
    <p:sldId id="356" r:id="rId54"/>
    <p:sldId id="275" r:id="rId55"/>
    <p:sldId id="297" r:id="rId56"/>
  </p:sldIdLst>
  <p:sldSz cx="9144000" cy="6858000" type="screen4x3"/>
  <p:notesSz cx="7086600" cy="10210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16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0000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3216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EB3F22-A4DD-435B-BC13-FA86475308D9}" type="datetimeFigureOut">
              <a:rPr lang="en-US"/>
              <a:pPr>
                <a:defRPr/>
              </a:pPr>
              <a:t>12/21/2012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3B3AE269-91D2-4072-B6A1-B80EB7FA80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13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44D4B7-E5A8-464D-B4D9-0DBC224E06E7}" type="datetimeFigureOut">
              <a:rPr lang="en-US"/>
              <a:pPr>
                <a:defRPr/>
              </a:pPr>
              <a:t>12/21/2012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5175"/>
            <a:ext cx="5105400" cy="3829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8025" y="4849813"/>
            <a:ext cx="56705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6B327375-9631-4D59-B6F7-BD93DB60E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2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20B3A3-2A3C-4884-B712-105CFFE4D191}" type="slidenum">
              <a:rPr lang="en-GB"/>
              <a:pPr eaLnBrk="1" hangingPunct="1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E48426-E44C-4233-B694-4C373583DA99}" type="slidenum">
              <a:rPr lang="en-GB"/>
              <a:pPr eaLnBrk="1" hangingPunct="1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8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C647CB-2A86-4173-BB30-49FB0D25C819}" type="slidenum">
              <a:rPr lang="en-GB"/>
              <a:pPr eaLnBrk="1" hangingPunct="1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13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85EAFA-A5E7-431A-B375-04CEFF8B58D4}" type="slidenum">
              <a:rPr lang="en-GB"/>
              <a:pPr eaLnBrk="1" hangingPunct="1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7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2FF7A-DFB9-4D10-9A09-29F7EFEB9BC1}" type="slidenum">
              <a:rPr lang="en-GB"/>
              <a:pPr eaLnBrk="1" hangingPunct="1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3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9E89A2-720B-4F5D-A44A-9A629F8D7EA6}" type="slidenum">
              <a:rPr lang="en-GB"/>
              <a:pPr eaLnBrk="1" hangingPunct="1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3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7" tIns="49419" rIns="98837" bIns="49419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CB2593-2DB8-4813-B2BA-013882C3A360}" type="slidenum">
              <a:rPr lang="en-GB" sz="1300">
                <a:latin typeface="Garamond" panose="02020404030301010803" pitchFamily="18" charset="0"/>
              </a:rPr>
              <a:pPr algn="r" eaLnBrk="1" hangingPunct="1"/>
              <a:t>5</a:t>
            </a:fld>
            <a:endParaRPr lang="en-GB" sz="13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5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7" tIns="49419" rIns="98837" bIns="49419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3A2CA71-FF1B-4FFC-8B3E-6C8780DC722E}" type="slidenum">
              <a:rPr lang="en-GB" sz="1300">
                <a:latin typeface="Garamond" panose="02020404030301010803" pitchFamily="18" charset="0"/>
              </a:rPr>
              <a:pPr algn="r" eaLnBrk="1" hangingPunct="1"/>
              <a:t>11</a:t>
            </a:fld>
            <a:endParaRPr lang="en-GB" sz="13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9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7" tIns="49419" rIns="98837" bIns="49419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9158ED-BC99-479A-AB62-7C402E323294}" type="slidenum">
              <a:rPr lang="en-GB" sz="1300">
                <a:latin typeface="Berlin Sans FB" panose="020E0602020502020306" pitchFamily="34" charset="0"/>
              </a:rPr>
              <a:pPr algn="r" eaLnBrk="1" hangingPunct="1"/>
              <a:t>13</a:t>
            </a:fld>
            <a:endParaRPr lang="en-GB" sz="130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01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7" tIns="49419" rIns="98837" bIns="49419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1BD5660-A0AA-4E00-8AB4-11981D2154F3}" type="slidenum">
              <a:rPr lang="en-GB" sz="1300">
                <a:latin typeface="Garamond" panose="02020404030301010803" pitchFamily="18" charset="0"/>
              </a:rPr>
              <a:pPr algn="r" eaLnBrk="1" hangingPunct="1"/>
              <a:t>16</a:t>
            </a:fld>
            <a:endParaRPr lang="en-GB" sz="13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9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7" tIns="49419" rIns="98837" bIns="49419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3AF6CAA-655C-4947-B04C-BDD23553FD51}" type="slidenum">
              <a:rPr lang="en-GB" sz="1300"/>
              <a:pPr algn="r" eaLnBrk="1" hangingPunct="1"/>
              <a:t>17</a:t>
            </a:fld>
            <a:endParaRPr lang="en-GB" sz="1300"/>
          </a:p>
        </p:txBody>
      </p:sp>
      <p:sp>
        <p:nvSpPr>
          <p:cNvPr id="67587" name="Shape 4"/>
          <p:cNvSpPr txBox="1">
            <a:spLocks noGrp="1" noChangeArrowheads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7" tIns="49419" rIns="98837" bIns="49419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CD012B2-BBEB-47DB-8B99-BB4B4E6E604D}" type="slidenum">
              <a:rPr lang="en-US" sz="1300">
                <a:solidFill>
                  <a:srgbClr val="FFFFFF"/>
                </a:solidFill>
                <a:latin typeface="Comic Sans MS" panose="030F0702030302020204" pitchFamily="66" charset="0"/>
              </a:rPr>
              <a:pPr algn="r" eaLnBrk="1" hangingPunct="1"/>
              <a:t>17</a:t>
            </a:fld>
            <a:endParaRPr lang="en-US" sz="13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8" name="Rectangle 7680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76802"/>
          <p:cNvSpPr>
            <a:spLocks noGrp="1" noChangeArrowheads="1"/>
          </p:cNvSpPr>
          <p:nvPr>
            <p:ph type="body" idx="1"/>
          </p:nvPr>
        </p:nvSpPr>
        <p:spPr>
          <a:xfrm>
            <a:off x="944563" y="4849813"/>
            <a:ext cx="5197475" cy="4595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272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37" tIns="49419" rIns="98837" bIns="49419" anchor="b"/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5DC1970-A8C1-4551-8068-760C27316D31}" type="slidenum">
              <a:rPr lang="en-GB" sz="1300"/>
              <a:pPr algn="r" eaLnBrk="1" hangingPunct="1"/>
              <a:t>18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344021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778C-B480-49B4-9118-DEB00E10DB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CDD31-D2E4-4164-8189-27A6D6610B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5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AAB34-45CB-4390-A6D8-61EA526251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9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BB4B0-A4E1-4C84-B3A6-67D1AE9834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31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F9AA-CC3D-46F2-824A-4961D1F52E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1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3DEE9-2C70-4CAB-9258-9B45392BAC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7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" y="250825"/>
            <a:ext cx="899795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8A03-98CD-4784-938F-92C258329F07}" type="datetimeFigureOut">
              <a:rPr lang="en-US"/>
              <a:pPr>
                <a:defRPr/>
              </a:pPr>
              <a:t>12/21/2012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8E601-339E-4D52-A898-C67B52F2C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1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5606-7A62-4B1D-B08A-0D8D420276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6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8F6D9-5843-401F-9978-142F152F5F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BB501-24E0-4534-9EDE-9444AF6E3D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2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D4566-8422-4DBE-A5CF-A8A951736F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9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82B30-05F0-47DB-A86B-693D5957A3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0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87B91-B9D3-4DD4-A53A-282679CB98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8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2111-1DDD-4BBD-A631-CCCB9284E6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5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9E5F2-855C-486F-ACBD-0437D85BF3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8C88F9-25E4-447B-A2CA-DD05AE22FD6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3.imperial.ac.uk/portal/page/portallive/0FDF9D27B17B43D0E0440003BACD13A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video" Target="file:///F:\ORH%20Backup%20060508\Oxford%20CT%20Talk%20061008%20Final\Rotating%20heart.avi" TargetMode="External"/><Relationship Id="rId7" Type="http://schemas.openxmlformats.org/officeDocument/2006/relationships/image" Target="../media/image31.jpeg"/><Relationship Id="rId2" Type="http://schemas.openxmlformats.org/officeDocument/2006/relationships/video" Target="file:///C:\Documents%20and%20Settings\en889\Desktop\RSM%20Talk\Batch3D_SMELLIE%5eJAMES_20070326_0000.avi" TargetMode="External"/><Relationship Id="rId1" Type="http://schemas.openxmlformats.org/officeDocument/2006/relationships/video" Target="file:///C:\Documents%20and%20Settings\spgp\My%20Documents\My%20powerpoint\Cardiac\Cardiac\coeurtransp2.mpg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F:\ORH%20Backup%20060508\Oxford%20CT%20Talk%20061008%20Final\95%25.avi" TargetMode="External"/><Relationship Id="rId1" Type="http://schemas.openxmlformats.org/officeDocument/2006/relationships/video" Target="file:///F:\ORH%20Backup%20060508\Oxford%20CT%20Talk%20061008%20Final\65%25.avi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video" Target="file:///C:\Documents%20and%20Settings\en889\Desktop\RSM%20Talk\Batch3D_SMELLIE%5eJAMES_20070326_0000.avi" TargetMode="External"/><Relationship Id="rId1" Type="http://schemas.openxmlformats.org/officeDocument/2006/relationships/video" Target="file:///C:\Documents%20and%20Settings\spgp\My%20Documents\My%20powerpoint\Cardiac\Cardiac\coeurtransp2.mpg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video" Target="file:///C:\Documents%20and%20Settings\en889\Desktop\RSM%20Talk\Batch3D_SMELLIE%5eJAMES_20070326_0000.avi" TargetMode="External"/><Relationship Id="rId1" Type="http://schemas.openxmlformats.org/officeDocument/2006/relationships/video" Target="file:///C:\Documents%20and%20Settings\spgp\My%20Documents\My%20powerpoint\Cardiac\Cardiac\coeurtransp2.mpg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4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5" Type="http://schemas.openxmlformats.org/officeDocument/2006/relationships/image" Target="../media/image65.wmf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video" Target="file:///C:\Documents%20and%20Settings\en889\Desktop\RSM%20Talk\Batch3D_SMELLIE%5eJAMES_20070326_0000.avi" TargetMode="External"/><Relationship Id="rId1" Type="http://schemas.openxmlformats.org/officeDocument/2006/relationships/video" Target="file:///C:\Documents%20and%20Settings\spgp\My%20Documents\My%20powerpoint\Cardiac\Cardiac\coeurtransp2.mpg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video" Target="file:///C:\Documents%20and%20Settings\en889\Desktop\RSM%20Talk\Batch3D_SMELLIE%5eJAMES_20070326_0000.avi" TargetMode="External"/><Relationship Id="rId1" Type="http://schemas.openxmlformats.org/officeDocument/2006/relationships/video" Target="file:///C:\Documents%20and%20Settings\spgp\My%20Documents\My%20powerpoint\Cardiac\Cardiac\coeurtransp2.mpg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file:///C:\Documents%20and%20Settings\en889\Desktop\RSM%20Talk\Batch3D_SMELLIE%5eJAMES_20070326_0000.avi" TargetMode="External"/><Relationship Id="rId1" Type="http://schemas.openxmlformats.org/officeDocument/2006/relationships/video" Target="file:///C:\Documents%20and%20Settings\spgp\My%20Documents\My%20powerpoint\Cardiac\Cardiac\coeurtransp2.mpg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n889\Desktop\RSM%20Talk\Batch3D_SMELLIE%5eJAMES_20070326_0000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696"/>
            <a:ext cx="8520113" cy="2088232"/>
          </a:xfrm>
        </p:spPr>
        <p:txBody>
          <a:bodyPr/>
          <a:lstStyle/>
          <a:p>
            <a:pPr eaLnBrk="1" hangingPunct="1"/>
            <a:r>
              <a:rPr lang="en-GB" sz="4800" dirty="0" smtClean="0">
                <a:solidFill>
                  <a:srgbClr val="FFFF00"/>
                </a:solidFill>
              </a:rPr>
              <a:t>Role of CT </a:t>
            </a:r>
            <a:r>
              <a:rPr lang="en-GB" sz="4800" dirty="0" smtClean="0">
                <a:solidFill>
                  <a:srgbClr val="FFFF00"/>
                </a:solidFill>
              </a:rPr>
              <a:t>imaging </a:t>
            </a:r>
            <a:r>
              <a:rPr lang="en-GB" sz="4800" dirty="0" smtClean="0">
                <a:solidFill>
                  <a:srgbClr val="FFFF00"/>
                </a:solidFill>
              </a:rPr>
              <a:t>for </a:t>
            </a:r>
            <a:r>
              <a:rPr lang="en-GB" sz="4800" dirty="0" smtClean="0">
                <a:solidFill>
                  <a:srgbClr val="FFFF00"/>
                </a:solidFill>
              </a:rPr>
              <a:t>cardiac disease </a:t>
            </a:r>
            <a:r>
              <a:rPr lang="en-GB" sz="4800" dirty="0" smtClean="0">
                <a:solidFill>
                  <a:srgbClr val="FFFF00"/>
                </a:solidFill>
              </a:rPr>
              <a:t>and </a:t>
            </a:r>
            <a:r>
              <a:rPr lang="en-GB" sz="4800" dirty="0" smtClean="0">
                <a:solidFill>
                  <a:srgbClr val="FFFF00"/>
                </a:solidFill>
              </a:rPr>
              <a:t>applications </a:t>
            </a:r>
            <a:r>
              <a:rPr lang="en-GB" sz="4800" dirty="0" smtClean="0">
                <a:solidFill>
                  <a:srgbClr val="FFFF00"/>
                </a:solidFill>
              </a:rPr>
              <a:t>of </a:t>
            </a:r>
            <a:r>
              <a:rPr lang="en-GB" sz="4800" dirty="0" smtClean="0">
                <a:solidFill>
                  <a:srgbClr val="FFFF00"/>
                </a:solidFill>
              </a:rPr>
              <a:t>multi-detector </a:t>
            </a:r>
            <a:r>
              <a:rPr lang="en-GB" sz="4800" dirty="0" smtClean="0">
                <a:solidFill>
                  <a:srgbClr val="FFFF00"/>
                </a:solidFill>
              </a:rPr>
              <a:t>CT</a:t>
            </a:r>
            <a:endParaRPr lang="en-GB" sz="4800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7300" y="3284538"/>
            <a:ext cx="6629400" cy="2089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4 Jan 2013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Dr Ed </a:t>
            </a:r>
            <a:r>
              <a:rPr lang="en-GB" sz="2800" dirty="0" err="1" smtClean="0">
                <a:solidFill>
                  <a:schemeClr val="bg1"/>
                </a:solidFill>
              </a:rPr>
              <a:t>Nicol</a:t>
            </a:r>
            <a:r>
              <a:rPr lang="en-GB" sz="2800" dirty="0" smtClean="0">
                <a:solidFill>
                  <a:schemeClr val="bg1"/>
                </a:solidFill>
              </a:rPr>
              <a:t> MD MBA MRCP RAF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Consultant Cardiologist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Honorary Senior Clinical Lecturer</a:t>
            </a: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977900" y="5589588"/>
            <a:ext cx="7188200" cy="917575"/>
            <a:chOff x="567" y="3521"/>
            <a:chExt cx="4528" cy="578"/>
          </a:xfrm>
        </p:grpSpPr>
        <p:pic>
          <p:nvPicPr>
            <p:cNvPr id="3077" name="Picture 8" descr="RBH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566"/>
              <a:ext cx="262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1" descr="Imperial College London Home P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521"/>
              <a:ext cx="161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6877050" y="2349500"/>
            <a:ext cx="1978025" cy="196532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291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252662" cy="5029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43213" y="1844675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HR 100+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6200" y="152400"/>
            <a:ext cx="7664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FFFF00"/>
                </a:solidFill>
                <a:latin typeface="Univers (W1)" pitchFamily="34" charset="0"/>
              </a:rPr>
              <a:t>Temporal Resolution and its relationship to heart rate (64-DSCT)</a:t>
            </a:r>
            <a:endParaRPr lang="en-US" sz="3200">
              <a:solidFill>
                <a:schemeClr val="bg1"/>
              </a:solidFill>
              <a:latin typeface="Univers (W1)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52400" y="1219200"/>
            <a:ext cx="8763000" cy="152400"/>
          </a:xfrm>
          <a:prstGeom prst="rect">
            <a:avLst/>
          </a:prstGeom>
          <a:gradFill rotWithShape="0">
            <a:gsLst>
              <a:gs pos="0">
                <a:srgbClr val="00002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3924300" y="1484313"/>
            <a:ext cx="2447925" cy="3317875"/>
            <a:chOff x="480" y="1329"/>
            <a:chExt cx="2160" cy="2939"/>
          </a:xfrm>
        </p:grpSpPr>
        <p:pic>
          <p:nvPicPr>
            <p:cNvPr id="12303" name="Picture 11" descr="topogr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62"/>
              <a:ext cx="2160" cy="210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4" name="Rectangle 12"/>
            <p:cNvSpPr>
              <a:spLocks noChangeArrowheads="1"/>
            </p:cNvSpPr>
            <p:nvPr/>
          </p:nvSpPr>
          <p:spPr bwMode="auto">
            <a:xfrm>
              <a:off x="1152" y="2784"/>
              <a:ext cx="1296" cy="91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790" y="1329"/>
              <a:ext cx="1563" cy="439"/>
            </a:xfrm>
            <a:prstGeom prst="rect">
              <a:avLst/>
            </a:prstGeom>
            <a:gradFill rotWithShape="0">
              <a:gsLst>
                <a:gs pos="0">
                  <a:srgbClr val="0066FF">
                    <a:gamma/>
                    <a:tint val="65098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tint val="65098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64-DSCT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12306" name="AutoShape 14"/>
            <p:cNvSpPr>
              <a:spLocks noChangeArrowheads="1"/>
            </p:cNvSpPr>
            <p:nvPr/>
          </p:nvSpPr>
          <p:spPr bwMode="auto">
            <a:xfrm>
              <a:off x="1200" y="1780"/>
              <a:ext cx="720" cy="376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74ACF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106" y="3911"/>
              <a:ext cx="1053" cy="354"/>
            </a:xfrm>
            <a:prstGeom prst="rect">
              <a:avLst/>
            </a:prstGeom>
            <a:gradFill rotWithShape="0">
              <a:gsLst>
                <a:gs pos="0">
                  <a:srgbClr val="0066FF">
                    <a:gamma/>
                    <a:tint val="65098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tint val="65098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5-10 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720" y="2295"/>
              <a:ext cx="1730" cy="359"/>
            </a:xfrm>
            <a:prstGeom prst="rect">
              <a:avLst/>
            </a:prstGeom>
            <a:gradFill rotWithShape="0">
              <a:gsLst>
                <a:gs pos="0">
                  <a:srgbClr val="0066FF">
                    <a:gamma/>
                    <a:tint val="65098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tint val="65098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Rot.=330ms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</p:grpSp>
      <p:sp>
        <p:nvSpPr>
          <p:cNvPr id="12296" name="AutoShape 17"/>
          <p:cNvSpPr>
            <a:spLocks noChangeArrowheads="1"/>
          </p:cNvSpPr>
          <p:nvPr/>
        </p:nvSpPr>
        <p:spPr bwMode="auto">
          <a:xfrm flipH="1">
            <a:off x="7812088" y="2349500"/>
            <a:ext cx="1027112" cy="1981200"/>
          </a:xfrm>
          <a:prstGeom prst="moon">
            <a:avLst>
              <a:gd name="adj" fmla="val 875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7" name="AutoShape 18"/>
          <p:cNvSpPr>
            <a:spLocks noChangeArrowheads="1"/>
          </p:cNvSpPr>
          <p:nvPr/>
        </p:nvSpPr>
        <p:spPr bwMode="auto">
          <a:xfrm rot="-8516869">
            <a:off x="7235825" y="2565400"/>
            <a:ext cx="1217613" cy="1525588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8" name="Text Box 19"/>
          <p:cNvSpPr txBox="1">
            <a:spLocks noChangeArrowheads="1"/>
          </p:cNvSpPr>
          <p:nvPr/>
        </p:nvSpPr>
        <p:spPr bwMode="auto">
          <a:xfrm>
            <a:off x="7885113" y="2781300"/>
            <a:ext cx="8747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</a:rPr>
              <a:t>83msec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7812088" y="2349500"/>
            <a:ext cx="0" cy="23034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563938" y="5300663"/>
            <a:ext cx="5334000" cy="1044575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tint val="65098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tint val="65098"/>
                  <a:invGamma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330 ms Gantry Rotation Time = 1/4 scan segment = temporal resolution of 83 ms</a:t>
            </a:r>
          </a:p>
        </p:txBody>
      </p:sp>
      <p:sp>
        <p:nvSpPr>
          <p:cNvPr id="12301" name="Line 23"/>
          <p:cNvSpPr>
            <a:spLocks noChangeShapeType="1"/>
          </p:cNvSpPr>
          <p:nvPr/>
        </p:nvSpPr>
        <p:spPr bwMode="auto">
          <a:xfrm flipH="1" flipV="1">
            <a:off x="6588125" y="3357563"/>
            <a:ext cx="2232025" cy="63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6019800" y="6477000"/>
            <a:ext cx="3124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de-DE" sz="1200" i="1">
                <a:solidFill>
                  <a:srgbClr val="FFC000"/>
                </a:solidFill>
              </a:rPr>
              <a:t>Adapted from Flohr TG, Herz</a:t>
            </a:r>
            <a:r>
              <a:rPr lang="en-US" sz="1200" i="1">
                <a:solidFill>
                  <a:srgbClr val="FFC000"/>
                </a:solidFill>
              </a:rPr>
              <a:t>, </a:t>
            </a:r>
            <a:r>
              <a:rPr lang="de-DE" sz="1200" i="1">
                <a:solidFill>
                  <a:srgbClr val="FFC000"/>
                </a:solidFill>
              </a:rPr>
              <a:t>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" y="35814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747838" y="4537075"/>
            <a:ext cx="1470025" cy="1716088"/>
            <a:chOff x="1058" y="2858"/>
            <a:chExt cx="926" cy="1081"/>
          </a:xfrm>
        </p:grpSpPr>
        <p:grpSp>
          <p:nvGrpSpPr>
            <p:cNvPr id="13355" name="Group 53"/>
            <p:cNvGrpSpPr>
              <a:grpSpLocks/>
            </p:cNvGrpSpPr>
            <p:nvPr/>
          </p:nvGrpSpPr>
          <p:grpSpPr bwMode="auto">
            <a:xfrm>
              <a:off x="1112" y="2858"/>
              <a:ext cx="816" cy="757"/>
              <a:chOff x="1728" y="3030"/>
              <a:chExt cx="816" cy="775"/>
            </a:xfrm>
          </p:grpSpPr>
          <p:pic>
            <p:nvPicPr>
              <p:cNvPr id="13357" name="Picture 18" descr="IM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3030"/>
                <a:ext cx="816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58" name="Oval 20"/>
              <p:cNvSpPr>
                <a:spLocks noChangeArrowheads="1"/>
              </p:cNvSpPr>
              <p:nvPr/>
            </p:nvSpPr>
            <p:spPr bwMode="auto">
              <a:xfrm>
                <a:off x="2108" y="3168"/>
                <a:ext cx="388" cy="35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00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356" name="Text Box 22"/>
            <p:cNvSpPr txBox="1">
              <a:spLocks noChangeArrowheads="1"/>
            </p:cNvSpPr>
            <p:nvPr/>
          </p:nvSpPr>
          <p:spPr bwMode="auto">
            <a:xfrm>
              <a:off x="1058" y="3612"/>
              <a:ext cx="9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2800">
                  <a:solidFill>
                    <a:schemeClr val="bg1"/>
                  </a:solidFill>
                  <a:latin typeface="Calibri" panose="020F0502020204030204" pitchFamily="34" charset="0"/>
                </a:rPr>
                <a:t>~ Systole</a:t>
              </a:r>
            </a:p>
          </p:txBody>
        </p:sp>
      </p:grpSp>
      <p:sp>
        <p:nvSpPr>
          <p:cNvPr id="13316" name="Text Box 32"/>
          <p:cNvSpPr txBox="1">
            <a:spLocks noChangeArrowheads="1"/>
          </p:cNvSpPr>
          <p:nvPr/>
        </p:nvSpPr>
        <p:spPr bwMode="auto">
          <a:xfrm>
            <a:off x="73025" y="250825"/>
            <a:ext cx="8997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200" b="1">
                <a:solidFill>
                  <a:srgbClr val="FFFF00"/>
                </a:solidFill>
                <a:latin typeface="Calibri" panose="020F0502020204030204" pitchFamily="34" charset="0"/>
              </a:rPr>
              <a:t>ECG Gating I</a:t>
            </a: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179763" y="3587750"/>
            <a:ext cx="2552700" cy="609600"/>
            <a:chOff x="2003" y="2260"/>
            <a:chExt cx="1608" cy="384"/>
          </a:xfrm>
        </p:grpSpPr>
        <p:sp>
          <p:nvSpPr>
            <p:cNvPr id="13347" name="Rectangle 13"/>
            <p:cNvSpPr>
              <a:spLocks noChangeArrowheads="1"/>
            </p:cNvSpPr>
            <p:nvPr/>
          </p:nvSpPr>
          <p:spPr bwMode="auto">
            <a:xfrm>
              <a:off x="2003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48" name="Rectangle 13"/>
            <p:cNvSpPr>
              <a:spLocks noChangeArrowheads="1"/>
            </p:cNvSpPr>
            <p:nvPr/>
          </p:nvSpPr>
          <p:spPr bwMode="auto">
            <a:xfrm>
              <a:off x="2206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49" name="Rectangle 13"/>
            <p:cNvSpPr>
              <a:spLocks noChangeArrowheads="1"/>
            </p:cNvSpPr>
            <p:nvPr/>
          </p:nvSpPr>
          <p:spPr bwMode="auto">
            <a:xfrm>
              <a:off x="2410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50" name="Rectangle 13"/>
            <p:cNvSpPr>
              <a:spLocks noChangeArrowheads="1"/>
            </p:cNvSpPr>
            <p:nvPr/>
          </p:nvSpPr>
          <p:spPr bwMode="auto">
            <a:xfrm>
              <a:off x="2614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51" name="Rectangle 13"/>
            <p:cNvSpPr>
              <a:spLocks noChangeArrowheads="1"/>
            </p:cNvSpPr>
            <p:nvPr/>
          </p:nvSpPr>
          <p:spPr bwMode="auto">
            <a:xfrm>
              <a:off x="2818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52" name="Rectangle 13"/>
            <p:cNvSpPr>
              <a:spLocks noChangeArrowheads="1"/>
            </p:cNvSpPr>
            <p:nvPr/>
          </p:nvSpPr>
          <p:spPr bwMode="auto">
            <a:xfrm>
              <a:off x="3022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53" name="Rectangle 13"/>
            <p:cNvSpPr>
              <a:spLocks noChangeArrowheads="1"/>
            </p:cNvSpPr>
            <p:nvPr/>
          </p:nvSpPr>
          <p:spPr bwMode="auto">
            <a:xfrm>
              <a:off x="3226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54" name="Rectangle 13"/>
            <p:cNvSpPr>
              <a:spLocks noChangeArrowheads="1"/>
            </p:cNvSpPr>
            <p:nvPr/>
          </p:nvSpPr>
          <p:spPr bwMode="auto">
            <a:xfrm>
              <a:off x="3430" y="2260"/>
              <a:ext cx="181" cy="384"/>
            </a:xfrm>
            <a:prstGeom prst="rect">
              <a:avLst/>
            </a:prstGeom>
            <a:pattFill prst="ltDnDiag">
              <a:fgClr>
                <a:srgbClr val="B2B2B2"/>
              </a:fgClr>
              <a:bgClr>
                <a:srgbClr val="FFFFFF"/>
              </a:bgClr>
            </a:patt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6004" name="Rectangle 31"/>
          <p:cNvSpPr>
            <a:spLocks noChangeArrowheads="1"/>
          </p:cNvSpPr>
          <p:nvPr/>
        </p:nvSpPr>
        <p:spPr bwMode="auto">
          <a:xfrm>
            <a:off x="5788025" y="3587750"/>
            <a:ext cx="719138" cy="609600"/>
          </a:xfrm>
          <a:prstGeom prst="rect">
            <a:avLst/>
          </a:prstGeom>
          <a:pattFill prst="openDmnd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4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05" name="Rectangle 26"/>
          <p:cNvSpPr>
            <a:spLocks noChangeArrowheads="1"/>
          </p:cNvSpPr>
          <p:nvPr/>
        </p:nvSpPr>
        <p:spPr bwMode="auto">
          <a:xfrm>
            <a:off x="2403475" y="3587750"/>
            <a:ext cx="720725" cy="609600"/>
          </a:xfrm>
          <a:prstGeom prst="rect">
            <a:avLst/>
          </a:prstGeom>
          <a:pattFill prst="openDmnd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4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20" name="Freeform 3"/>
          <p:cNvSpPr>
            <a:spLocks/>
          </p:cNvSpPr>
          <p:nvPr/>
        </p:nvSpPr>
        <p:spPr bwMode="auto">
          <a:xfrm>
            <a:off x="1211263" y="1717675"/>
            <a:ext cx="3352800" cy="2436813"/>
          </a:xfrm>
          <a:custGeom>
            <a:avLst/>
            <a:gdLst>
              <a:gd name="T0" fmla="*/ 0 w 1144"/>
              <a:gd name="T1" fmla="*/ 2147483647 h 812"/>
              <a:gd name="T2" fmla="*/ 2147483647 w 1144"/>
              <a:gd name="T3" fmla="*/ 2147483647 h 812"/>
              <a:gd name="T4" fmla="*/ 2147483647 w 1144"/>
              <a:gd name="T5" fmla="*/ 2147483647 h 812"/>
              <a:gd name="T6" fmla="*/ 2147483647 w 1144"/>
              <a:gd name="T7" fmla="*/ 2147483647 h 812"/>
              <a:gd name="T8" fmla="*/ 2147483647 w 1144"/>
              <a:gd name="T9" fmla="*/ 2147483647 h 812"/>
              <a:gd name="T10" fmla="*/ 2147483647 w 1144"/>
              <a:gd name="T11" fmla="*/ 2147483647 h 812"/>
              <a:gd name="T12" fmla="*/ 2147483647 w 1144"/>
              <a:gd name="T13" fmla="*/ 2147483647 h 812"/>
              <a:gd name="T14" fmla="*/ 2147483647 w 1144"/>
              <a:gd name="T15" fmla="*/ 2147483647 h 812"/>
              <a:gd name="T16" fmla="*/ 2147483647 w 1144"/>
              <a:gd name="T17" fmla="*/ 2147483647 h 812"/>
              <a:gd name="T18" fmla="*/ 2147483647 w 1144"/>
              <a:gd name="T19" fmla="*/ 2147483647 h 812"/>
              <a:gd name="T20" fmla="*/ 2147483647 w 1144"/>
              <a:gd name="T21" fmla="*/ 2147483647 h 812"/>
              <a:gd name="T22" fmla="*/ 2147483647 w 1144"/>
              <a:gd name="T23" fmla="*/ 2147483647 h 812"/>
              <a:gd name="T24" fmla="*/ 2147483647 w 1144"/>
              <a:gd name="T25" fmla="*/ 2147483647 h 812"/>
              <a:gd name="T26" fmla="*/ 2147483647 w 1144"/>
              <a:gd name="T27" fmla="*/ 2147483647 h 812"/>
              <a:gd name="T28" fmla="*/ 2147483647 w 1144"/>
              <a:gd name="T29" fmla="*/ 2147483647 h 812"/>
              <a:gd name="T30" fmla="*/ 2147483647 w 1144"/>
              <a:gd name="T31" fmla="*/ 2147483647 h 812"/>
              <a:gd name="T32" fmla="*/ 2147483647 w 1144"/>
              <a:gd name="T33" fmla="*/ 2147483647 h 812"/>
              <a:gd name="T34" fmla="*/ 2147483647 w 1144"/>
              <a:gd name="T35" fmla="*/ 2147483647 h 812"/>
              <a:gd name="T36" fmla="*/ 2147483647 w 1144"/>
              <a:gd name="T37" fmla="*/ 2147483647 h 812"/>
              <a:gd name="T38" fmla="*/ 2147483647 w 1144"/>
              <a:gd name="T39" fmla="*/ 2147483647 h 812"/>
              <a:gd name="T40" fmla="*/ 2147483647 w 1144"/>
              <a:gd name="T41" fmla="*/ 2147483647 h 812"/>
              <a:gd name="T42" fmla="*/ 2147483647 w 1144"/>
              <a:gd name="T43" fmla="*/ 2147483647 h 812"/>
              <a:gd name="T44" fmla="*/ 2147483647 w 1144"/>
              <a:gd name="T45" fmla="*/ 2147483647 h 812"/>
              <a:gd name="T46" fmla="*/ 2147483647 w 1144"/>
              <a:gd name="T47" fmla="*/ 2147483647 h 812"/>
              <a:gd name="T48" fmla="*/ 2147483647 w 1144"/>
              <a:gd name="T49" fmla="*/ 2147483647 h 812"/>
              <a:gd name="T50" fmla="*/ 2147483647 w 1144"/>
              <a:gd name="T51" fmla="*/ 2147483647 h 812"/>
              <a:gd name="T52" fmla="*/ 2147483647 w 1144"/>
              <a:gd name="T53" fmla="*/ 2147483647 h 812"/>
              <a:gd name="T54" fmla="*/ 2147483647 w 1144"/>
              <a:gd name="T55" fmla="*/ 2147483647 h 8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44"/>
              <a:gd name="T85" fmla="*/ 0 h 812"/>
              <a:gd name="T86" fmla="*/ 1144 w 1144"/>
              <a:gd name="T87" fmla="*/ 812 h 81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44" h="812">
                <a:moveTo>
                  <a:pt x="0" y="720"/>
                </a:moveTo>
                <a:cubicBezTo>
                  <a:pt x="74" y="711"/>
                  <a:pt x="150" y="717"/>
                  <a:pt x="224" y="724"/>
                </a:cubicBezTo>
                <a:cubicBezTo>
                  <a:pt x="259" y="721"/>
                  <a:pt x="294" y="722"/>
                  <a:pt x="328" y="716"/>
                </a:cubicBezTo>
                <a:cubicBezTo>
                  <a:pt x="333" y="715"/>
                  <a:pt x="350" y="680"/>
                  <a:pt x="352" y="676"/>
                </a:cubicBezTo>
                <a:cubicBezTo>
                  <a:pt x="372" y="652"/>
                  <a:pt x="345" y="676"/>
                  <a:pt x="368" y="660"/>
                </a:cubicBezTo>
                <a:cubicBezTo>
                  <a:pt x="374" y="651"/>
                  <a:pt x="379" y="635"/>
                  <a:pt x="396" y="652"/>
                </a:cubicBezTo>
                <a:cubicBezTo>
                  <a:pt x="402" y="658"/>
                  <a:pt x="415" y="710"/>
                  <a:pt x="424" y="712"/>
                </a:cubicBezTo>
                <a:cubicBezTo>
                  <a:pt x="445" y="717"/>
                  <a:pt x="467" y="715"/>
                  <a:pt x="488" y="716"/>
                </a:cubicBezTo>
                <a:cubicBezTo>
                  <a:pt x="498" y="746"/>
                  <a:pt x="498" y="778"/>
                  <a:pt x="508" y="808"/>
                </a:cubicBezTo>
                <a:cubicBezTo>
                  <a:pt x="520" y="773"/>
                  <a:pt x="513" y="736"/>
                  <a:pt x="520" y="700"/>
                </a:cubicBezTo>
                <a:cubicBezTo>
                  <a:pt x="523" y="579"/>
                  <a:pt x="527" y="456"/>
                  <a:pt x="544" y="336"/>
                </a:cubicBezTo>
                <a:cubicBezTo>
                  <a:pt x="546" y="290"/>
                  <a:pt x="542" y="227"/>
                  <a:pt x="556" y="184"/>
                </a:cubicBezTo>
                <a:cubicBezTo>
                  <a:pt x="552" y="0"/>
                  <a:pt x="562" y="414"/>
                  <a:pt x="556" y="496"/>
                </a:cubicBezTo>
                <a:cubicBezTo>
                  <a:pt x="559" y="599"/>
                  <a:pt x="556" y="628"/>
                  <a:pt x="564" y="708"/>
                </a:cubicBezTo>
                <a:cubicBezTo>
                  <a:pt x="567" y="743"/>
                  <a:pt x="576" y="812"/>
                  <a:pt x="576" y="812"/>
                </a:cubicBezTo>
                <a:cubicBezTo>
                  <a:pt x="615" y="804"/>
                  <a:pt x="627" y="763"/>
                  <a:pt x="648" y="732"/>
                </a:cubicBezTo>
                <a:cubicBezTo>
                  <a:pt x="653" y="724"/>
                  <a:pt x="659" y="716"/>
                  <a:pt x="664" y="708"/>
                </a:cubicBezTo>
                <a:cubicBezTo>
                  <a:pt x="667" y="704"/>
                  <a:pt x="672" y="696"/>
                  <a:pt x="672" y="696"/>
                </a:cubicBezTo>
                <a:cubicBezTo>
                  <a:pt x="675" y="704"/>
                  <a:pt x="685" y="684"/>
                  <a:pt x="688" y="692"/>
                </a:cubicBezTo>
                <a:cubicBezTo>
                  <a:pt x="693" y="690"/>
                  <a:pt x="700" y="690"/>
                  <a:pt x="704" y="684"/>
                </a:cubicBezTo>
                <a:cubicBezTo>
                  <a:pt x="704" y="683"/>
                  <a:pt x="710" y="659"/>
                  <a:pt x="712" y="656"/>
                </a:cubicBezTo>
                <a:cubicBezTo>
                  <a:pt x="719" y="647"/>
                  <a:pt x="741" y="642"/>
                  <a:pt x="748" y="640"/>
                </a:cubicBezTo>
                <a:cubicBezTo>
                  <a:pt x="752" y="639"/>
                  <a:pt x="760" y="636"/>
                  <a:pt x="760" y="636"/>
                </a:cubicBezTo>
                <a:cubicBezTo>
                  <a:pt x="791" y="637"/>
                  <a:pt x="806" y="639"/>
                  <a:pt x="836" y="644"/>
                </a:cubicBezTo>
                <a:cubicBezTo>
                  <a:pt x="848" y="646"/>
                  <a:pt x="845" y="674"/>
                  <a:pt x="860" y="712"/>
                </a:cubicBezTo>
                <a:cubicBezTo>
                  <a:pt x="863" y="720"/>
                  <a:pt x="884" y="720"/>
                  <a:pt x="884" y="720"/>
                </a:cubicBezTo>
                <a:cubicBezTo>
                  <a:pt x="919" y="716"/>
                  <a:pt x="953" y="711"/>
                  <a:pt x="988" y="708"/>
                </a:cubicBezTo>
                <a:cubicBezTo>
                  <a:pt x="1066" y="712"/>
                  <a:pt x="1112" y="708"/>
                  <a:pt x="1144" y="708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1" name="Freeform 4"/>
          <p:cNvSpPr>
            <a:spLocks/>
          </p:cNvSpPr>
          <p:nvPr/>
        </p:nvSpPr>
        <p:spPr bwMode="auto">
          <a:xfrm>
            <a:off x="4564063" y="1716088"/>
            <a:ext cx="3384550" cy="2401887"/>
          </a:xfrm>
          <a:custGeom>
            <a:avLst/>
            <a:gdLst>
              <a:gd name="T0" fmla="*/ 0 w 1144"/>
              <a:gd name="T1" fmla="*/ 2147483647 h 812"/>
              <a:gd name="T2" fmla="*/ 2147483647 w 1144"/>
              <a:gd name="T3" fmla="*/ 2147483647 h 812"/>
              <a:gd name="T4" fmla="*/ 2147483647 w 1144"/>
              <a:gd name="T5" fmla="*/ 2147483647 h 812"/>
              <a:gd name="T6" fmla="*/ 2147483647 w 1144"/>
              <a:gd name="T7" fmla="*/ 2147483647 h 812"/>
              <a:gd name="T8" fmla="*/ 2147483647 w 1144"/>
              <a:gd name="T9" fmla="*/ 2147483647 h 812"/>
              <a:gd name="T10" fmla="*/ 2147483647 w 1144"/>
              <a:gd name="T11" fmla="*/ 2147483647 h 812"/>
              <a:gd name="T12" fmla="*/ 2147483647 w 1144"/>
              <a:gd name="T13" fmla="*/ 2147483647 h 812"/>
              <a:gd name="T14" fmla="*/ 2147483647 w 1144"/>
              <a:gd name="T15" fmla="*/ 2147483647 h 812"/>
              <a:gd name="T16" fmla="*/ 2147483647 w 1144"/>
              <a:gd name="T17" fmla="*/ 2147483647 h 812"/>
              <a:gd name="T18" fmla="*/ 2147483647 w 1144"/>
              <a:gd name="T19" fmla="*/ 2147483647 h 812"/>
              <a:gd name="T20" fmla="*/ 2147483647 w 1144"/>
              <a:gd name="T21" fmla="*/ 2147483647 h 812"/>
              <a:gd name="T22" fmla="*/ 2147483647 w 1144"/>
              <a:gd name="T23" fmla="*/ 2147483647 h 812"/>
              <a:gd name="T24" fmla="*/ 2147483647 w 1144"/>
              <a:gd name="T25" fmla="*/ 2147483647 h 812"/>
              <a:gd name="T26" fmla="*/ 2147483647 w 1144"/>
              <a:gd name="T27" fmla="*/ 2147483647 h 812"/>
              <a:gd name="T28" fmla="*/ 2147483647 w 1144"/>
              <a:gd name="T29" fmla="*/ 2147483647 h 812"/>
              <a:gd name="T30" fmla="*/ 2147483647 w 1144"/>
              <a:gd name="T31" fmla="*/ 2147483647 h 812"/>
              <a:gd name="T32" fmla="*/ 2147483647 w 1144"/>
              <a:gd name="T33" fmla="*/ 2147483647 h 812"/>
              <a:gd name="T34" fmla="*/ 2147483647 w 1144"/>
              <a:gd name="T35" fmla="*/ 2147483647 h 812"/>
              <a:gd name="T36" fmla="*/ 2147483647 w 1144"/>
              <a:gd name="T37" fmla="*/ 2147483647 h 812"/>
              <a:gd name="T38" fmla="*/ 2147483647 w 1144"/>
              <a:gd name="T39" fmla="*/ 2147483647 h 812"/>
              <a:gd name="T40" fmla="*/ 2147483647 w 1144"/>
              <a:gd name="T41" fmla="*/ 2147483647 h 812"/>
              <a:gd name="T42" fmla="*/ 2147483647 w 1144"/>
              <a:gd name="T43" fmla="*/ 2147483647 h 812"/>
              <a:gd name="T44" fmla="*/ 2147483647 w 1144"/>
              <a:gd name="T45" fmla="*/ 2147483647 h 812"/>
              <a:gd name="T46" fmla="*/ 2147483647 w 1144"/>
              <a:gd name="T47" fmla="*/ 2147483647 h 812"/>
              <a:gd name="T48" fmla="*/ 2147483647 w 1144"/>
              <a:gd name="T49" fmla="*/ 2147483647 h 812"/>
              <a:gd name="T50" fmla="*/ 2147483647 w 1144"/>
              <a:gd name="T51" fmla="*/ 2147483647 h 812"/>
              <a:gd name="T52" fmla="*/ 2147483647 w 1144"/>
              <a:gd name="T53" fmla="*/ 2147483647 h 812"/>
              <a:gd name="T54" fmla="*/ 2147483647 w 1144"/>
              <a:gd name="T55" fmla="*/ 2147483647 h 8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44"/>
              <a:gd name="T85" fmla="*/ 0 h 812"/>
              <a:gd name="T86" fmla="*/ 1144 w 1144"/>
              <a:gd name="T87" fmla="*/ 812 h 81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44" h="812">
                <a:moveTo>
                  <a:pt x="0" y="720"/>
                </a:moveTo>
                <a:cubicBezTo>
                  <a:pt x="74" y="711"/>
                  <a:pt x="150" y="717"/>
                  <a:pt x="224" y="724"/>
                </a:cubicBezTo>
                <a:cubicBezTo>
                  <a:pt x="259" y="721"/>
                  <a:pt x="294" y="722"/>
                  <a:pt x="328" y="716"/>
                </a:cubicBezTo>
                <a:cubicBezTo>
                  <a:pt x="333" y="715"/>
                  <a:pt x="350" y="680"/>
                  <a:pt x="352" y="676"/>
                </a:cubicBezTo>
                <a:cubicBezTo>
                  <a:pt x="372" y="652"/>
                  <a:pt x="345" y="676"/>
                  <a:pt x="368" y="660"/>
                </a:cubicBezTo>
                <a:cubicBezTo>
                  <a:pt x="374" y="651"/>
                  <a:pt x="379" y="635"/>
                  <a:pt x="396" y="652"/>
                </a:cubicBezTo>
                <a:cubicBezTo>
                  <a:pt x="402" y="658"/>
                  <a:pt x="415" y="710"/>
                  <a:pt x="424" y="712"/>
                </a:cubicBezTo>
                <a:cubicBezTo>
                  <a:pt x="445" y="717"/>
                  <a:pt x="467" y="715"/>
                  <a:pt x="488" y="716"/>
                </a:cubicBezTo>
                <a:cubicBezTo>
                  <a:pt x="498" y="746"/>
                  <a:pt x="498" y="778"/>
                  <a:pt x="508" y="808"/>
                </a:cubicBezTo>
                <a:cubicBezTo>
                  <a:pt x="520" y="773"/>
                  <a:pt x="513" y="736"/>
                  <a:pt x="520" y="700"/>
                </a:cubicBezTo>
                <a:cubicBezTo>
                  <a:pt x="523" y="579"/>
                  <a:pt x="527" y="456"/>
                  <a:pt x="544" y="336"/>
                </a:cubicBezTo>
                <a:cubicBezTo>
                  <a:pt x="546" y="290"/>
                  <a:pt x="542" y="227"/>
                  <a:pt x="556" y="184"/>
                </a:cubicBezTo>
                <a:cubicBezTo>
                  <a:pt x="552" y="0"/>
                  <a:pt x="562" y="414"/>
                  <a:pt x="556" y="496"/>
                </a:cubicBezTo>
                <a:cubicBezTo>
                  <a:pt x="559" y="599"/>
                  <a:pt x="556" y="628"/>
                  <a:pt x="564" y="708"/>
                </a:cubicBezTo>
                <a:cubicBezTo>
                  <a:pt x="567" y="743"/>
                  <a:pt x="576" y="812"/>
                  <a:pt x="576" y="812"/>
                </a:cubicBezTo>
                <a:cubicBezTo>
                  <a:pt x="615" y="804"/>
                  <a:pt x="627" y="763"/>
                  <a:pt x="648" y="732"/>
                </a:cubicBezTo>
                <a:cubicBezTo>
                  <a:pt x="653" y="724"/>
                  <a:pt x="659" y="716"/>
                  <a:pt x="664" y="708"/>
                </a:cubicBezTo>
                <a:cubicBezTo>
                  <a:pt x="667" y="704"/>
                  <a:pt x="672" y="696"/>
                  <a:pt x="672" y="696"/>
                </a:cubicBezTo>
                <a:cubicBezTo>
                  <a:pt x="675" y="704"/>
                  <a:pt x="685" y="684"/>
                  <a:pt x="688" y="692"/>
                </a:cubicBezTo>
                <a:cubicBezTo>
                  <a:pt x="693" y="690"/>
                  <a:pt x="700" y="690"/>
                  <a:pt x="704" y="684"/>
                </a:cubicBezTo>
                <a:cubicBezTo>
                  <a:pt x="704" y="683"/>
                  <a:pt x="710" y="659"/>
                  <a:pt x="712" y="656"/>
                </a:cubicBezTo>
                <a:cubicBezTo>
                  <a:pt x="719" y="647"/>
                  <a:pt x="741" y="642"/>
                  <a:pt x="748" y="640"/>
                </a:cubicBezTo>
                <a:cubicBezTo>
                  <a:pt x="752" y="639"/>
                  <a:pt x="760" y="636"/>
                  <a:pt x="760" y="636"/>
                </a:cubicBezTo>
                <a:cubicBezTo>
                  <a:pt x="791" y="637"/>
                  <a:pt x="806" y="639"/>
                  <a:pt x="836" y="644"/>
                </a:cubicBezTo>
                <a:cubicBezTo>
                  <a:pt x="848" y="646"/>
                  <a:pt x="845" y="674"/>
                  <a:pt x="860" y="712"/>
                </a:cubicBezTo>
                <a:cubicBezTo>
                  <a:pt x="863" y="720"/>
                  <a:pt x="884" y="720"/>
                  <a:pt x="884" y="720"/>
                </a:cubicBezTo>
                <a:cubicBezTo>
                  <a:pt x="919" y="716"/>
                  <a:pt x="953" y="711"/>
                  <a:pt x="988" y="708"/>
                </a:cubicBezTo>
                <a:cubicBezTo>
                  <a:pt x="1066" y="712"/>
                  <a:pt x="1112" y="708"/>
                  <a:pt x="1144" y="708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2771775" y="1498600"/>
            <a:ext cx="3473450" cy="457200"/>
            <a:chOff x="1746" y="944"/>
            <a:chExt cx="2188" cy="288"/>
          </a:xfrm>
        </p:grpSpPr>
        <p:sp>
          <p:nvSpPr>
            <p:cNvPr id="13345" name="Line 5"/>
            <p:cNvSpPr>
              <a:spLocks noChangeShapeType="1"/>
            </p:cNvSpPr>
            <p:nvPr/>
          </p:nvSpPr>
          <p:spPr bwMode="auto">
            <a:xfrm>
              <a:off x="1746" y="1226"/>
              <a:ext cx="2188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6" name="Text Box 6"/>
            <p:cNvSpPr txBox="1">
              <a:spLocks noChangeArrowheads="1"/>
            </p:cNvSpPr>
            <p:nvPr/>
          </p:nvSpPr>
          <p:spPr bwMode="auto">
            <a:xfrm>
              <a:off x="2569" y="944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</a:rPr>
                <a:t>100%</a:t>
              </a:r>
            </a:p>
          </p:txBody>
        </p:sp>
      </p:grpSp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2595563" y="1484313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6030913" y="1484313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1195388" y="2478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192463" y="2425700"/>
            <a:ext cx="2667000" cy="519113"/>
            <a:chOff x="2016" y="1791"/>
            <a:chExt cx="1680" cy="327"/>
          </a:xfrm>
        </p:grpSpPr>
        <p:sp>
          <p:nvSpPr>
            <p:cNvPr id="13343" name="Line 27"/>
            <p:cNvSpPr>
              <a:spLocks noChangeShapeType="1"/>
            </p:cNvSpPr>
            <p:nvPr/>
          </p:nvSpPr>
          <p:spPr bwMode="auto">
            <a:xfrm>
              <a:off x="2016" y="2112"/>
              <a:ext cx="1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44" name="Text Box 28"/>
            <p:cNvSpPr txBox="1">
              <a:spLocks noChangeArrowheads="1"/>
            </p:cNvSpPr>
            <p:nvPr/>
          </p:nvSpPr>
          <p:spPr bwMode="auto">
            <a:xfrm>
              <a:off x="2341" y="1791"/>
              <a:ext cx="9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2800">
                  <a:solidFill>
                    <a:schemeClr val="bg1"/>
                  </a:solidFill>
                  <a:latin typeface="Calibri" panose="020F0502020204030204" pitchFamily="34" charset="0"/>
                </a:rPr>
                <a:t>Step 10%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051175" y="2924175"/>
            <a:ext cx="763588" cy="612775"/>
            <a:chOff x="1922" y="1874"/>
            <a:chExt cx="481" cy="386"/>
          </a:xfrm>
        </p:grpSpPr>
        <p:sp>
          <p:nvSpPr>
            <p:cNvPr id="13341" name="Text Box 12"/>
            <p:cNvSpPr txBox="1">
              <a:spLocks noChangeArrowheads="1"/>
            </p:cNvSpPr>
            <p:nvPr/>
          </p:nvSpPr>
          <p:spPr bwMode="auto">
            <a:xfrm>
              <a:off x="1922" y="1874"/>
              <a:ext cx="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</a:rPr>
                <a:t>25%</a:t>
              </a:r>
            </a:p>
          </p:txBody>
        </p:sp>
        <p:sp>
          <p:nvSpPr>
            <p:cNvPr id="13342" name="Line 45"/>
            <p:cNvSpPr>
              <a:spLocks noChangeShapeType="1"/>
            </p:cNvSpPr>
            <p:nvPr/>
          </p:nvSpPr>
          <p:spPr bwMode="auto">
            <a:xfrm>
              <a:off x="2103" y="2124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84788" y="2924175"/>
            <a:ext cx="746125" cy="612775"/>
            <a:chOff x="3334" y="2137"/>
            <a:chExt cx="470" cy="386"/>
          </a:xfrm>
        </p:grpSpPr>
        <p:sp>
          <p:nvSpPr>
            <p:cNvPr id="13339" name="Text Box 15"/>
            <p:cNvSpPr txBox="1">
              <a:spLocks noChangeArrowheads="1"/>
            </p:cNvSpPr>
            <p:nvPr/>
          </p:nvSpPr>
          <p:spPr bwMode="auto">
            <a:xfrm>
              <a:off x="3334" y="2137"/>
              <a:ext cx="4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</a:rPr>
                <a:t>95%</a:t>
              </a:r>
            </a:p>
          </p:txBody>
        </p:sp>
        <p:sp>
          <p:nvSpPr>
            <p:cNvPr id="13340" name="Line 46"/>
            <p:cNvSpPr>
              <a:spLocks noChangeShapeType="1"/>
            </p:cNvSpPr>
            <p:nvPr/>
          </p:nvSpPr>
          <p:spPr bwMode="auto">
            <a:xfrm>
              <a:off x="3525" y="2387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3486150" y="4249738"/>
            <a:ext cx="2273300" cy="2003425"/>
            <a:chOff x="2196" y="2677"/>
            <a:chExt cx="1432" cy="1262"/>
          </a:xfrm>
        </p:grpSpPr>
        <p:sp>
          <p:nvSpPr>
            <p:cNvPr id="13333" name="Text Box 23"/>
            <p:cNvSpPr txBox="1">
              <a:spLocks noChangeArrowheads="1"/>
            </p:cNvSpPr>
            <p:nvPr/>
          </p:nvSpPr>
          <p:spPr bwMode="auto">
            <a:xfrm>
              <a:off x="2196" y="3612"/>
              <a:ext cx="1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2800">
                  <a:solidFill>
                    <a:schemeClr val="bg1"/>
                  </a:solidFill>
                  <a:latin typeface="Calibri" panose="020F0502020204030204" pitchFamily="34" charset="0"/>
                </a:rPr>
                <a:t>~ End-Diastole</a:t>
              </a:r>
            </a:p>
          </p:txBody>
        </p:sp>
        <p:grpSp>
          <p:nvGrpSpPr>
            <p:cNvPr id="13334" name="Group 63"/>
            <p:cNvGrpSpPr>
              <a:grpSpLocks/>
            </p:cNvGrpSpPr>
            <p:nvPr/>
          </p:nvGrpSpPr>
          <p:grpSpPr bwMode="auto">
            <a:xfrm>
              <a:off x="2504" y="2677"/>
              <a:ext cx="815" cy="938"/>
              <a:chOff x="2504" y="2677"/>
              <a:chExt cx="815" cy="938"/>
            </a:xfrm>
          </p:grpSpPr>
          <p:grpSp>
            <p:nvGrpSpPr>
              <p:cNvPr id="13335" name="Group 54"/>
              <p:cNvGrpSpPr>
                <a:grpSpLocks/>
              </p:cNvGrpSpPr>
              <p:nvPr/>
            </p:nvGrpSpPr>
            <p:grpSpPr bwMode="auto">
              <a:xfrm>
                <a:off x="2504" y="2858"/>
                <a:ext cx="815" cy="757"/>
                <a:chOff x="3169" y="3024"/>
                <a:chExt cx="815" cy="757"/>
              </a:xfrm>
            </p:grpSpPr>
            <p:pic>
              <p:nvPicPr>
                <p:cNvPr id="13337" name="Picture 19" descr="IM00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9" y="3024"/>
                  <a:ext cx="815" cy="7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38" name="Oval 21"/>
                <p:cNvSpPr>
                  <a:spLocks noChangeArrowheads="1"/>
                </p:cNvSpPr>
                <p:nvPr/>
              </p:nvSpPr>
              <p:spPr bwMode="auto">
                <a:xfrm>
                  <a:off x="3552" y="3168"/>
                  <a:ext cx="388" cy="355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4000">
                    <a:solidFill>
                      <a:schemeClr val="bg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3336" name="Line 56"/>
              <p:cNvSpPr>
                <a:spLocks noChangeShapeType="1"/>
              </p:cNvSpPr>
              <p:nvPr/>
            </p:nvSpPr>
            <p:spPr bwMode="auto">
              <a:xfrm rot="10800000">
                <a:off x="2912" y="2677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4303713" y="2924175"/>
            <a:ext cx="746125" cy="612775"/>
            <a:chOff x="3334" y="2137"/>
            <a:chExt cx="470" cy="386"/>
          </a:xfrm>
        </p:grpSpPr>
        <p:sp>
          <p:nvSpPr>
            <p:cNvPr id="13331" name="Text Box 15"/>
            <p:cNvSpPr txBox="1">
              <a:spLocks noChangeArrowheads="1"/>
            </p:cNvSpPr>
            <p:nvPr/>
          </p:nvSpPr>
          <p:spPr bwMode="auto">
            <a:xfrm>
              <a:off x="3334" y="2137"/>
              <a:ext cx="4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</a:rPr>
                <a:t>65%</a:t>
              </a:r>
            </a:p>
          </p:txBody>
        </p:sp>
        <p:sp>
          <p:nvSpPr>
            <p:cNvPr id="13332" name="Line 61"/>
            <p:cNvSpPr>
              <a:spLocks noChangeShapeType="1"/>
            </p:cNvSpPr>
            <p:nvPr/>
          </p:nvSpPr>
          <p:spPr bwMode="auto">
            <a:xfrm>
              <a:off x="3525" y="2387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nimBg="1"/>
      <p:bldP spid="2560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         </a:t>
            </a:r>
            <a:r>
              <a:rPr lang="en-US" b="1" smtClean="0">
                <a:solidFill>
                  <a:srgbClr val="FFFF00"/>
                </a:solidFill>
                <a:latin typeface="Calibri" panose="020F0502020204030204" pitchFamily="34" charset="0"/>
              </a:rPr>
              <a:t>ECG Gating 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14340" name="Picture 2" descr="F:\RBHT Backup 011207\Cardiac CT MD\Presentations\CT technical 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843915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29600" cy="1143000"/>
          </a:xfrm>
        </p:spPr>
        <p:txBody>
          <a:bodyPr anchorCtr="1"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Spectrum of Coronary Artery Disease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"/>
          <a:stretch>
            <a:fillRect/>
          </a:stretch>
        </p:blipFill>
        <p:spPr>
          <a:xfrm>
            <a:off x="568325" y="1757363"/>
            <a:ext cx="8007350" cy="4211637"/>
          </a:xfr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57563" y="1571625"/>
            <a:ext cx="5072062" cy="4286250"/>
            <a:chOff x="3357554" y="1571612"/>
            <a:chExt cx="5072098" cy="4286280"/>
          </a:xfrm>
        </p:grpSpPr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3357554" y="2143116"/>
              <a:ext cx="5072098" cy="371477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b="1">
                <a:latin typeface="Calibri" panose="020F0502020204030204" pitchFamily="34" charset="0"/>
              </a:endParaRPr>
            </a:p>
          </p:txBody>
        </p:sp>
        <p:sp>
          <p:nvSpPr>
            <p:cNvPr id="15369" name="TextBox 5"/>
            <p:cNvSpPr txBox="1">
              <a:spLocks noChangeArrowheads="1"/>
            </p:cNvSpPr>
            <p:nvPr/>
          </p:nvSpPr>
          <p:spPr bwMode="auto">
            <a:xfrm>
              <a:off x="7358082" y="1571612"/>
              <a:ext cx="1071570" cy="4953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sz="2400" b="1">
                  <a:solidFill>
                    <a:srgbClr val="FF0000"/>
                  </a:solidFill>
                  <a:latin typeface="Calibri" panose="020F0502020204030204" pitchFamily="34" charset="0"/>
                </a:rPr>
                <a:t>CT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29313" y="2214563"/>
            <a:ext cx="2428875" cy="3571875"/>
            <a:chOff x="6072198" y="2214554"/>
            <a:chExt cx="2286016" cy="3571900"/>
          </a:xfrm>
        </p:grpSpPr>
        <p:sp>
          <p:nvSpPr>
            <p:cNvPr id="9" name="Rectangle 8"/>
            <p:cNvSpPr/>
            <p:nvPr/>
          </p:nvSpPr>
          <p:spPr bwMode="auto">
            <a:xfrm>
              <a:off x="6072198" y="2214554"/>
              <a:ext cx="2286016" cy="3571900"/>
            </a:xfrm>
            <a:prstGeom prst="rect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15206" y="5214950"/>
              <a:ext cx="999572" cy="495303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400" b="1" smtClean="0">
                  <a:solidFill>
                    <a:srgbClr val="0000CC"/>
                  </a:solidFill>
                  <a:latin typeface="Calibri" pitchFamily="34" charset="0"/>
                </a:rPr>
                <a:t>MPS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MDCT coronary angiography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1268413"/>
            <a:ext cx="4038600" cy="2665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>
                <a:solidFill>
                  <a:schemeClr val="bg1"/>
                </a:solidFill>
              </a:rPr>
              <a:t>2. Coronary calcium scan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en-GB" sz="2000" smtClean="0">
              <a:solidFill>
                <a:srgbClr val="FFFF00"/>
              </a:solidFill>
            </a:endParaRPr>
          </a:p>
          <a:p>
            <a:pPr eaLnBrk="1" hangingPunct="1"/>
            <a:endParaRPr lang="en-GB" sz="2400" smtClean="0"/>
          </a:p>
        </p:txBody>
      </p:sp>
      <p:sp>
        <p:nvSpPr>
          <p:cNvPr id="16389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>
                <a:solidFill>
                  <a:schemeClr val="bg1"/>
                </a:solidFill>
              </a:rPr>
              <a:t>4. Main CT coronary angiogram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05263"/>
            <a:ext cx="4038600" cy="2120900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GB" sz="2000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endParaRPr lang="en-GB" sz="2400" smtClean="0">
              <a:solidFill>
                <a:srgbClr val="FFFF00"/>
              </a:solidFill>
            </a:endParaRPr>
          </a:p>
          <a:p>
            <a:pPr lvl="1" eaLnBrk="1" hangingPunct="1"/>
            <a:endParaRPr lang="en-GB" sz="2400" smtClean="0">
              <a:solidFill>
                <a:srgbClr val="FFFF00"/>
              </a:solidFill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395288" y="1341438"/>
            <a:ext cx="40386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0825" y="4076700"/>
            <a:ext cx="4038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000">
                <a:solidFill>
                  <a:schemeClr val="bg1"/>
                </a:solidFill>
              </a:rPr>
              <a:t>3. Test bolus/tracking</a:t>
            </a:r>
          </a:p>
        </p:txBody>
      </p:sp>
      <p:pic>
        <p:nvPicPr>
          <p:cNvPr id="16393" name="Picture 12" descr="Figure 1 - coronary calcium sco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Figure 1 - MDCT Angi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323850" y="1412875"/>
            <a:ext cx="4038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000">
                <a:solidFill>
                  <a:schemeClr val="bg1"/>
                </a:solidFill>
              </a:rPr>
              <a:t>1. Scout</a:t>
            </a:r>
          </a:p>
        </p:txBody>
      </p:sp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21684" r="10956" b="5502"/>
          <a:stretch>
            <a:fillRect/>
          </a:stretch>
        </p:blipFill>
        <p:spPr bwMode="auto">
          <a:xfrm>
            <a:off x="179388" y="4581525"/>
            <a:ext cx="21605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70413"/>
            <a:ext cx="21590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 descr="topog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2014537" cy="2143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Content Placeholder 1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Coronary Artery Calcium Scoring</a:t>
            </a:r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611188" y="1557338"/>
            <a:ext cx="8208962" cy="3890962"/>
            <a:chOff x="385" y="1389"/>
            <a:chExt cx="5171" cy="2451"/>
          </a:xfrm>
        </p:grpSpPr>
        <p:grpSp>
          <p:nvGrpSpPr>
            <p:cNvPr id="17412" name="Group 8"/>
            <p:cNvGrpSpPr>
              <a:grpSpLocks/>
            </p:cNvGrpSpPr>
            <p:nvPr/>
          </p:nvGrpSpPr>
          <p:grpSpPr bwMode="auto">
            <a:xfrm>
              <a:off x="386" y="1389"/>
              <a:ext cx="4987" cy="1848"/>
              <a:chOff x="249" y="1389"/>
              <a:chExt cx="5187" cy="1848"/>
            </a:xfrm>
          </p:grpSpPr>
          <p:pic>
            <p:nvPicPr>
              <p:cNvPr id="1742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389"/>
                <a:ext cx="1740" cy="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1389"/>
                <a:ext cx="1740" cy="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389"/>
                <a:ext cx="1740" cy="1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13" name="Line 9"/>
            <p:cNvSpPr>
              <a:spLocks noChangeShapeType="1"/>
            </p:cNvSpPr>
            <p:nvPr/>
          </p:nvSpPr>
          <p:spPr bwMode="auto">
            <a:xfrm flipV="1">
              <a:off x="1156" y="2568"/>
              <a:ext cx="1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" name="Line 10"/>
            <p:cNvSpPr>
              <a:spLocks noChangeShapeType="1"/>
            </p:cNvSpPr>
            <p:nvPr/>
          </p:nvSpPr>
          <p:spPr bwMode="auto">
            <a:xfrm flipV="1">
              <a:off x="4694" y="2341"/>
              <a:ext cx="500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" name="Line 11"/>
            <p:cNvSpPr>
              <a:spLocks noChangeShapeType="1"/>
            </p:cNvSpPr>
            <p:nvPr/>
          </p:nvSpPr>
          <p:spPr bwMode="auto">
            <a:xfrm flipV="1">
              <a:off x="2880" y="2432"/>
              <a:ext cx="455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6" name="Text Box 12"/>
            <p:cNvSpPr txBox="1">
              <a:spLocks noChangeArrowheads="1"/>
            </p:cNvSpPr>
            <p:nvPr/>
          </p:nvSpPr>
          <p:spPr bwMode="auto">
            <a:xfrm>
              <a:off x="385" y="3317"/>
              <a:ext cx="158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</a:rPr>
                <a:t>Left Coronary Artery Main Stem</a:t>
              </a:r>
            </a:p>
          </p:txBody>
        </p:sp>
        <p:sp>
          <p:nvSpPr>
            <p:cNvPr id="17417" name="Text Box 13"/>
            <p:cNvSpPr txBox="1">
              <a:spLocks noChangeArrowheads="1"/>
            </p:cNvSpPr>
            <p:nvPr/>
          </p:nvSpPr>
          <p:spPr bwMode="auto">
            <a:xfrm>
              <a:off x="1927" y="3317"/>
              <a:ext cx="19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</a:rPr>
                <a:t>Proximal Left Anterior Descending Artery</a:t>
              </a:r>
            </a:p>
          </p:txBody>
        </p:sp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3606" y="3316"/>
              <a:ext cx="19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Calibri" panose="020F0502020204030204" pitchFamily="34" charset="0"/>
                </a:rPr>
                <a:t>Mid Left Anterior Descending Artery</a:t>
              </a:r>
            </a:p>
          </p:txBody>
        </p:sp>
        <p:sp>
          <p:nvSpPr>
            <p:cNvPr id="17419" name="Line 15"/>
            <p:cNvSpPr>
              <a:spLocks noChangeShapeType="1"/>
            </p:cNvSpPr>
            <p:nvPr/>
          </p:nvSpPr>
          <p:spPr bwMode="auto">
            <a:xfrm flipV="1">
              <a:off x="2971" y="2568"/>
              <a:ext cx="1678" cy="7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200" smtClean="0">
                <a:solidFill>
                  <a:srgbClr val="FFFF00"/>
                </a:solidFill>
              </a:rPr>
              <a:t>Coronary Calcium and Likelihood of Significant Stenosis</a:t>
            </a:r>
          </a:p>
        </p:txBody>
      </p:sp>
      <p:graphicFrame>
        <p:nvGraphicFramePr>
          <p:cNvPr id="161821" name="Group 29"/>
          <p:cNvGraphicFramePr>
            <a:graphicFrameLocks noGrp="1"/>
          </p:cNvGraphicFramePr>
          <p:nvPr>
            <p:ph type="tbl" idx="4294967295"/>
          </p:nvPr>
        </p:nvGraphicFramePr>
        <p:xfrm>
          <a:off x="457200" y="1600200"/>
          <a:ext cx="8229600" cy="43799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Score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Diagnosis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Clinical Interpretation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 identifiable atherosclerotic plaque. Very low cardio-vascular disease risk.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‘negative’ examination. Greater than 97% chance for absence of coronary artery disease.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1-10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plaque burden.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‘Significant’ coronary artery disease very unlikely.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11-100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Mild plaque burden.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Likely mild or minimal coronary stenosis.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101-400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Moderate plaque burden.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Moderate non-obstructive coronary artery disease highly likely.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Over 400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Extensive plaque burden.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High likelihood of at least one ‘significant’ coronary stenosis.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5840"/>
          <p:cNvSpPr txBox="1">
            <a:spLocks noChangeArrowheads="1"/>
          </p:cNvSpPr>
          <p:nvPr/>
        </p:nvSpPr>
        <p:spPr bwMode="auto">
          <a:xfrm>
            <a:off x="971550" y="1628775"/>
            <a:ext cx="3960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</a:rPr>
              <a:t> 10,377 asymptomatic subjects, mean follow-up 5 years</a:t>
            </a:r>
            <a:endParaRPr lang="en-GB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chemeClr val="hlink"/>
              </a:buClr>
              <a:buFontTx/>
              <a:buChar char="•"/>
            </a:pPr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</a:rPr>
              <a:t> Calcium score independent predictor and incremental to risk factors</a:t>
            </a:r>
          </a:p>
        </p:txBody>
      </p:sp>
      <p:sp>
        <p:nvSpPr>
          <p:cNvPr id="19459" name="TextBox 35841"/>
          <p:cNvSpPr txBox="1">
            <a:spLocks noChangeArrowheads="1"/>
          </p:cNvSpPr>
          <p:nvPr/>
        </p:nvSpPr>
        <p:spPr bwMode="auto">
          <a:xfrm>
            <a:off x="1493838" y="5210175"/>
            <a:ext cx="48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DM</a:t>
            </a:r>
          </a:p>
        </p:txBody>
      </p:sp>
      <p:sp>
        <p:nvSpPr>
          <p:cNvPr id="19460" name="TextBox 35842"/>
          <p:cNvSpPr txBox="1">
            <a:spLocks noChangeArrowheads="1"/>
          </p:cNvSpPr>
          <p:nvPr/>
        </p:nvSpPr>
        <p:spPr bwMode="auto">
          <a:xfrm>
            <a:off x="2060575" y="5210175"/>
            <a:ext cx="74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Smoke</a:t>
            </a:r>
          </a:p>
        </p:txBody>
      </p:sp>
      <p:sp>
        <p:nvSpPr>
          <p:cNvPr id="19461" name="TextBox 35843"/>
          <p:cNvSpPr txBox="1">
            <a:spLocks noChangeArrowheads="1"/>
          </p:cNvSpPr>
          <p:nvPr/>
        </p:nvSpPr>
        <p:spPr bwMode="auto">
          <a:xfrm>
            <a:off x="2844800" y="5210175"/>
            <a:ext cx="54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HTN</a:t>
            </a:r>
          </a:p>
        </p:txBody>
      </p:sp>
      <p:sp>
        <p:nvSpPr>
          <p:cNvPr id="19462" name="TextBox 35844"/>
          <p:cNvSpPr txBox="1">
            <a:spLocks noChangeArrowheads="1"/>
          </p:cNvSpPr>
          <p:nvPr/>
        </p:nvSpPr>
        <p:spPr bwMode="auto">
          <a:xfrm>
            <a:off x="3832225" y="5195888"/>
            <a:ext cx="893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 CCS &lt;10</a:t>
            </a:r>
          </a:p>
        </p:txBody>
      </p:sp>
      <p:sp>
        <p:nvSpPr>
          <p:cNvPr id="19463" name="TextBox 35845"/>
          <p:cNvSpPr txBox="1">
            <a:spLocks noChangeArrowheads="1"/>
          </p:cNvSpPr>
          <p:nvPr/>
        </p:nvSpPr>
        <p:spPr bwMode="auto">
          <a:xfrm>
            <a:off x="4773613" y="5443538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10-100</a:t>
            </a:r>
          </a:p>
        </p:txBody>
      </p:sp>
      <p:sp>
        <p:nvSpPr>
          <p:cNvPr id="19464" name="TextBox 35846"/>
          <p:cNvSpPr txBox="1">
            <a:spLocks noChangeArrowheads="1"/>
          </p:cNvSpPr>
          <p:nvPr/>
        </p:nvSpPr>
        <p:spPr bwMode="auto">
          <a:xfrm>
            <a:off x="5489575" y="5194300"/>
            <a:ext cx="865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101-400</a:t>
            </a:r>
          </a:p>
        </p:txBody>
      </p:sp>
      <p:sp>
        <p:nvSpPr>
          <p:cNvPr id="19465" name="TextBox 35847"/>
          <p:cNvSpPr txBox="1">
            <a:spLocks noChangeArrowheads="1"/>
          </p:cNvSpPr>
          <p:nvPr/>
        </p:nvSpPr>
        <p:spPr bwMode="auto">
          <a:xfrm>
            <a:off x="6181725" y="5445125"/>
            <a:ext cx="96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401-1000</a:t>
            </a:r>
          </a:p>
        </p:txBody>
      </p:sp>
      <p:sp>
        <p:nvSpPr>
          <p:cNvPr id="19466" name="TextBox 35848"/>
          <p:cNvSpPr txBox="1">
            <a:spLocks noChangeArrowheads="1"/>
          </p:cNvSpPr>
          <p:nvPr/>
        </p:nvSpPr>
        <p:spPr bwMode="auto">
          <a:xfrm>
            <a:off x="6892925" y="519588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</a:rPr>
              <a:t>&gt;1000</a:t>
            </a:r>
          </a:p>
        </p:txBody>
      </p:sp>
      <p:sp>
        <p:nvSpPr>
          <p:cNvPr id="29708" name="Straight Connector 35850"/>
          <p:cNvSpPr>
            <a:spLocks noChangeShapeType="1"/>
          </p:cNvSpPr>
          <p:nvPr/>
        </p:nvSpPr>
        <p:spPr bwMode="auto">
          <a:xfrm>
            <a:off x="4459288" y="5103813"/>
            <a:ext cx="0" cy="133350"/>
          </a:xfrm>
          <a:prstGeom prst="line">
            <a:avLst/>
          </a:prstGeom>
          <a:noFill/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709" name="Straight Connector 35851"/>
          <p:cNvSpPr>
            <a:spLocks noChangeShapeType="1"/>
          </p:cNvSpPr>
          <p:nvPr/>
        </p:nvSpPr>
        <p:spPr bwMode="auto">
          <a:xfrm>
            <a:off x="5148263" y="5103813"/>
            <a:ext cx="0" cy="334962"/>
          </a:xfrm>
          <a:prstGeom prst="line">
            <a:avLst/>
          </a:prstGeom>
          <a:noFill/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710" name="Straight Connector 35852"/>
          <p:cNvSpPr>
            <a:spLocks noChangeShapeType="1"/>
          </p:cNvSpPr>
          <p:nvPr/>
        </p:nvSpPr>
        <p:spPr bwMode="auto">
          <a:xfrm>
            <a:off x="5842000" y="5103813"/>
            <a:ext cx="0" cy="133350"/>
          </a:xfrm>
          <a:prstGeom prst="line">
            <a:avLst/>
          </a:prstGeom>
          <a:noFill/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711" name="Straight Connector 35853"/>
          <p:cNvSpPr>
            <a:spLocks noChangeShapeType="1"/>
          </p:cNvSpPr>
          <p:nvPr/>
        </p:nvSpPr>
        <p:spPr bwMode="auto">
          <a:xfrm>
            <a:off x="6534150" y="5103813"/>
            <a:ext cx="0" cy="334962"/>
          </a:xfrm>
          <a:prstGeom prst="line">
            <a:avLst/>
          </a:prstGeom>
          <a:noFill/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712" name="Straight Connector 35854"/>
          <p:cNvSpPr>
            <a:spLocks noChangeShapeType="1"/>
          </p:cNvSpPr>
          <p:nvPr/>
        </p:nvSpPr>
        <p:spPr bwMode="auto">
          <a:xfrm>
            <a:off x="7227888" y="5103813"/>
            <a:ext cx="0" cy="133350"/>
          </a:xfrm>
          <a:prstGeom prst="line">
            <a:avLst/>
          </a:prstGeom>
          <a:noFill/>
          <a:ln w="25400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9715" name="Rectangle 35857"/>
          <p:cNvSpPr>
            <a:spLocks noChangeArrowheads="1"/>
          </p:cNvSpPr>
          <p:nvPr/>
        </p:nvSpPr>
        <p:spPr bwMode="auto">
          <a:xfrm>
            <a:off x="1516063" y="4484688"/>
            <a:ext cx="461962" cy="601662"/>
          </a:xfrm>
          <a:prstGeom prst="rect">
            <a:avLst/>
          </a:prstGeom>
          <a:solidFill>
            <a:srgbClr val="3366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716" name="Rectangle 35858"/>
          <p:cNvSpPr>
            <a:spLocks noChangeArrowheads="1"/>
          </p:cNvSpPr>
          <p:nvPr/>
        </p:nvSpPr>
        <p:spPr bwMode="auto">
          <a:xfrm>
            <a:off x="2205038" y="4640263"/>
            <a:ext cx="461962" cy="446087"/>
          </a:xfrm>
          <a:prstGeom prst="rect">
            <a:avLst/>
          </a:prstGeom>
          <a:solidFill>
            <a:srgbClr val="3366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717" name="Rectangle 35859"/>
          <p:cNvSpPr>
            <a:spLocks noChangeArrowheads="1"/>
          </p:cNvSpPr>
          <p:nvPr/>
        </p:nvSpPr>
        <p:spPr bwMode="auto">
          <a:xfrm>
            <a:off x="2892425" y="4640263"/>
            <a:ext cx="452438" cy="446087"/>
          </a:xfrm>
          <a:prstGeom prst="rect">
            <a:avLst/>
          </a:prstGeom>
          <a:solidFill>
            <a:srgbClr val="3366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718" name="Rectangle 35860"/>
          <p:cNvSpPr>
            <a:spLocks noChangeArrowheads="1"/>
          </p:cNvSpPr>
          <p:nvPr/>
        </p:nvSpPr>
        <p:spPr bwMode="auto">
          <a:xfrm>
            <a:off x="4257675" y="4864100"/>
            <a:ext cx="463550" cy="222250"/>
          </a:xfrm>
          <a:prstGeom prst="rect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719" name="Rectangle 35861"/>
          <p:cNvSpPr>
            <a:spLocks noChangeArrowheads="1"/>
          </p:cNvSpPr>
          <p:nvPr/>
        </p:nvSpPr>
        <p:spPr bwMode="auto">
          <a:xfrm>
            <a:off x="4946650" y="4533900"/>
            <a:ext cx="461963" cy="55245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720" name="Rectangle 35862"/>
          <p:cNvSpPr>
            <a:spLocks noChangeArrowheads="1"/>
          </p:cNvSpPr>
          <p:nvPr/>
        </p:nvSpPr>
        <p:spPr bwMode="auto">
          <a:xfrm>
            <a:off x="5634038" y="4281488"/>
            <a:ext cx="452437" cy="804862"/>
          </a:xfrm>
          <a:prstGeom prst="rect">
            <a:avLst/>
          </a:prstGeom>
          <a:solidFill>
            <a:srgbClr val="0080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721" name="Rectangle 35863"/>
          <p:cNvSpPr>
            <a:spLocks noChangeArrowheads="1"/>
          </p:cNvSpPr>
          <p:nvPr/>
        </p:nvSpPr>
        <p:spPr bwMode="auto">
          <a:xfrm>
            <a:off x="6311900" y="3708400"/>
            <a:ext cx="461963" cy="1377950"/>
          </a:xfrm>
          <a:prstGeom prst="rect">
            <a:avLst/>
          </a:prstGeom>
          <a:solidFill>
            <a:srgbClr val="C0C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722" name="Rectangle 35864"/>
          <p:cNvSpPr>
            <a:spLocks noChangeArrowheads="1"/>
          </p:cNvSpPr>
          <p:nvPr/>
        </p:nvSpPr>
        <p:spPr bwMode="auto">
          <a:xfrm>
            <a:off x="7000875" y="2347913"/>
            <a:ext cx="461963" cy="2738437"/>
          </a:xfrm>
          <a:prstGeom prst="rect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9480" name="Straight Connector 35865"/>
          <p:cNvSpPr>
            <a:spLocks noChangeShapeType="1"/>
          </p:cNvSpPr>
          <p:nvPr/>
        </p:nvSpPr>
        <p:spPr bwMode="auto">
          <a:xfrm>
            <a:off x="1403350" y="5086350"/>
            <a:ext cx="61722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1" name="Straight Connector 35866"/>
          <p:cNvSpPr>
            <a:spLocks noChangeShapeType="1"/>
          </p:cNvSpPr>
          <p:nvPr/>
        </p:nvSpPr>
        <p:spPr bwMode="auto">
          <a:xfrm flipV="1">
            <a:off x="1403350" y="5086350"/>
            <a:ext cx="1588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2" name="Straight Connector 35867"/>
          <p:cNvSpPr>
            <a:spLocks noChangeShapeType="1"/>
          </p:cNvSpPr>
          <p:nvPr/>
        </p:nvSpPr>
        <p:spPr bwMode="auto">
          <a:xfrm flipV="1">
            <a:off x="2090738" y="5086350"/>
            <a:ext cx="1587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3" name="Straight Connector 35868"/>
          <p:cNvSpPr>
            <a:spLocks noChangeShapeType="1"/>
          </p:cNvSpPr>
          <p:nvPr/>
        </p:nvSpPr>
        <p:spPr bwMode="auto">
          <a:xfrm flipV="1">
            <a:off x="2779713" y="5086350"/>
            <a:ext cx="1587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4" name="Straight Connector 35869"/>
          <p:cNvSpPr>
            <a:spLocks noChangeShapeType="1"/>
          </p:cNvSpPr>
          <p:nvPr/>
        </p:nvSpPr>
        <p:spPr bwMode="auto">
          <a:xfrm flipV="1">
            <a:off x="3457575" y="5086350"/>
            <a:ext cx="1588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5" name="Straight Connector 35870"/>
          <p:cNvSpPr>
            <a:spLocks noChangeShapeType="1"/>
          </p:cNvSpPr>
          <p:nvPr/>
        </p:nvSpPr>
        <p:spPr bwMode="auto">
          <a:xfrm flipV="1">
            <a:off x="4144963" y="5086350"/>
            <a:ext cx="1587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6" name="Straight Connector 35871"/>
          <p:cNvSpPr>
            <a:spLocks noChangeShapeType="1"/>
          </p:cNvSpPr>
          <p:nvPr/>
        </p:nvSpPr>
        <p:spPr bwMode="auto">
          <a:xfrm flipV="1">
            <a:off x="4833938" y="5086350"/>
            <a:ext cx="1587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7" name="Straight Connector 35872"/>
          <p:cNvSpPr>
            <a:spLocks noChangeShapeType="1"/>
          </p:cNvSpPr>
          <p:nvPr/>
        </p:nvSpPr>
        <p:spPr bwMode="auto">
          <a:xfrm flipV="1">
            <a:off x="5521325" y="5086350"/>
            <a:ext cx="1588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8" name="Straight Connector 35873"/>
          <p:cNvSpPr>
            <a:spLocks noChangeShapeType="1"/>
          </p:cNvSpPr>
          <p:nvPr/>
        </p:nvSpPr>
        <p:spPr bwMode="auto">
          <a:xfrm flipV="1">
            <a:off x="6199188" y="5086350"/>
            <a:ext cx="1587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9" name="Straight Connector 35874"/>
          <p:cNvSpPr>
            <a:spLocks noChangeShapeType="1"/>
          </p:cNvSpPr>
          <p:nvPr/>
        </p:nvSpPr>
        <p:spPr bwMode="auto">
          <a:xfrm flipV="1">
            <a:off x="6886575" y="5086350"/>
            <a:ext cx="1588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0" name="Straight Connector 35875"/>
          <p:cNvSpPr>
            <a:spLocks noChangeShapeType="1"/>
          </p:cNvSpPr>
          <p:nvPr/>
        </p:nvSpPr>
        <p:spPr bwMode="auto">
          <a:xfrm flipV="1">
            <a:off x="7575550" y="5086350"/>
            <a:ext cx="1588" cy="492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1" name="Rectangle 35876"/>
          <p:cNvSpPr>
            <a:spLocks noChangeArrowheads="1"/>
          </p:cNvSpPr>
          <p:nvPr/>
        </p:nvSpPr>
        <p:spPr bwMode="auto">
          <a:xfrm>
            <a:off x="7045325" y="1989138"/>
            <a:ext cx="363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12.3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2" name="Rectangle 35877"/>
          <p:cNvSpPr>
            <a:spLocks noChangeArrowheads="1"/>
          </p:cNvSpPr>
          <p:nvPr/>
        </p:nvSpPr>
        <p:spPr bwMode="auto">
          <a:xfrm>
            <a:off x="6384925" y="3373438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6.2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3" name="Rectangle 35878"/>
          <p:cNvSpPr>
            <a:spLocks noChangeArrowheads="1"/>
          </p:cNvSpPr>
          <p:nvPr/>
        </p:nvSpPr>
        <p:spPr bwMode="auto">
          <a:xfrm>
            <a:off x="5737225" y="3927475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3.6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4" name="Rectangle 35879"/>
          <p:cNvSpPr>
            <a:spLocks noChangeArrowheads="1"/>
          </p:cNvSpPr>
          <p:nvPr/>
        </p:nvSpPr>
        <p:spPr bwMode="auto">
          <a:xfrm>
            <a:off x="5051425" y="4168775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2.5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5" name="Rectangle 35880"/>
          <p:cNvSpPr>
            <a:spLocks noChangeArrowheads="1"/>
          </p:cNvSpPr>
          <p:nvPr/>
        </p:nvSpPr>
        <p:spPr bwMode="auto">
          <a:xfrm>
            <a:off x="4421188" y="4519613"/>
            <a:ext cx="10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6" name="Rectangle 35881"/>
          <p:cNvSpPr>
            <a:spLocks noChangeArrowheads="1"/>
          </p:cNvSpPr>
          <p:nvPr/>
        </p:nvSpPr>
        <p:spPr bwMode="auto">
          <a:xfrm>
            <a:off x="3068638" y="4322763"/>
            <a:ext cx="10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7" name="Rectangle 35882"/>
          <p:cNvSpPr>
            <a:spLocks noChangeArrowheads="1"/>
          </p:cNvSpPr>
          <p:nvPr/>
        </p:nvSpPr>
        <p:spPr bwMode="auto">
          <a:xfrm>
            <a:off x="2390775" y="4322763"/>
            <a:ext cx="103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8" name="Rectangle 35883"/>
          <p:cNvSpPr>
            <a:spLocks noChangeArrowheads="1"/>
          </p:cNvSpPr>
          <p:nvPr/>
        </p:nvSpPr>
        <p:spPr bwMode="auto">
          <a:xfrm>
            <a:off x="1622425" y="4148138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</a:rPr>
              <a:t>2.7</a:t>
            </a:r>
            <a:endParaRPr lang="en-GB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9" name="Text Box 10"/>
          <p:cNvSpPr txBox="1">
            <a:spLocks noChangeArrowheads="1"/>
          </p:cNvSpPr>
          <p:nvPr/>
        </p:nvSpPr>
        <p:spPr bwMode="auto">
          <a:xfrm>
            <a:off x="6137275" y="6389688"/>
            <a:ext cx="265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sz="1400">
                <a:solidFill>
                  <a:srgbClr val="FFC000"/>
                </a:solidFill>
                <a:latin typeface="Calibri" panose="020F0502020204030204" pitchFamily="34" charset="0"/>
              </a:rPr>
              <a:t>Shaw LJ. Radiology 2003; 228: 826</a:t>
            </a:r>
          </a:p>
        </p:txBody>
      </p:sp>
      <p:sp>
        <p:nvSpPr>
          <p:cNvPr id="19500" name="Rectangle 49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Coronary Calcium Scoring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Limitations of Coronary Calcium Scoring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73238"/>
            <a:ext cx="79248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Measure of global atheroma burden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Cannot predict the location of discrete stenoses, only the likelihood of having at least one somewhere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Although calcium predicts risk in populations, it does not necessarily indicate individual vulnerability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The majority of data concerning coronary calcium scoring has come from predominantly male, asymptomatic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8453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1038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81525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coeurtransp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FF"/>
                </a:solidFill>
              </a:rPr>
              <a:t>The MDCT Angiography dataset</a:t>
            </a:r>
            <a:endParaRPr lang="en-US" sz="4000" smtClean="0">
              <a:solidFill>
                <a:srgbClr val="FFFFFF"/>
              </a:solidFill>
            </a:endParaRPr>
          </a:p>
        </p:txBody>
      </p:sp>
      <p:pic>
        <p:nvPicPr>
          <p:cNvPr id="9" name="Batch3D_SMELLIE^JAMES_20070326_000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otating heart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71625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Scope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714500"/>
            <a:ext cx="8086725" cy="37306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Cardiac Imaging </a:t>
            </a:r>
            <a:r>
              <a:rPr lang="en-GB" sz="2800" smtClean="0">
                <a:solidFill>
                  <a:schemeClr val="bg1"/>
                </a:solidFill>
                <a:latin typeface="Berlin Sans FB" panose="020E0602020502020306" pitchFamily="34" charset="0"/>
              </a:rPr>
              <a:t>–</a:t>
            </a:r>
            <a:r>
              <a:rPr lang="en-GB" sz="2800" smtClean="0">
                <a:solidFill>
                  <a:schemeClr val="bg1"/>
                </a:solidFill>
              </a:rPr>
              <a:t> Challenges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Coronary Artery Calcium Scoring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Coronary CT Angiography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Stents and Grafts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LV and RV Function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Valve Assessment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Extended Protocols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Reconstruction algorithms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Axial images (select best phase)</a:t>
            </a:r>
          </a:p>
        </p:txBody>
      </p:sp>
      <p:pic>
        <p:nvPicPr>
          <p:cNvPr id="12305" name="65%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565400"/>
            <a:ext cx="3816350" cy="3816350"/>
          </a:xfrm>
        </p:spPr>
      </p:pic>
      <p:pic>
        <p:nvPicPr>
          <p:cNvPr id="12307" name="95%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997200"/>
            <a:ext cx="3378200" cy="3378200"/>
          </a:xfrm>
        </p:spPr>
      </p:pic>
      <p:sp>
        <p:nvSpPr>
          <p:cNvPr id="22534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5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3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50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Reconstruction algorithms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Semi-automated to volume rendered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Crop and select coronary vessels</a:t>
            </a:r>
          </a:p>
        </p:txBody>
      </p:sp>
      <p:pic>
        <p:nvPicPr>
          <p:cNvPr id="23556" name="Picture 7" descr="rsm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2781300"/>
            <a:ext cx="3527425" cy="3527425"/>
          </a:xfrm>
        </p:spPr>
      </p:pic>
      <p:pic>
        <p:nvPicPr>
          <p:cNvPr id="23557" name="Picture 8" descr="rsm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2781300"/>
            <a:ext cx="3527425" cy="3527425"/>
          </a:xfrm>
        </p:spPr>
      </p:pic>
      <p:sp>
        <p:nvSpPr>
          <p:cNvPr id="23558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Reconstruction algorithms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700213"/>
            <a:ext cx="8424862" cy="45259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Multi-planar reformats (MPR) - assessment</a:t>
            </a:r>
          </a:p>
        </p:txBody>
      </p:sp>
      <p:pic>
        <p:nvPicPr>
          <p:cNvPr id="24580" name="Picture 8" descr="rsm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636838"/>
            <a:ext cx="3609975" cy="3609975"/>
          </a:xfrm>
        </p:spPr>
      </p:pic>
      <p:pic>
        <p:nvPicPr>
          <p:cNvPr id="24581" name="Picture 9" descr="rsm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781300"/>
            <a:ext cx="3241675" cy="3241675"/>
          </a:xfrm>
        </p:spPr>
      </p:pic>
      <p:sp>
        <p:nvSpPr>
          <p:cNvPr id="24582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7340600" cy="14700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The MDCT Angiography dataset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5400"/>
            <a:ext cx="7561262" cy="3743325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smtClean="0">
                <a:solidFill>
                  <a:srgbClr val="FFCC00"/>
                </a:solidFill>
              </a:rPr>
              <a:t>Coronary lumenography and anatomy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smtClean="0">
                <a:solidFill>
                  <a:srgbClr val="FFCC00"/>
                </a:solidFill>
              </a:rPr>
              <a:t>Cardiac morphology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smtClean="0">
                <a:solidFill>
                  <a:srgbClr val="FFCC00"/>
                </a:solidFill>
              </a:rPr>
              <a:t>Ventriculography (left)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smtClean="0">
                <a:solidFill>
                  <a:srgbClr val="FFCC00"/>
                </a:solidFill>
              </a:rPr>
              <a:t>Valve assessment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GB" sz="2400" smtClean="0">
                <a:solidFill>
                  <a:srgbClr val="FFCC00"/>
                </a:solidFill>
              </a:rPr>
              <a:t>First pass perfusion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endParaRPr lang="en-GB" sz="2400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FFCC00"/>
                </a:solidFill>
              </a:rPr>
              <a:t>All in the same 5-10 second breath-hold study</a:t>
            </a:r>
          </a:p>
          <a:p>
            <a:pPr marL="609600" indent="-609600" algn="l" eaLnBrk="1" hangingPunct="1">
              <a:lnSpc>
                <a:spcPct val="90000"/>
              </a:lnSpc>
            </a:pPr>
            <a:endParaRPr lang="en-GB" sz="2400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FFCC00"/>
                </a:solidFill>
              </a:rPr>
              <a:t>*No additional radiation burden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endParaRPr lang="en-GB" sz="2400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</a:pPr>
            <a:endParaRPr lang="en-GB" sz="2400" smtClean="0">
              <a:solidFill>
                <a:srgbClr val="FFCC00"/>
              </a:solidFill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8453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1038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81525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coeurtransp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atch3D_SMELLIE^JAMES_20070326_000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7340600" cy="14700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The MDCT Angiography dataset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5400"/>
            <a:ext cx="7561262" cy="3743325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FFCC00"/>
                </a:solidFill>
              </a:rPr>
              <a:t>Coronary lumenography and anatomy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FFCC00"/>
                </a:solidFill>
              </a:rPr>
              <a:t>Cardiac morphology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333333"/>
                </a:solidFill>
              </a:rPr>
              <a:t>Ventriculography (left)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333333"/>
                </a:solidFill>
              </a:rPr>
              <a:t>Valve assessment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333333"/>
                </a:solidFill>
              </a:rPr>
              <a:t>First pass perfusion</a:t>
            </a: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/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/>
            <a:endParaRPr lang="en-GB" smtClean="0">
              <a:solidFill>
                <a:srgbClr val="FFCC00"/>
              </a:solidFill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8453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1038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81525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coeurtransp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atch3D_SMELLIE^JAMES_20070326_000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4313"/>
            <a:ext cx="15478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33600"/>
            <a:ext cx="284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Harris RCA &amp; LCA MIP2 BrJ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7003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3" descr="Figure 13 - LM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33131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5"/>
          <p:cNvSpPr txBox="1">
            <a:spLocks noChangeArrowheads="1"/>
          </p:cNvSpPr>
          <p:nvPr/>
        </p:nvSpPr>
        <p:spPr bwMode="auto">
          <a:xfrm>
            <a:off x="571500" y="6286500"/>
            <a:ext cx="807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CC00"/>
                </a:solidFill>
              </a:rPr>
              <a:t>Nicol E D, Gatzoulis M A, Padley SP </a:t>
            </a:r>
            <a:r>
              <a:rPr lang="en-GB" i="1">
                <a:solidFill>
                  <a:srgbClr val="FFCC00"/>
                </a:solidFill>
              </a:rPr>
              <a:t>et al</a:t>
            </a:r>
            <a:r>
              <a:rPr lang="en-GB">
                <a:solidFill>
                  <a:srgbClr val="FFCC00"/>
                </a:solidFill>
              </a:rPr>
              <a:t>. </a:t>
            </a:r>
            <a:r>
              <a:rPr lang="en-GB" i="1">
                <a:solidFill>
                  <a:srgbClr val="FFCC00"/>
                </a:solidFill>
              </a:rPr>
              <a:t>Clin Radiol  </a:t>
            </a:r>
            <a:r>
              <a:rPr lang="en-GB">
                <a:solidFill>
                  <a:srgbClr val="FFFF00"/>
                </a:solidFill>
              </a:rPr>
              <a:t>2007:</a:t>
            </a:r>
            <a:r>
              <a:rPr lang="en-GB" b="1">
                <a:solidFill>
                  <a:srgbClr val="FFFF00"/>
                </a:solidFill>
              </a:rPr>
              <a:t>62(6)</a:t>
            </a:r>
            <a:r>
              <a:rPr lang="en-GB">
                <a:solidFill>
                  <a:srgbClr val="FFFF00"/>
                </a:solidFill>
              </a:rPr>
              <a:t>:518-27. 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71500" y="5929313"/>
            <a:ext cx="821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FFCC00"/>
                </a:solidFill>
              </a:rPr>
              <a:t>Nicol E D, Lyne J, Rubens M </a:t>
            </a:r>
            <a:r>
              <a:rPr lang="en-GB" i="1">
                <a:solidFill>
                  <a:srgbClr val="FFCC00"/>
                </a:solidFill>
              </a:rPr>
              <a:t>et al</a:t>
            </a:r>
            <a:r>
              <a:rPr lang="en-GB">
                <a:solidFill>
                  <a:srgbClr val="FFCC00"/>
                </a:solidFill>
              </a:rPr>
              <a:t>. </a:t>
            </a:r>
            <a:r>
              <a:rPr lang="en-GB" i="1">
                <a:solidFill>
                  <a:srgbClr val="FFCC00"/>
                </a:solidFill>
              </a:rPr>
              <a:t> </a:t>
            </a:r>
            <a:r>
              <a:rPr lang="en-GB" i="1">
                <a:solidFill>
                  <a:srgbClr val="FFFF00"/>
                </a:solidFill>
              </a:rPr>
              <a:t>J Nucl Cardiol</a:t>
            </a:r>
            <a:r>
              <a:rPr lang="en-GB">
                <a:solidFill>
                  <a:srgbClr val="FFFF00"/>
                </a:solidFill>
              </a:rPr>
              <a:t> 2007;</a:t>
            </a:r>
            <a:r>
              <a:rPr lang="en-GB" b="1">
                <a:solidFill>
                  <a:srgbClr val="FFFF00"/>
                </a:solidFill>
              </a:rPr>
              <a:t>14(5)</a:t>
            </a:r>
            <a:r>
              <a:rPr lang="en-GB">
                <a:solidFill>
                  <a:srgbClr val="FFFF00"/>
                </a:solidFill>
              </a:rPr>
              <a:t>:715-8</a:t>
            </a:r>
          </a:p>
          <a:p>
            <a:pPr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Image Interpretation 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3408363" cy="44196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Axial Images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Raw data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2-D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Good road map</a:t>
            </a:r>
          </a:p>
          <a:p>
            <a:pPr lvl="1" eaLnBrk="1" hangingPunct="1"/>
            <a:r>
              <a:rPr lang="en-GB" smtClean="0">
                <a:solidFill>
                  <a:schemeClr val="bg1"/>
                </a:solidFill>
              </a:rPr>
              <a:t>Good for initial assessment of optimal phase</a:t>
            </a:r>
          </a:p>
        </p:txBody>
      </p:sp>
      <p:pic>
        <p:nvPicPr>
          <p:cNvPr id="28676" name="Picture 5" descr="Axial Ao Sinu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57338"/>
            <a:ext cx="4318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40425" y="4076700"/>
            <a:ext cx="576263" cy="1249363"/>
            <a:chOff x="3742" y="2568"/>
            <a:chExt cx="363" cy="787"/>
          </a:xfrm>
        </p:grpSpPr>
        <p:sp>
          <p:nvSpPr>
            <p:cNvPr id="28687" name="Line 6"/>
            <p:cNvSpPr>
              <a:spLocks noChangeShapeType="1"/>
            </p:cNvSpPr>
            <p:nvPr/>
          </p:nvSpPr>
          <p:spPr bwMode="auto">
            <a:xfrm flipV="1">
              <a:off x="3923" y="2568"/>
              <a:ext cx="45" cy="54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8" name="Text Box 10"/>
            <p:cNvSpPr txBox="1">
              <a:spLocks noChangeArrowheads="1"/>
            </p:cNvSpPr>
            <p:nvPr/>
          </p:nvSpPr>
          <p:spPr bwMode="auto">
            <a:xfrm>
              <a:off x="3742" y="3067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Calibri" panose="020F0502020204030204" pitchFamily="34" charset="0"/>
                </a:rPr>
                <a:t>Ao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164388" y="1989138"/>
            <a:ext cx="1152525" cy="647700"/>
            <a:chOff x="4513" y="1253"/>
            <a:chExt cx="726" cy="408"/>
          </a:xfrm>
        </p:grpSpPr>
        <p:sp>
          <p:nvSpPr>
            <p:cNvPr id="28685" name="Line 9"/>
            <p:cNvSpPr>
              <a:spLocks noChangeShapeType="1"/>
            </p:cNvSpPr>
            <p:nvPr/>
          </p:nvSpPr>
          <p:spPr bwMode="auto">
            <a:xfrm flipH="1">
              <a:off x="4513" y="1525"/>
              <a:ext cx="317" cy="1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Text Box 11"/>
            <p:cNvSpPr txBox="1">
              <a:spLocks noChangeArrowheads="1"/>
            </p:cNvSpPr>
            <p:nvPr/>
          </p:nvSpPr>
          <p:spPr bwMode="auto">
            <a:xfrm>
              <a:off x="4604" y="1253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Calibri" panose="020F0502020204030204" pitchFamily="34" charset="0"/>
                </a:rPr>
                <a:t>RVOT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019925" y="3860800"/>
            <a:ext cx="1008063" cy="1249363"/>
            <a:chOff x="4422" y="2432"/>
            <a:chExt cx="635" cy="787"/>
          </a:xfrm>
        </p:grpSpPr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H="1" flipV="1">
              <a:off x="4422" y="2432"/>
              <a:ext cx="272" cy="49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4513" y="2931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Calibri" panose="020F0502020204030204" pitchFamily="34" charset="0"/>
                </a:rPr>
                <a:t>LCA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43438" y="2276475"/>
            <a:ext cx="1079500" cy="720725"/>
            <a:chOff x="2925" y="1434"/>
            <a:chExt cx="680" cy="454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334" y="1661"/>
              <a:ext cx="271" cy="22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Text Box 13"/>
            <p:cNvSpPr txBox="1">
              <a:spLocks noChangeArrowheads="1"/>
            </p:cNvSpPr>
            <p:nvPr/>
          </p:nvSpPr>
          <p:spPr bwMode="auto">
            <a:xfrm>
              <a:off x="2925" y="1434"/>
              <a:ext cx="4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  <a:latin typeface="Calibri" panose="020F0502020204030204" pitchFamily="34" charset="0"/>
                </a:rPr>
                <a:t>RCA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Image 9 - Volume rendered image of normal left coronary circul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716088"/>
            <a:ext cx="36814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3960813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Volume-Rendered </a:t>
            </a:r>
            <a:r>
              <a:rPr lang="en-GB" smtClean="0">
                <a:solidFill>
                  <a:schemeClr val="bg1"/>
                </a:solidFill>
              </a:rPr>
              <a:t>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>
                <a:solidFill>
                  <a:schemeClr val="bg1"/>
                </a:solidFill>
              </a:rPr>
              <a:t>Intuitive, coloured images, allows assessment of whole 3-D structures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>
                <a:solidFill>
                  <a:schemeClr val="bg1"/>
                </a:solidFill>
              </a:rPr>
              <a:t>Good for communication of anatomy to non-radiologists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mtClean="0">
                <a:solidFill>
                  <a:schemeClr val="bg1"/>
                </a:solidFill>
              </a:rPr>
              <a:t>Can </a:t>
            </a:r>
            <a:r>
              <a:rPr lang="en-GB" smtClean="0">
                <a:solidFill>
                  <a:schemeClr val="bg1"/>
                </a:solidFill>
                <a:latin typeface="Berlin Sans FB" panose="020E0602020502020306" pitchFamily="34" charset="0"/>
              </a:rPr>
              <a:t>“</a:t>
            </a:r>
            <a:r>
              <a:rPr lang="en-GB" smtClean="0">
                <a:solidFill>
                  <a:schemeClr val="bg1"/>
                </a:solidFill>
              </a:rPr>
              <a:t>grow</a:t>
            </a:r>
            <a:r>
              <a:rPr lang="en-GB" smtClean="0">
                <a:solidFill>
                  <a:schemeClr val="bg1"/>
                </a:solidFill>
                <a:latin typeface="Berlin Sans FB" panose="020E0602020502020306" pitchFamily="34" charset="0"/>
              </a:rPr>
              <a:t>”</a:t>
            </a:r>
            <a:r>
              <a:rPr lang="en-GB" smtClean="0">
                <a:solidFill>
                  <a:schemeClr val="bg1"/>
                </a:solidFill>
              </a:rPr>
              <a:t> coronary tree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73025" y="250825"/>
            <a:ext cx="8997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400" b="1">
                <a:solidFill>
                  <a:srgbClr val="FFFF00"/>
                </a:solidFill>
                <a:latin typeface="Calibri" panose="020F0502020204030204" pitchFamily="34" charset="0"/>
              </a:rPr>
              <a:t>Image Interpretation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417671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>
                <a:solidFill>
                  <a:schemeClr val="bg1"/>
                </a:solidFill>
              </a:rPr>
              <a:t>Curved multi-planar reconstruction (MPR)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Interactive, semi-automated oblique or curved vessels plotted from axial, sagittal or coronal images to show vessel in its entirety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360</a:t>
            </a:r>
            <a:r>
              <a:rPr lang="en-GB" sz="2400" smtClean="0">
                <a:solidFill>
                  <a:schemeClr val="bg1"/>
                </a:solidFill>
                <a:sym typeface="Symbol" panose="05050102010706020507" pitchFamily="18" charset="2"/>
              </a:rPr>
              <a:t></a:t>
            </a:r>
            <a:r>
              <a:rPr lang="en-GB" sz="2400" smtClean="0">
                <a:solidFill>
                  <a:schemeClr val="bg1"/>
                </a:solidFill>
              </a:rPr>
              <a:t> rotations enables visualisation of eccentric and circumferential stenoses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Accurate quantification of stenosis</a:t>
            </a:r>
          </a:p>
        </p:txBody>
      </p:sp>
      <p:pic>
        <p:nvPicPr>
          <p:cNvPr id="30723" name="Picture 5" descr="Image 7 - Multiplanar Reformatted image showing significant calcified plaque within left anterior descednding art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1652588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Image 10 Proximal right coronary artery stent patency assessment using MP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557338"/>
            <a:ext cx="141446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73025" y="250825"/>
            <a:ext cx="8997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400" b="1">
                <a:solidFill>
                  <a:srgbClr val="FFFF00"/>
                </a:solidFill>
                <a:latin typeface="Calibri" panose="020F0502020204030204" pitchFamily="34" charset="0"/>
              </a:rPr>
              <a:t>Image Interpretation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Windowing</a:t>
            </a: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31888"/>
            <a:ext cx="7056438" cy="5249862"/>
          </a:xfrm>
          <a:noFill/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11188" y="6491288"/>
            <a:ext cx="633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Pugliese et al. Radiographics 2006;26:887-904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57338"/>
            <a:ext cx="4359275" cy="4462462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Complex 3-D structures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Complex motion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Small structures must be resolved 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	(0.5 – 4mm)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Significant inter-patient variation in anatomy</a:t>
            </a:r>
          </a:p>
          <a:p>
            <a:pPr eaLnBrk="1" hangingPunct="1"/>
            <a:endParaRPr lang="en-GB" sz="28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Cardiac imaging - Challenges</a:t>
            </a:r>
          </a:p>
        </p:txBody>
      </p:sp>
      <p:pic>
        <p:nvPicPr>
          <p:cNvPr id="5124" name="Picture 6" descr="Mediastinum_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29114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Plaque morphology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Calcified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Fibrous </a:t>
            </a:r>
          </a:p>
          <a:p>
            <a:pPr eaLnBrk="1" hangingPunct="1"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   (soft)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Mixed</a:t>
            </a:r>
          </a:p>
        </p:txBody>
      </p:sp>
      <p:pic>
        <p:nvPicPr>
          <p:cNvPr id="32772" name="Picture 5" descr="Sli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59039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285750" y="6488113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  <a:cs typeface="Times New Roman" panose="02020603050405020304" pitchFamily="18" charset="0"/>
              </a:rPr>
              <a:t>Nicol E. </a:t>
            </a:r>
            <a:r>
              <a:rPr lang="en-GB" b="1" i="1">
                <a:solidFill>
                  <a:srgbClr val="FFFF00"/>
                </a:solidFill>
                <a:cs typeface="Times New Roman" panose="02020603050405020304" pitchFamily="18" charset="0"/>
              </a:rPr>
              <a:t>MIMS Cardiovascular </a:t>
            </a:r>
            <a:r>
              <a:rPr lang="en-GB" b="1">
                <a:solidFill>
                  <a:srgbClr val="FFFF00"/>
                </a:solidFill>
                <a:cs typeface="Times New Roman" panose="02020603050405020304" pitchFamily="18" charset="0"/>
              </a:rPr>
              <a:t>2006;1(2):50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4" descr="Figures with bmp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000375" y="6457950"/>
            <a:ext cx="570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  <a:cs typeface="Times New Roman" panose="02020603050405020304" pitchFamily="18" charset="0"/>
              </a:rPr>
              <a:t>Nicol E. </a:t>
            </a:r>
            <a:r>
              <a:rPr lang="en-GB" sz="2000" b="1" i="1">
                <a:solidFill>
                  <a:srgbClr val="FFFF00"/>
                </a:solidFill>
                <a:cs typeface="Times New Roman" panose="02020603050405020304" pitchFamily="18" charset="0"/>
              </a:rPr>
              <a:t>MIMS Cardiovascular </a:t>
            </a:r>
            <a:r>
              <a:rPr lang="en-GB" sz="2000" b="1">
                <a:solidFill>
                  <a:srgbClr val="FFFF00"/>
                </a:solidFill>
                <a:cs typeface="Times New Roman" panose="02020603050405020304" pitchFamily="18" charset="0"/>
              </a:rPr>
              <a:t>2006;1(2):50</a:t>
            </a:r>
            <a:r>
              <a:rPr lang="en-GB" sz="2000">
                <a:solidFill>
                  <a:srgbClr val="FFFF00"/>
                </a:solidFill>
                <a:cs typeface="Times New Roman" panose="02020603050405020304" pitchFamily="18" charset="0"/>
              </a:rPr>
              <a:t>-</a:t>
            </a:r>
            <a:r>
              <a:rPr lang="en-GB" sz="2000" b="1">
                <a:solidFill>
                  <a:srgbClr val="FFFF00"/>
                </a:solidFill>
                <a:cs typeface="Times New Roman" panose="02020603050405020304" pitchFamily="18" charset="0"/>
              </a:rPr>
              <a:t>51</a:t>
            </a:r>
            <a:endParaRPr lang="en-GB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6200" y="35814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4819" name="Group 33"/>
          <p:cNvGrpSpPr>
            <a:grpSpLocks/>
          </p:cNvGrpSpPr>
          <p:nvPr/>
        </p:nvGrpSpPr>
        <p:grpSpPr bwMode="auto">
          <a:xfrm>
            <a:off x="1944688" y="1412875"/>
            <a:ext cx="5256212" cy="4902200"/>
            <a:chOff x="1225" y="890"/>
            <a:chExt cx="3311" cy="3088"/>
          </a:xfrm>
        </p:grpSpPr>
        <p:pic>
          <p:nvPicPr>
            <p:cNvPr id="3482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" r="3632"/>
            <a:stretch>
              <a:fillRect/>
            </a:stretch>
          </p:blipFill>
          <p:spPr bwMode="auto">
            <a:xfrm>
              <a:off x="1225" y="890"/>
              <a:ext cx="3311" cy="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2" name="Group 32"/>
            <p:cNvGrpSpPr>
              <a:grpSpLocks/>
            </p:cNvGrpSpPr>
            <p:nvPr/>
          </p:nvGrpSpPr>
          <p:grpSpPr bwMode="auto">
            <a:xfrm>
              <a:off x="1497" y="3385"/>
              <a:ext cx="2766" cy="593"/>
              <a:chOff x="1520" y="3385"/>
              <a:chExt cx="2766" cy="593"/>
            </a:xfrm>
          </p:grpSpPr>
          <p:grpSp>
            <p:nvGrpSpPr>
              <p:cNvPr id="34823" name="Group 30"/>
              <p:cNvGrpSpPr>
                <a:grpSpLocks/>
              </p:cNvGrpSpPr>
              <p:nvPr/>
            </p:nvGrpSpPr>
            <p:grpSpPr bwMode="auto">
              <a:xfrm>
                <a:off x="3197" y="3385"/>
                <a:ext cx="1089" cy="593"/>
                <a:chOff x="3016" y="3385"/>
                <a:chExt cx="1089" cy="593"/>
              </a:xfrm>
            </p:grpSpPr>
            <p:sp>
              <p:nvSpPr>
                <p:cNvPr id="34830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6" y="3385"/>
                  <a:ext cx="1089" cy="589"/>
                </a:xfrm>
                <a:prstGeom prst="rect">
                  <a:avLst/>
                </a:prstGeom>
                <a:pattFill prst="smGrid">
                  <a:fgClr>
                    <a:srgbClr val="FF5050">
                      <a:alpha val="59999"/>
                    </a:srgbClr>
                  </a:fgClr>
                  <a:bgClr>
                    <a:schemeClr val="bg1">
                      <a:alpha val="59999"/>
                    </a:schemeClr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40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8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560" y="3747"/>
                  <a:ext cx="4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b="1">
                      <a:latin typeface="Calibri" panose="020F0502020204030204" pitchFamily="34" charset="0"/>
                    </a:rPr>
                    <a:t>80 %</a:t>
                  </a:r>
                </a:p>
              </p:txBody>
            </p:sp>
            <p:sp>
              <p:nvSpPr>
                <p:cNvPr id="34832" name="Freeform 33"/>
                <p:cNvSpPr>
                  <a:spLocks/>
                </p:cNvSpPr>
                <p:nvPr/>
              </p:nvSpPr>
              <p:spPr bwMode="auto">
                <a:xfrm>
                  <a:off x="3084" y="3385"/>
                  <a:ext cx="484" cy="322"/>
                </a:xfrm>
                <a:custGeom>
                  <a:avLst/>
                  <a:gdLst>
                    <a:gd name="T0" fmla="*/ 0 w 1144"/>
                    <a:gd name="T1" fmla="*/ 45 h 812"/>
                    <a:gd name="T2" fmla="*/ 17 w 1144"/>
                    <a:gd name="T3" fmla="*/ 45 h 812"/>
                    <a:gd name="T4" fmla="*/ 25 w 1144"/>
                    <a:gd name="T5" fmla="*/ 45 h 812"/>
                    <a:gd name="T6" fmla="*/ 27 w 1144"/>
                    <a:gd name="T7" fmla="*/ 42 h 812"/>
                    <a:gd name="T8" fmla="*/ 28 w 1144"/>
                    <a:gd name="T9" fmla="*/ 41 h 812"/>
                    <a:gd name="T10" fmla="*/ 30 w 1144"/>
                    <a:gd name="T11" fmla="*/ 41 h 812"/>
                    <a:gd name="T12" fmla="*/ 32 w 1144"/>
                    <a:gd name="T13" fmla="*/ 44 h 812"/>
                    <a:gd name="T14" fmla="*/ 37 w 1144"/>
                    <a:gd name="T15" fmla="*/ 45 h 812"/>
                    <a:gd name="T16" fmla="*/ 38 w 1144"/>
                    <a:gd name="T17" fmla="*/ 50 h 812"/>
                    <a:gd name="T18" fmla="*/ 39 w 1144"/>
                    <a:gd name="T19" fmla="*/ 44 h 812"/>
                    <a:gd name="T20" fmla="*/ 41 w 1144"/>
                    <a:gd name="T21" fmla="*/ 21 h 812"/>
                    <a:gd name="T22" fmla="*/ 42 w 1144"/>
                    <a:gd name="T23" fmla="*/ 11 h 812"/>
                    <a:gd name="T24" fmla="*/ 42 w 1144"/>
                    <a:gd name="T25" fmla="*/ 31 h 812"/>
                    <a:gd name="T26" fmla="*/ 43 w 1144"/>
                    <a:gd name="T27" fmla="*/ 44 h 812"/>
                    <a:gd name="T28" fmla="*/ 44 w 1144"/>
                    <a:gd name="T29" fmla="*/ 51 h 812"/>
                    <a:gd name="T30" fmla="*/ 49 w 1144"/>
                    <a:gd name="T31" fmla="*/ 46 h 812"/>
                    <a:gd name="T32" fmla="*/ 50 w 1144"/>
                    <a:gd name="T33" fmla="*/ 44 h 812"/>
                    <a:gd name="T34" fmla="*/ 51 w 1144"/>
                    <a:gd name="T35" fmla="*/ 43 h 812"/>
                    <a:gd name="T36" fmla="*/ 52 w 1144"/>
                    <a:gd name="T37" fmla="*/ 43 h 812"/>
                    <a:gd name="T38" fmla="*/ 53 w 1144"/>
                    <a:gd name="T39" fmla="*/ 42 h 812"/>
                    <a:gd name="T40" fmla="*/ 54 w 1144"/>
                    <a:gd name="T41" fmla="*/ 41 h 812"/>
                    <a:gd name="T42" fmla="*/ 57 w 1144"/>
                    <a:gd name="T43" fmla="*/ 40 h 812"/>
                    <a:gd name="T44" fmla="*/ 58 w 1144"/>
                    <a:gd name="T45" fmla="*/ 40 h 812"/>
                    <a:gd name="T46" fmla="*/ 63 w 1144"/>
                    <a:gd name="T47" fmla="*/ 40 h 812"/>
                    <a:gd name="T48" fmla="*/ 65 w 1144"/>
                    <a:gd name="T49" fmla="*/ 44 h 812"/>
                    <a:gd name="T50" fmla="*/ 67 w 1144"/>
                    <a:gd name="T51" fmla="*/ 45 h 812"/>
                    <a:gd name="T52" fmla="*/ 75 w 1144"/>
                    <a:gd name="T53" fmla="*/ 44 h 812"/>
                    <a:gd name="T54" fmla="*/ 87 w 1144"/>
                    <a:gd name="T55" fmla="*/ 44 h 8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44"/>
                    <a:gd name="T85" fmla="*/ 0 h 812"/>
                    <a:gd name="T86" fmla="*/ 1144 w 1144"/>
                    <a:gd name="T87" fmla="*/ 812 h 8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44" h="812">
                      <a:moveTo>
                        <a:pt x="0" y="720"/>
                      </a:moveTo>
                      <a:cubicBezTo>
                        <a:pt x="74" y="711"/>
                        <a:pt x="150" y="717"/>
                        <a:pt x="224" y="724"/>
                      </a:cubicBezTo>
                      <a:cubicBezTo>
                        <a:pt x="259" y="721"/>
                        <a:pt x="294" y="722"/>
                        <a:pt x="328" y="716"/>
                      </a:cubicBezTo>
                      <a:cubicBezTo>
                        <a:pt x="333" y="715"/>
                        <a:pt x="350" y="680"/>
                        <a:pt x="352" y="676"/>
                      </a:cubicBezTo>
                      <a:cubicBezTo>
                        <a:pt x="372" y="652"/>
                        <a:pt x="345" y="676"/>
                        <a:pt x="368" y="660"/>
                      </a:cubicBezTo>
                      <a:cubicBezTo>
                        <a:pt x="374" y="651"/>
                        <a:pt x="379" y="635"/>
                        <a:pt x="396" y="652"/>
                      </a:cubicBezTo>
                      <a:cubicBezTo>
                        <a:pt x="402" y="658"/>
                        <a:pt x="415" y="710"/>
                        <a:pt x="424" y="712"/>
                      </a:cubicBezTo>
                      <a:cubicBezTo>
                        <a:pt x="445" y="717"/>
                        <a:pt x="467" y="715"/>
                        <a:pt x="488" y="716"/>
                      </a:cubicBezTo>
                      <a:cubicBezTo>
                        <a:pt x="498" y="746"/>
                        <a:pt x="498" y="778"/>
                        <a:pt x="508" y="808"/>
                      </a:cubicBezTo>
                      <a:cubicBezTo>
                        <a:pt x="520" y="773"/>
                        <a:pt x="513" y="736"/>
                        <a:pt x="520" y="700"/>
                      </a:cubicBezTo>
                      <a:cubicBezTo>
                        <a:pt x="523" y="579"/>
                        <a:pt x="527" y="456"/>
                        <a:pt x="544" y="336"/>
                      </a:cubicBezTo>
                      <a:cubicBezTo>
                        <a:pt x="546" y="290"/>
                        <a:pt x="542" y="227"/>
                        <a:pt x="556" y="184"/>
                      </a:cubicBezTo>
                      <a:cubicBezTo>
                        <a:pt x="552" y="0"/>
                        <a:pt x="562" y="414"/>
                        <a:pt x="556" y="496"/>
                      </a:cubicBezTo>
                      <a:cubicBezTo>
                        <a:pt x="559" y="599"/>
                        <a:pt x="556" y="628"/>
                        <a:pt x="564" y="708"/>
                      </a:cubicBezTo>
                      <a:cubicBezTo>
                        <a:pt x="567" y="743"/>
                        <a:pt x="576" y="812"/>
                        <a:pt x="576" y="812"/>
                      </a:cubicBezTo>
                      <a:cubicBezTo>
                        <a:pt x="615" y="804"/>
                        <a:pt x="627" y="763"/>
                        <a:pt x="648" y="732"/>
                      </a:cubicBezTo>
                      <a:cubicBezTo>
                        <a:pt x="653" y="724"/>
                        <a:pt x="659" y="716"/>
                        <a:pt x="664" y="708"/>
                      </a:cubicBezTo>
                      <a:cubicBezTo>
                        <a:pt x="667" y="704"/>
                        <a:pt x="672" y="696"/>
                        <a:pt x="672" y="696"/>
                      </a:cubicBezTo>
                      <a:cubicBezTo>
                        <a:pt x="675" y="704"/>
                        <a:pt x="685" y="684"/>
                        <a:pt x="688" y="692"/>
                      </a:cubicBezTo>
                      <a:cubicBezTo>
                        <a:pt x="693" y="690"/>
                        <a:pt x="700" y="690"/>
                        <a:pt x="704" y="684"/>
                      </a:cubicBezTo>
                      <a:cubicBezTo>
                        <a:pt x="704" y="683"/>
                        <a:pt x="710" y="659"/>
                        <a:pt x="712" y="656"/>
                      </a:cubicBezTo>
                      <a:cubicBezTo>
                        <a:pt x="719" y="647"/>
                        <a:pt x="741" y="642"/>
                        <a:pt x="748" y="640"/>
                      </a:cubicBezTo>
                      <a:cubicBezTo>
                        <a:pt x="752" y="639"/>
                        <a:pt x="760" y="636"/>
                        <a:pt x="760" y="636"/>
                      </a:cubicBezTo>
                      <a:cubicBezTo>
                        <a:pt x="791" y="637"/>
                        <a:pt x="806" y="639"/>
                        <a:pt x="836" y="644"/>
                      </a:cubicBezTo>
                      <a:cubicBezTo>
                        <a:pt x="848" y="646"/>
                        <a:pt x="845" y="674"/>
                        <a:pt x="860" y="712"/>
                      </a:cubicBezTo>
                      <a:cubicBezTo>
                        <a:pt x="863" y="720"/>
                        <a:pt x="884" y="720"/>
                        <a:pt x="884" y="720"/>
                      </a:cubicBezTo>
                      <a:cubicBezTo>
                        <a:pt x="919" y="716"/>
                        <a:pt x="953" y="711"/>
                        <a:pt x="988" y="708"/>
                      </a:cubicBezTo>
                      <a:cubicBezTo>
                        <a:pt x="1066" y="712"/>
                        <a:pt x="1112" y="708"/>
                        <a:pt x="1144" y="7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3B"/>
                    </a:gs>
                    <a:gs pos="50000">
                      <a:srgbClr val="000080"/>
                    </a:gs>
                    <a:gs pos="100000">
                      <a:srgbClr val="00003B"/>
                    </a:gs>
                  </a:gsLst>
                  <a:lin ang="5400000" scaled="1"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33" name="Freeform 34"/>
                <p:cNvSpPr>
                  <a:spLocks/>
                </p:cNvSpPr>
                <p:nvPr/>
              </p:nvSpPr>
              <p:spPr bwMode="auto">
                <a:xfrm>
                  <a:off x="3563" y="3385"/>
                  <a:ext cx="484" cy="322"/>
                </a:xfrm>
                <a:custGeom>
                  <a:avLst/>
                  <a:gdLst>
                    <a:gd name="T0" fmla="*/ 0 w 1144"/>
                    <a:gd name="T1" fmla="*/ 45 h 812"/>
                    <a:gd name="T2" fmla="*/ 17 w 1144"/>
                    <a:gd name="T3" fmla="*/ 45 h 812"/>
                    <a:gd name="T4" fmla="*/ 25 w 1144"/>
                    <a:gd name="T5" fmla="*/ 45 h 812"/>
                    <a:gd name="T6" fmla="*/ 27 w 1144"/>
                    <a:gd name="T7" fmla="*/ 42 h 812"/>
                    <a:gd name="T8" fmla="*/ 28 w 1144"/>
                    <a:gd name="T9" fmla="*/ 41 h 812"/>
                    <a:gd name="T10" fmla="*/ 30 w 1144"/>
                    <a:gd name="T11" fmla="*/ 41 h 812"/>
                    <a:gd name="T12" fmla="*/ 32 w 1144"/>
                    <a:gd name="T13" fmla="*/ 44 h 812"/>
                    <a:gd name="T14" fmla="*/ 37 w 1144"/>
                    <a:gd name="T15" fmla="*/ 45 h 812"/>
                    <a:gd name="T16" fmla="*/ 38 w 1144"/>
                    <a:gd name="T17" fmla="*/ 50 h 812"/>
                    <a:gd name="T18" fmla="*/ 39 w 1144"/>
                    <a:gd name="T19" fmla="*/ 44 h 812"/>
                    <a:gd name="T20" fmla="*/ 41 w 1144"/>
                    <a:gd name="T21" fmla="*/ 21 h 812"/>
                    <a:gd name="T22" fmla="*/ 42 w 1144"/>
                    <a:gd name="T23" fmla="*/ 11 h 812"/>
                    <a:gd name="T24" fmla="*/ 42 w 1144"/>
                    <a:gd name="T25" fmla="*/ 31 h 812"/>
                    <a:gd name="T26" fmla="*/ 43 w 1144"/>
                    <a:gd name="T27" fmla="*/ 44 h 812"/>
                    <a:gd name="T28" fmla="*/ 44 w 1144"/>
                    <a:gd name="T29" fmla="*/ 51 h 812"/>
                    <a:gd name="T30" fmla="*/ 49 w 1144"/>
                    <a:gd name="T31" fmla="*/ 46 h 812"/>
                    <a:gd name="T32" fmla="*/ 50 w 1144"/>
                    <a:gd name="T33" fmla="*/ 44 h 812"/>
                    <a:gd name="T34" fmla="*/ 51 w 1144"/>
                    <a:gd name="T35" fmla="*/ 43 h 812"/>
                    <a:gd name="T36" fmla="*/ 52 w 1144"/>
                    <a:gd name="T37" fmla="*/ 43 h 812"/>
                    <a:gd name="T38" fmla="*/ 53 w 1144"/>
                    <a:gd name="T39" fmla="*/ 42 h 812"/>
                    <a:gd name="T40" fmla="*/ 54 w 1144"/>
                    <a:gd name="T41" fmla="*/ 41 h 812"/>
                    <a:gd name="T42" fmla="*/ 57 w 1144"/>
                    <a:gd name="T43" fmla="*/ 40 h 812"/>
                    <a:gd name="T44" fmla="*/ 58 w 1144"/>
                    <a:gd name="T45" fmla="*/ 40 h 812"/>
                    <a:gd name="T46" fmla="*/ 63 w 1144"/>
                    <a:gd name="T47" fmla="*/ 40 h 812"/>
                    <a:gd name="T48" fmla="*/ 65 w 1144"/>
                    <a:gd name="T49" fmla="*/ 44 h 812"/>
                    <a:gd name="T50" fmla="*/ 67 w 1144"/>
                    <a:gd name="T51" fmla="*/ 45 h 812"/>
                    <a:gd name="T52" fmla="*/ 75 w 1144"/>
                    <a:gd name="T53" fmla="*/ 44 h 812"/>
                    <a:gd name="T54" fmla="*/ 87 w 1144"/>
                    <a:gd name="T55" fmla="*/ 44 h 8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44"/>
                    <a:gd name="T85" fmla="*/ 0 h 812"/>
                    <a:gd name="T86" fmla="*/ 1144 w 1144"/>
                    <a:gd name="T87" fmla="*/ 812 h 8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44" h="812">
                      <a:moveTo>
                        <a:pt x="0" y="720"/>
                      </a:moveTo>
                      <a:cubicBezTo>
                        <a:pt x="74" y="711"/>
                        <a:pt x="150" y="717"/>
                        <a:pt x="224" y="724"/>
                      </a:cubicBezTo>
                      <a:cubicBezTo>
                        <a:pt x="259" y="721"/>
                        <a:pt x="294" y="722"/>
                        <a:pt x="328" y="716"/>
                      </a:cubicBezTo>
                      <a:cubicBezTo>
                        <a:pt x="333" y="715"/>
                        <a:pt x="350" y="680"/>
                        <a:pt x="352" y="676"/>
                      </a:cubicBezTo>
                      <a:cubicBezTo>
                        <a:pt x="372" y="652"/>
                        <a:pt x="345" y="676"/>
                        <a:pt x="368" y="660"/>
                      </a:cubicBezTo>
                      <a:cubicBezTo>
                        <a:pt x="374" y="651"/>
                        <a:pt x="379" y="635"/>
                        <a:pt x="396" y="652"/>
                      </a:cubicBezTo>
                      <a:cubicBezTo>
                        <a:pt x="402" y="658"/>
                        <a:pt x="415" y="710"/>
                        <a:pt x="424" y="712"/>
                      </a:cubicBezTo>
                      <a:cubicBezTo>
                        <a:pt x="445" y="717"/>
                        <a:pt x="467" y="715"/>
                        <a:pt x="488" y="716"/>
                      </a:cubicBezTo>
                      <a:cubicBezTo>
                        <a:pt x="498" y="746"/>
                        <a:pt x="498" y="778"/>
                        <a:pt x="508" y="808"/>
                      </a:cubicBezTo>
                      <a:cubicBezTo>
                        <a:pt x="520" y="773"/>
                        <a:pt x="513" y="736"/>
                        <a:pt x="520" y="700"/>
                      </a:cubicBezTo>
                      <a:cubicBezTo>
                        <a:pt x="523" y="579"/>
                        <a:pt x="527" y="456"/>
                        <a:pt x="544" y="336"/>
                      </a:cubicBezTo>
                      <a:cubicBezTo>
                        <a:pt x="546" y="290"/>
                        <a:pt x="542" y="227"/>
                        <a:pt x="556" y="184"/>
                      </a:cubicBezTo>
                      <a:cubicBezTo>
                        <a:pt x="552" y="0"/>
                        <a:pt x="562" y="414"/>
                        <a:pt x="556" y="496"/>
                      </a:cubicBezTo>
                      <a:cubicBezTo>
                        <a:pt x="559" y="599"/>
                        <a:pt x="556" y="628"/>
                        <a:pt x="564" y="708"/>
                      </a:cubicBezTo>
                      <a:cubicBezTo>
                        <a:pt x="567" y="743"/>
                        <a:pt x="576" y="812"/>
                        <a:pt x="576" y="812"/>
                      </a:cubicBezTo>
                      <a:cubicBezTo>
                        <a:pt x="615" y="804"/>
                        <a:pt x="627" y="763"/>
                        <a:pt x="648" y="732"/>
                      </a:cubicBezTo>
                      <a:cubicBezTo>
                        <a:pt x="653" y="724"/>
                        <a:pt x="659" y="716"/>
                        <a:pt x="664" y="708"/>
                      </a:cubicBezTo>
                      <a:cubicBezTo>
                        <a:pt x="667" y="704"/>
                        <a:pt x="672" y="696"/>
                        <a:pt x="672" y="696"/>
                      </a:cubicBezTo>
                      <a:cubicBezTo>
                        <a:pt x="675" y="704"/>
                        <a:pt x="685" y="684"/>
                        <a:pt x="688" y="692"/>
                      </a:cubicBezTo>
                      <a:cubicBezTo>
                        <a:pt x="693" y="690"/>
                        <a:pt x="700" y="690"/>
                        <a:pt x="704" y="684"/>
                      </a:cubicBezTo>
                      <a:cubicBezTo>
                        <a:pt x="704" y="683"/>
                        <a:pt x="710" y="659"/>
                        <a:pt x="712" y="656"/>
                      </a:cubicBezTo>
                      <a:cubicBezTo>
                        <a:pt x="719" y="647"/>
                        <a:pt x="741" y="642"/>
                        <a:pt x="748" y="640"/>
                      </a:cubicBezTo>
                      <a:cubicBezTo>
                        <a:pt x="752" y="639"/>
                        <a:pt x="760" y="636"/>
                        <a:pt x="760" y="636"/>
                      </a:cubicBezTo>
                      <a:cubicBezTo>
                        <a:pt x="791" y="637"/>
                        <a:pt x="806" y="639"/>
                        <a:pt x="836" y="644"/>
                      </a:cubicBezTo>
                      <a:cubicBezTo>
                        <a:pt x="848" y="646"/>
                        <a:pt x="845" y="674"/>
                        <a:pt x="860" y="712"/>
                      </a:cubicBezTo>
                      <a:cubicBezTo>
                        <a:pt x="863" y="720"/>
                        <a:pt x="884" y="720"/>
                        <a:pt x="884" y="720"/>
                      </a:cubicBezTo>
                      <a:cubicBezTo>
                        <a:pt x="919" y="716"/>
                        <a:pt x="953" y="711"/>
                        <a:pt x="988" y="708"/>
                      </a:cubicBezTo>
                      <a:cubicBezTo>
                        <a:pt x="1066" y="712"/>
                        <a:pt x="1112" y="708"/>
                        <a:pt x="1144" y="708"/>
                      </a:cubicBezTo>
                    </a:path>
                  </a:pathLst>
                </a:cu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34" name="Line 35"/>
                <p:cNvSpPr>
                  <a:spLocks noChangeShapeType="1"/>
                </p:cNvSpPr>
                <p:nvPr/>
              </p:nvSpPr>
              <p:spPr bwMode="auto">
                <a:xfrm>
                  <a:off x="3721" y="3703"/>
                  <a:ext cx="0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4824" name="Group 29"/>
              <p:cNvGrpSpPr>
                <a:grpSpLocks/>
              </p:cNvGrpSpPr>
              <p:nvPr/>
            </p:nvGrpSpPr>
            <p:grpSpPr bwMode="auto">
              <a:xfrm>
                <a:off x="1520" y="3385"/>
                <a:ext cx="1089" cy="593"/>
                <a:chOff x="1655" y="3385"/>
                <a:chExt cx="1089" cy="593"/>
              </a:xfrm>
            </p:grpSpPr>
            <p:sp>
              <p:nvSpPr>
                <p:cNvPr id="34825" name="Rectangle 31"/>
                <p:cNvSpPr>
                  <a:spLocks noChangeArrowheads="1"/>
                </p:cNvSpPr>
                <p:nvPr/>
              </p:nvSpPr>
              <p:spPr bwMode="auto">
                <a:xfrm>
                  <a:off x="1655" y="3385"/>
                  <a:ext cx="1089" cy="589"/>
                </a:xfrm>
                <a:prstGeom prst="rect">
                  <a:avLst/>
                </a:prstGeom>
                <a:pattFill prst="smGrid">
                  <a:fgClr>
                    <a:srgbClr val="FF5050">
                      <a:alpha val="59999"/>
                    </a:srgbClr>
                  </a:fgClr>
                  <a:bgClr>
                    <a:schemeClr val="bg1">
                      <a:alpha val="59999"/>
                    </a:schemeClr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sz="40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82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09" y="3747"/>
                  <a:ext cx="40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b="1">
                      <a:latin typeface="Calibri" panose="020F0502020204030204" pitchFamily="34" charset="0"/>
                    </a:rPr>
                    <a:t>70 %</a:t>
                  </a:r>
                </a:p>
              </p:txBody>
            </p:sp>
            <p:sp>
              <p:nvSpPr>
                <p:cNvPr id="34827" name="Freeform 36"/>
                <p:cNvSpPr>
                  <a:spLocks/>
                </p:cNvSpPr>
                <p:nvPr/>
              </p:nvSpPr>
              <p:spPr bwMode="auto">
                <a:xfrm>
                  <a:off x="1701" y="3385"/>
                  <a:ext cx="484" cy="322"/>
                </a:xfrm>
                <a:custGeom>
                  <a:avLst/>
                  <a:gdLst>
                    <a:gd name="T0" fmla="*/ 0 w 1144"/>
                    <a:gd name="T1" fmla="*/ 45 h 812"/>
                    <a:gd name="T2" fmla="*/ 17 w 1144"/>
                    <a:gd name="T3" fmla="*/ 45 h 812"/>
                    <a:gd name="T4" fmla="*/ 25 w 1144"/>
                    <a:gd name="T5" fmla="*/ 45 h 812"/>
                    <a:gd name="T6" fmla="*/ 27 w 1144"/>
                    <a:gd name="T7" fmla="*/ 42 h 812"/>
                    <a:gd name="T8" fmla="*/ 28 w 1144"/>
                    <a:gd name="T9" fmla="*/ 41 h 812"/>
                    <a:gd name="T10" fmla="*/ 30 w 1144"/>
                    <a:gd name="T11" fmla="*/ 41 h 812"/>
                    <a:gd name="T12" fmla="*/ 32 w 1144"/>
                    <a:gd name="T13" fmla="*/ 44 h 812"/>
                    <a:gd name="T14" fmla="*/ 37 w 1144"/>
                    <a:gd name="T15" fmla="*/ 45 h 812"/>
                    <a:gd name="T16" fmla="*/ 38 w 1144"/>
                    <a:gd name="T17" fmla="*/ 50 h 812"/>
                    <a:gd name="T18" fmla="*/ 39 w 1144"/>
                    <a:gd name="T19" fmla="*/ 44 h 812"/>
                    <a:gd name="T20" fmla="*/ 41 w 1144"/>
                    <a:gd name="T21" fmla="*/ 21 h 812"/>
                    <a:gd name="T22" fmla="*/ 42 w 1144"/>
                    <a:gd name="T23" fmla="*/ 11 h 812"/>
                    <a:gd name="T24" fmla="*/ 42 w 1144"/>
                    <a:gd name="T25" fmla="*/ 31 h 812"/>
                    <a:gd name="T26" fmla="*/ 43 w 1144"/>
                    <a:gd name="T27" fmla="*/ 44 h 812"/>
                    <a:gd name="T28" fmla="*/ 44 w 1144"/>
                    <a:gd name="T29" fmla="*/ 51 h 812"/>
                    <a:gd name="T30" fmla="*/ 49 w 1144"/>
                    <a:gd name="T31" fmla="*/ 46 h 812"/>
                    <a:gd name="T32" fmla="*/ 50 w 1144"/>
                    <a:gd name="T33" fmla="*/ 44 h 812"/>
                    <a:gd name="T34" fmla="*/ 51 w 1144"/>
                    <a:gd name="T35" fmla="*/ 43 h 812"/>
                    <a:gd name="T36" fmla="*/ 52 w 1144"/>
                    <a:gd name="T37" fmla="*/ 43 h 812"/>
                    <a:gd name="T38" fmla="*/ 53 w 1144"/>
                    <a:gd name="T39" fmla="*/ 42 h 812"/>
                    <a:gd name="T40" fmla="*/ 54 w 1144"/>
                    <a:gd name="T41" fmla="*/ 41 h 812"/>
                    <a:gd name="T42" fmla="*/ 57 w 1144"/>
                    <a:gd name="T43" fmla="*/ 40 h 812"/>
                    <a:gd name="T44" fmla="*/ 58 w 1144"/>
                    <a:gd name="T45" fmla="*/ 40 h 812"/>
                    <a:gd name="T46" fmla="*/ 63 w 1144"/>
                    <a:gd name="T47" fmla="*/ 40 h 812"/>
                    <a:gd name="T48" fmla="*/ 65 w 1144"/>
                    <a:gd name="T49" fmla="*/ 44 h 812"/>
                    <a:gd name="T50" fmla="*/ 67 w 1144"/>
                    <a:gd name="T51" fmla="*/ 45 h 812"/>
                    <a:gd name="T52" fmla="*/ 75 w 1144"/>
                    <a:gd name="T53" fmla="*/ 44 h 812"/>
                    <a:gd name="T54" fmla="*/ 87 w 1144"/>
                    <a:gd name="T55" fmla="*/ 44 h 8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44"/>
                    <a:gd name="T85" fmla="*/ 0 h 812"/>
                    <a:gd name="T86" fmla="*/ 1144 w 1144"/>
                    <a:gd name="T87" fmla="*/ 812 h 8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44" h="812">
                      <a:moveTo>
                        <a:pt x="0" y="720"/>
                      </a:moveTo>
                      <a:cubicBezTo>
                        <a:pt x="74" y="711"/>
                        <a:pt x="150" y="717"/>
                        <a:pt x="224" y="724"/>
                      </a:cubicBezTo>
                      <a:cubicBezTo>
                        <a:pt x="259" y="721"/>
                        <a:pt x="294" y="722"/>
                        <a:pt x="328" y="716"/>
                      </a:cubicBezTo>
                      <a:cubicBezTo>
                        <a:pt x="333" y="715"/>
                        <a:pt x="350" y="680"/>
                        <a:pt x="352" y="676"/>
                      </a:cubicBezTo>
                      <a:cubicBezTo>
                        <a:pt x="372" y="652"/>
                        <a:pt x="345" y="676"/>
                        <a:pt x="368" y="660"/>
                      </a:cubicBezTo>
                      <a:cubicBezTo>
                        <a:pt x="374" y="651"/>
                        <a:pt x="379" y="635"/>
                        <a:pt x="396" y="652"/>
                      </a:cubicBezTo>
                      <a:cubicBezTo>
                        <a:pt x="402" y="658"/>
                        <a:pt x="415" y="710"/>
                        <a:pt x="424" y="712"/>
                      </a:cubicBezTo>
                      <a:cubicBezTo>
                        <a:pt x="445" y="717"/>
                        <a:pt x="467" y="715"/>
                        <a:pt x="488" y="716"/>
                      </a:cubicBezTo>
                      <a:cubicBezTo>
                        <a:pt x="498" y="746"/>
                        <a:pt x="498" y="778"/>
                        <a:pt x="508" y="808"/>
                      </a:cubicBezTo>
                      <a:cubicBezTo>
                        <a:pt x="520" y="773"/>
                        <a:pt x="513" y="736"/>
                        <a:pt x="520" y="700"/>
                      </a:cubicBezTo>
                      <a:cubicBezTo>
                        <a:pt x="523" y="579"/>
                        <a:pt x="527" y="456"/>
                        <a:pt x="544" y="336"/>
                      </a:cubicBezTo>
                      <a:cubicBezTo>
                        <a:pt x="546" y="290"/>
                        <a:pt x="542" y="227"/>
                        <a:pt x="556" y="184"/>
                      </a:cubicBezTo>
                      <a:cubicBezTo>
                        <a:pt x="552" y="0"/>
                        <a:pt x="562" y="414"/>
                        <a:pt x="556" y="496"/>
                      </a:cubicBezTo>
                      <a:cubicBezTo>
                        <a:pt x="559" y="599"/>
                        <a:pt x="556" y="628"/>
                        <a:pt x="564" y="708"/>
                      </a:cubicBezTo>
                      <a:cubicBezTo>
                        <a:pt x="567" y="743"/>
                        <a:pt x="576" y="812"/>
                        <a:pt x="576" y="812"/>
                      </a:cubicBezTo>
                      <a:cubicBezTo>
                        <a:pt x="615" y="804"/>
                        <a:pt x="627" y="763"/>
                        <a:pt x="648" y="732"/>
                      </a:cubicBezTo>
                      <a:cubicBezTo>
                        <a:pt x="653" y="724"/>
                        <a:pt x="659" y="716"/>
                        <a:pt x="664" y="708"/>
                      </a:cubicBezTo>
                      <a:cubicBezTo>
                        <a:pt x="667" y="704"/>
                        <a:pt x="672" y="696"/>
                        <a:pt x="672" y="696"/>
                      </a:cubicBezTo>
                      <a:cubicBezTo>
                        <a:pt x="675" y="704"/>
                        <a:pt x="685" y="684"/>
                        <a:pt x="688" y="692"/>
                      </a:cubicBezTo>
                      <a:cubicBezTo>
                        <a:pt x="693" y="690"/>
                        <a:pt x="700" y="690"/>
                        <a:pt x="704" y="684"/>
                      </a:cubicBezTo>
                      <a:cubicBezTo>
                        <a:pt x="704" y="683"/>
                        <a:pt x="710" y="659"/>
                        <a:pt x="712" y="656"/>
                      </a:cubicBezTo>
                      <a:cubicBezTo>
                        <a:pt x="719" y="647"/>
                        <a:pt x="741" y="642"/>
                        <a:pt x="748" y="640"/>
                      </a:cubicBezTo>
                      <a:cubicBezTo>
                        <a:pt x="752" y="639"/>
                        <a:pt x="760" y="636"/>
                        <a:pt x="760" y="636"/>
                      </a:cubicBezTo>
                      <a:cubicBezTo>
                        <a:pt x="791" y="637"/>
                        <a:pt x="806" y="639"/>
                        <a:pt x="836" y="644"/>
                      </a:cubicBezTo>
                      <a:cubicBezTo>
                        <a:pt x="848" y="646"/>
                        <a:pt x="845" y="674"/>
                        <a:pt x="860" y="712"/>
                      </a:cubicBezTo>
                      <a:cubicBezTo>
                        <a:pt x="863" y="720"/>
                        <a:pt x="884" y="720"/>
                        <a:pt x="884" y="720"/>
                      </a:cubicBezTo>
                      <a:cubicBezTo>
                        <a:pt x="919" y="716"/>
                        <a:pt x="953" y="711"/>
                        <a:pt x="988" y="708"/>
                      </a:cubicBezTo>
                      <a:cubicBezTo>
                        <a:pt x="1066" y="712"/>
                        <a:pt x="1112" y="708"/>
                        <a:pt x="1144" y="7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3B"/>
                    </a:gs>
                    <a:gs pos="50000">
                      <a:srgbClr val="000080"/>
                    </a:gs>
                    <a:gs pos="100000">
                      <a:srgbClr val="00003B"/>
                    </a:gs>
                  </a:gsLst>
                  <a:lin ang="5400000" scaled="1"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28" name="Freeform 37"/>
                <p:cNvSpPr>
                  <a:spLocks/>
                </p:cNvSpPr>
                <p:nvPr/>
              </p:nvSpPr>
              <p:spPr bwMode="auto">
                <a:xfrm>
                  <a:off x="2180" y="3385"/>
                  <a:ext cx="484" cy="322"/>
                </a:xfrm>
                <a:custGeom>
                  <a:avLst/>
                  <a:gdLst>
                    <a:gd name="T0" fmla="*/ 0 w 1144"/>
                    <a:gd name="T1" fmla="*/ 45 h 812"/>
                    <a:gd name="T2" fmla="*/ 17 w 1144"/>
                    <a:gd name="T3" fmla="*/ 45 h 812"/>
                    <a:gd name="T4" fmla="*/ 25 w 1144"/>
                    <a:gd name="T5" fmla="*/ 45 h 812"/>
                    <a:gd name="T6" fmla="*/ 27 w 1144"/>
                    <a:gd name="T7" fmla="*/ 42 h 812"/>
                    <a:gd name="T8" fmla="*/ 28 w 1144"/>
                    <a:gd name="T9" fmla="*/ 41 h 812"/>
                    <a:gd name="T10" fmla="*/ 30 w 1144"/>
                    <a:gd name="T11" fmla="*/ 41 h 812"/>
                    <a:gd name="T12" fmla="*/ 32 w 1144"/>
                    <a:gd name="T13" fmla="*/ 44 h 812"/>
                    <a:gd name="T14" fmla="*/ 37 w 1144"/>
                    <a:gd name="T15" fmla="*/ 45 h 812"/>
                    <a:gd name="T16" fmla="*/ 38 w 1144"/>
                    <a:gd name="T17" fmla="*/ 50 h 812"/>
                    <a:gd name="T18" fmla="*/ 39 w 1144"/>
                    <a:gd name="T19" fmla="*/ 44 h 812"/>
                    <a:gd name="T20" fmla="*/ 41 w 1144"/>
                    <a:gd name="T21" fmla="*/ 21 h 812"/>
                    <a:gd name="T22" fmla="*/ 42 w 1144"/>
                    <a:gd name="T23" fmla="*/ 11 h 812"/>
                    <a:gd name="T24" fmla="*/ 42 w 1144"/>
                    <a:gd name="T25" fmla="*/ 31 h 812"/>
                    <a:gd name="T26" fmla="*/ 43 w 1144"/>
                    <a:gd name="T27" fmla="*/ 44 h 812"/>
                    <a:gd name="T28" fmla="*/ 44 w 1144"/>
                    <a:gd name="T29" fmla="*/ 51 h 812"/>
                    <a:gd name="T30" fmla="*/ 49 w 1144"/>
                    <a:gd name="T31" fmla="*/ 46 h 812"/>
                    <a:gd name="T32" fmla="*/ 50 w 1144"/>
                    <a:gd name="T33" fmla="*/ 44 h 812"/>
                    <a:gd name="T34" fmla="*/ 51 w 1144"/>
                    <a:gd name="T35" fmla="*/ 43 h 812"/>
                    <a:gd name="T36" fmla="*/ 52 w 1144"/>
                    <a:gd name="T37" fmla="*/ 43 h 812"/>
                    <a:gd name="T38" fmla="*/ 53 w 1144"/>
                    <a:gd name="T39" fmla="*/ 42 h 812"/>
                    <a:gd name="T40" fmla="*/ 54 w 1144"/>
                    <a:gd name="T41" fmla="*/ 41 h 812"/>
                    <a:gd name="T42" fmla="*/ 57 w 1144"/>
                    <a:gd name="T43" fmla="*/ 40 h 812"/>
                    <a:gd name="T44" fmla="*/ 58 w 1144"/>
                    <a:gd name="T45" fmla="*/ 40 h 812"/>
                    <a:gd name="T46" fmla="*/ 63 w 1144"/>
                    <a:gd name="T47" fmla="*/ 40 h 812"/>
                    <a:gd name="T48" fmla="*/ 65 w 1144"/>
                    <a:gd name="T49" fmla="*/ 44 h 812"/>
                    <a:gd name="T50" fmla="*/ 67 w 1144"/>
                    <a:gd name="T51" fmla="*/ 45 h 812"/>
                    <a:gd name="T52" fmla="*/ 75 w 1144"/>
                    <a:gd name="T53" fmla="*/ 44 h 812"/>
                    <a:gd name="T54" fmla="*/ 87 w 1144"/>
                    <a:gd name="T55" fmla="*/ 44 h 8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44"/>
                    <a:gd name="T85" fmla="*/ 0 h 812"/>
                    <a:gd name="T86" fmla="*/ 1144 w 1144"/>
                    <a:gd name="T87" fmla="*/ 812 h 8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44" h="812">
                      <a:moveTo>
                        <a:pt x="0" y="720"/>
                      </a:moveTo>
                      <a:cubicBezTo>
                        <a:pt x="74" y="711"/>
                        <a:pt x="150" y="717"/>
                        <a:pt x="224" y="724"/>
                      </a:cubicBezTo>
                      <a:cubicBezTo>
                        <a:pt x="259" y="721"/>
                        <a:pt x="294" y="722"/>
                        <a:pt x="328" y="716"/>
                      </a:cubicBezTo>
                      <a:cubicBezTo>
                        <a:pt x="333" y="715"/>
                        <a:pt x="350" y="680"/>
                        <a:pt x="352" y="676"/>
                      </a:cubicBezTo>
                      <a:cubicBezTo>
                        <a:pt x="372" y="652"/>
                        <a:pt x="345" y="676"/>
                        <a:pt x="368" y="660"/>
                      </a:cubicBezTo>
                      <a:cubicBezTo>
                        <a:pt x="374" y="651"/>
                        <a:pt x="379" y="635"/>
                        <a:pt x="396" y="652"/>
                      </a:cubicBezTo>
                      <a:cubicBezTo>
                        <a:pt x="402" y="658"/>
                        <a:pt x="415" y="710"/>
                        <a:pt x="424" y="712"/>
                      </a:cubicBezTo>
                      <a:cubicBezTo>
                        <a:pt x="445" y="717"/>
                        <a:pt x="467" y="715"/>
                        <a:pt x="488" y="716"/>
                      </a:cubicBezTo>
                      <a:cubicBezTo>
                        <a:pt x="498" y="746"/>
                        <a:pt x="498" y="778"/>
                        <a:pt x="508" y="808"/>
                      </a:cubicBezTo>
                      <a:cubicBezTo>
                        <a:pt x="520" y="773"/>
                        <a:pt x="513" y="736"/>
                        <a:pt x="520" y="700"/>
                      </a:cubicBezTo>
                      <a:cubicBezTo>
                        <a:pt x="523" y="579"/>
                        <a:pt x="527" y="456"/>
                        <a:pt x="544" y="336"/>
                      </a:cubicBezTo>
                      <a:cubicBezTo>
                        <a:pt x="546" y="290"/>
                        <a:pt x="542" y="227"/>
                        <a:pt x="556" y="184"/>
                      </a:cubicBezTo>
                      <a:cubicBezTo>
                        <a:pt x="552" y="0"/>
                        <a:pt x="562" y="414"/>
                        <a:pt x="556" y="496"/>
                      </a:cubicBezTo>
                      <a:cubicBezTo>
                        <a:pt x="559" y="599"/>
                        <a:pt x="556" y="628"/>
                        <a:pt x="564" y="708"/>
                      </a:cubicBezTo>
                      <a:cubicBezTo>
                        <a:pt x="567" y="743"/>
                        <a:pt x="576" y="812"/>
                        <a:pt x="576" y="812"/>
                      </a:cubicBezTo>
                      <a:cubicBezTo>
                        <a:pt x="615" y="804"/>
                        <a:pt x="627" y="763"/>
                        <a:pt x="648" y="732"/>
                      </a:cubicBezTo>
                      <a:cubicBezTo>
                        <a:pt x="653" y="724"/>
                        <a:pt x="659" y="716"/>
                        <a:pt x="664" y="708"/>
                      </a:cubicBezTo>
                      <a:cubicBezTo>
                        <a:pt x="667" y="704"/>
                        <a:pt x="672" y="696"/>
                        <a:pt x="672" y="696"/>
                      </a:cubicBezTo>
                      <a:cubicBezTo>
                        <a:pt x="675" y="704"/>
                        <a:pt x="685" y="684"/>
                        <a:pt x="688" y="692"/>
                      </a:cubicBezTo>
                      <a:cubicBezTo>
                        <a:pt x="693" y="690"/>
                        <a:pt x="700" y="690"/>
                        <a:pt x="704" y="684"/>
                      </a:cubicBezTo>
                      <a:cubicBezTo>
                        <a:pt x="704" y="683"/>
                        <a:pt x="710" y="659"/>
                        <a:pt x="712" y="656"/>
                      </a:cubicBezTo>
                      <a:cubicBezTo>
                        <a:pt x="719" y="647"/>
                        <a:pt x="741" y="642"/>
                        <a:pt x="748" y="640"/>
                      </a:cubicBezTo>
                      <a:cubicBezTo>
                        <a:pt x="752" y="639"/>
                        <a:pt x="760" y="636"/>
                        <a:pt x="760" y="636"/>
                      </a:cubicBezTo>
                      <a:cubicBezTo>
                        <a:pt x="791" y="637"/>
                        <a:pt x="806" y="639"/>
                        <a:pt x="836" y="644"/>
                      </a:cubicBezTo>
                      <a:cubicBezTo>
                        <a:pt x="848" y="646"/>
                        <a:pt x="845" y="674"/>
                        <a:pt x="860" y="712"/>
                      </a:cubicBezTo>
                      <a:cubicBezTo>
                        <a:pt x="863" y="720"/>
                        <a:pt x="884" y="720"/>
                        <a:pt x="884" y="720"/>
                      </a:cubicBezTo>
                      <a:cubicBezTo>
                        <a:pt x="919" y="716"/>
                        <a:pt x="953" y="711"/>
                        <a:pt x="988" y="708"/>
                      </a:cubicBezTo>
                      <a:cubicBezTo>
                        <a:pt x="1066" y="712"/>
                        <a:pt x="1112" y="708"/>
                        <a:pt x="1144" y="7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003B"/>
                    </a:gs>
                    <a:gs pos="50000">
                      <a:srgbClr val="000080"/>
                    </a:gs>
                    <a:gs pos="100000">
                      <a:srgbClr val="00003B"/>
                    </a:gs>
                  </a:gsLst>
                  <a:lin ang="5400000" scaled="1"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829" name="Line 38"/>
                <p:cNvSpPr>
                  <a:spLocks noChangeShapeType="1"/>
                </p:cNvSpPr>
                <p:nvPr/>
              </p:nvSpPr>
              <p:spPr bwMode="auto">
                <a:xfrm>
                  <a:off x="2277" y="3703"/>
                  <a:ext cx="0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4820" name="Text Box 32"/>
          <p:cNvSpPr txBox="1">
            <a:spLocks noChangeArrowheads="1"/>
          </p:cNvSpPr>
          <p:nvPr/>
        </p:nvSpPr>
        <p:spPr bwMode="auto">
          <a:xfrm>
            <a:off x="73025" y="250825"/>
            <a:ext cx="8997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200" b="1">
                <a:solidFill>
                  <a:srgbClr val="FFFF00"/>
                </a:solidFill>
                <a:latin typeface="Calibri" panose="020F0502020204030204" pitchFamily="34" charset="0"/>
              </a:rPr>
              <a:t>ECG Gating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ECG Gating IV</a:t>
            </a:r>
          </a:p>
        </p:txBody>
      </p:sp>
      <p:grpSp>
        <p:nvGrpSpPr>
          <p:cNvPr id="35843" name="Group 11"/>
          <p:cNvGrpSpPr>
            <a:grpSpLocks/>
          </p:cNvGrpSpPr>
          <p:nvPr/>
        </p:nvGrpSpPr>
        <p:grpSpPr bwMode="auto">
          <a:xfrm>
            <a:off x="503238" y="1628775"/>
            <a:ext cx="2376487" cy="4608513"/>
            <a:chOff x="317" y="1026"/>
            <a:chExt cx="1497" cy="2903"/>
          </a:xfrm>
        </p:grpSpPr>
        <p:pic>
          <p:nvPicPr>
            <p:cNvPr id="35852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1026"/>
              <a:ext cx="1497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3" name="Text Box 8"/>
            <p:cNvSpPr txBox="1">
              <a:spLocks noChangeArrowheads="1"/>
            </p:cNvSpPr>
            <p:nvPr/>
          </p:nvSpPr>
          <p:spPr bwMode="auto">
            <a:xfrm>
              <a:off x="793" y="3430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1">
                  <a:solidFill>
                    <a:schemeClr val="bg1"/>
                  </a:solidFill>
                  <a:latin typeface="Calibri" panose="020F0502020204030204" pitchFamily="34" charset="0"/>
                </a:rPr>
                <a:t>65%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265863" y="1628775"/>
            <a:ext cx="2374900" cy="4608513"/>
            <a:chOff x="3947" y="1026"/>
            <a:chExt cx="1496" cy="2903"/>
          </a:xfrm>
        </p:grpSpPr>
        <p:pic>
          <p:nvPicPr>
            <p:cNvPr id="35850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1026"/>
              <a:ext cx="1496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Text Box 9"/>
            <p:cNvSpPr txBox="1">
              <a:spLocks noChangeArrowheads="1"/>
            </p:cNvSpPr>
            <p:nvPr/>
          </p:nvSpPr>
          <p:spPr bwMode="auto">
            <a:xfrm>
              <a:off x="4422" y="3430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1">
                  <a:solidFill>
                    <a:schemeClr val="bg1"/>
                  </a:solidFill>
                  <a:latin typeface="Calibri" panose="020F0502020204030204" pitchFamily="34" charset="0"/>
                </a:rPr>
                <a:t>95%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84550" y="1628775"/>
            <a:ext cx="2374900" cy="4608513"/>
            <a:chOff x="2132" y="1026"/>
            <a:chExt cx="1496" cy="2903"/>
          </a:xfrm>
        </p:grpSpPr>
        <p:pic>
          <p:nvPicPr>
            <p:cNvPr id="35848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1026"/>
              <a:ext cx="1496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 Box 10"/>
            <p:cNvSpPr txBox="1">
              <a:spLocks noChangeArrowheads="1"/>
            </p:cNvSpPr>
            <p:nvPr/>
          </p:nvSpPr>
          <p:spPr bwMode="auto">
            <a:xfrm>
              <a:off x="2608" y="3430"/>
              <a:ext cx="5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800" b="1">
                  <a:solidFill>
                    <a:schemeClr val="bg1"/>
                  </a:solidFill>
                  <a:latin typeface="Calibri" panose="020F0502020204030204" pitchFamily="34" charset="0"/>
                </a:rPr>
                <a:t>55%</a:t>
              </a:r>
            </a:p>
          </p:txBody>
        </p:sp>
      </p:grpSp>
      <p:sp>
        <p:nvSpPr>
          <p:cNvPr id="427022" name="Oval 14"/>
          <p:cNvSpPr>
            <a:spLocks noChangeArrowheads="1"/>
          </p:cNvSpPr>
          <p:nvPr/>
        </p:nvSpPr>
        <p:spPr bwMode="auto">
          <a:xfrm>
            <a:off x="971550" y="1844675"/>
            <a:ext cx="1439863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27023" name="Oval 15"/>
          <p:cNvSpPr>
            <a:spLocks noChangeArrowheads="1"/>
          </p:cNvSpPr>
          <p:nvPr/>
        </p:nvSpPr>
        <p:spPr bwMode="auto">
          <a:xfrm>
            <a:off x="5076825" y="3068638"/>
            <a:ext cx="720725" cy="12969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22" grpId="0" animBg="1"/>
      <p:bldP spid="4270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MDCT vs. ICA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Conventional angiography – 0.2mm</a:t>
            </a:r>
            <a:r>
              <a:rPr lang="en-GB" sz="2800" baseline="30000" smtClean="0">
                <a:solidFill>
                  <a:schemeClr val="bg1"/>
                </a:solidFill>
              </a:rPr>
              <a:t>3</a:t>
            </a:r>
            <a:r>
              <a:rPr lang="en-GB" sz="2800" smtClean="0">
                <a:solidFill>
                  <a:schemeClr val="bg1"/>
                </a:solidFill>
              </a:rPr>
              <a:t> spatial resolution, 20ms temporal resolution</a:t>
            </a:r>
          </a:p>
          <a:p>
            <a:pPr lvl="1" eaLnBrk="1" hangingPunct="1"/>
            <a:r>
              <a:rPr lang="en-GB" sz="2400" smtClean="0">
                <a:solidFill>
                  <a:srgbClr val="FFFF00"/>
                </a:solidFill>
              </a:rPr>
              <a:t>Able to distinguish between lesions to </a:t>
            </a:r>
            <a:r>
              <a:rPr lang="en-GB" sz="2400" u="sng" smtClean="0">
                <a:solidFill>
                  <a:srgbClr val="FFFF00"/>
                </a:solidFill>
              </a:rPr>
              <a:t>within 10% at any heart rate</a:t>
            </a:r>
          </a:p>
          <a:p>
            <a:pPr eaLnBrk="1" hangingPunct="1">
              <a:buFontTx/>
              <a:buNone/>
            </a:pPr>
            <a:endParaRPr lang="en-GB" sz="2800" u="sng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MDCT coronary angiography – 0.4mm</a:t>
            </a:r>
            <a:r>
              <a:rPr lang="en-GB" sz="2800" baseline="30000" smtClean="0">
                <a:solidFill>
                  <a:schemeClr val="bg1"/>
                </a:solidFill>
              </a:rPr>
              <a:t>3</a:t>
            </a:r>
          </a:p>
          <a:p>
            <a:pPr lvl="1" eaLnBrk="1" hangingPunct="1"/>
            <a:r>
              <a:rPr lang="en-GB" sz="2400" smtClean="0">
                <a:solidFill>
                  <a:srgbClr val="FFFF00"/>
                </a:solidFill>
              </a:rPr>
              <a:t>Able only to distinguish lesions within 30-50% (i.e. why studies use &gt; 50% as positive)</a:t>
            </a:r>
          </a:p>
          <a:p>
            <a:pPr lvl="1" eaLnBrk="1" hangingPunct="1"/>
            <a:r>
              <a:rPr lang="en-GB" sz="2400" smtClean="0">
                <a:solidFill>
                  <a:srgbClr val="FFFF00"/>
                </a:solidFill>
              </a:rPr>
              <a:t>With heart rate limitations</a:t>
            </a:r>
          </a:p>
          <a:p>
            <a:pPr eaLnBrk="1" hangingPunct="1"/>
            <a:endParaRPr lang="en-GB" sz="2800" smtClean="0">
              <a:solidFill>
                <a:srgbClr val="FFFF00"/>
              </a:solidFill>
            </a:endParaRPr>
          </a:p>
        </p:txBody>
      </p:sp>
      <p:pic>
        <p:nvPicPr>
          <p:cNvPr id="10244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260350"/>
            <a:ext cx="1258888" cy="1258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538"/>
          <p:cNvSpPr>
            <a:spLocks noChangeArrowheads="1"/>
          </p:cNvSpPr>
          <p:nvPr/>
        </p:nvSpPr>
        <p:spPr bwMode="auto">
          <a:xfrm>
            <a:off x="142875" y="1214438"/>
            <a:ext cx="8858250" cy="551338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t-IT">
              <a:latin typeface="Tahoma" panose="020B0604030504040204" pitchFamily="34" charset="0"/>
            </a:endParaRPr>
          </a:p>
        </p:txBody>
      </p:sp>
      <p:graphicFrame>
        <p:nvGraphicFramePr>
          <p:cNvPr id="713195" name="Group 2539"/>
          <p:cNvGraphicFramePr>
            <a:graphicFrameLocks noGrp="1"/>
          </p:cNvGraphicFramePr>
          <p:nvPr/>
        </p:nvGraphicFramePr>
        <p:xfrm>
          <a:off x="142875" y="1285875"/>
          <a:ext cx="8858250" cy="5248275"/>
        </p:xfrm>
        <a:graphic>
          <a:graphicData uri="http://schemas.openxmlformats.org/drawingml/2006/table">
            <a:tbl>
              <a:tblPr/>
              <a:tblGrid>
                <a:gridCol w="1586806"/>
                <a:gridCol w="1548104"/>
                <a:gridCol w="684262"/>
                <a:gridCol w="530999"/>
                <a:gridCol w="891708"/>
                <a:gridCol w="950535"/>
                <a:gridCol w="955180"/>
                <a:gridCol w="842168"/>
                <a:gridCol w="868486"/>
              </a:tblGrid>
              <a:tr h="647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Year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Pts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Eval 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Sens 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Spec 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Ppv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 %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Npv %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Mollet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Circulation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05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51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99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95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76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Raff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JACC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05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70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88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86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95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66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98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Leber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JACC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05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59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93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</a:rPr>
                        <a:t>73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</a:rPr>
                        <a:t>97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Pugliese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Eur Radiol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06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99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96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78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99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Schuijf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 J Cardiol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06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99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85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98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82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99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Nikolaou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AJR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06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68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94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82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95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95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97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Ropers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 J Cardiol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06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84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96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93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97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56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Scheffel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Eur Radiol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06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99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96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98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86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99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Muhlenbruh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Eur Radiol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07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51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95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87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95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75</a:t>
                      </a:r>
                      <a:endParaRPr kumimoji="0" lang="nl-N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ECFF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98</a:t>
                      </a: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279" marR="81279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2298" name="Rectangle 164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latin typeface="+mn-lt"/>
                <a:cs typeface="Arial" charset="0"/>
              </a:rPr>
              <a:t>Results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 charset="0"/>
              </a:rPr>
              <a:t>Stenosis Detection: 64-slice CT vs. QCA</a:t>
            </a:r>
          </a:p>
        </p:txBody>
      </p:sp>
      <p:sp>
        <p:nvSpPr>
          <p:cNvPr id="713197" name="Rectangle 2541"/>
          <p:cNvSpPr>
            <a:spLocks noChangeArrowheads="1"/>
          </p:cNvSpPr>
          <p:nvPr/>
        </p:nvSpPr>
        <p:spPr bwMode="auto">
          <a:xfrm>
            <a:off x="8143875" y="1285875"/>
            <a:ext cx="785813" cy="52863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t-IT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1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Multi-centre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924800" cy="251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291 symptomatic patients, median age 59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Referred for diagnostic invasive coronary angiography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Significant stenosis if ≥50%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Prevalence of significant stenosis 56%</a:t>
            </a:r>
          </a:p>
        </p:txBody>
      </p:sp>
      <p:graphicFrame>
        <p:nvGraphicFramePr>
          <p:cNvPr id="394244" name="Group 4"/>
          <p:cNvGraphicFramePr>
            <a:graphicFrameLocks noGrp="1"/>
          </p:cNvGraphicFramePr>
          <p:nvPr/>
        </p:nvGraphicFramePr>
        <p:xfrm>
          <a:off x="1000125" y="3929063"/>
          <a:ext cx="6240463" cy="1584325"/>
        </p:xfrm>
        <a:graphic>
          <a:graphicData uri="http://schemas.openxmlformats.org/drawingml/2006/table">
            <a:tbl>
              <a:tblPr/>
              <a:tblGrid>
                <a:gridCol w="1363662"/>
                <a:gridCol w="1219200"/>
                <a:gridCol w="1219200"/>
                <a:gridCol w="1219200"/>
                <a:gridCol w="1219200"/>
              </a:tblGrid>
              <a:tr h="533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PPV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NPV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Patient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Vessel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89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42" name="TextBox 4"/>
          <p:cNvSpPr txBox="1">
            <a:spLocks noChangeArrowheads="1"/>
          </p:cNvSpPr>
          <p:nvPr/>
        </p:nvSpPr>
        <p:spPr bwMode="auto">
          <a:xfrm>
            <a:off x="4572000" y="5857875"/>
            <a:ext cx="4000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>
                <a:solidFill>
                  <a:srgbClr val="FFC000"/>
                </a:solidFill>
              </a:rPr>
              <a:t>Miller </a:t>
            </a:r>
            <a:r>
              <a:rPr lang="en-GB" i="1">
                <a:solidFill>
                  <a:srgbClr val="FFC000"/>
                </a:solidFill>
              </a:rPr>
              <a:t>et al. </a:t>
            </a:r>
            <a:r>
              <a:rPr lang="en-GB">
                <a:solidFill>
                  <a:srgbClr val="FFC000"/>
                </a:solidFill>
              </a:rPr>
              <a:t>CORE 64 (NEJM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Multi-centre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924800" cy="251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360 patients (aged 50-70) with angina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Referred for diagnostic invasive coronary angiography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Significant stenosis if ≥50%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Prevalence of significant stenosis 68%</a:t>
            </a:r>
          </a:p>
        </p:txBody>
      </p:sp>
      <p:graphicFrame>
        <p:nvGraphicFramePr>
          <p:cNvPr id="395298" name="Group 34"/>
          <p:cNvGraphicFramePr>
            <a:graphicFrameLocks noGrp="1"/>
          </p:cNvGraphicFramePr>
          <p:nvPr/>
        </p:nvGraphicFramePr>
        <p:xfrm>
          <a:off x="1214438" y="3929063"/>
          <a:ext cx="6240462" cy="1600200"/>
        </p:xfrm>
        <a:graphic>
          <a:graphicData uri="http://schemas.openxmlformats.org/drawingml/2006/table">
            <a:tbl>
              <a:tblPr/>
              <a:tblGrid>
                <a:gridCol w="1363662"/>
                <a:gridCol w="1219200"/>
                <a:gridCol w="1219200"/>
                <a:gridCol w="12192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NPV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Patient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Segment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5296" name="Oval 32"/>
          <p:cNvSpPr>
            <a:spLocks noChangeArrowheads="1"/>
          </p:cNvSpPr>
          <p:nvPr/>
        </p:nvSpPr>
        <p:spPr bwMode="auto">
          <a:xfrm>
            <a:off x="5214938" y="4357688"/>
            <a:ext cx="863600" cy="1223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967" name="TextBox 5"/>
          <p:cNvSpPr txBox="1">
            <a:spLocks noChangeArrowheads="1"/>
          </p:cNvSpPr>
          <p:nvPr/>
        </p:nvSpPr>
        <p:spPr bwMode="auto">
          <a:xfrm>
            <a:off x="5357813" y="5857875"/>
            <a:ext cx="33575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>
                <a:solidFill>
                  <a:srgbClr val="FFC000"/>
                </a:solidFill>
              </a:rPr>
              <a:t>Meijboom </a:t>
            </a:r>
            <a:r>
              <a:rPr lang="en-GB" i="1">
                <a:solidFill>
                  <a:srgbClr val="FFC000"/>
                </a:solidFill>
              </a:rPr>
              <a:t>et al. </a:t>
            </a:r>
            <a:r>
              <a:rPr lang="en-GB">
                <a:solidFill>
                  <a:srgbClr val="FFC000"/>
                </a:solidFill>
              </a:rPr>
              <a:t>JACC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</a:t>
            </a:r>
            <a:r>
              <a:rPr lang="en-GB" smtClean="0">
                <a:solidFill>
                  <a:srgbClr val="FFFF00"/>
                </a:solidFill>
              </a:rPr>
              <a:t>Effect of Pre-Test Probability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84313"/>
            <a:ext cx="7850188" cy="2087562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254 symptomatic patients </a:t>
            </a:r>
            <a:r>
              <a:rPr lang="en-GB" sz="2800" smtClean="0">
                <a:solidFill>
                  <a:schemeClr val="bg1"/>
                </a:solidFill>
                <a:sym typeface="Wingdings 3" panose="05040102010807070707" pitchFamily="18" charset="2"/>
              </a:rPr>
              <a:t> CTA and QCA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Divided into high (&gt;70%), intermediate (30-70%) and low (&lt;30%) likelihoods of CAD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Stenosis significant if &gt;50%</a:t>
            </a:r>
          </a:p>
        </p:txBody>
      </p:sp>
      <p:graphicFrame>
        <p:nvGraphicFramePr>
          <p:cNvPr id="396343" name="Group 55"/>
          <p:cNvGraphicFramePr>
            <a:graphicFrameLocks noGrp="1"/>
          </p:cNvGraphicFramePr>
          <p:nvPr/>
        </p:nvGraphicFramePr>
        <p:xfrm>
          <a:off x="857250" y="3500438"/>
          <a:ext cx="7464425" cy="1828800"/>
        </p:xfrm>
        <a:graphic>
          <a:graphicData uri="http://schemas.openxmlformats.org/drawingml/2006/table">
            <a:tbl>
              <a:tblPr/>
              <a:tblGrid>
                <a:gridCol w="2055812"/>
                <a:gridCol w="898525"/>
                <a:gridCol w="757238"/>
                <a:gridCol w="1047750"/>
                <a:gridCol w="903287"/>
                <a:gridCol w="898525"/>
                <a:gridCol w="9032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Intermediate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Pre-Test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Prob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Post-Test 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Prob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357563" y="4643438"/>
            <a:ext cx="3116262" cy="577850"/>
            <a:chOff x="2056" y="3293"/>
            <a:chExt cx="1963" cy="364"/>
          </a:xfrm>
        </p:grpSpPr>
        <p:sp>
          <p:nvSpPr>
            <p:cNvPr id="41006" name="Oval 51"/>
            <p:cNvSpPr>
              <a:spLocks noChangeArrowheads="1"/>
            </p:cNvSpPr>
            <p:nvPr/>
          </p:nvSpPr>
          <p:spPr bwMode="auto">
            <a:xfrm rot="-2890941">
              <a:off x="2262" y="3087"/>
              <a:ext cx="363" cy="7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007" name="Oval 52"/>
            <p:cNvSpPr>
              <a:spLocks noChangeArrowheads="1"/>
            </p:cNvSpPr>
            <p:nvPr/>
          </p:nvSpPr>
          <p:spPr bwMode="auto">
            <a:xfrm rot="-2890941">
              <a:off x="3449" y="3088"/>
              <a:ext cx="363" cy="7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96341" name="Oval 53"/>
          <p:cNvSpPr>
            <a:spLocks noChangeArrowheads="1"/>
          </p:cNvSpPr>
          <p:nvPr/>
        </p:nvSpPr>
        <p:spPr bwMode="auto">
          <a:xfrm rot="-2890941">
            <a:off x="7363618" y="4294982"/>
            <a:ext cx="576263" cy="1231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5" name="TextBox 8"/>
          <p:cNvSpPr txBox="1">
            <a:spLocks noChangeArrowheads="1"/>
          </p:cNvSpPr>
          <p:nvPr/>
        </p:nvSpPr>
        <p:spPr bwMode="auto">
          <a:xfrm>
            <a:off x="4929188" y="5715000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FFC000"/>
                </a:solidFill>
              </a:rPr>
              <a:t>Meijboom </a:t>
            </a:r>
            <a:r>
              <a:rPr lang="en-GB" i="1">
                <a:solidFill>
                  <a:srgbClr val="FFC000"/>
                </a:solidFill>
              </a:rPr>
              <a:t>et </a:t>
            </a:r>
            <a:r>
              <a:rPr lang="en-GB">
                <a:solidFill>
                  <a:srgbClr val="FFC000"/>
                </a:solidFill>
              </a:rPr>
              <a:t>al. JACC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FFFF00"/>
                </a:solidFill>
              </a:rPr>
              <a:t>Stenosis severity and functional significance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In the presence of a mild to moderate coronary artery stenosis, coronary blood flow (CBF) is maintained by compensatory vasodilatory regulation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Resting CBF remains constant until epicardial luminal narrowing exceeds 85%-90% diameter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During exercise or pharmacological stimulation both CBF and CFR usually increase when the lesion involves less than 50% of the luminal diameter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Both parameters show a variable response for stenoses of intermediate severity (50%-70%) and a progressive reduction as stenosis severity </a:t>
            </a:r>
            <a:r>
              <a:rPr lang="en-GB" sz="2800" smtClean="0"/>
              <a:t>increases above 70% of the luminal diameter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Options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229600" cy="4897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smtClean="0">
                <a:solidFill>
                  <a:schemeClr val="bg1"/>
                </a:solidFill>
              </a:rPr>
              <a:t>Appropriate test is determined by clinical question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Do we want to assess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Anatomy?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Function?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Viability?	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solidFill>
                  <a:schemeClr val="bg1"/>
                </a:solidFill>
              </a:rPr>
              <a:t>Appropriate tests might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Echocardiography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Cardiac MRI (CMR)			</a:t>
            </a:r>
            <a:endParaRPr lang="en-GB" sz="240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Myocardial Perfusion Scintigraphy	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Cardiac Multi-detector Computed tomography (MDCT)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Invasive coronary angiography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00113" y="5084763"/>
            <a:ext cx="7559675" cy="433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CTA vs. MPS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7975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52 patients referred for MPS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Low to intermediate CAD likelihood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bg1"/>
                </a:solidFill>
              </a:rPr>
              <a:t>Comparisons at &gt;50% and &gt;70% stenosis for the detection of inducible ischaemia</a:t>
            </a:r>
          </a:p>
        </p:txBody>
      </p:sp>
      <p:graphicFrame>
        <p:nvGraphicFramePr>
          <p:cNvPr id="398370" name="Group 34"/>
          <p:cNvGraphicFramePr>
            <a:graphicFrameLocks noGrp="1"/>
          </p:cNvGraphicFramePr>
          <p:nvPr>
            <p:ph sz="half" idx="2"/>
          </p:nvPr>
        </p:nvGraphicFramePr>
        <p:xfrm>
          <a:off x="1071563" y="3500438"/>
          <a:ext cx="6956425" cy="1566862"/>
        </p:xfrm>
        <a:graphic>
          <a:graphicData uri="http://schemas.openxmlformats.org/drawingml/2006/table">
            <a:tbl>
              <a:tblPr/>
              <a:tblGrid>
                <a:gridCol w="1520825"/>
                <a:gridCol w="1357313"/>
                <a:gridCol w="1358900"/>
                <a:gridCol w="1360487"/>
                <a:gridCol w="1358900"/>
              </a:tblGrid>
              <a:tr h="5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Sens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NPV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CTA &gt;50%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CTA &gt;70%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8368" name="Oval 32"/>
          <p:cNvSpPr>
            <a:spLocks noChangeArrowheads="1"/>
          </p:cNvSpPr>
          <p:nvPr/>
        </p:nvSpPr>
        <p:spPr bwMode="auto">
          <a:xfrm>
            <a:off x="5500688" y="3929063"/>
            <a:ext cx="936625" cy="1223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39" name="Rectangle 5"/>
          <p:cNvSpPr>
            <a:spLocks noChangeArrowheads="1"/>
          </p:cNvSpPr>
          <p:nvPr/>
        </p:nvSpPr>
        <p:spPr bwMode="auto">
          <a:xfrm>
            <a:off x="5715000" y="5572125"/>
            <a:ext cx="23526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>
                <a:solidFill>
                  <a:srgbClr val="FFC000"/>
                </a:solidFill>
              </a:rPr>
              <a:t>Nicol </a:t>
            </a:r>
            <a:r>
              <a:rPr lang="en-GB" i="1">
                <a:solidFill>
                  <a:srgbClr val="FFC000"/>
                </a:solidFill>
              </a:rPr>
              <a:t>et al.</a:t>
            </a:r>
            <a:r>
              <a:rPr lang="en-GB">
                <a:solidFill>
                  <a:srgbClr val="FFC000"/>
                </a:solidFill>
              </a:rPr>
              <a:t> JNC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289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Detection of 70% Stenosis is possible and reduces unnecessary ICA referrals but the literature and clinical practice continues to use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Stent Assessment</a:t>
            </a:r>
          </a:p>
        </p:txBody>
      </p:sp>
      <p:pic>
        <p:nvPicPr>
          <p:cNvPr id="21508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pic>
        <p:nvPicPr>
          <p:cNvPr id="4506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4608513" cy="2259013"/>
          </a:xfrm>
          <a:noFill/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323850" y="4005263"/>
            <a:ext cx="82296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sz="3200">
                <a:solidFill>
                  <a:schemeClr val="bg1"/>
                </a:solidFill>
              </a:rPr>
              <a:t>Affected by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800">
                <a:solidFill>
                  <a:schemeClr val="bg1"/>
                </a:solidFill>
              </a:rPr>
              <a:t>Strut thickness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800">
                <a:solidFill>
                  <a:schemeClr val="bg1"/>
                </a:solidFill>
              </a:rPr>
              <a:t>Stent coverage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sz="2800">
                <a:solidFill>
                  <a:schemeClr val="bg1"/>
                </a:solidFill>
              </a:rPr>
              <a:t>Stent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Windowing</a:t>
            </a:r>
          </a:p>
        </p:txBody>
      </p:sp>
      <p:pic>
        <p:nvPicPr>
          <p:cNvPr id="14340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pic>
        <p:nvPicPr>
          <p:cNvPr id="4608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31888"/>
            <a:ext cx="7056438" cy="5249862"/>
          </a:xfrm>
          <a:noFill/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11188" y="6491288"/>
            <a:ext cx="633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Pugliese et al. Radiographics 2006;26:887-904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pic>
        <p:nvPicPr>
          <p:cNvPr id="4710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3576637" cy="3840163"/>
          </a:xfrm>
          <a:noFill/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633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Pugliese et al. Radiographics 2006;26:887-904</a:t>
            </a: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460851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611188" y="404813"/>
            <a:ext cx="6769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400">
                <a:solidFill>
                  <a:srgbClr val="FFFF00"/>
                </a:solidFill>
              </a:rPr>
              <a:t>Stent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5013325"/>
            <a:ext cx="8569325" cy="158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>
                <a:solidFill>
                  <a:schemeClr val="bg1"/>
                </a:solidFill>
              </a:rPr>
              <a:t>In conclusion, we can state that the increase of spatial resolution with 64-slice CT results in superior visualization of the stent lumen and in-stent stenosis as compared with 16-slice CT, especially when the stent is orientated parallel to the x-ray beam. Nevertheless blooming artefacts caused by the metallic stent struts remain an important problem obscuring about one third of the vessel lumen on average.</a:t>
            </a:r>
          </a:p>
        </p:txBody>
      </p:sp>
      <p:pic>
        <p:nvPicPr>
          <p:cNvPr id="48132" name="Picture 6" descr="ovid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56165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8913"/>
            <a:ext cx="4897437" cy="1663700"/>
          </a:xfrm>
          <a:noFill/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23850" y="6491288"/>
            <a:ext cx="633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Siefarth et al. Invest Radiol. 2006 Jan;41(1):22-7</a:t>
            </a:r>
            <a:r>
              <a:rPr lang="en-GB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60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0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9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19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428625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Iterative Reconstruction Technology</a:t>
            </a:r>
          </a:p>
        </p:txBody>
      </p:sp>
      <p:pic>
        <p:nvPicPr>
          <p:cNvPr id="18436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pic>
        <p:nvPicPr>
          <p:cNvPr id="49156" name="Picture 2" descr="F:\RBHT Backup 011207\Cardiac CT MD\Presentations\4th Gen CT\2008_06_30_11_22_19_213_prokp_gectresolution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006600"/>
            <a:ext cx="5003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Graft Assessment</a:t>
            </a:r>
          </a:p>
        </p:txBody>
      </p:sp>
      <p:pic>
        <p:nvPicPr>
          <p:cNvPr id="23556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pic>
        <p:nvPicPr>
          <p:cNvPr id="50180" name="Picture 8" descr="Figures with bmp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9323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 descr="Image 11 LIMA graft to distal 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700213"/>
            <a:ext cx="48974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pic>
        <p:nvPicPr>
          <p:cNvPr id="5120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984750" cy="3762375"/>
          </a:xfrm>
          <a:noFill/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539750" y="4365625"/>
            <a:ext cx="7704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777716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61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1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43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Emergency Cardiac CT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81525"/>
            <a:ext cx="8713788" cy="1644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CT Aortogram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CT Aortogram + CTPA </a:t>
            </a:r>
            <a:r>
              <a:rPr lang="en-GB" sz="2400" smtClean="0">
                <a:solidFill>
                  <a:srgbClr val="FFFF00"/>
                </a:solidFill>
              </a:rPr>
              <a:t>(Double rule out)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CT Aortogram + CTCA </a:t>
            </a:r>
            <a:r>
              <a:rPr lang="en-GB" sz="2400" smtClean="0">
                <a:solidFill>
                  <a:srgbClr val="FFFF00"/>
                </a:solidFill>
              </a:rPr>
              <a:t>(Double rule out)</a:t>
            </a: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CT Aortogram + CTPA + CTCA </a:t>
            </a:r>
            <a:r>
              <a:rPr lang="en-GB" sz="2400" smtClean="0">
                <a:solidFill>
                  <a:srgbClr val="FFFF00"/>
                </a:solidFill>
              </a:rPr>
              <a:t>(Triple rule out)</a:t>
            </a:r>
          </a:p>
        </p:txBody>
      </p:sp>
      <p:pic>
        <p:nvPicPr>
          <p:cNvPr id="25604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  <p:pic>
        <p:nvPicPr>
          <p:cNvPr id="52229" name="Picture 5" descr="Figure 3 - large aortic dissection involving ascending aorta and aortic arch (Stanford Type 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32416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 descr="Figure 2 - large right pulmonary embol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34575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 descr="Figure 1 - MDCT Angiogra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27003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T Fundamentals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889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5399881" y="1593057"/>
            <a:ext cx="2447925" cy="2376488"/>
            <a:chOff x="2653" y="1207"/>
            <a:chExt cx="2676" cy="2150"/>
          </a:xfrm>
        </p:grpSpPr>
        <p:pic>
          <p:nvPicPr>
            <p:cNvPr id="7174" name="Picture 7" descr="F_25_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585" r="6909" b="19017"/>
            <a:stretch>
              <a:fillRect/>
            </a:stretch>
          </p:blipFill>
          <p:spPr bwMode="auto">
            <a:xfrm>
              <a:off x="2653" y="1207"/>
              <a:ext cx="2676" cy="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4581" y="2704"/>
              <a:ext cx="113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172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What is computed tomography?</a:t>
            </a:r>
          </a:p>
        </p:txBody>
      </p:sp>
      <p:pic>
        <p:nvPicPr>
          <p:cNvPr id="385036" name="Picture 12" descr="Axial Slice in Vox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37063"/>
            <a:ext cx="287972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7340600" cy="14700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The MDCT Angiography dataset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5400"/>
            <a:ext cx="7561262" cy="3743325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333333"/>
                </a:solidFill>
              </a:rPr>
              <a:t>Coronary lumenography and anatomy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333333"/>
                </a:solidFill>
              </a:rPr>
              <a:t>Cardiac morphology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FFCC00"/>
                </a:solidFill>
              </a:rPr>
              <a:t>Ventriculography (left)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333333"/>
                </a:solidFill>
              </a:rPr>
              <a:t>Valve assessment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333333"/>
                </a:solidFill>
              </a:rPr>
              <a:t>First pass perfusion</a:t>
            </a: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/>
            <a:endParaRPr lang="en-GB" smtClean="0">
              <a:solidFill>
                <a:srgbClr val="FFCC00"/>
              </a:solidFill>
            </a:endParaRPr>
          </a:p>
          <a:p>
            <a:pPr marL="609600" indent="-609600" algn="l" eaLnBrk="1" hangingPunct="1"/>
            <a:endParaRPr lang="en-GB" smtClean="0">
              <a:solidFill>
                <a:srgbClr val="FFCC00"/>
              </a:solidFill>
            </a:endParaRP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8453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1038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81525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coeurtransp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atch3D_SMELLIE^JAMES_20070326_000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2" name="Picture 22" descr="Final TVA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86873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3" name="Picture 23" descr="Final TVA Imag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86873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6" name="Picture 26" descr="Final TVA Image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86873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7" name="Picture 27" descr="Final TVA Images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86873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200" smtClean="0">
                <a:solidFill>
                  <a:srgbClr val="FFFF00"/>
                </a:solidFill>
              </a:rPr>
              <a:t>Time Volume Analysis</a:t>
            </a:r>
          </a:p>
        </p:txBody>
      </p:sp>
      <p:sp>
        <p:nvSpPr>
          <p:cNvPr id="542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4032250" cy="38163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Ability to perform 4D imaging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Multiple (8-16) phases reconstructed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Functional assessment of the left ventricle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7340600" cy="14700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FF"/>
                </a:solidFill>
              </a:rPr>
              <a:t>Ventriculography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565400"/>
            <a:ext cx="7561262" cy="3743325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FFCC00"/>
                </a:solidFill>
              </a:rPr>
              <a:t>LV Function (EDV/ESV/SV)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FFCC00"/>
                </a:solidFill>
              </a:rPr>
              <a:t>Regional Wall Motion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FFCC00"/>
                </a:solidFill>
              </a:rPr>
              <a:t>Systolic wall thickening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rgbClr val="FFCC00"/>
                </a:solidFill>
              </a:rPr>
              <a:t>LV mass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8453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1038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81525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coeurtransp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atch3D_SMELLIE^JAMES_20070326_000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5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0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284538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1038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581525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coeurtransp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1336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02363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Radiation Dose</a:t>
            </a:r>
          </a:p>
        </p:txBody>
      </p:sp>
      <p:pic>
        <p:nvPicPr>
          <p:cNvPr id="9" name="Batch3D_SMELLIE^JAMES_20070326_000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0350"/>
            <a:ext cx="15478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Diagnostic Angiography 	2-6mSv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PCI					5-40mSv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Thallium (1 day) MPS		18mSv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Thallium (2 day)			27mSv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Technetium MPS			10mSv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CTCA (retrospective gating)	6-18mSv</a:t>
            </a:r>
            <a:r>
              <a:rPr lang="en-GB" smtClean="0">
                <a:solidFill>
                  <a:srgbClr val="FFFF00"/>
                </a:solidFill>
              </a:rPr>
              <a:t>*</a:t>
            </a: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CTCA (prospective gating)	2-4 mSv</a:t>
            </a: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GB" smtClean="0">
                <a:solidFill>
                  <a:srgbClr val="FFFF00"/>
                </a:solidFill>
              </a:rPr>
              <a:t>*2-4 mSv on 320MDCT single beat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         Acknowledgements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Dr Mike Rubens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Dr Simon Padley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Mrs Nina Arcuri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Miss Sally Copperthwaite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Dr Carl Schultz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Dr Jim Stirrup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Professor Richard Underwood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Professor Michael Gatzoulis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Professor Tim Evans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Prof Stefan Neubauer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Royal Air Force Medical Service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400" smtClean="0">
              <a:solidFill>
                <a:schemeClr val="bg1"/>
              </a:solidFill>
            </a:endParaRPr>
          </a:p>
        </p:txBody>
      </p:sp>
      <p:pic>
        <p:nvPicPr>
          <p:cNvPr id="27652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         Questions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2900" smtClean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7588" name="Batch3D_SMELLIE^JAMES_20070326_0000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260350"/>
            <a:ext cx="1547812" cy="1547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ingleslice_spiral_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618038"/>
            <a:ext cx="19081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65" name="Picture 8" descr="multislice_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4618038"/>
            <a:ext cx="1905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SDCT 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57338"/>
            <a:ext cx="3889375" cy="2943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67" name="Picture 7" descr="MDCT 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558925"/>
            <a:ext cx="3465513" cy="2943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Single vs. Multi-detector 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Cardiac CT Revolution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417671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EBCT – temporal resolution 100ms</a:t>
            </a:r>
          </a:p>
          <a:p>
            <a:pPr eaLnBrk="1" hangingPunct="1"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		      - Spatial resolution (1.0mm)</a:t>
            </a:r>
            <a:r>
              <a:rPr lang="en-GB" baseline="30000" smtClean="0">
                <a:solidFill>
                  <a:schemeClr val="bg1"/>
                </a:solidFill>
              </a:rPr>
              <a:t>3*</a:t>
            </a:r>
            <a:endParaRPr lang="en-GB" smtClean="0">
              <a:solidFill>
                <a:schemeClr val="bg1"/>
              </a:solidFill>
            </a:endParaRP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4 MDCT (1998) - 250ms, (1.0mm)</a:t>
            </a:r>
            <a:r>
              <a:rPr lang="en-GB" baseline="30000" smtClean="0">
                <a:solidFill>
                  <a:schemeClr val="bg1"/>
                </a:solidFill>
              </a:rPr>
              <a:t>3</a:t>
            </a:r>
            <a:endParaRPr lang="en-GB" smtClean="0">
              <a:solidFill>
                <a:schemeClr val="bg1"/>
              </a:solidFill>
            </a:endParaRP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16 MDCT (2002)- 250ms, (0.7mm)</a:t>
            </a:r>
            <a:r>
              <a:rPr lang="en-GB" baseline="30000" smtClean="0">
                <a:solidFill>
                  <a:schemeClr val="bg1"/>
                </a:solidFill>
              </a:rPr>
              <a:t>3</a:t>
            </a:r>
            <a:endParaRPr lang="en-GB" smtClean="0">
              <a:solidFill>
                <a:schemeClr val="bg1"/>
              </a:solidFill>
            </a:endParaRP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64 -320 MDCT (2004-7) – 125-165ms, (0.4mm)</a:t>
            </a:r>
            <a:r>
              <a:rPr lang="en-GB" baseline="30000" smtClean="0">
                <a:solidFill>
                  <a:schemeClr val="bg1"/>
                </a:solidFill>
              </a:rPr>
              <a:t>3</a:t>
            </a:r>
            <a:endParaRPr lang="en-GB" smtClean="0">
              <a:solidFill>
                <a:schemeClr val="bg1"/>
              </a:solidFill>
            </a:endParaRP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64 DSCT (2007)- 83ms, (0.4mm)</a:t>
            </a:r>
            <a:r>
              <a:rPr lang="en-GB" baseline="30000" smtClean="0">
                <a:solidFill>
                  <a:schemeClr val="bg1"/>
                </a:solidFill>
              </a:rPr>
              <a:t>3</a:t>
            </a:r>
            <a:endParaRPr lang="en-GB" smtClean="0">
              <a:solidFill>
                <a:schemeClr val="bg1"/>
              </a:solidFill>
            </a:endParaRPr>
          </a:p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64 Dual Energy DSCT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28625" y="6143625"/>
            <a:ext cx="8135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* No ability to retrospectively ECG-gate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patial resolu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124200" cy="25034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spatial resolu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124200" cy="25034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patial resolutio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124200" cy="2438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spatial resolutio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3124200" cy="2438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4-slice MDCT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52500" y="4314825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16-slice MDCT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404813"/>
            <a:ext cx="8839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>
                <a:solidFill>
                  <a:srgbClr val="FFFF00"/>
                </a:solidFill>
              </a:rPr>
              <a:t>Spatial resolution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52400" y="1219200"/>
            <a:ext cx="8763000" cy="152400"/>
          </a:xfrm>
          <a:prstGeom prst="rect">
            <a:avLst/>
          </a:prstGeom>
          <a:gradFill rotWithShape="0">
            <a:gsLst>
              <a:gs pos="0">
                <a:srgbClr val="00002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003800" y="4292600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64-slice MDCT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380288" y="4868863"/>
            <a:ext cx="1008062" cy="3460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971550" y="148431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2-slice MDCT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6877050" y="2349500"/>
            <a:ext cx="1978025" cy="1965325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7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28800"/>
            <a:ext cx="2252663" cy="5029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43213" y="18446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HR 49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43213" y="328453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HR 67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43213" y="508476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HR 82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" y="152400"/>
            <a:ext cx="7664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FFFF00"/>
                </a:solidFill>
                <a:latin typeface="Univers (W1)" pitchFamily="34" charset="0"/>
              </a:rPr>
              <a:t>Temporal Resolution and its relationship to heart rate (64-MDCT)</a:t>
            </a:r>
            <a:endParaRPr lang="en-US" sz="3200">
              <a:solidFill>
                <a:schemeClr val="bg1"/>
              </a:solidFill>
              <a:latin typeface="Univers (W1)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" y="1219200"/>
            <a:ext cx="8763000" cy="152400"/>
          </a:xfrm>
          <a:prstGeom prst="rect">
            <a:avLst/>
          </a:prstGeom>
          <a:gradFill rotWithShape="0">
            <a:gsLst>
              <a:gs pos="0">
                <a:srgbClr val="00002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19800" y="6477000"/>
            <a:ext cx="3124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de-DE" sz="1200" i="1">
                <a:solidFill>
                  <a:srgbClr val="FFC000"/>
                </a:solidFill>
              </a:rPr>
              <a:t>Flohr TG, Herz</a:t>
            </a:r>
            <a:r>
              <a:rPr lang="en-US" sz="1200" i="1">
                <a:solidFill>
                  <a:srgbClr val="FFC000"/>
                </a:solidFill>
              </a:rPr>
              <a:t>, </a:t>
            </a:r>
            <a:r>
              <a:rPr lang="de-DE" sz="1200" i="1">
                <a:solidFill>
                  <a:srgbClr val="FFC000"/>
                </a:solidFill>
              </a:rPr>
              <a:t>2003</a:t>
            </a: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3924300" y="1484313"/>
            <a:ext cx="2447925" cy="3317875"/>
            <a:chOff x="480" y="1329"/>
            <a:chExt cx="2160" cy="2939"/>
          </a:xfrm>
        </p:grpSpPr>
        <p:pic>
          <p:nvPicPr>
            <p:cNvPr id="11280" name="Picture 11" descr="topogr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62"/>
              <a:ext cx="2160" cy="210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1" name="Rectangle 12"/>
            <p:cNvSpPr>
              <a:spLocks noChangeArrowheads="1"/>
            </p:cNvSpPr>
            <p:nvPr/>
          </p:nvSpPr>
          <p:spPr bwMode="auto">
            <a:xfrm>
              <a:off x="1152" y="2784"/>
              <a:ext cx="1296" cy="91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790" y="1329"/>
              <a:ext cx="1563" cy="439"/>
            </a:xfrm>
            <a:prstGeom prst="rect">
              <a:avLst/>
            </a:prstGeom>
            <a:gradFill rotWithShape="0">
              <a:gsLst>
                <a:gs pos="0">
                  <a:srgbClr val="0066FF">
                    <a:gamma/>
                    <a:tint val="65098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tint val="65098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64-MDCT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11283" name="AutoShape 14"/>
            <p:cNvSpPr>
              <a:spLocks noChangeArrowheads="1"/>
            </p:cNvSpPr>
            <p:nvPr/>
          </p:nvSpPr>
          <p:spPr bwMode="auto">
            <a:xfrm>
              <a:off x="1200" y="1780"/>
              <a:ext cx="720" cy="376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0066FF"/>
                </a:gs>
                <a:gs pos="100000">
                  <a:srgbClr val="74ACF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1106" y="3911"/>
              <a:ext cx="1053" cy="354"/>
            </a:xfrm>
            <a:prstGeom prst="rect">
              <a:avLst/>
            </a:prstGeom>
            <a:gradFill rotWithShape="0">
              <a:gsLst>
                <a:gs pos="0">
                  <a:srgbClr val="0066FF">
                    <a:gamma/>
                    <a:tint val="65098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tint val="65098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5-10 s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720" y="2295"/>
              <a:ext cx="1730" cy="359"/>
            </a:xfrm>
            <a:prstGeom prst="rect">
              <a:avLst/>
            </a:prstGeom>
            <a:gradFill rotWithShape="0">
              <a:gsLst>
                <a:gs pos="0">
                  <a:srgbClr val="0066FF">
                    <a:gamma/>
                    <a:tint val="65098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tint val="65098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Arial" charset="0"/>
                </a:rPr>
                <a:t>Rot.=330ms</a:t>
              </a: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  <a:sym typeface="Symbol" pitchFamily="18" charset="2"/>
              </a:endParaRPr>
            </a:p>
          </p:txBody>
        </p:sp>
      </p:grpSp>
      <p:sp>
        <p:nvSpPr>
          <p:cNvPr id="11275" name="AutoShape 17"/>
          <p:cNvSpPr>
            <a:spLocks noChangeArrowheads="1"/>
          </p:cNvSpPr>
          <p:nvPr/>
        </p:nvSpPr>
        <p:spPr bwMode="auto">
          <a:xfrm flipH="1">
            <a:off x="7812088" y="2349500"/>
            <a:ext cx="1027112" cy="1981200"/>
          </a:xfrm>
          <a:prstGeom prst="moon">
            <a:avLst>
              <a:gd name="adj" fmla="val 87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6" name="AutoShape 18"/>
          <p:cNvSpPr>
            <a:spLocks noChangeArrowheads="1"/>
          </p:cNvSpPr>
          <p:nvPr/>
        </p:nvSpPr>
        <p:spPr bwMode="auto">
          <a:xfrm rot="-8516869">
            <a:off x="7235825" y="2565400"/>
            <a:ext cx="1217613" cy="1525588"/>
          </a:xfrm>
          <a:prstGeom prst="rtTriangl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7812088" y="3068638"/>
            <a:ext cx="9794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</a:rPr>
              <a:t>165msec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 flipV="1">
            <a:off x="7812088" y="1700213"/>
            <a:ext cx="1587" cy="25987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810000" y="5229225"/>
            <a:ext cx="5334000" cy="1044575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tint val="65098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tint val="65098"/>
                  <a:invGamma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330 ms Gantry Rotation Time = half scan segment = temporal resolution of 165 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1512</Words>
  <Application>Microsoft Office PowerPoint</Application>
  <PresentationFormat>On-screen Show (4:3)</PresentationFormat>
  <Paragraphs>463</Paragraphs>
  <Slides>55</Slides>
  <Notes>12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Role of CT imaging for cardiac disease and applications of multi-detector CT</vt:lpstr>
      <vt:lpstr>Scope</vt:lpstr>
      <vt:lpstr>Cardiac imaging - Challenges</vt:lpstr>
      <vt:lpstr>Options</vt:lpstr>
      <vt:lpstr>What is computed tomography?</vt:lpstr>
      <vt:lpstr>Single vs. Multi-detector CT</vt:lpstr>
      <vt:lpstr>Cardiac CT Revolution</vt:lpstr>
      <vt:lpstr>PowerPoint Presentation</vt:lpstr>
      <vt:lpstr>PowerPoint Presentation</vt:lpstr>
      <vt:lpstr>PowerPoint Presentation</vt:lpstr>
      <vt:lpstr>PowerPoint Presentation</vt:lpstr>
      <vt:lpstr>         ECG Gating II</vt:lpstr>
      <vt:lpstr>Spectrum of Coronary Artery Disease</vt:lpstr>
      <vt:lpstr>MDCT coronary angiography</vt:lpstr>
      <vt:lpstr>Coronary Artery Calcium Scoring</vt:lpstr>
      <vt:lpstr>Coronary Calcium and Likelihood of Significant Stenosis</vt:lpstr>
      <vt:lpstr>Coronary Calcium Scoring</vt:lpstr>
      <vt:lpstr>Limitations of Coronary Calcium Scoring</vt:lpstr>
      <vt:lpstr>The MDCT Angiography dataset</vt:lpstr>
      <vt:lpstr>Reconstruction algorithms</vt:lpstr>
      <vt:lpstr>Reconstruction algorithms</vt:lpstr>
      <vt:lpstr>Reconstruction algorithms</vt:lpstr>
      <vt:lpstr>The MDCT Angiography dataset</vt:lpstr>
      <vt:lpstr>The MDCT Angiography dataset</vt:lpstr>
      <vt:lpstr>PowerPoint Presentation</vt:lpstr>
      <vt:lpstr>Image Interpretation I</vt:lpstr>
      <vt:lpstr>PowerPoint Presentation</vt:lpstr>
      <vt:lpstr>PowerPoint Presentation</vt:lpstr>
      <vt:lpstr>Windowing</vt:lpstr>
      <vt:lpstr>Plaque morphology</vt:lpstr>
      <vt:lpstr>PowerPoint Presentation</vt:lpstr>
      <vt:lpstr>PowerPoint Presentation</vt:lpstr>
      <vt:lpstr>ECG Gating IV</vt:lpstr>
      <vt:lpstr>MDCT vs. ICA</vt:lpstr>
      <vt:lpstr>PowerPoint Presentation</vt:lpstr>
      <vt:lpstr>Multi-centre Data</vt:lpstr>
      <vt:lpstr>Multi-centre Data</vt:lpstr>
      <vt:lpstr>The Effect of Pre-Test Probability</vt:lpstr>
      <vt:lpstr>Stenosis severity and functional significance</vt:lpstr>
      <vt:lpstr>CTA vs. MPS</vt:lpstr>
      <vt:lpstr>Detection of 70% Stenosis is possible and reduces unnecessary ICA referrals but the literature and clinical practice continues to use 50%</vt:lpstr>
      <vt:lpstr>Stent Assessment</vt:lpstr>
      <vt:lpstr>Windowing</vt:lpstr>
      <vt:lpstr>PowerPoint Presentation</vt:lpstr>
      <vt:lpstr>PowerPoint Presentation</vt:lpstr>
      <vt:lpstr>Iterative Reconstruction Technology</vt:lpstr>
      <vt:lpstr>Graft Assessment</vt:lpstr>
      <vt:lpstr>PowerPoint Presentation</vt:lpstr>
      <vt:lpstr>Emergency Cardiac CT</vt:lpstr>
      <vt:lpstr>The MDCT Angiography dataset</vt:lpstr>
      <vt:lpstr>Time Volume Analysis</vt:lpstr>
      <vt:lpstr>Ventriculography</vt:lpstr>
      <vt:lpstr>Radiation Dose</vt:lpstr>
      <vt:lpstr>         Acknowledgements</vt:lpstr>
      <vt:lpstr>     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Coronary Angiography and Stent Assessment</dc:title>
  <dc:creator>EN889</dc:creator>
  <cp:lastModifiedBy>Shiel, Nuala</cp:lastModifiedBy>
  <cp:revision>84</cp:revision>
  <dcterms:created xsi:type="dcterms:W3CDTF">2007-04-04T07:14:32Z</dcterms:created>
  <dcterms:modified xsi:type="dcterms:W3CDTF">2012-12-21T13:58:58Z</dcterms:modified>
</cp:coreProperties>
</file>