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3"/>
  </p:notesMasterIdLst>
  <p:sldIdLst>
    <p:sldId id="256" r:id="rId3"/>
    <p:sldId id="270" r:id="rId4"/>
    <p:sldId id="257" r:id="rId5"/>
    <p:sldId id="271" r:id="rId6"/>
    <p:sldId id="277" r:id="rId7"/>
    <p:sldId id="264" r:id="rId8"/>
    <p:sldId id="275" r:id="rId9"/>
    <p:sldId id="276" r:id="rId10"/>
    <p:sldId id="263" r:id="rId11"/>
    <p:sldId id="278" r:id="rId12"/>
    <p:sldId id="282" r:id="rId13"/>
    <p:sldId id="283" r:id="rId14"/>
    <p:sldId id="280" r:id="rId15"/>
    <p:sldId id="288" r:id="rId16"/>
    <p:sldId id="325" r:id="rId17"/>
    <p:sldId id="287" r:id="rId18"/>
    <p:sldId id="281" r:id="rId19"/>
    <p:sldId id="286" r:id="rId20"/>
    <p:sldId id="289" r:id="rId21"/>
    <p:sldId id="290" r:id="rId22"/>
    <p:sldId id="291" r:id="rId23"/>
    <p:sldId id="292" r:id="rId24"/>
    <p:sldId id="328" r:id="rId25"/>
    <p:sldId id="329" r:id="rId26"/>
    <p:sldId id="330" r:id="rId27"/>
    <p:sldId id="331" r:id="rId28"/>
    <p:sldId id="332" r:id="rId29"/>
    <p:sldId id="333" r:id="rId30"/>
    <p:sldId id="334" r:id="rId31"/>
    <p:sldId id="335" r:id="rId32"/>
    <p:sldId id="336" r:id="rId33"/>
    <p:sldId id="337" r:id="rId34"/>
    <p:sldId id="338" r:id="rId35"/>
    <p:sldId id="339" r:id="rId36"/>
    <p:sldId id="340" r:id="rId37"/>
    <p:sldId id="341" r:id="rId38"/>
    <p:sldId id="342" r:id="rId39"/>
    <p:sldId id="295" r:id="rId40"/>
    <p:sldId id="284" r:id="rId41"/>
    <p:sldId id="285" r:id="rId42"/>
    <p:sldId id="262" r:id="rId43"/>
    <p:sldId id="293" r:id="rId44"/>
    <p:sldId id="313" r:id="rId45"/>
    <p:sldId id="294" r:id="rId46"/>
    <p:sldId id="326" r:id="rId47"/>
    <p:sldId id="261" r:id="rId48"/>
    <p:sldId id="315" r:id="rId49"/>
    <p:sldId id="316" r:id="rId50"/>
    <p:sldId id="317" r:id="rId51"/>
    <p:sldId id="319" r:id="rId52"/>
    <p:sldId id="320" r:id="rId53"/>
    <p:sldId id="265" r:id="rId54"/>
    <p:sldId id="266" r:id="rId55"/>
    <p:sldId id="267" r:id="rId56"/>
    <p:sldId id="309" r:id="rId57"/>
    <p:sldId id="268" r:id="rId58"/>
    <p:sldId id="299" r:id="rId59"/>
    <p:sldId id="269" r:id="rId60"/>
    <p:sldId id="321" r:id="rId61"/>
    <p:sldId id="302" r:id="rId62"/>
    <p:sldId id="303" r:id="rId63"/>
    <p:sldId id="260" r:id="rId64"/>
    <p:sldId id="322" r:id="rId65"/>
    <p:sldId id="296" r:id="rId66"/>
    <p:sldId id="297" r:id="rId67"/>
    <p:sldId id="298" r:id="rId68"/>
    <p:sldId id="305" r:id="rId69"/>
    <p:sldId id="306" r:id="rId70"/>
    <p:sldId id="307" r:id="rId71"/>
    <p:sldId id="308" r:id="rId72"/>
    <p:sldId id="258" r:id="rId73"/>
    <p:sldId id="311" r:id="rId74"/>
    <p:sldId id="312" r:id="rId75"/>
    <p:sldId id="259" r:id="rId76"/>
    <p:sldId id="323" r:id="rId77"/>
    <p:sldId id="324" r:id="rId78"/>
    <p:sldId id="343" r:id="rId79"/>
    <p:sldId id="344" r:id="rId80"/>
    <p:sldId id="273" r:id="rId81"/>
    <p:sldId id="304" r:id="rId8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6" autoAdjust="0"/>
    <p:restoredTop sz="94660"/>
  </p:normalViewPr>
  <p:slideViewPr>
    <p:cSldViewPr>
      <p:cViewPr>
        <p:scale>
          <a:sx n="50" d="100"/>
          <a:sy n="50" d="100"/>
        </p:scale>
        <p:origin x="-80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62007-F7BA-4628-AB5E-F6776C8B5B8A}" type="datetimeFigureOut">
              <a:rPr lang="en-US" smtClean="0"/>
              <a:pPr/>
              <a:t>1/3/2013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FF8DB-4A3E-4DFC-8C23-AD423D02C2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066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8075" y="652463"/>
            <a:ext cx="4641850" cy="34813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9976" y="4350689"/>
            <a:ext cx="5018049" cy="4133154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597391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236066-1F70-43AA-9444-06A47A65178C}" type="slidenum">
              <a:rPr lang="en-US"/>
              <a:pPr/>
              <a:t>25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Due to the difference in resonant frequency between water and fat, the protons may be misregistered by the Fourier transform.</a:t>
            </a:r>
          </a:p>
          <a:p>
            <a:r>
              <a:rPr lang="en-GB"/>
              <a:t>Where fat and water appear together, this may be represented by a bright or a dark band at the fat/water interface.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661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F82A8A-0F56-434D-A921-25CCAAE50F26}" type="slidenum">
              <a:rPr lang="en-GB"/>
              <a:pPr/>
              <a:t>69</a:t>
            </a:fld>
            <a:endParaRPr lang="en-GB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652463"/>
            <a:ext cx="4641850" cy="3481387"/>
          </a:xfrm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4351338"/>
            <a:ext cx="5016500" cy="4132262"/>
          </a:xfrm>
          <a:noFill/>
          <a:ln/>
        </p:spPr>
        <p:txBody>
          <a:bodyPr/>
          <a:lstStyle/>
          <a:p>
            <a:pPr defTabSz="762000"/>
            <a:r>
              <a:rPr lang="en-GB"/>
              <a:t>• X-ray angiogram from a 76 year-old male patient showing high-grade stenosis in the proximal left anterior descending coronary artery (LAD) (arrows, left panel).  The in vivo cross-sectional black blood MR images of the LAD shows shows a large eccentric plaque with heterogeneous signal intensity (maximum thickness ~6mm).  The heterogeneity may be due to the composition of the plaque. </a:t>
            </a:r>
          </a:p>
          <a:p>
            <a:pPr defTabSz="762000"/>
            <a:r>
              <a:rPr lang="en-GB"/>
              <a:t>• MR imaging is performed with a fast spin echo sequence with short ESP and long ETL imaging.  Blood flow in the coronary artery lumen is suppressed with the velocity-selective inversion preparatory pulses and fat surrounding the coronaries is suppressed with an optimized chemical shift pulse. The slice thickness is 4 mm and the spatial resolution is 450 µm. LV represents left ventricle; RV represents right ventricle; RVOT represents right ventricular outflow tract.</a:t>
            </a:r>
          </a:p>
        </p:txBody>
      </p:sp>
    </p:spTree>
    <p:extLst>
      <p:ext uri="{BB962C8B-B14F-4D97-AF65-F5344CB8AC3E}">
        <p14:creationId xmlns:p14="http://schemas.microsoft.com/office/powerpoint/2010/main" val="703934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5A72F-43D8-4946-BCF6-70C3AC47A9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D4BAC-1A39-4CF9-9B8E-92BBB5CC95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F5E53-7BEF-4CC3-8C27-8BF5441FA3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F43E3-3AAC-4740-8D3D-4462253AE7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9FE9D-6C39-4DE8-A9F9-C1220C8E28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5D8E8-9475-4F4B-BF0B-5DCE68B5CE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12157-B5C8-4D36-B1DF-4C0088EB52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82BCB-FE05-4258-976E-BD34744F6B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497EE-EB41-4171-AE5E-DC184DA158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0AD66-775F-4251-BCBE-ED7797D301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91190-0D76-435E-9847-A220DAD310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77334" y="0"/>
            <a:ext cx="7789333" cy="60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55523AD-40B8-421F-B6A5-65A8375659D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778702E-5D5E-4AD1-AB6F-40C9CE40045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F2AFA64-735C-425B-A5A7-F7A7546EB3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file:///C:\Documents%20and%20Settings\sp469.RBHNT\My%20Documents\Images%20COMMAND%20Centre\DCM\SAWNEY%20Philip%204ch.avi" TargetMode="External"/><Relationship Id="rId1" Type="http://schemas.openxmlformats.org/officeDocument/2006/relationships/video" Target="file:///C:\Documents%20and%20Settings\sp469.RBHNT\My%20Documents\Images%20COMMAND%20Centre\4%20chamber.avi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video" Target="file:///F:\IHD%20Nov%2024%202009\gyroscope.wmv" TargetMode="Externa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4.xml"/><Relationship Id="rId1" Type="http://schemas.openxmlformats.org/officeDocument/2006/relationships/video" Target="file:///C:\Documents%20and%20Settings\sp469.RBHNT\My%20Documents\Physics%20of%20MRI\CMR%20Physics\90%20degree%20pulse.avi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4.xml"/><Relationship Id="rId1" Type="http://schemas.openxmlformats.org/officeDocument/2006/relationships/video" Target="file:///C:\Documents%20and%20Settings\sp469.RBHNT\My%20Documents\Physics%20of%20MRI\CMR%20Physics\Flip%20and%20relaxation.avi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Documents%20and%20Settings\sp469.RBHNT\My%20Documents\Physics%20of%20MRI\CMR%20Physics\T1%20recovery.avi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Documents%20and%20Settings\sp469.RBHNT\My%20Documents\Physics%20of%20MRI\CMR%20Physics\T2%20decay.avi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4.xml"/><Relationship Id="rId1" Type="http://schemas.openxmlformats.org/officeDocument/2006/relationships/video" Target="file:///C:\Documents%20and%20Settings\sp469.RBHNT\My%20Documents\Physics%20of%20MRI\CMR%20Physics\Frequency%20encoding%20gradient.avi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4.xml"/><Relationship Id="rId1" Type="http://schemas.openxmlformats.org/officeDocument/2006/relationships/video" Target="file:///C:\Documents%20and%20Settings\sp469.RBHNT\My%20Documents\Physics%20of%20MRI\CMR%20Physics\Phase%20encoding%20gradient.avi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Documents%20and%20Settings\sp469.RBHNT\My%20Documents\Images%20COMMAND%20Centre\Cine%20MR%20Image%20Database\Amyloid3a.avi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17.xml"/><Relationship Id="rId1" Type="http://schemas.openxmlformats.org/officeDocument/2006/relationships/video" Target="file:///C:\DJP\Powerpoint\avi%20files\Viability%20VLA.avi" TargetMode="External"/><Relationship Id="rId4" Type="http://schemas.openxmlformats.org/officeDocument/2006/relationships/image" Target="../media/image3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17.xml"/><Relationship Id="rId1" Type="http://schemas.openxmlformats.org/officeDocument/2006/relationships/video" Target="file:///C:\DJP\Powerpoint\avi%20files\Viability%20Gd%201.avi" TargetMode="External"/><Relationship Id="rId4" Type="http://schemas.openxmlformats.org/officeDocument/2006/relationships/image" Target="../media/image39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40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26" Type="http://schemas.openxmlformats.org/officeDocument/2006/relationships/image" Target="../media/image61.png"/><Relationship Id="rId3" Type="http://schemas.openxmlformats.org/officeDocument/2006/relationships/slideLayout" Target="../slideLayouts/slideLayout17.xml"/><Relationship Id="rId21" Type="http://schemas.openxmlformats.org/officeDocument/2006/relationships/image" Target="../media/image56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5" Type="http://schemas.openxmlformats.org/officeDocument/2006/relationships/image" Target="../media/image60.png"/><Relationship Id="rId2" Type="http://schemas.openxmlformats.org/officeDocument/2006/relationships/video" Target="file:///D:\DJP\Powerpoint\avi%20files\Viability%20Gd%201.avi" TargetMode="External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1" Type="http://schemas.openxmlformats.org/officeDocument/2006/relationships/vmlDrawing" Target="../drawings/vmlDrawing7.vml"/><Relationship Id="rId6" Type="http://schemas.openxmlformats.org/officeDocument/2006/relationships/image" Target="../media/image41.wmf"/><Relationship Id="rId11" Type="http://schemas.openxmlformats.org/officeDocument/2006/relationships/image" Target="../media/image46.png"/><Relationship Id="rId24" Type="http://schemas.openxmlformats.org/officeDocument/2006/relationships/image" Target="../media/image59.png"/><Relationship Id="rId5" Type="http://schemas.openxmlformats.org/officeDocument/2006/relationships/oleObject" Target="../embeddings/Microsoft_Word_97_-_2003_Document1.doc"/><Relationship Id="rId15" Type="http://schemas.openxmlformats.org/officeDocument/2006/relationships/image" Target="../media/image50.png"/><Relationship Id="rId23" Type="http://schemas.openxmlformats.org/officeDocument/2006/relationships/image" Target="../media/image58.png"/><Relationship Id="rId28" Type="http://schemas.openxmlformats.org/officeDocument/2006/relationships/image" Target="../media/image39.pn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4" Type="http://schemas.openxmlformats.org/officeDocument/2006/relationships/oleObject" Target="../embeddings/oleObject7.bin"/><Relationship Id="rId9" Type="http://schemas.openxmlformats.org/officeDocument/2006/relationships/image" Target="../media/image44.png"/><Relationship Id="rId14" Type="http://schemas.openxmlformats.org/officeDocument/2006/relationships/image" Target="../media/image49.png"/><Relationship Id="rId22" Type="http://schemas.openxmlformats.org/officeDocument/2006/relationships/image" Target="../media/image57.png"/><Relationship Id="rId27" Type="http://schemas.openxmlformats.org/officeDocument/2006/relationships/image" Target="../media/image62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6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F:\IHD%20Nov%2024%202009\Inferior%20perfusion%20defect%20pre%20PCI%20Aug%2007.mpeg" TargetMode="Externa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F:\IHD%20Nov%2024%202009\RCA%20fly%20through.avi" TargetMode="Externa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slideLayout" Target="../slideLayouts/slideLayout18.xml"/><Relationship Id="rId1" Type="http://schemas.openxmlformats.org/officeDocument/2006/relationships/video" Target="file:///C:\Documents%20and%20Settings\sp469.RBHNT\My%20Documents\IHD\Assessment%20of%20Plaque%20Disease%20Hong%20Kong%20Mar%202005\CMR%20Assessment%20of%20Atherosclerotic%20%20Plaque%20Disease\wss_vector.avi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4"/>
          <p:cNvSpPr>
            <a:spLocks noGrp="1" noChangeArrowheads="1"/>
          </p:cNvSpPr>
          <p:nvPr>
            <p:ph type="ctrTitle"/>
          </p:nvPr>
        </p:nvSpPr>
        <p:spPr>
          <a:xfrm>
            <a:off x="365480" y="762000"/>
            <a:ext cx="8501944" cy="2159000"/>
          </a:xfrm>
        </p:spPr>
        <p:txBody>
          <a:bodyPr/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Cardiovascular magnetic resonance: basic principles and applications - an overview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85" name="Rectangle 85"/>
          <p:cNvSpPr>
            <a:spLocks noGrp="1" noChangeArrowheads="1"/>
          </p:cNvSpPr>
          <p:nvPr>
            <p:ph type="subTitle" idx="1"/>
          </p:nvPr>
        </p:nvSpPr>
        <p:spPr>
          <a:xfrm>
            <a:off x="667459" y="3505200"/>
            <a:ext cx="7866941" cy="228600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Dr 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Sanjay Prasad MD MRCP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en-GB" sz="28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Consultant Cardiologist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endParaRPr lang="en-GB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en-GB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Royal Brompton Hospital, London 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en-GB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National Heart &amp; Lung Institute, Imperial </a:t>
            </a:r>
            <a:r>
              <a:rPr lang="en-GB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College London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762000"/>
            <a:r>
              <a:rPr lang="en-GB"/>
              <a:t>Physics</a:t>
            </a:r>
            <a:endParaRPr lang="en-US"/>
          </a:p>
        </p:txBody>
      </p:sp>
      <p:pic>
        <p:nvPicPr>
          <p:cNvPr id="3584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627188"/>
            <a:ext cx="4572000" cy="4960937"/>
          </a:xfrm>
        </p:spPr>
      </p:pic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4572000" y="1922463"/>
            <a:ext cx="4332288" cy="3378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Technical" pitchFamily="66" charset="0"/>
              </a:rPr>
              <a:t>Proton can be likened to the</a:t>
            </a:r>
          </a:p>
          <a:p>
            <a:pPr eaLnBrk="0" hangingPunct="0"/>
            <a:r>
              <a:rPr lang="en-US">
                <a:latin typeface="Technical" pitchFamily="66" charset="0"/>
              </a:rPr>
              <a:t>planet earth, spinning on its axis, with a north-south pole. </a:t>
            </a:r>
          </a:p>
          <a:p>
            <a:pPr eaLnBrk="0" hangingPunct="0"/>
            <a:r>
              <a:rPr lang="en-US">
                <a:latin typeface="Technical" pitchFamily="66" charset="0"/>
              </a:rPr>
              <a:t>Behaves like a small bar magnet. </a:t>
            </a:r>
          </a:p>
          <a:p>
            <a:pPr eaLnBrk="0" hangingPunct="0"/>
            <a:r>
              <a:rPr lang="en-US">
                <a:latin typeface="Technical" pitchFamily="66" charset="0"/>
              </a:rPr>
              <a:t>Under normal circumstances, these hydrogen proton “bar magnets” spin in the body with their axes</a:t>
            </a:r>
          </a:p>
          <a:p>
            <a:pPr eaLnBrk="0" hangingPunct="0"/>
            <a:r>
              <a:rPr lang="en-US">
                <a:latin typeface="Technical" pitchFamily="66" charset="0"/>
              </a:rPr>
              <a:t>randomly aligned.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498" name="Object 2"/>
          <p:cNvGraphicFramePr>
            <a:graphicFrameLocks noChangeAspect="1"/>
          </p:cNvGraphicFramePr>
          <p:nvPr/>
        </p:nvGraphicFramePr>
        <p:xfrm>
          <a:off x="-431800" y="4800600"/>
          <a:ext cx="7080250" cy="283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Drawing" r:id="rId3" imgW="4638600" imgH="1857240" progId="">
                  <p:embed/>
                </p:oleObj>
              </mc:Choice>
              <mc:Fallback>
                <p:oleObj name="Drawing" r:id="rId3" imgW="4638600" imgH="18572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31800" y="4800600"/>
                        <a:ext cx="7080250" cy="283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 type="none" w="sm" len="med"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499" name="Line 3"/>
          <p:cNvSpPr>
            <a:spLocks noChangeShapeType="1"/>
          </p:cNvSpPr>
          <p:nvPr/>
        </p:nvSpPr>
        <p:spPr bwMode="auto">
          <a:xfrm>
            <a:off x="12700" y="893763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none" w="sm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1947863" y="15875"/>
            <a:ext cx="54451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83485" tIns="41742" rIns="83485" bIns="41742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400">
                <a:solidFill>
                  <a:srgbClr val="FFFF00"/>
                </a:solidFill>
              </a:rPr>
              <a:t>Outside Magnetic Field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513263" y="1689100"/>
            <a:ext cx="3335337" cy="2438400"/>
            <a:chOff x="2486" y="1064"/>
            <a:chExt cx="2562" cy="1528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3500" y="1587"/>
              <a:ext cx="257" cy="191"/>
              <a:chOff x="3500" y="1587"/>
              <a:chExt cx="257" cy="191"/>
            </a:xfrm>
          </p:grpSpPr>
          <p:sp>
            <p:nvSpPr>
              <p:cNvPr id="106503" name="Oval 7"/>
              <p:cNvSpPr>
                <a:spLocks noChangeArrowheads="1"/>
              </p:cNvSpPr>
              <p:nvPr/>
            </p:nvSpPr>
            <p:spPr bwMode="auto">
              <a:xfrm rot="-11255212">
                <a:off x="3500" y="1587"/>
                <a:ext cx="257" cy="191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none" w="sm" len="med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6504" name="Freeform 8"/>
              <p:cNvSpPr>
                <a:spLocks/>
              </p:cNvSpPr>
              <p:nvPr/>
            </p:nvSpPr>
            <p:spPr bwMode="auto">
              <a:xfrm rot="-10816969">
                <a:off x="3557" y="1655"/>
                <a:ext cx="142" cy="25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7" y="40"/>
                  </a:cxn>
                  <a:cxn ang="0">
                    <a:pos x="51" y="60"/>
                  </a:cxn>
                  <a:cxn ang="0">
                    <a:pos x="104" y="86"/>
                  </a:cxn>
                  <a:cxn ang="0">
                    <a:pos x="161" y="100"/>
                  </a:cxn>
                  <a:cxn ang="0">
                    <a:pos x="221" y="98"/>
                  </a:cxn>
                  <a:cxn ang="0">
                    <a:pos x="267" y="81"/>
                  </a:cxn>
                  <a:cxn ang="0">
                    <a:pos x="303" y="60"/>
                  </a:cxn>
                  <a:cxn ang="0">
                    <a:pos x="334" y="31"/>
                  </a:cxn>
                  <a:cxn ang="0">
                    <a:pos x="358" y="0"/>
                  </a:cxn>
                </a:cxnLst>
                <a:rect l="0" t="0" r="r" b="b"/>
                <a:pathLst>
                  <a:path w="358" h="102">
                    <a:moveTo>
                      <a:pt x="0" y="12"/>
                    </a:moveTo>
                    <a:cubicBezTo>
                      <a:pt x="4" y="17"/>
                      <a:pt x="18" y="32"/>
                      <a:pt x="27" y="40"/>
                    </a:cubicBezTo>
                    <a:cubicBezTo>
                      <a:pt x="36" y="48"/>
                      <a:pt x="38" y="52"/>
                      <a:pt x="51" y="60"/>
                    </a:cubicBezTo>
                    <a:cubicBezTo>
                      <a:pt x="64" y="68"/>
                      <a:pt x="86" y="79"/>
                      <a:pt x="104" y="86"/>
                    </a:cubicBezTo>
                    <a:cubicBezTo>
                      <a:pt x="122" y="93"/>
                      <a:pt x="142" y="98"/>
                      <a:pt x="161" y="100"/>
                    </a:cubicBezTo>
                    <a:cubicBezTo>
                      <a:pt x="180" y="102"/>
                      <a:pt x="203" y="101"/>
                      <a:pt x="221" y="98"/>
                    </a:cubicBezTo>
                    <a:cubicBezTo>
                      <a:pt x="239" y="95"/>
                      <a:pt x="253" y="87"/>
                      <a:pt x="267" y="81"/>
                    </a:cubicBezTo>
                    <a:cubicBezTo>
                      <a:pt x="281" y="75"/>
                      <a:pt x="292" y="68"/>
                      <a:pt x="303" y="60"/>
                    </a:cubicBezTo>
                    <a:cubicBezTo>
                      <a:pt x="314" y="52"/>
                      <a:pt x="325" y="41"/>
                      <a:pt x="334" y="31"/>
                    </a:cubicBezTo>
                    <a:cubicBezTo>
                      <a:pt x="343" y="21"/>
                      <a:pt x="354" y="5"/>
                      <a:pt x="358" y="0"/>
                    </a:cubicBez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3224" y="2364"/>
              <a:ext cx="245" cy="200"/>
              <a:chOff x="3224" y="2364"/>
              <a:chExt cx="245" cy="200"/>
            </a:xfrm>
          </p:grpSpPr>
          <p:sp>
            <p:nvSpPr>
              <p:cNvPr id="106506" name="Oval 10"/>
              <p:cNvSpPr>
                <a:spLocks noChangeArrowheads="1"/>
              </p:cNvSpPr>
              <p:nvPr/>
            </p:nvSpPr>
            <p:spPr bwMode="auto">
              <a:xfrm rot="14928066">
                <a:off x="3247" y="2341"/>
                <a:ext cx="200" cy="245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none" w="sm" len="med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6507" name="Freeform 11"/>
              <p:cNvSpPr>
                <a:spLocks/>
              </p:cNvSpPr>
              <p:nvPr/>
            </p:nvSpPr>
            <p:spPr bwMode="auto">
              <a:xfrm rot="15366310">
                <a:off x="3310" y="2440"/>
                <a:ext cx="110" cy="33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7" y="40"/>
                  </a:cxn>
                  <a:cxn ang="0">
                    <a:pos x="51" y="60"/>
                  </a:cxn>
                  <a:cxn ang="0">
                    <a:pos x="104" y="86"/>
                  </a:cxn>
                  <a:cxn ang="0">
                    <a:pos x="161" y="100"/>
                  </a:cxn>
                  <a:cxn ang="0">
                    <a:pos x="221" y="98"/>
                  </a:cxn>
                  <a:cxn ang="0">
                    <a:pos x="267" y="81"/>
                  </a:cxn>
                  <a:cxn ang="0">
                    <a:pos x="303" y="60"/>
                  </a:cxn>
                  <a:cxn ang="0">
                    <a:pos x="334" y="31"/>
                  </a:cxn>
                  <a:cxn ang="0">
                    <a:pos x="358" y="0"/>
                  </a:cxn>
                </a:cxnLst>
                <a:rect l="0" t="0" r="r" b="b"/>
                <a:pathLst>
                  <a:path w="358" h="102">
                    <a:moveTo>
                      <a:pt x="0" y="12"/>
                    </a:moveTo>
                    <a:cubicBezTo>
                      <a:pt x="4" y="17"/>
                      <a:pt x="18" y="32"/>
                      <a:pt x="27" y="40"/>
                    </a:cubicBezTo>
                    <a:cubicBezTo>
                      <a:pt x="36" y="48"/>
                      <a:pt x="38" y="52"/>
                      <a:pt x="51" y="60"/>
                    </a:cubicBezTo>
                    <a:cubicBezTo>
                      <a:pt x="64" y="68"/>
                      <a:pt x="86" y="79"/>
                      <a:pt x="104" y="86"/>
                    </a:cubicBezTo>
                    <a:cubicBezTo>
                      <a:pt x="122" y="93"/>
                      <a:pt x="142" y="98"/>
                      <a:pt x="161" y="100"/>
                    </a:cubicBezTo>
                    <a:cubicBezTo>
                      <a:pt x="180" y="102"/>
                      <a:pt x="203" y="101"/>
                      <a:pt x="221" y="98"/>
                    </a:cubicBezTo>
                    <a:cubicBezTo>
                      <a:pt x="239" y="95"/>
                      <a:pt x="253" y="87"/>
                      <a:pt x="267" y="81"/>
                    </a:cubicBezTo>
                    <a:cubicBezTo>
                      <a:pt x="281" y="75"/>
                      <a:pt x="292" y="68"/>
                      <a:pt x="303" y="60"/>
                    </a:cubicBezTo>
                    <a:cubicBezTo>
                      <a:pt x="314" y="52"/>
                      <a:pt x="325" y="41"/>
                      <a:pt x="334" y="31"/>
                    </a:cubicBezTo>
                    <a:cubicBezTo>
                      <a:pt x="343" y="21"/>
                      <a:pt x="354" y="5"/>
                      <a:pt x="358" y="0"/>
                    </a:cubicBez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4803" y="1706"/>
              <a:ext cx="245" cy="200"/>
              <a:chOff x="4803" y="1706"/>
              <a:chExt cx="245" cy="200"/>
            </a:xfrm>
          </p:grpSpPr>
          <p:sp>
            <p:nvSpPr>
              <p:cNvPr id="106509" name="Oval 13"/>
              <p:cNvSpPr>
                <a:spLocks noChangeArrowheads="1"/>
              </p:cNvSpPr>
              <p:nvPr/>
            </p:nvSpPr>
            <p:spPr bwMode="auto">
              <a:xfrm rot="4505714">
                <a:off x="4826" y="1683"/>
                <a:ext cx="200" cy="245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none" w="sm" len="med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6510" name="Freeform 14"/>
              <p:cNvSpPr>
                <a:spLocks/>
              </p:cNvSpPr>
              <p:nvPr/>
            </p:nvSpPr>
            <p:spPr bwMode="auto">
              <a:xfrm rot="4943957">
                <a:off x="4852" y="1793"/>
                <a:ext cx="110" cy="33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7" y="40"/>
                  </a:cxn>
                  <a:cxn ang="0">
                    <a:pos x="51" y="60"/>
                  </a:cxn>
                  <a:cxn ang="0">
                    <a:pos x="104" y="86"/>
                  </a:cxn>
                  <a:cxn ang="0">
                    <a:pos x="161" y="100"/>
                  </a:cxn>
                  <a:cxn ang="0">
                    <a:pos x="221" y="98"/>
                  </a:cxn>
                  <a:cxn ang="0">
                    <a:pos x="267" y="81"/>
                  </a:cxn>
                  <a:cxn ang="0">
                    <a:pos x="303" y="60"/>
                  </a:cxn>
                  <a:cxn ang="0">
                    <a:pos x="334" y="31"/>
                  </a:cxn>
                  <a:cxn ang="0">
                    <a:pos x="358" y="0"/>
                  </a:cxn>
                </a:cxnLst>
                <a:rect l="0" t="0" r="r" b="b"/>
                <a:pathLst>
                  <a:path w="358" h="102">
                    <a:moveTo>
                      <a:pt x="0" y="12"/>
                    </a:moveTo>
                    <a:cubicBezTo>
                      <a:pt x="4" y="17"/>
                      <a:pt x="18" y="32"/>
                      <a:pt x="27" y="40"/>
                    </a:cubicBezTo>
                    <a:cubicBezTo>
                      <a:pt x="36" y="48"/>
                      <a:pt x="38" y="52"/>
                      <a:pt x="51" y="60"/>
                    </a:cubicBezTo>
                    <a:cubicBezTo>
                      <a:pt x="64" y="68"/>
                      <a:pt x="86" y="79"/>
                      <a:pt x="104" y="86"/>
                    </a:cubicBezTo>
                    <a:cubicBezTo>
                      <a:pt x="122" y="93"/>
                      <a:pt x="142" y="98"/>
                      <a:pt x="161" y="100"/>
                    </a:cubicBezTo>
                    <a:cubicBezTo>
                      <a:pt x="180" y="102"/>
                      <a:pt x="203" y="101"/>
                      <a:pt x="221" y="98"/>
                    </a:cubicBezTo>
                    <a:cubicBezTo>
                      <a:pt x="239" y="95"/>
                      <a:pt x="253" y="87"/>
                      <a:pt x="267" y="81"/>
                    </a:cubicBezTo>
                    <a:cubicBezTo>
                      <a:pt x="281" y="75"/>
                      <a:pt x="292" y="68"/>
                      <a:pt x="303" y="60"/>
                    </a:cubicBezTo>
                    <a:cubicBezTo>
                      <a:pt x="314" y="52"/>
                      <a:pt x="325" y="41"/>
                      <a:pt x="334" y="31"/>
                    </a:cubicBezTo>
                    <a:cubicBezTo>
                      <a:pt x="343" y="21"/>
                      <a:pt x="354" y="5"/>
                      <a:pt x="358" y="0"/>
                    </a:cubicBez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4718" y="2214"/>
              <a:ext cx="245" cy="200"/>
              <a:chOff x="4718" y="2214"/>
              <a:chExt cx="245" cy="200"/>
            </a:xfrm>
          </p:grpSpPr>
          <p:sp>
            <p:nvSpPr>
              <p:cNvPr id="106512" name="Oval 16"/>
              <p:cNvSpPr>
                <a:spLocks noChangeArrowheads="1"/>
              </p:cNvSpPr>
              <p:nvPr/>
            </p:nvSpPr>
            <p:spPr bwMode="auto">
              <a:xfrm rot="7375034">
                <a:off x="4741" y="2191"/>
                <a:ext cx="200" cy="245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none" w="sm" len="med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6513" name="Freeform 17"/>
              <p:cNvSpPr>
                <a:spLocks/>
              </p:cNvSpPr>
              <p:nvPr/>
            </p:nvSpPr>
            <p:spPr bwMode="auto">
              <a:xfrm rot="7813277">
                <a:off x="4770" y="2287"/>
                <a:ext cx="110" cy="33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7" y="40"/>
                  </a:cxn>
                  <a:cxn ang="0">
                    <a:pos x="51" y="60"/>
                  </a:cxn>
                  <a:cxn ang="0">
                    <a:pos x="104" y="86"/>
                  </a:cxn>
                  <a:cxn ang="0">
                    <a:pos x="161" y="100"/>
                  </a:cxn>
                  <a:cxn ang="0">
                    <a:pos x="221" y="98"/>
                  </a:cxn>
                  <a:cxn ang="0">
                    <a:pos x="267" y="81"/>
                  </a:cxn>
                  <a:cxn ang="0">
                    <a:pos x="303" y="60"/>
                  </a:cxn>
                  <a:cxn ang="0">
                    <a:pos x="334" y="31"/>
                  </a:cxn>
                  <a:cxn ang="0">
                    <a:pos x="358" y="0"/>
                  </a:cxn>
                </a:cxnLst>
                <a:rect l="0" t="0" r="r" b="b"/>
                <a:pathLst>
                  <a:path w="358" h="102">
                    <a:moveTo>
                      <a:pt x="0" y="12"/>
                    </a:moveTo>
                    <a:cubicBezTo>
                      <a:pt x="4" y="17"/>
                      <a:pt x="18" y="32"/>
                      <a:pt x="27" y="40"/>
                    </a:cubicBezTo>
                    <a:cubicBezTo>
                      <a:pt x="36" y="48"/>
                      <a:pt x="38" y="52"/>
                      <a:pt x="51" y="60"/>
                    </a:cubicBezTo>
                    <a:cubicBezTo>
                      <a:pt x="64" y="68"/>
                      <a:pt x="86" y="79"/>
                      <a:pt x="104" y="86"/>
                    </a:cubicBezTo>
                    <a:cubicBezTo>
                      <a:pt x="122" y="93"/>
                      <a:pt x="142" y="98"/>
                      <a:pt x="161" y="100"/>
                    </a:cubicBezTo>
                    <a:cubicBezTo>
                      <a:pt x="180" y="102"/>
                      <a:pt x="203" y="101"/>
                      <a:pt x="221" y="98"/>
                    </a:cubicBezTo>
                    <a:cubicBezTo>
                      <a:pt x="239" y="95"/>
                      <a:pt x="253" y="87"/>
                      <a:pt x="267" y="81"/>
                    </a:cubicBezTo>
                    <a:cubicBezTo>
                      <a:pt x="281" y="75"/>
                      <a:pt x="292" y="68"/>
                      <a:pt x="303" y="60"/>
                    </a:cubicBezTo>
                    <a:cubicBezTo>
                      <a:pt x="314" y="52"/>
                      <a:pt x="325" y="41"/>
                      <a:pt x="334" y="31"/>
                    </a:cubicBezTo>
                    <a:cubicBezTo>
                      <a:pt x="343" y="21"/>
                      <a:pt x="354" y="5"/>
                      <a:pt x="358" y="0"/>
                    </a:cubicBez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2795" y="1734"/>
              <a:ext cx="232" cy="212"/>
              <a:chOff x="2795" y="1734"/>
              <a:chExt cx="232" cy="212"/>
            </a:xfrm>
          </p:grpSpPr>
          <p:sp>
            <p:nvSpPr>
              <p:cNvPr id="106515" name="Oval 19"/>
              <p:cNvSpPr>
                <a:spLocks noChangeArrowheads="1"/>
              </p:cNvSpPr>
              <p:nvPr/>
            </p:nvSpPr>
            <p:spPr bwMode="auto">
              <a:xfrm rot="-3006646">
                <a:off x="2805" y="1724"/>
                <a:ext cx="212" cy="232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none" w="sm" len="med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6516" name="Freeform 20"/>
              <p:cNvSpPr>
                <a:spLocks/>
              </p:cNvSpPr>
              <p:nvPr/>
            </p:nvSpPr>
            <p:spPr bwMode="auto">
              <a:xfrm rot="-2568403">
                <a:off x="2866" y="1837"/>
                <a:ext cx="117" cy="30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7" y="40"/>
                  </a:cxn>
                  <a:cxn ang="0">
                    <a:pos x="51" y="60"/>
                  </a:cxn>
                  <a:cxn ang="0">
                    <a:pos x="104" y="86"/>
                  </a:cxn>
                  <a:cxn ang="0">
                    <a:pos x="161" y="100"/>
                  </a:cxn>
                  <a:cxn ang="0">
                    <a:pos x="221" y="98"/>
                  </a:cxn>
                  <a:cxn ang="0">
                    <a:pos x="267" y="81"/>
                  </a:cxn>
                  <a:cxn ang="0">
                    <a:pos x="303" y="60"/>
                  </a:cxn>
                  <a:cxn ang="0">
                    <a:pos x="334" y="31"/>
                  </a:cxn>
                  <a:cxn ang="0">
                    <a:pos x="358" y="0"/>
                  </a:cxn>
                </a:cxnLst>
                <a:rect l="0" t="0" r="r" b="b"/>
                <a:pathLst>
                  <a:path w="358" h="102">
                    <a:moveTo>
                      <a:pt x="0" y="12"/>
                    </a:moveTo>
                    <a:cubicBezTo>
                      <a:pt x="4" y="17"/>
                      <a:pt x="18" y="32"/>
                      <a:pt x="27" y="40"/>
                    </a:cubicBezTo>
                    <a:cubicBezTo>
                      <a:pt x="36" y="48"/>
                      <a:pt x="38" y="52"/>
                      <a:pt x="51" y="60"/>
                    </a:cubicBezTo>
                    <a:cubicBezTo>
                      <a:pt x="64" y="68"/>
                      <a:pt x="86" y="79"/>
                      <a:pt x="104" y="86"/>
                    </a:cubicBezTo>
                    <a:cubicBezTo>
                      <a:pt x="122" y="93"/>
                      <a:pt x="142" y="98"/>
                      <a:pt x="161" y="100"/>
                    </a:cubicBezTo>
                    <a:cubicBezTo>
                      <a:pt x="180" y="102"/>
                      <a:pt x="203" y="101"/>
                      <a:pt x="221" y="98"/>
                    </a:cubicBezTo>
                    <a:cubicBezTo>
                      <a:pt x="239" y="95"/>
                      <a:pt x="253" y="87"/>
                      <a:pt x="267" y="81"/>
                    </a:cubicBezTo>
                    <a:cubicBezTo>
                      <a:pt x="281" y="75"/>
                      <a:pt x="292" y="68"/>
                      <a:pt x="303" y="60"/>
                    </a:cubicBezTo>
                    <a:cubicBezTo>
                      <a:pt x="314" y="52"/>
                      <a:pt x="325" y="41"/>
                      <a:pt x="334" y="31"/>
                    </a:cubicBezTo>
                    <a:cubicBezTo>
                      <a:pt x="343" y="21"/>
                      <a:pt x="354" y="5"/>
                      <a:pt x="358" y="0"/>
                    </a:cubicBez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8" name="Group 21"/>
            <p:cNvGrpSpPr>
              <a:grpSpLocks/>
            </p:cNvGrpSpPr>
            <p:nvPr/>
          </p:nvGrpSpPr>
          <p:grpSpPr bwMode="auto">
            <a:xfrm>
              <a:off x="3975" y="2401"/>
              <a:ext cx="257" cy="191"/>
              <a:chOff x="3975" y="2401"/>
              <a:chExt cx="257" cy="191"/>
            </a:xfrm>
          </p:grpSpPr>
          <p:sp>
            <p:nvSpPr>
              <p:cNvPr id="106518" name="Oval 22"/>
              <p:cNvSpPr>
                <a:spLocks noChangeArrowheads="1"/>
              </p:cNvSpPr>
              <p:nvPr/>
            </p:nvSpPr>
            <p:spPr bwMode="auto">
              <a:xfrm rot="2641119">
                <a:off x="3975" y="2401"/>
                <a:ext cx="257" cy="191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none" w="sm" len="med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6519" name="Freeform 23"/>
              <p:cNvSpPr>
                <a:spLocks/>
              </p:cNvSpPr>
              <p:nvPr/>
            </p:nvSpPr>
            <p:spPr bwMode="auto">
              <a:xfrm rot="3079362">
                <a:off x="4022" y="2494"/>
                <a:ext cx="142" cy="25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7" y="40"/>
                  </a:cxn>
                  <a:cxn ang="0">
                    <a:pos x="51" y="60"/>
                  </a:cxn>
                  <a:cxn ang="0">
                    <a:pos x="104" y="86"/>
                  </a:cxn>
                  <a:cxn ang="0">
                    <a:pos x="161" y="100"/>
                  </a:cxn>
                  <a:cxn ang="0">
                    <a:pos x="221" y="98"/>
                  </a:cxn>
                  <a:cxn ang="0">
                    <a:pos x="267" y="81"/>
                  </a:cxn>
                  <a:cxn ang="0">
                    <a:pos x="303" y="60"/>
                  </a:cxn>
                  <a:cxn ang="0">
                    <a:pos x="334" y="31"/>
                  </a:cxn>
                  <a:cxn ang="0">
                    <a:pos x="358" y="0"/>
                  </a:cxn>
                </a:cxnLst>
                <a:rect l="0" t="0" r="r" b="b"/>
                <a:pathLst>
                  <a:path w="358" h="102">
                    <a:moveTo>
                      <a:pt x="0" y="12"/>
                    </a:moveTo>
                    <a:cubicBezTo>
                      <a:pt x="4" y="17"/>
                      <a:pt x="18" y="32"/>
                      <a:pt x="27" y="40"/>
                    </a:cubicBezTo>
                    <a:cubicBezTo>
                      <a:pt x="36" y="48"/>
                      <a:pt x="38" y="52"/>
                      <a:pt x="51" y="60"/>
                    </a:cubicBezTo>
                    <a:cubicBezTo>
                      <a:pt x="64" y="68"/>
                      <a:pt x="86" y="79"/>
                      <a:pt x="104" y="86"/>
                    </a:cubicBezTo>
                    <a:cubicBezTo>
                      <a:pt x="122" y="93"/>
                      <a:pt x="142" y="98"/>
                      <a:pt x="161" y="100"/>
                    </a:cubicBezTo>
                    <a:cubicBezTo>
                      <a:pt x="180" y="102"/>
                      <a:pt x="203" y="101"/>
                      <a:pt x="221" y="98"/>
                    </a:cubicBezTo>
                    <a:cubicBezTo>
                      <a:pt x="239" y="95"/>
                      <a:pt x="253" y="87"/>
                      <a:pt x="267" y="81"/>
                    </a:cubicBezTo>
                    <a:cubicBezTo>
                      <a:pt x="281" y="75"/>
                      <a:pt x="292" y="68"/>
                      <a:pt x="303" y="60"/>
                    </a:cubicBezTo>
                    <a:cubicBezTo>
                      <a:pt x="314" y="52"/>
                      <a:pt x="325" y="41"/>
                      <a:pt x="334" y="31"/>
                    </a:cubicBezTo>
                    <a:cubicBezTo>
                      <a:pt x="343" y="21"/>
                      <a:pt x="354" y="5"/>
                      <a:pt x="358" y="0"/>
                    </a:cubicBez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9" name="Group 24"/>
            <p:cNvGrpSpPr>
              <a:grpSpLocks/>
            </p:cNvGrpSpPr>
            <p:nvPr/>
          </p:nvGrpSpPr>
          <p:grpSpPr bwMode="auto">
            <a:xfrm>
              <a:off x="4264" y="1429"/>
              <a:ext cx="256" cy="191"/>
              <a:chOff x="4264" y="1429"/>
              <a:chExt cx="256" cy="191"/>
            </a:xfrm>
          </p:grpSpPr>
          <p:sp>
            <p:nvSpPr>
              <p:cNvPr id="106521" name="Oval 25"/>
              <p:cNvSpPr>
                <a:spLocks noChangeArrowheads="1"/>
              </p:cNvSpPr>
              <p:nvPr/>
            </p:nvSpPr>
            <p:spPr bwMode="auto">
              <a:xfrm rot="456950">
                <a:off x="4264" y="1429"/>
                <a:ext cx="256" cy="191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none" w="sm" len="med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6522" name="Freeform 26"/>
              <p:cNvSpPr>
                <a:spLocks/>
              </p:cNvSpPr>
              <p:nvPr/>
            </p:nvSpPr>
            <p:spPr bwMode="auto">
              <a:xfrm rot="895193">
                <a:off x="4319" y="1527"/>
                <a:ext cx="141" cy="25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7" y="40"/>
                  </a:cxn>
                  <a:cxn ang="0">
                    <a:pos x="51" y="60"/>
                  </a:cxn>
                  <a:cxn ang="0">
                    <a:pos x="104" y="86"/>
                  </a:cxn>
                  <a:cxn ang="0">
                    <a:pos x="161" y="100"/>
                  </a:cxn>
                  <a:cxn ang="0">
                    <a:pos x="221" y="98"/>
                  </a:cxn>
                  <a:cxn ang="0">
                    <a:pos x="267" y="81"/>
                  </a:cxn>
                  <a:cxn ang="0">
                    <a:pos x="303" y="60"/>
                  </a:cxn>
                  <a:cxn ang="0">
                    <a:pos x="334" y="31"/>
                  </a:cxn>
                  <a:cxn ang="0">
                    <a:pos x="358" y="0"/>
                  </a:cxn>
                </a:cxnLst>
                <a:rect l="0" t="0" r="r" b="b"/>
                <a:pathLst>
                  <a:path w="358" h="102">
                    <a:moveTo>
                      <a:pt x="0" y="12"/>
                    </a:moveTo>
                    <a:cubicBezTo>
                      <a:pt x="4" y="17"/>
                      <a:pt x="18" y="32"/>
                      <a:pt x="27" y="40"/>
                    </a:cubicBezTo>
                    <a:cubicBezTo>
                      <a:pt x="36" y="48"/>
                      <a:pt x="38" y="52"/>
                      <a:pt x="51" y="60"/>
                    </a:cubicBezTo>
                    <a:cubicBezTo>
                      <a:pt x="64" y="68"/>
                      <a:pt x="86" y="79"/>
                      <a:pt x="104" y="86"/>
                    </a:cubicBezTo>
                    <a:cubicBezTo>
                      <a:pt x="122" y="93"/>
                      <a:pt x="142" y="98"/>
                      <a:pt x="161" y="100"/>
                    </a:cubicBezTo>
                    <a:cubicBezTo>
                      <a:pt x="180" y="102"/>
                      <a:pt x="203" y="101"/>
                      <a:pt x="221" y="98"/>
                    </a:cubicBezTo>
                    <a:cubicBezTo>
                      <a:pt x="239" y="95"/>
                      <a:pt x="253" y="87"/>
                      <a:pt x="267" y="81"/>
                    </a:cubicBezTo>
                    <a:cubicBezTo>
                      <a:pt x="281" y="75"/>
                      <a:pt x="292" y="68"/>
                      <a:pt x="303" y="60"/>
                    </a:cubicBezTo>
                    <a:cubicBezTo>
                      <a:pt x="314" y="52"/>
                      <a:pt x="325" y="41"/>
                      <a:pt x="334" y="31"/>
                    </a:cubicBezTo>
                    <a:cubicBezTo>
                      <a:pt x="343" y="21"/>
                      <a:pt x="354" y="5"/>
                      <a:pt x="358" y="0"/>
                    </a:cubicBez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0" name="Group 27"/>
            <p:cNvGrpSpPr>
              <a:grpSpLocks/>
            </p:cNvGrpSpPr>
            <p:nvPr/>
          </p:nvGrpSpPr>
          <p:grpSpPr bwMode="auto">
            <a:xfrm>
              <a:off x="2785" y="1316"/>
              <a:ext cx="248" cy="449"/>
              <a:chOff x="1324" y="1228"/>
              <a:chExt cx="337" cy="1009"/>
            </a:xfrm>
          </p:grpSpPr>
          <p:sp>
            <p:nvSpPr>
              <p:cNvPr id="106524" name="Line 28"/>
              <p:cNvSpPr>
                <a:spLocks noChangeShapeType="1"/>
              </p:cNvSpPr>
              <p:nvPr/>
            </p:nvSpPr>
            <p:spPr bwMode="auto">
              <a:xfrm flipV="1">
                <a:off x="1324" y="1238"/>
                <a:ext cx="0" cy="99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prstDash val="sysDot"/>
                <a:round/>
                <a:headEnd/>
                <a:tailEnd type="none" w="sm" len="med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6525" name="Line 29"/>
              <p:cNvSpPr>
                <a:spLocks noChangeShapeType="1"/>
              </p:cNvSpPr>
              <p:nvPr/>
            </p:nvSpPr>
            <p:spPr bwMode="auto">
              <a:xfrm flipV="1">
                <a:off x="1661" y="1228"/>
                <a:ext cx="0" cy="99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prstDash val="sysDot"/>
                <a:round/>
                <a:headEnd/>
                <a:tailEnd type="none" w="sm" len="med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06526" name="Text Box 30"/>
            <p:cNvSpPr txBox="1">
              <a:spLocks noChangeArrowheads="1"/>
            </p:cNvSpPr>
            <p:nvPr/>
          </p:nvSpPr>
          <p:spPr bwMode="auto">
            <a:xfrm>
              <a:off x="2486" y="1064"/>
              <a:ext cx="824" cy="28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med"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10</a:t>
              </a:r>
              <a:r>
                <a:rPr lang="en-US" baseline="30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-14</a:t>
              </a:r>
              <a:r>
                <a: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m</a:t>
              </a:r>
            </a:p>
          </p:txBody>
        </p:sp>
        <p:sp>
          <p:nvSpPr>
            <p:cNvPr id="106527" name="Line 31"/>
            <p:cNvSpPr>
              <a:spLocks noChangeShapeType="1"/>
            </p:cNvSpPr>
            <p:nvPr/>
          </p:nvSpPr>
          <p:spPr bwMode="auto">
            <a:xfrm>
              <a:off x="2786" y="1323"/>
              <a:ext cx="247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06528" name="Rectangle 32"/>
          <p:cNvSpPr>
            <a:spLocks noChangeArrowheads="1"/>
          </p:cNvSpPr>
          <p:nvPr/>
        </p:nvSpPr>
        <p:spPr bwMode="auto">
          <a:xfrm>
            <a:off x="4000500" y="1739900"/>
            <a:ext cx="4622800" cy="28575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83485" tIns="41742" rIns="83485" bIns="41742" anchor="ctr">
            <a:spAutoFit/>
          </a:bodyPr>
          <a:lstStyle/>
          <a:p>
            <a:endParaRPr lang="en-GB"/>
          </a:p>
        </p:txBody>
      </p:sp>
      <p:sp>
        <p:nvSpPr>
          <p:cNvPr id="106529" name="Freeform 33"/>
          <p:cNvSpPr>
            <a:spLocks/>
          </p:cNvSpPr>
          <p:nvPr/>
        </p:nvSpPr>
        <p:spPr bwMode="auto">
          <a:xfrm>
            <a:off x="4470400" y="4597400"/>
            <a:ext cx="241300" cy="1066800"/>
          </a:xfrm>
          <a:custGeom>
            <a:avLst/>
            <a:gdLst/>
            <a:ahLst/>
            <a:cxnLst>
              <a:cxn ang="0">
                <a:pos x="152" y="0"/>
              </a:cxn>
              <a:cxn ang="0">
                <a:pos x="32" y="248"/>
              </a:cxn>
              <a:cxn ang="0">
                <a:pos x="0" y="672"/>
              </a:cxn>
            </a:cxnLst>
            <a:rect l="0" t="0" r="r" b="b"/>
            <a:pathLst>
              <a:path w="152" h="672">
                <a:moveTo>
                  <a:pt x="152" y="0"/>
                </a:moveTo>
                <a:cubicBezTo>
                  <a:pt x="104" y="68"/>
                  <a:pt x="57" y="136"/>
                  <a:pt x="32" y="248"/>
                </a:cubicBezTo>
                <a:cubicBezTo>
                  <a:pt x="7" y="360"/>
                  <a:pt x="3" y="516"/>
                  <a:pt x="0" y="672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83485" tIns="41742" rIns="83485" bIns="41742">
            <a:spAutoFit/>
          </a:bodyPr>
          <a:lstStyle/>
          <a:p>
            <a:endParaRPr lang="en-GB"/>
          </a:p>
        </p:txBody>
      </p:sp>
      <p:sp>
        <p:nvSpPr>
          <p:cNvPr id="106530" name="Rectangle 34"/>
          <p:cNvSpPr>
            <a:spLocks noChangeArrowheads="1"/>
          </p:cNvSpPr>
          <p:nvPr/>
        </p:nvSpPr>
        <p:spPr bwMode="auto">
          <a:xfrm>
            <a:off x="623888" y="1511300"/>
            <a:ext cx="3078162" cy="22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83485" tIns="41742" rIns="83485" bIns="41742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body contains many millions</a:t>
            </a:r>
            <a:r>
              <a:rPr lang="en-US" sz="2800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 </a:t>
            </a:r>
            <a:r>
              <a:rPr lang="en-US" sz="2800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</a:t>
            </a: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 nuclei or protons in water and fat based tissues</a:t>
            </a:r>
            <a:endParaRPr lang="en-GB" sz="2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522" name="Object 2"/>
          <p:cNvGraphicFramePr>
            <a:graphicFrameLocks noChangeAspect="1"/>
          </p:cNvGraphicFramePr>
          <p:nvPr/>
        </p:nvGraphicFramePr>
        <p:xfrm>
          <a:off x="-431800" y="4800600"/>
          <a:ext cx="7080250" cy="283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Drawing" r:id="rId3" imgW="4638600" imgH="1857240" progId="">
                  <p:embed/>
                </p:oleObj>
              </mc:Choice>
              <mc:Fallback>
                <p:oleObj name="Drawing" r:id="rId3" imgW="4638600" imgH="18572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31800" y="4800600"/>
                        <a:ext cx="7080250" cy="283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 type="none" w="sm" len="med"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23" name="Line 3"/>
          <p:cNvSpPr>
            <a:spLocks noChangeShapeType="1"/>
          </p:cNvSpPr>
          <p:nvPr/>
        </p:nvSpPr>
        <p:spPr bwMode="auto">
          <a:xfrm>
            <a:off x="12700" y="893763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none" w="sm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1947863" y="15875"/>
            <a:ext cx="54451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83485" tIns="41742" rIns="83485" bIns="41742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400">
                <a:solidFill>
                  <a:srgbClr val="FFFF00"/>
                </a:solidFill>
              </a:rPr>
              <a:t>Outside Magnetic Field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341813" y="1763713"/>
            <a:ext cx="3724275" cy="2846387"/>
            <a:chOff x="895" y="1361"/>
            <a:chExt cx="3986" cy="2959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 rot="-11255212">
              <a:off x="2300" y="1792"/>
              <a:ext cx="350" cy="1193"/>
              <a:chOff x="1689" y="2737"/>
              <a:chExt cx="413" cy="1492"/>
            </a:xfrm>
          </p:grpSpPr>
          <p:sp>
            <p:nvSpPr>
              <p:cNvPr id="107527" name="Line 7"/>
              <p:cNvSpPr>
                <a:spLocks noChangeShapeType="1"/>
              </p:cNvSpPr>
              <p:nvPr/>
            </p:nvSpPr>
            <p:spPr bwMode="auto">
              <a:xfrm flipH="1" flipV="1">
                <a:off x="1891" y="2737"/>
                <a:ext cx="0" cy="681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7528" name="Oval 8"/>
              <p:cNvSpPr>
                <a:spLocks noChangeArrowheads="1"/>
              </p:cNvSpPr>
              <p:nvPr/>
            </p:nvSpPr>
            <p:spPr bwMode="auto">
              <a:xfrm>
                <a:off x="1689" y="3292"/>
                <a:ext cx="413" cy="394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none" w="sm" len="med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7529" name="Line 9"/>
              <p:cNvSpPr>
                <a:spLocks noChangeShapeType="1"/>
              </p:cNvSpPr>
              <p:nvPr/>
            </p:nvSpPr>
            <p:spPr bwMode="auto">
              <a:xfrm>
                <a:off x="1891" y="3686"/>
                <a:ext cx="0" cy="543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 type="none" w="sm" len="med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7530" name="Freeform 10"/>
              <p:cNvSpPr>
                <a:spLocks/>
              </p:cNvSpPr>
              <p:nvPr/>
            </p:nvSpPr>
            <p:spPr bwMode="auto">
              <a:xfrm rot="438243">
                <a:off x="1781" y="3494"/>
                <a:ext cx="228" cy="5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7" y="40"/>
                  </a:cxn>
                  <a:cxn ang="0">
                    <a:pos x="51" y="60"/>
                  </a:cxn>
                  <a:cxn ang="0">
                    <a:pos x="104" y="86"/>
                  </a:cxn>
                  <a:cxn ang="0">
                    <a:pos x="161" y="100"/>
                  </a:cxn>
                  <a:cxn ang="0">
                    <a:pos x="221" y="98"/>
                  </a:cxn>
                  <a:cxn ang="0">
                    <a:pos x="267" y="81"/>
                  </a:cxn>
                  <a:cxn ang="0">
                    <a:pos x="303" y="60"/>
                  </a:cxn>
                  <a:cxn ang="0">
                    <a:pos x="334" y="31"/>
                  </a:cxn>
                  <a:cxn ang="0">
                    <a:pos x="358" y="0"/>
                  </a:cxn>
                </a:cxnLst>
                <a:rect l="0" t="0" r="r" b="b"/>
                <a:pathLst>
                  <a:path w="358" h="102">
                    <a:moveTo>
                      <a:pt x="0" y="12"/>
                    </a:moveTo>
                    <a:cubicBezTo>
                      <a:pt x="4" y="17"/>
                      <a:pt x="18" y="32"/>
                      <a:pt x="27" y="40"/>
                    </a:cubicBezTo>
                    <a:cubicBezTo>
                      <a:pt x="36" y="48"/>
                      <a:pt x="38" y="52"/>
                      <a:pt x="51" y="60"/>
                    </a:cubicBezTo>
                    <a:cubicBezTo>
                      <a:pt x="64" y="68"/>
                      <a:pt x="86" y="79"/>
                      <a:pt x="104" y="86"/>
                    </a:cubicBezTo>
                    <a:cubicBezTo>
                      <a:pt x="122" y="93"/>
                      <a:pt x="142" y="98"/>
                      <a:pt x="161" y="100"/>
                    </a:cubicBezTo>
                    <a:cubicBezTo>
                      <a:pt x="180" y="102"/>
                      <a:pt x="203" y="101"/>
                      <a:pt x="221" y="98"/>
                    </a:cubicBezTo>
                    <a:cubicBezTo>
                      <a:pt x="239" y="95"/>
                      <a:pt x="253" y="87"/>
                      <a:pt x="267" y="81"/>
                    </a:cubicBezTo>
                    <a:cubicBezTo>
                      <a:pt x="281" y="75"/>
                      <a:pt x="292" y="68"/>
                      <a:pt x="303" y="60"/>
                    </a:cubicBezTo>
                    <a:cubicBezTo>
                      <a:pt x="314" y="52"/>
                      <a:pt x="325" y="41"/>
                      <a:pt x="334" y="31"/>
                    </a:cubicBezTo>
                    <a:cubicBezTo>
                      <a:pt x="343" y="21"/>
                      <a:pt x="354" y="5"/>
                      <a:pt x="358" y="0"/>
                    </a:cubicBez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 rot="14928066">
              <a:off x="1920" y="3045"/>
              <a:ext cx="330" cy="1264"/>
              <a:chOff x="1689" y="2737"/>
              <a:chExt cx="413" cy="1492"/>
            </a:xfrm>
          </p:grpSpPr>
          <p:sp>
            <p:nvSpPr>
              <p:cNvPr id="107532" name="Line 12"/>
              <p:cNvSpPr>
                <a:spLocks noChangeShapeType="1"/>
              </p:cNvSpPr>
              <p:nvPr/>
            </p:nvSpPr>
            <p:spPr bwMode="auto">
              <a:xfrm flipH="1" flipV="1">
                <a:off x="1891" y="2737"/>
                <a:ext cx="0" cy="681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7533" name="Oval 13"/>
              <p:cNvSpPr>
                <a:spLocks noChangeArrowheads="1"/>
              </p:cNvSpPr>
              <p:nvPr/>
            </p:nvSpPr>
            <p:spPr bwMode="auto">
              <a:xfrm>
                <a:off x="1689" y="3292"/>
                <a:ext cx="413" cy="394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none" w="sm" len="med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7534" name="Line 14"/>
              <p:cNvSpPr>
                <a:spLocks noChangeShapeType="1"/>
              </p:cNvSpPr>
              <p:nvPr/>
            </p:nvSpPr>
            <p:spPr bwMode="auto">
              <a:xfrm>
                <a:off x="1891" y="3686"/>
                <a:ext cx="0" cy="543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 type="none" w="sm" len="med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7535" name="Freeform 15"/>
              <p:cNvSpPr>
                <a:spLocks/>
              </p:cNvSpPr>
              <p:nvPr/>
            </p:nvSpPr>
            <p:spPr bwMode="auto">
              <a:xfrm rot="438243">
                <a:off x="1781" y="3494"/>
                <a:ext cx="228" cy="5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7" y="40"/>
                  </a:cxn>
                  <a:cxn ang="0">
                    <a:pos x="51" y="60"/>
                  </a:cxn>
                  <a:cxn ang="0">
                    <a:pos x="104" y="86"/>
                  </a:cxn>
                  <a:cxn ang="0">
                    <a:pos x="161" y="100"/>
                  </a:cxn>
                  <a:cxn ang="0">
                    <a:pos x="221" y="98"/>
                  </a:cxn>
                  <a:cxn ang="0">
                    <a:pos x="267" y="81"/>
                  </a:cxn>
                  <a:cxn ang="0">
                    <a:pos x="303" y="60"/>
                  </a:cxn>
                  <a:cxn ang="0">
                    <a:pos x="334" y="31"/>
                  </a:cxn>
                  <a:cxn ang="0">
                    <a:pos x="358" y="0"/>
                  </a:cxn>
                </a:cxnLst>
                <a:rect l="0" t="0" r="r" b="b"/>
                <a:pathLst>
                  <a:path w="358" h="102">
                    <a:moveTo>
                      <a:pt x="0" y="12"/>
                    </a:moveTo>
                    <a:cubicBezTo>
                      <a:pt x="4" y="17"/>
                      <a:pt x="18" y="32"/>
                      <a:pt x="27" y="40"/>
                    </a:cubicBezTo>
                    <a:cubicBezTo>
                      <a:pt x="36" y="48"/>
                      <a:pt x="38" y="52"/>
                      <a:pt x="51" y="60"/>
                    </a:cubicBezTo>
                    <a:cubicBezTo>
                      <a:pt x="64" y="68"/>
                      <a:pt x="86" y="79"/>
                      <a:pt x="104" y="86"/>
                    </a:cubicBezTo>
                    <a:cubicBezTo>
                      <a:pt x="122" y="93"/>
                      <a:pt x="142" y="98"/>
                      <a:pt x="161" y="100"/>
                    </a:cubicBezTo>
                    <a:cubicBezTo>
                      <a:pt x="180" y="102"/>
                      <a:pt x="203" y="101"/>
                      <a:pt x="221" y="98"/>
                    </a:cubicBezTo>
                    <a:cubicBezTo>
                      <a:pt x="239" y="95"/>
                      <a:pt x="253" y="87"/>
                      <a:pt x="267" y="81"/>
                    </a:cubicBezTo>
                    <a:cubicBezTo>
                      <a:pt x="281" y="75"/>
                      <a:pt x="292" y="68"/>
                      <a:pt x="303" y="60"/>
                    </a:cubicBezTo>
                    <a:cubicBezTo>
                      <a:pt x="314" y="52"/>
                      <a:pt x="325" y="41"/>
                      <a:pt x="334" y="31"/>
                    </a:cubicBezTo>
                    <a:cubicBezTo>
                      <a:pt x="343" y="21"/>
                      <a:pt x="354" y="5"/>
                      <a:pt x="358" y="0"/>
                    </a:cubicBez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5" name="Group 16"/>
            <p:cNvGrpSpPr>
              <a:grpSpLocks/>
            </p:cNvGrpSpPr>
            <p:nvPr/>
          </p:nvGrpSpPr>
          <p:grpSpPr bwMode="auto">
            <a:xfrm rot="4505714">
              <a:off x="4084" y="1954"/>
              <a:ext cx="330" cy="1264"/>
              <a:chOff x="1689" y="2737"/>
              <a:chExt cx="413" cy="1492"/>
            </a:xfrm>
          </p:grpSpPr>
          <p:sp>
            <p:nvSpPr>
              <p:cNvPr id="107537" name="Line 17"/>
              <p:cNvSpPr>
                <a:spLocks noChangeShapeType="1"/>
              </p:cNvSpPr>
              <p:nvPr/>
            </p:nvSpPr>
            <p:spPr bwMode="auto">
              <a:xfrm flipH="1" flipV="1">
                <a:off x="1891" y="2737"/>
                <a:ext cx="0" cy="681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7538" name="Oval 18"/>
              <p:cNvSpPr>
                <a:spLocks noChangeArrowheads="1"/>
              </p:cNvSpPr>
              <p:nvPr/>
            </p:nvSpPr>
            <p:spPr bwMode="auto">
              <a:xfrm>
                <a:off x="1689" y="3292"/>
                <a:ext cx="413" cy="394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none" w="sm" len="med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7539" name="Line 19"/>
              <p:cNvSpPr>
                <a:spLocks noChangeShapeType="1"/>
              </p:cNvSpPr>
              <p:nvPr/>
            </p:nvSpPr>
            <p:spPr bwMode="auto">
              <a:xfrm>
                <a:off x="1891" y="3686"/>
                <a:ext cx="0" cy="543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 type="none" w="sm" len="med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7540" name="Freeform 20"/>
              <p:cNvSpPr>
                <a:spLocks/>
              </p:cNvSpPr>
              <p:nvPr/>
            </p:nvSpPr>
            <p:spPr bwMode="auto">
              <a:xfrm rot="438243">
                <a:off x="1781" y="3494"/>
                <a:ext cx="228" cy="5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7" y="40"/>
                  </a:cxn>
                  <a:cxn ang="0">
                    <a:pos x="51" y="60"/>
                  </a:cxn>
                  <a:cxn ang="0">
                    <a:pos x="104" y="86"/>
                  </a:cxn>
                  <a:cxn ang="0">
                    <a:pos x="161" y="100"/>
                  </a:cxn>
                  <a:cxn ang="0">
                    <a:pos x="221" y="98"/>
                  </a:cxn>
                  <a:cxn ang="0">
                    <a:pos x="267" y="81"/>
                  </a:cxn>
                  <a:cxn ang="0">
                    <a:pos x="303" y="60"/>
                  </a:cxn>
                  <a:cxn ang="0">
                    <a:pos x="334" y="31"/>
                  </a:cxn>
                  <a:cxn ang="0">
                    <a:pos x="358" y="0"/>
                  </a:cxn>
                </a:cxnLst>
                <a:rect l="0" t="0" r="r" b="b"/>
                <a:pathLst>
                  <a:path w="358" h="102">
                    <a:moveTo>
                      <a:pt x="0" y="12"/>
                    </a:moveTo>
                    <a:cubicBezTo>
                      <a:pt x="4" y="17"/>
                      <a:pt x="18" y="32"/>
                      <a:pt x="27" y="40"/>
                    </a:cubicBezTo>
                    <a:cubicBezTo>
                      <a:pt x="36" y="48"/>
                      <a:pt x="38" y="52"/>
                      <a:pt x="51" y="60"/>
                    </a:cubicBezTo>
                    <a:cubicBezTo>
                      <a:pt x="64" y="68"/>
                      <a:pt x="86" y="79"/>
                      <a:pt x="104" y="86"/>
                    </a:cubicBezTo>
                    <a:cubicBezTo>
                      <a:pt x="122" y="93"/>
                      <a:pt x="142" y="98"/>
                      <a:pt x="161" y="100"/>
                    </a:cubicBezTo>
                    <a:cubicBezTo>
                      <a:pt x="180" y="102"/>
                      <a:pt x="203" y="101"/>
                      <a:pt x="221" y="98"/>
                    </a:cubicBezTo>
                    <a:cubicBezTo>
                      <a:pt x="239" y="95"/>
                      <a:pt x="253" y="87"/>
                      <a:pt x="267" y="81"/>
                    </a:cubicBezTo>
                    <a:cubicBezTo>
                      <a:pt x="281" y="75"/>
                      <a:pt x="292" y="68"/>
                      <a:pt x="303" y="60"/>
                    </a:cubicBezTo>
                    <a:cubicBezTo>
                      <a:pt x="314" y="52"/>
                      <a:pt x="325" y="41"/>
                      <a:pt x="334" y="31"/>
                    </a:cubicBezTo>
                    <a:cubicBezTo>
                      <a:pt x="343" y="21"/>
                      <a:pt x="354" y="5"/>
                      <a:pt x="358" y="0"/>
                    </a:cubicBez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6" name="Group 21"/>
            <p:cNvGrpSpPr>
              <a:grpSpLocks/>
            </p:cNvGrpSpPr>
            <p:nvPr/>
          </p:nvGrpSpPr>
          <p:grpSpPr bwMode="auto">
            <a:xfrm rot="7375034">
              <a:off x="3967" y="2799"/>
              <a:ext cx="331" cy="1264"/>
              <a:chOff x="1689" y="2737"/>
              <a:chExt cx="413" cy="1492"/>
            </a:xfrm>
          </p:grpSpPr>
          <p:sp>
            <p:nvSpPr>
              <p:cNvPr id="107542" name="Line 22"/>
              <p:cNvSpPr>
                <a:spLocks noChangeShapeType="1"/>
              </p:cNvSpPr>
              <p:nvPr/>
            </p:nvSpPr>
            <p:spPr bwMode="auto">
              <a:xfrm flipH="1" flipV="1">
                <a:off x="1891" y="2737"/>
                <a:ext cx="0" cy="681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7543" name="Oval 23"/>
              <p:cNvSpPr>
                <a:spLocks noChangeArrowheads="1"/>
              </p:cNvSpPr>
              <p:nvPr/>
            </p:nvSpPr>
            <p:spPr bwMode="auto">
              <a:xfrm>
                <a:off x="1689" y="3292"/>
                <a:ext cx="413" cy="394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none" w="sm" len="med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7544" name="Line 24"/>
              <p:cNvSpPr>
                <a:spLocks noChangeShapeType="1"/>
              </p:cNvSpPr>
              <p:nvPr/>
            </p:nvSpPr>
            <p:spPr bwMode="auto">
              <a:xfrm>
                <a:off x="1891" y="3686"/>
                <a:ext cx="0" cy="543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 type="none" w="sm" len="med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7545" name="Freeform 25"/>
              <p:cNvSpPr>
                <a:spLocks/>
              </p:cNvSpPr>
              <p:nvPr/>
            </p:nvSpPr>
            <p:spPr bwMode="auto">
              <a:xfrm rot="438243">
                <a:off x="1781" y="3494"/>
                <a:ext cx="228" cy="5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7" y="40"/>
                  </a:cxn>
                  <a:cxn ang="0">
                    <a:pos x="51" y="60"/>
                  </a:cxn>
                  <a:cxn ang="0">
                    <a:pos x="104" y="86"/>
                  </a:cxn>
                  <a:cxn ang="0">
                    <a:pos x="161" y="100"/>
                  </a:cxn>
                  <a:cxn ang="0">
                    <a:pos x="221" y="98"/>
                  </a:cxn>
                  <a:cxn ang="0">
                    <a:pos x="267" y="81"/>
                  </a:cxn>
                  <a:cxn ang="0">
                    <a:pos x="303" y="60"/>
                  </a:cxn>
                  <a:cxn ang="0">
                    <a:pos x="334" y="31"/>
                  </a:cxn>
                  <a:cxn ang="0">
                    <a:pos x="358" y="0"/>
                  </a:cxn>
                </a:cxnLst>
                <a:rect l="0" t="0" r="r" b="b"/>
                <a:pathLst>
                  <a:path w="358" h="102">
                    <a:moveTo>
                      <a:pt x="0" y="12"/>
                    </a:moveTo>
                    <a:cubicBezTo>
                      <a:pt x="4" y="17"/>
                      <a:pt x="18" y="32"/>
                      <a:pt x="27" y="40"/>
                    </a:cubicBezTo>
                    <a:cubicBezTo>
                      <a:pt x="36" y="48"/>
                      <a:pt x="38" y="52"/>
                      <a:pt x="51" y="60"/>
                    </a:cubicBezTo>
                    <a:cubicBezTo>
                      <a:pt x="64" y="68"/>
                      <a:pt x="86" y="79"/>
                      <a:pt x="104" y="86"/>
                    </a:cubicBezTo>
                    <a:cubicBezTo>
                      <a:pt x="122" y="93"/>
                      <a:pt x="142" y="98"/>
                      <a:pt x="161" y="100"/>
                    </a:cubicBezTo>
                    <a:cubicBezTo>
                      <a:pt x="180" y="102"/>
                      <a:pt x="203" y="101"/>
                      <a:pt x="221" y="98"/>
                    </a:cubicBezTo>
                    <a:cubicBezTo>
                      <a:pt x="239" y="95"/>
                      <a:pt x="253" y="87"/>
                      <a:pt x="267" y="81"/>
                    </a:cubicBezTo>
                    <a:cubicBezTo>
                      <a:pt x="281" y="75"/>
                      <a:pt x="292" y="68"/>
                      <a:pt x="303" y="60"/>
                    </a:cubicBezTo>
                    <a:cubicBezTo>
                      <a:pt x="314" y="52"/>
                      <a:pt x="325" y="41"/>
                      <a:pt x="334" y="31"/>
                    </a:cubicBezTo>
                    <a:cubicBezTo>
                      <a:pt x="343" y="21"/>
                      <a:pt x="354" y="5"/>
                      <a:pt x="358" y="0"/>
                    </a:cubicBez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7" name="Group 26"/>
            <p:cNvGrpSpPr>
              <a:grpSpLocks/>
            </p:cNvGrpSpPr>
            <p:nvPr/>
          </p:nvGrpSpPr>
          <p:grpSpPr bwMode="auto">
            <a:xfrm rot="-3006646">
              <a:off x="1317" y="2044"/>
              <a:ext cx="350" cy="1193"/>
              <a:chOff x="1689" y="2737"/>
              <a:chExt cx="413" cy="1492"/>
            </a:xfrm>
          </p:grpSpPr>
          <p:sp>
            <p:nvSpPr>
              <p:cNvPr id="107547" name="Line 27"/>
              <p:cNvSpPr>
                <a:spLocks noChangeShapeType="1"/>
              </p:cNvSpPr>
              <p:nvPr/>
            </p:nvSpPr>
            <p:spPr bwMode="auto">
              <a:xfrm flipH="1" flipV="1">
                <a:off x="1891" y="2737"/>
                <a:ext cx="0" cy="681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7548" name="Oval 28"/>
              <p:cNvSpPr>
                <a:spLocks noChangeArrowheads="1"/>
              </p:cNvSpPr>
              <p:nvPr/>
            </p:nvSpPr>
            <p:spPr bwMode="auto">
              <a:xfrm>
                <a:off x="1689" y="3292"/>
                <a:ext cx="413" cy="394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none" w="sm" len="med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7549" name="Line 29"/>
              <p:cNvSpPr>
                <a:spLocks noChangeShapeType="1"/>
              </p:cNvSpPr>
              <p:nvPr/>
            </p:nvSpPr>
            <p:spPr bwMode="auto">
              <a:xfrm>
                <a:off x="1891" y="3686"/>
                <a:ext cx="0" cy="543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 type="none" w="sm" len="med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7550" name="Freeform 30"/>
              <p:cNvSpPr>
                <a:spLocks/>
              </p:cNvSpPr>
              <p:nvPr/>
            </p:nvSpPr>
            <p:spPr bwMode="auto">
              <a:xfrm rot="438243">
                <a:off x="1781" y="3494"/>
                <a:ext cx="228" cy="5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7" y="40"/>
                  </a:cxn>
                  <a:cxn ang="0">
                    <a:pos x="51" y="60"/>
                  </a:cxn>
                  <a:cxn ang="0">
                    <a:pos x="104" y="86"/>
                  </a:cxn>
                  <a:cxn ang="0">
                    <a:pos x="161" y="100"/>
                  </a:cxn>
                  <a:cxn ang="0">
                    <a:pos x="221" y="98"/>
                  </a:cxn>
                  <a:cxn ang="0">
                    <a:pos x="267" y="81"/>
                  </a:cxn>
                  <a:cxn ang="0">
                    <a:pos x="303" y="60"/>
                  </a:cxn>
                  <a:cxn ang="0">
                    <a:pos x="334" y="31"/>
                  </a:cxn>
                  <a:cxn ang="0">
                    <a:pos x="358" y="0"/>
                  </a:cxn>
                </a:cxnLst>
                <a:rect l="0" t="0" r="r" b="b"/>
                <a:pathLst>
                  <a:path w="358" h="102">
                    <a:moveTo>
                      <a:pt x="0" y="12"/>
                    </a:moveTo>
                    <a:cubicBezTo>
                      <a:pt x="4" y="17"/>
                      <a:pt x="18" y="32"/>
                      <a:pt x="27" y="40"/>
                    </a:cubicBezTo>
                    <a:cubicBezTo>
                      <a:pt x="36" y="48"/>
                      <a:pt x="38" y="52"/>
                      <a:pt x="51" y="60"/>
                    </a:cubicBezTo>
                    <a:cubicBezTo>
                      <a:pt x="64" y="68"/>
                      <a:pt x="86" y="79"/>
                      <a:pt x="104" y="86"/>
                    </a:cubicBezTo>
                    <a:cubicBezTo>
                      <a:pt x="122" y="93"/>
                      <a:pt x="142" y="98"/>
                      <a:pt x="161" y="100"/>
                    </a:cubicBezTo>
                    <a:cubicBezTo>
                      <a:pt x="180" y="102"/>
                      <a:pt x="203" y="101"/>
                      <a:pt x="221" y="98"/>
                    </a:cubicBezTo>
                    <a:cubicBezTo>
                      <a:pt x="239" y="95"/>
                      <a:pt x="253" y="87"/>
                      <a:pt x="267" y="81"/>
                    </a:cubicBezTo>
                    <a:cubicBezTo>
                      <a:pt x="281" y="75"/>
                      <a:pt x="292" y="68"/>
                      <a:pt x="303" y="60"/>
                    </a:cubicBezTo>
                    <a:cubicBezTo>
                      <a:pt x="314" y="52"/>
                      <a:pt x="325" y="41"/>
                      <a:pt x="334" y="31"/>
                    </a:cubicBezTo>
                    <a:cubicBezTo>
                      <a:pt x="343" y="21"/>
                      <a:pt x="354" y="5"/>
                      <a:pt x="358" y="0"/>
                    </a:cubicBez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8" name="Group 31"/>
            <p:cNvGrpSpPr>
              <a:grpSpLocks/>
            </p:cNvGrpSpPr>
            <p:nvPr/>
          </p:nvGrpSpPr>
          <p:grpSpPr bwMode="auto">
            <a:xfrm rot="2641119">
              <a:off x="2951" y="3127"/>
              <a:ext cx="350" cy="1193"/>
              <a:chOff x="1689" y="2737"/>
              <a:chExt cx="413" cy="1492"/>
            </a:xfrm>
          </p:grpSpPr>
          <p:sp>
            <p:nvSpPr>
              <p:cNvPr id="107552" name="Line 32"/>
              <p:cNvSpPr>
                <a:spLocks noChangeShapeType="1"/>
              </p:cNvSpPr>
              <p:nvPr/>
            </p:nvSpPr>
            <p:spPr bwMode="auto">
              <a:xfrm flipH="1" flipV="1">
                <a:off x="1891" y="2737"/>
                <a:ext cx="0" cy="681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7553" name="Oval 33"/>
              <p:cNvSpPr>
                <a:spLocks noChangeArrowheads="1"/>
              </p:cNvSpPr>
              <p:nvPr/>
            </p:nvSpPr>
            <p:spPr bwMode="auto">
              <a:xfrm>
                <a:off x="1689" y="3292"/>
                <a:ext cx="413" cy="394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none" w="sm" len="med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7554" name="Line 34"/>
              <p:cNvSpPr>
                <a:spLocks noChangeShapeType="1"/>
              </p:cNvSpPr>
              <p:nvPr/>
            </p:nvSpPr>
            <p:spPr bwMode="auto">
              <a:xfrm>
                <a:off x="1891" y="3686"/>
                <a:ext cx="0" cy="543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 type="none" w="sm" len="med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7555" name="Freeform 35"/>
              <p:cNvSpPr>
                <a:spLocks/>
              </p:cNvSpPr>
              <p:nvPr/>
            </p:nvSpPr>
            <p:spPr bwMode="auto">
              <a:xfrm rot="438243">
                <a:off x="1781" y="3494"/>
                <a:ext cx="228" cy="5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7" y="40"/>
                  </a:cxn>
                  <a:cxn ang="0">
                    <a:pos x="51" y="60"/>
                  </a:cxn>
                  <a:cxn ang="0">
                    <a:pos x="104" y="86"/>
                  </a:cxn>
                  <a:cxn ang="0">
                    <a:pos x="161" y="100"/>
                  </a:cxn>
                  <a:cxn ang="0">
                    <a:pos x="221" y="98"/>
                  </a:cxn>
                  <a:cxn ang="0">
                    <a:pos x="267" y="81"/>
                  </a:cxn>
                  <a:cxn ang="0">
                    <a:pos x="303" y="60"/>
                  </a:cxn>
                  <a:cxn ang="0">
                    <a:pos x="334" y="31"/>
                  </a:cxn>
                  <a:cxn ang="0">
                    <a:pos x="358" y="0"/>
                  </a:cxn>
                </a:cxnLst>
                <a:rect l="0" t="0" r="r" b="b"/>
                <a:pathLst>
                  <a:path w="358" h="102">
                    <a:moveTo>
                      <a:pt x="0" y="12"/>
                    </a:moveTo>
                    <a:cubicBezTo>
                      <a:pt x="4" y="17"/>
                      <a:pt x="18" y="32"/>
                      <a:pt x="27" y="40"/>
                    </a:cubicBezTo>
                    <a:cubicBezTo>
                      <a:pt x="36" y="48"/>
                      <a:pt x="38" y="52"/>
                      <a:pt x="51" y="60"/>
                    </a:cubicBezTo>
                    <a:cubicBezTo>
                      <a:pt x="64" y="68"/>
                      <a:pt x="86" y="79"/>
                      <a:pt x="104" y="86"/>
                    </a:cubicBezTo>
                    <a:cubicBezTo>
                      <a:pt x="122" y="93"/>
                      <a:pt x="142" y="98"/>
                      <a:pt x="161" y="100"/>
                    </a:cubicBezTo>
                    <a:cubicBezTo>
                      <a:pt x="180" y="102"/>
                      <a:pt x="203" y="101"/>
                      <a:pt x="221" y="98"/>
                    </a:cubicBezTo>
                    <a:cubicBezTo>
                      <a:pt x="239" y="95"/>
                      <a:pt x="253" y="87"/>
                      <a:pt x="267" y="81"/>
                    </a:cubicBezTo>
                    <a:cubicBezTo>
                      <a:pt x="281" y="75"/>
                      <a:pt x="292" y="68"/>
                      <a:pt x="303" y="60"/>
                    </a:cubicBezTo>
                    <a:cubicBezTo>
                      <a:pt x="314" y="52"/>
                      <a:pt x="325" y="41"/>
                      <a:pt x="334" y="31"/>
                    </a:cubicBezTo>
                    <a:cubicBezTo>
                      <a:pt x="343" y="21"/>
                      <a:pt x="354" y="5"/>
                      <a:pt x="358" y="0"/>
                    </a:cubicBez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9" name="Group 36"/>
            <p:cNvGrpSpPr>
              <a:grpSpLocks/>
            </p:cNvGrpSpPr>
            <p:nvPr/>
          </p:nvGrpSpPr>
          <p:grpSpPr bwMode="auto">
            <a:xfrm rot="456950">
              <a:off x="3342" y="1523"/>
              <a:ext cx="350" cy="1193"/>
              <a:chOff x="1689" y="2737"/>
              <a:chExt cx="413" cy="1492"/>
            </a:xfrm>
          </p:grpSpPr>
          <p:sp>
            <p:nvSpPr>
              <p:cNvPr id="107557" name="Line 37"/>
              <p:cNvSpPr>
                <a:spLocks noChangeShapeType="1"/>
              </p:cNvSpPr>
              <p:nvPr/>
            </p:nvSpPr>
            <p:spPr bwMode="auto">
              <a:xfrm flipH="1" flipV="1">
                <a:off x="1891" y="2737"/>
                <a:ext cx="0" cy="681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7558" name="Oval 38"/>
              <p:cNvSpPr>
                <a:spLocks noChangeArrowheads="1"/>
              </p:cNvSpPr>
              <p:nvPr/>
            </p:nvSpPr>
            <p:spPr bwMode="auto">
              <a:xfrm>
                <a:off x="1689" y="3292"/>
                <a:ext cx="413" cy="394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none" w="sm" len="med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7559" name="Line 39"/>
              <p:cNvSpPr>
                <a:spLocks noChangeShapeType="1"/>
              </p:cNvSpPr>
              <p:nvPr/>
            </p:nvSpPr>
            <p:spPr bwMode="auto">
              <a:xfrm>
                <a:off x="1891" y="3686"/>
                <a:ext cx="0" cy="543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 type="none" w="sm" len="med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7560" name="Freeform 40"/>
              <p:cNvSpPr>
                <a:spLocks/>
              </p:cNvSpPr>
              <p:nvPr/>
            </p:nvSpPr>
            <p:spPr bwMode="auto">
              <a:xfrm rot="438243">
                <a:off x="1781" y="3494"/>
                <a:ext cx="228" cy="5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7" y="40"/>
                  </a:cxn>
                  <a:cxn ang="0">
                    <a:pos x="51" y="60"/>
                  </a:cxn>
                  <a:cxn ang="0">
                    <a:pos x="104" y="86"/>
                  </a:cxn>
                  <a:cxn ang="0">
                    <a:pos x="161" y="100"/>
                  </a:cxn>
                  <a:cxn ang="0">
                    <a:pos x="221" y="98"/>
                  </a:cxn>
                  <a:cxn ang="0">
                    <a:pos x="267" y="81"/>
                  </a:cxn>
                  <a:cxn ang="0">
                    <a:pos x="303" y="60"/>
                  </a:cxn>
                  <a:cxn ang="0">
                    <a:pos x="334" y="31"/>
                  </a:cxn>
                  <a:cxn ang="0">
                    <a:pos x="358" y="0"/>
                  </a:cxn>
                </a:cxnLst>
                <a:rect l="0" t="0" r="r" b="b"/>
                <a:pathLst>
                  <a:path w="358" h="102">
                    <a:moveTo>
                      <a:pt x="0" y="12"/>
                    </a:moveTo>
                    <a:cubicBezTo>
                      <a:pt x="4" y="17"/>
                      <a:pt x="18" y="32"/>
                      <a:pt x="27" y="40"/>
                    </a:cubicBezTo>
                    <a:cubicBezTo>
                      <a:pt x="36" y="48"/>
                      <a:pt x="38" y="52"/>
                      <a:pt x="51" y="60"/>
                    </a:cubicBezTo>
                    <a:cubicBezTo>
                      <a:pt x="64" y="68"/>
                      <a:pt x="86" y="79"/>
                      <a:pt x="104" y="86"/>
                    </a:cubicBezTo>
                    <a:cubicBezTo>
                      <a:pt x="122" y="93"/>
                      <a:pt x="142" y="98"/>
                      <a:pt x="161" y="100"/>
                    </a:cubicBezTo>
                    <a:cubicBezTo>
                      <a:pt x="180" y="102"/>
                      <a:pt x="203" y="101"/>
                      <a:pt x="221" y="98"/>
                    </a:cubicBezTo>
                    <a:cubicBezTo>
                      <a:pt x="239" y="95"/>
                      <a:pt x="253" y="87"/>
                      <a:pt x="267" y="81"/>
                    </a:cubicBezTo>
                    <a:cubicBezTo>
                      <a:pt x="281" y="75"/>
                      <a:pt x="292" y="68"/>
                      <a:pt x="303" y="60"/>
                    </a:cubicBezTo>
                    <a:cubicBezTo>
                      <a:pt x="314" y="52"/>
                      <a:pt x="325" y="41"/>
                      <a:pt x="334" y="31"/>
                    </a:cubicBezTo>
                    <a:cubicBezTo>
                      <a:pt x="343" y="21"/>
                      <a:pt x="354" y="5"/>
                      <a:pt x="358" y="0"/>
                    </a:cubicBez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0" name="Group 41"/>
            <p:cNvGrpSpPr>
              <a:grpSpLocks/>
            </p:cNvGrpSpPr>
            <p:nvPr/>
          </p:nvGrpSpPr>
          <p:grpSpPr bwMode="auto">
            <a:xfrm>
              <a:off x="1324" y="1779"/>
              <a:ext cx="337" cy="741"/>
              <a:chOff x="1324" y="1228"/>
              <a:chExt cx="337" cy="1009"/>
            </a:xfrm>
          </p:grpSpPr>
          <p:sp>
            <p:nvSpPr>
              <p:cNvPr id="107562" name="Line 42"/>
              <p:cNvSpPr>
                <a:spLocks noChangeShapeType="1"/>
              </p:cNvSpPr>
              <p:nvPr/>
            </p:nvSpPr>
            <p:spPr bwMode="auto">
              <a:xfrm flipV="1">
                <a:off x="1324" y="1238"/>
                <a:ext cx="0" cy="99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prstDash val="sysDot"/>
                <a:round/>
                <a:headEnd/>
                <a:tailEnd type="none" w="sm" len="med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7563" name="Line 43"/>
              <p:cNvSpPr>
                <a:spLocks noChangeShapeType="1"/>
              </p:cNvSpPr>
              <p:nvPr/>
            </p:nvSpPr>
            <p:spPr bwMode="auto">
              <a:xfrm flipV="1">
                <a:off x="1661" y="1228"/>
                <a:ext cx="0" cy="99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prstDash val="sysDot"/>
                <a:round/>
                <a:headEnd/>
                <a:tailEnd type="none" w="sm" len="med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07564" name="Text Box 44"/>
            <p:cNvSpPr txBox="1">
              <a:spLocks noChangeArrowheads="1"/>
            </p:cNvSpPr>
            <p:nvPr/>
          </p:nvSpPr>
          <p:spPr bwMode="auto">
            <a:xfrm>
              <a:off x="903" y="1361"/>
              <a:ext cx="1149" cy="47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med"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10</a:t>
              </a:r>
              <a:r>
                <a:rPr lang="en-US" baseline="30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-14</a:t>
              </a:r>
              <a:r>
                <a: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m</a:t>
              </a:r>
            </a:p>
          </p:txBody>
        </p:sp>
        <p:sp>
          <p:nvSpPr>
            <p:cNvPr id="107565" name="Line 45"/>
            <p:cNvSpPr>
              <a:spLocks noChangeShapeType="1"/>
            </p:cNvSpPr>
            <p:nvPr/>
          </p:nvSpPr>
          <p:spPr bwMode="auto">
            <a:xfrm>
              <a:off x="1325" y="1790"/>
              <a:ext cx="336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07566" name="Rectangle 46"/>
          <p:cNvSpPr>
            <a:spLocks noChangeArrowheads="1"/>
          </p:cNvSpPr>
          <p:nvPr/>
        </p:nvSpPr>
        <p:spPr bwMode="auto">
          <a:xfrm>
            <a:off x="4000500" y="1739900"/>
            <a:ext cx="4622800" cy="28575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83485" tIns="41742" rIns="83485" bIns="41742" anchor="ctr">
            <a:spAutoFit/>
          </a:bodyPr>
          <a:lstStyle/>
          <a:p>
            <a:endParaRPr lang="en-GB"/>
          </a:p>
        </p:txBody>
      </p:sp>
      <p:sp>
        <p:nvSpPr>
          <p:cNvPr id="107567" name="Freeform 47"/>
          <p:cNvSpPr>
            <a:spLocks/>
          </p:cNvSpPr>
          <p:nvPr/>
        </p:nvSpPr>
        <p:spPr bwMode="auto">
          <a:xfrm>
            <a:off x="4470400" y="4597400"/>
            <a:ext cx="241300" cy="1066800"/>
          </a:xfrm>
          <a:custGeom>
            <a:avLst/>
            <a:gdLst/>
            <a:ahLst/>
            <a:cxnLst>
              <a:cxn ang="0">
                <a:pos x="152" y="0"/>
              </a:cxn>
              <a:cxn ang="0">
                <a:pos x="32" y="248"/>
              </a:cxn>
              <a:cxn ang="0">
                <a:pos x="0" y="672"/>
              </a:cxn>
            </a:cxnLst>
            <a:rect l="0" t="0" r="r" b="b"/>
            <a:pathLst>
              <a:path w="152" h="672">
                <a:moveTo>
                  <a:pt x="152" y="0"/>
                </a:moveTo>
                <a:cubicBezTo>
                  <a:pt x="104" y="68"/>
                  <a:pt x="57" y="136"/>
                  <a:pt x="32" y="248"/>
                </a:cubicBezTo>
                <a:cubicBezTo>
                  <a:pt x="7" y="360"/>
                  <a:pt x="3" y="516"/>
                  <a:pt x="0" y="672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83485" tIns="41742" rIns="83485" bIns="41742">
            <a:spAutoFit/>
          </a:bodyPr>
          <a:lstStyle/>
          <a:p>
            <a:endParaRPr lang="en-GB"/>
          </a:p>
        </p:txBody>
      </p:sp>
      <p:sp>
        <p:nvSpPr>
          <p:cNvPr id="107568" name="Rectangle 48"/>
          <p:cNvSpPr>
            <a:spLocks noChangeArrowheads="1"/>
          </p:cNvSpPr>
          <p:nvPr/>
        </p:nvSpPr>
        <p:spPr bwMode="auto">
          <a:xfrm>
            <a:off x="623888" y="1511300"/>
            <a:ext cx="3078162" cy="22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83485" tIns="41742" rIns="83485" bIns="41742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Each one is a tiny spinning charged particle which produces a magnetic moment</a:t>
            </a:r>
            <a:endParaRPr lang="en-GB" sz="2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7569" name="Rectangle 49"/>
          <p:cNvSpPr>
            <a:spLocks noChangeArrowheads="1"/>
          </p:cNvSpPr>
          <p:nvPr/>
        </p:nvSpPr>
        <p:spPr bwMode="auto">
          <a:xfrm>
            <a:off x="6189663" y="4244975"/>
            <a:ext cx="277336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83485" tIns="41742" rIns="83485" bIns="41742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Randomly orientated</a:t>
            </a:r>
            <a:endParaRPr lang="en-GB" sz="2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762000"/>
            <a:r>
              <a:rPr lang="en-GB" dirty="0"/>
              <a:t>Physics</a:t>
            </a: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1770063"/>
            <a:ext cx="7748588" cy="4102100"/>
          </a:xfrm>
        </p:spPr>
        <p:txBody>
          <a:bodyPr/>
          <a:lstStyle/>
          <a:p>
            <a:pPr marL="0" indent="0" defTabSz="762000">
              <a:buFont typeface="Wingdings" pitchFamily="2" charset="2"/>
              <a:buNone/>
            </a:pPr>
            <a:r>
              <a:rPr lang="en-US" dirty="0"/>
              <a:t>When additional energy (in the form of a </a:t>
            </a:r>
            <a:r>
              <a:rPr lang="en-US" dirty="0" err="1"/>
              <a:t>radiowave</a:t>
            </a:r>
            <a:r>
              <a:rPr lang="en-US" dirty="0"/>
              <a:t>) is added to the magnetic field, the magnetic vector is deflected. </a:t>
            </a:r>
          </a:p>
          <a:p>
            <a:pPr marL="0" indent="0" defTabSz="762000">
              <a:buFont typeface="Wingdings" pitchFamily="2" charset="2"/>
              <a:buNone/>
            </a:pPr>
            <a:endParaRPr lang="en-US" dirty="0"/>
          </a:p>
          <a:p>
            <a:pPr marL="0" indent="0" defTabSz="762000">
              <a:buFont typeface="Wingdings" pitchFamily="2" charset="2"/>
              <a:buNone/>
            </a:pPr>
            <a:r>
              <a:rPr lang="en-US" dirty="0"/>
              <a:t>The radio wave frequency (RF) that causes the hydrogen nuclei to resonate is dependent on the strength of the magnetic field.</a:t>
            </a:r>
          </a:p>
          <a:p>
            <a:pPr marL="0" indent="0" defTabSz="76200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042" name="Object 2"/>
          <p:cNvGraphicFramePr>
            <a:graphicFrameLocks noChangeAspect="1"/>
          </p:cNvGraphicFramePr>
          <p:nvPr/>
        </p:nvGraphicFramePr>
        <p:xfrm>
          <a:off x="0" y="4205288"/>
          <a:ext cx="3668713" cy="244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Drawing" r:id="rId3" imgW="4086360" imgH="2724120" progId="">
                  <p:embed/>
                </p:oleObj>
              </mc:Choice>
              <mc:Fallback>
                <p:oleObj name="Drawing" r:id="rId3" imgW="4086360" imgH="272412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205288"/>
                        <a:ext cx="3668713" cy="2449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 type="none" w="sm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538288" y="6400800"/>
            <a:ext cx="1489075" cy="45720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med"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MAGNET</a:t>
            </a:r>
          </a:p>
        </p:txBody>
      </p:sp>
      <p:sp>
        <p:nvSpPr>
          <p:cNvPr id="87044" name="Line 4"/>
          <p:cNvSpPr>
            <a:spLocks noChangeShapeType="1"/>
          </p:cNvSpPr>
          <p:nvPr/>
        </p:nvSpPr>
        <p:spPr bwMode="auto">
          <a:xfrm>
            <a:off x="0" y="1173163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none" w="sm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3608388" y="1319213"/>
            <a:ext cx="5129212" cy="36258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83485" tIns="41742" rIns="83485" bIns="41742" anchor="ctr">
            <a:spAutoFit/>
          </a:bodyPr>
          <a:lstStyle/>
          <a:p>
            <a:endParaRPr lang="en-GB"/>
          </a:p>
        </p:txBody>
      </p:sp>
      <p:sp>
        <p:nvSpPr>
          <p:cNvPr id="87046" name="Freeform 6"/>
          <p:cNvSpPr>
            <a:spLocks/>
          </p:cNvSpPr>
          <p:nvPr/>
        </p:nvSpPr>
        <p:spPr bwMode="auto">
          <a:xfrm>
            <a:off x="2757488" y="3759200"/>
            <a:ext cx="841375" cy="1566863"/>
          </a:xfrm>
          <a:custGeom>
            <a:avLst/>
            <a:gdLst/>
            <a:ahLst/>
            <a:cxnLst>
              <a:cxn ang="0">
                <a:pos x="530" y="0"/>
              </a:cxn>
              <a:cxn ang="0">
                <a:pos x="101" y="512"/>
              </a:cxn>
              <a:cxn ang="0">
                <a:pos x="0" y="987"/>
              </a:cxn>
            </a:cxnLst>
            <a:rect l="0" t="0" r="r" b="b"/>
            <a:pathLst>
              <a:path w="530" h="987">
                <a:moveTo>
                  <a:pt x="530" y="0"/>
                </a:moveTo>
                <a:cubicBezTo>
                  <a:pt x="359" y="174"/>
                  <a:pt x="189" y="348"/>
                  <a:pt x="101" y="512"/>
                </a:cubicBezTo>
                <a:cubicBezTo>
                  <a:pt x="13" y="676"/>
                  <a:pt x="6" y="831"/>
                  <a:pt x="0" y="987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83485" tIns="41742" rIns="83485" bIns="41742">
            <a:spAutoFit/>
          </a:bodyPr>
          <a:lstStyle/>
          <a:p>
            <a:endParaRPr lang="en-GB"/>
          </a:p>
        </p:txBody>
      </p:sp>
      <p:sp>
        <p:nvSpPr>
          <p:cNvPr id="87047" name="Line 7"/>
          <p:cNvSpPr>
            <a:spLocks noChangeShapeType="1"/>
          </p:cNvSpPr>
          <p:nvPr/>
        </p:nvSpPr>
        <p:spPr bwMode="auto">
          <a:xfrm rot="5400000" flipV="1">
            <a:off x="6022182" y="4480718"/>
            <a:ext cx="0" cy="1897063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7048" name="Text Box 8"/>
          <p:cNvSpPr txBox="1">
            <a:spLocks noChangeArrowheads="1"/>
          </p:cNvSpPr>
          <p:nvPr/>
        </p:nvSpPr>
        <p:spPr bwMode="auto">
          <a:xfrm>
            <a:off x="4545013" y="4991100"/>
            <a:ext cx="488950" cy="45720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med"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en-US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7049" name="Text Box 9"/>
          <p:cNvSpPr txBox="1">
            <a:spLocks noChangeArrowheads="1"/>
          </p:cNvSpPr>
          <p:nvPr/>
        </p:nvSpPr>
        <p:spPr bwMode="auto">
          <a:xfrm>
            <a:off x="1803400" y="204788"/>
            <a:ext cx="507206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83485" tIns="41742" rIns="83485" bIns="41742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400">
                <a:solidFill>
                  <a:srgbClr val="FFFF00"/>
                </a:solidFill>
              </a:rPr>
              <a:t>Inside Magnetic Field</a:t>
            </a:r>
          </a:p>
        </p:txBody>
      </p:sp>
      <p:sp>
        <p:nvSpPr>
          <p:cNvPr id="87050" name="Oval 10"/>
          <p:cNvSpPr>
            <a:spLocks noChangeArrowheads="1"/>
          </p:cNvSpPr>
          <p:nvPr/>
        </p:nvSpPr>
        <p:spPr bwMode="auto">
          <a:xfrm rot="16200000">
            <a:off x="6799263" y="3051175"/>
            <a:ext cx="1004887" cy="449263"/>
          </a:xfrm>
          <a:prstGeom prst="ellipse">
            <a:avLst/>
          </a:prstGeom>
          <a:noFill/>
          <a:ln w="19050">
            <a:solidFill>
              <a:srgbClr val="FFCC00"/>
            </a:solidFill>
            <a:prstDash val="dash"/>
            <a:round/>
            <a:headEnd/>
            <a:tailEnd type="none" w="sm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7051" name="Oval 11"/>
          <p:cNvSpPr>
            <a:spLocks noChangeArrowheads="1"/>
          </p:cNvSpPr>
          <p:nvPr/>
        </p:nvSpPr>
        <p:spPr bwMode="auto">
          <a:xfrm rot="5400000">
            <a:off x="6172200" y="3979863"/>
            <a:ext cx="1004888" cy="449262"/>
          </a:xfrm>
          <a:prstGeom prst="ellipse">
            <a:avLst/>
          </a:prstGeom>
          <a:noFill/>
          <a:ln w="19050">
            <a:solidFill>
              <a:srgbClr val="FFCC00"/>
            </a:solidFill>
            <a:prstDash val="dash"/>
            <a:round/>
            <a:headEnd/>
            <a:tailEnd type="none" w="sm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7052" name="Oval 12"/>
          <p:cNvSpPr>
            <a:spLocks noChangeArrowheads="1"/>
          </p:cNvSpPr>
          <p:nvPr/>
        </p:nvSpPr>
        <p:spPr bwMode="auto">
          <a:xfrm rot="5400000">
            <a:off x="5080000" y="2786063"/>
            <a:ext cx="1004888" cy="449262"/>
          </a:xfrm>
          <a:prstGeom prst="ellipse">
            <a:avLst/>
          </a:prstGeom>
          <a:noFill/>
          <a:ln w="19050">
            <a:solidFill>
              <a:srgbClr val="FFCC00"/>
            </a:solidFill>
            <a:prstDash val="dash"/>
            <a:round/>
            <a:headEnd/>
            <a:tailEnd type="none" w="sm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7053" name="Oval 13"/>
          <p:cNvSpPr>
            <a:spLocks noChangeArrowheads="1"/>
          </p:cNvSpPr>
          <p:nvPr/>
        </p:nvSpPr>
        <p:spPr bwMode="auto">
          <a:xfrm rot="5400000">
            <a:off x="3616325" y="3062288"/>
            <a:ext cx="1004888" cy="449262"/>
          </a:xfrm>
          <a:prstGeom prst="ellipse">
            <a:avLst/>
          </a:prstGeom>
          <a:noFill/>
          <a:ln w="19050">
            <a:solidFill>
              <a:srgbClr val="FFCC00"/>
            </a:solidFill>
            <a:prstDash val="dash"/>
            <a:round/>
            <a:headEnd/>
            <a:tailEnd type="none" w="sm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7054" name="Oval 14"/>
          <p:cNvSpPr>
            <a:spLocks noChangeArrowheads="1"/>
          </p:cNvSpPr>
          <p:nvPr/>
        </p:nvSpPr>
        <p:spPr bwMode="auto">
          <a:xfrm rot="5400000">
            <a:off x="6388100" y="1973263"/>
            <a:ext cx="1004888" cy="449262"/>
          </a:xfrm>
          <a:prstGeom prst="ellipse">
            <a:avLst/>
          </a:prstGeom>
          <a:noFill/>
          <a:ln w="19050">
            <a:solidFill>
              <a:srgbClr val="FFCC00"/>
            </a:solidFill>
            <a:prstDash val="dash"/>
            <a:round/>
            <a:headEnd/>
            <a:tailEnd type="none" w="sm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 rot="3699913">
            <a:off x="4409281" y="2613819"/>
            <a:ext cx="363538" cy="1435100"/>
            <a:chOff x="1689" y="2737"/>
            <a:chExt cx="413" cy="1492"/>
          </a:xfrm>
        </p:grpSpPr>
        <p:sp>
          <p:nvSpPr>
            <p:cNvPr id="87056" name="Line 16"/>
            <p:cNvSpPr>
              <a:spLocks noChangeShapeType="1"/>
            </p:cNvSpPr>
            <p:nvPr/>
          </p:nvSpPr>
          <p:spPr bwMode="auto">
            <a:xfrm flipH="1" flipV="1">
              <a:off x="1891" y="2737"/>
              <a:ext cx="0" cy="68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057" name="Oval 17"/>
            <p:cNvSpPr>
              <a:spLocks noChangeArrowheads="1"/>
            </p:cNvSpPr>
            <p:nvPr/>
          </p:nvSpPr>
          <p:spPr bwMode="auto">
            <a:xfrm>
              <a:off x="1689" y="3292"/>
              <a:ext cx="413" cy="394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058" name="Line 18"/>
            <p:cNvSpPr>
              <a:spLocks noChangeShapeType="1"/>
            </p:cNvSpPr>
            <p:nvPr/>
          </p:nvSpPr>
          <p:spPr bwMode="auto">
            <a:xfrm>
              <a:off x="1891" y="3686"/>
              <a:ext cx="0" cy="543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059" name="Freeform 19"/>
            <p:cNvSpPr>
              <a:spLocks/>
            </p:cNvSpPr>
            <p:nvPr/>
          </p:nvSpPr>
          <p:spPr bwMode="auto">
            <a:xfrm rot="438243">
              <a:off x="1781" y="3494"/>
              <a:ext cx="228" cy="5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 rot="4227654">
            <a:off x="4407694" y="2610644"/>
            <a:ext cx="363538" cy="1435100"/>
            <a:chOff x="1689" y="2737"/>
            <a:chExt cx="413" cy="1492"/>
          </a:xfrm>
        </p:grpSpPr>
        <p:sp>
          <p:nvSpPr>
            <p:cNvPr id="87061" name="Line 21"/>
            <p:cNvSpPr>
              <a:spLocks noChangeShapeType="1"/>
            </p:cNvSpPr>
            <p:nvPr/>
          </p:nvSpPr>
          <p:spPr bwMode="auto">
            <a:xfrm flipH="1" flipV="1">
              <a:off x="1891" y="2737"/>
              <a:ext cx="0" cy="68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062" name="Oval 22"/>
            <p:cNvSpPr>
              <a:spLocks noChangeArrowheads="1"/>
            </p:cNvSpPr>
            <p:nvPr/>
          </p:nvSpPr>
          <p:spPr bwMode="auto">
            <a:xfrm>
              <a:off x="1689" y="3292"/>
              <a:ext cx="413" cy="394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063" name="Line 23"/>
            <p:cNvSpPr>
              <a:spLocks noChangeShapeType="1"/>
            </p:cNvSpPr>
            <p:nvPr/>
          </p:nvSpPr>
          <p:spPr bwMode="auto">
            <a:xfrm>
              <a:off x="1891" y="3686"/>
              <a:ext cx="0" cy="543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064" name="Freeform 24"/>
            <p:cNvSpPr>
              <a:spLocks/>
            </p:cNvSpPr>
            <p:nvPr/>
          </p:nvSpPr>
          <p:spPr bwMode="auto">
            <a:xfrm rot="438243">
              <a:off x="1781" y="3494"/>
              <a:ext cx="228" cy="5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3881438" y="3152775"/>
            <a:ext cx="1387475" cy="363538"/>
            <a:chOff x="3449" y="1127"/>
            <a:chExt cx="874" cy="229"/>
          </a:xfrm>
        </p:grpSpPr>
        <p:sp>
          <p:nvSpPr>
            <p:cNvPr id="87066" name="Line 26"/>
            <p:cNvSpPr>
              <a:spLocks noChangeShapeType="1"/>
            </p:cNvSpPr>
            <p:nvPr/>
          </p:nvSpPr>
          <p:spPr bwMode="auto">
            <a:xfrm rot="4780215" flipH="1" flipV="1">
              <a:off x="4123" y="996"/>
              <a:ext cx="0" cy="40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067" name="Oval 27"/>
            <p:cNvSpPr>
              <a:spLocks noChangeArrowheads="1"/>
            </p:cNvSpPr>
            <p:nvPr/>
          </p:nvSpPr>
          <p:spPr bwMode="auto">
            <a:xfrm rot="4780215">
              <a:off x="3771" y="1122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068" name="Line 28"/>
            <p:cNvSpPr>
              <a:spLocks noChangeShapeType="1"/>
            </p:cNvSpPr>
            <p:nvPr/>
          </p:nvSpPr>
          <p:spPr bwMode="auto">
            <a:xfrm rot="4780215">
              <a:off x="3609" y="1129"/>
              <a:ext cx="1" cy="32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069" name="Freeform 29"/>
            <p:cNvSpPr>
              <a:spLocks/>
            </p:cNvSpPr>
            <p:nvPr/>
          </p:nvSpPr>
          <p:spPr bwMode="auto">
            <a:xfrm rot="5218458">
              <a:off x="3804" y="1229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 rot="690289">
            <a:off x="3883025" y="3159125"/>
            <a:ext cx="1387475" cy="363538"/>
            <a:chOff x="3449" y="1127"/>
            <a:chExt cx="874" cy="229"/>
          </a:xfrm>
        </p:grpSpPr>
        <p:sp>
          <p:nvSpPr>
            <p:cNvPr id="87071" name="Line 31"/>
            <p:cNvSpPr>
              <a:spLocks noChangeShapeType="1"/>
            </p:cNvSpPr>
            <p:nvPr/>
          </p:nvSpPr>
          <p:spPr bwMode="auto">
            <a:xfrm rot="4780215" flipH="1" flipV="1">
              <a:off x="4123" y="996"/>
              <a:ext cx="0" cy="40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072" name="Oval 32"/>
            <p:cNvSpPr>
              <a:spLocks noChangeArrowheads="1"/>
            </p:cNvSpPr>
            <p:nvPr/>
          </p:nvSpPr>
          <p:spPr bwMode="auto">
            <a:xfrm rot="4780215">
              <a:off x="3771" y="1122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073" name="Line 33"/>
            <p:cNvSpPr>
              <a:spLocks noChangeShapeType="1"/>
            </p:cNvSpPr>
            <p:nvPr/>
          </p:nvSpPr>
          <p:spPr bwMode="auto">
            <a:xfrm rot="4780215">
              <a:off x="3609" y="1129"/>
              <a:ext cx="1" cy="32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074" name="Freeform 34"/>
            <p:cNvSpPr>
              <a:spLocks/>
            </p:cNvSpPr>
            <p:nvPr/>
          </p:nvSpPr>
          <p:spPr bwMode="auto">
            <a:xfrm rot="5218458">
              <a:off x="3804" y="1229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3875088" y="3151188"/>
            <a:ext cx="1411287" cy="363537"/>
            <a:chOff x="3445" y="1126"/>
            <a:chExt cx="889" cy="229"/>
          </a:xfrm>
        </p:grpSpPr>
        <p:sp>
          <p:nvSpPr>
            <p:cNvPr id="87076" name="Line 36"/>
            <p:cNvSpPr>
              <a:spLocks noChangeShapeType="1"/>
            </p:cNvSpPr>
            <p:nvPr/>
          </p:nvSpPr>
          <p:spPr bwMode="auto">
            <a:xfrm rot="6219012" flipH="1" flipV="1">
              <a:off x="4128" y="1090"/>
              <a:ext cx="0" cy="412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077" name="Oval 37"/>
            <p:cNvSpPr>
              <a:spLocks noChangeArrowheads="1"/>
            </p:cNvSpPr>
            <p:nvPr/>
          </p:nvSpPr>
          <p:spPr bwMode="auto">
            <a:xfrm rot="6219012">
              <a:off x="3773" y="1121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078" name="Line 38"/>
            <p:cNvSpPr>
              <a:spLocks noChangeShapeType="1"/>
            </p:cNvSpPr>
            <p:nvPr/>
          </p:nvSpPr>
          <p:spPr bwMode="auto">
            <a:xfrm rot="6219012" flipV="1">
              <a:off x="3610" y="1003"/>
              <a:ext cx="1" cy="33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079" name="Freeform 39"/>
            <p:cNvSpPr>
              <a:spLocks/>
            </p:cNvSpPr>
            <p:nvPr/>
          </p:nvSpPr>
          <p:spPr bwMode="auto">
            <a:xfrm rot="6657254">
              <a:off x="3806" y="1220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3894138" y="3109913"/>
            <a:ext cx="1376362" cy="400050"/>
            <a:chOff x="3457" y="1100"/>
            <a:chExt cx="867" cy="252"/>
          </a:xfrm>
        </p:grpSpPr>
        <p:sp>
          <p:nvSpPr>
            <p:cNvPr id="87081" name="Line 41"/>
            <p:cNvSpPr>
              <a:spLocks noChangeShapeType="1"/>
            </p:cNvSpPr>
            <p:nvPr/>
          </p:nvSpPr>
          <p:spPr bwMode="auto">
            <a:xfrm rot="7033064" flipH="1" flipV="1">
              <a:off x="4111" y="1138"/>
              <a:ext cx="1" cy="425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082" name="Oval 42"/>
            <p:cNvSpPr>
              <a:spLocks noChangeArrowheads="1"/>
            </p:cNvSpPr>
            <p:nvPr/>
          </p:nvSpPr>
          <p:spPr bwMode="auto">
            <a:xfrm rot="7033064">
              <a:off x="3771" y="1118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083" name="Line 43"/>
            <p:cNvSpPr>
              <a:spLocks noChangeShapeType="1"/>
            </p:cNvSpPr>
            <p:nvPr/>
          </p:nvSpPr>
          <p:spPr bwMode="auto">
            <a:xfrm rot="7033064" flipV="1">
              <a:off x="3628" y="929"/>
              <a:ext cx="0" cy="34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084" name="Freeform 44"/>
            <p:cNvSpPr>
              <a:spLocks/>
            </p:cNvSpPr>
            <p:nvPr/>
          </p:nvSpPr>
          <p:spPr bwMode="auto">
            <a:xfrm rot="7471306">
              <a:off x="3805" y="1213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" name="Group 45"/>
          <p:cNvGrpSpPr>
            <a:grpSpLocks/>
          </p:cNvGrpSpPr>
          <p:nvPr/>
        </p:nvGrpSpPr>
        <p:grpSpPr bwMode="auto">
          <a:xfrm>
            <a:off x="3938588" y="3016250"/>
            <a:ext cx="1293812" cy="577850"/>
            <a:chOff x="3485" y="1038"/>
            <a:chExt cx="815" cy="364"/>
          </a:xfrm>
        </p:grpSpPr>
        <p:sp>
          <p:nvSpPr>
            <p:cNvPr id="87086" name="Line 46"/>
            <p:cNvSpPr>
              <a:spLocks noChangeShapeType="1"/>
            </p:cNvSpPr>
            <p:nvPr/>
          </p:nvSpPr>
          <p:spPr bwMode="auto">
            <a:xfrm rot="7829810" flipH="1" flipV="1">
              <a:off x="4081" y="1183"/>
              <a:ext cx="1" cy="437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087" name="Oval 47"/>
            <p:cNvSpPr>
              <a:spLocks noChangeArrowheads="1"/>
            </p:cNvSpPr>
            <p:nvPr/>
          </p:nvSpPr>
          <p:spPr bwMode="auto">
            <a:xfrm rot="7829810">
              <a:off x="3769" y="1117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088" name="Line 48"/>
            <p:cNvSpPr>
              <a:spLocks noChangeShapeType="1"/>
            </p:cNvSpPr>
            <p:nvPr/>
          </p:nvSpPr>
          <p:spPr bwMode="auto">
            <a:xfrm rot="7829810" flipV="1">
              <a:off x="3659" y="864"/>
              <a:ext cx="1" cy="35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089" name="Freeform 49"/>
            <p:cNvSpPr>
              <a:spLocks/>
            </p:cNvSpPr>
            <p:nvPr/>
          </p:nvSpPr>
          <p:spPr bwMode="auto">
            <a:xfrm rot="8268053">
              <a:off x="3805" y="1208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9" name="Group 50"/>
          <p:cNvGrpSpPr>
            <a:grpSpLocks/>
          </p:cNvGrpSpPr>
          <p:nvPr/>
        </p:nvGrpSpPr>
        <p:grpSpPr bwMode="auto">
          <a:xfrm>
            <a:off x="4389438" y="3005138"/>
            <a:ext cx="379412" cy="701675"/>
            <a:chOff x="3760" y="1034"/>
            <a:chExt cx="239" cy="442"/>
          </a:xfrm>
        </p:grpSpPr>
        <p:sp>
          <p:nvSpPr>
            <p:cNvPr id="87091" name="Line 51"/>
            <p:cNvSpPr>
              <a:spLocks noChangeShapeType="1"/>
            </p:cNvSpPr>
            <p:nvPr/>
          </p:nvSpPr>
          <p:spPr bwMode="auto">
            <a:xfrm rot="8248957" flipV="1">
              <a:off x="3988" y="1233"/>
              <a:ext cx="7" cy="243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092" name="Oval 52"/>
            <p:cNvSpPr>
              <a:spLocks noChangeArrowheads="1"/>
            </p:cNvSpPr>
            <p:nvPr/>
          </p:nvSpPr>
          <p:spPr bwMode="auto">
            <a:xfrm rot="8248957">
              <a:off x="3770" y="1116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093" name="Line 53"/>
            <p:cNvSpPr>
              <a:spLocks noChangeShapeType="1"/>
            </p:cNvSpPr>
            <p:nvPr/>
          </p:nvSpPr>
          <p:spPr bwMode="auto">
            <a:xfrm rot="8248957" flipH="1" flipV="1">
              <a:off x="3760" y="1034"/>
              <a:ext cx="1" cy="124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094" name="Freeform 54"/>
            <p:cNvSpPr>
              <a:spLocks/>
            </p:cNvSpPr>
            <p:nvPr/>
          </p:nvSpPr>
          <p:spPr bwMode="auto">
            <a:xfrm rot="8687200">
              <a:off x="3808" y="1205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0" name="Group 55"/>
          <p:cNvGrpSpPr>
            <a:grpSpLocks/>
          </p:cNvGrpSpPr>
          <p:nvPr/>
        </p:nvGrpSpPr>
        <p:grpSpPr bwMode="auto">
          <a:xfrm>
            <a:off x="4329113" y="2789238"/>
            <a:ext cx="436562" cy="1022350"/>
            <a:chOff x="3731" y="898"/>
            <a:chExt cx="275" cy="644"/>
          </a:xfrm>
        </p:grpSpPr>
        <p:sp>
          <p:nvSpPr>
            <p:cNvPr id="87096" name="Line 56"/>
            <p:cNvSpPr>
              <a:spLocks noChangeShapeType="1"/>
            </p:cNvSpPr>
            <p:nvPr/>
          </p:nvSpPr>
          <p:spPr bwMode="auto">
            <a:xfrm rot="8554973" flipH="1" flipV="1">
              <a:off x="4003" y="1234"/>
              <a:ext cx="3" cy="308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097" name="Oval 57"/>
            <p:cNvSpPr>
              <a:spLocks noChangeArrowheads="1"/>
            </p:cNvSpPr>
            <p:nvPr/>
          </p:nvSpPr>
          <p:spPr bwMode="auto">
            <a:xfrm rot="8554973">
              <a:off x="3770" y="1118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098" name="Line 58"/>
            <p:cNvSpPr>
              <a:spLocks noChangeShapeType="1"/>
            </p:cNvSpPr>
            <p:nvPr/>
          </p:nvSpPr>
          <p:spPr bwMode="auto">
            <a:xfrm rot="8554973" flipV="1">
              <a:off x="3731" y="898"/>
              <a:ext cx="12" cy="26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099" name="Freeform 59"/>
            <p:cNvSpPr>
              <a:spLocks/>
            </p:cNvSpPr>
            <p:nvPr/>
          </p:nvSpPr>
          <p:spPr bwMode="auto">
            <a:xfrm rot="8993216">
              <a:off x="3809" y="1206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1" name="Group 60"/>
          <p:cNvGrpSpPr>
            <a:grpSpLocks/>
          </p:cNvGrpSpPr>
          <p:nvPr/>
        </p:nvGrpSpPr>
        <p:grpSpPr bwMode="auto">
          <a:xfrm>
            <a:off x="4257675" y="2714625"/>
            <a:ext cx="593725" cy="1206500"/>
            <a:chOff x="3689" y="851"/>
            <a:chExt cx="374" cy="760"/>
          </a:xfrm>
        </p:grpSpPr>
        <p:sp>
          <p:nvSpPr>
            <p:cNvPr id="87101" name="Line 61"/>
            <p:cNvSpPr>
              <a:spLocks noChangeShapeType="1"/>
            </p:cNvSpPr>
            <p:nvPr/>
          </p:nvSpPr>
          <p:spPr bwMode="auto">
            <a:xfrm rot="8148730" flipV="1">
              <a:off x="4060" y="1204"/>
              <a:ext cx="3" cy="407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102" name="Oval 62"/>
            <p:cNvSpPr>
              <a:spLocks noChangeArrowheads="1"/>
            </p:cNvSpPr>
            <p:nvPr/>
          </p:nvSpPr>
          <p:spPr bwMode="auto">
            <a:xfrm rot="8148730">
              <a:off x="3779" y="1116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103" name="Line 63"/>
            <p:cNvSpPr>
              <a:spLocks noChangeShapeType="1"/>
            </p:cNvSpPr>
            <p:nvPr/>
          </p:nvSpPr>
          <p:spPr bwMode="auto">
            <a:xfrm rot="8148730" flipV="1">
              <a:off x="3689" y="851"/>
              <a:ext cx="14" cy="334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104" name="Freeform 64"/>
            <p:cNvSpPr>
              <a:spLocks/>
            </p:cNvSpPr>
            <p:nvPr/>
          </p:nvSpPr>
          <p:spPr bwMode="auto">
            <a:xfrm rot="8586973">
              <a:off x="3816" y="1206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2" name="Group 65"/>
          <p:cNvGrpSpPr>
            <a:grpSpLocks/>
          </p:cNvGrpSpPr>
          <p:nvPr/>
        </p:nvGrpSpPr>
        <p:grpSpPr bwMode="auto">
          <a:xfrm>
            <a:off x="4337050" y="3143250"/>
            <a:ext cx="517525" cy="363538"/>
            <a:chOff x="3727" y="1121"/>
            <a:chExt cx="326" cy="229"/>
          </a:xfrm>
        </p:grpSpPr>
        <p:sp>
          <p:nvSpPr>
            <p:cNvPr id="87106" name="Line 66"/>
            <p:cNvSpPr>
              <a:spLocks noChangeShapeType="1"/>
            </p:cNvSpPr>
            <p:nvPr/>
          </p:nvSpPr>
          <p:spPr bwMode="auto">
            <a:xfrm rot="7123990" flipV="1">
              <a:off x="3975" y="1215"/>
              <a:ext cx="6" cy="15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107" name="Oval 67"/>
            <p:cNvSpPr>
              <a:spLocks noChangeArrowheads="1"/>
            </p:cNvSpPr>
            <p:nvPr/>
          </p:nvSpPr>
          <p:spPr bwMode="auto">
            <a:xfrm rot="7123990">
              <a:off x="3764" y="1116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108" name="Line 68"/>
            <p:cNvSpPr>
              <a:spLocks noChangeShapeType="1"/>
            </p:cNvSpPr>
            <p:nvPr/>
          </p:nvSpPr>
          <p:spPr bwMode="auto">
            <a:xfrm rot="7123990" flipH="1">
              <a:off x="3750" y="1136"/>
              <a:ext cx="1" cy="47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109" name="Freeform 69"/>
            <p:cNvSpPr>
              <a:spLocks/>
            </p:cNvSpPr>
            <p:nvPr/>
          </p:nvSpPr>
          <p:spPr bwMode="auto">
            <a:xfrm rot="7562233">
              <a:off x="3798" y="1210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3" name="Group 70"/>
          <p:cNvGrpSpPr>
            <a:grpSpLocks/>
          </p:cNvGrpSpPr>
          <p:nvPr/>
        </p:nvGrpSpPr>
        <p:grpSpPr bwMode="auto">
          <a:xfrm>
            <a:off x="4329113" y="3152775"/>
            <a:ext cx="508000" cy="363538"/>
            <a:chOff x="3722" y="1127"/>
            <a:chExt cx="320" cy="229"/>
          </a:xfrm>
        </p:grpSpPr>
        <p:sp>
          <p:nvSpPr>
            <p:cNvPr id="87111" name="Line 71"/>
            <p:cNvSpPr>
              <a:spLocks noChangeShapeType="1"/>
            </p:cNvSpPr>
            <p:nvPr/>
          </p:nvSpPr>
          <p:spPr bwMode="auto">
            <a:xfrm rot="5383606" flipV="1">
              <a:off x="3978" y="1179"/>
              <a:ext cx="5" cy="123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112" name="Oval 72"/>
            <p:cNvSpPr>
              <a:spLocks noChangeArrowheads="1"/>
            </p:cNvSpPr>
            <p:nvPr/>
          </p:nvSpPr>
          <p:spPr bwMode="auto">
            <a:xfrm rot="5383606">
              <a:off x="3766" y="1122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113" name="Line 73"/>
            <p:cNvSpPr>
              <a:spLocks noChangeShapeType="1"/>
            </p:cNvSpPr>
            <p:nvPr/>
          </p:nvSpPr>
          <p:spPr bwMode="auto">
            <a:xfrm rot="5383606" flipH="1">
              <a:off x="3736" y="1218"/>
              <a:ext cx="4" cy="32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114" name="Freeform 74"/>
            <p:cNvSpPr>
              <a:spLocks/>
            </p:cNvSpPr>
            <p:nvPr/>
          </p:nvSpPr>
          <p:spPr bwMode="auto">
            <a:xfrm rot="5821848">
              <a:off x="3797" y="1226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4" name="Group 75"/>
          <p:cNvGrpSpPr>
            <a:grpSpLocks/>
          </p:cNvGrpSpPr>
          <p:nvPr/>
        </p:nvGrpSpPr>
        <p:grpSpPr bwMode="auto">
          <a:xfrm>
            <a:off x="4332288" y="3154363"/>
            <a:ext cx="525462" cy="363537"/>
            <a:chOff x="3724" y="1128"/>
            <a:chExt cx="331" cy="229"/>
          </a:xfrm>
        </p:grpSpPr>
        <p:sp>
          <p:nvSpPr>
            <p:cNvPr id="87116" name="Line 76"/>
            <p:cNvSpPr>
              <a:spLocks noChangeShapeType="1"/>
            </p:cNvSpPr>
            <p:nvPr/>
          </p:nvSpPr>
          <p:spPr bwMode="auto">
            <a:xfrm rot="3551169" flipV="1">
              <a:off x="3975" y="1108"/>
              <a:ext cx="8" cy="152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117" name="Oval 77"/>
            <p:cNvSpPr>
              <a:spLocks noChangeArrowheads="1"/>
            </p:cNvSpPr>
            <p:nvPr/>
          </p:nvSpPr>
          <p:spPr bwMode="auto">
            <a:xfrm rot="3551169">
              <a:off x="3767" y="1123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118" name="Line 78"/>
            <p:cNvSpPr>
              <a:spLocks noChangeShapeType="1"/>
            </p:cNvSpPr>
            <p:nvPr/>
          </p:nvSpPr>
          <p:spPr bwMode="auto">
            <a:xfrm rot="3551169" flipH="1">
              <a:off x="3748" y="1289"/>
              <a:ext cx="0" cy="47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119" name="Freeform 79"/>
            <p:cNvSpPr>
              <a:spLocks/>
            </p:cNvSpPr>
            <p:nvPr/>
          </p:nvSpPr>
          <p:spPr bwMode="auto">
            <a:xfrm rot="3989412">
              <a:off x="3801" y="1238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5" name="Group 80"/>
          <p:cNvGrpSpPr>
            <a:grpSpLocks/>
          </p:cNvGrpSpPr>
          <p:nvPr/>
        </p:nvGrpSpPr>
        <p:grpSpPr bwMode="auto">
          <a:xfrm>
            <a:off x="4283075" y="3157538"/>
            <a:ext cx="633413" cy="366712"/>
            <a:chOff x="3693" y="1130"/>
            <a:chExt cx="399" cy="231"/>
          </a:xfrm>
        </p:grpSpPr>
        <p:sp>
          <p:nvSpPr>
            <p:cNvPr id="87121" name="Line 81"/>
            <p:cNvSpPr>
              <a:spLocks noChangeShapeType="1"/>
            </p:cNvSpPr>
            <p:nvPr/>
          </p:nvSpPr>
          <p:spPr bwMode="auto">
            <a:xfrm rot="2803607" flipV="1">
              <a:off x="3980" y="1037"/>
              <a:ext cx="10" cy="215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122" name="Oval 82"/>
            <p:cNvSpPr>
              <a:spLocks noChangeArrowheads="1"/>
            </p:cNvSpPr>
            <p:nvPr/>
          </p:nvSpPr>
          <p:spPr bwMode="auto">
            <a:xfrm rot="2803607">
              <a:off x="3765" y="1125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123" name="Line 83"/>
            <p:cNvSpPr>
              <a:spLocks noChangeShapeType="1"/>
            </p:cNvSpPr>
            <p:nvPr/>
          </p:nvSpPr>
          <p:spPr bwMode="auto">
            <a:xfrm rot="2803607" flipH="1" flipV="1">
              <a:off x="3743" y="1309"/>
              <a:ext cx="2" cy="10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124" name="Freeform 84"/>
            <p:cNvSpPr>
              <a:spLocks/>
            </p:cNvSpPr>
            <p:nvPr/>
          </p:nvSpPr>
          <p:spPr bwMode="auto">
            <a:xfrm rot="3241850">
              <a:off x="3801" y="1244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6" name="Group 85"/>
          <p:cNvGrpSpPr>
            <a:grpSpLocks/>
          </p:cNvGrpSpPr>
          <p:nvPr/>
        </p:nvGrpSpPr>
        <p:grpSpPr bwMode="auto">
          <a:xfrm>
            <a:off x="4344988" y="2894013"/>
            <a:ext cx="428625" cy="839787"/>
            <a:chOff x="3732" y="964"/>
            <a:chExt cx="270" cy="529"/>
          </a:xfrm>
        </p:grpSpPr>
        <p:sp>
          <p:nvSpPr>
            <p:cNvPr id="87126" name="Line 86"/>
            <p:cNvSpPr>
              <a:spLocks noChangeShapeType="1"/>
            </p:cNvSpPr>
            <p:nvPr/>
          </p:nvSpPr>
          <p:spPr bwMode="auto">
            <a:xfrm rot="2357997" flipV="1">
              <a:off x="3985" y="964"/>
              <a:ext cx="17" cy="287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127" name="Oval 87"/>
            <p:cNvSpPr>
              <a:spLocks noChangeArrowheads="1"/>
            </p:cNvSpPr>
            <p:nvPr/>
          </p:nvSpPr>
          <p:spPr bwMode="auto">
            <a:xfrm rot="2357997">
              <a:off x="3762" y="1127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128" name="Line 88"/>
            <p:cNvSpPr>
              <a:spLocks noChangeShapeType="1"/>
            </p:cNvSpPr>
            <p:nvPr/>
          </p:nvSpPr>
          <p:spPr bwMode="auto">
            <a:xfrm rot="2357997" flipH="1" flipV="1">
              <a:off x="3732" y="1319"/>
              <a:ext cx="3" cy="174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129" name="Freeform 89"/>
            <p:cNvSpPr>
              <a:spLocks/>
            </p:cNvSpPr>
            <p:nvPr/>
          </p:nvSpPr>
          <p:spPr bwMode="auto">
            <a:xfrm rot="2796240">
              <a:off x="3801" y="1248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7" name="Group 90"/>
          <p:cNvGrpSpPr>
            <a:grpSpLocks/>
          </p:cNvGrpSpPr>
          <p:nvPr/>
        </p:nvGrpSpPr>
        <p:grpSpPr bwMode="auto">
          <a:xfrm rot="-269708">
            <a:off x="4281488" y="2794000"/>
            <a:ext cx="565150" cy="1008063"/>
            <a:chOff x="3692" y="901"/>
            <a:chExt cx="356" cy="635"/>
          </a:xfrm>
        </p:grpSpPr>
        <p:sp>
          <p:nvSpPr>
            <p:cNvPr id="87131" name="Line 91"/>
            <p:cNvSpPr>
              <a:spLocks noChangeShapeType="1"/>
            </p:cNvSpPr>
            <p:nvPr/>
          </p:nvSpPr>
          <p:spPr bwMode="auto">
            <a:xfrm rot="2642742" flipV="1">
              <a:off x="4022" y="901"/>
              <a:ext cx="26" cy="376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132" name="Oval 92"/>
            <p:cNvSpPr>
              <a:spLocks noChangeArrowheads="1"/>
            </p:cNvSpPr>
            <p:nvPr/>
          </p:nvSpPr>
          <p:spPr bwMode="auto">
            <a:xfrm rot="2642742">
              <a:off x="3758" y="1128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133" name="Line 93"/>
            <p:cNvSpPr>
              <a:spLocks noChangeShapeType="1"/>
            </p:cNvSpPr>
            <p:nvPr/>
          </p:nvSpPr>
          <p:spPr bwMode="auto">
            <a:xfrm rot="2642742" flipH="1" flipV="1">
              <a:off x="3692" y="1299"/>
              <a:ext cx="6" cy="237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134" name="Freeform 94"/>
            <p:cNvSpPr>
              <a:spLocks/>
            </p:cNvSpPr>
            <p:nvPr/>
          </p:nvSpPr>
          <p:spPr bwMode="auto">
            <a:xfrm rot="3080985">
              <a:off x="3796" y="1248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8" name="Group 95"/>
          <p:cNvGrpSpPr>
            <a:grpSpLocks/>
          </p:cNvGrpSpPr>
          <p:nvPr/>
        </p:nvGrpSpPr>
        <p:grpSpPr bwMode="auto">
          <a:xfrm>
            <a:off x="4262438" y="2744788"/>
            <a:ext cx="608012" cy="1108075"/>
            <a:chOff x="3680" y="870"/>
            <a:chExt cx="383" cy="698"/>
          </a:xfrm>
        </p:grpSpPr>
        <p:sp>
          <p:nvSpPr>
            <p:cNvPr id="87136" name="Line 96"/>
            <p:cNvSpPr>
              <a:spLocks noChangeShapeType="1"/>
            </p:cNvSpPr>
            <p:nvPr/>
          </p:nvSpPr>
          <p:spPr bwMode="auto">
            <a:xfrm rot="2642742" flipV="1">
              <a:off x="4035" y="870"/>
              <a:ext cx="28" cy="413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137" name="Oval 97"/>
            <p:cNvSpPr>
              <a:spLocks noChangeArrowheads="1"/>
            </p:cNvSpPr>
            <p:nvPr/>
          </p:nvSpPr>
          <p:spPr bwMode="auto">
            <a:xfrm rot="2642742">
              <a:off x="3759" y="1129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138" name="Line 98"/>
            <p:cNvSpPr>
              <a:spLocks noChangeShapeType="1"/>
            </p:cNvSpPr>
            <p:nvPr/>
          </p:nvSpPr>
          <p:spPr bwMode="auto">
            <a:xfrm rot="2642742" flipH="1" flipV="1">
              <a:off x="3680" y="1296"/>
              <a:ext cx="11" cy="272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139" name="Freeform 99"/>
            <p:cNvSpPr>
              <a:spLocks/>
            </p:cNvSpPr>
            <p:nvPr/>
          </p:nvSpPr>
          <p:spPr bwMode="auto">
            <a:xfrm rot="3080985">
              <a:off x="3797" y="1249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9" name="Group 100"/>
          <p:cNvGrpSpPr>
            <a:grpSpLocks/>
          </p:cNvGrpSpPr>
          <p:nvPr/>
        </p:nvGrpSpPr>
        <p:grpSpPr bwMode="auto">
          <a:xfrm>
            <a:off x="3970338" y="3079750"/>
            <a:ext cx="1270000" cy="530225"/>
            <a:chOff x="3508" y="1081"/>
            <a:chExt cx="800" cy="334"/>
          </a:xfrm>
        </p:grpSpPr>
        <p:sp>
          <p:nvSpPr>
            <p:cNvPr id="87141" name="Line 101"/>
            <p:cNvSpPr>
              <a:spLocks noChangeShapeType="1"/>
            </p:cNvSpPr>
            <p:nvPr/>
          </p:nvSpPr>
          <p:spPr bwMode="auto">
            <a:xfrm rot="3126480" flipV="1">
              <a:off x="4072" y="878"/>
              <a:ext cx="33" cy="439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142" name="Oval 102"/>
            <p:cNvSpPr>
              <a:spLocks noChangeArrowheads="1"/>
            </p:cNvSpPr>
            <p:nvPr/>
          </p:nvSpPr>
          <p:spPr bwMode="auto">
            <a:xfrm rot="3126480">
              <a:off x="3764" y="1129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143" name="Line 103"/>
            <p:cNvSpPr>
              <a:spLocks noChangeShapeType="1"/>
            </p:cNvSpPr>
            <p:nvPr/>
          </p:nvSpPr>
          <p:spPr bwMode="auto">
            <a:xfrm rot="3126480" flipH="1" flipV="1">
              <a:off x="3651" y="1261"/>
              <a:ext cx="11" cy="297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144" name="Freeform 104"/>
            <p:cNvSpPr>
              <a:spLocks/>
            </p:cNvSpPr>
            <p:nvPr/>
          </p:nvSpPr>
          <p:spPr bwMode="auto">
            <a:xfrm rot="3564723">
              <a:off x="3800" y="1247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0" name="Group 105"/>
          <p:cNvGrpSpPr>
            <a:grpSpLocks/>
          </p:cNvGrpSpPr>
          <p:nvPr/>
        </p:nvGrpSpPr>
        <p:grpSpPr bwMode="auto">
          <a:xfrm rot="3699913">
            <a:off x="6965156" y="3531394"/>
            <a:ext cx="363538" cy="1435100"/>
            <a:chOff x="1689" y="2737"/>
            <a:chExt cx="413" cy="1492"/>
          </a:xfrm>
        </p:grpSpPr>
        <p:sp>
          <p:nvSpPr>
            <p:cNvPr id="87146" name="Line 106"/>
            <p:cNvSpPr>
              <a:spLocks noChangeShapeType="1"/>
            </p:cNvSpPr>
            <p:nvPr/>
          </p:nvSpPr>
          <p:spPr bwMode="auto">
            <a:xfrm flipH="1" flipV="1">
              <a:off x="1891" y="2737"/>
              <a:ext cx="0" cy="68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147" name="Oval 107"/>
            <p:cNvSpPr>
              <a:spLocks noChangeArrowheads="1"/>
            </p:cNvSpPr>
            <p:nvPr/>
          </p:nvSpPr>
          <p:spPr bwMode="auto">
            <a:xfrm>
              <a:off x="1689" y="3292"/>
              <a:ext cx="413" cy="394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148" name="Line 108"/>
            <p:cNvSpPr>
              <a:spLocks noChangeShapeType="1"/>
            </p:cNvSpPr>
            <p:nvPr/>
          </p:nvSpPr>
          <p:spPr bwMode="auto">
            <a:xfrm>
              <a:off x="1891" y="3686"/>
              <a:ext cx="0" cy="543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149" name="Freeform 109"/>
            <p:cNvSpPr>
              <a:spLocks/>
            </p:cNvSpPr>
            <p:nvPr/>
          </p:nvSpPr>
          <p:spPr bwMode="auto">
            <a:xfrm rot="438243">
              <a:off x="1781" y="3494"/>
              <a:ext cx="228" cy="5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1" name="Group 110"/>
          <p:cNvGrpSpPr>
            <a:grpSpLocks/>
          </p:cNvGrpSpPr>
          <p:nvPr/>
        </p:nvGrpSpPr>
        <p:grpSpPr bwMode="auto">
          <a:xfrm rot="4227654">
            <a:off x="6963569" y="3528219"/>
            <a:ext cx="363538" cy="1435100"/>
            <a:chOff x="1689" y="2737"/>
            <a:chExt cx="413" cy="1492"/>
          </a:xfrm>
        </p:grpSpPr>
        <p:sp>
          <p:nvSpPr>
            <p:cNvPr id="87151" name="Line 111"/>
            <p:cNvSpPr>
              <a:spLocks noChangeShapeType="1"/>
            </p:cNvSpPr>
            <p:nvPr/>
          </p:nvSpPr>
          <p:spPr bwMode="auto">
            <a:xfrm flipH="1" flipV="1">
              <a:off x="1891" y="2737"/>
              <a:ext cx="0" cy="68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152" name="Oval 112"/>
            <p:cNvSpPr>
              <a:spLocks noChangeArrowheads="1"/>
            </p:cNvSpPr>
            <p:nvPr/>
          </p:nvSpPr>
          <p:spPr bwMode="auto">
            <a:xfrm>
              <a:off x="1689" y="3292"/>
              <a:ext cx="413" cy="394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153" name="Line 113"/>
            <p:cNvSpPr>
              <a:spLocks noChangeShapeType="1"/>
            </p:cNvSpPr>
            <p:nvPr/>
          </p:nvSpPr>
          <p:spPr bwMode="auto">
            <a:xfrm>
              <a:off x="1891" y="3686"/>
              <a:ext cx="0" cy="543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154" name="Freeform 114"/>
            <p:cNvSpPr>
              <a:spLocks/>
            </p:cNvSpPr>
            <p:nvPr/>
          </p:nvSpPr>
          <p:spPr bwMode="auto">
            <a:xfrm rot="438243">
              <a:off x="1781" y="3494"/>
              <a:ext cx="228" cy="5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2" name="Group 115"/>
          <p:cNvGrpSpPr>
            <a:grpSpLocks/>
          </p:cNvGrpSpPr>
          <p:nvPr/>
        </p:nvGrpSpPr>
        <p:grpSpPr bwMode="auto">
          <a:xfrm>
            <a:off x="6437313" y="4070350"/>
            <a:ext cx="1387475" cy="363538"/>
            <a:chOff x="3449" y="1127"/>
            <a:chExt cx="874" cy="229"/>
          </a:xfrm>
        </p:grpSpPr>
        <p:sp>
          <p:nvSpPr>
            <p:cNvPr id="87156" name="Line 116"/>
            <p:cNvSpPr>
              <a:spLocks noChangeShapeType="1"/>
            </p:cNvSpPr>
            <p:nvPr/>
          </p:nvSpPr>
          <p:spPr bwMode="auto">
            <a:xfrm rot="4780215" flipH="1" flipV="1">
              <a:off x="4123" y="996"/>
              <a:ext cx="0" cy="40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157" name="Oval 117"/>
            <p:cNvSpPr>
              <a:spLocks noChangeArrowheads="1"/>
            </p:cNvSpPr>
            <p:nvPr/>
          </p:nvSpPr>
          <p:spPr bwMode="auto">
            <a:xfrm rot="4780215">
              <a:off x="3771" y="1122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158" name="Line 118"/>
            <p:cNvSpPr>
              <a:spLocks noChangeShapeType="1"/>
            </p:cNvSpPr>
            <p:nvPr/>
          </p:nvSpPr>
          <p:spPr bwMode="auto">
            <a:xfrm rot="4780215">
              <a:off x="3609" y="1129"/>
              <a:ext cx="1" cy="32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159" name="Freeform 119"/>
            <p:cNvSpPr>
              <a:spLocks/>
            </p:cNvSpPr>
            <p:nvPr/>
          </p:nvSpPr>
          <p:spPr bwMode="auto">
            <a:xfrm rot="5218458">
              <a:off x="3804" y="1229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3" name="Group 120"/>
          <p:cNvGrpSpPr>
            <a:grpSpLocks/>
          </p:cNvGrpSpPr>
          <p:nvPr/>
        </p:nvGrpSpPr>
        <p:grpSpPr bwMode="auto">
          <a:xfrm rot="690289">
            <a:off x="6438900" y="4076700"/>
            <a:ext cx="1387475" cy="363538"/>
            <a:chOff x="3449" y="1127"/>
            <a:chExt cx="874" cy="229"/>
          </a:xfrm>
        </p:grpSpPr>
        <p:sp>
          <p:nvSpPr>
            <p:cNvPr id="87161" name="Line 121"/>
            <p:cNvSpPr>
              <a:spLocks noChangeShapeType="1"/>
            </p:cNvSpPr>
            <p:nvPr/>
          </p:nvSpPr>
          <p:spPr bwMode="auto">
            <a:xfrm rot="4780215" flipH="1" flipV="1">
              <a:off x="4123" y="996"/>
              <a:ext cx="0" cy="40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162" name="Oval 122"/>
            <p:cNvSpPr>
              <a:spLocks noChangeArrowheads="1"/>
            </p:cNvSpPr>
            <p:nvPr/>
          </p:nvSpPr>
          <p:spPr bwMode="auto">
            <a:xfrm rot="4780215">
              <a:off x="3771" y="1122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163" name="Line 123"/>
            <p:cNvSpPr>
              <a:spLocks noChangeShapeType="1"/>
            </p:cNvSpPr>
            <p:nvPr/>
          </p:nvSpPr>
          <p:spPr bwMode="auto">
            <a:xfrm rot="4780215">
              <a:off x="3609" y="1129"/>
              <a:ext cx="1" cy="32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164" name="Freeform 124"/>
            <p:cNvSpPr>
              <a:spLocks/>
            </p:cNvSpPr>
            <p:nvPr/>
          </p:nvSpPr>
          <p:spPr bwMode="auto">
            <a:xfrm rot="5218458">
              <a:off x="3804" y="1229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4" name="Group 125"/>
          <p:cNvGrpSpPr>
            <a:grpSpLocks/>
          </p:cNvGrpSpPr>
          <p:nvPr/>
        </p:nvGrpSpPr>
        <p:grpSpPr bwMode="auto">
          <a:xfrm>
            <a:off x="6430963" y="4068763"/>
            <a:ext cx="1411287" cy="363537"/>
            <a:chOff x="3445" y="1126"/>
            <a:chExt cx="889" cy="229"/>
          </a:xfrm>
        </p:grpSpPr>
        <p:sp>
          <p:nvSpPr>
            <p:cNvPr id="87166" name="Line 126"/>
            <p:cNvSpPr>
              <a:spLocks noChangeShapeType="1"/>
            </p:cNvSpPr>
            <p:nvPr/>
          </p:nvSpPr>
          <p:spPr bwMode="auto">
            <a:xfrm rot="6219012" flipH="1" flipV="1">
              <a:off x="4128" y="1090"/>
              <a:ext cx="0" cy="412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167" name="Oval 127"/>
            <p:cNvSpPr>
              <a:spLocks noChangeArrowheads="1"/>
            </p:cNvSpPr>
            <p:nvPr/>
          </p:nvSpPr>
          <p:spPr bwMode="auto">
            <a:xfrm rot="6219012">
              <a:off x="3773" y="1121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168" name="Line 128"/>
            <p:cNvSpPr>
              <a:spLocks noChangeShapeType="1"/>
            </p:cNvSpPr>
            <p:nvPr/>
          </p:nvSpPr>
          <p:spPr bwMode="auto">
            <a:xfrm rot="6219012" flipV="1">
              <a:off x="3610" y="1003"/>
              <a:ext cx="1" cy="33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169" name="Freeform 129"/>
            <p:cNvSpPr>
              <a:spLocks/>
            </p:cNvSpPr>
            <p:nvPr/>
          </p:nvSpPr>
          <p:spPr bwMode="auto">
            <a:xfrm rot="6657254">
              <a:off x="3806" y="1220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5" name="Group 130"/>
          <p:cNvGrpSpPr>
            <a:grpSpLocks/>
          </p:cNvGrpSpPr>
          <p:nvPr/>
        </p:nvGrpSpPr>
        <p:grpSpPr bwMode="auto">
          <a:xfrm>
            <a:off x="6450013" y="4027488"/>
            <a:ext cx="1376362" cy="400050"/>
            <a:chOff x="3457" y="1100"/>
            <a:chExt cx="867" cy="252"/>
          </a:xfrm>
        </p:grpSpPr>
        <p:sp>
          <p:nvSpPr>
            <p:cNvPr id="87171" name="Line 131"/>
            <p:cNvSpPr>
              <a:spLocks noChangeShapeType="1"/>
            </p:cNvSpPr>
            <p:nvPr/>
          </p:nvSpPr>
          <p:spPr bwMode="auto">
            <a:xfrm rot="7033064" flipH="1" flipV="1">
              <a:off x="4111" y="1138"/>
              <a:ext cx="1" cy="425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172" name="Oval 132"/>
            <p:cNvSpPr>
              <a:spLocks noChangeArrowheads="1"/>
            </p:cNvSpPr>
            <p:nvPr/>
          </p:nvSpPr>
          <p:spPr bwMode="auto">
            <a:xfrm rot="7033064">
              <a:off x="3771" y="1118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173" name="Line 133"/>
            <p:cNvSpPr>
              <a:spLocks noChangeShapeType="1"/>
            </p:cNvSpPr>
            <p:nvPr/>
          </p:nvSpPr>
          <p:spPr bwMode="auto">
            <a:xfrm rot="7033064" flipV="1">
              <a:off x="3628" y="929"/>
              <a:ext cx="0" cy="34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174" name="Freeform 134"/>
            <p:cNvSpPr>
              <a:spLocks/>
            </p:cNvSpPr>
            <p:nvPr/>
          </p:nvSpPr>
          <p:spPr bwMode="auto">
            <a:xfrm rot="7471306">
              <a:off x="3805" y="1213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6" name="Group 135"/>
          <p:cNvGrpSpPr>
            <a:grpSpLocks/>
          </p:cNvGrpSpPr>
          <p:nvPr/>
        </p:nvGrpSpPr>
        <p:grpSpPr bwMode="auto">
          <a:xfrm>
            <a:off x="6494463" y="3933825"/>
            <a:ext cx="1293812" cy="577850"/>
            <a:chOff x="3485" y="1038"/>
            <a:chExt cx="815" cy="364"/>
          </a:xfrm>
        </p:grpSpPr>
        <p:sp>
          <p:nvSpPr>
            <p:cNvPr id="87176" name="Line 136"/>
            <p:cNvSpPr>
              <a:spLocks noChangeShapeType="1"/>
            </p:cNvSpPr>
            <p:nvPr/>
          </p:nvSpPr>
          <p:spPr bwMode="auto">
            <a:xfrm rot="7829810" flipH="1" flipV="1">
              <a:off x="4081" y="1183"/>
              <a:ext cx="1" cy="437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177" name="Oval 137"/>
            <p:cNvSpPr>
              <a:spLocks noChangeArrowheads="1"/>
            </p:cNvSpPr>
            <p:nvPr/>
          </p:nvSpPr>
          <p:spPr bwMode="auto">
            <a:xfrm rot="7829810">
              <a:off x="3769" y="1117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178" name="Line 138"/>
            <p:cNvSpPr>
              <a:spLocks noChangeShapeType="1"/>
            </p:cNvSpPr>
            <p:nvPr/>
          </p:nvSpPr>
          <p:spPr bwMode="auto">
            <a:xfrm rot="7829810" flipV="1">
              <a:off x="3659" y="864"/>
              <a:ext cx="1" cy="35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179" name="Freeform 139"/>
            <p:cNvSpPr>
              <a:spLocks/>
            </p:cNvSpPr>
            <p:nvPr/>
          </p:nvSpPr>
          <p:spPr bwMode="auto">
            <a:xfrm rot="8268053">
              <a:off x="3805" y="1208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7" name="Group 140"/>
          <p:cNvGrpSpPr>
            <a:grpSpLocks/>
          </p:cNvGrpSpPr>
          <p:nvPr/>
        </p:nvGrpSpPr>
        <p:grpSpPr bwMode="auto">
          <a:xfrm>
            <a:off x="6945313" y="3922713"/>
            <a:ext cx="379412" cy="701675"/>
            <a:chOff x="3760" y="1034"/>
            <a:chExt cx="239" cy="442"/>
          </a:xfrm>
        </p:grpSpPr>
        <p:sp>
          <p:nvSpPr>
            <p:cNvPr id="87181" name="Line 141"/>
            <p:cNvSpPr>
              <a:spLocks noChangeShapeType="1"/>
            </p:cNvSpPr>
            <p:nvPr/>
          </p:nvSpPr>
          <p:spPr bwMode="auto">
            <a:xfrm rot="8248957" flipV="1">
              <a:off x="3988" y="1233"/>
              <a:ext cx="7" cy="243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182" name="Oval 142"/>
            <p:cNvSpPr>
              <a:spLocks noChangeArrowheads="1"/>
            </p:cNvSpPr>
            <p:nvPr/>
          </p:nvSpPr>
          <p:spPr bwMode="auto">
            <a:xfrm rot="8248957">
              <a:off x="3770" y="1116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183" name="Line 143"/>
            <p:cNvSpPr>
              <a:spLocks noChangeShapeType="1"/>
            </p:cNvSpPr>
            <p:nvPr/>
          </p:nvSpPr>
          <p:spPr bwMode="auto">
            <a:xfrm rot="8248957" flipH="1" flipV="1">
              <a:off x="3760" y="1034"/>
              <a:ext cx="1" cy="124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184" name="Freeform 144"/>
            <p:cNvSpPr>
              <a:spLocks/>
            </p:cNvSpPr>
            <p:nvPr/>
          </p:nvSpPr>
          <p:spPr bwMode="auto">
            <a:xfrm rot="8687200">
              <a:off x="3808" y="1205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8" name="Group 145"/>
          <p:cNvGrpSpPr>
            <a:grpSpLocks/>
          </p:cNvGrpSpPr>
          <p:nvPr/>
        </p:nvGrpSpPr>
        <p:grpSpPr bwMode="auto">
          <a:xfrm>
            <a:off x="6884988" y="3706813"/>
            <a:ext cx="436562" cy="1022350"/>
            <a:chOff x="3731" y="898"/>
            <a:chExt cx="275" cy="644"/>
          </a:xfrm>
        </p:grpSpPr>
        <p:sp>
          <p:nvSpPr>
            <p:cNvPr id="87186" name="Line 146"/>
            <p:cNvSpPr>
              <a:spLocks noChangeShapeType="1"/>
            </p:cNvSpPr>
            <p:nvPr/>
          </p:nvSpPr>
          <p:spPr bwMode="auto">
            <a:xfrm rot="8554973" flipH="1" flipV="1">
              <a:off x="4003" y="1234"/>
              <a:ext cx="3" cy="308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187" name="Oval 147"/>
            <p:cNvSpPr>
              <a:spLocks noChangeArrowheads="1"/>
            </p:cNvSpPr>
            <p:nvPr/>
          </p:nvSpPr>
          <p:spPr bwMode="auto">
            <a:xfrm rot="8554973">
              <a:off x="3770" y="1118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188" name="Line 148"/>
            <p:cNvSpPr>
              <a:spLocks noChangeShapeType="1"/>
            </p:cNvSpPr>
            <p:nvPr/>
          </p:nvSpPr>
          <p:spPr bwMode="auto">
            <a:xfrm rot="8554973" flipV="1">
              <a:off x="3731" y="898"/>
              <a:ext cx="12" cy="26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189" name="Freeform 149"/>
            <p:cNvSpPr>
              <a:spLocks/>
            </p:cNvSpPr>
            <p:nvPr/>
          </p:nvSpPr>
          <p:spPr bwMode="auto">
            <a:xfrm rot="8993216">
              <a:off x="3809" y="1206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9" name="Group 150"/>
          <p:cNvGrpSpPr>
            <a:grpSpLocks/>
          </p:cNvGrpSpPr>
          <p:nvPr/>
        </p:nvGrpSpPr>
        <p:grpSpPr bwMode="auto">
          <a:xfrm>
            <a:off x="6813550" y="3632200"/>
            <a:ext cx="593725" cy="1206500"/>
            <a:chOff x="3689" y="851"/>
            <a:chExt cx="374" cy="760"/>
          </a:xfrm>
        </p:grpSpPr>
        <p:sp>
          <p:nvSpPr>
            <p:cNvPr id="87191" name="Line 151"/>
            <p:cNvSpPr>
              <a:spLocks noChangeShapeType="1"/>
            </p:cNvSpPr>
            <p:nvPr/>
          </p:nvSpPr>
          <p:spPr bwMode="auto">
            <a:xfrm rot="8148730" flipV="1">
              <a:off x="4060" y="1204"/>
              <a:ext cx="3" cy="407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192" name="Oval 152"/>
            <p:cNvSpPr>
              <a:spLocks noChangeArrowheads="1"/>
            </p:cNvSpPr>
            <p:nvPr/>
          </p:nvSpPr>
          <p:spPr bwMode="auto">
            <a:xfrm rot="8148730">
              <a:off x="3779" y="1116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193" name="Line 153"/>
            <p:cNvSpPr>
              <a:spLocks noChangeShapeType="1"/>
            </p:cNvSpPr>
            <p:nvPr/>
          </p:nvSpPr>
          <p:spPr bwMode="auto">
            <a:xfrm rot="8148730" flipV="1">
              <a:off x="3689" y="851"/>
              <a:ext cx="14" cy="334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194" name="Freeform 154"/>
            <p:cNvSpPr>
              <a:spLocks/>
            </p:cNvSpPr>
            <p:nvPr/>
          </p:nvSpPr>
          <p:spPr bwMode="auto">
            <a:xfrm rot="8586973">
              <a:off x="3816" y="1206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0" name="Group 155"/>
          <p:cNvGrpSpPr>
            <a:grpSpLocks/>
          </p:cNvGrpSpPr>
          <p:nvPr/>
        </p:nvGrpSpPr>
        <p:grpSpPr bwMode="auto">
          <a:xfrm>
            <a:off x="6892925" y="4060825"/>
            <a:ext cx="517525" cy="363538"/>
            <a:chOff x="3727" y="1121"/>
            <a:chExt cx="326" cy="229"/>
          </a:xfrm>
        </p:grpSpPr>
        <p:sp>
          <p:nvSpPr>
            <p:cNvPr id="87196" name="Line 156"/>
            <p:cNvSpPr>
              <a:spLocks noChangeShapeType="1"/>
            </p:cNvSpPr>
            <p:nvPr/>
          </p:nvSpPr>
          <p:spPr bwMode="auto">
            <a:xfrm rot="7123990" flipV="1">
              <a:off x="3975" y="1215"/>
              <a:ext cx="6" cy="15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197" name="Oval 157"/>
            <p:cNvSpPr>
              <a:spLocks noChangeArrowheads="1"/>
            </p:cNvSpPr>
            <p:nvPr/>
          </p:nvSpPr>
          <p:spPr bwMode="auto">
            <a:xfrm rot="7123990">
              <a:off x="3764" y="1116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198" name="Line 158"/>
            <p:cNvSpPr>
              <a:spLocks noChangeShapeType="1"/>
            </p:cNvSpPr>
            <p:nvPr/>
          </p:nvSpPr>
          <p:spPr bwMode="auto">
            <a:xfrm rot="7123990" flipH="1">
              <a:off x="3750" y="1136"/>
              <a:ext cx="1" cy="47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199" name="Freeform 159"/>
            <p:cNvSpPr>
              <a:spLocks/>
            </p:cNvSpPr>
            <p:nvPr/>
          </p:nvSpPr>
          <p:spPr bwMode="auto">
            <a:xfrm rot="7562233">
              <a:off x="3798" y="1210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1" name="Group 160"/>
          <p:cNvGrpSpPr>
            <a:grpSpLocks/>
          </p:cNvGrpSpPr>
          <p:nvPr/>
        </p:nvGrpSpPr>
        <p:grpSpPr bwMode="auto">
          <a:xfrm>
            <a:off x="6884988" y="4070350"/>
            <a:ext cx="508000" cy="363538"/>
            <a:chOff x="3722" y="1127"/>
            <a:chExt cx="320" cy="229"/>
          </a:xfrm>
        </p:grpSpPr>
        <p:sp>
          <p:nvSpPr>
            <p:cNvPr id="87201" name="Line 161"/>
            <p:cNvSpPr>
              <a:spLocks noChangeShapeType="1"/>
            </p:cNvSpPr>
            <p:nvPr/>
          </p:nvSpPr>
          <p:spPr bwMode="auto">
            <a:xfrm rot="5383606" flipV="1">
              <a:off x="3978" y="1179"/>
              <a:ext cx="5" cy="123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202" name="Oval 162"/>
            <p:cNvSpPr>
              <a:spLocks noChangeArrowheads="1"/>
            </p:cNvSpPr>
            <p:nvPr/>
          </p:nvSpPr>
          <p:spPr bwMode="auto">
            <a:xfrm rot="5383606">
              <a:off x="3766" y="1122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203" name="Line 163"/>
            <p:cNvSpPr>
              <a:spLocks noChangeShapeType="1"/>
            </p:cNvSpPr>
            <p:nvPr/>
          </p:nvSpPr>
          <p:spPr bwMode="auto">
            <a:xfrm rot="5383606" flipH="1">
              <a:off x="3736" y="1218"/>
              <a:ext cx="4" cy="32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204" name="Freeform 164"/>
            <p:cNvSpPr>
              <a:spLocks/>
            </p:cNvSpPr>
            <p:nvPr/>
          </p:nvSpPr>
          <p:spPr bwMode="auto">
            <a:xfrm rot="5821848">
              <a:off x="3797" y="1226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586" name="Group 165"/>
          <p:cNvGrpSpPr>
            <a:grpSpLocks/>
          </p:cNvGrpSpPr>
          <p:nvPr/>
        </p:nvGrpSpPr>
        <p:grpSpPr bwMode="auto">
          <a:xfrm>
            <a:off x="6888163" y="4071938"/>
            <a:ext cx="525462" cy="363537"/>
            <a:chOff x="3724" y="1128"/>
            <a:chExt cx="331" cy="229"/>
          </a:xfrm>
        </p:grpSpPr>
        <p:sp>
          <p:nvSpPr>
            <p:cNvPr id="87206" name="Line 166"/>
            <p:cNvSpPr>
              <a:spLocks noChangeShapeType="1"/>
            </p:cNvSpPr>
            <p:nvPr/>
          </p:nvSpPr>
          <p:spPr bwMode="auto">
            <a:xfrm rot="3551169" flipV="1">
              <a:off x="3975" y="1108"/>
              <a:ext cx="8" cy="152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207" name="Oval 167"/>
            <p:cNvSpPr>
              <a:spLocks noChangeArrowheads="1"/>
            </p:cNvSpPr>
            <p:nvPr/>
          </p:nvSpPr>
          <p:spPr bwMode="auto">
            <a:xfrm rot="3551169">
              <a:off x="3767" y="1123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208" name="Line 168"/>
            <p:cNvSpPr>
              <a:spLocks noChangeShapeType="1"/>
            </p:cNvSpPr>
            <p:nvPr/>
          </p:nvSpPr>
          <p:spPr bwMode="auto">
            <a:xfrm rot="3551169" flipH="1">
              <a:off x="3748" y="1289"/>
              <a:ext cx="0" cy="47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209" name="Freeform 169"/>
            <p:cNvSpPr>
              <a:spLocks/>
            </p:cNvSpPr>
            <p:nvPr/>
          </p:nvSpPr>
          <p:spPr bwMode="auto">
            <a:xfrm rot="3989412">
              <a:off x="3801" y="1238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591" name="Group 170"/>
          <p:cNvGrpSpPr>
            <a:grpSpLocks/>
          </p:cNvGrpSpPr>
          <p:nvPr/>
        </p:nvGrpSpPr>
        <p:grpSpPr bwMode="auto">
          <a:xfrm>
            <a:off x="6838950" y="4075113"/>
            <a:ext cx="633413" cy="366712"/>
            <a:chOff x="3693" y="1130"/>
            <a:chExt cx="399" cy="231"/>
          </a:xfrm>
        </p:grpSpPr>
        <p:sp>
          <p:nvSpPr>
            <p:cNvPr id="87211" name="Line 171"/>
            <p:cNvSpPr>
              <a:spLocks noChangeShapeType="1"/>
            </p:cNvSpPr>
            <p:nvPr/>
          </p:nvSpPr>
          <p:spPr bwMode="auto">
            <a:xfrm rot="2803607" flipV="1">
              <a:off x="3980" y="1037"/>
              <a:ext cx="10" cy="215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212" name="Oval 172"/>
            <p:cNvSpPr>
              <a:spLocks noChangeArrowheads="1"/>
            </p:cNvSpPr>
            <p:nvPr/>
          </p:nvSpPr>
          <p:spPr bwMode="auto">
            <a:xfrm rot="2803607">
              <a:off x="3765" y="1125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213" name="Line 173"/>
            <p:cNvSpPr>
              <a:spLocks noChangeShapeType="1"/>
            </p:cNvSpPr>
            <p:nvPr/>
          </p:nvSpPr>
          <p:spPr bwMode="auto">
            <a:xfrm rot="2803607" flipH="1" flipV="1">
              <a:off x="3743" y="1309"/>
              <a:ext cx="2" cy="10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214" name="Freeform 174"/>
            <p:cNvSpPr>
              <a:spLocks/>
            </p:cNvSpPr>
            <p:nvPr/>
          </p:nvSpPr>
          <p:spPr bwMode="auto">
            <a:xfrm rot="3241850">
              <a:off x="3801" y="1244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596" name="Group 175"/>
          <p:cNvGrpSpPr>
            <a:grpSpLocks/>
          </p:cNvGrpSpPr>
          <p:nvPr/>
        </p:nvGrpSpPr>
        <p:grpSpPr bwMode="auto">
          <a:xfrm>
            <a:off x="6900863" y="3811588"/>
            <a:ext cx="428625" cy="839787"/>
            <a:chOff x="3732" y="964"/>
            <a:chExt cx="270" cy="529"/>
          </a:xfrm>
        </p:grpSpPr>
        <p:sp>
          <p:nvSpPr>
            <p:cNvPr id="87216" name="Line 176"/>
            <p:cNvSpPr>
              <a:spLocks noChangeShapeType="1"/>
            </p:cNvSpPr>
            <p:nvPr/>
          </p:nvSpPr>
          <p:spPr bwMode="auto">
            <a:xfrm rot="2357997" flipV="1">
              <a:off x="3985" y="964"/>
              <a:ext cx="17" cy="287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217" name="Oval 177"/>
            <p:cNvSpPr>
              <a:spLocks noChangeArrowheads="1"/>
            </p:cNvSpPr>
            <p:nvPr/>
          </p:nvSpPr>
          <p:spPr bwMode="auto">
            <a:xfrm rot="2357997">
              <a:off x="3762" y="1127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218" name="Line 178"/>
            <p:cNvSpPr>
              <a:spLocks noChangeShapeType="1"/>
            </p:cNvSpPr>
            <p:nvPr/>
          </p:nvSpPr>
          <p:spPr bwMode="auto">
            <a:xfrm rot="2357997" flipH="1" flipV="1">
              <a:off x="3732" y="1319"/>
              <a:ext cx="3" cy="174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219" name="Freeform 179"/>
            <p:cNvSpPr>
              <a:spLocks/>
            </p:cNvSpPr>
            <p:nvPr/>
          </p:nvSpPr>
          <p:spPr bwMode="auto">
            <a:xfrm rot="2796240">
              <a:off x="3801" y="1248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603" name="Group 180"/>
          <p:cNvGrpSpPr>
            <a:grpSpLocks/>
          </p:cNvGrpSpPr>
          <p:nvPr/>
        </p:nvGrpSpPr>
        <p:grpSpPr bwMode="auto">
          <a:xfrm rot="-269708">
            <a:off x="6837363" y="3711575"/>
            <a:ext cx="565150" cy="1008063"/>
            <a:chOff x="3692" y="901"/>
            <a:chExt cx="356" cy="635"/>
          </a:xfrm>
        </p:grpSpPr>
        <p:sp>
          <p:nvSpPr>
            <p:cNvPr id="87221" name="Line 181"/>
            <p:cNvSpPr>
              <a:spLocks noChangeShapeType="1"/>
            </p:cNvSpPr>
            <p:nvPr/>
          </p:nvSpPr>
          <p:spPr bwMode="auto">
            <a:xfrm rot="2642742" flipV="1">
              <a:off x="4022" y="901"/>
              <a:ext cx="26" cy="376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222" name="Oval 182"/>
            <p:cNvSpPr>
              <a:spLocks noChangeArrowheads="1"/>
            </p:cNvSpPr>
            <p:nvPr/>
          </p:nvSpPr>
          <p:spPr bwMode="auto">
            <a:xfrm rot="2642742">
              <a:off x="3758" y="1128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223" name="Line 183"/>
            <p:cNvSpPr>
              <a:spLocks noChangeShapeType="1"/>
            </p:cNvSpPr>
            <p:nvPr/>
          </p:nvSpPr>
          <p:spPr bwMode="auto">
            <a:xfrm rot="2642742" flipH="1" flipV="1">
              <a:off x="3692" y="1299"/>
              <a:ext cx="6" cy="237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224" name="Freeform 184"/>
            <p:cNvSpPr>
              <a:spLocks/>
            </p:cNvSpPr>
            <p:nvPr/>
          </p:nvSpPr>
          <p:spPr bwMode="auto">
            <a:xfrm rot="3080985">
              <a:off x="3796" y="1248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608" name="Group 185"/>
          <p:cNvGrpSpPr>
            <a:grpSpLocks/>
          </p:cNvGrpSpPr>
          <p:nvPr/>
        </p:nvGrpSpPr>
        <p:grpSpPr bwMode="auto">
          <a:xfrm>
            <a:off x="6818313" y="3662363"/>
            <a:ext cx="608012" cy="1108075"/>
            <a:chOff x="3680" y="870"/>
            <a:chExt cx="383" cy="698"/>
          </a:xfrm>
        </p:grpSpPr>
        <p:sp>
          <p:nvSpPr>
            <p:cNvPr id="87226" name="Line 186"/>
            <p:cNvSpPr>
              <a:spLocks noChangeShapeType="1"/>
            </p:cNvSpPr>
            <p:nvPr/>
          </p:nvSpPr>
          <p:spPr bwMode="auto">
            <a:xfrm rot="2642742" flipV="1">
              <a:off x="4035" y="870"/>
              <a:ext cx="28" cy="413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227" name="Oval 187"/>
            <p:cNvSpPr>
              <a:spLocks noChangeArrowheads="1"/>
            </p:cNvSpPr>
            <p:nvPr/>
          </p:nvSpPr>
          <p:spPr bwMode="auto">
            <a:xfrm rot="2642742">
              <a:off x="3759" y="1129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228" name="Line 188"/>
            <p:cNvSpPr>
              <a:spLocks noChangeShapeType="1"/>
            </p:cNvSpPr>
            <p:nvPr/>
          </p:nvSpPr>
          <p:spPr bwMode="auto">
            <a:xfrm rot="2642742" flipH="1" flipV="1">
              <a:off x="3680" y="1296"/>
              <a:ext cx="11" cy="272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229" name="Freeform 189"/>
            <p:cNvSpPr>
              <a:spLocks/>
            </p:cNvSpPr>
            <p:nvPr/>
          </p:nvSpPr>
          <p:spPr bwMode="auto">
            <a:xfrm rot="3080985">
              <a:off x="3797" y="1249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613" name="Group 190"/>
          <p:cNvGrpSpPr>
            <a:grpSpLocks/>
          </p:cNvGrpSpPr>
          <p:nvPr/>
        </p:nvGrpSpPr>
        <p:grpSpPr bwMode="auto">
          <a:xfrm>
            <a:off x="6526213" y="3997325"/>
            <a:ext cx="1270000" cy="530225"/>
            <a:chOff x="3508" y="1081"/>
            <a:chExt cx="800" cy="334"/>
          </a:xfrm>
        </p:grpSpPr>
        <p:sp>
          <p:nvSpPr>
            <p:cNvPr id="87231" name="Line 191"/>
            <p:cNvSpPr>
              <a:spLocks noChangeShapeType="1"/>
            </p:cNvSpPr>
            <p:nvPr/>
          </p:nvSpPr>
          <p:spPr bwMode="auto">
            <a:xfrm rot="3126480" flipV="1">
              <a:off x="4072" y="878"/>
              <a:ext cx="33" cy="439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232" name="Oval 192"/>
            <p:cNvSpPr>
              <a:spLocks noChangeArrowheads="1"/>
            </p:cNvSpPr>
            <p:nvPr/>
          </p:nvSpPr>
          <p:spPr bwMode="auto">
            <a:xfrm rot="3126480">
              <a:off x="3764" y="1129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233" name="Line 193"/>
            <p:cNvSpPr>
              <a:spLocks noChangeShapeType="1"/>
            </p:cNvSpPr>
            <p:nvPr/>
          </p:nvSpPr>
          <p:spPr bwMode="auto">
            <a:xfrm rot="3126480" flipH="1" flipV="1">
              <a:off x="3651" y="1261"/>
              <a:ext cx="11" cy="297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234" name="Freeform 194"/>
            <p:cNvSpPr>
              <a:spLocks/>
            </p:cNvSpPr>
            <p:nvPr/>
          </p:nvSpPr>
          <p:spPr bwMode="auto">
            <a:xfrm rot="3564723">
              <a:off x="3800" y="1247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618" name="Group 195"/>
          <p:cNvGrpSpPr>
            <a:grpSpLocks/>
          </p:cNvGrpSpPr>
          <p:nvPr/>
        </p:nvGrpSpPr>
        <p:grpSpPr bwMode="auto">
          <a:xfrm rot="14499913">
            <a:off x="7573169" y="2563019"/>
            <a:ext cx="363538" cy="1435100"/>
            <a:chOff x="1689" y="2737"/>
            <a:chExt cx="413" cy="1492"/>
          </a:xfrm>
        </p:grpSpPr>
        <p:sp>
          <p:nvSpPr>
            <p:cNvPr id="87236" name="Line 196"/>
            <p:cNvSpPr>
              <a:spLocks noChangeShapeType="1"/>
            </p:cNvSpPr>
            <p:nvPr/>
          </p:nvSpPr>
          <p:spPr bwMode="auto">
            <a:xfrm flipH="1" flipV="1">
              <a:off x="1891" y="2737"/>
              <a:ext cx="0" cy="68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237" name="Oval 197"/>
            <p:cNvSpPr>
              <a:spLocks noChangeArrowheads="1"/>
            </p:cNvSpPr>
            <p:nvPr/>
          </p:nvSpPr>
          <p:spPr bwMode="auto">
            <a:xfrm>
              <a:off x="1689" y="3292"/>
              <a:ext cx="413" cy="394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238" name="Line 198"/>
            <p:cNvSpPr>
              <a:spLocks noChangeShapeType="1"/>
            </p:cNvSpPr>
            <p:nvPr/>
          </p:nvSpPr>
          <p:spPr bwMode="auto">
            <a:xfrm>
              <a:off x="1891" y="3686"/>
              <a:ext cx="0" cy="543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239" name="Freeform 199"/>
            <p:cNvSpPr>
              <a:spLocks/>
            </p:cNvSpPr>
            <p:nvPr/>
          </p:nvSpPr>
          <p:spPr bwMode="auto">
            <a:xfrm rot="438243">
              <a:off x="1781" y="3494"/>
              <a:ext cx="228" cy="5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623" name="Group 200"/>
          <p:cNvGrpSpPr>
            <a:grpSpLocks/>
          </p:cNvGrpSpPr>
          <p:nvPr/>
        </p:nvGrpSpPr>
        <p:grpSpPr bwMode="auto">
          <a:xfrm rot="15027654">
            <a:off x="7574756" y="2566194"/>
            <a:ext cx="363538" cy="1435100"/>
            <a:chOff x="1689" y="2737"/>
            <a:chExt cx="413" cy="1492"/>
          </a:xfrm>
        </p:grpSpPr>
        <p:sp>
          <p:nvSpPr>
            <p:cNvPr id="87241" name="Line 201"/>
            <p:cNvSpPr>
              <a:spLocks noChangeShapeType="1"/>
            </p:cNvSpPr>
            <p:nvPr/>
          </p:nvSpPr>
          <p:spPr bwMode="auto">
            <a:xfrm flipH="1" flipV="1">
              <a:off x="1891" y="2737"/>
              <a:ext cx="0" cy="68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242" name="Oval 202"/>
            <p:cNvSpPr>
              <a:spLocks noChangeArrowheads="1"/>
            </p:cNvSpPr>
            <p:nvPr/>
          </p:nvSpPr>
          <p:spPr bwMode="auto">
            <a:xfrm>
              <a:off x="1689" y="3292"/>
              <a:ext cx="413" cy="394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243" name="Line 203"/>
            <p:cNvSpPr>
              <a:spLocks noChangeShapeType="1"/>
            </p:cNvSpPr>
            <p:nvPr/>
          </p:nvSpPr>
          <p:spPr bwMode="auto">
            <a:xfrm>
              <a:off x="1891" y="3686"/>
              <a:ext cx="0" cy="543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244" name="Freeform 204"/>
            <p:cNvSpPr>
              <a:spLocks/>
            </p:cNvSpPr>
            <p:nvPr/>
          </p:nvSpPr>
          <p:spPr bwMode="auto">
            <a:xfrm rot="438243">
              <a:off x="1781" y="3494"/>
              <a:ext cx="228" cy="5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628" name="Group 205"/>
          <p:cNvGrpSpPr>
            <a:grpSpLocks/>
          </p:cNvGrpSpPr>
          <p:nvPr/>
        </p:nvGrpSpPr>
        <p:grpSpPr bwMode="auto">
          <a:xfrm rot="10800000">
            <a:off x="7077075" y="3095625"/>
            <a:ext cx="1387475" cy="363538"/>
            <a:chOff x="3449" y="1127"/>
            <a:chExt cx="874" cy="229"/>
          </a:xfrm>
        </p:grpSpPr>
        <p:sp>
          <p:nvSpPr>
            <p:cNvPr id="87246" name="Line 206"/>
            <p:cNvSpPr>
              <a:spLocks noChangeShapeType="1"/>
            </p:cNvSpPr>
            <p:nvPr/>
          </p:nvSpPr>
          <p:spPr bwMode="auto">
            <a:xfrm rot="4780215" flipH="1" flipV="1">
              <a:off x="4123" y="996"/>
              <a:ext cx="0" cy="40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247" name="Oval 207"/>
            <p:cNvSpPr>
              <a:spLocks noChangeArrowheads="1"/>
            </p:cNvSpPr>
            <p:nvPr/>
          </p:nvSpPr>
          <p:spPr bwMode="auto">
            <a:xfrm rot="4780215">
              <a:off x="3771" y="1122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248" name="Line 208"/>
            <p:cNvSpPr>
              <a:spLocks noChangeShapeType="1"/>
            </p:cNvSpPr>
            <p:nvPr/>
          </p:nvSpPr>
          <p:spPr bwMode="auto">
            <a:xfrm rot="4780215">
              <a:off x="3609" y="1129"/>
              <a:ext cx="1" cy="32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249" name="Freeform 209"/>
            <p:cNvSpPr>
              <a:spLocks/>
            </p:cNvSpPr>
            <p:nvPr/>
          </p:nvSpPr>
          <p:spPr bwMode="auto">
            <a:xfrm rot="5218458">
              <a:off x="3804" y="1229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633" name="Group 210"/>
          <p:cNvGrpSpPr>
            <a:grpSpLocks/>
          </p:cNvGrpSpPr>
          <p:nvPr/>
        </p:nvGrpSpPr>
        <p:grpSpPr bwMode="auto">
          <a:xfrm rot="11490289">
            <a:off x="7075488" y="3089275"/>
            <a:ext cx="1387475" cy="363538"/>
            <a:chOff x="3449" y="1127"/>
            <a:chExt cx="874" cy="229"/>
          </a:xfrm>
        </p:grpSpPr>
        <p:sp>
          <p:nvSpPr>
            <p:cNvPr id="87251" name="Line 211"/>
            <p:cNvSpPr>
              <a:spLocks noChangeShapeType="1"/>
            </p:cNvSpPr>
            <p:nvPr/>
          </p:nvSpPr>
          <p:spPr bwMode="auto">
            <a:xfrm rot="4780215" flipH="1" flipV="1">
              <a:off x="4123" y="996"/>
              <a:ext cx="0" cy="40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252" name="Oval 212"/>
            <p:cNvSpPr>
              <a:spLocks noChangeArrowheads="1"/>
            </p:cNvSpPr>
            <p:nvPr/>
          </p:nvSpPr>
          <p:spPr bwMode="auto">
            <a:xfrm rot="4780215">
              <a:off x="3771" y="1122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253" name="Line 213"/>
            <p:cNvSpPr>
              <a:spLocks noChangeShapeType="1"/>
            </p:cNvSpPr>
            <p:nvPr/>
          </p:nvSpPr>
          <p:spPr bwMode="auto">
            <a:xfrm rot="4780215">
              <a:off x="3609" y="1129"/>
              <a:ext cx="1" cy="32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254" name="Freeform 214"/>
            <p:cNvSpPr>
              <a:spLocks/>
            </p:cNvSpPr>
            <p:nvPr/>
          </p:nvSpPr>
          <p:spPr bwMode="auto">
            <a:xfrm rot="5218458">
              <a:off x="3804" y="1229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638" name="Group 215"/>
          <p:cNvGrpSpPr>
            <a:grpSpLocks/>
          </p:cNvGrpSpPr>
          <p:nvPr/>
        </p:nvGrpSpPr>
        <p:grpSpPr bwMode="auto">
          <a:xfrm rot="10800000">
            <a:off x="7058025" y="3097213"/>
            <a:ext cx="1411288" cy="363537"/>
            <a:chOff x="3445" y="1126"/>
            <a:chExt cx="889" cy="229"/>
          </a:xfrm>
        </p:grpSpPr>
        <p:sp>
          <p:nvSpPr>
            <p:cNvPr id="87256" name="Line 216"/>
            <p:cNvSpPr>
              <a:spLocks noChangeShapeType="1"/>
            </p:cNvSpPr>
            <p:nvPr/>
          </p:nvSpPr>
          <p:spPr bwMode="auto">
            <a:xfrm rot="6219012" flipH="1" flipV="1">
              <a:off x="4128" y="1090"/>
              <a:ext cx="0" cy="412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257" name="Oval 217"/>
            <p:cNvSpPr>
              <a:spLocks noChangeArrowheads="1"/>
            </p:cNvSpPr>
            <p:nvPr/>
          </p:nvSpPr>
          <p:spPr bwMode="auto">
            <a:xfrm rot="6219012">
              <a:off x="3773" y="1121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258" name="Line 218"/>
            <p:cNvSpPr>
              <a:spLocks noChangeShapeType="1"/>
            </p:cNvSpPr>
            <p:nvPr/>
          </p:nvSpPr>
          <p:spPr bwMode="auto">
            <a:xfrm rot="6219012" flipV="1">
              <a:off x="3610" y="1003"/>
              <a:ext cx="1" cy="33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259" name="Freeform 219"/>
            <p:cNvSpPr>
              <a:spLocks/>
            </p:cNvSpPr>
            <p:nvPr/>
          </p:nvSpPr>
          <p:spPr bwMode="auto">
            <a:xfrm rot="6657254">
              <a:off x="3806" y="1220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643" name="Group 220"/>
          <p:cNvGrpSpPr>
            <a:grpSpLocks/>
          </p:cNvGrpSpPr>
          <p:nvPr/>
        </p:nvGrpSpPr>
        <p:grpSpPr bwMode="auto">
          <a:xfrm rot="10800000">
            <a:off x="7073900" y="3103563"/>
            <a:ext cx="1376363" cy="400050"/>
            <a:chOff x="3457" y="1100"/>
            <a:chExt cx="867" cy="252"/>
          </a:xfrm>
        </p:grpSpPr>
        <p:sp>
          <p:nvSpPr>
            <p:cNvPr id="87261" name="Line 221"/>
            <p:cNvSpPr>
              <a:spLocks noChangeShapeType="1"/>
            </p:cNvSpPr>
            <p:nvPr/>
          </p:nvSpPr>
          <p:spPr bwMode="auto">
            <a:xfrm rot="7033064" flipH="1" flipV="1">
              <a:off x="4111" y="1138"/>
              <a:ext cx="1" cy="425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262" name="Oval 222"/>
            <p:cNvSpPr>
              <a:spLocks noChangeArrowheads="1"/>
            </p:cNvSpPr>
            <p:nvPr/>
          </p:nvSpPr>
          <p:spPr bwMode="auto">
            <a:xfrm rot="7033064">
              <a:off x="3771" y="1118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263" name="Line 223"/>
            <p:cNvSpPr>
              <a:spLocks noChangeShapeType="1"/>
            </p:cNvSpPr>
            <p:nvPr/>
          </p:nvSpPr>
          <p:spPr bwMode="auto">
            <a:xfrm rot="7033064" flipV="1">
              <a:off x="3628" y="929"/>
              <a:ext cx="0" cy="34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264" name="Freeform 224"/>
            <p:cNvSpPr>
              <a:spLocks/>
            </p:cNvSpPr>
            <p:nvPr/>
          </p:nvSpPr>
          <p:spPr bwMode="auto">
            <a:xfrm rot="7471306">
              <a:off x="3805" y="1213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648" name="Group 225"/>
          <p:cNvGrpSpPr>
            <a:grpSpLocks/>
          </p:cNvGrpSpPr>
          <p:nvPr/>
        </p:nvGrpSpPr>
        <p:grpSpPr bwMode="auto">
          <a:xfrm rot="10800000">
            <a:off x="7112000" y="3019425"/>
            <a:ext cx="1293813" cy="577850"/>
            <a:chOff x="3485" y="1038"/>
            <a:chExt cx="815" cy="364"/>
          </a:xfrm>
        </p:grpSpPr>
        <p:sp>
          <p:nvSpPr>
            <p:cNvPr id="87266" name="Line 226"/>
            <p:cNvSpPr>
              <a:spLocks noChangeShapeType="1"/>
            </p:cNvSpPr>
            <p:nvPr/>
          </p:nvSpPr>
          <p:spPr bwMode="auto">
            <a:xfrm rot="7829810" flipH="1" flipV="1">
              <a:off x="4081" y="1183"/>
              <a:ext cx="1" cy="437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267" name="Oval 227"/>
            <p:cNvSpPr>
              <a:spLocks noChangeArrowheads="1"/>
            </p:cNvSpPr>
            <p:nvPr/>
          </p:nvSpPr>
          <p:spPr bwMode="auto">
            <a:xfrm rot="7829810">
              <a:off x="3769" y="1117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268" name="Line 228"/>
            <p:cNvSpPr>
              <a:spLocks noChangeShapeType="1"/>
            </p:cNvSpPr>
            <p:nvPr/>
          </p:nvSpPr>
          <p:spPr bwMode="auto">
            <a:xfrm rot="7829810" flipV="1">
              <a:off x="3659" y="864"/>
              <a:ext cx="1" cy="35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269" name="Freeform 229"/>
            <p:cNvSpPr>
              <a:spLocks/>
            </p:cNvSpPr>
            <p:nvPr/>
          </p:nvSpPr>
          <p:spPr bwMode="auto">
            <a:xfrm rot="8268053">
              <a:off x="3805" y="1208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653" name="Group 230"/>
          <p:cNvGrpSpPr>
            <a:grpSpLocks/>
          </p:cNvGrpSpPr>
          <p:nvPr/>
        </p:nvGrpSpPr>
        <p:grpSpPr bwMode="auto">
          <a:xfrm rot="10800000">
            <a:off x="7575550" y="2906713"/>
            <a:ext cx="379413" cy="701675"/>
            <a:chOff x="3760" y="1034"/>
            <a:chExt cx="239" cy="442"/>
          </a:xfrm>
        </p:grpSpPr>
        <p:sp>
          <p:nvSpPr>
            <p:cNvPr id="87271" name="Line 231"/>
            <p:cNvSpPr>
              <a:spLocks noChangeShapeType="1"/>
            </p:cNvSpPr>
            <p:nvPr/>
          </p:nvSpPr>
          <p:spPr bwMode="auto">
            <a:xfrm rot="8248957" flipV="1">
              <a:off x="3988" y="1233"/>
              <a:ext cx="7" cy="243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272" name="Oval 232"/>
            <p:cNvSpPr>
              <a:spLocks noChangeArrowheads="1"/>
            </p:cNvSpPr>
            <p:nvPr/>
          </p:nvSpPr>
          <p:spPr bwMode="auto">
            <a:xfrm rot="8248957">
              <a:off x="3770" y="1116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273" name="Line 233"/>
            <p:cNvSpPr>
              <a:spLocks noChangeShapeType="1"/>
            </p:cNvSpPr>
            <p:nvPr/>
          </p:nvSpPr>
          <p:spPr bwMode="auto">
            <a:xfrm rot="8248957" flipH="1" flipV="1">
              <a:off x="3760" y="1034"/>
              <a:ext cx="1" cy="124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274" name="Freeform 234"/>
            <p:cNvSpPr>
              <a:spLocks/>
            </p:cNvSpPr>
            <p:nvPr/>
          </p:nvSpPr>
          <p:spPr bwMode="auto">
            <a:xfrm rot="8687200">
              <a:off x="3808" y="1205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658" name="Group 235"/>
          <p:cNvGrpSpPr>
            <a:grpSpLocks/>
          </p:cNvGrpSpPr>
          <p:nvPr/>
        </p:nvGrpSpPr>
        <p:grpSpPr bwMode="auto">
          <a:xfrm rot="10800000">
            <a:off x="7578725" y="2801938"/>
            <a:ext cx="436563" cy="1022350"/>
            <a:chOff x="3731" y="898"/>
            <a:chExt cx="275" cy="644"/>
          </a:xfrm>
        </p:grpSpPr>
        <p:sp>
          <p:nvSpPr>
            <p:cNvPr id="87276" name="Line 236"/>
            <p:cNvSpPr>
              <a:spLocks noChangeShapeType="1"/>
            </p:cNvSpPr>
            <p:nvPr/>
          </p:nvSpPr>
          <p:spPr bwMode="auto">
            <a:xfrm rot="8554973" flipH="1" flipV="1">
              <a:off x="4003" y="1234"/>
              <a:ext cx="3" cy="308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277" name="Oval 237"/>
            <p:cNvSpPr>
              <a:spLocks noChangeArrowheads="1"/>
            </p:cNvSpPr>
            <p:nvPr/>
          </p:nvSpPr>
          <p:spPr bwMode="auto">
            <a:xfrm rot="8554973">
              <a:off x="3770" y="1118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278" name="Line 238"/>
            <p:cNvSpPr>
              <a:spLocks noChangeShapeType="1"/>
            </p:cNvSpPr>
            <p:nvPr/>
          </p:nvSpPr>
          <p:spPr bwMode="auto">
            <a:xfrm rot="8554973" flipV="1">
              <a:off x="3731" y="898"/>
              <a:ext cx="12" cy="26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279" name="Freeform 239"/>
            <p:cNvSpPr>
              <a:spLocks/>
            </p:cNvSpPr>
            <p:nvPr/>
          </p:nvSpPr>
          <p:spPr bwMode="auto">
            <a:xfrm rot="8993216">
              <a:off x="3809" y="1206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663" name="Group 240"/>
          <p:cNvGrpSpPr>
            <a:grpSpLocks/>
          </p:cNvGrpSpPr>
          <p:nvPr/>
        </p:nvGrpSpPr>
        <p:grpSpPr bwMode="auto">
          <a:xfrm rot="10800000">
            <a:off x="7494588" y="2692400"/>
            <a:ext cx="593725" cy="1206500"/>
            <a:chOff x="3689" y="851"/>
            <a:chExt cx="374" cy="760"/>
          </a:xfrm>
        </p:grpSpPr>
        <p:sp>
          <p:nvSpPr>
            <p:cNvPr id="87281" name="Line 241"/>
            <p:cNvSpPr>
              <a:spLocks noChangeShapeType="1"/>
            </p:cNvSpPr>
            <p:nvPr/>
          </p:nvSpPr>
          <p:spPr bwMode="auto">
            <a:xfrm rot="8148730" flipV="1">
              <a:off x="4060" y="1204"/>
              <a:ext cx="3" cy="407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282" name="Oval 242"/>
            <p:cNvSpPr>
              <a:spLocks noChangeArrowheads="1"/>
            </p:cNvSpPr>
            <p:nvPr/>
          </p:nvSpPr>
          <p:spPr bwMode="auto">
            <a:xfrm rot="8148730">
              <a:off x="3779" y="1116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283" name="Line 243"/>
            <p:cNvSpPr>
              <a:spLocks noChangeShapeType="1"/>
            </p:cNvSpPr>
            <p:nvPr/>
          </p:nvSpPr>
          <p:spPr bwMode="auto">
            <a:xfrm rot="8148730" flipV="1">
              <a:off x="3689" y="851"/>
              <a:ext cx="14" cy="334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284" name="Freeform 244"/>
            <p:cNvSpPr>
              <a:spLocks/>
            </p:cNvSpPr>
            <p:nvPr/>
          </p:nvSpPr>
          <p:spPr bwMode="auto">
            <a:xfrm rot="8586973">
              <a:off x="3816" y="1206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668" name="Group 245"/>
          <p:cNvGrpSpPr>
            <a:grpSpLocks/>
          </p:cNvGrpSpPr>
          <p:nvPr/>
        </p:nvGrpSpPr>
        <p:grpSpPr bwMode="auto">
          <a:xfrm rot="10800000">
            <a:off x="7491413" y="3105150"/>
            <a:ext cx="517525" cy="363538"/>
            <a:chOff x="3727" y="1121"/>
            <a:chExt cx="326" cy="229"/>
          </a:xfrm>
        </p:grpSpPr>
        <p:sp>
          <p:nvSpPr>
            <p:cNvPr id="87286" name="Line 246"/>
            <p:cNvSpPr>
              <a:spLocks noChangeShapeType="1"/>
            </p:cNvSpPr>
            <p:nvPr/>
          </p:nvSpPr>
          <p:spPr bwMode="auto">
            <a:xfrm rot="7123990" flipV="1">
              <a:off x="3975" y="1215"/>
              <a:ext cx="6" cy="15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287" name="Oval 247"/>
            <p:cNvSpPr>
              <a:spLocks noChangeArrowheads="1"/>
            </p:cNvSpPr>
            <p:nvPr/>
          </p:nvSpPr>
          <p:spPr bwMode="auto">
            <a:xfrm rot="7123990">
              <a:off x="3764" y="1116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288" name="Line 248"/>
            <p:cNvSpPr>
              <a:spLocks noChangeShapeType="1"/>
            </p:cNvSpPr>
            <p:nvPr/>
          </p:nvSpPr>
          <p:spPr bwMode="auto">
            <a:xfrm rot="7123990" flipH="1">
              <a:off x="3750" y="1136"/>
              <a:ext cx="1" cy="47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289" name="Freeform 249"/>
            <p:cNvSpPr>
              <a:spLocks/>
            </p:cNvSpPr>
            <p:nvPr/>
          </p:nvSpPr>
          <p:spPr bwMode="auto">
            <a:xfrm rot="7562233">
              <a:off x="3798" y="1210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673" name="Group 250"/>
          <p:cNvGrpSpPr>
            <a:grpSpLocks/>
          </p:cNvGrpSpPr>
          <p:nvPr/>
        </p:nvGrpSpPr>
        <p:grpSpPr bwMode="auto">
          <a:xfrm rot="10800000">
            <a:off x="7508875" y="3095625"/>
            <a:ext cx="508000" cy="363538"/>
            <a:chOff x="3722" y="1127"/>
            <a:chExt cx="320" cy="229"/>
          </a:xfrm>
        </p:grpSpPr>
        <p:sp>
          <p:nvSpPr>
            <p:cNvPr id="87291" name="Line 251"/>
            <p:cNvSpPr>
              <a:spLocks noChangeShapeType="1"/>
            </p:cNvSpPr>
            <p:nvPr/>
          </p:nvSpPr>
          <p:spPr bwMode="auto">
            <a:xfrm rot="5383606" flipV="1">
              <a:off x="3978" y="1179"/>
              <a:ext cx="5" cy="123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292" name="Oval 252"/>
            <p:cNvSpPr>
              <a:spLocks noChangeArrowheads="1"/>
            </p:cNvSpPr>
            <p:nvPr/>
          </p:nvSpPr>
          <p:spPr bwMode="auto">
            <a:xfrm rot="5383606">
              <a:off x="3766" y="1122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293" name="Line 253"/>
            <p:cNvSpPr>
              <a:spLocks noChangeShapeType="1"/>
            </p:cNvSpPr>
            <p:nvPr/>
          </p:nvSpPr>
          <p:spPr bwMode="auto">
            <a:xfrm rot="5383606" flipH="1">
              <a:off x="3736" y="1218"/>
              <a:ext cx="4" cy="32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294" name="Freeform 254"/>
            <p:cNvSpPr>
              <a:spLocks/>
            </p:cNvSpPr>
            <p:nvPr/>
          </p:nvSpPr>
          <p:spPr bwMode="auto">
            <a:xfrm rot="5821848">
              <a:off x="3797" y="1226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678" name="Group 255"/>
          <p:cNvGrpSpPr>
            <a:grpSpLocks/>
          </p:cNvGrpSpPr>
          <p:nvPr/>
        </p:nvGrpSpPr>
        <p:grpSpPr bwMode="auto">
          <a:xfrm rot="10800000">
            <a:off x="7486650" y="3094038"/>
            <a:ext cx="525463" cy="363537"/>
            <a:chOff x="3724" y="1128"/>
            <a:chExt cx="331" cy="229"/>
          </a:xfrm>
        </p:grpSpPr>
        <p:sp>
          <p:nvSpPr>
            <p:cNvPr id="87296" name="Line 256"/>
            <p:cNvSpPr>
              <a:spLocks noChangeShapeType="1"/>
            </p:cNvSpPr>
            <p:nvPr/>
          </p:nvSpPr>
          <p:spPr bwMode="auto">
            <a:xfrm rot="3551169" flipV="1">
              <a:off x="3975" y="1108"/>
              <a:ext cx="8" cy="152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297" name="Oval 257"/>
            <p:cNvSpPr>
              <a:spLocks noChangeArrowheads="1"/>
            </p:cNvSpPr>
            <p:nvPr/>
          </p:nvSpPr>
          <p:spPr bwMode="auto">
            <a:xfrm rot="3551169">
              <a:off x="3767" y="1123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298" name="Line 258"/>
            <p:cNvSpPr>
              <a:spLocks noChangeShapeType="1"/>
            </p:cNvSpPr>
            <p:nvPr/>
          </p:nvSpPr>
          <p:spPr bwMode="auto">
            <a:xfrm rot="3551169" flipH="1">
              <a:off x="3748" y="1289"/>
              <a:ext cx="0" cy="47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299" name="Freeform 259"/>
            <p:cNvSpPr>
              <a:spLocks/>
            </p:cNvSpPr>
            <p:nvPr/>
          </p:nvSpPr>
          <p:spPr bwMode="auto">
            <a:xfrm rot="3989412">
              <a:off x="3801" y="1238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683" name="Group 260"/>
          <p:cNvGrpSpPr>
            <a:grpSpLocks/>
          </p:cNvGrpSpPr>
          <p:nvPr/>
        </p:nvGrpSpPr>
        <p:grpSpPr bwMode="auto">
          <a:xfrm rot="10800000">
            <a:off x="7427913" y="3087688"/>
            <a:ext cx="633412" cy="366712"/>
            <a:chOff x="3693" y="1130"/>
            <a:chExt cx="399" cy="231"/>
          </a:xfrm>
        </p:grpSpPr>
        <p:sp>
          <p:nvSpPr>
            <p:cNvPr id="87301" name="Line 261"/>
            <p:cNvSpPr>
              <a:spLocks noChangeShapeType="1"/>
            </p:cNvSpPr>
            <p:nvPr/>
          </p:nvSpPr>
          <p:spPr bwMode="auto">
            <a:xfrm rot="2803607" flipV="1">
              <a:off x="3980" y="1037"/>
              <a:ext cx="10" cy="215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302" name="Oval 262"/>
            <p:cNvSpPr>
              <a:spLocks noChangeArrowheads="1"/>
            </p:cNvSpPr>
            <p:nvPr/>
          </p:nvSpPr>
          <p:spPr bwMode="auto">
            <a:xfrm rot="2803607">
              <a:off x="3765" y="1125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303" name="Line 263"/>
            <p:cNvSpPr>
              <a:spLocks noChangeShapeType="1"/>
            </p:cNvSpPr>
            <p:nvPr/>
          </p:nvSpPr>
          <p:spPr bwMode="auto">
            <a:xfrm rot="2803607" flipH="1" flipV="1">
              <a:off x="3743" y="1309"/>
              <a:ext cx="2" cy="10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304" name="Freeform 264"/>
            <p:cNvSpPr>
              <a:spLocks/>
            </p:cNvSpPr>
            <p:nvPr/>
          </p:nvSpPr>
          <p:spPr bwMode="auto">
            <a:xfrm rot="3241850">
              <a:off x="3801" y="1244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688" name="Group 265"/>
          <p:cNvGrpSpPr>
            <a:grpSpLocks/>
          </p:cNvGrpSpPr>
          <p:nvPr/>
        </p:nvGrpSpPr>
        <p:grpSpPr bwMode="auto">
          <a:xfrm rot="10800000">
            <a:off x="7572375" y="2878138"/>
            <a:ext cx="428625" cy="839787"/>
            <a:chOff x="3732" y="964"/>
            <a:chExt cx="270" cy="529"/>
          </a:xfrm>
        </p:grpSpPr>
        <p:sp>
          <p:nvSpPr>
            <p:cNvPr id="87306" name="Line 266"/>
            <p:cNvSpPr>
              <a:spLocks noChangeShapeType="1"/>
            </p:cNvSpPr>
            <p:nvPr/>
          </p:nvSpPr>
          <p:spPr bwMode="auto">
            <a:xfrm rot="2357997" flipV="1">
              <a:off x="3985" y="964"/>
              <a:ext cx="17" cy="287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307" name="Oval 267"/>
            <p:cNvSpPr>
              <a:spLocks noChangeArrowheads="1"/>
            </p:cNvSpPr>
            <p:nvPr/>
          </p:nvSpPr>
          <p:spPr bwMode="auto">
            <a:xfrm rot="2357997">
              <a:off x="3762" y="1127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308" name="Line 268"/>
            <p:cNvSpPr>
              <a:spLocks noChangeShapeType="1"/>
            </p:cNvSpPr>
            <p:nvPr/>
          </p:nvSpPr>
          <p:spPr bwMode="auto">
            <a:xfrm rot="2357997" flipH="1" flipV="1">
              <a:off x="3732" y="1319"/>
              <a:ext cx="3" cy="174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309" name="Freeform 269"/>
            <p:cNvSpPr>
              <a:spLocks/>
            </p:cNvSpPr>
            <p:nvPr/>
          </p:nvSpPr>
          <p:spPr bwMode="auto">
            <a:xfrm rot="2796240">
              <a:off x="3801" y="1248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695" name="Group 270"/>
          <p:cNvGrpSpPr>
            <a:grpSpLocks/>
          </p:cNvGrpSpPr>
          <p:nvPr/>
        </p:nvGrpSpPr>
        <p:grpSpPr bwMode="auto">
          <a:xfrm rot="10530292">
            <a:off x="7499350" y="2809875"/>
            <a:ext cx="565150" cy="1008063"/>
            <a:chOff x="3692" y="901"/>
            <a:chExt cx="356" cy="635"/>
          </a:xfrm>
        </p:grpSpPr>
        <p:sp>
          <p:nvSpPr>
            <p:cNvPr id="87311" name="Line 271"/>
            <p:cNvSpPr>
              <a:spLocks noChangeShapeType="1"/>
            </p:cNvSpPr>
            <p:nvPr/>
          </p:nvSpPr>
          <p:spPr bwMode="auto">
            <a:xfrm rot="2642742" flipV="1">
              <a:off x="4022" y="901"/>
              <a:ext cx="26" cy="376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312" name="Oval 272"/>
            <p:cNvSpPr>
              <a:spLocks noChangeArrowheads="1"/>
            </p:cNvSpPr>
            <p:nvPr/>
          </p:nvSpPr>
          <p:spPr bwMode="auto">
            <a:xfrm rot="2642742">
              <a:off x="3758" y="1128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313" name="Line 273"/>
            <p:cNvSpPr>
              <a:spLocks noChangeShapeType="1"/>
            </p:cNvSpPr>
            <p:nvPr/>
          </p:nvSpPr>
          <p:spPr bwMode="auto">
            <a:xfrm rot="2642742" flipH="1" flipV="1">
              <a:off x="3692" y="1299"/>
              <a:ext cx="6" cy="237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314" name="Freeform 274"/>
            <p:cNvSpPr>
              <a:spLocks/>
            </p:cNvSpPr>
            <p:nvPr/>
          </p:nvSpPr>
          <p:spPr bwMode="auto">
            <a:xfrm rot="3080985">
              <a:off x="3796" y="1248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696" name="Group 275"/>
          <p:cNvGrpSpPr>
            <a:grpSpLocks/>
          </p:cNvGrpSpPr>
          <p:nvPr/>
        </p:nvGrpSpPr>
        <p:grpSpPr bwMode="auto">
          <a:xfrm rot="10800000">
            <a:off x="7473950" y="2760663"/>
            <a:ext cx="608013" cy="1108075"/>
            <a:chOff x="3680" y="870"/>
            <a:chExt cx="383" cy="698"/>
          </a:xfrm>
        </p:grpSpPr>
        <p:sp>
          <p:nvSpPr>
            <p:cNvPr id="87316" name="Line 276"/>
            <p:cNvSpPr>
              <a:spLocks noChangeShapeType="1"/>
            </p:cNvSpPr>
            <p:nvPr/>
          </p:nvSpPr>
          <p:spPr bwMode="auto">
            <a:xfrm rot="2642742" flipV="1">
              <a:off x="4035" y="870"/>
              <a:ext cx="28" cy="413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317" name="Oval 277"/>
            <p:cNvSpPr>
              <a:spLocks noChangeArrowheads="1"/>
            </p:cNvSpPr>
            <p:nvPr/>
          </p:nvSpPr>
          <p:spPr bwMode="auto">
            <a:xfrm rot="2642742">
              <a:off x="3759" y="1129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318" name="Line 278"/>
            <p:cNvSpPr>
              <a:spLocks noChangeShapeType="1"/>
            </p:cNvSpPr>
            <p:nvPr/>
          </p:nvSpPr>
          <p:spPr bwMode="auto">
            <a:xfrm rot="2642742" flipH="1" flipV="1">
              <a:off x="3680" y="1296"/>
              <a:ext cx="11" cy="272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319" name="Freeform 279"/>
            <p:cNvSpPr>
              <a:spLocks/>
            </p:cNvSpPr>
            <p:nvPr/>
          </p:nvSpPr>
          <p:spPr bwMode="auto">
            <a:xfrm rot="3080985">
              <a:off x="3797" y="1249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697" name="Group 280"/>
          <p:cNvGrpSpPr>
            <a:grpSpLocks/>
          </p:cNvGrpSpPr>
          <p:nvPr/>
        </p:nvGrpSpPr>
        <p:grpSpPr bwMode="auto">
          <a:xfrm rot="10800000">
            <a:off x="7105650" y="3003550"/>
            <a:ext cx="1270000" cy="530225"/>
            <a:chOff x="3508" y="1081"/>
            <a:chExt cx="800" cy="334"/>
          </a:xfrm>
        </p:grpSpPr>
        <p:sp>
          <p:nvSpPr>
            <p:cNvPr id="87321" name="Line 281"/>
            <p:cNvSpPr>
              <a:spLocks noChangeShapeType="1"/>
            </p:cNvSpPr>
            <p:nvPr/>
          </p:nvSpPr>
          <p:spPr bwMode="auto">
            <a:xfrm rot="3126480" flipV="1">
              <a:off x="4072" y="878"/>
              <a:ext cx="33" cy="439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322" name="Oval 282"/>
            <p:cNvSpPr>
              <a:spLocks noChangeArrowheads="1"/>
            </p:cNvSpPr>
            <p:nvPr/>
          </p:nvSpPr>
          <p:spPr bwMode="auto">
            <a:xfrm rot="3126480">
              <a:off x="3764" y="1129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323" name="Line 283"/>
            <p:cNvSpPr>
              <a:spLocks noChangeShapeType="1"/>
            </p:cNvSpPr>
            <p:nvPr/>
          </p:nvSpPr>
          <p:spPr bwMode="auto">
            <a:xfrm rot="3126480" flipH="1" flipV="1">
              <a:off x="3651" y="1261"/>
              <a:ext cx="11" cy="297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324" name="Freeform 284"/>
            <p:cNvSpPr>
              <a:spLocks/>
            </p:cNvSpPr>
            <p:nvPr/>
          </p:nvSpPr>
          <p:spPr bwMode="auto">
            <a:xfrm rot="3564723">
              <a:off x="3800" y="1247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698" name="Group 285"/>
          <p:cNvGrpSpPr>
            <a:grpSpLocks/>
          </p:cNvGrpSpPr>
          <p:nvPr/>
        </p:nvGrpSpPr>
        <p:grpSpPr bwMode="auto">
          <a:xfrm rot="3699913">
            <a:off x="5872956" y="2337594"/>
            <a:ext cx="363538" cy="1435100"/>
            <a:chOff x="1689" y="2737"/>
            <a:chExt cx="413" cy="1492"/>
          </a:xfrm>
        </p:grpSpPr>
        <p:sp>
          <p:nvSpPr>
            <p:cNvPr id="87326" name="Line 286"/>
            <p:cNvSpPr>
              <a:spLocks noChangeShapeType="1"/>
            </p:cNvSpPr>
            <p:nvPr/>
          </p:nvSpPr>
          <p:spPr bwMode="auto">
            <a:xfrm flipH="1" flipV="1">
              <a:off x="1891" y="2737"/>
              <a:ext cx="0" cy="68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327" name="Oval 287"/>
            <p:cNvSpPr>
              <a:spLocks noChangeArrowheads="1"/>
            </p:cNvSpPr>
            <p:nvPr/>
          </p:nvSpPr>
          <p:spPr bwMode="auto">
            <a:xfrm>
              <a:off x="1689" y="3292"/>
              <a:ext cx="413" cy="394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328" name="Line 288"/>
            <p:cNvSpPr>
              <a:spLocks noChangeShapeType="1"/>
            </p:cNvSpPr>
            <p:nvPr/>
          </p:nvSpPr>
          <p:spPr bwMode="auto">
            <a:xfrm>
              <a:off x="1891" y="3686"/>
              <a:ext cx="0" cy="543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329" name="Freeform 289"/>
            <p:cNvSpPr>
              <a:spLocks/>
            </p:cNvSpPr>
            <p:nvPr/>
          </p:nvSpPr>
          <p:spPr bwMode="auto">
            <a:xfrm rot="438243">
              <a:off x="1781" y="3494"/>
              <a:ext cx="228" cy="5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699" name="Group 290"/>
          <p:cNvGrpSpPr>
            <a:grpSpLocks/>
          </p:cNvGrpSpPr>
          <p:nvPr/>
        </p:nvGrpSpPr>
        <p:grpSpPr bwMode="auto">
          <a:xfrm rot="4227654">
            <a:off x="5871369" y="2334419"/>
            <a:ext cx="363538" cy="1435100"/>
            <a:chOff x="1689" y="2737"/>
            <a:chExt cx="413" cy="1492"/>
          </a:xfrm>
        </p:grpSpPr>
        <p:sp>
          <p:nvSpPr>
            <p:cNvPr id="87331" name="Line 291"/>
            <p:cNvSpPr>
              <a:spLocks noChangeShapeType="1"/>
            </p:cNvSpPr>
            <p:nvPr/>
          </p:nvSpPr>
          <p:spPr bwMode="auto">
            <a:xfrm flipH="1" flipV="1">
              <a:off x="1891" y="2737"/>
              <a:ext cx="0" cy="68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332" name="Oval 292"/>
            <p:cNvSpPr>
              <a:spLocks noChangeArrowheads="1"/>
            </p:cNvSpPr>
            <p:nvPr/>
          </p:nvSpPr>
          <p:spPr bwMode="auto">
            <a:xfrm>
              <a:off x="1689" y="3292"/>
              <a:ext cx="413" cy="394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333" name="Line 293"/>
            <p:cNvSpPr>
              <a:spLocks noChangeShapeType="1"/>
            </p:cNvSpPr>
            <p:nvPr/>
          </p:nvSpPr>
          <p:spPr bwMode="auto">
            <a:xfrm>
              <a:off x="1891" y="3686"/>
              <a:ext cx="0" cy="543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334" name="Freeform 294"/>
            <p:cNvSpPr>
              <a:spLocks/>
            </p:cNvSpPr>
            <p:nvPr/>
          </p:nvSpPr>
          <p:spPr bwMode="auto">
            <a:xfrm rot="438243">
              <a:off x="1781" y="3494"/>
              <a:ext cx="228" cy="5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700" name="Group 295"/>
          <p:cNvGrpSpPr>
            <a:grpSpLocks/>
          </p:cNvGrpSpPr>
          <p:nvPr/>
        </p:nvGrpSpPr>
        <p:grpSpPr bwMode="auto">
          <a:xfrm>
            <a:off x="5345113" y="2876550"/>
            <a:ext cx="1387475" cy="363538"/>
            <a:chOff x="3449" y="1127"/>
            <a:chExt cx="874" cy="229"/>
          </a:xfrm>
        </p:grpSpPr>
        <p:sp>
          <p:nvSpPr>
            <p:cNvPr id="87336" name="Line 296"/>
            <p:cNvSpPr>
              <a:spLocks noChangeShapeType="1"/>
            </p:cNvSpPr>
            <p:nvPr/>
          </p:nvSpPr>
          <p:spPr bwMode="auto">
            <a:xfrm rot="4780215" flipH="1" flipV="1">
              <a:off x="4123" y="996"/>
              <a:ext cx="0" cy="40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337" name="Oval 297"/>
            <p:cNvSpPr>
              <a:spLocks noChangeArrowheads="1"/>
            </p:cNvSpPr>
            <p:nvPr/>
          </p:nvSpPr>
          <p:spPr bwMode="auto">
            <a:xfrm rot="4780215">
              <a:off x="3771" y="1122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338" name="Line 298"/>
            <p:cNvSpPr>
              <a:spLocks noChangeShapeType="1"/>
            </p:cNvSpPr>
            <p:nvPr/>
          </p:nvSpPr>
          <p:spPr bwMode="auto">
            <a:xfrm rot="4780215">
              <a:off x="3609" y="1129"/>
              <a:ext cx="1" cy="32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339" name="Freeform 299"/>
            <p:cNvSpPr>
              <a:spLocks/>
            </p:cNvSpPr>
            <p:nvPr/>
          </p:nvSpPr>
          <p:spPr bwMode="auto">
            <a:xfrm rot="5218458">
              <a:off x="3804" y="1229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701" name="Group 300"/>
          <p:cNvGrpSpPr>
            <a:grpSpLocks/>
          </p:cNvGrpSpPr>
          <p:nvPr/>
        </p:nvGrpSpPr>
        <p:grpSpPr bwMode="auto">
          <a:xfrm rot="690289">
            <a:off x="5346700" y="2882900"/>
            <a:ext cx="1387475" cy="363538"/>
            <a:chOff x="3449" y="1127"/>
            <a:chExt cx="874" cy="229"/>
          </a:xfrm>
        </p:grpSpPr>
        <p:sp>
          <p:nvSpPr>
            <p:cNvPr id="87341" name="Line 301"/>
            <p:cNvSpPr>
              <a:spLocks noChangeShapeType="1"/>
            </p:cNvSpPr>
            <p:nvPr/>
          </p:nvSpPr>
          <p:spPr bwMode="auto">
            <a:xfrm rot="4780215" flipH="1" flipV="1">
              <a:off x="4123" y="996"/>
              <a:ext cx="0" cy="40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342" name="Oval 302"/>
            <p:cNvSpPr>
              <a:spLocks noChangeArrowheads="1"/>
            </p:cNvSpPr>
            <p:nvPr/>
          </p:nvSpPr>
          <p:spPr bwMode="auto">
            <a:xfrm rot="4780215">
              <a:off x="3771" y="1122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343" name="Line 303"/>
            <p:cNvSpPr>
              <a:spLocks noChangeShapeType="1"/>
            </p:cNvSpPr>
            <p:nvPr/>
          </p:nvSpPr>
          <p:spPr bwMode="auto">
            <a:xfrm rot="4780215">
              <a:off x="3609" y="1129"/>
              <a:ext cx="1" cy="32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344" name="Freeform 304"/>
            <p:cNvSpPr>
              <a:spLocks/>
            </p:cNvSpPr>
            <p:nvPr/>
          </p:nvSpPr>
          <p:spPr bwMode="auto">
            <a:xfrm rot="5218458">
              <a:off x="3804" y="1229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702" name="Group 305"/>
          <p:cNvGrpSpPr>
            <a:grpSpLocks/>
          </p:cNvGrpSpPr>
          <p:nvPr/>
        </p:nvGrpSpPr>
        <p:grpSpPr bwMode="auto">
          <a:xfrm>
            <a:off x="5338763" y="2874963"/>
            <a:ext cx="1411287" cy="363537"/>
            <a:chOff x="3445" y="1126"/>
            <a:chExt cx="889" cy="229"/>
          </a:xfrm>
        </p:grpSpPr>
        <p:sp>
          <p:nvSpPr>
            <p:cNvPr id="87346" name="Line 306"/>
            <p:cNvSpPr>
              <a:spLocks noChangeShapeType="1"/>
            </p:cNvSpPr>
            <p:nvPr/>
          </p:nvSpPr>
          <p:spPr bwMode="auto">
            <a:xfrm rot="6219012" flipH="1" flipV="1">
              <a:off x="4128" y="1090"/>
              <a:ext cx="0" cy="412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347" name="Oval 307"/>
            <p:cNvSpPr>
              <a:spLocks noChangeArrowheads="1"/>
            </p:cNvSpPr>
            <p:nvPr/>
          </p:nvSpPr>
          <p:spPr bwMode="auto">
            <a:xfrm rot="6219012">
              <a:off x="3773" y="1121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348" name="Line 308"/>
            <p:cNvSpPr>
              <a:spLocks noChangeShapeType="1"/>
            </p:cNvSpPr>
            <p:nvPr/>
          </p:nvSpPr>
          <p:spPr bwMode="auto">
            <a:xfrm rot="6219012" flipV="1">
              <a:off x="3610" y="1003"/>
              <a:ext cx="1" cy="33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349" name="Freeform 309"/>
            <p:cNvSpPr>
              <a:spLocks/>
            </p:cNvSpPr>
            <p:nvPr/>
          </p:nvSpPr>
          <p:spPr bwMode="auto">
            <a:xfrm rot="6657254">
              <a:off x="3806" y="1220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703" name="Group 310"/>
          <p:cNvGrpSpPr>
            <a:grpSpLocks/>
          </p:cNvGrpSpPr>
          <p:nvPr/>
        </p:nvGrpSpPr>
        <p:grpSpPr bwMode="auto">
          <a:xfrm>
            <a:off x="5357813" y="2833688"/>
            <a:ext cx="1376362" cy="400050"/>
            <a:chOff x="3457" y="1100"/>
            <a:chExt cx="867" cy="252"/>
          </a:xfrm>
        </p:grpSpPr>
        <p:sp>
          <p:nvSpPr>
            <p:cNvPr id="87351" name="Line 311"/>
            <p:cNvSpPr>
              <a:spLocks noChangeShapeType="1"/>
            </p:cNvSpPr>
            <p:nvPr/>
          </p:nvSpPr>
          <p:spPr bwMode="auto">
            <a:xfrm rot="7033064" flipH="1" flipV="1">
              <a:off x="4111" y="1138"/>
              <a:ext cx="1" cy="425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352" name="Oval 312"/>
            <p:cNvSpPr>
              <a:spLocks noChangeArrowheads="1"/>
            </p:cNvSpPr>
            <p:nvPr/>
          </p:nvSpPr>
          <p:spPr bwMode="auto">
            <a:xfrm rot="7033064">
              <a:off x="3771" y="1118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353" name="Line 313"/>
            <p:cNvSpPr>
              <a:spLocks noChangeShapeType="1"/>
            </p:cNvSpPr>
            <p:nvPr/>
          </p:nvSpPr>
          <p:spPr bwMode="auto">
            <a:xfrm rot="7033064" flipV="1">
              <a:off x="3628" y="929"/>
              <a:ext cx="0" cy="34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354" name="Freeform 314"/>
            <p:cNvSpPr>
              <a:spLocks/>
            </p:cNvSpPr>
            <p:nvPr/>
          </p:nvSpPr>
          <p:spPr bwMode="auto">
            <a:xfrm rot="7471306">
              <a:off x="3805" y="1213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704" name="Group 315"/>
          <p:cNvGrpSpPr>
            <a:grpSpLocks/>
          </p:cNvGrpSpPr>
          <p:nvPr/>
        </p:nvGrpSpPr>
        <p:grpSpPr bwMode="auto">
          <a:xfrm>
            <a:off x="5402263" y="2740025"/>
            <a:ext cx="1293812" cy="577850"/>
            <a:chOff x="3485" y="1038"/>
            <a:chExt cx="815" cy="364"/>
          </a:xfrm>
        </p:grpSpPr>
        <p:sp>
          <p:nvSpPr>
            <p:cNvPr id="87356" name="Line 316"/>
            <p:cNvSpPr>
              <a:spLocks noChangeShapeType="1"/>
            </p:cNvSpPr>
            <p:nvPr/>
          </p:nvSpPr>
          <p:spPr bwMode="auto">
            <a:xfrm rot="7829810" flipH="1" flipV="1">
              <a:off x="4081" y="1183"/>
              <a:ext cx="1" cy="437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357" name="Oval 317"/>
            <p:cNvSpPr>
              <a:spLocks noChangeArrowheads="1"/>
            </p:cNvSpPr>
            <p:nvPr/>
          </p:nvSpPr>
          <p:spPr bwMode="auto">
            <a:xfrm rot="7829810">
              <a:off x="3769" y="1117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358" name="Line 318"/>
            <p:cNvSpPr>
              <a:spLocks noChangeShapeType="1"/>
            </p:cNvSpPr>
            <p:nvPr/>
          </p:nvSpPr>
          <p:spPr bwMode="auto">
            <a:xfrm rot="7829810" flipV="1">
              <a:off x="3659" y="864"/>
              <a:ext cx="1" cy="35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359" name="Freeform 319"/>
            <p:cNvSpPr>
              <a:spLocks/>
            </p:cNvSpPr>
            <p:nvPr/>
          </p:nvSpPr>
          <p:spPr bwMode="auto">
            <a:xfrm rot="8268053">
              <a:off x="3805" y="1208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705" name="Group 320"/>
          <p:cNvGrpSpPr>
            <a:grpSpLocks/>
          </p:cNvGrpSpPr>
          <p:nvPr/>
        </p:nvGrpSpPr>
        <p:grpSpPr bwMode="auto">
          <a:xfrm>
            <a:off x="5853113" y="2728913"/>
            <a:ext cx="379412" cy="701675"/>
            <a:chOff x="3760" y="1034"/>
            <a:chExt cx="239" cy="442"/>
          </a:xfrm>
        </p:grpSpPr>
        <p:sp>
          <p:nvSpPr>
            <p:cNvPr id="87361" name="Line 321"/>
            <p:cNvSpPr>
              <a:spLocks noChangeShapeType="1"/>
            </p:cNvSpPr>
            <p:nvPr/>
          </p:nvSpPr>
          <p:spPr bwMode="auto">
            <a:xfrm rot="8248957" flipV="1">
              <a:off x="3988" y="1233"/>
              <a:ext cx="7" cy="243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362" name="Oval 322"/>
            <p:cNvSpPr>
              <a:spLocks noChangeArrowheads="1"/>
            </p:cNvSpPr>
            <p:nvPr/>
          </p:nvSpPr>
          <p:spPr bwMode="auto">
            <a:xfrm rot="8248957">
              <a:off x="3770" y="1116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363" name="Line 323"/>
            <p:cNvSpPr>
              <a:spLocks noChangeShapeType="1"/>
            </p:cNvSpPr>
            <p:nvPr/>
          </p:nvSpPr>
          <p:spPr bwMode="auto">
            <a:xfrm rot="8248957" flipH="1" flipV="1">
              <a:off x="3760" y="1034"/>
              <a:ext cx="1" cy="124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364" name="Freeform 324"/>
            <p:cNvSpPr>
              <a:spLocks/>
            </p:cNvSpPr>
            <p:nvPr/>
          </p:nvSpPr>
          <p:spPr bwMode="auto">
            <a:xfrm rot="8687200">
              <a:off x="3808" y="1205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706" name="Group 325"/>
          <p:cNvGrpSpPr>
            <a:grpSpLocks/>
          </p:cNvGrpSpPr>
          <p:nvPr/>
        </p:nvGrpSpPr>
        <p:grpSpPr bwMode="auto">
          <a:xfrm>
            <a:off x="5792788" y="2513013"/>
            <a:ext cx="436562" cy="1022350"/>
            <a:chOff x="3731" y="898"/>
            <a:chExt cx="275" cy="644"/>
          </a:xfrm>
        </p:grpSpPr>
        <p:sp>
          <p:nvSpPr>
            <p:cNvPr id="87366" name="Line 326"/>
            <p:cNvSpPr>
              <a:spLocks noChangeShapeType="1"/>
            </p:cNvSpPr>
            <p:nvPr/>
          </p:nvSpPr>
          <p:spPr bwMode="auto">
            <a:xfrm rot="8554973" flipH="1" flipV="1">
              <a:off x="4003" y="1234"/>
              <a:ext cx="3" cy="308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367" name="Oval 327"/>
            <p:cNvSpPr>
              <a:spLocks noChangeArrowheads="1"/>
            </p:cNvSpPr>
            <p:nvPr/>
          </p:nvSpPr>
          <p:spPr bwMode="auto">
            <a:xfrm rot="8554973">
              <a:off x="3770" y="1118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368" name="Line 328"/>
            <p:cNvSpPr>
              <a:spLocks noChangeShapeType="1"/>
            </p:cNvSpPr>
            <p:nvPr/>
          </p:nvSpPr>
          <p:spPr bwMode="auto">
            <a:xfrm rot="8554973" flipV="1">
              <a:off x="3731" y="898"/>
              <a:ext cx="12" cy="26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369" name="Freeform 329"/>
            <p:cNvSpPr>
              <a:spLocks/>
            </p:cNvSpPr>
            <p:nvPr/>
          </p:nvSpPr>
          <p:spPr bwMode="auto">
            <a:xfrm rot="8993216">
              <a:off x="3809" y="1206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707" name="Group 330"/>
          <p:cNvGrpSpPr>
            <a:grpSpLocks/>
          </p:cNvGrpSpPr>
          <p:nvPr/>
        </p:nvGrpSpPr>
        <p:grpSpPr bwMode="auto">
          <a:xfrm>
            <a:off x="5721350" y="2438400"/>
            <a:ext cx="593725" cy="1206500"/>
            <a:chOff x="3689" y="851"/>
            <a:chExt cx="374" cy="760"/>
          </a:xfrm>
        </p:grpSpPr>
        <p:sp>
          <p:nvSpPr>
            <p:cNvPr id="87371" name="Line 331"/>
            <p:cNvSpPr>
              <a:spLocks noChangeShapeType="1"/>
            </p:cNvSpPr>
            <p:nvPr/>
          </p:nvSpPr>
          <p:spPr bwMode="auto">
            <a:xfrm rot="8148730" flipV="1">
              <a:off x="4060" y="1204"/>
              <a:ext cx="3" cy="407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372" name="Oval 332"/>
            <p:cNvSpPr>
              <a:spLocks noChangeArrowheads="1"/>
            </p:cNvSpPr>
            <p:nvPr/>
          </p:nvSpPr>
          <p:spPr bwMode="auto">
            <a:xfrm rot="8148730">
              <a:off x="3779" y="1116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373" name="Line 333"/>
            <p:cNvSpPr>
              <a:spLocks noChangeShapeType="1"/>
            </p:cNvSpPr>
            <p:nvPr/>
          </p:nvSpPr>
          <p:spPr bwMode="auto">
            <a:xfrm rot="8148730" flipV="1">
              <a:off x="3689" y="851"/>
              <a:ext cx="14" cy="334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374" name="Freeform 334"/>
            <p:cNvSpPr>
              <a:spLocks/>
            </p:cNvSpPr>
            <p:nvPr/>
          </p:nvSpPr>
          <p:spPr bwMode="auto">
            <a:xfrm rot="8586973">
              <a:off x="3816" y="1206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708" name="Group 335"/>
          <p:cNvGrpSpPr>
            <a:grpSpLocks/>
          </p:cNvGrpSpPr>
          <p:nvPr/>
        </p:nvGrpSpPr>
        <p:grpSpPr bwMode="auto">
          <a:xfrm>
            <a:off x="5800725" y="2867025"/>
            <a:ext cx="517525" cy="363538"/>
            <a:chOff x="3727" y="1121"/>
            <a:chExt cx="326" cy="229"/>
          </a:xfrm>
        </p:grpSpPr>
        <p:sp>
          <p:nvSpPr>
            <p:cNvPr id="87376" name="Line 336"/>
            <p:cNvSpPr>
              <a:spLocks noChangeShapeType="1"/>
            </p:cNvSpPr>
            <p:nvPr/>
          </p:nvSpPr>
          <p:spPr bwMode="auto">
            <a:xfrm rot="7123990" flipV="1">
              <a:off x="3975" y="1215"/>
              <a:ext cx="6" cy="15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377" name="Oval 337"/>
            <p:cNvSpPr>
              <a:spLocks noChangeArrowheads="1"/>
            </p:cNvSpPr>
            <p:nvPr/>
          </p:nvSpPr>
          <p:spPr bwMode="auto">
            <a:xfrm rot="7123990">
              <a:off x="3764" y="1116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378" name="Line 338"/>
            <p:cNvSpPr>
              <a:spLocks noChangeShapeType="1"/>
            </p:cNvSpPr>
            <p:nvPr/>
          </p:nvSpPr>
          <p:spPr bwMode="auto">
            <a:xfrm rot="7123990" flipH="1">
              <a:off x="3750" y="1136"/>
              <a:ext cx="1" cy="47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379" name="Freeform 339"/>
            <p:cNvSpPr>
              <a:spLocks/>
            </p:cNvSpPr>
            <p:nvPr/>
          </p:nvSpPr>
          <p:spPr bwMode="auto">
            <a:xfrm rot="7562233">
              <a:off x="3798" y="1210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709" name="Group 340"/>
          <p:cNvGrpSpPr>
            <a:grpSpLocks/>
          </p:cNvGrpSpPr>
          <p:nvPr/>
        </p:nvGrpSpPr>
        <p:grpSpPr bwMode="auto">
          <a:xfrm>
            <a:off x="5792788" y="2876550"/>
            <a:ext cx="508000" cy="363538"/>
            <a:chOff x="3722" y="1127"/>
            <a:chExt cx="320" cy="229"/>
          </a:xfrm>
        </p:grpSpPr>
        <p:sp>
          <p:nvSpPr>
            <p:cNvPr id="87381" name="Line 341"/>
            <p:cNvSpPr>
              <a:spLocks noChangeShapeType="1"/>
            </p:cNvSpPr>
            <p:nvPr/>
          </p:nvSpPr>
          <p:spPr bwMode="auto">
            <a:xfrm rot="5383606" flipV="1">
              <a:off x="3978" y="1179"/>
              <a:ext cx="5" cy="123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382" name="Oval 342"/>
            <p:cNvSpPr>
              <a:spLocks noChangeArrowheads="1"/>
            </p:cNvSpPr>
            <p:nvPr/>
          </p:nvSpPr>
          <p:spPr bwMode="auto">
            <a:xfrm rot="5383606">
              <a:off x="3766" y="1122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383" name="Line 343"/>
            <p:cNvSpPr>
              <a:spLocks noChangeShapeType="1"/>
            </p:cNvSpPr>
            <p:nvPr/>
          </p:nvSpPr>
          <p:spPr bwMode="auto">
            <a:xfrm rot="5383606" flipH="1">
              <a:off x="3736" y="1218"/>
              <a:ext cx="4" cy="32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384" name="Freeform 344"/>
            <p:cNvSpPr>
              <a:spLocks/>
            </p:cNvSpPr>
            <p:nvPr/>
          </p:nvSpPr>
          <p:spPr bwMode="auto">
            <a:xfrm rot="5821848">
              <a:off x="3797" y="1226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710" name="Group 345"/>
          <p:cNvGrpSpPr>
            <a:grpSpLocks/>
          </p:cNvGrpSpPr>
          <p:nvPr/>
        </p:nvGrpSpPr>
        <p:grpSpPr bwMode="auto">
          <a:xfrm>
            <a:off x="5795963" y="2878138"/>
            <a:ext cx="525462" cy="363537"/>
            <a:chOff x="3724" y="1128"/>
            <a:chExt cx="331" cy="229"/>
          </a:xfrm>
        </p:grpSpPr>
        <p:sp>
          <p:nvSpPr>
            <p:cNvPr id="87386" name="Line 346"/>
            <p:cNvSpPr>
              <a:spLocks noChangeShapeType="1"/>
            </p:cNvSpPr>
            <p:nvPr/>
          </p:nvSpPr>
          <p:spPr bwMode="auto">
            <a:xfrm rot="3551169" flipV="1">
              <a:off x="3975" y="1108"/>
              <a:ext cx="8" cy="152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387" name="Oval 347"/>
            <p:cNvSpPr>
              <a:spLocks noChangeArrowheads="1"/>
            </p:cNvSpPr>
            <p:nvPr/>
          </p:nvSpPr>
          <p:spPr bwMode="auto">
            <a:xfrm rot="3551169">
              <a:off x="3767" y="1123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388" name="Line 348"/>
            <p:cNvSpPr>
              <a:spLocks noChangeShapeType="1"/>
            </p:cNvSpPr>
            <p:nvPr/>
          </p:nvSpPr>
          <p:spPr bwMode="auto">
            <a:xfrm rot="3551169" flipH="1">
              <a:off x="3748" y="1289"/>
              <a:ext cx="0" cy="47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389" name="Freeform 349"/>
            <p:cNvSpPr>
              <a:spLocks/>
            </p:cNvSpPr>
            <p:nvPr/>
          </p:nvSpPr>
          <p:spPr bwMode="auto">
            <a:xfrm rot="3989412">
              <a:off x="3801" y="1238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711" name="Group 350"/>
          <p:cNvGrpSpPr>
            <a:grpSpLocks/>
          </p:cNvGrpSpPr>
          <p:nvPr/>
        </p:nvGrpSpPr>
        <p:grpSpPr bwMode="auto">
          <a:xfrm>
            <a:off x="5746750" y="2881313"/>
            <a:ext cx="633413" cy="366712"/>
            <a:chOff x="3693" y="1130"/>
            <a:chExt cx="399" cy="231"/>
          </a:xfrm>
        </p:grpSpPr>
        <p:sp>
          <p:nvSpPr>
            <p:cNvPr id="87391" name="Line 351"/>
            <p:cNvSpPr>
              <a:spLocks noChangeShapeType="1"/>
            </p:cNvSpPr>
            <p:nvPr/>
          </p:nvSpPr>
          <p:spPr bwMode="auto">
            <a:xfrm rot="2803607" flipV="1">
              <a:off x="3980" y="1037"/>
              <a:ext cx="10" cy="215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392" name="Oval 352"/>
            <p:cNvSpPr>
              <a:spLocks noChangeArrowheads="1"/>
            </p:cNvSpPr>
            <p:nvPr/>
          </p:nvSpPr>
          <p:spPr bwMode="auto">
            <a:xfrm rot="2803607">
              <a:off x="3765" y="1125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393" name="Line 353"/>
            <p:cNvSpPr>
              <a:spLocks noChangeShapeType="1"/>
            </p:cNvSpPr>
            <p:nvPr/>
          </p:nvSpPr>
          <p:spPr bwMode="auto">
            <a:xfrm rot="2803607" flipH="1" flipV="1">
              <a:off x="3743" y="1309"/>
              <a:ext cx="2" cy="10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394" name="Freeform 354"/>
            <p:cNvSpPr>
              <a:spLocks/>
            </p:cNvSpPr>
            <p:nvPr/>
          </p:nvSpPr>
          <p:spPr bwMode="auto">
            <a:xfrm rot="3241850">
              <a:off x="3801" y="1244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040" name="Group 355"/>
          <p:cNvGrpSpPr>
            <a:grpSpLocks/>
          </p:cNvGrpSpPr>
          <p:nvPr/>
        </p:nvGrpSpPr>
        <p:grpSpPr bwMode="auto">
          <a:xfrm>
            <a:off x="5808663" y="2617788"/>
            <a:ext cx="428625" cy="839787"/>
            <a:chOff x="3732" y="964"/>
            <a:chExt cx="270" cy="529"/>
          </a:xfrm>
        </p:grpSpPr>
        <p:sp>
          <p:nvSpPr>
            <p:cNvPr id="87396" name="Line 356"/>
            <p:cNvSpPr>
              <a:spLocks noChangeShapeType="1"/>
            </p:cNvSpPr>
            <p:nvPr/>
          </p:nvSpPr>
          <p:spPr bwMode="auto">
            <a:xfrm rot="2357997" flipV="1">
              <a:off x="3985" y="964"/>
              <a:ext cx="17" cy="287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397" name="Oval 357"/>
            <p:cNvSpPr>
              <a:spLocks noChangeArrowheads="1"/>
            </p:cNvSpPr>
            <p:nvPr/>
          </p:nvSpPr>
          <p:spPr bwMode="auto">
            <a:xfrm rot="2357997">
              <a:off x="3762" y="1127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398" name="Line 358"/>
            <p:cNvSpPr>
              <a:spLocks noChangeShapeType="1"/>
            </p:cNvSpPr>
            <p:nvPr/>
          </p:nvSpPr>
          <p:spPr bwMode="auto">
            <a:xfrm rot="2357997" flipH="1" flipV="1">
              <a:off x="3732" y="1319"/>
              <a:ext cx="3" cy="174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399" name="Freeform 359"/>
            <p:cNvSpPr>
              <a:spLocks/>
            </p:cNvSpPr>
            <p:nvPr/>
          </p:nvSpPr>
          <p:spPr bwMode="auto">
            <a:xfrm rot="2796240">
              <a:off x="3801" y="1248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041" name="Group 360"/>
          <p:cNvGrpSpPr>
            <a:grpSpLocks/>
          </p:cNvGrpSpPr>
          <p:nvPr/>
        </p:nvGrpSpPr>
        <p:grpSpPr bwMode="auto">
          <a:xfrm rot="-269708">
            <a:off x="5745163" y="2517775"/>
            <a:ext cx="565150" cy="1008063"/>
            <a:chOff x="3692" y="901"/>
            <a:chExt cx="356" cy="635"/>
          </a:xfrm>
        </p:grpSpPr>
        <p:sp>
          <p:nvSpPr>
            <p:cNvPr id="87401" name="Line 361"/>
            <p:cNvSpPr>
              <a:spLocks noChangeShapeType="1"/>
            </p:cNvSpPr>
            <p:nvPr/>
          </p:nvSpPr>
          <p:spPr bwMode="auto">
            <a:xfrm rot="2642742" flipV="1">
              <a:off x="4022" y="901"/>
              <a:ext cx="26" cy="376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402" name="Oval 362"/>
            <p:cNvSpPr>
              <a:spLocks noChangeArrowheads="1"/>
            </p:cNvSpPr>
            <p:nvPr/>
          </p:nvSpPr>
          <p:spPr bwMode="auto">
            <a:xfrm rot="2642742">
              <a:off x="3758" y="1128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403" name="Line 363"/>
            <p:cNvSpPr>
              <a:spLocks noChangeShapeType="1"/>
            </p:cNvSpPr>
            <p:nvPr/>
          </p:nvSpPr>
          <p:spPr bwMode="auto">
            <a:xfrm rot="2642742" flipH="1" flipV="1">
              <a:off x="3692" y="1299"/>
              <a:ext cx="6" cy="237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404" name="Freeform 364"/>
            <p:cNvSpPr>
              <a:spLocks/>
            </p:cNvSpPr>
            <p:nvPr/>
          </p:nvSpPr>
          <p:spPr bwMode="auto">
            <a:xfrm rot="3080985">
              <a:off x="3796" y="1248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055" name="Group 365"/>
          <p:cNvGrpSpPr>
            <a:grpSpLocks/>
          </p:cNvGrpSpPr>
          <p:nvPr/>
        </p:nvGrpSpPr>
        <p:grpSpPr bwMode="auto">
          <a:xfrm>
            <a:off x="5726113" y="2468563"/>
            <a:ext cx="608012" cy="1108075"/>
            <a:chOff x="3680" y="870"/>
            <a:chExt cx="383" cy="698"/>
          </a:xfrm>
        </p:grpSpPr>
        <p:sp>
          <p:nvSpPr>
            <p:cNvPr id="87406" name="Line 366"/>
            <p:cNvSpPr>
              <a:spLocks noChangeShapeType="1"/>
            </p:cNvSpPr>
            <p:nvPr/>
          </p:nvSpPr>
          <p:spPr bwMode="auto">
            <a:xfrm rot="2642742" flipV="1">
              <a:off x="4035" y="870"/>
              <a:ext cx="28" cy="413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407" name="Oval 367"/>
            <p:cNvSpPr>
              <a:spLocks noChangeArrowheads="1"/>
            </p:cNvSpPr>
            <p:nvPr/>
          </p:nvSpPr>
          <p:spPr bwMode="auto">
            <a:xfrm rot="2642742">
              <a:off x="3759" y="1129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408" name="Line 368"/>
            <p:cNvSpPr>
              <a:spLocks noChangeShapeType="1"/>
            </p:cNvSpPr>
            <p:nvPr/>
          </p:nvSpPr>
          <p:spPr bwMode="auto">
            <a:xfrm rot="2642742" flipH="1" flipV="1">
              <a:off x="3680" y="1296"/>
              <a:ext cx="11" cy="272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409" name="Freeform 369"/>
            <p:cNvSpPr>
              <a:spLocks/>
            </p:cNvSpPr>
            <p:nvPr/>
          </p:nvSpPr>
          <p:spPr bwMode="auto">
            <a:xfrm rot="3080985">
              <a:off x="3797" y="1249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060" name="Group 370"/>
          <p:cNvGrpSpPr>
            <a:grpSpLocks/>
          </p:cNvGrpSpPr>
          <p:nvPr/>
        </p:nvGrpSpPr>
        <p:grpSpPr bwMode="auto">
          <a:xfrm>
            <a:off x="5434013" y="2803525"/>
            <a:ext cx="1270000" cy="530225"/>
            <a:chOff x="3508" y="1081"/>
            <a:chExt cx="800" cy="334"/>
          </a:xfrm>
        </p:grpSpPr>
        <p:sp>
          <p:nvSpPr>
            <p:cNvPr id="87411" name="Line 371"/>
            <p:cNvSpPr>
              <a:spLocks noChangeShapeType="1"/>
            </p:cNvSpPr>
            <p:nvPr/>
          </p:nvSpPr>
          <p:spPr bwMode="auto">
            <a:xfrm rot="3126480" flipV="1">
              <a:off x="4072" y="878"/>
              <a:ext cx="33" cy="439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412" name="Oval 372"/>
            <p:cNvSpPr>
              <a:spLocks noChangeArrowheads="1"/>
            </p:cNvSpPr>
            <p:nvPr/>
          </p:nvSpPr>
          <p:spPr bwMode="auto">
            <a:xfrm rot="3126480">
              <a:off x="3764" y="1129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413" name="Line 373"/>
            <p:cNvSpPr>
              <a:spLocks noChangeShapeType="1"/>
            </p:cNvSpPr>
            <p:nvPr/>
          </p:nvSpPr>
          <p:spPr bwMode="auto">
            <a:xfrm rot="3126480" flipH="1" flipV="1">
              <a:off x="3651" y="1261"/>
              <a:ext cx="11" cy="297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414" name="Freeform 374"/>
            <p:cNvSpPr>
              <a:spLocks/>
            </p:cNvSpPr>
            <p:nvPr/>
          </p:nvSpPr>
          <p:spPr bwMode="auto">
            <a:xfrm rot="3564723">
              <a:off x="3800" y="1247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065" name="Group 375"/>
          <p:cNvGrpSpPr>
            <a:grpSpLocks/>
          </p:cNvGrpSpPr>
          <p:nvPr/>
        </p:nvGrpSpPr>
        <p:grpSpPr bwMode="auto">
          <a:xfrm rot="3699913">
            <a:off x="7181056" y="1524794"/>
            <a:ext cx="363538" cy="1435100"/>
            <a:chOff x="1689" y="2737"/>
            <a:chExt cx="413" cy="1492"/>
          </a:xfrm>
        </p:grpSpPr>
        <p:sp>
          <p:nvSpPr>
            <p:cNvPr id="87416" name="Line 376"/>
            <p:cNvSpPr>
              <a:spLocks noChangeShapeType="1"/>
            </p:cNvSpPr>
            <p:nvPr/>
          </p:nvSpPr>
          <p:spPr bwMode="auto">
            <a:xfrm flipH="1" flipV="1">
              <a:off x="1891" y="2737"/>
              <a:ext cx="0" cy="68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417" name="Oval 377"/>
            <p:cNvSpPr>
              <a:spLocks noChangeArrowheads="1"/>
            </p:cNvSpPr>
            <p:nvPr/>
          </p:nvSpPr>
          <p:spPr bwMode="auto">
            <a:xfrm>
              <a:off x="1689" y="3292"/>
              <a:ext cx="413" cy="394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418" name="Line 378"/>
            <p:cNvSpPr>
              <a:spLocks noChangeShapeType="1"/>
            </p:cNvSpPr>
            <p:nvPr/>
          </p:nvSpPr>
          <p:spPr bwMode="auto">
            <a:xfrm>
              <a:off x="1891" y="3686"/>
              <a:ext cx="0" cy="543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419" name="Freeform 379"/>
            <p:cNvSpPr>
              <a:spLocks/>
            </p:cNvSpPr>
            <p:nvPr/>
          </p:nvSpPr>
          <p:spPr bwMode="auto">
            <a:xfrm rot="438243">
              <a:off x="1781" y="3494"/>
              <a:ext cx="228" cy="5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070" name="Group 380"/>
          <p:cNvGrpSpPr>
            <a:grpSpLocks/>
          </p:cNvGrpSpPr>
          <p:nvPr/>
        </p:nvGrpSpPr>
        <p:grpSpPr bwMode="auto">
          <a:xfrm rot="4227654">
            <a:off x="7179469" y="1521619"/>
            <a:ext cx="363538" cy="1435100"/>
            <a:chOff x="1689" y="2737"/>
            <a:chExt cx="413" cy="1492"/>
          </a:xfrm>
        </p:grpSpPr>
        <p:sp>
          <p:nvSpPr>
            <p:cNvPr id="87421" name="Line 381"/>
            <p:cNvSpPr>
              <a:spLocks noChangeShapeType="1"/>
            </p:cNvSpPr>
            <p:nvPr/>
          </p:nvSpPr>
          <p:spPr bwMode="auto">
            <a:xfrm flipH="1" flipV="1">
              <a:off x="1891" y="2737"/>
              <a:ext cx="0" cy="68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422" name="Oval 382"/>
            <p:cNvSpPr>
              <a:spLocks noChangeArrowheads="1"/>
            </p:cNvSpPr>
            <p:nvPr/>
          </p:nvSpPr>
          <p:spPr bwMode="auto">
            <a:xfrm>
              <a:off x="1689" y="3292"/>
              <a:ext cx="413" cy="394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423" name="Line 383"/>
            <p:cNvSpPr>
              <a:spLocks noChangeShapeType="1"/>
            </p:cNvSpPr>
            <p:nvPr/>
          </p:nvSpPr>
          <p:spPr bwMode="auto">
            <a:xfrm>
              <a:off x="1891" y="3686"/>
              <a:ext cx="0" cy="543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424" name="Freeform 384"/>
            <p:cNvSpPr>
              <a:spLocks/>
            </p:cNvSpPr>
            <p:nvPr/>
          </p:nvSpPr>
          <p:spPr bwMode="auto">
            <a:xfrm rot="438243">
              <a:off x="1781" y="3494"/>
              <a:ext cx="228" cy="5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075" name="Group 385"/>
          <p:cNvGrpSpPr>
            <a:grpSpLocks/>
          </p:cNvGrpSpPr>
          <p:nvPr/>
        </p:nvGrpSpPr>
        <p:grpSpPr bwMode="auto">
          <a:xfrm>
            <a:off x="6653213" y="2063750"/>
            <a:ext cx="1387475" cy="363538"/>
            <a:chOff x="3449" y="1127"/>
            <a:chExt cx="874" cy="229"/>
          </a:xfrm>
        </p:grpSpPr>
        <p:sp>
          <p:nvSpPr>
            <p:cNvPr id="87426" name="Line 386"/>
            <p:cNvSpPr>
              <a:spLocks noChangeShapeType="1"/>
            </p:cNvSpPr>
            <p:nvPr/>
          </p:nvSpPr>
          <p:spPr bwMode="auto">
            <a:xfrm rot="4780215" flipH="1" flipV="1">
              <a:off x="4123" y="996"/>
              <a:ext cx="0" cy="40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427" name="Oval 387"/>
            <p:cNvSpPr>
              <a:spLocks noChangeArrowheads="1"/>
            </p:cNvSpPr>
            <p:nvPr/>
          </p:nvSpPr>
          <p:spPr bwMode="auto">
            <a:xfrm rot="4780215">
              <a:off x="3771" y="1122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428" name="Line 388"/>
            <p:cNvSpPr>
              <a:spLocks noChangeShapeType="1"/>
            </p:cNvSpPr>
            <p:nvPr/>
          </p:nvSpPr>
          <p:spPr bwMode="auto">
            <a:xfrm rot="4780215">
              <a:off x="3609" y="1129"/>
              <a:ext cx="1" cy="32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429" name="Freeform 389"/>
            <p:cNvSpPr>
              <a:spLocks/>
            </p:cNvSpPr>
            <p:nvPr/>
          </p:nvSpPr>
          <p:spPr bwMode="auto">
            <a:xfrm rot="5218458">
              <a:off x="3804" y="1229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080" name="Group 390"/>
          <p:cNvGrpSpPr>
            <a:grpSpLocks/>
          </p:cNvGrpSpPr>
          <p:nvPr/>
        </p:nvGrpSpPr>
        <p:grpSpPr bwMode="auto">
          <a:xfrm rot="690289">
            <a:off x="6654800" y="2070100"/>
            <a:ext cx="1387475" cy="363538"/>
            <a:chOff x="3449" y="1127"/>
            <a:chExt cx="874" cy="229"/>
          </a:xfrm>
        </p:grpSpPr>
        <p:sp>
          <p:nvSpPr>
            <p:cNvPr id="87431" name="Line 391"/>
            <p:cNvSpPr>
              <a:spLocks noChangeShapeType="1"/>
            </p:cNvSpPr>
            <p:nvPr/>
          </p:nvSpPr>
          <p:spPr bwMode="auto">
            <a:xfrm rot="4780215" flipH="1" flipV="1">
              <a:off x="4123" y="996"/>
              <a:ext cx="0" cy="40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432" name="Oval 392"/>
            <p:cNvSpPr>
              <a:spLocks noChangeArrowheads="1"/>
            </p:cNvSpPr>
            <p:nvPr/>
          </p:nvSpPr>
          <p:spPr bwMode="auto">
            <a:xfrm rot="4780215">
              <a:off x="3771" y="1122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433" name="Line 393"/>
            <p:cNvSpPr>
              <a:spLocks noChangeShapeType="1"/>
            </p:cNvSpPr>
            <p:nvPr/>
          </p:nvSpPr>
          <p:spPr bwMode="auto">
            <a:xfrm rot="4780215">
              <a:off x="3609" y="1129"/>
              <a:ext cx="1" cy="32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434" name="Freeform 394"/>
            <p:cNvSpPr>
              <a:spLocks/>
            </p:cNvSpPr>
            <p:nvPr/>
          </p:nvSpPr>
          <p:spPr bwMode="auto">
            <a:xfrm rot="5218458">
              <a:off x="3804" y="1229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085" name="Group 395"/>
          <p:cNvGrpSpPr>
            <a:grpSpLocks/>
          </p:cNvGrpSpPr>
          <p:nvPr/>
        </p:nvGrpSpPr>
        <p:grpSpPr bwMode="auto">
          <a:xfrm>
            <a:off x="6646863" y="2062163"/>
            <a:ext cx="1411287" cy="363537"/>
            <a:chOff x="3445" y="1126"/>
            <a:chExt cx="889" cy="229"/>
          </a:xfrm>
        </p:grpSpPr>
        <p:sp>
          <p:nvSpPr>
            <p:cNvPr id="87436" name="Line 396"/>
            <p:cNvSpPr>
              <a:spLocks noChangeShapeType="1"/>
            </p:cNvSpPr>
            <p:nvPr/>
          </p:nvSpPr>
          <p:spPr bwMode="auto">
            <a:xfrm rot="6219012" flipH="1" flipV="1">
              <a:off x="4128" y="1090"/>
              <a:ext cx="0" cy="412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437" name="Oval 397"/>
            <p:cNvSpPr>
              <a:spLocks noChangeArrowheads="1"/>
            </p:cNvSpPr>
            <p:nvPr/>
          </p:nvSpPr>
          <p:spPr bwMode="auto">
            <a:xfrm rot="6219012">
              <a:off x="3773" y="1121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438" name="Line 398"/>
            <p:cNvSpPr>
              <a:spLocks noChangeShapeType="1"/>
            </p:cNvSpPr>
            <p:nvPr/>
          </p:nvSpPr>
          <p:spPr bwMode="auto">
            <a:xfrm rot="6219012" flipV="1">
              <a:off x="3610" y="1003"/>
              <a:ext cx="1" cy="33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439" name="Freeform 399"/>
            <p:cNvSpPr>
              <a:spLocks/>
            </p:cNvSpPr>
            <p:nvPr/>
          </p:nvSpPr>
          <p:spPr bwMode="auto">
            <a:xfrm rot="6657254">
              <a:off x="3806" y="1220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090" name="Group 400"/>
          <p:cNvGrpSpPr>
            <a:grpSpLocks/>
          </p:cNvGrpSpPr>
          <p:nvPr/>
        </p:nvGrpSpPr>
        <p:grpSpPr bwMode="auto">
          <a:xfrm>
            <a:off x="6665913" y="2020888"/>
            <a:ext cx="1376362" cy="400050"/>
            <a:chOff x="3457" y="1100"/>
            <a:chExt cx="867" cy="252"/>
          </a:xfrm>
        </p:grpSpPr>
        <p:sp>
          <p:nvSpPr>
            <p:cNvPr id="87441" name="Line 401"/>
            <p:cNvSpPr>
              <a:spLocks noChangeShapeType="1"/>
            </p:cNvSpPr>
            <p:nvPr/>
          </p:nvSpPr>
          <p:spPr bwMode="auto">
            <a:xfrm rot="7033064" flipH="1" flipV="1">
              <a:off x="4111" y="1138"/>
              <a:ext cx="1" cy="425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442" name="Oval 402"/>
            <p:cNvSpPr>
              <a:spLocks noChangeArrowheads="1"/>
            </p:cNvSpPr>
            <p:nvPr/>
          </p:nvSpPr>
          <p:spPr bwMode="auto">
            <a:xfrm rot="7033064">
              <a:off x="3771" y="1118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443" name="Line 403"/>
            <p:cNvSpPr>
              <a:spLocks noChangeShapeType="1"/>
            </p:cNvSpPr>
            <p:nvPr/>
          </p:nvSpPr>
          <p:spPr bwMode="auto">
            <a:xfrm rot="7033064" flipV="1">
              <a:off x="3628" y="929"/>
              <a:ext cx="0" cy="34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444" name="Freeform 404"/>
            <p:cNvSpPr>
              <a:spLocks/>
            </p:cNvSpPr>
            <p:nvPr/>
          </p:nvSpPr>
          <p:spPr bwMode="auto">
            <a:xfrm rot="7471306">
              <a:off x="3805" y="1213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095" name="Group 405"/>
          <p:cNvGrpSpPr>
            <a:grpSpLocks/>
          </p:cNvGrpSpPr>
          <p:nvPr/>
        </p:nvGrpSpPr>
        <p:grpSpPr bwMode="auto">
          <a:xfrm>
            <a:off x="6710363" y="1927225"/>
            <a:ext cx="1293812" cy="577850"/>
            <a:chOff x="3485" y="1038"/>
            <a:chExt cx="815" cy="364"/>
          </a:xfrm>
        </p:grpSpPr>
        <p:sp>
          <p:nvSpPr>
            <p:cNvPr id="87446" name="Line 406"/>
            <p:cNvSpPr>
              <a:spLocks noChangeShapeType="1"/>
            </p:cNvSpPr>
            <p:nvPr/>
          </p:nvSpPr>
          <p:spPr bwMode="auto">
            <a:xfrm rot="7829810" flipH="1" flipV="1">
              <a:off x="4081" y="1183"/>
              <a:ext cx="1" cy="437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447" name="Oval 407"/>
            <p:cNvSpPr>
              <a:spLocks noChangeArrowheads="1"/>
            </p:cNvSpPr>
            <p:nvPr/>
          </p:nvSpPr>
          <p:spPr bwMode="auto">
            <a:xfrm rot="7829810">
              <a:off x="3769" y="1117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448" name="Line 408"/>
            <p:cNvSpPr>
              <a:spLocks noChangeShapeType="1"/>
            </p:cNvSpPr>
            <p:nvPr/>
          </p:nvSpPr>
          <p:spPr bwMode="auto">
            <a:xfrm rot="7829810" flipV="1">
              <a:off x="3659" y="864"/>
              <a:ext cx="1" cy="35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449" name="Freeform 409"/>
            <p:cNvSpPr>
              <a:spLocks/>
            </p:cNvSpPr>
            <p:nvPr/>
          </p:nvSpPr>
          <p:spPr bwMode="auto">
            <a:xfrm rot="8268053">
              <a:off x="3805" y="1208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100" name="Group 410"/>
          <p:cNvGrpSpPr>
            <a:grpSpLocks/>
          </p:cNvGrpSpPr>
          <p:nvPr/>
        </p:nvGrpSpPr>
        <p:grpSpPr bwMode="auto">
          <a:xfrm>
            <a:off x="7161213" y="1916113"/>
            <a:ext cx="379412" cy="701675"/>
            <a:chOff x="3760" y="1034"/>
            <a:chExt cx="239" cy="442"/>
          </a:xfrm>
        </p:grpSpPr>
        <p:sp>
          <p:nvSpPr>
            <p:cNvPr id="87451" name="Line 411"/>
            <p:cNvSpPr>
              <a:spLocks noChangeShapeType="1"/>
            </p:cNvSpPr>
            <p:nvPr/>
          </p:nvSpPr>
          <p:spPr bwMode="auto">
            <a:xfrm rot="8248957" flipV="1">
              <a:off x="3988" y="1233"/>
              <a:ext cx="7" cy="243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452" name="Oval 412"/>
            <p:cNvSpPr>
              <a:spLocks noChangeArrowheads="1"/>
            </p:cNvSpPr>
            <p:nvPr/>
          </p:nvSpPr>
          <p:spPr bwMode="auto">
            <a:xfrm rot="8248957">
              <a:off x="3770" y="1116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453" name="Line 413"/>
            <p:cNvSpPr>
              <a:spLocks noChangeShapeType="1"/>
            </p:cNvSpPr>
            <p:nvPr/>
          </p:nvSpPr>
          <p:spPr bwMode="auto">
            <a:xfrm rot="8248957" flipH="1" flipV="1">
              <a:off x="3760" y="1034"/>
              <a:ext cx="1" cy="124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454" name="Freeform 414"/>
            <p:cNvSpPr>
              <a:spLocks/>
            </p:cNvSpPr>
            <p:nvPr/>
          </p:nvSpPr>
          <p:spPr bwMode="auto">
            <a:xfrm rot="8687200">
              <a:off x="3808" y="1205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105" name="Group 415"/>
          <p:cNvGrpSpPr>
            <a:grpSpLocks/>
          </p:cNvGrpSpPr>
          <p:nvPr/>
        </p:nvGrpSpPr>
        <p:grpSpPr bwMode="auto">
          <a:xfrm>
            <a:off x="7100888" y="1700213"/>
            <a:ext cx="436562" cy="1022350"/>
            <a:chOff x="3731" y="898"/>
            <a:chExt cx="275" cy="644"/>
          </a:xfrm>
        </p:grpSpPr>
        <p:sp>
          <p:nvSpPr>
            <p:cNvPr id="87456" name="Line 416"/>
            <p:cNvSpPr>
              <a:spLocks noChangeShapeType="1"/>
            </p:cNvSpPr>
            <p:nvPr/>
          </p:nvSpPr>
          <p:spPr bwMode="auto">
            <a:xfrm rot="8554973" flipH="1" flipV="1">
              <a:off x="4003" y="1234"/>
              <a:ext cx="3" cy="308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457" name="Oval 417"/>
            <p:cNvSpPr>
              <a:spLocks noChangeArrowheads="1"/>
            </p:cNvSpPr>
            <p:nvPr/>
          </p:nvSpPr>
          <p:spPr bwMode="auto">
            <a:xfrm rot="8554973">
              <a:off x="3770" y="1118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458" name="Line 418"/>
            <p:cNvSpPr>
              <a:spLocks noChangeShapeType="1"/>
            </p:cNvSpPr>
            <p:nvPr/>
          </p:nvSpPr>
          <p:spPr bwMode="auto">
            <a:xfrm rot="8554973" flipV="1">
              <a:off x="3731" y="898"/>
              <a:ext cx="12" cy="26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459" name="Freeform 419"/>
            <p:cNvSpPr>
              <a:spLocks/>
            </p:cNvSpPr>
            <p:nvPr/>
          </p:nvSpPr>
          <p:spPr bwMode="auto">
            <a:xfrm rot="8993216">
              <a:off x="3809" y="1206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110" name="Group 420"/>
          <p:cNvGrpSpPr>
            <a:grpSpLocks/>
          </p:cNvGrpSpPr>
          <p:nvPr/>
        </p:nvGrpSpPr>
        <p:grpSpPr bwMode="auto">
          <a:xfrm>
            <a:off x="7029450" y="1625600"/>
            <a:ext cx="593725" cy="1206500"/>
            <a:chOff x="3689" y="851"/>
            <a:chExt cx="374" cy="760"/>
          </a:xfrm>
        </p:grpSpPr>
        <p:sp>
          <p:nvSpPr>
            <p:cNvPr id="87461" name="Line 421"/>
            <p:cNvSpPr>
              <a:spLocks noChangeShapeType="1"/>
            </p:cNvSpPr>
            <p:nvPr/>
          </p:nvSpPr>
          <p:spPr bwMode="auto">
            <a:xfrm rot="8148730" flipV="1">
              <a:off x="4060" y="1204"/>
              <a:ext cx="3" cy="407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462" name="Oval 422"/>
            <p:cNvSpPr>
              <a:spLocks noChangeArrowheads="1"/>
            </p:cNvSpPr>
            <p:nvPr/>
          </p:nvSpPr>
          <p:spPr bwMode="auto">
            <a:xfrm rot="8148730">
              <a:off x="3779" y="1116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463" name="Line 423"/>
            <p:cNvSpPr>
              <a:spLocks noChangeShapeType="1"/>
            </p:cNvSpPr>
            <p:nvPr/>
          </p:nvSpPr>
          <p:spPr bwMode="auto">
            <a:xfrm rot="8148730" flipV="1">
              <a:off x="3689" y="851"/>
              <a:ext cx="14" cy="334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464" name="Freeform 424"/>
            <p:cNvSpPr>
              <a:spLocks/>
            </p:cNvSpPr>
            <p:nvPr/>
          </p:nvSpPr>
          <p:spPr bwMode="auto">
            <a:xfrm rot="8586973">
              <a:off x="3816" y="1206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115" name="Group 425"/>
          <p:cNvGrpSpPr>
            <a:grpSpLocks/>
          </p:cNvGrpSpPr>
          <p:nvPr/>
        </p:nvGrpSpPr>
        <p:grpSpPr bwMode="auto">
          <a:xfrm>
            <a:off x="7108825" y="2054225"/>
            <a:ext cx="517525" cy="363538"/>
            <a:chOff x="3727" y="1121"/>
            <a:chExt cx="326" cy="229"/>
          </a:xfrm>
        </p:grpSpPr>
        <p:sp>
          <p:nvSpPr>
            <p:cNvPr id="87466" name="Line 426"/>
            <p:cNvSpPr>
              <a:spLocks noChangeShapeType="1"/>
            </p:cNvSpPr>
            <p:nvPr/>
          </p:nvSpPr>
          <p:spPr bwMode="auto">
            <a:xfrm rot="7123990" flipV="1">
              <a:off x="3975" y="1215"/>
              <a:ext cx="6" cy="15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467" name="Oval 427"/>
            <p:cNvSpPr>
              <a:spLocks noChangeArrowheads="1"/>
            </p:cNvSpPr>
            <p:nvPr/>
          </p:nvSpPr>
          <p:spPr bwMode="auto">
            <a:xfrm rot="7123990">
              <a:off x="3764" y="1116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468" name="Line 428"/>
            <p:cNvSpPr>
              <a:spLocks noChangeShapeType="1"/>
            </p:cNvSpPr>
            <p:nvPr/>
          </p:nvSpPr>
          <p:spPr bwMode="auto">
            <a:xfrm rot="7123990" flipH="1">
              <a:off x="3750" y="1136"/>
              <a:ext cx="1" cy="47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469" name="Freeform 429"/>
            <p:cNvSpPr>
              <a:spLocks/>
            </p:cNvSpPr>
            <p:nvPr/>
          </p:nvSpPr>
          <p:spPr bwMode="auto">
            <a:xfrm rot="7562233">
              <a:off x="3798" y="1210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120" name="Group 430"/>
          <p:cNvGrpSpPr>
            <a:grpSpLocks/>
          </p:cNvGrpSpPr>
          <p:nvPr/>
        </p:nvGrpSpPr>
        <p:grpSpPr bwMode="auto">
          <a:xfrm>
            <a:off x="7100888" y="2063750"/>
            <a:ext cx="508000" cy="363538"/>
            <a:chOff x="3722" y="1127"/>
            <a:chExt cx="320" cy="229"/>
          </a:xfrm>
        </p:grpSpPr>
        <p:sp>
          <p:nvSpPr>
            <p:cNvPr id="87471" name="Line 431"/>
            <p:cNvSpPr>
              <a:spLocks noChangeShapeType="1"/>
            </p:cNvSpPr>
            <p:nvPr/>
          </p:nvSpPr>
          <p:spPr bwMode="auto">
            <a:xfrm rot="5383606" flipV="1">
              <a:off x="3978" y="1179"/>
              <a:ext cx="5" cy="123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472" name="Oval 432"/>
            <p:cNvSpPr>
              <a:spLocks noChangeArrowheads="1"/>
            </p:cNvSpPr>
            <p:nvPr/>
          </p:nvSpPr>
          <p:spPr bwMode="auto">
            <a:xfrm rot="5383606">
              <a:off x="3766" y="1122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473" name="Line 433"/>
            <p:cNvSpPr>
              <a:spLocks noChangeShapeType="1"/>
            </p:cNvSpPr>
            <p:nvPr/>
          </p:nvSpPr>
          <p:spPr bwMode="auto">
            <a:xfrm rot="5383606" flipH="1">
              <a:off x="3736" y="1218"/>
              <a:ext cx="4" cy="32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474" name="Freeform 434"/>
            <p:cNvSpPr>
              <a:spLocks/>
            </p:cNvSpPr>
            <p:nvPr/>
          </p:nvSpPr>
          <p:spPr bwMode="auto">
            <a:xfrm rot="5821848">
              <a:off x="3797" y="1226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125" name="Group 435"/>
          <p:cNvGrpSpPr>
            <a:grpSpLocks/>
          </p:cNvGrpSpPr>
          <p:nvPr/>
        </p:nvGrpSpPr>
        <p:grpSpPr bwMode="auto">
          <a:xfrm>
            <a:off x="7104063" y="2065338"/>
            <a:ext cx="525462" cy="363537"/>
            <a:chOff x="3724" y="1128"/>
            <a:chExt cx="331" cy="229"/>
          </a:xfrm>
        </p:grpSpPr>
        <p:sp>
          <p:nvSpPr>
            <p:cNvPr id="87476" name="Line 436"/>
            <p:cNvSpPr>
              <a:spLocks noChangeShapeType="1"/>
            </p:cNvSpPr>
            <p:nvPr/>
          </p:nvSpPr>
          <p:spPr bwMode="auto">
            <a:xfrm rot="3551169" flipV="1">
              <a:off x="3975" y="1108"/>
              <a:ext cx="8" cy="152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477" name="Oval 437"/>
            <p:cNvSpPr>
              <a:spLocks noChangeArrowheads="1"/>
            </p:cNvSpPr>
            <p:nvPr/>
          </p:nvSpPr>
          <p:spPr bwMode="auto">
            <a:xfrm rot="3551169">
              <a:off x="3767" y="1123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478" name="Line 438"/>
            <p:cNvSpPr>
              <a:spLocks noChangeShapeType="1"/>
            </p:cNvSpPr>
            <p:nvPr/>
          </p:nvSpPr>
          <p:spPr bwMode="auto">
            <a:xfrm rot="3551169" flipH="1">
              <a:off x="3748" y="1289"/>
              <a:ext cx="0" cy="47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479" name="Freeform 439"/>
            <p:cNvSpPr>
              <a:spLocks/>
            </p:cNvSpPr>
            <p:nvPr/>
          </p:nvSpPr>
          <p:spPr bwMode="auto">
            <a:xfrm rot="3989412">
              <a:off x="3801" y="1238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130" name="Group 440"/>
          <p:cNvGrpSpPr>
            <a:grpSpLocks/>
          </p:cNvGrpSpPr>
          <p:nvPr/>
        </p:nvGrpSpPr>
        <p:grpSpPr bwMode="auto">
          <a:xfrm>
            <a:off x="7054850" y="2068513"/>
            <a:ext cx="633413" cy="366712"/>
            <a:chOff x="3693" y="1130"/>
            <a:chExt cx="399" cy="231"/>
          </a:xfrm>
        </p:grpSpPr>
        <p:sp>
          <p:nvSpPr>
            <p:cNvPr id="87481" name="Line 441"/>
            <p:cNvSpPr>
              <a:spLocks noChangeShapeType="1"/>
            </p:cNvSpPr>
            <p:nvPr/>
          </p:nvSpPr>
          <p:spPr bwMode="auto">
            <a:xfrm rot="2803607" flipV="1">
              <a:off x="3980" y="1037"/>
              <a:ext cx="10" cy="215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482" name="Oval 442"/>
            <p:cNvSpPr>
              <a:spLocks noChangeArrowheads="1"/>
            </p:cNvSpPr>
            <p:nvPr/>
          </p:nvSpPr>
          <p:spPr bwMode="auto">
            <a:xfrm rot="2803607">
              <a:off x="3765" y="1125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483" name="Line 443"/>
            <p:cNvSpPr>
              <a:spLocks noChangeShapeType="1"/>
            </p:cNvSpPr>
            <p:nvPr/>
          </p:nvSpPr>
          <p:spPr bwMode="auto">
            <a:xfrm rot="2803607" flipH="1" flipV="1">
              <a:off x="3743" y="1309"/>
              <a:ext cx="2" cy="10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484" name="Freeform 444"/>
            <p:cNvSpPr>
              <a:spLocks/>
            </p:cNvSpPr>
            <p:nvPr/>
          </p:nvSpPr>
          <p:spPr bwMode="auto">
            <a:xfrm rot="3241850">
              <a:off x="3801" y="1244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135" name="Group 445"/>
          <p:cNvGrpSpPr>
            <a:grpSpLocks/>
          </p:cNvGrpSpPr>
          <p:nvPr/>
        </p:nvGrpSpPr>
        <p:grpSpPr bwMode="auto">
          <a:xfrm>
            <a:off x="7116763" y="1804988"/>
            <a:ext cx="428625" cy="839787"/>
            <a:chOff x="3732" y="964"/>
            <a:chExt cx="270" cy="529"/>
          </a:xfrm>
        </p:grpSpPr>
        <p:sp>
          <p:nvSpPr>
            <p:cNvPr id="87486" name="Line 446"/>
            <p:cNvSpPr>
              <a:spLocks noChangeShapeType="1"/>
            </p:cNvSpPr>
            <p:nvPr/>
          </p:nvSpPr>
          <p:spPr bwMode="auto">
            <a:xfrm rot="2357997" flipV="1">
              <a:off x="3985" y="964"/>
              <a:ext cx="17" cy="287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487" name="Oval 447"/>
            <p:cNvSpPr>
              <a:spLocks noChangeArrowheads="1"/>
            </p:cNvSpPr>
            <p:nvPr/>
          </p:nvSpPr>
          <p:spPr bwMode="auto">
            <a:xfrm rot="2357997">
              <a:off x="3762" y="1127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488" name="Line 448"/>
            <p:cNvSpPr>
              <a:spLocks noChangeShapeType="1"/>
            </p:cNvSpPr>
            <p:nvPr/>
          </p:nvSpPr>
          <p:spPr bwMode="auto">
            <a:xfrm rot="2357997" flipH="1" flipV="1">
              <a:off x="3732" y="1319"/>
              <a:ext cx="3" cy="174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489" name="Freeform 449"/>
            <p:cNvSpPr>
              <a:spLocks/>
            </p:cNvSpPr>
            <p:nvPr/>
          </p:nvSpPr>
          <p:spPr bwMode="auto">
            <a:xfrm rot="2796240">
              <a:off x="3801" y="1248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140" name="Group 450"/>
          <p:cNvGrpSpPr>
            <a:grpSpLocks/>
          </p:cNvGrpSpPr>
          <p:nvPr/>
        </p:nvGrpSpPr>
        <p:grpSpPr bwMode="auto">
          <a:xfrm rot="-269708">
            <a:off x="7053263" y="1704975"/>
            <a:ext cx="565150" cy="1008063"/>
            <a:chOff x="3692" y="901"/>
            <a:chExt cx="356" cy="635"/>
          </a:xfrm>
        </p:grpSpPr>
        <p:sp>
          <p:nvSpPr>
            <p:cNvPr id="87491" name="Line 451"/>
            <p:cNvSpPr>
              <a:spLocks noChangeShapeType="1"/>
            </p:cNvSpPr>
            <p:nvPr/>
          </p:nvSpPr>
          <p:spPr bwMode="auto">
            <a:xfrm rot="2642742" flipV="1">
              <a:off x="4022" y="901"/>
              <a:ext cx="26" cy="376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492" name="Oval 452"/>
            <p:cNvSpPr>
              <a:spLocks noChangeArrowheads="1"/>
            </p:cNvSpPr>
            <p:nvPr/>
          </p:nvSpPr>
          <p:spPr bwMode="auto">
            <a:xfrm rot="2642742">
              <a:off x="3758" y="1128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493" name="Line 453"/>
            <p:cNvSpPr>
              <a:spLocks noChangeShapeType="1"/>
            </p:cNvSpPr>
            <p:nvPr/>
          </p:nvSpPr>
          <p:spPr bwMode="auto">
            <a:xfrm rot="2642742" flipH="1" flipV="1">
              <a:off x="3692" y="1299"/>
              <a:ext cx="6" cy="237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494" name="Freeform 454"/>
            <p:cNvSpPr>
              <a:spLocks/>
            </p:cNvSpPr>
            <p:nvPr/>
          </p:nvSpPr>
          <p:spPr bwMode="auto">
            <a:xfrm rot="3080985">
              <a:off x="3796" y="1248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145" name="Group 455"/>
          <p:cNvGrpSpPr>
            <a:grpSpLocks/>
          </p:cNvGrpSpPr>
          <p:nvPr/>
        </p:nvGrpSpPr>
        <p:grpSpPr bwMode="auto">
          <a:xfrm>
            <a:off x="7034213" y="1655763"/>
            <a:ext cx="608012" cy="1108075"/>
            <a:chOff x="3680" y="870"/>
            <a:chExt cx="383" cy="698"/>
          </a:xfrm>
        </p:grpSpPr>
        <p:sp>
          <p:nvSpPr>
            <p:cNvPr id="87496" name="Line 456"/>
            <p:cNvSpPr>
              <a:spLocks noChangeShapeType="1"/>
            </p:cNvSpPr>
            <p:nvPr/>
          </p:nvSpPr>
          <p:spPr bwMode="auto">
            <a:xfrm rot="2642742" flipV="1">
              <a:off x="4035" y="870"/>
              <a:ext cx="28" cy="413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497" name="Oval 457"/>
            <p:cNvSpPr>
              <a:spLocks noChangeArrowheads="1"/>
            </p:cNvSpPr>
            <p:nvPr/>
          </p:nvSpPr>
          <p:spPr bwMode="auto">
            <a:xfrm rot="2642742">
              <a:off x="3759" y="1129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498" name="Line 458"/>
            <p:cNvSpPr>
              <a:spLocks noChangeShapeType="1"/>
            </p:cNvSpPr>
            <p:nvPr/>
          </p:nvSpPr>
          <p:spPr bwMode="auto">
            <a:xfrm rot="2642742" flipH="1" flipV="1">
              <a:off x="3680" y="1296"/>
              <a:ext cx="11" cy="272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499" name="Freeform 459"/>
            <p:cNvSpPr>
              <a:spLocks/>
            </p:cNvSpPr>
            <p:nvPr/>
          </p:nvSpPr>
          <p:spPr bwMode="auto">
            <a:xfrm rot="3080985">
              <a:off x="3797" y="1249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150" name="Group 460"/>
          <p:cNvGrpSpPr>
            <a:grpSpLocks/>
          </p:cNvGrpSpPr>
          <p:nvPr/>
        </p:nvGrpSpPr>
        <p:grpSpPr bwMode="auto">
          <a:xfrm>
            <a:off x="6742113" y="1990725"/>
            <a:ext cx="1270000" cy="530225"/>
            <a:chOff x="3508" y="1081"/>
            <a:chExt cx="800" cy="334"/>
          </a:xfrm>
        </p:grpSpPr>
        <p:sp>
          <p:nvSpPr>
            <p:cNvPr id="87501" name="Line 461"/>
            <p:cNvSpPr>
              <a:spLocks noChangeShapeType="1"/>
            </p:cNvSpPr>
            <p:nvPr/>
          </p:nvSpPr>
          <p:spPr bwMode="auto">
            <a:xfrm rot="3126480" flipV="1">
              <a:off x="4072" y="878"/>
              <a:ext cx="33" cy="439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502" name="Oval 462"/>
            <p:cNvSpPr>
              <a:spLocks noChangeArrowheads="1"/>
            </p:cNvSpPr>
            <p:nvPr/>
          </p:nvSpPr>
          <p:spPr bwMode="auto">
            <a:xfrm rot="3126480">
              <a:off x="3764" y="1129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503" name="Line 463"/>
            <p:cNvSpPr>
              <a:spLocks noChangeShapeType="1"/>
            </p:cNvSpPr>
            <p:nvPr/>
          </p:nvSpPr>
          <p:spPr bwMode="auto">
            <a:xfrm rot="3126480" flipH="1" flipV="1">
              <a:off x="3651" y="1261"/>
              <a:ext cx="11" cy="297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504" name="Freeform 464"/>
            <p:cNvSpPr>
              <a:spLocks/>
            </p:cNvSpPr>
            <p:nvPr/>
          </p:nvSpPr>
          <p:spPr bwMode="auto">
            <a:xfrm rot="3564723">
              <a:off x="3800" y="1247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87505" name="Oval 465"/>
          <p:cNvSpPr>
            <a:spLocks noChangeArrowheads="1"/>
          </p:cNvSpPr>
          <p:nvPr/>
        </p:nvSpPr>
        <p:spPr bwMode="auto">
          <a:xfrm rot="5400000">
            <a:off x="7312025" y="2022476"/>
            <a:ext cx="1004887" cy="449262"/>
          </a:xfrm>
          <a:prstGeom prst="ellipse">
            <a:avLst/>
          </a:prstGeom>
          <a:noFill/>
          <a:ln w="19050">
            <a:solidFill>
              <a:srgbClr val="FFCC00"/>
            </a:solidFill>
            <a:prstDash val="dash"/>
            <a:round/>
            <a:headEnd/>
            <a:tailEnd type="none" w="sm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7506" name="Oval 466"/>
          <p:cNvSpPr>
            <a:spLocks noChangeArrowheads="1"/>
          </p:cNvSpPr>
          <p:nvPr/>
        </p:nvSpPr>
        <p:spPr bwMode="auto">
          <a:xfrm rot="5400000">
            <a:off x="4540250" y="3111501"/>
            <a:ext cx="1004887" cy="449262"/>
          </a:xfrm>
          <a:prstGeom prst="ellipse">
            <a:avLst/>
          </a:prstGeom>
          <a:noFill/>
          <a:ln w="19050">
            <a:solidFill>
              <a:srgbClr val="FFCC00"/>
            </a:solidFill>
            <a:prstDash val="dash"/>
            <a:round/>
            <a:headEnd/>
            <a:tailEnd type="none" w="sm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7507" name="Oval 467"/>
          <p:cNvSpPr>
            <a:spLocks noChangeArrowheads="1"/>
          </p:cNvSpPr>
          <p:nvPr/>
        </p:nvSpPr>
        <p:spPr bwMode="auto">
          <a:xfrm rot="5400000">
            <a:off x="6003925" y="2835276"/>
            <a:ext cx="1004887" cy="449262"/>
          </a:xfrm>
          <a:prstGeom prst="ellipse">
            <a:avLst/>
          </a:prstGeom>
          <a:noFill/>
          <a:ln w="19050">
            <a:solidFill>
              <a:srgbClr val="FFCC00"/>
            </a:solidFill>
            <a:prstDash val="dash"/>
            <a:round/>
            <a:headEnd/>
            <a:tailEnd type="none" w="sm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7508" name="Oval 468"/>
          <p:cNvSpPr>
            <a:spLocks noChangeArrowheads="1"/>
          </p:cNvSpPr>
          <p:nvPr/>
        </p:nvSpPr>
        <p:spPr bwMode="auto">
          <a:xfrm rot="5400000">
            <a:off x="7096125" y="4029076"/>
            <a:ext cx="1004887" cy="449262"/>
          </a:xfrm>
          <a:prstGeom prst="ellipse">
            <a:avLst/>
          </a:prstGeom>
          <a:noFill/>
          <a:ln w="19050">
            <a:solidFill>
              <a:srgbClr val="FFCC00"/>
            </a:solidFill>
            <a:prstDash val="dash"/>
            <a:round/>
            <a:headEnd/>
            <a:tailEnd type="none" w="sm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7509" name="Oval 469"/>
          <p:cNvSpPr>
            <a:spLocks noChangeArrowheads="1"/>
          </p:cNvSpPr>
          <p:nvPr/>
        </p:nvSpPr>
        <p:spPr bwMode="auto">
          <a:xfrm rot="16200000">
            <a:off x="7723188" y="3100387"/>
            <a:ext cx="1004888" cy="449263"/>
          </a:xfrm>
          <a:prstGeom prst="ellipse">
            <a:avLst/>
          </a:prstGeom>
          <a:noFill/>
          <a:ln w="19050">
            <a:solidFill>
              <a:srgbClr val="FFCC00"/>
            </a:solidFill>
            <a:prstDash val="dash"/>
            <a:round/>
            <a:headEnd/>
            <a:tailEnd type="none" w="sm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7510" name="Oval 470"/>
          <p:cNvSpPr>
            <a:spLocks noChangeArrowheads="1"/>
          </p:cNvSpPr>
          <p:nvPr/>
        </p:nvSpPr>
        <p:spPr bwMode="auto">
          <a:xfrm rot="16200000">
            <a:off x="4551363" y="1743075"/>
            <a:ext cx="1004887" cy="449263"/>
          </a:xfrm>
          <a:prstGeom prst="ellipse">
            <a:avLst/>
          </a:prstGeom>
          <a:noFill/>
          <a:ln w="19050">
            <a:solidFill>
              <a:srgbClr val="FFCC00"/>
            </a:solidFill>
            <a:prstDash val="dash"/>
            <a:round/>
            <a:headEnd/>
            <a:tailEnd type="none" w="sm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87155" name="Group 471"/>
          <p:cNvGrpSpPr>
            <a:grpSpLocks/>
          </p:cNvGrpSpPr>
          <p:nvPr/>
        </p:nvGrpSpPr>
        <p:grpSpPr bwMode="auto">
          <a:xfrm rot="14499913">
            <a:off x="5325269" y="1254919"/>
            <a:ext cx="363538" cy="1435100"/>
            <a:chOff x="1689" y="2737"/>
            <a:chExt cx="413" cy="1492"/>
          </a:xfrm>
        </p:grpSpPr>
        <p:sp>
          <p:nvSpPr>
            <p:cNvPr id="87512" name="Line 472"/>
            <p:cNvSpPr>
              <a:spLocks noChangeShapeType="1"/>
            </p:cNvSpPr>
            <p:nvPr/>
          </p:nvSpPr>
          <p:spPr bwMode="auto">
            <a:xfrm flipH="1" flipV="1">
              <a:off x="1891" y="2737"/>
              <a:ext cx="0" cy="68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513" name="Oval 473"/>
            <p:cNvSpPr>
              <a:spLocks noChangeArrowheads="1"/>
            </p:cNvSpPr>
            <p:nvPr/>
          </p:nvSpPr>
          <p:spPr bwMode="auto">
            <a:xfrm>
              <a:off x="1689" y="3292"/>
              <a:ext cx="413" cy="394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514" name="Line 474"/>
            <p:cNvSpPr>
              <a:spLocks noChangeShapeType="1"/>
            </p:cNvSpPr>
            <p:nvPr/>
          </p:nvSpPr>
          <p:spPr bwMode="auto">
            <a:xfrm>
              <a:off x="1891" y="3686"/>
              <a:ext cx="0" cy="543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515" name="Freeform 475"/>
            <p:cNvSpPr>
              <a:spLocks/>
            </p:cNvSpPr>
            <p:nvPr/>
          </p:nvSpPr>
          <p:spPr bwMode="auto">
            <a:xfrm rot="438243">
              <a:off x="1781" y="3494"/>
              <a:ext cx="228" cy="5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160" name="Group 476"/>
          <p:cNvGrpSpPr>
            <a:grpSpLocks/>
          </p:cNvGrpSpPr>
          <p:nvPr/>
        </p:nvGrpSpPr>
        <p:grpSpPr bwMode="auto">
          <a:xfrm rot="15027654">
            <a:off x="5326856" y="1258094"/>
            <a:ext cx="363538" cy="1435100"/>
            <a:chOff x="1689" y="2737"/>
            <a:chExt cx="413" cy="1492"/>
          </a:xfrm>
        </p:grpSpPr>
        <p:sp>
          <p:nvSpPr>
            <p:cNvPr id="87517" name="Line 477"/>
            <p:cNvSpPr>
              <a:spLocks noChangeShapeType="1"/>
            </p:cNvSpPr>
            <p:nvPr/>
          </p:nvSpPr>
          <p:spPr bwMode="auto">
            <a:xfrm flipH="1" flipV="1">
              <a:off x="1891" y="2737"/>
              <a:ext cx="0" cy="68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518" name="Oval 478"/>
            <p:cNvSpPr>
              <a:spLocks noChangeArrowheads="1"/>
            </p:cNvSpPr>
            <p:nvPr/>
          </p:nvSpPr>
          <p:spPr bwMode="auto">
            <a:xfrm>
              <a:off x="1689" y="3292"/>
              <a:ext cx="413" cy="394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519" name="Line 479"/>
            <p:cNvSpPr>
              <a:spLocks noChangeShapeType="1"/>
            </p:cNvSpPr>
            <p:nvPr/>
          </p:nvSpPr>
          <p:spPr bwMode="auto">
            <a:xfrm>
              <a:off x="1891" y="3686"/>
              <a:ext cx="0" cy="543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520" name="Freeform 480"/>
            <p:cNvSpPr>
              <a:spLocks/>
            </p:cNvSpPr>
            <p:nvPr/>
          </p:nvSpPr>
          <p:spPr bwMode="auto">
            <a:xfrm rot="438243">
              <a:off x="1781" y="3494"/>
              <a:ext cx="228" cy="5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165" name="Group 481"/>
          <p:cNvGrpSpPr>
            <a:grpSpLocks/>
          </p:cNvGrpSpPr>
          <p:nvPr/>
        </p:nvGrpSpPr>
        <p:grpSpPr bwMode="auto">
          <a:xfrm rot="10800000">
            <a:off x="4829175" y="1787525"/>
            <a:ext cx="1387475" cy="363538"/>
            <a:chOff x="3449" y="1127"/>
            <a:chExt cx="874" cy="229"/>
          </a:xfrm>
        </p:grpSpPr>
        <p:sp>
          <p:nvSpPr>
            <p:cNvPr id="87522" name="Line 482"/>
            <p:cNvSpPr>
              <a:spLocks noChangeShapeType="1"/>
            </p:cNvSpPr>
            <p:nvPr/>
          </p:nvSpPr>
          <p:spPr bwMode="auto">
            <a:xfrm rot="4780215" flipH="1" flipV="1">
              <a:off x="4123" y="996"/>
              <a:ext cx="0" cy="40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523" name="Oval 483"/>
            <p:cNvSpPr>
              <a:spLocks noChangeArrowheads="1"/>
            </p:cNvSpPr>
            <p:nvPr/>
          </p:nvSpPr>
          <p:spPr bwMode="auto">
            <a:xfrm rot="4780215">
              <a:off x="3771" y="1122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524" name="Line 484"/>
            <p:cNvSpPr>
              <a:spLocks noChangeShapeType="1"/>
            </p:cNvSpPr>
            <p:nvPr/>
          </p:nvSpPr>
          <p:spPr bwMode="auto">
            <a:xfrm rot="4780215">
              <a:off x="3609" y="1129"/>
              <a:ext cx="1" cy="32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525" name="Freeform 485"/>
            <p:cNvSpPr>
              <a:spLocks/>
            </p:cNvSpPr>
            <p:nvPr/>
          </p:nvSpPr>
          <p:spPr bwMode="auto">
            <a:xfrm rot="5218458">
              <a:off x="3804" y="1229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170" name="Group 486"/>
          <p:cNvGrpSpPr>
            <a:grpSpLocks/>
          </p:cNvGrpSpPr>
          <p:nvPr/>
        </p:nvGrpSpPr>
        <p:grpSpPr bwMode="auto">
          <a:xfrm rot="11490289">
            <a:off x="4827588" y="1781175"/>
            <a:ext cx="1387475" cy="363538"/>
            <a:chOff x="3449" y="1127"/>
            <a:chExt cx="874" cy="229"/>
          </a:xfrm>
        </p:grpSpPr>
        <p:sp>
          <p:nvSpPr>
            <p:cNvPr id="87527" name="Line 487"/>
            <p:cNvSpPr>
              <a:spLocks noChangeShapeType="1"/>
            </p:cNvSpPr>
            <p:nvPr/>
          </p:nvSpPr>
          <p:spPr bwMode="auto">
            <a:xfrm rot="4780215" flipH="1" flipV="1">
              <a:off x="4123" y="996"/>
              <a:ext cx="0" cy="40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528" name="Oval 488"/>
            <p:cNvSpPr>
              <a:spLocks noChangeArrowheads="1"/>
            </p:cNvSpPr>
            <p:nvPr/>
          </p:nvSpPr>
          <p:spPr bwMode="auto">
            <a:xfrm rot="4780215">
              <a:off x="3771" y="1122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529" name="Line 489"/>
            <p:cNvSpPr>
              <a:spLocks noChangeShapeType="1"/>
            </p:cNvSpPr>
            <p:nvPr/>
          </p:nvSpPr>
          <p:spPr bwMode="auto">
            <a:xfrm rot="4780215">
              <a:off x="3609" y="1129"/>
              <a:ext cx="1" cy="32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530" name="Freeform 490"/>
            <p:cNvSpPr>
              <a:spLocks/>
            </p:cNvSpPr>
            <p:nvPr/>
          </p:nvSpPr>
          <p:spPr bwMode="auto">
            <a:xfrm rot="5218458">
              <a:off x="3804" y="1229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175" name="Group 491"/>
          <p:cNvGrpSpPr>
            <a:grpSpLocks/>
          </p:cNvGrpSpPr>
          <p:nvPr/>
        </p:nvGrpSpPr>
        <p:grpSpPr bwMode="auto">
          <a:xfrm rot="10800000">
            <a:off x="4810125" y="1789113"/>
            <a:ext cx="1411288" cy="363537"/>
            <a:chOff x="3445" y="1126"/>
            <a:chExt cx="889" cy="229"/>
          </a:xfrm>
        </p:grpSpPr>
        <p:sp>
          <p:nvSpPr>
            <p:cNvPr id="87532" name="Line 492"/>
            <p:cNvSpPr>
              <a:spLocks noChangeShapeType="1"/>
            </p:cNvSpPr>
            <p:nvPr/>
          </p:nvSpPr>
          <p:spPr bwMode="auto">
            <a:xfrm rot="6219012" flipH="1" flipV="1">
              <a:off x="4128" y="1090"/>
              <a:ext cx="0" cy="412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533" name="Oval 493"/>
            <p:cNvSpPr>
              <a:spLocks noChangeArrowheads="1"/>
            </p:cNvSpPr>
            <p:nvPr/>
          </p:nvSpPr>
          <p:spPr bwMode="auto">
            <a:xfrm rot="6219012">
              <a:off x="3773" y="1121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534" name="Line 494"/>
            <p:cNvSpPr>
              <a:spLocks noChangeShapeType="1"/>
            </p:cNvSpPr>
            <p:nvPr/>
          </p:nvSpPr>
          <p:spPr bwMode="auto">
            <a:xfrm rot="6219012" flipV="1">
              <a:off x="3610" y="1003"/>
              <a:ext cx="1" cy="33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535" name="Freeform 495"/>
            <p:cNvSpPr>
              <a:spLocks/>
            </p:cNvSpPr>
            <p:nvPr/>
          </p:nvSpPr>
          <p:spPr bwMode="auto">
            <a:xfrm rot="6657254">
              <a:off x="3806" y="1220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180" name="Group 496"/>
          <p:cNvGrpSpPr>
            <a:grpSpLocks/>
          </p:cNvGrpSpPr>
          <p:nvPr/>
        </p:nvGrpSpPr>
        <p:grpSpPr bwMode="auto">
          <a:xfrm rot="10800000">
            <a:off x="4826000" y="1795463"/>
            <a:ext cx="1376363" cy="400050"/>
            <a:chOff x="3457" y="1100"/>
            <a:chExt cx="867" cy="252"/>
          </a:xfrm>
        </p:grpSpPr>
        <p:sp>
          <p:nvSpPr>
            <p:cNvPr id="87537" name="Line 497"/>
            <p:cNvSpPr>
              <a:spLocks noChangeShapeType="1"/>
            </p:cNvSpPr>
            <p:nvPr/>
          </p:nvSpPr>
          <p:spPr bwMode="auto">
            <a:xfrm rot="7033064" flipH="1" flipV="1">
              <a:off x="4111" y="1138"/>
              <a:ext cx="1" cy="425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538" name="Oval 498"/>
            <p:cNvSpPr>
              <a:spLocks noChangeArrowheads="1"/>
            </p:cNvSpPr>
            <p:nvPr/>
          </p:nvSpPr>
          <p:spPr bwMode="auto">
            <a:xfrm rot="7033064">
              <a:off x="3771" y="1118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539" name="Line 499"/>
            <p:cNvSpPr>
              <a:spLocks noChangeShapeType="1"/>
            </p:cNvSpPr>
            <p:nvPr/>
          </p:nvSpPr>
          <p:spPr bwMode="auto">
            <a:xfrm rot="7033064" flipV="1">
              <a:off x="3628" y="929"/>
              <a:ext cx="0" cy="34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540" name="Freeform 500"/>
            <p:cNvSpPr>
              <a:spLocks/>
            </p:cNvSpPr>
            <p:nvPr/>
          </p:nvSpPr>
          <p:spPr bwMode="auto">
            <a:xfrm rot="7471306">
              <a:off x="3805" y="1213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185" name="Group 501"/>
          <p:cNvGrpSpPr>
            <a:grpSpLocks/>
          </p:cNvGrpSpPr>
          <p:nvPr/>
        </p:nvGrpSpPr>
        <p:grpSpPr bwMode="auto">
          <a:xfrm rot="10800000">
            <a:off x="4864100" y="1711325"/>
            <a:ext cx="1293813" cy="577850"/>
            <a:chOff x="3485" y="1038"/>
            <a:chExt cx="815" cy="364"/>
          </a:xfrm>
        </p:grpSpPr>
        <p:sp>
          <p:nvSpPr>
            <p:cNvPr id="87542" name="Line 502"/>
            <p:cNvSpPr>
              <a:spLocks noChangeShapeType="1"/>
            </p:cNvSpPr>
            <p:nvPr/>
          </p:nvSpPr>
          <p:spPr bwMode="auto">
            <a:xfrm rot="7829810" flipH="1" flipV="1">
              <a:off x="4081" y="1183"/>
              <a:ext cx="1" cy="437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543" name="Oval 503"/>
            <p:cNvSpPr>
              <a:spLocks noChangeArrowheads="1"/>
            </p:cNvSpPr>
            <p:nvPr/>
          </p:nvSpPr>
          <p:spPr bwMode="auto">
            <a:xfrm rot="7829810">
              <a:off x="3769" y="1117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544" name="Line 504"/>
            <p:cNvSpPr>
              <a:spLocks noChangeShapeType="1"/>
            </p:cNvSpPr>
            <p:nvPr/>
          </p:nvSpPr>
          <p:spPr bwMode="auto">
            <a:xfrm rot="7829810" flipV="1">
              <a:off x="3659" y="864"/>
              <a:ext cx="1" cy="35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545" name="Freeform 505"/>
            <p:cNvSpPr>
              <a:spLocks/>
            </p:cNvSpPr>
            <p:nvPr/>
          </p:nvSpPr>
          <p:spPr bwMode="auto">
            <a:xfrm rot="8268053">
              <a:off x="3805" y="1208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190" name="Group 506"/>
          <p:cNvGrpSpPr>
            <a:grpSpLocks/>
          </p:cNvGrpSpPr>
          <p:nvPr/>
        </p:nvGrpSpPr>
        <p:grpSpPr bwMode="auto">
          <a:xfrm rot="10800000">
            <a:off x="5327650" y="1598613"/>
            <a:ext cx="379413" cy="701675"/>
            <a:chOff x="3760" y="1034"/>
            <a:chExt cx="239" cy="442"/>
          </a:xfrm>
        </p:grpSpPr>
        <p:sp>
          <p:nvSpPr>
            <p:cNvPr id="87547" name="Line 507"/>
            <p:cNvSpPr>
              <a:spLocks noChangeShapeType="1"/>
            </p:cNvSpPr>
            <p:nvPr/>
          </p:nvSpPr>
          <p:spPr bwMode="auto">
            <a:xfrm rot="8248957" flipV="1">
              <a:off x="3988" y="1233"/>
              <a:ext cx="7" cy="243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548" name="Oval 508"/>
            <p:cNvSpPr>
              <a:spLocks noChangeArrowheads="1"/>
            </p:cNvSpPr>
            <p:nvPr/>
          </p:nvSpPr>
          <p:spPr bwMode="auto">
            <a:xfrm rot="8248957">
              <a:off x="3770" y="1116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549" name="Line 509"/>
            <p:cNvSpPr>
              <a:spLocks noChangeShapeType="1"/>
            </p:cNvSpPr>
            <p:nvPr/>
          </p:nvSpPr>
          <p:spPr bwMode="auto">
            <a:xfrm rot="8248957" flipH="1" flipV="1">
              <a:off x="3760" y="1034"/>
              <a:ext cx="1" cy="124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550" name="Freeform 510"/>
            <p:cNvSpPr>
              <a:spLocks/>
            </p:cNvSpPr>
            <p:nvPr/>
          </p:nvSpPr>
          <p:spPr bwMode="auto">
            <a:xfrm rot="8687200">
              <a:off x="3808" y="1205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195" name="Group 511"/>
          <p:cNvGrpSpPr>
            <a:grpSpLocks/>
          </p:cNvGrpSpPr>
          <p:nvPr/>
        </p:nvGrpSpPr>
        <p:grpSpPr bwMode="auto">
          <a:xfrm rot="10800000">
            <a:off x="5330825" y="1493838"/>
            <a:ext cx="436563" cy="1022350"/>
            <a:chOff x="3731" y="898"/>
            <a:chExt cx="275" cy="644"/>
          </a:xfrm>
        </p:grpSpPr>
        <p:sp>
          <p:nvSpPr>
            <p:cNvPr id="87552" name="Line 512"/>
            <p:cNvSpPr>
              <a:spLocks noChangeShapeType="1"/>
            </p:cNvSpPr>
            <p:nvPr/>
          </p:nvSpPr>
          <p:spPr bwMode="auto">
            <a:xfrm rot="8554973" flipH="1" flipV="1">
              <a:off x="4003" y="1234"/>
              <a:ext cx="3" cy="308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553" name="Oval 513"/>
            <p:cNvSpPr>
              <a:spLocks noChangeArrowheads="1"/>
            </p:cNvSpPr>
            <p:nvPr/>
          </p:nvSpPr>
          <p:spPr bwMode="auto">
            <a:xfrm rot="8554973">
              <a:off x="3770" y="1118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554" name="Line 514"/>
            <p:cNvSpPr>
              <a:spLocks noChangeShapeType="1"/>
            </p:cNvSpPr>
            <p:nvPr/>
          </p:nvSpPr>
          <p:spPr bwMode="auto">
            <a:xfrm rot="8554973" flipV="1">
              <a:off x="3731" y="898"/>
              <a:ext cx="12" cy="26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555" name="Freeform 515"/>
            <p:cNvSpPr>
              <a:spLocks/>
            </p:cNvSpPr>
            <p:nvPr/>
          </p:nvSpPr>
          <p:spPr bwMode="auto">
            <a:xfrm rot="8993216">
              <a:off x="3809" y="1206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200" name="Group 516"/>
          <p:cNvGrpSpPr>
            <a:grpSpLocks/>
          </p:cNvGrpSpPr>
          <p:nvPr/>
        </p:nvGrpSpPr>
        <p:grpSpPr bwMode="auto">
          <a:xfrm rot="10800000">
            <a:off x="5246688" y="1384300"/>
            <a:ext cx="593725" cy="1206500"/>
            <a:chOff x="3689" y="851"/>
            <a:chExt cx="374" cy="760"/>
          </a:xfrm>
        </p:grpSpPr>
        <p:sp>
          <p:nvSpPr>
            <p:cNvPr id="87557" name="Line 517"/>
            <p:cNvSpPr>
              <a:spLocks noChangeShapeType="1"/>
            </p:cNvSpPr>
            <p:nvPr/>
          </p:nvSpPr>
          <p:spPr bwMode="auto">
            <a:xfrm rot="8148730" flipV="1">
              <a:off x="4060" y="1204"/>
              <a:ext cx="3" cy="407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558" name="Oval 518"/>
            <p:cNvSpPr>
              <a:spLocks noChangeArrowheads="1"/>
            </p:cNvSpPr>
            <p:nvPr/>
          </p:nvSpPr>
          <p:spPr bwMode="auto">
            <a:xfrm rot="8148730">
              <a:off x="3779" y="1116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559" name="Line 519"/>
            <p:cNvSpPr>
              <a:spLocks noChangeShapeType="1"/>
            </p:cNvSpPr>
            <p:nvPr/>
          </p:nvSpPr>
          <p:spPr bwMode="auto">
            <a:xfrm rot="8148730" flipV="1">
              <a:off x="3689" y="851"/>
              <a:ext cx="14" cy="334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560" name="Freeform 520"/>
            <p:cNvSpPr>
              <a:spLocks/>
            </p:cNvSpPr>
            <p:nvPr/>
          </p:nvSpPr>
          <p:spPr bwMode="auto">
            <a:xfrm rot="8586973">
              <a:off x="3816" y="1206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205" name="Group 521"/>
          <p:cNvGrpSpPr>
            <a:grpSpLocks/>
          </p:cNvGrpSpPr>
          <p:nvPr/>
        </p:nvGrpSpPr>
        <p:grpSpPr bwMode="auto">
          <a:xfrm rot="10800000">
            <a:off x="5243513" y="1797050"/>
            <a:ext cx="517525" cy="363538"/>
            <a:chOff x="3727" y="1121"/>
            <a:chExt cx="326" cy="229"/>
          </a:xfrm>
        </p:grpSpPr>
        <p:sp>
          <p:nvSpPr>
            <p:cNvPr id="87562" name="Line 522"/>
            <p:cNvSpPr>
              <a:spLocks noChangeShapeType="1"/>
            </p:cNvSpPr>
            <p:nvPr/>
          </p:nvSpPr>
          <p:spPr bwMode="auto">
            <a:xfrm rot="7123990" flipV="1">
              <a:off x="3975" y="1215"/>
              <a:ext cx="6" cy="15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563" name="Oval 523"/>
            <p:cNvSpPr>
              <a:spLocks noChangeArrowheads="1"/>
            </p:cNvSpPr>
            <p:nvPr/>
          </p:nvSpPr>
          <p:spPr bwMode="auto">
            <a:xfrm rot="7123990">
              <a:off x="3764" y="1116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564" name="Line 524"/>
            <p:cNvSpPr>
              <a:spLocks noChangeShapeType="1"/>
            </p:cNvSpPr>
            <p:nvPr/>
          </p:nvSpPr>
          <p:spPr bwMode="auto">
            <a:xfrm rot="7123990" flipH="1">
              <a:off x="3750" y="1136"/>
              <a:ext cx="1" cy="47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565" name="Freeform 525"/>
            <p:cNvSpPr>
              <a:spLocks/>
            </p:cNvSpPr>
            <p:nvPr/>
          </p:nvSpPr>
          <p:spPr bwMode="auto">
            <a:xfrm rot="7562233">
              <a:off x="3798" y="1210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210" name="Group 526"/>
          <p:cNvGrpSpPr>
            <a:grpSpLocks/>
          </p:cNvGrpSpPr>
          <p:nvPr/>
        </p:nvGrpSpPr>
        <p:grpSpPr bwMode="auto">
          <a:xfrm rot="10800000">
            <a:off x="5260975" y="1787525"/>
            <a:ext cx="508000" cy="363538"/>
            <a:chOff x="3722" y="1127"/>
            <a:chExt cx="320" cy="229"/>
          </a:xfrm>
        </p:grpSpPr>
        <p:sp>
          <p:nvSpPr>
            <p:cNvPr id="87567" name="Line 527"/>
            <p:cNvSpPr>
              <a:spLocks noChangeShapeType="1"/>
            </p:cNvSpPr>
            <p:nvPr/>
          </p:nvSpPr>
          <p:spPr bwMode="auto">
            <a:xfrm rot="5383606" flipV="1">
              <a:off x="3978" y="1179"/>
              <a:ext cx="5" cy="123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568" name="Oval 528"/>
            <p:cNvSpPr>
              <a:spLocks noChangeArrowheads="1"/>
            </p:cNvSpPr>
            <p:nvPr/>
          </p:nvSpPr>
          <p:spPr bwMode="auto">
            <a:xfrm rot="5383606">
              <a:off x="3766" y="1122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569" name="Line 529"/>
            <p:cNvSpPr>
              <a:spLocks noChangeShapeType="1"/>
            </p:cNvSpPr>
            <p:nvPr/>
          </p:nvSpPr>
          <p:spPr bwMode="auto">
            <a:xfrm rot="5383606" flipH="1">
              <a:off x="3736" y="1218"/>
              <a:ext cx="4" cy="32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570" name="Freeform 530"/>
            <p:cNvSpPr>
              <a:spLocks/>
            </p:cNvSpPr>
            <p:nvPr/>
          </p:nvSpPr>
          <p:spPr bwMode="auto">
            <a:xfrm rot="5821848">
              <a:off x="3797" y="1226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215" name="Group 531"/>
          <p:cNvGrpSpPr>
            <a:grpSpLocks/>
          </p:cNvGrpSpPr>
          <p:nvPr/>
        </p:nvGrpSpPr>
        <p:grpSpPr bwMode="auto">
          <a:xfrm rot="10800000">
            <a:off x="5238750" y="1785938"/>
            <a:ext cx="525463" cy="363537"/>
            <a:chOff x="3724" y="1128"/>
            <a:chExt cx="331" cy="229"/>
          </a:xfrm>
        </p:grpSpPr>
        <p:sp>
          <p:nvSpPr>
            <p:cNvPr id="87572" name="Line 532"/>
            <p:cNvSpPr>
              <a:spLocks noChangeShapeType="1"/>
            </p:cNvSpPr>
            <p:nvPr/>
          </p:nvSpPr>
          <p:spPr bwMode="auto">
            <a:xfrm rot="3551169" flipV="1">
              <a:off x="3975" y="1108"/>
              <a:ext cx="8" cy="152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573" name="Oval 533"/>
            <p:cNvSpPr>
              <a:spLocks noChangeArrowheads="1"/>
            </p:cNvSpPr>
            <p:nvPr/>
          </p:nvSpPr>
          <p:spPr bwMode="auto">
            <a:xfrm rot="3551169">
              <a:off x="3767" y="1123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574" name="Line 534"/>
            <p:cNvSpPr>
              <a:spLocks noChangeShapeType="1"/>
            </p:cNvSpPr>
            <p:nvPr/>
          </p:nvSpPr>
          <p:spPr bwMode="auto">
            <a:xfrm rot="3551169" flipH="1">
              <a:off x="3748" y="1289"/>
              <a:ext cx="0" cy="47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575" name="Freeform 535"/>
            <p:cNvSpPr>
              <a:spLocks/>
            </p:cNvSpPr>
            <p:nvPr/>
          </p:nvSpPr>
          <p:spPr bwMode="auto">
            <a:xfrm rot="3989412">
              <a:off x="3801" y="1238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220" name="Group 536"/>
          <p:cNvGrpSpPr>
            <a:grpSpLocks/>
          </p:cNvGrpSpPr>
          <p:nvPr/>
        </p:nvGrpSpPr>
        <p:grpSpPr bwMode="auto">
          <a:xfrm rot="10800000">
            <a:off x="5180013" y="1779588"/>
            <a:ext cx="633412" cy="366712"/>
            <a:chOff x="3693" y="1130"/>
            <a:chExt cx="399" cy="231"/>
          </a:xfrm>
        </p:grpSpPr>
        <p:sp>
          <p:nvSpPr>
            <p:cNvPr id="87577" name="Line 537"/>
            <p:cNvSpPr>
              <a:spLocks noChangeShapeType="1"/>
            </p:cNvSpPr>
            <p:nvPr/>
          </p:nvSpPr>
          <p:spPr bwMode="auto">
            <a:xfrm rot="2803607" flipV="1">
              <a:off x="3980" y="1037"/>
              <a:ext cx="10" cy="215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578" name="Oval 538"/>
            <p:cNvSpPr>
              <a:spLocks noChangeArrowheads="1"/>
            </p:cNvSpPr>
            <p:nvPr/>
          </p:nvSpPr>
          <p:spPr bwMode="auto">
            <a:xfrm rot="2803607">
              <a:off x="3765" y="1125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579" name="Line 539"/>
            <p:cNvSpPr>
              <a:spLocks noChangeShapeType="1"/>
            </p:cNvSpPr>
            <p:nvPr/>
          </p:nvSpPr>
          <p:spPr bwMode="auto">
            <a:xfrm rot="2803607" flipH="1" flipV="1">
              <a:off x="3743" y="1309"/>
              <a:ext cx="2" cy="10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580" name="Freeform 540"/>
            <p:cNvSpPr>
              <a:spLocks/>
            </p:cNvSpPr>
            <p:nvPr/>
          </p:nvSpPr>
          <p:spPr bwMode="auto">
            <a:xfrm rot="3241850">
              <a:off x="3801" y="1244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225" name="Group 541"/>
          <p:cNvGrpSpPr>
            <a:grpSpLocks/>
          </p:cNvGrpSpPr>
          <p:nvPr/>
        </p:nvGrpSpPr>
        <p:grpSpPr bwMode="auto">
          <a:xfrm rot="10800000">
            <a:off x="5324475" y="1570038"/>
            <a:ext cx="428625" cy="839787"/>
            <a:chOff x="3732" y="964"/>
            <a:chExt cx="270" cy="529"/>
          </a:xfrm>
        </p:grpSpPr>
        <p:sp>
          <p:nvSpPr>
            <p:cNvPr id="87582" name="Line 542"/>
            <p:cNvSpPr>
              <a:spLocks noChangeShapeType="1"/>
            </p:cNvSpPr>
            <p:nvPr/>
          </p:nvSpPr>
          <p:spPr bwMode="auto">
            <a:xfrm rot="2357997" flipV="1">
              <a:off x="3985" y="964"/>
              <a:ext cx="17" cy="287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583" name="Oval 543"/>
            <p:cNvSpPr>
              <a:spLocks noChangeArrowheads="1"/>
            </p:cNvSpPr>
            <p:nvPr/>
          </p:nvSpPr>
          <p:spPr bwMode="auto">
            <a:xfrm rot="2357997">
              <a:off x="3762" y="1127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584" name="Line 544"/>
            <p:cNvSpPr>
              <a:spLocks noChangeShapeType="1"/>
            </p:cNvSpPr>
            <p:nvPr/>
          </p:nvSpPr>
          <p:spPr bwMode="auto">
            <a:xfrm rot="2357997" flipH="1" flipV="1">
              <a:off x="3732" y="1319"/>
              <a:ext cx="3" cy="174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585" name="Freeform 545"/>
            <p:cNvSpPr>
              <a:spLocks/>
            </p:cNvSpPr>
            <p:nvPr/>
          </p:nvSpPr>
          <p:spPr bwMode="auto">
            <a:xfrm rot="2796240">
              <a:off x="3801" y="1248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230" name="Group 546"/>
          <p:cNvGrpSpPr>
            <a:grpSpLocks/>
          </p:cNvGrpSpPr>
          <p:nvPr/>
        </p:nvGrpSpPr>
        <p:grpSpPr bwMode="auto">
          <a:xfrm rot="10530292">
            <a:off x="5251450" y="1501775"/>
            <a:ext cx="565150" cy="1008063"/>
            <a:chOff x="3692" y="901"/>
            <a:chExt cx="356" cy="635"/>
          </a:xfrm>
        </p:grpSpPr>
        <p:sp>
          <p:nvSpPr>
            <p:cNvPr id="87587" name="Line 547"/>
            <p:cNvSpPr>
              <a:spLocks noChangeShapeType="1"/>
            </p:cNvSpPr>
            <p:nvPr/>
          </p:nvSpPr>
          <p:spPr bwMode="auto">
            <a:xfrm rot="2642742" flipV="1">
              <a:off x="4022" y="901"/>
              <a:ext cx="26" cy="376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588" name="Oval 548"/>
            <p:cNvSpPr>
              <a:spLocks noChangeArrowheads="1"/>
            </p:cNvSpPr>
            <p:nvPr/>
          </p:nvSpPr>
          <p:spPr bwMode="auto">
            <a:xfrm rot="2642742">
              <a:off x="3758" y="1128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589" name="Line 549"/>
            <p:cNvSpPr>
              <a:spLocks noChangeShapeType="1"/>
            </p:cNvSpPr>
            <p:nvPr/>
          </p:nvSpPr>
          <p:spPr bwMode="auto">
            <a:xfrm rot="2642742" flipH="1" flipV="1">
              <a:off x="3692" y="1299"/>
              <a:ext cx="6" cy="237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590" name="Freeform 550"/>
            <p:cNvSpPr>
              <a:spLocks/>
            </p:cNvSpPr>
            <p:nvPr/>
          </p:nvSpPr>
          <p:spPr bwMode="auto">
            <a:xfrm rot="3080985">
              <a:off x="3796" y="1248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235" name="Group 551"/>
          <p:cNvGrpSpPr>
            <a:grpSpLocks/>
          </p:cNvGrpSpPr>
          <p:nvPr/>
        </p:nvGrpSpPr>
        <p:grpSpPr bwMode="auto">
          <a:xfrm rot="10800000">
            <a:off x="5226050" y="1452563"/>
            <a:ext cx="608013" cy="1108075"/>
            <a:chOff x="3680" y="870"/>
            <a:chExt cx="383" cy="698"/>
          </a:xfrm>
        </p:grpSpPr>
        <p:sp>
          <p:nvSpPr>
            <p:cNvPr id="87592" name="Line 552"/>
            <p:cNvSpPr>
              <a:spLocks noChangeShapeType="1"/>
            </p:cNvSpPr>
            <p:nvPr/>
          </p:nvSpPr>
          <p:spPr bwMode="auto">
            <a:xfrm rot="2642742" flipV="1">
              <a:off x="4035" y="870"/>
              <a:ext cx="28" cy="413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593" name="Oval 553"/>
            <p:cNvSpPr>
              <a:spLocks noChangeArrowheads="1"/>
            </p:cNvSpPr>
            <p:nvPr/>
          </p:nvSpPr>
          <p:spPr bwMode="auto">
            <a:xfrm rot="2642742">
              <a:off x="3759" y="1129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594" name="Line 554"/>
            <p:cNvSpPr>
              <a:spLocks noChangeShapeType="1"/>
            </p:cNvSpPr>
            <p:nvPr/>
          </p:nvSpPr>
          <p:spPr bwMode="auto">
            <a:xfrm rot="2642742" flipH="1" flipV="1">
              <a:off x="3680" y="1296"/>
              <a:ext cx="11" cy="272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595" name="Freeform 555"/>
            <p:cNvSpPr>
              <a:spLocks/>
            </p:cNvSpPr>
            <p:nvPr/>
          </p:nvSpPr>
          <p:spPr bwMode="auto">
            <a:xfrm rot="3080985">
              <a:off x="3797" y="1249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240" name="Group 556"/>
          <p:cNvGrpSpPr>
            <a:grpSpLocks/>
          </p:cNvGrpSpPr>
          <p:nvPr/>
        </p:nvGrpSpPr>
        <p:grpSpPr bwMode="auto">
          <a:xfrm rot="10800000">
            <a:off x="4857750" y="1695450"/>
            <a:ext cx="1270000" cy="530225"/>
            <a:chOff x="3508" y="1081"/>
            <a:chExt cx="800" cy="334"/>
          </a:xfrm>
        </p:grpSpPr>
        <p:sp>
          <p:nvSpPr>
            <p:cNvPr id="87597" name="Line 557"/>
            <p:cNvSpPr>
              <a:spLocks noChangeShapeType="1"/>
            </p:cNvSpPr>
            <p:nvPr/>
          </p:nvSpPr>
          <p:spPr bwMode="auto">
            <a:xfrm rot="3126480" flipV="1">
              <a:off x="4072" y="878"/>
              <a:ext cx="33" cy="439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598" name="Oval 558"/>
            <p:cNvSpPr>
              <a:spLocks noChangeArrowheads="1"/>
            </p:cNvSpPr>
            <p:nvPr/>
          </p:nvSpPr>
          <p:spPr bwMode="auto">
            <a:xfrm rot="3126480">
              <a:off x="3764" y="1129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599" name="Line 559"/>
            <p:cNvSpPr>
              <a:spLocks noChangeShapeType="1"/>
            </p:cNvSpPr>
            <p:nvPr/>
          </p:nvSpPr>
          <p:spPr bwMode="auto">
            <a:xfrm rot="3126480" flipH="1" flipV="1">
              <a:off x="3651" y="1261"/>
              <a:ext cx="11" cy="297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600" name="Freeform 560"/>
            <p:cNvSpPr>
              <a:spLocks/>
            </p:cNvSpPr>
            <p:nvPr/>
          </p:nvSpPr>
          <p:spPr bwMode="auto">
            <a:xfrm rot="3564723">
              <a:off x="3800" y="1247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87601" name="Oval 561"/>
          <p:cNvSpPr>
            <a:spLocks noChangeArrowheads="1"/>
          </p:cNvSpPr>
          <p:nvPr/>
        </p:nvSpPr>
        <p:spPr bwMode="auto">
          <a:xfrm rot="16200000">
            <a:off x="5475288" y="1792287"/>
            <a:ext cx="1004888" cy="449263"/>
          </a:xfrm>
          <a:prstGeom prst="ellipse">
            <a:avLst/>
          </a:prstGeom>
          <a:noFill/>
          <a:ln w="19050">
            <a:solidFill>
              <a:srgbClr val="FFCC00"/>
            </a:solidFill>
            <a:prstDash val="dash"/>
            <a:round/>
            <a:headEnd/>
            <a:tailEnd type="none" w="sm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7602" name="Oval 562"/>
          <p:cNvSpPr>
            <a:spLocks noChangeArrowheads="1"/>
          </p:cNvSpPr>
          <p:nvPr/>
        </p:nvSpPr>
        <p:spPr bwMode="auto">
          <a:xfrm rot="16200000">
            <a:off x="4068763" y="3990975"/>
            <a:ext cx="1004887" cy="449263"/>
          </a:xfrm>
          <a:prstGeom prst="ellipse">
            <a:avLst/>
          </a:prstGeom>
          <a:noFill/>
          <a:ln w="19050">
            <a:solidFill>
              <a:srgbClr val="FFCC00"/>
            </a:solidFill>
            <a:prstDash val="dash"/>
            <a:round/>
            <a:headEnd/>
            <a:tailEnd type="none" w="sm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87245" name="Group 563"/>
          <p:cNvGrpSpPr>
            <a:grpSpLocks/>
          </p:cNvGrpSpPr>
          <p:nvPr/>
        </p:nvGrpSpPr>
        <p:grpSpPr bwMode="auto">
          <a:xfrm rot="14499913">
            <a:off x="4842669" y="3502819"/>
            <a:ext cx="363538" cy="1435100"/>
            <a:chOff x="1689" y="2737"/>
            <a:chExt cx="413" cy="1492"/>
          </a:xfrm>
        </p:grpSpPr>
        <p:sp>
          <p:nvSpPr>
            <p:cNvPr id="87604" name="Line 564"/>
            <p:cNvSpPr>
              <a:spLocks noChangeShapeType="1"/>
            </p:cNvSpPr>
            <p:nvPr/>
          </p:nvSpPr>
          <p:spPr bwMode="auto">
            <a:xfrm flipH="1" flipV="1">
              <a:off x="1891" y="2737"/>
              <a:ext cx="0" cy="68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605" name="Oval 565"/>
            <p:cNvSpPr>
              <a:spLocks noChangeArrowheads="1"/>
            </p:cNvSpPr>
            <p:nvPr/>
          </p:nvSpPr>
          <p:spPr bwMode="auto">
            <a:xfrm>
              <a:off x="1689" y="3292"/>
              <a:ext cx="413" cy="394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606" name="Line 566"/>
            <p:cNvSpPr>
              <a:spLocks noChangeShapeType="1"/>
            </p:cNvSpPr>
            <p:nvPr/>
          </p:nvSpPr>
          <p:spPr bwMode="auto">
            <a:xfrm>
              <a:off x="1891" y="3686"/>
              <a:ext cx="0" cy="543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607" name="Freeform 567"/>
            <p:cNvSpPr>
              <a:spLocks/>
            </p:cNvSpPr>
            <p:nvPr/>
          </p:nvSpPr>
          <p:spPr bwMode="auto">
            <a:xfrm rot="438243">
              <a:off x="1781" y="3494"/>
              <a:ext cx="228" cy="5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250" name="Group 568"/>
          <p:cNvGrpSpPr>
            <a:grpSpLocks/>
          </p:cNvGrpSpPr>
          <p:nvPr/>
        </p:nvGrpSpPr>
        <p:grpSpPr bwMode="auto">
          <a:xfrm rot="15027654">
            <a:off x="4844256" y="3505994"/>
            <a:ext cx="363538" cy="1435100"/>
            <a:chOff x="1689" y="2737"/>
            <a:chExt cx="413" cy="1492"/>
          </a:xfrm>
        </p:grpSpPr>
        <p:sp>
          <p:nvSpPr>
            <p:cNvPr id="87609" name="Line 569"/>
            <p:cNvSpPr>
              <a:spLocks noChangeShapeType="1"/>
            </p:cNvSpPr>
            <p:nvPr/>
          </p:nvSpPr>
          <p:spPr bwMode="auto">
            <a:xfrm flipH="1" flipV="1">
              <a:off x="1891" y="2737"/>
              <a:ext cx="0" cy="68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610" name="Oval 570"/>
            <p:cNvSpPr>
              <a:spLocks noChangeArrowheads="1"/>
            </p:cNvSpPr>
            <p:nvPr/>
          </p:nvSpPr>
          <p:spPr bwMode="auto">
            <a:xfrm>
              <a:off x="1689" y="3292"/>
              <a:ext cx="413" cy="394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611" name="Line 571"/>
            <p:cNvSpPr>
              <a:spLocks noChangeShapeType="1"/>
            </p:cNvSpPr>
            <p:nvPr/>
          </p:nvSpPr>
          <p:spPr bwMode="auto">
            <a:xfrm>
              <a:off x="1891" y="3686"/>
              <a:ext cx="0" cy="543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612" name="Freeform 572"/>
            <p:cNvSpPr>
              <a:spLocks/>
            </p:cNvSpPr>
            <p:nvPr/>
          </p:nvSpPr>
          <p:spPr bwMode="auto">
            <a:xfrm rot="438243">
              <a:off x="1781" y="3494"/>
              <a:ext cx="228" cy="5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255" name="Group 573"/>
          <p:cNvGrpSpPr>
            <a:grpSpLocks/>
          </p:cNvGrpSpPr>
          <p:nvPr/>
        </p:nvGrpSpPr>
        <p:grpSpPr bwMode="auto">
          <a:xfrm rot="10800000">
            <a:off x="4346575" y="4035425"/>
            <a:ext cx="1387475" cy="363538"/>
            <a:chOff x="3449" y="1127"/>
            <a:chExt cx="874" cy="229"/>
          </a:xfrm>
        </p:grpSpPr>
        <p:sp>
          <p:nvSpPr>
            <p:cNvPr id="87614" name="Line 574"/>
            <p:cNvSpPr>
              <a:spLocks noChangeShapeType="1"/>
            </p:cNvSpPr>
            <p:nvPr/>
          </p:nvSpPr>
          <p:spPr bwMode="auto">
            <a:xfrm rot="4780215" flipH="1" flipV="1">
              <a:off x="4123" y="996"/>
              <a:ext cx="0" cy="40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615" name="Oval 575"/>
            <p:cNvSpPr>
              <a:spLocks noChangeArrowheads="1"/>
            </p:cNvSpPr>
            <p:nvPr/>
          </p:nvSpPr>
          <p:spPr bwMode="auto">
            <a:xfrm rot="4780215">
              <a:off x="3771" y="1122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616" name="Line 576"/>
            <p:cNvSpPr>
              <a:spLocks noChangeShapeType="1"/>
            </p:cNvSpPr>
            <p:nvPr/>
          </p:nvSpPr>
          <p:spPr bwMode="auto">
            <a:xfrm rot="4780215">
              <a:off x="3609" y="1129"/>
              <a:ext cx="1" cy="32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617" name="Freeform 577"/>
            <p:cNvSpPr>
              <a:spLocks/>
            </p:cNvSpPr>
            <p:nvPr/>
          </p:nvSpPr>
          <p:spPr bwMode="auto">
            <a:xfrm rot="5218458">
              <a:off x="3804" y="1229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260" name="Group 578"/>
          <p:cNvGrpSpPr>
            <a:grpSpLocks/>
          </p:cNvGrpSpPr>
          <p:nvPr/>
        </p:nvGrpSpPr>
        <p:grpSpPr bwMode="auto">
          <a:xfrm rot="11490289">
            <a:off x="4344988" y="4029075"/>
            <a:ext cx="1387475" cy="363538"/>
            <a:chOff x="3449" y="1127"/>
            <a:chExt cx="874" cy="229"/>
          </a:xfrm>
        </p:grpSpPr>
        <p:sp>
          <p:nvSpPr>
            <p:cNvPr id="87619" name="Line 579"/>
            <p:cNvSpPr>
              <a:spLocks noChangeShapeType="1"/>
            </p:cNvSpPr>
            <p:nvPr/>
          </p:nvSpPr>
          <p:spPr bwMode="auto">
            <a:xfrm rot="4780215" flipH="1" flipV="1">
              <a:off x="4123" y="996"/>
              <a:ext cx="0" cy="40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620" name="Oval 580"/>
            <p:cNvSpPr>
              <a:spLocks noChangeArrowheads="1"/>
            </p:cNvSpPr>
            <p:nvPr/>
          </p:nvSpPr>
          <p:spPr bwMode="auto">
            <a:xfrm rot="4780215">
              <a:off x="3771" y="1122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621" name="Line 581"/>
            <p:cNvSpPr>
              <a:spLocks noChangeShapeType="1"/>
            </p:cNvSpPr>
            <p:nvPr/>
          </p:nvSpPr>
          <p:spPr bwMode="auto">
            <a:xfrm rot="4780215">
              <a:off x="3609" y="1129"/>
              <a:ext cx="1" cy="32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622" name="Freeform 582"/>
            <p:cNvSpPr>
              <a:spLocks/>
            </p:cNvSpPr>
            <p:nvPr/>
          </p:nvSpPr>
          <p:spPr bwMode="auto">
            <a:xfrm rot="5218458">
              <a:off x="3804" y="1229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265" name="Group 583"/>
          <p:cNvGrpSpPr>
            <a:grpSpLocks/>
          </p:cNvGrpSpPr>
          <p:nvPr/>
        </p:nvGrpSpPr>
        <p:grpSpPr bwMode="auto">
          <a:xfrm rot="10800000">
            <a:off x="4327525" y="4037013"/>
            <a:ext cx="1411288" cy="363537"/>
            <a:chOff x="3445" y="1126"/>
            <a:chExt cx="889" cy="229"/>
          </a:xfrm>
        </p:grpSpPr>
        <p:sp>
          <p:nvSpPr>
            <p:cNvPr id="87624" name="Line 584"/>
            <p:cNvSpPr>
              <a:spLocks noChangeShapeType="1"/>
            </p:cNvSpPr>
            <p:nvPr/>
          </p:nvSpPr>
          <p:spPr bwMode="auto">
            <a:xfrm rot="6219012" flipH="1" flipV="1">
              <a:off x="4128" y="1090"/>
              <a:ext cx="0" cy="412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625" name="Oval 585"/>
            <p:cNvSpPr>
              <a:spLocks noChangeArrowheads="1"/>
            </p:cNvSpPr>
            <p:nvPr/>
          </p:nvSpPr>
          <p:spPr bwMode="auto">
            <a:xfrm rot="6219012">
              <a:off x="3773" y="1121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626" name="Line 586"/>
            <p:cNvSpPr>
              <a:spLocks noChangeShapeType="1"/>
            </p:cNvSpPr>
            <p:nvPr/>
          </p:nvSpPr>
          <p:spPr bwMode="auto">
            <a:xfrm rot="6219012" flipV="1">
              <a:off x="3610" y="1003"/>
              <a:ext cx="1" cy="33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627" name="Freeform 587"/>
            <p:cNvSpPr>
              <a:spLocks/>
            </p:cNvSpPr>
            <p:nvPr/>
          </p:nvSpPr>
          <p:spPr bwMode="auto">
            <a:xfrm rot="6657254">
              <a:off x="3806" y="1220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270" name="Group 588"/>
          <p:cNvGrpSpPr>
            <a:grpSpLocks/>
          </p:cNvGrpSpPr>
          <p:nvPr/>
        </p:nvGrpSpPr>
        <p:grpSpPr bwMode="auto">
          <a:xfrm rot="10800000">
            <a:off x="4343400" y="4043363"/>
            <a:ext cx="1376363" cy="400050"/>
            <a:chOff x="3457" y="1100"/>
            <a:chExt cx="867" cy="252"/>
          </a:xfrm>
        </p:grpSpPr>
        <p:sp>
          <p:nvSpPr>
            <p:cNvPr id="87629" name="Line 589"/>
            <p:cNvSpPr>
              <a:spLocks noChangeShapeType="1"/>
            </p:cNvSpPr>
            <p:nvPr/>
          </p:nvSpPr>
          <p:spPr bwMode="auto">
            <a:xfrm rot="7033064" flipH="1" flipV="1">
              <a:off x="4111" y="1138"/>
              <a:ext cx="1" cy="425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630" name="Oval 590"/>
            <p:cNvSpPr>
              <a:spLocks noChangeArrowheads="1"/>
            </p:cNvSpPr>
            <p:nvPr/>
          </p:nvSpPr>
          <p:spPr bwMode="auto">
            <a:xfrm rot="7033064">
              <a:off x="3771" y="1118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631" name="Line 591"/>
            <p:cNvSpPr>
              <a:spLocks noChangeShapeType="1"/>
            </p:cNvSpPr>
            <p:nvPr/>
          </p:nvSpPr>
          <p:spPr bwMode="auto">
            <a:xfrm rot="7033064" flipV="1">
              <a:off x="3628" y="929"/>
              <a:ext cx="0" cy="34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632" name="Freeform 592"/>
            <p:cNvSpPr>
              <a:spLocks/>
            </p:cNvSpPr>
            <p:nvPr/>
          </p:nvSpPr>
          <p:spPr bwMode="auto">
            <a:xfrm rot="7471306">
              <a:off x="3805" y="1213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275" name="Group 593"/>
          <p:cNvGrpSpPr>
            <a:grpSpLocks/>
          </p:cNvGrpSpPr>
          <p:nvPr/>
        </p:nvGrpSpPr>
        <p:grpSpPr bwMode="auto">
          <a:xfrm rot="10800000">
            <a:off x="4381500" y="3959225"/>
            <a:ext cx="1293813" cy="577850"/>
            <a:chOff x="3485" y="1038"/>
            <a:chExt cx="815" cy="364"/>
          </a:xfrm>
        </p:grpSpPr>
        <p:sp>
          <p:nvSpPr>
            <p:cNvPr id="87634" name="Line 594"/>
            <p:cNvSpPr>
              <a:spLocks noChangeShapeType="1"/>
            </p:cNvSpPr>
            <p:nvPr/>
          </p:nvSpPr>
          <p:spPr bwMode="auto">
            <a:xfrm rot="7829810" flipH="1" flipV="1">
              <a:off x="4081" y="1183"/>
              <a:ext cx="1" cy="437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635" name="Oval 595"/>
            <p:cNvSpPr>
              <a:spLocks noChangeArrowheads="1"/>
            </p:cNvSpPr>
            <p:nvPr/>
          </p:nvSpPr>
          <p:spPr bwMode="auto">
            <a:xfrm rot="7829810">
              <a:off x="3769" y="1117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636" name="Line 596"/>
            <p:cNvSpPr>
              <a:spLocks noChangeShapeType="1"/>
            </p:cNvSpPr>
            <p:nvPr/>
          </p:nvSpPr>
          <p:spPr bwMode="auto">
            <a:xfrm rot="7829810" flipV="1">
              <a:off x="3659" y="864"/>
              <a:ext cx="1" cy="35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637" name="Freeform 597"/>
            <p:cNvSpPr>
              <a:spLocks/>
            </p:cNvSpPr>
            <p:nvPr/>
          </p:nvSpPr>
          <p:spPr bwMode="auto">
            <a:xfrm rot="8268053">
              <a:off x="3805" y="1208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280" name="Group 598"/>
          <p:cNvGrpSpPr>
            <a:grpSpLocks/>
          </p:cNvGrpSpPr>
          <p:nvPr/>
        </p:nvGrpSpPr>
        <p:grpSpPr bwMode="auto">
          <a:xfrm rot="10800000">
            <a:off x="4845050" y="3846513"/>
            <a:ext cx="379413" cy="701675"/>
            <a:chOff x="3760" y="1034"/>
            <a:chExt cx="239" cy="442"/>
          </a:xfrm>
        </p:grpSpPr>
        <p:sp>
          <p:nvSpPr>
            <p:cNvPr id="87639" name="Line 599"/>
            <p:cNvSpPr>
              <a:spLocks noChangeShapeType="1"/>
            </p:cNvSpPr>
            <p:nvPr/>
          </p:nvSpPr>
          <p:spPr bwMode="auto">
            <a:xfrm rot="8248957" flipV="1">
              <a:off x="3988" y="1233"/>
              <a:ext cx="7" cy="243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640" name="Oval 600"/>
            <p:cNvSpPr>
              <a:spLocks noChangeArrowheads="1"/>
            </p:cNvSpPr>
            <p:nvPr/>
          </p:nvSpPr>
          <p:spPr bwMode="auto">
            <a:xfrm rot="8248957">
              <a:off x="3770" y="1116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641" name="Line 601"/>
            <p:cNvSpPr>
              <a:spLocks noChangeShapeType="1"/>
            </p:cNvSpPr>
            <p:nvPr/>
          </p:nvSpPr>
          <p:spPr bwMode="auto">
            <a:xfrm rot="8248957" flipH="1" flipV="1">
              <a:off x="3760" y="1034"/>
              <a:ext cx="1" cy="124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642" name="Freeform 602"/>
            <p:cNvSpPr>
              <a:spLocks/>
            </p:cNvSpPr>
            <p:nvPr/>
          </p:nvSpPr>
          <p:spPr bwMode="auto">
            <a:xfrm rot="8687200">
              <a:off x="3808" y="1205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285" name="Group 603"/>
          <p:cNvGrpSpPr>
            <a:grpSpLocks/>
          </p:cNvGrpSpPr>
          <p:nvPr/>
        </p:nvGrpSpPr>
        <p:grpSpPr bwMode="auto">
          <a:xfrm rot="10800000">
            <a:off x="4848225" y="3741738"/>
            <a:ext cx="436563" cy="1022350"/>
            <a:chOff x="3731" y="898"/>
            <a:chExt cx="275" cy="644"/>
          </a:xfrm>
        </p:grpSpPr>
        <p:sp>
          <p:nvSpPr>
            <p:cNvPr id="87644" name="Line 604"/>
            <p:cNvSpPr>
              <a:spLocks noChangeShapeType="1"/>
            </p:cNvSpPr>
            <p:nvPr/>
          </p:nvSpPr>
          <p:spPr bwMode="auto">
            <a:xfrm rot="8554973" flipH="1" flipV="1">
              <a:off x="4003" y="1234"/>
              <a:ext cx="3" cy="308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645" name="Oval 605"/>
            <p:cNvSpPr>
              <a:spLocks noChangeArrowheads="1"/>
            </p:cNvSpPr>
            <p:nvPr/>
          </p:nvSpPr>
          <p:spPr bwMode="auto">
            <a:xfrm rot="8554973">
              <a:off x="3770" y="1118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646" name="Line 606"/>
            <p:cNvSpPr>
              <a:spLocks noChangeShapeType="1"/>
            </p:cNvSpPr>
            <p:nvPr/>
          </p:nvSpPr>
          <p:spPr bwMode="auto">
            <a:xfrm rot="8554973" flipV="1">
              <a:off x="3731" y="898"/>
              <a:ext cx="12" cy="26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647" name="Freeform 607"/>
            <p:cNvSpPr>
              <a:spLocks/>
            </p:cNvSpPr>
            <p:nvPr/>
          </p:nvSpPr>
          <p:spPr bwMode="auto">
            <a:xfrm rot="8993216">
              <a:off x="3809" y="1206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290" name="Group 608"/>
          <p:cNvGrpSpPr>
            <a:grpSpLocks/>
          </p:cNvGrpSpPr>
          <p:nvPr/>
        </p:nvGrpSpPr>
        <p:grpSpPr bwMode="auto">
          <a:xfrm rot="10800000">
            <a:off x="4764088" y="3632200"/>
            <a:ext cx="593725" cy="1206500"/>
            <a:chOff x="3689" y="851"/>
            <a:chExt cx="374" cy="760"/>
          </a:xfrm>
        </p:grpSpPr>
        <p:sp>
          <p:nvSpPr>
            <p:cNvPr id="87649" name="Line 609"/>
            <p:cNvSpPr>
              <a:spLocks noChangeShapeType="1"/>
            </p:cNvSpPr>
            <p:nvPr/>
          </p:nvSpPr>
          <p:spPr bwMode="auto">
            <a:xfrm rot="8148730" flipV="1">
              <a:off x="4060" y="1204"/>
              <a:ext cx="3" cy="407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650" name="Oval 610"/>
            <p:cNvSpPr>
              <a:spLocks noChangeArrowheads="1"/>
            </p:cNvSpPr>
            <p:nvPr/>
          </p:nvSpPr>
          <p:spPr bwMode="auto">
            <a:xfrm rot="8148730">
              <a:off x="3779" y="1116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651" name="Line 611"/>
            <p:cNvSpPr>
              <a:spLocks noChangeShapeType="1"/>
            </p:cNvSpPr>
            <p:nvPr/>
          </p:nvSpPr>
          <p:spPr bwMode="auto">
            <a:xfrm rot="8148730" flipV="1">
              <a:off x="3689" y="851"/>
              <a:ext cx="14" cy="334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652" name="Freeform 612"/>
            <p:cNvSpPr>
              <a:spLocks/>
            </p:cNvSpPr>
            <p:nvPr/>
          </p:nvSpPr>
          <p:spPr bwMode="auto">
            <a:xfrm rot="8586973">
              <a:off x="3816" y="1206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295" name="Group 613"/>
          <p:cNvGrpSpPr>
            <a:grpSpLocks/>
          </p:cNvGrpSpPr>
          <p:nvPr/>
        </p:nvGrpSpPr>
        <p:grpSpPr bwMode="auto">
          <a:xfrm rot="10800000">
            <a:off x="4760913" y="4044950"/>
            <a:ext cx="517525" cy="363538"/>
            <a:chOff x="3727" y="1121"/>
            <a:chExt cx="326" cy="229"/>
          </a:xfrm>
        </p:grpSpPr>
        <p:sp>
          <p:nvSpPr>
            <p:cNvPr id="87654" name="Line 614"/>
            <p:cNvSpPr>
              <a:spLocks noChangeShapeType="1"/>
            </p:cNvSpPr>
            <p:nvPr/>
          </p:nvSpPr>
          <p:spPr bwMode="auto">
            <a:xfrm rot="7123990" flipV="1">
              <a:off x="3975" y="1215"/>
              <a:ext cx="6" cy="15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655" name="Oval 615"/>
            <p:cNvSpPr>
              <a:spLocks noChangeArrowheads="1"/>
            </p:cNvSpPr>
            <p:nvPr/>
          </p:nvSpPr>
          <p:spPr bwMode="auto">
            <a:xfrm rot="7123990">
              <a:off x="3764" y="1116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656" name="Line 616"/>
            <p:cNvSpPr>
              <a:spLocks noChangeShapeType="1"/>
            </p:cNvSpPr>
            <p:nvPr/>
          </p:nvSpPr>
          <p:spPr bwMode="auto">
            <a:xfrm rot="7123990" flipH="1">
              <a:off x="3750" y="1136"/>
              <a:ext cx="1" cy="47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657" name="Freeform 617"/>
            <p:cNvSpPr>
              <a:spLocks/>
            </p:cNvSpPr>
            <p:nvPr/>
          </p:nvSpPr>
          <p:spPr bwMode="auto">
            <a:xfrm rot="7562233">
              <a:off x="3798" y="1210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300" name="Group 618"/>
          <p:cNvGrpSpPr>
            <a:grpSpLocks/>
          </p:cNvGrpSpPr>
          <p:nvPr/>
        </p:nvGrpSpPr>
        <p:grpSpPr bwMode="auto">
          <a:xfrm rot="10800000">
            <a:off x="4778375" y="4035425"/>
            <a:ext cx="508000" cy="363538"/>
            <a:chOff x="3722" y="1127"/>
            <a:chExt cx="320" cy="229"/>
          </a:xfrm>
        </p:grpSpPr>
        <p:sp>
          <p:nvSpPr>
            <p:cNvPr id="87659" name="Line 619"/>
            <p:cNvSpPr>
              <a:spLocks noChangeShapeType="1"/>
            </p:cNvSpPr>
            <p:nvPr/>
          </p:nvSpPr>
          <p:spPr bwMode="auto">
            <a:xfrm rot="5383606" flipV="1">
              <a:off x="3978" y="1179"/>
              <a:ext cx="5" cy="123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660" name="Oval 620"/>
            <p:cNvSpPr>
              <a:spLocks noChangeArrowheads="1"/>
            </p:cNvSpPr>
            <p:nvPr/>
          </p:nvSpPr>
          <p:spPr bwMode="auto">
            <a:xfrm rot="5383606">
              <a:off x="3766" y="1122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661" name="Line 621"/>
            <p:cNvSpPr>
              <a:spLocks noChangeShapeType="1"/>
            </p:cNvSpPr>
            <p:nvPr/>
          </p:nvSpPr>
          <p:spPr bwMode="auto">
            <a:xfrm rot="5383606" flipH="1">
              <a:off x="3736" y="1218"/>
              <a:ext cx="4" cy="32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662" name="Freeform 622"/>
            <p:cNvSpPr>
              <a:spLocks/>
            </p:cNvSpPr>
            <p:nvPr/>
          </p:nvSpPr>
          <p:spPr bwMode="auto">
            <a:xfrm rot="5821848">
              <a:off x="3797" y="1226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305" name="Group 623"/>
          <p:cNvGrpSpPr>
            <a:grpSpLocks/>
          </p:cNvGrpSpPr>
          <p:nvPr/>
        </p:nvGrpSpPr>
        <p:grpSpPr bwMode="auto">
          <a:xfrm rot="10800000">
            <a:off x="4756150" y="4033838"/>
            <a:ext cx="525463" cy="363537"/>
            <a:chOff x="3724" y="1128"/>
            <a:chExt cx="331" cy="229"/>
          </a:xfrm>
        </p:grpSpPr>
        <p:sp>
          <p:nvSpPr>
            <p:cNvPr id="87664" name="Line 624"/>
            <p:cNvSpPr>
              <a:spLocks noChangeShapeType="1"/>
            </p:cNvSpPr>
            <p:nvPr/>
          </p:nvSpPr>
          <p:spPr bwMode="auto">
            <a:xfrm rot="3551169" flipV="1">
              <a:off x="3975" y="1108"/>
              <a:ext cx="8" cy="152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665" name="Oval 625"/>
            <p:cNvSpPr>
              <a:spLocks noChangeArrowheads="1"/>
            </p:cNvSpPr>
            <p:nvPr/>
          </p:nvSpPr>
          <p:spPr bwMode="auto">
            <a:xfrm rot="3551169">
              <a:off x="3767" y="1123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666" name="Line 626"/>
            <p:cNvSpPr>
              <a:spLocks noChangeShapeType="1"/>
            </p:cNvSpPr>
            <p:nvPr/>
          </p:nvSpPr>
          <p:spPr bwMode="auto">
            <a:xfrm rot="3551169" flipH="1">
              <a:off x="3748" y="1289"/>
              <a:ext cx="0" cy="47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667" name="Freeform 627"/>
            <p:cNvSpPr>
              <a:spLocks/>
            </p:cNvSpPr>
            <p:nvPr/>
          </p:nvSpPr>
          <p:spPr bwMode="auto">
            <a:xfrm rot="3989412">
              <a:off x="3801" y="1238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310" name="Group 628"/>
          <p:cNvGrpSpPr>
            <a:grpSpLocks/>
          </p:cNvGrpSpPr>
          <p:nvPr/>
        </p:nvGrpSpPr>
        <p:grpSpPr bwMode="auto">
          <a:xfrm rot="10800000">
            <a:off x="4697413" y="4027488"/>
            <a:ext cx="633412" cy="366712"/>
            <a:chOff x="3693" y="1130"/>
            <a:chExt cx="399" cy="231"/>
          </a:xfrm>
        </p:grpSpPr>
        <p:sp>
          <p:nvSpPr>
            <p:cNvPr id="87669" name="Line 629"/>
            <p:cNvSpPr>
              <a:spLocks noChangeShapeType="1"/>
            </p:cNvSpPr>
            <p:nvPr/>
          </p:nvSpPr>
          <p:spPr bwMode="auto">
            <a:xfrm rot="2803607" flipV="1">
              <a:off x="3980" y="1037"/>
              <a:ext cx="10" cy="215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670" name="Oval 630"/>
            <p:cNvSpPr>
              <a:spLocks noChangeArrowheads="1"/>
            </p:cNvSpPr>
            <p:nvPr/>
          </p:nvSpPr>
          <p:spPr bwMode="auto">
            <a:xfrm rot="2803607">
              <a:off x="3765" y="1125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671" name="Line 631"/>
            <p:cNvSpPr>
              <a:spLocks noChangeShapeType="1"/>
            </p:cNvSpPr>
            <p:nvPr/>
          </p:nvSpPr>
          <p:spPr bwMode="auto">
            <a:xfrm rot="2803607" flipH="1" flipV="1">
              <a:off x="3743" y="1309"/>
              <a:ext cx="2" cy="10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672" name="Freeform 632"/>
            <p:cNvSpPr>
              <a:spLocks/>
            </p:cNvSpPr>
            <p:nvPr/>
          </p:nvSpPr>
          <p:spPr bwMode="auto">
            <a:xfrm rot="3241850">
              <a:off x="3801" y="1244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315" name="Group 633"/>
          <p:cNvGrpSpPr>
            <a:grpSpLocks/>
          </p:cNvGrpSpPr>
          <p:nvPr/>
        </p:nvGrpSpPr>
        <p:grpSpPr bwMode="auto">
          <a:xfrm rot="10800000">
            <a:off x="4841875" y="3817938"/>
            <a:ext cx="428625" cy="839787"/>
            <a:chOff x="3732" y="964"/>
            <a:chExt cx="270" cy="529"/>
          </a:xfrm>
        </p:grpSpPr>
        <p:sp>
          <p:nvSpPr>
            <p:cNvPr id="87674" name="Line 634"/>
            <p:cNvSpPr>
              <a:spLocks noChangeShapeType="1"/>
            </p:cNvSpPr>
            <p:nvPr/>
          </p:nvSpPr>
          <p:spPr bwMode="auto">
            <a:xfrm rot="2357997" flipV="1">
              <a:off x="3985" y="964"/>
              <a:ext cx="17" cy="287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675" name="Oval 635"/>
            <p:cNvSpPr>
              <a:spLocks noChangeArrowheads="1"/>
            </p:cNvSpPr>
            <p:nvPr/>
          </p:nvSpPr>
          <p:spPr bwMode="auto">
            <a:xfrm rot="2357997">
              <a:off x="3762" y="1127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676" name="Line 636"/>
            <p:cNvSpPr>
              <a:spLocks noChangeShapeType="1"/>
            </p:cNvSpPr>
            <p:nvPr/>
          </p:nvSpPr>
          <p:spPr bwMode="auto">
            <a:xfrm rot="2357997" flipH="1" flipV="1">
              <a:off x="3732" y="1319"/>
              <a:ext cx="3" cy="174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677" name="Freeform 637"/>
            <p:cNvSpPr>
              <a:spLocks/>
            </p:cNvSpPr>
            <p:nvPr/>
          </p:nvSpPr>
          <p:spPr bwMode="auto">
            <a:xfrm rot="2796240">
              <a:off x="3801" y="1248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320" name="Group 638"/>
          <p:cNvGrpSpPr>
            <a:grpSpLocks/>
          </p:cNvGrpSpPr>
          <p:nvPr/>
        </p:nvGrpSpPr>
        <p:grpSpPr bwMode="auto">
          <a:xfrm rot="10530292">
            <a:off x="4768850" y="3749675"/>
            <a:ext cx="565150" cy="1008063"/>
            <a:chOff x="3692" y="901"/>
            <a:chExt cx="356" cy="635"/>
          </a:xfrm>
        </p:grpSpPr>
        <p:sp>
          <p:nvSpPr>
            <p:cNvPr id="87679" name="Line 639"/>
            <p:cNvSpPr>
              <a:spLocks noChangeShapeType="1"/>
            </p:cNvSpPr>
            <p:nvPr/>
          </p:nvSpPr>
          <p:spPr bwMode="auto">
            <a:xfrm rot="2642742" flipV="1">
              <a:off x="4022" y="901"/>
              <a:ext cx="26" cy="376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680" name="Oval 640"/>
            <p:cNvSpPr>
              <a:spLocks noChangeArrowheads="1"/>
            </p:cNvSpPr>
            <p:nvPr/>
          </p:nvSpPr>
          <p:spPr bwMode="auto">
            <a:xfrm rot="2642742">
              <a:off x="3758" y="1128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681" name="Line 641"/>
            <p:cNvSpPr>
              <a:spLocks noChangeShapeType="1"/>
            </p:cNvSpPr>
            <p:nvPr/>
          </p:nvSpPr>
          <p:spPr bwMode="auto">
            <a:xfrm rot="2642742" flipH="1" flipV="1">
              <a:off x="3692" y="1299"/>
              <a:ext cx="6" cy="237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682" name="Freeform 642"/>
            <p:cNvSpPr>
              <a:spLocks/>
            </p:cNvSpPr>
            <p:nvPr/>
          </p:nvSpPr>
          <p:spPr bwMode="auto">
            <a:xfrm rot="3080985">
              <a:off x="3796" y="1248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325" name="Group 643"/>
          <p:cNvGrpSpPr>
            <a:grpSpLocks/>
          </p:cNvGrpSpPr>
          <p:nvPr/>
        </p:nvGrpSpPr>
        <p:grpSpPr bwMode="auto">
          <a:xfrm rot="10800000">
            <a:off x="4743450" y="3700463"/>
            <a:ext cx="608013" cy="1108075"/>
            <a:chOff x="3680" y="870"/>
            <a:chExt cx="383" cy="698"/>
          </a:xfrm>
        </p:grpSpPr>
        <p:sp>
          <p:nvSpPr>
            <p:cNvPr id="87684" name="Line 644"/>
            <p:cNvSpPr>
              <a:spLocks noChangeShapeType="1"/>
            </p:cNvSpPr>
            <p:nvPr/>
          </p:nvSpPr>
          <p:spPr bwMode="auto">
            <a:xfrm rot="2642742" flipV="1">
              <a:off x="4035" y="870"/>
              <a:ext cx="28" cy="413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685" name="Oval 645"/>
            <p:cNvSpPr>
              <a:spLocks noChangeArrowheads="1"/>
            </p:cNvSpPr>
            <p:nvPr/>
          </p:nvSpPr>
          <p:spPr bwMode="auto">
            <a:xfrm rot="2642742">
              <a:off x="3759" y="1129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686" name="Line 646"/>
            <p:cNvSpPr>
              <a:spLocks noChangeShapeType="1"/>
            </p:cNvSpPr>
            <p:nvPr/>
          </p:nvSpPr>
          <p:spPr bwMode="auto">
            <a:xfrm rot="2642742" flipH="1" flipV="1">
              <a:off x="3680" y="1296"/>
              <a:ext cx="11" cy="272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687" name="Freeform 647"/>
            <p:cNvSpPr>
              <a:spLocks/>
            </p:cNvSpPr>
            <p:nvPr/>
          </p:nvSpPr>
          <p:spPr bwMode="auto">
            <a:xfrm rot="3080985">
              <a:off x="3797" y="1249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330" name="Group 648"/>
          <p:cNvGrpSpPr>
            <a:grpSpLocks/>
          </p:cNvGrpSpPr>
          <p:nvPr/>
        </p:nvGrpSpPr>
        <p:grpSpPr bwMode="auto">
          <a:xfrm rot="10800000">
            <a:off x="4375150" y="3943350"/>
            <a:ext cx="1270000" cy="530225"/>
            <a:chOff x="3508" y="1081"/>
            <a:chExt cx="800" cy="334"/>
          </a:xfrm>
        </p:grpSpPr>
        <p:sp>
          <p:nvSpPr>
            <p:cNvPr id="87689" name="Line 649"/>
            <p:cNvSpPr>
              <a:spLocks noChangeShapeType="1"/>
            </p:cNvSpPr>
            <p:nvPr/>
          </p:nvSpPr>
          <p:spPr bwMode="auto">
            <a:xfrm rot="3126480" flipV="1">
              <a:off x="4072" y="878"/>
              <a:ext cx="33" cy="439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690" name="Oval 650"/>
            <p:cNvSpPr>
              <a:spLocks noChangeArrowheads="1"/>
            </p:cNvSpPr>
            <p:nvPr/>
          </p:nvSpPr>
          <p:spPr bwMode="auto">
            <a:xfrm rot="3126480">
              <a:off x="3764" y="1129"/>
              <a:ext cx="229" cy="23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691" name="Line 651"/>
            <p:cNvSpPr>
              <a:spLocks noChangeShapeType="1"/>
            </p:cNvSpPr>
            <p:nvPr/>
          </p:nvSpPr>
          <p:spPr bwMode="auto">
            <a:xfrm rot="3126480" flipH="1" flipV="1">
              <a:off x="3651" y="1261"/>
              <a:ext cx="11" cy="297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none" w="sm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692" name="Freeform 652"/>
            <p:cNvSpPr>
              <a:spLocks/>
            </p:cNvSpPr>
            <p:nvPr/>
          </p:nvSpPr>
          <p:spPr bwMode="auto">
            <a:xfrm rot="3564723">
              <a:off x="3800" y="1247"/>
              <a:ext cx="126" cy="3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40"/>
                </a:cxn>
                <a:cxn ang="0">
                  <a:pos x="51" y="60"/>
                </a:cxn>
                <a:cxn ang="0">
                  <a:pos x="104" y="86"/>
                </a:cxn>
                <a:cxn ang="0">
                  <a:pos x="161" y="100"/>
                </a:cxn>
                <a:cxn ang="0">
                  <a:pos x="221" y="98"/>
                </a:cxn>
                <a:cxn ang="0">
                  <a:pos x="267" y="81"/>
                </a:cxn>
                <a:cxn ang="0">
                  <a:pos x="303" y="60"/>
                </a:cxn>
                <a:cxn ang="0">
                  <a:pos x="334" y="31"/>
                </a:cxn>
                <a:cxn ang="0">
                  <a:pos x="358" y="0"/>
                </a:cxn>
              </a:cxnLst>
              <a:rect l="0" t="0" r="r" b="b"/>
              <a:pathLst>
                <a:path w="358" h="102">
                  <a:moveTo>
                    <a:pt x="0" y="12"/>
                  </a:moveTo>
                  <a:cubicBezTo>
                    <a:pt x="4" y="17"/>
                    <a:pt x="18" y="32"/>
                    <a:pt x="27" y="40"/>
                  </a:cubicBezTo>
                  <a:cubicBezTo>
                    <a:pt x="36" y="48"/>
                    <a:pt x="38" y="52"/>
                    <a:pt x="51" y="60"/>
                  </a:cubicBezTo>
                  <a:cubicBezTo>
                    <a:pt x="64" y="68"/>
                    <a:pt x="86" y="79"/>
                    <a:pt x="104" y="86"/>
                  </a:cubicBezTo>
                  <a:cubicBezTo>
                    <a:pt x="122" y="93"/>
                    <a:pt x="142" y="98"/>
                    <a:pt x="161" y="100"/>
                  </a:cubicBezTo>
                  <a:cubicBezTo>
                    <a:pt x="180" y="102"/>
                    <a:pt x="203" y="101"/>
                    <a:pt x="221" y="98"/>
                  </a:cubicBezTo>
                  <a:cubicBezTo>
                    <a:pt x="239" y="95"/>
                    <a:pt x="253" y="87"/>
                    <a:pt x="267" y="81"/>
                  </a:cubicBezTo>
                  <a:cubicBezTo>
                    <a:pt x="281" y="75"/>
                    <a:pt x="292" y="68"/>
                    <a:pt x="303" y="60"/>
                  </a:cubicBezTo>
                  <a:cubicBezTo>
                    <a:pt x="314" y="52"/>
                    <a:pt x="325" y="41"/>
                    <a:pt x="334" y="31"/>
                  </a:cubicBezTo>
                  <a:cubicBezTo>
                    <a:pt x="343" y="21"/>
                    <a:pt x="354" y="5"/>
                    <a:pt x="358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87693" name="Oval 653"/>
          <p:cNvSpPr>
            <a:spLocks noChangeArrowheads="1"/>
          </p:cNvSpPr>
          <p:nvPr/>
        </p:nvSpPr>
        <p:spPr bwMode="auto">
          <a:xfrm rot="16200000">
            <a:off x="4992688" y="4040187"/>
            <a:ext cx="1004888" cy="449263"/>
          </a:xfrm>
          <a:prstGeom prst="ellipse">
            <a:avLst/>
          </a:prstGeom>
          <a:noFill/>
          <a:ln w="19050">
            <a:solidFill>
              <a:srgbClr val="FFCC00"/>
            </a:solidFill>
            <a:prstDash val="dash"/>
            <a:round/>
            <a:headEnd/>
            <a:tailEnd type="none" w="sm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7694" name="Text Box 654"/>
          <p:cNvSpPr txBox="1">
            <a:spLocks noChangeArrowheads="1"/>
          </p:cNvSpPr>
          <p:nvPr/>
        </p:nvSpPr>
        <p:spPr bwMode="auto">
          <a:xfrm>
            <a:off x="320675" y="1916113"/>
            <a:ext cx="31559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83485" tIns="41742" rIns="83485" bIns="41742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Nuclei precess around the direction of the magnetic field at the resonant frequency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1" presetClass="entr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1" presetClass="entr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1" presetClass="entr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"/>
                            </p:stCondLst>
                            <p:childTnLst>
                              <p:par>
                                <p:cTn id="20" presetID="11" presetClass="entr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1" presetClass="entr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1" presetClass="entr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1" presetClass="entr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"/>
                            </p:stCondLst>
                            <p:childTnLst>
                              <p:par>
                                <p:cTn id="35" presetID="11" presetClass="entr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1" presetClass="entr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1" presetClass="entr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1" presetClass="entr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"/>
                            </p:stCondLst>
                            <p:childTnLst>
                              <p:par>
                                <p:cTn id="50" presetID="11" presetClass="entr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1" presetClass="entr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1" presetClass="entr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1" presetClass="entr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"/>
                            </p:stCondLst>
                            <p:childTnLst>
                              <p:par>
                                <p:cTn id="65" presetID="11" presetClass="entr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1" presetClass="entr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1" presetClass="entr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1" presetClass="entr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1" presetClass="entr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1" presetClass="entr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1" presetClass="entr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00"/>
                            </p:stCondLst>
                            <p:childTnLst>
                              <p:par>
                                <p:cTn id="95" presetID="11" presetClass="entr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1" presetClass="entr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1" presetClass="entr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1" presetClass="entr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00"/>
                            </p:stCondLst>
                            <p:childTnLst>
                              <p:par>
                                <p:cTn id="110" presetID="11" presetClass="entr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1" presetClass="entr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1" presetClass="entr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00"/>
                            </p:stCondLst>
                            <p:childTnLst>
                              <p:par>
                                <p:cTn id="125" presetID="11" presetClass="entr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1" presetClass="entr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1" presetClass="entr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1" presetClass="entr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900"/>
                            </p:stCondLst>
                            <p:childTnLst>
                              <p:par>
                                <p:cTn id="140" presetID="11" presetClass="entr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1" presetClass="entr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1" presetClass="entr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1" presetClass="entr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11" presetClass="entr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1" presetClass="entr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1" presetClass="entr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1" presetClass="entr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100"/>
                            </p:stCondLst>
                            <p:childTnLst>
                              <p:par>
                                <p:cTn id="170" presetID="11" presetClass="entr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1" presetClass="entr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1" presetClass="entr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1" presetClass="entr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200"/>
                            </p:stCondLst>
                            <p:childTnLst>
                              <p:par>
                                <p:cTn id="18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1" presetClass="entr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1" presetClass="entr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1" presetClass="entr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300"/>
                            </p:stCondLst>
                            <p:childTnLst>
                              <p:par>
                                <p:cTn id="200" presetID="11" presetClass="entr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1" presetClass="entr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1" presetClass="entr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1" presetClass="entr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400"/>
                            </p:stCondLst>
                            <p:childTnLst>
                              <p:par>
                                <p:cTn id="215" presetID="11" presetClass="entr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1" presetClass="entr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1" presetClass="entr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1" presetClass="entr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500"/>
                            </p:stCondLst>
                            <p:childTnLst>
                              <p:par>
                                <p:cTn id="230" presetID="11" presetClass="entr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1" presetClass="entr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1" presetClass="entr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1" presetClass="entr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1600"/>
                            </p:stCondLst>
                            <p:childTnLst>
                              <p:par>
                                <p:cTn id="245" presetID="11" presetClass="entr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1" presetClass="entr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1" presetClass="entr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1" presetClass="entr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700"/>
                            </p:stCondLst>
                            <p:childTnLst>
                              <p:par>
                                <p:cTn id="2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762000"/>
            <a:r>
              <a:rPr lang="en-GB"/>
              <a:t>Physics</a:t>
            </a:r>
            <a:endParaRPr lang="en-US"/>
          </a:p>
        </p:txBody>
      </p:sp>
      <p:pic>
        <p:nvPicPr>
          <p:cNvPr id="3686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674813"/>
            <a:ext cx="5119688" cy="4953000"/>
          </a:xfrm>
        </p:spPr>
      </p:pic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5241925" y="1192213"/>
            <a:ext cx="3902075" cy="45672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Technical" pitchFamily="66" charset="0"/>
              </a:rPr>
              <a:t>When the body is placed in a strong magnetic field, such as an MRI scanner, the protons’ axes all line up. </a:t>
            </a:r>
          </a:p>
          <a:p>
            <a:pPr eaLnBrk="0" hangingPunct="0"/>
            <a:endParaRPr lang="en-US">
              <a:latin typeface="Technical" pitchFamily="66" charset="0"/>
            </a:endParaRPr>
          </a:p>
          <a:p>
            <a:pPr eaLnBrk="0" hangingPunct="0"/>
            <a:r>
              <a:rPr lang="en-US">
                <a:latin typeface="Technical" pitchFamily="66" charset="0"/>
              </a:rPr>
              <a:t>This uniform alignment creates a magnetic vector oriented along the axis of the MRI scanner. </a:t>
            </a:r>
          </a:p>
          <a:p>
            <a:pPr eaLnBrk="0" hangingPunct="0"/>
            <a:endParaRPr lang="en-US">
              <a:latin typeface="Technical" pitchFamily="66" charset="0"/>
            </a:endParaRPr>
          </a:p>
          <a:p>
            <a:pPr eaLnBrk="0" hangingPunct="0"/>
            <a:r>
              <a:rPr lang="en-US" sz="1800">
                <a:latin typeface="Technical" pitchFamily="66" charset="0"/>
              </a:rPr>
              <a:t>MRI scanners come in different field strengths, usually between 0.5 and 2.0 tesla.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378" name="Object 2"/>
          <p:cNvGraphicFramePr>
            <a:graphicFrameLocks noChangeAspect="1"/>
          </p:cNvGraphicFramePr>
          <p:nvPr/>
        </p:nvGraphicFramePr>
        <p:xfrm>
          <a:off x="1808163" y="549275"/>
          <a:ext cx="5446712" cy="599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Drawing" r:id="rId3" imgW="6035518" imgH="6644397" progId="">
                  <p:embed/>
                </p:oleObj>
              </mc:Choice>
              <mc:Fallback>
                <p:oleObj name="Drawing" r:id="rId3" imgW="6035518" imgH="6644397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163" y="549275"/>
                        <a:ext cx="5446712" cy="599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 type="none" w="sm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2362200" y="5080000"/>
            <a:ext cx="4584700" cy="228600"/>
          </a:xfrm>
          <a:prstGeom prst="rect">
            <a:avLst/>
          </a:prstGeom>
          <a:solidFill>
            <a:srgbClr val="FF0000">
              <a:alpha val="33000"/>
            </a:srgbClr>
          </a:solidFill>
          <a:ln w="19050">
            <a:solidFill>
              <a:srgbClr val="FF0000"/>
            </a:solidFill>
            <a:miter lim="800000"/>
            <a:headEnd/>
            <a:tailEnd type="none" w="sm" len="med"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762000"/>
            <a:r>
              <a:rPr lang="en-GB" dirty="0"/>
              <a:t>Physics</a:t>
            </a:r>
            <a:endParaRPr lang="en-US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1770063"/>
            <a:ext cx="7748588" cy="4102100"/>
          </a:xfrm>
        </p:spPr>
        <p:txBody>
          <a:bodyPr/>
          <a:lstStyle/>
          <a:p>
            <a:pPr marL="0" indent="0" defTabSz="762000">
              <a:buFont typeface="Wingdings" pitchFamily="2" charset="2"/>
              <a:buNone/>
            </a:pPr>
            <a:r>
              <a:rPr lang="en-US" dirty="0"/>
              <a:t>Most diseases manifest themselves by an</a:t>
            </a:r>
          </a:p>
          <a:p>
            <a:pPr marL="0" indent="0" defTabSz="762000">
              <a:buFont typeface="Wingdings" pitchFamily="2" charset="2"/>
              <a:buNone/>
            </a:pPr>
            <a:r>
              <a:rPr lang="en-US" dirty="0"/>
              <a:t>increase in water content, so MRI is a sensitive test for the detection of disease. </a:t>
            </a:r>
          </a:p>
          <a:p>
            <a:pPr marL="0" indent="0" defTabSz="762000">
              <a:buFont typeface="Wingdings" pitchFamily="2" charset="2"/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Hydrogen Nucleus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Main active nucleus used in MR</a:t>
            </a:r>
          </a:p>
          <a:p>
            <a:r>
              <a:rPr lang="en-GB" dirty="0"/>
              <a:t>Single proton (atomic number 1)</a:t>
            </a:r>
          </a:p>
          <a:p>
            <a:r>
              <a:rPr lang="en-GB" dirty="0"/>
              <a:t>Used for MR:-	</a:t>
            </a:r>
          </a:p>
          <a:p>
            <a:pPr lvl="2"/>
            <a:r>
              <a:rPr lang="en-GB" sz="2800" dirty="0"/>
              <a:t>Abundant in the human body (fat and water)</a:t>
            </a:r>
          </a:p>
          <a:p>
            <a:pPr lvl="2"/>
            <a:r>
              <a:rPr lang="en-GB" sz="2800" dirty="0"/>
              <a:t>Solitary proton so has a large magnetic moment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Resonance and Signal Generation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Energy transition that occurs when an object is subjected to a frequency the same as its own</a:t>
            </a:r>
          </a:p>
          <a:p>
            <a:endParaRPr lang="en-GB" dirty="0"/>
          </a:p>
          <a:p>
            <a:r>
              <a:rPr lang="en-GB" dirty="0"/>
              <a:t>In MR resonance is induced by applying a radiofrequency (RF) pulse (excitation pulse)</a:t>
            </a:r>
          </a:p>
          <a:p>
            <a:pPr lvl="2"/>
            <a:r>
              <a:rPr lang="en-GB" dirty="0"/>
              <a:t>At the same frequency as the </a:t>
            </a:r>
            <a:r>
              <a:rPr lang="en-GB" dirty="0" err="1"/>
              <a:t>precessing</a:t>
            </a:r>
            <a:r>
              <a:rPr lang="en-GB" dirty="0"/>
              <a:t> hydrogen nuclei</a:t>
            </a:r>
          </a:p>
          <a:p>
            <a:pPr lvl="2"/>
            <a:r>
              <a:rPr lang="en-GB" dirty="0"/>
              <a:t>Or at 90</a:t>
            </a:r>
            <a:r>
              <a:rPr lang="en-US" dirty="0">
                <a:latin typeface="Georgia" pitchFamily="18" charset="0"/>
              </a:rPr>
              <a:t>° to magnetic field (B</a:t>
            </a:r>
            <a:r>
              <a:rPr lang="en-US" baseline="-25000" dirty="0">
                <a:latin typeface="Georgia" pitchFamily="18" charset="0"/>
              </a:rPr>
              <a:t>o</a:t>
            </a:r>
            <a:r>
              <a:rPr lang="en-US" dirty="0">
                <a:latin typeface="Georgia" pitchFamily="18" charset="0"/>
              </a:rPr>
              <a:t>).</a:t>
            </a:r>
            <a:endParaRPr lang="en-US" baseline="-250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Assessment of Function</a:t>
            </a:r>
          </a:p>
        </p:txBody>
      </p:sp>
      <p:pic>
        <p:nvPicPr>
          <p:cNvPr id="385027" name="4 chamber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79388" y="2060577"/>
            <a:ext cx="4679950" cy="3649663"/>
          </a:xfrm>
          <a:prstGeom prst="rect">
            <a:avLst/>
          </a:prstGeom>
          <a:noFill/>
        </p:spPr>
      </p:pic>
      <p:pic>
        <p:nvPicPr>
          <p:cNvPr id="385028" name="SAWNEY Philip 4ch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003800" y="2060575"/>
            <a:ext cx="3924300" cy="3594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0" fill="hold"/>
                                        <p:tgtEl>
                                          <p:spTgt spid="3850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500" fill="hold"/>
                                        <p:tgtEl>
                                          <p:spTgt spid="3850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85027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85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850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5027"/>
                  </p:tgtEl>
                </p:cond>
              </p:nextCondLst>
            </p:seq>
            <p:video>
              <p:cMediaNode>
                <p:cTn id="16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85028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85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3850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5028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Resonance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Hydrogen nuclei will </a:t>
            </a:r>
            <a:r>
              <a:rPr lang="en-GB" dirty="0" err="1"/>
              <a:t>resonante</a:t>
            </a:r>
            <a:r>
              <a:rPr lang="en-GB" dirty="0"/>
              <a:t> whereas other active nuclei do not because their </a:t>
            </a:r>
            <a:r>
              <a:rPr lang="en-GB" dirty="0" err="1"/>
              <a:t>gyromagnetic</a:t>
            </a:r>
            <a:r>
              <a:rPr lang="en-GB" dirty="0"/>
              <a:t> ratios are different to Hydrogen and so have different </a:t>
            </a:r>
            <a:r>
              <a:rPr lang="en-GB" dirty="0" err="1"/>
              <a:t>precessional</a:t>
            </a:r>
            <a:r>
              <a:rPr lang="en-GB" dirty="0"/>
              <a:t> frequency</a:t>
            </a:r>
          </a:p>
          <a:p>
            <a:endParaRPr lang="en-GB" dirty="0"/>
          </a:p>
          <a:p>
            <a:r>
              <a:rPr lang="en-GB" dirty="0"/>
              <a:t>Result</a:t>
            </a:r>
          </a:p>
          <a:p>
            <a:pPr>
              <a:buFont typeface="Wingdings" pitchFamily="2" charset="2"/>
              <a:buNone/>
            </a:pPr>
            <a:r>
              <a:rPr lang="en-GB" dirty="0"/>
              <a:t> 		-energy absorption</a:t>
            </a:r>
          </a:p>
          <a:p>
            <a:pPr>
              <a:buFont typeface="Wingdings" pitchFamily="2" charset="2"/>
              <a:buNone/>
            </a:pPr>
            <a:r>
              <a:rPr lang="en-GB" dirty="0"/>
              <a:t>		-phase coherence</a:t>
            </a:r>
          </a:p>
          <a:p>
            <a:pPr lvl="4"/>
            <a:endParaRPr lang="en-GB" sz="2800" dirty="0">
              <a:solidFill>
                <a:srgbClr val="FFFFFF"/>
              </a:solidFill>
            </a:endParaRPr>
          </a:p>
          <a:p>
            <a:pPr lvl="4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Contrast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dirty="0"/>
              <a:t>Difference in tissue characteristics</a:t>
            </a:r>
          </a:p>
          <a:p>
            <a:pPr>
              <a:lnSpc>
                <a:spcPct val="90000"/>
              </a:lnSpc>
            </a:pPr>
            <a:r>
              <a:rPr lang="en-GB" dirty="0"/>
              <a:t>Fat – H atoms linked to Carbon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Large molecules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High inertia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Low inherent energy</a:t>
            </a:r>
          </a:p>
          <a:p>
            <a:pPr>
              <a:lnSpc>
                <a:spcPct val="90000"/>
              </a:lnSpc>
            </a:pPr>
            <a:r>
              <a:rPr lang="en-GB" dirty="0"/>
              <a:t>Water – small molecules with little inertia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High rate of molecular motion</a:t>
            </a:r>
          </a:p>
          <a:p>
            <a:pPr>
              <a:lnSpc>
                <a:spcPct val="90000"/>
              </a:lnSpc>
            </a:pPr>
            <a:r>
              <a:rPr lang="en-GB" dirty="0"/>
              <a:t>Differences in image contrast as different relaxation rates in each tissue</a:t>
            </a:r>
          </a:p>
          <a:p>
            <a:pPr>
              <a:lnSpc>
                <a:spcPct val="90000"/>
              </a:lnSpc>
            </a:pPr>
            <a:endParaRPr lang="en-GB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Relaxation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Withdrawal of RF </a:t>
            </a:r>
            <a:r>
              <a:rPr lang="en-GB" dirty="0" err="1"/>
              <a:t>eneregy</a:t>
            </a:r>
            <a:r>
              <a:rPr lang="en-GB" dirty="0"/>
              <a:t>:-</a:t>
            </a:r>
          </a:p>
          <a:p>
            <a:pPr lvl="1"/>
            <a:r>
              <a:rPr lang="en-GB" dirty="0"/>
              <a:t>T1 recovery – exchange of energy from nuclei to their surrounding environment or lattice</a:t>
            </a:r>
          </a:p>
          <a:p>
            <a:pPr lvl="1"/>
            <a:r>
              <a:rPr lang="en-GB" dirty="0"/>
              <a:t>Fat has a high T1 signal</a:t>
            </a:r>
          </a:p>
          <a:p>
            <a:pPr lvl="1"/>
            <a:endParaRPr lang="en-GB" dirty="0"/>
          </a:p>
          <a:p>
            <a:r>
              <a:rPr lang="en-GB" dirty="0"/>
              <a:t>T2 Decay</a:t>
            </a:r>
          </a:p>
          <a:p>
            <a:pPr lvl="1"/>
            <a:r>
              <a:rPr lang="en-GB" dirty="0"/>
              <a:t>Exchange of energy from one nucleus to another</a:t>
            </a:r>
          </a:p>
          <a:p>
            <a:pPr lvl="1"/>
            <a:r>
              <a:rPr lang="en-GB" dirty="0"/>
              <a:t>High in fluids, lower in fat.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Basic image generation</a:t>
            </a:r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3838" y="2087563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000"/>
              <a:t>Different components of an MR system</a:t>
            </a:r>
          </a:p>
          <a:p>
            <a:pPr>
              <a:lnSpc>
                <a:spcPct val="90000"/>
              </a:lnSpc>
            </a:pPr>
            <a:endParaRPr lang="en-GB" sz="2000"/>
          </a:p>
          <a:p>
            <a:pPr>
              <a:lnSpc>
                <a:spcPct val="90000"/>
              </a:lnSpc>
            </a:pPr>
            <a:r>
              <a:rPr lang="en-GB" sz="2000"/>
              <a:t>Superconducting magnet </a:t>
            </a:r>
            <a:r>
              <a:rPr lang="en-GB" sz="2000">
                <a:sym typeface="Wingdings" pitchFamily="2" charset="2"/>
              </a:rPr>
              <a:t> ALWAYS ON</a:t>
            </a:r>
          </a:p>
          <a:p>
            <a:pPr>
              <a:lnSpc>
                <a:spcPct val="90000"/>
              </a:lnSpc>
            </a:pPr>
            <a:r>
              <a:rPr lang="en-GB" sz="2000">
                <a:sym typeface="Wingdings" pitchFamily="2" charset="2"/>
              </a:rPr>
              <a:t>Gradient coils</a:t>
            </a:r>
          </a:p>
          <a:p>
            <a:pPr lvl="1">
              <a:lnSpc>
                <a:spcPct val="90000"/>
              </a:lnSpc>
            </a:pPr>
            <a:r>
              <a:rPr lang="en-GB" sz="1800" i="1">
                <a:sym typeface="Wingdings" pitchFamily="2" charset="2"/>
              </a:rPr>
              <a:t>Alter the magnetic field</a:t>
            </a:r>
          </a:p>
          <a:p>
            <a:pPr lvl="1">
              <a:lnSpc>
                <a:spcPct val="90000"/>
              </a:lnSpc>
            </a:pPr>
            <a:r>
              <a:rPr lang="en-GB" sz="1800" i="1">
                <a:sym typeface="Wingdings" pitchFamily="2" charset="2"/>
              </a:rPr>
              <a:t>Responsible for the noise 					(rapid switching / current)</a:t>
            </a:r>
          </a:p>
          <a:p>
            <a:pPr>
              <a:lnSpc>
                <a:spcPct val="90000"/>
              </a:lnSpc>
            </a:pPr>
            <a:r>
              <a:rPr lang="en-GB" sz="2000">
                <a:sym typeface="Wingdings" pitchFamily="2" charset="2"/>
              </a:rPr>
              <a:t>RF generator</a:t>
            </a:r>
          </a:p>
          <a:p>
            <a:pPr lvl="1">
              <a:lnSpc>
                <a:spcPct val="90000"/>
              </a:lnSpc>
            </a:pPr>
            <a:r>
              <a:rPr lang="en-GB" sz="1800" i="1">
                <a:sym typeface="Wingdings" pitchFamily="2" charset="2"/>
              </a:rPr>
              <a:t>Energy to deflect the magnetisation</a:t>
            </a:r>
          </a:p>
          <a:p>
            <a:pPr>
              <a:lnSpc>
                <a:spcPct val="90000"/>
              </a:lnSpc>
            </a:pPr>
            <a:r>
              <a:rPr lang="en-GB" sz="2000">
                <a:sym typeface="Wingdings" pitchFamily="2" charset="2"/>
              </a:rPr>
              <a:t>RF detector coils</a:t>
            </a:r>
          </a:p>
          <a:p>
            <a:pPr lvl="1">
              <a:lnSpc>
                <a:spcPct val="90000"/>
              </a:lnSpc>
            </a:pPr>
            <a:r>
              <a:rPr lang="en-GB" sz="1800" i="1">
                <a:sym typeface="Wingdings" pitchFamily="2" charset="2"/>
              </a:rPr>
              <a:t>Within the table</a:t>
            </a:r>
          </a:p>
          <a:p>
            <a:pPr lvl="1">
              <a:lnSpc>
                <a:spcPct val="90000"/>
              </a:lnSpc>
            </a:pPr>
            <a:r>
              <a:rPr lang="en-GB" sz="1800" i="1">
                <a:sym typeface="Wingdings" pitchFamily="2" charset="2"/>
              </a:rPr>
              <a:t>Surface coils</a:t>
            </a:r>
          </a:p>
          <a:p>
            <a:pPr lvl="1">
              <a:lnSpc>
                <a:spcPct val="90000"/>
              </a:lnSpc>
            </a:pPr>
            <a:r>
              <a:rPr lang="en-GB" sz="1800" i="1">
                <a:sym typeface="Wingdings" pitchFamily="2" charset="2"/>
              </a:rPr>
              <a:t>Detect signal</a:t>
            </a:r>
          </a:p>
        </p:txBody>
      </p:sp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76813" y="3502025"/>
            <a:ext cx="3763962" cy="2682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Basic image generation</a:t>
            </a: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000"/>
              <a:t>H</a:t>
            </a:r>
            <a:r>
              <a:rPr lang="en-GB" sz="2000" baseline="30000"/>
              <a:t>+</a:t>
            </a:r>
            <a:r>
              <a:rPr lang="en-GB" sz="2000"/>
              <a:t> protons 	</a:t>
            </a:r>
            <a:r>
              <a:rPr lang="en-GB" sz="2000">
                <a:sym typeface="Wingdings" pitchFamily="2" charset="2"/>
              </a:rPr>
              <a:t> 	tiny magnets						 	align with external magnetic field			 	spin (precess) at a frequency proportional 			to the magnetic field</a:t>
            </a:r>
          </a:p>
          <a:p>
            <a:endParaRPr lang="en-GB" sz="2000">
              <a:sym typeface="Wingdings" pitchFamily="2" charset="2"/>
            </a:endParaRPr>
          </a:p>
          <a:p>
            <a:endParaRPr lang="en-GB" sz="2000">
              <a:sym typeface="Wingdings" pitchFamily="2" charset="2"/>
            </a:endParaRPr>
          </a:p>
          <a:p>
            <a:r>
              <a:rPr lang="en-GB" sz="2000">
                <a:sym typeface="Wingdings" pitchFamily="2" charset="2"/>
              </a:rPr>
              <a:t>‘LARMOR’ frequency	 	</a:t>
            </a:r>
            <a:r>
              <a:rPr lang="en-GB" sz="2000" i="1">
                <a:latin typeface="Times New Roman" pitchFamily="18" charset="0"/>
                <a:sym typeface="Wingdings" pitchFamily="2" charset="2"/>
              </a:rPr>
              <a:t>f   </a:t>
            </a:r>
            <a:r>
              <a:rPr lang="el-GR" sz="2000" i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α</a:t>
            </a:r>
            <a:r>
              <a:rPr lang="en-GB" sz="2000" i="1">
                <a:latin typeface="Times New Roman" pitchFamily="18" charset="0"/>
                <a:sym typeface="Wingdings" pitchFamily="2" charset="2"/>
              </a:rPr>
              <a:t>  </a:t>
            </a:r>
            <a:r>
              <a:rPr lang="en-GB" sz="2000">
                <a:sym typeface="Wingdings" pitchFamily="2" charset="2"/>
              </a:rPr>
              <a:t>Field strength</a:t>
            </a:r>
            <a:r>
              <a:rPr lang="en-GB" sz="2000" baseline="-25000">
                <a:sym typeface="Wingdings" pitchFamily="2" charset="2"/>
              </a:rPr>
              <a:t> </a:t>
            </a:r>
          </a:p>
          <a:p>
            <a:pPr>
              <a:buFont typeface="Wingdings" pitchFamily="2" charset="2"/>
              <a:buNone/>
            </a:pPr>
            <a:endParaRPr lang="en-GB" sz="2000" baseline="-25000">
              <a:sym typeface="Wingdings" pitchFamily="2" charset="2"/>
            </a:endParaRPr>
          </a:p>
          <a:p>
            <a:pPr>
              <a:buFont typeface="Wingdings" pitchFamily="2" charset="2"/>
              <a:buNone/>
            </a:pPr>
            <a:r>
              <a:rPr lang="en-GB" sz="2000" baseline="-25000">
                <a:sym typeface="Wingdings" pitchFamily="2" charset="2"/>
              </a:rPr>
              <a:t>				</a:t>
            </a:r>
            <a:r>
              <a:rPr lang="en-GB" sz="2000">
                <a:sym typeface="Wingdings" pitchFamily="2" charset="2"/>
              </a:rPr>
              <a:t>	</a:t>
            </a:r>
            <a:r>
              <a:rPr lang="en-GB" sz="2000" i="1">
                <a:latin typeface="Times New Roman" pitchFamily="18" charset="0"/>
                <a:sym typeface="Wingdings" pitchFamily="2" charset="2"/>
              </a:rPr>
              <a:t>f </a:t>
            </a:r>
            <a:r>
              <a:rPr lang="en-GB" sz="2000">
                <a:sym typeface="Wingdings" pitchFamily="2" charset="2"/>
              </a:rPr>
              <a:t> ≈ 64MHz at 1.5T						</a:t>
            </a:r>
          </a:p>
          <a:p>
            <a:pPr>
              <a:buFont typeface="Wingdings" pitchFamily="2" charset="2"/>
              <a:buNone/>
            </a:pPr>
            <a:r>
              <a:rPr lang="en-GB" sz="2000">
                <a:sym typeface="Wingdings" pitchFamily="2" charset="2"/>
              </a:rPr>
              <a:t>				important for RESONANCE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Basic image generation</a:t>
            </a:r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687888"/>
          </a:xfrm>
        </p:spPr>
        <p:txBody>
          <a:bodyPr/>
          <a:lstStyle/>
          <a:p>
            <a:r>
              <a:rPr lang="en-GB" sz="1800"/>
              <a:t>Spinning protons </a:t>
            </a:r>
            <a:r>
              <a:rPr lang="en-GB" sz="1800">
                <a:sym typeface="Wingdings" pitchFamily="2" charset="2"/>
              </a:rPr>
              <a:t> like tiny gyroscopes…  2 distinct properties:</a:t>
            </a:r>
          </a:p>
          <a:p>
            <a:endParaRPr lang="en-GB" sz="1800">
              <a:sym typeface="Wingdings" pitchFamily="2" charset="2"/>
            </a:endParaRPr>
          </a:p>
          <a:p>
            <a:r>
              <a:rPr lang="en-GB" sz="1800">
                <a:sym typeface="Wingdings" pitchFamily="2" charset="2"/>
              </a:rPr>
              <a:t>Frequency</a:t>
            </a:r>
          </a:p>
          <a:p>
            <a:pPr lvl="1"/>
            <a:r>
              <a:rPr lang="en-GB" sz="1600">
                <a:sym typeface="Wingdings" pitchFamily="2" charset="2"/>
              </a:rPr>
              <a:t>cycles per second of spin</a:t>
            </a:r>
          </a:p>
          <a:p>
            <a:pPr lvl="1"/>
            <a:endParaRPr lang="en-GB" sz="1600">
              <a:sym typeface="Wingdings" pitchFamily="2" charset="2"/>
            </a:endParaRPr>
          </a:p>
          <a:p>
            <a:pPr lvl="1"/>
            <a:endParaRPr lang="en-GB" sz="1600">
              <a:sym typeface="Wingdings" pitchFamily="2" charset="2"/>
            </a:endParaRPr>
          </a:p>
          <a:p>
            <a:r>
              <a:rPr lang="en-GB" sz="1800">
                <a:sym typeface="Wingdings" pitchFamily="2" charset="2"/>
              </a:rPr>
              <a:t>Phase</a:t>
            </a:r>
          </a:p>
          <a:p>
            <a:pPr lvl="1"/>
            <a:r>
              <a:rPr lang="en-GB" sz="1600">
                <a:sym typeface="Wingdings" pitchFamily="2" charset="2"/>
              </a:rPr>
              <a:t>orientation of net magnetisation vector</a:t>
            </a:r>
          </a:p>
          <a:p>
            <a:pPr lvl="1"/>
            <a:endParaRPr lang="en-GB" sz="1600">
              <a:sym typeface="Wingdings" pitchFamily="2" charset="2"/>
            </a:endParaRPr>
          </a:p>
          <a:p>
            <a:pPr lvl="1"/>
            <a:endParaRPr lang="en-GB" sz="1600">
              <a:sym typeface="Wingdings" pitchFamily="2" charset="2"/>
            </a:endParaRPr>
          </a:p>
          <a:p>
            <a:pPr lvl="1"/>
            <a:endParaRPr lang="en-GB" sz="1600">
              <a:sym typeface="Wingdings" pitchFamily="2" charset="2"/>
            </a:endParaRPr>
          </a:p>
          <a:p>
            <a:pPr lvl="1">
              <a:buFont typeface="Wingdings" pitchFamily="2" charset="2"/>
              <a:buNone/>
            </a:pPr>
            <a:r>
              <a:rPr lang="en-GB" sz="1600">
                <a:sym typeface="Wingdings" pitchFamily="2" charset="2"/>
              </a:rPr>
              <a:t>IN PHASE = phase coherence		OUT OF PHASE</a:t>
            </a:r>
          </a:p>
          <a:p>
            <a:pPr lvl="1">
              <a:buFont typeface="Wingdings" pitchFamily="2" charset="2"/>
              <a:buNone/>
            </a:pPr>
            <a:endParaRPr lang="en-GB" sz="1600">
              <a:sym typeface="Wingdings" pitchFamily="2" charset="2"/>
            </a:endParaRPr>
          </a:p>
          <a:p>
            <a:pPr lvl="1"/>
            <a:r>
              <a:rPr lang="en-GB" sz="1600">
                <a:sym typeface="Wingdings" pitchFamily="2" charset="2"/>
              </a:rPr>
              <a:t>eg. If 2 protons start at the same position but one has a higher frequency, then they rotate at difference speeds and a difference in phase accumulates</a:t>
            </a:r>
          </a:p>
          <a:p>
            <a:endParaRPr lang="en-GB" sz="1800" i="1">
              <a:sym typeface="Wingdings" pitchFamily="2" charset="2"/>
            </a:endParaRPr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1187450" y="4581525"/>
            <a:ext cx="2879725" cy="719138"/>
            <a:chOff x="567" y="2750"/>
            <a:chExt cx="1814" cy="453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567" y="2795"/>
              <a:ext cx="317" cy="408"/>
              <a:chOff x="567" y="2795"/>
              <a:chExt cx="317" cy="408"/>
            </a:xfrm>
          </p:grpSpPr>
          <p:sp>
            <p:nvSpPr>
              <p:cNvPr id="67589" name="Oval 5"/>
              <p:cNvSpPr>
                <a:spLocks noChangeArrowheads="1"/>
              </p:cNvSpPr>
              <p:nvPr/>
            </p:nvSpPr>
            <p:spPr bwMode="auto">
              <a:xfrm>
                <a:off x="567" y="2795"/>
                <a:ext cx="317" cy="9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7591" name="Line 7"/>
              <p:cNvSpPr>
                <a:spLocks noChangeShapeType="1"/>
              </p:cNvSpPr>
              <p:nvPr/>
            </p:nvSpPr>
            <p:spPr bwMode="auto">
              <a:xfrm flipH="1" flipV="1">
                <a:off x="567" y="2840"/>
                <a:ext cx="136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67592" name="Line 8"/>
              <p:cNvSpPr>
                <a:spLocks noChangeShapeType="1"/>
              </p:cNvSpPr>
              <p:nvPr/>
            </p:nvSpPr>
            <p:spPr bwMode="auto">
              <a:xfrm flipV="1">
                <a:off x="703" y="2840"/>
                <a:ext cx="181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930" y="2795"/>
              <a:ext cx="317" cy="408"/>
              <a:chOff x="567" y="2795"/>
              <a:chExt cx="317" cy="408"/>
            </a:xfrm>
          </p:grpSpPr>
          <p:sp>
            <p:nvSpPr>
              <p:cNvPr id="67595" name="Oval 11"/>
              <p:cNvSpPr>
                <a:spLocks noChangeArrowheads="1"/>
              </p:cNvSpPr>
              <p:nvPr/>
            </p:nvSpPr>
            <p:spPr bwMode="auto">
              <a:xfrm>
                <a:off x="567" y="2795"/>
                <a:ext cx="317" cy="9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7596" name="Line 12"/>
              <p:cNvSpPr>
                <a:spLocks noChangeShapeType="1"/>
              </p:cNvSpPr>
              <p:nvPr/>
            </p:nvSpPr>
            <p:spPr bwMode="auto">
              <a:xfrm flipH="1" flipV="1">
                <a:off x="567" y="2840"/>
                <a:ext cx="136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67597" name="Line 13"/>
              <p:cNvSpPr>
                <a:spLocks noChangeShapeType="1"/>
              </p:cNvSpPr>
              <p:nvPr/>
            </p:nvSpPr>
            <p:spPr bwMode="auto">
              <a:xfrm flipV="1">
                <a:off x="703" y="2840"/>
                <a:ext cx="181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1292" y="2795"/>
              <a:ext cx="317" cy="408"/>
              <a:chOff x="567" y="2795"/>
              <a:chExt cx="317" cy="408"/>
            </a:xfrm>
          </p:grpSpPr>
          <p:sp>
            <p:nvSpPr>
              <p:cNvPr id="67599" name="Oval 15"/>
              <p:cNvSpPr>
                <a:spLocks noChangeArrowheads="1"/>
              </p:cNvSpPr>
              <p:nvPr/>
            </p:nvSpPr>
            <p:spPr bwMode="auto">
              <a:xfrm>
                <a:off x="567" y="2795"/>
                <a:ext cx="317" cy="9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7600" name="Line 16"/>
              <p:cNvSpPr>
                <a:spLocks noChangeShapeType="1"/>
              </p:cNvSpPr>
              <p:nvPr/>
            </p:nvSpPr>
            <p:spPr bwMode="auto">
              <a:xfrm flipH="1" flipV="1">
                <a:off x="567" y="2840"/>
                <a:ext cx="136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67601" name="Line 17"/>
              <p:cNvSpPr>
                <a:spLocks noChangeShapeType="1"/>
              </p:cNvSpPr>
              <p:nvPr/>
            </p:nvSpPr>
            <p:spPr bwMode="auto">
              <a:xfrm flipV="1">
                <a:off x="703" y="2840"/>
                <a:ext cx="181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</p:grp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1655" y="2795"/>
              <a:ext cx="317" cy="408"/>
              <a:chOff x="567" y="2795"/>
              <a:chExt cx="317" cy="408"/>
            </a:xfrm>
          </p:grpSpPr>
          <p:sp>
            <p:nvSpPr>
              <p:cNvPr id="67603" name="Oval 19"/>
              <p:cNvSpPr>
                <a:spLocks noChangeArrowheads="1"/>
              </p:cNvSpPr>
              <p:nvPr/>
            </p:nvSpPr>
            <p:spPr bwMode="auto">
              <a:xfrm>
                <a:off x="567" y="2795"/>
                <a:ext cx="317" cy="9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7604" name="Line 20"/>
              <p:cNvSpPr>
                <a:spLocks noChangeShapeType="1"/>
              </p:cNvSpPr>
              <p:nvPr/>
            </p:nvSpPr>
            <p:spPr bwMode="auto">
              <a:xfrm flipH="1" flipV="1">
                <a:off x="567" y="2840"/>
                <a:ext cx="136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67605" name="Line 21"/>
              <p:cNvSpPr>
                <a:spLocks noChangeShapeType="1"/>
              </p:cNvSpPr>
              <p:nvPr/>
            </p:nvSpPr>
            <p:spPr bwMode="auto">
              <a:xfrm flipV="1">
                <a:off x="703" y="2840"/>
                <a:ext cx="181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</p:grpSp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2018" y="2795"/>
              <a:ext cx="317" cy="408"/>
              <a:chOff x="567" y="2795"/>
              <a:chExt cx="317" cy="408"/>
            </a:xfrm>
          </p:grpSpPr>
          <p:sp>
            <p:nvSpPr>
              <p:cNvPr id="67607" name="Oval 23"/>
              <p:cNvSpPr>
                <a:spLocks noChangeArrowheads="1"/>
              </p:cNvSpPr>
              <p:nvPr/>
            </p:nvSpPr>
            <p:spPr bwMode="auto">
              <a:xfrm>
                <a:off x="567" y="2795"/>
                <a:ext cx="317" cy="9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7608" name="Line 24"/>
              <p:cNvSpPr>
                <a:spLocks noChangeShapeType="1"/>
              </p:cNvSpPr>
              <p:nvPr/>
            </p:nvSpPr>
            <p:spPr bwMode="auto">
              <a:xfrm flipH="1" flipV="1">
                <a:off x="567" y="2840"/>
                <a:ext cx="136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67609" name="Line 25"/>
              <p:cNvSpPr>
                <a:spLocks noChangeShapeType="1"/>
              </p:cNvSpPr>
              <p:nvPr/>
            </p:nvSpPr>
            <p:spPr bwMode="auto">
              <a:xfrm flipV="1">
                <a:off x="703" y="2840"/>
                <a:ext cx="181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</p:grpSp>
        <p:sp>
          <p:nvSpPr>
            <p:cNvPr id="67610" name="Line 26"/>
            <p:cNvSpPr>
              <a:spLocks noChangeShapeType="1"/>
            </p:cNvSpPr>
            <p:nvPr/>
          </p:nvSpPr>
          <p:spPr bwMode="auto">
            <a:xfrm flipV="1">
              <a:off x="703" y="2750"/>
              <a:ext cx="227" cy="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67611" name="Line 27"/>
            <p:cNvSpPr>
              <a:spLocks noChangeShapeType="1"/>
            </p:cNvSpPr>
            <p:nvPr/>
          </p:nvSpPr>
          <p:spPr bwMode="auto">
            <a:xfrm flipV="1">
              <a:off x="1066" y="2750"/>
              <a:ext cx="227" cy="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67612" name="Line 28"/>
            <p:cNvSpPr>
              <a:spLocks noChangeShapeType="1"/>
            </p:cNvSpPr>
            <p:nvPr/>
          </p:nvSpPr>
          <p:spPr bwMode="auto">
            <a:xfrm flipV="1">
              <a:off x="1429" y="2750"/>
              <a:ext cx="227" cy="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67613" name="Line 29"/>
            <p:cNvSpPr>
              <a:spLocks noChangeShapeType="1"/>
            </p:cNvSpPr>
            <p:nvPr/>
          </p:nvSpPr>
          <p:spPr bwMode="auto">
            <a:xfrm flipV="1">
              <a:off x="1791" y="2750"/>
              <a:ext cx="227" cy="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67614" name="Line 30"/>
            <p:cNvSpPr>
              <a:spLocks noChangeShapeType="1"/>
            </p:cNvSpPr>
            <p:nvPr/>
          </p:nvSpPr>
          <p:spPr bwMode="auto">
            <a:xfrm flipV="1">
              <a:off x="2154" y="2750"/>
              <a:ext cx="227" cy="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GB"/>
            </a:p>
          </p:txBody>
        </p:sp>
      </p:grpSp>
      <p:grpSp>
        <p:nvGrpSpPr>
          <p:cNvPr id="8" name="Group 56"/>
          <p:cNvGrpSpPr>
            <a:grpSpLocks/>
          </p:cNvGrpSpPr>
          <p:nvPr/>
        </p:nvGrpSpPr>
        <p:grpSpPr bwMode="auto">
          <a:xfrm>
            <a:off x="4716463" y="4510088"/>
            <a:ext cx="2806700" cy="790575"/>
            <a:chOff x="2745" y="2659"/>
            <a:chExt cx="1768" cy="498"/>
          </a:xfrm>
        </p:grpSpPr>
        <p:grpSp>
          <p:nvGrpSpPr>
            <p:cNvPr id="9" name="Group 31"/>
            <p:cNvGrpSpPr>
              <a:grpSpLocks/>
            </p:cNvGrpSpPr>
            <p:nvPr/>
          </p:nvGrpSpPr>
          <p:grpSpPr bwMode="auto">
            <a:xfrm>
              <a:off x="2745" y="2749"/>
              <a:ext cx="317" cy="408"/>
              <a:chOff x="567" y="2795"/>
              <a:chExt cx="317" cy="408"/>
            </a:xfrm>
          </p:grpSpPr>
          <p:sp>
            <p:nvSpPr>
              <p:cNvPr id="67616" name="Oval 32"/>
              <p:cNvSpPr>
                <a:spLocks noChangeArrowheads="1"/>
              </p:cNvSpPr>
              <p:nvPr/>
            </p:nvSpPr>
            <p:spPr bwMode="auto">
              <a:xfrm>
                <a:off x="567" y="2795"/>
                <a:ext cx="317" cy="9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7617" name="Line 33"/>
              <p:cNvSpPr>
                <a:spLocks noChangeShapeType="1"/>
              </p:cNvSpPr>
              <p:nvPr/>
            </p:nvSpPr>
            <p:spPr bwMode="auto">
              <a:xfrm flipH="1" flipV="1">
                <a:off x="567" y="2840"/>
                <a:ext cx="136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67618" name="Line 34"/>
              <p:cNvSpPr>
                <a:spLocks noChangeShapeType="1"/>
              </p:cNvSpPr>
              <p:nvPr/>
            </p:nvSpPr>
            <p:spPr bwMode="auto">
              <a:xfrm flipV="1">
                <a:off x="703" y="2840"/>
                <a:ext cx="181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</p:grpSp>
        <p:grpSp>
          <p:nvGrpSpPr>
            <p:cNvPr id="10" name="Group 35"/>
            <p:cNvGrpSpPr>
              <a:grpSpLocks/>
            </p:cNvGrpSpPr>
            <p:nvPr/>
          </p:nvGrpSpPr>
          <p:grpSpPr bwMode="auto">
            <a:xfrm>
              <a:off x="3108" y="2749"/>
              <a:ext cx="317" cy="408"/>
              <a:chOff x="567" y="2795"/>
              <a:chExt cx="317" cy="408"/>
            </a:xfrm>
          </p:grpSpPr>
          <p:sp>
            <p:nvSpPr>
              <p:cNvPr id="67620" name="Oval 36"/>
              <p:cNvSpPr>
                <a:spLocks noChangeArrowheads="1"/>
              </p:cNvSpPr>
              <p:nvPr/>
            </p:nvSpPr>
            <p:spPr bwMode="auto">
              <a:xfrm>
                <a:off x="567" y="2795"/>
                <a:ext cx="317" cy="9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7621" name="Line 37"/>
              <p:cNvSpPr>
                <a:spLocks noChangeShapeType="1"/>
              </p:cNvSpPr>
              <p:nvPr/>
            </p:nvSpPr>
            <p:spPr bwMode="auto">
              <a:xfrm flipH="1" flipV="1">
                <a:off x="567" y="2840"/>
                <a:ext cx="136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67622" name="Line 38"/>
              <p:cNvSpPr>
                <a:spLocks noChangeShapeType="1"/>
              </p:cNvSpPr>
              <p:nvPr/>
            </p:nvSpPr>
            <p:spPr bwMode="auto">
              <a:xfrm flipV="1">
                <a:off x="703" y="2840"/>
                <a:ext cx="181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</p:grpSp>
        <p:grpSp>
          <p:nvGrpSpPr>
            <p:cNvPr id="11" name="Group 39"/>
            <p:cNvGrpSpPr>
              <a:grpSpLocks/>
            </p:cNvGrpSpPr>
            <p:nvPr/>
          </p:nvGrpSpPr>
          <p:grpSpPr bwMode="auto">
            <a:xfrm>
              <a:off x="3470" y="2749"/>
              <a:ext cx="317" cy="408"/>
              <a:chOff x="567" y="2795"/>
              <a:chExt cx="317" cy="408"/>
            </a:xfrm>
          </p:grpSpPr>
          <p:sp>
            <p:nvSpPr>
              <p:cNvPr id="67624" name="Oval 40"/>
              <p:cNvSpPr>
                <a:spLocks noChangeArrowheads="1"/>
              </p:cNvSpPr>
              <p:nvPr/>
            </p:nvSpPr>
            <p:spPr bwMode="auto">
              <a:xfrm>
                <a:off x="567" y="2795"/>
                <a:ext cx="317" cy="9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7625" name="Line 41"/>
              <p:cNvSpPr>
                <a:spLocks noChangeShapeType="1"/>
              </p:cNvSpPr>
              <p:nvPr/>
            </p:nvSpPr>
            <p:spPr bwMode="auto">
              <a:xfrm flipH="1" flipV="1">
                <a:off x="567" y="2840"/>
                <a:ext cx="136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67626" name="Line 42"/>
              <p:cNvSpPr>
                <a:spLocks noChangeShapeType="1"/>
              </p:cNvSpPr>
              <p:nvPr/>
            </p:nvSpPr>
            <p:spPr bwMode="auto">
              <a:xfrm flipV="1">
                <a:off x="703" y="2840"/>
                <a:ext cx="181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</p:grpSp>
        <p:grpSp>
          <p:nvGrpSpPr>
            <p:cNvPr id="12" name="Group 43"/>
            <p:cNvGrpSpPr>
              <a:grpSpLocks/>
            </p:cNvGrpSpPr>
            <p:nvPr/>
          </p:nvGrpSpPr>
          <p:grpSpPr bwMode="auto">
            <a:xfrm>
              <a:off x="3833" y="2749"/>
              <a:ext cx="317" cy="408"/>
              <a:chOff x="567" y="2795"/>
              <a:chExt cx="317" cy="408"/>
            </a:xfrm>
          </p:grpSpPr>
          <p:sp>
            <p:nvSpPr>
              <p:cNvPr id="67628" name="Oval 44"/>
              <p:cNvSpPr>
                <a:spLocks noChangeArrowheads="1"/>
              </p:cNvSpPr>
              <p:nvPr/>
            </p:nvSpPr>
            <p:spPr bwMode="auto">
              <a:xfrm>
                <a:off x="567" y="2795"/>
                <a:ext cx="317" cy="9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7629" name="Line 45"/>
              <p:cNvSpPr>
                <a:spLocks noChangeShapeType="1"/>
              </p:cNvSpPr>
              <p:nvPr/>
            </p:nvSpPr>
            <p:spPr bwMode="auto">
              <a:xfrm flipH="1" flipV="1">
                <a:off x="567" y="2840"/>
                <a:ext cx="136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67630" name="Line 46"/>
              <p:cNvSpPr>
                <a:spLocks noChangeShapeType="1"/>
              </p:cNvSpPr>
              <p:nvPr/>
            </p:nvSpPr>
            <p:spPr bwMode="auto">
              <a:xfrm flipV="1">
                <a:off x="703" y="2840"/>
                <a:ext cx="181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</p:grpSp>
        <p:grpSp>
          <p:nvGrpSpPr>
            <p:cNvPr id="13" name="Group 47"/>
            <p:cNvGrpSpPr>
              <a:grpSpLocks/>
            </p:cNvGrpSpPr>
            <p:nvPr/>
          </p:nvGrpSpPr>
          <p:grpSpPr bwMode="auto">
            <a:xfrm>
              <a:off x="4196" y="2749"/>
              <a:ext cx="317" cy="408"/>
              <a:chOff x="567" y="2795"/>
              <a:chExt cx="317" cy="408"/>
            </a:xfrm>
          </p:grpSpPr>
          <p:sp>
            <p:nvSpPr>
              <p:cNvPr id="67632" name="Oval 48"/>
              <p:cNvSpPr>
                <a:spLocks noChangeArrowheads="1"/>
              </p:cNvSpPr>
              <p:nvPr/>
            </p:nvSpPr>
            <p:spPr bwMode="auto">
              <a:xfrm>
                <a:off x="567" y="2795"/>
                <a:ext cx="317" cy="9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7633" name="Line 49"/>
              <p:cNvSpPr>
                <a:spLocks noChangeShapeType="1"/>
              </p:cNvSpPr>
              <p:nvPr/>
            </p:nvSpPr>
            <p:spPr bwMode="auto">
              <a:xfrm flipH="1" flipV="1">
                <a:off x="567" y="2840"/>
                <a:ext cx="136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67634" name="Line 50"/>
              <p:cNvSpPr>
                <a:spLocks noChangeShapeType="1"/>
              </p:cNvSpPr>
              <p:nvPr/>
            </p:nvSpPr>
            <p:spPr bwMode="auto">
              <a:xfrm flipV="1">
                <a:off x="703" y="2840"/>
                <a:ext cx="181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</p:grpSp>
        <p:sp>
          <p:nvSpPr>
            <p:cNvPr id="67635" name="Line 51"/>
            <p:cNvSpPr>
              <a:spLocks noChangeShapeType="1"/>
            </p:cNvSpPr>
            <p:nvPr/>
          </p:nvSpPr>
          <p:spPr bwMode="auto">
            <a:xfrm flipV="1">
              <a:off x="2881" y="2659"/>
              <a:ext cx="135" cy="4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67636" name="Line 52"/>
            <p:cNvSpPr>
              <a:spLocks noChangeShapeType="1"/>
            </p:cNvSpPr>
            <p:nvPr/>
          </p:nvSpPr>
          <p:spPr bwMode="auto">
            <a:xfrm flipV="1">
              <a:off x="3244" y="2750"/>
              <a:ext cx="44" cy="4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67637" name="Line 53"/>
            <p:cNvSpPr>
              <a:spLocks noChangeShapeType="1"/>
            </p:cNvSpPr>
            <p:nvPr/>
          </p:nvSpPr>
          <p:spPr bwMode="auto">
            <a:xfrm flipH="1" flipV="1">
              <a:off x="3560" y="2750"/>
              <a:ext cx="47" cy="4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67638" name="Line 54"/>
            <p:cNvSpPr>
              <a:spLocks noChangeShapeType="1"/>
            </p:cNvSpPr>
            <p:nvPr/>
          </p:nvSpPr>
          <p:spPr bwMode="auto">
            <a:xfrm flipV="1">
              <a:off x="3969" y="2704"/>
              <a:ext cx="227" cy="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67639" name="Line 55"/>
            <p:cNvSpPr>
              <a:spLocks noChangeShapeType="1"/>
            </p:cNvSpPr>
            <p:nvPr/>
          </p:nvSpPr>
          <p:spPr bwMode="auto">
            <a:xfrm flipH="1" flipV="1">
              <a:off x="4241" y="2659"/>
              <a:ext cx="91" cy="4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GB"/>
            </a:p>
          </p:txBody>
        </p:sp>
      </p:grpSp>
      <p:pic>
        <p:nvPicPr>
          <p:cNvPr id="57" name="gyroscop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895600" y="2057400"/>
            <a:ext cx="33528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9600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vide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7" dur="1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Basic image generation</a:t>
            </a:r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340600" cy="4114800"/>
          </a:xfrm>
        </p:spPr>
        <p:txBody>
          <a:bodyPr/>
          <a:lstStyle/>
          <a:p>
            <a:r>
              <a:rPr lang="en-GB" sz="1800"/>
              <a:t>RF energy </a:t>
            </a:r>
            <a:r>
              <a:rPr lang="en-GB" sz="1800">
                <a:sym typeface="Wingdings" pitchFamily="2" charset="2"/>
              </a:rPr>
              <a:t> deflects net magnetisation temporarily</a:t>
            </a:r>
          </a:p>
          <a:p>
            <a:r>
              <a:rPr lang="en-GB" sz="1800">
                <a:sym typeface="Wingdings" pitchFamily="2" charset="2"/>
              </a:rPr>
              <a:t>THEN… magnetisation returns to initial direction  ‘relaxation’	 relaxation generates signal  image</a:t>
            </a:r>
          </a:p>
          <a:p>
            <a:endParaRPr lang="en-GB" sz="1800">
              <a:sym typeface="Wingdings" pitchFamily="2" charset="2"/>
            </a:endParaRPr>
          </a:p>
          <a:p>
            <a:r>
              <a:rPr lang="en-GB" sz="1800">
                <a:sym typeface="Wingdings" pitchFamily="2" charset="2"/>
              </a:rPr>
              <a:t>Different tissue have different relaxation properties</a:t>
            </a:r>
            <a:endParaRPr lang="en-GB" sz="1800" i="1">
              <a:sym typeface="Wingdings" pitchFamily="2" charset="2"/>
            </a:endParaRPr>
          </a:p>
        </p:txBody>
      </p:sp>
      <p:pic>
        <p:nvPicPr>
          <p:cNvPr id="65541" name="90 degree pulse.avi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1697038" y="4143375"/>
            <a:ext cx="4997450" cy="2244725"/>
          </a:xfrm>
          <a:ln/>
        </p:spPr>
      </p:pic>
      <p:sp>
        <p:nvSpPr>
          <p:cNvPr id="65543" name="Line 7"/>
          <p:cNvSpPr>
            <a:spLocks noChangeShapeType="1"/>
          </p:cNvSpPr>
          <p:nvPr/>
        </p:nvSpPr>
        <p:spPr bwMode="auto">
          <a:xfrm flipV="1">
            <a:off x="8408988" y="4167188"/>
            <a:ext cx="0" cy="22812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 rot="16200000">
            <a:off x="7034212" y="5138738"/>
            <a:ext cx="1927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>
                <a:latin typeface="Tahoma" pitchFamily="34" charset="0"/>
              </a:rPr>
              <a:t>Main magnetic field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00" fill="hold"/>
                                        <p:tgtEl>
                                          <p:spTgt spid="655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5541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MR in a nutshell</a:t>
            </a:r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543425"/>
          </a:xfrm>
        </p:spPr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en-GB" sz="2000"/>
              <a:t>Patient in magnetic field	</a:t>
            </a:r>
            <a:r>
              <a:rPr lang="en-GB" sz="2000">
                <a:sym typeface="Wingdings" pitchFamily="2" charset="2"/>
              </a:rPr>
              <a:t> protons align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GB" sz="2000">
                <a:sym typeface="Wingdings" pitchFamily="2" charset="2"/>
              </a:rPr>
              <a:t>Magnetisation disturbed by brief RF excitation pulse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GB" sz="2000">
                <a:sym typeface="Wingdings" pitchFamily="2" charset="2"/>
              </a:rPr>
              <a:t>Magnetisation allowed to return to equilibrium</a:t>
            </a:r>
          </a:p>
          <a:p>
            <a:pPr marL="990600" lvl="1" indent="-533400">
              <a:buFont typeface="Wingdings" pitchFamily="2" charset="2"/>
              <a:buNone/>
            </a:pPr>
            <a:r>
              <a:rPr lang="en-GB" sz="1800" i="1">
                <a:sym typeface="Wingdings" pitchFamily="2" charset="2"/>
              </a:rPr>
              <a:t>	Relaxation  signal received</a:t>
            </a:r>
          </a:p>
          <a:p>
            <a:pPr marL="990600" lvl="1" indent="-533400">
              <a:buFont typeface="Wingdings" pitchFamily="2" charset="2"/>
              <a:buAutoNum type="arabicPeriod"/>
            </a:pPr>
            <a:endParaRPr lang="en-GB" sz="1800" i="1">
              <a:sym typeface="Wingdings" pitchFamily="2" charset="2"/>
            </a:endParaRP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GB" sz="2000">
                <a:sym typeface="Wingdings" pitchFamily="2" charset="2"/>
              </a:rPr>
              <a:t>LOCALISATION of signals requires magnetic field gradients</a:t>
            </a:r>
          </a:p>
          <a:p>
            <a:pPr marL="609600" indent="-609600">
              <a:buFont typeface="Wingdings" pitchFamily="2" charset="2"/>
              <a:buAutoNum type="arabicPeriod"/>
            </a:pPr>
            <a:endParaRPr lang="en-GB" sz="2000">
              <a:sym typeface="Wingdings" pitchFamily="2" charset="2"/>
            </a:endParaRP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GB" sz="2000">
                <a:sym typeface="Wingdings" pitchFamily="2" charset="2"/>
              </a:rPr>
              <a:t>Repeated many times (~128 – 256) to generate data needed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GB" sz="2000">
                <a:sym typeface="Wingdings" pitchFamily="2" charset="2"/>
              </a:rPr>
              <a:t>Data collected in a data space “k-space”</a:t>
            </a:r>
          </a:p>
          <a:p>
            <a:pPr marL="990600" lvl="1" indent="-533400">
              <a:buFont typeface="Wingdings" pitchFamily="2" charset="2"/>
              <a:buNone/>
            </a:pPr>
            <a:r>
              <a:rPr lang="en-GB" sz="1800">
                <a:sym typeface="Wingdings" pitchFamily="2" charset="2"/>
              </a:rPr>
              <a:t>	</a:t>
            </a:r>
            <a:r>
              <a:rPr lang="en-GB" sz="1800" i="1">
                <a:sym typeface="Wingdings" pitchFamily="2" charset="2"/>
              </a:rPr>
              <a:t>k space is the collected data</a:t>
            </a:r>
          </a:p>
          <a:p>
            <a:pPr marL="990600" lvl="1" indent="-533400">
              <a:buFont typeface="Wingdings" pitchFamily="2" charset="2"/>
              <a:buNone/>
            </a:pPr>
            <a:r>
              <a:rPr lang="en-GB" sz="1800" i="1">
                <a:sym typeface="Wingdings" pitchFamily="2" charset="2"/>
              </a:rPr>
              <a:t>	Fourier transform  creates image</a:t>
            </a:r>
          </a:p>
          <a:p>
            <a:pPr marL="990600" lvl="1" indent="-533400">
              <a:buFont typeface="Wingdings" pitchFamily="2" charset="2"/>
              <a:buNone/>
            </a:pPr>
            <a:endParaRPr lang="en-GB" sz="1800" i="1">
              <a:sym typeface="Wingdings" pitchFamily="2" charset="2"/>
            </a:endParaRPr>
          </a:p>
          <a:p>
            <a:pPr marL="990600" lvl="1" indent="-533400">
              <a:buFont typeface="Wingdings" pitchFamily="2" charset="2"/>
              <a:buNone/>
            </a:pPr>
            <a:endParaRPr lang="en-GB" sz="1600" i="1">
              <a:sym typeface="Wingdings" pitchFamily="2" charset="2"/>
            </a:endParaRPr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179388" y="6234113"/>
            <a:ext cx="8788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i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Wingdings" pitchFamily="2" charset="2"/>
              </a:rPr>
              <a:t>‘k’ comes from the Fourier equation – k = 1/wavelength		</a:t>
            </a:r>
            <a:r>
              <a:rPr lang="en-GB" sz="14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Wingdings" pitchFamily="2" charset="2"/>
              </a:rPr>
              <a:t>H(k</a:t>
            </a:r>
            <a:r>
              <a:rPr lang="en-GB" sz="14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Wingdings" pitchFamily="2" charset="2"/>
              </a:rPr>
              <a:t>x</a:t>
            </a:r>
            <a:r>
              <a:rPr lang="en-GB" sz="14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Wingdings" pitchFamily="2" charset="2"/>
              </a:rPr>
              <a:t>,k</a:t>
            </a:r>
            <a:r>
              <a:rPr lang="en-GB" sz="14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Wingdings" pitchFamily="2" charset="2"/>
              </a:rPr>
              <a:t>y</a:t>
            </a:r>
            <a:r>
              <a:rPr lang="en-GB" sz="14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Wingdings" pitchFamily="2" charset="2"/>
              </a:rPr>
              <a:t>) =     h(x,y) cos(k</a:t>
            </a:r>
            <a:r>
              <a:rPr lang="en-GB" sz="14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Wingdings" pitchFamily="2" charset="2"/>
              </a:rPr>
              <a:t>x</a:t>
            </a:r>
            <a:r>
              <a:rPr lang="en-GB" sz="14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Wingdings" pitchFamily="2" charset="2"/>
              </a:rPr>
              <a:t>x + k</a:t>
            </a:r>
            <a:r>
              <a:rPr lang="en-GB" sz="14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Wingdings" pitchFamily="2" charset="2"/>
              </a:rPr>
              <a:t>y</a:t>
            </a:r>
            <a:r>
              <a:rPr lang="en-GB" sz="14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Wingdings" pitchFamily="2" charset="2"/>
              </a:rPr>
              <a:t>y)dx dy</a:t>
            </a:r>
            <a:endParaRPr lang="en-US" sz="1400" i="1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sym typeface="Wingdings" pitchFamily="2" charset="2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475413" y="6072188"/>
            <a:ext cx="434975" cy="635000"/>
            <a:chOff x="3788" y="391"/>
            <a:chExt cx="274" cy="400"/>
          </a:xfrm>
        </p:grpSpPr>
        <p:sp>
          <p:nvSpPr>
            <p:cNvPr id="68615" name="Rectangle 7"/>
            <p:cNvSpPr>
              <a:spLocks noChangeArrowheads="1"/>
            </p:cNvSpPr>
            <p:nvPr/>
          </p:nvSpPr>
          <p:spPr bwMode="auto">
            <a:xfrm>
              <a:off x="3788" y="451"/>
              <a:ext cx="1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GB">
                  <a:effectLst>
                    <a:outerShdw blurRad="38100" dist="38100" dir="2700000" algn="tl">
                      <a:srgbClr val="000000"/>
                    </a:outerShdw>
                  </a:effectLst>
                  <a:sym typeface="Wingdings" pitchFamily="2" charset="2"/>
                </a:rPr>
                <a:t>∫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endParaRPr>
            </a:p>
          </p:txBody>
        </p:sp>
        <p:sp>
          <p:nvSpPr>
            <p:cNvPr id="68616" name="Text Box 8"/>
            <p:cNvSpPr txBox="1">
              <a:spLocks noChangeArrowheads="1"/>
            </p:cNvSpPr>
            <p:nvPr/>
          </p:nvSpPr>
          <p:spPr bwMode="auto">
            <a:xfrm>
              <a:off x="3878" y="391"/>
              <a:ext cx="18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cs typeface="Times New Roman" pitchFamily="18" charset="0"/>
                </a:rPr>
                <a:t>∞</a:t>
              </a:r>
            </a:p>
          </p:txBody>
        </p:sp>
        <p:sp>
          <p:nvSpPr>
            <p:cNvPr id="68617" name="Text Box 9"/>
            <p:cNvSpPr txBox="1">
              <a:spLocks noChangeArrowheads="1"/>
            </p:cNvSpPr>
            <p:nvPr/>
          </p:nvSpPr>
          <p:spPr bwMode="auto">
            <a:xfrm>
              <a:off x="3833" y="618"/>
              <a:ext cx="2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cs typeface="Times New Roman" pitchFamily="18" charset="0"/>
                </a:rPr>
                <a:t>-∞</a:t>
              </a:r>
            </a:p>
          </p:txBody>
        </p:sp>
      </p:grpSp>
      <p:sp>
        <p:nvSpPr>
          <p:cNvPr id="68619" name="Rectangle 11"/>
          <p:cNvSpPr>
            <a:spLocks noChangeArrowheads="1"/>
          </p:cNvSpPr>
          <p:nvPr/>
        </p:nvSpPr>
        <p:spPr bwMode="auto">
          <a:xfrm>
            <a:off x="5527675" y="6088063"/>
            <a:ext cx="3484563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  <p:bldP spid="68614" grpId="0"/>
      <p:bldP spid="686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Basic image generation</a:t>
            </a: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sz="1800">
                <a:sym typeface="Wingdings" pitchFamily="2" charset="2"/>
              </a:rPr>
              <a:t>RF  tips magnetisation into transverse plane</a:t>
            </a:r>
          </a:p>
          <a:p>
            <a:endParaRPr lang="en-GB" sz="1800">
              <a:sym typeface="Wingdings" pitchFamily="2" charset="2"/>
            </a:endParaRPr>
          </a:p>
          <a:p>
            <a:r>
              <a:rPr lang="en-GB" sz="1800">
                <a:sym typeface="Wingdings" pitchFamily="2" charset="2"/>
              </a:rPr>
              <a:t>Magnetisation recovers into the longitudinal plane</a:t>
            </a:r>
          </a:p>
          <a:p>
            <a:pPr lvl="1"/>
            <a:r>
              <a:rPr lang="en-GB" sz="1600">
                <a:sym typeface="Wingdings" pitchFamily="2" charset="2"/>
              </a:rPr>
              <a:t>Two independent processes involved</a:t>
            </a:r>
          </a:p>
          <a:p>
            <a:pPr lvl="1"/>
            <a:endParaRPr lang="en-GB" sz="1600">
              <a:sym typeface="Wingdings" pitchFamily="2" charset="2"/>
            </a:endParaRPr>
          </a:p>
          <a:p>
            <a:r>
              <a:rPr lang="en-GB" sz="1800">
                <a:sym typeface="Wingdings" pitchFamily="2" charset="2"/>
              </a:rPr>
              <a:t>T1 recovery</a:t>
            </a:r>
          </a:p>
          <a:p>
            <a:endParaRPr lang="en-GB" sz="1800">
              <a:sym typeface="Wingdings" pitchFamily="2" charset="2"/>
            </a:endParaRPr>
          </a:p>
          <a:p>
            <a:r>
              <a:rPr lang="en-GB" sz="1800">
                <a:sym typeface="Wingdings" pitchFamily="2" charset="2"/>
              </a:rPr>
              <a:t>T2 decay</a:t>
            </a:r>
          </a:p>
        </p:txBody>
      </p:sp>
      <p:pic>
        <p:nvPicPr>
          <p:cNvPr id="69636" name="Flip and relaxation.avi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4957763" y="2752725"/>
            <a:ext cx="3190875" cy="2571750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30" fill="hold"/>
                                        <p:tgtEl>
                                          <p:spTgt spid="696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96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96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636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9636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Basic image generation</a:t>
            </a: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r>
              <a:rPr lang="en-GB" sz="2000">
                <a:sym typeface="Wingdings" pitchFamily="2" charset="2"/>
              </a:rPr>
              <a:t>T1 recovery		Recovery of longitudinal magnetisation</a:t>
            </a:r>
          </a:p>
        </p:txBody>
      </p:sp>
      <p:pic>
        <p:nvPicPr>
          <p:cNvPr id="80910" name="T1 recovery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57300" y="3044825"/>
            <a:ext cx="6380163" cy="2981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15" fill="hold"/>
                                        <p:tgtEl>
                                          <p:spTgt spid="809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09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09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09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91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Basic Principles</a:t>
            </a:r>
          </a:p>
          <a:p>
            <a:r>
              <a:rPr lang="en-GB" dirty="0" smtClean="0"/>
              <a:t>Physics</a:t>
            </a:r>
          </a:p>
          <a:p>
            <a:r>
              <a:rPr lang="en-GB" dirty="0" smtClean="0"/>
              <a:t>Hardware</a:t>
            </a:r>
          </a:p>
          <a:p>
            <a:r>
              <a:rPr lang="en-GB" dirty="0" smtClean="0"/>
              <a:t>Range of sequences</a:t>
            </a:r>
          </a:p>
          <a:p>
            <a:r>
              <a:rPr lang="en-GB" dirty="0" smtClean="0"/>
              <a:t>Applications</a:t>
            </a:r>
          </a:p>
          <a:p>
            <a:r>
              <a:rPr lang="en-GB" dirty="0" smtClean="0"/>
              <a:t>Pitfalls</a:t>
            </a:r>
          </a:p>
          <a:p>
            <a:r>
              <a:rPr lang="en-GB" dirty="0" smtClean="0"/>
              <a:t>Safety concerns –devices/ contrast agents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Basic image generation</a:t>
            </a: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r>
              <a:rPr lang="en-GB" sz="2000">
                <a:sym typeface="Wingdings" pitchFamily="2" charset="2"/>
              </a:rPr>
              <a:t>T2 decay		Decay of transverse magnetisation					 SIGNAL</a:t>
            </a:r>
          </a:p>
        </p:txBody>
      </p:sp>
      <p:pic>
        <p:nvPicPr>
          <p:cNvPr id="87052" name="T2 decay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71575" y="2978150"/>
            <a:ext cx="6465888" cy="3019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00" fill="hold"/>
                                        <p:tgtEl>
                                          <p:spTgt spid="870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705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7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70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052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Basic image generation</a:t>
            </a:r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556500" cy="4114800"/>
          </a:xfrm>
        </p:spPr>
        <p:txBody>
          <a:bodyPr/>
          <a:lstStyle/>
          <a:p>
            <a:r>
              <a:rPr lang="en-GB" sz="2000">
                <a:sym typeface="Wingdings" pitchFamily="2" charset="2"/>
              </a:rPr>
              <a:t>T2 fast	~10-100ms</a:t>
            </a:r>
          </a:p>
          <a:p>
            <a:r>
              <a:rPr lang="en-GB" sz="2000">
                <a:sym typeface="Wingdings" pitchFamily="2" charset="2"/>
              </a:rPr>
              <a:t>T1 slower	~500-1500ms</a:t>
            </a:r>
          </a:p>
          <a:p>
            <a:r>
              <a:rPr lang="en-GB" sz="2000">
                <a:sym typeface="Wingdings" pitchFamily="2" charset="2"/>
              </a:rPr>
              <a:t>Different tissues have different T1/T2  images look different</a:t>
            </a:r>
          </a:p>
          <a:p>
            <a:endParaRPr lang="en-GB" sz="2000">
              <a:sym typeface="Wingdings" pitchFamily="2" charset="2"/>
            </a:endParaRPr>
          </a:p>
          <a:p>
            <a:endParaRPr lang="en-GB" sz="2000">
              <a:sym typeface="Wingdings" pitchFamily="2" charset="2"/>
            </a:endParaRPr>
          </a:p>
          <a:p>
            <a:r>
              <a:rPr lang="en-GB" sz="2000">
                <a:sym typeface="Wingdings" pitchFamily="2" charset="2"/>
              </a:rPr>
              <a:t>Can manipulate image </a:t>
            </a:r>
          </a:p>
          <a:p>
            <a:pPr>
              <a:buFont typeface="Wingdings" pitchFamily="2" charset="2"/>
              <a:buNone/>
            </a:pPr>
            <a:r>
              <a:rPr lang="en-GB" sz="2000">
                <a:sym typeface="Wingdings" pitchFamily="2" charset="2"/>
              </a:rPr>
              <a:t>	sequence to bring out</a:t>
            </a:r>
          </a:p>
          <a:p>
            <a:pPr>
              <a:buFont typeface="Wingdings" pitchFamily="2" charset="2"/>
              <a:buNone/>
            </a:pPr>
            <a:r>
              <a:rPr lang="en-GB" sz="2000">
                <a:sym typeface="Wingdings" pitchFamily="2" charset="2"/>
              </a:rPr>
              <a:t>	desired contrast</a:t>
            </a:r>
          </a:p>
          <a:p>
            <a:endParaRPr lang="en-GB" sz="2000">
              <a:sym typeface="Wingdings" pitchFamily="2" charset="2"/>
            </a:endParaRPr>
          </a:p>
          <a:p>
            <a:pPr>
              <a:buFont typeface="Wingdings" pitchFamily="2" charset="2"/>
              <a:buNone/>
            </a:pPr>
            <a:r>
              <a:rPr lang="en-GB" sz="1400">
                <a:sym typeface="Wingdings" pitchFamily="2" charset="2"/>
              </a:rPr>
              <a:t>	ie. Tissues short / Fluids long</a:t>
            </a:r>
          </a:p>
          <a:p>
            <a:endParaRPr lang="en-GB" sz="1000">
              <a:sym typeface="Wingdings" pitchFamily="2" charset="2"/>
            </a:endParaRPr>
          </a:p>
          <a:p>
            <a:r>
              <a:rPr lang="en-GB" sz="2000">
                <a:sym typeface="Wingdings" pitchFamily="2" charset="2"/>
              </a:rPr>
              <a:t>Gadolinium chelates</a:t>
            </a:r>
          </a:p>
          <a:p>
            <a:pPr lvl="1"/>
            <a:r>
              <a:rPr lang="en-GB" sz="1800">
                <a:sym typeface="Wingdings" pitchFamily="2" charset="2"/>
              </a:rPr>
              <a:t>Shorten T1  High signal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4494213" y="4822825"/>
            <a:ext cx="4022725" cy="1516063"/>
            <a:chOff x="391" y="1612"/>
            <a:chExt cx="4497" cy="1568"/>
          </a:xfrm>
        </p:grpSpPr>
        <p:sp>
          <p:nvSpPr>
            <p:cNvPr id="70660" name="Line 4"/>
            <p:cNvSpPr>
              <a:spLocks noChangeShapeType="1"/>
            </p:cNvSpPr>
            <p:nvPr/>
          </p:nvSpPr>
          <p:spPr bwMode="auto">
            <a:xfrm>
              <a:off x="898" y="1612"/>
              <a:ext cx="0" cy="11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70661" name="Line 5"/>
            <p:cNvSpPr>
              <a:spLocks noChangeShapeType="1"/>
            </p:cNvSpPr>
            <p:nvPr/>
          </p:nvSpPr>
          <p:spPr bwMode="auto">
            <a:xfrm flipV="1">
              <a:off x="898" y="2727"/>
              <a:ext cx="399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70662" name="Text Box 6"/>
            <p:cNvSpPr txBox="1">
              <a:spLocks noChangeArrowheads="1"/>
            </p:cNvSpPr>
            <p:nvPr/>
          </p:nvSpPr>
          <p:spPr bwMode="auto">
            <a:xfrm>
              <a:off x="1421" y="2800"/>
              <a:ext cx="495" cy="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800">
                  <a:latin typeface="Tahoma" pitchFamily="34" charset="0"/>
                </a:rPr>
                <a:t>T2</a:t>
              </a:r>
              <a:endParaRPr lang="en-US" sz="1800">
                <a:latin typeface="Tahoma" pitchFamily="34" charset="0"/>
              </a:endParaRPr>
            </a:p>
          </p:txBody>
        </p:sp>
        <p:sp>
          <p:nvSpPr>
            <p:cNvPr id="70663" name="Text Box 7"/>
            <p:cNvSpPr txBox="1">
              <a:spLocks noChangeArrowheads="1"/>
            </p:cNvSpPr>
            <p:nvPr/>
          </p:nvSpPr>
          <p:spPr bwMode="auto">
            <a:xfrm>
              <a:off x="4624" y="2756"/>
              <a:ext cx="206" cy="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 sz="1800">
                <a:latin typeface="Tahoma" pitchFamily="34" charset="0"/>
              </a:endParaRPr>
            </a:p>
          </p:txBody>
        </p:sp>
        <p:sp>
          <p:nvSpPr>
            <p:cNvPr id="70664" name="Text Box 8"/>
            <p:cNvSpPr txBox="1">
              <a:spLocks noChangeArrowheads="1"/>
            </p:cNvSpPr>
            <p:nvPr/>
          </p:nvSpPr>
          <p:spPr bwMode="auto">
            <a:xfrm>
              <a:off x="391" y="2333"/>
              <a:ext cx="206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 sz="1800">
                <a:latin typeface="Tahoma" pitchFamily="34" charset="0"/>
              </a:endParaRPr>
            </a:p>
          </p:txBody>
        </p:sp>
        <p:sp>
          <p:nvSpPr>
            <p:cNvPr id="70665" name="Freeform 9"/>
            <p:cNvSpPr>
              <a:spLocks/>
            </p:cNvSpPr>
            <p:nvPr/>
          </p:nvSpPr>
          <p:spPr bwMode="auto">
            <a:xfrm>
              <a:off x="898" y="1638"/>
              <a:ext cx="3757" cy="10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63" y="872"/>
                </a:cxn>
                <a:cxn ang="0">
                  <a:pos x="3757" y="1084"/>
                </a:cxn>
              </a:cxnLst>
              <a:rect l="0" t="0" r="r" b="b"/>
              <a:pathLst>
                <a:path w="3757" h="1084">
                  <a:moveTo>
                    <a:pt x="0" y="0"/>
                  </a:moveTo>
                  <a:cubicBezTo>
                    <a:pt x="68" y="345"/>
                    <a:pt x="137" y="691"/>
                    <a:pt x="763" y="872"/>
                  </a:cubicBezTo>
                  <a:cubicBezTo>
                    <a:pt x="1389" y="1053"/>
                    <a:pt x="2573" y="1068"/>
                    <a:pt x="3757" y="108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70666" name="Line 10"/>
            <p:cNvSpPr>
              <a:spLocks noChangeShapeType="1"/>
            </p:cNvSpPr>
            <p:nvPr/>
          </p:nvSpPr>
          <p:spPr bwMode="auto">
            <a:xfrm>
              <a:off x="908" y="2478"/>
              <a:ext cx="6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70667" name="Line 11"/>
            <p:cNvSpPr>
              <a:spLocks noChangeShapeType="1"/>
            </p:cNvSpPr>
            <p:nvPr/>
          </p:nvSpPr>
          <p:spPr bwMode="auto">
            <a:xfrm>
              <a:off x="1536" y="2468"/>
              <a:ext cx="5" cy="2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4527550" y="3590925"/>
            <a:ext cx="3995738" cy="1368425"/>
            <a:chOff x="417" y="2792"/>
            <a:chExt cx="4471" cy="1578"/>
          </a:xfrm>
        </p:grpSpPr>
        <p:sp>
          <p:nvSpPr>
            <p:cNvPr id="70668" name="Line 12"/>
            <p:cNvSpPr>
              <a:spLocks noChangeShapeType="1"/>
            </p:cNvSpPr>
            <p:nvPr/>
          </p:nvSpPr>
          <p:spPr bwMode="auto">
            <a:xfrm>
              <a:off x="898" y="2792"/>
              <a:ext cx="1" cy="11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70669" name="Line 13"/>
            <p:cNvSpPr>
              <a:spLocks noChangeShapeType="1"/>
            </p:cNvSpPr>
            <p:nvPr/>
          </p:nvSpPr>
          <p:spPr bwMode="auto">
            <a:xfrm flipV="1">
              <a:off x="898" y="3907"/>
              <a:ext cx="399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70670" name="Freeform 14"/>
            <p:cNvSpPr>
              <a:spLocks/>
            </p:cNvSpPr>
            <p:nvPr/>
          </p:nvSpPr>
          <p:spPr bwMode="auto">
            <a:xfrm>
              <a:off x="893" y="2809"/>
              <a:ext cx="3964" cy="1098"/>
            </a:xfrm>
            <a:custGeom>
              <a:avLst/>
              <a:gdLst/>
              <a:ahLst/>
              <a:cxnLst>
                <a:cxn ang="0">
                  <a:pos x="0" y="927"/>
                </a:cxn>
                <a:cxn ang="0">
                  <a:pos x="1613" y="154"/>
                </a:cxn>
                <a:cxn ang="0">
                  <a:pos x="3897" y="4"/>
                </a:cxn>
              </a:cxnLst>
              <a:rect l="0" t="0" r="r" b="b"/>
              <a:pathLst>
                <a:path w="3897" h="927">
                  <a:moveTo>
                    <a:pt x="0" y="927"/>
                  </a:moveTo>
                  <a:cubicBezTo>
                    <a:pt x="482" y="617"/>
                    <a:pt x="964" y="308"/>
                    <a:pt x="1613" y="154"/>
                  </a:cubicBezTo>
                  <a:cubicBezTo>
                    <a:pt x="2262" y="0"/>
                    <a:pt x="3079" y="2"/>
                    <a:pt x="3897" y="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70671" name="Line 15"/>
            <p:cNvSpPr>
              <a:spLocks noChangeShapeType="1"/>
            </p:cNvSpPr>
            <p:nvPr/>
          </p:nvSpPr>
          <p:spPr bwMode="auto">
            <a:xfrm>
              <a:off x="893" y="3093"/>
              <a:ext cx="1318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70672" name="Line 16"/>
            <p:cNvSpPr>
              <a:spLocks noChangeShapeType="1"/>
            </p:cNvSpPr>
            <p:nvPr/>
          </p:nvSpPr>
          <p:spPr bwMode="auto">
            <a:xfrm>
              <a:off x="2211" y="3103"/>
              <a:ext cx="1" cy="8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70673" name="Text Box 17"/>
            <p:cNvSpPr txBox="1">
              <a:spLocks noChangeArrowheads="1"/>
            </p:cNvSpPr>
            <p:nvPr/>
          </p:nvSpPr>
          <p:spPr bwMode="auto">
            <a:xfrm>
              <a:off x="2126" y="3947"/>
              <a:ext cx="496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800">
                  <a:latin typeface="Tahoma" pitchFamily="34" charset="0"/>
                </a:rPr>
                <a:t>T1</a:t>
              </a:r>
              <a:endParaRPr lang="en-US" sz="1800">
                <a:latin typeface="Tahoma" pitchFamily="34" charset="0"/>
              </a:endParaRPr>
            </a:p>
          </p:txBody>
        </p:sp>
        <p:sp>
          <p:nvSpPr>
            <p:cNvPr id="70674" name="Text Box 18"/>
            <p:cNvSpPr txBox="1">
              <a:spLocks noChangeArrowheads="1"/>
            </p:cNvSpPr>
            <p:nvPr/>
          </p:nvSpPr>
          <p:spPr bwMode="auto">
            <a:xfrm>
              <a:off x="4624" y="3931"/>
              <a:ext cx="206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 sz="1800">
                <a:latin typeface="Tahoma" pitchFamily="34" charset="0"/>
              </a:endParaRPr>
            </a:p>
          </p:txBody>
        </p:sp>
        <p:sp>
          <p:nvSpPr>
            <p:cNvPr id="70675" name="Text Box 19"/>
            <p:cNvSpPr txBox="1">
              <a:spLocks noChangeArrowheads="1"/>
            </p:cNvSpPr>
            <p:nvPr/>
          </p:nvSpPr>
          <p:spPr bwMode="auto">
            <a:xfrm>
              <a:off x="417" y="2964"/>
              <a:ext cx="206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 sz="1800">
                <a:latin typeface="Tahoma" pitchFamily="34" charset="0"/>
              </a:endParaRPr>
            </a:p>
          </p:txBody>
        </p:sp>
      </p:grpSp>
      <p:graphicFrame>
        <p:nvGraphicFramePr>
          <p:cNvPr id="70801" name="Group 145"/>
          <p:cNvGraphicFramePr>
            <a:graphicFrameLocks noGrp="1"/>
          </p:cNvGraphicFramePr>
          <p:nvPr>
            <p:ph sz="half" idx="2"/>
          </p:nvPr>
        </p:nvGraphicFramePr>
        <p:xfrm>
          <a:off x="746125" y="3336925"/>
          <a:ext cx="3263900" cy="1828800"/>
        </p:xfrm>
        <a:graphic>
          <a:graphicData uri="http://schemas.openxmlformats.org/drawingml/2006/table">
            <a:tbl>
              <a:tblPr/>
              <a:tblGrid>
                <a:gridCol w="1270000"/>
                <a:gridCol w="984250"/>
                <a:gridCol w="1009650"/>
              </a:tblGrid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T1 (ms)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T2 (ms)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Fat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250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Myocardium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800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Liver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575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Arterial blood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1200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250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CSF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2000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1000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Basic image generation</a:t>
            </a:r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000"/>
              <a:t>SPATIAL LOCALISATION</a:t>
            </a:r>
          </a:p>
          <a:p>
            <a:pPr lvl="1"/>
            <a:r>
              <a:rPr lang="en-GB" sz="1800" i="1">
                <a:sym typeface="Wingdings" pitchFamily="2" charset="2"/>
              </a:rPr>
              <a:t>Need to identify the origin of a signal  image</a:t>
            </a:r>
          </a:p>
          <a:p>
            <a:r>
              <a:rPr lang="en-GB" sz="2000">
                <a:sym typeface="Wingdings" pitchFamily="2" charset="2"/>
              </a:rPr>
              <a:t>GRADIENTS  Vary the magnetic field</a:t>
            </a:r>
          </a:p>
          <a:p>
            <a:pPr lvl="1"/>
            <a:r>
              <a:rPr lang="en-GB" sz="1800" i="1">
                <a:sym typeface="Wingdings" pitchFamily="2" charset="2"/>
              </a:rPr>
              <a:t>Frequency of protons varies linearly along the gradient</a:t>
            </a:r>
          </a:p>
          <a:p>
            <a:pPr lvl="1"/>
            <a:endParaRPr lang="en-GB" sz="1800" i="1">
              <a:sym typeface="Wingdings" pitchFamily="2" charset="2"/>
            </a:endParaRPr>
          </a:p>
          <a:p>
            <a:r>
              <a:rPr lang="en-GB" sz="2000">
                <a:sym typeface="Wingdings" pitchFamily="2" charset="2"/>
              </a:rPr>
              <a:t>SLICE-SELECT</a:t>
            </a:r>
          </a:p>
          <a:p>
            <a:pPr lvl="1"/>
            <a:r>
              <a:rPr lang="en-GB" sz="1800" i="1">
                <a:sym typeface="Wingdings" pitchFamily="2" charset="2"/>
              </a:rPr>
              <a:t>Gradient in ‘z’ direction</a:t>
            </a:r>
          </a:p>
          <a:p>
            <a:pPr lvl="1"/>
            <a:r>
              <a:rPr lang="en-GB" sz="1800" i="1">
                <a:sym typeface="Wingdings" pitchFamily="2" charset="2"/>
              </a:rPr>
              <a:t>Precessional frequency varies along ‘z’ direction</a:t>
            </a:r>
          </a:p>
          <a:p>
            <a:pPr lvl="1"/>
            <a:r>
              <a:rPr lang="en-GB" sz="1800" i="1">
                <a:sym typeface="Wingdings" pitchFamily="2" charset="2"/>
              </a:rPr>
              <a:t>RF pulse of a certain frequency excites ONLY the protons at that frequency  slice ‘selected’</a:t>
            </a:r>
          </a:p>
          <a:p>
            <a:pPr>
              <a:buFont typeface="Wingdings" pitchFamily="2" charset="2"/>
              <a:buNone/>
            </a:pPr>
            <a:endParaRPr lang="en-GB" sz="2000" i="1">
              <a:sym typeface="Wingdings" pitchFamily="2" charset="2"/>
            </a:endParaRPr>
          </a:p>
          <a:p>
            <a:pPr>
              <a:buFont typeface="Wingdings" pitchFamily="2" charset="2"/>
              <a:buNone/>
            </a:pPr>
            <a:r>
              <a:rPr lang="en-GB" sz="2000">
                <a:sym typeface="Wingdings" pitchFamily="2" charset="2"/>
              </a:rPr>
              <a:t>	THICKNESS    </a:t>
            </a:r>
            <a:r>
              <a:rPr lang="en-GB" sz="2000">
                <a:latin typeface="Times New Roman" pitchFamily="18" charset="0"/>
                <a:sym typeface="Wingdings" pitchFamily="2" charset="2"/>
              </a:rPr>
              <a:t> </a:t>
            </a:r>
            <a:r>
              <a:rPr lang="el-GR" sz="20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α</a:t>
            </a:r>
            <a:r>
              <a:rPr lang="en-GB" sz="20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endParaRPr lang="el-GR" sz="2000">
              <a:latin typeface="Times New Roman" pitchFamily="18" charset="0"/>
              <a:sym typeface="Wingdings" pitchFamily="2" charset="2"/>
            </a:endParaRP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3367088" y="5527675"/>
            <a:ext cx="27003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000">
                <a:latin typeface="Tahoma" pitchFamily="34" charset="0"/>
              </a:rPr>
              <a:t>RF pulse bandwidth</a:t>
            </a:r>
          </a:p>
          <a:p>
            <a:pPr algn="ctr"/>
            <a:r>
              <a:rPr lang="en-GB" sz="2000">
                <a:latin typeface="Tahoma" pitchFamily="34" charset="0"/>
              </a:rPr>
              <a:t>Gradient field strength</a:t>
            </a:r>
            <a:endParaRPr lang="en-US" sz="2000">
              <a:latin typeface="Tahoma" pitchFamily="34" charset="0"/>
            </a:endParaRPr>
          </a:p>
        </p:txBody>
      </p:sp>
      <p:sp>
        <p:nvSpPr>
          <p:cNvPr id="71685" name="Line 5"/>
          <p:cNvSpPr>
            <a:spLocks noChangeShapeType="1"/>
          </p:cNvSpPr>
          <p:nvPr/>
        </p:nvSpPr>
        <p:spPr bwMode="auto">
          <a:xfrm>
            <a:off x="3346450" y="5884863"/>
            <a:ext cx="26860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GB"/>
          </a:p>
        </p:txBody>
      </p:sp>
      <p:pic>
        <p:nvPicPr>
          <p:cNvPr id="7168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5538" y="3727450"/>
            <a:ext cx="3830637" cy="242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/>
      <p:bldP spid="7168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Basic image generation</a:t>
            </a: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4175" y="1981200"/>
            <a:ext cx="4532313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000">
                <a:sym typeface="Wingdings" pitchFamily="2" charset="2"/>
              </a:rPr>
              <a:t>After the slice has been selected…</a:t>
            </a:r>
          </a:p>
          <a:p>
            <a:pPr>
              <a:lnSpc>
                <a:spcPct val="80000"/>
              </a:lnSpc>
            </a:pPr>
            <a:endParaRPr lang="en-GB" sz="2000">
              <a:sym typeface="Wingdings" pitchFamily="2" charset="2"/>
            </a:endParaRPr>
          </a:p>
          <a:p>
            <a:pPr lvl="1">
              <a:lnSpc>
                <a:spcPct val="80000"/>
              </a:lnSpc>
            </a:pPr>
            <a:r>
              <a:rPr lang="en-GB" sz="1800" i="1">
                <a:sym typeface="Wingdings" pitchFamily="2" charset="2"/>
              </a:rPr>
              <a:t>Need to know ‘x’ and ‘y’ coordinates</a:t>
            </a:r>
          </a:p>
          <a:p>
            <a:pPr lvl="1">
              <a:lnSpc>
                <a:spcPct val="80000"/>
              </a:lnSpc>
            </a:pPr>
            <a:endParaRPr lang="en-GB" sz="1800" i="1"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en-GB" sz="2000">
                <a:sym typeface="Wingdings" pitchFamily="2" charset="2"/>
              </a:rPr>
              <a:t>X-DIRECTION</a:t>
            </a:r>
          </a:p>
          <a:p>
            <a:pPr>
              <a:lnSpc>
                <a:spcPct val="80000"/>
              </a:lnSpc>
            </a:pPr>
            <a:endParaRPr lang="en-GB" sz="2000">
              <a:sym typeface="Wingdings" pitchFamily="2" charset="2"/>
            </a:endParaRPr>
          </a:p>
          <a:p>
            <a:pPr lvl="1">
              <a:lnSpc>
                <a:spcPct val="80000"/>
              </a:lnSpc>
            </a:pPr>
            <a:r>
              <a:rPr lang="en-GB" sz="1800" i="1">
                <a:sym typeface="Wingdings" pitchFamily="2" charset="2"/>
              </a:rPr>
              <a:t>Gradient is applied  alters the frequency of the protons</a:t>
            </a:r>
          </a:p>
          <a:p>
            <a:pPr lvl="1">
              <a:lnSpc>
                <a:spcPct val="80000"/>
              </a:lnSpc>
            </a:pPr>
            <a:endParaRPr lang="en-GB" sz="1800" i="1">
              <a:sym typeface="Wingdings" pitchFamily="2" charset="2"/>
            </a:endParaRPr>
          </a:p>
          <a:p>
            <a:pPr lvl="1">
              <a:lnSpc>
                <a:spcPct val="80000"/>
              </a:lnSpc>
            </a:pPr>
            <a:r>
              <a:rPr lang="en-GB" sz="1800" i="1">
                <a:sym typeface="Wingdings" pitchFamily="2" charset="2"/>
              </a:rPr>
              <a:t>Different frequencies read out</a:t>
            </a:r>
          </a:p>
          <a:p>
            <a:pPr lvl="1">
              <a:lnSpc>
                <a:spcPct val="80000"/>
              </a:lnSpc>
            </a:pPr>
            <a:endParaRPr lang="en-GB" sz="1800" i="1">
              <a:sym typeface="Wingdings" pitchFamily="2" charset="2"/>
            </a:endParaRPr>
          </a:p>
          <a:p>
            <a:pPr lvl="1">
              <a:lnSpc>
                <a:spcPct val="80000"/>
              </a:lnSpc>
            </a:pPr>
            <a:r>
              <a:rPr lang="en-GB" sz="1800" i="1">
                <a:sym typeface="Wingdings" pitchFamily="2" charset="2"/>
              </a:rPr>
              <a:t>‘FREQUENCY ENCODING’ or ‘READOUT’ gradient</a:t>
            </a:r>
          </a:p>
          <a:p>
            <a:pPr lvl="1">
              <a:lnSpc>
                <a:spcPct val="80000"/>
              </a:lnSpc>
            </a:pPr>
            <a:endParaRPr lang="en-GB" sz="1800" i="1">
              <a:sym typeface="Wingdings" pitchFamily="2" charset="2"/>
            </a:endParaRPr>
          </a:p>
        </p:txBody>
      </p:sp>
      <p:pic>
        <p:nvPicPr>
          <p:cNvPr id="83974" name="Frequency encoding gradient.avi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5076825" y="2168525"/>
            <a:ext cx="2952750" cy="3762375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85" fill="hold"/>
                                        <p:tgtEl>
                                          <p:spTgt spid="839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3974"/>
                </p:tgtEl>
              </p:cMediaNode>
            </p:vide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Basic image generation</a:t>
            </a:r>
            <a:endParaRPr lang="en-US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4175" y="1981200"/>
            <a:ext cx="532765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000">
                <a:sym typeface="Wingdings" pitchFamily="2" charset="2"/>
              </a:rPr>
              <a:t>After the slice has been selected…</a:t>
            </a:r>
          </a:p>
          <a:p>
            <a:pPr>
              <a:lnSpc>
                <a:spcPct val="90000"/>
              </a:lnSpc>
            </a:pPr>
            <a:endParaRPr lang="en-GB" sz="2000">
              <a:sym typeface="Wingdings" pitchFamily="2" charset="2"/>
            </a:endParaRPr>
          </a:p>
          <a:p>
            <a:pPr lvl="1">
              <a:lnSpc>
                <a:spcPct val="90000"/>
              </a:lnSpc>
            </a:pPr>
            <a:r>
              <a:rPr lang="en-GB" sz="1800" i="1">
                <a:sym typeface="Wingdings" pitchFamily="2" charset="2"/>
              </a:rPr>
              <a:t>Need to know ‘x’ and ‘y’ coordinates</a:t>
            </a:r>
          </a:p>
          <a:p>
            <a:pPr lvl="1">
              <a:lnSpc>
                <a:spcPct val="90000"/>
              </a:lnSpc>
            </a:pPr>
            <a:endParaRPr lang="en-GB" sz="1800" i="1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GB" sz="2000">
                <a:sym typeface="Wingdings" pitchFamily="2" charset="2"/>
              </a:rPr>
              <a:t>Y-DIRECTION</a:t>
            </a:r>
          </a:p>
          <a:p>
            <a:pPr>
              <a:lnSpc>
                <a:spcPct val="90000"/>
              </a:lnSpc>
            </a:pPr>
            <a:endParaRPr lang="en-GB" sz="2000">
              <a:sym typeface="Wingdings" pitchFamily="2" charset="2"/>
            </a:endParaRPr>
          </a:p>
          <a:p>
            <a:pPr lvl="1">
              <a:lnSpc>
                <a:spcPct val="90000"/>
              </a:lnSpc>
            </a:pPr>
            <a:r>
              <a:rPr lang="en-GB" sz="1800" i="1">
                <a:sym typeface="Wingdings" pitchFamily="2" charset="2"/>
              </a:rPr>
              <a:t>Another gradient is applied for a short time</a:t>
            </a:r>
          </a:p>
          <a:p>
            <a:pPr lvl="1">
              <a:lnSpc>
                <a:spcPct val="90000"/>
              </a:lnSpc>
            </a:pPr>
            <a:r>
              <a:rPr lang="en-GB" sz="1800" i="1">
                <a:sym typeface="Wingdings" pitchFamily="2" charset="2"/>
              </a:rPr>
              <a:t>This changes the frequency of the protons…				hence they accumulate a phase shift</a:t>
            </a:r>
          </a:p>
          <a:p>
            <a:pPr lvl="1">
              <a:lnSpc>
                <a:spcPct val="90000"/>
              </a:lnSpc>
            </a:pPr>
            <a:endParaRPr lang="en-GB" sz="1800" i="1">
              <a:sym typeface="Wingdings" pitchFamily="2" charset="2"/>
            </a:endParaRPr>
          </a:p>
          <a:p>
            <a:pPr lvl="1">
              <a:lnSpc>
                <a:spcPct val="90000"/>
              </a:lnSpc>
            </a:pPr>
            <a:r>
              <a:rPr lang="en-GB" sz="1800" i="1">
                <a:sym typeface="Wingdings" pitchFamily="2" charset="2"/>
              </a:rPr>
              <a:t>Stronger gradient  greater phase shift</a:t>
            </a:r>
          </a:p>
          <a:p>
            <a:pPr lvl="1">
              <a:lnSpc>
                <a:spcPct val="90000"/>
              </a:lnSpc>
            </a:pPr>
            <a:r>
              <a:rPr lang="en-GB" sz="1800" i="1">
                <a:sym typeface="Wingdings" pitchFamily="2" charset="2"/>
              </a:rPr>
              <a:t>‘PHASE ENCODING’ needs to be repeated many times</a:t>
            </a:r>
          </a:p>
        </p:txBody>
      </p:sp>
      <p:pic>
        <p:nvPicPr>
          <p:cNvPr id="96260" name="Phase encoding gradient.avi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5661025" y="2819400"/>
            <a:ext cx="2924175" cy="2438400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85" fill="hold"/>
                                        <p:tgtEl>
                                          <p:spTgt spid="962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6260"/>
                </p:tgtEl>
              </p:cMediaNode>
            </p:vide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Basic image generation</a:t>
            </a:r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275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800"/>
              <a:t>All this data is acquired and stored</a:t>
            </a:r>
          </a:p>
          <a:p>
            <a:pPr lvl="1">
              <a:lnSpc>
                <a:spcPct val="80000"/>
              </a:lnSpc>
            </a:pPr>
            <a:endParaRPr lang="en-GB" sz="2400" i="1">
              <a:sym typeface="Wingdings" pitchFamily="2" charset="2"/>
            </a:endParaRPr>
          </a:p>
          <a:p>
            <a:pPr lvl="1">
              <a:lnSpc>
                <a:spcPct val="80000"/>
              </a:lnSpc>
            </a:pPr>
            <a:endParaRPr lang="en-GB" sz="2400" i="1">
              <a:sym typeface="Wingdings" pitchFamily="2" charset="2"/>
            </a:endParaRPr>
          </a:p>
          <a:p>
            <a:pPr lvl="1">
              <a:lnSpc>
                <a:spcPct val="80000"/>
              </a:lnSpc>
            </a:pPr>
            <a:endParaRPr lang="en-GB" sz="2400" i="1">
              <a:sym typeface="Wingdings" pitchFamily="2" charset="2"/>
            </a:endParaRPr>
          </a:p>
          <a:p>
            <a:pPr lvl="1">
              <a:lnSpc>
                <a:spcPct val="80000"/>
              </a:lnSpc>
            </a:pPr>
            <a:r>
              <a:rPr lang="en-GB" sz="2400" i="1">
                <a:sym typeface="Wingdings" pitchFamily="2" charset="2"/>
              </a:rPr>
              <a:t>‘k-space’</a:t>
            </a:r>
          </a:p>
          <a:p>
            <a:pPr lvl="1">
              <a:lnSpc>
                <a:spcPct val="80000"/>
              </a:lnSpc>
            </a:pPr>
            <a:endParaRPr lang="en-GB" sz="2400" i="1">
              <a:sym typeface="Wingdings" pitchFamily="2" charset="2"/>
            </a:endParaRPr>
          </a:p>
          <a:p>
            <a:pPr lvl="1">
              <a:lnSpc>
                <a:spcPct val="80000"/>
              </a:lnSpc>
            </a:pPr>
            <a:endParaRPr lang="en-GB" sz="2400" i="1">
              <a:sym typeface="Wingdings" pitchFamily="2" charset="2"/>
            </a:endParaRPr>
          </a:p>
          <a:p>
            <a:pPr lvl="1">
              <a:lnSpc>
                <a:spcPct val="80000"/>
              </a:lnSpc>
            </a:pPr>
            <a:endParaRPr lang="en-GB" sz="2400" i="1"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en-GB" sz="2800">
                <a:sym typeface="Wingdings" pitchFamily="2" charset="2"/>
              </a:rPr>
              <a:t>To generate a full image</a:t>
            </a:r>
          </a:p>
          <a:p>
            <a:pPr lvl="1">
              <a:lnSpc>
                <a:spcPct val="80000"/>
              </a:lnSpc>
            </a:pPr>
            <a:r>
              <a:rPr lang="en-GB" sz="2400" i="1">
                <a:sym typeface="Wingdings" pitchFamily="2" charset="2"/>
              </a:rPr>
              <a:t>Needs to be repeated multiple times</a:t>
            </a:r>
          </a:p>
          <a:p>
            <a:pPr lvl="1">
              <a:lnSpc>
                <a:spcPct val="80000"/>
              </a:lnSpc>
            </a:pPr>
            <a:r>
              <a:rPr lang="en-GB" sz="2400" i="1">
                <a:sym typeface="Wingdings" pitchFamily="2" charset="2"/>
              </a:rPr>
              <a:t>Different ‘PHASE-ENCODING’ gradients</a:t>
            </a:r>
          </a:p>
          <a:p>
            <a:pPr lvl="1">
              <a:lnSpc>
                <a:spcPct val="80000"/>
              </a:lnSpc>
            </a:pPr>
            <a:endParaRPr lang="en-GB" sz="2400" i="1">
              <a:sym typeface="Wingdings" pitchFamily="2" charset="2"/>
            </a:endParaRPr>
          </a:p>
          <a:p>
            <a:pPr lvl="1">
              <a:lnSpc>
                <a:spcPct val="80000"/>
              </a:lnSpc>
            </a:pPr>
            <a:endParaRPr lang="en-GB" sz="2400" i="1">
              <a:sym typeface="Wingdings" pitchFamily="2" charset="2"/>
            </a:endParaRPr>
          </a:p>
        </p:txBody>
      </p:sp>
      <p:pic>
        <p:nvPicPr>
          <p:cNvPr id="73732" name="Picture 4" descr="FULL k SPAC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60" t="2855" r="2318" b="1764"/>
          <a:stretch>
            <a:fillRect/>
          </a:stretch>
        </p:blipFill>
        <p:spPr bwMode="auto">
          <a:xfrm>
            <a:off x="3543300" y="2684463"/>
            <a:ext cx="3536950" cy="1803400"/>
          </a:xfrm>
          <a:prstGeom prst="rect">
            <a:avLst/>
          </a:prstGeom>
          <a:noFill/>
        </p:spPr>
      </p:pic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3571875" y="2711450"/>
            <a:ext cx="3495675" cy="172085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3734" name="Line 6"/>
          <p:cNvSpPr>
            <a:spLocks noChangeShapeType="1"/>
          </p:cNvSpPr>
          <p:nvPr/>
        </p:nvSpPr>
        <p:spPr bwMode="auto">
          <a:xfrm>
            <a:off x="5291138" y="2700338"/>
            <a:ext cx="0" cy="17319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73735" name="Line 7"/>
          <p:cNvSpPr>
            <a:spLocks noChangeShapeType="1"/>
          </p:cNvSpPr>
          <p:nvPr/>
        </p:nvSpPr>
        <p:spPr bwMode="auto">
          <a:xfrm>
            <a:off x="5357813" y="2732088"/>
            <a:ext cx="0" cy="17319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K-space</a:t>
            </a:r>
            <a:endParaRPr lang="en-US"/>
          </a:p>
        </p:txBody>
      </p:sp>
      <p:pic>
        <p:nvPicPr>
          <p:cNvPr id="99333" name="Picture 5" descr="k SPAC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362"/>
          <a:stretch>
            <a:fillRect/>
          </a:stretch>
        </p:blipFill>
        <p:spPr bwMode="auto">
          <a:xfrm>
            <a:off x="5167313" y="1441450"/>
            <a:ext cx="3160712" cy="4708525"/>
          </a:xfrm>
          <a:prstGeom prst="rect">
            <a:avLst/>
          </a:prstGeom>
          <a:noFill/>
        </p:spPr>
      </p:pic>
      <p:pic>
        <p:nvPicPr>
          <p:cNvPr id="99335" name="Picture 7" descr="FULL k SPAC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60" t="2855" r="2318" b="1764"/>
          <a:stretch>
            <a:fillRect/>
          </a:stretch>
        </p:blipFill>
        <p:spPr bwMode="auto">
          <a:xfrm>
            <a:off x="714375" y="2986088"/>
            <a:ext cx="3536950" cy="180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Speed and Turbo factors</a:t>
            </a: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41500"/>
            <a:ext cx="7772400" cy="51514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400"/>
              <a:t>Cardiovascular MRI demands fast imaging</a:t>
            </a:r>
          </a:p>
          <a:p>
            <a:pPr>
              <a:lnSpc>
                <a:spcPct val="80000"/>
              </a:lnSpc>
            </a:pPr>
            <a:endParaRPr lang="en-GB" sz="2400"/>
          </a:p>
          <a:p>
            <a:pPr>
              <a:lnSpc>
                <a:spcPct val="80000"/>
              </a:lnSpc>
            </a:pPr>
            <a:r>
              <a:rPr lang="en-GB" sz="2400"/>
              <a:t>Methods for speeding up acquisition needed</a:t>
            </a:r>
          </a:p>
          <a:p>
            <a:pPr lvl="1">
              <a:lnSpc>
                <a:spcPct val="80000"/>
              </a:lnSpc>
            </a:pPr>
            <a:r>
              <a:rPr lang="en-GB" sz="2000" u="sng"/>
              <a:t>MULTIPLE lines of data (echoes) per RF pulse</a:t>
            </a:r>
          </a:p>
          <a:p>
            <a:pPr lvl="2">
              <a:lnSpc>
                <a:spcPct val="80000"/>
              </a:lnSpc>
            </a:pPr>
            <a:r>
              <a:rPr lang="en-GB" sz="1800"/>
              <a:t>SPIN ECHO </a:t>
            </a:r>
            <a:r>
              <a:rPr lang="en-GB" sz="1800">
                <a:sym typeface="Wingdings" pitchFamily="2" charset="2"/>
              </a:rPr>
              <a:t> Use multiple 180</a:t>
            </a:r>
            <a:r>
              <a:rPr lang="en-US" sz="1800">
                <a:cs typeface="Tahoma" pitchFamily="34" charset="0"/>
                <a:sym typeface="Wingdings" pitchFamily="2" charset="2"/>
              </a:rPr>
              <a:t>º pulses</a:t>
            </a:r>
          </a:p>
          <a:p>
            <a:pPr lvl="3">
              <a:lnSpc>
                <a:spcPct val="80000"/>
              </a:lnSpc>
            </a:pPr>
            <a:r>
              <a:rPr lang="en-GB" sz="1600">
                <a:cs typeface="Tahoma" pitchFamily="34" charset="0"/>
              </a:rPr>
              <a:t>Echo train length – ‘TURBO factor’ / TSE</a:t>
            </a:r>
          </a:p>
          <a:p>
            <a:pPr lvl="2">
              <a:lnSpc>
                <a:spcPct val="80000"/>
              </a:lnSpc>
            </a:pPr>
            <a:r>
              <a:rPr lang="en-GB" sz="1800">
                <a:cs typeface="Tahoma" pitchFamily="34" charset="0"/>
              </a:rPr>
              <a:t>GRADIENT ECHO </a:t>
            </a:r>
            <a:r>
              <a:rPr lang="en-GB" sz="1800">
                <a:cs typeface="Tahoma" pitchFamily="34" charset="0"/>
                <a:sym typeface="Wingdings" pitchFamily="2" charset="2"/>
              </a:rPr>
              <a:t> Use multiple gradient reversals</a:t>
            </a:r>
          </a:p>
          <a:p>
            <a:pPr lvl="3">
              <a:lnSpc>
                <a:spcPct val="80000"/>
              </a:lnSpc>
            </a:pPr>
            <a:r>
              <a:rPr lang="en-GB" sz="1600">
                <a:cs typeface="Tahoma" pitchFamily="34" charset="0"/>
              </a:rPr>
              <a:t>Echo planar imaging (EPI)</a:t>
            </a:r>
          </a:p>
          <a:p>
            <a:pPr lvl="3">
              <a:lnSpc>
                <a:spcPct val="80000"/>
              </a:lnSpc>
            </a:pPr>
            <a:r>
              <a:rPr lang="en-GB" sz="1600">
                <a:cs typeface="Tahoma" pitchFamily="34" charset="0"/>
              </a:rPr>
              <a:t>Reduce the TR (repetition time)</a:t>
            </a:r>
          </a:p>
          <a:p>
            <a:pPr lvl="3">
              <a:lnSpc>
                <a:spcPct val="80000"/>
              </a:lnSpc>
            </a:pPr>
            <a:endParaRPr lang="en-GB" sz="1600">
              <a:cs typeface="Tahoma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GB" sz="2000" u="sng">
                <a:cs typeface="Tahoma" pitchFamily="34" charset="0"/>
              </a:rPr>
              <a:t>Reduce amount of data acquired</a:t>
            </a:r>
          </a:p>
          <a:p>
            <a:pPr lvl="2">
              <a:lnSpc>
                <a:spcPct val="80000"/>
              </a:lnSpc>
            </a:pPr>
            <a:r>
              <a:rPr lang="en-GB" sz="1800">
                <a:cs typeface="Tahoma" pitchFamily="34" charset="0"/>
              </a:rPr>
              <a:t>Lower N</a:t>
            </a:r>
            <a:r>
              <a:rPr lang="en-GB" sz="1800" baseline="-25000">
                <a:cs typeface="Tahoma" pitchFamily="34" charset="0"/>
              </a:rPr>
              <a:t>PE</a:t>
            </a:r>
            <a:r>
              <a:rPr lang="en-GB" sz="1800">
                <a:cs typeface="Tahoma" pitchFamily="34" charset="0"/>
              </a:rPr>
              <a:t> - Rectangular Field of View</a:t>
            </a:r>
          </a:p>
          <a:p>
            <a:pPr lvl="2">
              <a:lnSpc>
                <a:spcPct val="80000"/>
              </a:lnSpc>
            </a:pPr>
            <a:r>
              <a:rPr lang="en-GB" sz="1800">
                <a:cs typeface="Tahoma" pitchFamily="34" charset="0"/>
              </a:rPr>
              <a:t>Lower N</a:t>
            </a:r>
            <a:r>
              <a:rPr lang="en-GB" sz="1800" baseline="-25000">
                <a:cs typeface="Tahoma" pitchFamily="34" charset="0"/>
              </a:rPr>
              <a:t>PE</a:t>
            </a:r>
            <a:r>
              <a:rPr lang="en-GB" sz="1800">
                <a:cs typeface="Tahoma" pitchFamily="34" charset="0"/>
              </a:rPr>
              <a:t> – Lower spatial resolution</a:t>
            </a:r>
          </a:p>
          <a:p>
            <a:pPr lvl="2">
              <a:lnSpc>
                <a:spcPct val="80000"/>
              </a:lnSpc>
            </a:pPr>
            <a:r>
              <a:rPr lang="en-GB" sz="1800">
                <a:cs typeface="Tahoma" pitchFamily="34" charset="0"/>
              </a:rPr>
              <a:t>Partial Fourier techniques – eg. HASTE</a:t>
            </a:r>
          </a:p>
          <a:p>
            <a:pPr lvl="2">
              <a:lnSpc>
                <a:spcPct val="80000"/>
              </a:lnSpc>
            </a:pPr>
            <a:endParaRPr lang="en-GB" sz="1800">
              <a:cs typeface="Tahoma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GB" sz="2000" u="sng">
                <a:cs typeface="Tahoma" pitchFamily="34" charset="0"/>
              </a:rPr>
              <a:t>PARALLEL IMAGING</a:t>
            </a:r>
          </a:p>
          <a:p>
            <a:pPr lvl="2">
              <a:lnSpc>
                <a:spcPct val="80000"/>
              </a:lnSpc>
            </a:pPr>
            <a:r>
              <a:rPr lang="en-GB" sz="1800">
                <a:cs typeface="Tahoma" pitchFamily="34" charset="0"/>
              </a:rPr>
              <a:t>Use information from multiple coil elements – SENSE / SMASH</a:t>
            </a:r>
            <a:endParaRPr lang="en-US" sz="1800"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CMR: Advantages</a:t>
            </a:r>
            <a:endParaRPr lang="en-US" sz="2400"/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1371600"/>
            <a:ext cx="7788275" cy="4114800"/>
          </a:xfrm>
        </p:spPr>
        <p:txBody>
          <a:bodyPr/>
          <a:lstStyle/>
          <a:p>
            <a:r>
              <a:rPr lang="en-US"/>
              <a:t>a wide range of soft tissue contrast provides the potential for the characterization of myocardial tissue. </a:t>
            </a:r>
          </a:p>
          <a:p>
            <a:r>
              <a:rPr lang="en-US"/>
              <a:t>Contrast among tissues depends on:- </a:t>
            </a:r>
          </a:p>
          <a:p>
            <a:r>
              <a:rPr lang="en-US"/>
              <a:t> proton (hydrogen nuclei) density</a:t>
            </a:r>
          </a:p>
          <a:p>
            <a:r>
              <a:rPr lang="en-US"/>
              <a:t> magnetic relaxation times of the protons</a:t>
            </a:r>
          </a:p>
          <a:p>
            <a:r>
              <a:rPr lang="en-US"/>
              <a:t> magnetic susceptibility effects.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Magnetic Fields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Magnetic lines of flux</a:t>
            </a:r>
          </a:p>
          <a:p>
            <a:r>
              <a:rPr lang="en-GB" dirty="0"/>
              <a:t>Number of lines per unit area =magnetic flux density</a:t>
            </a:r>
          </a:p>
          <a:p>
            <a:r>
              <a:rPr lang="en-GB" dirty="0"/>
              <a:t>Units for measuring strength are </a:t>
            </a:r>
          </a:p>
          <a:p>
            <a:pPr lvl="3"/>
            <a:r>
              <a:rPr lang="en-GB" sz="2800" dirty="0"/>
              <a:t>Gauss</a:t>
            </a:r>
          </a:p>
          <a:p>
            <a:pPr lvl="3"/>
            <a:r>
              <a:rPr lang="en-GB" sz="2800" dirty="0"/>
              <a:t>Kilogauss</a:t>
            </a:r>
          </a:p>
          <a:p>
            <a:pPr lvl="3"/>
            <a:r>
              <a:rPr lang="en-GB" sz="2800" dirty="0"/>
              <a:t>Tesla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762000"/>
            <a:r>
              <a:rPr lang="en-GB"/>
              <a:t>What is CMR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4888" y="1924052"/>
            <a:ext cx="7715250" cy="3336925"/>
          </a:xfrm>
        </p:spPr>
        <p:txBody>
          <a:bodyPr/>
          <a:lstStyle/>
          <a:p>
            <a:pPr defTabSz="762000"/>
            <a:endParaRPr lang="en-GB">
              <a:solidFill>
                <a:srgbClr val="FF6699"/>
              </a:solidFill>
            </a:endParaRPr>
          </a:p>
        </p:txBody>
      </p:sp>
      <p:pic>
        <p:nvPicPr>
          <p:cNvPr id="386052" name="Picture 4" descr="DSCF001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0950" y="1428750"/>
            <a:ext cx="4741863" cy="4000500"/>
          </a:xfrm>
          <a:prstGeom prst="rect">
            <a:avLst/>
          </a:prstGeom>
          <a:noFill/>
        </p:spPr>
      </p:pic>
      <p:pic>
        <p:nvPicPr>
          <p:cNvPr id="386053" name="Picture 5" descr="DSCF001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4426" y="1138238"/>
            <a:ext cx="1279525" cy="1439862"/>
          </a:xfrm>
          <a:prstGeom prst="rect">
            <a:avLst/>
          </a:prstGeom>
          <a:noFill/>
        </p:spPr>
      </p:pic>
      <p:sp>
        <p:nvSpPr>
          <p:cNvPr id="386054" name="Text Box 6"/>
          <p:cNvSpPr txBox="1">
            <a:spLocks noChangeArrowheads="1"/>
          </p:cNvSpPr>
          <p:nvPr/>
        </p:nvSpPr>
        <p:spPr bwMode="auto">
          <a:xfrm>
            <a:off x="476250" y="3049589"/>
            <a:ext cx="1792288" cy="18466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>
                <a:latin typeface="Arial" pitchFamily="34" charset="0"/>
              </a:rPr>
              <a:t>Siemens sonata 1.5T (Bo)</a:t>
            </a:r>
          </a:p>
          <a:p>
            <a:pPr algn="ctr">
              <a:spcBef>
                <a:spcPct val="50000"/>
              </a:spcBef>
            </a:pPr>
            <a:r>
              <a:rPr lang="en-GB" sz="1200">
                <a:latin typeface="Arial" pitchFamily="34" charset="0"/>
              </a:rPr>
              <a:t>Liquid helium, superconducting coil, far less energy wastage, continuous uniform fled within ~ 50cm sphere at centre of bore</a:t>
            </a:r>
            <a:endParaRPr lang="en-US" sz="1200">
              <a:latin typeface="Arial" pitchFamily="34" charset="0"/>
            </a:endParaRPr>
          </a:p>
        </p:txBody>
      </p:sp>
      <p:sp>
        <p:nvSpPr>
          <p:cNvPr id="386055" name="Text Box 7"/>
          <p:cNvSpPr txBox="1">
            <a:spLocks noChangeArrowheads="1"/>
          </p:cNvSpPr>
          <p:nvPr/>
        </p:nvSpPr>
        <p:spPr bwMode="auto">
          <a:xfrm>
            <a:off x="4572001" y="5848350"/>
            <a:ext cx="30083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Arial" pitchFamily="34" charset="0"/>
              </a:rPr>
              <a:t>Require fast, high strength gradients for switching during acquisition, for CMR.</a:t>
            </a:r>
          </a:p>
        </p:txBody>
      </p:sp>
      <p:sp>
        <p:nvSpPr>
          <p:cNvPr id="386056" name="Text Box 8"/>
          <p:cNvSpPr txBox="1">
            <a:spLocks noChangeArrowheads="1"/>
          </p:cNvSpPr>
          <p:nvPr/>
        </p:nvSpPr>
        <p:spPr bwMode="auto">
          <a:xfrm>
            <a:off x="1897064" y="5881688"/>
            <a:ext cx="1497526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>
                <a:latin typeface="Technical" pitchFamily="66" charset="0"/>
              </a:rPr>
              <a:t>2 x 2 x 1.5m</a:t>
            </a:r>
            <a:endParaRPr lang="en-US">
              <a:latin typeface="Technica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762000"/>
            <a:r>
              <a:rPr lang="en-GB" dirty="0"/>
              <a:t>Magnetic Field Strength</a:t>
            </a:r>
            <a:endParaRPr lang="en-US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762000"/>
            <a:r>
              <a:rPr lang="en-GB" dirty="0"/>
              <a:t>1 Tesla =10,000 Gauss</a:t>
            </a:r>
          </a:p>
          <a:p>
            <a:pPr defTabSz="762000"/>
            <a:endParaRPr lang="en-GB" dirty="0"/>
          </a:p>
          <a:p>
            <a:pPr defTabSz="762000"/>
            <a:r>
              <a:rPr lang="en-GB" dirty="0"/>
              <a:t>Earth -0.5 Gauss</a:t>
            </a:r>
          </a:p>
          <a:p>
            <a:pPr defTabSz="762000"/>
            <a:endParaRPr lang="en-GB" dirty="0"/>
          </a:p>
          <a:p>
            <a:pPr defTabSz="762000"/>
            <a:r>
              <a:rPr lang="en-GB" dirty="0"/>
              <a:t>Scanner  -15,000-30,000 Gauss (1.5-3 T)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Basic Principles</a:t>
            </a:r>
          </a:p>
          <a:p>
            <a:r>
              <a:rPr lang="en-GB" dirty="0" smtClean="0"/>
              <a:t>Physics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Hardware</a:t>
            </a:r>
          </a:p>
          <a:p>
            <a:r>
              <a:rPr lang="en-GB" dirty="0" smtClean="0"/>
              <a:t>Range of sequences</a:t>
            </a:r>
          </a:p>
          <a:p>
            <a:r>
              <a:rPr lang="en-GB" dirty="0" smtClean="0"/>
              <a:t>Applications</a:t>
            </a:r>
          </a:p>
          <a:p>
            <a:r>
              <a:rPr lang="en-GB" dirty="0" smtClean="0"/>
              <a:t>Pitfalls</a:t>
            </a:r>
          </a:p>
          <a:p>
            <a:r>
              <a:rPr lang="en-GB" dirty="0" smtClean="0"/>
              <a:t>Safety concerns –devices/ contrast agents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rgbClr val="2BD5D1"/>
            </a:solidFill>
          </a:ln>
        </p:spPr>
        <p:txBody>
          <a:bodyPr/>
          <a:lstStyle/>
          <a:p>
            <a:r>
              <a:rPr lang="en-GB"/>
              <a:t>Important MR System Components </a:t>
            </a: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2362200" y="2209800"/>
            <a:ext cx="1676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anchor="ctr"/>
          <a:lstStyle/>
          <a:p>
            <a:endParaRPr lang="en-GB"/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2544763" y="2319338"/>
            <a:ext cx="14478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>
            <a:spAutoFit/>
          </a:bodyPr>
          <a:lstStyle/>
          <a:p>
            <a:pPr eaLnBrk="0" hangingPunct="0">
              <a:lnSpc>
                <a:spcPts val="2400"/>
              </a:lnSpc>
            </a:pPr>
            <a:r>
              <a:rPr lang="en-GB" sz="1600">
                <a:solidFill>
                  <a:srgbClr val="002B5D"/>
                </a:solidFill>
                <a:latin typeface="Arial" pitchFamily="34" charset="0"/>
              </a:rPr>
              <a:t>RF Transmitter</a:t>
            </a:r>
          </a:p>
        </p:txBody>
      </p:sp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780"/>
          <a:stretch>
            <a:fillRect/>
          </a:stretch>
        </p:blipFill>
        <p:spPr bwMode="auto">
          <a:xfrm>
            <a:off x="1981200" y="1600200"/>
            <a:ext cx="4800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762000"/>
            <a:r>
              <a:rPr lang="en-GB"/>
              <a:t>What is CMR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4888" y="1924052"/>
            <a:ext cx="7715250" cy="3336925"/>
          </a:xfrm>
        </p:spPr>
        <p:txBody>
          <a:bodyPr/>
          <a:lstStyle/>
          <a:p>
            <a:pPr defTabSz="762000"/>
            <a:endParaRPr lang="en-GB">
              <a:solidFill>
                <a:srgbClr val="FF6699"/>
              </a:solidFill>
            </a:endParaRPr>
          </a:p>
        </p:txBody>
      </p:sp>
      <p:pic>
        <p:nvPicPr>
          <p:cNvPr id="386052" name="Picture 4" descr="DSCF001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0950" y="1428750"/>
            <a:ext cx="4741863" cy="4000500"/>
          </a:xfrm>
          <a:prstGeom prst="rect">
            <a:avLst/>
          </a:prstGeom>
          <a:noFill/>
        </p:spPr>
      </p:pic>
      <p:pic>
        <p:nvPicPr>
          <p:cNvPr id="386053" name="Picture 5" descr="DSCF001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4426" y="1138238"/>
            <a:ext cx="1279525" cy="1439862"/>
          </a:xfrm>
          <a:prstGeom prst="rect">
            <a:avLst/>
          </a:prstGeom>
          <a:noFill/>
        </p:spPr>
      </p:pic>
      <p:sp>
        <p:nvSpPr>
          <p:cNvPr id="386054" name="Text Box 6"/>
          <p:cNvSpPr txBox="1">
            <a:spLocks noChangeArrowheads="1"/>
          </p:cNvSpPr>
          <p:nvPr/>
        </p:nvSpPr>
        <p:spPr bwMode="auto">
          <a:xfrm>
            <a:off x="476250" y="3049589"/>
            <a:ext cx="1792288" cy="18466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>
                <a:latin typeface="Arial" pitchFamily="34" charset="0"/>
              </a:rPr>
              <a:t>Siemens sonata 1.5T (Bo)</a:t>
            </a:r>
          </a:p>
          <a:p>
            <a:pPr algn="ctr">
              <a:spcBef>
                <a:spcPct val="50000"/>
              </a:spcBef>
            </a:pPr>
            <a:r>
              <a:rPr lang="en-GB" sz="1200">
                <a:latin typeface="Arial" pitchFamily="34" charset="0"/>
              </a:rPr>
              <a:t>Liquid helium, superconducting coil, far less energy wastage, continuous uniform fled within ~ 50cm sphere at centre of bore</a:t>
            </a:r>
            <a:endParaRPr lang="en-US" sz="1200">
              <a:latin typeface="Arial" pitchFamily="34" charset="0"/>
            </a:endParaRPr>
          </a:p>
        </p:txBody>
      </p:sp>
      <p:sp>
        <p:nvSpPr>
          <p:cNvPr id="386055" name="Text Box 7"/>
          <p:cNvSpPr txBox="1">
            <a:spLocks noChangeArrowheads="1"/>
          </p:cNvSpPr>
          <p:nvPr/>
        </p:nvSpPr>
        <p:spPr bwMode="auto">
          <a:xfrm>
            <a:off x="4572001" y="5848350"/>
            <a:ext cx="30083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Arial" pitchFamily="34" charset="0"/>
              </a:rPr>
              <a:t>Require fast, high strength gradients for switching during acquisition, for CMR.</a:t>
            </a:r>
          </a:p>
        </p:txBody>
      </p:sp>
      <p:sp>
        <p:nvSpPr>
          <p:cNvPr id="386056" name="Text Box 8"/>
          <p:cNvSpPr txBox="1">
            <a:spLocks noChangeArrowheads="1"/>
          </p:cNvSpPr>
          <p:nvPr/>
        </p:nvSpPr>
        <p:spPr bwMode="auto">
          <a:xfrm>
            <a:off x="1897064" y="5881688"/>
            <a:ext cx="1497526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>
                <a:latin typeface="Technical" pitchFamily="66" charset="0"/>
              </a:rPr>
              <a:t>2 x 2 x 1.5m</a:t>
            </a:r>
            <a:endParaRPr lang="en-US">
              <a:latin typeface="Technica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381000" y="195263"/>
            <a:ext cx="8382000" cy="704850"/>
          </a:xfrm>
          <a:prstGeom prst="rect">
            <a:avLst/>
          </a:prstGeom>
          <a:noFill/>
          <a:ln w="9525">
            <a:solidFill>
              <a:srgbClr val="2BD5D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en-US" sz="4400" dirty="0">
                <a:solidFill>
                  <a:schemeClr val="accent4">
                    <a:lumMod val="50000"/>
                  </a:schemeClr>
                </a:solidFill>
              </a:rPr>
              <a:t>Surface receiver coils</a:t>
            </a:r>
            <a:endParaRPr lang="de-DE" sz="4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2403" name="Line 3"/>
          <p:cNvSpPr>
            <a:spLocks noChangeShapeType="1"/>
          </p:cNvSpPr>
          <p:nvPr/>
        </p:nvSpPr>
        <p:spPr bwMode="auto">
          <a:xfrm>
            <a:off x="0" y="1050925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none" w="sm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102404" name="Picture 4" descr="DSC0029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8100" y="2692400"/>
            <a:ext cx="3863975" cy="3243263"/>
          </a:xfrm>
          <a:prstGeom prst="rect">
            <a:avLst/>
          </a:prstGeom>
          <a:noFill/>
        </p:spPr>
      </p:pic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1638300" y="1293813"/>
            <a:ext cx="5921375" cy="946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83485" tIns="41742" rIns="83485" bIns="41742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/>
              <a:t>Coil used to receive the signal from the cardiac region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1.5 </a:t>
            </a:r>
            <a:r>
              <a:rPr lang="en-GB" dirty="0" err="1" smtClean="0"/>
              <a:t>vs</a:t>
            </a:r>
            <a:r>
              <a:rPr lang="en-GB" dirty="0" smtClean="0"/>
              <a:t> 3T</a:t>
            </a:r>
          </a:p>
          <a:p>
            <a:r>
              <a:rPr lang="en-GB" dirty="0" smtClean="0"/>
              <a:t>SNR</a:t>
            </a:r>
          </a:p>
          <a:p>
            <a:r>
              <a:rPr lang="en-GB" dirty="0" smtClean="0"/>
              <a:t>Cost</a:t>
            </a:r>
          </a:p>
          <a:p>
            <a:r>
              <a:rPr lang="en-GB" dirty="0" smtClean="0"/>
              <a:t>Sequences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Basic Principles</a:t>
            </a:r>
          </a:p>
          <a:p>
            <a:r>
              <a:rPr lang="en-GB" dirty="0" smtClean="0"/>
              <a:t>Physics</a:t>
            </a:r>
          </a:p>
          <a:p>
            <a:r>
              <a:rPr lang="en-GB" dirty="0" smtClean="0"/>
              <a:t>Hardware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Range of sequences</a:t>
            </a:r>
          </a:p>
          <a:p>
            <a:r>
              <a:rPr lang="en-GB" dirty="0" smtClean="0"/>
              <a:t>Applications</a:t>
            </a:r>
          </a:p>
          <a:p>
            <a:r>
              <a:rPr lang="en-GB" dirty="0" smtClean="0"/>
              <a:t>Pitfalls</a:t>
            </a:r>
          </a:p>
          <a:p>
            <a:r>
              <a:rPr lang="en-GB" dirty="0" smtClean="0"/>
              <a:t>Safety concerns –devices/ contrast agents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FF0000"/>
                </a:solidFill>
              </a:rPr>
              <a:t>Evaluation</a:t>
            </a:r>
          </a:p>
        </p:txBody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Function</a:t>
            </a:r>
          </a:p>
          <a:p>
            <a:r>
              <a:rPr lang="en-GB"/>
              <a:t>Tagging</a:t>
            </a:r>
          </a:p>
          <a:p>
            <a:r>
              <a:rPr lang="en-GB"/>
              <a:t>Diastolic function</a:t>
            </a:r>
          </a:p>
        </p:txBody>
      </p:sp>
      <p:pic>
        <p:nvPicPr>
          <p:cNvPr id="502790" name="Amyloid3a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26001" y="1744663"/>
            <a:ext cx="3649133" cy="2754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5027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0279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027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027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790"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FF3399"/>
                </a:solidFill>
              </a:rPr>
              <a:t>Myocardial Tissue Characterisation</a:t>
            </a:r>
          </a:p>
        </p:txBody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3600"/>
              <a:t>Fat characterisation</a:t>
            </a:r>
            <a:r>
              <a:rPr lang="en-GB" sz="2800"/>
              <a:t>			</a:t>
            </a:r>
          </a:p>
          <a:p>
            <a:pPr>
              <a:lnSpc>
                <a:spcPct val="90000"/>
              </a:lnSpc>
            </a:pPr>
            <a:endParaRPr lang="en-GB" sz="2800"/>
          </a:p>
          <a:p>
            <a:pPr lvl="2">
              <a:lnSpc>
                <a:spcPct val="90000"/>
              </a:lnSpc>
              <a:buFontTx/>
              <a:buNone/>
            </a:pPr>
            <a:r>
              <a:rPr lang="en-GB" sz="2800"/>
              <a:t>-ARVC</a:t>
            </a:r>
            <a:r>
              <a:rPr lang="en-GB" sz="2000"/>
              <a:t> </a:t>
            </a:r>
          </a:p>
          <a:p>
            <a:pPr lvl="2">
              <a:lnSpc>
                <a:spcPct val="90000"/>
              </a:lnSpc>
              <a:buFontTx/>
              <a:buNone/>
            </a:pPr>
            <a:endParaRPr lang="en-GB" sz="2000"/>
          </a:p>
          <a:p>
            <a:pPr lvl="2">
              <a:lnSpc>
                <a:spcPct val="90000"/>
              </a:lnSpc>
              <a:buFontTx/>
              <a:buNone/>
            </a:pPr>
            <a:endParaRPr lang="en-GB" sz="2000"/>
          </a:p>
          <a:p>
            <a:pPr lvl="2">
              <a:lnSpc>
                <a:spcPct val="90000"/>
              </a:lnSpc>
              <a:buFontTx/>
              <a:buNone/>
            </a:pPr>
            <a:endParaRPr lang="en-GB" sz="2000"/>
          </a:p>
          <a:p>
            <a:pPr lvl="2">
              <a:lnSpc>
                <a:spcPct val="90000"/>
              </a:lnSpc>
              <a:buFontTx/>
              <a:buNone/>
            </a:pPr>
            <a:r>
              <a:rPr lang="en-GB" sz="3200"/>
              <a:t> 				T1-weighted spin-echo</a:t>
            </a:r>
          </a:p>
          <a:p>
            <a:pPr lvl="2">
              <a:lnSpc>
                <a:spcPct val="90000"/>
              </a:lnSpc>
              <a:buFontTx/>
              <a:buNone/>
            </a:pPr>
            <a:endParaRPr lang="en-GB" sz="2800"/>
          </a:p>
          <a:p>
            <a:pPr lvl="2">
              <a:lnSpc>
                <a:spcPct val="90000"/>
              </a:lnSpc>
              <a:buFontTx/>
              <a:buNone/>
            </a:pPr>
            <a:endParaRPr lang="en-GB" sz="2800"/>
          </a:p>
          <a:p>
            <a:pPr lvl="2">
              <a:lnSpc>
                <a:spcPct val="90000"/>
              </a:lnSpc>
              <a:buFontTx/>
              <a:buNone/>
            </a:pPr>
            <a:r>
              <a:rPr lang="en-GB" sz="2800"/>
              <a:t>			</a:t>
            </a:r>
          </a:p>
          <a:p>
            <a:pPr lvl="1">
              <a:lnSpc>
                <a:spcPct val="90000"/>
              </a:lnSpc>
            </a:pPr>
            <a:endParaRPr lang="en-GB" sz="3200"/>
          </a:p>
          <a:p>
            <a:pPr>
              <a:lnSpc>
                <a:spcPct val="90000"/>
              </a:lnSpc>
            </a:pPr>
            <a:endParaRPr lang="en-GB" sz="2800"/>
          </a:p>
        </p:txBody>
      </p:sp>
      <p:sp>
        <p:nvSpPr>
          <p:cNvPr id="503812" name="Line 4"/>
          <p:cNvSpPr>
            <a:spLocks noChangeShapeType="1"/>
          </p:cNvSpPr>
          <p:nvPr/>
        </p:nvSpPr>
        <p:spPr bwMode="auto">
          <a:xfrm>
            <a:off x="1332089" y="4419600"/>
            <a:ext cx="1800578" cy="0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GB"/>
          </a:p>
        </p:txBody>
      </p:sp>
      <p:pic>
        <p:nvPicPr>
          <p:cNvPr id="50381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3367" y="1323976"/>
            <a:ext cx="2363611" cy="250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FF3399"/>
                </a:solidFill>
              </a:rPr>
              <a:t>Myocardial Tissue Characterisation</a:t>
            </a:r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222" y="1492250"/>
            <a:ext cx="7789333" cy="4114800"/>
          </a:xfrm>
          <a:noFill/>
          <a:ln/>
        </p:spPr>
        <p:txBody>
          <a:bodyPr/>
          <a:lstStyle/>
          <a:p>
            <a:r>
              <a:rPr lang="en-GB"/>
              <a:t>Inflammation</a:t>
            </a:r>
          </a:p>
          <a:p>
            <a:pPr>
              <a:buFontTx/>
              <a:buNone/>
            </a:pPr>
            <a:r>
              <a:rPr lang="en-GB"/>
              <a:t>				</a:t>
            </a:r>
          </a:p>
          <a:p>
            <a:pPr lvl="1"/>
            <a:r>
              <a:rPr lang="en-GB" sz="3200"/>
              <a:t>Myocarditis</a:t>
            </a:r>
          </a:p>
          <a:p>
            <a:pPr lvl="1"/>
            <a:r>
              <a:rPr lang="en-GB" sz="3200"/>
              <a:t>Sarcoidosis</a:t>
            </a:r>
          </a:p>
          <a:p>
            <a:pPr lvl="1"/>
            <a:r>
              <a:rPr lang="en-GB" sz="3200"/>
              <a:t>Recent infarct</a:t>
            </a:r>
          </a:p>
          <a:p>
            <a:endParaRPr lang="en-GB"/>
          </a:p>
          <a:p>
            <a:pPr>
              <a:buFontTx/>
              <a:buNone/>
            </a:pPr>
            <a:r>
              <a:rPr lang="en-GB"/>
              <a:t>                            T2-weighted spin-echo</a:t>
            </a:r>
          </a:p>
          <a:p>
            <a:endParaRPr lang="en-GB"/>
          </a:p>
        </p:txBody>
      </p:sp>
      <p:sp>
        <p:nvSpPr>
          <p:cNvPr id="504836" name="Line 4"/>
          <p:cNvSpPr>
            <a:spLocks noChangeShapeType="1"/>
          </p:cNvSpPr>
          <p:nvPr/>
        </p:nvSpPr>
        <p:spPr bwMode="auto">
          <a:xfrm>
            <a:off x="1111955" y="5265738"/>
            <a:ext cx="1960034" cy="0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GB"/>
          </a:p>
        </p:txBody>
      </p:sp>
      <p:pic>
        <p:nvPicPr>
          <p:cNvPr id="504837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5723" y="1365251"/>
            <a:ext cx="2768600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500">
                <a:solidFill>
                  <a:srgbClr val="FFFF00"/>
                </a:solidFill>
              </a:rPr>
              <a:t>CMR of Coarctation of the Aorta</a:t>
            </a:r>
            <a:endParaRPr lang="en-US" sz="3500">
              <a:solidFill>
                <a:srgbClr val="FFFF00"/>
              </a:solidFill>
            </a:endParaRPr>
          </a:p>
        </p:txBody>
      </p:sp>
      <p:graphicFrame>
        <p:nvGraphicFramePr>
          <p:cNvPr id="2765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827088" y="1746250"/>
          <a:ext cx="7418387" cy="373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hoto Editor Photo" r:id="rId3" imgW="6144483" imgH="3172268" progId="">
                  <p:embed/>
                </p:oleObj>
              </mc:Choice>
              <mc:Fallback>
                <p:oleObj name="Photo Editor Photo" r:id="rId3" imgW="6144483" imgH="3172268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746250"/>
                        <a:ext cx="7418387" cy="373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3851275" y="6453188"/>
            <a:ext cx="41005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000">
                <a:latin typeface="Arial" pitchFamily="34" charset="0"/>
              </a:rPr>
              <a:t>Babu-Narayan SV, Kilner. pJ, Gatzoulis MA&gt;. </a:t>
            </a:r>
            <a:r>
              <a:rPr lang="en-US" sz="1000">
                <a:latin typeface="Arial" pitchFamily="34" charset="0"/>
              </a:rPr>
              <a:t>Curr Cardiol Rep. 2003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FF3399"/>
                </a:solidFill>
              </a:rPr>
              <a:t>Myocardial Tissue Characterisation</a:t>
            </a:r>
          </a:p>
        </p:txBody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79513"/>
            <a:ext cx="8229600" cy="4946650"/>
          </a:xfrm>
          <a:noFill/>
          <a:ln/>
        </p:spPr>
        <p:txBody>
          <a:bodyPr/>
          <a:lstStyle/>
          <a:p>
            <a:r>
              <a:rPr lang="en-GB"/>
              <a:t>Scar Tissue and Fibrosis			 </a:t>
            </a:r>
          </a:p>
          <a:p>
            <a:pPr lvl="1"/>
            <a:endParaRPr lang="en-GB"/>
          </a:p>
          <a:p>
            <a:pPr lvl="1"/>
            <a:r>
              <a:rPr lang="en-GB"/>
              <a:t>Infarction</a:t>
            </a:r>
          </a:p>
          <a:p>
            <a:pPr lvl="1"/>
            <a:r>
              <a:rPr lang="en-GB"/>
              <a:t>IHD vs non-IHD Cardiomyopathy</a:t>
            </a:r>
          </a:p>
          <a:p>
            <a:pPr lvl="1"/>
            <a:r>
              <a:rPr lang="en-GB"/>
              <a:t>HCM </a:t>
            </a:r>
          </a:p>
          <a:p>
            <a:pPr lvl="1"/>
            <a:endParaRPr lang="en-GB"/>
          </a:p>
          <a:p>
            <a:pPr lvl="4">
              <a:buFontTx/>
              <a:buNone/>
            </a:pPr>
            <a:r>
              <a:rPr lang="en-GB" sz="3200"/>
              <a:t> Delayed Contrast-Enhancement</a:t>
            </a:r>
          </a:p>
          <a:p>
            <a:pPr lvl="4"/>
            <a:endParaRPr lang="en-GB" sz="3600"/>
          </a:p>
          <a:p>
            <a:pPr lvl="1"/>
            <a:endParaRPr lang="en-GB"/>
          </a:p>
          <a:p>
            <a:endParaRPr lang="en-GB"/>
          </a:p>
        </p:txBody>
      </p:sp>
      <p:sp>
        <p:nvSpPr>
          <p:cNvPr id="507908" name="Line 4"/>
          <p:cNvSpPr>
            <a:spLocks noChangeShapeType="1"/>
          </p:cNvSpPr>
          <p:nvPr/>
        </p:nvSpPr>
        <p:spPr bwMode="auto">
          <a:xfrm>
            <a:off x="891823" y="4689475"/>
            <a:ext cx="1240367" cy="0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GB"/>
          </a:p>
        </p:txBody>
      </p:sp>
      <p:pic>
        <p:nvPicPr>
          <p:cNvPr id="507914" name="Picture 10" descr="1stNa_mri"/>
          <p:cNvPicPr>
            <a:picLocks noChangeAspect="1" noChangeArrowheads="1"/>
          </p:cNvPicPr>
          <p:nvPr/>
        </p:nvPicPr>
        <p:blipFill>
          <a:blip r:embed="rId2" cstate="screen">
            <a:lum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39" t="3128" r="2359" b="2359"/>
          <a:stretch>
            <a:fillRect/>
          </a:stretch>
        </p:blipFill>
        <p:spPr bwMode="auto">
          <a:xfrm>
            <a:off x="6024034" y="1487489"/>
            <a:ext cx="2263422" cy="2555875"/>
          </a:xfrm>
          <a:prstGeom prst="rect">
            <a:avLst/>
          </a:prstGeom>
          <a:solidFill>
            <a:schemeClr val="bg2"/>
          </a:solidFill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GADOLINIUM-DTPA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Paramagnetic contrast agent</a:t>
            </a:r>
          </a:p>
          <a:p>
            <a:r>
              <a:rPr lang="en-US"/>
              <a:t>Reduces T1 relaxation time where taken up</a:t>
            </a:r>
          </a:p>
          <a:p>
            <a:r>
              <a:rPr lang="en-US"/>
              <a:t>Uptake into extracellular water and if cell membrane injured</a:t>
            </a:r>
          </a:p>
          <a:p>
            <a:r>
              <a:rPr lang="en-US"/>
              <a:t>Scar from infarction /fibrous tissue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</a:rPr>
              <a:t>Contrast Enhancement in Infarction</a:t>
            </a:r>
          </a:p>
        </p:txBody>
      </p:sp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1645356" y="1898650"/>
            <a:ext cx="5877278" cy="3949700"/>
            <a:chOff x="1121" y="973"/>
            <a:chExt cx="3695" cy="2207"/>
          </a:xfrm>
        </p:grpSpPr>
        <p:sp>
          <p:nvSpPr>
            <p:cNvPr id="22536" name="Rectangle 4"/>
            <p:cNvSpPr>
              <a:spLocks noChangeAspect="1" noChangeArrowheads="1"/>
            </p:cNvSpPr>
            <p:nvPr/>
          </p:nvSpPr>
          <p:spPr bwMode="auto">
            <a:xfrm>
              <a:off x="1121" y="973"/>
              <a:ext cx="3695" cy="2207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22537" name="Picture 5" descr="b8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1176"/>
              <a:ext cx="1472" cy="150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2538" name="Text Box 6"/>
            <p:cNvSpPr txBox="1">
              <a:spLocks noChangeAspect="1" noChangeArrowheads="1"/>
            </p:cNvSpPr>
            <p:nvPr/>
          </p:nvSpPr>
          <p:spPr bwMode="auto">
            <a:xfrm>
              <a:off x="1475" y="2825"/>
              <a:ext cx="1139" cy="32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FFFFFF"/>
                  </a:solidFill>
                  <a:latin typeface="Times New Roman" pitchFamily="18" charset="0"/>
                </a:rPr>
                <a:t>TTC</a:t>
              </a:r>
            </a:p>
          </p:txBody>
        </p:sp>
        <p:sp>
          <p:nvSpPr>
            <p:cNvPr id="22539" name="Text Box 7"/>
            <p:cNvSpPr txBox="1">
              <a:spLocks noChangeAspect="1" noChangeArrowheads="1"/>
            </p:cNvSpPr>
            <p:nvPr/>
          </p:nvSpPr>
          <p:spPr bwMode="auto">
            <a:xfrm>
              <a:off x="3347" y="2825"/>
              <a:ext cx="1139" cy="32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FFFFFF"/>
                  </a:solidFill>
                  <a:latin typeface="Times New Roman" pitchFamily="18" charset="0"/>
                </a:rPr>
                <a:t>MRI</a:t>
              </a:r>
            </a:p>
          </p:txBody>
        </p:sp>
        <p:pic>
          <p:nvPicPr>
            <p:cNvPr id="22540" name="Picture 8" descr="1stNa_mri"/>
            <p:cNvPicPr>
              <a:picLocks noChangeAspect="1" noChangeArrowheads="1"/>
            </p:cNvPicPr>
            <p:nvPr/>
          </p:nvPicPr>
          <p:blipFill>
            <a:blip r:embed="rId3" cstate="screen">
              <a:lum contrast="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539" t="3128" r="2359" b="2359"/>
            <a:stretch>
              <a:fillRect/>
            </a:stretch>
          </p:blipFill>
          <p:spPr bwMode="auto">
            <a:xfrm>
              <a:off x="2877" y="1058"/>
              <a:ext cx="1835" cy="184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2541" name="Freeform 9"/>
            <p:cNvSpPr>
              <a:spLocks noChangeAspect="1"/>
            </p:cNvSpPr>
            <p:nvPr/>
          </p:nvSpPr>
          <p:spPr bwMode="auto">
            <a:xfrm>
              <a:off x="2819" y="1001"/>
              <a:ext cx="1914" cy="1915"/>
            </a:xfrm>
            <a:custGeom>
              <a:avLst/>
              <a:gdLst>
                <a:gd name="T0" fmla="*/ 1032 w 1914"/>
                <a:gd name="T1" fmla="*/ 8 h 1915"/>
                <a:gd name="T2" fmla="*/ 0 w 1914"/>
                <a:gd name="T3" fmla="*/ 1 h 1915"/>
                <a:gd name="T4" fmla="*/ 15 w 1914"/>
                <a:gd name="T5" fmla="*/ 1915 h 1915"/>
                <a:gd name="T6" fmla="*/ 1914 w 1914"/>
                <a:gd name="T7" fmla="*/ 1915 h 1915"/>
                <a:gd name="T8" fmla="*/ 1914 w 1914"/>
                <a:gd name="T9" fmla="*/ 23 h 1915"/>
                <a:gd name="T10" fmla="*/ 1091 w 1914"/>
                <a:gd name="T11" fmla="*/ 16 h 1915"/>
                <a:gd name="T12" fmla="*/ 1076 w 1914"/>
                <a:gd name="T13" fmla="*/ 38 h 1915"/>
                <a:gd name="T14" fmla="*/ 1054 w 1914"/>
                <a:gd name="T15" fmla="*/ 46 h 1915"/>
                <a:gd name="T16" fmla="*/ 1024 w 1914"/>
                <a:gd name="T17" fmla="*/ 91 h 1915"/>
                <a:gd name="T18" fmla="*/ 1091 w 1914"/>
                <a:gd name="T19" fmla="*/ 218 h 1915"/>
                <a:gd name="T20" fmla="*/ 1121 w 1914"/>
                <a:gd name="T21" fmla="*/ 263 h 1915"/>
                <a:gd name="T22" fmla="*/ 1211 w 1914"/>
                <a:gd name="T23" fmla="*/ 278 h 1915"/>
                <a:gd name="T24" fmla="*/ 1331 w 1914"/>
                <a:gd name="T25" fmla="*/ 315 h 1915"/>
                <a:gd name="T26" fmla="*/ 1420 w 1914"/>
                <a:gd name="T27" fmla="*/ 367 h 1915"/>
                <a:gd name="T28" fmla="*/ 1443 w 1914"/>
                <a:gd name="T29" fmla="*/ 382 h 1915"/>
                <a:gd name="T30" fmla="*/ 1465 w 1914"/>
                <a:gd name="T31" fmla="*/ 397 h 1915"/>
                <a:gd name="T32" fmla="*/ 1570 w 1914"/>
                <a:gd name="T33" fmla="*/ 487 h 1915"/>
                <a:gd name="T34" fmla="*/ 1645 w 1914"/>
                <a:gd name="T35" fmla="*/ 562 h 1915"/>
                <a:gd name="T36" fmla="*/ 1742 w 1914"/>
                <a:gd name="T37" fmla="*/ 719 h 1915"/>
                <a:gd name="T38" fmla="*/ 1764 w 1914"/>
                <a:gd name="T39" fmla="*/ 786 h 1915"/>
                <a:gd name="T40" fmla="*/ 1772 w 1914"/>
                <a:gd name="T41" fmla="*/ 809 h 1915"/>
                <a:gd name="T42" fmla="*/ 1764 w 1914"/>
                <a:gd name="T43" fmla="*/ 1115 h 1915"/>
                <a:gd name="T44" fmla="*/ 1734 w 1914"/>
                <a:gd name="T45" fmla="*/ 1205 h 1915"/>
                <a:gd name="T46" fmla="*/ 1630 w 1914"/>
                <a:gd name="T47" fmla="*/ 1399 h 1915"/>
                <a:gd name="T48" fmla="*/ 1495 w 1914"/>
                <a:gd name="T49" fmla="*/ 1511 h 1915"/>
                <a:gd name="T50" fmla="*/ 1473 w 1914"/>
                <a:gd name="T51" fmla="*/ 1526 h 1915"/>
                <a:gd name="T52" fmla="*/ 1428 w 1914"/>
                <a:gd name="T53" fmla="*/ 1541 h 1915"/>
                <a:gd name="T54" fmla="*/ 1293 w 1914"/>
                <a:gd name="T55" fmla="*/ 1601 h 1915"/>
                <a:gd name="T56" fmla="*/ 1069 w 1914"/>
                <a:gd name="T57" fmla="*/ 1594 h 1915"/>
                <a:gd name="T58" fmla="*/ 904 w 1914"/>
                <a:gd name="T59" fmla="*/ 1549 h 1915"/>
                <a:gd name="T60" fmla="*/ 777 w 1914"/>
                <a:gd name="T61" fmla="*/ 1541 h 1915"/>
                <a:gd name="T62" fmla="*/ 718 w 1914"/>
                <a:gd name="T63" fmla="*/ 1504 h 1915"/>
                <a:gd name="T64" fmla="*/ 673 w 1914"/>
                <a:gd name="T65" fmla="*/ 1437 h 1915"/>
                <a:gd name="T66" fmla="*/ 733 w 1914"/>
                <a:gd name="T67" fmla="*/ 1369 h 1915"/>
                <a:gd name="T68" fmla="*/ 628 w 1914"/>
                <a:gd name="T69" fmla="*/ 1280 h 1915"/>
                <a:gd name="T70" fmla="*/ 583 w 1914"/>
                <a:gd name="T71" fmla="*/ 1250 h 1915"/>
                <a:gd name="T72" fmla="*/ 553 w 1914"/>
                <a:gd name="T73" fmla="*/ 1205 h 1915"/>
                <a:gd name="T74" fmla="*/ 538 w 1914"/>
                <a:gd name="T75" fmla="*/ 1182 h 1915"/>
                <a:gd name="T76" fmla="*/ 501 w 1914"/>
                <a:gd name="T77" fmla="*/ 966 h 1915"/>
                <a:gd name="T78" fmla="*/ 486 w 1914"/>
                <a:gd name="T79" fmla="*/ 913 h 1915"/>
                <a:gd name="T80" fmla="*/ 456 w 1914"/>
                <a:gd name="T81" fmla="*/ 868 h 1915"/>
                <a:gd name="T82" fmla="*/ 553 w 1914"/>
                <a:gd name="T83" fmla="*/ 734 h 1915"/>
                <a:gd name="T84" fmla="*/ 605 w 1914"/>
                <a:gd name="T85" fmla="*/ 517 h 1915"/>
                <a:gd name="T86" fmla="*/ 635 w 1914"/>
                <a:gd name="T87" fmla="*/ 390 h 1915"/>
                <a:gd name="T88" fmla="*/ 755 w 1914"/>
                <a:gd name="T89" fmla="*/ 345 h 1915"/>
                <a:gd name="T90" fmla="*/ 912 w 1914"/>
                <a:gd name="T91" fmla="*/ 293 h 1915"/>
                <a:gd name="T92" fmla="*/ 1054 w 1914"/>
                <a:gd name="T93" fmla="*/ 285 h 1915"/>
                <a:gd name="T94" fmla="*/ 1114 w 1914"/>
                <a:gd name="T95" fmla="*/ 248 h 1915"/>
                <a:gd name="T96" fmla="*/ 1084 w 1914"/>
                <a:gd name="T97" fmla="*/ 218 h 1915"/>
                <a:gd name="T98" fmla="*/ 1039 w 1914"/>
                <a:gd name="T99" fmla="*/ 158 h 1915"/>
                <a:gd name="T100" fmla="*/ 1069 w 1914"/>
                <a:gd name="T101" fmla="*/ 61 h 1915"/>
                <a:gd name="T102" fmla="*/ 1076 w 1914"/>
                <a:gd name="T103" fmla="*/ 38 h 1915"/>
                <a:gd name="T104" fmla="*/ 1032 w 1914"/>
                <a:gd name="T105" fmla="*/ 8 h 191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14"/>
                <a:gd name="T160" fmla="*/ 0 h 1915"/>
                <a:gd name="T161" fmla="*/ 1914 w 1914"/>
                <a:gd name="T162" fmla="*/ 1915 h 191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14" h="1915">
                  <a:moveTo>
                    <a:pt x="1032" y="8"/>
                  </a:moveTo>
                  <a:cubicBezTo>
                    <a:pt x="50" y="0"/>
                    <a:pt x="394" y="1"/>
                    <a:pt x="0" y="1"/>
                  </a:cubicBezTo>
                  <a:lnTo>
                    <a:pt x="15" y="1915"/>
                  </a:lnTo>
                  <a:lnTo>
                    <a:pt x="1914" y="1915"/>
                  </a:lnTo>
                  <a:lnTo>
                    <a:pt x="1914" y="23"/>
                  </a:lnTo>
                  <a:cubicBezTo>
                    <a:pt x="1639" y="20"/>
                    <a:pt x="1365" y="11"/>
                    <a:pt x="1091" y="16"/>
                  </a:cubicBezTo>
                  <a:cubicBezTo>
                    <a:pt x="1082" y="16"/>
                    <a:pt x="1082" y="32"/>
                    <a:pt x="1076" y="38"/>
                  </a:cubicBezTo>
                  <a:cubicBezTo>
                    <a:pt x="1069" y="42"/>
                    <a:pt x="1061" y="43"/>
                    <a:pt x="1054" y="46"/>
                  </a:cubicBezTo>
                  <a:cubicBezTo>
                    <a:pt x="1044" y="61"/>
                    <a:pt x="1020" y="73"/>
                    <a:pt x="1024" y="91"/>
                  </a:cubicBezTo>
                  <a:cubicBezTo>
                    <a:pt x="1034" y="140"/>
                    <a:pt x="1063" y="176"/>
                    <a:pt x="1091" y="218"/>
                  </a:cubicBezTo>
                  <a:cubicBezTo>
                    <a:pt x="1101" y="233"/>
                    <a:pt x="1103" y="257"/>
                    <a:pt x="1121" y="263"/>
                  </a:cubicBezTo>
                  <a:cubicBezTo>
                    <a:pt x="1165" y="276"/>
                    <a:pt x="1136" y="269"/>
                    <a:pt x="1211" y="278"/>
                  </a:cubicBezTo>
                  <a:cubicBezTo>
                    <a:pt x="1250" y="291"/>
                    <a:pt x="1290" y="302"/>
                    <a:pt x="1331" y="315"/>
                  </a:cubicBezTo>
                  <a:cubicBezTo>
                    <a:pt x="1360" y="335"/>
                    <a:pt x="1388" y="346"/>
                    <a:pt x="1420" y="367"/>
                  </a:cubicBezTo>
                  <a:cubicBezTo>
                    <a:pt x="1427" y="372"/>
                    <a:pt x="1435" y="376"/>
                    <a:pt x="1443" y="382"/>
                  </a:cubicBezTo>
                  <a:cubicBezTo>
                    <a:pt x="1450" y="386"/>
                    <a:pt x="1465" y="397"/>
                    <a:pt x="1465" y="397"/>
                  </a:cubicBezTo>
                  <a:cubicBezTo>
                    <a:pt x="1486" y="430"/>
                    <a:pt x="1535" y="464"/>
                    <a:pt x="1570" y="487"/>
                  </a:cubicBezTo>
                  <a:cubicBezTo>
                    <a:pt x="1587" y="512"/>
                    <a:pt x="1618" y="544"/>
                    <a:pt x="1645" y="562"/>
                  </a:cubicBezTo>
                  <a:cubicBezTo>
                    <a:pt x="1679" y="613"/>
                    <a:pt x="1708" y="667"/>
                    <a:pt x="1742" y="719"/>
                  </a:cubicBezTo>
                  <a:cubicBezTo>
                    <a:pt x="1742" y="719"/>
                    <a:pt x="1763" y="785"/>
                    <a:pt x="1764" y="786"/>
                  </a:cubicBezTo>
                  <a:cubicBezTo>
                    <a:pt x="1766" y="793"/>
                    <a:pt x="1772" y="809"/>
                    <a:pt x="1772" y="809"/>
                  </a:cubicBezTo>
                  <a:cubicBezTo>
                    <a:pt x="1769" y="911"/>
                    <a:pt x="1768" y="1013"/>
                    <a:pt x="1764" y="1115"/>
                  </a:cubicBezTo>
                  <a:cubicBezTo>
                    <a:pt x="1762" y="1139"/>
                    <a:pt x="1740" y="1184"/>
                    <a:pt x="1734" y="1205"/>
                  </a:cubicBezTo>
                  <a:cubicBezTo>
                    <a:pt x="1712" y="1269"/>
                    <a:pt x="1687" y="1359"/>
                    <a:pt x="1630" y="1399"/>
                  </a:cubicBezTo>
                  <a:cubicBezTo>
                    <a:pt x="1613" y="1445"/>
                    <a:pt x="1543" y="1496"/>
                    <a:pt x="1495" y="1511"/>
                  </a:cubicBezTo>
                  <a:cubicBezTo>
                    <a:pt x="1487" y="1516"/>
                    <a:pt x="1481" y="1522"/>
                    <a:pt x="1473" y="1526"/>
                  </a:cubicBezTo>
                  <a:cubicBezTo>
                    <a:pt x="1458" y="1532"/>
                    <a:pt x="1428" y="1541"/>
                    <a:pt x="1428" y="1541"/>
                  </a:cubicBezTo>
                  <a:cubicBezTo>
                    <a:pt x="1385" y="1568"/>
                    <a:pt x="1341" y="1586"/>
                    <a:pt x="1293" y="1601"/>
                  </a:cubicBezTo>
                  <a:cubicBezTo>
                    <a:pt x="1218" y="1598"/>
                    <a:pt x="1143" y="1598"/>
                    <a:pt x="1069" y="1594"/>
                  </a:cubicBezTo>
                  <a:cubicBezTo>
                    <a:pt x="1009" y="1590"/>
                    <a:pt x="960" y="1554"/>
                    <a:pt x="904" y="1549"/>
                  </a:cubicBezTo>
                  <a:cubicBezTo>
                    <a:pt x="861" y="1544"/>
                    <a:pt x="819" y="1543"/>
                    <a:pt x="777" y="1541"/>
                  </a:cubicBezTo>
                  <a:cubicBezTo>
                    <a:pt x="747" y="1531"/>
                    <a:pt x="747" y="1513"/>
                    <a:pt x="718" y="1504"/>
                  </a:cubicBezTo>
                  <a:cubicBezTo>
                    <a:pt x="695" y="1481"/>
                    <a:pt x="682" y="1466"/>
                    <a:pt x="673" y="1437"/>
                  </a:cubicBezTo>
                  <a:cubicBezTo>
                    <a:pt x="685" y="1396"/>
                    <a:pt x="691" y="1383"/>
                    <a:pt x="733" y="1369"/>
                  </a:cubicBezTo>
                  <a:cubicBezTo>
                    <a:pt x="708" y="1333"/>
                    <a:pt x="662" y="1306"/>
                    <a:pt x="628" y="1280"/>
                  </a:cubicBezTo>
                  <a:cubicBezTo>
                    <a:pt x="613" y="1268"/>
                    <a:pt x="583" y="1250"/>
                    <a:pt x="583" y="1250"/>
                  </a:cubicBezTo>
                  <a:cubicBezTo>
                    <a:pt x="573" y="1235"/>
                    <a:pt x="562" y="1220"/>
                    <a:pt x="553" y="1205"/>
                  </a:cubicBezTo>
                  <a:cubicBezTo>
                    <a:pt x="547" y="1197"/>
                    <a:pt x="538" y="1182"/>
                    <a:pt x="538" y="1182"/>
                  </a:cubicBezTo>
                  <a:cubicBezTo>
                    <a:pt x="551" y="1092"/>
                    <a:pt x="524" y="1046"/>
                    <a:pt x="501" y="966"/>
                  </a:cubicBezTo>
                  <a:cubicBezTo>
                    <a:pt x="500" y="964"/>
                    <a:pt x="488" y="917"/>
                    <a:pt x="486" y="913"/>
                  </a:cubicBezTo>
                  <a:cubicBezTo>
                    <a:pt x="477" y="897"/>
                    <a:pt x="456" y="868"/>
                    <a:pt x="456" y="868"/>
                  </a:cubicBezTo>
                  <a:cubicBezTo>
                    <a:pt x="465" y="798"/>
                    <a:pt x="480" y="756"/>
                    <a:pt x="553" y="734"/>
                  </a:cubicBezTo>
                  <a:cubicBezTo>
                    <a:pt x="539" y="631"/>
                    <a:pt x="551" y="595"/>
                    <a:pt x="605" y="517"/>
                  </a:cubicBezTo>
                  <a:cubicBezTo>
                    <a:pt x="608" y="482"/>
                    <a:pt x="603" y="420"/>
                    <a:pt x="635" y="390"/>
                  </a:cubicBezTo>
                  <a:cubicBezTo>
                    <a:pt x="660" y="364"/>
                    <a:pt x="722" y="352"/>
                    <a:pt x="755" y="345"/>
                  </a:cubicBezTo>
                  <a:cubicBezTo>
                    <a:pt x="807" y="333"/>
                    <a:pt x="864" y="297"/>
                    <a:pt x="912" y="293"/>
                  </a:cubicBezTo>
                  <a:cubicBezTo>
                    <a:pt x="959" y="288"/>
                    <a:pt x="1006" y="287"/>
                    <a:pt x="1054" y="285"/>
                  </a:cubicBezTo>
                  <a:cubicBezTo>
                    <a:pt x="1087" y="274"/>
                    <a:pt x="1100" y="283"/>
                    <a:pt x="1114" y="248"/>
                  </a:cubicBezTo>
                  <a:cubicBezTo>
                    <a:pt x="1095" y="196"/>
                    <a:pt x="1120" y="247"/>
                    <a:pt x="1084" y="218"/>
                  </a:cubicBezTo>
                  <a:cubicBezTo>
                    <a:pt x="1057" y="196"/>
                    <a:pt x="1075" y="183"/>
                    <a:pt x="1039" y="158"/>
                  </a:cubicBezTo>
                  <a:cubicBezTo>
                    <a:pt x="1024" y="113"/>
                    <a:pt x="1010" y="79"/>
                    <a:pt x="1069" y="61"/>
                  </a:cubicBezTo>
                  <a:cubicBezTo>
                    <a:pt x="1071" y="53"/>
                    <a:pt x="1080" y="44"/>
                    <a:pt x="1076" y="38"/>
                  </a:cubicBezTo>
                  <a:cubicBezTo>
                    <a:pt x="1065" y="23"/>
                    <a:pt x="1032" y="8"/>
                    <a:pt x="1032" y="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9940" name="Rectangle 10"/>
          <p:cNvSpPr>
            <a:spLocks noChangeArrowheads="1"/>
          </p:cNvSpPr>
          <p:nvPr/>
        </p:nvSpPr>
        <p:spPr bwMode="auto">
          <a:xfrm>
            <a:off x="630767" y="1357316"/>
            <a:ext cx="8019344" cy="6619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7312" tIns="44450" rIns="87312" bIns="44450"/>
          <a:lstStyle/>
          <a:p>
            <a:pPr algn="ctr" defTabSz="723900">
              <a:spcBef>
                <a:spcPct val="20000"/>
              </a:spcBef>
              <a:defRPr/>
            </a:pPr>
            <a:r>
              <a:rPr lang="en-US" sz="2800" dirty="0">
                <a:solidFill>
                  <a:srgbClr val="0070C0"/>
                </a:solidFill>
                <a:latin typeface="+mn-lt"/>
              </a:rPr>
              <a:t>Ex-vivo comparison of TTC and </a:t>
            </a:r>
            <a:r>
              <a:rPr lang="en-US" sz="2800" dirty="0" err="1">
                <a:solidFill>
                  <a:srgbClr val="0070C0"/>
                </a:solidFill>
                <a:latin typeface="+mn-lt"/>
              </a:rPr>
              <a:t>Gd</a:t>
            </a:r>
            <a:r>
              <a:rPr lang="en-US" sz="2800" dirty="0">
                <a:solidFill>
                  <a:srgbClr val="0070C0"/>
                </a:solidFill>
                <a:latin typeface="+mn-lt"/>
              </a:rPr>
              <a:t>-enhanced MR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827867" y="6140450"/>
            <a:ext cx="4117622" cy="369888"/>
            <a:chOff x="2004" y="3868"/>
            <a:chExt cx="2918" cy="233"/>
          </a:xfrm>
        </p:grpSpPr>
        <p:sp>
          <p:nvSpPr>
            <p:cNvPr id="39942" name="Text Box 12"/>
            <p:cNvSpPr txBox="1">
              <a:spLocks noChangeArrowheads="1"/>
            </p:cNvSpPr>
            <p:nvPr/>
          </p:nvSpPr>
          <p:spPr bwMode="auto">
            <a:xfrm>
              <a:off x="2004" y="3868"/>
              <a:ext cx="2918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762000">
                <a:defRPr/>
              </a:pPr>
              <a:r>
                <a:rPr lang="en-US" sz="1800" b="1" dirty="0">
                  <a:latin typeface="+mn-lt"/>
                </a:rPr>
                <a:t>R Judd, Northwestern University, Chicago</a:t>
              </a:r>
            </a:p>
          </p:txBody>
        </p:sp>
        <p:sp>
          <p:nvSpPr>
            <p:cNvPr id="22535" name="Line 13"/>
            <p:cNvSpPr>
              <a:spLocks noChangeShapeType="1"/>
            </p:cNvSpPr>
            <p:nvPr/>
          </p:nvSpPr>
          <p:spPr bwMode="auto">
            <a:xfrm>
              <a:off x="2013" y="3883"/>
              <a:ext cx="250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Healthy Myocardium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8378" y="1268416"/>
            <a:ext cx="5280378" cy="4708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641028" name="Rectangle 4"/>
          <p:cNvSpPr>
            <a:spLocks noChangeArrowheads="1"/>
          </p:cNvSpPr>
          <p:nvPr/>
        </p:nvSpPr>
        <p:spPr bwMode="auto">
          <a:xfrm>
            <a:off x="1559278" y="6129338"/>
            <a:ext cx="6050844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1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LM myocardium: Red stain for glycogen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Background: Scar Tissue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268" y="1189038"/>
            <a:ext cx="7641167" cy="42989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643076" name="Text Box 4"/>
          <p:cNvSpPr txBox="1">
            <a:spLocks noChangeArrowheads="1"/>
          </p:cNvSpPr>
          <p:nvPr/>
        </p:nvSpPr>
        <p:spPr bwMode="auto">
          <a:xfrm>
            <a:off x="1340556" y="6129338"/>
            <a:ext cx="6502400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b="1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LM myocardium: Red stain for glycogen, in myolytic cytosol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Late Enhancement</a:t>
            </a:r>
          </a:p>
        </p:txBody>
      </p:sp>
      <p:pic>
        <p:nvPicPr>
          <p:cNvPr id="4116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067" y="1179514"/>
            <a:ext cx="8321323" cy="4759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DSCN4079"/>
          <p:cNvPicPr>
            <a:picLocks noChangeAspect="1" noChangeArrowheads="1"/>
          </p:cNvPicPr>
          <p:nvPr/>
        </p:nvPicPr>
        <p:blipFill>
          <a:blip r:embed="rId2" cstate="screen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2778" y="1349375"/>
            <a:ext cx="5720644" cy="4841875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5603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Fibrosis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2175" y="279400"/>
            <a:ext cx="2581275" cy="14398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2928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92775" y="279400"/>
            <a:ext cx="2559050" cy="14398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292868" name="Picture 4" descr="EM_structural hibernation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9263" y="2303463"/>
            <a:ext cx="5942012" cy="3670300"/>
          </a:xfrm>
          <a:prstGeom prst="rect">
            <a:avLst/>
          </a:prstGeom>
          <a:noFill/>
        </p:spPr>
      </p:pic>
      <p:sp>
        <p:nvSpPr>
          <p:cNvPr id="292869" name="Line 5"/>
          <p:cNvSpPr>
            <a:spLocks noChangeShapeType="1"/>
          </p:cNvSpPr>
          <p:nvPr/>
        </p:nvSpPr>
        <p:spPr bwMode="auto">
          <a:xfrm>
            <a:off x="2090738" y="1763713"/>
            <a:ext cx="320675" cy="5397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2870" name="Line 6"/>
          <p:cNvSpPr>
            <a:spLocks noChangeShapeType="1"/>
          </p:cNvSpPr>
          <p:nvPr/>
        </p:nvSpPr>
        <p:spPr bwMode="auto">
          <a:xfrm flipH="1">
            <a:off x="6492875" y="1763713"/>
            <a:ext cx="398463" cy="5397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2871" name="Text Box 7"/>
          <p:cNvSpPr txBox="1">
            <a:spLocks noChangeArrowheads="1"/>
          </p:cNvSpPr>
          <p:nvPr/>
        </p:nvSpPr>
        <p:spPr bwMode="auto">
          <a:xfrm>
            <a:off x="8012113" y="2798763"/>
            <a:ext cx="69056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r" eaLnBrk="0" hangingPunct="0"/>
            <a:r>
              <a:rPr lang="en-GB" b="1">
                <a:effectLst>
                  <a:outerShdw blurRad="38100" dist="38100" dir="2700000" algn="tl">
                    <a:srgbClr val="000000"/>
                  </a:outerShdw>
                </a:effectLst>
              </a:rPr>
              <a:t>Scar</a:t>
            </a:r>
          </a:p>
        </p:txBody>
      </p:sp>
      <p:sp>
        <p:nvSpPr>
          <p:cNvPr id="292872" name="Text Box 8"/>
          <p:cNvSpPr txBox="1">
            <a:spLocks noChangeArrowheads="1"/>
          </p:cNvSpPr>
          <p:nvPr/>
        </p:nvSpPr>
        <p:spPr bwMode="auto">
          <a:xfrm>
            <a:off x="0" y="2798763"/>
            <a:ext cx="10509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r" eaLnBrk="0" hangingPunct="0"/>
            <a:r>
              <a:rPr lang="en-GB" b="1">
                <a:effectLst>
                  <a:outerShdw blurRad="38100" dist="38100" dir="2700000" algn="tl">
                    <a:srgbClr val="000000"/>
                  </a:outerShdw>
                </a:effectLst>
              </a:rPr>
              <a:t>Normal</a:t>
            </a:r>
          </a:p>
        </p:txBody>
      </p:sp>
      <p:sp>
        <p:nvSpPr>
          <p:cNvPr id="292873" name="Text Box 9"/>
          <p:cNvSpPr txBox="1">
            <a:spLocks noChangeArrowheads="1"/>
          </p:cNvSpPr>
          <p:nvPr/>
        </p:nvSpPr>
        <p:spPr bwMode="auto">
          <a:xfrm>
            <a:off x="314325" y="6583363"/>
            <a:ext cx="8543925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GB" sz="1200" b="1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Electron-micrograph, Bonow et 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Where Are We?</a:t>
            </a:r>
            <a:endParaRPr lang="en-GB" dirty="0"/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835" y="2514600"/>
            <a:ext cx="817033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Text Box 2"/>
          <p:cNvSpPr txBox="1">
            <a:spLocks noChangeArrowheads="1"/>
          </p:cNvSpPr>
          <p:nvPr/>
        </p:nvSpPr>
        <p:spPr bwMode="auto">
          <a:xfrm>
            <a:off x="-22578" y="1366838"/>
            <a:ext cx="57714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600" b="0">
                <a:effectLst/>
              </a:rPr>
              <a:t>[Gd]</a:t>
            </a:r>
          </a:p>
        </p:txBody>
      </p:sp>
      <p:sp>
        <p:nvSpPr>
          <p:cNvPr id="421891" name="Line 3"/>
          <p:cNvSpPr>
            <a:spLocks noChangeShapeType="1"/>
          </p:cNvSpPr>
          <p:nvPr/>
        </p:nvSpPr>
        <p:spPr bwMode="auto">
          <a:xfrm>
            <a:off x="705556" y="5524500"/>
            <a:ext cx="7564967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lg" len="lg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21892" name="Line 4"/>
          <p:cNvSpPr>
            <a:spLocks noChangeShapeType="1"/>
          </p:cNvSpPr>
          <p:nvPr/>
        </p:nvSpPr>
        <p:spPr bwMode="auto">
          <a:xfrm flipV="1">
            <a:off x="705555" y="1179514"/>
            <a:ext cx="1412" cy="4333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lg" len="lg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21893" name="Text Box 5"/>
          <p:cNvSpPr txBox="1">
            <a:spLocks noChangeArrowheads="1"/>
          </p:cNvSpPr>
          <p:nvPr/>
        </p:nvSpPr>
        <p:spPr bwMode="auto">
          <a:xfrm>
            <a:off x="7614356" y="5487989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000" b="0">
                <a:effectLst/>
              </a:rPr>
              <a:t>t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241778" y="5511801"/>
            <a:ext cx="5167489" cy="315913"/>
            <a:chOff x="811" y="3780"/>
            <a:chExt cx="3255" cy="199"/>
          </a:xfrm>
        </p:grpSpPr>
        <p:sp>
          <p:nvSpPr>
            <p:cNvPr id="421895" name="Line 7"/>
            <p:cNvSpPr>
              <a:spLocks noChangeShapeType="1"/>
            </p:cNvSpPr>
            <p:nvPr/>
          </p:nvSpPr>
          <p:spPr bwMode="auto">
            <a:xfrm>
              <a:off x="1138" y="3887"/>
              <a:ext cx="0" cy="9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811" y="3780"/>
              <a:ext cx="3255" cy="199"/>
              <a:chOff x="811" y="3493"/>
              <a:chExt cx="3255" cy="199"/>
            </a:xfrm>
          </p:grpSpPr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860" y="3594"/>
                <a:ext cx="288" cy="92"/>
                <a:chOff x="922" y="3454"/>
                <a:chExt cx="288" cy="92"/>
              </a:xfrm>
            </p:grpSpPr>
            <p:sp>
              <p:nvSpPr>
                <p:cNvPr id="421898" name="Line 10"/>
                <p:cNvSpPr>
                  <a:spLocks noChangeShapeType="1"/>
                </p:cNvSpPr>
                <p:nvPr/>
              </p:nvSpPr>
              <p:spPr bwMode="auto">
                <a:xfrm>
                  <a:off x="931" y="3454"/>
                  <a:ext cx="0" cy="9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21899" name="Line 11"/>
                <p:cNvSpPr>
                  <a:spLocks noChangeShapeType="1"/>
                </p:cNvSpPr>
                <p:nvPr/>
              </p:nvSpPr>
              <p:spPr bwMode="auto">
                <a:xfrm>
                  <a:off x="922" y="3542"/>
                  <a:ext cx="288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421900" name="Text Box 12"/>
              <p:cNvSpPr txBox="1">
                <a:spLocks noChangeArrowheads="1"/>
              </p:cNvSpPr>
              <p:nvPr/>
            </p:nvSpPr>
            <p:spPr bwMode="auto">
              <a:xfrm>
                <a:off x="1369" y="3493"/>
                <a:ext cx="75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GB" sz="1400" b="0">
                    <a:effectLst/>
                  </a:rPr>
                  <a:t>1-3min</a:t>
                </a:r>
              </a:p>
            </p:txBody>
          </p:sp>
          <p:sp>
            <p:nvSpPr>
              <p:cNvPr id="421901" name="Text Box 13"/>
              <p:cNvSpPr txBox="1">
                <a:spLocks noChangeArrowheads="1"/>
              </p:cNvSpPr>
              <p:nvPr/>
            </p:nvSpPr>
            <p:spPr bwMode="auto">
              <a:xfrm>
                <a:off x="3166" y="3493"/>
                <a:ext cx="75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GB" sz="1400" b="0">
                    <a:effectLst/>
                  </a:rPr>
                  <a:t>10-20 min</a:t>
                </a:r>
              </a:p>
            </p:txBody>
          </p:sp>
          <p:sp>
            <p:nvSpPr>
              <p:cNvPr id="421902" name="Text Box 14"/>
              <p:cNvSpPr txBox="1">
                <a:spLocks noChangeArrowheads="1"/>
              </p:cNvSpPr>
              <p:nvPr/>
            </p:nvSpPr>
            <p:spPr bwMode="auto">
              <a:xfrm>
                <a:off x="811" y="3493"/>
                <a:ext cx="58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GB" sz="1400" b="0">
                    <a:effectLst/>
                  </a:rPr>
                  <a:t> </a:t>
                </a:r>
                <a:r>
                  <a:rPr lang="en-GB" sz="1400">
                    <a:effectLst/>
                  </a:rPr>
                  <a:t>&lt;</a:t>
                </a:r>
                <a:r>
                  <a:rPr lang="en-GB" sz="1400" b="0">
                    <a:effectLst/>
                  </a:rPr>
                  <a:t>10s</a:t>
                </a:r>
              </a:p>
            </p:txBody>
          </p:sp>
          <p:sp>
            <p:nvSpPr>
              <p:cNvPr id="421903" name="Line 15"/>
              <p:cNvSpPr>
                <a:spLocks noChangeShapeType="1"/>
              </p:cNvSpPr>
              <p:nvPr/>
            </p:nvSpPr>
            <p:spPr bwMode="auto">
              <a:xfrm>
                <a:off x="2828" y="3585"/>
                <a:ext cx="0" cy="9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1904" name="Line 16"/>
              <p:cNvSpPr>
                <a:spLocks noChangeShapeType="1"/>
              </p:cNvSpPr>
              <p:nvPr/>
            </p:nvSpPr>
            <p:spPr bwMode="auto">
              <a:xfrm flipV="1">
                <a:off x="4058" y="3592"/>
                <a:ext cx="0" cy="9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1905" name="Line 17"/>
              <p:cNvSpPr>
                <a:spLocks noChangeShapeType="1"/>
              </p:cNvSpPr>
              <p:nvPr/>
            </p:nvSpPr>
            <p:spPr bwMode="auto">
              <a:xfrm>
                <a:off x="2818" y="3668"/>
                <a:ext cx="1248" cy="1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5" name="Group 18"/>
              <p:cNvGrpSpPr>
                <a:grpSpLocks/>
              </p:cNvGrpSpPr>
              <p:nvPr/>
            </p:nvGrpSpPr>
            <p:grpSpPr bwMode="auto">
              <a:xfrm>
                <a:off x="1340" y="3596"/>
                <a:ext cx="528" cy="96"/>
                <a:chOff x="1402" y="3456"/>
                <a:chExt cx="528" cy="96"/>
              </a:xfrm>
            </p:grpSpPr>
            <p:sp>
              <p:nvSpPr>
                <p:cNvPr id="421907" name="Line 19"/>
                <p:cNvSpPr>
                  <a:spLocks noChangeShapeType="1"/>
                </p:cNvSpPr>
                <p:nvPr/>
              </p:nvSpPr>
              <p:spPr bwMode="auto">
                <a:xfrm>
                  <a:off x="1411" y="3456"/>
                  <a:ext cx="0" cy="9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21908" name="Line 20"/>
                <p:cNvSpPr>
                  <a:spLocks noChangeShapeType="1"/>
                </p:cNvSpPr>
                <p:nvPr/>
              </p:nvSpPr>
              <p:spPr bwMode="auto">
                <a:xfrm>
                  <a:off x="1402" y="3542"/>
                  <a:ext cx="528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21909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921" y="3460"/>
                  <a:ext cx="0" cy="9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1322212" y="1309688"/>
            <a:ext cx="5087055" cy="4527550"/>
            <a:chOff x="833" y="825"/>
            <a:chExt cx="3204" cy="2852"/>
          </a:xfrm>
        </p:grpSpPr>
        <p:sp>
          <p:nvSpPr>
            <p:cNvPr id="421911" name="Rectangle 23"/>
            <p:cNvSpPr>
              <a:spLocks noChangeArrowheads="1"/>
            </p:cNvSpPr>
            <p:nvPr/>
          </p:nvSpPr>
          <p:spPr bwMode="auto">
            <a:xfrm>
              <a:off x="1313" y="845"/>
              <a:ext cx="528" cy="2832"/>
            </a:xfrm>
            <a:prstGeom prst="rect">
              <a:avLst/>
            </a:prstGeom>
            <a:solidFill>
              <a:srgbClr val="00CC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1912" name="Rectangle 24"/>
            <p:cNvSpPr>
              <a:spLocks noChangeArrowheads="1"/>
            </p:cNvSpPr>
            <p:nvPr/>
          </p:nvSpPr>
          <p:spPr bwMode="auto">
            <a:xfrm>
              <a:off x="2789" y="825"/>
              <a:ext cx="1248" cy="2832"/>
            </a:xfrm>
            <a:prstGeom prst="rect">
              <a:avLst/>
            </a:prstGeom>
            <a:solidFill>
              <a:srgbClr val="00CC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1913" name="Rectangle 25"/>
            <p:cNvSpPr>
              <a:spLocks noChangeArrowheads="1"/>
            </p:cNvSpPr>
            <p:nvPr/>
          </p:nvSpPr>
          <p:spPr bwMode="auto">
            <a:xfrm>
              <a:off x="833" y="845"/>
              <a:ext cx="288" cy="2832"/>
            </a:xfrm>
            <a:prstGeom prst="rect">
              <a:avLst/>
            </a:prstGeom>
            <a:solidFill>
              <a:srgbClr val="00CC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1395590" y="1306514"/>
            <a:ext cx="4183944" cy="339725"/>
            <a:chOff x="970" y="3350"/>
            <a:chExt cx="2636" cy="214"/>
          </a:xfrm>
        </p:grpSpPr>
        <p:sp>
          <p:nvSpPr>
            <p:cNvPr id="421915" name="Text Box 27"/>
            <p:cNvSpPr txBox="1">
              <a:spLocks noChangeArrowheads="1"/>
            </p:cNvSpPr>
            <p:nvPr/>
          </p:nvSpPr>
          <p:spPr bwMode="auto">
            <a:xfrm>
              <a:off x="970" y="3350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 sz="1600" b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</a:p>
          </p:txBody>
        </p:sp>
        <p:sp>
          <p:nvSpPr>
            <p:cNvPr id="421916" name="Text Box 28"/>
            <p:cNvSpPr txBox="1">
              <a:spLocks noChangeArrowheads="1"/>
            </p:cNvSpPr>
            <p:nvPr/>
          </p:nvSpPr>
          <p:spPr bwMode="auto">
            <a:xfrm>
              <a:off x="1568" y="3352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 sz="1600" b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endParaRPr lang="en-GB" sz="1400" b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21917" name="Text Box 29"/>
            <p:cNvSpPr txBox="1">
              <a:spLocks noChangeArrowheads="1"/>
            </p:cNvSpPr>
            <p:nvPr/>
          </p:nvSpPr>
          <p:spPr bwMode="auto">
            <a:xfrm>
              <a:off x="3413" y="3351"/>
              <a:ext cx="19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 sz="1600" b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</a:p>
          </p:txBody>
        </p:sp>
      </p:grp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719667" y="1319214"/>
            <a:ext cx="6602589" cy="4211637"/>
            <a:chOff x="453" y="831"/>
            <a:chExt cx="4159" cy="2653"/>
          </a:xfrm>
        </p:grpSpPr>
        <p:sp>
          <p:nvSpPr>
            <p:cNvPr id="421919" name="Rectangle 31"/>
            <p:cNvSpPr>
              <a:spLocks noChangeArrowheads="1"/>
            </p:cNvSpPr>
            <p:nvPr/>
          </p:nvSpPr>
          <p:spPr bwMode="auto">
            <a:xfrm>
              <a:off x="1234" y="1175"/>
              <a:ext cx="53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0">
                  <a:solidFill>
                    <a:srgbClr val="FFFF66"/>
                  </a:solidFill>
                  <a:effectLst/>
                  <a:latin typeface="Arial" pitchFamily="34" charset="0"/>
                </a:rPr>
                <a:t>Blood pool</a:t>
              </a:r>
              <a:endParaRPr lang="en-US" sz="1400" b="0">
                <a:solidFill>
                  <a:srgbClr val="FFFF66"/>
                </a:solidFill>
                <a:effectLst/>
              </a:endParaRPr>
            </a:p>
          </p:txBody>
        </p:sp>
        <p:grpSp>
          <p:nvGrpSpPr>
            <p:cNvPr id="9" name="Group 32"/>
            <p:cNvGrpSpPr>
              <a:grpSpLocks/>
            </p:cNvGrpSpPr>
            <p:nvPr/>
          </p:nvGrpSpPr>
          <p:grpSpPr bwMode="auto">
            <a:xfrm>
              <a:off x="453" y="831"/>
              <a:ext cx="4159" cy="2653"/>
              <a:chOff x="575" y="187"/>
              <a:chExt cx="4159" cy="2653"/>
            </a:xfrm>
          </p:grpSpPr>
          <p:sp>
            <p:nvSpPr>
              <p:cNvPr id="421921" name="Line 33"/>
              <p:cNvSpPr>
                <a:spLocks noChangeShapeType="1"/>
              </p:cNvSpPr>
              <p:nvPr/>
            </p:nvSpPr>
            <p:spPr bwMode="auto">
              <a:xfrm flipV="1">
                <a:off x="575" y="1748"/>
                <a:ext cx="90" cy="109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1922" name="Line 34"/>
              <p:cNvSpPr>
                <a:spLocks noChangeShapeType="1"/>
              </p:cNvSpPr>
              <p:nvPr/>
            </p:nvSpPr>
            <p:spPr bwMode="auto">
              <a:xfrm flipV="1">
                <a:off x="665" y="949"/>
                <a:ext cx="90" cy="799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1923" name="Line 35"/>
              <p:cNvSpPr>
                <a:spLocks noChangeShapeType="1"/>
              </p:cNvSpPr>
              <p:nvPr/>
            </p:nvSpPr>
            <p:spPr bwMode="auto">
              <a:xfrm flipV="1">
                <a:off x="755" y="367"/>
                <a:ext cx="90" cy="58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1924" name="Line 36"/>
              <p:cNvSpPr>
                <a:spLocks noChangeShapeType="1"/>
              </p:cNvSpPr>
              <p:nvPr/>
            </p:nvSpPr>
            <p:spPr bwMode="auto">
              <a:xfrm flipV="1">
                <a:off x="845" y="229"/>
                <a:ext cx="84" cy="138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1925" name="Line 37"/>
              <p:cNvSpPr>
                <a:spLocks noChangeShapeType="1"/>
              </p:cNvSpPr>
              <p:nvPr/>
            </p:nvSpPr>
            <p:spPr bwMode="auto">
              <a:xfrm flipV="1">
                <a:off x="929" y="187"/>
                <a:ext cx="90" cy="4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1926" name="Line 38"/>
              <p:cNvSpPr>
                <a:spLocks noChangeShapeType="1"/>
              </p:cNvSpPr>
              <p:nvPr/>
            </p:nvSpPr>
            <p:spPr bwMode="auto">
              <a:xfrm>
                <a:off x="1019" y="187"/>
                <a:ext cx="90" cy="48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1927" name="Line 39"/>
              <p:cNvSpPr>
                <a:spLocks noChangeShapeType="1"/>
              </p:cNvSpPr>
              <p:nvPr/>
            </p:nvSpPr>
            <p:spPr bwMode="auto">
              <a:xfrm>
                <a:off x="1109" y="235"/>
                <a:ext cx="84" cy="11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1928" name="Line 40"/>
              <p:cNvSpPr>
                <a:spLocks noChangeShapeType="1"/>
              </p:cNvSpPr>
              <p:nvPr/>
            </p:nvSpPr>
            <p:spPr bwMode="auto">
              <a:xfrm>
                <a:off x="1193" y="349"/>
                <a:ext cx="90" cy="138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1929" name="Line 41"/>
              <p:cNvSpPr>
                <a:spLocks noChangeShapeType="1"/>
              </p:cNvSpPr>
              <p:nvPr/>
            </p:nvSpPr>
            <p:spPr bwMode="auto">
              <a:xfrm>
                <a:off x="1283" y="487"/>
                <a:ext cx="90" cy="16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1930" name="Line 42"/>
              <p:cNvSpPr>
                <a:spLocks noChangeShapeType="1"/>
              </p:cNvSpPr>
              <p:nvPr/>
            </p:nvSpPr>
            <p:spPr bwMode="auto">
              <a:xfrm>
                <a:off x="1373" y="649"/>
                <a:ext cx="90" cy="168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1931" name="Line 43"/>
              <p:cNvSpPr>
                <a:spLocks noChangeShapeType="1"/>
              </p:cNvSpPr>
              <p:nvPr/>
            </p:nvSpPr>
            <p:spPr bwMode="auto">
              <a:xfrm>
                <a:off x="1463" y="817"/>
                <a:ext cx="84" cy="16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1932" name="Line 44"/>
              <p:cNvSpPr>
                <a:spLocks noChangeShapeType="1"/>
              </p:cNvSpPr>
              <p:nvPr/>
            </p:nvSpPr>
            <p:spPr bwMode="auto">
              <a:xfrm>
                <a:off x="1547" y="979"/>
                <a:ext cx="90" cy="163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1933" name="Line 45"/>
              <p:cNvSpPr>
                <a:spLocks noChangeShapeType="1"/>
              </p:cNvSpPr>
              <p:nvPr/>
            </p:nvSpPr>
            <p:spPr bwMode="auto">
              <a:xfrm>
                <a:off x="1637" y="1142"/>
                <a:ext cx="90" cy="15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1934" name="Line 46"/>
              <p:cNvSpPr>
                <a:spLocks noChangeShapeType="1"/>
              </p:cNvSpPr>
              <p:nvPr/>
            </p:nvSpPr>
            <p:spPr bwMode="auto">
              <a:xfrm>
                <a:off x="1727" y="1292"/>
                <a:ext cx="90" cy="138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1935" name="Line 47"/>
              <p:cNvSpPr>
                <a:spLocks noChangeShapeType="1"/>
              </p:cNvSpPr>
              <p:nvPr/>
            </p:nvSpPr>
            <p:spPr bwMode="auto">
              <a:xfrm>
                <a:off x="1817" y="1430"/>
                <a:ext cx="84" cy="13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1936" name="Line 48"/>
              <p:cNvSpPr>
                <a:spLocks noChangeShapeType="1"/>
              </p:cNvSpPr>
              <p:nvPr/>
            </p:nvSpPr>
            <p:spPr bwMode="auto">
              <a:xfrm>
                <a:off x="1901" y="1562"/>
                <a:ext cx="90" cy="12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1937" name="Line 49"/>
              <p:cNvSpPr>
                <a:spLocks noChangeShapeType="1"/>
              </p:cNvSpPr>
              <p:nvPr/>
            </p:nvSpPr>
            <p:spPr bwMode="auto">
              <a:xfrm>
                <a:off x="1991" y="1682"/>
                <a:ext cx="90" cy="11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1938" name="Line 50"/>
              <p:cNvSpPr>
                <a:spLocks noChangeShapeType="1"/>
              </p:cNvSpPr>
              <p:nvPr/>
            </p:nvSpPr>
            <p:spPr bwMode="auto">
              <a:xfrm>
                <a:off x="2081" y="1796"/>
                <a:ext cx="84" cy="96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1939" name="Line 51"/>
              <p:cNvSpPr>
                <a:spLocks noChangeShapeType="1"/>
              </p:cNvSpPr>
              <p:nvPr/>
            </p:nvSpPr>
            <p:spPr bwMode="auto">
              <a:xfrm>
                <a:off x="2165" y="1892"/>
                <a:ext cx="90" cy="96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1940" name="Line 52"/>
              <p:cNvSpPr>
                <a:spLocks noChangeShapeType="1"/>
              </p:cNvSpPr>
              <p:nvPr/>
            </p:nvSpPr>
            <p:spPr bwMode="auto">
              <a:xfrm>
                <a:off x="2255" y="1988"/>
                <a:ext cx="90" cy="8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1941" name="Line 53"/>
              <p:cNvSpPr>
                <a:spLocks noChangeShapeType="1"/>
              </p:cNvSpPr>
              <p:nvPr/>
            </p:nvSpPr>
            <p:spPr bwMode="auto">
              <a:xfrm>
                <a:off x="2345" y="2072"/>
                <a:ext cx="90" cy="7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1942" name="Line 54"/>
              <p:cNvSpPr>
                <a:spLocks noChangeShapeType="1"/>
              </p:cNvSpPr>
              <p:nvPr/>
            </p:nvSpPr>
            <p:spPr bwMode="auto">
              <a:xfrm>
                <a:off x="2435" y="2144"/>
                <a:ext cx="84" cy="66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1943" name="Line 55"/>
              <p:cNvSpPr>
                <a:spLocks noChangeShapeType="1"/>
              </p:cNvSpPr>
              <p:nvPr/>
            </p:nvSpPr>
            <p:spPr bwMode="auto">
              <a:xfrm>
                <a:off x="2519" y="2210"/>
                <a:ext cx="90" cy="66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1944" name="Line 56"/>
              <p:cNvSpPr>
                <a:spLocks noChangeShapeType="1"/>
              </p:cNvSpPr>
              <p:nvPr/>
            </p:nvSpPr>
            <p:spPr bwMode="auto">
              <a:xfrm>
                <a:off x="2609" y="2276"/>
                <a:ext cx="91" cy="5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1945" name="Line 57"/>
              <p:cNvSpPr>
                <a:spLocks noChangeShapeType="1"/>
              </p:cNvSpPr>
              <p:nvPr/>
            </p:nvSpPr>
            <p:spPr bwMode="auto">
              <a:xfrm>
                <a:off x="2700" y="2330"/>
                <a:ext cx="90" cy="48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1946" name="Line 58"/>
              <p:cNvSpPr>
                <a:spLocks noChangeShapeType="1"/>
              </p:cNvSpPr>
              <p:nvPr/>
            </p:nvSpPr>
            <p:spPr bwMode="auto">
              <a:xfrm>
                <a:off x="2790" y="2378"/>
                <a:ext cx="84" cy="48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1947" name="Line 59"/>
              <p:cNvSpPr>
                <a:spLocks noChangeShapeType="1"/>
              </p:cNvSpPr>
              <p:nvPr/>
            </p:nvSpPr>
            <p:spPr bwMode="auto">
              <a:xfrm>
                <a:off x="2874" y="2426"/>
                <a:ext cx="90" cy="4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1948" name="Line 60"/>
              <p:cNvSpPr>
                <a:spLocks noChangeShapeType="1"/>
              </p:cNvSpPr>
              <p:nvPr/>
            </p:nvSpPr>
            <p:spPr bwMode="auto">
              <a:xfrm>
                <a:off x="2964" y="2468"/>
                <a:ext cx="90" cy="36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1949" name="Line 61"/>
              <p:cNvSpPr>
                <a:spLocks noChangeShapeType="1"/>
              </p:cNvSpPr>
              <p:nvPr/>
            </p:nvSpPr>
            <p:spPr bwMode="auto">
              <a:xfrm>
                <a:off x="3054" y="2504"/>
                <a:ext cx="90" cy="36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1950" name="Line 62"/>
              <p:cNvSpPr>
                <a:spLocks noChangeShapeType="1"/>
              </p:cNvSpPr>
              <p:nvPr/>
            </p:nvSpPr>
            <p:spPr bwMode="auto">
              <a:xfrm>
                <a:off x="3144" y="2540"/>
                <a:ext cx="84" cy="3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1951" name="Line 63"/>
              <p:cNvSpPr>
                <a:spLocks noChangeShapeType="1"/>
              </p:cNvSpPr>
              <p:nvPr/>
            </p:nvSpPr>
            <p:spPr bwMode="auto">
              <a:xfrm>
                <a:off x="3228" y="2570"/>
                <a:ext cx="90" cy="2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1952" name="Line 64"/>
              <p:cNvSpPr>
                <a:spLocks noChangeShapeType="1"/>
              </p:cNvSpPr>
              <p:nvPr/>
            </p:nvSpPr>
            <p:spPr bwMode="auto">
              <a:xfrm>
                <a:off x="3318" y="2594"/>
                <a:ext cx="90" cy="2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1953" name="Line 65"/>
              <p:cNvSpPr>
                <a:spLocks noChangeShapeType="1"/>
              </p:cNvSpPr>
              <p:nvPr/>
            </p:nvSpPr>
            <p:spPr bwMode="auto">
              <a:xfrm>
                <a:off x="3408" y="2618"/>
                <a:ext cx="84" cy="2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1954" name="Line 66"/>
              <p:cNvSpPr>
                <a:spLocks noChangeShapeType="1"/>
              </p:cNvSpPr>
              <p:nvPr/>
            </p:nvSpPr>
            <p:spPr bwMode="auto">
              <a:xfrm>
                <a:off x="3492" y="2642"/>
                <a:ext cx="90" cy="18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1955" name="Line 67"/>
              <p:cNvSpPr>
                <a:spLocks noChangeShapeType="1"/>
              </p:cNvSpPr>
              <p:nvPr/>
            </p:nvSpPr>
            <p:spPr bwMode="auto">
              <a:xfrm>
                <a:off x="3582" y="2660"/>
                <a:ext cx="90" cy="18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1956" name="Line 68"/>
              <p:cNvSpPr>
                <a:spLocks noChangeShapeType="1"/>
              </p:cNvSpPr>
              <p:nvPr/>
            </p:nvSpPr>
            <p:spPr bwMode="auto">
              <a:xfrm>
                <a:off x="3672" y="2678"/>
                <a:ext cx="90" cy="18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1957" name="Line 69"/>
              <p:cNvSpPr>
                <a:spLocks noChangeShapeType="1"/>
              </p:cNvSpPr>
              <p:nvPr/>
            </p:nvSpPr>
            <p:spPr bwMode="auto">
              <a:xfrm>
                <a:off x="3762" y="2696"/>
                <a:ext cx="84" cy="1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1958" name="Line 70"/>
              <p:cNvSpPr>
                <a:spLocks noChangeShapeType="1"/>
              </p:cNvSpPr>
              <p:nvPr/>
            </p:nvSpPr>
            <p:spPr bwMode="auto">
              <a:xfrm>
                <a:off x="3846" y="2708"/>
                <a:ext cx="90" cy="1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1959" name="Line 71"/>
              <p:cNvSpPr>
                <a:spLocks noChangeShapeType="1"/>
              </p:cNvSpPr>
              <p:nvPr/>
            </p:nvSpPr>
            <p:spPr bwMode="auto">
              <a:xfrm>
                <a:off x="3936" y="2720"/>
                <a:ext cx="90" cy="1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1960" name="Line 72"/>
              <p:cNvSpPr>
                <a:spLocks noChangeShapeType="1"/>
              </p:cNvSpPr>
              <p:nvPr/>
            </p:nvSpPr>
            <p:spPr bwMode="auto">
              <a:xfrm>
                <a:off x="4026" y="2732"/>
                <a:ext cx="90" cy="1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1961" name="Line 73"/>
              <p:cNvSpPr>
                <a:spLocks noChangeShapeType="1"/>
              </p:cNvSpPr>
              <p:nvPr/>
            </p:nvSpPr>
            <p:spPr bwMode="auto">
              <a:xfrm>
                <a:off x="4116" y="2744"/>
                <a:ext cx="84" cy="1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1962" name="Line 74"/>
              <p:cNvSpPr>
                <a:spLocks noChangeShapeType="1"/>
              </p:cNvSpPr>
              <p:nvPr/>
            </p:nvSpPr>
            <p:spPr bwMode="auto">
              <a:xfrm>
                <a:off x="4200" y="2756"/>
                <a:ext cx="90" cy="6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1963" name="Line 75"/>
              <p:cNvSpPr>
                <a:spLocks noChangeShapeType="1"/>
              </p:cNvSpPr>
              <p:nvPr/>
            </p:nvSpPr>
            <p:spPr bwMode="auto">
              <a:xfrm>
                <a:off x="4290" y="2762"/>
                <a:ext cx="90" cy="6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1964" name="Line 76"/>
              <p:cNvSpPr>
                <a:spLocks noChangeShapeType="1"/>
              </p:cNvSpPr>
              <p:nvPr/>
            </p:nvSpPr>
            <p:spPr bwMode="auto">
              <a:xfrm>
                <a:off x="4380" y="2768"/>
                <a:ext cx="84" cy="6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1965" name="Line 77"/>
              <p:cNvSpPr>
                <a:spLocks noChangeShapeType="1"/>
              </p:cNvSpPr>
              <p:nvPr/>
            </p:nvSpPr>
            <p:spPr bwMode="auto">
              <a:xfrm>
                <a:off x="4464" y="2774"/>
                <a:ext cx="90" cy="6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1966" name="Line 78"/>
              <p:cNvSpPr>
                <a:spLocks noChangeShapeType="1"/>
              </p:cNvSpPr>
              <p:nvPr/>
            </p:nvSpPr>
            <p:spPr bwMode="auto">
              <a:xfrm>
                <a:off x="4554" y="2780"/>
                <a:ext cx="90" cy="6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1967" name="Line 79"/>
              <p:cNvSpPr>
                <a:spLocks noChangeShapeType="1"/>
              </p:cNvSpPr>
              <p:nvPr/>
            </p:nvSpPr>
            <p:spPr bwMode="auto">
              <a:xfrm>
                <a:off x="4644" y="2786"/>
                <a:ext cx="90" cy="6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10" name="Group 80"/>
          <p:cNvGrpSpPr>
            <a:grpSpLocks/>
          </p:cNvGrpSpPr>
          <p:nvPr/>
        </p:nvGrpSpPr>
        <p:grpSpPr bwMode="auto">
          <a:xfrm>
            <a:off x="739423" y="4881564"/>
            <a:ext cx="8122533" cy="638175"/>
            <a:chOff x="466" y="3075"/>
            <a:chExt cx="5116" cy="402"/>
          </a:xfrm>
        </p:grpSpPr>
        <p:sp>
          <p:nvSpPr>
            <p:cNvPr id="421969" name="Rectangle 81"/>
            <p:cNvSpPr>
              <a:spLocks noChangeArrowheads="1"/>
            </p:cNvSpPr>
            <p:nvPr/>
          </p:nvSpPr>
          <p:spPr bwMode="auto">
            <a:xfrm>
              <a:off x="4642" y="3203"/>
              <a:ext cx="94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0">
                  <a:solidFill>
                    <a:srgbClr val="FFFF66"/>
                  </a:solidFill>
                  <a:effectLst/>
                  <a:latin typeface="Arial" pitchFamily="34" charset="0"/>
                </a:rPr>
                <a:t>Microvascular obs.</a:t>
              </a:r>
              <a:endParaRPr lang="en-US" sz="1400" b="0">
                <a:solidFill>
                  <a:srgbClr val="FFFF66"/>
                </a:solidFill>
                <a:effectLst/>
              </a:endParaRPr>
            </a:p>
          </p:txBody>
        </p:sp>
        <p:grpSp>
          <p:nvGrpSpPr>
            <p:cNvPr id="11" name="Group 82"/>
            <p:cNvGrpSpPr>
              <a:grpSpLocks/>
            </p:cNvGrpSpPr>
            <p:nvPr/>
          </p:nvGrpSpPr>
          <p:grpSpPr bwMode="auto">
            <a:xfrm>
              <a:off x="466" y="3075"/>
              <a:ext cx="4159" cy="402"/>
              <a:chOff x="575" y="3209"/>
              <a:chExt cx="4159" cy="402"/>
            </a:xfrm>
          </p:grpSpPr>
          <p:sp>
            <p:nvSpPr>
              <p:cNvPr id="421971" name="Line 83"/>
              <p:cNvSpPr>
                <a:spLocks noChangeShapeType="1"/>
              </p:cNvSpPr>
              <p:nvPr/>
            </p:nvSpPr>
            <p:spPr bwMode="auto">
              <a:xfrm>
                <a:off x="575" y="3610"/>
                <a:ext cx="90" cy="1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1972" name="Line 84"/>
              <p:cNvSpPr>
                <a:spLocks noChangeShapeType="1"/>
              </p:cNvSpPr>
              <p:nvPr/>
            </p:nvSpPr>
            <p:spPr bwMode="auto">
              <a:xfrm>
                <a:off x="665" y="3610"/>
                <a:ext cx="90" cy="1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1973" name="Line 85"/>
              <p:cNvSpPr>
                <a:spLocks noChangeShapeType="1"/>
              </p:cNvSpPr>
              <p:nvPr/>
            </p:nvSpPr>
            <p:spPr bwMode="auto">
              <a:xfrm>
                <a:off x="755" y="3610"/>
                <a:ext cx="90" cy="1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1974" name="Line 86"/>
              <p:cNvSpPr>
                <a:spLocks noChangeShapeType="1"/>
              </p:cNvSpPr>
              <p:nvPr/>
            </p:nvSpPr>
            <p:spPr bwMode="auto">
              <a:xfrm>
                <a:off x="845" y="3610"/>
                <a:ext cx="84" cy="1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1975" name="Line 87"/>
              <p:cNvSpPr>
                <a:spLocks noChangeShapeType="1"/>
              </p:cNvSpPr>
              <p:nvPr/>
            </p:nvSpPr>
            <p:spPr bwMode="auto">
              <a:xfrm flipV="1">
                <a:off x="929" y="3550"/>
                <a:ext cx="90" cy="6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1976" name="Line 88"/>
              <p:cNvSpPr>
                <a:spLocks noChangeShapeType="1"/>
              </p:cNvSpPr>
              <p:nvPr/>
            </p:nvSpPr>
            <p:spPr bwMode="auto">
              <a:xfrm flipV="1">
                <a:off x="1019" y="3496"/>
                <a:ext cx="90" cy="5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1977" name="Line 89"/>
              <p:cNvSpPr>
                <a:spLocks noChangeShapeType="1"/>
              </p:cNvSpPr>
              <p:nvPr/>
            </p:nvSpPr>
            <p:spPr bwMode="auto">
              <a:xfrm flipV="1">
                <a:off x="1109" y="3448"/>
                <a:ext cx="84" cy="48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1978" name="Line 90"/>
              <p:cNvSpPr>
                <a:spLocks noChangeShapeType="1"/>
              </p:cNvSpPr>
              <p:nvPr/>
            </p:nvSpPr>
            <p:spPr bwMode="auto">
              <a:xfrm flipV="1">
                <a:off x="1193" y="3406"/>
                <a:ext cx="90" cy="4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1979" name="Line 91"/>
              <p:cNvSpPr>
                <a:spLocks noChangeShapeType="1"/>
              </p:cNvSpPr>
              <p:nvPr/>
            </p:nvSpPr>
            <p:spPr bwMode="auto">
              <a:xfrm flipV="1">
                <a:off x="1283" y="3376"/>
                <a:ext cx="90" cy="3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1980" name="Line 92"/>
              <p:cNvSpPr>
                <a:spLocks noChangeShapeType="1"/>
              </p:cNvSpPr>
              <p:nvPr/>
            </p:nvSpPr>
            <p:spPr bwMode="auto">
              <a:xfrm flipV="1">
                <a:off x="1373" y="3340"/>
                <a:ext cx="90" cy="36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1981" name="Line 93"/>
              <p:cNvSpPr>
                <a:spLocks noChangeShapeType="1"/>
              </p:cNvSpPr>
              <p:nvPr/>
            </p:nvSpPr>
            <p:spPr bwMode="auto">
              <a:xfrm flipV="1">
                <a:off x="1463" y="3316"/>
                <a:ext cx="84" cy="2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1982" name="Line 94"/>
              <p:cNvSpPr>
                <a:spLocks noChangeShapeType="1"/>
              </p:cNvSpPr>
              <p:nvPr/>
            </p:nvSpPr>
            <p:spPr bwMode="auto">
              <a:xfrm flipV="1">
                <a:off x="1547" y="3292"/>
                <a:ext cx="90" cy="2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1983" name="Line 95"/>
              <p:cNvSpPr>
                <a:spLocks noChangeShapeType="1"/>
              </p:cNvSpPr>
              <p:nvPr/>
            </p:nvSpPr>
            <p:spPr bwMode="auto">
              <a:xfrm flipV="1">
                <a:off x="1637" y="3274"/>
                <a:ext cx="90" cy="18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1984" name="Line 96"/>
              <p:cNvSpPr>
                <a:spLocks noChangeShapeType="1"/>
              </p:cNvSpPr>
              <p:nvPr/>
            </p:nvSpPr>
            <p:spPr bwMode="auto">
              <a:xfrm flipV="1">
                <a:off x="1727" y="3256"/>
                <a:ext cx="90" cy="18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1985" name="Line 97"/>
              <p:cNvSpPr>
                <a:spLocks noChangeShapeType="1"/>
              </p:cNvSpPr>
              <p:nvPr/>
            </p:nvSpPr>
            <p:spPr bwMode="auto">
              <a:xfrm flipV="1">
                <a:off x="1817" y="3244"/>
                <a:ext cx="84" cy="1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1986" name="Line 98"/>
              <p:cNvSpPr>
                <a:spLocks noChangeShapeType="1"/>
              </p:cNvSpPr>
              <p:nvPr/>
            </p:nvSpPr>
            <p:spPr bwMode="auto">
              <a:xfrm flipV="1">
                <a:off x="1901" y="3232"/>
                <a:ext cx="90" cy="1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1987" name="Line 99"/>
              <p:cNvSpPr>
                <a:spLocks noChangeShapeType="1"/>
              </p:cNvSpPr>
              <p:nvPr/>
            </p:nvSpPr>
            <p:spPr bwMode="auto">
              <a:xfrm flipV="1">
                <a:off x="1991" y="3226"/>
                <a:ext cx="90" cy="6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1988" name="Line 100"/>
              <p:cNvSpPr>
                <a:spLocks noChangeShapeType="1"/>
              </p:cNvSpPr>
              <p:nvPr/>
            </p:nvSpPr>
            <p:spPr bwMode="auto">
              <a:xfrm flipV="1">
                <a:off x="2081" y="3220"/>
                <a:ext cx="84" cy="6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1989" name="Line 101"/>
              <p:cNvSpPr>
                <a:spLocks noChangeShapeType="1"/>
              </p:cNvSpPr>
              <p:nvPr/>
            </p:nvSpPr>
            <p:spPr bwMode="auto">
              <a:xfrm flipH="1">
                <a:off x="2255" y="3213"/>
                <a:ext cx="15" cy="1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1990" name="Line 102"/>
              <p:cNvSpPr>
                <a:spLocks noChangeShapeType="1"/>
              </p:cNvSpPr>
              <p:nvPr/>
            </p:nvSpPr>
            <p:spPr bwMode="auto">
              <a:xfrm>
                <a:off x="2255" y="3214"/>
                <a:ext cx="90" cy="1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1991" name="Line 103"/>
              <p:cNvSpPr>
                <a:spLocks noChangeShapeType="1"/>
              </p:cNvSpPr>
              <p:nvPr/>
            </p:nvSpPr>
            <p:spPr bwMode="auto">
              <a:xfrm>
                <a:off x="2345" y="3214"/>
                <a:ext cx="90" cy="1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1992" name="Line 104"/>
              <p:cNvSpPr>
                <a:spLocks noChangeShapeType="1"/>
              </p:cNvSpPr>
              <p:nvPr/>
            </p:nvSpPr>
            <p:spPr bwMode="auto">
              <a:xfrm>
                <a:off x="2435" y="3214"/>
                <a:ext cx="84" cy="1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1993" name="Line 105"/>
              <p:cNvSpPr>
                <a:spLocks noChangeShapeType="1"/>
              </p:cNvSpPr>
              <p:nvPr/>
            </p:nvSpPr>
            <p:spPr bwMode="auto">
              <a:xfrm>
                <a:off x="2519" y="3214"/>
                <a:ext cx="90" cy="1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1994" name="Line 106"/>
              <p:cNvSpPr>
                <a:spLocks noChangeShapeType="1"/>
              </p:cNvSpPr>
              <p:nvPr/>
            </p:nvSpPr>
            <p:spPr bwMode="auto">
              <a:xfrm>
                <a:off x="2609" y="3214"/>
                <a:ext cx="91" cy="1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1995" name="Line 107"/>
              <p:cNvSpPr>
                <a:spLocks noChangeShapeType="1"/>
              </p:cNvSpPr>
              <p:nvPr/>
            </p:nvSpPr>
            <p:spPr bwMode="auto">
              <a:xfrm>
                <a:off x="2700" y="3214"/>
                <a:ext cx="90" cy="6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1996" name="Line 108"/>
              <p:cNvSpPr>
                <a:spLocks noChangeShapeType="1"/>
              </p:cNvSpPr>
              <p:nvPr/>
            </p:nvSpPr>
            <p:spPr bwMode="auto">
              <a:xfrm>
                <a:off x="2790" y="3220"/>
                <a:ext cx="84" cy="6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1997" name="Line 109"/>
              <p:cNvSpPr>
                <a:spLocks noChangeShapeType="1"/>
              </p:cNvSpPr>
              <p:nvPr/>
            </p:nvSpPr>
            <p:spPr bwMode="auto">
              <a:xfrm>
                <a:off x="2874" y="3226"/>
                <a:ext cx="90" cy="6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1998" name="Line 110"/>
              <p:cNvSpPr>
                <a:spLocks noChangeShapeType="1"/>
              </p:cNvSpPr>
              <p:nvPr/>
            </p:nvSpPr>
            <p:spPr bwMode="auto">
              <a:xfrm>
                <a:off x="2964" y="3232"/>
                <a:ext cx="90" cy="6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1999" name="Line 111"/>
              <p:cNvSpPr>
                <a:spLocks noChangeShapeType="1"/>
              </p:cNvSpPr>
              <p:nvPr/>
            </p:nvSpPr>
            <p:spPr bwMode="auto">
              <a:xfrm>
                <a:off x="3054" y="3238"/>
                <a:ext cx="90" cy="6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2000" name="Line 112"/>
              <p:cNvSpPr>
                <a:spLocks noChangeShapeType="1"/>
              </p:cNvSpPr>
              <p:nvPr/>
            </p:nvSpPr>
            <p:spPr bwMode="auto">
              <a:xfrm>
                <a:off x="3144" y="3244"/>
                <a:ext cx="84" cy="6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2001" name="Line 113"/>
              <p:cNvSpPr>
                <a:spLocks noChangeShapeType="1"/>
              </p:cNvSpPr>
              <p:nvPr/>
            </p:nvSpPr>
            <p:spPr bwMode="auto">
              <a:xfrm>
                <a:off x="3228" y="3250"/>
                <a:ext cx="90" cy="6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2002" name="Line 114"/>
              <p:cNvSpPr>
                <a:spLocks noChangeShapeType="1"/>
              </p:cNvSpPr>
              <p:nvPr/>
            </p:nvSpPr>
            <p:spPr bwMode="auto">
              <a:xfrm>
                <a:off x="3318" y="3256"/>
                <a:ext cx="90" cy="6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2003" name="Line 115"/>
              <p:cNvSpPr>
                <a:spLocks noChangeShapeType="1"/>
              </p:cNvSpPr>
              <p:nvPr/>
            </p:nvSpPr>
            <p:spPr bwMode="auto">
              <a:xfrm>
                <a:off x="3408" y="3262"/>
                <a:ext cx="84" cy="1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2004" name="Line 116"/>
              <p:cNvSpPr>
                <a:spLocks noChangeShapeType="1"/>
              </p:cNvSpPr>
              <p:nvPr/>
            </p:nvSpPr>
            <p:spPr bwMode="auto">
              <a:xfrm>
                <a:off x="3492" y="3274"/>
                <a:ext cx="90" cy="6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2005" name="Line 117"/>
              <p:cNvSpPr>
                <a:spLocks noChangeShapeType="1"/>
              </p:cNvSpPr>
              <p:nvPr/>
            </p:nvSpPr>
            <p:spPr bwMode="auto">
              <a:xfrm>
                <a:off x="3582" y="3280"/>
                <a:ext cx="90" cy="6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2006" name="Line 118"/>
              <p:cNvSpPr>
                <a:spLocks noChangeShapeType="1"/>
              </p:cNvSpPr>
              <p:nvPr/>
            </p:nvSpPr>
            <p:spPr bwMode="auto">
              <a:xfrm>
                <a:off x="3672" y="3286"/>
                <a:ext cx="90" cy="1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2007" name="Line 119"/>
              <p:cNvSpPr>
                <a:spLocks noChangeShapeType="1"/>
              </p:cNvSpPr>
              <p:nvPr/>
            </p:nvSpPr>
            <p:spPr bwMode="auto">
              <a:xfrm>
                <a:off x="3762" y="3298"/>
                <a:ext cx="84" cy="6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2008" name="Line 120"/>
              <p:cNvSpPr>
                <a:spLocks noChangeShapeType="1"/>
              </p:cNvSpPr>
              <p:nvPr/>
            </p:nvSpPr>
            <p:spPr bwMode="auto">
              <a:xfrm>
                <a:off x="3846" y="3304"/>
                <a:ext cx="90" cy="1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2009" name="Line 121"/>
              <p:cNvSpPr>
                <a:spLocks noChangeShapeType="1"/>
              </p:cNvSpPr>
              <p:nvPr/>
            </p:nvSpPr>
            <p:spPr bwMode="auto">
              <a:xfrm>
                <a:off x="3936" y="3316"/>
                <a:ext cx="90" cy="6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2010" name="Line 122"/>
              <p:cNvSpPr>
                <a:spLocks noChangeShapeType="1"/>
              </p:cNvSpPr>
              <p:nvPr/>
            </p:nvSpPr>
            <p:spPr bwMode="auto">
              <a:xfrm>
                <a:off x="4026" y="3322"/>
                <a:ext cx="90" cy="6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2011" name="Line 123"/>
              <p:cNvSpPr>
                <a:spLocks noChangeShapeType="1"/>
              </p:cNvSpPr>
              <p:nvPr/>
            </p:nvSpPr>
            <p:spPr bwMode="auto">
              <a:xfrm>
                <a:off x="4116" y="3328"/>
                <a:ext cx="84" cy="1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2012" name="Line 124"/>
              <p:cNvSpPr>
                <a:spLocks noChangeShapeType="1"/>
              </p:cNvSpPr>
              <p:nvPr/>
            </p:nvSpPr>
            <p:spPr bwMode="auto">
              <a:xfrm>
                <a:off x="4200" y="3340"/>
                <a:ext cx="90" cy="6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2013" name="Line 125"/>
              <p:cNvSpPr>
                <a:spLocks noChangeShapeType="1"/>
              </p:cNvSpPr>
              <p:nvPr/>
            </p:nvSpPr>
            <p:spPr bwMode="auto">
              <a:xfrm>
                <a:off x="4290" y="3346"/>
                <a:ext cx="90" cy="1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2014" name="Line 126"/>
              <p:cNvSpPr>
                <a:spLocks noChangeShapeType="1"/>
              </p:cNvSpPr>
              <p:nvPr/>
            </p:nvSpPr>
            <p:spPr bwMode="auto">
              <a:xfrm>
                <a:off x="4380" y="3358"/>
                <a:ext cx="84" cy="6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2015" name="Line 127"/>
              <p:cNvSpPr>
                <a:spLocks noChangeShapeType="1"/>
              </p:cNvSpPr>
              <p:nvPr/>
            </p:nvSpPr>
            <p:spPr bwMode="auto">
              <a:xfrm>
                <a:off x="4464" y="3364"/>
                <a:ext cx="90" cy="6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2016" name="Line 128"/>
              <p:cNvSpPr>
                <a:spLocks noChangeShapeType="1"/>
              </p:cNvSpPr>
              <p:nvPr/>
            </p:nvSpPr>
            <p:spPr bwMode="auto">
              <a:xfrm>
                <a:off x="4554" y="3370"/>
                <a:ext cx="90" cy="1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2017" name="Line 129"/>
              <p:cNvSpPr>
                <a:spLocks noChangeShapeType="1"/>
              </p:cNvSpPr>
              <p:nvPr/>
            </p:nvSpPr>
            <p:spPr bwMode="auto">
              <a:xfrm>
                <a:off x="4644" y="3382"/>
                <a:ext cx="90" cy="6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2018" name="Line 130"/>
              <p:cNvSpPr>
                <a:spLocks noChangeShapeType="1"/>
              </p:cNvSpPr>
              <p:nvPr/>
            </p:nvSpPr>
            <p:spPr bwMode="auto">
              <a:xfrm flipV="1">
                <a:off x="2162" y="3209"/>
                <a:ext cx="119" cy="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</p:grpSp>
      </p:grpSp>
      <p:grpSp>
        <p:nvGrpSpPr>
          <p:cNvPr id="12" name="Group 131"/>
          <p:cNvGrpSpPr>
            <a:grpSpLocks/>
          </p:cNvGrpSpPr>
          <p:nvPr/>
        </p:nvGrpSpPr>
        <p:grpSpPr bwMode="auto">
          <a:xfrm>
            <a:off x="732367" y="3998914"/>
            <a:ext cx="6602588" cy="1520825"/>
            <a:chOff x="461" y="2519"/>
            <a:chExt cx="4159" cy="958"/>
          </a:xfrm>
        </p:grpSpPr>
        <p:sp>
          <p:nvSpPr>
            <p:cNvPr id="422020" name="Text Box 132"/>
            <p:cNvSpPr txBox="1">
              <a:spLocks noChangeArrowheads="1"/>
            </p:cNvSpPr>
            <p:nvPr/>
          </p:nvSpPr>
          <p:spPr bwMode="auto">
            <a:xfrm>
              <a:off x="899" y="2519"/>
              <a:ext cx="32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400" b="0">
                  <a:solidFill>
                    <a:srgbClr val="FFFF66"/>
                  </a:solidFill>
                  <a:effectLst/>
                  <a:latin typeface="Arial" pitchFamily="34" charset="0"/>
                </a:rPr>
                <a:t>Isch</a:t>
              </a:r>
              <a:endParaRPr lang="en-US" sz="1200" b="0">
                <a:solidFill>
                  <a:srgbClr val="FFFF66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13" name="Group 133"/>
            <p:cNvGrpSpPr>
              <a:grpSpLocks/>
            </p:cNvGrpSpPr>
            <p:nvPr/>
          </p:nvGrpSpPr>
          <p:grpSpPr bwMode="auto">
            <a:xfrm>
              <a:off x="461" y="2636"/>
              <a:ext cx="4159" cy="841"/>
              <a:chOff x="853" y="1747"/>
              <a:chExt cx="4159" cy="841"/>
            </a:xfrm>
          </p:grpSpPr>
          <p:sp>
            <p:nvSpPr>
              <p:cNvPr id="422022" name="Line 134"/>
              <p:cNvSpPr>
                <a:spLocks noChangeShapeType="1"/>
              </p:cNvSpPr>
              <p:nvPr/>
            </p:nvSpPr>
            <p:spPr bwMode="auto">
              <a:xfrm flipV="1">
                <a:off x="853" y="2580"/>
                <a:ext cx="90" cy="6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2023" name="Line 135"/>
              <p:cNvSpPr>
                <a:spLocks noChangeShapeType="1"/>
              </p:cNvSpPr>
              <p:nvPr/>
            </p:nvSpPr>
            <p:spPr bwMode="auto">
              <a:xfrm>
                <a:off x="943" y="2587"/>
                <a:ext cx="90" cy="1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2024" name="Line 136"/>
              <p:cNvSpPr>
                <a:spLocks noChangeShapeType="1"/>
              </p:cNvSpPr>
              <p:nvPr/>
            </p:nvSpPr>
            <p:spPr bwMode="auto">
              <a:xfrm>
                <a:off x="1033" y="2587"/>
                <a:ext cx="90" cy="1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2025" name="Line 137"/>
              <p:cNvSpPr>
                <a:spLocks noChangeShapeType="1"/>
              </p:cNvSpPr>
              <p:nvPr/>
            </p:nvSpPr>
            <p:spPr bwMode="auto">
              <a:xfrm>
                <a:off x="1123" y="2587"/>
                <a:ext cx="84" cy="1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2026" name="Line 138"/>
              <p:cNvSpPr>
                <a:spLocks noChangeShapeType="1"/>
              </p:cNvSpPr>
              <p:nvPr/>
            </p:nvSpPr>
            <p:spPr bwMode="auto">
              <a:xfrm flipV="1">
                <a:off x="1207" y="2221"/>
                <a:ext cx="90" cy="366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2027" name="Line 139"/>
              <p:cNvSpPr>
                <a:spLocks noChangeShapeType="1"/>
              </p:cNvSpPr>
              <p:nvPr/>
            </p:nvSpPr>
            <p:spPr bwMode="auto">
              <a:xfrm flipV="1">
                <a:off x="1297" y="1987"/>
                <a:ext cx="90" cy="23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2028" name="Line 140"/>
              <p:cNvSpPr>
                <a:spLocks noChangeShapeType="1"/>
              </p:cNvSpPr>
              <p:nvPr/>
            </p:nvSpPr>
            <p:spPr bwMode="auto">
              <a:xfrm flipV="1">
                <a:off x="1387" y="1849"/>
                <a:ext cx="84" cy="138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2029" name="Line 141"/>
              <p:cNvSpPr>
                <a:spLocks noChangeShapeType="1"/>
              </p:cNvSpPr>
              <p:nvPr/>
            </p:nvSpPr>
            <p:spPr bwMode="auto">
              <a:xfrm flipV="1">
                <a:off x="1471" y="1771"/>
                <a:ext cx="90" cy="78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2030" name="Line 142"/>
              <p:cNvSpPr>
                <a:spLocks noChangeShapeType="1"/>
              </p:cNvSpPr>
              <p:nvPr/>
            </p:nvSpPr>
            <p:spPr bwMode="auto">
              <a:xfrm flipV="1">
                <a:off x="1561" y="1747"/>
                <a:ext cx="90" cy="2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2031" name="Line 143"/>
              <p:cNvSpPr>
                <a:spLocks noChangeShapeType="1"/>
              </p:cNvSpPr>
              <p:nvPr/>
            </p:nvSpPr>
            <p:spPr bwMode="auto">
              <a:xfrm>
                <a:off x="1651" y="1747"/>
                <a:ext cx="90" cy="6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2032" name="Line 144"/>
              <p:cNvSpPr>
                <a:spLocks noChangeShapeType="1"/>
              </p:cNvSpPr>
              <p:nvPr/>
            </p:nvSpPr>
            <p:spPr bwMode="auto">
              <a:xfrm>
                <a:off x="1741" y="1753"/>
                <a:ext cx="84" cy="3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2033" name="Line 145"/>
              <p:cNvSpPr>
                <a:spLocks noChangeShapeType="1"/>
              </p:cNvSpPr>
              <p:nvPr/>
            </p:nvSpPr>
            <p:spPr bwMode="auto">
              <a:xfrm>
                <a:off x="1825" y="1783"/>
                <a:ext cx="90" cy="48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2034" name="Line 146"/>
              <p:cNvSpPr>
                <a:spLocks noChangeShapeType="1"/>
              </p:cNvSpPr>
              <p:nvPr/>
            </p:nvSpPr>
            <p:spPr bwMode="auto">
              <a:xfrm>
                <a:off x="1915" y="1831"/>
                <a:ext cx="90" cy="5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2035" name="Line 147"/>
              <p:cNvSpPr>
                <a:spLocks noChangeShapeType="1"/>
              </p:cNvSpPr>
              <p:nvPr/>
            </p:nvSpPr>
            <p:spPr bwMode="auto">
              <a:xfrm>
                <a:off x="2005" y="1885"/>
                <a:ext cx="90" cy="5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2036" name="Line 148"/>
              <p:cNvSpPr>
                <a:spLocks noChangeShapeType="1"/>
              </p:cNvSpPr>
              <p:nvPr/>
            </p:nvSpPr>
            <p:spPr bwMode="auto">
              <a:xfrm>
                <a:off x="2095" y="1939"/>
                <a:ext cx="84" cy="6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2037" name="Line 149"/>
              <p:cNvSpPr>
                <a:spLocks noChangeShapeType="1"/>
              </p:cNvSpPr>
              <p:nvPr/>
            </p:nvSpPr>
            <p:spPr bwMode="auto">
              <a:xfrm>
                <a:off x="2179" y="1999"/>
                <a:ext cx="90" cy="5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2038" name="Line 150"/>
              <p:cNvSpPr>
                <a:spLocks noChangeShapeType="1"/>
              </p:cNvSpPr>
              <p:nvPr/>
            </p:nvSpPr>
            <p:spPr bwMode="auto">
              <a:xfrm>
                <a:off x="2269" y="2053"/>
                <a:ext cx="90" cy="5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2039" name="Line 151"/>
              <p:cNvSpPr>
                <a:spLocks noChangeShapeType="1"/>
              </p:cNvSpPr>
              <p:nvPr/>
            </p:nvSpPr>
            <p:spPr bwMode="auto">
              <a:xfrm>
                <a:off x="2359" y="2107"/>
                <a:ext cx="84" cy="5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2040" name="Line 152"/>
              <p:cNvSpPr>
                <a:spLocks noChangeShapeType="1"/>
              </p:cNvSpPr>
              <p:nvPr/>
            </p:nvSpPr>
            <p:spPr bwMode="auto">
              <a:xfrm>
                <a:off x="2443" y="2161"/>
                <a:ext cx="90" cy="48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2041" name="Line 153"/>
              <p:cNvSpPr>
                <a:spLocks noChangeShapeType="1"/>
              </p:cNvSpPr>
              <p:nvPr/>
            </p:nvSpPr>
            <p:spPr bwMode="auto">
              <a:xfrm>
                <a:off x="2533" y="2209"/>
                <a:ext cx="90" cy="4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2042" name="Line 154"/>
              <p:cNvSpPr>
                <a:spLocks noChangeShapeType="1"/>
              </p:cNvSpPr>
              <p:nvPr/>
            </p:nvSpPr>
            <p:spPr bwMode="auto">
              <a:xfrm>
                <a:off x="2623" y="2251"/>
                <a:ext cx="90" cy="4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2043" name="Line 155"/>
              <p:cNvSpPr>
                <a:spLocks noChangeShapeType="1"/>
              </p:cNvSpPr>
              <p:nvPr/>
            </p:nvSpPr>
            <p:spPr bwMode="auto">
              <a:xfrm>
                <a:off x="2713" y="2293"/>
                <a:ext cx="84" cy="36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2044" name="Line 156"/>
              <p:cNvSpPr>
                <a:spLocks noChangeShapeType="1"/>
              </p:cNvSpPr>
              <p:nvPr/>
            </p:nvSpPr>
            <p:spPr bwMode="auto">
              <a:xfrm>
                <a:off x="2797" y="2329"/>
                <a:ext cx="90" cy="3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2045" name="Line 157"/>
              <p:cNvSpPr>
                <a:spLocks noChangeShapeType="1"/>
              </p:cNvSpPr>
              <p:nvPr/>
            </p:nvSpPr>
            <p:spPr bwMode="auto">
              <a:xfrm>
                <a:off x="2887" y="2359"/>
                <a:ext cx="91" cy="3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2046" name="Line 158"/>
              <p:cNvSpPr>
                <a:spLocks noChangeShapeType="1"/>
              </p:cNvSpPr>
              <p:nvPr/>
            </p:nvSpPr>
            <p:spPr bwMode="auto">
              <a:xfrm>
                <a:off x="2978" y="2389"/>
                <a:ext cx="90" cy="2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2047" name="Line 159"/>
              <p:cNvSpPr>
                <a:spLocks noChangeShapeType="1"/>
              </p:cNvSpPr>
              <p:nvPr/>
            </p:nvSpPr>
            <p:spPr bwMode="auto">
              <a:xfrm>
                <a:off x="3068" y="2413"/>
                <a:ext cx="84" cy="2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2048" name="Line 160"/>
              <p:cNvSpPr>
                <a:spLocks noChangeShapeType="1"/>
              </p:cNvSpPr>
              <p:nvPr/>
            </p:nvSpPr>
            <p:spPr bwMode="auto">
              <a:xfrm>
                <a:off x="3152" y="2437"/>
                <a:ext cx="90" cy="18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2049" name="Line 161"/>
              <p:cNvSpPr>
                <a:spLocks noChangeShapeType="1"/>
              </p:cNvSpPr>
              <p:nvPr/>
            </p:nvSpPr>
            <p:spPr bwMode="auto">
              <a:xfrm>
                <a:off x="3242" y="2455"/>
                <a:ext cx="90" cy="18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2050" name="Line 162"/>
              <p:cNvSpPr>
                <a:spLocks noChangeShapeType="1"/>
              </p:cNvSpPr>
              <p:nvPr/>
            </p:nvSpPr>
            <p:spPr bwMode="auto">
              <a:xfrm>
                <a:off x="3332" y="2473"/>
                <a:ext cx="90" cy="18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2051" name="Line 163"/>
              <p:cNvSpPr>
                <a:spLocks noChangeShapeType="1"/>
              </p:cNvSpPr>
              <p:nvPr/>
            </p:nvSpPr>
            <p:spPr bwMode="auto">
              <a:xfrm>
                <a:off x="3422" y="2491"/>
                <a:ext cx="84" cy="1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2052" name="Line 164"/>
              <p:cNvSpPr>
                <a:spLocks noChangeShapeType="1"/>
              </p:cNvSpPr>
              <p:nvPr/>
            </p:nvSpPr>
            <p:spPr bwMode="auto">
              <a:xfrm>
                <a:off x="3506" y="2503"/>
                <a:ext cx="90" cy="1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2053" name="Line 165"/>
              <p:cNvSpPr>
                <a:spLocks noChangeShapeType="1"/>
              </p:cNvSpPr>
              <p:nvPr/>
            </p:nvSpPr>
            <p:spPr bwMode="auto">
              <a:xfrm>
                <a:off x="3596" y="2515"/>
                <a:ext cx="90" cy="1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2054" name="Line 166"/>
              <p:cNvSpPr>
                <a:spLocks noChangeShapeType="1"/>
              </p:cNvSpPr>
              <p:nvPr/>
            </p:nvSpPr>
            <p:spPr bwMode="auto">
              <a:xfrm>
                <a:off x="3686" y="2527"/>
                <a:ext cx="84" cy="6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2055" name="Line 167"/>
              <p:cNvSpPr>
                <a:spLocks noChangeShapeType="1"/>
              </p:cNvSpPr>
              <p:nvPr/>
            </p:nvSpPr>
            <p:spPr bwMode="auto">
              <a:xfrm>
                <a:off x="3770" y="2533"/>
                <a:ext cx="90" cy="1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2056" name="Line 168"/>
              <p:cNvSpPr>
                <a:spLocks noChangeShapeType="1"/>
              </p:cNvSpPr>
              <p:nvPr/>
            </p:nvSpPr>
            <p:spPr bwMode="auto">
              <a:xfrm>
                <a:off x="3860" y="2545"/>
                <a:ext cx="90" cy="6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2057" name="Line 169"/>
              <p:cNvSpPr>
                <a:spLocks noChangeShapeType="1"/>
              </p:cNvSpPr>
              <p:nvPr/>
            </p:nvSpPr>
            <p:spPr bwMode="auto">
              <a:xfrm>
                <a:off x="3950" y="2551"/>
                <a:ext cx="90" cy="6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2058" name="Line 170"/>
              <p:cNvSpPr>
                <a:spLocks noChangeShapeType="1"/>
              </p:cNvSpPr>
              <p:nvPr/>
            </p:nvSpPr>
            <p:spPr bwMode="auto">
              <a:xfrm>
                <a:off x="4040" y="2557"/>
                <a:ext cx="84" cy="6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2059" name="Line 171"/>
              <p:cNvSpPr>
                <a:spLocks noChangeShapeType="1"/>
              </p:cNvSpPr>
              <p:nvPr/>
            </p:nvSpPr>
            <p:spPr bwMode="auto">
              <a:xfrm>
                <a:off x="4124" y="2563"/>
                <a:ext cx="90" cy="1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2060" name="Line 172"/>
              <p:cNvSpPr>
                <a:spLocks noChangeShapeType="1"/>
              </p:cNvSpPr>
              <p:nvPr/>
            </p:nvSpPr>
            <p:spPr bwMode="auto">
              <a:xfrm>
                <a:off x="4214" y="2563"/>
                <a:ext cx="90" cy="6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2061" name="Line 173"/>
              <p:cNvSpPr>
                <a:spLocks noChangeShapeType="1"/>
              </p:cNvSpPr>
              <p:nvPr/>
            </p:nvSpPr>
            <p:spPr bwMode="auto">
              <a:xfrm>
                <a:off x="4304" y="2569"/>
                <a:ext cx="90" cy="1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2062" name="Line 174"/>
              <p:cNvSpPr>
                <a:spLocks noChangeShapeType="1"/>
              </p:cNvSpPr>
              <p:nvPr/>
            </p:nvSpPr>
            <p:spPr bwMode="auto">
              <a:xfrm>
                <a:off x="4394" y="2569"/>
                <a:ext cx="84" cy="6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2063" name="Line 175"/>
              <p:cNvSpPr>
                <a:spLocks noChangeShapeType="1"/>
              </p:cNvSpPr>
              <p:nvPr/>
            </p:nvSpPr>
            <p:spPr bwMode="auto">
              <a:xfrm>
                <a:off x="4478" y="2575"/>
                <a:ext cx="90" cy="1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2064" name="Line 176"/>
              <p:cNvSpPr>
                <a:spLocks noChangeShapeType="1"/>
              </p:cNvSpPr>
              <p:nvPr/>
            </p:nvSpPr>
            <p:spPr bwMode="auto">
              <a:xfrm>
                <a:off x="4568" y="2575"/>
                <a:ext cx="90" cy="6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2065" name="Line 177"/>
              <p:cNvSpPr>
                <a:spLocks noChangeShapeType="1"/>
              </p:cNvSpPr>
              <p:nvPr/>
            </p:nvSpPr>
            <p:spPr bwMode="auto">
              <a:xfrm>
                <a:off x="4658" y="2581"/>
                <a:ext cx="84" cy="1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2066" name="Line 178"/>
              <p:cNvSpPr>
                <a:spLocks noChangeShapeType="1"/>
              </p:cNvSpPr>
              <p:nvPr/>
            </p:nvSpPr>
            <p:spPr bwMode="auto">
              <a:xfrm>
                <a:off x="4742" y="2581"/>
                <a:ext cx="90" cy="1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2067" name="Line 179"/>
              <p:cNvSpPr>
                <a:spLocks noChangeShapeType="1"/>
              </p:cNvSpPr>
              <p:nvPr/>
            </p:nvSpPr>
            <p:spPr bwMode="auto">
              <a:xfrm>
                <a:off x="4832" y="2581"/>
                <a:ext cx="90" cy="6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2068" name="Line 180"/>
              <p:cNvSpPr>
                <a:spLocks noChangeShapeType="1"/>
              </p:cNvSpPr>
              <p:nvPr/>
            </p:nvSpPr>
            <p:spPr bwMode="auto">
              <a:xfrm>
                <a:off x="4922" y="2587"/>
                <a:ext cx="90" cy="1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2069" name="Line 181"/>
              <p:cNvSpPr>
                <a:spLocks noChangeShapeType="1"/>
              </p:cNvSpPr>
              <p:nvPr/>
            </p:nvSpPr>
            <p:spPr bwMode="auto">
              <a:xfrm>
                <a:off x="943" y="2587"/>
                <a:ext cx="90" cy="1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2070" name="Line 182"/>
              <p:cNvSpPr>
                <a:spLocks noChangeShapeType="1"/>
              </p:cNvSpPr>
              <p:nvPr/>
            </p:nvSpPr>
            <p:spPr bwMode="auto">
              <a:xfrm>
                <a:off x="1033" y="2587"/>
                <a:ext cx="90" cy="1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2071" name="Line 183"/>
              <p:cNvSpPr>
                <a:spLocks noChangeShapeType="1"/>
              </p:cNvSpPr>
              <p:nvPr/>
            </p:nvSpPr>
            <p:spPr bwMode="auto">
              <a:xfrm>
                <a:off x="1123" y="2587"/>
                <a:ext cx="84" cy="1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2072" name="Line 184"/>
              <p:cNvSpPr>
                <a:spLocks noChangeShapeType="1"/>
              </p:cNvSpPr>
              <p:nvPr/>
            </p:nvSpPr>
            <p:spPr bwMode="auto">
              <a:xfrm>
                <a:off x="3596" y="2509"/>
                <a:ext cx="90" cy="1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2073" name="Line 185"/>
              <p:cNvSpPr>
                <a:spLocks noChangeShapeType="1"/>
              </p:cNvSpPr>
              <p:nvPr/>
            </p:nvSpPr>
            <p:spPr bwMode="auto">
              <a:xfrm>
                <a:off x="3686" y="2521"/>
                <a:ext cx="84" cy="6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2074" name="Line 186"/>
              <p:cNvSpPr>
                <a:spLocks noChangeShapeType="1"/>
              </p:cNvSpPr>
              <p:nvPr/>
            </p:nvSpPr>
            <p:spPr bwMode="auto">
              <a:xfrm>
                <a:off x="3770" y="2527"/>
                <a:ext cx="90" cy="1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2075" name="Line 187"/>
              <p:cNvSpPr>
                <a:spLocks noChangeShapeType="1"/>
              </p:cNvSpPr>
              <p:nvPr/>
            </p:nvSpPr>
            <p:spPr bwMode="auto">
              <a:xfrm>
                <a:off x="3860" y="2539"/>
                <a:ext cx="90" cy="6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2076" name="Line 188"/>
              <p:cNvSpPr>
                <a:spLocks noChangeShapeType="1"/>
              </p:cNvSpPr>
              <p:nvPr/>
            </p:nvSpPr>
            <p:spPr bwMode="auto">
              <a:xfrm>
                <a:off x="3950" y="2545"/>
                <a:ext cx="90" cy="6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2077" name="Line 189"/>
              <p:cNvSpPr>
                <a:spLocks noChangeShapeType="1"/>
              </p:cNvSpPr>
              <p:nvPr/>
            </p:nvSpPr>
            <p:spPr bwMode="auto">
              <a:xfrm>
                <a:off x="4040" y="2551"/>
                <a:ext cx="84" cy="6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2078" name="Line 190"/>
              <p:cNvSpPr>
                <a:spLocks noChangeShapeType="1"/>
              </p:cNvSpPr>
              <p:nvPr/>
            </p:nvSpPr>
            <p:spPr bwMode="auto">
              <a:xfrm>
                <a:off x="4124" y="2557"/>
                <a:ext cx="90" cy="6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2079" name="Line 191"/>
              <p:cNvSpPr>
                <a:spLocks noChangeShapeType="1"/>
              </p:cNvSpPr>
              <p:nvPr/>
            </p:nvSpPr>
            <p:spPr bwMode="auto">
              <a:xfrm>
                <a:off x="4214" y="2563"/>
                <a:ext cx="90" cy="6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2080" name="Line 192"/>
              <p:cNvSpPr>
                <a:spLocks noChangeShapeType="1"/>
              </p:cNvSpPr>
              <p:nvPr/>
            </p:nvSpPr>
            <p:spPr bwMode="auto">
              <a:xfrm>
                <a:off x="4304" y="2569"/>
                <a:ext cx="90" cy="1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2081" name="Line 193"/>
              <p:cNvSpPr>
                <a:spLocks noChangeShapeType="1"/>
              </p:cNvSpPr>
              <p:nvPr/>
            </p:nvSpPr>
            <p:spPr bwMode="auto">
              <a:xfrm>
                <a:off x="4394" y="2569"/>
                <a:ext cx="84" cy="6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2082" name="Line 194"/>
              <p:cNvSpPr>
                <a:spLocks noChangeShapeType="1"/>
              </p:cNvSpPr>
              <p:nvPr/>
            </p:nvSpPr>
            <p:spPr bwMode="auto">
              <a:xfrm>
                <a:off x="4478" y="2575"/>
                <a:ext cx="90" cy="1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2083" name="Line 195"/>
              <p:cNvSpPr>
                <a:spLocks noChangeShapeType="1"/>
              </p:cNvSpPr>
              <p:nvPr/>
            </p:nvSpPr>
            <p:spPr bwMode="auto">
              <a:xfrm>
                <a:off x="4568" y="2575"/>
                <a:ext cx="90" cy="6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2084" name="Line 196"/>
              <p:cNvSpPr>
                <a:spLocks noChangeShapeType="1"/>
              </p:cNvSpPr>
              <p:nvPr/>
            </p:nvSpPr>
            <p:spPr bwMode="auto">
              <a:xfrm>
                <a:off x="4658" y="2581"/>
                <a:ext cx="84" cy="1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2085" name="Line 197"/>
              <p:cNvSpPr>
                <a:spLocks noChangeShapeType="1"/>
              </p:cNvSpPr>
              <p:nvPr/>
            </p:nvSpPr>
            <p:spPr bwMode="auto">
              <a:xfrm>
                <a:off x="4742" y="2581"/>
                <a:ext cx="90" cy="1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2086" name="Line 198"/>
              <p:cNvSpPr>
                <a:spLocks noChangeShapeType="1"/>
              </p:cNvSpPr>
              <p:nvPr/>
            </p:nvSpPr>
            <p:spPr bwMode="auto">
              <a:xfrm>
                <a:off x="4832" y="2581"/>
                <a:ext cx="90" cy="6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2087" name="Line 199"/>
              <p:cNvSpPr>
                <a:spLocks noChangeShapeType="1"/>
              </p:cNvSpPr>
              <p:nvPr/>
            </p:nvSpPr>
            <p:spPr bwMode="auto">
              <a:xfrm>
                <a:off x="4922" y="2587"/>
                <a:ext cx="90" cy="1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2088" name="Line 200"/>
              <p:cNvSpPr>
                <a:spLocks noChangeShapeType="1"/>
              </p:cNvSpPr>
              <p:nvPr/>
            </p:nvSpPr>
            <p:spPr bwMode="auto">
              <a:xfrm flipV="1">
                <a:off x="1376" y="1848"/>
                <a:ext cx="90" cy="1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</p:grpSp>
      </p:grpSp>
      <p:grpSp>
        <p:nvGrpSpPr>
          <p:cNvPr id="14" name="Group 201"/>
          <p:cNvGrpSpPr>
            <a:grpSpLocks/>
          </p:cNvGrpSpPr>
          <p:nvPr/>
        </p:nvGrpSpPr>
        <p:grpSpPr bwMode="auto">
          <a:xfrm>
            <a:off x="1183923" y="2627314"/>
            <a:ext cx="5427133" cy="2890837"/>
            <a:chOff x="746" y="1655"/>
            <a:chExt cx="3418" cy="1821"/>
          </a:xfrm>
        </p:grpSpPr>
        <p:sp>
          <p:nvSpPr>
            <p:cNvPr id="422090" name="Rectangle 202"/>
            <p:cNvSpPr>
              <a:spLocks noChangeArrowheads="1"/>
            </p:cNvSpPr>
            <p:nvPr/>
          </p:nvSpPr>
          <p:spPr bwMode="auto">
            <a:xfrm>
              <a:off x="754" y="1655"/>
              <a:ext cx="391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/>
              <a:r>
                <a:rPr lang="en-US" sz="1400" b="0">
                  <a:solidFill>
                    <a:srgbClr val="FFFF66"/>
                  </a:solidFill>
                  <a:effectLst/>
                  <a:latin typeface="Arial" pitchFamily="34" charset="0"/>
                </a:rPr>
                <a:t>Normal</a:t>
              </a:r>
              <a:r>
                <a:rPr lang="en-US" sz="1400" b="0">
                  <a:solidFill>
                    <a:srgbClr val="000000"/>
                  </a:solidFill>
                  <a:effectLst/>
                  <a:latin typeface="Arial" pitchFamily="34" charset="0"/>
                </a:rPr>
                <a:t> </a:t>
              </a:r>
              <a:endParaRPr lang="en-US" sz="1400" b="0">
                <a:effectLst/>
              </a:endParaRPr>
            </a:p>
          </p:txBody>
        </p:sp>
        <p:sp>
          <p:nvSpPr>
            <p:cNvPr id="422091" name="Line 203"/>
            <p:cNvSpPr>
              <a:spLocks noChangeShapeType="1"/>
            </p:cNvSpPr>
            <p:nvPr/>
          </p:nvSpPr>
          <p:spPr bwMode="auto">
            <a:xfrm flipV="1">
              <a:off x="746" y="3458"/>
              <a:ext cx="90" cy="1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2092" name="Line 204"/>
            <p:cNvSpPr>
              <a:spLocks noChangeShapeType="1"/>
            </p:cNvSpPr>
            <p:nvPr/>
          </p:nvSpPr>
          <p:spPr bwMode="auto">
            <a:xfrm flipV="1">
              <a:off x="820" y="2558"/>
              <a:ext cx="90" cy="90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2093" name="Line 205"/>
            <p:cNvSpPr>
              <a:spLocks noChangeShapeType="1"/>
            </p:cNvSpPr>
            <p:nvPr/>
          </p:nvSpPr>
          <p:spPr bwMode="auto">
            <a:xfrm flipV="1">
              <a:off x="910" y="2072"/>
              <a:ext cx="90" cy="48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2094" name="Line 206"/>
            <p:cNvSpPr>
              <a:spLocks noChangeShapeType="1"/>
            </p:cNvSpPr>
            <p:nvPr/>
          </p:nvSpPr>
          <p:spPr bwMode="auto">
            <a:xfrm flipV="1">
              <a:off x="1000" y="1850"/>
              <a:ext cx="84" cy="222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2095" name="Line 207"/>
            <p:cNvSpPr>
              <a:spLocks noChangeShapeType="1"/>
            </p:cNvSpPr>
            <p:nvPr/>
          </p:nvSpPr>
          <p:spPr bwMode="auto">
            <a:xfrm flipV="1">
              <a:off x="1084" y="1790"/>
              <a:ext cx="90" cy="6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2096" name="Line 208"/>
            <p:cNvSpPr>
              <a:spLocks noChangeShapeType="1"/>
            </p:cNvSpPr>
            <p:nvPr/>
          </p:nvSpPr>
          <p:spPr bwMode="auto">
            <a:xfrm>
              <a:off x="1174" y="1790"/>
              <a:ext cx="90" cy="42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2097" name="Line 209"/>
            <p:cNvSpPr>
              <a:spLocks noChangeShapeType="1"/>
            </p:cNvSpPr>
            <p:nvPr/>
          </p:nvSpPr>
          <p:spPr bwMode="auto">
            <a:xfrm>
              <a:off x="1264" y="1832"/>
              <a:ext cx="90" cy="102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2098" name="Line 210"/>
            <p:cNvSpPr>
              <a:spLocks noChangeShapeType="1"/>
            </p:cNvSpPr>
            <p:nvPr/>
          </p:nvSpPr>
          <p:spPr bwMode="auto">
            <a:xfrm>
              <a:off x="1354" y="1934"/>
              <a:ext cx="84" cy="12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2099" name="Line 211"/>
            <p:cNvSpPr>
              <a:spLocks noChangeShapeType="1"/>
            </p:cNvSpPr>
            <p:nvPr/>
          </p:nvSpPr>
          <p:spPr bwMode="auto">
            <a:xfrm>
              <a:off x="1438" y="2060"/>
              <a:ext cx="90" cy="13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2100" name="Line 212"/>
            <p:cNvSpPr>
              <a:spLocks noChangeShapeType="1"/>
            </p:cNvSpPr>
            <p:nvPr/>
          </p:nvSpPr>
          <p:spPr bwMode="auto">
            <a:xfrm>
              <a:off x="1528" y="2198"/>
              <a:ext cx="90" cy="132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2101" name="Line 213"/>
            <p:cNvSpPr>
              <a:spLocks noChangeShapeType="1"/>
            </p:cNvSpPr>
            <p:nvPr/>
          </p:nvSpPr>
          <p:spPr bwMode="auto">
            <a:xfrm>
              <a:off x="1618" y="2330"/>
              <a:ext cx="90" cy="132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2102" name="Line 214"/>
            <p:cNvSpPr>
              <a:spLocks noChangeShapeType="1"/>
            </p:cNvSpPr>
            <p:nvPr/>
          </p:nvSpPr>
          <p:spPr bwMode="auto">
            <a:xfrm>
              <a:off x="1708" y="2462"/>
              <a:ext cx="84" cy="12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2103" name="Line 215"/>
            <p:cNvSpPr>
              <a:spLocks noChangeShapeType="1"/>
            </p:cNvSpPr>
            <p:nvPr/>
          </p:nvSpPr>
          <p:spPr bwMode="auto">
            <a:xfrm>
              <a:off x="1792" y="2588"/>
              <a:ext cx="90" cy="10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2104" name="Line 216"/>
            <p:cNvSpPr>
              <a:spLocks noChangeShapeType="1"/>
            </p:cNvSpPr>
            <p:nvPr/>
          </p:nvSpPr>
          <p:spPr bwMode="auto">
            <a:xfrm>
              <a:off x="1882" y="2696"/>
              <a:ext cx="90" cy="102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2105" name="Line 217"/>
            <p:cNvSpPr>
              <a:spLocks noChangeShapeType="1"/>
            </p:cNvSpPr>
            <p:nvPr/>
          </p:nvSpPr>
          <p:spPr bwMode="auto">
            <a:xfrm>
              <a:off x="1972" y="2798"/>
              <a:ext cx="84" cy="9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2106" name="Line 218"/>
            <p:cNvSpPr>
              <a:spLocks noChangeShapeType="1"/>
            </p:cNvSpPr>
            <p:nvPr/>
          </p:nvSpPr>
          <p:spPr bwMode="auto">
            <a:xfrm>
              <a:off x="2056" y="2888"/>
              <a:ext cx="90" cy="7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2107" name="Line 219"/>
            <p:cNvSpPr>
              <a:spLocks noChangeShapeType="1"/>
            </p:cNvSpPr>
            <p:nvPr/>
          </p:nvSpPr>
          <p:spPr bwMode="auto">
            <a:xfrm>
              <a:off x="2146" y="2966"/>
              <a:ext cx="90" cy="6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2108" name="Line 220"/>
            <p:cNvSpPr>
              <a:spLocks noChangeShapeType="1"/>
            </p:cNvSpPr>
            <p:nvPr/>
          </p:nvSpPr>
          <p:spPr bwMode="auto">
            <a:xfrm>
              <a:off x="2236" y="3032"/>
              <a:ext cx="90" cy="6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2109" name="Line 221"/>
            <p:cNvSpPr>
              <a:spLocks noChangeShapeType="1"/>
            </p:cNvSpPr>
            <p:nvPr/>
          </p:nvSpPr>
          <p:spPr bwMode="auto">
            <a:xfrm>
              <a:off x="2326" y="3092"/>
              <a:ext cx="84" cy="5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2110" name="Line 222"/>
            <p:cNvSpPr>
              <a:spLocks noChangeShapeType="1"/>
            </p:cNvSpPr>
            <p:nvPr/>
          </p:nvSpPr>
          <p:spPr bwMode="auto">
            <a:xfrm>
              <a:off x="2410" y="3146"/>
              <a:ext cx="90" cy="4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2111" name="Line 223"/>
            <p:cNvSpPr>
              <a:spLocks noChangeShapeType="1"/>
            </p:cNvSpPr>
            <p:nvPr/>
          </p:nvSpPr>
          <p:spPr bwMode="auto">
            <a:xfrm>
              <a:off x="2500" y="3194"/>
              <a:ext cx="91" cy="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2112" name="Line 224"/>
            <p:cNvSpPr>
              <a:spLocks noChangeShapeType="1"/>
            </p:cNvSpPr>
            <p:nvPr/>
          </p:nvSpPr>
          <p:spPr bwMode="auto">
            <a:xfrm>
              <a:off x="2591" y="3230"/>
              <a:ext cx="90" cy="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2113" name="Line 225"/>
            <p:cNvSpPr>
              <a:spLocks noChangeShapeType="1"/>
            </p:cNvSpPr>
            <p:nvPr/>
          </p:nvSpPr>
          <p:spPr bwMode="auto">
            <a:xfrm>
              <a:off x="2681" y="3266"/>
              <a:ext cx="84" cy="3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2114" name="Line 226"/>
            <p:cNvSpPr>
              <a:spLocks noChangeShapeType="1"/>
            </p:cNvSpPr>
            <p:nvPr/>
          </p:nvSpPr>
          <p:spPr bwMode="auto">
            <a:xfrm>
              <a:off x="2765" y="3296"/>
              <a:ext cx="90" cy="2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2115" name="Line 227"/>
            <p:cNvSpPr>
              <a:spLocks noChangeShapeType="1"/>
            </p:cNvSpPr>
            <p:nvPr/>
          </p:nvSpPr>
          <p:spPr bwMode="auto">
            <a:xfrm>
              <a:off x="2855" y="3320"/>
              <a:ext cx="90" cy="22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2116" name="Line 228"/>
            <p:cNvSpPr>
              <a:spLocks noChangeShapeType="1"/>
            </p:cNvSpPr>
            <p:nvPr/>
          </p:nvSpPr>
          <p:spPr bwMode="auto">
            <a:xfrm>
              <a:off x="2945" y="3344"/>
              <a:ext cx="90" cy="2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2117" name="Freeform 229"/>
            <p:cNvSpPr>
              <a:spLocks/>
            </p:cNvSpPr>
            <p:nvPr/>
          </p:nvSpPr>
          <p:spPr bwMode="auto">
            <a:xfrm>
              <a:off x="3030" y="3366"/>
              <a:ext cx="1134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00" y="78"/>
                </a:cxn>
              </a:cxnLst>
              <a:rect l="0" t="0" r="r" b="b"/>
              <a:pathLst>
                <a:path w="600" h="78">
                  <a:moveTo>
                    <a:pt x="0" y="0"/>
                  </a:moveTo>
                  <a:cubicBezTo>
                    <a:pt x="198" y="33"/>
                    <a:pt x="398" y="78"/>
                    <a:pt x="600" y="78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GB"/>
            </a:p>
          </p:txBody>
        </p:sp>
      </p:grpSp>
      <p:grpSp>
        <p:nvGrpSpPr>
          <p:cNvPr id="15" name="Group 230"/>
          <p:cNvGrpSpPr>
            <a:grpSpLocks/>
          </p:cNvGrpSpPr>
          <p:nvPr/>
        </p:nvGrpSpPr>
        <p:grpSpPr bwMode="auto">
          <a:xfrm>
            <a:off x="787400" y="3748088"/>
            <a:ext cx="7279923" cy="1778000"/>
            <a:chOff x="496" y="2361"/>
            <a:chExt cx="4586" cy="1120"/>
          </a:xfrm>
        </p:grpSpPr>
        <p:sp>
          <p:nvSpPr>
            <p:cNvPr id="422119" name="Rectangle 231"/>
            <p:cNvSpPr>
              <a:spLocks noChangeArrowheads="1"/>
            </p:cNvSpPr>
            <p:nvPr/>
          </p:nvSpPr>
          <p:spPr bwMode="auto">
            <a:xfrm>
              <a:off x="4642" y="3089"/>
              <a:ext cx="440" cy="140"/>
            </a:xfrm>
            <a:prstGeom prst="rect">
              <a:avLst/>
            </a:prstGeom>
            <a:noFill/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0">
                  <a:solidFill>
                    <a:srgbClr val="FFFF66"/>
                  </a:solidFill>
                  <a:effectLst/>
                  <a:latin typeface="Arial" pitchFamily="34" charset="0"/>
                </a:rPr>
                <a:t>Infarcted</a:t>
              </a:r>
              <a:endParaRPr lang="en-US" sz="1400" b="0">
                <a:solidFill>
                  <a:srgbClr val="FFFF66"/>
                </a:solidFill>
                <a:effectLst/>
              </a:endParaRPr>
            </a:p>
          </p:txBody>
        </p:sp>
        <p:sp>
          <p:nvSpPr>
            <p:cNvPr id="422120" name="Line 232"/>
            <p:cNvSpPr>
              <a:spLocks noChangeShapeType="1"/>
            </p:cNvSpPr>
            <p:nvPr/>
          </p:nvSpPr>
          <p:spPr bwMode="auto">
            <a:xfrm flipV="1">
              <a:off x="836" y="3243"/>
              <a:ext cx="90" cy="228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2121" name="Line 233"/>
            <p:cNvSpPr>
              <a:spLocks noChangeShapeType="1"/>
            </p:cNvSpPr>
            <p:nvPr/>
          </p:nvSpPr>
          <p:spPr bwMode="auto">
            <a:xfrm flipV="1">
              <a:off x="926" y="3045"/>
              <a:ext cx="90" cy="198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2122" name="Line 234"/>
            <p:cNvSpPr>
              <a:spLocks noChangeShapeType="1"/>
            </p:cNvSpPr>
            <p:nvPr/>
          </p:nvSpPr>
          <p:spPr bwMode="auto">
            <a:xfrm flipV="1">
              <a:off x="1016" y="2883"/>
              <a:ext cx="84" cy="162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2123" name="Line 235"/>
            <p:cNvSpPr>
              <a:spLocks noChangeShapeType="1"/>
            </p:cNvSpPr>
            <p:nvPr/>
          </p:nvSpPr>
          <p:spPr bwMode="auto">
            <a:xfrm flipV="1">
              <a:off x="1100" y="2751"/>
              <a:ext cx="90" cy="132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2124" name="Line 236"/>
            <p:cNvSpPr>
              <a:spLocks noChangeShapeType="1"/>
            </p:cNvSpPr>
            <p:nvPr/>
          </p:nvSpPr>
          <p:spPr bwMode="auto">
            <a:xfrm flipV="1">
              <a:off x="1190" y="2643"/>
              <a:ext cx="90" cy="108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2125" name="Line 237"/>
            <p:cNvSpPr>
              <a:spLocks noChangeShapeType="1"/>
            </p:cNvSpPr>
            <p:nvPr/>
          </p:nvSpPr>
          <p:spPr bwMode="auto">
            <a:xfrm flipV="1">
              <a:off x="1280" y="2559"/>
              <a:ext cx="90" cy="84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2126" name="Line 238"/>
            <p:cNvSpPr>
              <a:spLocks noChangeShapeType="1"/>
            </p:cNvSpPr>
            <p:nvPr/>
          </p:nvSpPr>
          <p:spPr bwMode="auto">
            <a:xfrm flipV="1">
              <a:off x="1370" y="2493"/>
              <a:ext cx="84" cy="6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2127" name="Line 239"/>
            <p:cNvSpPr>
              <a:spLocks noChangeShapeType="1"/>
            </p:cNvSpPr>
            <p:nvPr/>
          </p:nvSpPr>
          <p:spPr bwMode="auto">
            <a:xfrm flipV="1">
              <a:off x="1454" y="2439"/>
              <a:ext cx="90" cy="54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2128" name="Line 240"/>
            <p:cNvSpPr>
              <a:spLocks noChangeShapeType="1"/>
            </p:cNvSpPr>
            <p:nvPr/>
          </p:nvSpPr>
          <p:spPr bwMode="auto">
            <a:xfrm flipV="1">
              <a:off x="1544" y="2403"/>
              <a:ext cx="90" cy="3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2129" name="Line 241"/>
            <p:cNvSpPr>
              <a:spLocks noChangeShapeType="1"/>
            </p:cNvSpPr>
            <p:nvPr/>
          </p:nvSpPr>
          <p:spPr bwMode="auto">
            <a:xfrm flipV="1">
              <a:off x="1634" y="2379"/>
              <a:ext cx="90" cy="24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2130" name="Line 242"/>
            <p:cNvSpPr>
              <a:spLocks noChangeShapeType="1"/>
            </p:cNvSpPr>
            <p:nvPr/>
          </p:nvSpPr>
          <p:spPr bwMode="auto">
            <a:xfrm flipV="1">
              <a:off x="1724" y="2367"/>
              <a:ext cx="84" cy="12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2131" name="Line 243"/>
            <p:cNvSpPr>
              <a:spLocks noChangeShapeType="1"/>
            </p:cNvSpPr>
            <p:nvPr/>
          </p:nvSpPr>
          <p:spPr bwMode="auto">
            <a:xfrm flipV="1">
              <a:off x="1808" y="2361"/>
              <a:ext cx="90" cy="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2132" name="Line 244"/>
            <p:cNvSpPr>
              <a:spLocks noChangeShapeType="1"/>
            </p:cNvSpPr>
            <p:nvPr/>
          </p:nvSpPr>
          <p:spPr bwMode="auto">
            <a:xfrm>
              <a:off x="1898" y="2361"/>
              <a:ext cx="90" cy="1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2133" name="Line 245"/>
            <p:cNvSpPr>
              <a:spLocks noChangeShapeType="1"/>
            </p:cNvSpPr>
            <p:nvPr/>
          </p:nvSpPr>
          <p:spPr bwMode="auto">
            <a:xfrm>
              <a:off x="1988" y="2361"/>
              <a:ext cx="84" cy="12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2134" name="Line 246"/>
            <p:cNvSpPr>
              <a:spLocks noChangeShapeType="1"/>
            </p:cNvSpPr>
            <p:nvPr/>
          </p:nvSpPr>
          <p:spPr bwMode="auto">
            <a:xfrm>
              <a:off x="2072" y="2373"/>
              <a:ext cx="90" cy="12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2135" name="Line 247"/>
            <p:cNvSpPr>
              <a:spLocks noChangeShapeType="1"/>
            </p:cNvSpPr>
            <p:nvPr/>
          </p:nvSpPr>
          <p:spPr bwMode="auto">
            <a:xfrm>
              <a:off x="2162" y="2385"/>
              <a:ext cx="90" cy="18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2136" name="Line 248"/>
            <p:cNvSpPr>
              <a:spLocks noChangeShapeType="1"/>
            </p:cNvSpPr>
            <p:nvPr/>
          </p:nvSpPr>
          <p:spPr bwMode="auto">
            <a:xfrm>
              <a:off x="2252" y="2403"/>
              <a:ext cx="90" cy="24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2137" name="Line 249"/>
            <p:cNvSpPr>
              <a:spLocks noChangeShapeType="1"/>
            </p:cNvSpPr>
            <p:nvPr/>
          </p:nvSpPr>
          <p:spPr bwMode="auto">
            <a:xfrm>
              <a:off x="2342" y="2427"/>
              <a:ext cx="84" cy="24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2138" name="Line 250"/>
            <p:cNvSpPr>
              <a:spLocks noChangeShapeType="1"/>
            </p:cNvSpPr>
            <p:nvPr/>
          </p:nvSpPr>
          <p:spPr bwMode="auto">
            <a:xfrm>
              <a:off x="2426" y="2451"/>
              <a:ext cx="90" cy="3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2139" name="Line 251"/>
            <p:cNvSpPr>
              <a:spLocks noChangeShapeType="1"/>
            </p:cNvSpPr>
            <p:nvPr/>
          </p:nvSpPr>
          <p:spPr bwMode="auto">
            <a:xfrm>
              <a:off x="2516" y="2481"/>
              <a:ext cx="91" cy="24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2140" name="Line 252"/>
            <p:cNvSpPr>
              <a:spLocks noChangeShapeType="1"/>
            </p:cNvSpPr>
            <p:nvPr/>
          </p:nvSpPr>
          <p:spPr bwMode="auto">
            <a:xfrm>
              <a:off x="2607" y="2505"/>
              <a:ext cx="90" cy="3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2141" name="Line 253"/>
            <p:cNvSpPr>
              <a:spLocks noChangeShapeType="1"/>
            </p:cNvSpPr>
            <p:nvPr/>
          </p:nvSpPr>
          <p:spPr bwMode="auto">
            <a:xfrm>
              <a:off x="2697" y="2541"/>
              <a:ext cx="77" cy="28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2142" name="Line 254"/>
            <p:cNvSpPr>
              <a:spLocks noChangeShapeType="1"/>
            </p:cNvSpPr>
            <p:nvPr/>
          </p:nvSpPr>
          <p:spPr bwMode="auto">
            <a:xfrm>
              <a:off x="2775" y="2571"/>
              <a:ext cx="90" cy="3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2143" name="Line 255"/>
            <p:cNvSpPr>
              <a:spLocks noChangeShapeType="1"/>
            </p:cNvSpPr>
            <p:nvPr/>
          </p:nvSpPr>
          <p:spPr bwMode="auto">
            <a:xfrm>
              <a:off x="2865" y="2601"/>
              <a:ext cx="90" cy="3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2144" name="Line 256"/>
            <p:cNvSpPr>
              <a:spLocks noChangeShapeType="1"/>
            </p:cNvSpPr>
            <p:nvPr/>
          </p:nvSpPr>
          <p:spPr bwMode="auto">
            <a:xfrm>
              <a:off x="2955" y="2631"/>
              <a:ext cx="90" cy="3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2145" name="Line 257"/>
            <p:cNvSpPr>
              <a:spLocks noChangeShapeType="1"/>
            </p:cNvSpPr>
            <p:nvPr/>
          </p:nvSpPr>
          <p:spPr bwMode="auto">
            <a:xfrm>
              <a:off x="3045" y="2667"/>
              <a:ext cx="84" cy="3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2146" name="Line 258"/>
            <p:cNvSpPr>
              <a:spLocks noChangeShapeType="1"/>
            </p:cNvSpPr>
            <p:nvPr/>
          </p:nvSpPr>
          <p:spPr bwMode="auto">
            <a:xfrm>
              <a:off x="3129" y="2697"/>
              <a:ext cx="90" cy="3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2147" name="Line 259"/>
            <p:cNvSpPr>
              <a:spLocks noChangeShapeType="1"/>
            </p:cNvSpPr>
            <p:nvPr/>
          </p:nvSpPr>
          <p:spPr bwMode="auto">
            <a:xfrm>
              <a:off x="3219" y="2727"/>
              <a:ext cx="90" cy="3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2148" name="Line 260"/>
            <p:cNvSpPr>
              <a:spLocks noChangeShapeType="1"/>
            </p:cNvSpPr>
            <p:nvPr/>
          </p:nvSpPr>
          <p:spPr bwMode="auto">
            <a:xfrm>
              <a:off x="3309" y="2763"/>
              <a:ext cx="84" cy="3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2149" name="Line 261"/>
            <p:cNvSpPr>
              <a:spLocks noChangeShapeType="1"/>
            </p:cNvSpPr>
            <p:nvPr/>
          </p:nvSpPr>
          <p:spPr bwMode="auto">
            <a:xfrm>
              <a:off x="3393" y="2793"/>
              <a:ext cx="90" cy="3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2150" name="Line 262"/>
            <p:cNvSpPr>
              <a:spLocks noChangeShapeType="1"/>
            </p:cNvSpPr>
            <p:nvPr/>
          </p:nvSpPr>
          <p:spPr bwMode="auto">
            <a:xfrm>
              <a:off x="3483" y="2823"/>
              <a:ext cx="90" cy="3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2151" name="Line 263"/>
            <p:cNvSpPr>
              <a:spLocks noChangeShapeType="1"/>
            </p:cNvSpPr>
            <p:nvPr/>
          </p:nvSpPr>
          <p:spPr bwMode="auto">
            <a:xfrm>
              <a:off x="3573" y="2853"/>
              <a:ext cx="90" cy="3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2152" name="Line 264"/>
            <p:cNvSpPr>
              <a:spLocks noChangeShapeType="1"/>
            </p:cNvSpPr>
            <p:nvPr/>
          </p:nvSpPr>
          <p:spPr bwMode="auto">
            <a:xfrm>
              <a:off x="3663" y="2883"/>
              <a:ext cx="84" cy="24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2153" name="Line 265"/>
            <p:cNvSpPr>
              <a:spLocks noChangeShapeType="1"/>
            </p:cNvSpPr>
            <p:nvPr/>
          </p:nvSpPr>
          <p:spPr bwMode="auto">
            <a:xfrm>
              <a:off x="3747" y="2907"/>
              <a:ext cx="90" cy="3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2154" name="Line 266"/>
            <p:cNvSpPr>
              <a:spLocks noChangeShapeType="1"/>
            </p:cNvSpPr>
            <p:nvPr/>
          </p:nvSpPr>
          <p:spPr bwMode="auto">
            <a:xfrm>
              <a:off x="3837" y="2937"/>
              <a:ext cx="90" cy="24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2155" name="Line 267"/>
            <p:cNvSpPr>
              <a:spLocks noChangeShapeType="1"/>
            </p:cNvSpPr>
            <p:nvPr/>
          </p:nvSpPr>
          <p:spPr bwMode="auto">
            <a:xfrm>
              <a:off x="3927" y="2961"/>
              <a:ext cx="90" cy="24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2156" name="Line 268"/>
            <p:cNvSpPr>
              <a:spLocks noChangeShapeType="1"/>
            </p:cNvSpPr>
            <p:nvPr/>
          </p:nvSpPr>
          <p:spPr bwMode="auto">
            <a:xfrm>
              <a:off x="4017" y="2985"/>
              <a:ext cx="84" cy="24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2157" name="Line 269"/>
            <p:cNvSpPr>
              <a:spLocks noChangeShapeType="1"/>
            </p:cNvSpPr>
            <p:nvPr/>
          </p:nvSpPr>
          <p:spPr bwMode="auto">
            <a:xfrm>
              <a:off x="4101" y="3009"/>
              <a:ext cx="90" cy="24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2158" name="Line 270"/>
            <p:cNvSpPr>
              <a:spLocks noChangeShapeType="1"/>
            </p:cNvSpPr>
            <p:nvPr/>
          </p:nvSpPr>
          <p:spPr bwMode="auto">
            <a:xfrm>
              <a:off x="4191" y="3033"/>
              <a:ext cx="90" cy="24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2159" name="Line 271"/>
            <p:cNvSpPr>
              <a:spLocks noChangeShapeType="1"/>
            </p:cNvSpPr>
            <p:nvPr/>
          </p:nvSpPr>
          <p:spPr bwMode="auto">
            <a:xfrm>
              <a:off x="4281" y="3057"/>
              <a:ext cx="84" cy="18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2160" name="Line 272"/>
            <p:cNvSpPr>
              <a:spLocks noChangeShapeType="1"/>
            </p:cNvSpPr>
            <p:nvPr/>
          </p:nvSpPr>
          <p:spPr bwMode="auto">
            <a:xfrm>
              <a:off x="4365" y="3075"/>
              <a:ext cx="90" cy="24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2161" name="Line 273"/>
            <p:cNvSpPr>
              <a:spLocks noChangeShapeType="1"/>
            </p:cNvSpPr>
            <p:nvPr/>
          </p:nvSpPr>
          <p:spPr bwMode="auto">
            <a:xfrm>
              <a:off x="4455" y="3099"/>
              <a:ext cx="90" cy="18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2162" name="Line 274"/>
            <p:cNvSpPr>
              <a:spLocks noChangeShapeType="1"/>
            </p:cNvSpPr>
            <p:nvPr/>
          </p:nvSpPr>
          <p:spPr bwMode="auto">
            <a:xfrm>
              <a:off x="4545" y="3117"/>
              <a:ext cx="90" cy="18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2163" name="Line 275"/>
            <p:cNvSpPr>
              <a:spLocks noChangeShapeType="1"/>
            </p:cNvSpPr>
            <p:nvPr/>
          </p:nvSpPr>
          <p:spPr bwMode="auto">
            <a:xfrm>
              <a:off x="572" y="3480"/>
              <a:ext cx="90" cy="1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2164" name="Line 276"/>
            <p:cNvSpPr>
              <a:spLocks noChangeShapeType="1"/>
            </p:cNvSpPr>
            <p:nvPr/>
          </p:nvSpPr>
          <p:spPr bwMode="auto">
            <a:xfrm>
              <a:off x="662" y="3480"/>
              <a:ext cx="90" cy="1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2165" name="Line 277"/>
            <p:cNvSpPr>
              <a:spLocks noChangeShapeType="1"/>
            </p:cNvSpPr>
            <p:nvPr/>
          </p:nvSpPr>
          <p:spPr bwMode="auto">
            <a:xfrm>
              <a:off x="752" y="3480"/>
              <a:ext cx="84" cy="1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2166" name="Rectangle 278"/>
            <p:cNvSpPr>
              <a:spLocks noChangeArrowheads="1"/>
            </p:cNvSpPr>
            <p:nvPr/>
          </p:nvSpPr>
          <p:spPr bwMode="auto">
            <a:xfrm>
              <a:off x="496" y="3470"/>
              <a:ext cx="42" cy="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2167" name="Rectangle 279"/>
            <p:cNvSpPr>
              <a:spLocks noChangeArrowheads="1"/>
            </p:cNvSpPr>
            <p:nvPr/>
          </p:nvSpPr>
          <p:spPr bwMode="auto">
            <a:xfrm>
              <a:off x="548" y="3471"/>
              <a:ext cx="12" cy="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2168" name="Rectangle 280"/>
            <p:cNvSpPr>
              <a:spLocks noChangeArrowheads="1"/>
            </p:cNvSpPr>
            <p:nvPr/>
          </p:nvSpPr>
          <p:spPr bwMode="auto">
            <a:xfrm>
              <a:off x="572" y="3471"/>
              <a:ext cx="42" cy="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2169" name="Rectangle 281"/>
            <p:cNvSpPr>
              <a:spLocks noChangeArrowheads="1"/>
            </p:cNvSpPr>
            <p:nvPr/>
          </p:nvSpPr>
          <p:spPr bwMode="auto">
            <a:xfrm>
              <a:off x="638" y="3471"/>
              <a:ext cx="12" cy="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2170" name="Rectangle 282"/>
            <p:cNvSpPr>
              <a:spLocks noChangeArrowheads="1"/>
            </p:cNvSpPr>
            <p:nvPr/>
          </p:nvSpPr>
          <p:spPr bwMode="auto">
            <a:xfrm>
              <a:off x="662" y="3471"/>
              <a:ext cx="42" cy="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2171" name="Rectangle 283"/>
            <p:cNvSpPr>
              <a:spLocks noChangeArrowheads="1"/>
            </p:cNvSpPr>
            <p:nvPr/>
          </p:nvSpPr>
          <p:spPr bwMode="auto">
            <a:xfrm>
              <a:off x="728" y="3471"/>
              <a:ext cx="12" cy="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2172" name="Rectangle 284"/>
            <p:cNvSpPr>
              <a:spLocks noChangeArrowheads="1"/>
            </p:cNvSpPr>
            <p:nvPr/>
          </p:nvSpPr>
          <p:spPr bwMode="auto">
            <a:xfrm>
              <a:off x="752" y="3471"/>
              <a:ext cx="42" cy="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2173" name="Rectangle 285"/>
            <p:cNvSpPr>
              <a:spLocks noChangeArrowheads="1"/>
            </p:cNvSpPr>
            <p:nvPr/>
          </p:nvSpPr>
          <p:spPr bwMode="auto">
            <a:xfrm>
              <a:off x="818" y="3471"/>
              <a:ext cx="12" cy="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2174" name="Freeform 286"/>
            <p:cNvSpPr>
              <a:spLocks/>
            </p:cNvSpPr>
            <p:nvPr/>
          </p:nvSpPr>
          <p:spPr bwMode="auto">
            <a:xfrm>
              <a:off x="836" y="3429"/>
              <a:ext cx="18" cy="4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2" y="0"/>
                </a:cxn>
                <a:cxn ang="0">
                  <a:pos x="18" y="6"/>
                </a:cxn>
                <a:cxn ang="0">
                  <a:pos x="6" y="48"/>
                </a:cxn>
                <a:cxn ang="0">
                  <a:pos x="0" y="42"/>
                </a:cxn>
              </a:cxnLst>
              <a:rect l="0" t="0" r="r" b="b"/>
              <a:pathLst>
                <a:path w="18" h="48">
                  <a:moveTo>
                    <a:pt x="0" y="42"/>
                  </a:moveTo>
                  <a:lnTo>
                    <a:pt x="12" y="0"/>
                  </a:lnTo>
                  <a:lnTo>
                    <a:pt x="18" y="6"/>
                  </a:lnTo>
                  <a:lnTo>
                    <a:pt x="6" y="4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2175" name="Rectangle 287"/>
            <p:cNvSpPr>
              <a:spLocks noChangeArrowheads="1"/>
            </p:cNvSpPr>
            <p:nvPr/>
          </p:nvSpPr>
          <p:spPr bwMode="auto">
            <a:xfrm>
              <a:off x="854" y="3399"/>
              <a:ext cx="6" cy="1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2176" name="Rectangle 288"/>
            <p:cNvSpPr>
              <a:spLocks noChangeArrowheads="1"/>
            </p:cNvSpPr>
            <p:nvPr/>
          </p:nvSpPr>
          <p:spPr bwMode="auto">
            <a:xfrm>
              <a:off x="892" y="3297"/>
              <a:ext cx="6" cy="1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22177" name="Text Box 289"/>
          <p:cNvSpPr txBox="1">
            <a:spLocks noChangeArrowheads="1"/>
          </p:cNvSpPr>
          <p:nvPr/>
        </p:nvSpPr>
        <p:spPr bwMode="auto">
          <a:xfrm>
            <a:off x="1375834" y="233364"/>
            <a:ext cx="7336366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3200" b="0">
                <a:solidFill>
                  <a:srgbClr val="FFFF00"/>
                </a:solidFill>
                <a:effectLst/>
              </a:rPr>
              <a:t>Kinetics of gadolinium: 3 time periods</a:t>
            </a:r>
            <a:endParaRPr lang="en-US" sz="3200" b="0">
              <a:solidFill>
                <a:srgbClr val="FFFF00"/>
              </a:solidFill>
              <a:effectLst/>
            </a:endParaRPr>
          </a:p>
        </p:txBody>
      </p:sp>
      <p:sp>
        <p:nvSpPr>
          <p:cNvPr id="422178" name="Text Box 290"/>
          <p:cNvSpPr txBox="1">
            <a:spLocks noChangeArrowheads="1"/>
          </p:cNvSpPr>
          <p:nvPr/>
        </p:nvSpPr>
        <p:spPr bwMode="auto">
          <a:xfrm>
            <a:off x="7093656" y="1524001"/>
            <a:ext cx="1618544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800">
                <a:solidFill>
                  <a:srgbClr val="FF3300"/>
                </a:solidFill>
                <a:effectLst/>
              </a:rPr>
              <a:t>1:</a:t>
            </a:r>
            <a:r>
              <a:rPr lang="en-GB" sz="1800">
                <a:solidFill>
                  <a:srgbClr val="FFFF00"/>
                </a:solidFill>
                <a:effectLst/>
              </a:rPr>
              <a:t>First pass</a:t>
            </a:r>
          </a:p>
          <a:p>
            <a:pPr algn="l">
              <a:spcBef>
                <a:spcPct val="50000"/>
              </a:spcBef>
            </a:pPr>
            <a:r>
              <a:rPr lang="en-GB" sz="1800">
                <a:solidFill>
                  <a:srgbClr val="FF3300"/>
                </a:solidFill>
                <a:effectLst/>
              </a:rPr>
              <a:t>2:</a:t>
            </a:r>
            <a:r>
              <a:rPr lang="en-GB" sz="1800">
                <a:solidFill>
                  <a:srgbClr val="FFFF00"/>
                </a:solidFill>
                <a:effectLst/>
              </a:rPr>
              <a:t> Early</a:t>
            </a:r>
          </a:p>
          <a:p>
            <a:pPr algn="l">
              <a:spcBef>
                <a:spcPct val="50000"/>
              </a:spcBef>
            </a:pPr>
            <a:r>
              <a:rPr lang="en-GB" sz="1800">
                <a:solidFill>
                  <a:srgbClr val="FF3300"/>
                </a:solidFill>
                <a:effectLst/>
              </a:rPr>
              <a:t>3:</a:t>
            </a:r>
            <a:r>
              <a:rPr lang="en-GB" sz="1800">
                <a:solidFill>
                  <a:srgbClr val="FFFF00"/>
                </a:solidFill>
                <a:effectLst/>
              </a:rPr>
              <a:t> Late</a:t>
            </a:r>
            <a:endParaRPr lang="en-US" sz="1800">
              <a:solidFill>
                <a:srgbClr val="FF3300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7030A0"/>
                </a:solidFill>
              </a:rPr>
              <a:t>Basic Principles</a:t>
            </a:r>
          </a:p>
          <a:p>
            <a:r>
              <a:rPr lang="en-GB" dirty="0" smtClean="0"/>
              <a:t>Physics</a:t>
            </a:r>
          </a:p>
          <a:p>
            <a:r>
              <a:rPr lang="en-GB" dirty="0" smtClean="0"/>
              <a:t>Hardware</a:t>
            </a:r>
          </a:p>
          <a:p>
            <a:r>
              <a:rPr lang="en-GB" dirty="0" smtClean="0"/>
              <a:t>Range of sequences</a:t>
            </a:r>
          </a:p>
          <a:p>
            <a:r>
              <a:rPr lang="en-GB" dirty="0" smtClean="0"/>
              <a:t>Applications</a:t>
            </a:r>
          </a:p>
          <a:p>
            <a:r>
              <a:rPr lang="en-GB" dirty="0" smtClean="0"/>
              <a:t>Pitfalls</a:t>
            </a:r>
          </a:p>
          <a:p>
            <a:r>
              <a:rPr lang="en-GB" dirty="0" smtClean="0"/>
              <a:t>Safety concerns –devices/ contrast agents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Viability - Transmural MI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81238" y="6159500"/>
            <a:ext cx="4676775" cy="401638"/>
            <a:chOff x="1617" y="3880"/>
            <a:chExt cx="3314" cy="253"/>
          </a:xfrm>
        </p:grpSpPr>
        <p:sp>
          <p:nvSpPr>
            <p:cNvPr id="302084" name="Text Box 4"/>
            <p:cNvSpPr txBox="1">
              <a:spLocks noChangeArrowheads="1"/>
            </p:cNvSpPr>
            <p:nvPr/>
          </p:nvSpPr>
          <p:spPr bwMode="auto">
            <a:xfrm>
              <a:off x="1617" y="3883"/>
              <a:ext cx="3314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defTabSz="762000" eaLnBrk="0" hangingPunct="0">
                <a:spcBef>
                  <a:spcPct val="50000"/>
                </a:spcBef>
              </a:pPr>
              <a:r>
                <a:rPr lang="en-GB" sz="2000">
                  <a:solidFill>
                    <a:srgbClr val="FFFF00"/>
                  </a:solidFill>
                  <a:latin typeface="Technical" pitchFamily="66" charset="0"/>
                </a:rPr>
                <a:t>Kim R, Judd R.  Northwestern University, Chicago</a:t>
              </a:r>
              <a:endParaRPr lang="en-GB" sz="2800">
                <a:solidFill>
                  <a:srgbClr val="FFFF00"/>
                </a:solidFill>
                <a:latin typeface="Technical" pitchFamily="66" charset="0"/>
              </a:endParaRPr>
            </a:p>
          </p:txBody>
        </p:sp>
        <p:sp>
          <p:nvSpPr>
            <p:cNvPr id="302085" name="Line 5"/>
            <p:cNvSpPr>
              <a:spLocks noChangeShapeType="1"/>
            </p:cNvSpPr>
            <p:nvPr/>
          </p:nvSpPr>
          <p:spPr bwMode="auto">
            <a:xfrm>
              <a:off x="1648" y="3880"/>
              <a:ext cx="320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302086" name="Picture 6" descr="dombraus_LA_Viab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894" t="12766" r="36169" b="27660"/>
          <a:stretch>
            <a:fillRect/>
          </a:stretch>
        </p:blipFill>
        <p:spPr bwMode="auto">
          <a:xfrm>
            <a:off x="4767263" y="1454150"/>
            <a:ext cx="2973387" cy="4276725"/>
          </a:xfrm>
          <a:prstGeom prst="rect">
            <a:avLst/>
          </a:prstGeom>
          <a:noFill/>
        </p:spPr>
      </p:pic>
      <p:pic>
        <p:nvPicPr>
          <p:cNvPr id="302087" name="Viability VLA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854200" y="1455738"/>
            <a:ext cx="2865438" cy="4270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0" fill="hold"/>
                                        <p:tgtEl>
                                          <p:spTgt spid="3020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0208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20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020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2087"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Viability</a:t>
            </a:r>
          </a:p>
        </p:txBody>
      </p:sp>
      <p:pic>
        <p:nvPicPr>
          <p:cNvPr id="303107" name="Picture 3" descr="smith_SA_Viab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500" t="22501" r="20000" b="30000"/>
          <a:stretch>
            <a:fillRect/>
          </a:stretch>
        </p:blipFill>
        <p:spPr bwMode="auto">
          <a:xfrm>
            <a:off x="4578350" y="1630363"/>
            <a:ext cx="3127375" cy="3517900"/>
          </a:xfrm>
          <a:prstGeom prst="rect">
            <a:avLst/>
          </a:prstGeom>
          <a:noFill/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81238" y="6159500"/>
            <a:ext cx="4676775" cy="401638"/>
            <a:chOff x="1617" y="3880"/>
            <a:chExt cx="3314" cy="253"/>
          </a:xfrm>
        </p:grpSpPr>
        <p:sp>
          <p:nvSpPr>
            <p:cNvPr id="303109" name="Text Box 5"/>
            <p:cNvSpPr txBox="1">
              <a:spLocks noChangeArrowheads="1"/>
            </p:cNvSpPr>
            <p:nvPr/>
          </p:nvSpPr>
          <p:spPr bwMode="auto">
            <a:xfrm>
              <a:off x="1617" y="3883"/>
              <a:ext cx="3314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defTabSz="762000" eaLnBrk="0" hangingPunct="0">
                <a:spcBef>
                  <a:spcPct val="50000"/>
                </a:spcBef>
              </a:pPr>
              <a:r>
                <a:rPr lang="en-GB" sz="2000">
                  <a:solidFill>
                    <a:srgbClr val="FFFF00"/>
                  </a:solidFill>
                  <a:latin typeface="Technical" pitchFamily="66" charset="0"/>
                </a:rPr>
                <a:t>Kim R, Judd R.  Northwestern University, Chicago</a:t>
              </a:r>
              <a:endParaRPr lang="en-GB" sz="2800">
                <a:solidFill>
                  <a:srgbClr val="FFFF00"/>
                </a:solidFill>
                <a:latin typeface="Technical" pitchFamily="66" charset="0"/>
              </a:endParaRPr>
            </a:p>
          </p:txBody>
        </p:sp>
        <p:sp>
          <p:nvSpPr>
            <p:cNvPr id="303110" name="Line 6"/>
            <p:cNvSpPr>
              <a:spLocks noChangeShapeType="1"/>
            </p:cNvSpPr>
            <p:nvPr/>
          </p:nvSpPr>
          <p:spPr bwMode="auto">
            <a:xfrm>
              <a:off x="1648" y="3880"/>
              <a:ext cx="320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303111" name="Viability Gd 1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522413" y="1639888"/>
            <a:ext cx="2981325" cy="35067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" fill="hold"/>
                                        <p:tgtEl>
                                          <p:spTgt spid="3031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031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3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031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3111"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Basic Principles</a:t>
            </a:r>
          </a:p>
          <a:p>
            <a:r>
              <a:rPr lang="en-GB" dirty="0" smtClean="0"/>
              <a:t>Physics</a:t>
            </a:r>
          </a:p>
          <a:p>
            <a:r>
              <a:rPr lang="en-GB" dirty="0" smtClean="0"/>
              <a:t>Hardware</a:t>
            </a:r>
          </a:p>
          <a:p>
            <a:r>
              <a:rPr lang="en-GB" dirty="0" smtClean="0"/>
              <a:t>Range of sequences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Applications</a:t>
            </a:r>
          </a:p>
          <a:p>
            <a:r>
              <a:rPr lang="en-GB" dirty="0" smtClean="0"/>
              <a:t>Pitfalls</a:t>
            </a:r>
          </a:p>
          <a:p>
            <a:r>
              <a:rPr lang="en-GB" dirty="0" smtClean="0"/>
              <a:t>Safety concerns –devices/ contrast agents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CMR - Applications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Function</a:t>
            </a:r>
          </a:p>
          <a:p>
            <a:r>
              <a:rPr lang="en-GB" dirty="0"/>
              <a:t>Anatomy</a:t>
            </a:r>
          </a:p>
          <a:p>
            <a:r>
              <a:rPr lang="en-GB" dirty="0"/>
              <a:t>Perfusion</a:t>
            </a:r>
          </a:p>
          <a:p>
            <a:r>
              <a:rPr lang="en-GB" dirty="0"/>
              <a:t>Flow</a:t>
            </a:r>
          </a:p>
          <a:p>
            <a:r>
              <a:rPr lang="en-GB" dirty="0"/>
              <a:t>Viability</a:t>
            </a:r>
          </a:p>
          <a:p>
            <a:r>
              <a:rPr lang="en-GB" dirty="0"/>
              <a:t>Angiography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CMR Quantification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032000" y="1219200"/>
            <a:ext cx="5145088" cy="5419725"/>
            <a:chOff x="1440" y="768"/>
            <a:chExt cx="3646" cy="3414"/>
          </a:xfrm>
        </p:grpSpPr>
        <p:graphicFrame>
          <p:nvGraphicFramePr>
            <p:cNvPr id="277508" name="Object 4"/>
            <p:cNvGraphicFramePr>
              <a:graphicFrameLocks noChangeAspect="1"/>
            </p:cNvGraphicFramePr>
            <p:nvPr/>
          </p:nvGraphicFramePr>
          <p:xfrm>
            <a:off x="1440" y="768"/>
            <a:ext cx="3607" cy="3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9" name="Drawing" r:id="rId3" imgW="6952708" imgH="6848085" progId="">
                    <p:embed/>
                  </p:oleObj>
                </mc:Choice>
                <mc:Fallback>
                  <p:oleObj name="Drawing" r:id="rId3" imgW="6952708" imgH="6848085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768"/>
                          <a:ext cx="3607" cy="3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5"/>
            <p:cNvGrpSpPr>
              <a:grpSpLocks/>
            </p:cNvGrpSpPr>
            <p:nvPr/>
          </p:nvGrpSpPr>
          <p:grpSpPr bwMode="auto">
            <a:xfrm rot="162512">
              <a:off x="1598" y="1221"/>
              <a:ext cx="3229" cy="1373"/>
              <a:chOff x="1728" y="1344"/>
              <a:chExt cx="2928" cy="1296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1728" y="2064"/>
                <a:ext cx="2928" cy="576"/>
                <a:chOff x="1728" y="2064"/>
                <a:chExt cx="2928" cy="576"/>
              </a:xfrm>
            </p:grpSpPr>
            <p:grpSp>
              <p:nvGrpSpPr>
                <p:cNvPr id="5" name="Group 7"/>
                <p:cNvGrpSpPr>
                  <a:grpSpLocks/>
                </p:cNvGrpSpPr>
                <p:nvPr/>
              </p:nvGrpSpPr>
              <p:grpSpPr bwMode="auto">
                <a:xfrm>
                  <a:off x="1728" y="2352"/>
                  <a:ext cx="2928" cy="288"/>
                  <a:chOff x="1728" y="2352"/>
                  <a:chExt cx="2928" cy="288"/>
                </a:xfrm>
              </p:grpSpPr>
              <p:sp>
                <p:nvSpPr>
                  <p:cNvPr id="277512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496"/>
                    <a:ext cx="2928" cy="144"/>
                  </a:xfrm>
                  <a:prstGeom prst="rect">
                    <a:avLst/>
                  </a:prstGeom>
                  <a:noFill/>
                  <a:ln w="19050">
                    <a:solidFill>
                      <a:srgbClr val="FFFF00"/>
                    </a:solidFill>
                    <a:miter lim="800000"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77513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352"/>
                    <a:ext cx="2928" cy="144"/>
                  </a:xfrm>
                  <a:prstGeom prst="rect">
                    <a:avLst/>
                  </a:prstGeom>
                  <a:noFill/>
                  <a:ln w="19050">
                    <a:solidFill>
                      <a:srgbClr val="FFFF00"/>
                    </a:solidFill>
                    <a:miter lim="800000"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6" name="Group 10"/>
                <p:cNvGrpSpPr>
                  <a:grpSpLocks/>
                </p:cNvGrpSpPr>
                <p:nvPr/>
              </p:nvGrpSpPr>
              <p:grpSpPr bwMode="auto">
                <a:xfrm>
                  <a:off x="1728" y="2064"/>
                  <a:ext cx="2928" cy="288"/>
                  <a:chOff x="1728" y="2352"/>
                  <a:chExt cx="2928" cy="288"/>
                </a:xfrm>
              </p:grpSpPr>
              <p:sp>
                <p:nvSpPr>
                  <p:cNvPr id="277515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496"/>
                    <a:ext cx="2928" cy="144"/>
                  </a:xfrm>
                  <a:prstGeom prst="rect">
                    <a:avLst/>
                  </a:prstGeom>
                  <a:noFill/>
                  <a:ln w="19050">
                    <a:solidFill>
                      <a:srgbClr val="FFFF00"/>
                    </a:solidFill>
                    <a:miter lim="800000"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77516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352"/>
                    <a:ext cx="2928" cy="144"/>
                  </a:xfrm>
                  <a:prstGeom prst="rect">
                    <a:avLst/>
                  </a:prstGeom>
                  <a:noFill/>
                  <a:ln w="19050">
                    <a:solidFill>
                      <a:srgbClr val="FFFF00"/>
                    </a:solidFill>
                    <a:miter lim="800000"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7" name="Group 13"/>
              <p:cNvGrpSpPr>
                <a:grpSpLocks/>
              </p:cNvGrpSpPr>
              <p:nvPr/>
            </p:nvGrpSpPr>
            <p:grpSpPr bwMode="auto">
              <a:xfrm>
                <a:off x="1728" y="1776"/>
                <a:ext cx="2928" cy="288"/>
                <a:chOff x="1728" y="2352"/>
                <a:chExt cx="2928" cy="288"/>
              </a:xfrm>
            </p:grpSpPr>
            <p:sp>
              <p:nvSpPr>
                <p:cNvPr id="277518" name="Rectangle 14"/>
                <p:cNvSpPr>
                  <a:spLocks noChangeArrowheads="1"/>
                </p:cNvSpPr>
                <p:nvPr/>
              </p:nvSpPr>
              <p:spPr bwMode="auto">
                <a:xfrm>
                  <a:off x="1728" y="2496"/>
                  <a:ext cx="2928" cy="144"/>
                </a:xfrm>
                <a:prstGeom prst="rect">
                  <a:avLst/>
                </a:prstGeom>
                <a:noFill/>
                <a:ln w="19050">
                  <a:solidFill>
                    <a:srgbClr val="FFFF0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77519" name="Rectangle 15"/>
                <p:cNvSpPr>
                  <a:spLocks noChangeArrowheads="1"/>
                </p:cNvSpPr>
                <p:nvPr/>
              </p:nvSpPr>
              <p:spPr bwMode="auto">
                <a:xfrm>
                  <a:off x="1728" y="2352"/>
                  <a:ext cx="2928" cy="144"/>
                </a:xfrm>
                <a:prstGeom prst="rect">
                  <a:avLst/>
                </a:prstGeom>
                <a:noFill/>
                <a:ln w="19050">
                  <a:solidFill>
                    <a:srgbClr val="FFFF0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277520" name="Rectangle 16"/>
              <p:cNvSpPr>
                <a:spLocks noChangeArrowheads="1"/>
              </p:cNvSpPr>
              <p:nvPr/>
            </p:nvSpPr>
            <p:spPr bwMode="auto">
              <a:xfrm>
                <a:off x="1728" y="1632"/>
                <a:ext cx="2928" cy="144"/>
              </a:xfrm>
              <a:prstGeom prst="rect">
                <a:avLst/>
              </a:prstGeom>
              <a:noFill/>
              <a:ln w="19050">
                <a:solidFill>
                  <a:srgbClr val="FFFF00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77521" name="Rectangle 17"/>
              <p:cNvSpPr>
                <a:spLocks noChangeArrowheads="1"/>
              </p:cNvSpPr>
              <p:nvPr/>
            </p:nvSpPr>
            <p:spPr bwMode="auto">
              <a:xfrm>
                <a:off x="1728" y="1488"/>
                <a:ext cx="2928" cy="144"/>
              </a:xfrm>
              <a:prstGeom prst="rect">
                <a:avLst/>
              </a:prstGeom>
              <a:noFill/>
              <a:ln w="19050">
                <a:solidFill>
                  <a:srgbClr val="FFFF00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77522" name="Rectangle 18"/>
              <p:cNvSpPr>
                <a:spLocks noChangeArrowheads="1"/>
              </p:cNvSpPr>
              <p:nvPr/>
            </p:nvSpPr>
            <p:spPr bwMode="auto">
              <a:xfrm>
                <a:off x="1728" y="1344"/>
                <a:ext cx="2928" cy="144"/>
              </a:xfrm>
              <a:prstGeom prst="rect">
                <a:avLst/>
              </a:prstGeom>
              <a:noFill/>
              <a:ln w="19050">
                <a:solidFill>
                  <a:srgbClr val="FFFF00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8" name="Group 19"/>
            <p:cNvGrpSpPr>
              <a:grpSpLocks/>
            </p:cNvGrpSpPr>
            <p:nvPr/>
          </p:nvGrpSpPr>
          <p:grpSpPr bwMode="auto">
            <a:xfrm rot="162512">
              <a:off x="4846" y="1230"/>
              <a:ext cx="240" cy="1479"/>
              <a:chOff x="5088" y="1200"/>
              <a:chExt cx="240" cy="1479"/>
            </a:xfrm>
          </p:grpSpPr>
          <p:sp>
            <p:nvSpPr>
              <p:cNvPr id="277524" name="Text Box 20"/>
              <p:cNvSpPr txBox="1">
                <a:spLocks noChangeArrowheads="1"/>
              </p:cNvSpPr>
              <p:nvPr/>
            </p:nvSpPr>
            <p:spPr bwMode="auto">
              <a:xfrm>
                <a:off x="5088" y="2448"/>
                <a:ext cx="24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defTabSz="762000" eaLnBrk="0" hangingPunct="0">
                  <a:spcBef>
                    <a:spcPct val="50000"/>
                  </a:spcBef>
                </a:pPr>
                <a:r>
                  <a:rPr lang="en-US" sz="1800">
                    <a:solidFill>
                      <a:srgbClr val="FFFF00"/>
                    </a:solidFill>
                    <a:latin typeface="Technical" pitchFamily="66" charset="0"/>
                  </a:rPr>
                  <a:t>1</a:t>
                </a:r>
                <a:endParaRPr lang="en-US" sz="1800">
                  <a:latin typeface="Technical" pitchFamily="66" charset="0"/>
                </a:endParaRPr>
              </a:p>
            </p:txBody>
          </p:sp>
          <p:sp>
            <p:nvSpPr>
              <p:cNvPr id="277525" name="Text Box 21"/>
              <p:cNvSpPr txBox="1">
                <a:spLocks noChangeArrowheads="1"/>
              </p:cNvSpPr>
              <p:nvPr/>
            </p:nvSpPr>
            <p:spPr bwMode="auto">
              <a:xfrm>
                <a:off x="5088" y="2292"/>
                <a:ext cx="24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defTabSz="762000" eaLnBrk="0" hangingPunct="0">
                  <a:spcBef>
                    <a:spcPct val="50000"/>
                  </a:spcBef>
                </a:pPr>
                <a:r>
                  <a:rPr lang="en-US" sz="1800">
                    <a:solidFill>
                      <a:srgbClr val="FFFF00"/>
                    </a:solidFill>
                    <a:latin typeface="Technical" pitchFamily="66" charset="0"/>
                  </a:rPr>
                  <a:t>2</a:t>
                </a:r>
                <a:endParaRPr lang="en-US" sz="1800">
                  <a:latin typeface="Technical" pitchFamily="66" charset="0"/>
                </a:endParaRPr>
              </a:p>
            </p:txBody>
          </p:sp>
          <p:sp>
            <p:nvSpPr>
              <p:cNvPr id="277526" name="Text Box 22"/>
              <p:cNvSpPr txBox="1">
                <a:spLocks noChangeArrowheads="1"/>
              </p:cNvSpPr>
              <p:nvPr/>
            </p:nvSpPr>
            <p:spPr bwMode="auto">
              <a:xfrm>
                <a:off x="5088" y="2136"/>
                <a:ext cx="24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defTabSz="762000" eaLnBrk="0" hangingPunct="0">
                  <a:spcBef>
                    <a:spcPct val="50000"/>
                  </a:spcBef>
                </a:pPr>
                <a:r>
                  <a:rPr lang="en-US" sz="1800">
                    <a:solidFill>
                      <a:srgbClr val="FFFF00"/>
                    </a:solidFill>
                    <a:latin typeface="Technical" pitchFamily="66" charset="0"/>
                  </a:rPr>
                  <a:t>3</a:t>
                </a:r>
                <a:endParaRPr lang="en-US" sz="1800">
                  <a:latin typeface="Technical" pitchFamily="66" charset="0"/>
                </a:endParaRPr>
              </a:p>
            </p:txBody>
          </p:sp>
          <p:sp>
            <p:nvSpPr>
              <p:cNvPr id="277527" name="Text Box 23"/>
              <p:cNvSpPr txBox="1">
                <a:spLocks noChangeArrowheads="1"/>
              </p:cNvSpPr>
              <p:nvPr/>
            </p:nvSpPr>
            <p:spPr bwMode="auto">
              <a:xfrm>
                <a:off x="5088" y="1980"/>
                <a:ext cx="24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defTabSz="762000" eaLnBrk="0" hangingPunct="0">
                  <a:spcBef>
                    <a:spcPct val="50000"/>
                  </a:spcBef>
                </a:pPr>
                <a:r>
                  <a:rPr lang="en-US" sz="1800">
                    <a:solidFill>
                      <a:srgbClr val="FFFF00"/>
                    </a:solidFill>
                    <a:latin typeface="Technical" pitchFamily="66" charset="0"/>
                  </a:rPr>
                  <a:t>4</a:t>
                </a:r>
                <a:endParaRPr lang="en-US" sz="1800">
                  <a:latin typeface="Technical" pitchFamily="66" charset="0"/>
                </a:endParaRPr>
              </a:p>
            </p:txBody>
          </p:sp>
          <p:sp>
            <p:nvSpPr>
              <p:cNvPr id="277528" name="Text Box 24"/>
              <p:cNvSpPr txBox="1">
                <a:spLocks noChangeArrowheads="1"/>
              </p:cNvSpPr>
              <p:nvPr/>
            </p:nvSpPr>
            <p:spPr bwMode="auto">
              <a:xfrm>
                <a:off x="5088" y="1824"/>
                <a:ext cx="24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defTabSz="762000" eaLnBrk="0" hangingPunct="0">
                  <a:spcBef>
                    <a:spcPct val="50000"/>
                  </a:spcBef>
                </a:pPr>
                <a:r>
                  <a:rPr lang="en-US" sz="1800">
                    <a:solidFill>
                      <a:srgbClr val="FFFF00"/>
                    </a:solidFill>
                    <a:latin typeface="Technical" pitchFamily="66" charset="0"/>
                  </a:rPr>
                  <a:t>5</a:t>
                </a:r>
                <a:endParaRPr lang="en-US" sz="1800">
                  <a:latin typeface="Technical" pitchFamily="66" charset="0"/>
                </a:endParaRPr>
              </a:p>
            </p:txBody>
          </p:sp>
          <p:sp>
            <p:nvSpPr>
              <p:cNvPr id="277529" name="Text Box 25"/>
              <p:cNvSpPr txBox="1">
                <a:spLocks noChangeArrowheads="1"/>
              </p:cNvSpPr>
              <p:nvPr/>
            </p:nvSpPr>
            <p:spPr bwMode="auto">
              <a:xfrm>
                <a:off x="5088" y="1668"/>
                <a:ext cx="24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defTabSz="762000" eaLnBrk="0" hangingPunct="0">
                  <a:spcBef>
                    <a:spcPct val="50000"/>
                  </a:spcBef>
                </a:pPr>
                <a:r>
                  <a:rPr lang="en-US" sz="1800">
                    <a:solidFill>
                      <a:srgbClr val="FFFF00"/>
                    </a:solidFill>
                    <a:latin typeface="Technical" pitchFamily="66" charset="0"/>
                  </a:rPr>
                  <a:t>6</a:t>
                </a:r>
                <a:endParaRPr lang="en-US" sz="1800">
                  <a:latin typeface="Technical" pitchFamily="66" charset="0"/>
                </a:endParaRPr>
              </a:p>
            </p:txBody>
          </p:sp>
          <p:sp>
            <p:nvSpPr>
              <p:cNvPr id="277530" name="Text Box 26"/>
              <p:cNvSpPr txBox="1">
                <a:spLocks noChangeArrowheads="1"/>
              </p:cNvSpPr>
              <p:nvPr/>
            </p:nvSpPr>
            <p:spPr bwMode="auto">
              <a:xfrm>
                <a:off x="5088" y="1512"/>
                <a:ext cx="24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defTabSz="762000" eaLnBrk="0" hangingPunct="0">
                  <a:spcBef>
                    <a:spcPct val="50000"/>
                  </a:spcBef>
                </a:pPr>
                <a:r>
                  <a:rPr lang="en-US" sz="1800">
                    <a:solidFill>
                      <a:srgbClr val="FFFF00"/>
                    </a:solidFill>
                    <a:latin typeface="Technical" pitchFamily="66" charset="0"/>
                  </a:rPr>
                  <a:t>7</a:t>
                </a:r>
                <a:endParaRPr lang="en-US" sz="1800">
                  <a:latin typeface="Technical" pitchFamily="66" charset="0"/>
                </a:endParaRPr>
              </a:p>
            </p:txBody>
          </p:sp>
          <p:sp>
            <p:nvSpPr>
              <p:cNvPr id="277531" name="Text Box 27"/>
              <p:cNvSpPr txBox="1">
                <a:spLocks noChangeArrowheads="1"/>
              </p:cNvSpPr>
              <p:nvPr/>
            </p:nvSpPr>
            <p:spPr bwMode="auto">
              <a:xfrm>
                <a:off x="5088" y="1356"/>
                <a:ext cx="24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defTabSz="762000" eaLnBrk="0" hangingPunct="0">
                  <a:spcBef>
                    <a:spcPct val="50000"/>
                  </a:spcBef>
                </a:pPr>
                <a:r>
                  <a:rPr lang="en-US" sz="1800">
                    <a:solidFill>
                      <a:srgbClr val="FFFF00"/>
                    </a:solidFill>
                    <a:latin typeface="Technical" pitchFamily="66" charset="0"/>
                  </a:rPr>
                  <a:t>8</a:t>
                </a:r>
                <a:endParaRPr lang="en-US" sz="1800">
                  <a:latin typeface="Technical" pitchFamily="66" charset="0"/>
                </a:endParaRPr>
              </a:p>
            </p:txBody>
          </p:sp>
          <p:sp>
            <p:nvSpPr>
              <p:cNvPr id="277532" name="Text Box 28"/>
              <p:cNvSpPr txBox="1">
                <a:spLocks noChangeArrowheads="1"/>
              </p:cNvSpPr>
              <p:nvPr/>
            </p:nvSpPr>
            <p:spPr bwMode="auto">
              <a:xfrm>
                <a:off x="5088" y="1200"/>
                <a:ext cx="24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defTabSz="762000" eaLnBrk="0" hangingPunct="0">
                  <a:spcBef>
                    <a:spcPct val="50000"/>
                  </a:spcBef>
                </a:pPr>
                <a:r>
                  <a:rPr lang="en-US" sz="1800">
                    <a:solidFill>
                      <a:srgbClr val="FFFF00"/>
                    </a:solidFill>
                    <a:latin typeface="Technical" pitchFamily="66" charset="0"/>
                  </a:rPr>
                  <a:t>9</a:t>
                </a:r>
                <a:endParaRPr lang="en-US" sz="1800">
                  <a:latin typeface="Technical" pitchFamily="66" charset="0"/>
                </a:endParaRPr>
              </a:p>
            </p:txBody>
          </p:sp>
        </p:grpSp>
        <p:sp>
          <p:nvSpPr>
            <p:cNvPr id="277533" name="Line 29"/>
            <p:cNvSpPr>
              <a:spLocks noChangeShapeType="1"/>
            </p:cNvSpPr>
            <p:nvPr/>
          </p:nvSpPr>
          <p:spPr bwMode="auto">
            <a:xfrm rot="162512" flipV="1">
              <a:off x="1537" y="1116"/>
              <a:ext cx="0" cy="1392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534" name="Text Box 30"/>
            <p:cNvSpPr txBox="1">
              <a:spLocks noChangeArrowheads="1"/>
            </p:cNvSpPr>
            <p:nvPr/>
          </p:nvSpPr>
          <p:spPr bwMode="auto">
            <a:xfrm>
              <a:off x="1440" y="2544"/>
              <a:ext cx="528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defTabSz="762000" eaLnBrk="0" hangingPunct="0">
                <a:spcBef>
                  <a:spcPct val="50000"/>
                </a:spcBef>
              </a:pPr>
              <a:r>
                <a:rPr lang="en-US">
                  <a:solidFill>
                    <a:srgbClr val="FFFF00"/>
                  </a:solidFill>
                  <a:latin typeface="Technical" pitchFamily="66" charset="0"/>
                </a:rPr>
                <a:t>Base</a:t>
              </a:r>
              <a:endParaRPr lang="en-US">
                <a:latin typeface="Technical" pitchFamily="66" charset="0"/>
              </a:endParaRPr>
            </a:p>
          </p:txBody>
        </p:sp>
        <p:sp>
          <p:nvSpPr>
            <p:cNvPr id="277535" name="Text Box 31"/>
            <p:cNvSpPr txBox="1">
              <a:spLocks noChangeArrowheads="1"/>
            </p:cNvSpPr>
            <p:nvPr/>
          </p:nvSpPr>
          <p:spPr bwMode="auto">
            <a:xfrm>
              <a:off x="1488" y="816"/>
              <a:ext cx="576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defTabSz="762000" eaLnBrk="0" hangingPunct="0">
                <a:spcBef>
                  <a:spcPct val="50000"/>
                </a:spcBef>
              </a:pPr>
              <a:r>
                <a:rPr lang="en-US">
                  <a:solidFill>
                    <a:srgbClr val="FFFF00"/>
                  </a:solidFill>
                  <a:latin typeface="Technical" pitchFamily="66" charset="0"/>
                </a:rPr>
                <a:t>Apex</a:t>
              </a:r>
              <a:endParaRPr lang="en-US">
                <a:latin typeface="Technical" pitchFamily="66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3D Assessment of Ventricular Function</a:t>
            </a:r>
            <a:endParaRPr lang="en-GB"/>
          </a:p>
        </p:txBody>
      </p:sp>
      <p:sp>
        <p:nvSpPr>
          <p:cNvPr id="278531" name="Rectangle 3"/>
          <p:cNvSpPr>
            <a:spLocks noChangeArrowheads="1"/>
          </p:cNvSpPr>
          <p:nvPr/>
        </p:nvSpPr>
        <p:spPr bwMode="auto">
          <a:xfrm>
            <a:off x="677863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defTabSz="762000"/>
            <a:endParaRPr lang="en-GB" sz="36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echnical" pitchFamily="66" charset="0"/>
            </a:endParaRPr>
          </a:p>
        </p:txBody>
      </p:sp>
      <p:graphicFrame>
        <p:nvGraphicFramePr>
          <p:cNvPr id="278532" name="Object 4"/>
          <p:cNvGraphicFramePr>
            <a:graphicFrameLocks noChangeAspect="1"/>
          </p:cNvGraphicFramePr>
          <p:nvPr/>
        </p:nvGraphicFramePr>
        <p:xfrm>
          <a:off x="3676650" y="4127500"/>
          <a:ext cx="4151313" cy="260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Document" r:id="rId5" imgW="4740120" imgH="2642400" progId="Word.Document.8">
                  <p:embed/>
                </p:oleObj>
              </mc:Choice>
              <mc:Fallback>
                <p:oleObj name="Document" r:id="rId5" imgW="4740120" imgH="2642400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6650" y="4127500"/>
                        <a:ext cx="4151313" cy="260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106488" y="1041400"/>
            <a:ext cx="7924800" cy="5778500"/>
            <a:chOff x="784" y="656"/>
            <a:chExt cx="5616" cy="3640"/>
          </a:xfrm>
        </p:grpSpPr>
        <p:pic>
          <p:nvPicPr>
            <p:cNvPr id="278534" name="Picture 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84" y="3576"/>
              <a:ext cx="720" cy="72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278535" name="Picture 7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928" y="3096"/>
              <a:ext cx="720" cy="72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278536" name="Picture 8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120" y="2568"/>
              <a:ext cx="720" cy="72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278537" name="Picture 9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408" y="2040"/>
              <a:ext cx="720" cy="72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  <p:sp>
          <p:nvSpPr>
            <p:cNvPr id="278538" name="Freeform 10"/>
            <p:cNvSpPr>
              <a:spLocks/>
            </p:cNvSpPr>
            <p:nvPr/>
          </p:nvSpPr>
          <p:spPr bwMode="auto">
            <a:xfrm>
              <a:off x="1170" y="3366"/>
              <a:ext cx="241" cy="241"/>
            </a:xfrm>
            <a:custGeom>
              <a:avLst/>
              <a:gdLst/>
              <a:ahLst/>
              <a:cxnLst>
                <a:cxn ang="0">
                  <a:pos x="91" y="6"/>
                </a:cxn>
                <a:cxn ang="0">
                  <a:pos x="64" y="18"/>
                </a:cxn>
                <a:cxn ang="0">
                  <a:pos x="13" y="63"/>
                </a:cxn>
                <a:cxn ang="0">
                  <a:pos x="31" y="177"/>
                </a:cxn>
                <a:cxn ang="0">
                  <a:pos x="55" y="210"/>
                </a:cxn>
                <a:cxn ang="0">
                  <a:pos x="88" y="228"/>
                </a:cxn>
                <a:cxn ang="0">
                  <a:pos x="142" y="240"/>
                </a:cxn>
                <a:cxn ang="0">
                  <a:pos x="178" y="228"/>
                </a:cxn>
                <a:cxn ang="0">
                  <a:pos x="196" y="222"/>
                </a:cxn>
                <a:cxn ang="0">
                  <a:pos x="205" y="213"/>
                </a:cxn>
                <a:cxn ang="0">
                  <a:pos x="214" y="210"/>
                </a:cxn>
                <a:cxn ang="0">
                  <a:pos x="229" y="192"/>
                </a:cxn>
                <a:cxn ang="0">
                  <a:pos x="241" y="165"/>
                </a:cxn>
                <a:cxn ang="0">
                  <a:pos x="208" y="39"/>
                </a:cxn>
                <a:cxn ang="0">
                  <a:pos x="187" y="33"/>
                </a:cxn>
                <a:cxn ang="0">
                  <a:pos x="154" y="6"/>
                </a:cxn>
                <a:cxn ang="0">
                  <a:pos x="136" y="0"/>
                </a:cxn>
                <a:cxn ang="0">
                  <a:pos x="91" y="6"/>
                </a:cxn>
              </a:cxnLst>
              <a:rect l="0" t="0" r="r" b="b"/>
              <a:pathLst>
                <a:path w="241" h="241">
                  <a:moveTo>
                    <a:pt x="91" y="6"/>
                  </a:moveTo>
                  <a:cubicBezTo>
                    <a:pt x="81" y="9"/>
                    <a:pt x="74" y="15"/>
                    <a:pt x="64" y="18"/>
                  </a:cubicBezTo>
                  <a:cubicBezTo>
                    <a:pt x="54" y="28"/>
                    <a:pt x="24" y="55"/>
                    <a:pt x="13" y="63"/>
                  </a:cubicBezTo>
                  <a:cubicBezTo>
                    <a:pt x="0" y="102"/>
                    <a:pt x="1" y="147"/>
                    <a:pt x="31" y="177"/>
                  </a:cubicBezTo>
                  <a:cubicBezTo>
                    <a:pt x="37" y="196"/>
                    <a:pt x="39" y="199"/>
                    <a:pt x="55" y="210"/>
                  </a:cubicBezTo>
                  <a:cubicBezTo>
                    <a:pt x="65" y="225"/>
                    <a:pt x="70" y="225"/>
                    <a:pt x="88" y="228"/>
                  </a:cubicBezTo>
                  <a:cubicBezTo>
                    <a:pt x="107" y="241"/>
                    <a:pt x="116" y="238"/>
                    <a:pt x="142" y="240"/>
                  </a:cubicBezTo>
                  <a:cubicBezTo>
                    <a:pt x="155" y="237"/>
                    <a:pt x="165" y="232"/>
                    <a:pt x="178" y="228"/>
                  </a:cubicBezTo>
                  <a:cubicBezTo>
                    <a:pt x="184" y="226"/>
                    <a:pt x="196" y="222"/>
                    <a:pt x="196" y="222"/>
                  </a:cubicBezTo>
                  <a:cubicBezTo>
                    <a:pt x="199" y="219"/>
                    <a:pt x="201" y="215"/>
                    <a:pt x="205" y="213"/>
                  </a:cubicBezTo>
                  <a:cubicBezTo>
                    <a:pt x="208" y="211"/>
                    <a:pt x="212" y="212"/>
                    <a:pt x="214" y="210"/>
                  </a:cubicBezTo>
                  <a:cubicBezTo>
                    <a:pt x="220" y="205"/>
                    <a:pt x="223" y="198"/>
                    <a:pt x="229" y="192"/>
                  </a:cubicBezTo>
                  <a:cubicBezTo>
                    <a:pt x="236" y="171"/>
                    <a:pt x="231" y="179"/>
                    <a:pt x="241" y="165"/>
                  </a:cubicBezTo>
                  <a:cubicBezTo>
                    <a:pt x="238" y="115"/>
                    <a:pt x="235" y="80"/>
                    <a:pt x="208" y="39"/>
                  </a:cubicBezTo>
                  <a:cubicBezTo>
                    <a:pt x="204" y="33"/>
                    <a:pt x="194" y="35"/>
                    <a:pt x="187" y="33"/>
                  </a:cubicBezTo>
                  <a:cubicBezTo>
                    <a:pt x="175" y="21"/>
                    <a:pt x="169" y="13"/>
                    <a:pt x="154" y="6"/>
                  </a:cubicBezTo>
                  <a:cubicBezTo>
                    <a:pt x="148" y="3"/>
                    <a:pt x="136" y="0"/>
                    <a:pt x="136" y="0"/>
                  </a:cubicBezTo>
                  <a:cubicBezTo>
                    <a:pt x="119" y="3"/>
                    <a:pt x="106" y="16"/>
                    <a:pt x="91" y="6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8539" name="Freeform 11"/>
            <p:cNvSpPr>
              <a:spLocks/>
            </p:cNvSpPr>
            <p:nvPr/>
          </p:nvSpPr>
          <p:spPr bwMode="auto">
            <a:xfrm>
              <a:off x="1231" y="3420"/>
              <a:ext cx="126" cy="135"/>
            </a:xfrm>
            <a:custGeom>
              <a:avLst/>
              <a:gdLst/>
              <a:ahLst/>
              <a:cxnLst>
                <a:cxn ang="0">
                  <a:pos x="24" y="15"/>
                </a:cxn>
                <a:cxn ang="0">
                  <a:pos x="18" y="24"/>
                </a:cxn>
                <a:cxn ang="0">
                  <a:pos x="9" y="30"/>
                </a:cxn>
                <a:cxn ang="0">
                  <a:pos x="0" y="51"/>
                </a:cxn>
                <a:cxn ang="0">
                  <a:pos x="54" y="135"/>
                </a:cxn>
                <a:cxn ang="0">
                  <a:pos x="105" y="102"/>
                </a:cxn>
                <a:cxn ang="0">
                  <a:pos x="126" y="75"/>
                </a:cxn>
                <a:cxn ang="0">
                  <a:pos x="93" y="54"/>
                </a:cxn>
                <a:cxn ang="0">
                  <a:pos x="42" y="6"/>
                </a:cxn>
                <a:cxn ang="0">
                  <a:pos x="24" y="15"/>
                </a:cxn>
              </a:cxnLst>
              <a:rect l="0" t="0" r="r" b="b"/>
              <a:pathLst>
                <a:path w="126" h="135">
                  <a:moveTo>
                    <a:pt x="24" y="15"/>
                  </a:moveTo>
                  <a:cubicBezTo>
                    <a:pt x="22" y="18"/>
                    <a:pt x="21" y="21"/>
                    <a:pt x="18" y="24"/>
                  </a:cubicBezTo>
                  <a:cubicBezTo>
                    <a:pt x="15" y="27"/>
                    <a:pt x="11" y="27"/>
                    <a:pt x="9" y="30"/>
                  </a:cubicBezTo>
                  <a:cubicBezTo>
                    <a:pt x="4" y="36"/>
                    <a:pt x="3" y="44"/>
                    <a:pt x="0" y="51"/>
                  </a:cubicBezTo>
                  <a:cubicBezTo>
                    <a:pt x="5" y="78"/>
                    <a:pt x="25" y="125"/>
                    <a:pt x="54" y="135"/>
                  </a:cubicBezTo>
                  <a:cubicBezTo>
                    <a:pt x="87" y="131"/>
                    <a:pt x="86" y="124"/>
                    <a:pt x="105" y="102"/>
                  </a:cubicBezTo>
                  <a:cubicBezTo>
                    <a:pt x="112" y="93"/>
                    <a:pt x="126" y="75"/>
                    <a:pt x="126" y="75"/>
                  </a:cubicBezTo>
                  <a:cubicBezTo>
                    <a:pt x="121" y="56"/>
                    <a:pt x="112" y="57"/>
                    <a:pt x="93" y="54"/>
                  </a:cubicBezTo>
                  <a:cubicBezTo>
                    <a:pt x="77" y="21"/>
                    <a:pt x="82" y="0"/>
                    <a:pt x="42" y="6"/>
                  </a:cubicBezTo>
                  <a:cubicBezTo>
                    <a:pt x="38" y="12"/>
                    <a:pt x="32" y="23"/>
                    <a:pt x="24" y="15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8540" name="Freeform 12"/>
            <p:cNvSpPr>
              <a:spLocks/>
            </p:cNvSpPr>
            <p:nvPr/>
          </p:nvSpPr>
          <p:spPr bwMode="auto">
            <a:xfrm>
              <a:off x="1058" y="3897"/>
              <a:ext cx="162" cy="186"/>
            </a:xfrm>
            <a:custGeom>
              <a:avLst/>
              <a:gdLst/>
              <a:ahLst/>
              <a:cxnLst>
                <a:cxn ang="0">
                  <a:pos x="41" y="9"/>
                </a:cxn>
                <a:cxn ang="0">
                  <a:pos x="5" y="69"/>
                </a:cxn>
                <a:cxn ang="0">
                  <a:pos x="23" y="138"/>
                </a:cxn>
                <a:cxn ang="0">
                  <a:pos x="59" y="180"/>
                </a:cxn>
                <a:cxn ang="0">
                  <a:pos x="77" y="186"/>
                </a:cxn>
                <a:cxn ang="0">
                  <a:pos x="128" y="174"/>
                </a:cxn>
                <a:cxn ang="0">
                  <a:pos x="152" y="147"/>
                </a:cxn>
                <a:cxn ang="0">
                  <a:pos x="158" y="129"/>
                </a:cxn>
                <a:cxn ang="0">
                  <a:pos x="161" y="120"/>
                </a:cxn>
                <a:cxn ang="0">
                  <a:pos x="134" y="21"/>
                </a:cxn>
                <a:cxn ang="0">
                  <a:pos x="107" y="9"/>
                </a:cxn>
                <a:cxn ang="0">
                  <a:pos x="89" y="3"/>
                </a:cxn>
                <a:cxn ang="0">
                  <a:pos x="41" y="9"/>
                </a:cxn>
              </a:cxnLst>
              <a:rect l="0" t="0" r="r" b="b"/>
              <a:pathLst>
                <a:path w="162" h="186">
                  <a:moveTo>
                    <a:pt x="41" y="9"/>
                  </a:moveTo>
                  <a:cubicBezTo>
                    <a:pt x="28" y="29"/>
                    <a:pt x="13" y="46"/>
                    <a:pt x="5" y="69"/>
                  </a:cubicBezTo>
                  <a:cubicBezTo>
                    <a:pt x="8" y="110"/>
                    <a:pt x="0" y="115"/>
                    <a:pt x="23" y="138"/>
                  </a:cubicBezTo>
                  <a:cubicBezTo>
                    <a:pt x="26" y="148"/>
                    <a:pt x="51" y="177"/>
                    <a:pt x="59" y="180"/>
                  </a:cubicBezTo>
                  <a:cubicBezTo>
                    <a:pt x="65" y="182"/>
                    <a:pt x="77" y="186"/>
                    <a:pt x="77" y="186"/>
                  </a:cubicBezTo>
                  <a:cubicBezTo>
                    <a:pt x="102" y="184"/>
                    <a:pt x="110" y="186"/>
                    <a:pt x="128" y="174"/>
                  </a:cubicBezTo>
                  <a:cubicBezTo>
                    <a:pt x="135" y="164"/>
                    <a:pt x="152" y="147"/>
                    <a:pt x="152" y="147"/>
                  </a:cubicBezTo>
                  <a:cubicBezTo>
                    <a:pt x="154" y="141"/>
                    <a:pt x="156" y="135"/>
                    <a:pt x="158" y="129"/>
                  </a:cubicBezTo>
                  <a:cubicBezTo>
                    <a:pt x="159" y="126"/>
                    <a:pt x="161" y="120"/>
                    <a:pt x="161" y="120"/>
                  </a:cubicBezTo>
                  <a:cubicBezTo>
                    <a:pt x="159" y="82"/>
                    <a:pt x="162" y="49"/>
                    <a:pt x="134" y="21"/>
                  </a:cubicBezTo>
                  <a:cubicBezTo>
                    <a:pt x="127" y="14"/>
                    <a:pt x="116" y="13"/>
                    <a:pt x="107" y="9"/>
                  </a:cubicBezTo>
                  <a:cubicBezTo>
                    <a:pt x="101" y="6"/>
                    <a:pt x="89" y="3"/>
                    <a:pt x="89" y="3"/>
                  </a:cubicBezTo>
                  <a:cubicBezTo>
                    <a:pt x="45" y="6"/>
                    <a:pt x="60" y="0"/>
                    <a:pt x="41" y="9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8541" name="Freeform 13"/>
            <p:cNvSpPr>
              <a:spLocks/>
            </p:cNvSpPr>
            <p:nvPr/>
          </p:nvSpPr>
          <p:spPr bwMode="auto">
            <a:xfrm>
              <a:off x="1348" y="2799"/>
              <a:ext cx="285" cy="285"/>
            </a:xfrm>
            <a:custGeom>
              <a:avLst/>
              <a:gdLst/>
              <a:ahLst/>
              <a:cxnLst>
                <a:cxn ang="0">
                  <a:pos x="78" y="6"/>
                </a:cxn>
                <a:cxn ang="0">
                  <a:pos x="15" y="72"/>
                </a:cxn>
                <a:cxn ang="0">
                  <a:pos x="9" y="90"/>
                </a:cxn>
                <a:cxn ang="0">
                  <a:pos x="6" y="102"/>
                </a:cxn>
                <a:cxn ang="0">
                  <a:pos x="0" y="120"/>
                </a:cxn>
                <a:cxn ang="0">
                  <a:pos x="66" y="261"/>
                </a:cxn>
                <a:cxn ang="0">
                  <a:pos x="141" y="285"/>
                </a:cxn>
                <a:cxn ang="0">
                  <a:pos x="198" y="273"/>
                </a:cxn>
                <a:cxn ang="0">
                  <a:pos x="231" y="252"/>
                </a:cxn>
                <a:cxn ang="0">
                  <a:pos x="258" y="216"/>
                </a:cxn>
                <a:cxn ang="0">
                  <a:pos x="270" y="171"/>
                </a:cxn>
                <a:cxn ang="0">
                  <a:pos x="279" y="150"/>
                </a:cxn>
                <a:cxn ang="0">
                  <a:pos x="285" y="132"/>
                </a:cxn>
                <a:cxn ang="0">
                  <a:pos x="249" y="54"/>
                </a:cxn>
                <a:cxn ang="0">
                  <a:pos x="207" y="21"/>
                </a:cxn>
                <a:cxn ang="0">
                  <a:pos x="117" y="0"/>
                </a:cxn>
                <a:cxn ang="0">
                  <a:pos x="78" y="6"/>
                </a:cxn>
              </a:cxnLst>
              <a:rect l="0" t="0" r="r" b="b"/>
              <a:pathLst>
                <a:path w="285" h="285">
                  <a:moveTo>
                    <a:pt x="78" y="6"/>
                  </a:moveTo>
                  <a:cubicBezTo>
                    <a:pt x="51" y="24"/>
                    <a:pt x="37" y="50"/>
                    <a:pt x="15" y="72"/>
                  </a:cubicBezTo>
                  <a:cubicBezTo>
                    <a:pt x="13" y="78"/>
                    <a:pt x="11" y="84"/>
                    <a:pt x="9" y="90"/>
                  </a:cubicBezTo>
                  <a:cubicBezTo>
                    <a:pt x="8" y="94"/>
                    <a:pt x="7" y="98"/>
                    <a:pt x="6" y="102"/>
                  </a:cubicBezTo>
                  <a:cubicBezTo>
                    <a:pt x="4" y="108"/>
                    <a:pt x="0" y="120"/>
                    <a:pt x="0" y="120"/>
                  </a:cubicBezTo>
                  <a:cubicBezTo>
                    <a:pt x="4" y="171"/>
                    <a:pt x="20" y="232"/>
                    <a:pt x="66" y="261"/>
                  </a:cubicBezTo>
                  <a:cubicBezTo>
                    <a:pt x="88" y="274"/>
                    <a:pt x="117" y="277"/>
                    <a:pt x="141" y="285"/>
                  </a:cubicBezTo>
                  <a:cubicBezTo>
                    <a:pt x="161" y="281"/>
                    <a:pt x="178" y="276"/>
                    <a:pt x="198" y="273"/>
                  </a:cubicBezTo>
                  <a:cubicBezTo>
                    <a:pt x="213" y="268"/>
                    <a:pt x="218" y="256"/>
                    <a:pt x="231" y="252"/>
                  </a:cubicBezTo>
                  <a:cubicBezTo>
                    <a:pt x="244" y="239"/>
                    <a:pt x="252" y="233"/>
                    <a:pt x="258" y="216"/>
                  </a:cubicBezTo>
                  <a:cubicBezTo>
                    <a:pt x="260" y="195"/>
                    <a:pt x="259" y="187"/>
                    <a:pt x="270" y="171"/>
                  </a:cubicBezTo>
                  <a:cubicBezTo>
                    <a:pt x="278" y="139"/>
                    <a:pt x="267" y="177"/>
                    <a:pt x="279" y="150"/>
                  </a:cubicBezTo>
                  <a:cubicBezTo>
                    <a:pt x="282" y="144"/>
                    <a:pt x="285" y="132"/>
                    <a:pt x="285" y="132"/>
                  </a:cubicBezTo>
                  <a:cubicBezTo>
                    <a:pt x="280" y="86"/>
                    <a:pt x="272" y="89"/>
                    <a:pt x="249" y="54"/>
                  </a:cubicBezTo>
                  <a:cubicBezTo>
                    <a:pt x="244" y="33"/>
                    <a:pt x="227" y="24"/>
                    <a:pt x="207" y="21"/>
                  </a:cubicBezTo>
                  <a:cubicBezTo>
                    <a:pt x="186" y="7"/>
                    <a:pt x="143" y="5"/>
                    <a:pt x="117" y="0"/>
                  </a:cubicBezTo>
                  <a:cubicBezTo>
                    <a:pt x="86" y="3"/>
                    <a:pt x="99" y="1"/>
                    <a:pt x="78" y="6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8542" name="Freeform 14"/>
            <p:cNvSpPr>
              <a:spLocks/>
            </p:cNvSpPr>
            <p:nvPr/>
          </p:nvSpPr>
          <p:spPr bwMode="auto">
            <a:xfrm>
              <a:off x="1373" y="2831"/>
              <a:ext cx="209" cy="209"/>
            </a:xfrm>
            <a:custGeom>
              <a:avLst/>
              <a:gdLst/>
              <a:ahLst/>
              <a:cxnLst>
                <a:cxn ang="0">
                  <a:pos x="77" y="16"/>
                </a:cxn>
                <a:cxn ang="0">
                  <a:pos x="47" y="22"/>
                </a:cxn>
                <a:cxn ang="0">
                  <a:pos x="23" y="67"/>
                </a:cxn>
                <a:cxn ang="0">
                  <a:pos x="14" y="85"/>
                </a:cxn>
                <a:cxn ang="0">
                  <a:pos x="8" y="103"/>
                </a:cxn>
                <a:cxn ang="0">
                  <a:pos x="26" y="163"/>
                </a:cxn>
                <a:cxn ang="0">
                  <a:pos x="95" y="196"/>
                </a:cxn>
                <a:cxn ang="0">
                  <a:pos x="146" y="202"/>
                </a:cxn>
                <a:cxn ang="0">
                  <a:pos x="194" y="148"/>
                </a:cxn>
                <a:cxn ang="0">
                  <a:pos x="209" y="103"/>
                </a:cxn>
                <a:cxn ang="0">
                  <a:pos x="164" y="97"/>
                </a:cxn>
                <a:cxn ang="0">
                  <a:pos x="182" y="40"/>
                </a:cxn>
                <a:cxn ang="0">
                  <a:pos x="179" y="25"/>
                </a:cxn>
                <a:cxn ang="0">
                  <a:pos x="119" y="13"/>
                </a:cxn>
                <a:cxn ang="0">
                  <a:pos x="77" y="16"/>
                </a:cxn>
              </a:cxnLst>
              <a:rect l="0" t="0" r="r" b="b"/>
              <a:pathLst>
                <a:path w="209" h="209">
                  <a:moveTo>
                    <a:pt x="77" y="16"/>
                  </a:moveTo>
                  <a:cubicBezTo>
                    <a:pt x="67" y="17"/>
                    <a:pt x="54" y="15"/>
                    <a:pt x="47" y="22"/>
                  </a:cubicBezTo>
                  <a:cubicBezTo>
                    <a:pt x="40" y="29"/>
                    <a:pt x="29" y="56"/>
                    <a:pt x="23" y="67"/>
                  </a:cubicBezTo>
                  <a:cubicBezTo>
                    <a:pt x="20" y="73"/>
                    <a:pt x="17" y="79"/>
                    <a:pt x="14" y="85"/>
                  </a:cubicBezTo>
                  <a:cubicBezTo>
                    <a:pt x="11" y="91"/>
                    <a:pt x="8" y="103"/>
                    <a:pt x="8" y="103"/>
                  </a:cubicBezTo>
                  <a:cubicBezTo>
                    <a:pt x="10" y="129"/>
                    <a:pt x="0" y="154"/>
                    <a:pt x="26" y="163"/>
                  </a:cubicBezTo>
                  <a:cubicBezTo>
                    <a:pt x="34" y="187"/>
                    <a:pt x="72" y="192"/>
                    <a:pt x="95" y="196"/>
                  </a:cubicBezTo>
                  <a:cubicBezTo>
                    <a:pt x="114" y="209"/>
                    <a:pt x="118" y="205"/>
                    <a:pt x="146" y="202"/>
                  </a:cubicBezTo>
                  <a:cubicBezTo>
                    <a:pt x="167" y="195"/>
                    <a:pt x="174" y="161"/>
                    <a:pt x="194" y="148"/>
                  </a:cubicBezTo>
                  <a:cubicBezTo>
                    <a:pt x="200" y="133"/>
                    <a:pt x="205" y="118"/>
                    <a:pt x="209" y="103"/>
                  </a:cubicBezTo>
                  <a:cubicBezTo>
                    <a:pt x="194" y="95"/>
                    <a:pt x="182" y="100"/>
                    <a:pt x="164" y="97"/>
                  </a:cubicBezTo>
                  <a:cubicBezTo>
                    <a:pt x="168" y="77"/>
                    <a:pt x="178" y="60"/>
                    <a:pt x="182" y="40"/>
                  </a:cubicBezTo>
                  <a:cubicBezTo>
                    <a:pt x="181" y="35"/>
                    <a:pt x="183" y="29"/>
                    <a:pt x="179" y="25"/>
                  </a:cubicBezTo>
                  <a:cubicBezTo>
                    <a:pt x="169" y="15"/>
                    <a:pt x="126" y="14"/>
                    <a:pt x="119" y="13"/>
                  </a:cubicBezTo>
                  <a:cubicBezTo>
                    <a:pt x="107" y="10"/>
                    <a:pt x="53" y="0"/>
                    <a:pt x="77" y="16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8543" name="Freeform 15"/>
            <p:cNvSpPr>
              <a:spLocks/>
            </p:cNvSpPr>
            <p:nvPr/>
          </p:nvSpPr>
          <p:spPr bwMode="auto">
            <a:xfrm>
              <a:off x="1655" y="2289"/>
              <a:ext cx="251" cy="241"/>
            </a:xfrm>
            <a:custGeom>
              <a:avLst/>
              <a:gdLst/>
              <a:ahLst/>
              <a:cxnLst>
                <a:cxn ang="0">
                  <a:pos x="80" y="12"/>
                </a:cxn>
                <a:cxn ang="0">
                  <a:pos x="56" y="48"/>
                </a:cxn>
                <a:cxn ang="0">
                  <a:pos x="23" y="60"/>
                </a:cxn>
                <a:cxn ang="0">
                  <a:pos x="8" y="105"/>
                </a:cxn>
                <a:cxn ang="0">
                  <a:pos x="53" y="216"/>
                </a:cxn>
                <a:cxn ang="0">
                  <a:pos x="89" y="222"/>
                </a:cxn>
                <a:cxn ang="0">
                  <a:pos x="125" y="240"/>
                </a:cxn>
                <a:cxn ang="0">
                  <a:pos x="188" y="237"/>
                </a:cxn>
                <a:cxn ang="0">
                  <a:pos x="191" y="228"/>
                </a:cxn>
                <a:cxn ang="0">
                  <a:pos x="203" y="210"/>
                </a:cxn>
                <a:cxn ang="0">
                  <a:pos x="239" y="183"/>
                </a:cxn>
                <a:cxn ang="0">
                  <a:pos x="221" y="120"/>
                </a:cxn>
                <a:cxn ang="0">
                  <a:pos x="194" y="63"/>
                </a:cxn>
                <a:cxn ang="0">
                  <a:pos x="113" y="0"/>
                </a:cxn>
                <a:cxn ang="0">
                  <a:pos x="89" y="3"/>
                </a:cxn>
                <a:cxn ang="0">
                  <a:pos x="80" y="12"/>
                </a:cxn>
              </a:cxnLst>
              <a:rect l="0" t="0" r="r" b="b"/>
              <a:pathLst>
                <a:path w="251" h="241">
                  <a:moveTo>
                    <a:pt x="80" y="12"/>
                  </a:moveTo>
                  <a:cubicBezTo>
                    <a:pt x="76" y="23"/>
                    <a:pt x="66" y="42"/>
                    <a:pt x="56" y="48"/>
                  </a:cubicBezTo>
                  <a:cubicBezTo>
                    <a:pt x="45" y="54"/>
                    <a:pt x="34" y="53"/>
                    <a:pt x="23" y="60"/>
                  </a:cubicBezTo>
                  <a:cubicBezTo>
                    <a:pt x="18" y="76"/>
                    <a:pt x="18" y="91"/>
                    <a:pt x="8" y="105"/>
                  </a:cubicBezTo>
                  <a:cubicBezTo>
                    <a:pt x="0" y="137"/>
                    <a:pt x="17" y="201"/>
                    <a:pt x="53" y="216"/>
                  </a:cubicBezTo>
                  <a:cubicBezTo>
                    <a:pt x="61" y="219"/>
                    <a:pt x="84" y="221"/>
                    <a:pt x="89" y="222"/>
                  </a:cubicBezTo>
                  <a:cubicBezTo>
                    <a:pt x="101" y="238"/>
                    <a:pt x="105" y="237"/>
                    <a:pt x="125" y="240"/>
                  </a:cubicBezTo>
                  <a:cubicBezTo>
                    <a:pt x="146" y="239"/>
                    <a:pt x="167" y="241"/>
                    <a:pt x="188" y="237"/>
                  </a:cubicBezTo>
                  <a:cubicBezTo>
                    <a:pt x="191" y="236"/>
                    <a:pt x="189" y="231"/>
                    <a:pt x="191" y="228"/>
                  </a:cubicBezTo>
                  <a:cubicBezTo>
                    <a:pt x="195" y="222"/>
                    <a:pt x="197" y="214"/>
                    <a:pt x="203" y="210"/>
                  </a:cubicBezTo>
                  <a:cubicBezTo>
                    <a:pt x="216" y="201"/>
                    <a:pt x="226" y="191"/>
                    <a:pt x="239" y="183"/>
                  </a:cubicBezTo>
                  <a:cubicBezTo>
                    <a:pt x="242" y="133"/>
                    <a:pt x="251" y="140"/>
                    <a:pt x="221" y="120"/>
                  </a:cubicBezTo>
                  <a:cubicBezTo>
                    <a:pt x="214" y="99"/>
                    <a:pt x="207" y="81"/>
                    <a:pt x="194" y="63"/>
                  </a:cubicBezTo>
                  <a:cubicBezTo>
                    <a:pt x="181" y="11"/>
                    <a:pt x="165" y="4"/>
                    <a:pt x="113" y="0"/>
                  </a:cubicBezTo>
                  <a:cubicBezTo>
                    <a:pt x="105" y="1"/>
                    <a:pt x="97" y="0"/>
                    <a:pt x="89" y="3"/>
                  </a:cubicBezTo>
                  <a:cubicBezTo>
                    <a:pt x="85" y="4"/>
                    <a:pt x="80" y="12"/>
                    <a:pt x="80" y="1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8544" name="Freeform 16"/>
            <p:cNvSpPr>
              <a:spLocks/>
            </p:cNvSpPr>
            <p:nvPr/>
          </p:nvSpPr>
          <p:spPr bwMode="auto">
            <a:xfrm>
              <a:off x="1612" y="2244"/>
              <a:ext cx="330" cy="321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90" y="15"/>
                </a:cxn>
                <a:cxn ang="0">
                  <a:pos x="78" y="33"/>
                </a:cxn>
                <a:cxn ang="0">
                  <a:pos x="60" y="45"/>
                </a:cxn>
                <a:cxn ang="0">
                  <a:pos x="30" y="75"/>
                </a:cxn>
                <a:cxn ang="0">
                  <a:pos x="15" y="105"/>
                </a:cxn>
                <a:cxn ang="0">
                  <a:pos x="36" y="249"/>
                </a:cxn>
                <a:cxn ang="0">
                  <a:pos x="84" y="309"/>
                </a:cxn>
                <a:cxn ang="0">
                  <a:pos x="120" y="321"/>
                </a:cxn>
                <a:cxn ang="0">
                  <a:pos x="258" y="306"/>
                </a:cxn>
                <a:cxn ang="0">
                  <a:pos x="303" y="270"/>
                </a:cxn>
                <a:cxn ang="0">
                  <a:pos x="315" y="252"/>
                </a:cxn>
                <a:cxn ang="0">
                  <a:pos x="321" y="243"/>
                </a:cxn>
                <a:cxn ang="0">
                  <a:pos x="330" y="210"/>
                </a:cxn>
                <a:cxn ang="0">
                  <a:pos x="306" y="96"/>
                </a:cxn>
                <a:cxn ang="0">
                  <a:pos x="246" y="45"/>
                </a:cxn>
                <a:cxn ang="0">
                  <a:pos x="207" y="12"/>
                </a:cxn>
                <a:cxn ang="0">
                  <a:pos x="117" y="0"/>
                </a:cxn>
              </a:cxnLst>
              <a:rect l="0" t="0" r="r" b="b"/>
              <a:pathLst>
                <a:path w="330" h="321">
                  <a:moveTo>
                    <a:pt x="117" y="0"/>
                  </a:moveTo>
                  <a:cubicBezTo>
                    <a:pt x="96" y="14"/>
                    <a:pt x="106" y="10"/>
                    <a:pt x="90" y="15"/>
                  </a:cubicBezTo>
                  <a:cubicBezTo>
                    <a:pt x="86" y="21"/>
                    <a:pt x="82" y="27"/>
                    <a:pt x="78" y="33"/>
                  </a:cubicBezTo>
                  <a:cubicBezTo>
                    <a:pt x="74" y="39"/>
                    <a:pt x="60" y="45"/>
                    <a:pt x="60" y="45"/>
                  </a:cubicBezTo>
                  <a:cubicBezTo>
                    <a:pt x="53" y="56"/>
                    <a:pt x="41" y="68"/>
                    <a:pt x="30" y="75"/>
                  </a:cubicBezTo>
                  <a:cubicBezTo>
                    <a:pt x="26" y="87"/>
                    <a:pt x="18" y="92"/>
                    <a:pt x="15" y="105"/>
                  </a:cubicBezTo>
                  <a:cubicBezTo>
                    <a:pt x="12" y="150"/>
                    <a:pt x="0" y="213"/>
                    <a:pt x="36" y="249"/>
                  </a:cubicBezTo>
                  <a:cubicBezTo>
                    <a:pt x="43" y="270"/>
                    <a:pt x="64" y="298"/>
                    <a:pt x="84" y="309"/>
                  </a:cubicBezTo>
                  <a:cubicBezTo>
                    <a:pt x="95" y="315"/>
                    <a:pt x="120" y="321"/>
                    <a:pt x="120" y="321"/>
                  </a:cubicBezTo>
                  <a:cubicBezTo>
                    <a:pt x="179" y="319"/>
                    <a:pt x="206" y="310"/>
                    <a:pt x="258" y="306"/>
                  </a:cubicBezTo>
                  <a:cubicBezTo>
                    <a:pt x="274" y="290"/>
                    <a:pt x="283" y="283"/>
                    <a:pt x="303" y="270"/>
                  </a:cubicBezTo>
                  <a:cubicBezTo>
                    <a:pt x="307" y="264"/>
                    <a:pt x="311" y="258"/>
                    <a:pt x="315" y="252"/>
                  </a:cubicBezTo>
                  <a:cubicBezTo>
                    <a:pt x="317" y="249"/>
                    <a:pt x="321" y="243"/>
                    <a:pt x="321" y="243"/>
                  </a:cubicBezTo>
                  <a:cubicBezTo>
                    <a:pt x="323" y="232"/>
                    <a:pt x="330" y="210"/>
                    <a:pt x="330" y="210"/>
                  </a:cubicBezTo>
                  <a:cubicBezTo>
                    <a:pt x="327" y="172"/>
                    <a:pt x="318" y="132"/>
                    <a:pt x="306" y="96"/>
                  </a:cubicBezTo>
                  <a:cubicBezTo>
                    <a:pt x="298" y="71"/>
                    <a:pt x="266" y="58"/>
                    <a:pt x="246" y="45"/>
                  </a:cubicBezTo>
                  <a:cubicBezTo>
                    <a:pt x="232" y="36"/>
                    <a:pt x="223" y="17"/>
                    <a:pt x="207" y="12"/>
                  </a:cubicBezTo>
                  <a:cubicBezTo>
                    <a:pt x="183" y="4"/>
                    <a:pt x="143" y="0"/>
                    <a:pt x="117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278545" name="Picture 17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696" y="1512"/>
              <a:ext cx="720" cy="72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278546" name="Picture 18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176" y="1032"/>
              <a:ext cx="720" cy="72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278547" name="Picture 19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752" y="840"/>
              <a:ext cx="720" cy="72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278548" name="Picture 20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376" y="792"/>
              <a:ext cx="720" cy="72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278549" name="Picture 21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4000" y="744"/>
              <a:ext cx="720" cy="72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278550" name="Picture 22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4624" y="696"/>
              <a:ext cx="720" cy="72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278551" name="Picture 23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5248" y="696"/>
              <a:ext cx="720" cy="72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  <p:sp>
          <p:nvSpPr>
            <p:cNvPr id="278552" name="Freeform 24"/>
            <p:cNvSpPr>
              <a:spLocks/>
            </p:cNvSpPr>
            <p:nvPr/>
          </p:nvSpPr>
          <p:spPr bwMode="auto">
            <a:xfrm>
              <a:off x="1945" y="1734"/>
              <a:ext cx="245" cy="289"/>
            </a:xfrm>
            <a:custGeom>
              <a:avLst/>
              <a:gdLst/>
              <a:ahLst/>
              <a:cxnLst>
                <a:cxn ang="0">
                  <a:pos x="93" y="16"/>
                </a:cxn>
                <a:cxn ang="0">
                  <a:pos x="69" y="34"/>
                </a:cxn>
                <a:cxn ang="0">
                  <a:pos x="49" y="56"/>
                </a:cxn>
                <a:cxn ang="0">
                  <a:pos x="37" y="62"/>
                </a:cxn>
                <a:cxn ang="0">
                  <a:pos x="19" y="88"/>
                </a:cxn>
                <a:cxn ang="0">
                  <a:pos x="3" y="134"/>
                </a:cxn>
                <a:cxn ang="0">
                  <a:pos x="11" y="184"/>
                </a:cxn>
                <a:cxn ang="0">
                  <a:pos x="25" y="228"/>
                </a:cxn>
                <a:cxn ang="0">
                  <a:pos x="67" y="236"/>
                </a:cxn>
                <a:cxn ang="0">
                  <a:pos x="79" y="240"/>
                </a:cxn>
                <a:cxn ang="0">
                  <a:pos x="93" y="256"/>
                </a:cxn>
                <a:cxn ang="0">
                  <a:pos x="105" y="260"/>
                </a:cxn>
                <a:cxn ang="0">
                  <a:pos x="123" y="276"/>
                </a:cxn>
                <a:cxn ang="0">
                  <a:pos x="175" y="272"/>
                </a:cxn>
                <a:cxn ang="0">
                  <a:pos x="205" y="262"/>
                </a:cxn>
                <a:cxn ang="0">
                  <a:pos x="223" y="248"/>
                </a:cxn>
                <a:cxn ang="0">
                  <a:pos x="229" y="244"/>
                </a:cxn>
                <a:cxn ang="0">
                  <a:pos x="245" y="204"/>
                </a:cxn>
                <a:cxn ang="0">
                  <a:pos x="233" y="96"/>
                </a:cxn>
                <a:cxn ang="0">
                  <a:pos x="217" y="60"/>
                </a:cxn>
                <a:cxn ang="0">
                  <a:pos x="135" y="12"/>
                </a:cxn>
                <a:cxn ang="0">
                  <a:pos x="93" y="16"/>
                </a:cxn>
              </a:cxnLst>
              <a:rect l="0" t="0" r="r" b="b"/>
              <a:pathLst>
                <a:path w="245" h="289">
                  <a:moveTo>
                    <a:pt x="93" y="16"/>
                  </a:moveTo>
                  <a:cubicBezTo>
                    <a:pt x="90" y="26"/>
                    <a:pt x="79" y="31"/>
                    <a:pt x="69" y="34"/>
                  </a:cubicBezTo>
                  <a:cubicBezTo>
                    <a:pt x="60" y="40"/>
                    <a:pt x="58" y="50"/>
                    <a:pt x="49" y="56"/>
                  </a:cubicBezTo>
                  <a:cubicBezTo>
                    <a:pt x="45" y="58"/>
                    <a:pt x="41" y="60"/>
                    <a:pt x="37" y="62"/>
                  </a:cubicBezTo>
                  <a:cubicBezTo>
                    <a:pt x="34" y="71"/>
                    <a:pt x="25" y="80"/>
                    <a:pt x="19" y="88"/>
                  </a:cubicBezTo>
                  <a:cubicBezTo>
                    <a:pt x="14" y="103"/>
                    <a:pt x="12" y="120"/>
                    <a:pt x="3" y="134"/>
                  </a:cubicBezTo>
                  <a:cubicBezTo>
                    <a:pt x="0" y="154"/>
                    <a:pt x="5" y="166"/>
                    <a:pt x="11" y="184"/>
                  </a:cubicBezTo>
                  <a:cubicBezTo>
                    <a:pt x="13" y="197"/>
                    <a:pt x="17" y="217"/>
                    <a:pt x="25" y="228"/>
                  </a:cubicBezTo>
                  <a:cubicBezTo>
                    <a:pt x="33" y="240"/>
                    <a:pt x="53" y="231"/>
                    <a:pt x="67" y="236"/>
                  </a:cubicBezTo>
                  <a:cubicBezTo>
                    <a:pt x="71" y="237"/>
                    <a:pt x="79" y="240"/>
                    <a:pt x="79" y="240"/>
                  </a:cubicBezTo>
                  <a:cubicBezTo>
                    <a:pt x="84" y="245"/>
                    <a:pt x="87" y="252"/>
                    <a:pt x="93" y="256"/>
                  </a:cubicBezTo>
                  <a:cubicBezTo>
                    <a:pt x="96" y="259"/>
                    <a:pt x="102" y="257"/>
                    <a:pt x="105" y="260"/>
                  </a:cubicBezTo>
                  <a:cubicBezTo>
                    <a:pt x="129" y="281"/>
                    <a:pt x="92" y="266"/>
                    <a:pt x="123" y="276"/>
                  </a:cubicBezTo>
                  <a:cubicBezTo>
                    <a:pt x="136" y="289"/>
                    <a:pt x="159" y="275"/>
                    <a:pt x="175" y="272"/>
                  </a:cubicBezTo>
                  <a:cubicBezTo>
                    <a:pt x="185" y="265"/>
                    <a:pt x="193" y="265"/>
                    <a:pt x="205" y="262"/>
                  </a:cubicBezTo>
                  <a:cubicBezTo>
                    <a:pt x="214" y="253"/>
                    <a:pt x="209" y="258"/>
                    <a:pt x="223" y="248"/>
                  </a:cubicBezTo>
                  <a:cubicBezTo>
                    <a:pt x="225" y="247"/>
                    <a:pt x="229" y="244"/>
                    <a:pt x="229" y="244"/>
                  </a:cubicBezTo>
                  <a:cubicBezTo>
                    <a:pt x="234" y="230"/>
                    <a:pt x="240" y="218"/>
                    <a:pt x="245" y="204"/>
                  </a:cubicBezTo>
                  <a:cubicBezTo>
                    <a:pt x="243" y="169"/>
                    <a:pt x="244" y="129"/>
                    <a:pt x="233" y="96"/>
                  </a:cubicBezTo>
                  <a:cubicBezTo>
                    <a:pt x="231" y="81"/>
                    <a:pt x="227" y="70"/>
                    <a:pt x="217" y="60"/>
                  </a:cubicBezTo>
                  <a:cubicBezTo>
                    <a:pt x="203" y="6"/>
                    <a:pt x="193" y="15"/>
                    <a:pt x="135" y="12"/>
                  </a:cubicBezTo>
                  <a:cubicBezTo>
                    <a:pt x="92" y="14"/>
                    <a:pt x="93" y="0"/>
                    <a:pt x="93" y="16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8553" name="Freeform 25"/>
            <p:cNvSpPr>
              <a:spLocks/>
            </p:cNvSpPr>
            <p:nvPr/>
          </p:nvSpPr>
          <p:spPr bwMode="auto">
            <a:xfrm>
              <a:off x="1904" y="1706"/>
              <a:ext cx="338" cy="354"/>
            </a:xfrm>
            <a:custGeom>
              <a:avLst/>
              <a:gdLst/>
              <a:ahLst/>
              <a:cxnLst>
                <a:cxn ang="0">
                  <a:pos x="74" y="26"/>
                </a:cxn>
                <a:cxn ang="0">
                  <a:pos x="58" y="38"/>
                </a:cxn>
                <a:cxn ang="0">
                  <a:pos x="40" y="54"/>
                </a:cxn>
                <a:cxn ang="0">
                  <a:pos x="38" y="60"/>
                </a:cxn>
                <a:cxn ang="0">
                  <a:pos x="34" y="66"/>
                </a:cxn>
                <a:cxn ang="0">
                  <a:pos x="30" y="78"/>
                </a:cxn>
                <a:cxn ang="0">
                  <a:pos x="0" y="160"/>
                </a:cxn>
                <a:cxn ang="0">
                  <a:pos x="30" y="274"/>
                </a:cxn>
                <a:cxn ang="0">
                  <a:pos x="60" y="302"/>
                </a:cxn>
                <a:cxn ang="0">
                  <a:pos x="74" y="316"/>
                </a:cxn>
                <a:cxn ang="0">
                  <a:pos x="126" y="332"/>
                </a:cxn>
                <a:cxn ang="0">
                  <a:pos x="168" y="354"/>
                </a:cxn>
                <a:cxn ang="0">
                  <a:pos x="202" y="346"/>
                </a:cxn>
                <a:cxn ang="0">
                  <a:pos x="234" y="328"/>
                </a:cxn>
                <a:cxn ang="0">
                  <a:pos x="266" y="318"/>
                </a:cxn>
                <a:cxn ang="0">
                  <a:pos x="314" y="278"/>
                </a:cxn>
                <a:cxn ang="0">
                  <a:pos x="322" y="260"/>
                </a:cxn>
                <a:cxn ang="0">
                  <a:pos x="330" y="204"/>
                </a:cxn>
                <a:cxn ang="0">
                  <a:pos x="318" y="102"/>
                </a:cxn>
                <a:cxn ang="0">
                  <a:pos x="296" y="78"/>
                </a:cxn>
                <a:cxn ang="0">
                  <a:pos x="252" y="32"/>
                </a:cxn>
                <a:cxn ang="0">
                  <a:pos x="228" y="12"/>
                </a:cxn>
                <a:cxn ang="0">
                  <a:pos x="192" y="0"/>
                </a:cxn>
                <a:cxn ang="0">
                  <a:pos x="144" y="2"/>
                </a:cxn>
                <a:cxn ang="0">
                  <a:pos x="74" y="26"/>
                </a:cxn>
              </a:cxnLst>
              <a:rect l="0" t="0" r="r" b="b"/>
              <a:pathLst>
                <a:path w="338" h="354">
                  <a:moveTo>
                    <a:pt x="74" y="26"/>
                  </a:moveTo>
                  <a:cubicBezTo>
                    <a:pt x="67" y="30"/>
                    <a:pt x="66" y="35"/>
                    <a:pt x="58" y="38"/>
                  </a:cubicBezTo>
                  <a:cubicBezTo>
                    <a:pt x="52" y="44"/>
                    <a:pt x="46" y="48"/>
                    <a:pt x="40" y="54"/>
                  </a:cubicBezTo>
                  <a:cubicBezTo>
                    <a:pt x="39" y="56"/>
                    <a:pt x="39" y="58"/>
                    <a:pt x="38" y="60"/>
                  </a:cubicBezTo>
                  <a:cubicBezTo>
                    <a:pt x="37" y="62"/>
                    <a:pt x="35" y="64"/>
                    <a:pt x="34" y="66"/>
                  </a:cubicBezTo>
                  <a:cubicBezTo>
                    <a:pt x="32" y="70"/>
                    <a:pt x="30" y="78"/>
                    <a:pt x="30" y="78"/>
                  </a:cubicBezTo>
                  <a:cubicBezTo>
                    <a:pt x="26" y="108"/>
                    <a:pt x="9" y="132"/>
                    <a:pt x="0" y="160"/>
                  </a:cubicBezTo>
                  <a:cubicBezTo>
                    <a:pt x="2" y="186"/>
                    <a:pt x="10" y="254"/>
                    <a:pt x="30" y="274"/>
                  </a:cubicBezTo>
                  <a:cubicBezTo>
                    <a:pt x="36" y="291"/>
                    <a:pt x="46" y="292"/>
                    <a:pt x="60" y="302"/>
                  </a:cubicBezTo>
                  <a:cubicBezTo>
                    <a:pt x="65" y="306"/>
                    <a:pt x="68" y="313"/>
                    <a:pt x="74" y="316"/>
                  </a:cubicBezTo>
                  <a:cubicBezTo>
                    <a:pt x="83" y="322"/>
                    <a:pt x="113" y="327"/>
                    <a:pt x="126" y="332"/>
                  </a:cubicBezTo>
                  <a:cubicBezTo>
                    <a:pt x="138" y="344"/>
                    <a:pt x="153" y="349"/>
                    <a:pt x="168" y="354"/>
                  </a:cubicBezTo>
                  <a:cubicBezTo>
                    <a:pt x="180" y="352"/>
                    <a:pt x="190" y="348"/>
                    <a:pt x="202" y="346"/>
                  </a:cubicBezTo>
                  <a:cubicBezTo>
                    <a:pt x="216" y="341"/>
                    <a:pt x="222" y="333"/>
                    <a:pt x="234" y="328"/>
                  </a:cubicBezTo>
                  <a:cubicBezTo>
                    <a:pt x="244" y="323"/>
                    <a:pt x="255" y="322"/>
                    <a:pt x="266" y="318"/>
                  </a:cubicBezTo>
                  <a:cubicBezTo>
                    <a:pt x="282" y="306"/>
                    <a:pt x="300" y="292"/>
                    <a:pt x="314" y="278"/>
                  </a:cubicBezTo>
                  <a:cubicBezTo>
                    <a:pt x="319" y="264"/>
                    <a:pt x="316" y="270"/>
                    <a:pt x="322" y="260"/>
                  </a:cubicBezTo>
                  <a:cubicBezTo>
                    <a:pt x="326" y="241"/>
                    <a:pt x="325" y="223"/>
                    <a:pt x="330" y="204"/>
                  </a:cubicBezTo>
                  <a:cubicBezTo>
                    <a:pt x="332" y="171"/>
                    <a:pt x="338" y="132"/>
                    <a:pt x="318" y="102"/>
                  </a:cubicBezTo>
                  <a:cubicBezTo>
                    <a:pt x="314" y="87"/>
                    <a:pt x="312" y="83"/>
                    <a:pt x="296" y="78"/>
                  </a:cubicBezTo>
                  <a:cubicBezTo>
                    <a:pt x="276" y="58"/>
                    <a:pt x="284" y="46"/>
                    <a:pt x="252" y="32"/>
                  </a:cubicBezTo>
                  <a:cubicBezTo>
                    <a:pt x="244" y="20"/>
                    <a:pt x="242" y="14"/>
                    <a:pt x="228" y="12"/>
                  </a:cubicBezTo>
                  <a:cubicBezTo>
                    <a:pt x="217" y="5"/>
                    <a:pt x="204" y="4"/>
                    <a:pt x="192" y="0"/>
                  </a:cubicBezTo>
                  <a:cubicBezTo>
                    <a:pt x="176" y="1"/>
                    <a:pt x="160" y="0"/>
                    <a:pt x="144" y="2"/>
                  </a:cubicBezTo>
                  <a:cubicBezTo>
                    <a:pt x="130" y="3"/>
                    <a:pt x="80" y="18"/>
                    <a:pt x="74" y="26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8554" name="Freeform 26"/>
            <p:cNvSpPr>
              <a:spLocks/>
            </p:cNvSpPr>
            <p:nvPr/>
          </p:nvSpPr>
          <p:spPr bwMode="auto">
            <a:xfrm>
              <a:off x="2435" y="1262"/>
              <a:ext cx="241" cy="285"/>
            </a:xfrm>
            <a:custGeom>
              <a:avLst/>
              <a:gdLst/>
              <a:ahLst/>
              <a:cxnLst>
                <a:cxn ang="0">
                  <a:pos x="67" y="12"/>
                </a:cxn>
                <a:cxn ang="0">
                  <a:pos x="47" y="20"/>
                </a:cxn>
                <a:cxn ang="0">
                  <a:pos x="39" y="32"/>
                </a:cxn>
                <a:cxn ang="0">
                  <a:pos x="21" y="64"/>
                </a:cxn>
                <a:cxn ang="0">
                  <a:pos x="3" y="96"/>
                </a:cxn>
                <a:cxn ang="0">
                  <a:pos x="11" y="166"/>
                </a:cxn>
                <a:cxn ang="0">
                  <a:pos x="53" y="226"/>
                </a:cxn>
                <a:cxn ang="0">
                  <a:pos x="71" y="244"/>
                </a:cxn>
                <a:cxn ang="0">
                  <a:pos x="145" y="276"/>
                </a:cxn>
                <a:cxn ang="0">
                  <a:pos x="211" y="230"/>
                </a:cxn>
                <a:cxn ang="0">
                  <a:pos x="235" y="212"/>
                </a:cxn>
                <a:cxn ang="0">
                  <a:pos x="241" y="192"/>
                </a:cxn>
                <a:cxn ang="0">
                  <a:pos x="223" y="158"/>
                </a:cxn>
                <a:cxn ang="0">
                  <a:pos x="215" y="134"/>
                </a:cxn>
                <a:cxn ang="0">
                  <a:pos x="215" y="78"/>
                </a:cxn>
                <a:cxn ang="0">
                  <a:pos x="205" y="64"/>
                </a:cxn>
                <a:cxn ang="0">
                  <a:pos x="123" y="0"/>
                </a:cxn>
                <a:cxn ang="0">
                  <a:pos x="87" y="2"/>
                </a:cxn>
                <a:cxn ang="0">
                  <a:pos x="67" y="12"/>
                </a:cxn>
              </a:cxnLst>
              <a:rect l="0" t="0" r="r" b="b"/>
              <a:pathLst>
                <a:path w="241" h="285">
                  <a:moveTo>
                    <a:pt x="67" y="12"/>
                  </a:moveTo>
                  <a:cubicBezTo>
                    <a:pt x="54" y="14"/>
                    <a:pt x="54" y="11"/>
                    <a:pt x="47" y="20"/>
                  </a:cubicBezTo>
                  <a:cubicBezTo>
                    <a:pt x="44" y="24"/>
                    <a:pt x="39" y="32"/>
                    <a:pt x="39" y="32"/>
                  </a:cubicBezTo>
                  <a:cubicBezTo>
                    <a:pt x="36" y="47"/>
                    <a:pt x="34" y="56"/>
                    <a:pt x="21" y="64"/>
                  </a:cubicBezTo>
                  <a:cubicBezTo>
                    <a:pt x="14" y="74"/>
                    <a:pt x="7" y="84"/>
                    <a:pt x="3" y="96"/>
                  </a:cubicBezTo>
                  <a:cubicBezTo>
                    <a:pt x="6" y="175"/>
                    <a:pt x="0" y="134"/>
                    <a:pt x="11" y="166"/>
                  </a:cubicBezTo>
                  <a:cubicBezTo>
                    <a:pt x="18" y="214"/>
                    <a:pt x="16" y="202"/>
                    <a:pt x="53" y="226"/>
                  </a:cubicBezTo>
                  <a:cubicBezTo>
                    <a:pt x="56" y="230"/>
                    <a:pt x="67" y="241"/>
                    <a:pt x="71" y="244"/>
                  </a:cubicBezTo>
                  <a:cubicBezTo>
                    <a:pt x="81" y="285"/>
                    <a:pt x="105" y="273"/>
                    <a:pt x="145" y="276"/>
                  </a:cubicBezTo>
                  <a:cubicBezTo>
                    <a:pt x="170" y="268"/>
                    <a:pt x="189" y="245"/>
                    <a:pt x="211" y="230"/>
                  </a:cubicBezTo>
                  <a:cubicBezTo>
                    <a:pt x="221" y="223"/>
                    <a:pt x="228" y="223"/>
                    <a:pt x="235" y="212"/>
                  </a:cubicBezTo>
                  <a:cubicBezTo>
                    <a:pt x="237" y="205"/>
                    <a:pt x="241" y="192"/>
                    <a:pt x="241" y="192"/>
                  </a:cubicBezTo>
                  <a:cubicBezTo>
                    <a:pt x="239" y="175"/>
                    <a:pt x="236" y="168"/>
                    <a:pt x="223" y="158"/>
                  </a:cubicBezTo>
                  <a:cubicBezTo>
                    <a:pt x="220" y="149"/>
                    <a:pt x="217" y="144"/>
                    <a:pt x="215" y="134"/>
                  </a:cubicBezTo>
                  <a:cubicBezTo>
                    <a:pt x="216" y="117"/>
                    <a:pt x="219" y="95"/>
                    <a:pt x="215" y="78"/>
                  </a:cubicBezTo>
                  <a:cubicBezTo>
                    <a:pt x="214" y="72"/>
                    <a:pt x="207" y="69"/>
                    <a:pt x="205" y="64"/>
                  </a:cubicBezTo>
                  <a:cubicBezTo>
                    <a:pt x="188" y="26"/>
                    <a:pt x="167" y="6"/>
                    <a:pt x="123" y="0"/>
                  </a:cubicBezTo>
                  <a:cubicBezTo>
                    <a:pt x="111" y="1"/>
                    <a:pt x="99" y="1"/>
                    <a:pt x="87" y="2"/>
                  </a:cubicBezTo>
                  <a:cubicBezTo>
                    <a:pt x="84" y="2"/>
                    <a:pt x="67" y="7"/>
                    <a:pt x="67" y="1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8555" name="Freeform 27"/>
            <p:cNvSpPr>
              <a:spLocks/>
            </p:cNvSpPr>
            <p:nvPr/>
          </p:nvSpPr>
          <p:spPr bwMode="auto">
            <a:xfrm>
              <a:off x="2378" y="1218"/>
              <a:ext cx="355" cy="374"/>
            </a:xfrm>
            <a:custGeom>
              <a:avLst/>
              <a:gdLst/>
              <a:ahLst/>
              <a:cxnLst>
                <a:cxn ang="0">
                  <a:pos x="136" y="2"/>
                </a:cxn>
                <a:cxn ang="0">
                  <a:pos x="118" y="4"/>
                </a:cxn>
                <a:cxn ang="0">
                  <a:pos x="106" y="12"/>
                </a:cxn>
                <a:cxn ang="0">
                  <a:pos x="58" y="50"/>
                </a:cxn>
                <a:cxn ang="0">
                  <a:pos x="38" y="74"/>
                </a:cxn>
                <a:cxn ang="0">
                  <a:pos x="30" y="92"/>
                </a:cxn>
                <a:cxn ang="0">
                  <a:pos x="18" y="132"/>
                </a:cxn>
                <a:cxn ang="0">
                  <a:pos x="96" y="346"/>
                </a:cxn>
                <a:cxn ang="0">
                  <a:pos x="180" y="374"/>
                </a:cxn>
                <a:cxn ang="0">
                  <a:pos x="210" y="372"/>
                </a:cxn>
                <a:cxn ang="0">
                  <a:pos x="236" y="358"/>
                </a:cxn>
                <a:cxn ang="0">
                  <a:pos x="278" y="346"/>
                </a:cxn>
                <a:cxn ang="0">
                  <a:pos x="308" y="324"/>
                </a:cxn>
                <a:cxn ang="0">
                  <a:pos x="320" y="316"/>
                </a:cxn>
                <a:cxn ang="0">
                  <a:pos x="348" y="246"/>
                </a:cxn>
                <a:cxn ang="0">
                  <a:pos x="328" y="120"/>
                </a:cxn>
                <a:cxn ang="0">
                  <a:pos x="302" y="48"/>
                </a:cxn>
                <a:cxn ang="0">
                  <a:pos x="280" y="30"/>
                </a:cxn>
                <a:cxn ang="0">
                  <a:pos x="198" y="6"/>
                </a:cxn>
                <a:cxn ang="0">
                  <a:pos x="174" y="0"/>
                </a:cxn>
                <a:cxn ang="0">
                  <a:pos x="136" y="2"/>
                </a:cxn>
              </a:cxnLst>
              <a:rect l="0" t="0" r="r" b="b"/>
              <a:pathLst>
                <a:path w="355" h="374">
                  <a:moveTo>
                    <a:pt x="136" y="2"/>
                  </a:moveTo>
                  <a:cubicBezTo>
                    <a:pt x="130" y="3"/>
                    <a:pt x="124" y="2"/>
                    <a:pt x="118" y="4"/>
                  </a:cubicBezTo>
                  <a:cubicBezTo>
                    <a:pt x="113" y="6"/>
                    <a:pt x="106" y="12"/>
                    <a:pt x="106" y="12"/>
                  </a:cubicBezTo>
                  <a:cubicBezTo>
                    <a:pt x="102" y="18"/>
                    <a:pt x="67" y="44"/>
                    <a:pt x="58" y="50"/>
                  </a:cubicBezTo>
                  <a:cubicBezTo>
                    <a:pt x="51" y="60"/>
                    <a:pt x="45" y="64"/>
                    <a:pt x="38" y="74"/>
                  </a:cubicBezTo>
                  <a:cubicBezTo>
                    <a:pt x="34" y="79"/>
                    <a:pt x="30" y="92"/>
                    <a:pt x="30" y="92"/>
                  </a:cubicBezTo>
                  <a:cubicBezTo>
                    <a:pt x="28" y="106"/>
                    <a:pt x="26" y="120"/>
                    <a:pt x="18" y="132"/>
                  </a:cubicBezTo>
                  <a:cubicBezTo>
                    <a:pt x="0" y="206"/>
                    <a:pt x="17" y="312"/>
                    <a:pt x="96" y="346"/>
                  </a:cubicBezTo>
                  <a:cubicBezTo>
                    <a:pt x="119" y="369"/>
                    <a:pt x="149" y="366"/>
                    <a:pt x="180" y="374"/>
                  </a:cubicBezTo>
                  <a:cubicBezTo>
                    <a:pt x="190" y="373"/>
                    <a:pt x="200" y="374"/>
                    <a:pt x="210" y="372"/>
                  </a:cubicBezTo>
                  <a:cubicBezTo>
                    <a:pt x="219" y="371"/>
                    <a:pt x="228" y="359"/>
                    <a:pt x="236" y="358"/>
                  </a:cubicBezTo>
                  <a:cubicBezTo>
                    <a:pt x="249" y="356"/>
                    <a:pt x="267" y="356"/>
                    <a:pt x="278" y="346"/>
                  </a:cubicBezTo>
                  <a:cubicBezTo>
                    <a:pt x="292" y="334"/>
                    <a:pt x="292" y="329"/>
                    <a:pt x="308" y="324"/>
                  </a:cubicBezTo>
                  <a:cubicBezTo>
                    <a:pt x="313" y="322"/>
                    <a:pt x="320" y="316"/>
                    <a:pt x="320" y="316"/>
                  </a:cubicBezTo>
                  <a:cubicBezTo>
                    <a:pt x="328" y="292"/>
                    <a:pt x="344" y="272"/>
                    <a:pt x="348" y="246"/>
                  </a:cubicBezTo>
                  <a:cubicBezTo>
                    <a:pt x="347" y="219"/>
                    <a:pt x="355" y="147"/>
                    <a:pt x="328" y="120"/>
                  </a:cubicBezTo>
                  <a:cubicBezTo>
                    <a:pt x="322" y="102"/>
                    <a:pt x="312" y="61"/>
                    <a:pt x="302" y="48"/>
                  </a:cubicBezTo>
                  <a:cubicBezTo>
                    <a:pt x="298" y="37"/>
                    <a:pt x="289" y="35"/>
                    <a:pt x="280" y="30"/>
                  </a:cubicBezTo>
                  <a:cubicBezTo>
                    <a:pt x="256" y="17"/>
                    <a:pt x="225" y="9"/>
                    <a:pt x="198" y="6"/>
                  </a:cubicBezTo>
                  <a:cubicBezTo>
                    <a:pt x="190" y="3"/>
                    <a:pt x="182" y="3"/>
                    <a:pt x="174" y="0"/>
                  </a:cubicBezTo>
                  <a:cubicBezTo>
                    <a:pt x="137" y="2"/>
                    <a:pt x="150" y="2"/>
                    <a:pt x="136" y="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8556" name="Freeform 28"/>
            <p:cNvSpPr>
              <a:spLocks/>
            </p:cNvSpPr>
            <p:nvPr/>
          </p:nvSpPr>
          <p:spPr bwMode="auto">
            <a:xfrm>
              <a:off x="3022" y="1062"/>
              <a:ext cx="244" cy="300"/>
            </a:xfrm>
            <a:custGeom>
              <a:avLst/>
              <a:gdLst/>
              <a:ahLst/>
              <a:cxnLst>
                <a:cxn ang="0">
                  <a:pos x="44" y="20"/>
                </a:cxn>
                <a:cxn ang="0">
                  <a:pos x="24" y="74"/>
                </a:cxn>
                <a:cxn ang="0">
                  <a:pos x="18" y="88"/>
                </a:cxn>
                <a:cxn ang="0">
                  <a:pos x="10" y="100"/>
                </a:cxn>
                <a:cxn ang="0">
                  <a:pos x="8" y="150"/>
                </a:cxn>
                <a:cxn ang="0">
                  <a:pos x="6" y="180"/>
                </a:cxn>
                <a:cxn ang="0">
                  <a:pos x="0" y="202"/>
                </a:cxn>
                <a:cxn ang="0">
                  <a:pos x="2" y="238"/>
                </a:cxn>
                <a:cxn ang="0">
                  <a:pos x="22" y="258"/>
                </a:cxn>
                <a:cxn ang="0">
                  <a:pos x="42" y="288"/>
                </a:cxn>
                <a:cxn ang="0">
                  <a:pos x="78" y="300"/>
                </a:cxn>
                <a:cxn ang="0">
                  <a:pos x="142" y="292"/>
                </a:cxn>
                <a:cxn ang="0">
                  <a:pos x="186" y="278"/>
                </a:cxn>
                <a:cxn ang="0">
                  <a:pos x="244" y="192"/>
                </a:cxn>
                <a:cxn ang="0">
                  <a:pos x="210" y="150"/>
                </a:cxn>
                <a:cxn ang="0">
                  <a:pos x="202" y="132"/>
                </a:cxn>
                <a:cxn ang="0">
                  <a:pos x="174" y="28"/>
                </a:cxn>
                <a:cxn ang="0">
                  <a:pos x="136" y="10"/>
                </a:cxn>
                <a:cxn ang="0">
                  <a:pos x="76" y="0"/>
                </a:cxn>
                <a:cxn ang="0">
                  <a:pos x="44" y="20"/>
                </a:cxn>
              </a:cxnLst>
              <a:rect l="0" t="0" r="r" b="b"/>
              <a:pathLst>
                <a:path w="244" h="300">
                  <a:moveTo>
                    <a:pt x="44" y="20"/>
                  </a:moveTo>
                  <a:cubicBezTo>
                    <a:pt x="33" y="37"/>
                    <a:pt x="29" y="54"/>
                    <a:pt x="24" y="74"/>
                  </a:cubicBezTo>
                  <a:cubicBezTo>
                    <a:pt x="23" y="79"/>
                    <a:pt x="20" y="84"/>
                    <a:pt x="18" y="88"/>
                  </a:cubicBezTo>
                  <a:cubicBezTo>
                    <a:pt x="16" y="92"/>
                    <a:pt x="10" y="100"/>
                    <a:pt x="10" y="100"/>
                  </a:cubicBezTo>
                  <a:cubicBezTo>
                    <a:pt x="6" y="120"/>
                    <a:pt x="6" y="125"/>
                    <a:pt x="8" y="150"/>
                  </a:cubicBezTo>
                  <a:cubicBezTo>
                    <a:pt x="7" y="160"/>
                    <a:pt x="7" y="170"/>
                    <a:pt x="6" y="180"/>
                  </a:cubicBezTo>
                  <a:cubicBezTo>
                    <a:pt x="5" y="188"/>
                    <a:pt x="0" y="202"/>
                    <a:pt x="0" y="202"/>
                  </a:cubicBezTo>
                  <a:cubicBezTo>
                    <a:pt x="1" y="214"/>
                    <a:pt x="0" y="226"/>
                    <a:pt x="2" y="238"/>
                  </a:cubicBezTo>
                  <a:cubicBezTo>
                    <a:pt x="4" y="247"/>
                    <a:pt x="16" y="251"/>
                    <a:pt x="22" y="258"/>
                  </a:cubicBezTo>
                  <a:cubicBezTo>
                    <a:pt x="29" y="266"/>
                    <a:pt x="36" y="282"/>
                    <a:pt x="42" y="288"/>
                  </a:cubicBezTo>
                  <a:cubicBezTo>
                    <a:pt x="49" y="295"/>
                    <a:pt x="69" y="297"/>
                    <a:pt x="78" y="300"/>
                  </a:cubicBezTo>
                  <a:cubicBezTo>
                    <a:pt x="100" y="298"/>
                    <a:pt x="121" y="296"/>
                    <a:pt x="142" y="292"/>
                  </a:cubicBezTo>
                  <a:cubicBezTo>
                    <a:pt x="155" y="284"/>
                    <a:pt x="171" y="280"/>
                    <a:pt x="186" y="278"/>
                  </a:cubicBezTo>
                  <a:cubicBezTo>
                    <a:pt x="218" y="257"/>
                    <a:pt x="232" y="227"/>
                    <a:pt x="244" y="192"/>
                  </a:cubicBezTo>
                  <a:cubicBezTo>
                    <a:pt x="240" y="162"/>
                    <a:pt x="237" y="159"/>
                    <a:pt x="210" y="150"/>
                  </a:cubicBezTo>
                  <a:cubicBezTo>
                    <a:pt x="208" y="143"/>
                    <a:pt x="204" y="139"/>
                    <a:pt x="202" y="132"/>
                  </a:cubicBezTo>
                  <a:cubicBezTo>
                    <a:pt x="200" y="45"/>
                    <a:pt x="230" y="34"/>
                    <a:pt x="174" y="28"/>
                  </a:cubicBezTo>
                  <a:cubicBezTo>
                    <a:pt x="160" y="24"/>
                    <a:pt x="149" y="13"/>
                    <a:pt x="136" y="10"/>
                  </a:cubicBezTo>
                  <a:cubicBezTo>
                    <a:pt x="110" y="4"/>
                    <a:pt x="108" y="2"/>
                    <a:pt x="76" y="0"/>
                  </a:cubicBezTo>
                  <a:cubicBezTo>
                    <a:pt x="55" y="5"/>
                    <a:pt x="57" y="7"/>
                    <a:pt x="44" y="2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8557" name="Freeform 29"/>
            <p:cNvSpPr>
              <a:spLocks/>
            </p:cNvSpPr>
            <p:nvPr/>
          </p:nvSpPr>
          <p:spPr bwMode="auto">
            <a:xfrm>
              <a:off x="2962" y="1018"/>
              <a:ext cx="362" cy="392"/>
            </a:xfrm>
            <a:custGeom>
              <a:avLst/>
              <a:gdLst/>
              <a:ahLst/>
              <a:cxnLst>
                <a:cxn ang="0">
                  <a:pos x="118" y="10"/>
                </a:cxn>
                <a:cxn ang="0">
                  <a:pos x="96" y="16"/>
                </a:cxn>
                <a:cxn ang="0">
                  <a:pos x="78" y="28"/>
                </a:cxn>
                <a:cxn ang="0">
                  <a:pos x="44" y="38"/>
                </a:cxn>
                <a:cxn ang="0">
                  <a:pos x="22" y="68"/>
                </a:cxn>
                <a:cxn ang="0">
                  <a:pos x="0" y="170"/>
                </a:cxn>
                <a:cxn ang="0">
                  <a:pos x="2" y="214"/>
                </a:cxn>
                <a:cxn ang="0">
                  <a:pos x="24" y="290"/>
                </a:cxn>
                <a:cxn ang="0">
                  <a:pos x="50" y="358"/>
                </a:cxn>
                <a:cxn ang="0">
                  <a:pos x="66" y="378"/>
                </a:cxn>
                <a:cxn ang="0">
                  <a:pos x="122" y="392"/>
                </a:cxn>
                <a:cxn ang="0">
                  <a:pos x="220" y="380"/>
                </a:cxn>
                <a:cxn ang="0">
                  <a:pos x="276" y="360"/>
                </a:cxn>
                <a:cxn ang="0">
                  <a:pos x="298" y="334"/>
                </a:cxn>
                <a:cxn ang="0">
                  <a:pos x="318" y="320"/>
                </a:cxn>
                <a:cxn ang="0">
                  <a:pos x="338" y="290"/>
                </a:cxn>
                <a:cxn ang="0">
                  <a:pos x="348" y="260"/>
                </a:cxn>
                <a:cxn ang="0">
                  <a:pos x="352" y="248"/>
                </a:cxn>
                <a:cxn ang="0">
                  <a:pos x="332" y="110"/>
                </a:cxn>
                <a:cxn ang="0">
                  <a:pos x="306" y="70"/>
                </a:cxn>
                <a:cxn ang="0">
                  <a:pos x="290" y="52"/>
                </a:cxn>
                <a:cxn ang="0">
                  <a:pos x="236" y="20"/>
                </a:cxn>
                <a:cxn ang="0">
                  <a:pos x="118" y="10"/>
                </a:cxn>
              </a:cxnLst>
              <a:rect l="0" t="0" r="r" b="b"/>
              <a:pathLst>
                <a:path w="362" h="392">
                  <a:moveTo>
                    <a:pt x="118" y="10"/>
                  </a:moveTo>
                  <a:cubicBezTo>
                    <a:pt x="111" y="12"/>
                    <a:pt x="103" y="12"/>
                    <a:pt x="96" y="16"/>
                  </a:cubicBezTo>
                  <a:cubicBezTo>
                    <a:pt x="90" y="20"/>
                    <a:pt x="85" y="26"/>
                    <a:pt x="78" y="28"/>
                  </a:cubicBezTo>
                  <a:cubicBezTo>
                    <a:pt x="67" y="32"/>
                    <a:pt x="55" y="34"/>
                    <a:pt x="44" y="38"/>
                  </a:cubicBezTo>
                  <a:cubicBezTo>
                    <a:pt x="37" y="48"/>
                    <a:pt x="30" y="60"/>
                    <a:pt x="22" y="68"/>
                  </a:cubicBezTo>
                  <a:cubicBezTo>
                    <a:pt x="11" y="102"/>
                    <a:pt x="6" y="134"/>
                    <a:pt x="0" y="170"/>
                  </a:cubicBezTo>
                  <a:cubicBezTo>
                    <a:pt x="1" y="185"/>
                    <a:pt x="0" y="199"/>
                    <a:pt x="2" y="214"/>
                  </a:cubicBezTo>
                  <a:cubicBezTo>
                    <a:pt x="5" y="239"/>
                    <a:pt x="19" y="265"/>
                    <a:pt x="24" y="290"/>
                  </a:cubicBezTo>
                  <a:cubicBezTo>
                    <a:pt x="30" y="320"/>
                    <a:pt x="30" y="335"/>
                    <a:pt x="50" y="358"/>
                  </a:cubicBezTo>
                  <a:cubicBezTo>
                    <a:pt x="55" y="363"/>
                    <a:pt x="60" y="374"/>
                    <a:pt x="66" y="378"/>
                  </a:cubicBezTo>
                  <a:cubicBezTo>
                    <a:pt x="82" y="389"/>
                    <a:pt x="103" y="390"/>
                    <a:pt x="122" y="392"/>
                  </a:cubicBezTo>
                  <a:cubicBezTo>
                    <a:pt x="166" y="391"/>
                    <a:pt x="182" y="385"/>
                    <a:pt x="220" y="380"/>
                  </a:cubicBezTo>
                  <a:cubicBezTo>
                    <a:pt x="248" y="371"/>
                    <a:pt x="239" y="363"/>
                    <a:pt x="276" y="360"/>
                  </a:cubicBezTo>
                  <a:cubicBezTo>
                    <a:pt x="284" y="352"/>
                    <a:pt x="290" y="341"/>
                    <a:pt x="298" y="334"/>
                  </a:cubicBezTo>
                  <a:cubicBezTo>
                    <a:pt x="303" y="329"/>
                    <a:pt x="313" y="325"/>
                    <a:pt x="318" y="320"/>
                  </a:cubicBezTo>
                  <a:cubicBezTo>
                    <a:pt x="327" y="311"/>
                    <a:pt x="331" y="300"/>
                    <a:pt x="338" y="290"/>
                  </a:cubicBezTo>
                  <a:cubicBezTo>
                    <a:pt x="341" y="278"/>
                    <a:pt x="344" y="271"/>
                    <a:pt x="348" y="260"/>
                  </a:cubicBezTo>
                  <a:cubicBezTo>
                    <a:pt x="350" y="256"/>
                    <a:pt x="352" y="248"/>
                    <a:pt x="352" y="248"/>
                  </a:cubicBezTo>
                  <a:cubicBezTo>
                    <a:pt x="354" y="201"/>
                    <a:pt x="362" y="150"/>
                    <a:pt x="332" y="110"/>
                  </a:cubicBezTo>
                  <a:cubicBezTo>
                    <a:pt x="327" y="95"/>
                    <a:pt x="317" y="81"/>
                    <a:pt x="306" y="70"/>
                  </a:cubicBezTo>
                  <a:cubicBezTo>
                    <a:pt x="300" y="64"/>
                    <a:pt x="290" y="52"/>
                    <a:pt x="290" y="52"/>
                  </a:cubicBezTo>
                  <a:cubicBezTo>
                    <a:pt x="282" y="27"/>
                    <a:pt x="260" y="22"/>
                    <a:pt x="236" y="20"/>
                  </a:cubicBezTo>
                  <a:cubicBezTo>
                    <a:pt x="205" y="0"/>
                    <a:pt x="151" y="7"/>
                    <a:pt x="118" y="1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8558" name="Freeform 30"/>
            <p:cNvSpPr>
              <a:spLocks/>
            </p:cNvSpPr>
            <p:nvPr/>
          </p:nvSpPr>
          <p:spPr bwMode="auto">
            <a:xfrm>
              <a:off x="3639" y="1028"/>
              <a:ext cx="249" cy="296"/>
            </a:xfrm>
            <a:custGeom>
              <a:avLst/>
              <a:gdLst/>
              <a:ahLst/>
              <a:cxnLst>
                <a:cxn ang="0">
                  <a:pos x="81" y="12"/>
                </a:cxn>
                <a:cxn ang="0">
                  <a:pos x="43" y="30"/>
                </a:cxn>
                <a:cxn ang="0">
                  <a:pos x="51" y="68"/>
                </a:cxn>
                <a:cxn ang="0">
                  <a:pos x="35" y="104"/>
                </a:cxn>
                <a:cxn ang="0">
                  <a:pos x="11" y="156"/>
                </a:cxn>
                <a:cxn ang="0">
                  <a:pos x="1" y="182"/>
                </a:cxn>
                <a:cxn ang="0">
                  <a:pos x="11" y="216"/>
                </a:cxn>
                <a:cxn ang="0">
                  <a:pos x="27" y="250"/>
                </a:cxn>
                <a:cxn ang="0">
                  <a:pos x="37" y="268"/>
                </a:cxn>
                <a:cxn ang="0">
                  <a:pos x="57" y="296"/>
                </a:cxn>
                <a:cxn ang="0">
                  <a:pos x="131" y="286"/>
                </a:cxn>
                <a:cxn ang="0">
                  <a:pos x="177" y="280"/>
                </a:cxn>
                <a:cxn ang="0">
                  <a:pos x="201" y="258"/>
                </a:cxn>
                <a:cxn ang="0">
                  <a:pos x="221" y="252"/>
                </a:cxn>
                <a:cxn ang="0">
                  <a:pos x="249" y="208"/>
                </a:cxn>
                <a:cxn ang="0">
                  <a:pos x="247" y="146"/>
                </a:cxn>
                <a:cxn ang="0">
                  <a:pos x="189" y="120"/>
                </a:cxn>
                <a:cxn ang="0">
                  <a:pos x="175" y="88"/>
                </a:cxn>
                <a:cxn ang="0">
                  <a:pos x="171" y="76"/>
                </a:cxn>
                <a:cxn ang="0">
                  <a:pos x="129" y="2"/>
                </a:cxn>
                <a:cxn ang="0">
                  <a:pos x="81" y="12"/>
                </a:cxn>
              </a:cxnLst>
              <a:rect l="0" t="0" r="r" b="b"/>
              <a:pathLst>
                <a:path w="249" h="296">
                  <a:moveTo>
                    <a:pt x="81" y="12"/>
                  </a:moveTo>
                  <a:cubicBezTo>
                    <a:pt x="67" y="15"/>
                    <a:pt x="55" y="22"/>
                    <a:pt x="43" y="30"/>
                  </a:cubicBezTo>
                  <a:cubicBezTo>
                    <a:pt x="37" y="48"/>
                    <a:pt x="43" y="52"/>
                    <a:pt x="51" y="68"/>
                  </a:cubicBezTo>
                  <a:cubicBezTo>
                    <a:pt x="48" y="82"/>
                    <a:pt x="43" y="92"/>
                    <a:pt x="35" y="104"/>
                  </a:cubicBezTo>
                  <a:cubicBezTo>
                    <a:pt x="32" y="124"/>
                    <a:pt x="17" y="137"/>
                    <a:pt x="11" y="156"/>
                  </a:cubicBezTo>
                  <a:cubicBezTo>
                    <a:pt x="8" y="165"/>
                    <a:pt x="6" y="174"/>
                    <a:pt x="1" y="182"/>
                  </a:cubicBezTo>
                  <a:cubicBezTo>
                    <a:pt x="3" y="200"/>
                    <a:pt x="0" y="205"/>
                    <a:pt x="11" y="216"/>
                  </a:cubicBezTo>
                  <a:cubicBezTo>
                    <a:pt x="15" y="228"/>
                    <a:pt x="21" y="239"/>
                    <a:pt x="27" y="250"/>
                  </a:cubicBezTo>
                  <a:cubicBezTo>
                    <a:pt x="30" y="256"/>
                    <a:pt x="37" y="268"/>
                    <a:pt x="37" y="268"/>
                  </a:cubicBezTo>
                  <a:cubicBezTo>
                    <a:pt x="39" y="282"/>
                    <a:pt x="45" y="288"/>
                    <a:pt x="57" y="296"/>
                  </a:cubicBezTo>
                  <a:cubicBezTo>
                    <a:pt x="82" y="293"/>
                    <a:pt x="106" y="289"/>
                    <a:pt x="131" y="286"/>
                  </a:cubicBezTo>
                  <a:cubicBezTo>
                    <a:pt x="146" y="281"/>
                    <a:pt x="177" y="280"/>
                    <a:pt x="177" y="280"/>
                  </a:cubicBezTo>
                  <a:cubicBezTo>
                    <a:pt x="186" y="274"/>
                    <a:pt x="191" y="263"/>
                    <a:pt x="201" y="258"/>
                  </a:cubicBezTo>
                  <a:cubicBezTo>
                    <a:pt x="207" y="255"/>
                    <a:pt x="221" y="252"/>
                    <a:pt x="221" y="252"/>
                  </a:cubicBezTo>
                  <a:cubicBezTo>
                    <a:pt x="237" y="240"/>
                    <a:pt x="244" y="227"/>
                    <a:pt x="249" y="208"/>
                  </a:cubicBezTo>
                  <a:cubicBezTo>
                    <a:pt x="248" y="187"/>
                    <a:pt x="249" y="167"/>
                    <a:pt x="247" y="146"/>
                  </a:cubicBezTo>
                  <a:cubicBezTo>
                    <a:pt x="245" y="123"/>
                    <a:pt x="205" y="122"/>
                    <a:pt x="189" y="120"/>
                  </a:cubicBezTo>
                  <a:cubicBezTo>
                    <a:pt x="181" y="106"/>
                    <a:pt x="179" y="103"/>
                    <a:pt x="175" y="88"/>
                  </a:cubicBezTo>
                  <a:cubicBezTo>
                    <a:pt x="174" y="84"/>
                    <a:pt x="171" y="76"/>
                    <a:pt x="171" y="76"/>
                  </a:cubicBezTo>
                  <a:cubicBezTo>
                    <a:pt x="173" y="34"/>
                    <a:pt x="174" y="13"/>
                    <a:pt x="129" y="2"/>
                  </a:cubicBezTo>
                  <a:cubicBezTo>
                    <a:pt x="118" y="3"/>
                    <a:pt x="44" y="0"/>
                    <a:pt x="81" y="1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8559" name="Freeform 31"/>
            <p:cNvSpPr>
              <a:spLocks/>
            </p:cNvSpPr>
            <p:nvPr/>
          </p:nvSpPr>
          <p:spPr bwMode="auto">
            <a:xfrm>
              <a:off x="3590" y="970"/>
              <a:ext cx="355" cy="414"/>
            </a:xfrm>
            <a:custGeom>
              <a:avLst/>
              <a:gdLst/>
              <a:ahLst/>
              <a:cxnLst>
                <a:cxn ang="0">
                  <a:pos x="54" y="40"/>
                </a:cxn>
                <a:cxn ang="0">
                  <a:pos x="28" y="84"/>
                </a:cxn>
                <a:cxn ang="0">
                  <a:pos x="12" y="120"/>
                </a:cxn>
                <a:cxn ang="0">
                  <a:pos x="4" y="190"/>
                </a:cxn>
                <a:cxn ang="0">
                  <a:pos x="4" y="262"/>
                </a:cxn>
                <a:cxn ang="0">
                  <a:pos x="12" y="284"/>
                </a:cxn>
                <a:cxn ang="0">
                  <a:pos x="18" y="302"/>
                </a:cxn>
                <a:cxn ang="0">
                  <a:pos x="32" y="348"/>
                </a:cxn>
                <a:cxn ang="0">
                  <a:pos x="130" y="414"/>
                </a:cxn>
                <a:cxn ang="0">
                  <a:pos x="230" y="406"/>
                </a:cxn>
                <a:cxn ang="0">
                  <a:pos x="270" y="378"/>
                </a:cxn>
                <a:cxn ang="0">
                  <a:pos x="290" y="358"/>
                </a:cxn>
                <a:cxn ang="0">
                  <a:pos x="294" y="352"/>
                </a:cxn>
                <a:cxn ang="0">
                  <a:pos x="300" y="350"/>
                </a:cxn>
                <a:cxn ang="0">
                  <a:pos x="310" y="332"/>
                </a:cxn>
                <a:cxn ang="0">
                  <a:pos x="322" y="324"/>
                </a:cxn>
                <a:cxn ang="0">
                  <a:pos x="354" y="244"/>
                </a:cxn>
                <a:cxn ang="0">
                  <a:pos x="328" y="144"/>
                </a:cxn>
                <a:cxn ang="0">
                  <a:pos x="314" y="120"/>
                </a:cxn>
                <a:cxn ang="0">
                  <a:pos x="300" y="110"/>
                </a:cxn>
                <a:cxn ang="0">
                  <a:pos x="292" y="96"/>
                </a:cxn>
                <a:cxn ang="0">
                  <a:pos x="266" y="52"/>
                </a:cxn>
                <a:cxn ang="0">
                  <a:pos x="238" y="22"/>
                </a:cxn>
                <a:cxn ang="0">
                  <a:pos x="156" y="0"/>
                </a:cxn>
                <a:cxn ang="0">
                  <a:pos x="118" y="8"/>
                </a:cxn>
                <a:cxn ang="0">
                  <a:pos x="82" y="24"/>
                </a:cxn>
                <a:cxn ang="0">
                  <a:pos x="68" y="34"/>
                </a:cxn>
                <a:cxn ang="0">
                  <a:pos x="54" y="40"/>
                </a:cxn>
              </a:cxnLst>
              <a:rect l="0" t="0" r="r" b="b"/>
              <a:pathLst>
                <a:path w="355" h="414">
                  <a:moveTo>
                    <a:pt x="54" y="40"/>
                  </a:moveTo>
                  <a:cubicBezTo>
                    <a:pt x="52" y="47"/>
                    <a:pt x="34" y="75"/>
                    <a:pt x="28" y="84"/>
                  </a:cubicBezTo>
                  <a:cubicBezTo>
                    <a:pt x="25" y="98"/>
                    <a:pt x="15" y="107"/>
                    <a:pt x="12" y="120"/>
                  </a:cubicBezTo>
                  <a:cubicBezTo>
                    <a:pt x="6" y="143"/>
                    <a:pt x="10" y="167"/>
                    <a:pt x="4" y="190"/>
                  </a:cubicBezTo>
                  <a:cubicBezTo>
                    <a:pt x="2" y="220"/>
                    <a:pt x="0" y="226"/>
                    <a:pt x="4" y="262"/>
                  </a:cubicBezTo>
                  <a:cubicBezTo>
                    <a:pt x="4" y="266"/>
                    <a:pt x="11" y="280"/>
                    <a:pt x="12" y="284"/>
                  </a:cubicBezTo>
                  <a:cubicBezTo>
                    <a:pt x="14" y="290"/>
                    <a:pt x="18" y="302"/>
                    <a:pt x="18" y="302"/>
                  </a:cubicBezTo>
                  <a:cubicBezTo>
                    <a:pt x="19" y="316"/>
                    <a:pt x="18" y="339"/>
                    <a:pt x="32" y="348"/>
                  </a:cubicBezTo>
                  <a:cubicBezTo>
                    <a:pt x="57" y="391"/>
                    <a:pt x="77" y="410"/>
                    <a:pt x="130" y="414"/>
                  </a:cubicBezTo>
                  <a:cubicBezTo>
                    <a:pt x="165" y="412"/>
                    <a:pt x="194" y="407"/>
                    <a:pt x="230" y="406"/>
                  </a:cubicBezTo>
                  <a:cubicBezTo>
                    <a:pt x="251" y="385"/>
                    <a:pt x="230" y="382"/>
                    <a:pt x="270" y="378"/>
                  </a:cubicBezTo>
                  <a:cubicBezTo>
                    <a:pt x="277" y="371"/>
                    <a:pt x="283" y="363"/>
                    <a:pt x="290" y="358"/>
                  </a:cubicBezTo>
                  <a:cubicBezTo>
                    <a:pt x="291" y="356"/>
                    <a:pt x="292" y="354"/>
                    <a:pt x="294" y="352"/>
                  </a:cubicBezTo>
                  <a:cubicBezTo>
                    <a:pt x="296" y="351"/>
                    <a:pt x="299" y="351"/>
                    <a:pt x="300" y="350"/>
                  </a:cubicBezTo>
                  <a:cubicBezTo>
                    <a:pt x="305" y="345"/>
                    <a:pt x="306" y="338"/>
                    <a:pt x="310" y="332"/>
                  </a:cubicBezTo>
                  <a:cubicBezTo>
                    <a:pt x="313" y="328"/>
                    <a:pt x="322" y="324"/>
                    <a:pt x="322" y="324"/>
                  </a:cubicBezTo>
                  <a:cubicBezTo>
                    <a:pt x="335" y="298"/>
                    <a:pt x="348" y="273"/>
                    <a:pt x="354" y="244"/>
                  </a:cubicBezTo>
                  <a:cubicBezTo>
                    <a:pt x="352" y="203"/>
                    <a:pt x="355" y="175"/>
                    <a:pt x="328" y="144"/>
                  </a:cubicBezTo>
                  <a:cubicBezTo>
                    <a:pt x="326" y="135"/>
                    <a:pt x="314" y="120"/>
                    <a:pt x="314" y="120"/>
                  </a:cubicBezTo>
                  <a:cubicBezTo>
                    <a:pt x="310" y="107"/>
                    <a:pt x="316" y="122"/>
                    <a:pt x="300" y="110"/>
                  </a:cubicBezTo>
                  <a:cubicBezTo>
                    <a:pt x="296" y="107"/>
                    <a:pt x="295" y="100"/>
                    <a:pt x="292" y="96"/>
                  </a:cubicBezTo>
                  <a:cubicBezTo>
                    <a:pt x="288" y="78"/>
                    <a:pt x="279" y="65"/>
                    <a:pt x="266" y="52"/>
                  </a:cubicBezTo>
                  <a:cubicBezTo>
                    <a:pt x="256" y="42"/>
                    <a:pt x="249" y="31"/>
                    <a:pt x="238" y="22"/>
                  </a:cubicBezTo>
                  <a:cubicBezTo>
                    <a:pt x="216" y="5"/>
                    <a:pt x="183" y="2"/>
                    <a:pt x="156" y="0"/>
                  </a:cubicBezTo>
                  <a:cubicBezTo>
                    <a:pt x="143" y="2"/>
                    <a:pt x="131" y="5"/>
                    <a:pt x="118" y="8"/>
                  </a:cubicBezTo>
                  <a:cubicBezTo>
                    <a:pt x="105" y="17"/>
                    <a:pt x="98" y="20"/>
                    <a:pt x="82" y="24"/>
                  </a:cubicBezTo>
                  <a:cubicBezTo>
                    <a:pt x="77" y="27"/>
                    <a:pt x="68" y="34"/>
                    <a:pt x="68" y="34"/>
                  </a:cubicBezTo>
                  <a:cubicBezTo>
                    <a:pt x="56" y="36"/>
                    <a:pt x="60" y="34"/>
                    <a:pt x="54" y="4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8560" name="Freeform 32"/>
            <p:cNvSpPr>
              <a:spLocks/>
            </p:cNvSpPr>
            <p:nvPr/>
          </p:nvSpPr>
          <p:spPr bwMode="auto">
            <a:xfrm>
              <a:off x="4268" y="1000"/>
              <a:ext cx="256" cy="301"/>
            </a:xfrm>
            <a:custGeom>
              <a:avLst/>
              <a:gdLst/>
              <a:ahLst/>
              <a:cxnLst>
                <a:cxn ang="0">
                  <a:pos x="90" y="18"/>
                </a:cxn>
                <a:cxn ang="0">
                  <a:pos x="52" y="32"/>
                </a:cxn>
                <a:cxn ang="0">
                  <a:pos x="30" y="80"/>
                </a:cxn>
                <a:cxn ang="0">
                  <a:pos x="20" y="98"/>
                </a:cxn>
                <a:cxn ang="0">
                  <a:pos x="16" y="118"/>
                </a:cxn>
                <a:cxn ang="0">
                  <a:pos x="12" y="130"/>
                </a:cxn>
                <a:cxn ang="0">
                  <a:pos x="24" y="238"/>
                </a:cxn>
                <a:cxn ang="0">
                  <a:pos x="60" y="272"/>
                </a:cxn>
                <a:cxn ang="0">
                  <a:pos x="90" y="292"/>
                </a:cxn>
                <a:cxn ang="0">
                  <a:pos x="120" y="274"/>
                </a:cxn>
                <a:cxn ang="0">
                  <a:pos x="164" y="254"/>
                </a:cxn>
                <a:cxn ang="0">
                  <a:pos x="202" y="220"/>
                </a:cxn>
                <a:cxn ang="0">
                  <a:pos x="240" y="208"/>
                </a:cxn>
                <a:cxn ang="0">
                  <a:pos x="246" y="188"/>
                </a:cxn>
                <a:cxn ang="0">
                  <a:pos x="256" y="140"/>
                </a:cxn>
                <a:cxn ang="0">
                  <a:pos x="236" y="88"/>
                </a:cxn>
                <a:cxn ang="0">
                  <a:pos x="184" y="22"/>
                </a:cxn>
                <a:cxn ang="0">
                  <a:pos x="160" y="4"/>
                </a:cxn>
                <a:cxn ang="0">
                  <a:pos x="144" y="0"/>
                </a:cxn>
                <a:cxn ang="0">
                  <a:pos x="112" y="2"/>
                </a:cxn>
                <a:cxn ang="0">
                  <a:pos x="90" y="18"/>
                </a:cxn>
              </a:cxnLst>
              <a:rect l="0" t="0" r="r" b="b"/>
              <a:pathLst>
                <a:path w="256" h="301">
                  <a:moveTo>
                    <a:pt x="90" y="18"/>
                  </a:moveTo>
                  <a:cubicBezTo>
                    <a:pt x="76" y="27"/>
                    <a:pt x="68" y="27"/>
                    <a:pt x="52" y="32"/>
                  </a:cubicBezTo>
                  <a:cubicBezTo>
                    <a:pt x="46" y="50"/>
                    <a:pt x="44" y="66"/>
                    <a:pt x="30" y="80"/>
                  </a:cubicBezTo>
                  <a:cubicBezTo>
                    <a:pt x="28" y="87"/>
                    <a:pt x="20" y="98"/>
                    <a:pt x="20" y="98"/>
                  </a:cubicBezTo>
                  <a:cubicBezTo>
                    <a:pt x="19" y="105"/>
                    <a:pt x="18" y="112"/>
                    <a:pt x="16" y="118"/>
                  </a:cubicBezTo>
                  <a:cubicBezTo>
                    <a:pt x="15" y="122"/>
                    <a:pt x="12" y="130"/>
                    <a:pt x="12" y="130"/>
                  </a:cubicBezTo>
                  <a:cubicBezTo>
                    <a:pt x="10" y="166"/>
                    <a:pt x="0" y="207"/>
                    <a:pt x="24" y="238"/>
                  </a:cubicBezTo>
                  <a:cubicBezTo>
                    <a:pt x="30" y="255"/>
                    <a:pt x="44" y="267"/>
                    <a:pt x="60" y="272"/>
                  </a:cubicBezTo>
                  <a:cubicBezTo>
                    <a:pt x="81" y="293"/>
                    <a:pt x="70" y="289"/>
                    <a:pt x="90" y="292"/>
                  </a:cubicBezTo>
                  <a:cubicBezTo>
                    <a:pt x="104" y="301"/>
                    <a:pt x="110" y="282"/>
                    <a:pt x="120" y="274"/>
                  </a:cubicBezTo>
                  <a:cubicBezTo>
                    <a:pt x="126" y="255"/>
                    <a:pt x="147" y="256"/>
                    <a:pt x="164" y="254"/>
                  </a:cubicBezTo>
                  <a:cubicBezTo>
                    <a:pt x="183" y="244"/>
                    <a:pt x="180" y="225"/>
                    <a:pt x="202" y="220"/>
                  </a:cubicBezTo>
                  <a:cubicBezTo>
                    <a:pt x="214" y="212"/>
                    <a:pt x="226" y="211"/>
                    <a:pt x="240" y="208"/>
                  </a:cubicBezTo>
                  <a:cubicBezTo>
                    <a:pt x="245" y="193"/>
                    <a:pt x="243" y="200"/>
                    <a:pt x="246" y="188"/>
                  </a:cubicBezTo>
                  <a:cubicBezTo>
                    <a:pt x="248" y="171"/>
                    <a:pt x="251" y="156"/>
                    <a:pt x="256" y="140"/>
                  </a:cubicBezTo>
                  <a:cubicBezTo>
                    <a:pt x="254" y="118"/>
                    <a:pt x="249" y="106"/>
                    <a:pt x="236" y="88"/>
                  </a:cubicBezTo>
                  <a:cubicBezTo>
                    <a:pt x="226" y="59"/>
                    <a:pt x="204" y="44"/>
                    <a:pt x="184" y="22"/>
                  </a:cubicBezTo>
                  <a:cubicBezTo>
                    <a:pt x="176" y="14"/>
                    <a:pt x="171" y="7"/>
                    <a:pt x="160" y="4"/>
                  </a:cubicBezTo>
                  <a:cubicBezTo>
                    <a:pt x="155" y="3"/>
                    <a:pt x="144" y="0"/>
                    <a:pt x="144" y="0"/>
                  </a:cubicBezTo>
                  <a:cubicBezTo>
                    <a:pt x="133" y="1"/>
                    <a:pt x="122" y="0"/>
                    <a:pt x="112" y="2"/>
                  </a:cubicBezTo>
                  <a:cubicBezTo>
                    <a:pt x="105" y="4"/>
                    <a:pt x="101" y="18"/>
                    <a:pt x="90" y="18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8561" name="Freeform 33"/>
            <p:cNvSpPr>
              <a:spLocks/>
            </p:cNvSpPr>
            <p:nvPr/>
          </p:nvSpPr>
          <p:spPr bwMode="auto">
            <a:xfrm>
              <a:off x="4204" y="944"/>
              <a:ext cx="367" cy="393"/>
            </a:xfrm>
            <a:custGeom>
              <a:avLst/>
              <a:gdLst/>
              <a:ahLst/>
              <a:cxnLst>
                <a:cxn ang="0">
                  <a:pos x="82" y="32"/>
                </a:cxn>
                <a:cxn ang="0">
                  <a:pos x="68" y="68"/>
                </a:cxn>
                <a:cxn ang="0">
                  <a:pos x="50" y="86"/>
                </a:cxn>
                <a:cxn ang="0">
                  <a:pos x="40" y="106"/>
                </a:cxn>
                <a:cxn ang="0">
                  <a:pos x="36" y="118"/>
                </a:cxn>
                <a:cxn ang="0">
                  <a:pos x="22" y="162"/>
                </a:cxn>
                <a:cxn ang="0">
                  <a:pos x="30" y="270"/>
                </a:cxn>
                <a:cxn ang="0">
                  <a:pos x="70" y="362"/>
                </a:cxn>
                <a:cxn ang="0">
                  <a:pos x="168" y="392"/>
                </a:cxn>
                <a:cxn ang="0">
                  <a:pos x="218" y="388"/>
                </a:cxn>
                <a:cxn ang="0">
                  <a:pos x="244" y="374"/>
                </a:cxn>
                <a:cxn ang="0">
                  <a:pos x="280" y="354"/>
                </a:cxn>
                <a:cxn ang="0">
                  <a:pos x="298" y="334"/>
                </a:cxn>
                <a:cxn ang="0">
                  <a:pos x="330" y="298"/>
                </a:cxn>
                <a:cxn ang="0">
                  <a:pos x="356" y="246"/>
                </a:cxn>
                <a:cxn ang="0">
                  <a:pos x="364" y="212"/>
                </a:cxn>
                <a:cxn ang="0">
                  <a:pos x="336" y="140"/>
                </a:cxn>
                <a:cxn ang="0">
                  <a:pos x="312" y="72"/>
                </a:cxn>
                <a:cxn ang="0">
                  <a:pos x="282" y="54"/>
                </a:cxn>
                <a:cxn ang="0">
                  <a:pos x="256" y="28"/>
                </a:cxn>
                <a:cxn ang="0">
                  <a:pos x="202" y="4"/>
                </a:cxn>
                <a:cxn ang="0">
                  <a:pos x="178" y="0"/>
                </a:cxn>
                <a:cxn ang="0">
                  <a:pos x="128" y="6"/>
                </a:cxn>
                <a:cxn ang="0">
                  <a:pos x="100" y="18"/>
                </a:cxn>
                <a:cxn ang="0">
                  <a:pos x="82" y="32"/>
                </a:cxn>
              </a:cxnLst>
              <a:rect l="0" t="0" r="r" b="b"/>
              <a:pathLst>
                <a:path w="367" h="393">
                  <a:moveTo>
                    <a:pt x="82" y="32"/>
                  </a:moveTo>
                  <a:cubicBezTo>
                    <a:pt x="80" y="44"/>
                    <a:pt x="77" y="58"/>
                    <a:pt x="68" y="68"/>
                  </a:cubicBezTo>
                  <a:cubicBezTo>
                    <a:pt x="62" y="74"/>
                    <a:pt x="50" y="86"/>
                    <a:pt x="50" y="86"/>
                  </a:cubicBezTo>
                  <a:cubicBezTo>
                    <a:pt x="48" y="93"/>
                    <a:pt x="43" y="99"/>
                    <a:pt x="40" y="106"/>
                  </a:cubicBezTo>
                  <a:cubicBezTo>
                    <a:pt x="38" y="110"/>
                    <a:pt x="36" y="118"/>
                    <a:pt x="36" y="118"/>
                  </a:cubicBezTo>
                  <a:cubicBezTo>
                    <a:pt x="34" y="133"/>
                    <a:pt x="31" y="149"/>
                    <a:pt x="22" y="162"/>
                  </a:cubicBezTo>
                  <a:cubicBezTo>
                    <a:pt x="14" y="194"/>
                    <a:pt x="0" y="250"/>
                    <a:pt x="30" y="270"/>
                  </a:cubicBezTo>
                  <a:cubicBezTo>
                    <a:pt x="43" y="297"/>
                    <a:pt x="48" y="340"/>
                    <a:pt x="70" y="362"/>
                  </a:cubicBezTo>
                  <a:cubicBezTo>
                    <a:pt x="86" y="378"/>
                    <a:pt x="144" y="388"/>
                    <a:pt x="168" y="392"/>
                  </a:cubicBezTo>
                  <a:cubicBezTo>
                    <a:pt x="185" y="391"/>
                    <a:pt x="202" y="393"/>
                    <a:pt x="218" y="388"/>
                  </a:cubicBezTo>
                  <a:cubicBezTo>
                    <a:pt x="227" y="385"/>
                    <a:pt x="234" y="377"/>
                    <a:pt x="244" y="374"/>
                  </a:cubicBezTo>
                  <a:cubicBezTo>
                    <a:pt x="255" y="363"/>
                    <a:pt x="264" y="357"/>
                    <a:pt x="280" y="354"/>
                  </a:cubicBezTo>
                  <a:cubicBezTo>
                    <a:pt x="296" y="343"/>
                    <a:pt x="287" y="346"/>
                    <a:pt x="298" y="334"/>
                  </a:cubicBezTo>
                  <a:cubicBezTo>
                    <a:pt x="310" y="321"/>
                    <a:pt x="322" y="314"/>
                    <a:pt x="330" y="298"/>
                  </a:cubicBezTo>
                  <a:cubicBezTo>
                    <a:pt x="339" y="280"/>
                    <a:pt x="341" y="261"/>
                    <a:pt x="356" y="246"/>
                  </a:cubicBezTo>
                  <a:cubicBezTo>
                    <a:pt x="358" y="234"/>
                    <a:pt x="362" y="224"/>
                    <a:pt x="364" y="212"/>
                  </a:cubicBezTo>
                  <a:cubicBezTo>
                    <a:pt x="362" y="184"/>
                    <a:pt x="367" y="150"/>
                    <a:pt x="336" y="140"/>
                  </a:cubicBezTo>
                  <a:cubicBezTo>
                    <a:pt x="331" y="119"/>
                    <a:pt x="328" y="88"/>
                    <a:pt x="312" y="72"/>
                  </a:cubicBezTo>
                  <a:cubicBezTo>
                    <a:pt x="309" y="62"/>
                    <a:pt x="291" y="59"/>
                    <a:pt x="282" y="54"/>
                  </a:cubicBezTo>
                  <a:cubicBezTo>
                    <a:pt x="278" y="43"/>
                    <a:pt x="267" y="32"/>
                    <a:pt x="256" y="28"/>
                  </a:cubicBezTo>
                  <a:cubicBezTo>
                    <a:pt x="246" y="9"/>
                    <a:pt x="221" y="6"/>
                    <a:pt x="202" y="4"/>
                  </a:cubicBezTo>
                  <a:cubicBezTo>
                    <a:pt x="194" y="3"/>
                    <a:pt x="178" y="0"/>
                    <a:pt x="178" y="0"/>
                  </a:cubicBezTo>
                  <a:cubicBezTo>
                    <a:pt x="160" y="3"/>
                    <a:pt x="147" y="5"/>
                    <a:pt x="128" y="6"/>
                  </a:cubicBezTo>
                  <a:cubicBezTo>
                    <a:pt x="119" y="10"/>
                    <a:pt x="110" y="15"/>
                    <a:pt x="100" y="18"/>
                  </a:cubicBezTo>
                  <a:cubicBezTo>
                    <a:pt x="94" y="26"/>
                    <a:pt x="91" y="29"/>
                    <a:pt x="82" y="3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8562" name="Freeform 34"/>
            <p:cNvSpPr>
              <a:spLocks/>
            </p:cNvSpPr>
            <p:nvPr/>
          </p:nvSpPr>
          <p:spPr bwMode="auto">
            <a:xfrm>
              <a:off x="4901" y="978"/>
              <a:ext cx="228" cy="275"/>
            </a:xfrm>
            <a:custGeom>
              <a:avLst/>
              <a:gdLst/>
              <a:ahLst/>
              <a:cxnLst>
                <a:cxn ang="0">
                  <a:pos x="46" y="38"/>
                </a:cxn>
                <a:cxn ang="0">
                  <a:pos x="20" y="59"/>
                </a:cxn>
                <a:cxn ang="0">
                  <a:pos x="5" y="84"/>
                </a:cxn>
                <a:cxn ang="0">
                  <a:pos x="13" y="167"/>
                </a:cxn>
                <a:cxn ang="0">
                  <a:pos x="23" y="207"/>
                </a:cxn>
                <a:cxn ang="0">
                  <a:pos x="77" y="261"/>
                </a:cxn>
                <a:cxn ang="0">
                  <a:pos x="116" y="275"/>
                </a:cxn>
                <a:cxn ang="0">
                  <a:pos x="133" y="261"/>
                </a:cxn>
                <a:cxn ang="0">
                  <a:pos x="140" y="252"/>
                </a:cxn>
                <a:cxn ang="0">
                  <a:pos x="143" y="243"/>
                </a:cxn>
                <a:cxn ang="0">
                  <a:pos x="152" y="240"/>
                </a:cxn>
                <a:cxn ang="0">
                  <a:pos x="175" y="221"/>
                </a:cxn>
                <a:cxn ang="0">
                  <a:pos x="193" y="191"/>
                </a:cxn>
                <a:cxn ang="0">
                  <a:pos x="199" y="170"/>
                </a:cxn>
                <a:cxn ang="0">
                  <a:pos x="223" y="135"/>
                </a:cxn>
                <a:cxn ang="0">
                  <a:pos x="221" y="75"/>
                </a:cxn>
                <a:cxn ang="0">
                  <a:pos x="203" y="21"/>
                </a:cxn>
                <a:cxn ang="0">
                  <a:pos x="178" y="17"/>
                </a:cxn>
                <a:cxn ang="0">
                  <a:pos x="148" y="0"/>
                </a:cxn>
                <a:cxn ang="0">
                  <a:pos x="46" y="38"/>
                </a:cxn>
              </a:cxnLst>
              <a:rect l="0" t="0" r="r" b="b"/>
              <a:pathLst>
                <a:path w="228" h="275">
                  <a:moveTo>
                    <a:pt x="46" y="38"/>
                  </a:moveTo>
                  <a:cubicBezTo>
                    <a:pt x="38" y="48"/>
                    <a:pt x="31" y="53"/>
                    <a:pt x="20" y="59"/>
                  </a:cubicBezTo>
                  <a:cubicBezTo>
                    <a:pt x="16" y="67"/>
                    <a:pt x="12" y="78"/>
                    <a:pt x="5" y="84"/>
                  </a:cubicBezTo>
                  <a:cubicBezTo>
                    <a:pt x="0" y="117"/>
                    <a:pt x="2" y="140"/>
                    <a:pt x="13" y="167"/>
                  </a:cubicBezTo>
                  <a:cubicBezTo>
                    <a:pt x="14" y="182"/>
                    <a:pt x="14" y="194"/>
                    <a:pt x="23" y="207"/>
                  </a:cubicBezTo>
                  <a:cubicBezTo>
                    <a:pt x="28" y="231"/>
                    <a:pt x="53" y="258"/>
                    <a:pt x="77" y="261"/>
                  </a:cubicBezTo>
                  <a:cubicBezTo>
                    <a:pt x="88" y="268"/>
                    <a:pt x="103" y="271"/>
                    <a:pt x="116" y="275"/>
                  </a:cubicBezTo>
                  <a:cubicBezTo>
                    <a:pt x="125" y="272"/>
                    <a:pt x="127" y="269"/>
                    <a:pt x="133" y="261"/>
                  </a:cubicBezTo>
                  <a:cubicBezTo>
                    <a:pt x="135" y="258"/>
                    <a:pt x="140" y="252"/>
                    <a:pt x="140" y="252"/>
                  </a:cubicBezTo>
                  <a:cubicBezTo>
                    <a:pt x="141" y="249"/>
                    <a:pt x="141" y="245"/>
                    <a:pt x="143" y="243"/>
                  </a:cubicBezTo>
                  <a:cubicBezTo>
                    <a:pt x="145" y="241"/>
                    <a:pt x="149" y="242"/>
                    <a:pt x="152" y="240"/>
                  </a:cubicBezTo>
                  <a:cubicBezTo>
                    <a:pt x="160" y="235"/>
                    <a:pt x="167" y="226"/>
                    <a:pt x="175" y="221"/>
                  </a:cubicBezTo>
                  <a:cubicBezTo>
                    <a:pt x="180" y="210"/>
                    <a:pt x="185" y="200"/>
                    <a:pt x="193" y="191"/>
                  </a:cubicBezTo>
                  <a:cubicBezTo>
                    <a:pt x="194" y="184"/>
                    <a:pt x="196" y="176"/>
                    <a:pt x="199" y="170"/>
                  </a:cubicBezTo>
                  <a:cubicBezTo>
                    <a:pt x="201" y="159"/>
                    <a:pt x="215" y="144"/>
                    <a:pt x="223" y="135"/>
                  </a:cubicBezTo>
                  <a:cubicBezTo>
                    <a:pt x="226" y="115"/>
                    <a:pt x="228" y="95"/>
                    <a:pt x="221" y="75"/>
                  </a:cubicBezTo>
                  <a:cubicBezTo>
                    <a:pt x="220" y="66"/>
                    <a:pt x="215" y="27"/>
                    <a:pt x="203" y="21"/>
                  </a:cubicBezTo>
                  <a:cubicBezTo>
                    <a:pt x="197" y="18"/>
                    <a:pt x="185" y="18"/>
                    <a:pt x="178" y="17"/>
                  </a:cubicBezTo>
                  <a:cubicBezTo>
                    <a:pt x="166" y="6"/>
                    <a:pt x="161" y="6"/>
                    <a:pt x="148" y="0"/>
                  </a:cubicBezTo>
                  <a:cubicBezTo>
                    <a:pt x="98" y="2"/>
                    <a:pt x="80" y="4"/>
                    <a:pt x="46" y="38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8563" name="Freeform 35"/>
            <p:cNvSpPr>
              <a:spLocks/>
            </p:cNvSpPr>
            <p:nvPr/>
          </p:nvSpPr>
          <p:spPr bwMode="auto">
            <a:xfrm>
              <a:off x="4827" y="917"/>
              <a:ext cx="357" cy="389"/>
            </a:xfrm>
            <a:custGeom>
              <a:avLst/>
              <a:gdLst/>
              <a:ahLst/>
              <a:cxnLst>
                <a:cxn ang="0">
                  <a:pos x="87" y="33"/>
                </a:cxn>
                <a:cxn ang="0">
                  <a:pos x="72" y="57"/>
                </a:cxn>
                <a:cxn ang="0">
                  <a:pos x="45" y="76"/>
                </a:cxn>
                <a:cxn ang="0">
                  <a:pos x="25" y="109"/>
                </a:cxn>
                <a:cxn ang="0">
                  <a:pos x="19" y="132"/>
                </a:cxn>
                <a:cxn ang="0">
                  <a:pos x="34" y="252"/>
                </a:cxn>
                <a:cxn ang="0">
                  <a:pos x="48" y="282"/>
                </a:cxn>
                <a:cxn ang="0">
                  <a:pos x="85" y="315"/>
                </a:cxn>
                <a:cxn ang="0">
                  <a:pos x="102" y="334"/>
                </a:cxn>
                <a:cxn ang="0">
                  <a:pos x="132" y="366"/>
                </a:cxn>
                <a:cxn ang="0">
                  <a:pos x="151" y="379"/>
                </a:cxn>
                <a:cxn ang="0">
                  <a:pos x="198" y="388"/>
                </a:cxn>
                <a:cxn ang="0">
                  <a:pos x="240" y="384"/>
                </a:cxn>
                <a:cxn ang="0">
                  <a:pos x="258" y="372"/>
                </a:cxn>
                <a:cxn ang="0">
                  <a:pos x="270" y="355"/>
                </a:cxn>
                <a:cxn ang="0">
                  <a:pos x="282" y="345"/>
                </a:cxn>
                <a:cxn ang="0">
                  <a:pos x="330" y="276"/>
                </a:cxn>
                <a:cxn ang="0">
                  <a:pos x="348" y="238"/>
                </a:cxn>
                <a:cxn ang="0">
                  <a:pos x="354" y="219"/>
                </a:cxn>
                <a:cxn ang="0">
                  <a:pos x="331" y="111"/>
                </a:cxn>
                <a:cxn ang="0">
                  <a:pos x="319" y="78"/>
                </a:cxn>
                <a:cxn ang="0">
                  <a:pos x="255" y="25"/>
                </a:cxn>
                <a:cxn ang="0">
                  <a:pos x="223" y="12"/>
                </a:cxn>
                <a:cxn ang="0">
                  <a:pos x="150" y="7"/>
                </a:cxn>
                <a:cxn ang="0">
                  <a:pos x="108" y="25"/>
                </a:cxn>
                <a:cxn ang="0">
                  <a:pos x="87" y="33"/>
                </a:cxn>
              </a:cxnLst>
              <a:rect l="0" t="0" r="r" b="b"/>
              <a:pathLst>
                <a:path w="357" h="389">
                  <a:moveTo>
                    <a:pt x="87" y="33"/>
                  </a:moveTo>
                  <a:cubicBezTo>
                    <a:pt x="84" y="43"/>
                    <a:pt x="80" y="50"/>
                    <a:pt x="72" y="57"/>
                  </a:cubicBezTo>
                  <a:cubicBezTo>
                    <a:pt x="63" y="65"/>
                    <a:pt x="52" y="65"/>
                    <a:pt x="45" y="76"/>
                  </a:cubicBezTo>
                  <a:cubicBezTo>
                    <a:pt x="38" y="87"/>
                    <a:pt x="33" y="98"/>
                    <a:pt x="25" y="109"/>
                  </a:cubicBezTo>
                  <a:cubicBezTo>
                    <a:pt x="23" y="117"/>
                    <a:pt x="22" y="125"/>
                    <a:pt x="19" y="132"/>
                  </a:cubicBezTo>
                  <a:cubicBezTo>
                    <a:pt x="14" y="166"/>
                    <a:pt x="0" y="227"/>
                    <a:pt x="34" y="252"/>
                  </a:cubicBezTo>
                  <a:cubicBezTo>
                    <a:pt x="39" y="263"/>
                    <a:pt x="39" y="273"/>
                    <a:pt x="48" y="282"/>
                  </a:cubicBezTo>
                  <a:cubicBezTo>
                    <a:pt x="55" y="300"/>
                    <a:pt x="66" y="309"/>
                    <a:pt x="85" y="315"/>
                  </a:cubicBezTo>
                  <a:cubicBezTo>
                    <a:pt x="93" y="321"/>
                    <a:pt x="96" y="326"/>
                    <a:pt x="102" y="334"/>
                  </a:cubicBezTo>
                  <a:cubicBezTo>
                    <a:pt x="106" y="353"/>
                    <a:pt x="113" y="361"/>
                    <a:pt x="132" y="366"/>
                  </a:cubicBezTo>
                  <a:cubicBezTo>
                    <a:pt x="139" y="373"/>
                    <a:pt x="141" y="377"/>
                    <a:pt x="151" y="379"/>
                  </a:cubicBezTo>
                  <a:cubicBezTo>
                    <a:pt x="163" y="389"/>
                    <a:pt x="183" y="387"/>
                    <a:pt x="198" y="388"/>
                  </a:cubicBezTo>
                  <a:cubicBezTo>
                    <a:pt x="213" y="387"/>
                    <a:pt x="226" y="385"/>
                    <a:pt x="240" y="384"/>
                  </a:cubicBezTo>
                  <a:cubicBezTo>
                    <a:pt x="246" y="380"/>
                    <a:pt x="252" y="376"/>
                    <a:pt x="258" y="372"/>
                  </a:cubicBezTo>
                  <a:cubicBezTo>
                    <a:pt x="262" y="366"/>
                    <a:pt x="264" y="358"/>
                    <a:pt x="270" y="355"/>
                  </a:cubicBezTo>
                  <a:cubicBezTo>
                    <a:pt x="274" y="350"/>
                    <a:pt x="277" y="348"/>
                    <a:pt x="282" y="345"/>
                  </a:cubicBezTo>
                  <a:cubicBezTo>
                    <a:pt x="294" y="320"/>
                    <a:pt x="314" y="298"/>
                    <a:pt x="330" y="276"/>
                  </a:cubicBezTo>
                  <a:cubicBezTo>
                    <a:pt x="332" y="262"/>
                    <a:pt x="342" y="251"/>
                    <a:pt x="348" y="238"/>
                  </a:cubicBezTo>
                  <a:cubicBezTo>
                    <a:pt x="349" y="232"/>
                    <a:pt x="351" y="225"/>
                    <a:pt x="354" y="219"/>
                  </a:cubicBezTo>
                  <a:cubicBezTo>
                    <a:pt x="353" y="171"/>
                    <a:pt x="357" y="146"/>
                    <a:pt x="331" y="111"/>
                  </a:cubicBezTo>
                  <a:cubicBezTo>
                    <a:pt x="330" y="99"/>
                    <a:pt x="324" y="89"/>
                    <a:pt x="319" y="78"/>
                  </a:cubicBezTo>
                  <a:cubicBezTo>
                    <a:pt x="315" y="43"/>
                    <a:pt x="285" y="32"/>
                    <a:pt x="255" y="25"/>
                  </a:cubicBezTo>
                  <a:cubicBezTo>
                    <a:pt x="244" y="18"/>
                    <a:pt x="236" y="13"/>
                    <a:pt x="223" y="12"/>
                  </a:cubicBezTo>
                  <a:cubicBezTo>
                    <a:pt x="200" y="0"/>
                    <a:pt x="177" y="7"/>
                    <a:pt x="150" y="7"/>
                  </a:cubicBezTo>
                  <a:cubicBezTo>
                    <a:pt x="134" y="11"/>
                    <a:pt x="126" y="22"/>
                    <a:pt x="108" y="25"/>
                  </a:cubicBezTo>
                  <a:cubicBezTo>
                    <a:pt x="105" y="26"/>
                    <a:pt x="81" y="42"/>
                    <a:pt x="87" y="33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8564" name="Freeform 36"/>
            <p:cNvSpPr>
              <a:spLocks/>
            </p:cNvSpPr>
            <p:nvPr/>
          </p:nvSpPr>
          <p:spPr bwMode="auto">
            <a:xfrm>
              <a:off x="5526" y="999"/>
              <a:ext cx="218" cy="257"/>
            </a:xfrm>
            <a:custGeom>
              <a:avLst/>
              <a:gdLst/>
              <a:ahLst/>
              <a:cxnLst>
                <a:cxn ang="0">
                  <a:pos x="88" y="14"/>
                </a:cxn>
                <a:cxn ang="0">
                  <a:pos x="70" y="30"/>
                </a:cxn>
                <a:cxn ang="0">
                  <a:pos x="55" y="38"/>
                </a:cxn>
                <a:cxn ang="0">
                  <a:pos x="31" y="44"/>
                </a:cxn>
                <a:cxn ang="0">
                  <a:pos x="25" y="45"/>
                </a:cxn>
                <a:cxn ang="0">
                  <a:pos x="16" y="71"/>
                </a:cxn>
                <a:cxn ang="0">
                  <a:pos x="4" y="92"/>
                </a:cxn>
                <a:cxn ang="0">
                  <a:pos x="0" y="150"/>
                </a:cxn>
                <a:cxn ang="0">
                  <a:pos x="1" y="191"/>
                </a:cxn>
                <a:cxn ang="0">
                  <a:pos x="45" y="224"/>
                </a:cxn>
                <a:cxn ang="0">
                  <a:pos x="69" y="240"/>
                </a:cxn>
                <a:cxn ang="0">
                  <a:pos x="97" y="252"/>
                </a:cxn>
                <a:cxn ang="0">
                  <a:pos x="120" y="243"/>
                </a:cxn>
                <a:cxn ang="0">
                  <a:pos x="144" y="206"/>
                </a:cxn>
                <a:cxn ang="0">
                  <a:pos x="159" y="188"/>
                </a:cxn>
                <a:cxn ang="0">
                  <a:pos x="174" y="174"/>
                </a:cxn>
                <a:cxn ang="0">
                  <a:pos x="207" y="141"/>
                </a:cxn>
                <a:cxn ang="0">
                  <a:pos x="211" y="96"/>
                </a:cxn>
                <a:cxn ang="0">
                  <a:pos x="177" y="14"/>
                </a:cxn>
                <a:cxn ang="0">
                  <a:pos x="150" y="3"/>
                </a:cxn>
                <a:cxn ang="0">
                  <a:pos x="132" y="0"/>
                </a:cxn>
                <a:cxn ang="0">
                  <a:pos x="88" y="14"/>
                </a:cxn>
              </a:cxnLst>
              <a:rect l="0" t="0" r="r" b="b"/>
              <a:pathLst>
                <a:path w="218" h="257">
                  <a:moveTo>
                    <a:pt x="88" y="14"/>
                  </a:moveTo>
                  <a:cubicBezTo>
                    <a:pt x="87" y="22"/>
                    <a:pt x="70" y="30"/>
                    <a:pt x="70" y="30"/>
                  </a:cubicBezTo>
                  <a:cubicBezTo>
                    <a:pt x="68" y="38"/>
                    <a:pt x="63" y="36"/>
                    <a:pt x="55" y="38"/>
                  </a:cubicBezTo>
                  <a:cubicBezTo>
                    <a:pt x="44" y="44"/>
                    <a:pt x="51" y="41"/>
                    <a:pt x="31" y="44"/>
                  </a:cubicBezTo>
                  <a:cubicBezTo>
                    <a:pt x="29" y="44"/>
                    <a:pt x="25" y="45"/>
                    <a:pt x="25" y="45"/>
                  </a:cubicBezTo>
                  <a:cubicBezTo>
                    <a:pt x="16" y="49"/>
                    <a:pt x="17" y="63"/>
                    <a:pt x="16" y="71"/>
                  </a:cubicBezTo>
                  <a:cubicBezTo>
                    <a:pt x="15" y="78"/>
                    <a:pt x="8" y="86"/>
                    <a:pt x="4" y="92"/>
                  </a:cubicBezTo>
                  <a:cubicBezTo>
                    <a:pt x="3" y="146"/>
                    <a:pt x="4" y="125"/>
                    <a:pt x="0" y="150"/>
                  </a:cubicBezTo>
                  <a:cubicBezTo>
                    <a:pt x="0" y="164"/>
                    <a:pt x="0" y="177"/>
                    <a:pt x="1" y="191"/>
                  </a:cubicBezTo>
                  <a:cubicBezTo>
                    <a:pt x="2" y="212"/>
                    <a:pt x="29" y="215"/>
                    <a:pt x="45" y="224"/>
                  </a:cubicBezTo>
                  <a:cubicBezTo>
                    <a:pt x="50" y="235"/>
                    <a:pt x="58" y="239"/>
                    <a:pt x="69" y="240"/>
                  </a:cubicBezTo>
                  <a:cubicBezTo>
                    <a:pt x="77" y="247"/>
                    <a:pt x="87" y="251"/>
                    <a:pt x="97" y="252"/>
                  </a:cubicBezTo>
                  <a:cubicBezTo>
                    <a:pt x="109" y="257"/>
                    <a:pt x="113" y="250"/>
                    <a:pt x="120" y="243"/>
                  </a:cubicBezTo>
                  <a:cubicBezTo>
                    <a:pt x="122" y="231"/>
                    <a:pt x="135" y="214"/>
                    <a:pt x="144" y="206"/>
                  </a:cubicBezTo>
                  <a:cubicBezTo>
                    <a:pt x="145" y="199"/>
                    <a:pt x="153" y="193"/>
                    <a:pt x="159" y="188"/>
                  </a:cubicBezTo>
                  <a:cubicBezTo>
                    <a:pt x="174" y="160"/>
                    <a:pt x="155" y="189"/>
                    <a:pt x="174" y="174"/>
                  </a:cubicBezTo>
                  <a:cubicBezTo>
                    <a:pt x="183" y="167"/>
                    <a:pt x="196" y="148"/>
                    <a:pt x="207" y="141"/>
                  </a:cubicBezTo>
                  <a:cubicBezTo>
                    <a:pt x="218" y="119"/>
                    <a:pt x="213" y="133"/>
                    <a:pt x="211" y="96"/>
                  </a:cubicBezTo>
                  <a:cubicBezTo>
                    <a:pt x="210" y="67"/>
                    <a:pt x="210" y="25"/>
                    <a:pt x="177" y="14"/>
                  </a:cubicBezTo>
                  <a:cubicBezTo>
                    <a:pt x="170" y="2"/>
                    <a:pt x="176" y="9"/>
                    <a:pt x="150" y="3"/>
                  </a:cubicBezTo>
                  <a:cubicBezTo>
                    <a:pt x="144" y="2"/>
                    <a:pt x="132" y="0"/>
                    <a:pt x="132" y="0"/>
                  </a:cubicBezTo>
                  <a:cubicBezTo>
                    <a:pt x="116" y="1"/>
                    <a:pt x="99" y="3"/>
                    <a:pt x="88" y="14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8565" name="Freeform 37"/>
            <p:cNvSpPr>
              <a:spLocks/>
            </p:cNvSpPr>
            <p:nvPr/>
          </p:nvSpPr>
          <p:spPr bwMode="auto">
            <a:xfrm>
              <a:off x="5524" y="939"/>
              <a:ext cx="274" cy="348"/>
            </a:xfrm>
            <a:custGeom>
              <a:avLst/>
              <a:gdLst/>
              <a:ahLst/>
              <a:cxnLst>
                <a:cxn ang="0">
                  <a:pos x="30" y="104"/>
                </a:cxn>
                <a:cxn ang="0">
                  <a:pos x="18" y="84"/>
                </a:cxn>
                <a:cxn ang="0">
                  <a:pos x="50" y="51"/>
                </a:cxn>
                <a:cxn ang="0">
                  <a:pos x="59" y="44"/>
                </a:cxn>
                <a:cxn ang="0">
                  <a:pos x="77" y="30"/>
                </a:cxn>
                <a:cxn ang="0">
                  <a:pos x="123" y="0"/>
                </a:cxn>
                <a:cxn ang="0">
                  <a:pos x="209" y="18"/>
                </a:cxn>
                <a:cxn ang="0">
                  <a:pos x="231" y="33"/>
                </a:cxn>
                <a:cxn ang="0">
                  <a:pos x="248" y="60"/>
                </a:cxn>
                <a:cxn ang="0">
                  <a:pos x="266" y="96"/>
                </a:cxn>
                <a:cxn ang="0">
                  <a:pos x="272" y="137"/>
                </a:cxn>
                <a:cxn ang="0">
                  <a:pos x="264" y="198"/>
                </a:cxn>
                <a:cxn ang="0">
                  <a:pos x="258" y="234"/>
                </a:cxn>
                <a:cxn ang="0">
                  <a:pos x="233" y="282"/>
                </a:cxn>
                <a:cxn ang="0">
                  <a:pos x="210" y="320"/>
                </a:cxn>
                <a:cxn ang="0">
                  <a:pos x="189" y="333"/>
                </a:cxn>
                <a:cxn ang="0">
                  <a:pos x="159" y="342"/>
                </a:cxn>
                <a:cxn ang="0">
                  <a:pos x="135" y="348"/>
                </a:cxn>
                <a:cxn ang="0">
                  <a:pos x="32" y="323"/>
                </a:cxn>
                <a:cxn ang="0">
                  <a:pos x="0" y="291"/>
                </a:cxn>
                <a:cxn ang="0">
                  <a:pos x="5" y="194"/>
                </a:cxn>
                <a:cxn ang="0">
                  <a:pos x="17" y="140"/>
                </a:cxn>
                <a:cxn ang="0">
                  <a:pos x="21" y="120"/>
                </a:cxn>
                <a:cxn ang="0">
                  <a:pos x="30" y="104"/>
                </a:cxn>
              </a:cxnLst>
              <a:rect l="0" t="0" r="r" b="b"/>
              <a:pathLst>
                <a:path w="274" h="348">
                  <a:moveTo>
                    <a:pt x="30" y="104"/>
                  </a:moveTo>
                  <a:cubicBezTo>
                    <a:pt x="26" y="97"/>
                    <a:pt x="21" y="91"/>
                    <a:pt x="18" y="84"/>
                  </a:cubicBezTo>
                  <a:cubicBezTo>
                    <a:pt x="23" y="67"/>
                    <a:pt x="35" y="60"/>
                    <a:pt x="50" y="51"/>
                  </a:cubicBezTo>
                  <a:cubicBezTo>
                    <a:pt x="53" y="49"/>
                    <a:pt x="59" y="44"/>
                    <a:pt x="59" y="44"/>
                  </a:cubicBezTo>
                  <a:cubicBezTo>
                    <a:pt x="64" y="36"/>
                    <a:pt x="69" y="35"/>
                    <a:pt x="77" y="30"/>
                  </a:cubicBezTo>
                  <a:cubicBezTo>
                    <a:pt x="93" y="20"/>
                    <a:pt x="104" y="4"/>
                    <a:pt x="123" y="0"/>
                  </a:cubicBezTo>
                  <a:cubicBezTo>
                    <a:pt x="152" y="3"/>
                    <a:pt x="180" y="11"/>
                    <a:pt x="209" y="18"/>
                  </a:cubicBezTo>
                  <a:cubicBezTo>
                    <a:pt x="217" y="24"/>
                    <a:pt x="225" y="25"/>
                    <a:pt x="231" y="33"/>
                  </a:cubicBezTo>
                  <a:cubicBezTo>
                    <a:pt x="234" y="43"/>
                    <a:pt x="239" y="53"/>
                    <a:pt x="248" y="60"/>
                  </a:cubicBezTo>
                  <a:cubicBezTo>
                    <a:pt x="255" y="72"/>
                    <a:pt x="260" y="84"/>
                    <a:pt x="266" y="96"/>
                  </a:cubicBezTo>
                  <a:cubicBezTo>
                    <a:pt x="268" y="110"/>
                    <a:pt x="269" y="124"/>
                    <a:pt x="272" y="137"/>
                  </a:cubicBezTo>
                  <a:cubicBezTo>
                    <a:pt x="274" y="158"/>
                    <a:pt x="273" y="179"/>
                    <a:pt x="264" y="198"/>
                  </a:cubicBezTo>
                  <a:cubicBezTo>
                    <a:pt x="263" y="210"/>
                    <a:pt x="264" y="223"/>
                    <a:pt x="258" y="234"/>
                  </a:cubicBezTo>
                  <a:cubicBezTo>
                    <a:pt x="254" y="253"/>
                    <a:pt x="239" y="264"/>
                    <a:pt x="233" y="282"/>
                  </a:cubicBezTo>
                  <a:cubicBezTo>
                    <a:pt x="229" y="294"/>
                    <a:pt x="222" y="313"/>
                    <a:pt x="210" y="320"/>
                  </a:cubicBezTo>
                  <a:cubicBezTo>
                    <a:pt x="205" y="326"/>
                    <a:pt x="196" y="332"/>
                    <a:pt x="189" y="333"/>
                  </a:cubicBezTo>
                  <a:cubicBezTo>
                    <a:pt x="180" y="340"/>
                    <a:pt x="170" y="341"/>
                    <a:pt x="159" y="342"/>
                  </a:cubicBezTo>
                  <a:cubicBezTo>
                    <a:pt x="152" y="345"/>
                    <a:pt x="143" y="346"/>
                    <a:pt x="135" y="348"/>
                  </a:cubicBezTo>
                  <a:cubicBezTo>
                    <a:pt x="63" y="344"/>
                    <a:pt x="80" y="347"/>
                    <a:pt x="32" y="323"/>
                  </a:cubicBezTo>
                  <a:cubicBezTo>
                    <a:pt x="24" y="309"/>
                    <a:pt x="6" y="306"/>
                    <a:pt x="0" y="291"/>
                  </a:cubicBezTo>
                  <a:cubicBezTo>
                    <a:pt x="1" y="257"/>
                    <a:pt x="0" y="227"/>
                    <a:pt x="5" y="194"/>
                  </a:cubicBezTo>
                  <a:cubicBezTo>
                    <a:pt x="6" y="173"/>
                    <a:pt x="4" y="157"/>
                    <a:pt x="17" y="140"/>
                  </a:cubicBezTo>
                  <a:cubicBezTo>
                    <a:pt x="18" y="133"/>
                    <a:pt x="19" y="127"/>
                    <a:pt x="21" y="120"/>
                  </a:cubicBezTo>
                  <a:cubicBezTo>
                    <a:pt x="23" y="114"/>
                    <a:pt x="30" y="110"/>
                    <a:pt x="30" y="104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278566" name="Picture 38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1536" y="3576"/>
              <a:ext cx="720" cy="72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278567" name="Picture 39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1680" y="3096"/>
              <a:ext cx="720" cy="72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278568" name="Picture 40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1920" y="2568"/>
              <a:ext cx="720" cy="72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278569" name="Picture 41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2256" y="2040"/>
              <a:ext cx="720" cy="72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  <p:sp>
          <p:nvSpPr>
            <p:cNvPr id="278570" name="Freeform 42"/>
            <p:cNvSpPr>
              <a:spLocks/>
            </p:cNvSpPr>
            <p:nvPr/>
          </p:nvSpPr>
          <p:spPr bwMode="auto">
            <a:xfrm>
              <a:off x="2212" y="2880"/>
              <a:ext cx="77" cy="99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23" y="33"/>
                </a:cxn>
                <a:cxn ang="0">
                  <a:pos x="1" y="65"/>
                </a:cxn>
                <a:cxn ang="0">
                  <a:pos x="2" y="84"/>
                </a:cxn>
                <a:cxn ang="0">
                  <a:pos x="35" y="99"/>
                </a:cxn>
                <a:cxn ang="0">
                  <a:pos x="71" y="83"/>
                </a:cxn>
                <a:cxn ang="0">
                  <a:pos x="56" y="60"/>
                </a:cxn>
                <a:cxn ang="0">
                  <a:pos x="55" y="23"/>
                </a:cxn>
                <a:cxn ang="0">
                  <a:pos x="43" y="0"/>
                </a:cxn>
              </a:cxnLst>
              <a:rect l="0" t="0" r="r" b="b"/>
              <a:pathLst>
                <a:path w="77" h="99">
                  <a:moveTo>
                    <a:pt x="43" y="0"/>
                  </a:moveTo>
                  <a:cubicBezTo>
                    <a:pt x="37" y="10"/>
                    <a:pt x="33" y="27"/>
                    <a:pt x="23" y="33"/>
                  </a:cubicBezTo>
                  <a:cubicBezTo>
                    <a:pt x="22" y="40"/>
                    <a:pt x="6" y="56"/>
                    <a:pt x="1" y="65"/>
                  </a:cubicBezTo>
                  <a:cubicBezTo>
                    <a:pt x="1" y="71"/>
                    <a:pt x="0" y="78"/>
                    <a:pt x="2" y="84"/>
                  </a:cubicBezTo>
                  <a:cubicBezTo>
                    <a:pt x="3" y="88"/>
                    <a:pt x="30" y="98"/>
                    <a:pt x="35" y="99"/>
                  </a:cubicBezTo>
                  <a:cubicBezTo>
                    <a:pt x="48" y="98"/>
                    <a:pt x="61" y="93"/>
                    <a:pt x="71" y="83"/>
                  </a:cubicBezTo>
                  <a:cubicBezTo>
                    <a:pt x="77" y="68"/>
                    <a:pt x="71" y="63"/>
                    <a:pt x="56" y="60"/>
                  </a:cubicBezTo>
                  <a:cubicBezTo>
                    <a:pt x="46" y="50"/>
                    <a:pt x="49" y="35"/>
                    <a:pt x="55" y="23"/>
                  </a:cubicBezTo>
                  <a:cubicBezTo>
                    <a:pt x="53" y="12"/>
                    <a:pt x="48" y="9"/>
                    <a:pt x="4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8571" name="Freeform 43"/>
            <p:cNvSpPr>
              <a:spLocks/>
            </p:cNvSpPr>
            <p:nvPr/>
          </p:nvSpPr>
          <p:spPr bwMode="auto">
            <a:xfrm>
              <a:off x="2529" y="2343"/>
              <a:ext cx="114" cy="134"/>
            </a:xfrm>
            <a:custGeom>
              <a:avLst/>
              <a:gdLst/>
              <a:ahLst/>
              <a:cxnLst>
                <a:cxn ang="0">
                  <a:pos x="53" y="3"/>
                </a:cxn>
                <a:cxn ang="0">
                  <a:pos x="24" y="33"/>
                </a:cxn>
                <a:cxn ang="0">
                  <a:pos x="2" y="68"/>
                </a:cxn>
                <a:cxn ang="0">
                  <a:pos x="8" y="104"/>
                </a:cxn>
                <a:cxn ang="0">
                  <a:pos x="18" y="116"/>
                </a:cxn>
                <a:cxn ang="0">
                  <a:pos x="48" y="134"/>
                </a:cxn>
                <a:cxn ang="0">
                  <a:pos x="102" y="111"/>
                </a:cxn>
                <a:cxn ang="0">
                  <a:pos x="107" y="81"/>
                </a:cxn>
                <a:cxn ang="0">
                  <a:pos x="95" y="20"/>
                </a:cxn>
                <a:cxn ang="0">
                  <a:pos x="71" y="8"/>
                </a:cxn>
                <a:cxn ang="0">
                  <a:pos x="53" y="3"/>
                </a:cxn>
              </a:cxnLst>
              <a:rect l="0" t="0" r="r" b="b"/>
              <a:pathLst>
                <a:path w="114" h="134">
                  <a:moveTo>
                    <a:pt x="53" y="3"/>
                  </a:moveTo>
                  <a:cubicBezTo>
                    <a:pt x="44" y="14"/>
                    <a:pt x="37" y="25"/>
                    <a:pt x="24" y="33"/>
                  </a:cubicBezTo>
                  <a:cubicBezTo>
                    <a:pt x="14" y="45"/>
                    <a:pt x="5" y="51"/>
                    <a:pt x="2" y="68"/>
                  </a:cubicBezTo>
                  <a:cubicBezTo>
                    <a:pt x="3" y="85"/>
                    <a:pt x="0" y="91"/>
                    <a:pt x="8" y="104"/>
                  </a:cubicBezTo>
                  <a:cubicBezTo>
                    <a:pt x="10" y="121"/>
                    <a:pt x="6" y="106"/>
                    <a:pt x="18" y="116"/>
                  </a:cubicBezTo>
                  <a:cubicBezTo>
                    <a:pt x="32" y="126"/>
                    <a:pt x="29" y="130"/>
                    <a:pt x="48" y="134"/>
                  </a:cubicBezTo>
                  <a:cubicBezTo>
                    <a:pt x="70" y="132"/>
                    <a:pt x="90" y="131"/>
                    <a:pt x="102" y="111"/>
                  </a:cubicBezTo>
                  <a:cubicBezTo>
                    <a:pt x="105" y="101"/>
                    <a:pt x="105" y="91"/>
                    <a:pt x="107" y="81"/>
                  </a:cubicBezTo>
                  <a:cubicBezTo>
                    <a:pt x="106" y="59"/>
                    <a:pt x="114" y="34"/>
                    <a:pt x="95" y="20"/>
                  </a:cubicBezTo>
                  <a:cubicBezTo>
                    <a:pt x="90" y="12"/>
                    <a:pt x="80" y="9"/>
                    <a:pt x="71" y="8"/>
                  </a:cubicBezTo>
                  <a:cubicBezTo>
                    <a:pt x="68" y="0"/>
                    <a:pt x="60" y="0"/>
                    <a:pt x="53" y="3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278572" name="Picture 44"/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2784" y="1752"/>
              <a:ext cx="720" cy="72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278573" name="Picture 45"/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3312" y="1656"/>
              <a:ext cx="720" cy="72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278574" name="Picture 46"/>
            <p:cNvPicPr>
              <a:picLocks noChangeAspect="1" noChangeArrowheads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3888" y="1608"/>
              <a:ext cx="720" cy="72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278575" name="Picture 47"/>
            <p:cNvPicPr>
              <a:picLocks noChangeAspect="1" noChangeArrowheads="1"/>
            </p:cNvPicPr>
            <p:nvPr/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4464" y="1560"/>
              <a:ext cx="720" cy="72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278576" name="Picture 48"/>
            <p:cNvPicPr>
              <a:picLocks noChangeAspect="1" noChangeArrowheads="1"/>
            </p:cNvPicPr>
            <p:nvPr/>
          </p:nvPicPr>
          <p:blipFill>
            <a:blip r:embed="rId26"/>
            <a:srcRect/>
            <a:stretch>
              <a:fillRect/>
            </a:stretch>
          </p:blipFill>
          <p:spPr bwMode="auto">
            <a:xfrm>
              <a:off x="5040" y="1512"/>
              <a:ext cx="720" cy="72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278577" name="Picture 49"/>
            <p:cNvPicPr>
              <a:picLocks noChangeAspect="1" noChangeArrowheads="1"/>
            </p:cNvPicPr>
            <p:nvPr/>
          </p:nvPicPr>
          <p:blipFill>
            <a:blip r:embed="rId27"/>
            <a:srcRect/>
            <a:stretch>
              <a:fillRect/>
            </a:stretch>
          </p:blipFill>
          <p:spPr bwMode="auto">
            <a:xfrm>
              <a:off x="5616" y="1512"/>
              <a:ext cx="720" cy="72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  <p:sp>
          <p:nvSpPr>
            <p:cNvPr id="278578" name="Freeform 50"/>
            <p:cNvSpPr>
              <a:spLocks/>
            </p:cNvSpPr>
            <p:nvPr/>
          </p:nvSpPr>
          <p:spPr bwMode="auto">
            <a:xfrm>
              <a:off x="3055" y="2036"/>
              <a:ext cx="122" cy="169"/>
            </a:xfrm>
            <a:custGeom>
              <a:avLst/>
              <a:gdLst/>
              <a:ahLst/>
              <a:cxnLst>
                <a:cxn ang="0">
                  <a:pos x="59" y="9"/>
                </a:cxn>
                <a:cxn ang="0">
                  <a:pos x="47" y="25"/>
                </a:cxn>
                <a:cxn ang="0">
                  <a:pos x="4" y="72"/>
                </a:cxn>
                <a:cxn ang="0">
                  <a:pos x="28" y="130"/>
                </a:cxn>
                <a:cxn ang="0">
                  <a:pos x="49" y="132"/>
                </a:cxn>
                <a:cxn ang="0">
                  <a:pos x="82" y="169"/>
                </a:cxn>
                <a:cxn ang="0">
                  <a:pos x="103" y="138"/>
                </a:cxn>
                <a:cxn ang="0">
                  <a:pos x="109" y="106"/>
                </a:cxn>
                <a:cxn ang="0">
                  <a:pos x="115" y="94"/>
                </a:cxn>
                <a:cxn ang="0">
                  <a:pos x="122" y="72"/>
                </a:cxn>
                <a:cxn ang="0">
                  <a:pos x="85" y="12"/>
                </a:cxn>
                <a:cxn ang="0">
                  <a:pos x="59" y="9"/>
                </a:cxn>
              </a:cxnLst>
              <a:rect l="0" t="0" r="r" b="b"/>
              <a:pathLst>
                <a:path w="122" h="169">
                  <a:moveTo>
                    <a:pt x="59" y="9"/>
                  </a:moveTo>
                  <a:cubicBezTo>
                    <a:pt x="48" y="11"/>
                    <a:pt x="51" y="16"/>
                    <a:pt x="47" y="25"/>
                  </a:cubicBezTo>
                  <a:cubicBezTo>
                    <a:pt x="45" y="47"/>
                    <a:pt x="14" y="52"/>
                    <a:pt x="4" y="72"/>
                  </a:cubicBezTo>
                  <a:cubicBezTo>
                    <a:pt x="0" y="93"/>
                    <a:pt x="1" y="125"/>
                    <a:pt x="28" y="130"/>
                  </a:cubicBezTo>
                  <a:cubicBezTo>
                    <a:pt x="39" y="129"/>
                    <a:pt x="41" y="127"/>
                    <a:pt x="49" y="132"/>
                  </a:cubicBezTo>
                  <a:cubicBezTo>
                    <a:pt x="64" y="142"/>
                    <a:pt x="64" y="166"/>
                    <a:pt x="82" y="169"/>
                  </a:cubicBezTo>
                  <a:cubicBezTo>
                    <a:pt x="98" y="166"/>
                    <a:pt x="97" y="150"/>
                    <a:pt x="103" y="138"/>
                  </a:cubicBezTo>
                  <a:cubicBezTo>
                    <a:pt x="105" y="128"/>
                    <a:pt x="107" y="115"/>
                    <a:pt x="109" y="106"/>
                  </a:cubicBezTo>
                  <a:cubicBezTo>
                    <a:pt x="110" y="102"/>
                    <a:pt x="115" y="94"/>
                    <a:pt x="115" y="94"/>
                  </a:cubicBezTo>
                  <a:cubicBezTo>
                    <a:pt x="116" y="87"/>
                    <a:pt x="117" y="78"/>
                    <a:pt x="122" y="72"/>
                  </a:cubicBezTo>
                  <a:cubicBezTo>
                    <a:pt x="120" y="48"/>
                    <a:pt x="108" y="21"/>
                    <a:pt x="85" y="12"/>
                  </a:cubicBezTo>
                  <a:cubicBezTo>
                    <a:pt x="78" y="9"/>
                    <a:pt x="65" y="0"/>
                    <a:pt x="59" y="9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8579" name="Freeform 51"/>
            <p:cNvSpPr>
              <a:spLocks/>
            </p:cNvSpPr>
            <p:nvPr/>
          </p:nvSpPr>
          <p:spPr bwMode="auto">
            <a:xfrm>
              <a:off x="3586" y="1943"/>
              <a:ext cx="149" cy="207"/>
            </a:xfrm>
            <a:custGeom>
              <a:avLst/>
              <a:gdLst/>
              <a:ahLst/>
              <a:cxnLst>
                <a:cxn ang="0">
                  <a:pos x="43" y="6"/>
                </a:cxn>
                <a:cxn ang="0">
                  <a:pos x="32" y="25"/>
                </a:cxn>
                <a:cxn ang="0">
                  <a:pos x="23" y="39"/>
                </a:cxn>
                <a:cxn ang="0">
                  <a:pos x="14" y="48"/>
                </a:cxn>
                <a:cxn ang="0">
                  <a:pos x="2" y="72"/>
                </a:cxn>
                <a:cxn ang="0">
                  <a:pos x="4" y="108"/>
                </a:cxn>
                <a:cxn ang="0">
                  <a:pos x="16" y="114"/>
                </a:cxn>
                <a:cxn ang="0">
                  <a:pos x="31" y="150"/>
                </a:cxn>
                <a:cxn ang="0">
                  <a:pos x="53" y="198"/>
                </a:cxn>
                <a:cxn ang="0">
                  <a:pos x="83" y="205"/>
                </a:cxn>
                <a:cxn ang="0">
                  <a:pos x="101" y="183"/>
                </a:cxn>
                <a:cxn ang="0">
                  <a:pos x="107" y="171"/>
                </a:cxn>
                <a:cxn ang="0">
                  <a:pos x="137" y="117"/>
                </a:cxn>
                <a:cxn ang="0">
                  <a:pos x="134" y="87"/>
                </a:cxn>
                <a:cxn ang="0">
                  <a:pos x="127" y="63"/>
                </a:cxn>
                <a:cxn ang="0">
                  <a:pos x="104" y="15"/>
                </a:cxn>
                <a:cxn ang="0">
                  <a:pos x="79" y="6"/>
                </a:cxn>
                <a:cxn ang="0">
                  <a:pos x="58" y="0"/>
                </a:cxn>
                <a:cxn ang="0">
                  <a:pos x="43" y="6"/>
                </a:cxn>
              </a:cxnLst>
              <a:rect l="0" t="0" r="r" b="b"/>
              <a:pathLst>
                <a:path w="149" h="207">
                  <a:moveTo>
                    <a:pt x="43" y="6"/>
                  </a:moveTo>
                  <a:cubicBezTo>
                    <a:pt x="40" y="12"/>
                    <a:pt x="36" y="19"/>
                    <a:pt x="32" y="25"/>
                  </a:cubicBezTo>
                  <a:cubicBezTo>
                    <a:pt x="31" y="31"/>
                    <a:pt x="27" y="35"/>
                    <a:pt x="23" y="39"/>
                  </a:cubicBezTo>
                  <a:cubicBezTo>
                    <a:pt x="20" y="42"/>
                    <a:pt x="14" y="48"/>
                    <a:pt x="14" y="48"/>
                  </a:cubicBezTo>
                  <a:cubicBezTo>
                    <a:pt x="13" y="56"/>
                    <a:pt x="6" y="65"/>
                    <a:pt x="2" y="72"/>
                  </a:cubicBezTo>
                  <a:cubicBezTo>
                    <a:pt x="3" y="84"/>
                    <a:pt x="0" y="97"/>
                    <a:pt x="4" y="108"/>
                  </a:cubicBezTo>
                  <a:cubicBezTo>
                    <a:pt x="5" y="112"/>
                    <a:pt x="16" y="114"/>
                    <a:pt x="16" y="114"/>
                  </a:cubicBezTo>
                  <a:cubicBezTo>
                    <a:pt x="24" y="125"/>
                    <a:pt x="26" y="137"/>
                    <a:pt x="31" y="150"/>
                  </a:cubicBezTo>
                  <a:cubicBezTo>
                    <a:pt x="32" y="171"/>
                    <a:pt x="30" y="193"/>
                    <a:pt x="53" y="198"/>
                  </a:cubicBezTo>
                  <a:cubicBezTo>
                    <a:pt x="64" y="204"/>
                    <a:pt x="71" y="207"/>
                    <a:pt x="83" y="205"/>
                  </a:cubicBezTo>
                  <a:cubicBezTo>
                    <a:pt x="90" y="199"/>
                    <a:pt x="96" y="191"/>
                    <a:pt x="101" y="183"/>
                  </a:cubicBezTo>
                  <a:cubicBezTo>
                    <a:pt x="103" y="179"/>
                    <a:pt x="107" y="171"/>
                    <a:pt x="107" y="171"/>
                  </a:cubicBezTo>
                  <a:cubicBezTo>
                    <a:pt x="112" y="131"/>
                    <a:pt x="95" y="119"/>
                    <a:pt x="137" y="117"/>
                  </a:cubicBezTo>
                  <a:cubicBezTo>
                    <a:pt x="149" y="105"/>
                    <a:pt x="140" y="99"/>
                    <a:pt x="134" y="87"/>
                  </a:cubicBezTo>
                  <a:cubicBezTo>
                    <a:pt x="133" y="79"/>
                    <a:pt x="127" y="63"/>
                    <a:pt x="127" y="63"/>
                  </a:cubicBezTo>
                  <a:cubicBezTo>
                    <a:pt x="124" y="48"/>
                    <a:pt x="123" y="19"/>
                    <a:pt x="104" y="15"/>
                  </a:cubicBezTo>
                  <a:cubicBezTo>
                    <a:pt x="94" y="10"/>
                    <a:pt x="91" y="7"/>
                    <a:pt x="79" y="6"/>
                  </a:cubicBezTo>
                  <a:cubicBezTo>
                    <a:pt x="72" y="3"/>
                    <a:pt x="65" y="1"/>
                    <a:pt x="58" y="0"/>
                  </a:cubicBezTo>
                  <a:cubicBezTo>
                    <a:pt x="50" y="6"/>
                    <a:pt x="52" y="12"/>
                    <a:pt x="43" y="6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8580" name="Freeform 52"/>
            <p:cNvSpPr>
              <a:spLocks/>
            </p:cNvSpPr>
            <p:nvPr/>
          </p:nvSpPr>
          <p:spPr bwMode="auto">
            <a:xfrm>
              <a:off x="4170" y="1892"/>
              <a:ext cx="161" cy="229"/>
            </a:xfrm>
            <a:custGeom>
              <a:avLst/>
              <a:gdLst/>
              <a:ahLst/>
              <a:cxnLst>
                <a:cxn ang="0">
                  <a:pos x="98" y="16"/>
                </a:cxn>
                <a:cxn ang="0">
                  <a:pos x="68" y="0"/>
                </a:cxn>
                <a:cxn ang="0">
                  <a:pos x="44" y="7"/>
                </a:cxn>
                <a:cxn ang="0">
                  <a:pos x="27" y="24"/>
                </a:cxn>
                <a:cxn ang="0">
                  <a:pos x="8" y="61"/>
                </a:cxn>
                <a:cxn ang="0">
                  <a:pos x="3" y="148"/>
                </a:cxn>
                <a:cxn ang="0">
                  <a:pos x="0" y="159"/>
                </a:cxn>
                <a:cxn ang="0">
                  <a:pos x="2" y="204"/>
                </a:cxn>
                <a:cxn ang="0">
                  <a:pos x="17" y="213"/>
                </a:cxn>
                <a:cxn ang="0">
                  <a:pos x="66" y="229"/>
                </a:cxn>
                <a:cxn ang="0">
                  <a:pos x="92" y="226"/>
                </a:cxn>
                <a:cxn ang="0">
                  <a:pos x="110" y="207"/>
                </a:cxn>
                <a:cxn ang="0">
                  <a:pos x="137" y="180"/>
                </a:cxn>
                <a:cxn ang="0">
                  <a:pos x="144" y="162"/>
                </a:cxn>
                <a:cxn ang="0">
                  <a:pos x="153" y="159"/>
                </a:cxn>
                <a:cxn ang="0">
                  <a:pos x="161" y="144"/>
                </a:cxn>
                <a:cxn ang="0">
                  <a:pos x="126" y="103"/>
                </a:cxn>
                <a:cxn ang="0">
                  <a:pos x="111" y="82"/>
                </a:cxn>
                <a:cxn ang="0">
                  <a:pos x="119" y="39"/>
                </a:cxn>
                <a:cxn ang="0">
                  <a:pos x="113" y="21"/>
                </a:cxn>
                <a:cxn ang="0">
                  <a:pos x="98" y="16"/>
                </a:cxn>
              </a:cxnLst>
              <a:rect l="0" t="0" r="r" b="b"/>
              <a:pathLst>
                <a:path w="161" h="229">
                  <a:moveTo>
                    <a:pt x="98" y="16"/>
                  </a:moveTo>
                  <a:cubicBezTo>
                    <a:pt x="94" y="7"/>
                    <a:pt x="78" y="1"/>
                    <a:pt x="68" y="0"/>
                  </a:cubicBezTo>
                  <a:cubicBezTo>
                    <a:pt x="55" y="1"/>
                    <a:pt x="53" y="0"/>
                    <a:pt x="44" y="7"/>
                  </a:cubicBezTo>
                  <a:cubicBezTo>
                    <a:pt x="40" y="14"/>
                    <a:pt x="32" y="18"/>
                    <a:pt x="27" y="24"/>
                  </a:cubicBezTo>
                  <a:cubicBezTo>
                    <a:pt x="17" y="35"/>
                    <a:pt x="12" y="47"/>
                    <a:pt x="8" y="61"/>
                  </a:cubicBezTo>
                  <a:cubicBezTo>
                    <a:pt x="6" y="85"/>
                    <a:pt x="17" y="129"/>
                    <a:pt x="3" y="148"/>
                  </a:cubicBezTo>
                  <a:cubicBezTo>
                    <a:pt x="2" y="152"/>
                    <a:pt x="0" y="155"/>
                    <a:pt x="0" y="159"/>
                  </a:cubicBezTo>
                  <a:cubicBezTo>
                    <a:pt x="0" y="174"/>
                    <a:pt x="0" y="189"/>
                    <a:pt x="2" y="204"/>
                  </a:cubicBezTo>
                  <a:cubicBezTo>
                    <a:pt x="2" y="207"/>
                    <a:pt x="15" y="211"/>
                    <a:pt x="17" y="213"/>
                  </a:cubicBezTo>
                  <a:cubicBezTo>
                    <a:pt x="32" y="223"/>
                    <a:pt x="50" y="221"/>
                    <a:pt x="66" y="229"/>
                  </a:cubicBezTo>
                  <a:cubicBezTo>
                    <a:pt x="70" y="229"/>
                    <a:pt x="87" y="228"/>
                    <a:pt x="92" y="226"/>
                  </a:cubicBezTo>
                  <a:cubicBezTo>
                    <a:pt x="100" y="223"/>
                    <a:pt x="99" y="209"/>
                    <a:pt x="110" y="207"/>
                  </a:cubicBezTo>
                  <a:cubicBezTo>
                    <a:pt x="122" y="197"/>
                    <a:pt x="129" y="192"/>
                    <a:pt x="137" y="180"/>
                  </a:cubicBezTo>
                  <a:cubicBezTo>
                    <a:pt x="141" y="175"/>
                    <a:pt x="140" y="167"/>
                    <a:pt x="144" y="162"/>
                  </a:cubicBezTo>
                  <a:cubicBezTo>
                    <a:pt x="146" y="160"/>
                    <a:pt x="150" y="160"/>
                    <a:pt x="153" y="159"/>
                  </a:cubicBezTo>
                  <a:cubicBezTo>
                    <a:pt x="156" y="154"/>
                    <a:pt x="158" y="149"/>
                    <a:pt x="161" y="144"/>
                  </a:cubicBezTo>
                  <a:cubicBezTo>
                    <a:pt x="156" y="124"/>
                    <a:pt x="146" y="111"/>
                    <a:pt x="126" y="103"/>
                  </a:cubicBezTo>
                  <a:cubicBezTo>
                    <a:pt x="120" y="97"/>
                    <a:pt x="115" y="90"/>
                    <a:pt x="111" y="82"/>
                  </a:cubicBezTo>
                  <a:cubicBezTo>
                    <a:pt x="109" y="69"/>
                    <a:pt x="113" y="50"/>
                    <a:pt x="119" y="39"/>
                  </a:cubicBezTo>
                  <a:cubicBezTo>
                    <a:pt x="118" y="33"/>
                    <a:pt x="118" y="26"/>
                    <a:pt x="113" y="21"/>
                  </a:cubicBezTo>
                  <a:cubicBezTo>
                    <a:pt x="110" y="18"/>
                    <a:pt x="92" y="4"/>
                    <a:pt x="98" y="16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8581" name="Freeform 53"/>
            <p:cNvSpPr>
              <a:spLocks/>
            </p:cNvSpPr>
            <p:nvPr/>
          </p:nvSpPr>
          <p:spPr bwMode="auto">
            <a:xfrm>
              <a:off x="4726" y="1863"/>
              <a:ext cx="189" cy="245"/>
            </a:xfrm>
            <a:custGeom>
              <a:avLst/>
              <a:gdLst/>
              <a:ahLst/>
              <a:cxnLst>
                <a:cxn ang="0">
                  <a:pos x="115" y="5"/>
                </a:cxn>
                <a:cxn ang="0">
                  <a:pos x="53" y="41"/>
                </a:cxn>
                <a:cxn ang="0">
                  <a:pos x="37" y="60"/>
                </a:cxn>
                <a:cxn ang="0">
                  <a:pos x="14" y="104"/>
                </a:cxn>
                <a:cxn ang="0">
                  <a:pos x="8" y="128"/>
                </a:cxn>
                <a:cxn ang="0">
                  <a:pos x="19" y="195"/>
                </a:cxn>
                <a:cxn ang="0">
                  <a:pos x="61" y="245"/>
                </a:cxn>
                <a:cxn ang="0">
                  <a:pos x="113" y="227"/>
                </a:cxn>
                <a:cxn ang="0">
                  <a:pos x="134" y="210"/>
                </a:cxn>
                <a:cxn ang="0">
                  <a:pos x="149" y="189"/>
                </a:cxn>
                <a:cxn ang="0">
                  <a:pos x="178" y="135"/>
                </a:cxn>
                <a:cxn ang="0">
                  <a:pos x="184" y="105"/>
                </a:cxn>
                <a:cxn ang="0">
                  <a:pos x="179" y="83"/>
                </a:cxn>
                <a:cxn ang="0">
                  <a:pos x="163" y="77"/>
                </a:cxn>
                <a:cxn ang="0">
                  <a:pos x="145" y="71"/>
                </a:cxn>
                <a:cxn ang="0">
                  <a:pos x="151" y="44"/>
                </a:cxn>
                <a:cxn ang="0">
                  <a:pos x="140" y="20"/>
                </a:cxn>
                <a:cxn ang="0">
                  <a:pos x="128" y="6"/>
                </a:cxn>
                <a:cxn ang="0">
                  <a:pos x="115" y="5"/>
                </a:cxn>
              </a:cxnLst>
              <a:rect l="0" t="0" r="r" b="b"/>
              <a:pathLst>
                <a:path w="189" h="245">
                  <a:moveTo>
                    <a:pt x="115" y="5"/>
                  </a:moveTo>
                  <a:cubicBezTo>
                    <a:pt x="87" y="7"/>
                    <a:pt x="79" y="34"/>
                    <a:pt x="53" y="41"/>
                  </a:cubicBezTo>
                  <a:cubicBezTo>
                    <a:pt x="47" y="47"/>
                    <a:pt x="43" y="54"/>
                    <a:pt x="37" y="60"/>
                  </a:cubicBezTo>
                  <a:cubicBezTo>
                    <a:pt x="32" y="78"/>
                    <a:pt x="21" y="87"/>
                    <a:pt x="14" y="104"/>
                  </a:cubicBezTo>
                  <a:cubicBezTo>
                    <a:pt x="13" y="112"/>
                    <a:pt x="11" y="120"/>
                    <a:pt x="8" y="128"/>
                  </a:cubicBezTo>
                  <a:cubicBezTo>
                    <a:pt x="5" y="148"/>
                    <a:pt x="0" y="182"/>
                    <a:pt x="19" y="195"/>
                  </a:cubicBezTo>
                  <a:cubicBezTo>
                    <a:pt x="33" y="219"/>
                    <a:pt x="31" y="237"/>
                    <a:pt x="61" y="245"/>
                  </a:cubicBezTo>
                  <a:cubicBezTo>
                    <a:pt x="101" y="241"/>
                    <a:pt x="89" y="243"/>
                    <a:pt x="113" y="227"/>
                  </a:cubicBezTo>
                  <a:cubicBezTo>
                    <a:pt x="117" y="217"/>
                    <a:pt x="124" y="213"/>
                    <a:pt x="134" y="210"/>
                  </a:cubicBezTo>
                  <a:cubicBezTo>
                    <a:pt x="139" y="199"/>
                    <a:pt x="142" y="197"/>
                    <a:pt x="149" y="189"/>
                  </a:cubicBezTo>
                  <a:cubicBezTo>
                    <a:pt x="156" y="169"/>
                    <a:pt x="171" y="155"/>
                    <a:pt x="178" y="135"/>
                  </a:cubicBezTo>
                  <a:cubicBezTo>
                    <a:pt x="181" y="125"/>
                    <a:pt x="182" y="115"/>
                    <a:pt x="184" y="105"/>
                  </a:cubicBezTo>
                  <a:cubicBezTo>
                    <a:pt x="185" y="96"/>
                    <a:pt x="189" y="85"/>
                    <a:pt x="179" y="83"/>
                  </a:cubicBezTo>
                  <a:cubicBezTo>
                    <a:pt x="167" y="77"/>
                    <a:pt x="173" y="79"/>
                    <a:pt x="163" y="77"/>
                  </a:cubicBezTo>
                  <a:cubicBezTo>
                    <a:pt x="157" y="74"/>
                    <a:pt x="151" y="75"/>
                    <a:pt x="145" y="71"/>
                  </a:cubicBezTo>
                  <a:cubicBezTo>
                    <a:pt x="146" y="54"/>
                    <a:pt x="145" y="55"/>
                    <a:pt x="151" y="44"/>
                  </a:cubicBezTo>
                  <a:cubicBezTo>
                    <a:pt x="153" y="31"/>
                    <a:pt x="152" y="26"/>
                    <a:pt x="140" y="20"/>
                  </a:cubicBezTo>
                  <a:cubicBezTo>
                    <a:pt x="136" y="14"/>
                    <a:pt x="135" y="8"/>
                    <a:pt x="128" y="6"/>
                  </a:cubicBezTo>
                  <a:cubicBezTo>
                    <a:pt x="116" y="2"/>
                    <a:pt x="118" y="0"/>
                    <a:pt x="115" y="5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8582" name="Freeform 54"/>
            <p:cNvSpPr>
              <a:spLocks/>
            </p:cNvSpPr>
            <p:nvPr/>
          </p:nvSpPr>
          <p:spPr bwMode="auto">
            <a:xfrm>
              <a:off x="5319" y="1833"/>
              <a:ext cx="185" cy="203"/>
            </a:xfrm>
            <a:custGeom>
              <a:avLst/>
              <a:gdLst/>
              <a:ahLst/>
              <a:cxnLst>
                <a:cxn ang="0">
                  <a:pos x="93" y="0"/>
                </a:cxn>
                <a:cxn ang="0">
                  <a:pos x="60" y="2"/>
                </a:cxn>
                <a:cxn ang="0">
                  <a:pos x="21" y="33"/>
                </a:cxn>
                <a:cxn ang="0">
                  <a:pos x="12" y="48"/>
                </a:cxn>
                <a:cxn ang="0">
                  <a:pos x="3" y="99"/>
                </a:cxn>
                <a:cxn ang="0">
                  <a:pos x="2" y="150"/>
                </a:cxn>
                <a:cxn ang="0">
                  <a:pos x="8" y="168"/>
                </a:cxn>
                <a:cxn ang="0">
                  <a:pos x="50" y="195"/>
                </a:cxn>
                <a:cxn ang="0">
                  <a:pos x="75" y="200"/>
                </a:cxn>
                <a:cxn ang="0">
                  <a:pos x="104" y="203"/>
                </a:cxn>
                <a:cxn ang="0">
                  <a:pos x="120" y="201"/>
                </a:cxn>
                <a:cxn ang="0">
                  <a:pos x="143" y="167"/>
                </a:cxn>
                <a:cxn ang="0">
                  <a:pos x="164" y="120"/>
                </a:cxn>
                <a:cxn ang="0">
                  <a:pos x="176" y="99"/>
                </a:cxn>
                <a:cxn ang="0">
                  <a:pos x="150" y="32"/>
                </a:cxn>
                <a:cxn ang="0">
                  <a:pos x="107" y="5"/>
                </a:cxn>
                <a:cxn ang="0">
                  <a:pos x="93" y="0"/>
                </a:cxn>
              </a:cxnLst>
              <a:rect l="0" t="0" r="r" b="b"/>
              <a:pathLst>
                <a:path w="185" h="203">
                  <a:moveTo>
                    <a:pt x="93" y="0"/>
                  </a:moveTo>
                  <a:cubicBezTo>
                    <a:pt x="82" y="1"/>
                    <a:pt x="71" y="1"/>
                    <a:pt x="60" y="2"/>
                  </a:cubicBezTo>
                  <a:cubicBezTo>
                    <a:pt x="44" y="4"/>
                    <a:pt x="33" y="24"/>
                    <a:pt x="21" y="33"/>
                  </a:cubicBezTo>
                  <a:cubicBezTo>
                    <a:pt x="18" y="38"/>
                    <a:pt x="16" y="43"/>
                    <a:pt x="12" y="48"/>
                  </a:cubicBezTo>
                  <a:cubicBezTo>
                    <a:pt x="9" y="64"/>
                    <a:pt x="13" y="86"/>
                    <a:pt x="3" y="99"/>
                  </a:cubicBezTo>
                  <a:cubicBezTo>
                    <a:pt x="2" y="117"/>
                    <a:pt x="0" y="132"/>
                    <a:pt x="2" y="150"/>
                  </a:cubicBezTo>
                  <a:cubicBezTo>
                    <a:pt x="3" y="156"/>
                    <a:pt x="8" y="168"/>
                    <a:pt x="8" y="168"/>
                  </a:cubicBezTo>
                  <a:cubicBezTo>
                    <a:pt x="12" y="190"/>
                    <a:pt x="31" y="194"/>
                    <a:pt x="50" y="195"/>
                  </a:cubicBezTo>
                  <a:cubicBezTo>
                    <a:pt x="58" y="197"/>
                    <a:pt x="67" y="199"/>
                    <a:pt x="75" y="200"/>
                  </a:cubicBezTo>
                  <a:cubicBezTo>
                    <a:pt x="85" y="201"/>
                    <a:pt x="104" y="203"/>
                    <a:pt x="104" y="203"/>
                  </a:cubicBezTo>
                  <a:cubicBezTo>
                    <a:pt x="109" y="202"/>
                    <a:pt x="115" y="203"/>
                    <a:pt x="120" y="201"/>
                  </a:cubicBezTo>
                  <a:cubicBezTo>
                    <a:pt x="121" y="201"/>
                    <a:pt x="142" y="170"/>
                    <a:pt x="143" y="167"/>
                  </a:cubicBezTo>
                  <a:cubicBezTo>
                    <a:pt x="145" y="152"/>
                    <a:pt x="150" y="128"/>
                    <a:pt x="164" y="120"/>
                  </a:cubicBezTo>
                  <a:cubicBezTo>
                    <a:pt x="168" y="113"/>
                    <a:pt x="173" y="107"/>
                    <a:pt x="176" y="99"/>
                  </a:cubicBezTo>
                  <a:cubicBezTo>
                    <a:pt x="174" y="50"/>
                    <a:pt x="185" y="49"/>
                    <a:pt x="150" y="32"/>
                  </a:cubicBezTo>
                  <a:cubicBezTo>
                    <a:pt x="138" y="8"/>
                    <a:pt x="135" y="7"/>
                    <a:pt x="107" y="5"/>
                  </a:cubicBezTo>
                  <a:cubicBezTo>
                    <a:pt x="99" y="2"/>
                    <a:pt x="104" y="4"/>
                    <a:pt x="9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8583" name="Freeform 55"/>
            <p:cNvSpPr>
              <a:spLocks/>
            </p:cNvSpPr>
            <p:nvPr/>
          </p:nvSpPr>
          <p:spPr bwMode="auto">
            <a:xfrm>
              <a:off x="5910" y="1855"/>
              <a:ext cx="146" cy="154"/>
            </a:xfrm>
            <a:custGeom>
              <a:avLst/>
              <a:gdLst/>
              <a:ahLst/>
              <a:cxnLst>
                <a:cxn ang="0">
                  <a:pos x="30" y="20"/>
                </a:cxn>
                <a:cxn ang="0">
                  <a:pos x="71" y="4"/>
                </a:cxn>
                <a:cxn ang="0">
                  <a:pos x="75" y="1"/>
                </a:cxn>
                <a:cxn ang="0">
                  <a:pos x="114" y="2"/>
                </a:cxn>
                <a:cxn ang="0">
                  <a:pos x="138" y="43"/>
                </a:cxn>
                <a:cxn ang="0">
                  <a:pos x="146" y="82"/>
                </a:cxn>
                <a:cxn ang="0">
                  <a:pos x="143" y="121"/>
                </a:cxn>
                <a:cxn ang="0">
                  <a:pos x="132" y="127"/>
                </a:cxn>
                <a:cxn ang="0">
                  <a:pos x="74" y="134"/>
                </a:cxn>
                <a:cxn ang="0">
                  <a:pos x="44" y="143"/>
                </a:cxn>
                <a:cxn ang="0">
                  <a:pos x="0" y="115"/>
                </a:cxn>
                <a:cxn ang="0">
                  <a:pos x="3" y="74"/>
                </a:cxn>
                <a:cxn ang="0">
                  <a:pos x="14" y="49"/>
                </a:cxn>
                <a:cxn ang="0">
                  <a:pos x="30" y="20"/>
                </a:cxn>
              </a:cxnLst>
              <a:rect l="0" t="0" r="r" b="b"/>
              <a:pathLst>
                <a:path w="146" h="154">
                  <a:moveTo>
                    <a:pt x="30" y="20"/>
                  </a:moveTo>
                  <a:cubicBezTo>
                    <a:pt x="44" y="11"/>
                    <a:pt x="55" y="5"/>
                    <a:pt x="71" y="4"/>
                  </a:cubicBezTo>
                  <a:cubicBezTo>
                    <a:pt x="72" y="3"/>
                    <a:pt x="73" y="1"/>
                    <a:pt x="75" y="1"/>
                  </a:cubicBezTo>
                  <a:cubicBezTo>
                    <a:pt x="88" y="0"/>
                    <a:pt x="101" y="0"/>
                    <a:pt x="114" y="2"/>
                  </a:cubicBezTo>
                  <a:cubicBezTo>
                    <a:pt x="127" y="4"/>
                    <a:pt x="128" y="35"/>
                    <a:pt x="138" y="43"/>
                  </a:cubicBezTo>
                  <a:cubicBezTo>
                    <a:pt x="144" y="54"/>
                    <a:pt x="144" y="70"/>
                    <a:pt x="146" y="82"/>
                  </a:cubicBezTo>
                  <a:cubicBezTo>
                    <a:pt x="145" y="95"/>
                    <a:pt x="145" y="108"/>
                    <a:pt x="143" y="121"/>
                  </a:cubicBezTo>
                  <a:cubicBezTo>
                    <a:pt x="142" y="125"/>
                    <a:pt x="136" y="126"/>
                    <a:pt x="132" y="127"/>
                  </a:cubicBezTo>
                  <a:cubicBezTo>
                    <a:pt x="114" y="130"/>
                    <a:pt x="93" y="132"/>
                    <a:pt x="74" y="134"/>
                  </a:cubicBezTo>
                  <a:cubicBezTo>
                    <a:pt x="64" y="139"/>
                    <a:pt x="55" y="142"/>
                    <a:pt x="44" y="143"/>
                  </a:cubicBezTo>
                  <a:cubicBezTo>
                    <a:pt x="17" y="154"/>
                    <a:pt x="10" y="134"/>
                    <a:pt x="0" y="115"/>
                  </a:cubicBezTo>
                  <a:cubicBezTo>
                    <a:pt x="1" y="101"/>
                    <a:pt x="0" y="87"/>
                    <a:pt x="3" y="74"/>
                  </a:cubicBezTo>
                  <a:cubicBezTo>
                    <a:pt x="5" y="65"/>
                    <a:pt x="14" y="49"/>
                    <a:pt x="14" y="49"/>
                  </a:cubicBezTo>
                  <a:cubicBezTo>
                    <a:pt x="16" y="38"/>
                    <a:pt x="25" y="30"/>
                    <a:pt x="30" y="2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8584" name="Text Box 56"/>
            <p:cNvSpPr txBox="1">
              <a:spLocks noChangeArrowheads="1"/>
            </p:cNvSpPr>
            <p:nvPr/>
          </p:nvSpPr>
          <p:spPr bwMode="auto">
            <a:xfrm>
              <a:off x="6016" y="1472"/>
              <a:ext cx="384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defTabSz="762000" eaLnBrk="0" hangingPunct="0">
                <a:spcBef>
                  <a:spcPct val="50000"/>
                </a:spcBef>
              </a:pPr>
              <a:r>
                <a:rPr lang="en-US">
                  <a:solidFill>
                    <a:srgbClr val="FFFF00"/>
                  </a:solidFill>
                  <a:latin typeface="Technical" pitchFamily="66" charset="0"/>
                </a:rPr>
                <a:t>ES</a:t>
              </a:r>
              <a:endParaRPr lang="en-US"/>
            </a:p>
          </p:txBody>
        </p:sp>
        <p:sp>
          <p:nvSpPr>
            <p:cNvPr id="278585" name="Text Box 57"/>
            <p:cNvSpPr txBox="1">
              <a:spLocks noChangeArrowheads="1"/>
            </p:cNvSpPr>
            <p:nvPr/>
          </p:nvSpPr>
          <p:spPr bwMode="auto">
            <a:xfrm>
              <a:off x="5648" y="656"/>
              <a:ext cx="384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defTabSz="762000" eaLnBrk="0" hangingPunct="0">
                <a:spcBef>
                  <a:spcPct val="50000"/>
                </a:spcBef>
              </a:pPr>
              <a:r>
                <a:rPr lang="en-US">
                  <a:solidFill>
                    <a:srgbClr val="FFFF00"/>
                  </a:solidFill>
                  <a:latin typeface="Technical" pitchFamily="66" charset="0"/>
                </a:rPr>
                <a:t>ED</a:t>
              </a:r>
              <a:endParaRPr lang="en-US"/>
            </a:p>
          </p:txBody>
        </p:sp>
      </p:grpSp>
      <p:pic>
        <p:nvPicPr>
          <p:cNvPr id="278586" name="Viability Gd 1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28"/>
          <a:srcRect/>
          <a:stretch>
            <a:fillRect/>
          </a:stretch>
        </p:blipFill>
        <p:spPr bwMode="auto">
          <a:xfrm>
            <a:off x="336550" y="1143000"/>
            <a:ext cx="1871663" cy="22002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" fill="hold"/>
                                        <p:tgtEl>
                                          <p:spTgt spid="2785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7858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85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785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586"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Assessment of LV function</a:t>
            </a:r>
            <a:endParaRPr lang="en-US"/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Multiplanar</a:t>
            </a:r>
          </a:p>
          <a:p>
            <a:r>
              <a:rPr lang="en-GB"/>
              <a:t>No geometrical assumptions</a:t>
            </a:r>
          </a:p>
          <a:p>
            <a:r>
              <a:rPr lang="en-GB"/>
              <a:t>Not limited by poor echo-window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695325"/>
            <a:r>
              <a:rPr lang="en-GB"/>
              <a:t>Early Detection of CAD</a:t>
            </a:r>
            <a:endParaRPr lang="en-US"/>
          </a:p>
        </p:txBody>
      </p:sp>
      <p:sp>
        <p:nvSpPr>
          <p:cNvPr id="347139" name="Rectangle 3"/>
          <p:cNvSpPr>
            <a:spLocks noChangeArrowheads="1"/>
          </p:cNvSpPr>
          <p:nvPr/>
        </p:nvSpPr>
        <p:spPr bwMode="auto">
          <a:xfrm>
            <a:off x="677863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 algn="ctr" defTabSz="695325" eaLnBrk="0" hangingPunct="0"/>
            <a:endParaRPr lang="en-GB" sz="33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echnical" pitchFamily="66" charset="0"/>
            </a:endParaRPr>
          </a:p>
        </p:txBody>
      </p:sp>
      <p:graphicFrame>
        <p:nvGraphicFramePr>
          <p:cNvPr id="347140" name="Object 4"/>
          <p:cNvGraphicFramePr>
            <a:graphicFrameLocks noChangeAspect="1"/>
          </p:cNvGraphicFramePr>
          <p:nvPr/>
        </p:nvGraphicFramePr>
        <p:xfrm>
          <a:off x="430213" y="2257425"/>
          <a:ext cx="8256587" cy="268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Drawing" r:id="rId3" imgW="9287867" imgH="2686001" progId="">
                  <p:embed/>
                </p:oleObj>
              </mc:Choice>
              <mc:Fallback>
                <p:oleObj name="Drawing" r:id="rId3" imgW="9287867" imgH="2686001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13" y="2257425"/>
                        <a:ext cx="8256587" cy="2686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724150" y="6153150"/>
            <a:ext cx="3646488" cy="422275"/>
            <a:chOff x="1716" y="3876"/>
            <a:chExt cx="2297" cy="266"/>
          </a:xfrm>
        </p:grpSpPr>
        <p:sp>
          <p:nvSpPr>
            <p:cNvPr id="347142" name="Text Box 6"/>
            <p:cNvSpPr txBox="1">
              <a:spLocks noChangeArrowheads="1"/>
            </p:cNvSpPr>
            <p:nvPr/>
          </p:nvSpPr>
          <p:spPr bwMode="auto">
            <a:xfrm>
              <a:off x="1716" y="3892"/>
              <a:ext cx="2297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defTabSz="762000" eaLnBrk="0" hangingPunct="0">
                <a:spcBef>
                  <a:spcPct val="50000"/>
                </a:spcBef>
              </a:pPr>
              <a:r>
                <a:rPr lang="en-GB" sz="2000">
                  <a:latin typeface="Technical" pitchFamily="66" charset="0"/>
                </a:rPr>
                <a:t>Glagov NEJM 1987; 316: 1371-5</a:t>
              </a:r>
              <a:endParaRPr lang="en-GB" sz="2000"/>
            </a:p>
          </p:txBody>
        </p:sp>
        <p:sp>
          <p:nvSpPr>
            <p:cNvPr id="347143" name="Line 7"/>
            <p:cNvSpPr>
              <a:spLocks noChangeShapeType="1"/>
            </p:cNvSpPr>
            <p:nvPr/>
          </p:nvSpPr>
          <p:spPr bwMode="auto">
            <a:xfrm>
              <a:off x="1765" y="3876"/>
              <a:ext cx="202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47144" name="Text Box 8"/>
          <p:cNvSpPr txBox="1">
            <a:spLocks noChangeArrowheads="1"/>
          </p:cNvSpPr>
          <p:nvPr/>
        </p:nvSpPr>
        <p:spPr bwMode="auto">
          <a:xfrm>
            <a:off x="457200" y="1697038"/>
            <a:ext cx="81645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ical" pitchFamily="66" charset="0"/>
              </a:rPr>
              <a:t>The Glagov Phenomenon</a:t>
            </a:r>
            <a:endParaRPr lang="en-US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echnical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695325"/>
            <a:r>
              <a:rPr lang="en-GB"/>
              <a:t>Spiral Coronary Wall CMR</a:t>
            </a:r>
          </a:p>
        </p:txBody>
      </p:sp>
      <p:pic>
        <p:nvPicPr>
          <p:cNvPr id="348163" name="Picture 3" descr="bobrcawall"/>
          <p:cNvPicPr>
            <a:picLocks noChangeAspect="1" noChangeArrowheads="1"/>
          </p:cNvPicPr>
          <p:nvPr/>
        </p:nvPicPr>
        <p:blipFill>
          <a:blip r:embed="rId2" cstate="screen">
            <a:lum bright="14000" contrast="3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38" t="10223" r="16325" b="9940"/>
          <a:stretch>
            <a:fillRect/>
          </a:stretch>
        </p:blipFill>
        <p:spPr bwMode="auto">
          <a:xfrm>
            <a:off x="704850" y="1246188"/>
            <a:ext cx="3581400" cy="4029075"/>
          </a:xfrm>
          <a:prstGeom prst="rect">
            <a:avLst/>
          </a:prstGeom>
          <a:noFill/>
        </p:spPr>
      </p:pic>
      <p:pic>
        <p:nvPicPr>
          <p:cNvPr id="348164" name="Picture 4" descr="wallcro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2025" y="1701800"/>
            <a:ext cx="3265488" cy="3810000"/>
          </a:xfrm>
          <a:prstGeom prst="rect">
            <a:avLst/>
          </a:prstGeom>
          <a:noFill/>
        </p:spPr>
      </p:pic>
      <p:sp>
        <p:nvSpPr>
          <p:cNvPr id="348165" name="Line 5"/>
          <p:cNvSpPr>
            <a:spLocks noChangeShapeType="1"/>
          </p:cNvSpPr>
          <p:nvPr/>
        </p:nvSpPr>
        <p:spPr bwMode="auto">
          <a:xfrm flipV="1">
            <a:off x="3581400" y="3011488"/>
            <a:ext cx="2803525" cy="552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8166" name="Line 6"/>
          <p:cNvSpPr>
            <a:spLocks noChangeShapeType="1"/>
          </p:cNvSpPr>
          <p:nvPr/>
        </p:nvSpPr>
        <p:spPr bwMode="auto">
          <a:xfrm>
            <a:off x="3592513" y="3835400"/>
            <a:ext cx="2827337" cy="193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698750" y="6184900"/>
            <a:ext cx="3633788" cy="357188"/>
            <a:chOff x="2074" y="3896"/>
            <a:chExt cx="2414" cy="226"/>
          </a:xfrm>
        </p:grpSpPr>
        <p:sp>
          <p:nvSpPr>
            <p:cNvPr id="348168" name="Text Box 8"/>
            <p:cNvSpPr txBox="1">
              <a:spLocks noChangeArrowheads="1"/>
            </p:cNvSpPr>
            <p:nvPr/>
          </p:nvSpPr>
          <p:spPr bwMode="auto">
            <a:xfrm>
              <a:off x="2074" y="3896"/>
              <a:ext cx="2414" cy="22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83485" tIns="41742" rIns="83485" bIns="41742">
              <a:spAutoFit/>
            </a:bodyPr>
            <a:lstStyle/>
            <a:p>
              <a:pPr defTabSz="695325" eaLnBrk="0" hangingPunct="0">
                <a:spcBef>
                  <a:spcPct val="50000"/>
                </a:spcBef>
              </a:pPr>
              <a:r>
                <a:rPr lang="en-GB" sz="1800">
                  <a:solidFill>
                    <a:srgbClr val="FFFF00"/>
                  </a:solidFill>
                  <a:latin typeface="Technical" pitchFamily="66" charset="0"/>
                </a:rPr>
                <a:t>Hu B, Meyer C.  Stanford University</a:t>
              </a:r>
              <a:endParaRPr lang="en-GB" sz="2600">
                <a:solidFill>
                  <a:srgbClr val="FFFF00"/>
                </a:solidFill>
                <a:latin typeface="Technical" pitchFamily="66" charset="0"/>
              </a:endParaRPr>
            </a:p>
          </p:txBody>
        </p:sp>
        <p:sp>
          <p:nvSpPr>
            <p:cNvPr id="348169" name="Line 9"/>
            <p:cNvSpPr>
              <a:spLocks noChangeShapeType="1"/>
            </p:cNvSpPr>
            <p:nvPr/>
          </p:nvSpPr>
          <p:spPr bwMode="auto">
            <a:xfrm>
              <a:off x="2081" y="3904"/>
              <a:ext cx="2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83485" tIns="41742" rIns="83485" bIns="41742">
              <a:spAutoFit/>
            </a:bodyPr>
            <a:lstStyle/>
            <a:p>
              <a:endParaRPr lang="en-GB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695325"/>
            <a:r>
              <a:rPr lang="en-GB"/>
              <a:t>Eccentric Plaque in LAD</a:t>
            </a:r>
          </a:p>
        </p:txBody>
      </p:sp>
      <p:sp>
        <p:nvSpPr>
          <p:cNvPr id="349187" name="Text Box 3"/>
          <p:cNvSpPr txBox="1">
            <a:spLocks noChangeArrowheads="1"/>
          </p:cNvSpPr>
          <p:nvPr/>
        </p:nvSpPr>
        <p:spPr bwMode="auto">
          <a:xfrm>
            <a:off x="1141413" y="1490663"/>
            <a:ext cx="2078037" cy="479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3485" tIns="41742" rIns="83485" bIns="41742">
            <a:spAutoFit/>
          </a:bodyPr>
          <a:lstStyle/>
          <a:p>
            <a:pPr algn="r" defTabSz="835025" eaLnBrk="0" hangingPunct="0"/>
            <a:r>
              <a:rPr lang="en-US" altLang="en-US" sz="2600" b="1">
                <a:latin typeface="Technical" pitchFamily="66" charset="0"/>
              </a:rPr>
              <a:t>X-ray angiogram</a:t>
            </a:r>
            <a:endParaRPr lang="en-US" altLang="en-US" sz="2600">
              <a:solidFill>
                <a:srgbClr val="FF9933"/>
              </a:solidFill>
              <a:latin typeface="Technical" pitchFamily="66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60350" y="2012950"/>
            <a:ext cx="3898900" cy="2703513"/>
            <a:chOff x="185" y="1268"/>
            <a:chExt cx="2763" cy="1703"/>
          </a:xfrm>
        </p:grpSpPr>
        <p:pic>
          <p:nvPicPr>
            <p:cNvPr id="349189" name="Picture 5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" y="1268"/>
              <a:ext cx="2763" cy="1703"/>
            </a:xfrm>
            <a:prstGeom prst="rect">
              <a:avLst/>
            </a:prstGeom>
            <a:noFill/>
          </p:spPr>
        </p:pic>
        <p:sp>
          <p:nvSpPr>
            <p:cNvPr id="349190" name="Text Box 6"/>
            <p:cNvSpPr txBox="1">
              <a:spLocks noChangeArrowheads="1"/>
            </p:cNvSpPr>
            <p:nvPr/>
          </p:nvSpPr>
          <p:spPr bwMode="auto">
            <a:xfrm>
              <a:off x="843" y="2419"/>
              <a:ext cx="406" cy="2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83485" tIns="41742" rIns="83485" bIns="41742">
              <a:spAutoFit/>
            </a:bodyPr>
            <a:lstStyle/>
            <a:p>
              <a:pPr algn="r" defTabSz="835025" eaLnBrk="0" hangingPunct="0"/>
              <a:r>
                <a:rPr lang="en-US" altLang="en-US" sz="2200" b="1">
                  <a:solidFill>
                    <a:srgbClr val="FFFF00"/>
                  </a:solidFill>
                  <a:latin typeface="Technical" pitchFamily="66" charset="0"/>
                </a:rPr>
                <a:t>LAD</a:t>
              </a:r>
              <a:endParaRPr lang="en-US" altLang="en-US" sz="2600">
                <a:solidFill>
                  <a:srgbClr val="FFFF00"/>
                </a:solidFill>
                <a:latin typeface="Technical" pitchFamily="66" charset="0"/>
              </a:endParaRPr>
            </a:p>
          </p:txBody>
        </p:sp>
      </p:grpSp>
      <p:pic>
        <p:nvPicPr>
          <p:cNvPr id="349191" name="Picture 7"/>
          <p:cNvPicPr>
            <a:picLocks noChangeAspect="1" noChangeArrowheads="1"/>
          </p:cNvPicPr>
          <p:nvPr/>
        </p:nvPicPr>
        <p:blipFill>
          <a:blip r:embed="rId4">
            <a:lum bright="-12000"/>
          </a:blip>
          <a:srcRect/>
          <a:stretch>
            <a:fillRect/>
          </a:stretch>
        </p:blipFill>
        <p:spPr bwMode="auto">
          <a:xfrm>
            <a:off x="4164013" y="1141413"/>
            <a:ext cx="3900487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9192" name="Text Box 8"/>
          <p:cNvSpPr txBox="1">
            <a:spLocks noChangeArrowheads="1"/>
          </p:cNvSpPr>
          <p:nvPr/>
        </p:nvSpPr>
        <p:spPr bwMode="auto">
          <a:xfrm>
            <a:off x="6672263" y="3208338"/>
            <a:ext cx="387350" cy="417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3485" tIns="41742" rIns="83485" bIns="41742">
            <a:spAutoFit/>
          </a:bodyPr>
          <a:lstStyle/>
          <a:p>
            <a:pPr defTabSz="835025" eaLnBrk="0" hangingPunct="0"/>
            <a:r>
              <a:rPr lang="en-US" altLang="en-US" sz="2200" b="1">
                <a:latin typeface="Technical" pitchFamily="66" charset="0"/>
              </a:rPr>
              <a:t>LV</a:t>
            </a:r>
            <a:endParaRPr lang="en-US" altLang="en-US" sz="2600">
              <a:latin typeface="Technical" pitchFamily="66" charset="0"/>
            </a:endParaRPr>
          </a:p>
        </p:txBody>
      </p:sp>
      <p:sp>
        <p:nvSpPr>
          <p:cNvPr id="349193" name="Rectangle 9"/>
          <p:cNvSpPr>
            <a:spLocks noChangeArrowheads="1"/>
          </p:cNvSpPr>
          <p:nvPr/>
        </p:nvSpPr>
        <p:spPr bwMode="auto">
          <a:xfrm>
            <a:off x="4887913" y="3871913"/>
            <a:ext cx="700087" cy="417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3485" tIns="41742" rIns="83485" bIns="41742">
            <a:spAutoFit/>
          </a:bodyPr>
          <a:lstStyle/>
          <a:p>
            <a:pPr defTabSz="835025" eaLnBrk="0" hangingPunct="0"/>
            <a:r>
              <a:rPr lang="en-US" altLang="en-US" sz="2200" b="1">
                <a:latin typeface="Technical" pitchFamily="66" charset="0"/>
              </a:rPr>
              <a:t>RV</a:t>
            </a:r>
            <a:endParaRPr lang="en-US" altLang="en-US" sz="1800" b="1">
              <a:latin typeface="Technical" pitchFamily="66" charset="0"/>
            </a:endParaRPr>
          </a:p>
        </p:txBody>
      </p:sp>
      <p:sp>
        <p:nvSpPr>
          <p:cNvPr id="349194" name="Rectangle 10"/>
          <p:cNvSpPr>
            <a:spLocks noChangeArrowheads="1"/>
          </p:cNvSpPr>
          <p:nvPr/>
        </p:nvSpPr>
        <p:spPr bwMode="auto">
          <a:xfrm>
            <a:off x="5046663" y="2360613"/>
            <a:ext cx="677862" cy="417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3485" tIns="41742" rIns="83485" bIns="41742">
            <a:spAutoFit/>
          </a:bodyPr>
          <a:lstStyle/>
          <a:p>
            <a:pPr algn="r" defTabSz="835025" eaLnBrk="0" hangingPunct="0"/>
            <a:r>
              <a:rPr lang="en-US" altLang="en-US" sz="2200" b="1">
                <a:latin typeface="Technical" pitchFamily="66" charset="0"/>
              </a:rPr>
              <a:t>RVOT</a:t>
            </a:r>
            <a:endParaRPr lang="en-US" altLang="en-US" sz="1500" b="1">
              <a:latin typeface="Technical" pitchFamily="66" charset="0"/>
            </a:endParaRP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6276975" y="1636713"/>
            <a:ext cx="1949450" cy="4224337"/>
            <a:chOff x="4914" y="816"/>
            <a:chExt cx="1382" cy="2661"/>
          </a:xfrm>
        </p:grpSpPr>
        <p:pic>
          <p:nvPicPr>
            <p:cNvPr id="349196" name="Picture 1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184" y="2448"/>
              <a:ext cx="1112" cy="1029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</p:pic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4914" y="816"/>
              <a:ext cx="1380" cy="2640"/>
              <a:chOff x="4914" y="816"/>
              <a:chExt cx="1380" cy="2640"/>
            </a:xfrm>
          </p:grpSpPr>
          <p:sp>
            <p:nvSpPr>
              <p:cNvPr id="349198" name="Rectangle 14"/>
              <p:cNvSpPr>
                <a:spLocks noChangeArrowheads="1"/>
              </p:cNvSpPr>
              <p:nvPr/>
            </p:nvSpPr>
            <p:spPr bwMode="auto">
              <a:xfrm>
                <a:off x="4914" y="816"/>
                <a:ext cx="612" cy="514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lIns="83485" tIns="41742" rIns="83485" bIns="41742" anchor="ctr"/>
              <a:lstStyle/>
              <a:p>
                <a:pPr algn="ctr" defTabSz="835025" eaLnBrk="0" hangingPunct="0"/>
                <a:endParaRPr lang="en-GB" altLang="en-US" sz="2600">
                  <a:latin typeface="Technical" pitchFamily="66" charset="0"/>
                </a:endParaRPr>
              </a:p>
            </p:txBody>
          </p:sp>
          <p:sp>
            <p:nvSpPr>
              <p:cNvPr id="349199" name="Line 15"/>
              <p:cNvSpPr>
                <a:spLocks noChangeShapeType="1"/>
              </p:cNvSpPr>
              <p:nvPr/>
            </p:nvSpPr>
            <p:spPr bwMode="auto">
              <a:xfrm>
                <a:off x="4914" y="1344"/>
                <a:ext cx="262" cy="2112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lIns="83485" tIns="41742" rIns="83485" bIns="41742" anchor="ctr"/>
              <a:lstStyle/>
              <a:p>
                <a:endParaRPr lang="en-GB"/>
              </a:p>
            </p:txBody>
          </p:sp>
          <p:sp>
            <p:nvSpPr>
              <p:cNvPr id="349200" name="Line 16"/>
              <p:cNvSpPr>
                <a:spLocks noChangeShapeType="1"/>
              </p:cNvSpPr>
              <p:nvPr/>
            </p:nvSpPr>
            <p:spPr bwMode="auto">
              <a:xfrm>
                <a:off x="5508" y="816"/>
                <a:ext cx="786" cy="1632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lIns="83485" tIns="41742" rIns="83485" bIns="41742" anchor="ctr"/>
              <a:lstStyle/>
              <a:p>
                <a:endParaRPr lang="en-GB"/>
              </a:p>
            </p:txBody>
          </p:sp>
        </p:grp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6759575" y="1538288"/>
            <a:ext cx="1044575" cy="438150"/>
            <a:chOff x="5346" y="732"/>
            <a:chExt cx="740" cy="276"/>
          </a:xfrm>
        </p:grpSpPr>
        <p:sp>
          <p:nvSpPr>
            <p:cNvPr id="349202" name="Text Box 18"/>
            <p:cNvSpPr txBox="1">
              <a:spLocks noChangeArrowheads="1"/>
            </p:cNvSpPr>
            <p:nvPr/>
          </p:nvSpPr>
          <p:spPr bwMode="auto">
            <a:xfrm>
              <a:off x="5709" y="732"/>
              <a:ext cx="377" cy="2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83485" tIns="41742" rIns="83485" bIns="41742">
              <a:spAutoFit/>
            </a:bodyPr>
            <a:lstStyle/>
            <a:p>
              <a:pPr algn="r" defTabSz="835025" eaLnBrk="0" hangingPunct="0"/>
              <a:r>
                <a:rPr lang="en-US" altLang="en-US" sz="2000" b="1">
                  <a:latin typeface="Technical" pitchFamily="66" charset="0"/>
                </a:rPr>
                <a:t>LAD</a:t>
              </a:r>
              <a:endParaRPr lang="en-US" altLang="en-US" sz="2600">
                <a:latin typeface="Technical" pitchFamily="66" charset="0"/>
              </a:endParaRPr>
            </a:p>
          </p:txBody>
        </p:sp>
        <p:sp>
          <p:nvSpPr>
            <p:cNvPr id="349203" name="Line 19"/>
            <p:cNvSpPr>
              <a:spLocks noChangeShapeType="1"/>
            </p:cNvSpPr>
            <p:nvPr/>
          </p:nvSpPr>
          <p:spPr bwMode="auto">
            <a:xfrm flipH="1">
              <a:off x="5346" y="864"/>
              <a:ext cx="324" cy="144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 wrap="none" lIns="83485" tIns="41742" rIns="83485" bIns="41742">
              <a:spAutoFit/>
            </a:bodyPr>
            <a:lstStyle/>
            <a:p>
              <a:endParaRPr lang="en-GB"/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2768600" y="6176963"/>
            <a:ext cx="3436938" cy="417512"/>
            <a:chOff x="1859" y="3835"/>
            <a:chExt cx="2203" cy="263"/>
          </a:xfrm>
        </p:grpSpPr>
        <p:sp>
          <p:nvSpPr>
            <p:cNvPr id="349205" name="Text Box 21"/>
            <p:cNvSpPr txBox="1">
              <a:spLocks noChangeArrowheads="1"/>
            </p:cNvSpPr>
            <p:nvPr/>
          </p:nvSpPr>
          <p:spPr bwMode="auto">
            <a:xfrm>
              <a:off x="1859" y="3835"/>
              <a:ext cx="2203" cy="26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83485" tIns="41742" rIns="83485" bIns="41742">
              <a:spAutoFit/>
            </a:bodyPr>
            <a:lstStyle/>
            <a:p>
              <a:pPr defTabSz="695325" eaLnBrk="0" hangingPunct="0">
                <a:spcBef>
                  <a:spcPct val="50000"/>
                </a:spcBef>
              </a:pPr>
              <a:r>
                <a:rPr lang="en-GB" sz="2200">
                  <a:solidFill>
                    <a:srgbClr val="FFFF00"/>
                  </a:solidFill>
                  <a:latin typeface="Technical" pitchFamily="66" charset="0"/>
                </a:rPr>
                <a:t>Fayad ZA  Circulation 2000</a:t>
              </a:r>
              <a:endParaRPr lang="en-GB" sz="2600">
                <a:solidFill>
                  <a:srgbClr val="FFFF00"/>
                </a:solidFill>
                <a:latin typeface="Technical" pitchFamily="66" charset="0"/>
              </a:endParaRPr>
            </a:p>
          </p:txBody>
        </p:sp>
        <p:sp>
          <p:nvSpPr>
            <p:cNvPr id="349206" name="Line 22"/>
            <p:cNvSpPr>
              <a:spLocks noChangeShapeType="1"/>
            </p:cNvSpPr>
            <p:nvPr/>
          </p:nvSpPr>
          <p:spPr bwMode="auto">
            <a:xfrm>
              <a:off x="1874" y="3843"/>
              <a:ext cx="206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83485" tIns="41742" rIns="83485" bIns="41742">
              <a:spAutoFit/>
            </a:bodyPr>
            <a:lstStyle/>
            <a:p>
              <a:endParaRPr lang="en-GB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762000"/>
            <a:r>
              <a:rPr lang="en-GB" dirty="0"/>
              <a:t>What is MRI ?</a:t>
            </a:r>
            <a:endParaRPr 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1770063"/>
            <a:ext cx="7748588" cy="4102100"/>
          </a:xfrm>
        </p:spPr>
        <p:txBody>
          <a:bodyPr/>
          <a:lstStyle/>
          <a:p>
            <a:pPr defTabSz="762000"/>
            <a:r>
              <a:rPr lang="en-US" dirty="0"/>
              <a:t>Magnetic resonance imaging (MRI) uses the body’s natural magnetic properties to produce detailed images from any part of the body. </a:t>
            </a:r>
          </a:p>
          <a:p>
            <a:pPr defTabSz="762000">
              <a:buFont typeface="Wingdings" pitchFamily="2" charset="2"/>
              <a:buNone/>
            </a:pPr>
            <a:endParaRPr lang="en-US" dirty="0"/>
          </a:p>
          <a:p>
            <a:pPr defTabSz="762000"/>
            <a:r>
              <a:rPr lang="en-US" dirty="0"/>
              <a:t>For imaging purposes the hydrogen nucleus (a single proton) is used because of its abundance in water and fat.</a:t>
            </a:r>
          </a:p>
          <a:p>
            <a:pPr defTabSz="762000"/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3T Coronary CMR</a:t>
            </a:r>
            <a:endParaRPr lang="en-US"/>
          </a:p>
        </p:txBody>
      </p:sp>
      <p:pic>
        <p:nvPicPr>
          <p:cNvPr id="351235" name="Picture 3" descr="Paul_Bubble2_r"/>
          <p:cNvPicPr>
            <a:picLocks noChangeAspect="1" noChangeArrowheads="1"/>
          </p:cNvPicPr>
          <p:nvPr/>
        </p:nvPicPr>
        <p:blipFill>
          <a:blip r:embed="rId2" cstate="screen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238" y="1119188"/>
            <a:ext cx="4029075" cy="463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1236" name="Picture 4" descr="vol09_r1_41"/>
          <p:cNvPicPr>
            <a:picLocks noChangeAspect="1" noChangeArrowheads="1"/>
          </p:cNvPicPr>
          <p:nvPr/>
        </p:nvPicPr>
        <p:blipFill>
          <a:blip r:embed="rId3" cstate="screen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8500" y="1130300"/>
            <a:ext cx="4352925" cy="4610100"/>
          </a:xfrm>
          <a:prstGeom prst="rect">
            <a:avLst/>
          </a:prstGeom>
          <a:noFill/>
        </p:spPr>
      </p:pic>
      <p:sp>
        <p:nvSpPr>
          <p:cNvPr id="351237" name="Line 5"/>
          <p:cNvSpPr>
            <a:spLocks noChangeShapeType="1"/>
          </p:cNvSpPr>
          <p:nvPr/>
        </p:nvSpPr>
        <p:spPr bwMode="auto">
          <a:xfrm flipV="1">
            <a:off x="3273425" y="3578225"/>
            <a:ext cx="169863" cy="6731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1238" name="Line 6"/>
          <p:cNvSpPr>
            <a:spLocks noChangeShapeType="1"/>
          </p:cNvSpPr>
          <p:nvPr/>
        </p:nvSpPr>
        <p:spPr bwMode="auto">
          <a:xfrm flipH="1" flipV="1">
            <a:off x="3894138" y="2625725"/>
            <a:ext cx="192087" cy="6731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1239" name="Line 7"/>
          <p:cNvSpPr>
            <a:spLocks noChangeShapeType="1"/>
          </p:cNvSpPr>
          <p:nvPr/>
        </p:nvSpPr>
        <p:spPr bwMode="auto">
          <a:xfrm>
            <a:off x="3070225" y="1635125"/>
            <a:ext cx="282575" cy="4572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1240" name="Line 8"/>
          <p:cNvSpPr>
            <a:spLocks noChangeShapeType="1"/>
          </p:cNvSpPr>
          <p:nvPr/>
        </p:nvSpPr>
        <p:spPr bwMode="auto">
          <a:xfrm flipH="1" flipV="1">
            <a:off x="2505075" y="3562350"/>
            <a:ext cx="144463" cy="5016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1241" name="Line 9"/>
          <p:cNvSpPr>
            <a:spLocks noChangeShapeType="1"/>
          </p:cNvSpPr>
          <p:nvPr/>
        </p:nvSpPr>
        <p:spPr bwMode="auto">
          <a:xfrm>
            <a:off x="2617788" y="2524125"/>
            <a:ext cx="452437" cy="4445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351242" name="Line 10"/>
          <p:cNvSpPr>
            <a:spLocks noChangeShapeType="1"/>
          </p:cNvSpPr>
          <p:nvPr/>
        </p:nvSpPr>
        <p:spPr bwMode="auto">
          <a:xfrm>
            <a:off x="5292725" y="3130550"/>
            <a:ext cx="452438" cy="4445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1243" name="Line 11"/>
          <p:cNvSpPr>
            <a:spLocks noChangeShapeType="1"/>
          </p:cNvSpPr>
          <p:nvPr/>
        </p:nvSpPr>
        <p:spPr bwMode="auto">
          <a:xfrm flipH="1">
            <a:off x="7435850" y="2435225"/>
            <a:ext cx="555625" cy="4730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1244" name="Text Box 12"/>
          <p:cNvSpPr txBox="1">
            <a:spLocks noChangeArrowheads="1"/>
          </p:cNvSpPr>
          <p:nvPr/>
        </p:nvSpPr>
        <p:spPr bwMode="auto">
          <a:xfrm>
            <a:off x="973138" y="6281738"/>
            <a:ext cx="719931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>
                <a:latin typeface="Technical" pitchFamily="66" charset="0"/>
              </a:rPr>
              <a:t>Matthias Stuber, Beth Israel, Boston</a:t>
            </a:r>
            <a:endParaRPr lang="en-US">
              <a:latin typeface="Technical" pitchFamily="66" charset="0"/>
            </a:endParaRPr>
          </a:p>
        </p:txBody>
      </p:sp>
      <p:sp>
        <p:nvSpPr>
          <p:cNvPr id="351245" name="Text Box 13"/>
          <p:cNvSpPr txBox="1">
            <a:spLocks noChangeArrowheads="1"/>
          </p:cNvSpPr>
          <p:nvPr/>
        </p:nvSpPr>
        <p:spPr bwMode="auto">
          <a:xfrm>
            <a:off x="4732338" y="2740025"/>
            <a:ext cx="7397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b="1">
                <a:latin typeface="Technical" pitchFamily="66" charset="0"/>
              </a:rPr>
              <a:t>RCA</a:t>
            </a:r>
            <a:endParaRPr lang="en-US" b="1">
              <a:latin typeface="Technical" pitchFamily="66" charset="0"/>
            </a:endParaRPr>
          </a:p>
        </p:txBody>
      </p:sp>
      <p:sp>
        <p:nvSpPr>
          <p:cNvPr id="351246" name="Text Box 14"/>
          <p:cNvSpPr txBox="1">
            <a:spLocks noChangeArrowheads="1"/>
          </p:cNvSpPr>
          <p:nvPr/>
        </p:nvSpPr>
        <p:spPr bwMode="auto">
          <a:xfrm>
            <a:off x="8012113" y="2130425"/>
            <a:ext cx="7397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b="1">
                <a:latin typeface="Technical" pitchFamily="66" charset="0"/>
              </a:rPr>
              <a:t>LCx</a:t>
            </a:r>
            <a:endParaRPr lang="en-US" b="1">
              <a:latin typeface="Technical" pitchFamily="66" charset="0"/>
            </a:endParaRPr>
          </a:p>
        </p:txBody>
      </p:sp>
      <p:sp>
        <p:nvSpPr>
          <p:cNvPr id="351247" name="Text Box 15"/>
          <p:cNvSpPr txBox="1">
            <a:spLocks noChangeArrowheads="1"/>
          </p:cNvSpPr>
          <p:nvPr/>
        </p:nvSpPr>
        <p:spPr bwMode="auto">
          <a:xfrm>
            <a:off x="6064250" y="4016375"/>
            <a:ext cx="7397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b="1">
                <a:solidFill>
                  <a:schemeClr val="bg2"/>
                </a:solidFill>
                <a:latin typeface="Technical" pitchFamily="66" charset="0"/>
              </a:rPr>
              <a:t>RV</a:t>
            </a:r>
            <a:endParaRPr lang="en-US" b="1">
              <a:solidFill>
                <a:schemeClr val="bg2"/>
              </a:solidFill>
              <a:latin typeface="Technical" pitchFamily="66" charset="0"/>
            </a:endParaRPr>
          </a:p>
        </p:txBody>
      </p:sp>
      <p:sp>
        <p:nvSpPr>
          <p:cNvPr id="351248" name="Text Box 16"/>
          <p:cNvSpPr txBox="1">
            <a:spLocks noChangeArrowheads="1"/>
          </p:cNvSpPr>
          <p:nvPr/>
        </p:nvSpPr>
        <p:spPr bwMode="auto">
          <a:xfrm>
            <a:off x="7327900" y="3579813"/>
            <a:ext cx="4921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b="1">
                <a:solidFill>
                  <a:schemeClr val="bg2"/>
                </a:solidFill>
                <a:latin typeface="Technical" pitchFamily="66" charset="0"/>
              </a:rPr>
              <a:t>LV</a:t>
            </a:r>
            <a:endParaRPr lang="en-US" b="1">
              <a:solidFill>
                <a:schemeClr val="bg2"/>
              </a:solidFill>
              <a:latin typeface="Technical" pitchFamily="66" charset="0"/>
            </a:endParaRPr>
          </a:p>
        </p:txBody>
      </p:sp>
      <p:sp>
        <p:nvSpPr>
          <p:cNvPr id="351249" name="Text Box 17"/>
          <p:cNvSpPr txBox="1">
            <a:spLocks noChangeArrowheads="1"/>
          </p:cNvSpPr>
          <p:nvPr/>
        </p:nvSpPr>
        <p:spPr bwMode="auto">
          <a:xfrm>
            <a:off x="6630988" y="2927350"/>
            <a:ext cx="7397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b="1">
                <a:solidFill>
                  <a:schemeClr val="bg2"/>
                </a:solidFill>
                <a:latin typeface="Technical" pitchFamily="66" charset="0"/>
              </a:rPr>
              <a:t>Ao</a:t>
            </a:r>
            <a:endParaRPr lang="en-US" b="1">
              <a:solidFill>
                <a:schemeClr val="bg2"/>
              </a:solidFill>
              <a:latin typeface="Technical" pitchFamily="66" charset="0"/>
            </a:endParaRPr>
          </a:p>
        </p:txBody>
      </p:sp>
      <p:sp>
        <p:nvSpPr>
          <p:cNvPr id="351250" name="Text Box 18"/>
          <p:cNvSpPr txBox="1">
            <a:spLocks noChangeArrowheads="1"/>
          </p:cNvSpPr>
          <p:nvPr/>
        </p:nvSpPr>
        <p:spPr bwMode="auto">
          <a:xfrm>
            <a:off x="6848475" y="2025650"/>
            <a:ext cx="7397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b="1">
                <a:solidFill>
                  <a:schemeClr val="bg2"/>
                </a:solidFill>
                <a:latin typeface="Technical" pitchFamily="66" charset="0"/>
              </a:rPr>
              <a:t>PA</a:t>
            </a:r>
            <a:endParaRPr lang="en-US" b="1">
              <a:solidFill>
                <a:schemeClr val="bg2"/>
              </a:solidFill>
              <a:latin typeface="Technical" pitchFamily="66" charset="0"/>
            </a:endParaRPr>
          </a:p>
        </p:txBody>
      </p:sp>
      <p:sp>
        <p:nvSpPr>
          <p:cNvPr id="351251" name="Text Box 19"/>
          <p:cNvSpPr txBox="1">
            <a:spLocks noChangeArrowheads="1"/>
          </p:cNvSpPr>
          <p:nvPr/>
        </p:nvSpPr>
        <p:spPr bwMode="auto">
          <a:xfrm>
            <a:off x="2295525" y="4019550"/>
            <a:ext cx="85566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b="1">
                <a:latin typeface="Technical" pitchFamily="66" charset="0"/>
              </a:rPr>
              <a:t>LMS</a:t>
            </a:r>
            <a:endParaRPr lang="en-US" b="1">
              <a:latin typeface="Technical" pitchFamily="66" charset="0"/>
            </a:endParaRPr>
          </a:p>
        </p:txBody>
      </p:sp>
      <p:sp>
        <p:nvSpPr>
          <p:cNvPr id="351252" name="Text Box 20"/>
          <p:cNvSpPr txBox="1">
            <a:spLocks noChangeArrowheads="1"/>
          </p:cNvSpPr>
          <p:nvPr/>
        </p:nvSpPr>
        <p:spPr bwMode="auto">
          <a:xfrm>
            <a:off x="1727200" y="2900363"/>
            <a:ext cx="7397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b="1">
                <a:solidFill>
                  <a:schemeClr val="bg2"/>
                </a:solidFill>
                <a:latin typeface="Technical" pitchFamily="66" charset="0"/>
              </a:rPr>
              <a:t>Ao</a:t>
            </a:r>
            <a:endParaRPr lang="en-US" b="1">
              <a:solidFill>
                <a:schemeClr val="bg2"/>
              </a:solidFill>
              <a:latin typeface="Technical" pitchFamily="66" charset="0"/>
            </a:endParaRPr>
          </a:p>
        </p:txBody>
      </p:sp>
      <p:sp>
        <p:nvSpPr>
          <p:cNvPr id="351253" name="Text Box 21"/>
          <p:cNvSpPr txBox="1">
            <a:spLocks noChangeArrowheads="1"/>
          </p:cNvSpPr>
          <p:nvPr/>
        </p:nvSpPr>
        <p:spPr bwMode="auto">
          <a:xfrm>
            <a:off x="2047875" y="2132013"/>
            <a:ext cx="7397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b="1">
                <a:solidFill>
                  <a:schemeClr val="bg2"/>
                </a:solidFill>
                <a:latin typeface="Technical" pitchFamily="66" charset="0"/>
              </a:rPr>
              <a:t>LAD</a:t>
            </a:r>
            <a:endParaRPr lang="en-US" b="1">
              <a:solidFill>
                <a:schemeClr val="bg2"/>
              </a:solidFill>
              <a:latin typeface="Technical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Basic Principles</a:t>
            </a:r>
          </a:p>
          <a:p>
            <a:r>
              <a:rPr lang="en-GB" dirty="0" smtClean="0"/>
              <a:t>Physics</a:t>
            </a:r>
          </a:p>
          <a:p>
            <a:r>
              <a:rPr lang="en-GB" dirty="0" smtClean="0"/>
              <a:t>Hardware</a:t>
            </a:r>
          </a:p>
          <a:p>
            <a:r>
              <a:rPr lang="en-GB" dirty="0" smtClean="0"/>
              <a:t>Range of sequences</a:t>
            </a:r>
          </a:p>
          <a:p>
            <a:r>
              <a:rPr lang="en-GB" dirty="0" smtClean="0"/>
              <a:t>Applications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Pitfalls</a:t>
            </a:r>
          </a:p>
          <a:p>
            <a:r>
              <a:rPr lang="en-GB" dirty="0" smtClean="0"/>
              <a:t>Safety concerns –devices/ contrast agents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9" name="Text Box 3"/>
          <p:cNvSpPr txBox="1">
            <a:spLocks noChangeArrowheads="1"/>
          </p:cNvSpPr>
          <p:nvPr/>
        </p:nvSpPr>
        <p:spPr bwMode="auto">
          <a:xfrm>
            <a:off x="7469012" y="6400800"/>
            <a:ext cx="184731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 defTabSz="762000"/>
            <a:endParaRPr lang="en-GB" b="0">
              <a:effectLst/>
            </a:endParaRPr>
          </a:p>
        </p:txBody>
      </p:sp>
      <p:sp>
        <p:nvSpPr>
          <p:cNvPr id="362500" name="Rectangle 4"/>
          <p:cNvSpPr>
            <a:spLocks noChangeArrowheads="1"/>
          </p:cNvSpPr>
          <p:nvPr/>
        </p:nvSpPr>
        <p:spPr bwMode="auto">
          <a:xfrm>
            <a:off x="2675467" y="2114550"/>
            <a:ext cx="91440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en-GB"/>
          </a:p>
        </p:txBody>
      </p:sp>
      <p:pic>
        <p:nvPicPr>
          <p:cNvPr id="362501" name="Picture 5"/>
          <p:cNvPicPr>
            <a:picLocks noChangeAspect="1" noChangeArrowheads="1"/>
          </p:cNvPicPr>
          <p:nvPr/>
        </p:nvPicPr>
        <p:blipFill>
          <a:blip r:embed="rId2" cstate="screen">
            <a:lum contrast="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505" b="4959"/>
          <a:stretch>
            <a:fillRect/>
          </a:stretch>
        </p:blipFill>
        <p:spPr bwMode="auto">
          <a:xfrm>
            <a:off x="1286934" y="1152525"/>
            <a:ext cx="6570133" cy="4552950"/>
          </a:xfrm>
          <a:prstGeom prst="rect">
            <a:avLst/>
          </a:prstGeom>
          <a:noFill/>
        </p:spPr>
      </p:pic>
      <p:sp>
        <p:nvSpPr>
          <p:cNvPr id="362503" name="Text Box 7"/>
          <p:cNvSpPr txBox="1">
            <a:spLocks noChangeArrowheads="1"/>
          </p:cNvSpPr>
          <p:nvPr/>
        </p:nvSpPr>
        <p:spPr bwMode="auto">
          <a:xfrm>
            <a:off x="2235200" y="152400"/>
            <a:ext cx="5215467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en-GB">
                <a:effectLst>
                  <a:outerShdw blurRad="38100" dist="38100" dir="2700000" algn="tl">
                    <a:srgbClr val="000000"/>
                  </a:outerShdw>
                </a:effectLst>
              </a:rPr>
              <a:t>Wrong 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Text Box 2"/>
          <p:cNvSpPr txBox="1">
            <a:spLocks noChangeArrowheads="1"/>
          </p:cNvSpPr>
          <p:nvPr/>
        </p:nvSpPr>
        <p:spPr bwMode="auto">
          <a:xfrm>
            <a:off x="7469012" y="6400800"/>
            <a:ext cx="184731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 defTabSz="762000"/>
            <a:endParaRPr lang="en-GB" b="0">
              <a:effectLst/>
            </a:endParaRPr>
          </a:p>
        </p:txBody>
      </p:sp>
      <p:sp>
        <p:nvSpPr>
          <p:cNvPr id="457731" name="Rectangle 3"/>
          <p:cNvSpPr>
            <a:spLocks noChangeArrowheads="1"/>
          </p:cNvSpPr>
          <p:nvPr/>
        </p:nvSpPr>
        <p:spPr bwMode="auto">
          <a:xfrm>
            <a:off x="2675467" y="2114550"/>
            <a:ext cx="91440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457732" name="Rectangle 4"/>
          <p:cNvSpPr>
            <a:spLocks noChangeArrowheads="1"/>
          </p:cNvSpPr>
          <p:nvPr/>
        </p:nvSpPr>
        <p:spPr bwMode="auto">
          <a:xfrm>
            <a:off x="2438400" y="2719388"/>
            <a:ext cx="91440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en-GB"/>
          </a:p>
        </p:txBody>
      </p:sp>
      <p:pic>
        <p:nvPicPr>
          <p:cNvPr id="457733" name="Picture 5"/>
          <p:cNvPicPr>
            <a:picLocks noChangeAspect="1" noChangeArrowheads="1"/>
          </p:cNvPicPr>
          <p:nvPr/>
        </p:nvPicPr>
        <p:blipFill>
          <a:blip r:embed="rId2" cstate="screen">
            <a:lum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853" r="885" b="11641"/>
          <a:stretch>
            <a:fillRect/>
          </a:stretch>
        </p:blipFill>
        <p:spPr bwMode="auto">
          <a:xfrm>
            <a:off x="292101" y="1819275"/>
            <a:ext cx="8559800" cy="2871788"/>
          </a:xfrm>
          <a:prstGeom prst="rect">
            <a:avLst/>
          </a:prstGeom>
          <a:noFill/>
        </p:spPr>
      </p:pic>
      <p:sp>
        <p:nvSpPr>
          <p:cNvPr id="457734" name="Text Box 6"/>
          <p:cNvSpPr txBox="1">
            <a:spLocks noChangeArrowheads="1"/>
          </p:cNvSpPr>
          <p:nvPr/>
        </p:nvSpPr>
        <p:spPr bwMode="auto">
          <a:xfrm>
            <a:off x="211667" y="549275"/>
            <a:ext cx="8480778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Late Enhancement: Scanning too Early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Basic Principles</a:t>
            </a:r>
          </a:p>
          <a:p>
            <a:r>
              <a:rPr lang="en-GB" dirty="0" smtClean="0"/>
              <a:t>Physics</a:t>
            </a:r>
          </a:p>
          <a:p>
            <a:r>
              <a:rPr lang="en-GB" dirty="0" smtClean="0"/>
              <a:t>Hardware</a:t>
            </a:r>
          </a:p>
          <a:p>
            <a:r>
              <a:rPr lang="en-GB" dirty="0" smtClean="0"/>
              <a:t>Range of sequences</a:t>
            </a:r>
          </a:p>
          <a:p>
            <a:r>
              <a:rPr lang="en-GB" dirty="0" smtClean="0"/>
              <a:t>Applications</a:t>
            </a:r>
          </a:p>
          <a:p>
            <a:r>
              <a:rPr lang="en-GB" dirty="0" smtClean="0"/>
              <a:t>Pitfalls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Safety concerns –devices/ contrast agents</a:t>
            </a:r>
            <a:endParaRPr lang="en-GB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Safety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1.5 </a:t>
            </a:r>
            <a:r>
              <a:rPr lang="en-GB" dirty="0" err="1" smtClean="0"/>
              <a:t>vs</a:t>
            </a:r>
            <a:r>
              <a:rPr lang="en-GB" dirty="0" smtClean="0"/>
              <a:t> 3T</a:t>
            </a:r>
          </a:p>
          <a:p>
            <a:r>
              <a:rPr lang="en-GB" dirty="0" smtClean="0"/>
              <a:t>All stents are fine</a:t>
            </a:r>
          </a:p>
          <a:p>
            <a:r>
              <a:rPr lang="en-GB" dirty="0" smtClean="0"/>
              <a:t>All mechanical valves are fine at 3 months</a:t>
            </a:r>
          </a:p>
          <a:p>
            <a:r>
              <a:rPr lang="en-GB" dirty="0" smtClean="0"/>
              <a:t>Pacemakers</a:t>
            </a:r>
          </a:p>
          <a:p>
            <a:pPr lvl="1"/>
            <a:r>
              <a:rPr lang="en-GB" dirty="0" smtClean="0"/>
              <a:t>No longer absolute but only under very tight conditions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Contrast Agents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Evidence for </a:t>
            </a:r>
            <a:r>
              <a:rPr lang="en-GB" dirty="0" err="1" smtClean="0"/>
              <a:t>nephrogenic</a:t>
            </a:r>
            <a:r>
              <a:rPr lang="en-GB" dirty="0" smtClean="0"/>
              <a:t> systemic fibrosis</a:t>
            </a:r>
          </a:p>
          <a:p>
            <a:r>
              <a:rPr lang="en-GB" dirty="0" smtClean="0"/>
              <a:t>Incidence very low</a:t>
            </a:r>
          </a:p>
          <a:p>
            <a:r>
              <a:rPr lang="en-GB" dirty="0" smtClean="0"/>
              <a:t>Only seen in patients w ESRF (GFR&lt;30)</a:t>
            </a:r>
          </a:p>
          <a:p>
            <a:r>
              <a:rPr lang="en-GB" dirty="0" smtClean="0"/>
              <a:t>Not seen w newer generation agents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Inferior perfusion defect pre PCI Aug 07.mpe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23913" y="1400175"/>
            <a:ext cx="7496175" cy="4924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CA fly through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28800" y="1447800"/>
            <a:ext cx="495300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srgbClr val="FF0000"/>
                </a:solidFill>
              </a:rPr>
              <a:t>Conclusion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Wide range of applications</a:t>
            </a:r>
          </a:p>
          <a:p>
            <a:r>
              <a:rPr lang="en-GB" dirty="0" smtClean="0"/>
              <a:t>High resolution images</a:t>
            </a:r>
          </a:p>
          <a:p>
            <a:r>
              <a:rPr lang="en-GB" dirty="0" smtClean="0"/>
              <a:t>In-vivo tissue characterisation</a:t>
            </a:r>
          </a:p>
          <a:p>
            <a:r>
              <a:rPr lang="en-GB" dirty="0" smtClean="0"/>
              <a:t>Detailed information in 30 </a:t>
            </a:r>
            <a:r>
              <a:rPr lang="en-GB" smtClean="0"/>
              <a:t>mins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MR </a:t>
            </a:r>
            <a:endParaRPr 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Freedom from ionising radiation</a:t>
            </a:r>
          </a:p>
          <a:p>
            <a:r>
              <a:rPr lang="en-GB" dirty="0" smtClean="0"/>
              <a:t>Acquisition </a:t>
            </a:r>
            <a:r>
              <a:rPr lang="en-GB" dirty="0"/>
              <a:t>in any plane without the need for reformatting</a:t>
            </a:r>
          </a:p>
          <a:p>
            <a:r>
              <a:rPr lang="en-GB" dirty="0"/>
              <a:t>Versatility of available physiological information</a:t>
            </a:r>
          </a:p>
          <a:p>
            <a:r>
              <a:rPr lang="en-GB" dirty="0"/>
              <a:t>Clinical validation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ChangeArrowheads="1"/>
          </p:cNvSpPr>
          <p:nvPr/>
        </p:nvSpPr>
        <p:spPr bwMode="auto">
          <a:xfrm>
            <a:off x="3100388" y="0"/>
            <a:ext cx="2855912" cy="76200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med"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4400">
                <a:solidFill>
                  <a:srgbClr val="FFFF00"/>
                </a:solidFill>
              </a:rPr>
              <a:t>MR &amp; CFD</a:t>
            </a:r>
            <a:endParaRPr lang="en-GB" sz="4400">
              <a:solidFill>
                <a:srgbClr val="FFFF00"/>
              </a:solidFill>
            </a:endParaRPr>
          </a:p>
        </p:txBody>
      </p:sp>
      <p:sp>
        <p:nvSpPr>
          <p:cNvPr id="336899" name="Line 3"/>
          <p:cNvSpPr>
            <a:spLocks noChangeShapeType="1"/>
          </p:cNvSpPr>
          <p:nvPr/>
        </p:nvSpPr>
        <p:spPr bwMode="auto">
          <a:xfrm>
            <a:off x="0" y="1000125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none" w="sm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6900" name="Text Box 4"/>
          <p:cNvSpPr txBox="1">
            <a:spLocks noChangeArrowheads="1"/>
          </p:cNvSpPr>
          <p:nvPr/>
        </p:nvSpPr>
        <p:spPr bwMode="auto">
          <a:xfrm>
            <a:off x="5757863" y="6400800"/>
            <a:ext cx="3262312" cy="396875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med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 eaLnBrk="0" hangingPunct="0"/>
            <a:r>
              <a:rPr lang="en-GB" sz="2000">
                <a:solidFill>
                  <a:schemeClr val="bg1"/>
                </a:solidFill>
              </a:rPr>
              <a:t>Y. Xu et al.,  Imperial College</a:t>
            </a:r>
          </a:p>
        </p:txBody>
      </p:sp>
      <p:sp>
        <p:nvSpPr>
          <p:cNvPr id="336901" name="Text Box 5"/>
          <p:cNvSpPr txBox="1">
            <a:spLocks noChangeArrowheads="1"/>
          </p:cNvSpPr>
          <p:nvPr/>
        </p:nvSpPr>
        <p:spPr bwMode="auto">
          <a:xfrm>
            <a:off x="323850" y="1484313"/>
            <a:ext cx="3827463" cy="45720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med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 eaLnBrk="0" hangingPunct="0"/>
            <a:r>
              <a:rPr lang="en-GB">
                <a:solidFill>
                  <a:schemeClr val="bg1"/>
                </a:solidFill>
              </a:rPr>
              <a:t>Carotid bifurcation wall shear</a:t>
            </a:r>
          </a:p>
        </p:txBody>
      </p:sp>
      <p:pic>
        <p:nvPicPr>
          <p:cNvPr id="336902" name="wss_vector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79613" y="2276475"/>
            <a:ext cx="5145087" cy="3786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369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369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369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6902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3690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Basic Principles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Physics</a:t>
            </a:r>
          </a:p>
          <a:p>
            <a:r>
              <a:rPr lang="en-GB" dirty="0" smtClean="0"/>
              <a:t>Hardware</a:t>
            </a:r>
          </a:p>
          <a:p>
            <a:r>
              <a:rPr lang="en-GB" dirty="0" smtClean="0"/>
              <a:t>Range of sequences</a:t>
            </a:r>
          </a:p>
          <a:p>
            <a:r>
              <a:rPr lang="en-GB" dirty="0" smtClean="0"/>
              <a:t>Applications</a:t>
            </a:r>
          </a:p>
          <a:p>
            <a:r>
              <a:rPr lang="en-GB" dirty="0" smtClean="0"/>
              <a:t>Pitfalls</a:t>
            </a:r>
          </a:p>
          <a:p>
            <a:r>
              <a:rPr lang="en-GB" dirty="0" smtClean="0"/>
              <a:t>Safety concerns –devices/ contrast agents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1763</Words>
  <Application>Microsoft Office PowerPoint</Application>
  <PresentationFormat>On-screen Show (4:3)</PresentationFormat>
  <Paragraphs>507</Paragraphs>
  <Slides>80</Slides>
  <Notes>3</Notes>
  <HiddenSlides>0</HiddenSlides>
  <MMClips>16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80</vt:i4>
      </vt:variant>
    </vt:vector>
  </HeadingPairs>
  <TitlesOfParts>
    <vt:vector size="85" baseType="lpstr">
      <vt:lpstr>Office Theme</vt:lpstr>
      <vt:lpstr>1_Office Theme</vt:lpstr>
      <vt:lpstr>Photo Editor Photo</vt:lpstr>
      <vt:lpstr>Drawing</vt:lpstr>
      <vt:lpstr>Document</vt:lpstr>
      <vt:lpstr>Cardiovascular magnetic resonance: basic principles and applications - an overview</vt:lpstr>
      <vt:lpstr>Assessment of Function</vt:lpstr>
      <vt:lpstr>Overview</vt:lpstr>
      <vt:lpstr>What is CMR</vt:lpstr>
      <vt:lpstr>CMR of Coarctation of the Aorta</vt:lpstr>
      <vt:lpstr>Overview</vt:lpstr>
      <vt:lpstr>What is MRI ?</vt:lpstr>
      <vt:lpstr>MR </vt:lpstr>
      <vt:lpstr>Overview</vt:lpstr>
      <vt:lpstr>Physics</vt:lpstr>
      <vt:lpstr>PowerPoint Presentation</vt:lpstr>
      <vt:lpstr>PowerPoint Presentation</vt:lpstr>
      <vt:lpstr>Physics</vt:lpstr>
      <vt:lpstr>PowerPoint Presentation</vt:lpstr>
      <vt:lpstr>Physics</vt:lpstr>
      <vt:lpstr>PowerPoint Presentation</vt:lpstr>
      <vt:lpstr>Physics</vt:lpstr>
      <vt:lpstr>Hydrogen Nucleus</vt:lpstr>
      <vt:lpstr>Resonance and Signal Generation</vt:lpstr>
      <vt:lpstr>Resonance</vt:lpstr>
      <vt:lpstr>Contrast</vt:lpstr>
      <vt:lpstr>Relaxation</vt:lpstr>
      <vt:lpstr>Basic image generation</vt:lpstr>
      <vt:lpstr>Basic image generation</vt:lpstr>
      <vt:lpstr>Basic image generation</vt:lpstr>
      <vt:lpstr>Basic image generation</vt:lpstr>
      <vt:lpstr>MR in a nutshell</vt:lpstr>
      <vt:lpstr>Basic image generation</vt:lpstr>
      <vt:lpstr>Basic image generation</vt:lpstr>
      <vt:lpstr>Basic image generation</vt:lpstr>
      <vt:lpstr>Basic image generation</vt:lpstr>
      <vt:lpstr>Basic image generation</vt:lpstr>
      <vt:lpstr>Basic image generation</vt:lpstr>
      <vt:lpstr>Basic image generation</vt:lpstr>
      <vt:lpstr>Basic image generation</vt:lpstr>
      <vt:lpstr>K-space</vt:lpstr>
      <vt:lpstr>Speed and Turbo factors</vt:lpstr>
      <vt:lpstr>CMR: Advantages</vt:lpstr>
      <vt:lpstr>Magnetic Fields</vt:lpstr>
      <vt:lpstr>Magnetic Field Strength</vt:lpstr>
      <vt:lpstr>Overview</vt:lpstr>
      <vt:lpstr>Important MR System Components </vt:lpstr>
      <vt:lpstr>What is CMR</vt:lpstr>
      <vt:lpstr>PowerPoint Presentation</vt:lpstr>
      <vt:lpstr>PowerPoint Presentation</vt:lpstr>
      <vt:lpstr>Overview</vt:lpstr>
      <vt:lpstr>Evaluation</vt:lpstr>
      <vt:lpstr>Myocardial Tissue Characterisation</vt:lpstr>
      <vt:lpstr>Myocardial Tissue Characterisation</vt:lpstr>
      <vt:lpstr>Myocardial Tissue Characterisation</vt:lpstr>
      <vt:lpstr>GADOLINIUM-DTPA</vt:lpstr>
      <vt:lpstr>Contrast Enhancement in Infarction</vt:lpstr>
      <vt:lpstr>Healthy Myocardium</vt:lpstr>
      <vt:lpstr>Background: Scar Tissue</vt:lpstr>
      <vt:lpstr>Late Enhancement</vt:lpstr>
      <vt:lpstr>Fibrosis</vt:lpstr>
      <vt:lpstr>PowerPoint Presentation</vt:lpstr>
      <vt:lpstr>Where Are We?</vt:lpstr>
      <vt:lpstr>PowerPoint Presentation</vt:lpstr>
      <vt:lpstr>Viability - Transmural MI</vt:lpstr>
      <vt:lpstr>Viability</vt:lpstr>
      <vt:lpstr>Overview</vt:lpstr>
      <vt:lpstr>CMR - Applications</vt:lpstr>
      <vt:lpstr>CMR Quantification</vt:lpstr>
      <vt:lpstr>3D Assessment of Ventricular Function</vt:lpstr>
      <vt:lpstr>Assessment of LV function</vt:lpstr>
      <vt:lpstr>Early Detection of CAD</vt:lpstr>
      <vt:lpstr>Spiral Coronary Wall CMR</vt:lpstr>
      <vt:lpstr>Eccentric Plaque in LAD</vt:lpstr>
      <vt:lpstr>3T Coronary CMR</vt:lpstr>
      <vt:lpstr>Overview</vt:lpstr>
      <vt:lpstr>PowerPoint Presentation</vt:lpstr>
      <vt:lpstr>PowerPoint Presentation</vt:lpstr>
      <vt:lpstr>Overview</vt:lpstr>
      <vt:lpstr>Safety</vt:lpstr>
      <vt:lpstr>Contrast Agents</vt:lpstr>
      <vt:lpstr>PowerPoint Presentation</vt:lpstr>
      <vt:lpstr>PowerPoint Presentation</vt:lpstr>
      <vt:lpstr>Conclusion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Cardiomyopathy and SCD</dc:title>
  <dc:creator>Richard</dc:creator>
  <cp:lastModifiedBy>Shiel, Nuala</cp:lastModifiedBy>
  <cp:revision>33</cp:revision>
  <dcterms:created xsi:type="dcterms:W3CDTF">2006-08-16T00:00:00Z</dcterms:created>
  <dcterms:modified xsi:type="dcterms:W3CDTF">2013-01-03T10:44:20Z</dcterms:modified>
</cp:coreProperties>
</file>