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5" r:id="rId3"/>
    <p:sldMasterId id="2147483690" r:id="rId4"/>
    <p:sldMasterId id="2147483698" r:id="rId5"/>
  </p:sldMasterIdLst>
  <p:notesMasterIdLst>
    <p:notesMasterId r:id="rId49"/>
  </p:notesMasterIdLst>
  <p:handoutMasterIdLst>
    <p:handoutMasterId r:id="rId50"/>
  </p:handoutMasterIdLst>
  <p:sldIdLst>
    <p:sldId id="363" r:id="rId6"/>
    <p:sldId id="316" r:id="rId7"/>
    <p:sldId id="312" r:id="rId8"/>
    <p:sldId id="326" r:id="rId9"/>
    <p:sldId id="359" r:id="rId10"/>
    <p:sldId id="313" r:id="rId11"/>
    <p:sldId id="265" r:id="rId12"/>
    <p:sldId id="332" r:id="rId13"/>
    <p:sldId id="329" r:id="rId14"/>
    <p:sldId id="367" r:id="rId15"/>
    <p:sldId id="368" r:id="rId16"/>
    <p:sldId id="369" r:id="rId17"/>
    <p:sldId id="370" r:id="rId18"/>
    <p:sldId id="364" r:id="rId19"/>
    <p:sldId id="331" r:id="rId20"/>
    <p:sldId id="350" r:id="rId21"/>
    <p:sldId id="351" r:id="rId22"/>
    <p:sldId id="352" r:id="rId23"/>
    <p:sldId id="330" r:id="rId24"/>
    <p:sldId id="315" r:id="rId25"/>
    <p:sldId id="317" r:id="rId26"/>
    <p:sldId id="319" r:id="rId27"/>
    <p:sldId id="366" r:id="rId28"/>
    <p:sldId id="321" r:id="rId29"/>
    <p:sldId id="324" r:id="rId30"/>
    <p:sldId id="323" r:id="rId31"/>
    <p:sldId id="325" r:id="rId32"/>
    <p:sldId id="333" r:id="rId33"/>
    <p:sldId id="365" r:id="rId34"/>
    <p:sldId id="335" r:id="rId35"/>
    <p:sldId id="336" r:id="rId36"/>
    <p:sldId id="337" r:id="rId37"/>
    <p:sldId id="338" r:id="rId38"/>
    <p:sldId id="339" r:id="rId39"/>
    <p:sldId id="340" r:id="rId40"/>
    <p:sldId id="343" r:id="rId41"/>
    <p:sldId id="344" r:id="rId42"/>
    <p:sldId id="357" r:id="rId43"/>
    <p:sldId id="358" r:id="rId44"/>
    <p:sldId id="347" r:id="rId45"/>
    <p:sldId id="346" r:id="rId46"/>
    <p:sldId id="348" r:id="rId47"/>
    <p:sldId id="349" r:id="rId48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1836228287841"/>
          <c:y val="0.15487571701720843"/>
          <c:w val="0.88461538461538469"/>
          <c:h val="0.6653919694072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Metanalysis, 8964 pax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Sensitivity</c:v>
                </c:pt>
                <c:pt idx="1">
                  <c:v>Specificity</c:v>
                </c:pt>
                <c:pt idx="2">
                  <c:v>Normalcy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0.86000000000000065</c:v>
                </c:pt>
                <c:pt idx="1">
                  <c:v>0.7400000000000011</c:v>
                </c:pt>
                <c:pt idx="2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ROBUST, 2652 pax</c:v>
                </c:pt>
              </c:strCache>
            </c:strRef>
          </c:tx>
          <c:spPr>
            <a:solidFill>
              <a:srgbClr val="57A772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Sensitivity</c:v>
                </c:pt>
                <c:pt idx="1">
                  <c:v>Specificity</c:v>
                </c:pt>
                <c:pt idx="2">
                  <c:v>Normalcy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0.91</c:v>
                </c:pt>
                <c:pt idx="1">
                  <c:v>0.87000000000000111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696384"/>
        <c:axId val="51697920"/>
      </c:barChart>
      <c:catAx>
        <c:axId val="5169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1697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6979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169638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8858560794044671"/>
          <c:y val="0"/>
          <c:w val="0.70843672456575657"/>
          <c:h val="8.413001912045889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9485358447841E-2"/>
          <c:y val="3.4045804758276184E-2"/>
          <c:w val="0.88310624774844326"/>
          <c:h val="0.84675402967378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Diagnosis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Strategy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5">
                  <c:v>Scint</c:v>
                </c:pt>
                <c:pt idx="6">
                  <c:v>Non-scint</c:v>
                </c:pt>
              </c:strCache>
            </c:strRef>
          </c:cat>
          <c:val>
            <c:numRef>
              <c:f>Sheet1!$B$2:$B$8</c:f>
              <c:numCache>
                <c:formatCode>"£"#,##0</c:formatCode>
                <c:ptCount val="7"/>
                <c:pt idx="0">
                  <c:v>335</c:v>
                </c:pt>
                <c:pt idx="1">
                  <c:v>269</c:v>
                </c:pt>
                <c:pt idx="2">
                  <c:v>323</c:v>
                </c:pt>
                <c:pt idx="3">
                  <c:v>1061</c:v>
                </c:pt>
                <c:pt idx="5">
                  <c:v>289</c:v>
                </c:pt>
                <c:pt idx="6">
                  <c:v>514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Strategy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5">
                  <c:v>Scint</c:v>
                </c:pt>
                <c:pt idx="6">
                  <c:v>Non-scint</c:v>
                </c:pt>
              </c:strCache>
            </c:strRef>
          </c:cat>
          <c:val>
            <c:numRef>
              <c:f>Sheet1!$C$2:$C$8</c:f>
              <c:numCache>
                <c:formatCode>"£"#,##0</c:formatCode>
                <c:ptCount val="7"/>
                <c:pt idx="0">
                  <c:v>208</c:v>
                </c:pt>
                <c:pt idx="1">
                  <c:v>207</c:v>
                </c:pt>
                <c:pt idx="2">
                  <c:v>358</c:v>
                </c:pt>
                <c:pt idx="3">
                  <c:v>463</c:v>
                </c:pt>
                <c:pt idx="5">
                  <c:v>229</c:v>
                </c:pt>
                <c:pt idx="6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313536"/>
        <c:axId val="53315072"/>
      </c:barChart>
      <c:catAx>
        <c:axId val="5331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53315072"/>
        <c:crosses val="autoZero"/>
        <c:auto val="1"/>
        <c:lblAlgn val="ctr"/>
        <c:lblOffset val="100"/>
        <c:noMultiLvlLbl val="0"/>
      </c:catAx>
      <c:valAx>
        <c:axId val="53315072"/>
        <c:scaling>
          <c:orientation val="minMax"/>
        </c:scaling>
        <c:delete val="0"/>
        <c:axPos val="l"/>
        <c:numFmt formatCode="&quot;£&quot;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53313536"/>
        <c:crosses val="autoZero"/>
        <c:crossBetween val="between"/>
        <c:majorUnit val="200"/>
        <c:minorUnit val="40"/>
      </c:valAx>
    </c:plotArea>
    <c:legend>
      <c:legendPos val="r"/>
      <c:layout>
        <c:manualLayout>
          <c:xMode val="edge"/>
          <c:yMode val="edge"/>
          <c:x val="0.71329717976429419"/>
          <c:y val="3.8093514520362373E-2"/>
          <c:w val="0.24421916010498687"/>
          <c:h val="0.17718187207588287"/>
        </c:manualLayout>
      </c:layout>
      <c:overlay val="0"/>
      <c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90500" h="38100"/>
        </a:sp3d>
      </c:spPr>
      <c:txPr>
        <a:bodyPr/>
        <a:lstStyle/>
        <a:p>
          <a:pPr>
            <a:def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00"/>
                </a:solidFill>
              </a:defRPr>
            </a:pPr>
            <a:r>
              <a:rPr lang="en-GB" sz="1600" dirty="0" smtClean="0">
                <a:solidFill>
                  <a:srgbClr val="FFFF00"/>
                </a:solidFill>
              </a:rPr>
              <a:t>Annual hard event rate</a:t>
            </a:r>
            <a:endParaRPr lang="en-GB" sz="1600" dirty="0">
              <a:solidFill>
                <a:srgbClr val="FFFF00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1.7241379310344827E-2"/>
          <c:y val="0.13108835452172296"/>
          <c:w val="0.96551724137931039"/>
          <c:h val="0.70805814922752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MPS normal</c:v>
                </c:pt>
                <c:pt idx="1">
                  <c:v>MPS abnormal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7.0000000000000114E-3</c:v>
                </c:pt>
                <c:pt idx="1">
                  <c:v>6.7000000000000004E-2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172096"/>
        <c:axId val="53173632"/>
      </c:barChart>
      <c:catAx>
        <c:axId val="531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53173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31736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53172096"/>
        <c:crosses val="autoZero"/>
        <c:crossBetween val="between"/>
        <c:majorUnit val="2.0000000000000011E-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GB"/>
              <a:t>SR Underwood, Diagnosis and Prognosis in CAD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132506E-3319-43A4-B641-94DE3AE09A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8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GB"/>
              <a:t>SR Underwood, Diagnosis and Prognosis in CAD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B8C849-099A-4D5B-864F-D100C79F36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323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SR Underwood, Diagnosis and Prognosis in CAD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175C2-30D0-428B-89FB-8F25AE39AD98}" type="slidenum">
              <a:rPr lang="en-GB"/>
              <a:pPr/>
              <a:t>1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4024-8AD3-4D1F-BA37-8BE2AFBE7031}" type="slidenum">
              <a:rPr lang="en-GB" smtClean="0">
                <a:solidFill>
                  <a:prstClr val="white"/>
                </a:solidFill>
              </a:rPr>
              <a:pPr/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4024-8AD3-4D1F-BA37-8BE2AFBE7031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4024-8AD3-4D1F-BA37-8BE2AFBE7031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4024-8AD3-4D1F-BA37-8BE2AFBE7031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MPS Stress Testing, Guy's and St Thomas'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484E0B-2911-4200-8B82-4A078CAE9F53}" type="datetime4">
              <a:rPr lang="en-GB">
                <a:solidFill>
                  <a:prstClr val="white"/>
                </a:solidFill>
              </a:rPr>
              <a:pPr/>
              <a:t>21 December 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72DCA-3522-447D-9A15-B7E0B0E82CFF}" type="slidenum">
              <a:rPr lang="en-GB">
                <a:solidFill>
                  <a:prstClr val="white"/>
                </a:solidFill>
              </a:rPr>
              <a:pPr/>
              <a:t>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SR Underwood, Diagnosis and Prognosis in CAD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3BBE8-8266-47B3-8A73-E3C232D5D092}" type="slidenum">
              <a:rPr lang="en-GB"/>
              <a:pPr/>
              <a:t>2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0D12F-931E-4BD3-A2D0-A3FFC547B713}" type="slidenum">
              <a:rPr lang="en-GB" smtClean="0">
                <a:solidFill>
                  <a:prstClr val="white"/>
                </a:solidFill>
              </a:rPr>
              <a:pPr/>
              <a:t>23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2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SR Underwood, Diagnosis and Prognosis in CAD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C7962-7610-41FE-9149-646B081B5E3B}" type="slidenum">
              <a:rPr lang="en-GB"/>
              <a:pPr/>
              <a:t>28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3D2865C-DA6C-48AD-A11A-729F4E1D435F}" type="slidenum">
              <a:rPr lang="en-US" smtClean="0">
                <a:solidFill>
                  <a:prstClr val="white"/>
                </a:solidFill>
                <a:latin typeface="Arial" charset="0"/>
                <a:cs typeface="Arial" charset="0"/>
              </a:rPr>
              <a:pPr/>
              <a:t>29</a:t>
            </a:fld>
            <a:endParaRPr lang="en-US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Rectangle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 cap="flat">
            <a:headEnd type="none" w="med" len="med"/>
            <a:tailEnd type="none" w="med" len="med"/>
          </a:ln>
        </p:spPr>
      </p:sp>
      <p:sp>
        <p:nvSpPr>
          <p:cNvPr id="63492" name="Rectangle 58370"/>
          <p:cNvSpPr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Arial" charset="0"/>
            </a:endParaRPr>
          </a:p>
        </p:txBody>
      </p:sp>
      <p:sp>
        <p:nvSpPr>
          <p:cNvPr id="63493" name="TextBox 3"/>
          <p:cNvSpPr txBox="1">
            <a:spLocks noGrp="1"/>
          </p:cNvSpPr>
          <p:nvPr/>
        </p:nvSpPr>
        <p:spPr bwMode="auto">
          <a:xfrm>
            <a:off x="3886202" y="8686801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7B007D-0E4E-4683-942B-FF94A800E023}" type="slidenum">
              <a:rPr lang="en-US" sz="1200">
                <a:solidFill>
                  <a:prstClr val="white"/>
                </a:solidFill>
              </a:rPr>
              <a:pPr algn="r"/>
              <a:t>29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3494" name="TextBox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solidFill>
                  <a:prstClr val="white"/>
                </a:solidFill>
              </a:rPr>
              <a:t>SR Underwood, Diagnosis and Prognosis in CAD</a:t>
            </a:r>
            <a:endParaRPr lang="en-US" sz="120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SR Underwood, Diagnosis and Prognosis in CAD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4A269-6B3C-4117-8E57-5B26E4DE7026}" type="slidenum">
              <a:rPr lang="en-GB"/>
              <a:pPr/>
              <a:t>3</a:t>
            </a:fld>
            <a:endParaRPr lang="en-GB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638" y="792163"/>
            <a:ext cx="4278312" cy="32083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360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7150" tIns="30162" rIns="57150" bIns="301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SR Underwood, Diagnosis and Prognosis in CAD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BFE4F-0A1C-4C98-A30D-E3CDBD22A2F8}" type="slidenum">
              <a:rPr lang="en-GB"/>
              <a:pPr/>
              <a:t>4</a:t>
            </a:fld>
            <a:endParaRPr lang="en-GB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SR Underwood, Diagnosis and Prognosis in CAD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CBFFE-65C6-46D7-9994-2FFB01C5DA17}" type="slidenum">
              <a:rPr lang="en-GB"/>
              <a:pPr/>
              <a:t>5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SR Underwood, Diagnosis and Prognosis in CAD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8C849-099A-4D5B-864F-D100C79F364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16094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743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1383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19631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3004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4400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2366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7948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14425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30439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3317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0604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3229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897153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38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4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919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7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454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819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427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86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50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058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819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853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7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8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31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19944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776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27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png"/><Relationship Id="rId2" Type="http://schemas.openxmlformats.org/officeDocument/2006/relationships/video" Target="file:///C:\Documents%20and%20Settings\ru221.RBHNT\Desktop\slides\breast.avi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4"/>
            <a:ext cx="7772400" cy="1871490"/>
          </a:xfrm>
          <a:ln/>
        </p:spPr>
        <p:txBody>
          <a:bodyPr/>
          <a:lstStyle/>
          <a:p>
            <a:pPr algn="ctr"/>
            <a:r>
              <a:rPr lang="en-GB" sz="4800" b="0" dirty="0">
                <a:effectLst/>
                <a:latin typeface="Arial" pitchFamily="34" charset="0"/>
                <a:cs typeface="Arial" pitchFamily="34" charset="0"/>
              </a:rPr>
              <a:t>Diagnosis and </a:t>
            </a:r>
            <a:r>
              <a:rPr lang="en-GB" sz="4800" b="0" dirty="0" smtClean="0">
                <a:effectLst/>
                <a:latin typeface="Arial" pitchFamily="34" charset="0"/>
                <a:cs typeface="Arial" pitchFamily="34" charset="0"/>
              </a:rPr>
              <a:t>prognosis in </a:t>
            </a:r>
            <a:r>
              <a:rPr lang="en-GB" sz="4800" b="0" dirty="0">
                <a:effectLst/>
                <a:latin typeface="Arial" pitchFamily="34" charset="0"/>
                <a:cs typeface="Arial" pitchFamily="34" charset="0"/>
              </a:rPr>
              <a:t>coronary artery disease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00263"/>
            <a:ext cx="6400800" cy="2971800"/>
          </a:xfrm>
        </p:spPr>
        <p:txBody>
          <a:bodyPr/>
          <a:lstStyle/>
          <a:p>
            <a:endParaRPr lang="en-GB" sz="2800" b="1">
              <a:solidFill>
                <a:srgbClr val="FFFF00"/>
              </a:solidFill>
            </a:endParaRPr>
          </a:p>
          <a:p>
            <a:r>
              <a:rPr lang="en-GB" sz="2400" b="1">
                <a:solidFill>
                  <a:srgbClr val="FFFF00"/>
                </a:solidFill>
              </a:rPr>
              <a:t>S Richard Underwood</a:t>
            </a:r>
          </a:p>
          <a:p>
            <a:r>
              <a:rPr lang="en-GB" sz="1200" b="1">
                <a:solidFill>
                  <a:srgbClr val="FFFF00"/>
                </a:solidFill>
              </a:rPr>
              <a:t>MD FRCP FRCR FESC FACC</a:t>
            </a:r>
          </a:p>
          <a:p>
            <a:endParaRPr lang="en-GB" sz="2000"/>
          </a:p>
          <a:p>
            <a:r>
              <a:rPr lang="en-GB" sz="2000"/>
              <a:t>Professor of Cardiac Imaging</a:t>
            </a:r>
          </a:p>
          <a:p>
            <a:endParaRPr lang="en-GB" sz="2000"/>
          </a:p>
          <a:p>
            <a:r>
              <a:rPr lang="en-GB" sz="2000"/>
              <a:t>Imperial College London &amp;</a:t>
            </a:r>
          </a:p>
          <a:p>
            <a:r>
              <a:rPr lang="en-GB" sz="2000"/>
              <a:t>Royal Brompton Hospital, London, UK</a:t>
            </a:r>
          </a:p>
        </p:txBody>
      </p:sp>
      <p:pic>
        <p:nvPicPr>
          <p:cNvPr id="145412" name="Picture 4" descr="i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00" y="5791200"/>
            <a:ext cx="754063" cy="781050"/>
          </a:xfrm>
          <a:prstGeom prst="rect">
            <a:avLst/>
          </a:prstGeom>
          <a:noFill/>
        </p:spPr>
      </p:pic>
      <p:pic>
        <p:nvPicPr>
          <p:cNvPr id="145413" name="Picture 5" descr="RBH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792163" cy="7858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156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GB" sz="3600" dirty="0" smtClean="0"/>
              <a:t>Chest pain of recent onset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352300"/>
            <a:ext cx="6400800" cy="1428760"/>
          </a:xfrm>
        </p:spPr>
        <p:txBody>
          <a:bodyPr/>
          <a:lstStyle/>
          <a:p>
            <a:r>
              <a:rPr lang="en-GB" sz="2400" dirty="0" smtClean="0"/>
              <a:t>Assessment and investigation of recent onset chest pain or discomfort of suspected cardiac origin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07606" y="6231079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http://www.nice.org.uk/cg95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46024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guidance March 2010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3977481"/>
            <a:ext cx="2384425" cy="175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19944"/>
          </a:xfrm>
        </p:spPr>
        <p:txBody>
          <a:bodyPr/>
          <a:lstStyle/>
          <a:p>
            <a:r>
              <a:rPr lang="en-GB" dirty="0" smtClean="0"/>
              <a:t>Features of angina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8291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/>
              <a:t>Constricting discomfort in the chest, neck, shoulders, jaw or arms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/>
              <a:t>Precipitated by physical exertion or psychological stress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/>
              <a:t>Relieved by rest of GTN within 5 minutes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 smtClean="0"/>
              <a:t>Three features = typical angina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 smtClean="0"/>
              <a:t>Two features = atypical angina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 smtClean="0"/>
              <a:t>One feature = non-</a:t>
            </a:r>
            <a:r>
              <a:rPr lang="en-GB" sz="2400" dirty="0" err="1" smtClean="0"/>
              <a:t>anginal</a:t>
            </a:r>
            <a:r>
              <a:rPr lang="en-GB" sz="2400" dirty="0" smtClean="0"/>
              <a:t> chest pain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409" y="4857760"/>
            <a:ext cx="1459738" cy="16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0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91952"/>
          </a:xfrm>
        </p:spPr>
        <p:txBody>
          <a:bodyPr/>
          <a:lstStyle/>
          <a:p>
            <a:r>
              <a:rPr lang="en-GB" dirty="0" smtClean="0"/>
              <a:t>Diagnosis of angina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 smtClean="0"/>
              <a:t>Clinical assessment alone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 smtClean="0"/>
              <a:t>Clinical assessment with obstructive CAD on anatomical testing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 smtClean="0"/>
              <a:t>Clinical assessment with myocardial ischaemia on functional testing</a:t>
            </a:r>
            <a:endParaRPr lang="en-GB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4857046"/>
            <a:ext cx="1743070" cy="173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6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line diagnostic 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36"/>
            <a:ext cx="6243654" cy="4972064"/>
          </a:xfrm>
        </p:spPr>
        <p:txBody>
          <a:bodyPr/>
          <a:lstStyle/>
          <a:p>
            <a:r>
              <a:rPr lang="en-GB" sz="2400" dirty="0" smtClean="0"/>
              <a:t>Likelihood &lt;30%</a:t>
            </a:r>
          </a:p>
          <a:p>
            <a:pPr lvl="1"/>
            <a:r>
              <a:rPr lang="en-GB" sz="2000" dirty="0" smtClean="0"/>
              <a:t>Coronary calcium imaging</a:t>
            </a:r>
          </a:p>
          <a:p>
            <a:pPr lvl="1"/>
            <a:r>
              <a:rPr lang="en-GB" sz="2000" dirty="0" smtClean="0"/>
              <a:t>CTA if CAC 1-400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unctional imaging if CAC &gt;400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Likelihood 30-60%</a:t>
            </a:r>
          </a:p>
          <a:p>
            <a:pPr lvl="1"/>
            <a:r>
              <a:rPr lang="en-GB" sz="2000" dirty="0" smtClean="0"/>
              <a:t>Functional imaging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Likelihood &gt;60%</a:t>
            </a:r>
          </a:p>
          <a:p>
            <a:pPr lvl="1"/>
            <a:r>
              <a:rPr lang="en-GB" sz="2000" dirty="0" smtClean="0"/>
              <a:t>ICA, if clinically appropriate and </a:t>
            </a:r>
            <a:r>
              <a:rPr lang="en-GB" sz="2000" dirty="0" err="1" smtClean="0"/>
              <a:t>revasc</a:t>
            </a:r>
            <a:r>
              <a:rPr lang="en-GB" sz="2000" dirty="0" smtClean="0"/>
              <a:t> considered</a:t>
            </a:r>
          </a:p>
          <a:p>
            <a:pPr lvl="1"/>
            <a:r>
              <a:rPr lang="en-GB" sz="2000" dirty="0" smtClean="0"/>
              <a:t>Functional imaging, if ICA not appropriate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070" y="1428736"/>
            <a:ext cx="169333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Richard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612" y="3071810"/>
            <a:ext cx="1664085" cy="1357322"/>
          </a:xfrm>
          <a:prstGeom prst="rect">
            <a:avLst/>
          </a:prstGeom>
          <a:noFill/>
        </p:spPr>
      </p:pic>
      <p:pic>
        <p:nvPicPr>
          <p:cNvPr id="11" name="Picture 9" descr="la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613" y="4643446"/>
            <a:ext cx="1676634" cy="14287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86352" y="6492716"/>
            <a:ext cx="3571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2010.  http</a:t>
            </a:r>
            <a:r>
              <a:rPr lang="en-GB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://guidance.nice.org.uk/CG95</a:t>
            </a:r>
          </a:p>
        </p:txBody>
      </p:sp>
    </p:spTree>
    <p:extLst>
      <p:ext uri="{BB962C8B-B14F-4D97-AF65-F5344CB8AC3E}">
        <p14:creationId xmlns:p14="http://schemas.microsoft.com/office/powerpoint/2010/main" val="123511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Diagnosis of CAD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7388" y="1352550"/>
          <a:ext cx="7758112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4032250" cy="276999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Underwood SR, et al.  EJNM 2004; 31; 261-91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4787900" y="6308725"/>
            <a:ext cx="3744913" cy="276999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Kapur</a:t>
            </a:r>
            <a:r>
              <a:rPr lang="en-GB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et al.  EJNM 2002; 29; 1608-16</a:t>
            </a:r>
          </a:p>
        </p:txBody>
      </p:sp>
    </p:spTree>
    <p:extLst>
      <p:ext uri="{BB962C8B-B14F-4D97-AF65-F5344CB8AC3E}">
        <p14:creationId xmlns:p14="http://schemas.microsoft.com/office/powerpoint/2010/main" val="18392811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Special circumstances in </a:t>
            </a:r>
            <a:r>
              <a:rPr lang="en-GB" dirty="0" smtClean="0"/>
              <a:t>MPS</a:t>
            </a:r>
            <a:endParaRPr lang="en-GB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LBBB, bifascicular block, and paced rhythm</a:t>
            </a:r>
          </a:p>
          <a:p>
            <a:pPr lvl="1"/>
            <a:r>
              <a:rPr lang="en-GB" sz="2000"/>
              <a:t>adenosine</a:t>
            </a:r>
          </a:p>
          <a:p>
            <a:r>
              <a:rPr lang="en-GB" sz="2400"/>
              <a:t>chronic lung disease with pulmonary hypertension</a:t>
            </a:r>
          </a:p>
          <a:p>
            <a:pPr lvl="1"/>
            <a:r>
              <a:rPr lang="en-GB" sz="2000"/>
              <a:t>false defects with dobutamine</a:t>
            </a:r>
          </a:p>
          <a:p>
            <a:r>
              <a:rPr lang="en-GB" sz="2400"/>
              <a:t>early after percutaneous coronary intervention</a:t>
            </a:r>
          </a:p>
          <a:p>
            <a:pPr lvl="1"/>
            <a:r>
              <a:rPr lang="en-GB" sz="2000"/>
              <a:t>?false defects in first 2-6 weeks</a:t>
            </a:r>
          </a:p>
          <a:p>
            <a:r>
              <a:rPr lang="en-GB" sz="2400"/>
              <a:t>balanced three vessel disease</a:t>
            </a:r>
          </a:p>
          <a:p>
            <a:pPr lvl="1"/>
            <a:r>
              <a:rPr lang="en-GB" sz="2000"/>
              <a:t>very rare</a:t>
            </a:r>
          </a:p>
          <a:p>
            <a:r>
              <a:rPr lang="en-GB" sz="2400"/>
              <a:t>dilated cardiomyopathy</a:t>
            </a:r>
          </a:p>
          <a:p>
            <a:pPr lvl="1"/>
            <a:r>
              <a:rPr lang="en-GB" sz="2000"/>
              <a:t>reversible defects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Artefact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sz="2400"/>
              <a:t>low count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sz="2400"/>
              <a:t>attenuation</a:t>
            </a:r>
          </a:p>
          <a:p>
            <a:pPr lvl="1">
              <a:spcBef>
                <a:spcPct val="0"/>
              </a:spcBef>
              <a:spcAft>
                <a:spcPct val="50000"/>
              </a:spcAft>
            </a:pPr>
            <a:r>
              <a:rPr lang="en-GB" sz="2000"/>
              <a:t>diaphragm</a:t>
            </a:r>
          </a:p>
          <a:p>
            <a:pPr lvl="1">
              <a:spcBef>
                <a:spcPct val="0"/>
              </a:spcBef>
              <a:spcAft>
                <a:spcPct val="50000"/>
              </a:spcAft>
            </a:pPr>
            <a:r>
              <a:rPr lang="en-GB" sz="2000"/>
              <a:t>inferior</a:t>
            </a:r>
          </a:p>
          <a:p>
            <a:pPr lvl="1">
              <a:spcBef>
                <a:spcPct val="0"/>
              </a:spcBef>
              <a:spcAft>
                <a:spcPct val="50000"/>
              </a:spcAft>
            </a:pPr>
            <a:r>
              <a:rPr lang="en-GB" sz="2000"/>
              <a:t>breast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sz="2400"/>
              <a:t>motion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sz="2400"/>
              <a:t>reconstruction</a:t>
            </a:r>
          </a:p>
          <a:p>
            <a:pPr lvl="1">
              <a:spcBef>
                <a:spcPct val="0"/>
              </a:spcBef>
              <a:spcAft>
                <a:spcPct val="50000"/>
              </a:spcAft>
            </a:pPr>
            <a:r>
              <a:rPr lang="en-GB" sz="2000"/>
              <a:t>“apical thinning”</a:t>
            </a:r>
          </a:p>
          <a:p>
            <a:pPr lvl="1">
              <a:spcBef>
                <a:spcPct val="0"/>
              </a:spcBef>
              <a:spcAft>
                <a:spcPct val="50000"/>
              </a:spcAft>
            </a:pPr>
            <a:r>
              <a:rPr lang="en-GB" sz="2000"/>
              <a:t>cold inferior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2057400" y="2438400"/>
          <a:ext cx="1646238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7" name="Drawing" r:id="rId5" imgW="1646018" imgH="1577417" progId="WPDraw30.Drawing">
                  <p:embed/>
                </p:oleObj>
              </mc:Choice>
              <mc:Fallback>
                <p:oleObj name="Drawing" r:id="rId5" imgW="1646018" imgH="1577417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1646238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4953000" y="4495800"/>
          <a:ext cx="15843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8" name="Drawing" r:id="rId7" imgW="1585001" imgH="1638432" progId="WPDraw30.Drawing">
                  <p:embed/>
                </p:oleObj>
              </mc:Choice>
              <mc:Fallback>
                <p:oleObj name="Drawing" r:id="rId7" imgW="1585001" imgH="1638432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5800"/>
                        <a:ext cx="15843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4876800" y="325438"/>
          <a:ext cx="15843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9" name="Drawing" r:id="rId9" imgW="1585001" imgH="1638432" progId="WPDraw30.Drawing">
                  <p:embed/>
                </p:oleObj>
              </mc:Choice>
              <mc:Fallback>
                <p:oleObj name="Drawing" r:id="rId9" imgW="1585001" imgH="1638432" progId="WPDraw30.Drawing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5438"/>
                        <a:ext cx="15843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4876800" y="2455863"/>
          <a:ext cx="16589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0" name="Drawing" r:id="rId11" imgW="1661188" imgH="1600169" progId="WPDraw30.Drawing">
                  <p:embed/>
                </p:oleObj>
              </mc:Choice>
              <mc:Fallback>
                <p:oleObj name="Drawing" r:id="rId11" imgW="1661188" imgH="1600169" progId="WPDraw30.Drawing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55863"/>
                        <a:ext cx="165893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057400" y="304800"/>
          <a:ext cx="16764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1" name="Drawing" r:id="rId13" imgW="1676359" imgH="1585001" progId="WPDraw30.Drawing">
                  <p:embed/>
                </p:oleObj>
              </mc:Choice>
              <mc:Fallback>
                <p:oleObj name="Drawing" r:id="rId13" imgW="1676359" imgH="1585001" progId="WPDraw30.Drawing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"/>
                        <a:ext cx="16764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2209800" y="1973263"/>
            <a:ext cx="1284288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low count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2368550" y="4114800"/>
            <a:ext cx="969963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breast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4972050" y="6172200"/>
            <a:ext cx="1401763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diaphragm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5186363" y="4144963"/>
            <a:ext cx="971550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motion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4787900" y="1954213"/>
            <a:ext cx="1771650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upward creep</a:t>
            </a:r>
          </a:p>
        </p:txBody>
      </p:sp>
      <p:pic>
        <p:nvPicPr>
          <p:cNvPr id="128012" name="breast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133600" y="4572000"/>
            <a:ext cx="1524000" cy="1524000"/>
          </a:xfrm>
          <a:prstGeom prst="rect">
            <a:avLst/>
          </a:prstGeom>
          <a:noFill/>
        </p:spPr>
      </p:pic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2368550" y="6172200"/>
            <a:ext cx="969963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breast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0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8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8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1219200"/>
            <a:ext cx="3622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3275" y="1219200"/>
            <a:ext cx="367665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013325" y="779463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Stress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143000" y="779463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Stress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858000" y="779463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Rest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3200400" y="779463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Rest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43000" y="6084888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Conventional, backprojection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4648200" y="6084888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Attenuation and scatter correction,</a:t>
            </a:r>
          </a:p>
          <a:p>
            <a:r>
              <a:rPr lang="en-GB" sz="1600"/>
              <a:t>iterative 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2800"/>
              <a:t>Clinical Indications for Perfusion Imaging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38275"/>
            <a:ext cx="7772400" cy="5038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</a:rPr>
              <a:t>Diagnosis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abnormal resting ECG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unable to exercise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female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intermediate likelihood of CAD after ex-ECG</a:t>
            </a:r>
          </a:p>
          <a:p>
            <a:pPr lvl="1"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</a:rPr>
              <a:t>Management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confirmation of ischaemia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prognosis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culprit lesion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viable and jeopardised myocardium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hibernating myocardium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The Medical Process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history and examination</a:t>
            </a:r>
          </a:p>
          <a:p>
            <a:r>
              <a:rPr lang="en-GB"/>
              <a:t> investigations</a:t>
            </a:r>
          </a:p>
          <a:p>
            <a:r>
              <a:rPr lang="en-GB"/>
              <a:t> diagnosis</a:t>
            </a:r>
          </a:p>
          <a:p>
            <a:r>
              <a:rPr lang="en-GB"/>
              <a:t> further investigations</a:t>
            </a:r>
          </a:p>
          <a:p>
            <a:r>
              <a:rPr lang="en-GB"/>
              <a:t> management</a:t>
            </a:r>
          </a:p>
          <a:p>
            <a:r>
              <a:rPr lang="en-GB"/>
              <a:t> treatment</a:t>
            </a:r>
          </a:p>
          <a:p>
            <a:r>
              <a:rPr lang="en-GB"/>
              <a:t>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6934200" y="4800600"/>
          <a:ext cx="18288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Drawing" r:id="rId4" imgW="1828800" imgH="1744920" progId="WPDraw30.Drawing">
                  <p:embed/>
                </p:oleObj>
              </mc:Choice>
              <mc:Fallback>
                <p:oleObj name="Drawing" r:id="rId4" imgW="1828800" imgH="174492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00600"/>
                        <a:ext cx="18288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Health Economics Jargon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6019800" cy="472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/>
              <a:t>cost minimisation</a:t>
            </a:r>
          </a:p>
          <a:p>
            <a:pPr>
              <a:lnSpc>
                <a:spcPct val="200000"/>
              </a:lnSpc>
            </a:pPr>
            <a:r>
              <a:rPr lang="en-GB"/>
              <a:t>cost effectiveness</a:t>
            </a:r>
          </a:p>
          <a:p>
            <a:pPr>
              <a:lnSpc>
                <a:spcPct val="200000"/>
              </a:lnSpc>
            </a:pPr>
            <a:r>
              <a:rPr lang="en-GB"/>
              <a:t>cost utility</a:t>
            </a:r>
          </a:p>
          <a:p>
            <a:pPr>
              <a:lnSpc>
                <a:spcPct val="200000"/>
              </a:lnSpc>
            </a:pPr>
            <a:r>
              <a:rPr lang="en-GB"/>
              <a:t>cost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Monetary Issues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629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cost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reflects actual consumption of resources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can be difficult to quantify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most relevant for the Minister of Health in a state funded system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price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reflects the state of the market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easy to quantify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most relevant when “fee for item of service”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7162800" y="1447800"/>
          <a:ext cx="1257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Drawing" r:id="rId4" imgW="1257480" imgH="1181160" progId="WPDraw30.Drawing">
                  <p:embed/>
                </p:oleObj>
              </mc:Choice>
              <mc:Fallback>
                <p:oleObj name="Drawing" r:id="rId4" imgW="1257480" imgH="1181160" progId="WPDraw30.Drawing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447800"/>
                        <a:ext cx="12573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7315200" y="4953000"/>
          <a:ext cx="124936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Drawing" r:id="rId6" imgW="1249560" imgH="1386720" progId="WPDraw30.Drawing">
                  <p:embed/>
                </p:oleObj>
              </mc:Choice>
              <mc:Fallback>
                <p:oleObj name="Drawing" r:id="rId6" imgW="1249560" imgH="1386720" progId="WPDraw30.Drawing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249363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Global costs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/>
              <a:t>Rest ECG 						£ 20</a:t>
            </a:r>
          </a:p>
          <a:p>
            <a:pPr>
              <a:buFontTx/>
              <a:buNone/>
            </a:pPr>
            <a:r>
              <a:rPr lang="en-GB" sz="2800"/>
              <a:t>Exercise ECG 					£ 70</a:t>
            </a:r>
          </a:p>
          <a:p>
            <a:pPr>
              <a:buFontTx/>
              <a:buNone/>
            </a:pPr>
            <a:r>
              <a:rPr lang="en-GB" sz="2800"/>
              <a:t>Echocardiogram (rest) 			£ 100</a:t>
            </a:r>
          </a:p>
          <a:p>
            <a:pPr>
              <a:buFontTx/>
              <a:buNone/>
            </a:pPr>
            <a:r>
              <a:rPr lang="en-GB" sz="2800"/>
              <a:t>Myocardial perfusion imaging  		£ 220</a:t>
            </a:r>
          </a:p>
          <a:p>
            <a:pPr>
              <a:buFontTx/>
              <a:buNone/>
            </a:pPr>
            <a:r>
              <a:rPr lang="en-GB" sz="2800"/>
              <a:t>Coronary angiography 			£ 1100</a:t>
            </a:r>
          </a:p>
          <a:p>
            <a:pPr>
              <a:buFontTx/>
              <a:buNone/>
            </a:pPr>
            <a:r>
              <a:rPr lang="en-GB" sz="2800"/>
              <a:t>PTCA 						£ 2500</a:t>
            </a:r>
          </a:p>
          <a:p>
            <a:pPr>
              <a:buFontTx/>
              <a:buNone/>
            </a:pPr>
            <a:r>
              <a:rPr lang="en-GB" sz="2800"/>
              <a:t>CABG 						£ 4500</a:t>
            </a:r>
          </a:p>
          <a:p>
            <a:pPr>
              <a:buFontTx/>
              <a:buNone/>
            </a:pPr>
            <a:r>
              <a:rPr lang="en-GB" sz="2800"/>
              <a:t>Hospital bed 					£ 300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year costs (CAD absent)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41631"/>
              </p:ext>
            </p:extLst>
          </p:nvPr>
        </p:nvGraphicFramePr>
        <p:xfrm>
          <a:off x="683568" y="1412776"/>
          <a:ext cx="77724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5308214" y="6338888"/>
            <a:ext cx="3621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EMPIRE </a:t>
            </a:r>
            <a:r>
              <a:rPr lang="en-GB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study.  </a:t>
            </a:r>
            <a:r>
              <a:rPr lang="en-GB" sz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</a:t>
            </a:r>
            <a:r>
              <a:rPr lang="en-GB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Heart J 1999; 20: 157-66</a:t>
            </a:r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3764657" y="1547515"/>
            <a:ext cx="1095375" cy="441325"/>
            <a:chOff x="2515" y="841"/>
            <a:chExt cx="690" cy="278"/>
          </a:xfrm>
        </p:grpSpPr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2515" y="1040"/>
              <a:ext cx="673" cy="7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0"/>
                </a:cxn>
                <a:cxn ang="0">
                  <a:pos x="673" y="0"/>
                </a:cxn>
                <a:cxn ang="0">
                  <a:pos x="673" y="75"/>
                </a:cxn>
              </a:cxnLst>
              <a:rect l="0" t="0" r="r" b="b"/>
              <a:pathLst>
                <a:path w="673" h="79">
                  <a:moveTo>
                    <a:pt x="0" y="79"/>
                  </a:moveTo>
                  <a:lnTo>
                    <a:pt x="0" y="0"/>
                  </a:lnTo>
                  <a:lnTo>
                    <a:pt x="673" y="0"/>
                  </a:lnTo>
                  <a:lnTo>
                    <a:pt x="673" y="7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66"/>
            <p:cNvSpPr>
              <a:spLocks noChangeArrowheads="1"/>
            </p:cNvSpPr>
            <p:nvPr/>
          </p:nvSpPr>
          <p:spPr bwMode="auto">
            <a:xfrm>
              <a:off x="2541" y="841"/>
              <a:ext cx="66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700" dirty="0">
                  <a:solidFill>
                    <a:srgbClr val="FFFFFF"/>
                  </a:solidFill>
                  <a:latin typeface="Arial" charset="0"/>
                </a:rPr>
                <a:t>P &lt; 0.0001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835696" y="3562151"/>
            <a:ext cx="1068388" cy="442913"/>
            <a:chOff x="1219" y="2189"/>
            <a:chExt cx="673" cy="279"/>
          </a:xfrm>
        </p:grpSpPr>
        <p:sp>
          <p:nvSpPr>
            <p:cNvPr id="11" name="Freeform 68"/>
            <p:cNvSpPr>
              <a:spLocks/>
            </p:cNvSpPr>
            <p:nvPr/>
          </p:nvSpPr>
          <p:spPr bwMode="auto">
            <a:xfrm>
              <a:off x="1219" y="2388"/>
              <a:ext cx="673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0"/>
                </a:cxn>
                <a:cxn ang="0">
                  <a:pos x="673" y="0"/>
                </a:cxn>
                <a:cxn ang="0">
                  <a:pos x="673" y="75"/>
                </a:cxn>
              </a:cxnLst>
              <a:rect l="0" t="0" r="r" b="b"/>
              <a:pathLst>
                <a:path w="673" h="80">
                  <a:moveTo>
                    <a:pt x="0" y="80"/>
                  </a:moveTo>
                  <a:lnTo>
                    <a:pt x="0" y="0"/>
                  </a:lnTo>
                  <a:lnTo>
                    <a:pt x="673" y="0"/>
                  </a:lnTo>
                  <a:lnTo>
                    <a:pt x="673" y="7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69"/>
            <p:cNvSpPr>
              <a:spLocks noChangeArrowheads="1"/>
            </p:cNvSpPr>
            <p:nvPr/>
          </p:nvSpPr>
          <p:spPr bwMode="auto">
            <a:xfrm>
              <a:off x="1329" y="2189"/>
              <a:ext cx="51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700" dirty="0">
                  <a:solidFill>
                    <a:srgbClr val="FFFFFF"/>
                  </a:solidFill>
                  <a:latin typeface="Arial" charset="0"/>
                </a:rPr>
                <a:t>P &lt; 0.05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6714662" y="3282057"/>
            <a:ext cx="1066800" cy="434975"/>
            <a:chOff x="4475" y="1853"/>
            <a:chExt cx="672" cy="274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4475" y="2048"/>
              <a:ext cx="672" cy="7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0"/>
                </a:cxn>
                <a:cxn ang="0">
                  <a:pos x="672" y="0"/>
                </a:cxn>
                <a:cxn ang="0">
                  <a:pos x="672" y="75"/>
                </a:cxn>
              </a:cxnLst>
              <a:rect l="0" t="0" r="r" b="b"/>
              <a:pathLst>
                <a:path w="672" h="79">
                  <a:moveTo>
                    <a:pt x="0" y="79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7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4508" y="1853"/>
              <a:ext cx="58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700" dirty="0">
                  <a:solidFill>
                    <a:srgbClr val="FFFFFF"/>
                  </a:solidFill>
                  <a:latin typeface="Arial" charset="0"/>
                </a:rPr>
                <a:t>P &lt; 0.001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6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 smtClean="0"/>
              <a:t>Bayes’ </a:t>
            </a:r>
            <a:r>
              <a:rPr lang="en-GB" dirty="0"/>
              <a:t>Theorem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577850" y="1295400"/>
          <a:ext cx="81534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Drawing" r:id="rId4" imgW="9372600" imgH="5705640" progId="WPDraw30.Drawing">
                  <p:embed/>
                </p:oleObj>
              </mc:Choice>
              <mc:Fallback>
                <p:oleObj name="Drawing" r:id="rId4" imgW="9372600" imgH="570564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295400"/>
                        <a:ext cx="8153400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Invasive procedures and outcomes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4672013" y="2212975"/>
          <a:ext cx="3933825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3" name="Chart" r:id="rId4" imgW="3932146" imgH="4724716" progId="MSGraph.Chart.8">
                  <p:embed followColorScheme="full"/>
                </p:oleObj>
              </mc:Choice>
              <mc:Fallback>
                <p:oleObj name="Chart" r:id="rId4" imgW="3932146" imgH="472471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2212975"/>
                        <a:ext cx="3933825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762000" y="2519363"/>
          <a:ext cx="3933825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Chart" r:id="rId6" imgW="3932146" imgH="4115297" progId="MSGraph.Chart.8">
                  <p:embed followColorScheme="full"/>
                </p:oleObj>
              </mc:Choice>
              <mc:Fallback>
                <p:oleObj name="Chart" r:id="rId6" imgW="3932146" imgH="4115297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9363"/>
                        <a:ext cx="3933825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7772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solidFill>
                  <a:srgbClr val="FFFF00"/>
                </a:solidFill>
              </a:rPr>
              <a:t>Yusuf S et al.  Oasis registry.  Lancet 1998; 352: 507-14</a:t>
            </a:r>
          </a:p>
          <a:p>
            <a:pPr algn="l">
              <a:spcBef>
                <a:spcPct val="50000"/>
              </a:spcBef>
            </a:pPr>
            <a:r>
              <a:rPr lang="en-GB" sz="1800" i="1"/>
              <a:t>7987 patients with UA or suspected MI without ST elevation.  95 hospitals, 6 countries, follow-up 6 months</a:t>
            </a:r>
          </a:p>
        </p:txBody>
      </p:sp>
      <p:sp>
        <p:nvSpPr>
          <p:cNvPr id="96262" name="Freeform 6"/>
          <p:cNvSpPr>
            <a:spLocks/>
          </p:cNvSpPr>
          <p:nvPr/>
        </p:nvSpPr>
        <p:spPr bwMode="auto">
          <a:xfrm>
            <a:off x="2057400" y="2743200"/>
            <a:ext cx="381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40" y="0"/>
              </a:cxn>
              <a:cxn ang="0">
                <a:pos x="240" y="144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0" y="0"/>
                </a:lnTo>
                <a:lnTo>
                  <a:pt x="240" y="0"/>
                </a:lnTo>
                <a:lnTo>
                  <a:pt x="240" y="144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6263" name="Freeform 7"/>
          <p:cNvSpPr>
            <a:spLocks/>
          </p:cNvSpPr>
          <p:nvPr/>
        </p:nvSpPr>
        <p:spPr bwMode="auto">
          <a:xfrm>
            <a:off x="3657600" y="3505200"/>
            <a:ext cx="381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40" y="0"/>
              </a:cxn>
              <a:cxn ang="0">
                <a:pos x="240" y="144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0" y="0"/>
                </a:lnTo>
                <a:lnTo>
                  <a:pt x="240" y="0"/>
                </a:lnTo>
                <a:lnTo>
                  <a:pt x="240" y="144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6264" name="Freeform 8"/>
          <p:cNvSpPr>
            <a:spLocks/>
          </p:cNvSpPr>
          <p:nvPr/>
        </p:nvSpPr>
        <p:spPr bwMode="auto">
          <a:xfrm>
            <a:off x="5486400" y="3810000"/>
            <a:ext cx="381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40" y="0"/>
              </a:cxn>
              <a:cxn ang="0">
                <a:pos x="240" y="144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0" y="0"/>
                </a:lnTo>
                <a:lnTo>
                  <a:pt x="240" y="0"/>
                </a:lnTo>
                <a:lnTo>
                  <a:pt x="240" y="144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6265" name="Freeform 9"/>
          <p:cNvSpPr>
            <a:spLocks/>
          </p:cNvSpPr>
          <p:nvPr/>
        </p:nvSpPr>
        <p:spPr bwMode="auto">
          <a:xfrm>
            <a:off x="6324600" y="5105400"/>
            <a:ext cx="381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40" y="0"/>
              </a:cxn>
              <a:cxn ang="0">
                <a:pos x="240" y="144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0" y="0"/>
                </a:lnTo>
                <a:lnTo>
                  <a:pt x="240" y="0"/>
                </a:lnTo>
                <a:lnTo>
                  <a:pt x="240" y="144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6266" name="Freeform 10"/>
          <p:cNvSpPr>
            <a:spLocks/>
          </p:cNvSpPr>
          <p:nvPr/>
        </p:nvSpPr>
        <p:spPr bwMode="auto">
          <a:xfrm>
            <a:off x="7086600" y="5181600"/>
            <a:ext cx="381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40" y="0"/>
              </a:cxn>
              <a:cxn ang="0">
                <a:pos x="240" y="144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0" y="0"/>
                </a:lnTo>
                <a:lnTo>
                  <a:pt x="240" y="0"/>
                </a:lnTo>
                <a:lnTo>
                  <a:pt x="240" y="144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6267" name="Freeform 11"/>
          <p:cNvSpPr>
            <a:spLocks/>
          </p:cNvSpPr>
          <p:nvPr/>
        </p:nvSpPr>
        <p:spPr bwMode="auto">
          <a:xfrm>
            <a:off x="7848600" y="2819400"/>
            <a:ext cx="381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40" y="0"/>
              </a:cxn>
              <a:cxn ang="0">
                <a:pos x="240" y="144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0" y="0"/>
                </a:lnTo>
                <a:lnTo>
                  <a:pt x="240" y="0"/>
                </a:lnTo>
                <a:lnTo>
                  <a:pt x="240" y="144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565525" y="3138488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/>
              <a:t>0.001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1981200" y="24384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/>
              <a:t>0.001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5502275" y="3429000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/>
              <a:t>ns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6340475" y="4724400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/>
              <a:t>ns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7178675" y="4724400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/>
              <a:t>ns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7407275" y="2819400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/>
              <a:t>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Outcome after infarction</a:t>
            </a:r>
          </a:p>
        </p:txBody>
      </p:sp>
      <p:graphicFrame>
        <p:nvGraphicFramePr>
          <p:cNvPr id="9523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286000"/>
          <a:ext cx="7772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Chart" r:id="rId4" imgW="7772897" imgH="4724716" progId="MSGraph.Chart.8">
                  <p:embed followColorScheme="full"/>
                </p:oleObj>
              </mc:Choice>
              <mc:Fallback>
                <p:oleObj name="Chart" r:id="rId4" imgW="7772897" imgH="472471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772400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62000" y="1143000"/>
            <a:ext cx="7696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solidFill>
                  <a:srgbClr val="FFFF00"/>
                </a:solidFill>
              </a:rPr>
              <a:t>Boden WE et al.  VANQWISH study.  NEJM 1998; 338: 1785-92</a:t>
            </a:r>
          </a:p>
          <a:p>
            <a:pPr algn="l">
              <a:spcBef>
                <a:spcPct val="50000"/>
              </a:spcBef>
            </a:pPr>
            <a:r>
              <a:rPr lang="en-GB" sz="1800" i="1"/>
              <a:t>920 patients with acute non-Q MI.  Randomised to invasive and conservative management.  Mean follow-up 23m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Cost effectiveness of </a:t>
            </a:r>
            <a:r>
              <a:rPr lang="en-GB" dirty="0" smtClean="0"/>
              <a:t>MPS</a:t>
            </a: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i="1">
                <a:solidFill>
                  <a:srgbClr val="FFFF00"/>
                </a:solidFill>
              </a:rPr>
              <a:t>Where are the savings?</a:t>
            </a:r>
          </a:p>
          <a:p>
            <a:pPr>
              <a:buFontTx/>
              <a:buNone/>
            </a:pPr>
            <a:endParaRPr lang="en-GB" sz="2400" i="1">
              <a:solidFill>
                <a:srgbClr val="FFFF00"/>
              </a:solidFill>
            </a:endParaRPr>
          </a:p>
          <a:p>
            <a:pPr>
              <a:spcAft>
                <a:spcPct val="50000"/>
              </a:spcAft>
            </a:pPr>
            <a:r>
              <a:rPr lang="en-GB" sz="2400"/>
              <a:t>patient without CAD discharged without angiography</a:t>
            </a:r>
          </a:p>
          <a:p>
            <a:pPr>
              <a:spcAft>
                <a:spcPct val="50000"/>
              </a:spcAft>
            </a:pPr>
            <a:r>
              <a:rPr lang="en-GB" sz="2400"/>
              <a:t>patient with CAD managed medically without angiography</a:t>
            </a:r>
          </a:p>
          <a:p>
            <a:pPr>
              <a:spcAft>
                <a:spcPct val="50000"/>
              </a:spcAft>
            </a:pPr>
            <a:r>
              <a:rPr lang="en-GB" sz="2400"/>
              <a:t>avoid morbidity of angiography</a:t>
            </a:r>
          </a:p>
          <a:p>
            <a:pPr>
              <a:spcAft>
                <a:spcPct val="50000"/>
              </a:spcAft>
            </a:pPr>
            <a:r>
              <a:rPr lang="en-GB" sz="2400"/>
              <a:t>revascularisation targeted more effectively at high risk patients with most to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7543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“Thallium-201 imaging has important prognostic value in a wide spectrum of patients with coronary artery disease (refs 5-49)”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Kenneth A Brown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Prognostic value of thallium-201 myocardial perfusion imaging.  A diagnostic tool comes of age</a:t>
            </a:r>
          </a:p>
          <a:p>
            <a:pPr algn="l">
              <a:spcBef>
                <a:spcPct val="50000"/>
              </a:spcBef>
            </a:pPr>
            <a:r>
              <a:rPr lang="en-GB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Circulation 1991; 83: 363-81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88769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marL="0" indent="0" algn="ctr" defTabSz="914400" eaLnBrk="1" hangingPunct="1"/>
            <a:r>
              <a:rPr lang="en-GB" smtClean="0"/>
              <a:t>Prognostic value of MPS</a:t>
            </a:r>
            <a:endParaRPr lang="en-US" smtClean="0"/>
          </a:p>
        </p:txBody>
      </p:sp>
      <p:sp>
        <p:nvSpPr>
          <p:cNvPr id="20483" name="Shape 288770"/>
          <p:cNvSpPr>
            <a:spLocks noGrp="1" noChangeArrowheads="1"/>
          </p:cNvSpPr>
          <p:nvPr>
            <p:ph type="body" idx="1"/>
          </p:nvPr>
        </p:nvSpPr>
        <p:spPr>
          <a:xfrm>
            <a:off x="785786" y="1571612"/>
            <a:ext cx="5081614" cy="4665676"/>
          </a:xfrm>
        </p:spPr>
        <p:txBody>
          <a:bodyPr/>
          <a:lstStyle/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asymptomatic volunteers</a:t>
            </a:r>
            <a:endParaRPr lang="en-US" sz="2200" dirty="0" smtClean="0"/>
          </a:p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asymptomatic patients with</a:t>
            </a:r>
            <a:br>
              <a:rPr lang="en-GB" sz="2200" dirty="0" smtClean="0"/>
            </a:br>
            <a:r>
              <a:rPr lang="en-GB" sz="2200" dirty="0" smtClean="0"/>
              <a:t>abnormal </a:t>
            </a:r>
            <a:r>
              <a:rPr lang="en-GB" sz="2200" dirty="0" err="1" smtClean="0"/>
              <a:t>sECG</a:t>
            </a:r>
            <a:endParaRPr lang="en-GB" sz="2200" dirty="0" smtClean="0"/>
          </a:p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investigation of suspected CAD</a:t>
            </a:r>
          </a:p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known CAD with stable angina</a:t>
            </a:r>
          </a:p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after infarction</a:t>
            </a:r>
          </a:p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after stabilisation of UA</a:t>
            </a:r>
          </a:p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after revascularisation</a:t>
            </a:r>
          </a:p>
          <a:p>
            <a:pPr marL="271463" indent="-271463" defTabSz="914400" eaLnBrk="1" hangingPunct="1">
              <a:spcAft>
                <a:spcPct val="25000"/>
              </a:spcAft>
            </a:pPr>
            <a:r>
              <a:rPr lang="en-GB" sz="2200" dirty="0" smtClean="0"/>
              <a:t>before non-cardiac surgery</a:t>
            </a: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5500694" y="1500175"/>
          <a:ext cx="314327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826030" y="6334145"/>
            <a:ext cx="4032250" cy="46166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Underwood SR, et al.  EJNM 2004; 31; </a:t>
            </a:r>
            <a:r>
              <a:rPr lang="en-GB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261-91</a:t>
            </a:r>
          </a:p>
          <a:p>
            <a:pPr algn="r">
              <a:spcBef>
                <a:spcPts val="0"/>
              </a:spcBef>
            </a:pPr>
            <a:r>
              <a:rPr lang="en-GB" sz="1200" dirty="0" smtClean="0">
                <a:solidFill>
                  <a:srgbClr val="FFFFFF"/>
                </a:solidFill>
              </a:rPr>
              <a:t>29 studies , 20963 patients, mean follow-up 28m</a:t>
            </a:r>
          </a:p>
        </p:txBody>
      </p:sp>
    </p:spTree>
    <p:extLst>
      <p:ext uri="{BB962C8B-B14F-4D97-AF65-F5344CB8AC3E}">
        <p14:creationId xmlns:p14="http://schemas.microsoft.com/office/powerpoint/2010/main" val="23991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/>
          <p:cNvSpPr>
            <a:spLocks noChangeArrowheads="1"/>
          </p:cNvSpPr>
          <p:nvPr/>
        </p:nvSpPr>
        <p:spPr bwMode="auto">
          <a:xfrm>
            <a:off x="5562600" y="2133600"/>
            <a:ext cx="3276600" cy="1905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1944688" y="5073650"/>
            <a:ext cx="677862" cy="685800"/>
          </a:xfrm>
          <a:prstGeom prst="rect">
            <a:avLst/>
          </a:prstGeom>
          <a:solidFill>
            <a:srgbClr val="FF7C80"/>
          </a:solidFill>
          <a:ln w="381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 lIns="36000" tIns="36000" rIns="36000" bIns="36000" anchor="ctr">
            <a:spAutoFit/>
            <a:flatTx/>
          </a:bodyPr>
          <a:lstStyle/>
          <a:p>
            <a:endParaRPr lang="en-GB"/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3157538" y="3778250"/>
            <a:ext cx="677862" cy="1981200"/>
          </a:xfrm>
          <a:prstGeom prst="rect">
            <a:avLst/>
          </a:prstGeom>
          <a:solidFill>
            <a:srgbClr val="FFCC99"/>
          </a:solidFill>
          <a:ln w="381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lIns="36000" tIns="36000" rIns="36000" bIns="36000" anchor="ctr">
            <a:spAutoFit/>
            <a:flatTx/>
          </a:bodyPr>
          <a:lstStyle/>
          <a:p>
            <a:endParaRPr lang="en-GB"/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314825" y="2178050"/>
            <a:ext cx="677863" cy="3581400"/>
          </a:xfrm>
          <a:prstGeom prst="rect">
            <a:avLst/>
          </a:prstGeom>
          <a:solidFill>
            <a:srgbClr val="FFFFCC"/>
          </a:solidFill>
          <a:ln w="381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36000" tIns="36000" rIns="36000" bIns="36000" anchor="ctr">
            <a:spAutoFit/>
            <a:flatTx/>
          </a:bodyPr>
          <a:lstStyle/>
          <a:p>
            <a:endParaRPr lang="en-GB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5715000" y="2514600"/>
            <a:ext cx="269875" cy="196850"/>
          </a:xfrm>
          <a:prstGeom prst="rect">
            <a:avLst/>
          </a:prstGeom>
          <a:solidFill>
            <a:srgbClr val="FF7C80"/>
          </a:solidFill>
          <a:ln w="381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 lIns="36000" tIns="36000" rIns="36000" bIns="36000" anchor="ctr">
            <a:spAutoFit/>
            <a:flatTx/>
          </a:bodyPr>
          <a:lstStyle/>
          <a:p>
            <a:endParaRPr lang="en-GB"/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6223000" y="2366963"/>
            <a:ext cx="2632075" cy="1435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Non-cardiac chest pain</a:t>
            </a:r>
          </a:p>
          <a:p>
            <a:pPr algn="l" eaLnBrk="0" hangingPunct="0"/>
            <a:endParaRPr lang="de-DE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/>
            <a:r>
              <a:rPr 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Atypical angina</a:t>
            </a:r>
          </a:p>
          <a:p>
            <a:pPr algn="l" eaLnBrk="0" hangingPunct="0"/>
            <a:endParaRPr lang="de-DE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/>
            <a:r>
              <a:rPr 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Typical angina</a:t>
            </a: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5715000" y="3079750"/>
            <a:ext cx="269875" cy="196850"/>
          </a:xfrm>
          <a:prstGeom prst="rect">
            <a:avLst/>
          </a:prstGeom>
          <a:solidFill>
            <a:srgbClr val="FFCC99"/>
          </a:solidFill>
          <a:ln w="381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lIns="36000" tIns="36000" rIns="36000" bIns="36000" anchor="ctr">
            <a:spAutoFit/>
            <a:flatTx/>
          </a:bodyPr>
          <a:lstStyle/>
          <a:p>
            <a:endParaRPr lang="en-GB"/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5715000" y="3657600"/>
            <a:ext cx="269875" cy="196850"/>
          </a:xfrm>
          <a:prstGeom prst="rect">
            <a:avLst/>
          </a:prstGeom>
          <a:solidFill>
            <a:srgbClr val="FFFFCC"/>
          </a:solidFill>
          <a:ln w="381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36000" tIns="36000" rIns="36000" bIns="36000" anchor="ctr">
            <a:spAutoFit/>
            <a:flatTx/>
          </a:bodyPr>
          <a:lstStyle/>
          <a:p>
            <a:endParaRPr lang="en-GB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147888" y="4591050"/>
            <a:ext cx="6143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16%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3298825" y="3295650"/>
            <a:ext cx="6508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50%</a:t>
            </a:r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4454525" y="1695450"/>
            <a:ext cx="6508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89%</a:t>
            </a: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6375400" y="4572000"/>
            <a:ext cx="1998663" cy="5175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Diamond &amp; Forrester </a:t>
            </a:r>
          </a:p>
          <a:p>
            <a:pPr eaLnBrk="0" hangingPunct="0"/>
            <a:r>
              <a:rPr lang="de-DE" sz="1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NEJM 1979;300:1350</a:t>
            </a: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2014538" y="5961063"/>
            <a:ext cx="3167062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Percent coronary disease</a:t>
            </a:r>
          </a:p>
        </p:txBody>
      </p:sp>
      <p:sp>
        <p:nvSpPr>
          <p:cNvPr id="79910" name="Rectangle 3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The history and diagnosis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Prognosis and normal </a:t>
            </a:r>
            <a:r>
              <a:rPr lang="en-GB" dirty="0" smtClean="0"/>
              <a:t>MPS</a:t>
            </a:r>
            <a:endParaRPr lang="en-GB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7056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1600" b="1">
                <a:solidFill>
                  <a:srgbClr val="FFFF00"/>
                </a:solidFill>
              </a:rPr>
              <a:t>Author		Stress	n	F/U (m)	† or MI/yr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Brown		Ex	100	46	0.8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Staniloff		Ex	374	12	0.5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Iskandrian		Ex	402	13	1.1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Gill			Ex	192	91	0.8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Kaul			Ex	39	64	0.5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Fleg		Ex	352	55	0.9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Wahl		Ex	455	14	0.8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Pamelia		Ex	345	34	1.1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Wackers		Ex	344	22	1.0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Heo			Ex	519	27	0.5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Bairey		Ex	144	12	2.1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Koss		Ex	309	36	0.5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Younis		Dip	36	24	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Hendel		Dip	172	21	1.7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Younis		Dip	14	12	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/>
              <a:t>Strateman		Pace	85	19	2.2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400"/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>
                <a:solidFill>
                  <a:srgbClr val="FFFF00"/>
                </a:solidFill>
              </a:rPr>
              <a:t>Weighted mean		3,573	28m	0.9%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66800" y="6400800"/>
            <a:ext cx="4481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Brown KA.  Circulation 1991; 83: 363-81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1066800" y="1828800"/>
            <a:ext cx="6248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1066800" y="5867400"/>
            <a:ext cx="6400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Prognostic indicators in </a:t>
            </a:r>
            <a:r>
              <a:rPr lang="en-GB" dirty="0" smtClean="0"/>
              <a:t>MPS</a:t>
            </a:r>
            <a:endParaRPr lang="en-GB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5000"/>
              </a:spcAft>
            </a:pPr>
            <a:r>
              <a:rPr lang="en-GB" sz="2800"/>
              <a:t> reversible perfusion defects</a:t>
            </a:r>
          </a:p>
          <a:p>
            <a:pPr lvl="1">
              <a:spcAft>
                <a:spcPct val="25000"/>
              </a:spcAft>
            </a:pPr>
            <a:r>
              <a:rPr lang="en-GB" sz="2400"/>
              <a:t>extent</a:t>
            </a:r>
          </a:p>
          <a:p>
            <a:pPr lvl="1">
              <a:spcAft>
                <a:spcPct val="25000"/>
              </a:spcAft>
            </a:pPr>
            <a:r>
              <a:rPr lang="en-GB" sz="2400"/>
              <a:t>depth</a:t>
            </a:r>
          </a:p>
          <a:p>
            <a:pPr>
              <a:spcAft>
                <a:spcPct val="25000"/>
              </a:spcAft>
            </a:pPr>
            <a:r>
              <a:rPr lang="en-GB" sz="2800"/>
              <a:t>  transient LV dilation</a:t>
            </a:r>
          </a:p>
          <a:p>
            <a:pPr>
              <a:spcAft>
                <a:spcPct val="25000"/>
              </a:spcAft>
            </a:pPr>
            <a:r>
              <a:rPr lang="en-GB" sz="2800"/>
              <a:t>  increased lung uptake</a:t>
            </a:r>
          </a:p>
          <a:p>
            <a:pPr>
              <a:spcAft>
                <a:spcPct val="25000"/>
              </a:spcAft>
            </a:pPr>
            <a:r>
              <a:rPr lang="en-GB" sz="2800"/>
              <a:t>  LVEF (gated SPECT)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2363788"/>
            <a:ext cx="36576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4191000"/>
            <a:ext cx="3657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Prognosis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4267200" y="2173288"/>
          <a:ext cx="3908425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Drawing" r:id="rId4" imgW="4213800" imgH="3710880" progId="WPDraw30.Drawing">
                  <p:embed/>
                </p:oleObj>
              </mc:Choice>
              <mc:Fallback>
                <p:oleObj name="Drawing" r:id="rId4" imgW="4213800" imgH="371088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73288"/>
                        <a:ext cx="3908425" cy="344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609600" y="2590800"/>
          <a:ext cx="3429000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Drawing" r:id="rId6" imgW="3809880" imgH="2537640" progId="WPDraw30.Drawing">
                  <p:embed/>
                </p:oleObj>
              </mc:Choice>
              <mc:Fallback>
                <p:oleObj name="Drawing" r:id="rId6" imgW="3809880" imgH="2537640" progId="WPDraw30.Drawing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3429000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285875" y="5410200"/>
            <a:ext cx="1919288" cy="3968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Nine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914400" y="228600"/>
          <a:ext cx="7315200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Drawing" r:id="rId4" imgW="8686800" imgH="6614280" progId="WPDraw30.Drawing">
                  <p:embed/>
                </p:oleObj>
              </mc:Choice>
              <mc:Fallback>
                <p:oleObj name="Drawing" r:id="rId4" imgW="8686800" imgH="661428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"/>
                        <a:ext cx="7315200" cy="556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838200" y="6019800"/>
            <a:ext cx="769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myocardial perfusion</a:t>
            </a:r>
          </a:p>
          <a:p>
            <a:pPr algn="l"/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The likelihood of coronary events is &lt;1%/yr for at least 2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Inducible Perfusion Abnormality</a:t>
            </a:r>
          </a:p>
        </p:txBody>
      </p:sp>
      <p:grpSp>
        <p:nvGrpSpPr>
          <p:cNvPr id="115715" name="Group 3"/>
          <p:cNvGrpSpPr>
            <a:grpSpLocks/>
          </p:cNvGrpSpPr>
          <p:nvPr/>
        </p:nvGrpSpPr>
        <p:grpSpPr bwMode="auto">
          <a:xfrm>
            <a:off x="1219200" y="1219200"/>
            <a:ext cx="6046788" cy="4637088"/>
            <a:chOff x="641" y="844"/>
            <a:chExt cx="4320" cy="3231"/>
          </a:xfrm>
        </p:grpSpPr>
        <p:graphicFrame>
          <p:nvGraphicFramePr>
            <p:cNvPr id="115716" name="Object 4"/>
            <p:cNvGraphicFramePr>
              <a:graphicFrameLocks noChangeAspect="1"/>
            </p:cNvGraphicFramePr>
            <p:nvPr/>
          </p:nvGraphicFramePr>
          <p:xfrm>
            <a:off x="864" y="1056"/>
            <a:ext cx="4097" cy="2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23" name="Drawing" r:id="rId4" imgW="7673400" imgH="5082480" progId="WPDraw30.Drawing">
                    <p:embed/>
                  </p:oleObj>
                </mc:Choice>
                <mc:Fallback>
                  <p:oleObj name="Drawing" r:id="rId4" imgW="7673400" imgH="5082480" progId="WPDraw30.Drawing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056"/>
                          <a:ext cx="4097" cy="2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5717" name="Picture 5" descr="STRIPG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41" y="1067"/>
              <a:ext cx="156" cy="2686"/>
            </a:xfrm>
            <a:prstGeom prst="rect">
              <a:avLst/>
            </a:prstGeom>
            <a:noFill/>
          </p:spPr>
        </p:pic>
        <p:sp>
          <p:nvSpPr>
            <p:cNvPr id="115718" name="Text Box 6"/>
            <p:cNvSpPr txBox="1">
              <a:spLocks noChangeArrowheads="1"/>
            </p:cNvSpPr>
            <p:nvPr/>
          </p:nvSpPr>
          <p:spPr bwMode="auto">
            <a:xfrm>
              <a:off x="805" y="844"/>
              <a:ext cx="65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 b="1"/>
                <a:t>Stress</a:t>
              </a:r>
            </a:p>
          </p:txBody>
        </p:sp>
        <p:sp>
          <p:nvSpPr>
            <p:cNvPr id="115719" name="Text Box 7"/>
            <p:cNvSpPr txBox="1">
              <a:spLocks noChangeArrowheads="1"/>
            </p:cNvSpPr>
            <p:nvPr/>
          </p:nvSpPr>
          <p:spPr bwMode="auto">
            <a:xfrm>
              <a:off x="805" y="3820"/>
              <a:ext cx="48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 b="1"/>
                <a:t>Rest</a:t>
              </a:r>
            </a:p>
          </p:txBody>
        </p:sp>
      </p:grp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066800" y="58674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/>
              <a:t>Ischaemia affecting 2 of 9 segments</a:t>
            </a:r>
          </a:p>
          <a:p>
            <a:pPr algn="l"/>
            <a:r>
              <a:rPr lang="en-GB"/>
              <a:t>The likelihood of coronary events is 5%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Inducible perfusion abnormality</a:t>
            </a:r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5257800" y="1524000"/>
          <a:ext cx="3140075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Drawing" r:id="rId4" imgW="3139560" imgH="4785480" progId="WPDraw30.Drawing">
                  <p:embed/>
                </p:oleObj>
              </mc:Choice>
              <mc:Fallback>
                <p:oleObj name="Drawing" r:id="rId4" imgW="3139560" imgH="478548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3140075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4343400" cy="16160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  <a:tabLst>
                <a:tab pos="387350" algn="l"/>
              </a:tabLst>
            </a:pPr>
            <a:r>
              <a:rPr lang="en-GB"/>
              <a:t>Ischaemia affecting 5 of 9 segments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tabLst>
                <a:tab pos="387350" algn="l"/>
              </a:tabLst>
            </a:pPr>
            <a:r>
              <a:rPr lang="en-GB"/>
              <a:t>The likelihood of coronary events is 20%/yr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Cardiac death in known CAD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609600" y="1600200"/>
          <a:ext cx="7954963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name="Drawing" r:id="rId4" imgW="7955280" imgH="4198680" progId="WPDraw30.Drawing">
                  <p:embed/>
                </p:oleObj>
              </mc:Choice>
              <mc:Fallback>
                <p:oleObj name="Drawing" r:id="rId4" imgW="7955280" imgH="419868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954963" cy="419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822325" y="5961063"/>
            <a:ext cx="646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i="1">
                <a:solidFill>
                  <a:srgbClr val="FFFF00"/>
                </a:solidFill>
              </a:rPr>
              <a:t>Bodenheimer et al.  Am J Cardiol 1994; 74: 1196-200</a:t>
            </a:r>
          </a:p>
          <a:p>
            <a:pPr algn="l"/>
            <a:r>
              <a:rPr lang="en-GB" i="1"/>
              <a:t>896 patients with known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Prognosis after MI</a:t>
            </a:r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762000" y="1371600"/>
          <a:ext cx="7570788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Drawing" r:id="rId4" imgW="8740080" imgH="5905440" progId="WPDraw30.Drawing">
                  <p:embed/>
                </p:oleObj>
              </mc:Choice>
              <mc:Fallback>
                <p:oleObj name="Drawing" r:id="rId4" imgW="8740080" imgH="590544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570788" cy="511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4191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/>
              <a:t>Gibson RS.  Circ 1983; 68: 321-36</a:t>
            </a:r>
          </a:p>
          <a:p>
            <a:pPr algn="l">
              <a:spcBef>
                <a:spcPct val="50000"/>
              </a:spcBef>
            </a:pPr>
            <a:r>
              <a:rPr lang="en-GB" sz="1800"/>
              <a:t>140 patients, mean F/U 15 ± 12m (terminated at revascularisation)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Prognostic value after ACS</a:t>
            </a:r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828675" y="1341438"/>
            <a:ext cx="7056438" cy="4824412"/>
            <a:chOff x="748" y="1117"/>
            <a:chExt cx="4263" cy="2903"/>
          </a:xfrm>
        </p:grpSpPr>
        <p:graphicFrame>
          <p:nvGraphicFramePr>
            <p:cNvPr id="136196" name="Object 4"/>
            <p:cNvGraphicFramePr>
              <a:graphicFrameLocks noChangeAspect="1"/>
            </p:cNvGraphicFramePr>
            <p:nvPr/>
          </p:nvGraphicFramePr>
          <p:xfrm>
            <a:off x="748" y="1235"/>
            <a:ext cx="4263" cy="2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03" name="Chart" r:id="rId5" imgW="3133861" imgH="2229002" progId="MSGraph.Chart.8">
                    <p:embed/>
                  </p:oleObj>
                </mc:Choice>
                <mc:Fallback>
                  <p:oleObj name="Chart" r:id="rId5" imgW="3133861" imgH="2229002" progId="MSGraph.Char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235"/>
                          <a:ext cx="4263" cy="2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6197" name="Group 5"/>
            <p:cNvGrpSpPr>
              <a:grpSpLocks/>
            </p:cNvGrpSpPr>
            <p:nvPr/>
          </p:nvGrpSpPr>
          <p:grpSpPr bwMode="auto">
            <a:xfrm>
              <a:off x="3574" y="1117"/>
              <a:ext cx="1075" cy="444"/>
              <a:chOff x="3574" y="1117"/>
              <a:chExt cx="1075" cy="444"/>
            </a:xfrm>
          </p:grpSpPr>
          <p:sp>
            <p:nvSpPr>
              <p:cNvPr id="136198" name="Freeform 6"/>
              <p:cNvSpPr>
                <a:spLocks/>
              </p:cNvSpPr>
              <p:nvPr/>
            </p:nvSpPr>
            <p:spPr bwMode="auto">
              <a:xfrm>
                <a:off x="3574" y="1421"/>
                <a:ext cx="1030" cy="140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816" y="0"/>
                  </a:cxn>
                  <a:cxn ang="0">
                    <a:pos x="816" y="91"/>
                  </a:cxn>
                </a:cxnLst>
                <a:rect l="0" t="0" r="r" b="b"/>
                <a:pathLst>
                  <a:path w="816" h="91">
                    <a:moveTo>
                      <a:pt x="0" y="91"/>
                    </a:moveTo>
                    <a:lnTo>
                      <a:pt x="0" y="0"/>
                    </a:lnTo>
                    <a:lnTo>
                      <a:pt x="816" y="0"/>
                    </a:lnTo>
                    <a:lnTo>
                      <a:pt x="816" y="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199" name="Text Box 7"/>
              <p:cNvSpPr txBox="1">
                <a:spLocks noChangeArrowheads="1"/>
              </p:cNvSpPr>
              <p:nvPr/>
            </p:nvSpPr>
            <p:spPr bwMode="auto">
              <a:xfrm>
                <a:off x="3746" y="1117"/>
                <a:ext cx="9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7202" tIns="18601" rIns="37202" bIns="18601"/>
              <a:lstStyle/>
              <a:p>
                <a:pPr algn="l"/>
                <a:r>
                  <a:rPr lang="en-GB" sz="1800">
                    <a:solidFill>
                      <a:schemeClr val="tx1"/>
                    </a:solidFill>
                  </a:rPr>
                  <a:t>P &lt; 0.001</a:t>
                </a:r>
              </a:p>
            </p:txBody>
          </p:sp>
        </p:grpSp>
      </p:grp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547813" y="6092825"/>
            <a:ext cx="5713412" cy="36671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i="1">
                <a:solidFill>
                  <a:srgbClr val="FFFF00"/>
                </a:solidFill>
              </a:rPr>
              <a:t>Heller GV, et al.  J Am Coll Cardiol 1998; 31: 1011-7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Risk after myocardial infarction</a:t>
            </a:r>
          </a:p>
        </p:txBody>
      </p:sp>
      <p:pic>
        <p:nvPicPr>
          <p:cNvPr id="137219" name="Picture 3" descr="Image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63713" y="1412875"/>
            <a:ext cx="5616575" cy="4484688"/>
          </a:xfrm>
          <a:ln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58888" y="6230938"/>
            <a:ext cx="6321425" cy="36671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rgbClr val="FFFF00"/>
                </a:solidFill>
              </a:rPr>
              <a:t>Mahmarian JJ, et al.  J Am Coll Cardiol 1995;25:1333-40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Pre-test likelihood of CAD</a:t>
            </a: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533400" y="1333500"/>
          <a:ext cx="8229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Drawing" r:id="rId4" imgW="9753480" imgH="6095880" progId="WPDraw30.Drawing">
                  <p:embed/>
                </p:oleObj>
              </mc:Choice>
              <mc:Fallback>
                <p:oleObj name="Drawing" r:id="rId4" imgW="9753480" imgH="6095880" progId="WPDraw30.Drawing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33500"/>
                        <a:ext cx="8229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Line 5"/>
          <p:cNvSpPr>
            <a:spLocks noChangeShapeType="1"/>
          </p:cNvSpPr>
          <p:nvPr/>
        </p:nvSpPr>
        <p:spPr bwMode="auto">
          <a:xfrm flipV="1">
            <a:off x="3810000" y="2667000"/>
            <a:ext cx="3810000" cy="1981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GSPECT and prognosis</a:t>
            </a:r>
          </a:p>
        </p:txBody>
      </p:sp>
      <p:graphicFrame>
        <p:nvGraphicFramePr>
          <p:cNvPr id="12390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12775" y="1376363"/>
          <a:ext cx="7388225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name="Chart" r:id="rId4" imgW="7391784" imgH="4694372" progId="MSGraph.Chart.8">
                  <p:embed followColorScheme="full"/>
                </p:oleObj>
              </mc:Choice>
              <mc:Fallback>
                <p:oleObj name="Chart" r:id="rId4" imgW="7391784" imgH="469437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376363"/>
                        <a:ext cx="7388225" cy="46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981200" y="6019800"/>
            <a:ext cx="5387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i="1">
                <a:solidFill>
                  <a:srgbClr val="FFFF00"/>
                </a:solidFill>
              </a:rPr>
              <a:t>Sharir T . . . Berman D.  J Nucl Med 2001; 42: 831-7</a:t>
            </a:r>
          </a:p>
          <a:p>
            <a:pPr algn="l"/>
            <a:r>
              <a:rPr lang="en-GB" sz="1400" i="1"/>
              <a:t>2686 patients, mean follow-up 20m, revascularisation 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GSPECT and prognosis</a:t>
            </a:r>
          </a:p>
        </p:txBody>
      </p:sp>
      <p:graphicFrame>
        <p:nvGraphicFramePr>
          <p:cNvPr id="12288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12775" y="1376363"/>
          <a:ext cx="7388225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Chart" r:id="rId4" imgW="7391784" imgH="4694372" progId="MSGraph.Chart.8">
                  <p:embed followColorScheme="full"/>
                </p:oleObj>
              </mc:Choice>
              <mc:Fallback>
                <p:oleObj name="Chart" r:id="rId4" imgW="7391784" imgH="469437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376363"/>
                        <a:ext cx="7388225" cy="46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981200" y="6019800"/>
            <a:ext cx="5387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i="1">
                <a:solidFill>
                  <a:srgbClr val="FFFF00"/>
                </a:solidFill>
              </a:rPr>
              <a:t>Sharir T . . . Berman D.  J Nucl Med 2001; 42: 831-7</a:t>
            </a:r>
          </a:p>
          <a:p>
            <a:pPr algn="l"/>
            <a:r>
              <a:rPr lang="en-GB" sz="1400" i="1"/>
              <a:t>2686 patients, mean follow-up 20m, revascularisation 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GSPECT and prognosis</a:t>
            </a:r>
          </a:p>
        </p:txBody>
      </p:sp>
      <p:graphicFrame>
        <p:nvGraphicFramePr>
          <p:cNvPr id="12493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9600" y="1371600"/>
          <a:ext cx="7388225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Chart" r:id="rId4" imgW="7391784" imgH="4694372" progId="MSGraph.Chart.8">
                  <p:embed followColorScheme="full"/>
                </p:oleObj>
              </mc:Choice>
              <mc:Fallback>
                <p:oleObj name="Chart" r:id="rId4" imgW="7391784" imgH="469437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388225" cy="46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981200" y="6019800"/>
            <a:ext cx="5387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i="1">
                <a:solidFill>
                  <a:srgbClr val="FFFF00"/>
                </a:solidFill>
              </a:rPr>
              <a:t>Sharir T . . . Berman D.  J Nucl Med 2001; 42: 831-7</a:t>
            </a:r>
          </a:p>
          <a:p>
            <a:pPr algn="l"/>
            <a:r>
              <a:rPr lang="en-GB" sz="1400" i="1"/>
              <a:t>2686 patients, mean follow-up 20m, revascularisation excluded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Why does </a:t>
            </a:r>
            <a:r>
              <a:rPr lang="en-GB" dirty="0" smtClean="0"/>
              <a:t>MPS </a:t>
            </a:r>
            <a:r>
              <a:rPr lang="en-GB" dirty="0"/>
              <a:t>have prognostic value?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00000"/>
              </a:spcAft>
            </a:pPr>
            <a:r>
              <a:rPr lang="en-GB" sz="2400"/>
              <a:t>ischaemic events are related primarily to disturbances of coronary function</a:t>
            </a:r>
          </a:p>
          <a:p>
            <a:pPr>
              <a:spcAft>
                <a:spcPct val="100000"/>
              </a:spcAft>
            </a:pPr>
            <a:r>
              <a:rPr lang="en-GB" sz="2400"/>
              <a:t>likelihood of coronary thrombosis related to overall ischaemic burden and severity of individual coronary stenoses</a:t>
            </a:r>
          </a:p>
          <a:p>
            <a:pPr>
              <a:spcAft>
                <a:spcPct val="100000"/>
              </a:spcAft>
            </a:pPr>
            <a:r>
              <a:rPr lang="en-GB" sz="2400"/>
              <a:t>BUT remember that prognosis relates to populations rather than individuals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93062" cy="838200"/>
          </a:xfrm>
          <a:ln>
            <a:noFill/>
          </a:ln>
        </p:spPr>
        <p:txBody>
          <a:bodyPr/>
          <a:lstStyle/>
          <a:p>
            <a:r>
              <a:rPr lang="en-GB" sz="3600" b="0"/>
              <a:t> </a:t>
            </a:r>
            <a:r>
              <a:rPr lang="en-GB" sz="3400" b="0"/>
              <a:t>Atypical chest pain</a:t>
            </a:r>
            <a:endParaRPr lang="en-US" sz="3400" b="0"/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1042988" y="1412875"/>
            <a:ext cx="3330575" cy="5202238"/>
            <a:chOff x="385" y="890"/>
            <a:chExt cx="2098" cy="3277"/>
          </a:xfrm>
        </p:grpSpPr>
        <p:sp>
          <p:nvSpPr>
            <p:cNvPr id="138244" name="Text Box 4"/>
            <p:cNvSpPr txBox="1">
              <a:spLocks noChangeArrowheads="1"/>
            </p:cNvSpPr>
            <p:nvPr/>
          </p:nvSpPr>
          <p:spPr bwMode="auto">
            <a:xfrm>
              <a:off x="703" y="3936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/>
                <a:t>Stress</a:t>
              </a:r>
              <a:r>
                <a:rPr lang="en-GB" sz="1600"/>
                <a:t> </a:t>
              </a:r>
              <a:endParaRPr lang="en-US" sz="1600"/>
            </a:p>
          </p:txBody>
        </p:sp>
        <p:sp>
          <p:nvSpPr>
            <p:cNvPr id="138245" name="Text Box 5"/>
            <p:cNvSpPr txBox="1">
              <a:spLocks noChangeArrowheads="1"/>
            </p:cNvSpPr>
            <p:nvPr/>
          </p:nvSpPr>
          <p:spPr bwMode="auto">
            <a:xfrm>
              <a:off x="1663" y="393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/>
                <a:t>Rest</a:t>
              </a:r>
              <a:endParaRPr lang="en-US" sz="1800"/>
            </a:p>
          </p:txBody>
        </p:sp>
        <p:graphicFrame>
          <p:nvGraphicFramePr>
            <p:cNvPr id="138246" name="Object 6"/>
            <p:cNvGraphicFramePr>
              <a:graphicFrameLocks noChangeAspect="1"/>
            </p:cNvGraphicFramePr>
            <p:nvPr/>
          </p:nvGraphicFramePr>
          <p:xfrm>
            <a:off x="385" y="890"/>
            <a:ext cx="2098" cy="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53" name="Bitmap Image" r:id="rId4" imgW="1966130" imgH="2803810" progId="Paint.Picture">
                    <p:embed/>
                  </p:oleObj>
                </mc:Choice>
                <mc:Fallback>
                  <p:oleObj name="Bitmap Image" r:id="rId4" imgW="1966130" imgH="2803810" progId="Paint.Picture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890"/>
                          <a:ext cx="2098" cy="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00476A">
                                      <a:gamma/>
                                      <a:shade val="46275"/>
                                      <a:invGamma/>
                                    </a:srgbClr>
                                  </a:gs>
                                  <a:gs pos="50000">
                                    <a:srgbClr val="00476A"/>
                                  </a:gs>
                                  <a:gs pos="100000">
                                    <a:srgbClr val="00476A">
                                      <a:gamma/>
                                      <a:shade val="46275"/>
                                      <a:invGamma/>
                                    </a:srgbClr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247" name="Group 7"/>
          <p:cNvGrpSpPr>
            <a:grpSpLocks/>
          </p:cNvGrpSpPr>
          <p:nvPr/>
        </p:nvGrpSpPr>
        <p:grpSpPr bwMode="auto">
          <a:xfrm>
            <a:off x="5003800" y="1412875"/>
            <a:ext cx="2592388" cy="4752975"/>
            <a:chOff x="3264" y="816"/>
            <a:chExt cx="1920" cy="3408"/>
          </a:xfrm>
        </p:grpSpPr>
        <p:pic>
          <p:nvPicPr>
            <p:cNvPr id="138248" name="Picture 8" descr="wj2"/>
            <p:cNvPicPr>
              <a:picLocks noChangeAspect="1" noChangeArrowheads="1"/>
            </p:cNvPicPr>
            <p:nvPr/>
          </p:nvPicPr>
          <p:blipFill>
            <a:blip r:embed="rId6" cstate="screen"/>
            <a:srcRect l="6250" t="12195" r="14488" b="14488"/>
            <a:stretch>
              <a:fillRect/>
            </a:stretch>
          </p:blipFill>
          <p:spPr bwMode="auto">
            <a:xfrm>
              <a:off x="3264" y="2448"/>
              <a:ext cx="1920" cy="1776"/>
            </a:xfrm>
            <a:prstGeom prst="rect">
              <a:avLst/>
            </a:prstGeom>
            <a:noFill/>
          </p:spPr>
        </p:pic>
        <p:pic>
          <p:nvPicPr>
            <p:cNvPr id="138249" name="Picture 9" descr="lad"/>
            <p:cNvPicPr>
              <a:picLocks noChangeAspect="1" noChangeArrowheads="1"/>
            </p:cNvPicPr>
            <p:nvPr/>
          </p:nvPicPr>
          <p:blipFill>
            <a:blip r:embed="rId7" cstate="screen"/>
            <a:srcRect t="5128" r="10257" b="20815"/>
            <a:stretch>
              <a:fillRect/>
            </a:stretch>
          </p:blipFill>
          <p:spPr bwMode="auto">
            <a:xfrm>
              <a:off x="3264" y="816"/>
              <a:ext cx="1920" cy="15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Freeform 4"/>
          <p:cNvSpPr>
            <a:spLocks/>
          </p:cNvSpPr>
          <p:nvPr/>
        </p:nvSpPr>
        <p:spPr bwMode="auto">
          <a:xfrm>
            <a:off x="1925638" y="1600200"/>
            <a:ext cx="3986212" cy="4425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" y="1104"/>
              </a:cxn>
              <a:cxn ang="0">
                <a:pos x="852" y="2028"/>
              </a:cxn>
              <a:cxn ang="0">
                <a:pos x="1464" y="2664"/>
              </a:cxn>
              <a:cxn ang="0">
                <a:pos x="2088" y="3048"/>
              </a:cxn>
            </a:cxnLst>
            <a:rect l="0" t="0" r="r" b="b"/>
            <a:pathLst>
              <a:path w="2088" h="3048">
                <a:moveTo>
                  <a:pt x="0" y="0"/>
                </a:moveTo>
                <a:cubicBezTo>
                  <a:pt x="85" y="383"/>
                  <a:pt x="170" y="766"/>
                  <a:pt x="312" y="1104"/>
                </a:cubicBezTo>
                <a:cubicBezTo>
                  <a:pt x="454" y="1442"/>
                  <a:pt x="660" y="1768"/>
                  <a:pt x="852" y="2028"/>
                </a:cubicBezTo>
                <a:cubicBezTo>
                  <a:pt x="1044" y="2288"/>
                  <a:pt x="1258" y="2494"/>
                  <a:pt x="1464" y="2664"/>
                </a:cubicBezTo>
                <a:cubicBezTo>
                  <a:pt x="1670" y="2834"/>
                  <a:pt x="1879" y="2941"/>
                  <a:pt x="2088" y="3048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1905000" y="6010275"/>
            <a:ext cx="4143375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rot="5400000" flipV="1">
            <a:off x="-260350" y="3854450"/>
            <a:ext cx="4314825" cy="158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509838" y="1457325"/>
            <a:ext cx="210185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hypoperfusion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3313113" y="1892300"/>
            <a:ext cx="584200" cy="268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6350">
            <a:solidFill>
              <a:srgbClr val="CCE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 anchor="ctr"/>
          <a:lstStyle/>
          <a:p>
            <a:pPr eaLnBrk="0" hangingPunct="0"/>
            <a:endParaRPr lang="de-DE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4352925" y="3357563"/>
            <a:ext cx="585788" cy="2682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6350">
            <a:solidFill>
              <a:srgbClr val="CCE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 anchor="ctr"/>
          <a:lstStyle/>
          <a:p>
            <a:pPr eaLnBrk="0" hangingPunct="0"/>
            <a:endParaRPr lang="de-DE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4951413" y="4135438"/>
            <a:ext cx="582612" cy="2682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6350">
            <a:solidFill>
              <a:srgbClr val="CCE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 anchor="ctr"/>
          <a:lstStyle/>
          <a:p>
            <a:pPr eaLnBrk="0" hangingPunct="0"/>
            <a:endParaRPr lang="de-DE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5392738" y="4894263"/>
            <a:ext cx="584200" cy="2682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6350">
            <a:solidFill>
              <a:srgbClr val="CCE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 anchor="ctr"/>
          <a:lstStyle/>
          <a:p>
            <a:pPr eaLnBrk="0" hangingPunct="0"/>
            <a:endParaRPr lang="de-DE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702050" y="2847975"/>
            <a:ext cx="291465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diastolic dysfunction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4216400" y="3606800"/>
            <a:ext cx="2811463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systolic dysfunction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4795838" y="4437063"/>
            <a:ext cx="216852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ECG-Changes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5672138" y="5192713"/>
            <a:ext cx="110172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angina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2493963" y="6111875"/>
            <a:ext cx="2744787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Signs of ischaemia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 rot="-5400000">
            <a:off x="-166688" y="3381376"/>
            <a:ext cx="300037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Myocardial perfusion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986088" y="2176463"/>
            <a:ext cx="2982912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/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metabolic alterations</a:t>
            </a:r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3857625" y="2605088"/>
            <a:ext cx="584200" cy="269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6350">
            <a:solidFill>
              <a:srgbClr val="CCE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 anchor="ctr"/>
          <a:lstStyle/>
          <a:p>
            <a:pPr eaLnBrk="0" hangingPunct="0"/>
            <a:endParaRPr lang="de-DE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The ischaemic cascade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Inducible Perfusion Abnormality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371600" y="1676400"/>
          <a:ext cx="6503988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rawing" r:id="rId4" imgW="7673400" imgH="5082480" progId="WPDraw30.Drawing">
                  <p:embed/>
                </p:oleObj>
              </mc:Choice>
              <mc:Fallback>
                <p:oleObj name="Drawing" r:id="rId4" imgW="7673400" imgH="508248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6400"/>
                        <a:ext cx="6503988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4" descr="STRIPG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17588" y="1693863"/>
            <a:ext cx="247650" cy="4264025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279525" y="1339850"/>
            <a:ext cx="91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Stress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279525" y="6064250"/>
            <a:ext cx="677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Detection of CAD</a:t>
            </a:r>
          </a:p>
        </p:txBody>
      </p:sp>
      <p:graphicFrame>
        <p:nvGraphicFramePr>
          <p:cNvPr id="10854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676400"/>
          <a:ext cx="777398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name="Chart" r:id="rId4" imgW="7772897" imgH="4724716" progId="MSGraph.Chart.8">
                  <p:embed followColorScheme="full"/>
                </p:oleObj>
              </mc:Choice>
              <mc:Fallback>
                <p:oleObj name="Chart" r:id="rId4" imgW="7772897" imgH="472471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7773988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376859"/>
              </p:ext>
            </p:extLst>
          </p:nvPr>
        </p:nvGraphicFramePr>
        <p:xfrm>
          <a:off x="1043608" y="2060848"/>
          <a:ext cx="7597775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Drawing" r:id="rId6" imgW="7597080" imgH="4449960" progId="WPDraw30.Drawing">
                  <p:embed/>
                </p:oleObj>
              </mc:Choice>
              <mc:Fallback>
                <p:oleObj name="Drawing" r:id="rId6" imgW="7597080" imgH="4449960" progId="WPDraw30.Drawing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060848"/>
                        <a:ext cx="7597775" cy="444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" name="Rectangle 499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ln/>
        </p:spPr>
        <p:txBody>
          <a:bodyPr/>
          <a:lstStyle/>
          <a:p>
            <a:r>
              <a:rPr lang="en-GB"/>
              <a:t>Detection of CAD</a:t>
            </a:r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>
            <a:off x="1735138" y="2849563"/>
            <a:ext cx="487362" cy="2078037"/>
            <a:chOff x="1614" y="1899"/>
            <a:chExt cx="252" cy="1309"/>
          </a:xfrm>
        </p:grpSpPr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1614" y="1899"/>
              <a:ext cx="252" cy="18"/>
            </a:xfrm>
            <a:prstGeom prst="rect">
              <a:avLst/>
            </a:prstGeom>
            <a:solidFill>
              <a:srgbClr val="FFCC0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1614" y="1917"/>
              <a:ext cx="252" cy="24"/>
            </a:xfrm>
            <a:prstGeom prst="rect">
              <a:avLst/>
            </a:prstGeom>
            <a:solidFill>
              <a:srgbClr val="FFCC0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4" name="Rectangle 6"/>
            <p:cNvSpPr>
              <a:spLocks noChangeArrowheads="1"/>
            </p:cNvSpPr>
            <p:nvPr/>
          </p:nvSpPr>
          <p:spPr bwMode="auto">
            <a:xfrm>
              <a:off x="1614" y="1941"/>
              <a:ext cx="252" cy="18"/>
            </a:xfrm>
            <a:prstGeom prst="rect">
              <a:avLst/>
            </a:prstGeom>
            <a:solidFill>
              <a:srgbClr val="FFCC0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1614" y="1959"/>
              <a:ext cx="252" cy="24"/>
            </a:xfrm>
            <a:prstGeom prst="rect">
              <a:avLst/>
            </a:prstGeom>
            <a:solidFill>
              <a:srgbClr val="FFCC0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1614" y="1983"/>
              <a:ext cx="252" cy="18"/>
            </a:xfrm>
            <a:prstGeom prst="rect">
              <a:avLst/>
            </a:prstGeom>
            <a:solidFill>
              <a:srgbClr val="FFCC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1614" y="2001"/>
              <a:ext cx="252" cy="18"/>
            </a:xfrm>
            <a:prstGeom prst="rect">
              <a:avLst/>
            </a:prstGeom>
            <a:solidFill>
              <a:srgbClr val="FFCC1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8" name="Rectangle 10"/>
            <p:cNvSpPr>
              <a:spLocks noChangeArrowheads="1"/>
            </p:cNvSpPr>
            <p:nvPr/>
          </p:nvSpPr>
          <p:spPr bwMode="auto">
            <a:xfrm>
              <a:off x="1614" y="2019"/>
              <a:ext cx="252" cy="24"/>
            </a:xfrm>
            <a:prstGeom prst="rect">
              <a:avLst/>
            </a:prstGeom>
            <a:solidFill>
              <a:srgbClr val="FFCC1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1614" y="2043"/>
              <a:ext cx="252" cy="18"/>
            </a:xfrm>
            <a:prstGeom prst="rect">
              <a:avLst/>
            </a:prstGeom>
            <a:solidFill>
              <a:srgbClr val="FFCD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1614" y="2061"/>
              <a:ext cx="252" cy="24"/>
            </a:xfrm>
            <a:prstGeom prst="rect">
              <a:avLst/>
            </a:prstGeom>
            <a:solidFill>
              <a:srgbClr val="FFCD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1" name="Rectangle 13"/>
            <p:cNvSpPr>
              <a:spLocks noChangeArrowheads="1"/>
            </p:cNvSpPr>
            <p:nvPr/>
          </p:nvSpPr>
          <p:spPr bwMode="auto">
            <a:xfrm>
              <a:off x="1614" y="2085"/>
              <a:ext cx="252" cy="18"/>
            </a:xfrm>
            <a:prstGeom prst="rect">
              <a:avLst/>
            </a:prstGeom>
            <a:solidFill>
              <a:srgbClr val="FFCD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2" name="Rectangle 14"/>
            <p:cNvSpPr>
              <a:spLocks noChangeArrowheads="1"/>
            </p:cNvSpPr>
            <p:nvPr/>
          </p:nvSpPr>
          <p:spPr bwMode="auto">
            <a:xfrm>
              <a:off x="1614" y="2103"/>
              <a:ext cx="252" cy="18"/>
            </a:xfrm>
            <a:prstGeom prst="rect">
              <a:avLst/>
            </a:prstGeom>
            <a:solidFill>
              <a:srgbClr val="FFCD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3" name="Rectangle 15"/>
            <p:cNvSpPr>
              <a:spLocks noChangeArrowheads="1"/>
            </p:cNvSpPr>
            <p:nvPr/>
          </p:nvSpPr>
          <p:spPr bwMode="auto">
            <a:xfrm>
              <a:off x="1614" y="2121"/>
              <a:ext cx="252" cy="24"/>
            </a:xfrm>
            <a:prstGeom prst="rect">
              <a:avLst/>
            </a:prstGeom>
            <a:solidFill>
              <a:srgbClr val="FFCD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4" name="Rectangle 16"/>
            <p:cNvSpPr>
              <a:spLocks noChangeArrowheads="1"/>
            </p:cNvSpPr>
            <p:nvPr/>
          </p:nvSpPr>
          <p:spPr bwMode="auto">
            <a:xfrm>
              <a:off x="1614" y="2145"/>
              <a:ext cx="252" cy="18"/>
            </a:xfrm>
            <a:prstGeom prst="rect">
              <a:avLst/>
            </a:prstGeom>
            <a:solidFill>
              <a:srgbClr val="FFCE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5" name="Rectangle 17"/>
            <p:cNvSpPr>
              <a:spLocks noChangeArrowheads="1"/>
            </p:cNvSpPr>
            <p:nvPr/>
          </p:nvSpPr>
          <p:spPr bwMode="auto">
            <a:xfrm>
              <a:off x="1614" y="2163"/>
              <a:ext cx="252" cy="24"/>
            </a:xfrm>
            <a:prstGeom prst="rect">
              <a:avLst/>
            </a:prstGeom>
            <a:solidFill>
              <a:srgbClr val="FFCE2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6" name="Rectangle 18"/>
            <p:cNvSpPr>
              <a:spLocks noChangeArrowheads="1"/>
            </p:cNvSpPr>
            <p:nvPr/>
          </p:nvSpPr>
          <p:spPr bwMode="auto">
            <a:xfrm>
              <a:off x="1614" y="2187"/>
              <a:ext cx="252" cy="18"/>
            </a:xfrm>
            <a:prstGeom prst="rect">
              <a:avLst/>
            </a:prstGeom>
            <a:solidFill>
              <a:srgbClr val="FFCF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7" name="Rectangle 19"/>
            <p:cNvSpPr>
              <a:spLocks noChangeArrowheads="1"/>
            </p:cNvSpPr>
            <p:nvPr/>
          </p:nvSpPr>
          <p:spPr bwMode="auto">
            <a:xfrm>
              <a:off x="1614" y="2205"/>
              <a:ext cx="252" cy="18"/>
            </a:xfrm>
            <a:prstGeom prst="rect">
              <a:avLst/>
            </a:prstGeom>
            <a:solidFill>
              <a:srgbClr val="FFCF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8" name="Rectangle 20"/>
            <p:cNvSpPr>
              <a:spLocks noChangeArrowheads="1"/>
            </p:cNvSpPr>
            <p:nvPr/>
          </p:nvSpPr>
          <p:spPr bwMode="auto">
            <a:xfrm>
              <a:off x="1614" y="2223"/>
              <a:ext cx="252" cy="24"/>
            </a:xfrm>
            <a:prstGeom prst="rect">
              <a:avLst/>
            </a:prstGeom>
            <a:solidFill>
              <a:srgbClr val="FFCF2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69" name="Rectangle 21"/>
            <p:cNvSpPr>
              <a:spLocks noChangeArrowheads="1"/>
            </p:cNvSpPr>
            <p:nvPr/>
          </p:nvSpPr>
          <p:spPr bwMode="auto">
            <a:xfrm>
              <a:off x="1614" y="2247"/>
              <a:ext cx="252" cy="18"/>
            </a:xfrm>
            <a:prstGeom prst="rect">
              <a:avLst/>
            </a:prstGeom>
            <a:solidFill>
              <a:srgbClr val="FFD02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0" name="Rectangle 22"/>
            <p:cNvSpPr>
              <a:spLocks noChangeArrowheads="1"/>
            </p:cNvSpPr>
            <p:nvPr/>
          </p:nvSpPr>
          <p:spPr bwMode="auto">
            <a:xfrm>
              <a:off x="1614" y="2265"/>
              <a:ext cx="252" cy="24"/>
            </a:xfrm>
            <a:prstGeom prst="rect">
              <a:avLst/>
            </a:prstGeom>
            <a:solidFill>
              <a:srgbClr val="FFD0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1" name="Rectangle 23"/>
            <p:cNvSpPr>
              <a:spLocks noChangeArrowheads="1"/>
            </p:cNvSpPr>
            <p:nvPr/>
          </p:nvSpPr>
          <p:spPr bwMode="auto">
            <a:xfrm>
              <a:off x="1614" y="2289"/>
              <a:ext cx="252" cy="18"/>
            </a:xfrm>
            <a:prstGeom prst="rect">
              <a:avLst/>
            </a:prstGeom>
            <a:solidFill>
              <a:srgbClr val="FFD1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2" name="Rectangle 24"/>
            <p:cNvSpPr>
              <a:spLocks noChangeArrowheads="1"/>
            </p:cNvSpPr>
            <p:nvPr/>
          </p:nvSpPr>
          <p:spPr bwMode="auto">
            <a:xfrm>
              <a:off x="1614" y="2307"/>
              <a:ext cx="252" cy="24"/>
            </a:xfrm>
            <a:prstGeom prst="rect">
              <a:avLst/>
            </a:prstGeom>
            <a:solidFill>
              <a:srgbClr val="FFD1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3" name="Rectangle 25"/>
            <p:cNvSpPr>
              <a:spLocks noChangeArrowheads="1"/>
            </p:cNvSpPr>
            <p:nvPr/>
          </p:nvSpPr>
          <p:spPr bwMode="auto">
            <a:xfrm>
              <a:off x="1614" y="2331"/>
              <a:ext cx="252" cy="18"/>
            </a:xfrm>
            <a:prstGeom prst="rect">
              <a:avLst/>
            </a:prstGeom>
            <a:solidFill>
              <a:srgbClr val="FFD2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4" name="Rectangle 26"/>
            <p:cNvSpPr>
              <a:spLocks noChangeArrowheads="1"/>
            </p:cNvSpPr>
            <p:nvPr/>
          </p:nvSpPr>
          <p:spPr bwMode="auto">
            <a:xfrm>
              <a:off x="1614" y="2349"/>
              <a:ext cx="252" cy="19"/>
            </a:xfrm>
            <a:prstGeom prst="rect">
              <a:avLst/>
            </a:prstGeom>
            <a:solidFill>
              <a:srgbClr val="FFD2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5" name="Rectangle 27"/>
            <p:cNvSpPr>
              <a:spLocks noChangeArrowheads="1"/>
            </p:cNvSpPr>
            <p:nvPr/>
          </p:nvSpPr>
          <p:spPr bwMode="auto">
            <a:xfrm>
              <a:off x="1614" y="2368"/>
              <a:ext cx="252" cy="24"/>
            </a:xfrm>
            <a:prstGeom prst="rect">
              <a:avLst/>
            </a:prstGeom>
            <a:solidFill>
              <a:srgbClr val="FFD3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6" name="Rectangle 28"/>
            <p:cNvSpPr>
              <a:spLocks noChangeArrowheads="1"/>
            </p:cNvSpPr>
            <p:nvPr/>
          </p:nvSpPr>
          <p:spPr bwMode="auto">
            <a:xfrm>
              <a:off x="1614" y="2392"/>
              <a:ext cx="252" cy="18"/>
            </a:xfrm>
            <a:prstGeom prst="rect">
              <a:avLst/>
            </a:prstGeom>
            <a:solidFill>
              <a:srgbClr val="FFD3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7" name="Rectangle 29"/>
            <p:cNvSpPr>
              <a:spLocks noChangeArrowheads="1"/>
            </p:cNvSpPr>
            <p:nvPr/>
          </p:nvSpPr>
          <p:spPr bwMode="auto">
            <a:xfrm>
              <a:off x="1614" y="2410"/>
              <a:ext cx="252" cy="24"/>
            </a:xfrm>
            <a:prstGeom prst="rect">
              <a:avLst/>
            </a:prstGeom>
            <a:solidFill>
              <a:srgbClr val="FFD4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8" name="Rectangle 30"/>
            <p:cNvSpPr>
              <a:spLocks noChangeArrowheads="1"/>
            </p:cNvSpPr>
            <p:nvPr/>
          </p:nvSpPr>
          <p:spPr bwMode="auto">
            <a:xfrm>
              <a:off x="1614" y="2434"/>
              <a:ext cx="252" cy="18"/>
            </a:xfrm>
            <a:prstGeom prst="rect">
              <a:avLst/>
            </a:prstGeom>
            <a:solidFill>
              <a:srgbClr val="FFD44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79" name="Rectangle 31"/>
            <p:cNvSpPr>
              <a:spLocks noChangeArrowheads="1"/>
            </p:cNvSpPr>
            <p:nvPr/>
          </p:nvSpPr>
          <p:spPr bwMode="auto">
            <a:xfrm>
              <a:off x="1614" y="2452"/>
              <a:ext cx="252" cy="18"/>
            </a:xfrm>
            <a:prstGeom prst="rect">
              <a:avLst/>
            </a:prstGeom>
            <a:solidFill>
              <a:srgbClr val="FFD5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0" name="Rectangle 32"/>
            <p:cNvSpPr>
              <a:spLocks noChangeArrowheads="1"/>
            </p:cNvSpPr>
            <p:nvPr/>
          </p:nvSpPr>
          <p:spPr bwMode="auto">
            <a:xfrm>
              <a:off x="1614" y="2470"/>
              <a:ext cx="252" cy="24"/>
            </a:xfrm>
            <a:prstGeom prst="rect">
              <a:avLst/>
            </a:prstGeom>
            <a:solidFill>
              <a:srgbClr val="FFD6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1" name="Rectangle 33"/>
            <p:cNvSpPr>
              <a:spLocks noChangeArrowheads="1"/>
            </p:cNvSpPr>
            <p:nvPr/>
          </p:nvSpPr>
          <p:spPr bwMode="auto">
            <a:xfrm>
              <a:off x="1614" y="2494"/>
              <a:ext cx="252" cy="18"/>
            </a:xfrm>
            <a:prstGeom prst="rect">
              <a:avLst/>
            </a:prstGeom>
            <a:solidFill>
              <a:srgbClr val="FFD6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2" name="Rectangle 34"/>
            <p:cNvSpPr>
              <a:spLocks noChangeArrowheads="1"/>
            </p:cNvSpPr>
            <p:nvPr/>
          </p:nvSpPr>
          <p:spPr bwMode="auto">
            <a:xfrm>
              <a:off x="1614" y="2512"/>
              <a:ext cx="252" cy="24"/>
            </a:xfrm>
            <a:prstGeom prst="rect">
              <a:avLst/>
            </a:prstGeom>
            <a:solidFill>
              <a:srgbClr val="FFD7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3" name="Rectangle 35"/>
            <p:cNvSpPr>
              <a:spLocks noChangeArrowheads="1"/>
            </p:cNvSpPr>
            <p:nvPr/>
          </p:nvSpPr>
          <p:spPr bwMode="auto">
            <a:xfrm>
              <a:off x="1614" y="2536"/>
              <a:ext cx="252" cy="18"/>
            </a:xfrm>
            <a:prstGeom prst="rect">
              <a:avLst/>
            </a:prstGeom>
            <a:solidFill>
              <a:srgbClr val="FFD8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4" name="Rectangle 36"/>
            <p:cNvSpPr>
              <a:spLocks noChangeArrowheads="1"/>
            </p:cNvSpPr>
            <p:nvPr/>
          </p:nvSpPr>
          <p:spPr bwMode="auto">
            <a:xfrm>
              <a:off x="1614" y="2554"/>
              <a:ext cx="252" cy="18"/>
            </a:xfrm>
            <a:prstGeom prst="rect">
              <a:avLst/>
            </a:prstGeom>
            <a:solidFill>
              <a:srgbClr val="FFD8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5" name="Rectangle 37"/>
            <p:cNvSpPr>
              <a:spLocks noChangeArrowheads="1"/>
            </p:cNvSpPr>
            <p:nvPr/>
          </p:nvSpPr>
          <p:spPr bwMode="auto">
            <a:xfrm>
              <a:off x="1614" y="2572"/>
              <a:ext cx="252" cy="24"/>
            </a:xfrm>
            <a:prstGeom prst="rect">
              <a:avLst/>
            </a:prstGeom>
            <a:solidFill>
              <a:srgbClr val="FFD9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6" name="Rectangle 38"/>
            <p:cNvSpPr>
              <a:spLocks noChangeArrowheads="1"/>
            </p:cNvSpPr>
            <p:nvPr/>
          </p:nvSpPr>
          <p:spPr bwMode="auto">
            <a:xfrm>
              <a:off x="1614" y="2596"/>
              <a:ext cx="252" cy="18"/>
            </a:xfrm>
            <a:prstGeom prst="rect">
              <a:avLst/>
            </a:prstGeom>
            <a:solidFill>
              <a:srgbClr val="FFD9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7" name="Rectangle 39"/>
            <p:cNvSpPr>
              <a:spLocks noChangeArrowheads="1"/>
            </p:cNvSpPr>
            <p:nvPr/>
          </p:nvSpPr>
          <p:spPr bwMode="auto">
            <a:xfrm>
              <a:off x="1614" y="2614"/>
              <a:ext cx="252" cy="24"/>
            </a:xfrm>
            <a:prstGeom prst="rect">
              <a:avLst/>
            </a:prstGeom>
            <a:solidFill>
              <a:srgbClr val="FFDA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8" name="Rectangle 40"/>
            <p:cNvSpPr>
              <a:spLocks noChangeArrowheads="1"/>
            </p:cNvSpPr>
            <p:nvPr/>
          </p:nvSpPr>
          <p:spPr bwMode="auto">
            <a:xfrm>
              <a:off x="1614" y="2638"/>
              <a:ext cx="252" cy="18"/>
            </a:xfrm>
            <a:prstGeom prst="rect">
              <a:avLst/>
            </a:prstGeom>
            <a:solidFill>
              <a:srgbClr val="FFDB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89" name="Rectangle 41"/>
            <p:cNvSpPr>
              <a:spLocks noChangeArrowheads="1"/>
            </p:cNvSpPr>
            <p:nvPr/>
          </p:nvSpPr>
          <p:spPr bwMode="auto">
            <a:xfrm>
              <a:off x="1614" y="2656"/>
              <a:ext cx="252" cy="18"/>
            </a:xfrm>
            <a:prstGeom prst="rect">
              <a:avLst/>
            </a:prstGeom>
            <a:solidFill>
              <a:srgbClr val="FFDB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0" name="Rectangle 42"/>
            <p:cNvSpPr>
              <a:spLocks noChangeArrowheads="1"/>
            </p:cNvSpPr>
            <p:nvPr/>
          </p:nvSpPr>
          <p:spPr bwMode="auto">
            <a:xfrm>
              <a:off x="1614" y="2674"/>
              <a:ext cx="252" cy="24"/>
            </a:xfrm>
            <a:prstGeom prst="rect">
              <a:avLst/>
            </a:prstGeom>
            <a:solidFill>
              <a:srgbClr val="FFDC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1" name="Rectangle 43"/>
            <p:cNvSpPr>
              <a:spLocks noChangeArrowheads="1"/>
            </p:cNvSpPr>
            <p:nvPr/>
          </p:nvSpPr>
          <p:spPr bwMode="auto">
            <a:xfrm>
              <a:off x="1614" y="2698"/>
              <a:ext cx="252" cy="18"/>
            </a:xfrm>
            <a:prstGeom prst="rect">
              <a:avLst/>
            </a:prstGeom>
            <a:solidFill>
              <a:srgbClr val="FFDC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2" name="Rectangle 44"/>
            <p:cNvSpPr>
              <a:spLocks noChangeArrowheads="1"/>
            </p:cNvSpPr>
            <p:nvPr/>
          </p:nvSpPr>
          <p:spPr bwMode="auto">
            <a:xfrm>
              <a:off x="1614" y="2716"/>
              <a:ext cx="252" cy="24"/>
            </a:xfrm>
            <a:prstGeom prst="rect">
              <a:avLst/>
            </a:prstGeom>
            <a:solidFill>
              <a:srgbClr val="FFDD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3" name="Rectangle 45"/>
            <p:cNvSpPr>
              <a:spLocks noChangeArrowheads="1"/>
            </p:cNvSpPr>
            <p:nvPr/>
          </p:nvSpPr>
          <p:spPr bwMode="auto">
            <a:xfrm>
              <a:off x="1614" y="2740"/>
              <a:ext cx="252" cy="18"/>
            </a:xfrm>
            <a:prstGeom prst="rect">
              <a:avLst/>
            </a:prstGeom>
            <a:solidFill>
              <a:srgbClr val="FFDD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4" name="Rectangle 46"/>
            <p:cNvSpPr>
              <a:spLocks noChangeArrowheads="1"/>
            </p:cNvSpPr>
            <p:nvPr/>
          </p:nvSpPr>
          <p:spPr bwMode="auto">
            <a:xfrm>
              <a:off x="1614" y="2758"/>
              <a:ext cx="252" cy="18"/>
            </a:xfrm>
            <a:prstGeom prst="rect">
              <a:avLst/>
            </a:prstGeom>
            <a:solidFill>
              <a:srgbClr val="FFDE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5" name="Rectangle 47"/>
            <p:cNvSpPr>
              <a:spLocks noChangeArrowheads="1"/>
            </p:cNvSpPr>
            <p:nvPr/>
          </p:nvSpPr>
          <p:spPr bwMode="auto">
            <a:xfrm>
              <a:off x="1614" y="2776"/>
              <a:ext cx="252" cy="24"/>
            </a:xfrm>
            <a:prstGeom prst="rect">
              <a:avLst/>
            </a:prstGeom>
            <a:solidFill>
              <a:srgbClr val="FFDE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6" name="Rectangle 48"/>
            <p:cNvSpPr>
              <a:spLocks noChangeArrowheads="1"/>
            </p:cNvSpPr>
            <p:nvPr/>
          </p:nvSpPr>
          <p:spPr bwMode="auto">
            <a:xfrm>
              <a:off x="1614" y="2800"/>
              <a:ext cx="252" cy="18"/>
            </a:xfrm>
            <a:prstGeom prst="rect">
              <a:avLst/>
            </a:prstGeom>
            <a:solidFill>
              <a:srgbClr val="FFD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7" name="Rectangle 49"/>
            <p:cNvSpPr>
              <a:spLocks noChangeArrowheads="1"/>
            </p:cNvSpPr>
            <p:nvPr/>
          </p:nvSpPr>
          <p:spPr bwMode="auto">
            <a:xfrm>
              <a:off x="1614" y="2818"/>
              <a:ext cx="252" cy="24"/>
            </a:xfrm>
            <a:prstGeom prst="rect">
              <a:avLst/>
            </a:prstGeom>
            <a:solidFill>
              <a:srgbClr val="FFDF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8" name="Rectangle 50"/>
            <p:cNvSpPr>
              <a:spLocks noChangeArrowheads="1"/>
            </p:cNvSpPr>
            <p:nvPr/>
          </p:nvSpPr>
          <p:spPr bwMode="auto">
            <a:xfrm>
              <a:off x="1614" y="2842"/>
              <a:ext cx="252" cy="18"/>
            </a:xfrm>
            <a:prstGeom prst="rect">
              <a:avLst/>
            </a:prstGeom>
            <a:solidFill>
              <a:srgbClr val="FFE0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99" name="Rectangle 51"/>
            <p:cNvSpPr>
              <a:spLocks noChangeArrowheads="1"/>
            </p:cNvSpPr>
            <p:nvPr/>
          </p:nvSpPr>
          <p:spPr bwMode="auto">
            <a:xfrm>
              <a:off x="1614" y="2860"/>
              <a:ext cx="252" cy="18"/>
            </a:xfrm>
            <a:prstGeom prst="rect">
              <a:avLst/>
            </a:prstGeom>
            <a:solidFill>
              <a:srgbClr val="FFE0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0" name="Rectangle 52"/>
            <p:cNvSpPr>
              <a:spLocks noChangeArrowheads="1"/>
            </p:cNvSpPr>
            <p:nvPr/>
          </p:nvSpPr>
          <p:spPr bwMode="auto">
            <a:xfrm>
              <a:off x="1614" y="2878"/>
              <a:ext cx="252" cy="24"/>
            </a:xfrm>
            <a:prstGeom prst="rect">
              <a:avLst/>
            </a:prstGeom>
            <a:solidFill>
              <a:srgbClr val="FFE0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1" name="Rectangle 53"/>
            <p:cNvSpPr>
              <a:spLocks noChangeArrowheads="1"/>
            </p:cNvSpPr>
            <p:nvPr/>
          </p:nvSpPr>
          <p:spPr bwMode="auto">
            <a:xfrm>
              <a:off x="1614" y="2902"/>
              <a:ext cx="252" cy="18"/>
            </a:xfrm>
            <a:prstGeom prst="rect">
              <a:avLst/>
            </a:prstGeom>
            <a:solidFill>
              <a:srgbClr val="FFE1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2" name="Rectangle 54"/>
            <p:cNvSpPr>
              <a:spLocks noChangeArrowheads="1"/>
            </p:cNvSpPr>
            <p:nvPr/>
          </p:nvSpPr>
          <p:spPr bwMode="auto">
            <a:xfrm>
              <a:off x="1614" y="2920"/>
              <a:ext cx="252" cy="24"/>
            </a:xfrm>
            <a:prstGeom prst="rect">
              <a:avLst/>
            </a:prstGeom>
            <a:solidFill>
              <a:srgbClr val="FFE1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3" name="Rectangle 55"/>
            <p:cNvSpPr>
              <a:spLocks noChangeArrowheads="1"/>
            </p:cNvSpPr>
            <p:nvPr/>
          </p:nvSpPr>
          <p:spPr bwMode="auto">
            <a:xfrm>
              <a:off x="1614" y="2944"/>
              <a:ext cx="252" cy="18"/>
            </a:xfrm>
            <a:prstGeom prst="rect">
              <a:avLst/>
            </a:prstGeom>
            <a:solidFill>
              <a:srgbClr val="FFE1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4" name="Rectangle 56"/>
            <p:cNvSpPr>
              <a:spLocks noChangeArrowheads="1"/>
            </p:cNvSpPr>
            <p:nvPr/>
          </p:nvSpPr>
          <p:spPr bwMode="auto">
            <a:xfrm>
              <a:off x="1614" y="2962"/>
              <a:ext cx="252" cy="24"/>
            </a:xfrm>
            <a:prstGeom prst="rect">
              <a:avLst/>
            </a:prstGeom>
            <a:solidFill>
              <a:srgbClr val="FFE2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5" name="Rectangle 57"/>
            <p:cNvSpPr>
              <a:spLocks noChangeArrowheads="1"/>
            </p:cNvSpPr>
            <p:nvPr/>
          </p:nvSpPr>
          <p:spPr bwMode="auto">
            <a:xfrm>
              <a:off x="1614" y="2986"/>
              <a:ext cx="252" cy="18"/>
            </a:xfrm>
            <a:prstGeom prst="rect">
              <a:avLst/>
            </a:prstGeom>
            <a:solidFill>
              <a:srgbClr val="FFE2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6" name="Rectangle 58"/>
            <p:cNvSpPr>
              <a:spLocks noChangeArrowheads="1"/>
            </p:cNvSpPr>
            <p:nvPr/>
          </p:nvSpPr>
          <p:spPr bwMode="auto">
            <a:xfrm>
              <a:off x="1614" y="3004"/>
              <a:ext cx="252" cy="18"/>
            </a:xfrm>
            <a:prstGeom prst="rect">
              <a:avLst/>
            </a:prstGeom>
            <a:solidFill>
              <a:srgbClr val="FFE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7" name="Rectangle 59"/>
            <p:cNvSpPr>
              <a:spLocks noChangeArrowheads="1"/>
            </p:cNvSpPr>
            <p:nvPr/>
          </p:nvSpPr>
          <p:spPr bwMode="auto">
            <a:xfrm>
              <a:off x="1614" y="3022"/>
              <a:ext cx="252" cy="24"/>
            </a:xfrm>
            <a:prstGeom prst="rect">
              <a:avLst/>
            </a:prstGeom>
            <a:solidFill>
              <a:srgbClr val="FFE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8" name="Rectangle 60"/>
            <p:cNvSpPr>
              <a:spLocks noChangeArrowheads="1"/>
            </p:cNvSpPr>
            <p:nvPr/>
          </p:nvSpPr>
          <p:spPr bwMode="auto">
            <a:xfrm>
              <a:off x="1614" y="3046"/>
              <a:ext cx="252" cy="18"/>
            </a:xfrm>
            <a:prstGeom prst="rect">
              <a:avLst/>
            </a:prstGeom>
            <a:solidFill>
              <a:srgbClr val="FFE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09" name="Rectangle 61"/>
            <p:cNvSpPr>
              <a:spLocks noChangeArrowheads="1"/>
            </p:cNvSpPr>
            <p:nvPr/>
          </p:nvSpPr>
          <p:spPr bwMode="auto">
            <a:xfrm>
              <a:off x="1614" y="3064"/>
              <a:ext cx="252" cy="24"/>
            </a:xfrm>
            <a:prstGeom prst="rect">
              <a:avLst/>
            </a:prstGeom>
            <a:solidFill>
              <a:srgbClr val="FFE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10" name="Rectangle 62"/>
            <p:cNvSpPr>
              <a:spLocks noChangeArrowheads="1"/>
            </p:cNvSpPr>
            <p:nvPr/>
          </p:nvSpPr>
          <p:spPr bwMode="auto">
            <a:xfrm>
              <a:off x="1614" y="3088"/>
              <a:ext cx="252" cy="18"/>
            </a:xfrm>
            <a:prstGeom prst="rect">
              <a:avLst/>
            </a:prstGeom>
            <a:solidFill>
              <a:srgbClr val="FFE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11" name="Rectangle 63"/>
            <p:cNvSpPr>
              <a:spLocks noChangeArrowheads="1"/>
            </p:cNvSpPr>
            <p:nvPr/>
          </p:nvSpPr>
          <p:spPr bwMode="auto">
            <a:xfrm>
              <a:off x="1614" y="3106"/>
              <a:ext cx="252" cy="18"/>
            </a:xfrm>
            <a:prstGeom prst="rect">
              <a:avLst/>
            </a:prstGeom>
            <a:solidFill>
              <a:srgbClr val="FFE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12" name="Rectangle 64"/>
            <p:cNvSpPr>
              <a:spLocks noChangeArrowheads="1"/>
            </p:cNvSpPr>
            <p:nvPr/>
          </p:nvSpPr>
          <p:spPr bwMode="auto">
            <a:xfrm>
              <a:off x="1614" y="3124"/>
              <a:ext cx="252" cy="24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13" name="Rectangle 65"/>
            <p:cNvSpPr>
              <a:spLocks noChangeArrowheads="1"/>
            </p:cNvSpPr>
            <p:nvPr/>
          </p:nvSpPr>
          <p:spPr bwMode="auto">
            <a:xfrm>
              <a:off x="1614" y="3148"/>
              <a:ext cx="252" cy="18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14" name="Rectangle 66"/>
            <p:cNvSpPr>
              <a:spLocks noChangeArrowheads="1"/>
            </p:cNvSpPr>
            <p:nvPr/>
          </p:nvSpPr>
          <p:spPr bwMode="auto">
            <a:xfrm>
              <a:off x="1614" y="3166"/>
              <a:ext cx="252" cy="24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15" name="Rectangle 67"/>
            <p:cNvSpPr>
              <a:spLocks noChangeArrowheads="1"/>
            </p:cNvSpPr>
            <p:nvPr/>
          </p:nvSpPr>
          <p:spPr bwMode="auto">
            <a:xfrm>
              <a:off x="1614" y="3190"/>
              <a:ext cx="252" cy="18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516" name="Rectangle 68"/>
          <p:cNvSpPr>
            <a:spLocks noChangeArrowheads="1"/>
          </p:cNvSpPr>
          <p:nvPr/>
        </p:nvSpPr>
        <p:spPr bwMode="auto">
          <a:xfrm>
            <a:off x="1735138" y="2849563"/>
            <a:ext cx="48736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517" name="Group 69"/>
          <p:cNvGrpSpPr>
            <a:grpSpLocks/>
          </p:cNvGrpSpPr>
          <p:nvPr/>
        </p:nvGrpSpPr>
        <p:grpSpPr bwMode="auto">
          <a:xfrm>
            <a:off x="2222500" y="2449513"/>
            <a:ext cx="488950" cy="2478087"/>
            <a:chOff x="1866" y="1647"/>
            <a:chExt cx="252" cy="1561"/>
          </a:xfrm>
        </p:grpSpPr>
        <p:sp>
          <p:nvSpPr>
            <p:cNvPr id="104518" name="Rectangle 70"/>
            <p:cNvSpPr>
              <a:spLocks noChangeArrowheads="1"/>
            </p:cNvSpPr>
            <p:nvPr/>
          </p:nvSpPr>
          <p:spPr bwMode="auto">
            <a:xfrm>
              <a:off x="1866" y="1647"/>
              <a:ext cx="252" cy="48"/>
            </a:xfrm>
            <a:prstGeom prst="rect">
              <a:avLst/>
            </a:prstGeom>
            <a:solidFill>
              <a:srgbClr val="00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19" name="Rectangle 71"/>
            <p:cNvSpPr>
              <a:spLocks noChangeArrowheads="1"/>
            </p:cNvSpPr>
            <p:nvPr/>
          </p:nvSpPr>
          <p:spPr bwMode="auto">
            <a:xfrm>
              <a:off x="1866" y="1695"/>
              <a:ext cx="252" cy="48"/>
            </a:xfrm>
            <a:prstGeom prst="rect">
              <a:avLst/>
            </a:prstGeom>
            <a:solidFill>
              <a:srgbClr val="00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0" name="Rectangle 72"/>
            <p:cNvSpPr>
              <a:spLocks noChangeArrowheads="1"/>
            </p:cNvSpPr>
            <p:nvPr/>
          </p:nvSpPr>
          <p:spPr bwMode="auto">
            <a:xfrm>
              <a:off x="1866" y="1743"/>
              <a:ext cx="252" cy="48"/>
            </a:xfrm>
            <a:prstGeom prst="rect">
              <a:avLst/>
            </a:prstGeom>
            <a:solidFill>
              <a:srgbClr val="00C3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1" name="Rectangle 73"/>
            <p:cNvSpPr>
              <a:spLocks noChangeArrowheads="1"/>
            </p:cNvSpPr>
            <p:nvPr/>
          </p:nvSpPr>
          <p:spPr bwMode="auto">
            <a:xfrm>
              <a:off x="1866" y="1791"/>
              <a:ext cx="252" cy="48"/>
            </a:xfrm>
            <a:prstGeom prst="rect">
              <a:avLst/>
            </a:prstGeom>
            <a:solidFill>
              <a:srgbClr val="00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2" name="Rectangle 74"/>
            <p:cNvSpPr>
              <a:spLocks noChangeArrowheads="1"/>
            </p:cNvSpPr>
            <p:nvPr/>
          </p:nvSpPr>
          <p:spPr bwMode="auto">
            <a:xfrm>
              <a:off x="1866" y="1839"/>
              <a:ext cx="252" cy="54"/>
            </a:xfrm>
            <a:prstGeom prst="rect">
              <a:avLst/>
            </a:prstGeom>
            <a:solidFill>
              <a:srgbClr val="00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3" name="Rectangle 75"/>
            <p:cNvSpPr>
              <a:spLocks noChangeArrowheads="1"/>
            </p:cNvSpPr>
            <p:nvPr/>
          </p:nvSpPr>
          <p:spPr bwMode="auto">
            <a:xfrm>
              <a:off x="1866" y="1893"/>
              <a:ext cx="252" cy="48"/>
            </a:xfrm>
            <a:prstGeom prst="rect">
              <a:avLst/>
            </a:prstGeom>
            <a:solidFill>
              <a:srgbClr val="00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4" name="Rectangle 76"/>
            <p:cNvSpPr>
              <a:spLocks noChangeArrowheads="1"/>
            </p:cNvSpPr>
            <p:nvPr/>
          </p:nvSpPr>
          <p:spPr bwMode="auto">
            <a:xfrm>
              <a:off x="1866" y="1941"/>
              <a:ext cx="252" cy="48"/>
            </a:xfrm>
            <a:prstGeom prst="rect">
              <a:avLst/>
            </a:prstGeom>
            <a:solidFill>
              <a:srgbClr val="00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5" name="Rectangle 77"/>
            <p:cNvSpPr>
              <a:spLocks noChangeArrowheads="1"/>
            </p:cNvSpPr>
            <p:nvPr/>
          </p:nvSpPr>
          <p:spPr bwMode="auto">
            <a:xfrm>
              <a:off x="1866" y="1989"/>
              <a:ext cx="252" cy="48"/>
            </a:xfrm>
            <a:prstGeom prst="rect">
              <a:avLst/>
            </a:prstGeom>
            <a:solidFill>
              <a:srgbClr val="00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6" name="Rectangle 78"/>
            <p:cNvSpPr>
              <a:spLocks noChangeArrowheads="1"/>
            </p:cNvSpPr>
            <p:nvPr/>
          </p:nvSpPr>
          <p:spPr bwMode="auto">
            <a:xfrm>
              <a:off x="1866" y="2037"/>
              <a:ext cx="252" cy="48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7" name="Rectangle 79"/>
            <p:cNvSpPr>
              <a:spLocks noChangeArrowheads="1"/>
            </p:cNvSpPr>
            <p:nvPr/>
          </p:nvSpPr>
          <p:spPr bwMode="auto">
            <a:xfrm>
              <a:off x="1866" y="2085"/>
              <a:ext cx="252" cy="48"/>
            </a:xfrm>
            <a:prstGeom prst="rect">
              <a:avLst/>
            </a:prstGeom>
            <a:solidFill>
              <a:srgbClr val="00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8" name="Rectangle 80"/>
            <p:cNvSpPr>
              <a:spLocks noChangeArrowheads="1"/>
            </p:cNvSpPr>
            <p:nvPr/>
          </p:nvSpPr>
          <p:spPr bwMode="auto">
            <a:xfrm>
              <a:off x="1866" y="2133"/>
              <a:ext cx="252" cy="48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29" name="Rectangle 81"/>
            <p:cNvSpPr>
              <a:spLocks noChangeArrowheads="1"/>
            </p:cNvSpPr>
            <p:nvPr/>
          </p:nvSpPr>
          <p:spPr bwMode="auto">
            <a:xfrm>
              <a:off x="1866" y="2181"/>
              <a:ext cx="252" cy="48"/>
            </a:xfrm>
            <a:prstGeom prst="rect">
              <a:avLst/>
            </a:prstGeom>
            <a:solidFill>
              <a:srgbClr val="00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0" name="Rectangle 82"/>
            <p:cNvSpPr>
              <a:spLocks noChangeArrowheads="1"/>
            </p:cNvSpPr>
            <p:nvPr/>
          </p:nvSpPr>
          <p:spPr bwMode="auto">
            <a:xfrm>
              <a:off x="1866" y="2229"/>
              <a:ext cx="252" cy="54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1" name="Rectangle 83"/>
            <p:cNvSpPr>
              <a:spLocks noChangeArrowheads="1"/>
            </p:cNvSpPr>
            <p:nvPr/>
          </p:nvSpPr>
          <p:spPr bwMode="auto">
            <a:xfrm>
              <a:off x="1866" y="2283"/>
              <a:ext cx="252" cy="48"/>
            </a:xfrm>
            <a:prstGeom prst="rect">
              <a:avLst/>
            </a:prstGeom>
            <a:solidFill>
              <a:srgbClr val="00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2" name="Rectangle 84"/>
            <p:cNvSpPr>
              <a:spLocks noChangeArrowheads="1"/>
            </p:cNvSpPr>
            <p:nvPr/>
          </p:nvSpPr>
          <p:spPr bwMode="auto">
            <a:xfrm>
              <a:off x="1866" y="2331"/>
              <a:ext cx="252" cy="49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3" name="Rectangle 85"/>
            <p:cNvSpPr>
              <a:spLocks noChangeArrowheads="1"/>
            </p:cNvSpPr>
            <p:nvPr/>
          </p:nvSpPr>
          <p:spPr bwMode="auto">
            <a:xfrm>
              <a:off x="1866" y="2380"/>
              <a:ext cx="252" cy="48"/>
            </a:xfrm>
            <a:prstGeom prst="rect">
              <a:avLst/>
            </a:prstGeom>
            <a:solidFill>
              <a:srgbClr val="00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4" name="Rectangle 86"/>
            <p:cNvSpPr>
              <a:spLocks noChangeArrowheads="1"/>
            </p:cNvSpPr>
            <p:nvPr/>
          </p:nvSpPr>
          <p:spPr bwMode="auto">
            <a:xfrm>
              <a:off x="1866" y="2428"/>
              <a:ext cx="252" cy="48"/>
            </a:xfrm>
            <a:prstGeom prst="rect">
              <a:avLst/>
            </a:prstGeom>
            <a:solidFill>
              <a:srgbClr val="00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5" name="Rectangle 87"/>
            <p:cNvSpPr>
              <a:spLocks noChangeArrowheads="1"/>
            </p:cNvSpPr>
            <p:nvPr/>
          </p:nvSpPr>
          <p:spPr bwMode="auto">
            <a:xfrm>
              <a:off x="1866" y="2476"/>
              <a:ext cx="252" cy="48"/>
            </a:xfrm>
            <a:prstGeom prst="rect">
              <a:avLst/>
            </a:prstGeom>
            <a:solidFill>
              <a:srgbClr val="00E7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6" name="Rectangle 88"/>
            <p:cNvSpPr>
              <a:spLocks noChangeArrowheads="1"/>
            </p:cNvSpPr>
            <p:nvPr/>
          </p:nvSpPr>
          <p:spPr bwMode="auto">
            <a:xfrm>
              <a:off x="1866" y="2524"/>
              <a:ext cx="252" cy="48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7" name="Rectangle 89"/>
            <p:cNvSpPr>
              <a:spLocks noChangeArrowheads="1"/>
            </p:cNvSpPr>
            <p:nvPr/>
          </p:nvSpPr>
          <p:spPr bwMode="auto">
            <a:xfrm>
              <a:off x="1866" y="2572"/>
              <a:ext cx="252" cy="48"/>
            </a:xfrm>
            <a:prstGeom prst="rect">
              <a:avLst/>
            </a:prstGeom>
            <a:solidFill>
              <a:srgbClr val="00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8" name="Rectangle 90"/>
            <p:cNvSpPr>
              <a:spLocks noChangeArrowheads="1"/>
            </p:cNvSpPr>
            <p:nvPr/>
          </p:nvSpPr>
          <p:spPr bwMode="auto">
            <a:xfrm>
              <a:off x="1866" y="2620"/>
              <a:ext cx="252" cy="54"/>
            </a:xfrm>
            <a:prstGeom prst="rect">
              <a:avLst/>
            </a:prstGeom>
            <a:solidFill>
              <a:srgbClr val="00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39" name="Rectangle 91"/>
            <p:cNvSpPr>
              <a:spLocks noChangeArrowheads="1"/>
            </p:cNvSpPr>
            <p:nvPr/>
          </p:nvSpPr>
          <p:spPr bwMode="auto">
            <a:xfrm>
              <a:off x="1866" y="2674"/>
              <a:ext cx="252" cy="48"/>
            </a:xfrm>
            <a:prstGeom prst="rect">
              <a:avLst/>
            </a:prstGeom>
            <a:solidFill>
              <a:srgbClr val="00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0" name="Rectangle 92"/>
            <p:cNvSpPr>
              <a:spLocks noChangeArrowheads="1"/>
            </p:cNvSpPr>
            <p:nvPr/>
          </p:nvSpPr>
          <p:spPr bwMode="auto">
            <a:xfrm>
              <a:off x="1866" y="2722"/>
              <a:ext cx="252" cy="48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1" name="Rectangle 93"/>
            <p:cNvSpPr>
              <a:spLocks noChangeArrowheads="1"/>
            </p:cNvSpPr>
            <p:nvPr/>
          </p:nvSpPr>
          <p:spPr bwMode="auto">
            <a:xfrm>
              <a:off x="1866" y="2770"/>
              <a:ext cx="252" cy="48"/>
            </a:xfrm>
            <a:prstGeom prst="rect">
              <a:avLst/>
            </a:prstGeom>
            <a:solidFill>
              <a:srgbClr val="00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2" name="Rectangle 94"/>
            <p:cNvSpPr>
              <a:spLocks noChangeArrowheads="1"/>
            </p:cNvSpPr>
            <p:nvPr/>
          </p:nvSpPr>
          <p:spPr bwMode="auto">
            <a:xfrm>
              <a:off x="1866" y="2818"/>
              <a:ext cx="252" cy="48"/>
            </a:xfrm>
            <a:prstGeom prst="rect">
              <a:avLst/>
            </a:prstGeom>
            <a:solidFill>
              <a:srgbClr val="00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3" name="Rectangle 95"/>
            <p:cNvSpPr>
              <a:spLocks noChangeArrowheads="1"/>
            </p:cNvSpPr>
            <p:nvPr/>
          </p:nvSpPr>
          <p:spPr bwMode="auto">
            <a:xfrm>
              <a:off x="1866" y="2866"/>
              <a:ext cx="252" cy="48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4" name="Rectangle 96"/>
            <p:cNvSpPr>
              <a:spLocks noChangeArrowheads="1"/>
            </p:cNvSpPr>
            <p:nvPr/>
          </p:nvSpPr>
          <p:spPr bwMode="auto">
            <a:xfrm>
              <a:off x="1866" y="2914"/>
              <a:ext cx="252" cy="48"/>
            </a:xfrm>
            <a:prstGeom prst="rect">
              <a:avLst/>
            </a:prstGeom>
            <a:solidFill>
              <a:srgbClr val="00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5" name="Rectangle 97"/>
            <p:cNvSpPr>
              <a:spLocks noChangeArrowheads="1"/>
            </p:cNvSpPr>
            <p:nvPr/>
          </p:nvSpPr>
          <p:spPr bwMode="auto">
            <a:xfrm>
              <a:off x="1866" y="2962"/>
              <a:ext cx="252" cy="48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6" name="Rectangle 98"/>
            <p:cNvSpPr>
              <a:spLocks noChangeArrowheads="1"/>
            </p:cNvSpPr>
            <p:nvPr/>
          </p:nvSpPr>
          <p:spPr bwMode="auto">
            <a:xfrm>
              <a:off x="1866" y="3010"/>
              <a:ext cx="252" cy="54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7" name="Rectangle 99"/>
            <p:cNvSpPr>
              <a:spLocks noChangeArrowheads="1"/>
            </p:cNvSpPr>
            <p:nvPr/>
          </p:nvSpPr>
          <p:spPr bwMode="auto">
            <a:xfrm>
              <a:off x="1866" y="3064"/>
              <a:ext cx="252" cy="48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8" name="Rectangle 100"/>
            <p:cNvSpPr>
              <a:spLocks noChangeArrowheads="1"/>
            </p:cNvSpPr>
            <p:nvPr/>
          </p:nvSpPr>
          <p:spPr bwMode="auto">
            <a:xfrm>
              <a:off x="1866" y="3112"/>
              <a:ext cx="252" cy="48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49" name="Rectangle 101"/>
            <p:cNvSpPr>
              <a:spLocks noChangeArrowheads="1"/>
            </p:cNvSpPr>
            <p:nvPr/>
          </p:nvSpPr>
          <p:spPr bwMode="auto">
            <a:xfrm>
              <a:off x="1866" y="3160"/>
              <a:ext cx="252" cy="48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550" name="Rectangle 102"/>
          <p:cNvSpPr>
            <a:spLocks noChangeArrowheads="1"/>
          </p:cNvSpPr>
          <p:nvPr/>
        </p:nvSpPr>
        <p:spPr bwMode="auto">
          <a:xfrm>
            <a:off x="2222500" y="2449513"/>
            <a:ext cx="48895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551" name="Group 103"/>
          <p:cNvGrpSpPr>
            <a:grpSpLocks/>
          </p:cNvGrpSpPr>
          <p:nvPr/>
        </p:nvGrpSpPr>
        <p:grpSpPr bwMode="auto">
          <a:xfrm>
            <a:off x="2711450" y="2116138"/>
            <a:ext cx="498475" cy="2811462"/>
            <a:chOff x="2118" y="1437"/>
            <a:chExt cx="258" cy="1771"/>
          </a:xfrm>
        </p:grpSpPr>
        <p:sp>
          <p:nvSpPr>
            <p:cNvPr id="104552" name="Rectangle 104"/>
            <p:cNvSpPr>
              <a:spLocks noChangeArrowheads="1"/>
            </p:cNvSpPr>
            <p:nvPr/>
          </p:nvSpPr>
          <p:spPr bwMode="auto">
            <a:xfrm>
              <a:off x="2118" y="1437"/>
              <a:ext cx="258" cy="72"/>
            </a:xfrm>
            <a:prstGeom prst="rect">
              <a:avLst/>
            </a:prstGeom>
            <a:solidFill>
              <a:srgbClr val="D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53" name="Rectangle 105"/>
            <p:cNvSpPr>
              <a:spLocks noChangeArrowheads="1"/>
            </p:cNvSpPr>
            <p:nvPr/>
          </p:nvSpPr>
          <p:spPr bwMode="auto">
            <a:xfrm>
              <a:off x="2118" y="1509"/>
              <a:ext cx="258" cy="78"/>
            </a:xfrm>
            <a:prstGeom prst="rect">
              <a:avLst/>
            </a:prstGeom>
            <a:solidFill>
              <a:srgbClr val="D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54" name="Rectangle 106"/>
            <p:cNvSpPr>
              <a:spLocks noChangeArrowheads="1"/>
            </p:cNvSpPr>
            <p:nvPr/>
          </p:nvSpPr>
          <p:spPr bwMode="auto">
            <a:xfrm>
              <a:off x="2118" y="1587"/>
              <a:ext cx="258" cy="72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55" name="Rectangle 107"/>
            <p:cNvSpPr>
              <a:spLocks noChangeArrowheads="1"/>
            </p:cNvSpPr>
            <p:nvPr/>
          </p:nvSpPr>
          <p:spPr bwMode="auto">
            <a:xfrm>
              <a:off x="2118" y="1659"/>
              <a:ext cx="258" cy="72"/>
            </a:xfrm>
            <a:prstGeom prst="rect">
              <a:avLst/>
            </a:prstGeom>
            <a:solidFill>
              <a:srgbClr val="D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56" name="Rectangle 108"/>
            <p:cNvSpPr>
              <a:spLocks noChangeArrowheads="1"/>
            </p:cNvSpPr>
            <p:nvPr/>
          </p:nvSpPr>
          <p:spPr bwMode="auto">
            <a:xfrm>
              <a:off x="2118" y="1731"/>
              <a:ext cx="258" cy="72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57" name="Rectangle 109"/>
            <p:cNvSpPr>
              <a:spLocks noChangeArrowheads="1"/>
            </p:cNvSpPr>
            <p:nvPr/>
          </p:nvSpPr>
          <p:spPr bwMode="auto">
            <a:xfrm>
              <a:off x="2118" y="1803"/>
              <a:ext cx="258" cy="7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58" name="Rectangle 110"/>
            <p:cNvSpPr>
              <a:spLocks noChangeArrowheads="1"/>
            </p:cNvSpPr>
            <p:nvPr/>
          </p:nvSpPr>
          <p:spPr bwMode="auto">
            <a:xfrm>
              <a:off x="2118" y="1881"/>
              <a:ext cx="258" cy="72"/>
            </a:xfrm>
            <a:prstGeom prst="rect">
              <a:avLst/>
            </a:prstGeom>
            <a:solidFill>
              <a:srgbClr val="E2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59" name="Rectangle 111"/>
            <p:cNvSpPr>
              <a:spLocks noChangeArrowheads="1"/>
            </p:cNvSpPr>
            <p:nvPr/>
          </p:nvSpPr>
          <p:spPr bwMode="auto">
            <a:xfrm>
              <a:off x="2118" y="1953"/>
              <a:ext cx="258" cy="72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0" name="Rectangle 112"/>
            <p:cNvSpPr>
              <a:spLocks noChangeArrowheads="1"/>
            </p:cNvSpPr>
            <p:nvPr/>
          </p:nvSpPr>
          <p:spPr bwMode="auto">
            <a:xfrm>
              <a:off x="2118" y="2025"/>
              <a:ext cx="258" cy="78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1" name="Rectangle 113"/>
            <p:cNvSpPr>
              <a:spLocks noChangeArrowheads="1"/>
            </p:cNvSpPr>
            <p:nvPr/>
          </p:nvSpPr>
          <p:spPr bwMode="auto">
            <a:xfrm>
              <a:off x="2118" y="2103"/>
              <a:ext cx="258" cy="72"/>
            </a:xfrm>
            <a:prstGeom prst="rect">
              <a:avLst/>
            </a:prstGeom>
            <a:solidFill>
              <a:srgbClr val="E8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2" name="Rectangle 114"/>
            <p:cNvSpPr>
              <a:spLocks noChangeArrowheads="1"/>
            </p:cNvSpPr>
            <p:nvPr/>
          </p:nvSpPr>
          <p:spPr bwMode="auto">
            <a:xfrm>
              <a:off x="2118" y="2175"/>
              <a:ext cx="258" cy="72"/>
            </a:xfrm>
            <a:prstGeom prst="rect">
              <a:avLst/>
            </a:prstGeom>
            <a:solidFill>
              <a:srgbClr val="E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3" name="Rectangle 115"/>
            <p:cNvSpPr>
              <a:spLocks noChangeArrowheads="1"/>
            </p:cNvSpPr>
            <p:nvPr/>
          </p:nvSpPr>
          <p:spPr bwMode="auto">
            <a:xfrm>
              <a:off x="2118" y="2247"/>
              <a:ext cx="258" cy="72"/>
            </a:xfrm>
            <a:prstGeom prst="rect">
              <a:avLst/>
            </a:prstGeom>
            <a:solidFill>
              <a:srgbClr val="E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4" name="Rectangle 116"/>
            <p:cNvSpPr>
              <a:spLocks noChangeArrowheads="1"/>
            </p:cNvSpPr>
            <p:nvPr/>
          </p:nvSpPr>
          <p:spPr bwMode="auto">
            <a:xfrm>
              <a:off x="2118" y="2319"/>
              <a:ext cx="258" cy="79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5" name="Rectangle 117"/>
            <p:cNvSpPr>
              <a:spLocks noChangeArrowheads="1"/>
            </p:cNvSpPr>
            <p:nvPr/>
          </p:nvSpPr>
          <p:spPr bwMode="auto">
            <a:xfrm>
              <a:off x="2118" y="2398"/>
              <a:ext cx="258" cy="72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6" name="Rectangle 118"/>
            <p:cNvSpPr>
              <a:spLocks noChangeArrowheads="1"/>
            </p:cNvSpPr>
            <p:nvPr/>
          </p:nvSpPr>
          <p:spPr bwMode="auto">
            <a:xfrm>
              <a:off x="2118" y="2470"/>
              <a:ext cx="258" cy="72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7" name="Rectangle 119"/>
            <p:cNvSpPr>
              <a:spLocks noChangeArrowheads="1"/>
            </p:cNvSpPr>
            <p:nvPr/>
          </p:nvSpPr>
          <p:spPr bwMode="auto">
            <a:xfrm>
              <a:off x="2118" y="2542"/>
              <a:ext cx="258" cy="78"/>
            </a:xfrm>
            <a:prstGeom prst="rect">
              <a:avLst/>
            </a:prstGeom>
            <a:solidFill>
              <a:srgbClr val="F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8" name="Rectangle 120"/>
            <p:cNvSpPr>
              <a:spLocks noChangeArrowheads="1"/>
            </p:cNvSpPr>
            <p:nvPr/>
          </p:nvSpPr>
          <p:spPr bwMode="auto">
            <a:xfrm>
              <a:off x="2118" y="2620"/>
              <a:ext cx="258" cy="72"/>
            </a:xfrm>
            <a:prstGeom prst="rect">
              <a:avLst/>
            </a:prstGeom>
            <a:solidFill>
              <a:srgbClr val="F8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69" name="Rectangle 121"/>
            <p:cNvSpPr>
              <a:spLocks noChangeArrowheads="1"/>
            </p:cNvSpPr>
            <p:nvPr/>
          </p:nvSpPr>
          <p:spPr bwMode="auto">
            <a:xfrm>
              <a:off x="2118" y="2692"/>
              <a:ext cx="258" cy="72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70" name="Rectangle 122"/>
            <p:cNvSpPr>
              <a:spLocks noChangeArrowheads="1"/>
            </p:cNvSpPr>
            <p:nvPr/>
          </p:nvSpPr>
          <p:spPr bwMode="auto">
            <a:xfrm>
              <a:off x="2118" y="2764"/>
              <a:ext cx="258" cy="78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71" name="Rectangle 123"/>
            <p:cNvSpPr>
              <a:spLocks noChangeArrowheads="1"/>
            </p:cNvSpPr>
            <p:nvPr/>
          </p:nvSpPr>
          <p:spPr bwMode="auto">
            <a:xfrm>
              <a:off x="2118" y="2842"/>
              <a:ext cx="258" cy="72"/>
            </a:xfrm>
            <a:prstGeom prst="rect">
              <a:avLst/>
            </a:prstGeom>
            <a:solidFill>
              <a:srgbClr val="F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72" name="Rectangle 124"/>
            <p:cNvSpPr>
              <a:spLocks noChangeArrowheads="1"/>
            </p:cNvSpPr>
            <p:nvPr/>
          </p:nvSpPr>
          <p:spPr bwMode="auto">
            <a:xfrm>
              <a:off x="2118" y="2914"/>
              <a:ext cx="258" cy="72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73" name="Rectangle 125"/>
            <p:cNvSpPr>
              <a:spLocks noChangeArrowheads="1"/>
            </p:cNvSpPr>
            <p:nvPr/>
          </p:nvSpPr>
          <p:spPr bwMode="auto">
            <a:xfrm>
              <a:off x="2118" y="2986"/>
              <a:ext cx="258" cy="72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74" name="Rectangle 126"/>
            <p:cNvSpPr>
              <a:spLocks noChangeArrowheads="1"/>
            </p:cNvSpPr>
            <p:nvPr/>
          </p:nvSpPr>
          <p:spPr bwMode="auto">
            <a:xfrm>
              <a:off x="2118" y="3058"/>
              <a:ext cx="258" cy="78"/>
            </a:xfrm>
            <a:prstGeom prst="rect">
              <a:avLst/>
            </a:prstGeom>
            <a:solidFill>
              <a:srgbClr val="F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75" name="Rectangle 127"/>
            <p:cNvSpPr>
              <a:spLocks noChangeArrowheads="1"/>
            </p:cNvSpPr>
            <p:nvPr/>
          </p:nvSpPr>
          <p:spPr bwMode="auto">
            <a:xfrm>
              <a:off x="2118" y="3136"/>
              <a:ext cx="258" cy="72"/>
            </a:xfrm>
            <a:prstGeom prst="rect">
              <a:avLst/>
            </a:prstGeom>
            <a:solidFill>
              <a:srgbClr val="F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576" name="Rectangle 128"/>
          <p:cNvSpPr>
            <a:spLocks noChangeArrowheads="1"/>
          </p:cNvSpPr>
          <p:nvPr/>
        </p:nvSpPr>
        <p:spPr bwMode="auto">
          <a:xfrm>
            <a:off x="2711450" y="2116138"/>
            <a:ext cx="4984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577" name="Group 129"/>
          <p:cNvGrpSpPr>
            <a:grpSpLocks/>
          </p:cNvGrpSpPr>
          <p:nvPr/>
        </p:nvGrpSpPr>
        <p:grpSpPr bwMode="auto">
          <a:xfrm>
            <a:off x="3209925" y="2201863"/>
            <a:ext cx="488950" cy="2725737"/>
            <a:chOff x="2376" y="1491"/>
            <a:chExt cx="252" cy="1717"/>
          </a:xfrm>
        </p:grpSpPr>
        <p:sp>
          <p:nvSpPr>
            <p:cNvPr id="104578" name="Rectangle 130"/>
            <p:cNvSpPr>
              <a:spLocks noChangeArrowheads="1"/>
            </p:cNvSpPr>
            <p:nvPr/>
          </p:nvSpPr>
          <p:spPr bwMode="auto">
            <a:xfrm>
              <a:off x="2376" y="1491"/>
              <a:ext cx="252" cy="54"/>
            </a:xfrm>
            <a:prstGeom prst="rect">
              <a:avLst/>
            </a:prstGeom>
            <a:solidFill>
              <a:srgbClr val="9B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79" name="Rectangle 131"/>
            <p:cNvSpPr>
              <a:spLocks noChangeArrowheads="1"/>
            </p:cNvSpPr>
            <p:nvPr/>
          </p:nvSpPr>
          <p:spPr bwMode="auto">
            <a:xfrm>
              <a:off x="2376" y="1545"/>
              <a:ext cx="252" cy="54"/>
            </a:xfrm>
            <a:prstGeom prst="rect">
              <a:avLst/>
            </a:prstGeom>
            <a:solidFill>
              <a:srgbClr val="9B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0" name="Rectangle 132"/>
            <p:cNvSpPr>
              <a:spLocks noChangeArrowheads="1"/>
            </p:cNvSpPr>
            <p:nvPr/>
          </p:nvSpPr>
          <p:spPr bwMode="auto">
            <a:xfrm>
              <a:off x="2376" y="1599"/>
              <a:ext cx="252" cy="54"/>
            </a:xfrm>
            <a:prstGeom prst="rect">
              <a:avLst/>
            </a:prstGeom>
            <a:solidFill>
              <a:srgbClr val="9C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1" name="Rectangle 133"/>
            <p:cNvSpPr>
              <a:spLocks noChangeArrowheads="1"/>
            </p:cNvSpPr>
            <p:nvPr/>
          </p:nvSpPr>
          <p:spPr bwMode="auto">
            <a:xfrm>
              <a:off x="2376" y="1653"/>
              <a:ext cx="252" cy="54"/>
            </a:xfrm>
            <a:prstGeom prst="rect">
              <a:avLst/>
            </a:prstGeom>
            <a:solidFill>
              <a:srgbClr val="9D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2" name="Rectangle 134"/>
            <p:cNvSpPr>
              <a:spLocks noChangeArrowheads="1"/>
            </p:cNvSpPr>
            <p:nvPr/>
          </p:nvSpPr>
          <p:spPr bwMode="auto">
            <a:xfrm>
              <a:off x="2376" y="1707"/>
              <a:ext cx="252" cy="54"/>
            </a:xfrm>
            <a:prstGeom prst="rect">
              <a:avLst/>
            </a:prstGeom>
            <a:solidFill>
              <a:srgbClr val="9E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3" name="Rectangle 135"/>
            <p:cNvSpPr>
              <a:spLocks noChangeArrowheads="1"/>
            </p:cNvSpPr>
            <p:nvPr/>
          </p:nvSpPr>
          <p:spPr bwMode="auto">
            <a:xfrm>
              <a:off x="2376" y="1761"/>
              <a:ext cx="252" cy="54"/>
            </a:xfrm>
            <a:prstGeom prst="rect">
              <a:avLst/>
            </a:prstGeom>
            <a:solidFill>
              <a:srgbClr val="9F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4" name="Rectangle 136"/>
            <p:cNvSpPr>
              <a:spLocks noChangeArrowheads="1"/>
            </p:cNvSpPr>
            <p:nvPr/>
          </p:nvSpPr>
          <p:spPr bwMode="auto">
            <a:xfrm>
              <a:off x="2376" y="1815"/>
              <a:ext cx="252" cy="54"/>
            </a:xfrm>
            <a:prstGeom prst="rect">
              <a:avLst/>
            </a:prstGeom>
            <a:solidFill>
              <a:srgbClr val="A0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5" name="Rectangle 137"/>
            <p:cNvSpPr>
              <a:spLocks noChangeArrowheads="1"/>
            </p:cNvSpPr>
            <p:nvPr/>
          </p:nvSpPr>
          <p:spPr bwMode="auto">
            <a:xfrm>
              <a:off x="2376" y="1869"/>
              <a:ext cx="252" cy="48"/>
            </a:xfrm>
            <a:prstGeom prst="rect">
              <a:avLst/>
            </a:prstGeom>
            <a:solidFill>
              <a:srgbClr val="A1A1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6" name="Rectangle 138"/>
            <p:cNvSpPr>
              <a:spLocks noChangeArrowheads="1"/>
            </p:cNvSpPr>
            <p:nvPr/>
          </p:nvSpPr>
          <p:spPr bwMode="auto">
            <a:xfrm>
              <a:off x="2376" y="1917"/>
              <a:ext cx="252" cy="54"/>
            </a:xfrm>
            <a:prstGeom prst="rect">
              <a:avLst/>
            </a:prstGeom>
            <a:solidFill>
              <a:srgbClr val="A3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7" name="Rectangle 139"/>
            <p:cNvSpPr>
              <a:spLocks noChangeArrowheads="1"/>
            </p:cNvSpPr>
            <p:nvPr/>
          </p:nvSpPr>
          <p:spPr bwMode="auto">
            <a:xfrm>
              <a:off x="2376" y="1971"/>
              <a:ext cx="252" cy="54"/>
            </a:xfrm>
            <a:prstGeom prst="rect">
              <a:avLst/>
            </a:prstGeom>
            <a:solidFill>
              <a:srgbClr val="A5A5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8" name="Rectangle 140"/>
            <p:cNvSpPr>
              <a:spLocks noChangeArrowheads="1"/>
            </p:cNvSpPr>
            <p:nvPr/>
          </p:nvSpPr>
          <p:spPr bwMode="auto">
            <a:xfrm>
              <a:off x="2376" y="2025"/>
              <a:ext cx="252" cy="54"/>
            </a:xfrm>
            <a:prstGeom prst="rect">
              <a:avLst/>
            </a:prstGeom>
            <a:solidFill>
              <a:srgbClr val="A7A7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89" name="Rectangle 141"/>
            <p:cNvSpPr>
              <a:spLocks noChangeArrowheads="1"/>
            </p:cNvSpPr>
            <p:nvPr/>
          </p:nvSpPr>
          <p:spPr bwMode="auto">
            <a:xfrm>
              <a:off x="2376" y="2079"/>
              <a:ext cx="252" cy="54"/>
            </a:xfrm>
            <a:prstGeom prst="rect">
              <a:avLst/>
            </a:prstGeom>
            <a:solidFill>
              <a:srgbClr val="A9A9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0" name="Rectangle 142"/>
            <p:cNvSpPr>
              <a:spLocks noChangeArrowheads="1"/>
            </p:cNvSpPr>
            <p:nvPr/>
          </p:nvSpPr>
          <p:spPr bwMode="auto">
            <a:xfrm>
              <a:off x="2376" y="2133"/>
              <a:ext cx="252" cy="54"/>
            </a:xfrm>
            <a:prstGeom prst="rect">
              <a:avLst/>
            </a:prstGeom>
            <a:solidFill>
              <a:srgbClr val="AC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1" name="Rectangle 143"/>
            <p:cNvSpPr>
              <a:spLocks noChangeArrowheads="1"/>
            </p:cNvSpPr>
            <p:nvPr/>
          </p:nvSpPr>
          <p:spPr bwMode="auto">
            <a:xfrm>
              <a:off x="2376" y="2187"/>
              <a:ext cx="252" cy="54"/>
            </a:xfrm>
            <a:prstGeom prst="rect">
              <a:avLst/>
            </a:prstGeom>
            <a:solidFill>
              <a:srgbClr val="AE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2" name="Rectangle 144"/>
            <p:cNvSpPr>
              <a:spLocks noChangeArrowheads="1"/>
            </p:cNvSpPr>
            <p:nvPr/>
          </p:nvSpPr>
          <p:spPr bwMode="auto">
            <a:xfrm>
              <a:off x="2376" y="2241"/>
              <a:ext cx="252" cy="54"/>
            </a:xfrm>
            <a:prstGeom prst="rect">
              <a:avLst/>
            </a:prstGeom>
            <a:solidFill>
              <a:srgbClr val="B1B1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3" name="Rectangle 145"/>
            <p:cNvSpPr>
              <a:spLocks noChangeArrowheads="1"/>
            </p:cNvSpPr>
            <p:nvPr/>
          </p:nvSpPr>
          <p:spPr bwMode="auto">
            <a:xfrm>
              <a:off x="2376" y="2295"/>
              <a:ext cx="252" cy="54"/>
            </a:xfrm>
            <a:prstGeom prst="rect">
              <a:avLst/>
            </a:prstGeom>
            <a:solidFill>
              <a:srgbClr val="B3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4" name="Rectangle 146"/>
            <p:cNvSpPr>
              <a:spLocks noChangeArrowheads="1"/>
            </p:cNvSpPr>
            <p:nvPr/>
          </p:nvSpPr>
          <p:spPr bwMode="auto">
            <a:xfrm>
              <a:off x="2376" y="2349"/>
              <a:ext cx="252" cy="55"/>
            </a:xfrm>
            <a:prstGeom prst="rect">
              <a:avLst/>
            </a:prstGeom>
            <a:solidFill>
              <a:srgbClr val="B6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5" name="Rectangle 147"/>
            <p:cNvSpPr>
              <a:spLocks noChangeArrowheads="1"/>
            </p:cNvSpPr>
            <p:nvPr/>
          </p:nvSpPr>
          <p:spPr bwMode="auto">
            <a:xfrm>
              <a:off x="2376" y="2404"/>
              <a:ext cx="252" cy="54"/>
            </a:xfrm>
            <a:prstGeom prst="rect">
              <a:avLst/>
            </a:prstGeom>
            <a:solidFill>
              <a:srgbClr val="B9B9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6" name="Rectangle 148"/>
            <p:cNvSpPr>
              <a:spLocks noChangeArrowheads="1"/>
            </p:cNvSpPr>
            <p:nvPr/>
          </p:nvSpPr>
          <p:spPr bwMode="auto">
            <a:xfrm>
              <a:off x="2376" y="2458"/>
              <a:ext cx="252" cy="54"/>
            </a:xfrm>
            <a:prstGeom prst="rect">
              <a:avLst/>
            </a:prstGeom>
            <a:solidFill>
              <a:srgbClr val="BB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7" name="Rectangle 149"/>
            <p:cNvSpPr>
              <a:spLocks noChangeArrowheads="1"/>
            </p:cNvSpPr>
            <p:nvPr/>
          </p:nvSpPr>
          <p:spPr bwMode="auto">
            <a:xfrm>
              <a:off x="2376" y="2512"/>
              <a:ext cx="252" cy="54"/>
            </a:xfrm>
            <a:prstGeom prst="rect">
              <a:avLst/>
            </a:prstGeom>
            <a:solidFill>
              <a:srgbClr val="BD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8" name="Rectangle 150"/>
            <p:cNvSpPr>
              <a:spLocks noChangeArrowheads="1"/>
            </p:cNvSpPr>
            <p:nvPr/>
          </p:nvSpPr>
          <p:spPr bwMode="auto">
            <a:xfrm>
              <a:off x="2376" y="2566"/>
              <a:ext cx="252" cy="54"/>
            </a:xfrm>
            <a:prstGeom prst="rect">
              <a:avLst/>
            </a:prstGeom>
            <a:solidFill>
              <a:srgbClr val="B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99" name="Rectangle 151"/>
            <p:cNvSpPr>
              <a:spLocks noChangeArrowheads="1"/>
            </p:cNvSpPr>
            <p:nvPr/>
          </p:nvSpPr>
          <p:spPr bwMode="auto">
            <a:xfrm>
              <a:off x="2376" y="2620"/>
              <a:ext cx="252" cy="54"/>
            </a:xfrm>
            <a:prstGeom prst="rect">
              <a:avLst/>
            </a:prstGeom>
            <a:solidFill>
              <a:srgbClr val="C1C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0" name="Rectangle 152"/>
            <p:cNvSpPr>
              <a:spLocks noChangeArrowheads="1"/>
            </p:cNvSpPr>
            <p:nvPr/>
          </p:nvSpPr>
          <p:spPr bwMode="auto">
            <a:xfrm>
              <a:off x="2376" y="2674"/>
              <a:ext cx="252" cy="54"/>
            </a:xfrm>
            <a:prstGeom prst="rect">
              <a:avLst/>
            </a:prstGeom>
            <a:solidFill>
              <a:srgbClr val="C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1" name="Rectangle 153"/>
            <p:cNvSpPr>
              <a:spLocks noChangeArrowheads="1"/>
            </p:cNvSpPr>
            <p:nvPr/>
          </p:nvSpPr>
          <p:spPr bwMode="auto">
            <a:xfrm>
              <a:off x="2376" y="2728"/>
              <a:ext cx="252" cy="48"/>
            </a:xfrm>
            <a:prstGeom prst="rect">
              <a:avLst/>
            </a:prstGeom>
            <a:solidFill>
              <a:srgbClr val="C4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2" name="Rectangle 154"/>
            <p:cNvSpPr>
              <a:spLocks noChangeArrowheads="1"/>
            </p:cNvSpPr>
            <p:nvPr/>
          </p:nvSpPr>
          <p:spPr bwMode="auto">
            <a:xfrm>
              <a:off x="2376" y="2776"/>
              <a:ext cx="252" cy="54"/>
            </a:xfrm>
            <a:prstGeom prst="rect">
              <a:avLst/>
            </a:prstGeom>
            <a:solidFill>
              <a:srgbClr val="C6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3" name="Rectangle 155"/>
            <p:cNvSpPr>
              <a:spLocks noChangeArrowheads="1"/>
            </p:cNvSpPr>
            <p:nvPr/>
          </p:nvSpPr>
          <p:spPr bwMode="auto">
            <a:xfrm>
              <a:off x="2376" y="2830"/>
              <a:ext cx="252" cy="54"/>
            </a:xfrm>
            <a:prstGeom prst="rect">
              <a:avLst/>
            </a:prstGeom>
            <a:solidFill>
              <a:srgbClr val="C7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4" name="Rectangle 156"/>
            <p:cNvSpPr>
              <a:spLocks noChangeArrowheads="1"/>
            </p:cNvSpPr>
            <p:nvPr/>
          </p:nvSpPr>
          <p:spPr bwMode="auto">
            <a:xfrm>
              <a:off x="2376" y="2884"/>
              <a:ext cx="252" cy="54"/>
            </a:xfrm>
            <a:prstGeom prst="rect">
              <a:avLst/>
            </a:prstGeom>
            <a:solidFill>
              <a:srgbClr val="C8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5" name="Rectangle 157"/>
            <p:cNvSpPr>
              <a:spLocks noChangeArrowheads="1"/>
            </p:cNvSpPr>
            <p:nvPr/>
          </p:nvSpPr>
          <p:spPr bwMode="auto">
            <a:xfrm>
              <a:off x="2376" y="2938"/>
              <a:ext cx="252" cy="54"/>
            </a:xfrm>
            <a:prstGeom prst="rect">
              <a:avLst/>
            </a:prstGeom>
            <a:solidFill>
              <a:srgbClr val="C9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6" name="Rectangle 158"/>
            <p:cNvSpPr>
              <a:spLocks noChangeArrowheads="1"/>
            </p:cNvSpPr>
            <p:nvPr/>
          </p:nvSpPr>
          <p:spPr bwMode="auto">
            <a:xfrm>
              <a:off x="2376" y="2992"/>
              <a:ext cx="252" cy="54"/>
            </a:xfrm>
            <a:prstGeom prst="rect">
              <a:avLst/>
            </a:prstGeom>
            <a:solidFill>
              <a:srgbClr val="CA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7" name="Rectangle 159"/>
            <p:cNvSpPr>
              <a:spLocks noChangeArrowheads="1"/>
            </p:cNvSpPr>
            <p:nvPr/>
          </p:nvSpPr>
          <p:spPr bwMode="auto">
            <a:xfrm>
              <a:off x="2376" y="3046"/>
              <a:ext cx="252" cy="54"/>
            </a:xfrm>
            <a:prstGeom prst="rect">
              <a:avLst/>
            </a:prstGeom>
            <a:solidFill>
              <a:srgbClr val="CA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8" name="Rectangle 160"/>
            <p:cNvSpPr>
              <a:spLocks noChangeArrowheads="1"/>
            </p:cNvSpPr>
            <p:nvPr/>
          </p:nvSpPr>
          <p:spPr bwMode="auto">
            <a:xfrm>
              <a:off x="2376" y="3100"/>
              <a:ext cx="252" cy="54"/>
            </a:xfrm>
            <a:prstGeom prst="rect">
              <a:avLst/>
            </a:prstGeom>
            <a:solidFill>
              <a:srgbClr val="CB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09" name="Rectangle 161"/>
            <p:cNvSpPr>
              <a:spLocks noChangeArrowheads="1"/>
            </p:cNvSpPr>
            <p:nvPr/>
          </p:nvSpPr>
          <p:spPr bwMode="auto">
            <a:xfrm>
              <a:off x="2376" y="3154"/>
              <a:ext cx="252" cy="54"/>
            </a:xfrm>
            <a:prstGeom prst="rect">
              <a:avLst/>
            </a:prstGeom>
            <a:solidFill>
              <a:srgbClr val="CB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610" name="Rectangle 162"/>
          <p:cNvSpPr>
            <a:spLocks noChangeArrowheads="1"/>
          </p:cNvSpPr>
          <p:nvPr/>
        </p:nvSpPr>
        <p:spPr bwMode="auto">
          <a:xfrm>
            <a:off x="3209925" y="2201863"/>
            <a:ext cx="4889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611" name="Group 163"/>
          <p:cNvGrpSpPr>
            <a:grpSpLocks/>
          </p:cNvGrpSpPr>
          <p:nvPr/>
        </p:nvGrpSpPr>
        <p:grpSpPr bwMode="auto">
          <a:xfrm>
            <a:off x="3698875" y="2268538"/>
            <a:ext cx="488950" cy="2659062"/>
            <a:chOff x="2628" y="1533"/>
            <a:chExt cx="253" cy="1675"/>
          </a:xfrm>
        </p:grpSpPr>
        <p:sp>
          <p:nvSpPr>
            <p:cNvPr id="104612" name="Rectangle 164"/>
            <p:cNvSpPr>
              <a:spLocks noChangeArrowheads="1"/>
            </p:cNvSpPr>
            <p:nvPr/>
          </p:nvSpPr>
          <p:spPr bwMode="auto">
            <a:xfrm>
              <a:off x="2628" y="1533"/>
              <a:ext cx="253" cy="54"/>
            </a:xfrm>
            <a:prstGeom prst="rect">
              <a:avLst/>
            </a:prstGeom>
            <a:solidFill>
              <a:srgbClr val="9BC2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13" name="Rectangle 165"/>
            <p:cNvSpPr>
              <a:spLocks noChangeArrowheads="1"/>
            </p:cNvSpPr>
            <p:nvPr/>
          </p:nvSpPr>
          <p:spPr bwMode="auto">
            <a:xfrm>
              <a:off x="2628" y="1587"/>
              <a:ext cx="253" cy="48"/>
            </a:xfrm>
            <a:prstGeom prst="rect">
              <a:avLst/>
            </a:prstGeom>
            <a:solidFill>
              <a:srgbClr val="9BC2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14" name="Rectangle 166"/>
            <p:cNvSpPr>
              <a:spLocks noChangeArrowheads="1"/>
            </p:cNvSpPr>
            <p:nvPr/>
          </p:nvSpPr>
          <p:spPr bwMode="auto">
            <a:xfrm>
              <a:off x="2628" y="1635"/>
              <a:ext cx="253" cy="54"/>
            </a:xfrm>
            <a:prstGeom prst="rect">
              <a:avLst/>
            </a:prstGeom>
            <a:solidFill>
              <a:srgbClr val="9CC3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15" name="Rectangle 167"/>
            <p:cNvSpPr>
              <a:spLocks noChangeArrowheads="1"/>
            </p:cNvSpPr>
            <p:nvPr/>
          </p:nvSpPr>
          <p:spPr bwMode="auto">
            <a:xfrm>
              <a:off x="2628" y="1689"/>
              <a:ext cx="253" cy="54"/>
            </a:xfrm>
            <a:prstGeom prst="rect">
              <a:avLst/>
            </a:prstGeom>
            <a:solidFill>
              <a:srgbClr val="9DC4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16" name="Rectangle 168"/>
            <p:cNvSpPr>
              <a:spLocks noChangeArrowheads="1"/>
            </p:cNvSpPr>
            <p:nvPr/>
          </p:nvSpPr>
          <p:spPr bwMode="auto">
            <a:xfrm>
              <a:off x="2628" y="1743"/>
              <a:ext cx="253" cy="54"/>
            </a:xfrm>
            <a:prstGeom prst="rect">
              <a:avLst/>
            </a:prstGeom>
            <a:solidFill>
              <a:srgbClr val="9EC5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17" name="Rectangle 169"/>
            <p:cNvSpPr>
              <a:spLocks noChangeArrowheads="1"/>
            </p:cNvSpPr>
            <p:nvPr/>
          </p:nvSpPr>
          <p:spPr bwMode="auto">
            <a:xfrm>
              <a:off x="2628" y="1797"/>
              <a:ext cx="253" cy="48"/>
            </a:xfrm>
            <a:prstGeom prst="rect">
              <a:avLst/>
            </a:prstGeom>
            <a:solidFill>
              <a:srgbClr val="9FC7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18" name="Rectangle 170"/>
            <p:cNvSpPr>
              <a:spLocks noChangeArrowheads="1"/>
            </p:cNvSpPr>
            <p:nvPr/>
          </p:nvSpPr>
          <p:spPr bwMode="auto">
            <a:xfrm>
              <a:off x="2628" y="1845"/>
              <a:ext cx="253" cy="54"/>
            </a:xfrm>
            <a:prstGeom prst="rect">
              <a:avLst/>
            </a:prstGeom>
            <a:solidFill>
              <a:srgbClr val="A0C8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19" name="Rectangle 171"/>
            <p:cNvSpPr>
              <a:spLocks noChangeArrowheads="1"/>
            </p:cNvSpPr>
            <p:nvPr/>
          </p:nvSpPr>
          <p:spPr bwMode="auto">
            <a:xfrm>
              <a:off x="2628" y="1899"/>
              <a:ext cx="253" cy="54"/>
            </a:xfrm>
            <a:prstGeom prst="rect">
              <a:avLst/>
            </a:prstGeom>
            <a:solidFill>
              <a:srgbClr val="A2CA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0" name="Rectangle 172"/>
            <p:cNvSpPr>
              <a:spLocks noChangeArrowheads="1"/>
            </p:cNvSpPr>
            <p:nvPr/>
          </p:nvSpPr>
          <p:spPr bwMode="auto">
            <a:xfrm>
              <a:off x="2628" y="1953"/>
              <a:ext cx="253" cy="48"/>
            </a:xfrm>
            <a:prstGeom prst="rect">
              <a:avLst/>
            </a:prstGeom>
            <a:solidFill>
              <a:srgbClr val="A3CC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1" name="Rectangle 173"/>
            <p:cNvSpPr>
              <a:spLocks noChangeArrowheads="1"/>
            </p:cNvSpPr>
            <p:nvPr/>
          </p:nvSpPr>
          <p:spPr bwMode="auto">
            <a:xfrm>
              <a:off x="2628" y="2001"/>
              <a:ext cx="253" cy="54"/>
            </a:xfrm>
            <a:prstGeom prst="rect">
              <a:avLst/>
            </a:prstGeom>
            <a:solidFill>
              <a:srgbClr val="A5CF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2" name="Rectangle 174"/>
            <p:cNvSpPr>
              <a:spLocks noChangeArrowheads="1"/>
            </p:cNvSpPr>
            <p:nvPr/>
          </p:nvSpPr>
          <p:spPr bwMode="auto">
            <a:xfrm>
              <a:off x="2628" y="2055"/>
              <a:ext cx="253" cy="54"/>
            </a:xfrm>
            <a:prstGeom prst="rect">
              <a:avLst/>
            </a:prstGeom>
            <a:solidFill>
              <a:srgbClr val="A7D1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3" name="Rectangle 175"/>
            <p:cNvSpPr>
              <a:spLocks noChangeArrowheads="1"/>
            </p:cNvSpPr>
            <p:nvPr/>
          </p:nvSpPr>
          <p:spPr bwMode="auto">
            <a:xfrm>
              <a:off x="2628" y="2109"/>
              <a:ext cx="253" cy="54"/>
            </a:xfrm>
            <a:prstGeom prst="rect">
              <a:avLst/>
            </a:prstGeom>
            <a:solidFill>
              <a:srgbClr val="AAD4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4" name="Rectangle 176"/>
            <p:cNvSpPr>
              <a:spLocks noChangeArrowheads="1"/>
            </p:cNvSpPr>
            <p:nvPr/>
          </p:nvSpPr>
          <p:spPr bwMode="auto">
            <a:xfrm>
              <a:off x="2628" y="2163"/>
              <a:ext cx="253" cy="48"/>
            </a:xfrm>
            <a:prstGeom prst="rect">
              <a:avLst/>
            </a:prstGeom>
            <a:solidFill>
              <a:srgbClr val="ACD7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5" name="Rectangle 177"/>
            <p:cNvSpPr>
              <a:spLocks noChangeArrowheads="1"/>
            </p:cNvSpPr>
            <p:nvPr/>
          </p:nvSpPr>
          <p:spPr bwMode="auto">
            <a:xfrm>
              <a:off x="2628" y="2211"/>
              <a:ext cx="253" cy="54"/>
            </a:xfrm>
            <a:prstGeom prst="rect">
              <a:avLst/>
            </a:prstGeom>
            <a:solidFill>
              <a:srgbClr val="AEDA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6" name="Rectangle 178"/>
            <p:cNvSpPr>
              <a:spLocks noChangeArrowheads="1"/>
            </p:cNvSpPr>
            <p:nvPr/>
          </p:nvSpPr>
          <p:spPr bwMode="auto">
            <a:xfrm>
              <a:off x="2628" y="2265"/>
              <a:ext cx="253" cy="54"/>
            </a:xfrm>
            <a:prstGeom prst="rect">
              <a:avLst/>
            </a:prstGeom>
            <a:solidFill>
              <a:srgbClr val="B1D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7" name="Rectangle 179"/>
            <p:cNvSpPr>
              <a:spLocks noChangeArrowheads="1"/>
            </p:cNvSpPr>
            <p:nvPr/>
          </p:nvSpPr>
          <p:spPr bwMode="auto">
            <a:xfrm>
              <a:off x="2628" y="2319"/>
              <a:ext cx="253" cy="49"/>
            </a:xfrm>
            <a:prstGeom prst="rect">
              <a:avLst/>
            </a:prstGeom>
            <a:solidFill>
              <a:srgbClr val="B3E0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8" name="Rectangle 180"/>
            <p:cNvSpPr>
              <a:spLocks noChangeArrowheads="1"/>
            </p:cNvSpPr>
            <p:nvPr/>
          </p:nvSpPr>
          <p:spPr bwMode="auto">
            <a:xfrm>
              <a:off x="2628" y="2368"/>
              <a:ext cx="253" cy="54"/>
            </a:xfrm>
            <a:prstGeom prst="rect">
              <a:avLst/>
            </a:prstGeom>
            <a:solidFill>
              <a:srgbClr val="B6E3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29" name="Rectangle 181"/>
            <p:cNvSpPr>
              <a:spLocks noChangeArrowheads="1"/>
            </p:cNvSpPr>
            <p:nvPr/>
          </p:nvSpPr>
          <p:spPr bwMode="auto">
            <a:xfrm>
              <a:off x="2628" y="2422"/>
              <a:ext cx="253" cy="54"/>
            </a:xfrm>
            <a:prstGeom prst="rect">
              <a:avLst/>
            </a:prstGeom>
            <a:solidFill>
              <a:srgbClr val="B8E7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0" name="Rectangle 182"/>
            <p:cNvSpPr>
              <a:spLocks noChangeArrowheads="1"/>
            </p:cNvSpPr>
            <p:nvPr/>
          </p:nvSpPr>
          <p:spPr bwMode="auto">
            <a:xfrm>
              <a:off x="2628" y="2476"/>
              <a:ext cx="253" cy="54"/>
            </a:xfrm>
            <a:prstGeom prst="rect">
              <a:avLst/>
            </a:prstGeom>
            <a:solidFill>
              <a:srgbClr val="BBEA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1" name="Rectangle 183"/>
            <p:cNvSpPr>
              <a:spLocks noChangeArrowheads="1"/>
            </p:cNvSpPr>
            <p:nvPr/>
          </p:nvSpPr>
          <p:spPr bwMode="auto">
            <a:xfrm>
              <a:off x="2628" y="2530"/>
              <a:ext cx="253" cy="48"/>
            </a:xfrm>
            <a:prstGeom prst="rect">
              <a:avLst/>
            </a:prstGeom>
            <a:solidFill>
              <a:srgbClr val="BDEC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2" name="Rectangle 184"/>
            <p:cNvSpPr>
              <a:spLocks noChangeArrowheads="1"/>
            </p:cNvSpPr>
            <p:nvPr/>
          </p:nvSpPr>
          <p:spPr bwMode="auto">
            <a:xfrm>
              <a:off x="2628" y="2578"/>
              <a:ext cx="253" cy="54"/>
            </a:xfrm>
            <a:prstGeom prst="rect">
              <a:avLst/>
            </a:prstGeom>
            <a:solidFill>
              <a:srgbClr val="BFE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3" name="Rectangle 185"/>
            <p:cNvSpPr>
              <a:spLocks noChangeArrowheads="1"/>
            </p:cNvSpPr>
            <p:nvPr/>
          </p:nvSpPr>
          <p:spPr bwMode="auto">
            <a:xfrm>
              <a:off x="2628" y="2632"/>
              <a:ext cx="253" cy="54"/>
            </a:xfrm>
            <a:prstGeom prst="rect">
              <a:avLst/>
            </a:prstGeom>
            <a:solidFill>
              <a:srgbClr val="C1F2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4" name="Rectangle 186"/>
            <p:cNvSpPr>
              <a:spLocks noChangeArrowheads="1"/>
            </p:cNvSpPr>
            <p:nvPr/>
          </p:nvSpPr>
          <p:spPr bwMode="auto">
            <a:xfrm>
              <a:off x="2628" y="2686"/>
              <a:ext cx="253" cy="54"/>
            </a:xfrm>
            <a:prstGeom prst="rect">
              <a:avLst/>
            </a:prstGeom>
            <a:solidFill>
              <a:srgbClr val="C3F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5" name="Rectangle 187"/>
            <p:cNvSpPr>
              <a:spLocks noChangeArrowheads="1"/>
            </p:cNvSpPr>
            <p:nvPr/>
          </p:nvSpPr>
          <p:spPr bwMode="auto">
            <a:xfrm>
              <a:off x="2628" y="2740"/>
              <a:ext cx="253" cy="48"/>
            </a:xfrm>
            <a:prstGeom prst="rect">
              <a:avLst/>
            </a:prstGeom>
            <a:solidFill>
              <a:srgbClr val="C5F6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6" name="Rectangle 188"/>
            <p:cNvSpPr>
              <a:spLocks noChangeArrowheads="1"/>
            </p:cNvSpPr>
            <p:nvPr/>
          </p:nvSpPr>
          <p:spPr bwMode="auto">
            <a:xfrm>
              <a:off x="2628" y="2788"/>
              <a:ext cx="253" cy="54"/>
            </a:xfrm>
            <a:prstGeom prst="rect">
              <a:avLst/>
            </a:prstGeom>
            <a:solidFill>
              <a:srgbClr val="C6F8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7" name="Rectangle 189"/>
            <p:cNvSpPr>
              <a:spLocks noChangeArrowheads="1"/>
            </p:cNvSpPr>
            <p:nvPr/>
          </p:nvSpPr>
          <p:spPr bwMode="auto">
            <a:xfrm>
              <a:off x="2628" y="2842"/>
              <a:ext cx="253" cy="54"/>
            </a:xfrm>
            <a:prstGeom prst="rect">
              <a:avLst/>
            </a:prstGeom>
            <a:solidFill>
              <a:srgbClr val="C7F9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8" name="Rectangle 190"/>
            <p:cNvSpPr>
              <a:spLocks noChangeArrowheads="1"/>
            </p:cNvSpPr>
            <p:nvPr/>
          </p:nvSpPr>
          <p:spPr bwMode="auto">
            <a:xfrm>
              <a:off x="2628" y="2896"/>
              <a:ext cx="253" cy="48"/>
            </a:xfrm>
            <a:prstGeom prst="rect">
              <a:avLst/>
            </a:prstGeom>
            <a:solidFill>
              <a:srgbClr val="C8FA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39" name="Rectangle 191"/>
            <p:cNvSpPr>
              <a:spLocks noChangeArrowheads="1"/>
            </p:cNvSpPr>
            <p:nvPr/>
          </p:nvSpPr>
          <p:spPr bwMode="auto">
            <a:xfrm>
              <a:off x="2628" y="2944"/>
              <a:ext cx="253" cy="54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40" name="Rectangle 192"/>
            <p:cNvSpPr>
              <a:spLocks noChangeArrowheads="1"/>
            </p:cNvSpPr>
            <p:nvPr/>
          </p:nvSpPr>
          <p:spPr bwMode="auto">
            <a:xfrm>
              <a:off x="2628" y="2998"/>
              <a:ext cx="253" cy="54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41" name="Rectangle 193"/>
            <p:cNvSpPr>
              <a:spLocks noChangeArrowheads="1"/>
            </p:cNvSpPr>
            <p:nvPr/>
          </p:nvSpPr>
          <p:spPr bwMode="auto">
            <a:xfrm>
              <a:off x="2628" y="3052"/>
              <a:ext cx="253" cy="54"/>
            </a:xfrm>
            <a:prstGeom prst="rect">
              <a:avLst/>
            </a:prstGeom>
            <a:solidFill>
              <a:srgbClr val="CBFD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42" name="Rectangle 194"/>
            <p:cNvSpPr>
              <a:spLocks noChangeArrowheads="1"/>
            </p:cNvSpPr>
            <p:nvPr/>
          </p:nvSpPr>
          <p:spPr bwMode="auto">
            <a:xfrm>
              <a:off x="2628" y="3106"/>
              <a:ext cx="253" cy="48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43" name="Rectangle 195"/>
            <p:cNvSpPr>
              <a:spLocks noChangeArrowheads="1"/>
            </p:cNvSpPr>
            <p:nvPr/>
          </p:nvSpPr>
          <p:spPr bwMode="auto">
            <a:xfrm>
              <a:off x="2628" y="3154"/>
              <a:ext cx="253" cy="5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644" name="Rectangle 196"/>
          <p:cNvSpPr>
            <a:spLocks noChangeArrowheads="1"/>
          </p:cNvSpPr>
          <p:nvPr/>
        </p:nvSpPr>
        <p:spPr bwMode="auto">
          <a:xfrm>
            <a:off x="3698875" y="2268538"/>
            <a:ext cx="4889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45" name="Line 197"/>
          <p:cNvSpPr>
            <a:spLocks noChangeShapeType="1"/>
          </p:cNvSpPr>
          <p:nvPr/>
        </p:nvSpPr>
        <p:spPr bwMode="auto">
          <a:xfrm>
            <a:off x="1281113" y="4927600"/>
            <a:ext cx="936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46" name="Line 198"/>
          <p:cNvSpPr>
            <a:spLocks noChangeShapeType="1"/>
          </p:cNvSpPr>
          <p:nvPr/>
        </p:nvSpPr>
        <p:spPr bwMode="auto">
          <a:xfrm>
            <a:off x="1281113" y="4318000"/>
            <a:ext cx="936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47" name="Line 199"/>
          <p:cNvSpPr>
            <a:spLocks noChangeShapeType="1"/>
          </p:cNvSpPr>
          <p:nvPr/>
        </p:nvSpPr>
        <p:spPr bwMode="auto">
          <a:xfrm>
            <a:off x="1281113" y="3708400"/>
            <a:ext cx="936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48" name="Line 200"/>
          <p:cNvSpPr>
            <a:spLocks noChangeShapeType="1"/>
          </p:cNvSpPr>
          <p:nvPr/>
        </p:nvSpPr>
        <p:spPr bwMode="auto">
          <a:xfrm>
            <a:off x="1281113" y="3087688"/>
            <a:ext cx="9366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49" name="Line 201"/>
          <p:cNvSpPr>
            <a:spLocks noChangeShapeType="1"/>
          </p:cNvSpPr>
          <p:nvPr/>
        </p:nvSpPr>
        <p:spPr bwMode="auto">
          <a:xfrm>
            <a:off x="1281113" y="2478088"/>
            <a:ext cx="9366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50" name="Line 202"/>
          <p:cNvSpPr>
            <a:spLocks noChangeShapeType="1"/>
          </p:cNvSpPr>
          <p:nvPr/>
        </p:nvSpPr>
        <p:spPr bwMode="auto">
          <a:xfrm>
            <a:off x="1281113" y="1868488"/>
            <a:ext cx="9366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51" name="Rectangle 203"/>
          <p:cNvSpPr>
            <a:spLocks noChangeArrowheads="1"/>
          </p:cNvSpPr>
          <p:nvPr/>
        </p:nvSpPr>
        <p:spPr bwMode="auto">
          <a:xfrm>
            <a:off x="1878013" y="258286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68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2" name="Rectangle 204"/>
          <p:cNvSpPr>
            <a:spLocks noChangeArrowheads="1"/>
          </p:cNvSpPr>
          <p:nvPr/>
        </p:nvSpPr>
        <p:spPr bwMode="auto">
          <a:xfrm>
            <a:off x="2365375" y="218281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81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3" name="Rectangle 205"/>
          <p:cNvSpPr>
            <a:spLocks noChangeArrowheads="1"/>
          </p:cNvSpPr>
          <p:nvPr/>
        </p:nvSpPr>
        <p:spPr bwMode="auto">
          <a:xfrm>
            <a:off x="2840038" y="1849438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92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4" name="Rectangle 206"/>
          <p:cNvSpPr>
            <a:spLocks noChangeArrowheads="1"/>
          </p:cNvSpPr>
          <p:nvPr/>
        </p:nvSpPr>
        <p:spPr bwMode="auto">
          <a:xfrm>
            <a:off x="3340100" y="193516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89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5" name="Rectangle 207"/>
          <p:cNvSpPr>
            <a:spLocks noChangeArrowheads="1"/>
          </p:cNvSpPr>
          <p:nvPr/>
        </p:nvSpPr>
        <p:spPr bwMode="auto">
          <a:xfrm>
            <a:off x="3827463" y="2001838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87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6" name="Rectangle 208"/>
          <p:cNvSpPr>
            <a:spLocks noChangeArrowheads="1"/>
          </p:cNvSpPr>
          <p:nvPr/>
        </p:nvSpPr>
        <p:spPr bwMode="auto">
          <a:xfrm>
            <a:off x="889000" y="4784725"/>
            <a:ext cx="34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0%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7" name="Rectangle 209"/>
          <p:cNvSpPr>
            <a:spLocks noChangeArrowheads="1"/>
          </p:cNvSpPr>
          <p:nvPr/>
        </p:nvSpPr>
        <p:spPr bwMode="auto">
          <a:xfrm>
            <a:off x="763588" y="4175125"/>
            <a:ext cx="474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20%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8" name="Rectangle 210"/>
          <p:cNvSpPr>
            <a:spLocks noChangeArrowheads="1"/>
          </p:cNvSpPr>
          <p:nvPr/>
        </p:nvSpPr>
        <p:spPr bwMode="auto">
          <a:xfrm>
            <a:off x="763588" y="3563938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40%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59" name="Rectangle 211"/>
          <p:cNvSpPr>
            <a:spLocks noChangeArrowheads="1"/>
          </p:cNvSpPr>
          <p:nvPr/>
        </p:nvSpPr>
        <p:spPr bwMode="auto">
          <a:xfrm>
            <a:off x="763588" y="2944813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60%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60" name="Rectangle 212"/>
          <p:cNvSpPr>
            <a:spLocks noChangeArrowheads="1"/>
          </p:cNvSpPr>
          <p:nvPr/>
        </p:nvSpPr>
        <p:spPr bwMode="auto">
          <a:xfrm>
            <a:off x="763588" y="2335213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80%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61" name="Rectangle 213"/>
          <p:cNvSpPr>
            <a:spLocks noChangeArrowheads="1"/>
          </p:cNvSpPr>
          <p:nvPr/>
        </p:nvSpPr>
        <p:spPr bwMode="auto">
          <a:xfrm>
            <a:off x="638175" y="1725613"/>
            <a:ext cx="600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100%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662" name="Rectangle 214"/>
          <p:cNvSpPr>
            <a:spLocks noChangeArrowheads="1"/>
          </p:cNvSpPr>
          <p:nvPr/>
        </p:nvSpPr>
        <p:spPr bwMode="auto">
          <a:xfrm>
            <a:off x="2463800" y="4962525"/>
            <a:ext cx="101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Sensitivity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04663" name="Group 215"/>
          <p:cNvGrpSpPr>
            <a:grpSpLocks/>
          </p:cNvGrpSpPr>
          <p:nvPr/>
        </p:nvGrpSpPr>
        <p:grpSpPr bwMode="auto">
          <a:xfrm>
            <a:off x="5391150" y="2573338"/>
            <a:ext cx="487363" cy="2354262"/>
            <a:chOff x="3259" y="1725"/>
            <a:chExt cx="252" cy="1483"/>
          </a:xfrm>
        </p:grpSpPr>
        <p:sp>
          <p:nvSpPr>
            <p:cNvPr id="104664" name="Rectangle 216"/>
            <p:cNvSpPr>
              <a:spLocks noChangeArrowheads="1"/>
            </p:cNvSpPr>
            <p:nvPr/>
          </p:nvSpPr>
          <p:spPr bwMode="auto">
            <a:xfrm>
              <a:off x="3259" y="1725"/>
              <a:ext cx="252" cy="24"/>
            </a:xfrm>
            <a:prstGeom prst="rect">
              <a:avLst/>
            </a:prstGeom>
            <a:solidFill>
              <a:srgbClr val="FFCC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65" name="Rectangle 217"/>
            <p:cNvSpPr>
              <a:spLocks noChangeArrowheads="1"/>
            </p:cNvSpPr>
            <p:nvPr/>
          </p:nvSpPr>
          <p:spPr bwMode="auto">
            <a:xfrm>
              <a:off x="3259" y="1749"/>
              <a:ext cx="252" cy="24"/>
            </a:xfrm>
            <a:prstGeom prst="rect">
              <a:avLst/>
            </a:prstGeom>
            <a:solidFill>
              <a:srgbClr val="FFCC0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66" name="Rectangle 218"/>
            <p:cNvSpPr>
              <a:spLocks noChangeArrowheads="1"/>
            </p:cNvSpPr>
            <p:nvPr/>
          </p:nvSpPr>
          <p:spPr bwMode="auto">
            <a:xfrm>
              <a:off x="3259" y="1773"/>
              <a:ext cx="252" cy="24"/>
            </a:xfrm>
            <a:prstGeom prst="rect">
              <a:avLst/>
            </a:prstGeom>
            <a:solidFill>
              <a:srgbClr val="FFCC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67" name="Rectangle 219"/>
            <p:cNvSpPr>
              <a:spLocks noChangeArrowheads="1"/>
            </p:cNvSpPr>
            <p:nvPr/>
          </p:nvSpPr>
          <p:spPr bwMode="auto">
            <a:xfrm>
              <a:off x="3259" y="1797"/>
              <a:ext cx="252" cy="18"/>
            </a:xfrm>
            <a:prstGeom prst="rect">
              <a:avLst/>
            </a:prstGeom>
            <a:solidFill>
              <a:srgbClr val="FFCC0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68" name="Rectangle 220"/>
            <p:cNvSpPr>
              <a:spLocks noChangeArrowheads="1"/>
            </p:cNvSpPr>
            <p:nvPr/>
          </p:nvSpPr>
          <p:spPr bwMode="auto">
            <a:xfrm>
              <a:off x="3259" y="1815"/>
              <a:ext cx="252" cy="24"/>
            </a:xfrm>
            <a:prstGeom prst="rect">
              <a:avLst/>
            </a:prstGeom>
            <a:solidFill>
              <a:srgbClr val="FFCC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69" name="Rectangle 221"/>
            <p:cNvSpPr>
              <a:spLocks noChangeArrowheads="1"/>
            </p:cNvSpPr>
            <p:nvPr/>
          </p:nvSpPr>
          <p:spPr bwMode="auto">
            <a:xfrm>
              <a:off x="3259" y="1839"/>
              <a:ext cx="252" cy="24"/>
            </a:xfrm>
            <a:prstGeom prst="rect">
              <a:avLst/>
            </a:prstGeom>
            <a:solidFill>
              <a:srgbClr val="FFCC1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0" name="Rectangle 222"/>
            <p:cNvSpPr>
              <a:spLocks noChangeArrowheads="1"/>
            </p:cNvSpPr>
            <p:nvPr/>
          </p:nvSpPr>
          <p:spPr bwMode="auto">
            <a:xfrm>
              <a:off x="3259" y="1863"/>
              <a:ext cx="252" cy="24"/>
            </a:xfrm>
            <a:prstGeom prst="rect">
              <a:avLst/>
            </a:prstGeom>
            <a:solidFill>
              <a:srgbClr val="FFCC1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1" name="Rectangle 223"/>
            <p:cNvSpPr>
              <a:spLocks noChangeArrowheads="1"/>
            </p:cNvSpPr>
            <p:nvPr/>
          </p:nvSpPr>
          <p:spPr bwMode="auto">
            <a:xfrm>
              <a:off x="3259" y="1887"/>
              <a:ext cx="252" cy="24"/>
            </a:xfrm>
            <a:prstGeom prst="rect">
              <a:avLst/>
            </a:prstGeom>
            <a:solidFill>
              <a:srgbClr val="FFCD1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2" name="Rectangle 224"/>
            <p:cNvSpPr>
              <a:spLocks noChangeArrowheads="1"/>
            </p:cNvSpPr>
            <p:nvPr/>
          </p:nvSpPr>
          <p:spPr bwMode="auto">
            <a:xfrm>
              <a:off x="3259" y="1911"/>
              <a:ext cx="252" cy="24"/>
            </a:xfrm>
            <a:prstGeom prst="rect">
              <a:avLst/>
            </a:prstGeom>
            <a:solidFill>
              <a:srgbClr val="FFCD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3" name="Rectangle 225"/>
            <p:cNvSpPr>
              <a:spLocks noChangeArrowheads="1"/>
            </p:cNvSpPr>
            <p:nvPr/>
          </p:nvSpPr>
          <p:spPr bwMode="auto">
            <a:xfrm>
              <a:off x="3259" y="1935"/>
              <a:ext cx="252" cy="24"/>
            </a:xfrm>
            <a:prstGeom prst="rect">
              <a:avLst/>
            </a:prstGeom>
            <a:solidFill>
              <a:srgbClr val="FFCD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4" name="Rectangle 226"/>
            <p:cNvSpPr>
              <a:spLocks noChangeArrowheads="1"/>
            </p:cNvSpPr>
            <p:nvPr/>
          </p:nvSpPr>
          <p:spPr bwMode="auto">
            <a:xfrm>
              <a:off x="3259" y="1959"/>
              <a:ext cx="252" cy="18"/>
            </a:xfrm>
            <a:prstGeom prst="rect">
              <a:avLst/>
            </a:prstGeom>
            <a:solidFill>
              <a:srgbClr val="FFCD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5" name="Rectangle 227"/>
            <p:cNvSpPr>
              <a:spLocks noChangeArrowheads="1"/>
            </p:cNvSpPr>
            <p:nvPr/>
          </p:nvSpPr>
          <p:spPr bwMode="auto">
            <a:xfrm>
              <a:off x="3259" y="1977"/>
              <a:ext cx="252" cy="24"/>
            </a:xfrm>
            <a:prstGeom prst="rect">
              <a:avLst/>
            </a:prstGeom>
            <a:solidFill>
              <a:srgbClr val="FFCD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6" name="Rectangle 228"/>
            <p:cNvSpPr>
              <a:spLocks noChangeArrowheads="1"/>
            </p:cNvSpPr>
            <p:nvPr/>
          </p:nvSpPr>
          <p:spPr bwMode="auto">
            <a:xfrm>
              <a:off x="3259" y="2001"/>
              <a:ext cx="252" cy="24"/>
            </a:xfrm>
            <a:prstGeom prst="rect">
              <a:avLst/>
            </a:prstGeom>
            <a:solidFill>
              <a:srgbClr val="FFCE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7" name="Rectangle 229"/>
            <p:cNvSpPr>
              <a:spLocks noChangeArrowheads="1"/>
            </p:cNvSpPr>
            <p:nvPr/>
          </p:nvSpPr>
          <p:spPr bwMode="auto">
            <a:xfrm>
              <a:off x="3259" y="2025"/>
              <a:ext cx="252" cy="24"/>
            </a:xfrm>
            <a:prstGeom prst="rect">
              <a:avLst/>
            </a:prstGeom>
            <a:solidFill>
              <a:srgbClr val="FFCE2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8" name="Rectangle 230"/>
            <p:cNvSpPr>
              <a:spLocks noChangeArrowheads="1"/>
            </p:cNvSpPr>
            <p:nvPr/>
          </p:nvSpPr>
          <p:spPr bwMode="auto">
            <a:xfrm>
              <a:off x="3259" y="2049"/>
              <a:ext cx="252" cy="24"/>
            </a:xfrm>
            <a:prstGeom prst="rect">
              <a:avLst/>
            </a:prstGeom>
            <a:solidFill>
              <a:srgbClr val="FFCF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9" name="Rectangle 231"/>
            <p:cNvSpPr>
              <a:spLocks noChangeArrowheads="1"/>
            </p:cNvSpPr>
            <p:nvPr/>
          </p:nvSpPr>
          <p:spPr bwMode="auto">
            <a:xfrm>
              <a:off x="3259" y="2073"/>
              <a:ext cx="252" cy="24"/>
            </a:xfrm>
            <a:prstGeom prst="rect">
              <a:avLst/>
            </a:prstGeom>
            <a:solidFill>
              <a:srgbClr val="FFCF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0" name="Rectangle 232"/>
            <p:cNvSpPr>
              <a:spLocks noChangeArrowheads="1"/>
            </p:cNvSpPr>
            <p:nvPr/>
          </p:nvSpPr>
          <p:spPr bwMode="auto">
            <a:xfrm>
              <a:off x="3259" y="2097"/>
              <a:ext cx="252" cy="24"/>
            </a:xfrm>
            <a:prstGeom prst="rect">
              <a:avLst/>
            </a:prstGeom>
            <a:solidFill>
              <a:srgbClr val="FFCF2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1" name="Rectangle 233"/>
            <p:cNvSpPr>
              <a:spLocks noChangeArrowheads="1"/>
            </p:cNvSpPr>
            <p:nvPr/>
          </p:nvSpPr>
          <p:spPr bwMode="auto">
            <a:xfrm>
              <a:off x="3259" y="2121"/>
              <a:ext cx="252" cy="18"/>
            </a:xfrm>
            <a:prstGeom prst="rect">
              <a:avLst/>
            </a:prstGeom>
            <a:solidFill>
              <a:srgbClr val="FFD02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2" name="Rectangle 234"/>
            <p:cNvSpPr>
              <a:spLocks noChangeArrowheads="1"/>
            </p:cNvSpPr>
            <p:nvPr/>
          </p:nvSpPr>
          <p:spPr bwMode="auto">
            <a:xfrm>
              <a:off x="3259" y="2139"/>
              <a:ext cx="252" cy="24"/>
            </a:xfrm>
            <a:prstGeom prst="rect">
              <a:avLst/>
            </a:prstGeom>
            <a:solidFill>
              <a:srgbClr val="FFD0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3" name="Rectangle 235"/>
            <p:cNvSpPr>
              <a:spLocks noChangeArrowheads="1"/>
            </p:cNvSpPr>
            <p:nvPr/>
          </p:nvSpPr>
          <p:spPr bwMode="auto">
            <a:xfrm>
              <a:off x="3259" y="2163"/>
              <a:ext cx="252" cy="24"/>
            </a:xfrm>
            <a:prstGeom prst="rect">
              <a:avLst/>
            </a:prstGeom>
            <a:solidFill>
              <a:srgbClr val="FFD13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4" name="Rectangle 236"/>
            <p:cNvSpPr>
              <a:spLocks noChangeArrowheads="1"/>
            </p:cNvSpPr>
            <p:nvPr/>
          </p:nvSpPr>
          <p:spPr bwMode="auto">
            <a:xfrm>
              <a:off x="3259" y="2187"/>
              <a:ext cx="252" cy="24"/>
            </a:xfrm>
            <a:prstGeom prst="rect">
              <a:avLst/>
            </a:prstGeom>
            <a:solidFill>
              <a:srgbClr val="FFD1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5" name="Rectangle 237"/>
            <p:cNvSpPr>
              <a:spLocks noChangeArrowheads="1"/>
            </p:cNvSpPr>
            <p:nvPr/>
          </p:nvSpPr>
          <p:spPr bwMode="auto">
            <a:xfrm>
              <a:off x="3259" y="2211"/>
              <a:ext cx="252" cy="24"/>
            </a:xfrm>
            <a:prstGeom prst="rect">
              <a:avLst/>
            </a:prstGeom>
            <a:solidFill>
              <a:srgbClr val="FFD2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6" name="Rectangle 238"/>
            <p:cNvSpPr>
              <a:spLocks noChangeArrowheads="1"/>
            </p:cNvSpPr>
            <p:nvPr/>
          </p:nvSpPr>
          <p:spPr bwMode="auto">
            <a:xfrm>
              <a:off x="3259" y="2235"/>
              <a:ext cx="252" cy="24"/>
            </a:xfrm>
            <a:prstGeom prst="rect">
              <a:avLst/>
            </a:prstGeom>
            <a:solidFill>
              <a:srgbClr val="FFD2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7" name="Rectangle 239"/>
            <p:cNvSpPr>
              <a:spLocks noChangeArrowheads="1"/>
            </p:cNvSpPr>
            <p:nvPr/>
          </p:nvSpPr>
          <p:spPr bwMode="auto">
            <a:xfrm>
              <a:off x="3259" y="2259"/>
              <a:ext cx="252" cy="24"/>
            </a:xfrm>
            <a:prstGeom prst="rect">
              <a:avLst/>
            </a:prstGeom>
            <a:solidFill>
              <a:srgbClr val="FFD3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8" name="Rectangle 240"/>
            <p:cNvSpPr>
              <a:spLocks noChangeArrowheads="1"/>
            </p:cNvSpPr>
            <p:nvPr/>
          </p:nvSpPr>
          <p:spPr bwMode="auto">
            <a:xfrm>
              <a:off x="3259" y="2283"/>
              <a:ext cx="252" cy="18"/>
            </a:xfrm>
            <a:prstGeom prst="rect">
              <a:avLst/>
            </a:prstGeom>
            <a:solidFill>
              <a:srgbClr val="FFD3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9" name="Rectangle 241"/>
            <p:cNvSpPr>
              <a:spLocks noChangeArrowheads="1"/>
            </p:cNvSpPr>
            <p:nvPr/>
          </p:nvSpPr>
          <p:spPr bwMode="auto">
            <a:xfrm>
              <a:off x="3259" y="2301"/>
              <a:ext cx="252" cy="24"/>
            </a:xfrm>
            <a:prstGeom prst="rect">
              <a:avLst/>
            </a:prstGeom>
            <a:solidFill>
              <a:srgbClr val="FFD4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0" name="Rectangle 242"/>
            <p:cNvSpPr>
              <a:spLocks noChangeArrowheads="1"/>
            </p:cNvSpPr>
            <p:nvPr/>
          </p:nvSpPr>
          <p:spPr bwMode="auto">
            <a:xfrm>
              <a:off x="3259" y="2325"/>
              <a:ext cx="252" cy="24"/>
            </a:xfrm>
            <a:prstGeom prst="rect">
              <a:avLst/>
            </a:prstGeom>
            <a:solidFill>
              <a:srgbClr val="FFD44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1" name="Rectangle 243"/>
            <p:cNvSpPr>
              <a:spLocks noChangeArrowheads="1"/>
            </p:cNvSpPr>
            <p:nvPr/>
          </p:nvSpPr>
          <p:spPr bwMode="auto">
            <a:xfrm>
              <a:off x="3259" y="2349"/>
              <a:ext cx="252" cy="25"/>
            </a:xfrm>
            <a:prstGeom prst="rect">
              <a:avLst/>
            </a:prstGeom>
            <a:solidFill>
              <a:srgbClr val="FFD5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2" name="Rectangle 244"/>
            <p:cNvSpPr>
              <a:spLocks noChangeArrowheads="1"/>
            </p:cNvSpPr>
            <p:nvPr/>
          </p:nvSpPr>
          <p:spPr bwMode="auto">
            <a:xfrm>
              <a:off x="3259" y="2374"/>
              <a:ext cx="252" cy="24"/>
            </a:xfrm>
            <a:prstGeom prst="rect">
              <a:avLst/>
            </a:prstGeom>
            <a:solidFill>
              <a:srgbClr val="FFD6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3" name="Rectangle 245"/>
            <p:cNvSpPr>
              <a:spLocks noChangeArrowheads="1"/>
            </p:cNvSpPr>
            <p:nvPr/>
          </p:nvSpPr>
          <p:spPr bwMode="auto">
            <a:xfrm>
              <a:off x="3259" y="2398"/>
              <a:ext cx="252" cy="24"/>
            </a:xfrm>
            <a:prstGeom prst="rect">
              <a:avLst/>
            </a:prstGeom>
            <a:solidFill>
              <a:srgbClr val="FFD6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4" name="Rectangle 246"/>
            <p:cNvSpPr>
              <a:spLocks noChangeArrowheads="1"/>
            </p:cNvSpPr>
            <p:nvPr/>
          </p:nvSpPr>
          <p:spPr bwMode="auto">
            <a:xfrm>
              <a:off x="3259" y="2422"/>
              <a:ext cx="252" cy="24"/>
            </a:xfrm>
            <a:prstGeom prst="rect">
              <a:avLst/>
            </a:prstGeom>
            <a:solidFill>
              <a:srgbClr val="FFD7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5" name="Rectangle 247"/>
            <p:cNvSpPr>
              <a:spLocks noChangeArrowheads="1"/>
            </p:cNvSpPr>
            <p:nvPr/>
          </p:nvSpPr>
          <p:spPr bwMode="auto">
            <a:xfrm>
              <a:off x="3259" y="2446"/>
              <a:ext cx="252" cy="18"/>
            </a:xfrm>
            <a:prstGeom prst="rect">
              <a:avLst/>
            </a:prstGeom>
            <a:solidFill>
              <a:srgbClr val="FFD7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6" name="Rectangle 248"/>
            <p:cNvSpPr>
              <a:spLocks noChangeArrowheads="1"/>
            </p:cNvSpPr>
            <p:nvPr/>
          </p:nvSpPr>
          <p:spPr bwMode="auto">
            <a:xfrm>
              <a:off x="3259" y="2464"/>
              <a:ext cx="252" cy="24"/>
            </a:xfrm>
            <a:prstGeom prst="rect">
              <a:avLst/>
            </a:prstGeom>
            <a:solidFill>
              <a:srgbClr val="FFD8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7" name="Rectangle 249"/>
            <p:cNvSpPr>
              <a:spLocks noChangeArrowheads="1"/>
            </p:cNvSpPr>
            <p:nvPr/>
          </p:nvSpPr>
          <p:spPr bwMode="auto">
            <a:xfrm>
              <a:off x="3259" y="2488"/>
              <a:ext cx="252" cy="24"/>
            </a:xfrm>
            <a:prstGeom prst="rect">
              <a:avLst/>
            </a:prstGeom>
            <a:solidFill>
              <a:srgbClr val="FFD9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8" name="Rectangle 250"/>
            <p:cNvSpPr>
              <a:spLocks noChangeArrowheads="1"/>
            </p:cNvSpPr>
            <p:nvPr/>
          </p:nvSpPr>
          <p:spPr bwMode="auto">
            <a:xfrm>
              <a:off x="3259" y="2512"/>
              <a:ext cx="252" cy="24"/>
            </a:xfrm>
            <a:prstGeom prst="rect">
              <a:avLst/>
            </a:prstGeom>
            <a:solidFill>
              <a:srgbClr val="FFD9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99" name="Rectangle 251"/>
            <p:cNvSpPr>
              <a:spLocks noChangeArrowheads="1"/>
            </p:cNvSpPr>
            <p:nvPr/>
          </p:nvSpPr>
          <p:spPr bwMode="auto">
            <a:xfrm>
              <a:off x="3259" y="2536"/>
              <a:ext cx="252" cy="24"/>
            </a:xfrm>
            <a:prstGeom prst="rect">
              <a:avLst/>
            </a:prstGeom>
            <a:solidFill>
              <a:srgbClr val="FFDA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0" name="Rectangle 252"/>
            <p:cNvSpPr>
              <a:spLocks noChangeArrowheads="1"/>
            </p:cNvSpPr>
            <p:nvPr/>
          </p:nvSpPr>
          <p:spPr bwMode="auto">
            <a:xfrm>
              <a:off x="3259" y="2560"/>
              <a:ext cx="252" cy="24"/>
            </a:xfrm>
            <a:prstGeom prst="rect">
              <a:avLst/>
            </a:prstGeom>
            <a:solidFill>
              <a:srgbClr val="FFDB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1" name="Rectangle 253"/>
            <p:cNvSpPr>
              <a:spLocks noChangeArrowheads="1"/>
            </p:cNvSpPr>
            <p:nvPr/>
          </p:nvSpPr>
          <p:spPr bwMode="auto">
            <a:xfrm>
              <a:off x="3259" y="2584"/>
              <a:ext cx="252" cy="24"/>
            </a:xfrm>
            <a:prstGeom prst="rect">
              <a:avLst/>
            </a:prstGeom>
            <a:solidFill>
              <a:srgbClr val="FFDB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2" name="Rectangle 254"/>
            <p:cNvSpPr>
              <a:spLocks noChangeArrowheads="1"/>
            </p:cNvSpPr>
            <p:nvPr/>
          </p:nvSpPr>
          <p:spPr bwMode="auto">
            <a:xfrm>
              <a:off x="3259" y="2608"/>
              <a:ext cx="252" cy="24"/>
            </a:xfrm>
            <a:prstGeom prst="rect">
              <a:avLst/>
            </a:prstGeom>
            <a:solidFill>
              <a:srgbClr val="FFDC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3" name="Rectangle 255"/>
            <p:cNvSpPr>
              <a:spLocks noChangeArrowheads="1"/>
            </p:cNvSpPr>
            <p:nvPr/>
          </p:nvSpPr>
          <p:spPr bwMode="auto">
            <a:xfrm>
              <a:off x="3259" y="2632"/>
              <a:ext cx="252" cy="18"/>
            </a:xfrm>
            <a:prstGeom prst="rect">
              <a:avLst/>
            </a:prstGeom>
            <a:solidFill>
              <a:srgbClr val="FFDC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4" name="Rectangle 256"/>
            <p:cNvSpPr>
              <a:spLocks noChangeArrowheads="1"/>
            </p:cNvSpPr>
            <p:nvPr/>
          </p:nvSpPr>
          <p:spPr bwMode="auto">
            <a:xfrm>
              <a:off x="3259" y="2650"/>
              <a:ext cx="252" cy="24"/>
            </a:xfrm>
            <a:prstGeom prst="rect">
              <a:avLst/>
            </a:prstGeom>
            <a:solidFill>
              <a:srgbClr val="FFDD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5" name="Rectangle 257"/>
            <p:cNvSpPr>
              <a:spLocks noChangeArrowheads="1"/>
            </p:cNvSpPr>
            <p:nvPr/>
          </p:nvSpPr>
          <p:spPr bwMode="auto">
            <a:xfrm>
              <a:off x="3259" y="2674"/>
              <a:ext cx="252" cy="24"/>
            </a:xfrm>
            <a:prstGeom prst="rect">
              <a:avLst/>
            </a:prstGeom>
            <a:solidFill>
              <a:srgbClr val="FFDD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6" name="Rectangle 258"/>
            <p:cNvSpPr>
              <a:spLocks noChangeArrowheads="1"/>
            </p:cNvSpPr>
            <p:nvPr/>
          </p:nvSpPr>
          <p:spPr bwMode="auto">
            <a:xfrm>
              <a:off x="3259" y="2698"/>
              <a:ext cx="252" cy="24"/>
            </a:xfrm>
            <a:prstGeom prst="rect">
              <a:avLst/>
            </a:prstGeom>
            <a:solidFill>
              <a:srgbClr val="FFDE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7" name="Rectangle 259"/>
            <p:cNvSpPr>
              <a:spLocks noChangeArrowheads="1"/>
            </p:cNvSpPr>
            <p:nvPr/>
          </p:nvSpPr>
          <p:spPr bwMode="auto">
            <a:xfrm>
              <a:off x="3259" y="2722"/>
              <a:ext cx="252" cy="24"/>
            </a:xfrm>
            <a:prstGeom prst="rect">
              <a:avLst/>
            </a:prstGeom>
            <a:solidFill>
              <a:srgbClr val="FFDE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8" name="Rectangle 260"/>
            <p:cNvSpPr>
              <a:spLocks noChangeArrowheads="1"/>
            </p:cNvSpPr>
            <p:nvPr/>
          </p:nvSpPr>
          <p:spPr bwMode="auto">
            <a:xfrm>
              <a:off x="3259" y="2746"/>
              <a:ext cx="252" cy="24"/>
            </a:xfrm>
            <a:prstGeom prst="rect">
              <a:avLst/>
            </a:prstGeom>
            <a:solidFill>
              <a:srgbClr val="FFD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09" name="Rectangle 261"/>
            <p:cNvSpPr>
              <a:spLocks noChangeArrowheads="1"/>
            </p:cNvSpPr>
            <p:nvPr/>
          </p:nvSpPr>
          <p:spPr bwMode="auto">
            <a:xfrm>
              <a:off x="3259" y="2770"/>
              <a:ext cx="252" cy="24"/>
            </a:xfrm>
            <a:prstGeom prst="rect">
              <a:avLst/>
            </a:prstGeom>
            <a:solidFill>
              <a:srgbClr val="FFDF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0" name="Rectangle 262"/>
            <p:cNvSpPr>
              <a:spLocks noChangeArrowheads="1"/>
            </p:cNvSpPr>
            <p:nvPr/>
          </p:nvSpPr>
          <p:spPr bwMode="auto">
            <a:xfrm>
              <a:off x="3259" y="2794"/>
              <a:ext cx="252" cy="18"/>
            </a:xfrm>
            <a:prstGeom prst="rect">
              <a:avLst/>
            </a:prstGeom>
            <a:solidFill>
              <a:srgbClr val="FFE0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1" name="Rectangle 263"/>
            <p:cNvSpPr>
              <a:spLocks noChangeArrowheads="1"/>
            </p:cNvSpPr>
            <p:nvPr/>
          </p:nvSpPr>
          <p:spPr bwMode="auto">
            <a:xfrm>
              <a:off x="3259" y="2812"/>
              <a:ext cx="252" cy="24"/>
            </a:xfrm>
            <a:prstGeom prst="rect">
              <a:avLst/>
            </a:prstGeom>
            <a:solidFill>
              <a:srgbClr val="FFE0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2" name="Rectangle 264"/>
            <p:cNvSpPr>
              <a:spLocks noChangeArrowheads="1"/>
            </p:cNvSpPr>
            <p:nvPr/>
          </p:nvSpPr>
          <p:spPr bwMode="auto">
            <a:xfrm>
              <a:off x="3259" y="2836"/>
              <a:ext cx="252" cy="24"/>
            </a:xfrm>
            <a:prstGeom prst="rect">
              <a:avLst/>
            </a:prstGeom>
            <a:solidFill>
              <a:srgbClr val="FFE0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3" name="Rectangle 265"/>
            <p:cNvSpPr>
              <a:spLocks noChangeArrowheads="1"/>
            </p:cNvSpPr>
            <p:nvPr/>
          </p:nvSpPr>
          <p:spPr bwMode="auto">
            <a:xfrm>
              <a:off x="3259" y="2860"/>
              <a:ext cx="252" cy="24"/>
            </a:xfrm>
            <a:prstGeom prst="rect">
              <a:avLst/>
            </a:prstGeom>
            <a:solidFill>
              <a:srgbClr val="FFE1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4" name="Rectangle 266"/>
            <p:cNvSpPr>
              <a:spLocks noChangeArrowheads="1"/>
            </p:cNvSpPr>
            <p:nvPr/>
          </p:nvSpPr>
          <p:spPr bwMode="auto">
            <a:xfrm>
              <a:off x="3259" y="2884"/>
              <a:ext cx="252" cy="24"/>
            </a:xfrm>
            <a:prstGeom prst="rect">
              <a:avLst/>
            </a:prstGeom>
            <a:solidFill>
              <a:srgbClr val="FFE1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5" name="Rectangle 267"/>
            <p:cNvSpPr>
              <a:spLocks noChangeArrowheads="1"/>
            </p:cNvSpPr>
            <p:nvPr/>
          </p:nvSpPr>
          <p:spPr bwMode="auto">
            <a:xfrm>
              <a:off x="3259" y="2908"/>
              <a:ext cx="252" cy="24"/>
            </a:xfrm>
            <a:prstGeom prst="rect">
              <a:avLst/>
            </a:prstGeom>
            <a:solidFill>
              <a:srgbClr val="FFE1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6" name="Rectangle 268"/>
            <p:cNvSpPr>
              <a:spLocks noChangeArrowheads="1"/>
            </p:cNvSpPr>
            <p:nvPr/>
          </p:nvSpPr>
          <p:spPr bwMode="auto">
            <a:xfrm>
              <a:off x="3259" y="2932"/>
              <a:ext cx="252" cy="24"/>
            </a:xfrm>
            <a:prstGeom prst="rect">
              <a:avLst/>
            </a:prstGeom>
            <a:solidFill>
              <a:srgbClr val="FFE2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7" name="Rectangle 269"/>
            <p:cNvSpPr>
              <a:spLocks noChangeArrowheads="1"/>
            </p:cNvSpPr>
            <p:nvPr/>
          </p:nvSpPr>
          <p:spPr bwMode="auto">
            <a:xfrm>
              <a:off x="3259" y="2956"/>
              <a:ext cx="252" cy="18"/>
            </a:xfrm>
            <a:prstGeom prst="rect">
              <a:avLst/>
            </a:prstGeom>
            <a:solidFill>
              <a:srgbClr val="FFE2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8" name="Rectangle 270"/>
            <p:cNvSpPr>
              <a:spLocks noChangeArrowheads="1"/>
            </p:cNvSpPr>
            <p:nvPr/>
          </p:nvSpPr>
          <p:spPr bwMode="auto">
            <a:xfrm>
              <a:off x="3259" y="2974"/>
              <a:ext cx="252" cy="24"/>
            </a:xfrm>
            <a:prstGeom prst="rect">
              <a:avLst/>
            </a:prstGeom>
            <a:solidFill>
              <a:srgbClr val="FFE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19" name="Rectangle 271"/>
            <p:cNvSpPr>
              <a:spLocks noChangeArrowheads="1"/>
            </p:cNvSpPr>
            <p:nvPr/>
          </p:nvSpPr>
          <p:spPr bwMode="auto">
            <a:xfrm>
              <a:off x="3259" y="2998"/>
              <a:ext cx="252" cy="24"/>
            </a:xfrm>
            <a:prstGeom prst="rect">
              <a:avLst/>
            </a:prstGeom>
            <a:solidFill>
              <a:srgbClr val="FFE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0" name="Rectangle 272"/>
            <p:cNvSpPr>
              <a:spLocks noChangeArrowheads="1"/>
            </p:cNvSpPr>
            <p:nvPr/>
          </p:nvSpPr>
          <p:spPr bwMode="auto">
            <a:xfrm>
              <a:off x="3259" y="3022"/>
              <a:ext cx="252" cy="24"/>
            </a:xfrm>
            <a:prstGeom prst="rect">
              <a:avLst/>
            </a:prstGeom>
            <a:solidFill>
              <a:srgbClr val="FFE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1" name="Rectangle 273"/>
            <p:cNvSpPr>
              <a:spLocks noChangeArrowheads="1"/>
            </p:cNvSpPr>
            <p:nvPr/>
          </p:nvSpPr>
          <p:spPr bwMode="auto">
            <a:xfrm>
              <a:off x="3259" y="3046"/>
              <a:ext cx="252" cy="24"/>
            </a:xfrm>
            <a:prstGeom prst="rect">
              <a:avLst/>
            </a:prstGeom>
            <a:solidFill>
              <a:srgbClr val="FFE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2" name="Rectangle 274"/>
            <p:cNvSpPr>
              <a:spLocks noChangeArrowheads="1"/>
            </p:cNvSpPr>
            <p:nvPr/>
          </p:nvSpPr>
          <p:spPr bwMode="auto">
            <a:xfrm>
              <a:off x="3259" y="3070"/>
              <a:ext cx="252" cy="24"/>
            </a:xfrm>
            <a:prstGeom prst="rect">
              <a:avLst/>
            </a:prstGeom>
            <a:solidFill>
              <a:srgbClr val="FFE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3" name="Rectangle 275"/>
            <p:cNvSpPr>
              <a:spLocks noChangeArrowheads="1"/>
            </p:cNvSpPr>
            <p:nvPr/>
          </p:nvSpPr>
          <p:spPr bwMode="auto">
            <a:xfrm>
              <a:off x="3259" y="3094"/>
              <a:ext cx="252" cy="24"/>
            </a:xfrm>
            <a:prstGeom prst="rect">
              <a:avLst/>
            </a:prstGeom>
            <a:solidFill>
              <a:srgbClr val="FFE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4" name="Rectangle 276"/>
            <p:cNvSpPr>
              <a:spLocks noChangeArrowheads="1"/>
            </p:cNvSpPr>
            <p:nvPr/>
          </p:nvSpPr>
          <p:spPr bwMode="auto">
            <a:xfrm>
              <a:off x="3259" y="3118"/>
              <a:ext cx="252" cy="18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5" name="Rectangle 277"/>
            <p:cNvSpPr>
              <a:spLocks noChangeArrowheads="1"/>
            </p:cNvSpPr>
            <p:nvPr/>
          </p:nvSpPr>
          <p:spPr bwMode="auto">
            <a:xfrm>
              <a:off x="3259" y="3136"/>
              <a:ext cx="252" cy="24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6" name="Rectangle 278"/>
            <p:cNvSpPr>
              <a:spLocks noChangeArrowheads="1"/>
            </p:cNvSpPr>
            <p:nvPr/>
          </p:nvSpPr>
          <p:spPr bwMode="auto">
            <a:xfrm>
              <a:off x="3259" y="3160"/>
              <a:ext cx="252" cy="24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27" name="Rectangle 279"/>
            <p:cNvSpPr>
              <a:spLocks noChangeArrowheads="1"/>
            </p:cNvSpPr>
            <p:nvPr/>
          </p:nvSpPr>
          <p:spPr bwMode="auto">
            <a:xfrm>
              <a:off x="3259" y="3184"/>
              <a:ext cx="252" cy="24"/>
            </a:xfrm>
            <a:prstGeom prst="rect">
              <a:avLst/>
            </a:prstGeom>
            <a:solidFill>
              <a:srgbClr val="FFE3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728" name="Rectangle 280"/>
          <p:cNvSpPr>
            <a:spLocks noChangeArrowheads="1"/>
          </p:cNvSpPr>
          <p:nvPr/>
        </p:nvSpPr>
        <p:spPr bwMode="auto">
          <a:xfrm>
            <a:off x="5391150" y="2573338"/>
            <a:ext cx="487363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729" name="Group 281"/>
          <p:cNvGrpSpPr>
            <a:grpSpLocks/>
          </p:cNvGrpSpPr>
          <p:nvPr/>
        </p:nvGrpSpPr>
        <p:grpSpPr bwMode="auto">
          <a:xfrm>
            <a:off x="5878513" y="2268538"/>
            <a:ext cx="487362" cy="2659062"/>
            <a:chOff x="3511" y="1533"/>
            <a:chExt cx="252" cy="1675"/>
          </a:xfrm>
        </p:grpSpPr>
        <p:sp>
          <p:nvSpPr>
            <p:cNvPr id="104730" name="Rectangle 282"/>
            <p:cNvSpPr>
              <a:spLocks noChangeArrowheads="1"/>
            </p:cNvSpPr>
            <p:nvPr/>
          </p:nvSpPr>
          <p:spPr bwMode="auto">
            <a:xfrm>
              <a:off x="3511" y="1533"/>
              <a:ext cx="252" cy="54"/>
            </a:xfrm>
            <a:prstGeom prst="rect">
              <a:avLst/>
            </a:prstGeom>
            <a:solidFill>
              <a:srgbClr val="00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1" name="Rectangle 283"/>
            <p:cNvSpPr>
              <a:spLocks noChangeArrowheads="1"/>
            </p:cNvSpPr>
            <p:nvPr/>
          </p:nvSpPr>
          <p:spPr bwMode="auto">
            <a:xfrm>
              <a:off x="3511" y="1587"/>
              <a:ext cx="252" cy="48"/>
            </a:xfrm>
            <a:prstGeom prst="rect">
              <a:avLst/>
            </a:prstGeom>
            <a:solidFill>
              <a:srgbClr val="00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2" name="Rectangle 284"/>
            <p:cNvSpPr>
              <a:spLocks noChangeArrowheads="1"/>
            </p:cNvSpPr>
            <p:nvPr/>
          </p:nvSpPr>
          <p:spPr bwMode="auto">
            <a:xfrm>
              <a:off x="3511" y="1635"/>
              <a:ext cx="252" cy="54"/>
            </a:xfrm>
            <a:prstGeom prst="rect">
              <a:avLst/>
            </a:prstGeom>
            <a:solidFill>
              <a:srgbClr val="00C3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3" name="Rectangle 285"/>
            <p:cNvSpPr>
              <a:spLocks noChangeArrowheads="1"/>
            </p:cNvSpPr>
            <p:nvPr/>
          </p:nvSpPr>
          <p:spPr bwMode="auto">
            <a:xfrm>
              <a:off x="3511" y="1689"/>
              <a:ext cx="252" cy="54"/>
            </a:xfrm>
            <a:prstGeom prst="rect">
              <a:avLst/>
            </a:prstGeom>
            <a:solidFill>
              <a:srgbClr val="00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4" name="Rectangle 286"/>
            <p:cNvSpPr>
              <a:spLocks noChangeArrowheads="1"/>
            </p:cNvSpPr>
            <p:nvPr/>
          </p:nvSpPr>
          <p:spPr bwMode="auto">
            <a:xfrm>
              <a:off x="3511" y="1743"/>
              <a:ext cx="252" cy="54"/>
            </a:xfrm>
            <a:prstGeom prst="rect">
              <a:avLst/>
            </a:prstGeom>
            <a:solidFill>
              <a:srgbClr val="00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5" name="Rectangle 287"/>
            <p:cNvSpPr>
              <a:spLocks noChangeArrowheads="1"/>
            </p:cNvSpPr>
            <p:nvPr/>
          </p:nvSpPr>
          <p:spPr bwMode="auto">
            <a:xfrm>
              <a:off x="3511" y="1797"/>
              <a:ext cx="252" cy="48"/>
            </a:xfrm>
            <a:prstGeom prst="rect">
              <a:avLst/>
            </a:prstGeom>
            <a:solidFill>
              <a:srgbClr val="00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6" name="Rectangle 288"/>
            <p:cNvSpPr>
              <a:spLocks noChangeArrowheads="1"/>
            </p:cNvSpPr>
            <p:nvPr/>
          </p:nvSpPr>
          <p:spPr bwMode="auto">
            <a:xfrm>
              <a:off x="3511" y="1845"/>
              <a:ext cx="252" cy="54"/>
            </a:xfrm>
            <a:prstGeom prst="rect">
              <a:avLst/>
            </a:prstGeom>
            <a:solidFill>
              <a:srgbClr val="00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7" name="Rectangle 289"/>
            <p:cNvSpPr>
              <a:spLocks noChangeArrowheads="1"/>
            </p:cNvSpPr>
            <p:nvPr/>
          </p:nvSpPr>
          <p:spPr bwMode="auto">
            <a:xfrm>
              <a:off x="3511" y="1899"/>
              <a:ext cx="252" cy="54"/>
            </a:xfrm>
            <a:prstGeom prst="rect">
              <a:avLst/>
            </a:prstGeom>
            <a:solidFill>
              <a:srgbClr val="00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8" name="Rectangle 290"/>
            <p:cNvSpPr>
              <a:spLocks noChangeArrowheads="1"/>
            </p:cNvSpPr>
            <p:nvPr/>
          </p:nvSpPr>
          <p:spPr bwMode="auto">
            <a:xfrm>
              <a:off x="3511" y="1953"/>
              <a:ext cx="252" cy="48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39" name="Rectangle 291"/>
            <p:cNvSpPr>
              <a:spLocks noChangeArrowheads="1"/>
            </p:cNvSpPr>
            <p:nvPr/>
          </p:nvSpPr>
          <p:spPr bwMode="auto">
            <a:xfrm>
              <a:off x="3511" y="2001"/>
              <a:ext cx="252" cy="54"/>
            </a:xfrm>
            <a:prstGeom prst="rect">
              <a:avLst/>
            </a:prstGeom>
            <a:solidFill>
              <a:srgbClr val="00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0" name="Rectangle 292"/>
            <p:cNvSpPr>
              <a:spLocks noChangeArrowheads="1"/>
            </p:cNvSpPr>
            <p:nvPr/>
          </p:nvSpPr>
          <p:spPr bwMode="auto">
            <a:xfrm>
              <a:off x="3511" y="2055"/>
              <a:ext cx="252" cy="54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1" name="Rectangle 293"/>
            <p:cNvSpPr>
              <a:spLocks noChangeArrowheads="1"/>
            </p:cNvSpPr>
            <p:nvPr/>
          </p:nvSpPr>
          <p:spPr bwMode="auto">
            <a:xfrm>
              <a:off x="3511" y="2109"/>
              <a:ext cx="252" cy="54"/>
            </a:xfrm>
            <a:prstGeom prst="rect">
              <a:avLst/>
            </a:prstGeom>
            <a:solidFill>
              <a:srgbClr val="00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2" name="Rectangle 294"/>
            <p:cNvSpPr>
              <a:spLocks noChangeArrowheads="1"/>
            </p:cNvSpPr>
            <p:nvPr/>
          </p:nvSpPr>
          <p:spPr bwMode="auto">
            <a:xfrm>
              <a:off x="3511" y="2163"/>
              <a:ext cx="252" cy="48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3" name="Rectangle 295"/>
            <p:cNvSpPr>
              <a:spLocks noChangeArrowheads="1"/>
            </p:cNvSpPr>
            <p:nvPr/>
          </p:nvSpPr>
          <p:spPr bwMode="auto">
            <a:xfrm>
              <a:off x="3511" y="2211"/>
              <a:ext cx="252" cy="54"/>
            </a:xfrm>
            <a:prstGeom prst="rect">
              <a:avLst/>
            </a:prstGeom>
            <a:solidFill>
              <a:srgbClr val="00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4" name="Rectangle 296"/>
            <p:cNvSpPr>
              <a:spLocks noChangeArrowheads="1"/>
            </p:cNvSpPr>
            <p:nvPr/>
          </p:nvSpPr>
          <p:spPr bwMode="auto">
            <a:xfrm>
              <a:off x="3511" y="2265"/>
              <a:ext cx="252" cy="54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5" name="Rectangle 297"/>
            <p:cNvSpPr>
              <a:spLocks noChangeArrowheads="1"/>
            </p:cNvSpPr>
            <p:nvPr/>
          </p:nvSpPr>
          <p:spPr bwMode="auto">
            <a:xfrm>
              <a:off x="3511" y="2319"/>
              <a:ext cx="252" cy="49"/>
            </a:xfrm>
            <a:prstGeom prst="rect">
              <a:avLst/>
            </a:prstGeom>
            <a:solidFill>
              <a:srgbClr val="0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6" name="Rectangle 298"/>
            <p:cNvSpPr>
              <a:spLocks noChangeArrowheads="1"/>
            </p:cNvSpPr>
            <p:nvPr/>
          </p:nvSpPr>
          <p:spPr bwMode="auto">
            <a:xfrm>
              <a:off x="3511" y="2368"/>
              <a:ext cx="252" cy="54"/>
            </a:xfrm>
            <a:prstGeom prst="rect">
              <a:avLst/>
            </a:prstGeom>
            <a:solidFill>
              <a:srgbClr val="00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7" name="Rectangle 299"/>
            <p:cNvSpPr>
              <a:spLocks noChangeArrowheads="1"/>
            </p:cNvSpPr>
            <p:nvPr/>
          </p:nvSpPr>
          <p:spPr bwMode="auto">
            <a:xfrm>
              <a:off x="3511" y="2422"/>
              <a:ext cx="252" cy="54"/>
            </a:xfrm>
            <a:prstGeom prst="rect">
              <a:avLst/>
            </a:prstGeom>
            <a:solidFill>
              <a:srgbClr val="00E7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8" name="Rectangle 300"/>
            <p:cNvSpPr>
              <a:spLocks noChangeArrowheads="1"/>
            </p:cNvSpPr>
            <p:nvPr/>
          </p:nvSpPr>
          <p:spPr bwMode="auto">
            <a:xfrm>
              <a:off x="3511" y="2476"/>
              <a:ext cx="252" cy="54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49" name="Rectangle 301"/>
            <p:cNvSpPr>
              <a:spLocks noChangeArrowheads="1"/>
            </p:cNvSpPr>
            <p:nvPr/>
          </p:nvSpPr>
          <p:spPr bwMode="auto">
            <a:xfrm>
              <a:off x="3511" y="2530"/>
              <a:ext cx="252" cy="48"/>
            </a:xfrm>
            <a:prstGeom prst="rect">
              <a:avLst/>
            </a:prstGeom>
            <a:solidFill>
              <a:srgbClr val="00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0" name="Rectangle 302"/>
            <p:cNvSpPr>
              <a:spLocks noChangeArrowheads="1"/>
            </p:cNvSpPr>
            <p:nvPr/>
          </p:nvSpPr>
          <p:spPr bwMode="auto">
            <a:xfrm>
              <a:off x="3511" y="2578"/>
              <a:ext cx="252" cy="54"/>
            </a:xfrm>
            <a:prstGeom prst="rect">
              <a:avLst/>
            </a:prstGeom>
            <a:solidFill>
              <a:srgbClr val="00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1" name="Rectangle 303"/>
            <p:cNvSpPr>
              <a:spLocks noChangeArrowheads="1"/>
            </p:cNvSpPr>
            <p:nvPr/>
          </p:nvSpPr>
          <p:spPr bwMode="auto">
            <a:xfrm>
              <a:off x="3511" y="2632"/>
              <a:ext cx="252" cy="54"/>
            </a:xfrm>
            <a:prstGeom prst="rect">
              <a:avLst/>
            </a:prstGeom>
            <a:solidFill>
              <a:srgbClr val="00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2" name="Rectangle 304"/>
            <p:cNvSpPr>
              <a:spLocks noChangeArrowheads="1"/>
            </p:cNvSpPr>
            <p:nvPr/>
          </p:nvSpPr>
          <p:spPr bwMode="auto">
            <a:xfrm>
              <a:off x="3511" y="2686"/>
              <a:ext cx="252" cy="54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3" name="Rectangle 305"/>
            <p:cNvSpPr>
              <a:spLocks noChangeArrowheads="1"/>
            </p:cNvSpPr>
            <p:nvPr/>
          </p:nvSpPr>
          <p:spPr bwMode="auto">
            <a:xfrm>
              <a:off x="3511" y="2740"/>
              <a:ext cx="252" cy="48"/>
            </a:xfrm>
            <a:prstGeom prst="rect">
              <a:avLst/>
            </a:prstGeom>
            <a:solidFill>
              <a:srgbClr val="00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4" name="Rectangle 306"/>
            <p:cNvSpPr>
              <a:spLocks noChangeArrowheads="1"/>
            </p:cNvSpPr>
            <p:nvPr/>
          </p:nvSpPr>
          <p:spPr bwMode="auto">
            <a:xfrm>
              <a:off x="3511" y="2788"/>
              <a:ext cx="252" cy="54"/>
            </a:xfrm>
            <a:prstGeom prst="rect">
              <a:avLst/>
            </a:prstGeom>
            <a:solidFill>
              <a:srgbClr val="00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5" name="Rectangle 307"/>
            <p:cNvSpPr>
              <a:spLocks noChangeArrowheads="1"/>
            </p:cNvSpPr>
            <p:nvPr/>
          </p:nvSpPr>
          <p:spPr bwMode="auto">
            <a:xfrm>
              <a:off x="3511" y="2842"/>
              <a:ext cx="252" cy="54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6" name="Rectangle 308"/>
            <p:cNvSpPr>
              <a:spLocks noChangeArrowheads="1"/>
            </p:cNvSpPr>
            <p:nvPr/>
          </p:nvSpPr>
          <p:spPr bwMode="auto">
            <a:xfrm>
              <a:off x="3511" y="2896"/>
              <a:ext cx="252" cy="48"/>
            </a:xfrm>
            <a:prstGeom prst="rect">
              <a:avLst/>
            </a:prstGeom>
            <a:solidFill>
              <a:srgbClr val="00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7" name="Rectangle 309"/>
            <p:cNvSpPr>
              <a:spLocks noChangeArrowheads="1"/>
            </p:cNvSpPr>
            <p:nvPr/>
          </p:nvSpPr>
          <p:spPr bwMode="auto">
            <a:xfrm>
              <a:off x="3511" y="2944"/>
              <a:ext cx="252" cy="54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8" name="Rectangle 310"/>
            <p:cNvSpPr>
              <a:spLocks noChangeArrowheads="1"/>
            </p:cNvSpPr>
            <p:nvPr/>
          </p:nvSpPr>
          <p:spPr bwMode="auto">
            <a:xfrm>
              <a:off x="3511" y="2998"/>
              <a:ext cx="252" cy="54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59" name="Rectangle 311"/>
            <p:cNvSpPr>
              <a:spLocks noChangeArrowheads="1"/>
            </p:cNvSpPr>
            <p:nvPr/>
          </p:nvSpPr>
          <p:spPr bwMode="auto">
            <a:xfrm>
              <a:off x="3511" y="3052"/>
              <a:ext cx="252" cy="54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60" name="Rectangle 312"/>
            <p:cNvSpPr>
              <a:spLocks noChangeArrowheads="1"/>
            </p:cNvSpPr>
            <p:nvPr/>
          </p:nvSpPr>
          <p:spPr bwMode="auto">
            <a:xfrm>
              <a:off x="3511" y="3106"/>
              <a:ext cx="252" cy="48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61" name="Rectangle 313"/>
            <p:cNvSpPr>
              <a:spLocks noChangeArrowheads="1"/>
            </p:cNvSpPr>
            <p:nvPr/>
          </p:nvSpPr>
          <p:spPr bwMode="auto">
            <a:xfrm>
              <a:off x="3511" y="3154"/>
              <a:ext cx="252" cy="54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762" name="Rectangle 314"/>
          <p:cNvSpPr>
            <a:spLocks noChangeArrowheads="1"/>
          </p:cNvSpPr>
          <p:nvPr/>
        </p:nvSpPr>
        <p:spPr bwMode="auto">
          <a:xfrm>
            <a:off x="5878513" y="2268538"/>
            <a:ext cx="48736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763" name="Group 315"/>
          <p:cNvGrpSpPr>
            <a:grpSpLocks/>
          </p:cNvGrpSpPr>
          <p:nvPr/>
        </p:nvGrpSpPr>
        <p:grpSpPr bwMode="auto">
          <a:xfrm>
            <a:off x="6365875" y="2354263"/>
            <a:ext cx="488950" cy="2573337"/>
            <a:chOff x="3763" y="1587"/>
            <a:chExt cx="252" cy="1621"/>
          </a:xfrm>
        </p:grpSpPr>
        <p:sp>
          <p:nvSpPr>
            <p:cNvPr id="104764" name="Rectangle 316"/>
            <p:cNvSpPr>
              <a:spLocks noChangeArrowheads="1"/>
            </p:cNvSpPr>
            <p:nvPr/>
          </p:nvSpPr>
          <p:spPr bwMode="auto">
            <a:xfrm>
              <a:off x="3763" y="1587"/>
              <a:ext cx="252" cy="66"/>
            </a:xfrm>
            <a:prstGeom prst="rect">
              <a:avLst/>
            </a:prstGeom>
            <a:solidFill>
              <a:srgbClr val="D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65" name="Rectangle 317"/>
            <p:cNvSpPr>
              <a:spLocks noChangeArrowheads="1"/>
            </p:cNvSpPr>
            <p:nvPr/>
          </p:nvSpPr>
          <p:spPr bwMode="auto">
            <a:xfrm>
              <a:off x="3763" y="1653"/>
              <a:ext cx="252" cy="66"/>
            </a:xfrm>
            <a:prstGeom prst="rect">
              <a:avLst/>
            </a:prstGeom>
            <a:solidFill>
              <a:srgbClr val="D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66" name="Rectangle 318"/>
            <p:cNvSpPr>
              <a:spLocks noChangeArrowheads="1"/>
            </p:cNvSpPr>
            <p:nvPr/>
          </p:nvSpPr>
          <p:spPr bwMode="auto">
            <a:xfrm>
              <a:off x="3763" y="1719"/>
              <a:ext cx="252" cy="72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67" name="Rectangle 319"/>
            <p:cNvSpPr>
              <a:spLocks noChangeArrowheads="1"/>
            </p:cNvSpPr>
            <p:nvPr/>
          </p:nvSpPr>
          <p:spPr bwMode="auto">
            <a:xfrm>
              <a:off x="3763" y="1791"/>
              <a:ext cx="252" cy="66"/>
            </a:xfrm>
            <a:prstGeom prst="rect">
              <a:avLst/>
            </a:prstGeom>
            <a:solidFill>
              <a:srgbClr val="D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68" name="Rectangle 320"/>
            <p:cNvSpPr>
              <a:spLocks noChangeArrowheads="1"/>
            </p:cNvSpPr>
            <p:nvPr/>
          </p:nvSpPr>
          <p:spPr bwMode="auto">
            <a:xfrm>
              <a:off x="3763" y="1857"/>
              <a:ext cx="252" cy="66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69" name="Rectangle 321"/>
            <p:cNvSpPr>
              <a:spLocks noChangeArrowheads="1"/>
            </p:cNvSpPr>
            <p:nvPr/>
          </p:nvSpPr>
          <p:spPr bwMode="auto">
            <a:xfrm>
              <a:off x="3763" y="1923"/>
              <a:ext cx="252" cy="66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0" name="Rectangle 322"/>
            <p:cNvSpPr>
              <a:spLocks noChangeArrowheads="1"/>
            </p:cNvSpPr>
            <p:nvPr/>
          </p:nvSpPr>
          <p:spPr bwMode="auto">
            <a:xfrm>
              <a:off x="3763" y="1989"/>
              <a:ext cx="252" cy="72"/>
            </a:xfrm>
            <a:prstGeom prst="rect">
              <a:avLst/>
            </a:prstGeom>
            <a:solidFill>
              <a:srgbClr val="E2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1" name="Rectangle 323"/>
            <p:cNvSpPr>
              <a:spLocks noChangeArrowheads="1"/>
            </p:cNvSpPr>
            <p:nvPr/>
          </p:nvSpPr>
          <p:spPr bwMode="auto">
            <a:xfrm>
              <a:off x="3763" y="2061"/>
              <a:ext cx="252" cy="66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2" name="Rectangle 324"/>
            <p:cNvSpPr>
              <a:spLocks noChangeArrowheads="1"/>
            </p:cNvSpPr>
            <p:nvPr/>
          </p:nvSpPr>
          <p:spPr bwMode="auto">
            <a:xfrm>
              <a:off x="3763" y="2127"/>
              <a:ext cx="252" cy="66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3" name="Rectangle 325"/>
            <p:cNvSpPr>
              <a:spLocks noChangeArrowheads="1"/>
            </p:cNvSpPr>
            <p:nvPr/>
          </p:nvSpPr>
          <p:spPr bwMode="auto">
            <a:xfrm>
              <a:off x="3763" y="2193"/>
              <a:ext cx="252" cy="66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4" name="Rectangle 326"/>
            <p:cNvSpPr>
              <a:spLocks noChangeArrowheads="1"/>
            </p:cNvSpPr>
            <p:nvPr/>
          </p:nvSpPr>
          <p:spPr bwMode="auto">
            <a:xfrm>
              <a:off x="3763" y="2259"/>
              <a:ext cx="252" cy="72"/>
            </a:xfrm>
            <a:prstGeom prst="rect">
              <a:avLst/>
            </a:prstGeom>
            <a:solidFill>
              <a:srgbClr val="E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5" name="Rectangle 327"/>
            <p:cNvSpPr>
              <a:spLocks noChangeArrowheads="1"/>
            </p:cNvSpPr>
            <p:nvPr/>
          </p:nvSpPr>
          <p:spPr bwMode="auto">
            <a:xfrm>
              <a:off x="3763" y="2331"/>
              <a:ext cx="252" cy="67"/>
            </a:xfrm>
            <a:prstGeom prst="rect">
              <a:avLst/>
            </a:prstGeom>
            <a:solidFill>
              <a:srgbClr val="E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6" name="Rectangle 328"/>
            <p:cNvSpPr>
              <a:spLocks noChangeArrowheads="1"/>
            </p:cNvSpPr>
            <p:nvPr/>
          </p:nvSpPr>
          <p:spPr bwMode="auto">
            <a:xfrm>
              <a:off x="3763" y="2398"/>
              <a:ext cx="252" cy="66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7" name="Rectangle 329"/>
            <p:cNvSpPr>
              <a:spLocks noChangeArrowheads="1"/>
            </p:cNvSpPr>
            <p:nvPr/>
          </p:nvSpPr>
          <p:spPr bwMode="auto">
            <a:xfrm>
              <a:off x="3763" y="2464"/>
              <a:ext cx="252" cy="66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8" name="Rectangle 330"/>
            <p:cNvSpPr>
              <a:spLocks noChangeArrowheads="1"/>
            </p:cNvSpPr>
            <p:nvPr/>
          </p:nvSpPr>
          <p:spPr bwMode="auto">
            <a:xfrm>
              <a:off x="3763" y="2530"/>
              <a:ext cx="252" cy="72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9" name="Rectangle 331"/>
            <p:cNvSpPr>
              <a:spLocks noChangeArrowheads="1"/>
            </p:cNvSpPr>
            <p:nvPr/>
          </p:nvSpPr>
          <p:spPr bwMode="auto">
            <a:xfrm>
              <a:off x="3763" y="2602"/>
              <a:ext cx="252" cy="66"/>
            </a:xfrm>
            <a:prstGeom prst="rect">
              <a:avLst/>
            </a:prstGeom>
            <a:solidFill>
              <a:srgbClr val="F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0" name="Rectangle 332"/>
            <p:cNvSpPr>
              <a:spLocks noChangeArrowheads="1"/>
            </p:cNvSpPr>
            <p:nvPr/>
          </p:nvSpPr>
          <p:spPr bwMode="auto">
            <a:xfrm>
              <a:off x="3763" y="2668"/>
              <a:ext cx="252" cy="66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1" name="Rectangle 333"/>
            <p:cNvSpPr>
              <a:spLocks noChangeArrowheads="1"/>
            </p:cNvSpPr>
            <p:nvPr/>
          </p:nvSpPr>
          <p:spPr bwMode="auto">
            <a:xfrm>
              <a:off x="3763" y="2734"/>
              <a:ext cx="252" cy="66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2" name="Rectangle 334"/>
            <p:cNvSpPr>
              <a:spLocks noChangeArrowheads="1"/>
            </p:cNvSpPr>
            <p:nvPr/>
          </p:nvSpPr>
          <p:spPr bwMode="auto">
            <a:xfrm>
              <a:off x="3763" y="2800"/>
              <a:ext cx="252" cy="72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3" name="Rectangle 335"/>
            <p:cNvSpPr>
              <a:spLocks noChangeArrowheads="1"/>
            </p:cNvSpPr>
            <p:nvPr/>
          </p:nvSpPr>
          <p:spPr bwMode="auto">
            <a:xfrm>
              <a:off x="3763" y="2872"/>
              <a:ext cx="252" cy="66"/>
            </a:xfrm>
            <a:prstGeom prst="rect">
              <a:avLst/>
            </a:prstGeom>
            <a:solidFill>
              <a:srgbClr val="F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4" name="Rectangle 336"/>
            <p:cNvSpPr>
              <a:spLocks noChangeArrowheads="1"/>
            </p:cNvSpPr>
            <p:nvPr/>
          </p:nvSpPr>
          <p:spPr bwMode="auto">
            <a:xfrm>
              <a:off x="3763" y="2938"/>
              <a:ext cx="252" cy="66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5" name="Rectangle 337"/>
            <p:cNvSpPr>
              <a:spLocks noChangeArrowheads="1"/>
            </p:cNvSpPr>
            <p:nvPr/>
          </p:nvSpPr>
          <p:spPr bwMode="auto">
            <a:xfrm>
              <a:off x="3763" y="3004"/>
              <a:ext cx="252" cy="66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6" name="Rectangle 338"/>
            <p:cNvSpPr>
              <a:spLocks noChangeArrowheads="1"/>
            </p:cNvSpPr>
            <p:nvPr/>
          </p:nvSpPr>
          <p:spPr bwMode="auto">
            <a:xfrm>
              <a:off x="3763" y="3070"/>
              <a:ext cx="252" cy="72"/>
            </a:xfrm>
            <a:prstGeom prst="rect">
              <a:avLst/>
            </a:prstGeom>
            <a:solidFill>
              <a:srgbClr val="F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7" name="Rectangle 339"/>
            <p:cNvSpPr>
              <a:spLocks noChangeArrowheads="1"/>
            </p:cNvSpPr>
            <p:nvPr/>
          </p:nvSpPr>
          <p:spPr bwMode="auto">
            <a:xfrm>
              <a:off x="3763" y="3142"/>
              <a:ext cx="252" cy="66"/>
            </a:xfrm>
            <a:prstGeom prst="rect">
              <a:avLst/>
            </a:prstGeom>
            <a:solidFill>
              <a:srgbClr val="F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788" name="Rectangle 340"/>
          <p:cNvSpPr>
            <a:spLocks noChangeArrowheads="1"/>
          </p:cNvSpPr>
          <p:nvPr/>
        </p:nvSpPr>
        <p:spPr bwMode="auto">
          <a:xfrm>
            <a:off x="6365875" y="2354263"/>
            <a:ext cx="48895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789" name="Group 341"/>
          <p:cNvGrpSpPr>
            <a:grpSpLocks/>
          </p:cNvGrpSpPr>
          <p:nvPr/>
        </p:nvGrpSpPr>
        <p:grpSpPr bwMode="auto">
          <a:xfrm>
            <a:off x="6854825" y="2173288"/>
            <a:ext cx="487363" cy="2754312"/>
            <a:chOff x="4015" y="1473"/>
            <a:chExt cx="252" cy="1735"/>
          </a:xfrm>
        </p:grpSpPr>
        <p:sp>
          <p:nvSpPr>
            <p:cNvPr id="104790" name="Rectangle 342"/>
            <p:cNvSpPr>
              <a:spLocks noChangeArrowheads="1"/>
            </p:cNvSpPr>
            <p:nvPr/>
          </p:nvSpPr>
          <p:spPr bwMode="auto">
            <a:xfrm>
              <a:off x="4015" y="1473"/>
              <a:ext cx="252" cy="54"/>
            </a:xfrm>
            <a:prstGeom prst="rect">
              <a:avLst/>
            </a:prstGeom>
            <a:solidFill>
              <a:srgbClr val="9B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1" name="Rectangle 343"/>
            <p:cNvSpPr>
              <a:spLocks noChangeArrowheads="1"/>
            </p:cNvSpPr>
            <p:nvPr/>
          </p:nvSpPr>
          <p:spPr bwMode="auto">
            <a:xfrm>
              <a:off x="4015" y="1527"/>
              <a:ext cx="252" cy="54"/>
            </a:xfrm>
            <a:prstGeom prst="rect">
              <a:avLst/>
            </a:prstGeom>
            <a:solidFill>
              <a:srgbClr val="9B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2" name="Rectangle 344"/>
            <p:cNvSpPr>
              <a:spLocks noChangeArrowheads="1"/>
            </p:cNvSpPr>
            <p:nvPr/>
          </p:nvSpPr>
          <p:spPr bwMode="auto">
            <a:xfrm>
              <a:off x="4015" y="1581"/>
              <a:ext cx="252" cy="54"/>
            </a:xfrm>
            <a:prstGeom prst="rect">
              <a:avLst/>
            </a:prstGeom>
            <a:solidFill>
              <a:srgbClr val="9C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3" name="Rectangle 345"/>
            <p:cNvSpPr>
              <a:spLocks noChangeArrowheads="1"/>
            </p:cNvSpPr>
            <p:nvPr/>
          </p:nvSpPr>
          <p:spPr bwMode="auto">
            <a:xfrm>
              <a:off x="4015" y="1635"/>
              <a:ext cx="252" cy="54"/>
            </a:xfrm>
            <a:prstGeom prst="rect">
              <a:avLst/>
            </a:prstGeom>
            <a:solidFill>
              <a:srgbClr val="9D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4" name="Rectangle 346"/>
            <p:cNvSpPr>
              <a:spLocks noChangeArrowheads="1"/>
            </p:cNvSpPr>
            <p:nvPr/>
          </p:nvSpPr>
          <p:spPr bwMode="auto">
            <a:xfrm>
              <a:off x="4015" y="1689"/>
              <a:ext cx="252" cy="54"/>
            </a:xfrm>
            <a:prstGeom prst="rect">
              <a:avLst/>
            </a:prstGeom>
            <a:solidFill>
              <a:srgbClr val="9D9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5" name="Rectangle 347"/>
            <p:cNvSpPr>
              <a:spLocks noChangeArrowheads="1"/>
            </p:cNvSpPr>
            <p:nvPr/>
          </p:nvSpPr>
          <p:spPr bwMode="auto">
            <a:xfrm>
              <a:off x="4015" y="1743"/>
              <a:ext cx="252" cy="54"/>
            </a:xfrm>
            <a:prstGeom prst="rect">
              <a:avLst/>
            </a:prstGeom>
            <a:solidFill>
              <a:srgbClr val="9F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6" name="Rectangle 348"/>
            <p:cNvSpPr>
              <a:spLocks noChangeArrowheads="1"/>
            </p:cNvSpPr>
            <p:nvPr/>
          </p:nvSpPr>
          <p:spPr bwMode="auto">
            <a:xfrm>
              <a:off x="4015" y="1797"/>
              <a:ext cx="252" cy="54"/>
            </a:xfrm>
            <a:prstGeom prst="rect">
              <a:avLst/>
            </a:prstGeom>
            <a:solidFill>
              <a:srgbClr val="A0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7" name="Rectangle 349"/>
            <p:cNvSpPr>
              <a:spLocks noChangeArrowheads="1"/>
            </p:cNvSpPr>
            <p:nvPr/>
          </p:nvSpPr>
          <p:spPr bwMode="auto">
            <a:xfrm>
              <a:off x="4015" y="1851"/>
              <a:ext cx="252" cy="54"/>
            </a:xfrm>
            <a:prstGeom prst="rect">
              <a:avLst/>
            </a:prstGeom>
            <a:solidFill>
              <a:srgbClr val="A1A1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8" name="Rectangle 350"/>
            <p:cNvSpPr>
              <a:spLocks noChangeArrowheads="1"/>
            </p:cNvSpPr>
            <p:nvPr/>
          </p:nvSpPr>
          <p:spPr bwMode="auto">
            <a:xfrm>
              <a:off x="4015" y="1905"/>
              <a:ext cx="252" cy="54"/>
            </a:xfrm>
            <a:prstGeom prst="rect">
              <a:avLst/>
            </a:prstGeom>
            <a:solidFill>
              <a:srgbClr val="A3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9" name="Rectangle 351"/>
            <p:cNvSpPr>
              <a:spLocks noChangeArrowheads="1"/>
            </p:cNvSpPr>
            <p:nvPr/>
          </p:nvSpPr>
          <p:spPr bwMode="auto">
            <a:xfrm>
              <a:off x="4015" y="1959"/>
              <a:ext cx="252" cy="54"/>
            </a:xfrm>
            <a:prstGeom prst="rect">
              <a:avLst/>
            </a:prstGeom>
            <a:solidFill>
              <a:srgbClr val="A5A5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0" name="Rectangle 352"/>
            <p:cNvSpPr>
              <a:spLocks noChangeArrowheads="1"/>
            </p:cNvSpPr>
            <p:nvPr/>
          </p:nvSpPr>
          <p:spPr bwMode="auto">
            <a:xfrm>
              <a:off x="4015" y="2013"/>
              <a:ext cx="252" cy="54"/>
            </a:xfrm>
            <a:prstGeom prst="rect">
              <a:avLst/>
            </a:prstGeom>
            <a:solidFill>
              <a:srgbClr val="A7A7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1" name="Rectangle 353"/>
            <p:cNvSpPr>
              <a:spLocks noChangeArrowheads="1"/>
            </p:cNvSpPr>
            <p:nvPr/>
          </p:nvSpPr>
          <p:spPr bwMode="auto">
            <a:xfrm>
              <a:off x="4015" y="2067"/>
              <a:ext cx="252" cy="54"/>
            </a:xfrm>
            <a:prstGeom prst="rect">
              <a:avLst/>
            </a:prstGeom>
            <a:solidFill>
              <a:srgbClr val="A9A9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2" name="Rectangle 354"/>
            <p:cNvSpPr>
              <a:spLocks noChangeArrowheads="1"/>
            </p:cNvSpPr>
            <p:nvPr/>
          </p:nvSpPr>
          <p:spPr bwMode="auto">
            <a:xfrm>
              <a:off x="4015" y="2121"/>
              <a:ext cx="252" cy="54"/>
            </a:xfrm>
            <a:prstGeom prst="rect">
              <a:avLst/>
            </a:prstGeom>
            <a:solidFill>
              <a:srgbClr val="AC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3" name="Rectangle 355"/>
            <p:cNvSpPr>
              <a:spLocks noChangeArrowheads="1"/>
            </p:cNvSpPr>
            <p:nvPr/>
          </p:nvSpPr>
          <p:spPr bwMode="auto">
            <a:xfrm>
              <a:off x="4015" y="2175"/>
              <a:ext cx="252" cy="54"/>
            </a:xfrm>
            <a:prstGeom prst="rect">
              <a:avLst/>
            </a:prstGeom>
            <a:solidFill>
              <a:srgbClr val="AE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4" name="Rectangle 356"/>
            <p:cNvSpPr>
              <a:spLocks noChangeArrowheads="1"/>
            </p:cNvSpPr>
            <p:nvPr/>
          </p:nvSpPr>
          <p:spPr bwMode="auto">
            <a:xfrm>
              <a:off x="4015" y="2229"/>
              <a:ext cx="252" cy="54"/>
            </a:xfrm>
            <a:prstGeom prst="rect">
              <a:avLst/>
            </a:prstGeom>
            <a:solidFill>
              <a:srgbClr val="B1B1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5" name="Rectangle 357"/>
            <p:cNvSpPr>
              <a:spLocks noChangeArrowheads="1"/>
            </p:cNvSpPr>
            <p:nvPr/>
          </p:nvSpPr>
          <p:spPr bwMode="auto">
            <a:xfrm>
              <a:off x="4015" y="2283"/>
              <a:ext cx="252" cy="54"/>
            </a:xfrm>
            <a:prstGeom prst="rect">
              <a:avLst/>
            </a:prstGeom>
            <a:solidFill>
              <a:srgbClr val="B3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6" name="Rectangle 358"/>
            <p:cNvSpPr>
              <a:spLocks noChangeArrowheads="1"/>
            </p:cNvSpPr>
            <p:nvPr/>
          </p:nvSpPr>
          <p:spPr bwMode="auto">
            <a:xfrm>
              <a:off x="4015" y="2337"/>
              <a:ext cx="252" cy="61"/>
            </a:xfrm>
            <a:prstGeom prst="rect">
              <a:avLst/>
            </a:prstGeom>
            <a:solidFill>
              <a:srgbClr val="B6B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7" name="Rectangle 359"/>
            <p:cNvSpPr>
              <a:spLocks noChangeArrowheads="1"/>
            </p:cNvSpPr>
            <p:nvPr/>
          </p:nvSpPr>
          <p:spPr bwMode="auto">
            <a:xfrm>
              <a:off x="4015" y="2398"/>
              <a:ext cx="252" cy="54"/>
            </a:xfrm>
            <a:prstGeom prst="rect">
              <a:avLst/>
            </a:prstGeom>
            <a:solidFill>
              <a:srgbClr val="B9B9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8" name="Rectangle 360"/>
            <p:cNvSpPr>
              <a:spLocks noChangeArrowheads="1"/>
            </p:cNvSpPr>
            <p:nvPr/>
          </p:nvSpPr>
          <p:spPr bwMode="auto">
            <a:xfrm>
              <a:off x="4015" y="2452"/>
              <a:ext cx="252" cy="54"/>
            </a:xfrm>
            <a:prstGeom prst="rect">
              <a:avLst/>
            </a:prstGeom>
            <a:solidFill>
              <a:srgbClr val="BB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09" name="Rectangle 361"/>
            <p:cNvSpPr>
              <a:spLocks noChangeArrowheads="1"/>
            </p:cNvSpPr>
            <p:nvPr/>
          </p:nvSpPr>
          <p:spPr bwMode="auto">
            <a:xfrm>
              <a:off x="4015" y="2506"/>
              <a:ext cx="252" cy="54"/>
            </a:xfrm>
            <a:prstGeom prst="rect">
              <a:avLst/>
            </a:prstGeom>
            <a:solidFill>
              <a:srgbClr val="BD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0" name="Rectangle 362"/>
            <p:cNvSpPr>
              <a:spLocks noChangeArrowheads="1"/>
            </p:cNvSpPr>
            <p:nvPr/>
          </p:nvSpPr>
          <p:spPr bwMode="auto">
            <a:xfrm>
              <a:off x="4015" y="2560"/>
              <a:ext cx="252" cy="54"/>
            </a:xfrm>
            <a:prstGeom prst="rect">
              <a:avLst/>
            </a:prstGeom>
            <a:solidFill>
              <a:srgbClr val="B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1" name="Rectangle 363"/>
            <p:cNvSpPr>
              <a:spLocks noChangeArrowheads="1"/>
            </p:cNvSpPr>
            <p:nvPr/>
          </p:nvSpPr>
          <p:spPr bwMode="auto">
            <a:xfrm>
              <a:off x="4015" y="2614"/>
              <a:ext cx="252" cy="54"/>
            </a:xfrm>
            <a:prstGeom prst="rect">
              <a:avLst/>
            </a:prstGeom>
            <a:solidFill>
              <a:srgbClr val="C1C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2" name="Rectangle 364"/>
            <p:cNvSpPr>
              <a:spLocks noChangeArrowheads="1"/>
            </p:cNvSpPr>
            <p:nvPr/>
          </p:nvSpPr>
          <p:spPr bwMode="auto">
            <a:xfrm>
              <a:off x="4015" y="2668"/>
              <a:ext cx="252" cy="54"/>
            </a:xfrm>
            <a:prstGeom prst="rect">
              <a:avLst/>
            </a:prstGeom>
            <a:solidFill>
              <a:srgbClr val="C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3" name="Rectangle 365"/>
            <p:cNvSpPr>
              <a:spLocks noChangeArrowheads="1"/>
            </p:cNvSpPr>
            <p:nvPr/>
          </p:nvSpPr>
          <p:spPr bwMode="auto">
            <a:xfrm>
              <a:off x="4015" y="2722"/>
              <a:ext cx="252" cy="54"/>
            </a:xfrm>
            <a:prstGeom prst="rect">
              <a:avLst/>
            </a:prstGeom>
            <a:solidFill>
              <a:srgbClr val="C5C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4" name="Rectangle 366"/>
            <p:cNvSpPr>
              <a:spLocks noChangeArrowheads="1"/>
            </p:cNvSpPr>
            <p:nvPr/>
          </p:nvSpPr>
          <p:spPr bwMode="auto">
            <a:xfrm>
              <a:off x="4015" y="2776"/>
              <a:ext cx="252" cy="54"/>
            </a:xfrm>
            <a:prstGeom prst="rect">
              <a:avLst/>
            </a:prstGeom>
            <a:solidFill>
              <a:srgbClr val="C6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5" name="Rectangle 367"/>
            <p:cNvSpPr>
              <a:spLocks noChangeArrowheads="1"/>
            </p:cNvSpPr>
            <p:nvPr/>
          </p:nvSpPr>
          <p:spPr bwMode="auto">
            <a:xfrm>
              <a:off x="4015" y="2830"/>
              <a:ext cx="252" cy="54"/>
            </a:xfrm>
            <a:prstGeom prst="rect">
              <a:avLst/>
            </a:prstGeom>
            <a:solidFill>
              <a:srgbClr val="C7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6" name="Rectangle 368"/>
            <p:cNvSpPr>
              <a:spLocks noChangeArrowheads="1"/>
            </p:cNvSpPr>
            <p:nvPr/>
          </p:nvSpPr>
          <p:spPr bwMode="auto">
            <a:xfrm>
              <a:off x="4015" y="2884"/>
              <a:ext cx="252" cy="54"/>
            </a:xfrm>
            <a:prstGeom prst="rect">
              <a:avLst/>
            </a:prstGeom>
            <a:solidFill>
              <a:srgbClr val="C8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7" name="Rectangle 369"/>
            <p:cNvSpPr>
              <a:spLocks noChangeArrowheads="1"/>
            </p:cNvSpPr>
            <p:nvPr/>
          </p:nvSpPr>
          <p:spPr bwMode="auto">
            <a:xfrm>
              <a:off x="4015" y="2938"/>
              <a:ext cx="252" cy="54"/>
            </a:xfrm>
            <a:prstGeom prst="rect">
              <a:avLst/>
            </a:prstGeom>
            <a:solidFill>
              <a:srgbClr val="C9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8" name="Rectangle 370"/>
            <p:cNvSpPr>
              <a:spLocks noChangeArrowheads="1"/>
            </p:cNvSpPr>
            <p:nvPr/>
          </p:nvSpPr>
          <p:spPr bwMode="auto">
            <a:xfrm>
              <a:off x="4015" y="2992"/>
              <a:ext cx="252" cy="54"/>
            </a:xfrm>
            <a:prstGeom prst="rect">
              <a:avLst/>
            </a:prstGeom>
            <a:solidFill>
              <a:srgbClr val="CA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9" name="Rectangle 371"/>
            <p:cNvSpPr>
              <a:spLocks noChangeArrowheads="1"/>
            </p:cNvSpPr>
            <p:nvPr/>
          </p:nvSpPr>
          <p:spPr bwMode="auto">
            <a:xfrm>
              <a:off x="4015" y="3046"/>
              <a:ext cx="252" cy="54"/>
            </a:xfrm>
            <a:prstGeom prst="rect">
              <a:avLst/>
            </a:prstGeom>
            <a:solidFill>
              <a:srgbClr val="CB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0" name="Rectangle 372"/>
            <p:cNvSpPr>
              <a:spLocks noChangeArrowheads="1"/>
            </p:cNvSpPr>
            <p:nvPr/>
          </p:nvSpPr>
          <p:spPr bwMode="auto">
            <a:xfrm>
              <a:off x="4015" y="3100"/>
              <a:ext cx="252" cy="54"/>
            </a:xfrm>
            <a:prstGeom prst="rect">
              <a:avLst/>
            </a:prstGeom>
            <a:solidFill>
              <a:srgbClr val="CB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1" name="Rectangle 373"/>
            <p:cNvSpPr>
              <a:spLocks noChangeArrowheads="1"/>
            </p:cNvSpPr>
            <p:nvPr/>
          </p:nvSpPr>
          <p:spPr bwMode="auto">
            <a:xfrm>
              <a:off x="4015" y="3154"/>
              <a:ext cx="252" cy="54"/>
            </a:xfrm>
            <a:prstGeom prst="rect">
              <a:avLst/>
            </a:prstGeom>
            <a:solidFill>
              <a:srgbClr val="CB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822" name="Rectangle 374"/>
          <p:cNvSpPr>
            <a:spLocks noChangeArrowheads="1"/>
          </p:cNvSpPr>
          <p:nvPr/>
        </p:nvSpPr>
        <p:spPr bwMode="auto">
          <a:xfrm>
            <a:off x="6854825" y="2173288"/>
            <a:ext cx="48736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823" name="Group 375"/>
          <p:cNvGrpSpPr>
            <a:grpSpLocks/>
          </p:cNvGrpSpPr>
          <p:nvPr/>
        </p:nvGrpSpPr>
        <p:grpSpPr bwMode="auto">
          <a:xfrm>
            <a:off x="7342188" y="2201863"/>
            <a:ext cx="488950" cy="2725737"/>
            <a:chOff x="4267" y="1491"/>
            <a:chExt cx="252" cy="1717"/>
          </a:xfrm>
        </p:grpSpPr>
        <p:sp>
          <p:nvSpPr>
            <p:cNvPr id="104824" name="Rectangle 376"/>
            <p:cNvSpPr>
              <a:spLocks noChangeArrowheads="1"/>
            </p:cNvSpPr>
            <p:nvPr/>
          </p:nvSpPr>
          <p:spPr bwMode="auto">
            <a:xfrm>
              <a:off x="4267" y="1491"/>
              <a:ext cx="252" cy="54"/>
            </a:xfrm>
            <a:prstGeom prst="rect">
              <a:avLst/>
            </a:prstGeom>
            <a:solidFill>
              <a:srgbClr val="9BC2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5" name="Rectangle 377"/>
            <p:cNvSpPr>
              <a:spLocks noChangeArrowheads="1"/>
            </p:cNvSpPr>
            <p:nvPr/>
          </p:nvSpPr>
          <p:spPr bwMode="auto">
            <a:xfrm>
              <a:off x="4267" y="1545"/>
              <a:ext cx="252" cy="54"/>
            </a:xfrm>
            <a:prstGeom prst="rect">
              <a:avLst/>
            </a:prstGeom>
            <a:solidFill>
              <a:srgbClr val="9BC2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6" name="Rectangle 378"/>
            <p:cNvSpPr>
              <a:spLocks noChangeArrowheads="1"/>
            </p:cNvSpPr>
            <p:nvPr/>
          </p:nvSpPr>
          <p:spPr bwMode="auto">
            <a:xfrm>
              <a:off x="4267" y="1599"/>
              <a:ext cx="252" cy="54"/>
            </a:xfrm>
            <a:prstGeom prst="rect">
              <a:avLst/>
            </a:prstGeom>
            <a:solidFill>
              <a:srgbClr val="9CC3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7" name="Rectangle 379"/>
            <p:cNvSpPr>
              <a:spLocks noChangeArrowheads="1"/>
            </p:cNvSpPr>
            <p:nvPr/>
          </p:nvSpPr>
          <p:spPr bwMode="auto">
            <a:xfrm>
              <a:off x="4267" y="1653"/>
              <a:ext cx="252" cy="54"/>
            </a:xfrm>
            <a:prstGeom prst="rect">
              <a:avLst/>
            </a:prstGeom>
            <a:solidFill>
              <a:srgbClr val="9DC4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8" name="Rectangle 380"/>
            <p:cNvSpPr>
              <a:spLocks noChangeArrowheads="1"/>
            </p:cNvSpPr>
            <p:nvPr/>
          </p:nvSpPr>
          <p:spPr bwMode="auto">
            <a:xfrm>
              <a:off x="4267" y="1707"/>
              <a:ext cx="252" cy="54"/>
            </a:xfrm>
            <a:prstGeom prst="rect">
              <a:avLst/>
            </a:prstGeom>
            <a:solidFill>
              <a:srgbClr val="9EC5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9" name="Rectangle 381"/>
            <p:cNvSpPr>
              <a:spLocks noChangeArrowheads="1"/>
            </p:cNvSpPr>
            <p:nvPr/>
          </p:nvSpPr>
          <p:spPr bwMode="auto">
            <a:xfrm>
              <a:off x="4267" y="1761"/>
              <a:ext cx="252" cy="54"/>
            </a:xfrm>
            <a:prstGeom prst="rect">
              <a:avLst/>
            </a:prstGeom>
            <a:solidFill>
              <a:srgbClr val="9FC7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0" name="Rectangle 382"/>
            <p:cNvSpPr>
              <a:spLocks noChangeArrowheads="1"/>
            </p:cNvSpPr>
            <p:nvPr/>
          </p:nvSpPr>
          <p:spPr bwMode="auto">
            <a:xfrm>
              <a:off x="4267" y="1815"/>
              <a:ext cx="252" cy="54"/>
            </a:xfrm>
            <a:prstGeom prst="rect">
              <a:avLst/>
            </a:prstGeom>
            <a:solidFill>
              <a:srgbClr val="A0C8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1" name="Rectangle 383"/>
            <p:cNvSpPr>
              <a:spLocks noChangeArrowheads="1"/>
            </p:cNvSpPr>
            <p:nvPr/>
          </p:nvSpPr>
          <p:spPr bwMode="auto">
            <a:xfrm>
              <a:off x="4267" y="1869"/>
              <a:ext cx="252" cy="48"/>
            </a:xfrm>
            <a:prstGeom prst="rect">
              <a:avLst/>
            </a:prstGeom>
            <a:solidFill>
              <a:srgbClr val="A1CA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2" name="Rectangle 384"/>
            <p:cNvSpPr>
              <a:spLocks noChangeArrowheads="1"/>
            </p:cNvSpPr>
            <p:nvPr/>
          </p:nvSpPr>
          <p:spPr bwMode="auto">
            <a:xfrm>
              <a:off x="4267" y="1917"/>
              <a:ext cx="252" cy="54"/>
            </a:xfrm>
            <a:prstGeom prst="rect">
              <a:avLst/>
            </a:prstGeom>
            <a:solidFill>
              <a:srgbClr val="A3CC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3" name="Rectangle 385"/>
            <p:cNvSpPr>
              <a:spLocks noChangeArrowheads="1"/>
            </p:cNvSpPr>
            <p:nvPr/>
          </p:nvSpPr>
          <p:spPr bwMode="auto">
            <a:xfrm>
              <a:off x="4267" y="1971"/>
              <a:ext cx="252" cy="54"/>
            </a:xfrm>
            <a:prstGeom prst="rect">
              <a:avLst/>
            </a:prstGeom>
            <a:solidFill>
              <a:srgbClr val="A5CF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4" name="Rectangle 386"/>
            <p:cNvSpPr>
              <a:spLocks noChangeArrowheads="1"/>
            </p:cNvSpPr>
            <p:nvPr/>
          </p:nvSpPr>
          <p:spPr bwMode="auto">
            <a:xfrm>
              <a:off x="4267" y="2025"/>
              <a:ext cx="252" cy="54"/>
            </a:xfrm>
            <a:prstGeom prst="rect">
              <a:avLst/>
            </a:prstGeom>
            <a:solidFill>
              <a:srgbClr val="A7D1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5" name="Rectangle 387"/>
            <p:cNvSpPr>
              <a:spLocks noChangeArrowheads="1"/>
            </p:cNvSpPr>
            <p:nvPr/>
          </p:nvSpPr>
          <p:spPr bwMode="auto">
            <a:xfrm>
              <a:off x="4267" y="2079"/>
              <a:ext cx="252" cy="54"/>
            </a:xfrm>
            <a:prstGeom prst="rect">
              <a:avLst/>
            </a:prstGeom>
            <a:solidFill>
              <a:srgbClr val="A9D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6" name="Rectangle 388"/>
            <p:cNvSpPr>
              <a:spLocks noChangeArrowheads="1"/>
            </p:cNvSpPr>
            <p:nvPr/>
          </p:nvSpPr>
          <p:spPr bwMode="auto">
            <a:xfrm>
              <a:off x="4267" y="2133"/>
              <a:ext cx="252" cy="54"/>
            </a:xfrm>
            <a:prstGeom prst="rect">
              <a:avLst/>
            </a:prstGeom>
            <a:solidFill>
              <a:srgbClr val="ACD7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7" name="Rectangle 389"/>
            <p:cNvSpPr>
              <a:spLocks noChangeArrowheads="1"/>
            </p:cNvSpPr>
            <p:nvPr/>
          </p:nvSpPr>
          <p:spPr bwMode="auto">
            <a:xfrm>
              <a:off x="4267" y="2187"/>
              <a:ext cx="252" cy="54"/>
            </a:xfrm>
            <a:prstGeom prst="rect">
              <a:avLst/>
            </a:prstGeom>
            <a:solidFill>
              <a:srgbClr val="AEDA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8" name="Rectangle 390"/>
            <p:cNvSpPr>
              <a:spLocks noChangeArrowheads="1"/>
            </p:cNvSpPr>
            <p:nvPr/>
          </p:nvSpPr>
          <p:spPr bwMode="auto">
            <a:xfrm>
              <a:off x="4267" y="2241"/>
              <a:ext cx="252" cy="54"/>
            </a:xfrm>
            <a:prstGeom prst="rect">
              <a:avLst/>
            </a:prstGeom>
            <a:solidFill>
              <a:srgbClr val="B1D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9" name="Rectangle 391"/>
            <p:cNvSpPr>
              <a:spLocks noChangeArrowheads="1"/>
            </p:cNvSpPr>
            <p:nvPr/>
          </p:nvSpPr>
          <p:spPr bwMode="auto">
            <a:xfrm>
              <a:off x="4267" y="2295"/>
              <a:ext cx="252" cy="54"/>
            </a:xfrm>
            <a:prstGeom prst="rect">
              <a:avLst/>
            </a:prstGeom>
            <a:solidFill>
              <a:srgbClr val="B3E0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0" name="Rectangle 392"/>
            <p:cNvSpPr>
              <a:spLocks noChangeArrowheads="1"/>
            </p:cNvSpPr>
            <p:nvPr/>
          </p:nvSpPr>
          <p:spPr bwMode="auto">
            <a:xfrm>
              <a:off x="4267" y="2349"/>
              <a:ext cx="252" cy="55"/>
            </a:xfrm>
            <a:prstGeom prst="rect">
              <a:avLst/>
            </a:prstGeom>
            <a:solidFill>
              <a:srgbClr val="B6E4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1" name="Rectangle 393"/>
            <p:cNvSpPr>
              <a:spLocks noChangeArrowheads="1"/>
            </p:cNvSpPr>
            <p:nvPr/>
          </p:nvSpPr>
          <p:spPr bwMode="auto">
            <a:xfrm>
              <a:off x="4267" y="2404"/>
              <a:ext cx="252" cy="54"/>
            </a:xfrm>
            <a:prstGeom prst="rect">
              <a:avLst/>
            </a:prstGeom>
            <a:solidFill>
              <a:srgbClr val="B9E7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2" name="Rectangle 394"/>
            <p:cNvSpPr>
              <a:spLocks noChangeArrowheads="1"/>
            </p:cNvSpPr>
            <p:nvPr/>
          </p:nvSpPr>
          <p:spPr bwMode="auto">
            <a:xfrm>
              <a:off x="4267" y="2458"/>
              <a:ext cx="252" cy="54"/>
            </a:xfrm>
            <a:prstGeom prst="rect">
              <a:avLst/>
            </a:prstGeom>
            <a:solidFill>
              <a:srgbClr val="BBEA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3" name="Rectangle 395"/>
            <p:cNvSpPr>
              <a:spLocks noChangeArrowheads="1"/>
            </p:cNvSpPr>
            <p:nvPr/>
          </p:nvSpPr>
          <p:spPr bwMode="auto">
            <a:xfrm>
              <a:off x="4267" y="2512"/>
              <a:ext cx="252" cy="54"/>
            </a:xfrm>
            <a:prstGeom prst="rect">
              <a:avLst/>
            </a:prstGeom>
            <a:solidFill>
              <a:srgbClr val="BDE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4" name="Rectangle 396"/>
            <p:cNvSpPr>
              <a:spLocks noChangeArrowheads="1"/>
            </p:cNvSpPr>
            <p:nvPr/>
          </p:nvSpPr>
          <p:spPr bwMode="auto">
            <a:xfrm>
              <a:off x="4267" y="2566"/>
              <a:ext cx="252" cy="54"/>
            </a:xfrm>
            <a:prstGeom prst="rect">
              <a:avLst/>
            </a:prstGeom>
            <a:solidFill>
              <a:srgbClr val="BFE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5" name="Rectangle 397"/>
            <p:cNvSpPr>
              <a:spLocks noChangeArrowheads="1"/>
            </p:cNvSpPr>
            <p:nvPr/>
          </p:nvSpPr>
          <p:spPr bwMode="auto">
            <a:xfrm>
              <a:off x="4267" y="2620"/>
              <a:ext cx="252" cy="54"/>
            </a:xfrm>
            <a:prstGeom prst="rect">
              <a:avLst/>
            </a:prstGeom>
            <a:solidFill>
              <a:srgbClr val="C1F2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6" name="Rectangle 398"/>
            <p:cNvSpPr>
              <a:spLocks noChangeArrowheads="1"/>
            </p:cNvSpPr>
            <p:nvPr/>
          </p:nvSpPr>
          <p:spPr bwMode="auto">
            <a:xfrm>
              <a:off x="4267" y="2674"/>
              <a:ext cx="252" cy="54"/>
            </a:xfrm>
            <a:prstGeom prst="rect">
              <a:avLst/>
            </a:prstGeom>
            <a:solidFill>
              <a:srgbClr val="C3F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7" name="Rectangle 399"/>
            <p:cNvSpPr>
              <a:spLocks noChangeArrowheads="1"/>
            </p:cNvSpPr>
            <p:nvPr/>
          </p:nvSpPr>
          <p:spPr bwMode="auto">
            <a:xfrm>
              <a:off x="4267" y="2728"/>
              <a:ext cx="252" cy="48"/>
            </a:xfrm>
            <a:prstGeom prst="rect">
              <a:avLst/>
            </a:prstGeom>
            <a:solidFill>
              <a:srgbClr val="C4F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8" name="Rectangle 400"/>
            <p:cNvSpPr>
              <a:spLocks noChangeArrowheads="1"/>
            </p:cNvSpPr>
            <p:nvPr/>
          </p:nvSpPr>
          <p:spPr bwMode="auto">
            <a:xfrm>
              <a:off x="4267" y="2776"/>
              <a:ext cx="252" cy="54"/>
            </a:xfrm>
            <a:prstGeom prst="rect">
              <a:avLst/>
            </a:prstGeom>
            <a:solidFill>
              <a:srgbClr val="C6F8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9" name="Rectangle 401"/>
            <p:cNvSpPr>
              <a:spLocks noChangeArrowheads="1"/>
            </p:cNvSpPr>
            <p:nvPr/>
          </p:nvSpPr>
          <p:spPr bwMode="auto">
            <a:xfrm>
              <a:off x="4267" y="2830"/>
              <a:ext cx="252" cy="54"/>
            </a:xfrm>
            <a:prstGeom prst="rect">
              <a:avLst/>
            </a:prstGeom>
            <a:solidFill>
              <a:srgbClr val="C7F9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50" name="Rectangle 402"/>
            <p:cNvSpPr>
              <a:spLocks noChangeArrowheads="1"/>
            </p:cNvSpPr>
            <p:nvPr/>
          </p:nvSpPr>
          <p:spPr bwMode="auto">
            <a:xfrm>
              <a:off x="4267" y="2884"/>
              <a:ext cx="252" cy="54"/>
            </a:xfrm>
            <a:prstGeom prst="rect">
              <a:avLst/>
            </a:prstGeom>
            <a:solidFill>
              <a:srgbClr val="C8FA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51" name="Rectangle 403"/>
            <p:cNvSpPr>
              <a:spLocks noChangeArrowheads="1"/>
            </p:cNvSpPr>
            <p:nvPr/>
          </p:nvSpPr>
          <p:spPr bwMode="auto">
            <a:xfrm>
              <a:off x="4267" y="2938"/>
              <a:ext cx="252" cy="54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52" name="Rectangle 404"/>
            <p:cNvSpPr>
              <a:spLocks noChangeArrowheads="1"/>
            </p:cNvSpPr>
            <p:nvPr/>
          </p:nvSpPr>
          <p:spPr bwMode="auto">
            <a:xfrm>
              <a:off x="4267" y="2992"/>
              <a:ext cx="252" cy="54"/>
            </a:xfrm>
            <a:prstGeom prst="rect">
              <a:avLst/>
            </a:prstGeom>
            <a:solidFill>
              <a:srgbClr val="CAFC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53" name="Rectangle 405"/>
            <p:cNvSpPr>
              <a:spLocks noChangeArrowheads="1"/>
            </p:cNvSpPr>
            <p:nvPr/>
          </p:nvSpPr>
          <p:spPr bwMode="auto">
            <a:xfrm>
              <a:off x="4267" y="3046"/>
              <a:ext cx="252" cy="54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54" name="Rectangle 406"/>
            <p:cNvSpPr>
              <a:spLocks noChangeArrowheads="1"/>
            </p:cNvSpPr>
            <p:nvPr/>
          </p:nvSpPr>
          <p:spPr bwMode="auto">
            <a:xfrm>
              <a:off x="4267" y="3100"/>
              <a:ext cx="252" cy="5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55" name="Rectangle 407"/>
            <p:cNvSpPr>
              <a:spLocks noChangeArrowheads="1"/>
            </p:cNvSpPr>
            <p:nvPr/>
          </p:nvSpPr>
          <p:spPr bwMode="auto">
            <a:xfrm>
              <a:off x="4267" y="3154"/>
              <a:ext cx="252" cy="5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856" name="Rectangle 408"/>
          <p:cNvSpPr>
            <a:spLocks noChangeArrowheads="1"/>
          </p:cNvSpPr>
          <p:nvPr/>
        </p:nvSpPr>
        <p:spPr bwMode="auto">
          <a:xfrm>
            <a:off x="7342188" y="2201863"/>
            <a:ext cx="4889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857" name="Rectangle 409"/>
          <p:cNvSpPr>
            <a:spLocks noChangeArrowheads="1"/>
          </p:cNvSpPr>
          <p:nvPr/>
        </p:nvSpPr>
        <p:spPr bwMode="auto">
          <a:xfrm>
            <a:off x="5519738" y="2306638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77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858" name="Rectangle 410"/>
          <p:cNvSpPr>
            <a:spLocks noChangeArrowheads="1"/>
          </p:cNvSpPr>
          <p:nvPr/>
        </p:nvSpPr>
        <p:spPr bwMode="auto">
          <a:xfrm>
            <a:off x="6008688" y="2001838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87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859" name="Rectangle 411"/>
          <p:cNvSpPr>
            <a:spLocks noChangeArrowheads="1"/>
          </p:cNvSpPr>
          <p:nvPr/>
        </p:nvSpPr>
        <p:spPr bwMode="auto">
          <a:xfrm>
            <a:off x="6483350" y="208756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84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860" name="Rectangle 412"/>
          <p:cNvSpPr>
            <a:spLocks noChangeArrowheads="1"/>
          </p:cNvSpPr>
          <p:nvPr/>
        </p:nvSpPr>
        <p:spPr bwMode="auto">
          <a:xfrm>
            <a:off x="6972300" y="1906588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90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861" name="Rectangle 413"/>
          <p:cNvSpPr>
            <a:spLocks noChangeArrowheads="1"/>
          </p:cNvSpPr>
          <p:nvPr/>
        </p:nvSpPr>
        <p:spPr bwMode="auto">
          <a:xfrm>
            <a:off x="7472363" y="193516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89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862" name="Rectangle 414"/>
          <p:cNvSpPr>
            <a:spLocks noChangeArrowheads="1"/>
          </p:cNvSpPr>
          <p:nvPr/>
        </p:nvSpPr>
        <p:spPr bwMode="auto">
          <a:xfrm>
            <a:off x="6108700" y="4962525"/>
            <a:ext cx="1004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800">
                <a:solidFill>
                  <a:srgbClr val="FFFFFF"/>
                </a:solidFill>
                <a:latin typeface="Tahoma" pitchFamily="34" charset="0"/>
              </a:rPr>
              <a:t>Specificity</a:t>
            </a:r>
            <a:endParaRPr lang="en-GB" sz="240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04863" name="Group 415"/>
          <p:cNvGrpSpPr>
            <a:grpSpLocks/>
          </p:cNvGrpSpPr>
          <p:nvPr/>
        </p:nvGrpSpPr>
        <p:grpSpPr bwMode="auto">
          <a:xfrm>
            <a:off x="1730375" y="5324475"/>
            <a:ext cx="6103938" cy="917575"/>
            <a:chOff x="1090" y="3354"/>
            <a:chExt cx="3845" cy="578"/>
          </a:xfrm>
        </p:grpSpPr>
        <p:sp>
          <p:nvSpPr>
            <p:cNvPr id="104864" name="Rectangle 416"/>
            <p:cNvSpPr>
              <a:spLocks noChangeArrowheads="1"/>
            </p:cNvSpPr>
            <p:nvPr/>
          </p:nvSpPr>
          <p:spPr bwMode="auto">
            <a:xfrm>
              <a:off x="1090" y="3354"/>
              <a:ext cx="3845" cy="57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4865" name="Group 417"/>
            <p:cNvGrpSpPr>
              <a:grpSpLocks/>
            </p:cNvGrpSpPr>
            <p:nvPr/>
          </p:nvGrpSpPr>
          <p:grpSpPr bwMode="auto">
            <a:xfrm>
              <a:off x="1192" y="3428"/>
              <a:ext cx="96" cy="96"/>
              <a:chOff x="2072" y="2884"/>
              <a:chExt cx="96" cy="96"/>
            </a:xfrm>
          </p:grpSpPr>
          <p:grpSp>
            <p:nvGrpSpPr>
              <p:cNvPr id="104866" name="Group 418"/>
              <p:cNvGrpSpPr>
                <a:grpSpLocks/>
              </p:cNvGrpSpPr>
              <p:nvPr/>
            </p:nvGrpSpPr>
            <p:grpSpPr bwMode="auto">
              <a:xfrm>
                <a:off x="2072" y="2884"/>
                <a:ext cx="90" cy="90"/>
                <a:chOff x="2072" y="2884"/>
                <a:chExt cx="90" cy="90"/>
              </a:xfrm>
            </p:grpSpPr>
            <p:sp>
              <p:nvSpPr>
                <p:cNvPr id="104867" name="Rectangle 419"/>
                <p:cNvSpPr>
                  <a:spLocks noChangeArrowheads="1"/>
                </p:cNvSpPr>
                <p:nvPr/>
              </p:nvSpPr>
              <p:spPr bwMode="auto">
                <a:xfrm>
                  <a:off x="2072" y="2884"/>
                  <a:ext cx="90" cy="6"/>
                </a:xfrm>
                <a:prstGeom prst="rect">
                  <a:avLst/>
                </a:prstGeom>
                <a:solidFill>
                  <a:srgbClr val="FFCC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68" name="Rectangle 420"/>
                <p:cNvSpPr>
                  <a:spLocks noChangeArrowheads="1"/>
                </p:cNvSpPr>
                <p:nvPr/>
              </p:nvSpPr>
              <p:spPr bwMode="auto">
                <a:xfrm>
                  <a:off x="2072" y="2890"/>
                  <a:ext cx="90" cy="6"/>
                </a:xfrm>
                <a:prstGeom prst="rect">
                  <a:avLst/>
                </a:prstGeom>
                <a:solidFill>
                  <a:srgbClr val="FFCC1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69" name="Rectangle 421"/>
                <p:cNvSpPr>
                  <a:spLocks noChangeArrowheads="1"/>
                </p:cNvSpPr>
                <p:nvPr/>
              </p:nvSpPr>
              <p:spPr bwMode="auto">
                <a:xfrm>
                  <a:off x="2072" y="2896"/>
                  <a:ext cx="90" cy="12"/>
                </a:xfrm>
                <a:prstGeom prst="rect">
                  <a:avLst/>
                </a:prstGeom>
                <a:solidFill>
                  <a:srgbClr val="FFCE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0" name="Rectangle 422"/>
                <p:cNvSpPr>
                  <a:spLocks noChangeArrowheads="1"/>
                </p:cNvSpPr>
                <p:nvPr/>
              </p:nvSpPr>
              <p:spPr bwMode="auto">
                <a:xfrm>
                  <a:off x="2072" y="2908"/>
                  <a:ext cx="90" cy="6"/>
                </a:xfrm>
                <a:prstGeom prst="rect">
                  <a:avLst/>
                </a:prstGeom>
                <a:solidFill>
                  <a:srgbClr val="FFD03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1" name="Rectangle 423"/>
                <p:cNvSpPr>
                  <a:spLocks noChangeArrowheads="1"/>
                </p:cNvSpPr>
                <p:nvPr/>
              </p:nvSpPr>
              <p:spPr bwMode="auto">
                <a:xfrm>
                  <a:off x="2072" y="2914"/>
                  <a:ext cx="90" cy="6"/>
                </a:xfrm>
                <a:prstGeom prst="rect">
                  <a:avLst/>
                </a:prstGeom>
                <a:solidFill>
                  <a:srgbClr val="FFD3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2" name="Rectangle 424"/>
                <p:cNvSpPr>
                  <a:spLocks noChangeArrowheads="1"/>
                </p:cNvSpPr>
                <p:nvPr/>
              </p:nvSpPr>
              <p:spPr bwMode="auto">
                <a:xfrm>
                  <a:off x="2072" y="2920"/>
                  <a:ext cx="90" cy="6"/>
                </a:xfrm>
                <a:prstGeom prst="rect">
                  <a:avLst/>
                </a:prstGeom>
                <a:solidFill>
                  <a:srgbClr val="FFD54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3" name="Rectangle 425"/>
                <p:cNvSpPr>
                  <a:spLocks noChangeArrowheads="1"/>
                </p:cNvSpPr>
                <p:nvPr/>
              </p:nvSpPr>
              <p:spPr bwMode="auto">
                <a:xfrm>
                  <a:off x="2072" y="2926"/>
                  <a:ext cx="90" cy="12"/>
                </a:xfrm>
                <a:prstGeom prst="rect">
                  <a:avLst/>
                </a:prstGeom>
                <a:solidFill>
                  <a:srgbClr val="FFD9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4" name="Rectangle 426"/>
                <p:cNvSpPr>
                  <a:spLocks noChangeArrowheads="1"/>
                </p:cNvSpPr>
                <p:nvPr/>
              </p:nvSpPr>
              <p:spPr bwMode="auto">
                <a:xfrm>
                  <a:off x="2072" y="2938"/>
                  <a:ext cx="90" cy="6"/>
                </a:xfrm>
                <a:prstGeom prst="rect">
                  <a:avLst/>
                </a:prstGeom>
                <a:solidFill>
                  <a:srgbClr val="FFDD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5" name="Rectangle 427"/>
                <p:cNvSpPr>
                  <a:spLocks noChangeArrowheads="1"/>
                </p:cNvSpPr>
                <p:nvPr/>
              </p:nvSpPr>
              <p:spPr bwMode="auto">
                <a:xfrm>
                  <a:off x="2072" y="2944"/>
                  <a:ext cx="90" cy="6"/>
                </a:xfrm>
                <a:prstGeom prst="rect">
                  <a:avLst/>
                </a:prstGeom>
                <a:solidFill>
                  <a:srgbClr val="FFDF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6" name="Rectangle 428"/>
                <p:cNvSpPr>
                  <a:spLocks noChangeArrowheads="1"/>
                </p:cNvSpPr>
                <p:nvPr/>
              </p:nvSpPr>
              <p:spPr bwMode="auto">
                <a:xfrm>
                  <a:off x="2072" y="2950"/>
                  <a:ext cx="90" cy="6"/>
                </a:xfrm>
                <a:prstGeom prst="rect">
                  <a:avLst/>
                </a:prstGeom>
                <a:solidFill>
                  <a:srgbClr val="FFE1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7" name="Rectangle 429"/>
                <p:cNvSpPr>
                  <a:spLocks noChangeArrowheads="1"/>
                </p:cNvSpPr>
                <p:nvPr/>
              </p:nvSpPr>
              <p:spPr bwMode="auto">
                <a:xfrm>
                  <a:off x="2072" y="2956"/>
                  <a:ext cx="90" cy="12"/>
                </a:xfrm>
                <a:prstGeom prst="rect">
                  <a:avLst/>
                </a:prstGeom>
                <a:solidFill>
                  <a:srgbClr val="FFE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78" name="Rectangle 430"/>
                <p:cNvSpPr>
                  <a:spLocks noChangeArrowheads="1"/>
                </p:cNvSpPr>
                <p:nvPr/>
              </p:nvSpPr>
              <p:spPr bwMode="auto">
                <a:xfrm>
                  <a:off x="2072" y="2968"/>
                  <a:ext cx="90" cy="6"/>
                </a:xfrm>
                <a:prstGeom prst="rect">
                  <a:avLst/>
                </a:prstGeom>
                <a:solidFill>
                  <a:srgbClr val="FFE3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879" name="Rectangle 431"/>
              <p:cNvSpPr>
                <a:spLocks noChangeArrowheads="1"/>
              </p:cNvSpPr>
              <p:nvPr/>
            </p:nvSpPr>
            <p:spPr bwMode="auto">
              <a:xfrm>
                <a:off x="2072" y="2884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880" name="Rectangle 432"/>
            <p:cNvSpPr>
              <a:spLocks noChangeArrowheads="1"/>
            </p:cNvSpPr>
            <p:nvPr/>
          </p:nvSpPr>
          <p:spPr bwMode="auto">
            <a:xfrm>
              <a:off x="1324" y="3380"/>
              <a:ext cx="13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800">
                  <a:solidFill>
                    <a:srgbClr val="FFFFFF"/>
                  </a:solidFill>
                  <a:latin typeface="Tahoma" pitchFamily="34" charset="0"/>
                </a:rPr>
                <a:t>Ex ECG (150 studies)</a:t>
              </a:r>
              <a:endParaRPr lang="en-GB" sz="24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grpSp>
          <p:nvGrpSpPr>
            <p:cNvPr id="104881" name="Group 433"/>
            <p:cNvGrpSpPr>
              <a:grpSpLocks/>
            </p:cNvGrpSpPr>
            <p:nvPr/>
          </p:nvGrpSpPr>
          <p:grpSpPr bwMode="auto">
            <a:xfrm>
              <a:off x="3160" y="3418"/>
              <a:ext cx="96" cy="96"/>
              <a:chOff x="2072" y="3082"/>
              <a:chExt cx="96" cy="96"/>
            </a:xfrm>
          </p:grpSpPr>
          <p:grpSp>
            <p:nvGrpSpPr>
              <p:cNvPr id="104882" name="Group 434"/>
              <p:cNvGrpSpPr>
                <a:grpSpLocks/>
              </p:cNvGrpSpPr>
              <p:nvPr/>
            </p:nvGrpSpPr>
            <p:grpSpPr bwMode="auto">
              <a:xfrm>
                <a:off x="2072" y="3082"/>
                <a:ext cx="90" cy="90"/>
                <a:chOff x="2072" y="3082"/>
                <a:chExt cx="90" cy="90"/>
              </a:xfrm>
            </p:grpSpPr>
            <p:sp>
              <p:nvSpPr>
                <p:cNvPr id="104883" name="Rectangle 435"/>
                <p:cNvSpPr>
                  <a:spLocks noChangeArrowheads="1"/>
                </p:cNvSpPr>
                <p:nvPr/>
              </p:nvSpPr>
              <p:spPr bwMode="auto">
                <a:xfrm>
                  <a:off x="2072" y="3082"/>
                  <a:ext cx="90" cy="6"/>
                </a:xfrm>
                <a:prstGeom prst="rect">
                  <a:avLst/>
                </a:prstGeom>
                <a:solidFill>
                  <a:srgbClr val="00C2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84" name="Rectangle 436"/>
                <p:cNvSpPr>
                  <a:spLocks noChangeArrowheads="1"/>
                </p:cNvSpPr>
                <p:nvPr/>
              </p:nvSpPr>
              <p:spPr bwMode="auto">
                <a:xfrm>
                  <a:off x="2072" y="3088"/>
                  <a:ext cx="90" cy="6"/>
                </a:xfrm>
                <a:prstGeom prst="rect">
                  <a:avLst/>
                </a:prstGeom>
                <a:solidFill>
                  <a:srgbClr val="00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85" name="Rectangle 437"/>
                <p:cNvSpPr>
                  <a:spLocks noChangeArrowheads="1"/>
                </p:cNvSpPr>
                <p:nvPr/>
              </p:nvSpPr>
              <p:spPr bwMode="auto">
                <a:xfrm>
                  <a:off x="2072" y="3094"/>
                  <a:ext cx="90" cy="12"/>
                </a:xfrm>
                <a:prstGeom prst="rect">
                  <a:avLst/>
                </a:prstGeom>
                <a:solidFill>
                  <a:srgbClr val="00C8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86" name="Rectangle 438"/>
                <p:cNvSpPr>
                  <a:spLocks noChangeArrowheads="1"/>
                </p:cNvSpPr>
                <p:nvPr/>
              </p:nvSpPr>
              <p:spPr bwMode="auto">
                <a:xfrm>
                  <a:off x="2072" y="3106"/>
                  <a:ext cx="90" cy="6"/>
                </a:xfrm>
                <a:prstGeom prst="rect">
                  <a:avLst/>
                </a:prstGeom>
                <a:solidFill>
                  <a:srgbClr val="00CF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87" name="Rectangle 439"/>
                <p:cNvSpPr>
                  <a:spLocks noChangeArrowheads="1"/>
                </p:cNvSpPr>
                <p:nvPr/>
              </p:nvSpPr>
              <p:spPr bwMode="auto">
                <a:xfrm>
                  <a:off x="2072" y="3112"/>
                  <a:ext cx="90" cy="6"/>
                </a:xfrm>
                <a:prstGeom prst="rect">
                  <a:avLst/>
                </a:prstGeom>
                <a:solidFill>
                  <a:srgbClr val="00D5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2072" y="3118"/>
                  <a:ext cx="90" cy="6"/>
                </a:xfrm>
                <a:prstGeom prst="rect">
                  <a:avLst/>
                </a:prstGeom>
                <a:solidFill>
                  <a:srgbClr val="00DB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89" name="Rectangle 441"/>
                <p:cNvSpPr>
                  <a:spLocks noChangeArrowheads="1"/>
                </p:cNvSpPr>
                <p:nvPr/>
              </p:nvSpPr>
              <p:spPr bwMode="auto">
                <a:xfrm>
                  <a:off x="2072" y="3124"/>
                  <a:ext cx="90" cy="12"/>
                </a:xfrm>
                <a:prstGeom prst="rect">
                  <a:avLst/>
                </a:prstGeom>
                <a:solidFill>
                  <a:srgbClr val="00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90" name="Rectangle 442"/>
                <p:cNvSpPr>
                  <a:spLocks noChangeArrowheads="1"/>
                </p:cNvSpPr>
                <p:nvPr/>
              </p:nvSpPr>
              <p:spPr bwMode="auto">
                <a:xfrm>
                  <a:off x="2072" y="3136"/>
                  <a:ext cx="90" cy="6"/>
                </a:xfrm>
                <a:prstGeom prst="rect">
                  <a:avLst/>
                </a:prstGeom>
                <a:solidFill>
                  <a:srgbClr val="00EF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91" name="Rectangle 443"/>
                <p:cNvSpPr>
                  <a:spLocks noChangeArrowheads="1"/>
                </p:cNvSpPr>
                <p:nvPr/>
              </p:nvSpPr>
              <p:spPr bwMode="auto">
                <a:xfrm>
                  <a:off x="2072" y="3142"/>
                  <a:ext cx="90" cy="6"/>
                </a:xfrm>
                <a:prstGeom prst="rect">
                  <a:avLst/>
                </a:prstGeom>
                <a:solidFill>
                  <a:srgbClr val="00F4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92" name="Rectangle 444"/>
                <p:cNvSpPr>
                  <a:spLocks noChangeArrowheads="1"/>
                </p:cNvSpPr>
                <p:nvPr/>
              </p:nvSpPr>
              <p:spPr bwMode="auto">
                <a:xfrm>
                  <a:off x="2072" y="3148"/>
                  <a:ext cx="90" cy="6"/>
                </a:xfrm>
                <a:prstGeom prst="rect">
                  <a:avLst/>
                </a:prstGeom>
                <a:solidFill>
                  <a:srgbClr val="00F8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93" name="Rectangle 445"/>
                <p:cNvSpPr>
                  <a:spLocks noChangeArrowheads="1"/>
                </p:cNvSpPr>
                <p:nvPr/>
              </p:nvSpPr>
              <p:spPr bwMode="auto">
                <a:xfrm>
                  <a:off x="2072" y="3154"/>
                  <a:ext cx="90" cy="12"/>
                </a:xfrm>
                <a:prstGeom prst="rect">
                  <a:avLst/>
                </a:prstGeom>
                <a:solidFill>
                  <a:srgbClr val="00FC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94" name="Rectangle 446"/>
                <p:cNvSpPr>
                  <a:spLocks noChangeArrowheads="1"/>
                </p:cNvSpPr>
                <p:nvPr/>
              </p:nvSpPr>
              <p:spPr bwMode="auto">
                <a:xfrm>
                  <a:off x="2072" y="3166"/>
                  <a:ext cx="90" cy="6"/>
                </a:xfrm>
                <a:prstGeom prst="rect">
                  <a:avLst/>
                </a:prstGeom>
                <a:solidFill>
                  <a:srgbClr val="00FE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895" name="Rectangle 447"/>
              <p:cNvSpPr>
                <a:spLocks noChangeArrowheads="1"/>
              </p:cNvSpPr>
              <p:nvPr/>
            </p:nvSpPr>
            <p:spPr bwMode="auto">
              <a:xfrm>
                <a:off x="2072" y="308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896" name="Rectangle 448"/>
            <p:cNvSpPr>
              <a:spLocks noChangeArrowheads="1"/>
            </p:cNvSpPr>
            <p:nvPr/>
          </p:nvSpPr>
          <p:spPr bwMode="auto">
            <a:xfrm>
              <a:off x="3292" y="3370"/>
              <a:ext cx="1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800">
                  <a:solidFill>
                    <a:srgbClr val="FFFFFF"/>
                  </a:solidFill>
                  <a:latin typeface="Tahoma" pitchFamily="34" charset="0"/>
                </a:rPr>
                <a:t>Stress echo (14 studies)</a:t>
              </a:r>
            </a:p>
          </p:txBody>
        </p:sp>
        <p:grpSp>
          <p:nvGrpSpPr>
            <p:cNvPr id="104897" name="Group 449"/>
            <p:cNvGrpSpPr>
              <a:grpSpLocks/>
            </p:cNvGrpSpPr>
            <p:nvPr/>
          </p:nvGrpSpPr>
          <p:grpSpPr bwMode="auto">
            <a:xfrm>
              <a:off x="1192" y="3608"/>
              <a:ext cx="96" cy="96"/>
              <a:chOff x="2072" y="3280"/>
              <a:chExt cx="96" cy="96"/>
            </a:xfrm>
          </p:grpSpPr>
          <p:grpSp>
            <p:nvGrpSpPr>
              <p:cNvPr id="104898" name="Group 450"/>
              <p:cNvGrpSpPr>
                <a:grpSpLocks/>
              </p:cNvGrpSpPr>
              <p:nvPr/>
            </p:nvGrpSpPr>
            <p:grpSpPr bwMode="auto">
              <a:xfrm>
                <a:off x="2072" y="3280"/>
                <a:ext cx="90" cy="90"/>
                <a:chOff x="2072" y="3280"/>
                <a:chExt cx="90" cy="90"/>
              </a:xfrm>
            </p:grpSpPr>
            <p:sp>
              <p:nvSpPr>
                <p:cNvPr id="104899" name="Rectangle 451"/>
                <p:cNvSpPr>
                  <a:spLocks noChangeArrowheads="1"/>
                </p:cNvSpPr>
                <p:nvPr/>
              </p:nvSpPr>
              <p:spPr bwMode="auto">
                <a:xfrm>
                  <a:off x="2072" y="3280"/>
                  <a:ext cx="90" cy="6"/>
                </a:xfrm>
                <a:prstGeom prst="rect">
                  <a:avLst/>
                </a:prstGeom>
                <a:solidFill>
                  <a:srgbClr val="D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0" name="Rectangle 452"/>
                <p:cNvSpPr>
                  <a:spLocks noChangeArrowheads="1"/>
                </p:cNvSpPr>
                <p:nvPr/>
              </p:nvSpPr>
              <p:spPr bwMode="auto">
                <a:xfrm>
                  <a:off x="2072" y="3286"/>
                  <a:ext cx="90" cy="6"/>
                </a:xfrm>
                <a:prstGeom prst="rect">
                  <a:avLst/>
                </a:prstGeom>
                <a:solidFill>
                  <a:srgbClr val="DD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1" name="Rectangle 453"/>
                <p:cNvSpPr>
                  <a:spLocks noChangeArrowheads="1"/>
                </p:cNvSpPr>
                <p:nvPr/>
              </p:nvSpPr>
              <p:spPr bwMode="auto">
                <a:xfrm>
                  <a:off x="2072" y="3292"/>
                  <a:ext cx="90" cy="12"/>
                </a:xfrm>
                <a:prstGeom prst="rect">
                  <a:avLst/>
                </a:prstGeom>
                <a:solidFill>
                  <a:srgbClr val="D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2" name="Rectangle 454"/>
                <p:cNvSpPr>
                  <a:spLocks noChangeArrowheads="1"/>
                </p:cNvSpPr>
                <p:nvPr/>
              </p:nvSpPr>
              <p:spPr bwMode="auto">
                <a:xfrm>
                  <a:off x="2072" y="3304"/>
                  <a:ext cx="90" cy="6"/>
                </a:xfrm>
                <a:prstGeom prst="rect">
                  <a:avLst/>
                </a:prstGeom>
                <a:solidFill>
                  <a:srgbClr val="E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3" name="Rectangle 455"/>
                <p:cNvSpPr>
                  <a:spLocks noChangeArrowheads="1"/>
                </p:cNvSpPr>
                <p:nvPr/>
              </p:nvSpPr>
              <p:spPr bwMode="auto">
                <a:xfrm>
                  <a:off x="2072" y="3310"/>
                  <a:ext cx="90" cy="6"/>
                </a:xfrm>
                <a:prstGeom prst="rect">
                  <a:avLst/>
                </a:prstGeom>
                <a:solidFill>
                  <a:srgbClr val="E6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4" name="Rectangle 456"/>
                <p:cNvSpPr>
                  <a:spLocks noChangeArrowheads="1"/>
                </p:cNvSpPr>
                <p:nvPr/>
              </p:nvSpPr>
              <p:spPr bwMode="auto">
                <a:xfrm>
                  <a:off x="2072" y="3316"/>
                  <a:ext cx="90" cy="6"/>
                </a:xfrm>
                <a:prstGeom prst="rect">
                  <a:avLst/>
                </a:prstGeom>
                <a:solidFill>
                  <a:srgbClr val="EA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5" name="Rectangle 457"/>
                <p:cNvSpPr>
                  <a:spLocks noChangeArrowheads="1"/>
                </p:cNvSpPr>
                <p:nvPr/>
              </p:nvSpPr>
              <p:spPr bwMode="auto">
                <a:xfrm>
                  <a:off x="2072" y="3322"/>
                  <a:ext cx="90" cy="12"/>
                </a:xfrm>
                <a:prstGeom prst="rect">
                  <a:avLst/>
                </a:prstGeom>
                <a:solidFill>
                  <a:srgbClr val="F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6" name="Rectangle 458"/>
                <p:cNvSpPr>
                  <a:spLocks noChangeArrowheads="1"/>
                </p:cNvSpPr>
                <p:nvPr/>
              </p:nvSpPr>
              <p:spPr bwMode="auto">
                <a:xfrm>
                  <a:off x="2072" y="3334"/>
                  <a:ext cx="90" cy="6"/>
                </a:xfrm>
                <a:prstGeom prst="rect">
                  <a:avLst/>
                </a:prstGeom>
                <a:solidFill>
                  <a:srgbClr val="F5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7" name="Rectangle 459"/>
                <p:cNvSpPr>
                  <a:spLocks noChangeArrowheads="1"/>
                </p:cNvSpPr>
                <p:nvPr/>
              </p:nvSpPr>
              <p:spPr bwMode="auto">
                <a:xfrm>
                  <a:off x="2072" y="3340"/>
                  <a:ext cx="90" cy="6"/>
                </a:xfrm>
                <a:prstGeom prst="rect">
                  <a:avLst/>
                </a:prstGeom>
                <a:solidFill>
                  <a:srgbClr val="F8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8" name="Rectangle 460"/>
                <p:cNvSpPr>
                  <a:spLocks noChangeArrowheads="1"/>
                </p:cNvSpPr>
                <p:nvPr/>
              </p:nvSpPr>
              <p:spPr bwMode="auto">
                <a:xfrm>
                  <a:off x="2072" y="3346"/>
                  <a:ext cx="90" cy="6"/>
                </a:xfrm>
                <a:prstGeom prst="rect">
                  <a:avLst/>
                </a:prstGeom>
                <a:solidFill>
                  <a:srgbClr val="FA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09" name="Rectangle 461"/>
                <p:cNvSpPr>
                  <a:spLocks noChangeArrowheads="1"/>
                </p:cNvSpPr>
                <p:nvPr/>
              </p:nvSpPr>
              <p:spPr bwMode="auto">
                <a:xfrm>
                  <a:off x="2072" y="3352"/>
                  <a:ext cx="90" cy="12"/>
                </a:xfrm>
                <a:prstGeom prst="rect">
                  <a:avLst/>
                </a:prstGeom>
                <a:solidFill>
                  <a:srgbClr val="FD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10" name="Rectangle 462"/>
                <p:cNvSpPr>
                  <a:spLocks noChangeArrowheads="1"/>
                </p:cNvSpPr>
                <p:nvPr/>
              </p:nvSpPr>
              <p:spPr bwMode="auto">
                <a:xfrm>
                  <a:off x="2072" y="3364"/>
                  <a:ext cx="90" cy="6"/>
                </a:xfrm>
                <a:prstGeom prst="rect">
                  <a:avLst/>
                </a:prstGeom>
                <a:solidFill>
                  <a:srgbClr val="FE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911" name="Rectangle 463"/>
              <p:cNvSpPr>
                <a:spLocks noChangeArrowheads="1"/>
              </p:cNvSpPr>
              <p:nvPr/>
            </p:nvSpPr>
            <p:spPr bwMode="auto">
              <a:xfrm>
                <a:off x="2072" y="3280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912" name="Rectangle 464"/>
            <p:cNvSpPr>
              <a:spLocks noChangeArrowheads="1"/>
            </p:cNvSpPr>
            <p:nvPr/>
          </p:nvSpPr>
          <p:spPr bwMode="auto">
            <a:xfrm>
              <a:off x="1324" y="3560"/>
              <a:ext cx="17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800">
                  <a:solidFill>
                    <a:srgbClr val="FFFFFF"/>
                  </a:solidFill>
                  <a:latin typeface="Tahoma" pitchFamily="34" charset="0"/>
                </a:rPr>
                <a:t>Thallium SPECT (6 studies)</a:t>
              </a:r>
            </a:p>
          </p:txBody>
        </p:sp>
        <p:grpSp>
          <p:nvGrpSpPr>
            <p:cNvPr id="104913" name="Group 465"/>
            <p:cNvGrpSpPr>
              <a:grpSpLocks/>
            </p:cNvGrpSpPr>
            <p:nvPr/>
          </p:nvGrpSpPr>
          <p:grpSpPr bwMode="auto">
            <a:xfrm>
              <a:off x="3160" y="3598"/>
              <a:ext cx="96" cy="96"/>
              <a:chOff x="2072" y="3478"/>
              <a:chExt cx="96" cy="96"/>
            </a:xfrm>
          </p:grpSpPr>
          <p:grpSp>
            <p:nvGrpSpPr>
              <p:cNvPr id="104914" name="Group 466"/>
              <p:cNvGrpSpPr>
                <a:grpSpLocks/>
              </p:cNvGrpSpPr>
              <p:nvPr/>
            </p:nvGrpSpPr>
            <p:grpSpPr bwMode="auto">
              <a:xfrm>
                <a:off x="2072" y="3478"/>
                <a:ext cx="90" cy="90"/>
                <a:chOff x="2072" y="3478"/>
                <a:chExt cx="90" cy="90"/>
              </a:xfrm>
            </p:grpSpPr>
            <p:sp>
              <p:nvSpPr>
                <p:cNvPr id="104915" name="Rectangle 467"/>
                <p:cNvSpPr>
                  <a:spLocks noChangeArrowheads="1"/>
                </p:cNvSpPr>
                <p:nvPr/>
              </p:nvSpPr>
              <p:spPr bwMode="auto">
                <a:xfrm>
                  <a:off x="2072" y="3478"/>
                  <a:ext cx="90" cy="6"/>
                </a:xfrm>
                <a:prstGeom prst="rect">
                  <a:avLst/>
                </a:prstGeom>
                <a:solidFill>
                  <a:srgbClr val="9B9B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16" name="Rectangle 468"/>
                <p:cNvSpPr>
                  <a:spLocks noChangeArrowheads="1"/>
                </p:cNvSpPr>
                <p:nvPr/>
              </p:nvSpPr>
              <p:spPr bwMode="auto">
                <a:xfrm>
                  <a:off x="2072" y="3484"/>
                  <a:ext cx="90" cy="6"/>
                </a:xfrm>
                <a:prstGeom prst="rect">
                  <a:avLst/>
                </a:prstGeom>
                <a:solidFill>
                  <a:srgbClr val="9C9C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17" name="Rectangle 469"/>
                <p:cNvSpPr>
                  <a:spLocks noChangeArrowheads="1"/>
                </p:cNvSpPr>
                <p:nvPr/>
              </p:nvSpPr>
              <p:spPr bwMode="auto">
                <a:xfrm>
                  <a:off x="2072" y="3490"/>
                  <a:ext cx="90" cy="12"/>
                </a:xfrm>
                <a:prstGeom prst="rect">
                  <a:avLst/>
                </a:prstGeom>
                <a:solidFill>
                  <a:srgbClr val="A0A0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18" name="Rectangle 470"/>
                <p:cNvSpPr>
                  <a:spLocks noChangeArrowheads="1"/>
                </p:cNvSpPr>
                <p:nvPr/>
              </p:nvSpPr>
              <p:spPr bwMode="auto">
                <a:xfrm>
                  <a:off x="2072" y="3502"/>
                  <a:ext cx="90" cy="6"/>
                </a:xfrm>
                <a:prstGeom prst="rect">
                  <a:avLst/>
                </a:prstGeom>
                <a:solidFill>
                  <a:srgbClr val="A5A5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19" name="Rectangle 471"/>
                <p:cNvSpPr>
                  <a:spLocks noChangeArrowheads="1"/>
                </p:cNvSpPr>
                <p:nvPr/>
              </p:nvSpPr>
              <p:spPr bwMode="auto">
                <a:xfrm>
                  <a:off x="2072" y="3508"/>
                  <a:ext cx="90" cy="6"/>
                </a:xfrm>
                <a:prstGeom prst="rect">
                  <a:avLst/>
                </a:prstGeom>
                <a:solidFill>
                  <a:srgbClr val="AAAA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20" name="Rectangle 472"/>
                <p:cNvSpPr>
                  <a:spLocks noChangeArrowheads="1"/>
                </p:cNvSpPr>
                <p:nvPr/>
              </p:nvSpPr>
              <p:spPr bwMode="auto">
                <a:xfrm>
                  <a:off x="2072" y="3514"/>
                  <a:ext cx="90" cy="6"/>
                </a:xfrm>
                <a:prstGeom prst="rect">
                  <a:avLst/>
                </a:prstGeom>
                <a:solidFill>
                  <a:srgbClr val="AFAF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21" name="Rectangle 473"/>
                <p:cNvSpPr>
                  <a:spLocks noChangeArrowheads="1"/>
                </p:cNvSpPr>
                <p:nvPr/>
              </p:nvSpPr>
              <p:spPr bwMode="auto">
                <a:xfrm>
                  <a:off x="2072" y="3520"/>
                  <a:ext cx="90" cy="12"/>
                </a:xfrm>
                <a:prstGeom prst="rect">
                  <a:avLst/>
                </a:prstGeom>
                <a:solidFill>
                  <a:srgbClr val="B7B7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22" name="Rectangle 474"/>
                <p:cNvSpPr>
                  <a:spLocks noChangeArrowheads="1"/>
                </p:cNvSpPr>
                <p:nvPr/>
              </p:nvSpPr>
              <p:spPr bwMode="auto">
                <a:xfrm>
                  <a:off x="2072" y="3532"/>
                  <a:ext cx="90" cy="6"/>
                </a:xfrm>
                <a:prstGeom prst="rect">
                  <a:avLst/>
                </a:prstGeom>
                <a:solidFill>
                  <a:srgbClr val="BFBF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23" name="Rectangle 475"/>
                <p:cNvSpPr>
                  <a:spLocks noChangeArrowheads="1"/>
                </p:cNvSpPr>
                <p:nvPr/>
              </p:nvSpPr>
              <p:spPr bwMode="auto">
                <a:xfrm>
                  <a:off x="2072" y="3538"/>
                  <a:ext cx="90" cy="6"/>
                </a:xfrm>
                <a:prstGeom prst="rect">
                  <a:avLst/>
                </a:prstGeom>
                <a:solidFill>
                  <a:srgbClr val="C3C3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24" name="Rectangle 476"/>
                <p:cNvSpPr>
                  <a:spLocks noChangeArrowheads="1"/>
                </p:cNvSpPr>
                <p:nvPr/>
              </p:nvSpPr>
              <p:spPr bwMode="auto">
                <a:xfrm>
                  <a:off x="2072" y="3544"/>
                  <a:ext cx="90" cy="6"/>
                </a:xfrm>
                <a:prstGeom prst="rect">
                  <a:avLst/>
                </a:prstGeom>
                <a:solidFill>
                  <a:srgbClr val="C6C6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25" name="Rectangle 477"/>
                <p:cNvSpPr>
                  <a:spLocks noChangeArrowheads="1"/>
                </p:cNvSpPr>
                <p:nvPr/>
              </p:nvSpPr>
              <p:spPr bwMode="auto">
                <a:xfrm>
                  <a:off x="2072" y="3550"/>
                  <a:ext cx="90" cy="12"/>
                </a:xfrm>
                <a:prstGeom prst="rect">
                  <a:avLst/>
                </a:prstGeom>
                <a:solidFill>
                  <a:srgbClr val="C9C9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26" name="Rectangle 478"/>
                <p:cNvSpPr>
                  <a:spLocks noChangeArrowheads="1"/>
                </p:cNvSpPr>
                <p:nvPr/>
              </p:nvSpPr>
              <p:spPr bwMode="auto">
                <a:xfrm>
                  <a:off x="2072" y="3562"/>
                  <a:ext cx="90" cy="6"/>
                </a:xfrm>
                <a:prstGeom prst="rect">
                  <a:avLst/>
                </a:prstGeom>
                <a:solidFill>
                  <a:srgbClr val="CBCB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927" name="Rectangle 479"/>
              <p:cNvSpPr>
                <a:spLocks noChangeArrowheads="1"/>
              </p:cNvSpPr>
              <p:nvPr/>
            </p:nvSpPr>
            <p:spPr bwMode="auto">
              <a:xfrm>
                <a:off x="2072" y="3478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928" name="Rectangle 480"/>
            <p:cNvSpPr>
              <a:spLocks noChangeArrowheads="1"/>
            </p:cNvSpPr>
            <p:nvPr/>
          </p:nvSpPr>
          <p:spPr bwMode="auto">
            <a:xfrm>
              <a:off x="3292" y="3550"/>
              <a:ext cx="14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800">
                  <a:solidFill>
                    <a:srgbClr val="FFFFFF"/>
                  </a:solidFill>
                  <a:latin typeface="Tahoma" pitchFamily="34" charset="0"/>
                </a:rPr>
                <a:t>MIBI SPECT(3 studies)</a:t>
              </a:r>
            </a:p>
          </p:txBody>
        </p:sp>
        <p:grpSp>
          <p:nvGrpSpPr>
            <p:cNvPr id="104929" name="Group 481"/>
            <p:cNvGrpSpPr>
              <a:grpSpLocks/>
            </p:cNvGrpSpPr>
            <p:nvPr/>
          </p:nvGrpSpPr>
          <p:grpSpPr bwMode="auto">
            <a:xfrm>
              <a:off x="1192" y="3780"/>
              <a:ext cx="96" cy="96"/>
              <a:chOff x="2072" y="3676"/>
              <a:chExt cx="96" cy="96"/>
            </a:xfrm>
          </p:grpSpPr>
          <p:grpSp>
            <p:nvGrpSpPr>
              <p:cNvPr id="104930" name="Group 482"/>
              <p:cNvGrpSpPr>
                <a:grpSpLocks/>
              </p:cNvGrpSpPr>
              <p:nvPr/>
            </p:nvGrpSpPr>
            <p:grpSpPr bwMode="auto">
              <a:xfrm>
                <a:off x="2072" y="3676"/>
                <a:ext cx="90" cy="90"/>
                <a:chOff x="2072" y="3676"/>
                <a:chExt cx="90" cy="90"/>
              </a:xfrm>
            </p:grpSpPr>
            <p:sp>
              <p:nvSpPr>
                <p:cNvPr id="104931" name="Rectangle 483"/>
                <p:cNvSpPr>
                  <a:spLocks noChangeArrowheads="1"/>
                </p:cNvSpPr>
                <p:nvPr/>
              </p:nvSpPr>
              <p:spPr bwMode="auto">
                <a:xfrm>
                  <a:off x="2072" y="3676"/>
                  <a:ext cx="90" cy="6"/>
                </a:xfrm>
                <a:prstGeom prst="rect">
                  <a:avLst/>
                </a:prstGeom>
                <a:solidFill>
                  <a:srgbClr val="9BC2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2" name="Rectangle 484"/>
                <p:cNvSpPr>
                  <a:spLocks noChangeArrowheads="1"/>
                </p:cNvSpPr>
                <p:nvPr/>
              </p:nvSpPr>
              <p:spPr bwMode="auto">
                <a:xfrm>
                  <a:off x="2072" y="3682"/>
                  <a:ext cx="90" cy="6"/>
                </a:xfrm>
                <a:prstGeom prst="rect">
                  <a:avLst/>
                </a:prstGeom>
                <a:solidFill>
                  <a:srgbClr val="9CC4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3" name="Rectangle 485"/>
                <p:cNvSpPr>
                  <a:spLocks noChangeArrowheads="1"/>
                </p:cNvSpPr>
                <p:nvPr/>
              </p:nvSpPr>
              <p:spPr bwMode="auto">
                <a:xfrm>
                  <a:off x="2072" y="3688"/>
                  <a:ext cx="90" cy="12"/>
                </a:xfrm>
                <a:prstGeom prst="rect">
                  <a:avLst/>
                </a:prstGeom>
                <a:solidFill>
                  <a:srgbClr val="A0C8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4" name="Rectangle 486"/>
                <p:cNvSpPr>
                  <a:spLocks noChangeArrowheads="1"/>
                </p:cNvSpPr>
                <p:nvPr/>
              </p:nvSpPr>
              <p:spPr bwMode="auto">
                <a:xfrm>
                  <a:off x="2072" y="3700"/>
                  <a:ext cx="90" cy="6"/>
                </a:xfrm>
                <a:prstGeom prst="rect">
                  <a:avLst/>
                </a:prstGeom>
                <a:solidFill>
                  <a:srgbClr val="A5CF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5" name="Rectangle 487"/>
                <p:cNvSpPr>
                  <a:spLocks noChangeArrowheads="1"/>
                </p:cNvSpPr>
                <p:nvPr/>
              </p:nvSpPr>
              <p:spPr bwMode="auto">
                <a:xfrm>
                  <a:off x="2072" y="3706"/>
                  <a:ext cx="90" cy="6"/>
                </a:xfrm>
                <a:prstGeom prst="rect">
                  <a:avLst/>
                </a:prstGeom>
                <a:solidFill>
                  <a:srgbClr val="AAD5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6" name="Rectangle 488"/>
                <p:cNvSpPr>
                  <a:spLocks noChangeArrowheads="1"/>
                </p:cNvSpPr>
                <p:nvPr/>
              </p:nvSpPr>
              <p:spPr bwMode="auto">
                <a:xfrm>
                  <a:off x="2072" y="3712"/>
                  <a:ext cx="90" cy="6"/>
                </a:xfrm>
                <a:prstGeom prst="rect">
                  <a:avLst/>
                </a:prstGeom>
                <a:solidFill>
                  <a:srgbClr val="AFDB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7" name="Rectangle 489"/>
                <p:cNvSpPr>
                  <a:spLocks noChangeArrowheads="1"/>
                </p:cNvSpPr>
                <p:nvPr/>
              </p:nvSpPr>
              <p:spPr bwMode="auto">
                <a:xfrm>
                  <a:off x="2072" y="3718"/>
                  <a:ext cx="90" cy="12"/>
                </a:xfrm>
                <a:prstGeom prst="rect">
                  <a:avLst/>
                </a:prstGeom>
                <a:solidFill>
                  <a:srgbClr val="B7E5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8" name="Rectangle 490"/>
                <p:cNvSpPr>
                  <a:spLocks noChangeArrowheads="1"/>
                </p:cNvSpPr>
                <p:nvPr/>
              </p:nvSpPr>
              <p:spPr bwMode="auto">
                <a:xfrm>
                  <a:off x="2072" y="3730"/>
                  <a:ext cx="90" cy="6"/>
                </a:xfrm>
                <a:prstGeom prst="rect">
                  <a:avLst/>
                </a:prstGeom>
                <a:solidFill>
                  <a:srgbClr val="BFE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39" name="Rectangle 491"/>
                <p:cNvSpPr>
                  <a:spLocks noChangeArrowheads="1"/>
                </p:cNvSpPr>
                <p:nvPr/>
              </p:nvSpPr>
              <p:spPr bwMode="auto">
                <a:xfrm>
                  <a:off x="2072" y="3736"/>
                  <a:ext cx="90" cy="6"/>
                </a:xfrm>
                <a:prstGeom prst="rect">
                  <a:avLst/>
                </a:prstGeom>
                <a:solidFill>
                  <a:srgbClr val="C3F4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40" name="Rectangle 492"/>
                <p:cNvSpPr>
                  <a:spLocks noChangeArrowheads="1"/>
                </p:cNvSpPr>
                <p:nvPr/>
              </p:nvSpPr>
              <p:spPr bwMode="auto">
                <a:xfrm>
                  <a:off x="2072" y="3742"/>
                  <a:ext cx="90" cy="6"/>
                </a:xfrm>
                <a:prstGeom prst="rect">
                  <a:avLst/>
                </a:prstGeom>
                <a:solidFill>
                  <a:srgbClr val="C6F8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41" name="Rectangle 493"/>
                <p:cNvSpPr>
                  <a:spLocks noChangeArrowheads="1"/>
                </p:cNvSpPr>
                <p:nvPr/>
              </p:nvSpPr>
              <p:spPr bwMode="auto">
                <a:xfrm>
                  <a:off x="2072" y="3748"/>
                  <a:ext cx="90" cy="12"/>
                </a:xfrm>
                <a:prstGeom prst="rect">
                  <a:avLst/>
                </a:prstGeom>
                <a:solidFill>
                  <a:srgbClr val="C9FC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42" name="Rectangle 494"/>
                <p:cNvSpPr>
                  <a:spLocks noChangeArrowheads="1"/>
                </p:cNvSpPr>
                <p:nvPr/>
              </p:nvSpPr>
              <p:spPr bwMode="auto">
                <a:xfrm>
                  <a:off x="2072" y="3760"/>
                  <a:ext cx="90" cy="6"/>
                </a:xfrm>
                <a:prstGeom prst="rect">
                  <a:avLst/>
                </a:prstGeom>
                <a:solidFill>
                  <a:srgbClr val="CBFE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943" name="Rectangle 495"/>
              <p:cNvSpPr>
                <a:spLocks noChangeArrowheads="1"/>
              </p:cNvSpPr>
              <p:nvPr/>
            </p:nvSpPr>
            <p:spPr bwMode="auto">
              <a:xfrm>
                <a:off x="2072" y="367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944" name="Rectangle 496"/>
            <p:cNvSpPr>
              <a:spLocks noChangeArrowheads="1"/>
            </p:cNvSpPr>
            <p:nvPr/>
          </p:nvSpPr>
          <p:spPr bwMode="auto">
            <a:xfrm>
              <a:off x="1324" y="3732"/>
              <a:ext cx="1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800">
                  <a:solidFill>
                    <a:srgbClr val="FFFFFF"/>
                  </a:solidFill>
                  <a:latin typeface="Tahoma" pitchFamily="34" charset="0"/>
                </a:rPr>
                <a:t>Tetrofosmin SPECT</a:t>
              </a:r>
            </a:p>
          </p:txBody>
        </p:sp>
      </p:grpSp>
      <p:sp>
        <p:nvSpPr>
          <p:cNvPr id="104945" name="Text Box 497"/>
          <p:cNvSpPr txBox="1">
            <a:spLocks noChangeArrowheads="1"/>
          </p:cNvSpPr>
          <p:nvPr/>
        </p:nvSpPr>
        <p:spPr bwMode="auto">
          <a:xfrm>
            <a:off x="584200" y="6451600"/>
            <a:ext cx="299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GB" sz="1600" i="1">
                <a:latin typeface="Tahoma" pitchFamily="34" charset="0"/>
              </a:rPr>
              <a:t>Adapted from Beller GA</a:t>
            </a:r>
          </a:p>
        </p:txBody>
      </p:sp>
      <p:sp>
        <p:nvSpPr>
          <p:cNvPr id="104946" name="Rectangle 498"/>
          <p:cNvSpPr>
            <a:spLocks noChangeArrowheads="1"/>
          </p:cNvSpPr>
          <p:nvPr/>
        </p:nvSpPr>
        <p:spPr bwMode="auto">
          <a:xfrm>
            <a:off x="1371600" y="1866900"/>
            <a:ext cx="6845300" cy="3060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808080"/>
        </a:dk1>
        <a:lt1>
          <a:srgbClr val="FFFFFF"/>
        </a:lt1>
        <a:dk2>
          <a:srgbClr val="0000FF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808080"/>
        </a:dk1>
        <a:lt1>
          <a:srgbClr val="FFFFFF"/>
        </a:lt1>
        <a:dk2>
          <a:srgbClr val="0000FF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Theme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Theme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7">
    <a:dk1>
      <a:srgbClr val="808080"/>
    </a:dk1>
    <a:lt1>
      <a:srgbClr val="FFFFFF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7">
    <a:dk1>
      <a:srgbClr val="808080"/>
    </a:dk1>
    <a:lt1>
      <a:srgbClr val="FFFFFF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2612</TotalTime>
  <Words>1397</Words>
  <Application>Microsoft Office PowerPoint</Application>
  <PresentationFormat>On-screen Show (4:3)</PresentationFormat>
  <Paragraphs>364</Paragraphs>
  <Slides>43</Slides>
  <Notes>43</Notes>
  <HiddenSlides>6</HiddenSlides>
  <MMClips>1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Blank presentation</vt:lpstr>
      <vt:lpstr>blank</vt:lpstr>
      <vt:lpstr>1_blank</vt:lpstr>
      <vt:lpstr>1_Default Theme</vt:lpstr>
      <vt:lpstr>Default Theme</vt:lpstr>
      <vt:lpstr>Drawing</vt:lpstr>
      <vt:lpstr>Bitmap Image</vt:lpstr>
      <vt:lpstr>Chart</vt:lpstr>
      <vt:lpstr>Diagnosis and prognosis in coronary artery disease</vt:lpstr>
      <vt:lpstr>The Medical Process</vt:lpstr>
      <vt:lpstr>The history and diagnosis</vt:lpstr>
      <vt:lpstr>Pre-test likelihood of CAD</vt:lpstr>
      <vt:lpstr> Atypical chest pain</vt:lpstr>
      <vt:lpstr>The ischaemic cascade</vt:lpstr>
      <vt:lpstr>Inducible Perfusion Abnormality</vt:lpstr>
      <vt:lpstr>Detection of CAD</vt:lpstr>
      <vt:lpstr>Detection of CAD</vt:lpstr>
      <vt:lpstr>Chest pain of recent onset</vt:lpstr>
      <vt:lpstr>Features of angina</vt:lpstr>
      <vt:lpstr>Diagnosis of angina</vt:lpstr>
      <vt:lpstr>First line diagnostic investigations</vt:lpstr>
      <vt:lpstr>Diagnosis of CAD</vt:lpstr>
      <vt:lpstr>Special circumstances in MPS</vt:lpstr>
      <vt:lpstr>Artefact</vt:lpstr>
      <vt:lpstr>PowerPoint Presentation</vt:lpstr>
      <vt:lpstr>PowerPoint Presentation</vt:lpstr>
      <vt:lpstr>Clinical Indications for Perfusion Imaging</vt:lpstr>
      <vt:lpstr>Health Economics Jargon</vt:lpstr>
      <vt:lpstr>Monetary Issues</vt:lpstr>
      <vt:lpstr>Global costs</vt:lpstr>
      <vt:lpstr>Two year costs (CAD absent)</vt:lpstr>
      <vt:lpstr>Bayes’ Theorem</vt:lpstr>
      <vt:lpstr>Invasive procedures and outcomes</vt:lpstr>
      <vt:lpstr>Outcome after infarction</vt:lpstr>
      <vt:lpstr>Cost effectiveness of MPS</vt:lpstr>
      <vt:lpstr>PowerPoint Presentation</vt:lpstr>
      <vt:lpstr>Prognostic value of MPS</vt:lpstr>
      <vt:lpstr>Prognosis and normal MPS</vt:lpstr>
      <vt:lpstr>Prognostic indicators in MPS</vt:lpstr>
      <vt:lpstr>Prognosis</vt:lpstr>
      <vt:lpstr>PowerPoint Presentation</vt:lpstr>
      <vt:lpstr>Inducible Perfusion Abnormality</vt:lpstr>
      <vt:lpstr>Inducible perfusion abnormality</vt:lpstr>
      <vt:lpstr>Cardiac death in known CAD</vt:lpstr>
      <vt:lpstr>Prognosis after MI</vt:lpstr>
      <vt:lpstr>Prognostic value after ACS</vt:lpstr>
      <vt:lpstr>Risk after myocardial infarction</vt:lpstr>
      <vt:lpstr>GSPECT and prognosis</vt:lpstr>
      <vt:lpstr>GSPECT and prognosis</vt:lpstr>
      <vt:lpstr>GSPECT and prognosis</vt:lpstr>
      <vt:lpstr>Why does MPS have prognostic value?</vt:lpstr>
    </vt:vector>
  </TitlesOfParts>
  <Company>Royal Brompton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Medical Process</dc:title>
  <dc:creator>Richard Underwood</dc:creator>
  <cp:lastModifiedBy>Shiel, Nuala</cp:lastModifiedBy>
  <cp:revision>43</cp:revision>
  <dcterms:created xsi:type="dcterms:W3CDTF">2001-06-25T11:38:54Z</dcterms:created>
  <dcterms:modified xsi:type="dcterms:W3CDTF">2012-12-21T13:47:49Z</dcterms:modified>
</cp:coreProperties>
</file>