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6"/>
  </p:handoutMasterIdLst>
  <p:sldIdLst>
    <p:sldId id="297" r:id="rId2"/>
    <p:sldId id="299" r:id="rId3"/>
    <p:sldId id="298" r:id="rId4"/>
    <p:sldId id="300" r:id="rId5"/>
    <p:sldId id="325" r:id="rId6"/>
    <p:sldId id="301" r:id="rId7"/>
    <p:sldId id="258" r:id="rId8"/>
    <p:sldId id="271" r:id="rId9"/>
    <p:sldId id="259" r:id="rId10"/>
    <p:sldId id="262" r:id="rId11"/>
    <p:sldId id="279" r:id="rId12"/>
    <p:sldId id="276" r:id="rId13"/>
    <p:sldId id="326" r:id="rId14"/>
    <p:sldId id="277" r:id="rId15"/>
    <p:sldId id="275" r:id="rId16"/>
    <p:sldId id="306" r:id="rId17"/>
    <p:sldId id="283" r:id="rId18"/>
    <p:sldId id="287" r:id="rId19"/>
    <p:sldId id="315" r:id="rId20"/>
    <p:sldId id="311" r:id="rId21"/>
    <p:sldId id="307" r:id="rId22"/>
    <p:sldId id="310" r:id="rId23"/>
    <p:sldId id="304" r:id="rId24"/>
    <p:sldId id="303" r:id="rId25"/>
    <p:sldId id="314" r:id="rId26"/>
    <p:sldId id="317" r:id="rId27"/>
    <p:sldId id="327" r:id="rId28"/>
    <p:sldId id="282" r:id="rId29"/>
    <p:sldId id="257" r:id="rId30"/>
    <p:sldId id="321" r:id="rId31"/>
    <p:sldId id="324" r:id="rId32"/>
    <p:sldId id="319" r:id="rId33"/>
    <p:sldId id="323" r:id="rId34"/>
    <p:sldId id="294" r:id="rId35"/>
  </p:sldIdLst>
  <p:sldSz cx="9144000" cy="6858000" type="screen4x3"/>
  <p:notesSz cx="6854825" cy="96647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FFAB"/>
    <a:srgbClr val="003399"/>
    <a:srgbClr val="FFFF00"/>
    <a:srgbClr val="FF0000"/>
    <a:srgbClr val="660066"/>
    <a:srgbClr val="990099"/>
    <a:srgbClr val="9933FF"/>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46" autoAdjust="0"/>
    <p:restoredTop sz="94660"/>
  </p:normalViewPr>
  <p:slideViewPr>
    <p:cSldViewPr>
      <p:cViewPr>
        <p:scale>
          <a:sx n="50" d="100"/>
          <a:sy n="50" d="100"/>
        </p:scale>
        <p:origin x="-804" y="-360"/>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70" d="100"/>
        <a:sy n="70" d="100"/>
      </p:scale>
      <p:origin x="0" y="348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_rels/viewProps.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slide" Target="slides/slide1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84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16387" name="Rectangle 3"/>
          <p:cNvSpPr>
            <a:spLocks noGrp="1" noChangeArrowheads="1"/>
          </p:cNvSpPr>
          <p:nvPr>
            <p:ph type="dt" sz="quarter" idx="1"/>
          </p:nvPr>
        </p:nvSpPr>
        <p:spPr bwMode="auto">
          <a:xfrm>
            <a:off x="3883025" y="0"/>
            <a:ext cx="2971800" cy="484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16388" name="Rectangle 4"/>
          <p:cNvSpPr>
            <a:spLocks noGrp="1" noChangeArrowheads="1"/>
          </p:cNvSpPr>
          <p:nvPr>
            <p:ph type="ftr" sz="quarter" idx="2"/>
          </p:nvPr>
        </p:nvSpPr>
        <p:spPr bwMode="auto">
          <a:xfrm>
            <a:off x="0" y="9180513"/>
            <a:ext cx="2971800" cy="4841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16389" name="Rectangle 5"/>
          <p:cNvSpPr>
            <a:spLocks noGrp="1" noChangeArrowheads="1"/>
          </p:cNvSpPr>
          <p:nvPr>
            <p:ph type="sldNum" sz="quarter" idx="3"/>
          </p:nvPr>
        </p:nvSpPr>
        <p:spPr bwMode="auto">
          <a:xfrm>
            <a:off x="3883025" y="9180513"/>
            <a:ext cx="2971800" cy="4841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AA1E28AB-2FC2-4500-A970-2078F31170E2}" type="slidenum">
              <a:rPr lang="en-US"/>
              <a:pPr>
                <a:defRPr/>
              </a:pPr>
              <a:t>‹#›</a:t>
            </a:fld>
            <a:endParaRPr lang="en-US"/>
          </a:p>
        </p:txBody>
      </p:sp>
    </p:spTree>
    <p:extLst>
      <p:ext uri="{BB962C8B-B14F-4D97-AF65-F5344CB8AC3E}">
        <p14:creationId xmlns:p14="http://schemas.microsoft.com/office/powerpoint/2010/main" val="357030158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DE1073-84A5-4C81-BDA1-F4262EADEA47}" type="slidenum">
              <a:rPr lang="en-US"/>
              <a:pPr>
                <a:defRPr/>
              </a:pPr>
              <a:t>‹#›</a:t>
            </a:fld>
            <a:endParaRPr lang="en-US"/>
          </a:p>
        </p:txBody>
      </p:sp>
    </p:spTree>
    <p:extLst>
      <p:ext uri="{BB962C8B-B14F-4D97-AF65-F5344CB8AC3E}">
        <p14:creationId xmlns:p14="http://schemas.microsoft.com/office/powerpoint/2010/main" val="2137537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4AFA9D3-17EF-44EB-86F9-AC1AEEF8171E}" type="slidenum">
              <a:rPr lang="en-US"/>
              <a:pPr>
                <a:defRPr/>
              </a:pPr>
              <a:t>‹#›</a:t>
            </a:fld>
            <a:endParaRPr lang="en-US"/>
          </a:p>
        </p:txBody>
      </p:sp>
    </p:spTree>
    <p:extLst>
      <p:ext uri="{BB962C8B-B14F-4D97-AF65-F5344CB8AC3E}">
        <p14:creationId xmlns:p14="http://schemas.microsoft.com/office/powerpoint/2010/main" val="2881853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EE4255-F507-4F08-93A1-F399ED13BEDB}" type="slidenum">
              <a:rPr lang="en-US"/>
              <a:pPr>
                <a:defRPr/>
              </a:pPr>
              <a:t>‹#›</a:t>
            </a:fld>
            <a:endParaRPr lang="en-US"/>
          </a:p>
        </p:txBody>
      </p:sp>
    </p:spTree>
    <p:extLst>
      <p:ext uri="{BB962C8B-B14F-4D97-AF65-F5344CB8AC3E}">
        <p14:creationId xmlns:p14="http://schemas.microsoft.com/office/powerpoint/2010/main" val="4721926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4"/>
          <p:cNvSpPr>
            <a:spLocks noGrp="1" noChangeArrowheads="1"/>
          </p:cNvSpPr>
          <p:nvPr>
            <p:ph type="dt" sz="half" idx="10"/>
          </p:nvPr>
        </p:nvSpPr>
        <p:spPr/>
        <p:txBody>
          <a:bodyPr/>
          <a:lstStyle>
            <a:lvl1pPr>
              <a:defRPr/>
            </a:lvl1pPr>
          </a:lstStyle>
          <a:p>
            <a:pPr>
              <a:defRPr/>
            </a:pPr>
            <a:endParaRPr lang="en-GB"/>
          </a:p>
        </p:txBody>
      </p:sp>
      <p:sp>
        <p:nvSpPr>
          <p:cNvPr id="4" name="Rectangle 5"/>
          <p:cNvSpPr>
            <a:spLocks noGrp="1" noChangeArrowheads="1"/>
          </p:cNvSpPr>
          <p:nvPr>
            <p:ph type="ftr" sz="quarter" idx="11"/>
          </p:nvPr>
        </p:nvSpPr>
        <p:spPr/>
        <p:txBody>
          <a:bodyPr/>
          <a:lstStyle>
            <a:lvl1pPr>
              <a:defRPr/>
            </a:lvl1pPr>
          </a:lstStyle>
          <a:p>
            <a:pPr>
              <a:defRPr/>
            </a:pPr>
            <a:endParaRPr lang="en-GB"/>
          </a:p>
        </p:txBody>
      </p:sp>
      <p:sp>
        <p:nvSpPr>
          <p:cNvPr id="5" name="Rectangle 6"/>
          <p:cNvSpPr>
            <a:spLocks noGrp="1" noChangeArrowheads="1"/>
          </p:cNvSpPr>
          <p:nvPr>
            <p:ph type="sldNum" sz="quarter" idx="12"/>
          </p:nvPr>
        </p:nvSpPr>
        <p:spPr/>
        <p:txBody>
          <a:bodyPr/>
          <a:lstStyle>
            <a:lvl1pPr>
              <a:defRPr/>
            </a:lvl1pPr>
          </a:lstStyle>
          <a:p>
            <a:pPr>
              <a:defRPr/>
            </a:pPr>
            <a:fld id="{DFD35586-34C1-4297-8312-17CA8ABC0269}" type="slidenum">
              <a:rPr lang="en-GB"/>
              <a:pPr>
                <a:defRPr/>
              </a:pPr>
              <a:t>‹#›</a:t>
            </a:fld>
            <a:endParaRPr lang="en-GB"/>
          </a:p>
        </p:txBody>
      </p:sp>
    </p:spTree>
    <p:extLst>
      <p:ext uri="{BB962C8B-B14F-4D97-AF65-F5344CB8AC3E}">
        <p14:creationId xmlns:p14="http://schemas.microsoft.com/office/powerpoint/2010/main" val="2502463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3ADC6A8-0EFD-45DD-B383-58CEDB383C93}" type="slidenum">
              <a:rPr lang="en-US"/>
              <a:pPr>
                <a:defRPr/>
              </a:pPr>
              <a:t>‹#›</a:t>
            </a:fld>
            <a:endParaRPr lang="en-US"/>
          </a:p>
        </p:txBody>
      </p:sp>
    </p:spTree>
    <p:extLst>
      <p:ext uri="{BB962C8B-B14F-4D97-AF65-F5344CB8AC3E}">
        <p14:creationId xmlns:p14="http://schemas.microsoft.com/office/powerpoint/2010/main" val="851263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93D6591-D2E7-43A8-993D-E17576DAEB74}" type="slidenum">
              <a:rPr lang="en-US"/>
              <a:pPr>
                <a:defRPr/>
              </a:pPr>
              <a:t>‹#›</a:t>
            </a:fld>
            <a:endParaRPr lang="en-US"/>
          </a:p>
        </p:txBody>
      </p:sp>
    </p:spTree>
    <p:extLst>
      <p:ext uri="{BB962C8B-B14F-4D97-AF65-F5344CB8AC3E}">
        <p14:creationId xmlns:p14="http://schemas.microsoft.com/office/powerpoint/2010/main" val="2848961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E2D2ADF-A20F-4B9A-B993-4C9B8B69E09E}" type="slidenum">
              <a:rPr lang="en-US"/>
              <a:pPr>
                <a:defRPr/>
              </a:pPr>
              <a:t>‹#›</a:t>
            </a:fld>
            <a:endParaRPr lang="en-US"/>
          </a:p>
        </p:txBody>
      </p:sp>
    </p:spTree>
    <p:extLst>
      <p:ext uri="{BB962C8B-B14F-4D97-AF65-F5344CB8AC3E}">
        <p14:creationId xmlns:p14="http://schemas.microsoft.com/office/powerpoint/2010/main" val="403416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F1AC6E6-8FC1-47FF-B4F7-5A6B613D739F}" type="slidenum">
              <a:rPr lang="en-US"/>
              <a:pPr>
                <a:defRPr/>
              </a:pPr>
              <a:t>‹#›</a:t>
            </a:fld>
            <a:endParaRPr lang="en-US"/>
          </a:p>
        </p:txBody>
      </p:sp>
    </p:spTree>
    <p:extLst>
      <p:ext uri="{BB962C8B-B14F-4D97-AF65-F5344CB8AC3E}">
        <p14:creationId xmlns:p14="http://schemas.microsoft.com/office/powerpoint/2010/main" val="1448076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765567F-6FAF-411A-9959-058D9345DC10}" type="slidenum">
              <a:rPr lang="en-US"/>
              <a:pPr>
                <a:defRPr/>
              </a:pPr>
              <a:t>‹#›</a:t>
            </a:fld>
            <a:endParaRPr lang="en-US"/>
          </a:p>
        </p:txBody>
      </p:sp>
    </p:spTree>
    <p:extLst>
      <p:ext uri="{BB962C8B-B14F-4D97-AF65-F5344CB8AC3E}">
        <p14:creationId xmlns:p14="http://schemas.microsoft.com/office/powerpoint/2010/main" val="3271238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3141B74-E972-40DE-B2C4-E3D3FBF613E8}" type="slidenum">
              <a:rPr lang="en-US"/>
              <a:pPr>
                <a:defRPr/>
              </a:pPr>
              <a:t>‹#›</a:t>
            </a:fld>
            <a:endParaRPr lang="en-US"/>
          </a:p>
        </p:txBody>
      </p:sp>
    </p:spTree>
    <p:extLst>
      <p:ext uri="{BB962C8B-B14F-4D97-AF65-F5344CB8AC3E}">
        <p14:creationId xmlns:p14="http://schemas.microsoft.com/office/powerpoint/2010/main" val="4194931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871A040-CE0D-4876-8101-EBF9BF6670B7}" type="slidenum">
              <a:rPr lang="en-US"/>
              <a:pPr>
                <a:defRPr/>
              </a:pPr>
              <a:t>‹#›</a:t>
            </a:fld>
            <a:endParaRPr lang="en-US"/>
          </a:p>
        </p:txBody>
      </p:sp>
    </p:spTree>
    <p:extLst>
      <p:ext uri="{BB962C8B-B14F-4D97-AF65-F5344CB8AC3E}">
        <p14:creationId xmlns:p14="http://schemas.microsoft.com/office/powerpoint/2010/main" val="10280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37A481-7455-43B4-97A2-AA0C75B78FC3}" type="slidenum">
              <a:rPr lang="en-US"/>
              <a:pPr>
                <a:defRPr/>
              </a:pPr>
              <a:t>‹#›</a:t>
            </a:fld>
            <a:endParaRPr lang="en-US"/>
          </a:p>
        </p:txBody>
      </p:sp>
    </p:spTree>
    <p:extLst>
      <p:ext uri="{BB962C8B-B14F-4D97-AF65-F5344CB8AC3E}">
        <p14:creationId xmlns:p14="http://schemas.microsoft.com/office/powerpoint/2010/main" val="34820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pitchFamily="18" charset="0"/>
              </a:defRPr>
            </a:lvl1pPr>
          </a:lstStyle>
          <a:p>
            <a:pPr>
              <a:defRPr/>
            </a:pPr>
            <a:fld id="{BD84F54C-84C0-4A28-AA03-88EE7FF7DE8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physrev.physiology.org/content/vol89/issue2/images/large/z9j0020925020003.jpeg" TargetMode="Externa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physrev.physiology.org/content/vol89/issue2/images/large/z9j0020925020005.jpeg" TargetMode="Externa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2.xml"/><Relationship Id="rId5" Type="http://schemas.openxmlformats.org/officeDocument/2006/relationships/image" Target="../media/image16.jpeg"/><Relationship Id="rId4" Type="http://schemas.openxmlformats.org/officeDocument/2006/relationships/image" Target="../media/image15.jpeg"/></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http://wiki.nus.edu.sg/download/attachments/58853048/testPic3.jpg" TargetMode="External"/><Relationship Id="rId7" Type="http://schemas.openxmlformats.org/officeDocument/2006/relationships/image" Target="../media/image23.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3" Type="http://schemas.openxmlformats.org/officeDocument/2006/relationships/hyperlink" Target="http://ajpheart.physiology.org/content/vol297/issue4/images/large/zh40100990500002.jpeg" TargetMode="External"/><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hyperlink" Target="http://ajpheart.physiology.org/content/vol297/issue4/images/large/zh40100990500001.jpeg" TargetMode="Externa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wmf"/><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images.google.co.uk/imgres?imgurl=http://hypertextbook.com/chaos/diagrams/silhouette-tree.gif&amp;imgrefurl=http://hypertextbook.com/chaos/33.shtml&amp;h=1536&amp;w=2048&amp;sz=110&amp;tbnid=qvOzqk3SnArLgM:&amp;tbnh=112&amp;tbnw=150&amp;hl=en&amp;start=9&amp;prev=/images%3Fq%3Dtree%26svnum%3D10%26hl%3Den%26lr%3D%26sa%3DG" TargetMode="External"/><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685800" y="1447800"/>
            <a:ext cx="7710488"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GB" sz="5400" dirty="0">
                <a:solidFill>
                  <a:srgbClr val="003399"/>
                </a:solidFill>
                <a:latin typeface="Arial" pitchFamily="34" charset="0"/>
                <a:cs typeface="Arial" pitchFamily="34" charset="0"/>
              </a:rPr>
              <a:t>Vascular </a:t>
            </a:r>
            <a:r>
              <a:rPr lang="en-GB" sz="5400" dirty="0" smtClean="0">
                <a:solidFill>
                  <a:srgbClr val="003399"/>
                </a:solidFill>
                <a:latin typeface="Arial" pitchFamily="34" charset="0"/>
                <a:cs typeface="Arial" pitchFamily="34" charset="0"/>
              </a:rPr>
              <a:t>tone </a:t>
            </a:r>
            <a:r>
              <a:rPr lang="en-GB" sz="5400" dirty="0">
                <a:solidFill>
                  <a:srgbClr val="003399"/>
                </a:solidFill>
                <a:latin typeface="Arial" pitchFamily="34" charset="0"/>
                <a:cs typeface="Arial" pitchFamily="34" charset="0"/>
              </a:rPr>
              <a:t>and NO</a:t>
            </a:r>
            <a:endParaRPr lang="en-US" sz="5400" dirty="0">
              <a:solidFill>
                <a:srgbClr val="003399"/>
              </a:solidFill>
              <a:latin typeface="Arial" pitchFamily="34" charset="0"/>
              <a:cs typeface="Arial" pitchFamily="34" charset="0"/>
            </a:endParaRPr>
          </a:p>
        </p:txBody>
      </p:sp>
      <p:sp>
        <p:nvSpPr>
          <p:cNvPr id="3075" name="Rectangle 3"/>
          <p:cNvSpPr>
            <a:spLocks noChangeArrowheads="1"/>
          </p:cNvSpPr>
          <p:nvPr/>
        </p:nvSpPr>
        <p:spPr bwMode="auto">
          <a:xfrm>
            <a:off x="381000" y="4572000"/>
            <a:ext cx="7467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spcBef>
                <a:spcPct val="50000"/>
              </a:spcBef>
            </a:pPr>
            <a:endParaRPr lang="en-GB" sz="3200" b="1" u="sng">
              <a:solidFill>
                <a:srgbClr val="3366FF"/>
              </a:solidFill>
            </a:endParaRPr>
          </a:p>
          <a:p>
            <a:pPr eaLnBrk="0" hangingPunct="0">
              <a:buClr>
                <a:srgbClr val="FF9900"/>
              </a:buClr>
              <a:buSzPct val="160000"/>
            </a:pPr>
            <a:endParaRPr lang="en-GB" b="1">
              <a:solidFill>
                <a:srgbClr val="333399"/>
              </a:solidFill>
              <a:latin typeface="Calibri" pitchFamily="34" charset="0"/>
              <a:cs typeface="Times New Roman" pitchFamily="18" charset="0"/>
            </a:endParaRPr>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l="6931"/>
          <a:stretch>
            <a:fillRect/>
          </a:stretch>
        </p:blipFill>
        <p:spPr bwMode="auto">
          <a:xfrm>
            <a:off x="330200" y="63500"/>
            <a:ext cx="3733800" cy="154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Line 5"/>
          <p:cNvSpPr>
            <a:spLocks noChangeShapeType="1"/>
          </p:cNvSpPr>
          <p:nvPr/>
        </p:nvSpPr>
        <p:spPr bwMode="auto">
          <a:xfrm flipV="1">
            <a:off x="838200" y="1828800"/>
            <a:ext cx="7556500" cy="0"/>
          </a:xfrm>
          <a:prstGeom prst="line">
            <a:avLst/>
          </a:prstGeom>
          <a:noFill/>
          <a:ln w="38100">
            <a:solidFill>
              <a:schemeClr val="accent6">
                <a:lumMod val="40000"/>
                <a:lumOff val="60000"/>
              </a:schemeClr>
            </a:solidFill>
            <a:round/>
            <a:headEnd/>
            <a:tailEnd/>
          </a:ln>
        </p:spPr>
        <p:txBody>
          <a:bodyPr/>
          <a:lstStyle/>
          <a:p>
            <a:pPr>
              <a:defRPr/>
            </a:pPr>
            <a:endParaRPr lang="en-GB">
              <a:latin typeface="Arial" charset="0"/>
              <a:cs typeface="Arial" charset="0"/>
            </a:endParaRPr>
          </a:p>
        </p:txBody>
      </p:sp>
      <p:sp>
        <p:nvSpPr>
          <p:cNvPr id="10246" name="Line 6"/>
          <p:cNvSpPr>
            <a:spLocks noChangeShapeType="1"/>
          </p:cNvSpPr>
          <p:nvPr/>
        </p:nvSpPr>
        <p:spPr bwMode="auto">
          <a:xfrm flipV="1">
            <a:off x="838200" y="3048000"/>
            <a:ext cx="7556500" cy="0"/>
          </a:xfrm>
          <a:prstGeom prst="line">
            <a:avLst/>
          </a:prstGeom>
          <a:noFill/>
          <a:ln w="38100">
            <a:solidFill>
              <a:schemeClr val="accent6">
                <a:lumMod val="40000"/>
                <a:lumOff val="60000"/>
              </a:schemeClr>
            </a:solidFill>
            <a:round/>
            <a:headEnd/>
            <a:tailEnd/>
          </a:ln>
        </p:spPr>
        <p:txBody>
          <a:bodyPr/>
          <a:lstStyle/>
          <a:p>
            <a:pPr>
              <a:defRPr/>
            </a:pPr>
            <a:endParaRPr lang="en-GB">
              <a:latin typeface="Arial" charset="0"/>
              <a:cs typeface="Arial" charset="0"/>
            </a:endParaRPr>
          </a:p>
        </p:txBody>
      </p:sp>
      <p:pic>
        <p:nvPicPr>
          <p:cNvPr id="3079" name="Picture 7" descr="Harefield2"/>
          <p:cNvPicPr>
            <a:picLocks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6248400" y="381000"/>
            <a:ext cx="2362200" cy="1128713"/>
          </a:xfrm>
          <a:noFill/>
        </p:spPr>
      </p:pic>
      <p:sp>
        <p:nvSpPr>
          <p:cNvPr id="3080" name="Text Box 8"/>
          <p:cNvSpPr txBox="1">
            <a:spLocks noChangeArrowheads="1"/>
          </p:cNvSpPr>
          <p:nvPr/>
        </p:nvSpPr>
        <p:spPr bwMode="auto">
          <a:xfrm>
            <a:off x="2820157" y="3286125"/>
            <a:ext cx="344177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GB" sz="3200" dirty="0" smtClean="0">
                <a:solidFill>
                  <a:srgbClr val="002060"/>
                </a:solidFill>
                <a:latin typeface="Arial" pitchFamily="34" charset="0"/>
                <a:cs typeface="Arial" pitchFamily="34" charset="0"/>
              </a:rPr>
              <a:t>Dr </a:t>
            </a:r>
            <a:r>
              <a:rPr lang="en-GB" sz="3200" dirty="0">
                <a:solidFill>
                  <a:srgbClr val="002060"/>
                </a:solidFill>
                <a:latin typeface="Arial" pitchFamily="34" charset="0"/>
                <a:cs typeface="Arial" pitchFamily="34" charset="0"/>
              </a:rPr>
              <a:t>Adrian </a:t>
            </a:r>
            <a:r>
              <a:rPr lang="en-GB" sz="3200" dirty="0" smtClean="0">
                <a:solidFill>
                  <a:srgbClr val="002060"/>
                </a:solidFill>
                <a:latin typeface="Arial" pitchFamily="34" charset="0"/>
                <a:cs typeface="Arial" pitchFamily="34" charset="0"/>
              </a:rPr>
              <a:t>Chester</a:t>
            </a:r>
            <a:endParaRPr lang="en-US" sz="3200" dirty="0">
              <a:solidFill>
                <a:srgbClr val="003399"/>
              </a:solidFill>
              <a:latin typeface="Arial" pitchFamily="34" charset="0"/>
              <a:cs typeface="Arial" pitchFamily="34" charset="0"/>
            </a:endParaRPr>
          </a:p>
        </p:txBody>
      </p:sp>
      <p:sp>
        <p:nvSpPr>
          <p:cNvPr id="3081" name="Rectangle 8"/>
          <p:cNvSpPr>
            <a:spLocks noChangeArrowheads="1"/>
          </p:cNvSpPr>
          <p:nvPr/>
        </p:nvSpPr>
        <p:spPr bwMode="auto">
          <a:xfrm>
            <a:off x="2255838" y="4214813"/>
            <a:ext cx="457200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buClr>
                <a:srgbClr val="FF9900"/>
              </a:buClr>
              <a:buSzPct val="160000"/>
            </a:pPr>
            <a:r>
              <a:rPr lang="en-GB" dirty="0">
                <a:solidFill>
                  <a:srgbClr val="002060"/>
                </a:solidFill>
                <a:latin typeface="Arial" pitchFamily="34" charset="0"/>
                <a:cs typeface="Arial" pitchFamily="34" charset="0"/>
              </a:rPr>
              <a:t>Imperial College London</a:t>
            </a:r>
          </a:p>
          <a:p>
            <a:pPr algn="ctr" eaLnBrk="0" hangingPunct="0">
              <a:buClr>
                <a:srgbClr val="FF9900"/>
              </a:buClr>
              <a:buSzPct val="160000"/>
            </a:pPr>
            <a:r>
              <a:rPr lang="en-GB" dirty="0">
                <a:solidFill>
                  <a:srgbClr val="002060"/>
                </a:solidFill>
                <a:latin typeface="Arial" pitchFamily="34" charset="0"/>
                <a:cs typeface="Arial" pitchFamily="34" charset="0"/>
              </a:rPr>
              <a:t>Heart Science Centre</a:t>
            </a:r>
          </a:p>
          <a:p>
            <a:pPr algn="ctr" eaLnBrk="0" hangingPunct="0">
              <a:buClr>
                <a:srgbClr val="FF9900"/>
              </a:buClr>
              <a:buSzPct val="160000"/>
            </a:pPr>
            <a:r>
              <a:rPr lang="en-GB" dirty="0" err="1">
                <a:solidFill>
                  <a:srgbClr val="002060"/>
                </a:solidFill>
                <a:latin typeface="Arial" pitchFamily="34" charset="0"/>
                <a:cs typeface="Arial" pitchFamily="34" charset="0"/>
              </a:rPr>
              <a:t>Harefield</a:t>
            </a:r>
            <a:r>
              <a:rPr lang="en-GB" dirty="0">
                <a:solidFill>
                  <a:srgbClr val="002060"/>
                </a:solidFill>
                <a:latin typeface="Arial" pitchFamily="34" charset="0"/>
                <a:cs typeface="Arial" pitchFamily="34" charset="0"/>
              </a:rPr>
              <a:t> Hospital </a:t>
            </a:r>
          </a:p>
          <a:p>
            <a:pPr algn="ctr" eaLnBrk="0" hangingPunct="0">
              <a:buClr>
                <a:srgbClr val="FF9900"/>
              </a:buClr>
              <a:buSzPct val="160000"/>
            </a:pPr>
            <a:r>
              <a:rPr lang="en-GB" dirty="0" err="1">
                <a:solidFill>
                  <a:srgbClr val="002060"/>
                </a:solidFill>
                <a:latin typeface="Arial" pitchFamily="34" charset="0"/>
                <a:cs typeface="Arial" pitchFamily="34" charset="0"/>
              </a:rPr>
              <a:t>Harefield</a:t>
            </a:r>
            <a:r>
              <a:rPr lang="en-GB" dirty="0">
                <a:solidFill>
                  <a:srgbClr val="002060"/>
                </a:solidFill>
                <a:latin typeface="Arial" pitchFamily="34" charset="0"/>
                <a:cs typeface="Arial" pitchFamily="34" charset="0"/>
              </a:rPr>
              <a:t>, Middlesex </a:t>
            </a:r>
          </a:p>
          <a:p>
            <a:pPr algn="ctr" eaLnBrk="0" hangingPunct="0">
              <a:buClr>
                <a:srgbClr val="FF9900"/>
              </a:buClr>
              <a:buSzPct val="160000"/>
            </a:pPr>
            <a:r>
              <a:rPr lang="en-GB" dirty="0">
                <a:solidFill>
                  <a:srgbClr val="002060"/>
                </a:solidFill>
                <a:latin typeface="Arial" pitchFamily="34" charset="0"/>
                <a:cs typeface="Arial" pitchFamily="34" charset="0"/>
              </a:rPr>
              <a:t>a.chester@imperial.ac.uk</a:t>
            </a:r>
            <a:endParaRPr lang="en-US" dirty="0">
              <a:solidFill>
                <a:srgbClr val="00206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Group 4"/>
          <p:cNvGrpSpPr>
            <a:grpSpLocks/>
          </p:cNvGrpSpPr>
          <p:nvPr/>
        </p:nvGrpSpPr>
        <p:grpSpPr bwMode="auto">
          <a:xfrm>
            <a:off x="1447800" y="1295400"/>
            <a:ext cx="6629400" cy="2514600"/>
            <a:chOff x="0" y="4320"/>
            <a:chExt cx="3398" cy="1492"/>
          </a:xfrm>
        </p:grpSpPr>
        <p:sp>
          <p:nvSpPr>
            <p:cNvPr id="12292" name="Rectangle 2"/>
            <p:cNvSpPr>
              <a:spLocks noChangeArrowheads="1"/>
            </p:cNvSpPr>
            <p:nvPr/>
          </p:nvSpPr>
          <p:spPr bwMode="auto">
            <a:xfrm>
              <a:off x="0" y="4320"/>
              <a:ext cx="3398"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GB"/>
            </a:p>
          </p:txBody>
        </p:sp>
        <p:sp>
          <p:nvSpPr>
            <p:cNvPr id="12293" name="Rectangle 3"/>
            <p:cNvSpPr>
              <a:spLocks noChangeArrowheads="1"/>
            </p:cNvSpPr>
            <p:nvPr/>
          </p:nvSpPr>
          <p:spPr bwMode="auto">
            <a:xfrm>
              <a:off x="0" y="4320"/>
              <a:ext cx="3398" cy="1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Wingdings" pitchFamily="2" charset="2"/>
                <a:buChar char="q"/>
              </a:pPr>
              <a:r>
                <a:rPr lang="en-GB" sz="1600" b="1">
                  <a:solidFill>
                    <a:srgbClr val="000099"/>
                  </a:solidFill>
                  <a:latin typeface="Arial" pitchFamily="34" charset="0"/>
                </a:rPr>
                <a:t> </a:t>
              </a:r>
              <a:r>
                <a:rPr lang="en-US" sz="1600" b="1">
                  <a:solidFill>
                    <a:srgbClr val="000099"/>
                  </a:solidFill>
                  <a:latin typeface="Arial" pitchFamily="34" charset="0"/>
                </a:rPr>
                <a:t>Nitric oxide is generated from arginine by the action of nitric </a:t>
              </a:r>
              <a:r>
                <a:rPr lang="en-GB" sz="1600" b="1">
                  <a:solidFill>
                    <a:srgbClr val="000099"/>
                  </a:solidFill>
                  <a:latin typeface="Arial" pitchFamily="34" charset="0"/>
                </a:rPr>
                <a:t>   </a:t>
              </a:r>
              <a:r>
                <a:rPr lang="en-US" sz="1600" b="1">
                  <a:solidFill>
                    <a:srgbClr val="000099"/>
                  </a:solidFill>
                  <a:latin typeface="Arial" pitchFamily="34" charset="0"/>
                </a:rPr>
                <a:t>oxide synthase (NOS). NO has a half-life of only a few seconds </a:t>
              </a:r>
              <a:r>
                <a:rPr lang="en-US" sz="1600" b="1" i="1">
                  <a:solidFill>
                    <a:srgbClr val="000099"/>
                  </a:solidFill>
                  <a:latin typeface="Arial" pitchFamily="34" charset="0"/>
                </a:rPr>
                <a:t>in vivo</a:t>
              </a:r>
              <a:r>
                <a:rPr lang="en-US" sz="1600" b="1">
                  <a:solidFill>
                    <a:srgbClr val="000099"/>
                  </a:solidFill>
                  <a:latin typeface="Arial" pitchFamily="34" charset="0"/>
                </a:rPr>
                <a:t> . </a:t>
              </a:r>
              <a:endParaRPr lang="en-GB" sz="1600" b="1">
                <a:solidFill>
                  <a:srgbClr val="000099"/>
                </a:solidFill>
                <a:latin typeface="Arial" pitchFamily="34" charset="0"/>
              </a:endParaRPr>
            </a:p>
            <a:p>
              <a:pPr>
                <a:buFont typeface="Wingdings" pitchFamily="2" charset="2"/>
                <a:buChar char="q"/>
              </a:pPr>
              <a:endParaRPr lang="en-GB" sz="1600" b="1">
                <a:solidFill>
                  <a:srgbClr val="000099"/>
                </a:solidFill>
                <a:latin typeface="Arial" pitchFamily="34" charset="0"/>
              </a:endParaRPr>
            </a:p>
            <a:p>
              <a:pPr>
                <a:buFont typeface="Wingdings" pitchFamily="2" charset="2"/>
                <a:buChar char="q"/>
              </a:pPr>
              <a:r>
                <a:rPr lang="en-GB" sz="1600" b="1">
                  <a:solidFill>
                    <a:srgbClr val="000099"/>
                  </a:solidFill>
                  <a:latin typeface="Arial" pitchFamily="34" charset="0"/>
                </a:rPr>
                <a:t> </a:t>
              </a:r>
              <a:r>
                <a:rPr lang="en-US" sz="1600" b="1">
                  <a:solidFill>
                    <a:srgbClr val="000099"/>
                  </a:solidFill>
                  <a:latin typeface="Arial" pitchFamily="34" charset="0"/>
                </a:rPr>
                <a:t>NO reacts with iron in the active site of the enzyme guanylyl cyclase (GC), stimulating it to produce the intracellular mediator cyclic GMP (cGMP)</a:t>
              </a:r>
              <a:r>
                <a:rPr lang="en-GB" sz="1600" b="1">
                  <a:solidFill>
                    <a:srgbClr val="000099"/>
                  </a:solidFill>
                  <a:latin typeface="Arial" pitchFamily="34" charset="0"/>
                </a:rPr>
                <a:t>. </a:t>
              </a:r>
            </a:p>
            <a:p>
              <a:pPr>
                <a:buFont typeface="Wingdings" pitchFamily="2" charset="2"/>
                <a:buChar char="q"/>
              </a:pPr>
              <a:endParaRPr lang="en-GB" sz="1600" b="1">
                <a:solidFill>
                  <a:srgbClr val="000099"/>
                </a:solidFill>
                <a:latin typeface="Arial" pitchFamily="34" charset="0"/>
              </a:endParaRPr>
            </a:p>
            <a:p>
              <a:pPr>
                <a:buFont typeface="Wingdings" pitchFamily="2" charset="2"/>
                <a:buChar char="q"/>
              </a:pPr>
              <a:r>
                <a:rPr lang="en-US" sz="1600" b="1">
                  <a:solidFill>
                    <a:srgbClr val="000099"/>
                  </a:solidFill>
                  <a:latin typeface="Arial" pitchFamily="34" charset="0"/>
                </a:rPr>
                <a:t> NO may also be involved in the regulation of protein activity through S-nitrosylation. </a:t>
              </a:r>
              <a:endParaRPr lang="en-GB" sz="1600" b="1">
                <a:solidFill>
                  <a:srgbClr val="000099"/>
                </a:solidFill>
                <a:latin typeface="Arial" pitchFamily="34" charset="0"/>
              </a:endParaRPr>
            </a:p>
            <a:p>
              <a:pPr>
                <a:buFont typeface="Wingdings" pitchFamily="2" charset="2"/>
                <a:buChar char="q"/>
              </a:pPr>
              <a:endParaRPr lang="en-GB" sz="1600" b="1">
                <a:solidFill>
                  <a:srgbClr val="000099"/>
                </a:solidFill>
                <a:latin typeface="Arial" pitchFamily="34" charset="0"/>
              </a:endParaRPr>
            </a:p>
            <a:p>
              <a:pPr>
                <a:buFont typeface="Wingdings" pitchFamily="2" charset="2"/>
                <a:buChar char="q"/>
              </a:pPr>
              <a:r>
                <a:rPr lang="en-US" sz="1600" b="1">
                  <a:solidFill>
                    <a:srgbClr val="000099"/>
                  </a:solidFill>
                  <a:latin typeface="Arial" pitchFamily="34" charset="0"/>
                </a:rPr>
                <a:t> NO reacts with oxygen and water to form nitrates and nitrites. </a:t>
              </a:r>
              <a:endParaRPr lang="en-GB" sz="1600" b="1">
                <a:solidFill>
                  <a:srgbClr val="000099"/>
                </a:solidFill>
                <a:latin typeface="Arial" pitchFamily="34" charset="0"/>
              </a:endParaRPr>
            </a:p>
            <a:p>
              <a:pPr>
                <a:buFont typeface="Wingdings" pitchFamily="2" charset="2"/>
                <a:buChar char="q"/>
              </a:pPr>
              <a:endParaRPr lang="en-GB" sz="1600" b="1">
                <a:solidFill>
                  <a:srgbClr val="000099"/>
                </a:solidFill>
                <a:latin typeface="Arial" pitchFamily="34" charset="0"/>
              </a:endParaRPr>
            </a:p>
            <a:p>
              <a:pPr>
                <a:buFont typeface="Wingdings" pitchFamily="2" charset="2"/>
                <a:buChar char="q"/>
              </a:pPr>
              <a:r>
                <a:rPr lang="en-GB" sz="1600" b="1">
                  <a:solidFill>
                    <a:srgbClr val="000099"/>
                  </a:solidFill>
                  <a:latin typeface="Arial" pitchFamily="34" charset="0"/>
                </a:rPr>
                <a:t> </a:t>
              </a:r>
              <a:r>
                <a:rPr lang="en-US" sz="1600" b="1">
                  <a:solidFill>
                    <a:srgbClr val="000099"/>
                  </a:solidFill>
                  <a:latin typeface="Arial" pitchFamily="34" charset="0"/>
                </a:rPr>
                <a:t>NO toxicity is linked to its ability to combine with superoxide anions (O</a:t>
              </a:r>
              <a:r>
                <a:rPr lang="en-US" sz="1600" b="1" baseline="30000">
                  <a:solidFill>
                    <a:srgbClr val="000099"/>
                  </a:solidFill>
                  <a:latin typeface="Arial" pitchFamily="34" charset="0"/>
                </a:rPr>
                <a:t>2-</a:t>
              </a:r>
              <a:r>
                <a:rPr lang="en-US" sz="1600" b="1">
                  <a:solidFill>
                    <a:srgbClr val="000099"/>
                  </a:solidFill>
                  <a:latin typeface="Arial" pitchFamily="34" charset="0"/>
                </a:rPr>
                <a:t>) to form peroxynitrite (ONOO</a:t>
              </a:r>
              <a:r>
                <a:rPr lang="en-US" sz="1600" b="1" baseline="30000">
                  <a:solidFill>
                    <a:srgbClr val="000099"/>
                  </a:solidFill>
                  <a:latin typeface="Arial" pitchFamily="34" charset="0"/>
                </a:rPr>
                <a:t>-</a:t>
              </a:r>
              <a:r>
                <a:rPr lang="en-US" sz="1600" b="1">
                  <a:solidFill>
                    <a:srgbClr val="000099"/>
                  </a:solidFill>
                  <a:latin typeface="Arial" pitchFamily="34" charset="0"/>
                </a:rPr>
                <a:t>), an oxidizing free radical that can cause DNA fragmentation and lipid oxidation. </a:t>
              </a:r>
              <a:endParaRPr lang="en-GB" sz="1600" b="1">
                <a:solidFill>
                  <a:srgbClr val="000099"/>
                </a:solidFill>
                <a:latin typeface="Arial" pitchFamily="34" charset="0"/>
              </a:endParaRPr>
            </a:p>
            <a:p>
              <a:endParaRPr lang="en-US" sz="1600" b="1">
                <a:solidFill>
                  <a:srgbClr val="000099"/>
                </a:solidFill>
                <a:latin typeface="Arial" pitchFamily="34" charset="0"/>
              </a:endParaRPr>
            </a:p>
            <a:p>
              <a:pPr eaLnBrk="0" hangingPunct="0">
                <a:buFont typeface="Wingdings" pitchFamily="2" charset="2"/>
                <a:buChar char="q"/>
              </a:pPr>
              <a:endParaRPr lang="en-US" sz="1600" b="1">
                <a:solidFill>
                  <a:srgbClr val="000099"/>
                </a:solidFill>
              </a:endParaRPr>
            </a:p>
          </p:txBody>
        </p:sp>
      </p:grpSp>
      <p:sp>
        <p:nvSpPr>
          <p:cNvPr id="12291" name="Text Box 5"/>
          <p:cNvSpPr txBox="1">
            <a:spLocks noChangeArrowheads="1"/>
          </p:cNvSpPr>
          <p:nvPr/>
        </p:nvSpPr>
        <p:spPr bwMode="auto">
          <a:xfrm>
            <a:off x="3429000" y="457200"/>
            <a:ext cx="17986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b="1" u="sng">
                <a:solidFill>
                  <a:srgbClr val="000099"/>
                </a:solidFill>
              </a:rPr>
              <a:t>Nitric Oxide</a:t>
            </a:r>
            <a:endParaRPr lang="en-US" b="1" u="sng">
              <a:solidFill>
                <a:srgbClr val="000099"/>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026"/>
          <p:cNvSpPr>
            <a:spLocks noGrp="1" noChangeArrowheads="1"/>
          </p:cNvSpPr>
          <p:nvPr>
            <p:ph type="body" idx="1"/>
          </p:nvPr>
        </p:nvSpPr>
        <p:spPr>
          <a:xfrm>
            <a:off x="611188" y="1052513"/>
            <a:ext cx="7772400" cy="3276600"/>
          </a:xfrm>
        </p:spPr>
        <p:txBody>
          <a:bodyPr/>
          <a:lstStyle/>
          <a:p>
            <a:pPr eaLnBrk="1" hangingPunct="1">
              <a:lnSpc>
                <a:spcPct val="90000"/>
              </a:lnSpc>
            </a:pPr>
            <a:endParaRPr lang="en-GB" sz="2400" smtClean="0">
              <a:solidFill>
                <a:srgbClr val="000099"/>
              </a:solidFill>
              <a:latin typeface="Arial" pitchFamily="34" charset="0"/>
            </a:endParaRPr>
          </a:p>
          <a:p>
            <a:pPr eaLnBrk="1" hangingPunct="1">
              <a:lnSpc>
                <a:spcPct val="90000"/>
              </a:lnSpc>
            </a:pPr>
            <a:r>
              <a:rPr lang="en-GB" sz="2400" smtClean="0">
                <a:solidFill>
                  <a:srgbClr val="000099"/>
                </a:solidFill>
                <a:latin typeface="Arial" pitchFamily="34" charset="0"/>
              </a:rPr>
              <a:t>Chemically characterised by Joseph Priestly in 1772</a:t>
            </a:r>
          </a:p>
          <a:p>
            <a:pPr eaLnBrk="1" hangingPunct="1">
              <a:lnSpc>
                <a:spcPct val="90000"/>
              </a:lnSpc>
            </a:pPr>
            <a:endParaRPr lang="en-GB" sz="2400" smtClean="0">
              <a:solidFill>
                <a:srgbClr val="000099"/>
              </a:solidFill>
              <a:latin typeface="Arial" pitchFamily="34" charset="0"/>
            </a:endParaRPr>
          </a:p>
          <a:p>
            <a:pPr eaLnBrk="1" hangingPunct="1">
              <a:lnSpc>
                <a:spcPct val="90000"/>
              </a:lnSpc>
            </a:pPr>
            <a:r>
              <a:rPr lang="en-GB" sz="2400" smtClean="0">
                <a:solidFill>
                  <a:srgbClr val="000099"/>
                </a:solidFill>
                <a:latin typeface="Arial" pitchFamily="34" charset="0"/>
              </a:rPr>
              <a:t>Toxicity determined by Sir Humphry Davy</a:t>
            </a:r>
          </a:p>
          <a:p>
            <a:pPr eaLnBrk="1" hangingPunct="1">
              <a:lnSpc>
                <a:spcPct val="90000"/>
              </a:lnSpc>
            </a:pPr>
            <a:endParaRPr lang="en-GB" sz="2400" smtClean="0">
              <a:solidFill>
                <a:srgbClr val="000099"/>
              </a:solidFill>
              <a:latin typeface="Arial" pitchFamily="34" charset="0"/>
            </a:endParaRPr>
          </a:p>
          <a:p>
            <a:pPr eaLnBrk="1" hangingPunct="1">
              <a:lnSpc>
                <a:spcPct val="90000"/>
              </a:lnSpc>
            </a:pPr>
            <a:r>
              <a:rPr lang="en-GB" sz="2400" smtClean="0">
                <a:solidFill>
                  <a:srgbClr val="000099"/>
                </a:solidFill>
                <a:latin typeface="Arial" pitchFamily="34" charset="0"/>
              </a:rPr>
              <a:t>In 1867 it was noted that amylnitrite lowers blood pressure</a:t>
            </a:r>
          </a:p>
          <a:p>
            <a:pPr eaLnBrk="1" hangingPunct="1">
              <a:lnSpc>
                <a:spcPct val="90000"/>
              </a:lnSpc>
            </a:pPr>
            <a:endParaRPr lang="en-GB" sz="2400" smtClean="0">
              <a:solidFill>
                <a:srgbClr val="000099"/>
              </a:solidFill>
              <a:latin typeface="Arial" pitchFamily="34" charset="0"/>
            </a:endParaRPr>
          </a:p>
          <a:p>
            <a:pPr eaLnBrk="1" hangingPunct="1">
              <a:lnSpc>
                <a:spcPct val="90000"/>
              </a:lnSpc>
            </a:pPr>
            <a:r>
              <a:rPr lang="en-GB" sz="2400" smtClean="0">
                <a:solidFill>
                  <a:srgbClr val="000099"/>
                </a:solidFill>
                <a:latin typeface="Arial" pitchFamily="34" charset="0"/>
              </a:rPr>
              <a:t>During WW1 filling nitroglycerine into cannons was seen to lower blood pressure</a:t>
            </a:r>
          </a:p>
          <a:p>
            <a:pPr eaLnBrk="1" hangingPunct="1">
              <a:lnSpc>
                <a:spcPct val="90000"/>
              </a:lnSpc>
            </a:pPr>
            <a:endParaRPr lang="en-GB" sz="2400" smtClean="0">
              <a:solidFill>
                <a:srgbClr val="000099"/>
              </a:solidFill>
              <a:latin typeface="Arial" pitchFamily="34" charset="0"/>
            </a:endParaRPr>
          </a:p>
          <a:p>
            <a:pPr eaLnBrk="1" hangingPunct="1">
              <a:lnSpc>
                <a:spcPct val="90000"/>
              </a:lnSpc>
            </a:pPr>
            <a:r>
              <a:rPr lang="en-GB" sz="2400" smtClean="0">
                <a:solidFill>
                  <a:srgbClr val="000099"/>
                </a:solidFill>
                <a:latin typeface="Arial" pitchFamily="34" charset="0"/>
              </a:rPr>
              <a:t>Use of nitroglycerine pills against angina pectoris</a:t>
            </a:r>
          </a:p>
          <a:p>
            <a:pPr eaLnBrk="1" hangingPunct="1">
              <a:lnSpc>
                <a:spcPct val="90000"/>
              </a:lnSpc>
            </a:pPr>
            <a:endParaRPr lang="en-GB" sz="2400" smtClean="0">
              <a:solidFill>
                <a:srgbClr val="000099"/>
              </a:solidFill>
              <a:latin typeface="Arial" pitchFamily="34" charset="0"/>
            </a:endParaRPr>
          </a:p>
          <a:p>
            <a:pPr eaLnBrk="1" hangingPunct="1">
              <a:lnSpc>
                <a:spcPct val="90000"/>
              </a:lnSpc>
            </a:pPr>
            <a:endParaRPr lang="en-GB" sz="2400" smtClean="0">
              <a:solidFill>
                <a:srgbClr val="000099"/>
              </a:solidFill>
              <a:latin typeface="Arial" pitchFamily="34" charset="0"/>
            </a:endParaRPr>
          </a:p>
          <a:p>
            <a:pPr eaLnBrk="1" hangingPunct="1">
              <a:lnSpc>
                <a:spcPct val="90000"/>
              </a:lnSpc>
            </a:pPr>
            <a:endParaRPr lang="en-GB" sz="2400" smtClean="0">
              <a:solidFill>
                <a:srgbClr val="000099"/>
              </a:solidFill>
              <a:latin typeface="Arial" pitchFamily="34" charset="0"/>
            </a:endParaRPr>
          </a:p>
          <a:p>
            <a:pPr eaLnBrk="1" hangingPunct="1">
              <a:lnSpc>
                <a:spcPct val="90000"/>
              </a:lnSpc>
            </a:pPr>
            <a:endParaRPr lang="en-GB" sz="2400" smtClean="0">
              <a:solidFill>
                <a:srgbClr val="000099"/>
              </a:solidFill>
              <a:latin typeface="Arial" pitchFamily="34" charset="0"/>
            </a:endParaRPr>
          </a:p>
          <a:p>
            <a:pPr eaLnBrk="1" hangingPunct="1">
              <a:lnSpc>
                <a:spcPct val="90000"/>
              </a:lnSpc>
            </a:pPr>
            <a:endParaRPr lang="en-GB" sz="2400" smtClean="0">
              <a:solidFill>
                <a:srgbClr val="000099"/>
              </a:solidFill>
              <a:latin typeface="Arial" pitchFamily="34" charset="0"/>
            </a:endParaRPr>
          </a:p>
          <a:p>
            <a:pPr eaLnBrk="1" hangingPunct="1">
              <a:lnSpc>
                <a:spcPct val="90000"/>
              </a:lnSpc>
            </a:pPr>
            <a:endParaRPr lang="en-GB" sz="2400" smtClean="0">
              <a:solidFill>
                <a:srgbClr val="000099"/>
              </a:solidFill>
              <a:latin typeface="Arial" pitchFamily="34" charset="0"/>
            </a:endParaRPr>
          </a:p>
          <a:p>
            <a:pPr eaLnBrk="1" hangingPunct="1">
              <a:lnSpc>
                <a:spcPct val="90000"/>
              </a:lnSpc>
            </a:pPr>
            <a:endParaRPr lang="en-GB" sz="2400" smtClean="0">
              <a:solidFill>
                <a:srgbClr val="000099"/>
              </a:solidFill>
              <a:latin typeface="Arial" pitchFamily="34" charset="0"/>
            </a:endParaRPr>
          </a:p>
          <a:p>
            <a:pPr eaLnBrk="1" hangingPunct="1">
              <a:lnSpc>
                <a:spcPct val="90000"/>
              </a:lnSpc>
            </a:pPr>
            <a:endParaRPr lang="en-GB" sz="2400" smtClean="0">
              <a:solidFill>
                <a:srgbClr val="000099"/>
              </a:solidFill>
              <a:latin typeface="Arial" pitchFamily="34" charset="0"/>
            </a:endParaRPr>
          </a:p>
          <a:p>
            <a:pPr eaLnBrk="1" hangingPunct="1">
              <a:lnSpc>
                <a:spcPct val="90000"/>
              </a:lnSpc>
            </a:pPr>
            <a:endParaRPr lang="en-GB" sz="2400" smtClean="0">
              <a:solidFill>
                <a:srgbClr val="000099"/>
              </a:solidFill>
              <a:latin typeface="Arial" pitchFamily="34" charset="0"/>
            </a:endParaRPr>
          </a:p>
          <a:p>
            <a:pPr eaLnBrk="1" hangingPunct="1">
              <a:lnSpc>
                <a:spcPct val="90000"/>
              </a:lnSpc>
            </a:pPr>
            <a:endParaRPr lang="en-US" sz="2800" smtClean="0"/>
          </a:p>
          <a:p>
            <a:pPr eaLnBrk="1" hangingPunct="1">
              <a:lnSpc>
                <a:spcPct val="90000"/>
              </a:lnSpc>
            </a:pPr>
            <a:endParaRPr lang="en-GB" sz="2800" smtClean="0"/>
          </a:p>
          <a:p>
            <a:pPr eaLnBrk="1" hangingPunct="1">
              <a:lnSpc>
                <a:spcPct val="90000"/>
              </a:lnSpc>
            </a:pPr>
            <a:endParaRPr lang="en-GB" sz="2800" smtClean="0"/>
          </a:p>
        </p:txBody>
      </p:sp>
      <p:sp>
        <p:nvSpPr>
          <p:cNvPr id="13315" name="Rectangle 1027"/>
          <p:cNvSpPr>
            <a:spLocks noGrp="1" noChangeArrowheads="1"/>
          </p:cNvSpPr>
          <p:nvPr>
            <p:ph type="title"/>
          </p:nvPr>
        </p:nvSpPr>
        <p:spPr>
          <a:xfrm>
            <a:off x="685800" y="0"/>
            <a:ext cx="7772400" cy="1143000"/>
          </a:xfrm>
        </p:spPr>
        <p:txBody>
          <a:bodyPr/>
          <a:lstStyle/>
          <a:p>
            <a:pPr eaLnBrk="1" hangingPunct="1"/>
            <a:r>
              <a:rPr lang="en-GB" sz="2800" b="1" u="sng" smtClean="0">
                <a:solidFill>
                  <a:srgbClr val="000099"/>
                </a:solidFill>
                <a:latin typeface="Arial" pitchFamily="34" charset="0"/>
              </a:rPr>
              <a:t>History of NO</a:t>
            </a:r>
            <a:endParaRPr lang="en-US" sz="2800" b="1" u="sng" smtClean="0">
              <a:solidFill>
                <a:srgbClr val="000099"/>
              </a:solidFill>
              <a:latin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body" idx="1"/>
          </p:nvPr>
        </p:nvSpPr>
        <p:spPr>
          <a:xfrm>
            <a:off x="762000" y="1676400"/>
            <a:ext cx="7772400" cy="4114800"/>
          </a:xfrm>
        </p:spPr>
        <p:txBody>
          <a:bodyPr/>
          <a:lstStyle/>
          <a:p>
            <a:pPr eaLnBrk="1" hangingPunct="1">
              <a:lnSpc>
                <a:spcPct val="90000"/>
              </a:lnSpc>
            </a:pPr>
            <a:r>
              <a:rPr lang="en-GB" sz="2400" smtClean="0">
                <a:solidFill>
                  <a:srgbClr val="000099"/>
                </a:solidFill>
                <a:latin typeface="Arial" pitchFamily="34" charset="0"/>
              </a:rPr>
              <a:t>3 isoforms</a:t>
            </a:r>
          </a:p>
          <a:p>
            <a:pPr lvl="1" eaLnBrk="1" hangingPunct="1">
              <a:lnSpc>
                <a:spcPct val="90000"/>
              </a:lnSpc>
            </a:pPr>
            <a:r>
              <a:rPr lang="en-GB" sz="2400" smtClean="0">
                <a:solidFill>
                  <a:srgbClr val="000099"/>
                </a:solidFill>
                <a:latin typeface="Arial" pitchFamily="34" charset="0"/>
              </a:rPr>
              <a:t>NOS I, NOS II &amp; NOS III</a:t>
            </a:r>
          </a:p>
          <a:p>
            <a:pPr lvl="1" eaLnBrk="1" hangingPunct="1">
              <a:lnSpc>
                <a:spcPct val="90000"/>
              </a:lnSpc>
            </a:pPr>
            <a:r>
              <a:rPr lang="en-GB" sz="2400" smtClean="0">
                <a:solidFill>
                  <a:srgbClr val="000099"/>
                </a:solidFill>
                <a:latin typeface="Arial" pitchFamily="34" charset="0"/>
              </a:rPr>
              <a:t>nNOS, iNOS, eNOS</a:t>
            </a:r>
          </a:p>
          <a:p>
            <a:pPr eaLnBrk="1" hangingPunct="1">
              <a:lnSpc>
                <a:spcPct val="90000"/>
              </a:lnSpc>
            </a:pPr>
            <a:r>
              <a:rPr lang="en-GB" sz="2400" smtClean="0">
                <a:solidFill>
                  <a:srgbClr val="000099"/>
                </a:solidFill>
                <a:latin typeface="Arial" pitchFamily="34" charset="0"/>
              </a:rPr>
              <a:t>All contain heme as active centre</a:t>
            </a:r>
          </a:p>
          <a:p>
            <a:pPr eaLnBrk="1" hangingPunct="1">
              <a:lnSpc>
                <a:spcPct val="90000"/>
              </a:lnSpc>
            </a:pPr>
            <a:r>
              <a:rPr lang="en-GB" sz="2400" smtClean="0">
                <a:solidFill>
                  <a:srgbClr val="000099"/>
                </a:solidFill>
                <a:latin typeface="Arial" pitchFamily="34" charset="0"/>
              </a:rPr>
              <a:t>Active as homodimers</a:t>
            </a:r>
          </a:p>
          <a:p>
            <a:pPr eaLnBrk="1" hangingPunct="1">
              <a:lnSpc>
                <a:spcPct val="90000"/>
              </a:lnSpc>
            </a:pPr>
            <a:r>
              <a:rPr lang="en-GB" sz="2400" smtClean="0">
                <a:solidFill>
                  <a:srgbClr val="000099"/>
                </a:solidFill>
                <a:latin typeface="Arial" pitchFamily="34" charset="0"/>
              </a:rPr>
              <a:t>All require cofactors</a:t>
            </a:r>
          </a:p>
          <a:p>
            <a:pPr lvl="1" eaLnBrk="1" hangingPunct="1">
              <a:lnSpc>
                <a:spcPct val="90000"/>
              </a:lnSpc>
            </a:pPr>
            <a:r>
              <a:rPr lang="en-GB" sz="2400" smtClean="0">
                <a:solidFill>
                  <a:srgbClr val="000099"/>
                </a:solidFill>
                <a:latin typeface="Arial" pitchFamily="34" charset="0"/>
              </a:rPr>
              <a:t>NADPH</a:t>
            </a:r>
          </a:p>
          <a:p>
            <a:pPr lvl="1" eaLnBrk="1" hangingPunct="1">
              <a:lnSpc>
                <a:spcPct val="90000"/>
              </a:lnSpc>
            </a:pPr>
            <a:r>
              <a:rPr lang="en-GB" sz="2400" smtClean="0">
                <a:solidFill>
                  <a:srgbClr val="000099"/>
                </a:solidFill>
                <a:latin typeface="Arial" pitchFamily="34" charset="0"/>
              </a:rPr>
              <a:t>6 (R)-5,6,7,8 tetrahydrobiopterine</a:t>
            </a:r>
          </a:p>
          <a:p>
            <a:pPr lvl="1" eaLnBrk="1" hangingPunct="1">
              <a:lnSpc>
                <a:spcPct val="90000"/>
              </a:lnSpc>
            </a:pPr>
            <a:r>
              <a:rPr lang="en-GB" sz="2400" smtClean="0">
                <a:solidFill>
                  <a:srgbClr val="000099"/>
                </a:solidFill>
                <a:latin typeface="Arial" pitchFamily="34" charset="0"/>
              </a:rPr>
              <a:t>FAD</a:t>
            </a:r>
          </a:p>
          <a:p>
            <a:pPr lvl="1" eaLnBrk="1" hangingPunct="1">
              <a:lnSpc>
                <a:spcPct val="90000"/>
              </a:lnSpc>
            </a:pPr>
            <a:r>
              <a:rPr lang="en-GB" sz="2400" smtClean="0">
                <a:solidFill>
                  <a:srgbClr val="000099"/>
                </a:solidFill>
                <a:latin typeface="Arial" pitchFamily="34" charset="0"/>
              </a:rPr>
              <a:t>FMN</a:t>
            </a:r>
          </a:p>
          <a:p>
            <a:pPr lvl="1" eaLnBrk="1" hangingPunct="1">
              <a:lnSpc>
                <a:spcPct val="90000"/>
              </a:lnSpc>
            </a:pPr>
            <a:r>
              <a:rPr lang="en-GB" sz="2400" smtClean="0">
                <a:solidFill>
                  <a:srgbClr val="000099"/>
                </a:solidFill>
                <a:latin typeface="Arial" pitchFamily="34" charset="0"/>
              </a:rPr>
              <a:t>calmodulin</a:t>
            </a:r>
          </a:p>
        </p:txBody>
      </p:sp>
      <p:sp>
        <p:nvSpPr>
          <p:cNvPr id="14339" name="Rectangle 3"/>
          <p:cNvSpPr>
            <a:spLocks noGrp="1" noChangeArrowheads="1"/>
          </p:cNvSpPr>
          <p:nvPr>
            <p:ph type="title"/>
          </p:nvPr>
        </p:nvSpPr>
        <p:spPr>
          <a:xfrm>
            <a:off x="838200" y="76200"/>
            <a:ext cx="7772400" cy="1143000"/>
          </a:xfrm>
        </p:spPr>
        <p:txBody>
          <a:bodyPr/>
          <a:lstStyle/>
          <a:p>
            <a:pPr eaLnBrk="1" hangingPunct="1"/>
            <a:r>
              <a:rPr lang="en-GB" sz="2800" b="1" u="sng" smtClean="0">
                <a:solidFill>
                  <a:srgbClr val="000099"/>
                </a:solidFill>
                <a:latin typeface="Arial" pitchFamily="34" charset="0"/>
              </a:rPr>
              <a:t>NO Synthases</a:t>
            </a:r>
            <a:endParaRPr lang="en-US" sz="2800" b="1" u="sng" smtClean="0">
              <a:solidFill>
                <a:srgbClr val="000099"/>
              </a:solidFill>
              <a:latin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84213" y="115888"/>
            <a:ext cx="7772400" cy="649287"/>
          </a:xfrm>
        </p:spPr>
        <p:txBody>
          <a:bodyPr/>
          <a:lstStyle/>
          <a:p>
            <a:r>
              <a:rPr lang="en-GB" sz="3200" smtClean="0"/>
              <a:t>eNOS</a:t>
            </a:r>
          </a:p>
        </p:txBody>
      </p:sp>
      <p:pic>
        <p:nvPicPr>
          <p:cNvPr id="1536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275" y="692150"/>
            <a:ext cx="5472113" cy="359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Rectangle 4"/>
          <p:cNvSpPr>
            <a:spLocks noChangeArrowheads="1"/>
          </p:cNvSpPr>
          <p:nvPr/>
        </p:nvSpPr>
        <p:spPr bwMode="auto">
          <a:xfrm>
            <a:off x="611188" y="4365625"/>
            <a:ext cx="8353425"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1400"/>
              <a:t>Homodimeric enzyme; each subunit consists of a reductase domain and an oxygenase domain. NADPH donates electrons for NOS; The enzyme contains a zinc (Zn) thiolate cluster. This site is of major importance for the binding of the cofactor (6R-)5,6,7,8-tetrahydrobiopterin (BH4) and the substrate L-arginine (L-Arg). Electron transfer from the reductase domain (*) enables NOS ferric (Fe3+) heme to bind O2 and form a ferrous (Fe2+)-dioxy species. This species may receive a second electron preferentially from BH4 (or alternatively from the reductase domain) (**). This activates oxygen and allows the catalysis of L-arginine hydroxylation. The oxidized species formed from BH4 is trihydrobiopterin radical (BH3·) The BH3· radical (or radical cation) can be recycled to BH4 by eNOS itself (using an electron supplied by the flavins) or by L-ascorbic acid (which is present in cells in millimolar concentrations). BH4 is likely to also play a redox role in the second reaction cycle, i.e., the conversion of N</a:t>
            </a:r>
            <a:r>
              <a:rPr lang="en-GB" sz="1400" i="1"/>
              <a:t>w-hydroxy-L-arginine to NO. </a:t>
            </a:r>
            <a:r>
              <a:rPr lang="en-GB" sz="1600" i="1"/>
              <a:t>AscH ascorbic acid, Asc ascorbate </a:t>
            </a:r>
            <a:r>
              <a:rPr lang="en-GB" sz="1600"/>
              <a:t>radical</a:t>
            </a:r>
          </a:p>
        </p:txBody>
      </p:sp>
      <p:sp>
        <p:nvSpPr>
          <p:cNvPr id="15365" name="Rectangle 2"/>
          <p:cNvSpPr>
            <a:spLocks noChangeArrowheads="1"/>
          </p:cNvSpPr>
          <p:nvPr/>
        </p:nvSpPr>
        <p:spPr bwMode="auto">
          <a:xfrm>
            <a:off x="7164388" y="6550025"/>
            <a:ext cx="19065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1400" b="1">
                <a:latin typeface="Arial" pitchFamily="34" charset="0"/>
                <a:cs typeface="Arial" pitchFamily="34" charset="0"/>
              </a:rPr>
              <a:t>Förstermann U 2006</a:t>
            </a:r>
            <a:endParaRPr lang="en-GB" sz="1400">
              <a:latin typeface="Arial" pitchFamily="34"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body" idx="1"/>
          </p:nvPr>
        </p:nvSpPr>
        <p:spPr>
          <a:xfrm>
            <a:off x="684213" y="836613"/>
            <a:ext cx="7772400" cy="4114800"/>
          </a:xfrm>
        </p:spPr>
        <p:txBody>
          <a:bodyPr/>
          <a:lstStyle/>
          <a:p>
            <a:pPr lvl="1" eaLnBrk="1" hangingPunct="1">
              <a:lnSpc>
                <a:spcPct val="90000"/>
              </a:lnSpc>
              <a:buFontTx/>
              <a:buNone/>
            </a:pPr>
            <a:r>
              <a:rPr lang="en-GB" sz="1600" smtClean="0">
                <a:solidFill>
                  <a:srgbClr val="000099"/>
                </a:solidFill>
                <a:latin typeface="Arial" pitchFamily="34" charset="0"/>
              </a:rPr>
              <a:t>NOS (neuronal), ncNOS (neuronal consitutive), bNOS (brain)</a:t>
            </a:r>
          </a:p>
          <a:p>
            <a:pPr lvl="1" eaLnBrk="1" hangingPunct="1">
              <a:lnSpc>
                <a:spcPct val="90000"/>
              </a:lnSpc>
              <a:buFontTx/>
              <a:buNone/>
            </a:pPr>
            <a:endParaRPr lang="en-GB" sz="1600" smtClean="0">
              <a:solidFill>
                <a:srgbClr val="000099"/>
              </a:solidFill>
              <a:latin typeface="Arial" pitchFamily="34" charset="0"/>
            </a:endParaRPr>
          </a:p>
          <a:p>
            <a:pPr eaLnBrk="1" hangingPunct="1">
              <a:lnSpc>
                <a:spcPct val="90000"/>
              </a:lnSpc>
            </a:pPr>
            <a:r>
              <a:rPr lang="en-GB" sz="1600" i="1" u="sng" smtClean="0">
                <a:solidFill>
                  <a:srgbClr val="000099"/>
                </a:solidFill>
                <a:latin typeface="Arial" pitchFamily="34" charset="0"/>
              </a:rPr>
              <a:t>Constitutively expressed</a:t>
            </a:r>
          </a:p>
          <a:p>
            <a:pPr lvl="1" eaLnBrk="1" hangingPunct="1">
              <a:lnSpc>
                <a:spcPct val="90000"/>
              </a:lnSpc>
            </a:pPr>
            <a:r>
              <a:rPr lang="en-GB" sz="1600" smtClean="0">
                <a:solidFill>
                  <a:srgbClr val="000099"/>
                </a:solidFill>
                <a:latin typeface="Arial" pitchFamily="34" charset="0"/>
              </a:rPr>
              <a:t>Present in epithelial and vascular smooth muscle and skeletal muscle cells</a:t>
            </a:r>
          </a:p>
          <a:p>
            <a:pPr lvl="1" eaLnBrk="1" hangingPunct="1">
              <a:lnSpc>
                <a:spcPct val="90000"/>
              </a:lnSpc>
            </a:pPr>
            <a:endParaRPr lang="en-GB" sz="1600" smtClean="0">
              <a:solidFill>
                <a:srgbClr val="000099"/>
              </a:solidFill>
              <a:latin typeface="Arial" pitchFamily="34" charset="0"/>
            </a:endParaRPr>
          </a:p>
          <a:p>
            <a:pPr eaLnBrk="1" hangingPunct="1">
              <a:lnSpc>
                <a:spcPct val="90000"/>
              </a:lnSpc>
            </a:pPr>
            <a:r>
              <a:rPr lang="en-GB" sz="1600" i="1" u="sng" smtClean="0">
                <a:solidFill>
                  <a:srgbClr val="000099"/>
                </a:solidFill>
                <a:latin typeface="Arial" pitchFamily="34" charset="0"/>
              </a:rPr>
              <a:t>Regulation of activity</a:t>
            </a:r>
          </a:p>
          <a:p>
            <a:pPr lvl="1" eaLnBrk="1" hangingPunct="1">
              <a:lnSpc>
                <a:spcPct val="90000"/>
              </a:lnSpc>
            </a:pPr>
            <a:r>
              <a:rPr lang="en-GB" sz="1600" smtClean="0">
                <a:solidFill>
                  <a:srgbClr val="000099"/>
                </a:solidFill>
                <a:latin typeface="Arial" pitchFamily="34" charset="0"/>
              </a:rPr>
              <a:t>Requires Ca</a:t>
            </a:r>
            <a:r>
              <a:rPr lang="en-GB" sz="1600" baseline="30000" smtClean="0">
                <a:solidFill>
                  <a:srgbClr val="000099"/>
                </a:solidFill>
                <a:latin typeface="Arial" pitchFamily="34" charset="0"/>
              </a:rPr>
              <a:t>2+</a:t>
            </a:r>
            <a:r>
              <a:rPr lang="en-GB" sz="1600" smtClean="0">
                <a:solidFill>
                  <a:srgbClr val="000099"/>
                </a:solidFill>
                <a:latin typeface="Arial" pitchFamily="34" charset="0"/>
              </a:rPr>
              <a:t> for calmodulin binding</a:t>
            </a:r>
          </a:p>
          <a:p>
            <a:pPr lvl="1" eaLnBrk="1" hangingPunct="1">
              <a:lnSpc>
                <a:spcPct val="90000"/>
              </a:lnSpc>
            </a:pPr>
            <a:r>
              <a:rPr lang="en-GB" sz="1600" smtClean="0">
                <a:solidFill>
                  <a:srgbClr val="000099"/>
                </a:solidFill>
                <a:latin typeface="Arial" pitchFamily="34" charset="0"/>
              </a:rPr>
              <a:t>Ca</a:t>
            </a:r>
            <a:r>
              <a:rPr lang="en-GB" sz="1600" baseline="30000" smtClean="0">
                <a:solidFill>
                  <a:srgbClr val="000099"/>
                </a:solidFill>
                <a:latin typeface="Arial" pitchFamily="34" charset="0"/>
              </a:rPr>
              <a:t>2+</a:t>
            </a:r>
            <a:r>
              <a:rPr lang="en-GB" sz="1600" smtClean="0">
                <a:solidFill>
                  <a:srgbClr val="000099"/>
                </a:solidFill>
                <a:latin typeface="Arial" pitchFamily="34" charset="0"/>
              </a:rPr>
              <a:t>, ser/try phosphorylation</a:t>
            </a:r>
          </a:p>
          <a:p>
            <a:pPr eaLnBrk="1" hangingPunct="1">
              <a:lnSpc>
                <a:spcPct val="90000"/>
              </a:lnSpc>
              <a:buFontTx/>
              <a:buNone/>
            </a:pPr>
            <a:endParaRPr lang="en-GB" sz="2000" smtClean="0">
              <a:solidFill>
                <a:srgbClr val="000099"/>
              </a:solidFill>
              <a:latin typeface="Arial" pitchFamily="34" charset="0"/>
            </a:endParaRPr>
          </a:p>
          <a:p>
            <a:pPr eaLnBrk="1" hangingPunct="1">
              <a:lnSpc>
                <a:spcPct val="90000"/>
              </a:lnSpc>
            </a:pPr>
            <a:endParaRPr lang="en-GB" sz="2000" smtClean="0">
              <a:solidFill>
                <a:srgbClr val="000099"/>
              </a:solidFill>
              <a:latin typeface="Arial" pitchFamily="34" charset="0"/>
            </a:endParaRPr>
          </a:p>
          <a:p>
            <a:pPr eaLnBrk="1" hangingPunct="1">
              <a:lnSpc>
                <a:spcPct val="90000"/>
              </a:lnSpc>
            </a:pPr>
            <a:endParaRPr lang="en-GB" sz="2000" smtClean="0">
              <a:solidFill>
                <a:srgbClr val="000099"/>
              </a:solidFill>
              <a:latin typeface="Arial" pitchFamily="34" charset="0"/>
            </a:endParaRPr>
          </a:p>
        </p:txBody>
      </p:sp>
      <p:sp>
        <p:nvSpPr>
          <p:cNvPr id="16387" name="Rectangle 3"/>
          <p:cNvSpPr>
            <a:spLocks noGrp="1" noChangeArrowheads="1"/>
          </p:cNvSpPr>
          <p:nvPr>
            <p:ph type="title"/>
          </p:nvPr>
        </p:nvSpPr>
        <p:spPr>
          <a:xfrm>
            <a:off x="838200" y="76200"/>
            <a:ext cx="7772400" cy="1143000"/>
          </a:xfrm>
        </p:spPr>
        <p:txBody>
          <a:bodyPr/>
          <a:lstStyle/>
          <a:p>
            <a:pPr eaLnBrk="1" hangingPunct="1"/>
            <a:r>
              <a:rPr lang="en-GB" sz="2800" b="1" u="sng" smtClean="0">
                <a:solidFill>
                  <a:srgbClr val="000099"/>
                </a:solidFill>
                <a:latin typeface="Arial" pitchFamily="34" charset="0"/>
              </a:rPr>
              <a:t>NOS I</a:t>
            </a:r>
            <a:endParaRPr lang="en-US" sz="2800" b="1" u="sng" smtClean="0">
              <a:solidFill>
                <a:srgbClr val="000099"/>
              </a:solidFill>
              <a:latin typeface="Arial" pitchFamily="34" charset="0"/>
            </a:endParaRPr>
          </a:p>
        </p:txBody>
      </p:sp>
      <p:sp>
        <p:nvSpPr>
          <p:cNvPr id="4" name="Rectangle 2"/>
          <p:cNvSpPr txBox="1">
            <a:spLocks noChangeArrowheads="1"/>
          </p:cNvSpPr>
          <p:nvPr/>
        </p:nvSpPr>
        <p:spPr bwMode="auto">
          <a:xfrm>
            <a:off x="684213" y="3860800"/>
            <a:ext cx="7772400" cy="4114800"/>
          </a:xfrm>
          <a:prstGeom prst="rect">
            <a:avLst/>
          </a:prstGeom>
          <a:noFill/>
          <a:ln w="9525">
            <a:noFill/>
            <a:miter lim="800000"/>
            <a:headEnd/>
            <a:tailEnd/>
          </a:ln>
        </p:spPr>
        <p:txBody>
          <a:bodyPr/>
          <a:lstStyle/>
          <a:p>
            <a:pPr marL="742950" lvl="1" indent="-285750">
              <a:lnSpc>
                <a:spcPct val="90000"/>
              </a:lnSpc>
              <a:spcBef>
                <a:spcPct val="20000"/>
              </a:spcBef>
              <a:defRPr/>
            </a:pPr>
            <a:r>
              <a:rPr lang="en-GB" sz="1600" kern="0" dirty="0" err="1">
                <a:solidFill>
                  <a:srgbClr val="000099"/>
                </a:solidFill>
                <a:latin typeface="Arial" pitchFamily="34" charset="0"/>
              </a:rPr>
              <a:t>iNOS</a:t>
            </a:r>
            <a:r>
              <a:rPr lang="en-GB" sz="1600" kern="0" dirty="0">
                <a:solidFill>
                  <a:srgbClr val="000099"/>
                </a:solidFill>
                <a:latin typeface="Arial" pitchFamily="34" charset="0"/>
              </a:rPr>
              <a:t> (inducible), </a:t>
            </a:r>
            <a:r>
              <a:rPr lang="en-GB" sz="1600" kern="0" dirty="0" err="1">
                <a:solidFill>
                  <a:srgbClr val="000099"/>
                </a:solidFill>
                <a:latin typeface="Arial" pitchFamily="34" charset="0"/>
              </a:rPr>
              <a:t>mNOS</a:t>
            </a:r>
            <a:r>
              <a:rPr lang="en-GB" sz="1600" kern="0" dirty="0">
                <a:solidFill>
                  <a:srgbClr val="000099"/>
                </a:solidFill>
                <a:latin typeface="Arial" pitchFamily="34" charset="0"/>
              </a:rPr>
              <a:t> (macrophage)</a:t>
            </a:r>
          </a:p>
          <a:p>
            <a:pPr marL="742950" lvl="1" indent="-285750">
              <a:lnSpc>
                <a:spcPct val="90000"/>
              </a:lnSpc>
              <a:spcBef>
                <a:spcPct val="20000"/>
              </a:spcBef>
              <a:defRPr/>
            </a:pPr>
            <a:endParaRPr lang="en-GB" sz="1600" kern="0" dirty="0">
              <a:solidFill>
                <a:srgbClr val="000099"/>
              </a:solidFill>
              <a:latin typeface="Arial" pitchFamily="34" charset="0"/>
            </a:endParaRPr>
          </a:p>
          <a:p>
            <a:pPr marL="342900" indent="-342900">
              <a:lnSpc>
                <a:spcPct val="90000"/>
              </a:lnSpc>
              <a:spcBef>
                <a:spcPct val="20000"/>
              </a:spcBef>
              <a:buFontTx/>
              <a:buChar char="•"/>
              <a:defRPr/>
            </a:pPr>
            <a:r>
              <a:rPr lang="en-GB" sz="1600" i="1" u="sng" kern="0" dirty="0">
                <a:solidFill>
                  <a:srgbClr val="000099"/>
                </a:solidFill>
                <a:latin typeface="Arial" pitchFamily="34" charset="0"/>
              </a:rPr>
              <a:t>Inducible expression in:</a:t>
            </a:r>
          </a:p>
          <a:p>
            <a:pPr marL="742950" lvl="1" indent="-285750">
              <a:lnSpc>
                <a:spcPct val="90000"/>
              </a:lnSpc>
              <a:spcBef>
                <a:spcPct val="20000"/>
              </a:spcBef>
              <a:buFontTx/>
              <a:buChar char="–"/>
              <a:defRPr/>
            </a:pPr>
            <a:r>
              <a:rPr lang="en-GB" sz="1600" kern="0" dirty="0">
                <a:solidFill>
                  <a:srgbClr val="000099"/>
                </a:solidFill>
                <a:latin typeface="Arial" pitchFamily="34" charset="0"/>
              </a:rPr>
              <a:t>Macrophages, </a:t>
            </a:r>
            <a:r>
              <a:rPr lang="en-GB" sz="1600" kern="0" dirty="0" err="1">
                <a:solidFill>
                  <a:srgbClr val="000099"/>
                </a:solidFill>
                <a:latin typeface="Arial" pitchFamily="34" charset="0"/>
              </a:rPr>
              <a:t>glial</a:t>
            </a:r>
            <a:r>
              <a:rPr lang="en-GB" sz="1600" kern="0" dirty="0">
                <a:solidFill>
                  <a:srgbClr val="000099"/>
                </a:solidFill>
                <a:latin typeface="Arial" pitchFamily="34" charset="0"/>
              </a:rPr>
              <a:t> cells, </a:t>
            </a:r>
            <a:r>
              <a:rPr lang="en-GB" sz="1600" kern="0" dirty="0" err="1">
                <a:solidFill>
                  <a:srgbClr val="000099"/>
                </a:solidFill>
                <a:latin typeface="Arial" pitchFamily="34" charset="0"/>
              </a:rPr>
              <a:t>hepatocytes</a:t>
            </a:r>
            <a:r>
              <a:rPr lang="en-GB" sz="1600" kern="0" dirty="0">
                <a:solidFill>
                  <a:srgbClr val="000099"/>
                </a:solidFill>
                <a:latin typeface="Arial" pitchFamily="34" charset="0"/>
              </a:rPr>
              <a:t>, endothelium, </a:t>
            </a:r>
            <a:r>
              <a:rPr lang="en-GB" sz="1600" kern="0" dirty="0" err="1">
                <a:solidFill>
                  <a:srgbClr val="000099"/>
                </a:solidFill>
                <a:latin typeface="Arial" pitchFamily="34" charset="0"/>
              </a:rPr>
              <a:t>epithilium</a:t>
            </a:r>
            <a:r>
              <a:rPr lang="en-GB" sz="1600" kern="0" dirty="0">
                <a:solidFill>
                  <a:srgbClr val="000099"/>
                </a:solidFill>
                <a:latin typeface="Arial" pitchFamily="34" charset="0"/>
              </a:rPr>
              <a:t>, cardiac </a:t>
            </a:r>
            <a:r>
              <a:rPr lang="en-GB" sz="1600" kern="0" dirty="0" err="1">
                <a:solidFill>
                  <a:srgbClr val="000099"/>
                </a:solidFill>
                <a:latin typeface="Arial" pitchFamily="34" charset="0"/>
              </a:rPr>
              <a:t>myocytes</a:t>
            </a:r>
            <a:r>
              <a:rPr lang="en-GB" sz="1600" kern="0" dirty="0">
                <a:solidFill>
                  <a:srgbClr val="000099"/>
                </a:solidFill>
                <a:latin typeface="Arial" pitchFamily="34" charset="0"/>
              </a:rPr>
              <a:t>, vascular smooth muscle cells</a:t>
            </a:r>
          </a:p>
          <a:p>
            <a:pPr marL="742950" lvl="1" indent="-285750">
              <a:lnSpc>
                <a:spcPct val="90000"/>
              </a:lnSpc>
              <a:spcBef>
                <a:spcPct val="20000"/>
              </a:spcBef>
              <a:buFontTx/>
              <a:buChar char="–"/>
              <a:defRPr/>
            </a:pPr>
            <a:endParaRPr lang="en-GB" sz="1600" kern="0" dirty="0">
              <a:solidFill>
                <a:srgbClr val="000099"/>
              </a:solidFill>
              <a:latin typeface="Arial" pitchFamily="34" charset="0"/>
            </a:endParaRPr>
          </a:p>
          <a:p>
            <a:pPr marL="342900" indent="-342900">
              <a:lnSpc>
                <a:spcPct val="90000"/>
              </a:lnSpc>
              <a:spcBef>
                <a:spcPct val="20000"/>
              </a:spcBef>
              <a:buFontTx/>
              <a:buChar char="•"/>
              <a:defRPr/>
            </a:pPr>
            <a:r>
              <a:rPr lang="en-GB" sz="1600" i="1" u="sng" kern="0" dirty="0">
                <a:solidFill>
                  <a:srgbClr val="000099"/>
                </a:solidFill>
                <a:latin typeface="Arial" pitchFamily="34" charset="0"/>
              </a:rPr>
              <a:t>Regulation of activity</a:t>
            </a:r>
          </a:p>
          <a:p>
            <a:pPr marL="742950" lvl="1" indent="-285750">
              <a:lnSpc>
                <a:spcPct val="90000"/>
              </a:lnSpc>
              <a:spcBef>
                <a:spcPct val="20000"/>
              </a:spcBef>
              <a:buFontTx/>
              <a:buChar char="–"/>
              <a:defRPr/>
            </a:pPr>
            <a:r>
              <a:rPr lang="en-GB" sz="1600" kern="0" dirty="0">
                <a:solidFill>
                  <a:srgbClr val="000099"/>
                </a:solidFill>
                <a:latin typeface="Arial" pitchFamily="34" charset="0"/>
              </a:rPr>
              <a:t>Induced by inflammatory cytokines, LPS</a:t>
            </a:r>
          </a:p>
          <a:p>
            <a:pPr marL="742950" lvl="1" indent="-285750">
              <a:lnSpc>
                <a:spcPct val="90000"/>
              </a:lnSpc>
              <a:spcBef>
                <a:spcPct val="20000"/>
              </a:spcBef>
              <a:buFontTx/>
              <a:buChar char="–"/>
              <a:defRPr/>
            </a:pPr>
            <a:r>
              <a:rPr lang="en-GB" sz="1600" kern="0" dirty="0">
                <a:solidFill>
                  <a:srgbClr val="000099"/>
                </a:solidFill>
                <a:latin typeface="Arial" pitchFamily="34" charset="0"/>
              </a:rPr>
              <a:t> Does not requires Ca</a:t>
            </a:r>
            <a:r>
              <a:rPr lang="en-GB" sz="1600" kern="0" baseline="30000" dirty="0">
                <a:solidFill>
                  <a:srgbClr val="000099"/>
                </a:solidFill>
                <a:latin typeface="Arial" pitchFamily="34" charset="0"/>
              </a:rPr>
              <a:t>2+</a:t>
            </a:r>
            <a:r>
              <a:rPr lang="en-GB" sz="1600" kern="0" dirty="0">
                <a:solidFill>
                  <a:srgbClr val="000099"/>
                </a:solidFill>
                <a:latin typeface="Arial" pitchFamily="34" charset="0"/>
              </a:rPr>
              <a:t>  for </a:t>
            </a:r>
            <a:r>
              <a:rPr lang="en-GB" sz="1600" kern="0" dirty="0" err="1">
                <a:solidFill>
                  <a:srgbClr val="000099"/>
                </a:solidFill>
                <a:latin typeface="Arial" pitchFamily="34" charset="0"/>
              </a:rPr>
              <a:t>calmodulin</a:t>
            </a:r>
            <a:r>
              <a:rPr lang="en-GB" sz="1600" kern="0" dirty="0">
                <a:solidFill>
                  <a:srgbClr val="000099"/>
                </a:solidFill>
                <a:latin typeface="Arial" pitchFamily="34" charset="0"/>
              </a:rPr>
              <a:t> binding</a:t>
            </a:r>
          </a:p>
          <a:p>
            <a:pPr marL="742950" lvl="1" indent="-285750">
              <a:lnSpc>
                <a:spcPct val="90000"/>
              </a:lnSpc>
              <a:spcBef>
                <a:spcPct val="20000"/>
              </a:spcBef>
              <a:buFontTx/>
              <a:buChar char="–"/>
              <a:defRPr/>
            </a:pPr>
            <a:r>
              <a:rPr lang="en-GB" sz="1600" kern="0" dirty="0">
                <a:solidFill>
                  <a:srgbClr val="000099"/>
                </a:solidFill>
                <a:latin typeface="Arial" pitchFamily="34" charset="0"/>
              </a:rPr>
              <a:t>NO inhibition (negative feedback)</a:t>
            </a:r>
          </a:p>
          <a:p>
            <a:pPr marL="342900" indent="-342900">
              <a:lnSpc>
                <a:spcPct val="90000"/>
              </a:lnSpc>
              <a:spcBef>
                <a:spcPct val="20000"/>
              </a:spcBef>
              <a:buFontTx/>
              <a:buChar char="•"/>
              <a:defRPr/>
            </a:pPr>
            <a:endParaRPr lang="en-GB" sz="2000" kern="0" dirty="0">
              <a:solidFill>
                <a:srgbClr val="000099"/>
              </a:solidFill>
              <a:latin typeface="Arial" pitchFamily="34" charset="0"/>
            </a:endParaRPr>
          </a:p>
          <a:p>
            <a:pPr marL="342900" indent="-342900">
              <a:lnSpc>
                <a:spcPct val="90000"/>
              </a:lnSpc>
              <a:spcBef>
                <a:spcPct val="20000"/>
              </a:spcBef>
              <a:buFontTx/>
              <a:buChar char="•"/>
              <a:defRPr/>
            </a:pPr>
            <a:endParaRPr lang="en-GB" sz="2000" kern="0" dirty="0">
              <a:solidFill>
                <a:srgbClr val="000099"/>
              </a:solidFill>
              <a:latin typeface="Arial" pitchFamily="34" charset="0"/>
            </a:endParaRPr>
          </a:p>
          <a:p>
            <a:pPr marL="342900" indent="-342900">
              <a:lnSpc>
                <a:spcPct val="90000"/>
              </a:lnSpc>
              <a:spcBef>
                <a:spcPct val="20000"/>
              </a:spcBef>
              <a:buFontTx/>
              <a:buChar char="•"/>
              <a:defRPr/>
            </a:pPr>
            <a:endParaRPr lang="en-GB" sz="2000" kern="0" dirty="0">
              <a:solidFill>
                <a:srgbClr val="000099"/>
              </a:solidFill>
              <a:latin typeface="Arial" pitchFamily="34" charset="0"/>
            </a:endParaRPr>
          </a:p>
        </p:txBody>
      </p:sp>
      <p:sp>
        <p:nvSpPr>
          <p:cNvPr id="5" name="Rectangle 3"/>
          <p:cNvSpPr txBox="1">
            <a:spLocks noChangeArrowheads="1"/>
          </p:cNvSpPr>
          <p:nvPr/>
        </p:nvSpPr>
        <p:spPr bwMode="auto">
          <a:xfrm>
            <a:off x="755650" y="3068638"/>
            <a:ext cx="7772400" cy="1143000"/>
          </a:xfrm>
          <a:prstGeom prst="rect">
            <a:avLst/>
          </a:prstGeom>
          <a:noFill/>
          <a:ln w="9525">
            <a:noFill/>
            <a:miter lim="800000"/>
            <a:headEnd/>
            <a:tailEnd/>
          </a:ln>
        </p:spPr>
        <p:txBody>
          <a:bodyPr anchor="ctr"/>
          <a:lstStyle/>
          <a:p>
            <a:pPr algn="ctr">
              <a:defRPr/>
            </a:pPr>
            <a:r>
              <a:rPr lang="en-GB" sz="2800" b="1" u="sng" kern="0" dirty="0">
                <a:solidFill>
                  <a:srgbClr val="000099"/>
                </a:solidFill>
                <a:latin typeface="Arial" pitchFamily="34" charset="0"/>
                <a:ea typeface="+mj-ea"/>
                <a:cs typeface="+mj-cs"/>
              </a:rPr>
              <a:t>NOS II</a:t>
            </a:r>
            <a:endParaRPr lang="en-US" sz="2800" b="1" u="sng" kern="0" dirty="0">
              <a:solidFill>
                <a:srgbClr val="000099"/>
              </a:solidFill>
              <a:latin typeface="Arial" pitchFamily="34" charset="0"/>
              <a:ea typeface="+mj-ea"/>
              <a:cs typeface="+mj-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1"/>
          </p:nvPr>
        </p:nvSpPr>
        <p:spPr>
          <a:xfrm>
            <a:off x="684213" y="1196975"/>
            <a:ext cx="7772400" cy="4114800"/>
          </a:xfrm>
        </p:spPr>
        <p:txBody>
          <a:bodyPr/>
          <a:lstStyle/>
          <a:p>
            <a:pPr lvl="1" eaLnBrk="1" hangingPunct="1">
              <a:lnSpc>
                <a:spcPct val="90000"/>
              </a:lnSpc>
              <a:buFontTx/>
              <a:buNone/>
            </a:pPr>
            <a:r>
              <a:rPr lang="en-GB" sz="2000" smtClean="0">
                <a:solidFill>
                  <a:srgbClr val="000099"/>
                </a:solidFill>
                <a:latin typeface="Arial" pitchFamily="34" charset="0"/>
              </a:rPr>
              <a:t>eNOS (endothelial), ecNOS (endothelial constitutive)</a:t>
            </a:r>
          </a:p>
          <a:p>
            <a:pPr lvl="1" eaLnBrk="1" hangingPunct="1">
              <a:lnSpc>
                <a:spcPct val="90000"/>
              </a:lnSpc>
              <a:buFontTx/>
              <a:buNone/>
            </a:pPr>
            <a:endParaRPr lang="en-GB" sz="2000" smtClean="0">
              <a:solidFill>
                <a:srgbClr val="000099"/>
              </a:solidFill>
              <a:latin typeface="Arial" pitchFamily="34" charset="0"/>
            </a:endParaRPr>
          </a:p>
          <a:p>
            <a:pPr eaLnBrk="1" hangingPunct="1">
              <a:lnSpc>
                <a:spcPct val="90000"/>
              </a:lnSpc>
            </a:pPr>
            <a:r>
              <a:rPr lang="en-GB" sz="2000" i="1" u="sng" smtClean="0">
                <a:solidFill>
                  <a:srgbClr val="000099"/>
                </a:solidFill>
                <a:latin typeface="Arial" pitchFamily="34" charset="0"/>
              </a:rPr>
              <a:t>Constitutively expressed in:</a:t>
            </a:r>
          </a:p>
          <a:p>
            <a:pPr lvl="1" eaLnBrk="1" hangingPunct="1">
              <a:lnSpc>
                <a:spcPct val="90000"/>
              </a:lnSpc>
            </a:pPr>
            <a:r>
              <a:rPr lang="en-GB" sz="2000" smtClean="0">
                <a:solidFill>
                  <a:srgbClr val="000099"/>
                </a:solidFill>
                <a:latin typeface="Arial" pitchFamily="34" charset="0"/>
              </a:rPr>
              <a:t>Endothelium, epithelium, cardiac myocytes, hippocampus</a:t>
            </a:r>
          </a:p>
          <a:p>
            <a:pPr lvl="1" eaLnBrk="1" hangingPunct="1">
              <a:lnSpc>
                <a:spcPct val="90000"/>
              </a:lnSpc>
            </a:pPr>
            <a:endParaRPr lang="en-GB" sz="2000" smtClean="0">
              <a:solidFill>
                <a:srgbClr val="000099"/>
              </a:solidFill>
              <a:latin typeface="Arial" pitchFamily="34" charset="0"/>
            </a:endParaRPr>
          </a:p>
          <a:p>
            <a:pPr eaLnBrk="1" hangingPunct="1">
              <a:lnSpc>
                <a:spcPct val="90000"/>
              </a:lnSpc>
            </a:pPr>
            <a:r>
              <a:rPr lang="en-GB" sz="2000" i="1" u="sng" smtClean="0">
                <a:solidFill>
                  <a:srgbClr val="000099"/>
                </a:solidFill>
                <a:latin typeface="Arial" pitchFamily="34" charset="0"/>
              </a:rPr>
              <a:t>Regulation of activity</a:t>
            </a:r>
          </a:p>
          <a:p>
            <a:pPr lvl="1" eaLnBrk="1" hangingPunct="1">
              <a:lnSpc>
                <a:spcPct val="90000"/>
              </a:lnSpc>
            </a:pPr>
            <a:r>
              <a:rPr lang="en-GB" sz="2000" smtClean="0">
                <a:solidFill>
                  <a:srgbClr val="000099"/>
                </a:solidFill>
                <a:latin typeface="Arial" pitchFamily="34" charset="0"/>
              </a:rPr>
              <a:t>Requires Ca</a:t>
            </a:r>
            <a:r>
              <a:rPr lang="en-GB" sz="2000" baseline="30000" smtClean="0">
                <a:solidFill>
                  <a:srgbClr val="000099"/>
                </a:solidFill>
                <a:latin typeface="Arial" pitchFamily="34" charset="0"/>
              </a:rPr>
              <a:t>2+</a:t>
            </a:r>
            <a:r>
              <a:rPr lang="en-GB" sz="2000" smtClean="0">
                <a:solidFill>
                  <a:srgbClr val="000099"/>
                </a:solidFill>
                <a:latin typeface="Arial" pitchFamily="34" charset="0"/>
              </a:rPr>
              <a:t> for calmodulin binding</a:t>
            </a:r>
          </a:p>
          <a:p>
            <a:pPr lvl="1" eaLnBrk="1" hangingPunct="1">
              <a:lnSpc>
                <a:spcPct val="90000"/>
              </a:lnSpc>
            </a:pPr>
            <a:r>
              <a:rPr lang="en-GB" sz="2000" smtClean="0">
                <a:solidFill>
                  <a:srgbClr val="000099"/>
                </a:solidFill>
                <a:latin typeface="Arial" pitchFamily="34" charset="0"/>
              </a:rPr>
              <a:t>ser/try phosphorylation</a:t>
            </a:r>
          </a:p>
          <a:p>
            <a:pPr lvl="1" eaLnBrk="1" hangingPunct="1">
              <a:lnSpc>
                <a:spcPct val="90000"/>
              </a:lnSpc>
            </a:pPr>
            <a:r>
              <a:rPr lang="en-GB" sz="2000" smtClean="0">
                <a:solidFill>
                  <a:srgbClr val="000099"/>
                </a:solidFill>
                <a:latin typeface="Arial" pitchFamily="34" charset="0"/>
              </a:rPr>
              <a:t>Modulation of expression</a:t>
            </a:r>
          </a:p>
          <a:p>
            <a:pPr eaLnBrk="1" hangingPunct="1">
              <a:lnSpc>
                <a:spcPct val="90000"/>
              </a:lnSpc>
            </a:pPr>
            <a:endParaRPr lang="en-GB" sz="2000" smtClean="0">
              <a:solidFill>
                <a:srgbClr val="000099"/>
              </a:solidFill>
              <a:latin typeface="Arial" pitchFamily="34" charset="0"/>
            </a:endParaRPr>
          </a:p>
          <a:p>
            <a:pPr eaLnBrk="1" hangingPunct="1">
              <a:lnSpc>
                <a:spcPct val="90000"/>
              </a:lnSpc>
            </a:pPr>
            <a:endParaRPr lang="en-GB" sz="2000" smtClean="0">
              <a:solidFill>
                <a:srgbClr val="000099"/>
              </a:solidFill>
              <a:latin typeface="Arial" pitchFamily="34" charset="0"/>
            </a:endParaRPr>
          </a:p>
          <a:p>
            <a:pPr eaLnBrk="1" hangingPunct="1">
              <a:lnSpc>
                <a:spcPct val="90000"/>
              </a:lnSpc>
            </a:pPr>
            <a:endParaRPr lang="en-GB" sz="2000" smtClean="0">
              <a:solidFill>
                <a:srgbClr val="000099"/>
              </a:solidFill>
              <a:latin typeface="Arial" pitchFamily="34" charset="0"/>
            </a:endParaRPr>
          </a:p>
        </p:txBody>
      </p:sp>
      <p:sp>
        <p:nvSpPr>
          <p:cNvPr id="17411" name="Rectangle 3"/>
          <p:cNvSpPr>
            <a:spLocks noGrp="1" noChangeArrowheads="1"/>
          </p:cNvSpPr>
          <p:nvPr>
            <p:ph type="title"/>
          </p:nvPr>
        </p:nvSpPr>
        <p:spPr>
          <a:xfrm>
            <a:off x="838200" y="76200"/>
            <a:ext cx="7772400" cy="1143000"/>
          </a:xfrm>
        </p:spPr>
        <p:txBody>
          <a:bodyPr/>
          <a:lstStyle/>
          <a:p>
            <a:pPr eaLnBrk="1" hangingPunct="1"/>
            <a:r>
              <a:rPr lang="en-GB" sz="2800" b="1" u="sng" smtClean="0">
                <a:solidFill>
                  <a:srgbClr val="000099"/>
                </a:solidFill>
                <a:latin typeface="Arial" pitchFamily="34" charset="0"/>
              </a:rPr>
              <a:t>NOS III</a:t>
            </a:r>
            <a:endParaRPr lang="en-US" sz="2800" b="1" u="sng" smtClean="0">
              <a:solidFill>
                <a:srgbClr val="000099"/>
              </a:solidFill>
              <a:latin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Figure 3">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6288" y="4262438"/>
            <a:ext cx="5126037"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3"/>
          <p:cNvSpPr>
            <a:spLocks noChangeArrowheads="1"/>
          </p:cNvSpPr>
          <p:nvPr/>
        </p:nvSpPr>
        <p:spPr bwMode="auto">
          <a:xfrm>
            <a:off x="428625" y="928688"/>
            <a:ext cx="871537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533400" lvl="1" indent="-533400">
              <a:buSzPct val="125000"/>
              <a:buFont typeface="Arial" pitchFamily="34" charset="0"/>
              <a:buChar char="•"/>
            </a:pPr>
            <a:r>
              <a:rPr lang="en-GB" sz="1800">
                <a:solidFill>
                  <a:schemeClr val="accent2"/>
                </a:solidFill>
              </a:rPr>
              <a:t>Mediated by an increase in endothelial NO synthase (eNOS) protein activity </a:t>
            </a:r>
          </a:p>
          <a:p>
            <a:pPr marL="533400" lvl="1" indent="-533400">
              <a:buSzPct val="125000"/>
              <a:buFont typeface="Arial" pitchFamily="34" charset="0"/>
              <a:buChar char="•"/>
            </a:pPr>
            <a:r>
              <a:rPr lang="en-GB" sz="1800">
                <a:solidFill>
                  <a:schemeClr val="accent2"/>
                </a:solidFill>
              </a:rPr>
              <a:t>Occurs within seconds and implicates cytosolic calcium and eNOS protein phophorylations</a:t>
            </a:r>
          </a:p>
          <a:p>
            <a:pPr marL="533400" indent="-533400">
              <a:buSzPct val="125000"/>
              <a:buFont typeface="Arial" pitchFamily="34" charset="0"/>
              <a:buChar char="•"/>
            </a:pPr>
            <a:r>
              <a:rPr lang="en-GB" sz="1800">
                <a:solidFill>
                  <a:schemeClr val="accent2"/>
                </a:solidFill>
              </a:rPr>
              <a:t>In basal conditions, caveolin maintains eNOS in its inactivated state</a:t>
            </a:r>
          </a:p>
          <a:p>
            <a:pPr marL="533400" indent="-533400">
              <a:buSzPct val="125000"/>
              <a:buFont typeface="Arial" pitchFamily="34" charset="0"/>
              <a:buChar char="•"/>
            </a:pPr>
            <a:r>
              <a:rPr lang="en-GB" sz="1800">
                <a:solidFill>
                  <a:schemeClr val="accent2"/>
                </a:solidFill>
              </a:rPr>
              <a:t>Increase in intracellular calcium in response to agonist stimulation leads to the disruption of the caveolin/eNOS </a:t>
            </a:r>
          </a:p>
          <a:p>
            <a:pPr marL="533400" indent="-533400">
              <a:buSzPct val="125000"/>
              <a:buFont typeface="Arial" pitchFamily="34" charset="0"/>
              <a:buChar char="•"/>
            </a:pPr>
            <a:r>
              <a:rPr lang="en-GB" sz="1800">
                <a:solidFill>
                  <a:schemeClr val="accent2"/>
                </a:solidFill>
              </a:rPr>
              <a:t>Role for interaction by calcium-bound calmodulin. Hsp90 consecutively binds eNOS </a:t>
            </a:r>
          </a:p>
          <a:p>
            <a:pPr marL="533400" indent="-533400">
              <a:buSzPct val="125000"/>
              <a:buFont typeface="Arial" pitchFamily="34" charset="0"/>
              <a:buChar char="•"/>
            </a:pPr>
            <a:r>
              <a:rPr lang="en-GB" sz="1800">
                <a:solidFill>
                  <a:schemeClr val="accent2"/>
                </a:solidFill>
              </a:rPr>
              <a:t>Favors the recruitment of Akt, which in turn phosphorylates eNOS on serine-1177. </a:t>
            </a:r>
          </a:p>
          <a:p>
            <a:pPr marL="533400" indent="-533400">
              <a:buSzPct val="125000"/>
              <a:buFont typeface="Arial" pitchFamily="34" charset="0"/>
              <a:buChar char="•"/>
            </a:pPr>
            <a:r>
              <a:rPr lang="en-GB" sz="1800">
                <a:solidFill>
                  <a:schemeClr val="accent2"/>
                </a:solidFill>
              </a:rPr>
              <a:t>The phosphatase calcineurin is similarly recruited in the eNOS vicinity via hsp90 binding;</a:t>
            </a:r>
          </a:p>
          <a:p>
            <a:pPr marL="533400" indent="-533400">
              <a:buSzPct val="125000"/>
              <a:buFont typeface="Arial" pitchFamily="34" charset="0"/>
              <a:buChar char="•"/>
            </a:pPr>
            <a:r>
              <a:rPr lang="en-GB" sz="1800">
                <a:solidFill>
                  <a:schemeClr val="accent2"/>
                </a:solidFill>
              </a:rPr>
              <a:t>subsequent dephosphorylation of eNOS on threonine-495 also contributes to maintain NO release</a:t>
            </a:r>
          </a:p>
        </p:txBody>
      </p:sp>
      <p:sp>
        <p:nvSpPr>
          <p:cNvPr id="18436" name="Text Box 8"/>
          <p:cNvSpPr txBox="1">
            <a:spLocks noChangeArrowheads="1"/>
          </p:cNvSpPr>
          <p:nvPr/>
        </p:nvSpPr>
        <p:spPr bwMode="auto">
          <a:xfrm>
            <a:off x="377825" y="214313"/>
            <a:ext cx="82311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GB" b="1" u="sng">
                <a:solidFill>
                  <a:schemeClr val="accent2"/>
                </a:solidFill>
              </a:rPr>
              <a:t>Calcium- and phosphorylation-dependent activation of eNOS</a:t>
            </a:r>
            <a:endParaRPr lang="en-US" b="1" u="sng">
              <a:solidFill>
                <a:schemeClr val="accent2"/>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body" idx="1"/>
          </p:nvPr>
        </p:nvSpPr>
        <p:spPr>
          <a:xfrm>
            <a:off x="685800" y="1600200"/>
            <a:ext cx="7848600" cy="4114800"/>
          </a:xfrm>
        </p:spPr>
        <p:txBody>
          <a:bodyPr/>
          <a:lstStyle/>
          <a:p>
            <a:pPr eaLnBrk="1" hangingPunct="1"/>
            <a:endParaRPr lang="en-GB" sz="2800" smtClean="0">
              <a:solidFill>
                <a:srgbClr val="000099"/>
              </a:solidFill>
              <a:latin typeface="Arial" pitchFamily="34" charset="0"/>
            </a:endParaRPr>
          </a:p>
          <a:p>
            <a:pPr eaLnBrk="1" hangingPunct="1"/>
            <a:endParaRPr lang="en-GB" sz="2800" smtClean="0">
              <a:solidFill>
                <a:srgbClr val="000099"/>
              </a:solidFill>
              <a:latin typeface="Arial" pitchFamily="34" charset="0"/>
            </a:endParaRPr>
          </a:p>
          <a:p>
            <a:pPr eaLnBrk="1" hangingPunct="1"/>
            <a:endParaRPr lang="en-US" smtClean="0"/>
          </a:p>
          <a:p>
            <a:pPr eaLnBrk="1" hangingPunct="1"/>
            <a:endParaRPr lang="en-GB" smtClean="0"/>
          </a:p>
          <a:p>
            <a:pPr eaLnBrk="1" hangingPunct="1"/>
            <a:endParaRPr lang="en-GB" smtClean="0"/>
          </a:p>
        </p:txBody>
      </p:sp>
      <p:sp>
        <p:nvSpPr>
          <p:cNvPr id="19459" name="Rectangle 3"/>
          <p:cNvSpPr>
            <a:spLocks noGrp="1" noChangeArrowheads="1"/>
          </p:cNvSpPr>
          <p:nvPr>
            <p:ph type="title"/>
          </p:nvPr>
        </p:nvSpPr>
        <p:spPr>
          <a:xfrm>
            <a:off x="838200" y="76200"/>
            <a:ext cx="7772400" cy="1143000"/>
          </a:xfrm>
        </p:spPr>
        <p:txBody>
          <a:bodyPr/>
          <a:lstStyle/>
          <a:p>
            <a:pPr eaLnBrk="1" hangingPunct="1"/>
            <a:r>
              <a:rPr lang="en-GB" sz="2800" b="1" u="sng" smtClean="0">
                <a:solidFill>
                  <a:srgbClr val="000099"/>
                </a:solidFill>
                <a:latin typeface="Arial" pitchFamily="34" charset="0"/>
              </a:rPr>
              <a:t>NO in blood vessels</a:t>
            </a:r>
            <a:endParaRPr lang="en-US" sz="2800" b="1" u="sng" smtClean="0">
              <a:solidFill>
                <a:srgbClr val="000099"/>
              </a:solidFill>
              <a:latin typeface="Arial" pitchFamily="34" charset="0"/>
            </a:endParaRPr>
          </a:p>
        </p:txBody>
      </p:sp>
      <p:sp>
        <p:nvSpPr>
          <p:cNvPr id="19460" name="Rectangle 7"/>
          <p:cNvSpPr>
            <a:spLocks noChangeArrowheads="1"/>
          </p:cNvSpPr>
          <p:nvPr/>
        </p:nvSpPr>
        <p:spPr bwMode="auto">
          <a:xfrm>
            <a:off x="838200" y="1371600"/>
            <a:ext cx="7848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FontTx/>
              <a:buChar char="•"/>
            </a:pPr>
            <a:r>
              <a:rPr lang="en-GB">
                <a:solidFill>
                  <a:srgbClr val="000099"/>
                </a:solidFill>
                <a:latin typeface="Arial" pitchFamily="34" charset="0"/>
              </a:rPr>
              <a:t>Flow induced vasodilatation</a:t>
            </a:r>
          </a:p>
          <a:p>
            <a:pPr marL="742950" lvl="1" indent="-285750">
              <a:lnSpc>
                <a:spcPct val="90000"/>
              </a:lnSpc>
              <a:spcBef>
                <a:spcPct val="20000"/>
              </a:spcBef>
              <a:buFontTx/>
              <a:buChar char="–"/>
            </a:pPr>
            <a:r>
              <a:rPr lang="en-GB">
                <a:solidFill>
                  <a:srgbClr val="000099"/>
                </a:solidFill>
                <a:latin typeface="Arial" pitchFamily="34" charset="0"/>
              </a:rPr>
              <a:t>fundamental to its action, response to increased sheer stress</a:t>
            </a:r>
          </a:p>
          <a:p>
            <a:pPr marL="742950" lvl="1" indent="-285750">
              <a:lnSpc>
                <a:spcPct val="90000"/>
              </a:lnSpc>
              <a:spcBef>
                <a:spcPct val="20000"/>
              </a:spcBef>
            </a:pPr>
            <a:endParaRPr lang="en-GB">
              <a:solidFill>
                <a:srgbClr val="000099"/>
              </a:solidFill>
              <a:latin typeface="Arial" pitchFamily="34" charset="0"/>
            </a:endParaRPr>
          </a:p>
          <a:p>
            <a:pPr marL="342900" indent="-342900">
              <a:lnSpc>
                <a:spcPct val="90000"/>
              </a:lnSpc>
              <a:spcBef>
                <a:spcPct val="20000"/>
              </a:spcBef>
              <a:buFontTx/>
              <a:buChar char="•"/>
            </a:pPr>
            <a:r>
              <a:rPr lang="en-GB">
                <a:solidFill>
                  <a:srgbClr val="000099"/>
                </a:solidFill>
                <a:latin typeface="Arial" pitchFamily="34" charset="0"/>
              </a:rPr>
              <a:t>Regulate inflammatory cell attachment and platelet aggregation</a:t>
            </a:r>
          </a:p>
          <a:p>
            <a:pPr marL="342900" indent="-342900">
              <a:lnSpc>
                <a:spcPct val="90000"/>
              </a:lnSpc>
              <a:spcBef>
                <a:spcPct val="20000"/>
              </a:spcBef>
            </a:pPr>
            <a:endParaRPr lang="en-GB">
              <a:solidFill>
                <a:srgbClr val="000099"/>
              </a:solidFill>
              <a:latin typeface="Arial" pitchFamily="34" charset="0"/>
            </a:endParaRPr>
          </a:p>
          <a:p>
            <a:pPr marL="342900" indent="-342900">
              <a:lnSpc>
                <a:spcPct val="90000"/>
              </a:lnSpc>
              <a:spcBef>
                <a:spcPct val="20000"/>
              </a:spcBef>
              <a:buFontTx/>
              <a:buChar char="•"/>
            </a:pPr>
            <a:r>
              <a:rPr lang="en-GB">
                <a:solidFill>
                  <a:srgbClr val="000099"/>
                </a:solidFill>
                <a:latin typeface="Arial" pitchFamily="34" charset="0"/>
              </a:rPr>
              <a:t>Vasodilation in the skin due to temperature change</a:t>
            </a:r>
          </a:p>
          <a:p>
            <a:pPr marL="742950" lvl="1" indent="-285750">
              <a:lnSpc>
                <a:spcPct val="90000"/>
              </a:lnSpc>
              <a:spcBef>
                <a:spcPct val="20000"/>
              </a:spcBef>
              <a:buFontTx/>
              <a:buChar char="–"/>
            </a:pPr>
            <a:r>
              <a:rPr lang="en-GB">
                <a:solidFill>
                  <a:srgbClr val="000099"/>
                </a:solidFill>
                <a:latin typeface="Arial" pitchFamily="34" charset="0"/>
              </a:rPr>
              <a:t>Thermoregulation</a:t>
            </a:r>
          </a:p>
          <a:p>
            <a:pPr marL="742950" lvl="1" indent="-285750">
              <a:lnSpc>
                <a:spcPct val="90000"/>
              </a:lnSpc>
              <a:spcBef>
                <a:spcPct val="20000"/>
              </a:spcBef>
              <a:buFontTx/>
              <a:buChar char="•"/>
            </a:pPr>
            <a:endParaRPr lang="en-GB">
              <a:solidFill>
                <a:srgbClr val="000099"/>
              </a:solidFill>
              <a:latin typeface="Arial" pitchFamily="34" charset="0"/>
            </a:endParaRPr>
          </a:p>
          <a:p>
            <a:pPr marL="342900" indent="-342900">
              <a:lnSpc>
                <a:spcPct val="90000"/>
              </a:lnSpc>
              <a:spcBef>
                <a:spcPct val="20000"/>
              </a:spcBef>
              <a:buFontTx/>
              <a:buChar char="•"/>
            </a:pPr>
            <a:r>
              <a:rPr lang="en-GB">
                <a:solidFill>
                  <a:srgbClr val="000099"/>
                </a:solidFill>
                <a:latin typeface="Arial" pitchFamily="34" charset="0"/>
              </a:rPr>
              <a:t>Penile erection</a:t>
            </a:r>
          </a:p>
          <a:p>
            <a:pPr marL="742950" lvl="1" indent="-285750">
              <a:lnSpc>
                <a:spcPct val="90000"/>
              </a:lnSpc>
              <a:spcBef>
                <a:spcPct val="20000"/>
              </a:spcBef>
              <a:buFontTx/>
              <a:buChar char="–"/>
            </a:pPr>
            <a:r>
              <a:rPr lang="en-GB">
                <a:solidFill>
                  <a:srgbClr val="000099"/>
                </a:solidFill>
                <a:latin typeface="Arial" pitchFamily="34" charset="0"/>
              </a:rPr>
              <a:t>Flow mediated dilation of the corpus cavernosus</a:t>
            </a:r>
          </a:p>
          <a:p>
            <a:pPr marL="342900" indent="-342900">
              <a:lnSpc>
                <a:spcPct val="90000"/>
              </a:lnSpc>
              <a:spcBef>
                <a:spcPct val="20000"/>
              </a:spcBef>
            </a:pPr>
            <a:endParaRPr lang="en-GB" sz="2000" i="1">
              <a:solidFill>
                <a:srgbClr val="000099"/>
              </a:solidFill>
              <a:latin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509588" y="6397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GB"/>
          </a:p>
        </p:txBody>
      </p:sp>
      <p:sp>
        <p:nvSpPr>
          <p:cNvPr id="20483" name="Rectangle 3"/>
          <p:cNvSpPr>
            <a:spLocks noChangeArrowheads="1"/>
          </p:cNvSpPr>
          <p:nvPr/>
        </p:nvSpPr>
        <p:spPr bwMode="auto">
          <a:xfrm>
            <a:off x="509588" y="6397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GB"/>
          </a:p>
        </p:txBody>
      </p:sp>
      <p:sp>
        <p:nvSpPr>
          <p:cNvPr id="20484" name="Rectangle 4"/>
          <p:cNvSpPr>
            <a:spLocks noChangeArrowheads="1"/>
          </p:cNvSpPr>
          <p:nvPr/>
        </p:nvSpPr>
        <p:spPr bwMode="auto">
          <a:xfrm>
            <a:off x="509588" y="6397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GB"/>
          </a:p>
        </p:txBody>
      </p:sp>
      <p:sp>
        <p:nvSpPr>
          <p:cNvPr id="20485" name="Rectangle 5"/>
          <p:cNvSpPr>
            <a:spLocks noChangeArrowheads="1"/>
          </p:cNvSpPr>
          <p:nvPr/>
        </p:nvSpPr>
        <p:spPr bwMode="auto">
          <a:xfrm>
            <a:off x="838200" y="76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GB" sz="2800" b="1" u="sng">
                <a:solidFill>
                  <a:srgbClr val="000099"/>
                </a:solidFill>
                <a:latin typeface="Arial" pitchFamily="34" charset="0"/>
              </a:rPr>
              <a:t>Effect of NO on target tissue</a:t>
            </a:r>
            <a:endParaRPr lang="en-US" sz="2800" b="1" u="sng">
              <a:solidFill>
                <a:srgbClr val="000099"/>
              </a:solidFill>
              <a:latin typeface="Arial" pitchFamily="34" charset="0"/>
            </a:endParaRPr>
          </a:p>
        </p:txBody>
      </p:sp>
      <p:sp>
        <p:nvSpPr>
          <p:cNvPr id="20486" name="Rectangle 6"/>
          <p:cNvSpPr>
            <a:spLocks noChangeArrowheads="1"/>
          </p:cNvSpPr>
          <p:nvPr/>
        </p:nvSpPr>
        <p:spPr bwMode="auto">
          <a:xfrm>
            <a:off x="838200" y="1371600"/>
            <a:ext cx="7848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pPr>
            <a:r>
              <a:rPr lang="en-GB" b="1" u="sng">
                <a:solidFill>
                  <a:srgbClr val="000099"/>
                </a:solidFill>
                <a:latin typeface="Arial" pitchFamily="34" charset="0"/>
              </a:rPr>
              <a:t>Relaxation via cGMP</a:t>
            </a:r>
          </a:p>
          <a:p>
            <a:pPr marL="742950" lvl="1" indent="-285750">
              <a:lnSpc>
                <a:spcPct val="90000"/>
              </a:lnSpc>
              <a:spcBef>
                <a:spcPct val="20000"/>
              </a:spcBef>
              <a:buFontTx/>
              <a:buChar char="–"/>
            </a:pPr>
            <a:r>
              <a:rPr lang="en-GB">
                <a:solidFill>
                  <a:srgbClr val="000099"/>
                </a:solidFill>
                <a:latin typeface="Arial" pitchFamily="34" charset="0"/>
              </a:rPr>
              <a:t>At lower concentrations of NO (eNOS/nNOS)</a:t>
            </a:r>
          </a:p>
          <a:p>
            <a:pPr marL="742950" lvl="1" indent="-285750">
              <a:lnSpc>
                <a:spcPct val="90000"/>
              </a:lnSpc>
              <a:spcBef>
                <a:spcPct val="20000"/>
              </a:spcBef>
              <a:buFontTx/>
              <a:buChar char="–"/>
            </a:pPr>
            <a:endParaRPr lang="en-GB">
              <a:solidFill>
                <a:srgbClr val="000099"/>
              </a:solidFill>
              <a:latin typeface="Arial" pitchFamily="34" charset="0"/>
            </a:endParaRPr>
          </a:p>
          <a:p>
            <a:pPr marL="742950" lvl="1" indent="-285750">
              <a:lnSpc>
                <a:spcPct val="90000"/>
              </a:lnSpc>
              <a:spcBef>
                <a:spcPct val="20000"/>
              </a:spcBef>
              <a:buFontTx/>
              <a:buChar char="–"/>
            </a:pPr>
            <a:r>
              <a:rPr lang="en-GB">
                <a:solidFill>
                  <a:srgbClr val="000099"/>
                </a:solidFill>
                <a:latin typeface="Arial" pitchFamily="34" charset="0"/>
              </a:rPr>
              <a:t>Binding of NO to heme of guanylate cyclase</a:t>
            </a:r>
          </a:p>
          <a:p>
            <a:pPr marL="742950" lvl="1" indent="-285750">
              <a:lnSpc>
                <a:spcPct val="90000"/>
              </a:lnSpc>
              <a:spcBef>
                <a:spcPct val="20000"/>
              </a:spcBef>
              <a:buFontTx/>
              <a:buChar char="–"/>
            </a:pPr>
            <a:endParaRPr lang="en-GB">
              <a:solidFill>
                <a:srgbClr val="000099"/>
              </a:solidFill>
              <a:latin typeface="Arial" pitchFamily="34" charset="0"/>
            </a:endParaRPr>
          </a:p>
          <a:p>
            <a:pPr marL="742950" lvl="1" indent="-285750">
              <a:lnSpc>
                <a:spcPct val="90000"/>
              </a:lnSpc>
              <a:spcBef>
                <a:spcPct val="20000"/>
              </a:spcBef>
              <a:buFontTx/>
              <a:buChar char="–"/>
            </a:pPr>
            <a:r>
              <a:rPr lang="en-GB">
                <a:solidFill>
                  <a:srgbClr val="000099"/>
                </a:solidFill>
                <a:latin typeface="Arial" pitchFamily="34" charset="0"/>
              </a:rPr>
              <a:t>Increase in guanosine-3’,5’ monophasphate (cGMP)</a:t>
            </a:r>
          </a:p>
          <a:p>
            <a:pPr marL="1143000" lvl="2" indent="-228600">
              <a:lnSpc>
                <a:spcPct val="90000"/>
              </a:lnSpc>
              <a:spcBef>
                <a:spcPct val="20000"/>
              </a:spcBef>
              <a:buFontTx/>
              <a:buChar char="–"/>
            </a:pPr>
            <a:endParaRPr lang="en-GB">
              <a:solidFill>
                <a:srgbClr val="000099"/>
              </a:solidFill>
              <a:latin typeface="Arial" pitchFamily="34" charset="0"/>
            </a:endParaRPr>
          </a:p>
          <a:p>
            <a:pPr marL="742950" lvl="1" indent="-285750">
              <a:lnSpc>
                <a:spcPct val="90000"/>
              </a:lnSpc>
              <a:spcBef>
                <a:spcPct val="20000"/>
              </a:spcBef>
              <a:buFontTx/>
              <a:buChar char="–"/>
            </a:pPr>
            <a:r>
              <a:rPr lang="en-GB">
                <a:solidFill>
                  <a:srgbClr val="000099"/>
                </a:solidFill>
                <a:latin typeface="Arial" pitchFamily="34" charset="0"/>
              </a:rPr>
              <a:t>Activation of cGMP-dependent kinases (G-kinase)</a:t>
            </a:r>
          </a:p>
          <a:p>
            <a:pPr marL="742950" lvl="1" indent="-285750">
              <a:lnSpc>
                <a:spcPct val="90000"/>
              </a:lnSpc>
              <a:spcBef>
                <a:spcPct val="20000"/>
              </a:spcBef>
              <a:buFontTx/>
              <a:buChar char="•"/>
            </a:pPr>
            <a:endParaRPr lang="en-GB">
              <a:solidFill>
                <a:srgbClr val="000099"/>
              </a:solidFill>
              <a:latin typeface="Arial" pitchFamily="34" charset="0"/>
            </a:endParaRPr>
          </a:p>
        </p:txBody>
      </p:sp>
      <p:sp>
        <p:nvSpPr>
          <p:cNvPr id="20487" name="Rectangle 6"/>
          <p:cNvSpPr>
            <a:spLocks noChangeArrowheads="1"/>
          </p:cNvSpPr>
          <p:nvPr/>
        </p:nvSpPr>
        <p:spPr bwMode="auto">
          <a:xfrm>
            <a:off x="1428750" y="5500688"/>
            <a:ext cx="387508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342900" indent="-342900">
              <a:lnSpc>
                <a:spcPct val="90000"/>
              </a:lnSpc>
              <a:spcBef>
                <a:spcPct val="20000"/>
              </a:spcBef>
              <a:buFontTx/>
              <a:buChar char="•"/>
            </a:pPr>
            <a:r>
              <a:rPr lang="en-GB" b="1" u="sng">
                <a:solidFill>
                  <a:srgbClr val="FF0000"/>
                </a:solidFill>
                <a:latin typeface="Arial" pitchFamily="34" charset="0"/>
              </a:rPr>
              <a:t>Net reduction in [Ca</a:t>
            </a:r>
            <a:r>
              <a:rPr lang="en-GB" b="1" u="sng" baseline="30000">
                <a:solidFill>
                  <a:srgbClr val="FF0000"/>
                </a:solidFill>
                <a:latin typeface="Arial" pitchFamily="34" charset="0"/>
              </a:rPr>
              <a:t>2+</a:t>
            </a:r>
            <a:r>
              <a:rPr lang="en-GB" b="1" u="sng">
                <a:solidFill>
                  <a:srgbClr val="FF0000"/>
                </a:solidFill>
                <a:latin typeface="Arial" pitchFamily="34" charset="0"/>
              </a:rPr>
              <a:t>]i</a:t>
            </a:r>
            <a:endParaRPr lang="en-GB" b="1" i="1">
              <a:solidFill>
                <a:srgbClr val="FF0000"/>
              </a:solidFill>
              <a:latin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www.scielo.br/img/fbpe/abc/v75n2/2724f1.gif"/>
          <p:cNvPicPr>
            <a:picLocks noChangeAspect="1" noChangeArrowheads="1"/>
          </p:cNvPicPr>
          <p:nvPr/>
        </p:nvPicPr>
        <p:blipFill>
          <a:blip r:embed="rId2">
            <a:extLst>
              <a:ext uri="{28A0092B-C50C-407E-A947-70E740481C1C}">
                <a14:useLocalDpi xmlns:a14="http://schemas.microsoft.com/office/drawing/2010/main" val="0"/>
              </a:ext>
            </a:extLst>
          </a:blip>
          <a:srcRect l="1254" t="1822" r="957" b="16203"/>
          <a:stretch>
            <a:fillRect/>
          </a:stretch>
        </p:blipFill>
        <p:spPr bwMode="auto">
          <a:xfrm>
            <a:off x="684213" y="1412875"/>
            <a:ext cx="7613650"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a:spLocks/>
          </p:cNvSpPr>
          <p:nvPr/>
        </p:nvSpPr>
        <p:spPr>
          <a:xfrm>
            <a:off x="642938" y="285750"/>
            <a:ext cx="7772400" cy="1143000"/>
          </a:xfrm>
          <a:prstGeom prst="rect">
            <a:avLst/>
          </a:prstGeom>
        </p:spPr>
        <p:txBody>
          <a:bodyPr/>
          <a:lstStyle/>
          <a:p>
            <a:pPr algn="ctr" eaLnBrk="0" hangingPunct="0">
              <a:defRPr/>
            </a:pPr>
            <a:r>
              <a:rPr lang="en-GB" sz="3200" b="1" u="sng" kern="0" dirty="0">
                <a:solidFill>
                  <a:schemeClr val="accent2"/>
                </a:solidFill>
                <a:latin typeface="+mj-lt"/>
                <a:ea typeface="+mj-ea"/>
                <a:cs typeface="+mj-cs"/>
              </a:rPr>
              <a:t>Stimuli for NO Release</a:t>
            </a:r>
          </a:p>
        </p:txBody>
      </p:sp>
      <p:sp>
        <p:nvSpPr>
          <p:cNvPr id="5" name="Oval 4"/>
          <p:cNvSpPr/>
          <p:nvPr/>
        </p:nvSpPr>
        <p:spPr>
          <a:xfrm>
            <a:off x="684213" y="1052513"/>
            <a:ext cx="1295400" cy="115252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R025b"/>
          <p:cNvPicPr>
            <a:picLocks noChangeAspect="1" noChangeArrowheads="1"/>
          </p:cNvPicPr>
          <p:nvPr/>
        </p:nvPicPr>
        <p:blipFill>
          <a:blip r:embed="rId2">
            <a:extLst>
              <a:ext uri="{28A0092B-C50C-407E-A947-70E740481C1C}">
                <a14:useLocalDpi xmlns:a14="http://schemas.microsoft.com/office/drawing/2010/main" val="0"/>
              </a:ext>
            </a:extLst>
          </a:blip>
          <a:srcRect l="981" t="1450" r="981" b="1479"/>
          <a:stretch>
            <a:fillRect/>
          </a:stretch>
        </p:blipFill>
        <p:spPr bwMode="auto">
          <a:xfrm>
            <a:off x="609600" y="1066800"/>
            <a:ext cx="7924800" cy="531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3"/>
          <p:cNvSpPr txBox="1">
            <a:spLocks noChangeArrowheads="1"/>
          </p:cNvSpPr>
          <p:nvPr/>
        </p:nvSpPr>
        <p:spPr bwMode="auto">
          <a:xfrm>
            <a:off x="2057400" y="304800"/>
            <a:ext cx="55086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3200" b="1" u="sng">
                <a:latin typeface="Arial" pitchFamily="34" charset="0"/>
                <a:cs typeface="Times New Roman" pitchFamily="18" charset="0"/>
              </a:rPr>
              <a:t>Arterial &amp; </a:t>
            </a:r>
            <a:r>
              <a:rPr lang="en-US" sz="3200" b="1" u="sng">
                <a:latin typeface="Arial" pitchFamily="34" charset="0"/>
                <a:cs typeface="Times New Roman" pitchFamily="18" charset="0"/>
              </a:rPr>
              <a:t>Venous Structure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642938" y="285750"/>
            <a:ext cx="7772400" cy="1143000"/>
          </a:xfrm>
        </p:spPr>
        <p:txBody>
          <a:bodyPr/>
          <a:lstStyle/>
          <a:p>
            <a:r>
              <a:rPr lang="en-GB" sz="3200" b="1" u="sng" smtClean="0">
                <a:solidFill>
                  <a:schemeClr val="accent2"/>
                </a:solidFill>
              </a:rPr>
              <a:t>Physiological Stmilus for NO Release</a:t>
            </a:r>
          </a:p>
        </p:txBody>
      </p:sp>
      <p:pic>
        <p:nvPicPr>
          <p:cNvPr id="22531" name="Picture 4" descr="Symmetrical Flow Ima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85875" y="2143125"/>
            <a:ext cx="2071688" cy="3613150"/>
          </a:xfrm>
          <a:noFill/>
        </p:spPr>
      </p:pic>
      <p:pic>
        <p:nvPicPr>
          <p:cNvPr id="22532" name="Picture 2" descr="http://www.balgrist.ch/Portaldata/1/Resources/_images/forschung_und_entwicklung/7.4.2.2._Dilation_Schem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6100" y="2133600"/>
            <a:ext cx="3389313" cy="375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Figure 5">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3063" y="1143000"/>
            <a:ext cx="5561012"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3"/>
          <p:cNvSpPr>
            <a:spLocks noChangeArrowheads="1"/>
          </p:cNvSpPr>
          <p:nvPr/>
        </p:nvSpPr>
        <p:spPr bwMode="auto">
          <a:xfrm>
            <a:off x="1857375" y="6396038"/>
            <a:ext cx="72866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1200">
                <a:cs typeface="Times New Roman" pitchFamily="18" charset="0"/>
              </a:rPr>
              <a:t>J.-L. Balligand, O. Feron, and C. Dessy  </a:t>
            </a:r>
            <a:r>
              <a:rPr lang="en-GB" sz="1200" b="1">
                <a:cs typeface="Times New Roman" pitchFamily="18" charset="0"/>
              </a:rPr>
              <a:t>eNOS Activation by Physical Forces: From Short-Term Regulation of Contraction to Chronic Remodeling of Cardiovascular Tissues.  </a:t>
            </a:r>
            <a:r>
              <a:rPr lang="en-GB" sz="1200">
                <a:cs typeface="Times New Roman" pitchFamily="18" charset="0"/>
              </a:rPr>
              <a:t>Physiol Rev, April 1, 2009; 89(2): 481 - 534</a:t>
            </a:r>
          </a:p>
        </p:txBody>
      </p:sp>
      <p:sp>
        <p:nvSpPr>
          <p:cNvPr id="23556" name="Text Box 8"/>
          <p:cNvSpPr txBox="1">
            <a:spLocks noChangeArrowheads="1"/>
          </p:cNvSpPr>
          <p:nvPr/>
        </p:nvSpPr>
        <p:spPr bwMode="auto">
          <a:xfrm>
            <a:off x="665163" y="285750"/>
            <a:ext cx="82026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GB" b="1" u="sng">
                <a:solidFill>
                  <a:schemeClr val="accent2"/>
                </a:solidFill>
              </a:rPr>
              <a:t>Endothelial Componets Involved in Response to Shear Stress</a:t>
            </a:r>
            <a:endParaRPr lang="en-US" b="1" u="sng">
              <a:solidFill>
                <a:schemeClr val="accent2"/>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Unfortunately we are unable to provide accessible alternative text for this. If you require assistance to access this image, please contact help@nature.com or the author"/>
          <p:cNvPicPr>
            <a:picLocks noChangeAspect="1" noChangeArrowheads="1"/>
          </p:cNvPicPr>
          <p:nvPr/>
        </p:nvPicPr>
        <p:blipFill>
          <a:blip r:embed="rId2" cstate="print">
            <a:extLst>
              <a:ext uri="{28A0092B-C50C-407E-A947-70E740481C1C}">
                <a14:useLocalDpi xmlns:a14="http://schemas.microsoft.com/office/drawing/2010/main" val="0"/>
              </a:ext>
            </a:extLst>
          </a:blip>
          <a:srcRect b="46001"/>
          <a:stretch>
            <a:fillRect/>
          </a:stretch>
        </p:blipFill>
        <p:spPr bwMode="auto">
          <a:xfrm>
            <a:off x="5386388" y="981075"/>
            <a:ext cx="3289300" cy="233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5"/>
          <p:cNvSpPr>
            <a:spLocks noChangeArrowheads="1"/>
          </p:cNvSpPr>
          <p:nvPr/>
        </p:nvSpPr>
        <p:spPr bwMode="auto">
          <a:xfrm>
            <a:off x="2928938" y="404813"/>
            <a:ext cx="30003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88872" bIns="0" anchor="ctr">
            <a:spAutoFit/>
          </a:bodyPr>
          <a:lstStyle/>
          <a:p>
            <a:pPr algn="ctr" eaLnBrk="0" fontAlgn="b" hangingPunct="0"/>
            <a:r>
              <a:rPr lang="en-US" b="1" u="sng">
                <a:solidFill>
                  <a:schemeClr val="accent2"/>
                </a:solidFill>
                <a:cs typeface="Times New Roman" pitchFamily="18" charset="0"/>
              </a:rPr>
              <a:t>The Glycocalyx</a:t>
            </a:r>
          </a:p>
        </p:txBody>
      </p:sp>
      <p:sp>
        <p:nvSpPr>
          <p:cNvPr id="24580" name="TextBox 7"/>
          <p:cNvSpPr txBox="1">
            <a:spLocks noChangeArrowheads="1"/>
          </p:cNvSpPr>
          <p:nvPr/>
        </p:nvSpPr>
        <p:spPr bwMode="auto">
          <a:xfrm>
            <a:off x="6178550" y="3740150"/>
            <a:ext cx="2289175"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GB" sz="1800" b="1">
                <a:latin typeface="Calibri" pitchFamily="34" charset="0"/>
              </a:rPr>
              <a:t>Heparan Sulfate</a:t>
            </a:r>
          </a:p>
          <a:p>
            <a:pPr algn="ctr" eaLnBrk="1" hangingPunct="1"/>
            <a:r>
              <a:rPr lang="en-GB" sz="1800" b="1">
                <a:latin typeface="Calibri" pitchFamily="34" charset="0"/>
              </a:rPr>
              <a:t>Sialic Acid</a:t>
            </a:r>
          </a:p>
          <a:p>
            <a:pPr algn="ctr" eaLnBrk="1" hangingPunct="1"/>
            <a:r>
              <a:rPr lang="en-GB" sz="1800" b="1">
                <a:latin typeface="Calibri" pitchFamily="34" charset="0"/>
              </a:rPr>
              <a:t>Chrondroitin Sulphate</a:t>
            </a:r>
          </a:p>
          <a:p>
            <a:pPr algn="ctr" eaLnBrk="1" hangingPunct="1"/>
            <a:r>
              <a:rPr lang="en-GB" sz="1800" b="1">
                <a:latin typeface="Calibri" pitchFamily="34" charset="0"/>
              </a:rPr>
              <a:t>Hyaluronic Acid</a:t>
            </a:r>
          </a:p>
        </p:txBody>
      </p:sp>
      <p:sp>
        <p:nvSpPr>
          <p:cNvPr id="9" name="Right Brace 8"/>
          <p:cNvSpPr/>
          <p:nvPr/>
        </p:nvSpPr>
        <p:spPr>
          <a:xfrm rot="16200000" flipH="1">
            <a:off x="7091363" y="2852738"/>
            <a:ext cx="504825" cy="1368425"/>
          </a:xfrm>
          <a:prstGeom prst="rightBrace">
            <a:avLst/>
          </a:prstGeom>
          <a:ln w="28575">
            <a:solidFill>
              <a:schemeClr val="tx2"/>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pic>
        <p:nvPicPr>
          <p:cNvPr id="24582" name="Picture 8" descr="http://blog.targethealth.com/wp-content/uploads/2009/12/20091216-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981075"/>
            <a:ext cx="5268913"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10" descr="http://t2.gstatic.com/images?q=tbn:ANd9GcQnHp6PYXGMP7J_rmi3tB7KiXdR0o_5wVC0LTWueEFfD2Nz9Gok8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4076700"/>
            <a:ext cx="2390775"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12" descr="http://t1.gstatic.com/images?q=tbn:ANd9GcQhkZMOmsduiChV2j4p4skiLudXEVcvyuX3xCPyVW-kyfOAm3c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3575" y="4005263"/>
            <a:ext cx="201612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ChangeArrowheads="1"/>
          </p:cNvSpPr>
          <p:nvPr/>
        </p:nvSpPr>
        <p:spPr bwMode="auto">
          <a:xfrm>
            <a:off x="2643188" y="6072188"/>
            <a:ext cx="57864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1200" b="1">
                <a:latin typeface="Calibri" pitchFamily="34" charset="0"/>
              </a:rPr>
              <a:t>Pahakis et al. </a:t>
            </a:r>
            <a:r>
              <a:rPr lang="en-GB" sz="1200" i="1">
                <a:latin typeface="Calibri" pitchFamily="34" charset="0"/>
              </a:rPr>
              <a:t>Biochem Biophys Res Commun. 2007 March 30; 355(1): 228–233</a:t>
            </a:r>
            <a:endParaRPr lang="en-GB" sz="1200">
              <a:latin typeface="Calibri" pitchFamily="34" charset="0"/>
            </a:endParaRPr>
          </a:p>
        </p:txBody>
      </p:sp>
      <p:sp>
        <p:nvSpPr>
          <p:cNvPr id="25603" name="Text Box 8"/>
          <p:cNvSpPr txBox="1">
            <a:spLocks noChangeArrowheads="1"/>
          </p:cNvSpPr>
          <p:nvPr/>
        </p:nvSpPr>
        <p:spPr bwMode="auto">
          <a:xfrm>
            <a:off x="361950" y="428625"/>
            <a:ext cx="7759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b="1" u="sng">
                <a:solidFill>
                  <a:srgbClr val="000099"/>
                </a:solidFill>
              </a:rPr>
              <a:t>Effect of the Glycocalyx on Flow Induced NO Production </a:t>
            </a:r>
            <a:endParaRPr lang="en-US" b="1" u="sng">
              <a:solidFill>
                <a:srgbClr val="000099"/>
              </a:solidFill>
            </a:endParaRPr>
          </a:p>
        </p:txBody>
      </p:sp>
      <p:grpSp>
        <p:nvGrpSpPr>
          <p:cNvPr id="25604" name="Group 6"/>
          <p:cNvGrpSpPr>
            <a:grpSpLocks/>
          </p:cNvGrpSpPr>
          <p:nvPr/>
        </p:nvGrpSpPr>
        <p:grpSpPr bwMode="auto">
          <a:xfrm>
            <a:off x="1258888" y="1196975"/>
            <a:ext cx="5732462" cy="4691063"/>
            <a:chOff x="755576" y="1340768"/>
            <a:chExt cx="5731545" cy="4691062"/>
          </a:xfrm>
        </p:grpSpPr>
        <p:pic>
          <p:nvPicPr>
            <p:cNvPr id="25605" name="Picture 2"/>
            <p:cNvPicPr>
              <a:picLocks noChangeAspect="1" noChangeArrowheads="1"/>
            </p:cNvPicPr>
            <p:nvPr/>
          </p:nvPicPr>
          <p:blipFill>
            <a:blip r:embed="rId2">
              <a:extLst>
                <a:ext uri="{28A0092B-C50C-407E-A947-70E740481C1C}">
                  <a14:useLocalDpi xmlns:a14="http://schemas.microsoft.com/office/drawing/2010/main" val="0"/>
                </a:ext>
              </a:extLst>
            </a:blip>
            <a:srcRect l="75554" t="10638" r="2016" b="2734"/>
            <a:stretch>
              <a:fillRect/>
            </a:stretch>
          </p:blipFill>
          <p:spPr bwMode="auto">
            <a:xfrm>
              <a:off x="4716016" y="1340768"/>
              <a:ext cx="1771105" cy="469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2"/>
            <p:cNvPicPr>
              <a:picLocks noChangeAspect="1" noChangeArrowheads="1"/>
            </p:cNvPicPr>
            <p:nvPr/>
          </p:nvPicPr>
          <p:blipFill>
            <a:blip r:embed="rId2">
              <a:extLst>
                <a:ext uri="{28A0092B-C50C-407E-A947-70E740481C1C}">
                  <a14:useLocalDpi xmlns:a14="http://schemas.microsoft.com/office/drawing/2010/main" val="0"/>
                </a:ext>
              </a:extLst>
            </a:blip>
            <a:srcRect l="2084" t="10638" r="47835" b="2734"/>
            <a:stretch>
              <a:fillRect/>
            </a:stretch>
          </p:blipFill>
          <p:spPr bwMode="auto">
            <a:xfrm>
              <a:off x="755576" y="1340768"/>
              <a:ext cx="3954462" cy="469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571316" y="5733380"/>
              <a:ext cx="144439" cy="2873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l="2844" t="13885" r="1373" b="4196"/>
          <a:stretch>
            <a:fillRect/>
          </a:stretch>
        </p:blipFill>
        <p:spPr bwMode="auto">
          <a:xfrm>
            <a:off x="785813" y="1500188"/>
            <a:ext cx="7715250" cy="450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ext Box 8"/>
          <p:cNvSpPr txBox="1">
            <a:spLocks noChangeArrowheads="1"/>
          </p:cNvSpPr>
          <p:nvPr/>
        </p:nvSpPr>
        <p:spPr bwMode="auto">
          <a:xfrm>
            <a:off x="361950" y="428625"/>
            <a:ext cx="87106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b="1" u="sng">
                <a:solidFill>
                  <a:srgbClr val="000099"/>
                </a:solidFill>
              </a:rPr>
              <a:t>No Effect of the Glycocalyx on Agonist Induced NO Production </a:t>
            </a:r>
            <a:endParaRPr lang="en-US" b="1" u="sng">
              <a:solidFill>
                <a:srgbClr val="000099"/>
              </a:solidFill>
            </a:endParaRPr>
          </a:p>
        </p:txBody>
      </p:sp>
      <p:sp>
        <p:nvSpPr>
          <p:cNvPr id="26628" name="Rectangle 3"/>
          <p:cNvSpPr>
            <a:spLocks noChangeArrowheads="1"/>
          </p:cNvSpPr>
          <p:nvPr/>
        </p:nvSpPr>
        <p:spPr bwMode="auto">
          <a:xfrm>
            <a:off x="2643188" y="6072188"/>
            <a:ext cx="57864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1200" b="1">
                <a:latin typeface="Calibri" pitchFamily="34" charset="0"/>
              </a:rPr>
              <a:t>Pahakis et al. </a:t>
            </a:r>
            <a:r>
              <a:rPr lang="en-GB" sz="1200" i="1">
                <a:latin typeface="Calibri" pitchFamily="34" charset="0"/>
              </a:rPr>
              <a:t>Biochem Biophys Res Commun. 2007 March 30; 355(1): 228–233</a:t>
            </a:r>
            <a:endParaRPr lang="en-GB" sz="1200">
              <a:latin typeface="Calibri"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4213" y="0"/>
            <a:ext cx="7772400" cy="1143000"/>
          </a:xfrm>
        </p:spPr>
        <p:txBody>
          <a:bodyPr/>
          <a:lstStyle/>
          <a:p>
            <a:pPr>
              <a:defRPr/>
            </a:pPr>
            <a:r>
              <a:rPr lang="en-GB" sz="2400" b="1" u="sng" kern="1200" dirty="0" smtClean="0">
                <a:solidFill>
                  <a:srgbClr val="000099"/>
                </a:solidFill>
                <a:ea typeface="+mn-ea"/>
                <a:cs typeface="+mn-cs"/>
              </a:rPr>
              <a:t>Flow Patterns in the Aorta</a:t>
            </a:r>
            <a:endParaRPr lang="en-GB" sz="2400" b="1" u="sng" kern="1200" dirty="0">
              <a:solidFill>
                <a:srgbClr val="000099"/>
              </a:solidFill>
              <a:ea typeface="+mn-ea"/>
              <a:cs typeface="+mn-cs"/>
            </a:endParaRPr>
          </a:p>
        </p:txBody>
      </p:sp>
      <p:pic>
        <p:nvPicPr>
          <p:cNvPr id="27651" name="Picture 4" descr="http://www.bme.duke.edu/personal/friedman/research/images/mouse_aortic_geo_fig4.jpg"/>
          <p:cNvPicPr>
            <a:picLocks noChangeAspect="1" noChangeArrowheads="1"/>
          </p:cNvPicPr>
          <p:nvPr/>
        </p:nvPicPr>
        <p:blipFill>
          <a:blip r:embed="rId2">
            <a:extLst>
              <a:ext uri="{28A0092B-C50C-407E-A947-70E740481C1C}">
                <a14:useLocalDpi xmlns:a14="http://schemas.microsoft.com/office/drawing/2010/main" val="0"/>
              </a:ext>
            </a:extLst>
          </a:blip>
          <a:srcRect l="65884" t="1822" r="1732" b="54459"/>
          <a:stretch>
            <a:fillRect/>
          </a:stretch>
        </p:blipFill>
        <p:spPr bwMode="auto">
          <a:xfrm>
            <a:off x="2195513" y="1184275"/>
            <a:ext cx="4105275" cy="339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10" descr="http://wiki.nus.edu.sg/download/thumbnails/58853048/testPic3.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063" y="4149725"/>
            <a:ext cx="2746375"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12" descr="http://www.fmbe.coe.tohoku.ac.jp/files/images/tyama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1125538"/>
            <a:ext cx="2247900"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2" descr="Text Box:  Streamlines in a perspective view of a 75o arterial bifurcation, flow is from left to right. Substantial retarding of the flow occurs on the outer wall."/>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b="22954"/>
          <a:stretch>
            <a:fillRect/>
          </a:stretch>
        </p:blipFill>
        <p:spPr>
          <a:xfrm>
            <a:off x="5867400" y="1628775"/>
            <a:ext cx="3005138" cy="2376488"/>
          </a:xfrm>
          <a:noFill/>
        </p:spPr>
      </p:pic>
      <p:pic>
        <p:nvPicPr>
          <p:cNvPr id="27655" name="Picture 14" descr="http://t3.gstatic.com/images?q=tbn:ANd9GcSUVlEgnQhB1uDFj8e0mbxvwSzINIHQcfkdUOTY3BTMVfraRQq3qPAF_kEYCQ"/>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03350" y="4652963"/>
            <a:ext cx="2740025"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684213" y="0"/>
            <a:ext cx="7772400" cy="1143000"/>
          </a:xfrm>
        </p:spPr>
        <p:txBody>
          <a:bodyPr/>
          <a:lstStyle/>
          <a:p>
            <a:r>
              <a:rPr lang="en-GB" sz="2800" b="1" u="sng" smtClean="0">
                <a:solidFill>
                  <a:srgbClr val="000099"/>
                </a:solidFill>
                <a:latin typeface="Arial" pitchFamily="34" charset="0"/>
              </a:rPr>
              <a:t>Gene Expression in response to flow</a:t>
            </a:r>
          </a:p>
        </p:txBody>
      </p:sp>
      <p:sp>
        <p:nvSpPr>
          <p:cNvPr id="28675" name="Rectangle 3"/>
          <p:cNvSpPr>
            <a:spLocks noChangeArrowheads="1"/>
          </p:cNvSpPr>
          <p:nvPr/>
        </p:nvSpPr>
        <p:spPr bwMode="auto">
          <a:xfrm>
            <a:off x="1187450" y="5084763"/>
            <a:ext cx="6624638"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77800" indent="-177800">
              <a:buFont typeface="Arial" pitchFamily="34" charset="0"/>
              <a:buChar char="•"/>
            </a:pPr>
            <a:r>
              <a:rPr lang="en-GB">
                <a:latin typeface="Calibri" pitchFamily="34" charset="0"/>
              </a:rPr>
              <a:t>62 (27</a:t>
            </a:r>
            <a:r>
              <a:rPr lang="en-GB" baseline="30000">
                <a:latin typeface="Calibri" pitchFamily="34" charset="0"/>
              </a:rPr>
              <a:t> </a:t>
            </a:r>
            <a:r>
              <a:rPr lang="en-GB">
                <a:latin typeface="Calibri" pitchFamily="34" charset="0"/>
              </a:rPr>
              <a:t>up-regulated and 35 down-regulated) genes at 12 hours </a:t>
            </a:r>
          </a:p>
          <a:p>
            <a:pPr marL="177800" indent="-177800">
              <a:buFont typeface="Arial" pitchFamily="34" charset="0"/>
              <a:buChar char="•"/>
            </a:pPr>
            <a:r>
              <a:rPr lang="en-GB">
                <a:latin typeface="Calibri" pitchFamily="34" charset="0"/>
              </a:rPr>
              <a:t>523</a:t>
            </a:r>
            <a:r>
              <a:rPr lang="en-GB" baseline="30000">
                <a:latin typeface="Calibri" pitchFamily="34" charset="0"/>
              </a:rPr>
              <a:t> </a:t>
            </a:r>
            <a:r>
              <a:rPr lang="en-GB">
                <a:latin typeface="Calibri" pitchFamily="34" charset="0"/>
              </a:rPr>
              <a:t>(228 up-regulated and 295 down-regulated) genes at 48 hours</a:t>
            </a:r>
          </a:p>
        </p:txBody>
      </p:sp>
      <p:pic>
        <p:nvPicPr>
          <p:cNvPr id="2867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175" y="1412875"/>
            <a:ext cx="4329113"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8677" name="Text Box 4"/>
          <p:cNvSpPr txBox="1">
            <a:spLocks noChangeArrowheads="1"/>
          </p:cNvSpPr>
          <p:nvPr/>
        </p:nvSpPr>
        <p:spPr bwMode="auto">
          <a:xfrm>
            <a:off x="4859338" y="6381750"/>
            <a:ext cx="410527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Ctr="1"/>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9pPr>
          </a:lstStyle>
          <a:p>
            <a:pPr eaLnBrk="1" hangingPunct="1">
              <a:lnSpc>
                <a:spcPct val="93000"/>
              </a:lnSpc>
            </a:pPr>
            <a:r>
              <a:rPr lang="en-GB" sz="1400" b="1">
                <a:solidFill>
                  <a:srgbClr val="000000"/>
                </a:solidFill>
                <a:latin typeface="Arial" pitchFamily="34" charset="0"/>
              </a:rPr>
              <a:t>Ni, C.-W. et al. Blood 2010;116:e66-e73</a:t>
            </a:r>
          </a:p>
        </p:txBody>
      </p:sp>
      <p:pic>
        <p:nvPicPr>
          <p:cNvPr id="28678" name="Picture 2" descr="Fig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1484313"/>
            <a:ext cx="3671888" cy="277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9" name="TextBox 8"/>
          <p:cNvSpPr txBox="1">
            <a:spLocks noChangeArrowheads="1"/>
          </p:cNvSpPr>
          <p:nvPr/>
        </p:nvSpPr>
        <p:spPr bwMode="auto">
          <a:xfrm>
            <a:off x="827088" y="908050"/>
            <a:ext cx="2070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b="1" u="sng">
                <a:latin typeface="Calibri" pitchFamily="34" charset="0"/>
              </a:rPr>
              <a:t>Ligation model</a:t>
            </a:r>
          </a:p>
        </p:txBody>
      </p:sp>
      <p:sp>
        <p:nvSpPr>
          <p:cNvPr id="28680" name="TextBox 9"/>
          <p:cNvSpPr txBox="1">
            <a:spLocks noChangeArrowheads="1"/>
          </p:cNvSpPr>
          <p:nvPr/>
        </p:nvSpPr>
        <p:spPr bwMode="auto">
          <a:xfrm>
            <a:off x="5148263" y="908050"/>
            <a:ext cx="22955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b="1" i="1">
                <a:latin typeface="Calibri" pitchFamily="34" charset="0"/>
              </a:rPr>
              <a:t>Gene Expression</a:t>
            </a:r>
          </a:p>
        </p:txBody>
      </p:sp>
      <p:pic>
        <p:nvPicPr>
          <p:cNvPr id="28681" name="Picture 4" descr="Figure 1">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b="60481"/>
          <a:stretch>
            <a:fillRect/>
          </a:stretch>
        </p:blipFill>
        <p:spPr bwMode="auto">
          <a:xfrm>
            <a:off x="2124075" y="1484313"/>
            <a:ext cx="2339975" cy="139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2124075" y="1412875"/>
            <a:ext cx="144463" cy="215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684213" y="0"/>
            <a:ext cx="7772400" cy="1143000"/>
          </a:xfrm>
        </p:spPr>
        <p:txBody>
          <a:bodyPr/>
          <a:lstStyle/>
          <a:p>
            <a:r>
              <a:rPr lang="en-GB" sz="2800" b="1" u="sng" smtClean="0">
                <a:solidFill>
                  <a:srgbClr val="000099"/>
                </a:solidFill>
                <a:latin typeface="Arial" pitchFamily="34" charset="0"/>
              </a:rPr>
              <a:t>Flow in the Aortic Valve</a:t>
            </a:r>
          </a:p>
        </p:txBody>
      </p:sp>
      <p:graphicFrame>
        <p:nvGraphicFramePr>
          <p:cNvPr id="4" name="Content Placeholder 3"/>
          <p:cNvGraphicFramePr>
            <a:graphicFrameLocks noGrp="1"/>
          </p:cNvGraphicFramePr>
          <p:nvPr>
            <p:ph idx="1"/>
          </p:nvPr>
        </p:nvGraphicFramePr>
        <p:xfrm>
          <a:off x="611188" y="4437063"/>
          <a:ext cx="7786687" cy="609600"/>
        </p:xfrm>
        <a:graphic>
          <a:graphicData uri="http://schemas.openxmlformats.org/drawingml/2006/table">
            <a:tbl>
              <a:tblPr/>
              <a:tblGrid>
                <a:gridCol w="3893344"/>
                <a:gridCol w="3893344"/>
              </a:tblGrid>
              <a:tr h="287181">
                <a:tc>
                  <a:txBody>
                    <a:bodyPr/>
                    <a:lstStyle/>
                    <a:p>
                      <a:pPr algn="ctr"/>
                      <a:r>
                        <a:rPr lang="en-GB" sz="2000" b="1" dirty="0" smtClean="0">
                          <a:solidFill>
                            <a:schemeClr val="bg1">
                              <a:lumMod val="50000"/>
                            </a:schemeClr>
                          </a:solidFill>
                          <a:latin typeface="+mj-lt"/>
                          <a:ea typeface="+mj-ea"/>
                          <a:cs typeface="+mj-cs"/>
                        </a:rPr>
                        <a:t>Lower Expression of anti-Calcification</a:t>
                      </a:r>
                      <a:r>
                        <a:rPr lang="en-GB" sz="2000" b="1" baseline="0" dirty="0" smtClean="0">
                          <a:solidFill>
                            <a:schemeClr val="bg1">
                              <a:lumMod val="50000"/>
                            </a:schemeClr>
                          </a:solidFill>
                          <a:latin typeface="+mj-lt"/>
                          <a:ea typeface="+mj-ea"/>
                          <a:cs typeface="+mj-cs"/>
                        </a:rPr>
                        <a:t> Genes </a:t>
                      </a:r>
                      <a:r>
                        <a:rPr lang="en-GB" sz="2000" b="1" dirty="0" smtClean="0">
                          <a:solidFill>
                            <a:schemeClr val="bg1">
                              <a:lumMod val="50000"/>
                            </a:schemeClr>
                          </a:solidFill>
                          <a:latin typeface="+mj-lt"/>
                          <a:ea typeface="+mj-ea"/>
                          <a:cs typeface="+mj-cs"/>
                        </a:rPr>
                        <a:t>on  Aortic Side </a:t>
                      </a:r>
                    </a:p>
                  </a:txBody>
                  <a:tcPr marL="0" marR="0" marT="0" marB="0" anchor="b">
                    <a:lnL>
                      <a:noFill/>
                    </a:lnL>
                    <a:lnR>
                      <a:noFill/>
                    </a:lnR>
                    <a:lnT>
                      <a:noFill/>
                    </a:lnT>
                    <a:lnB>
                      <a:noFill/>
                    </a:lnB>
                    <a:solidFill>
                      <a:srgbClr val="FFFFFF"/>
                    </a:solidFill>
                  </a:tcPr>
                </a:tc>
                <a:tc>
                  <a:txBody>
                    <a:bodyPr/>
                    <a:lstStyle/>
                    <a:p>
                      <a:pPr algn="ctr"/>
                      <a:r>
                        <a:rPr lang="en-GB" sz="2000" b="1" dirty="0" smtClean="0">
                          <a:solidFill>
                            <a:schemeClr val="bg1">
                              <a:lumMod val="50000"/>
                            </a:schemeClr>
                          </a:solidFill>
                          <a:latin typeface="+mj-lt"/>
                          <a:ea typeface="+mj-ea"/>
                          <a:cs typeface="+mj-cs"/>
                        </a:rPr>
                        <a:t>Higher Expression  of pro-calcification genes on  Aortic Side </a:t>
                      </a:r>
                    </a:p>
                  </a:txBody>
                  <a:tcPr marL="0" marR="0" marT="0" marB="0" anchor="b">
                    <a:lnL>
                      <a:noFill/>
                    </a:lnL>
                    <a:lnR>
                      <a:noFill/>
                    </a:lnR>
                    <a:lnT w="12700" cmpd="sng">
                      <a:noFill/>
                      <a:prstDash val="solid"/>
                    </a:lnT>
                    <a:lnB>
                      <a:noFill/>
                    </a:lnB>
                    <a:lnTlToBr w="12700" cmpd="sng">
                      <a:noFill/>
                      <a:prstDash val="solid"/>
                    </a:lnTlToBr>
                    <a:lnBlToTr w="12700" cmpd="sng">
                      <a:noFill/>
                      <a:prstDash val="solid"/>
                    </a:lnBlToTr>
                    <a:solidFill>
                      <a:srgbClr val="FFFFFF"/>
                    </a:solidFill>
                  </a:tcPr>
                </a:tc>
              </a:tr>
            </a:tbl>
          </a:graphicData>
        </a:graphic>
      </p:graphicFrame>
      <p:pic>
        <p:nvPicPr>
          <p:cNvPr id="2970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513" y="1484313"/>
            <a:ext cx="1476375" cy="244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9703"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484313"/>
            <a:ext cx="1355725"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9704" name="TextBox 14"/>
          <p:cNvSpPr txBox="1">
            <a:spLocks noChangeArrowheads="1"/>
          </p:cNvSpPr>
          <p:nvPr/>
        </p:nvSpPr>
        <p:spPr bwMode="auto">
          <a:xfrm>
            <a:off x="1674813" y="836613"/>
            <a:ext cx="26193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GB" sz="1800" b="1">
                <a:solidFill>
                  <a:srgbClr val="FF0000"/>
                </a:solidFill>
                <a:latin typeface="Segoe UI Symbol" pitchFamily="34" charset="0"/>
                <a:ea typeface="Segoe UI Symbol" pitchFamily="34" charset="0"/>
                <a:cs typeface="Segoe UI Symbol" pitchFamily="34" charset="0"/>
              </a:rPr>
              <a:t>VALVE OPEN</a:t>
            </a:r>
          </a:p>
          <a:p>
            <a:pPr algn="ctr" eaLnBrk="1" hangingPunct="1"/>
            <a:r>
              <a:rPr lang="en-GB" sz="1800" b="1">
                <a:solidFill>
                  <a:srgbClr val="FF0000"/>
                </a:solidFill>
                <a:latin typeface="Segoe UI Symbol" pitchFamily="34" charset="0"/>
                <a:ea typeface="Segoe UI Symbol" pitchFamily="34" charset="0"/>
                <a:cs typeface="Segoe UI Symbol" pitchFamily="34" charset="0"/>
              </a:rPr>
              <a:t>High shear, laminar flow</a:t>
            </a:r>
          </a:p>
        </p:txBody>
      </p:sp>
      <p:sp>
        <p:nvSpPr>
          <p:cNvPr id="29705" name="TextBox 15"/>
          <p:cNvSpPr txBox="1">
            <a:spLocks noChangeArrowheads="1"/>
          </p:cNvSpPr>
          <p:nvPr/>
        </p:nvSpPr>
        <p:spPr bwMode="auto">
          <a:xfrm>
            <a:off x="5205413" y="836613"/>
            <a:ext cx="27590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GB" sz="1800" b="1">
                <a:solidFill>
                  <a:srgbClr val="FF0000"/>
                </a:solidFill>
                <a:latin typeface="Segoe UI Symbol" pitchFamily="34" charset="0"/>
                <a:ea typeface="Segoe UI Symbol" pitchFamily="34" charset="0"/>
                <a:cs typeface="Segoe UI Symbol" pitchFamily="34" charset="0"/>
              </a:rPr>
              <a:t>VALVE CLOSED</a:t>
            </a:r>
          </a:p>
          <a:p>
            <a:pPr algn="ctr" eaLnBrk="1" hangingPunct="1"/>
            <a:r>
              <a:rPr lang="en-GB" sz="1800" b="1">
                <a:solidFill>
                  <a:srgbClr val="FF0000"/>
                </a:solidFill>
                <a:latin typeface="Segoe UI Symbol" pitchFamily="34" charset="0"/>
                <a:ea typeface="Segoe UI Symbol" pitchFamily="34" charset="0"/>
                <a:cs typeface="Segoe UI Symbol" pitchFamily="34" charset="0"/>
              </a:rPr>
              <a:t>Low shear, disrupted flow</a:t>
            </a:r>
          </a:p>
        </p:txBody>
      </p:sp>
      <p:sp>
        <p:nvSpPr>
          <p:cNvPr id="17" name="Left Brace 16"/>
          <p:cNvSpPr/>
          <p:nvPr/>
        </p:nvSpPr>
        <p:spPr>
          <a:xfrm rot="16200000">
            <a:off x="4428332" y="2421731"/>
            <a:ext cx="503238" cy="3527425"/>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dirty="0">
              <a:solidFill>
                <a:srgbClr val="FF0000"/>
              </a:solidFill>
            </a:endParaRPr>
          </a:p>
        </p:txBody>
      </p:sp>
      <p:pic>
        <p:nvPicPr>
          <p:cNvPr id="2970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l="52048"/>
          <a:stretch>
            <a:fillRect/>
          </a:stretch>
        </p:blipFill>
        <p:spPr bwMode="auto">
          <a:xfrm>
            <a:off x="3708400" y="5084763"/>
            <a:ext cx="1827213"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body" idx="1"/>
          </p:nvPr>
        </p:nvSpPr>
        <p:spPr>
          <a:xfrm>
            <a:off x="684213" y="1125538"/>
            <a:ext cx="7848600" cy="4114800"/>
          </a:xfrm>
        </p:spPr>
        <p:txBody>
          <a:bodyPr/>
          <a:lstStyle/>
          <a:p>
            <a:pPr eaLnBrk="1" hangingPunct="1">
              <a:lnSpc>
                <a:spcPct val="90000"/>
              </a:lnSpc>
            </a:pPr>
            <a:r>
              <a:rPr lang="en-GB" sz="1800" smtClean="0">
                <a:solidFill>
                  <a:srgbClr val="000099"/>
                </a:solidFill>
                <a:latin typeface="Arial" pitchFamily="34" charset="0"/>
              </a:rPr>
              <a:t>Atherosclerosis</a:t>
            </a:r>
          </a:p>
          <a:p>
            <a:pPr lvl="1" eaLnBrk="1" hangingPunct="1">
              <a:lnSpc>
                <a:spcPct val="90000"/>
              </a:lnSpc>
            </a:pPr>
            <a:r>
              <a:rPr lang="en-GB" sz="1600" i="1" smtClean="0">
                <a:solidFill>
                  <a:srgbClr val="000099"/>
                </a:solidFill>
                <a:latin typeface="Arial" pitchFamily="34" charset="0"/>
              </a:rPr>
              <a:t>Endothelial damage, loss of vasodilation, increase clot formation, increased cell attachment</a:t>
            </a:r>
          </a:p>
          <a:p>
            <a:pPr lvl="1" eaLnBrk="1" hangingPunct="1">
              <a:lnSpc>
                <a:spcPct val="90000"/>
              </a:lnSpc>
            </a:pPr>
            <a:endParaRPr lang="en-GB" sz="1600" i="1" smtClean="0">
              <a:solidFill>
                <a:srgbClr val="000099"/>
              </a:solidFill>
              <a:latin typeface="Arial" pitchFamily="34" charset="0"/>
            </a:endParaRPr>
          </a:p>
          <a:p>
            <a:pPr eaLnBrk="1" hangingPunct="1">
              <a:lnSpc>
                <a:spcPct val="90000"/>
              </a:lnSpc>
            </a:pPr>
            <a:r>
              <a:rPr lang="en-GB" sz="1800" smtClean="0">
                <a:solidFill>
                  <a:srgbClr val="000099"/>
                </a:solidFill>
                <a:latin typeface="Arial" pitchFamily="34" charset="0"/>
              </a:rPr>
              <a:t>Angina pectoris</a:t>
            </a:r>
          </a:p>
          <a:p>
            <a:pPr lvl="1" eaLnBrk="1" hangingPunct="1">
              <a:lnSpc>
                <a:spcPct val="90000"/>
              </a:lnSpc>
            </a:pPr>
            <a:r>
              <a:rPr lang="en-GB" sz="1600" i="1" smtClean="0">
                <a:solidFill>
                  <a:srgbClr val="000099"/>
                </a:solidFill>
                <a:latin typeface="Arial" pitchFamily="34" charset="0"/>
              </a:rPr>
              <a:t>Lack of eNOS induced vasodilatation</a:t>
            </a:r>
          </a:p>
          <a:p>
            <a:pPr lvl="1" eaLnBrk="1" hangingPunct="1">
              <a:lnSpc>
                <a:spcPct val="90000"/>
              </a:lnSpc>
            </a:pPr>
            <a:endParaRPr lang="en-GB" sz="1600" i="1" smtClean="0">
              <a:solidFill>
                <a:srgbClr val="000099"/>
              </a:solidFill>
              <a:latin typeface="Arial" pitchFamily="34" charset="0"/>
            </a:endParaRPr>
          </a:p>
          <a:p>
            <a:pPr eaLnBrk="1" hangingPunct="1">
              <a:lnSpc>
                <a:spcPct val="90000"/>
              </a:lnSpc>
            </a:pPr>
            <a:r>
              <a:rPr lang="en-GB" sz="1800" smtClean="0">
                <a:solidFill>
                  <a:srgbClr val="000099"/>
                </a:solidFill>
                <a:latin typeface="Arial" pitchFamily="34" charset="0"/>
              </a:rPr>
              <a:t>Inflammation</a:t>
            </a:r>
          </a:p>
          <a:p>
            <a:pPr eaLnBrk="1" hangingPunct="1">
              <a:lnSpc>
                <a:spcPct val="90000"/>
              </a:lnSpc>
              <a:buFontTx/>
              <a:buNone/>
            </a:pPr>
            <a:r>
              <a:rPr lang="en-GB" sz="1800" i="1" smtClean="0">
                <a:solidFill>
                  <a:srgbClr val="000099"/>
                </a:solidFill>
                <a:latin typeface="Arial" pitchFamily="34" charset="0"/>
              </a:rPr>
              <a:t>	- </a:t>
            </a:r>
            <a:r>
              <a:rPr lang="en-GB" sz="1600" i="1" smtClean="0">
                <a:solidFill>
                  <a:srgbClr val="000099"/>
                </a:solidFill>
                <a:latin typeface="Arial" pitchFamily="34" charset="0"/>
              </a:rPr>
              <a:t>Loss of NOS inhibition of cell attachment</a:t>
            </a:r>
          </a:p>
          <a:p>
            <a:pPr eaLnBrk="1" hangingPunct="1">
              <a:lnSpc>
                <a:spcPct val="90000"/>
              </a:lnSpc>
            </a:pPr>
            <a:endParaRPr lang="en-GB" sz="1600" i="1" smtClean="0">
              <a:solidFill>
                <a:srgbClr val="000099"/>
              </a:solidFill>
              <a:latin typeface="Arial" pitchFamily="34" charset="0"/>
            </a:endParaRPr>
          </a:p>
          <a:p>
            <a:pPr eaLnBrk="1" hangingPunct="1">
              <a:lnSpc>
                <a:spcPct val="90000"/>
              </a:lnSpc>
            </a:pPr>
            <a:r>
              <a:rPr lang="en-GB" sz="1800" smtClean="0">
                <a:solidFill>
                  <a:srgbClr val="000099"/>
                </a:solidFill>
                <a:latin typeface="Arial" pitchFamily="34" charset="0"/>
              </a:rPr>
              <a:t>Impotence</a:t>
            </a:r>
          </a:p>
          <a:p>
            <a:pPr lvl="1" eaLnBrk="1" hangingPunct="1">
              <a:lnSpc>
                <a:spcPct val="90000"/>
              </a:lnSpc>
            </a:pPr>
            <a:r>
              <a:rPr lang="en-GB" sz="1600" i="1" smtClean="0">
                <a:solidFill>
                  <a:srgbClr val="000099"/>
                </a:solidFill>
                <a:latin typeface="Arial" pitchFamily="34" charset="0"/>
              </a:rPr>
              <a:t>Lack of NOS induced vasodilation</a:t>
            </a:r>
          </a:p>
          <a:p>
            <a:pPr eaLnBrk="1" hangingPunct="1">
              <a:lnSpc>
                <a:spcPct val="90000"/>
              </a:lnSpc>
            </a:pPr>
            <a:r>
              <a:rPr lang="en-GB" sz="1800" smtClean="0">
                <a:solidFill>
                  <a:srgbClr val="000099"/>
                </a:solidFill>
                <a:latin typeface="Arial" pitchFamily="34" charset="0"/>
              </a:rPr>
              <a:t>Stroke</a:t>
            </a:r>
          </a:p>
          <a:p>
            <a:pPr lvl="1" eaLnBrk="1" hangingPunct="1">
              <a:lnSpc>
                <a:spcPct val="90000"/>
              </a:lnSpc>
            </a:pPr>
            <a:r>
              <a:rPr lang="en-GB" sz="1600" i="1" smtClean="0">
                <a:solidFill>
                  <a:srgbClr val="000099"/>
                </a:solidFill>
                <a:latin typeface="Arial" pitchFamily="34" charset="0"/>
              </a:rPr>
              <a:t>Vascular spasm due to decreased NOS</a:t>
            </a:r>
          </a:p>
          <a:p>
            <a:pPr lvl="1" eaLnBrk="1" hangingPunct="1">
              <a:lnSpc>
                <a:spcPct val="90000"/>
              </a:lnSpc>
            </a:pPr>
            <a:endParaRPr lang="en-GB" sz="1600" i="1" smtClean="0">
              <a:solidFill>
                <a:srgbClr val="000099"/>
              </a:solidFill>
              <a:latin typeface="Arial" pitchFamily="34" charset="0"/>
            </a:endParaRPr>
          </a:p>
          <a:p>
            <a:pPr eaLnBrk="1" hangingPunct="1">
              <a:lnSpc>
                <a:spcPct val="90000"/>
              </a:lnSpc>
            </a:pPr>
            <a:r>
              <a:rPr lang="en-GB" sz="1800" smtClean="0">
                <a:solidFill>
                  <a:srgbClr val="000099"/>
                </a:solidFill>
                <a:latin typeface="Arial" pitchFamily="34" charset="0"/>
              </a:rPr>
              <a:t>Septic shock</a:t>
            </a:r>
          </a:p>
          <a:p>
            <a:pPr lvl="1" eaLnBrk="1" hangingPunct="1">
              <a:lnSpc>
                <a:spcPct val="90000"/>
              </a:lnSpc>
            </a:pPr>
            <a:r>
              <a:rPr lang="en-GB" sz="1600" i="1" smtClean="0">
                <a:solidFill>
                  <a:srgbClr val="000099"/>
                </a:solidFill>
                <a:latin typeface="Arial" pitchFamily="34" charset="0"/>
              </a:rPr>
              <a:t>iNOS induction, eradication of inflection, vasodilation</a:t>
            </a:r>
          </a:p>
          <a:p>
            <a:pPr eaLnBrk="1" hangingPunct="1">
              <a:lnSpc>
                <a:spcPct val="90000"/>
              </a:lnSpc>
              <a:buFontTx/>
              <a:buNone/>
            </a:pPr>
            <a:endParaRPr lang="en-GB" sz="1800" smtClean="0">
              <a:solidFill>
                <a:srgbClr val="000099"/>
              </a:solidFill>
              <a:latin typeface="Arial" pitchFamily="34" charset="0"/>
            </a:endParaRPr>
          </a:p>
          <a:p>
            <a:pPr eaLnBrk="1" hangingPunct="1">
              <a:lnSpc>
                <a:spcPct val="90000"/>
              </a:lnSpc>
            </a:pPr>
            <a:endParaRPr lang="en-US" sz="2000" smtClean="0"/>
          </a:p>
          <a:p>
            <a:pPr eaLnBrk="1" hangingPunct="1">
              <a:lnSpc>
                <a:spcPct val="90000"/>
              </a:lnSpc>
            </a:pPr>
            <a:endParaRPr lang="en-GB" sz="2000" smtClean="0"/>
          </a:p>
          <a:p>
            <a:pPr eaLnBrk="1" hangingPunct="1">
              <a:lnSpc>
                <a:spcPct val="90000"/>
              </a:lnSpc>
            </a:pPr>
            <a:endParaRPr lang="en-GB" sz="2000" smtClean="0"/>
          </a:p>
        </p:txBody>
      </p:sp>
      <p:sp>
        <p:nvSpPr>
          <p:cNvPr id="30723" name="Rectangle 3"/>
          <p:cNvSpPr>
            <a:spLocks noGrp="1" noChangeArrowheads="1"/>
          </p:cNvSpPr>
          <p:nvPr>
            <p:ph type="title"/>
          </p:nvPr>
        </p:nvSpPr>
        <p:spPr>
          <a:xfrm>
            <a:off x="827088" y="0"/>
            <a:ext cx="7772400" cy="1143000"/>
          </a:xfrm>
        </p:spPr>
        <p:txBody>
          <a:bodyPr/>
          <a:lstStyle/>
          <a:p>
            <a:pPr eaLnBrk="1" hangingPunct="1"/>
            <a:r>
              <a:rPr lang="en-GB" sz="2800" b="1" u="sng" smtClean="0">
                <a:solidFill>
                  <a:srgbClr val="000099"/>
                </a:solidFill>
                <a:latin typeface="Arial" pitchFamily="34" charset="0"/>
              </a:rPr>
              <a:t>Pathophysiology of NO</a:t>
            </a:r>
            <a:endParaRPr lang="en-US" sz="2800" b="1" u="sng" smtClean="0">
              <a:solidFill>
                <a:srgbClr val="000099"/>
              </a:solidFill>
              <a:latin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descr="adamson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175" y="1268413"/>
            <a:ext cx="5243513" cy="3425825"/>
          </a:xfrm>
          <a:prstGeom prst="rect">
            <a:avLst/>
          </a:prstGeom>
          <a:noFill/>
          <a:ln w="57150">
            <a:solidFill>
              <a:srgbClr val="000099"/>
            </a:solidFill>
            <a:miter lim="800000"/>
            <a:headEnd/>
            <a:tailEnd/>
          </a:ln>
          <a:extLst>
            <a:ext uri="{909E8E84-426E-40DD-AFC4-6F175D3DCCD1}">
              <a14:hiddenFill xmlns:a14="http://schemas.microsoft.com/office/drawing/2010/main">
                <a:solidFill>
                  <a:srgbClr val="FFFFFF"/>
                </a:solidFill>
              </a14:hiddenFill>
            </a:ext>
          </a:extLst>
        </p:spPr>
      </p:pic>
      <p:sp>
        <p:nvSpPr>
          <p:cNvPr id="31747" name="Text Box 4"/>
          <p:cNvSpPr txBox="1">
            <a:spLocks noChangeArrowheads="1"/>
          </p:cNvSpPr>
          <p:nvPr/>
        </p:nvSpPr>
        <p:spPr bwMode="auto">
          <a:xfrm>
            <a:off x="3348038" y="476250"/>
            <a:ext cx="2263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b="1" u="sng">
                <a:solidFill>
                  <a:srgbClr val="000099"/>
                </a:solidFill>
              </a:rPr>
              <a:t>Vascular Injury</a:t>
            </a:r>
            <a:endParaRPr lang="en-US" b="1" u="sng">
              <a:solidFill>
                <a:srgbClr val="000099"/>
              </a:solidFill>
            </a:endParaRPr>
          </a:p>
        </p:txBody>
      </p:sp>
      <p:sp>
        <p:nvSpPr>
          <p:cNvPr id="31748" name="TextBox 4"/>
          <p:cNvSpPr txBox="1">
            <a:spLocks noChangeArrowheads="1"/>
          </p:cNvSpPr>
          <p:nvPr/>
        </p:nvSpPr>
        <p:spPr bwMode="auto">
          <a:xfrm>
            <a:off x="395288" y="5589588"/>
            <a:ext cx="15954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2000">
                <a:latin typeface="Arial" pitchFamily="34" charset="0"/>
                <a:cs typeface="Arial" pitchFamily="34" charset="0"/>
              </a:rPr>
              <a:t>Role of NO?</a:t>
            </a:r>
          </a:p>
        </p:txBody>
      </p:sp>
      <p:cxnSp>
        <p:nvCxnSpPr>
          <p:cNvPr id="7" name="Straight Arrow Connector 6"/>
          <p:cNvCxnSpPr>
            <a:stCxn id="31748" idx="3"/>
          </p:cNvCxnSpPr>
          <p:nvPr/>
        </p:nvCxnSpPr>
        <p:spPr>
          <a:xfrm flipV="1">
            <a:off x="1990725" y="5373688"/>
            <a:ext cx="1357313" cy="41592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31748" idx="3"/>
          </p:cNvCxnSpPr>
          <p:nvPr/>
        </p:nvCxnSpPr>
        <p:spPr>
          <a:xfrm>
            <a:off x="1990725" y="5789613"/>
            <a:ext cx="1357313" cy="51911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751" name="TextBox 9"/>
          <p:cNvSpPr txBox="1">
            <a:spLocks noChangeArrowheads="1"/>
          </p:cNvSpPr>
          <p:nvPr/>
        </p:nvSpPr>
        <p:spPr bwMode="auto">
          <a:xfrm>
            <a:off x="3419475" y="5157788"/>
            <a:ext cx="53149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800">
                <a:latin typeface="Arial" pitchFamily="34" charset="0"/>
                <a:cs typeface="Arial" pitchFamily="34" charset="0"/>
              </a:rPr>
              <a:t>Endothelial Damage &amp; Reduced expression of NO</a:t>
            </a:r>
          </a:p>
        </p:txBody>
      </p:sp>
      <p:sp>
        <p:nvSpPr>
          <p:cNvPr id="31752" name="TextBox 10"/>
          <p:cNvSpPr txBox="1">
            <a:spLocks noChangeArrowheads="1"/>
          </p:cNvSpPr>
          <p:nvPr/>
        </p:nvSpPr>
        <p:spPr bwMode="auto">
          <a:xfrm>
            <a:off x="3492500" y="6021388"/>
            <a:ext cx="37433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800">
                <a:latin typeface="Arial" pitchFamily="34" charset="0"/>
                <a:cs typeface="Arial" pitchFamily="34" charset="0"/>
              </a:rPr>
              <a:t>Role of reactive oxygen species (increased oxygen stress)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vastree"/>
          <p:cNvPicPr>
            <a:picLocks noChangeAspect="1" noChangeArrowheads="1"/>
          </p:cNvPicPr>
          <p:nvPr/>
        </p:nvPicPr>
        <p:blipFill>
          <a:blip r:embed="rId2">
            <a:extLst>
              <a:ext uri="{28A0092B-C50C-407E-A947-70E740481C1C}">
                <a14:useLocalDpi xmlns:a14="http://schemas.microsoft.com/office/drawing/2010/main" val="0"/>
              </a:ext>
            </a:extLst>
          </a:blip>
          <a:srcRect l="1157" t="1686" r="1686" b="1154"/>
          <a:stretch>
            <a:fillRect/>
          </a:stretch>
        </p:blipFill>
        <p:spPr bwMode="auto">
          <a:xfrm>
            <a:off x="609600" y="2286000"/>
            <a:ext cx="3886200" cy="316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 Box 3"/>
          <p:cNvSpPr txBox="1">
            <a:spLocks noChangeArrowheads="1"/>
          </p:cNvSpPr>
          <p:nvPr/>
        </p:nvSpPr>
        <p:spPr bwMode="auto">
          <a:xfrm>
            <a:off x="2362200" y="379413"/>
            <a:ext cx="4121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3600" b="1" u="sng">
                <a:latin typeface="Arial" pitchFamily="34" charset="0"/>
                <a:cs typeface="Times New Roman" pitchFamily="18" charset="0"/>
              </a:rPr>
              <a:t>The Vascular Tree</a:t>
            </a:r>
          </a:p>
        </p:txBody>
      </p:sp>
      <p:sp>
        <p:nvSpPr>
          <p:cNvPr id="5124" name="Rectangle 4"/>
          <p:cNvSpPr>
            <a:spLocks noChangeArrowheads="1"/>
          </p:cNvSpPr>
          <p:nvPr/>
        </p:nvSpPr>
        <p:spPr bwMode="auto">
          <a:xfrm>
            <a:off x="6858000" y="5334000"/>
            <a:ext cx="838200" cy="609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a:p>
        </p:txBody>
      </p:sp>
      <p:pic>
        <p:nvPicPr>
          <p:cNvPr id="5125" name="Picture 5" descr="silhouette-tre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2286000"/>
            <a:ext cx="4343400" cy="324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Rectangle 6"/>
          <p:cNvSpPr>
            <a:spLocks noChangeArrowheads="1"/>
          </p:cNvSpPr>
          <p:nvPr/>
        </p:nvSpPr>
        <p:spPr bwMode="auto">
          <a:xfrm>
            <a:off x="3419475" y="4868863"/>
            <a:ext cx="990600" cy="533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a:p>
        </p:txBody>
      </p:sp>
      <p:sp>
        <p:nvSpPr>
          <p:cNvPr id="5127" name="Rectangle 7"/>
          <p:cNvSpPr>
            <a:spLocks noChangeArrowheads="1"/>
          </p:cNvSpPr>
          <p:nvPr/>
        </p:nvSpPr>
        <p:spPr bwMode="auto">
          <a:xfrm>
            <a:off x="2743200" y="4495800"/>
            <a:ext cx="228600"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a:p>
        </p:txBody>
      </p:sp>
      <p:sp>
        <p:nvSpPr>
          <p:cNvPr id="5128" name="Rectangle 8"/>
          <p:cNvSpPr>
            <a:spLocks noChangeArrowheads="1"/>
          </p:cNvSpPr>
          <p:nvPr/>
        </p:nvSpPr>
        <p:spPr bwMode="auto">
          <a:xfrm>
            <a:off x="2133600" y="4724400"/>
            <a:ext cx="228600"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6"/>
          <p:cNvPicPr>
            <a:picLocks noChangeAspect="1" noChangeArrowheads="1"/>
          </p:cNvPicPr>
          <p:nvPr/>
        </p:nvPicPr>
        <p:blipFill>
          <a:blip r:embed="rId2">
            <a:extLst>
              <a:ext uri="{28A0092B-C50C-407E-A947-70E740481C1C}">
                <a14:useLocalDpi xmlns:a14="http://schemas.microsoft.com/office/drawing/2010/main" val="0"/>
              </a:ext>
            </a:extLst>
          </a:blip>
          <a:srcRect l="87686" t="23471" b="44116"/>
          <a:stretch>
            <a:fillRect/>
          </a:stretch>
        </p:blipFill>
        <p:spPr bwMode="auto">
          <a:xfrm>
            <a:off x="6659563" y="3933825"/>
            <a:ext cx="763587"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ectangle 28"/>
          <p:cNvSpPr/>
          <p:nvPr/>
        </p:nvSpPr>
        <p:spPr>
          <a:xfrm>
            <a:off x="6946900" y="3573463"/>
            <a:ext cx="1512888" cy="720725"/>
          </a:xfrm>
          <a:prstGeom prst="rect">
            <a:avLst/>
          </a:prstGeom>
          <a:solidFill>
            <a:srgbClr val="ABFFA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 name="Rectangle 2"/>
          <p:cNvSpPr/>
          <p:nvPr/>
        </p:nvSpPr>
        <p:spPr>
          <a:xfrm>
            <a:off x="1835150" y="476250"/>
            <a:ext cx="433388" cy="504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32773" name="Picture 2"/>
          <p:cNvPicPr>
            <a:picLocks noChangeAspect="1" noChangeArrowheads="1"/>
          </p:cNvPicPr>
          <p:nvPr/>
        </p:nvPicPr>
        <p:blipFill>
          <a:blip r:embed="rId2">
            <a:extLst>
              <a:ext uri="{28A0092B-C50C-407E-A947-70E740481C1C}">
                <a14:useLocalDpi xmlns:a14="http://schemas.microsoft.com/office/drawing/2010/main" val="0"/>
              </a:ext>
            </a:extLst>
          </a:blip>
          <a:srcRect l="34164" r="12505" b="45068"/>
          <a:stretch>
            <a:fillRect/>
          </a:stretch>
        </p:blipFill>
        <p:spPr bwMode="auto">
          <a:xfrm>
            <a:off x="3059113" y="2133600"/>
            <a:ext cx="3616325"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4" name="Text Box 4"/>
          <p:cNvSpPr txBox="1">
            <a:spLocks noChangeArrowheads="1"/>
          </p:cNvSpPr>
          <p:nvPr/>
        </p:nvSpPr>
        <p:spPr bwMode="auto">
          <a:xfrm>
            <a:off x="2627313" y="333375"/>
            <a:ext cx="37544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b="1" u="sng">
                <a:solidFill>
                  <a:srgbClr val="000099"/>
                </a:solidFill>
              </a:rPr>
              <a:t>Control of Oxidative Stress</a:t>
            </a:r>
            <a:endParaRPr lang="en-US" b="1" u="sng">
              <a:solidFill>
                <a:srgbClr val="000099"/>
              </a:solidFill>
            </a:endParaRPr>
          </a:p>
        </p:txBody>
      </p:sp>
      <p:sp>
        <p:nvSpPr>
          <p:cNvPr id="32775" name="Rectangle 11"/>
          <p:cNvSpPr>
            <a:spLocks noChangeArrowheads="1"/>
          </p:cNvSpPr>
          <p:nvPr/>
        </p:nvSpPr>
        <p:spPr bwMode="auto">
          <a:xfrm>
            <a:off x="250825" y="4365625"/>
            <a:ext cx="295275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1400">
                <a:latin typeface="Arial" pitchFamily="34" charset="0"/>
                <a:cs typeface="Arial" pitchFamily="34" charset="0"/>
              </a:rPr>
              <a:t>H</a:t>
            </a:r>
            <a:r>
              <a:rPr lang="en-GB" sz="1400" baseline="-25000">
                <a:latin typeface="Arial" pitchFamily="34" charset="0"/>
                <a:cs typeface="Arial" pitchFamily="34" charset="0"/>
              </a:rPr>
              <a:t>2</a:t>
            </a:r>
            <a:r>
              <a:rPr lang="en-GB" sz="1400">
                <a:latin typeface="Arial" pitchFamily="34" charset="0"/>
                <a:cs typeface="Arial" pitchFamily="34" charset="0"/>
              </a:rPr>
              <a:t>0</a:t>
            </a:r>
            <a:r>
              <a:rPr lang="en-GB" sz="1400" baseline="-25000">
                <a:latin typeface="Arial" pitchFamily="34" charset="0"/>
                <a:cs typeface="Arial" pitchFamily="34" charset="0"/>
              </a:rPr>
              <a:t>2</a:t>
            </a:r>
            <a:r>
              <a:rPr lang="en-GB" sz="1400">
                <a:latin typeface="Arial" pitchFamily="34" charset="0"/>
                <a:cs typeface="Arial" pitchFamily="34" charset="0"/>
              </a:rPr>
              <a:t> detoxified by  thioredoxin (Trx), glutathione peroxidase</a:t>
            </a:r>
          </a:p>
          <a:p>
            <a:r>
              <a:rPr lang="en-GB" sz="1400">
                <a:latin typeface="Arial" pitchFamily="34" charset="0"/>
                <a:cs typeface="Arial" pitchFamily="34" charset="0"/>
              </a:rPr>
              <a:t> and catalase</a:t>
            </a:r>
          </a:p>
        </p:txBody>
      </p:sp>
      <p:cxnSp>
        <p:nvCxnSpPr>
          <p:cNvPr id="15" name="Straight Connector 14"/>
          <p:cNvCxnSpPr/>
          <p:nvPr/>
        </p:nvCxnSpPr>
        <p:spPr>
          <a:xfrm flipV="1">
            <a:off x="5310188" y="3997325"/>
            <a:ext cx="1619250" cy="4763"/>
          </a:xfrm>
          <a:prstGeom prst="line">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073650" y="3744913"/>
            <a:ext cx="250825" cy="2635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6594475" y="4030663"/>
            <a:ext cx="144463" cy="1190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cxnSp>
        <p:nvCxnSpPr>
          <p:cNvPr id="27" name="Straight Arrow Connector 26"/>
          <p:cNvCxnSpPr/>
          <p:nvPr/>
        </p:nvCxnSpPr>
        <p:spPr>
          <a:xfrm flipV="1">
            <a:off x="7164388" y="3717925"/>
            <a:ext cx="0" cy="360363"/>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780" name="TextBox 27"/>
          <p:cNvSpPr txBox="1">
            <a:spLocks noChangeArrowheads="1"/>
          </p:cNvSpPr>
          <p:nvPr/>
        </p:nvSpPr>
        <p:spPr bwMode="auto">
          <a:xfrm>
            <a:off x="7307263" y="3717925"/>
            <a:ext cx="812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800">
                <a:latin typeface="Arial" pitchFamily="34" charset="0"/>
                <a:cs typeface="Arial" pitchFamily="34" charset="0"/>
              </a:rPr>
              <a:t>eNOS</a:t>
            </a:r>
          </a:p>
        </p:txBody>
      </p:sp>
      <p:pic>
        <p:nvPicPr>
          <p:cNvPr id="32781" name="Picture 15"/>
          <p:cNvPicPr>
            <a:picLocks noChangeAspect="1" noChangeArrowheads="1"/>
          </p:cNvPicPr>
          <p:nvPr/>
        </p:nvPicPr>
        <p:blipFill>
          <a:blip r:embed="rId2">
            <a:extLst>
              <a:ext uri="{28A0092B-C50C-407E-A947-70E740481C1C}">
                <a14:useLocalDpi xmlns:a14="http://schemas.microsoft.com/office/drawing/2010/main" val="0"/>
              </a:ext>
            </a:extLst>
          </a:blip>
          <a:srcRect r="65558" b="71764"/>
          <a:stretch>
            <a:fillRect/>
          </a:stretch>
        </p:blipFill>
        <p:spPr bwMode="auto">
          <a:xfrm>
            <a:off x="684213" y="1844675"/>
            <a:ext cx="2135187"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p:nvPr/>
        </p:nvSpPr>
        <p:spPr>
          <a:xfrm>
            <a:off x="611188" y="1700213"/>
            <a:ext cx="576262" cy="504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cxnSp>
        <p:nvCxnSpPr>
          <p:cNvPr id="19" name="Straight Connector 18"/>
          <p:cNvCxnSpPr/>
          <p:nvPr/>
        </p:nvCxnSpPr>
        <p:spPr>
          <a:xfrm>
            <a:off x="6659563" y="4005263"/>
            <a:ext cx="73025" cy="2159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body" idx="1"/>
          </p:nvPr>
        </p:nvSpPr>
        <p:spPr>
          <a:xfrm>
            <a:off x="684213" y="981075"/>
            <a:ext cx="8280400" cy="4114800"/>
          </a:xfrm>
        </p:spPr>
        <p:txBody>
          <a:bodyPr/>
          <a:lstStyle/>
          <a:p>
            <a:pPr eaLnBrk="1" hangingPunct="1">
              <a:lnSpc>
                <a:spcPct val="90000"/>
              </a:lnSpc>
            </a:pPr>
            <a:r>
              <a:rPr lang="en-GB" sz="1800" b="1" smtClean="0">
                <a:solidFill>
                  <a:srgbClr val="003399"/>
                </a:solidFill>
                <a:latin typeface="Arial" pitchFamily="34" charset="0"/>
                <a:cs typeface="Arial" pitchFamily="34" charset="0"/>
              </a:rPr>
              <a:t>Cardiovascular Risk Factors and Vascular Disease Are Associated With Increased Levels of Reactive Oxygen Species</a:t>
            </a:r>
          </a:p>
          <a:p>
            <a:pPr lvl="1" eaLnBrk="1" hangingPunct="1">
              <a:lnSpc>
                <a:spcPct val="90000"/>
              </a:lnSpc>
            </a:pPr>
            <a:r>
              <a:rPr lang="en-GB" sz="1400" smtClean="0">
                <a:solidFill>
                  <a:srgbClr val="003399"/>
                </a:solidFill>
                <a:latin typeface="Arial" pitchFamily="34" charset="0"/>
                <a:cs typeface="Arial" pitchFamily="34" charset="0"/>
              </a:rPr>
              <a:t>NADPH oxidases (NOX) in the vascular wall, thereby enhancing the production of reactive oxygen species (ROS). </a:t>
            </a:r>
            <a:endParaRPr lang="en-GB" sz="1400" b="1" smtClean="0">
              <a:solidFill>
                <a:srgbClr val="003399"/>
              </a:solidFill>
              <a:latin typeface="Arial" pitchFamily="34" charset="0"/>
              <a:cs typeface="Arial" pitchFamily="34" charset="0"/>
            </a:endParaRPr>
          </a:p>
          <a:p>
            <a:pPr eaLnBrk="1" hangingPunct="1">
              <a:lnSpc>
                <a:spcPct val="90000"/>
              </a:lnSpc>
            </a:pPr>
            <a:endParaRPr lang="en-GB" sz="1800" i="1" smtClean="0">
              <a:solidFill>
                <a:srgbClr val="003399"/>
              </a:solidFill>
              <a:latin typeface="Arial" pitchFamily="34" charset="0"/>
              <a:cs typeface="Arial" pitchFamily="34" charset="0"/>
            </a:endParaRPr>
          </a:p>
          <a:p>
            <a:pPr eaLnBrk="1" hangingPunct="1">
              <a:lnSpc>
                <a:spcPct val="90000"/>
              </a:lnSpc>
            </a:pPr>
            <a:r>
              <a:rPr lang="en-GB" sz="1800" b="1" smtClean="0">
                <a:solidFill>
                  <a:srgbClr val="003399"/>
                </a:solidFill>
                <a:latin typeface="Arial" pitchFamily="34" charset="0"/>
                <a:cs typeface="Arial" pitchFamily="34" charset="0"/>
              </a:rPr>
              <a:t>Uncoupled eNOS Contributes to Endothelial Dysfunction</a:t>
            </a:r>
          </a:p>
          <a:p>
            <a:pPr lvl="1" eaLnBrk="1" hangingPunct="1">
              <a:lnSpc>
                <a:spcPct val="90000"/>
              </a:lnSpc>
            </a:pPr>
            <a:r>
              <a:rPr lang="en-GB" sz="1400" smtClean="0">
                <a:solidFill>
                  <a:srgbClr val="003399"/>
                </a:solidFill>
                <a:latin typeface="Arial" pitchFamily="34" charset="0"/>
                <a:cs typeface="Arial" pitchFamily="34" charset="0"/>
              </a:rPr>
              <a:t>NOS uncoupling has also been seen in patients with endothelial dysfunction</a:t>
            </a:r>
          </a:p>
          <a:p>
            <a:pPr lvl="1" eaLnBrk="1" hangingPunct="1">
              <a:lnSpc>
                <a:spcPct val="90000"/>
              </a:lnSpc>
            </a:pPr>
            <a:r>
              <a:rPr lang="en-GB" sz="1400" smtClean="0">
                <a:solidFill>
                  <a:srgbClr val="003399"/>
                </a:solidFill>
                <a:latin typeface="Arial" pitchFamily="34" charset="0"/>
                <a:cs typeface="Arial" pitchFamily="34" charset="0"/>
              </a:rPr>
              <a:t>Possible role for NOX in the phenomenon of eNOS uncoupling </a:t>
            </a:r>
            <a:endParaRPr lang="en-GB" sz="1400" b="1" smtClean="0">
              <a:solidFill>
                <a:srgbClr val="003399"/>
              </a:solidFill>
              <a:latin typeface="Arial" pitchFamily="34" charset="0"/>
              <a:cs typeface="Arial" pitchFamily="34" charset="0"/>
            </a:endParaRPr>
          </a:p>
          <a:p>
            <a:pPr eaLnBrk="1" hangingPunct="1">
              <a:lnSpc>
                <a:spcPct val="90000"/>
              </a:lnSpc>
              <a:buFontTx/>
              <a:buNone/>
            </a:pPr>
            <a:endParaRPr lang="en-GB" sz="1800" i="1" smtClean="0">
              <a:solidFill>
                <a:srgbClr val="003399"/>
              </a:solidFill>
              <a:latin typeface="Arial" pitchFamily="34" charset="0"/>
              <a:cs typeface="Arial" pitchFamily="34" charset="0"/>
            </a:endParaRPr>
          </a:p>
          <a:p>
            <a:pPr eaLnBrk="1" hangingPunct="1">
              <a:lnSpc>
                <a:spcPct val="90000"/>
              </a:lnSpc>
            </a:pPr>
            <a:r>
              <a:rPr lang="en-GB" sz="1800" b="1" smtClean="0">
                <a:solidFill>
                  <a:srgbClr val="003399"/>
                </a:solidFill>
                <a:latin typeface="Arial" pitchFamily="34" charset="0"/>
                <a:cs typeface="Arial" pitchFamily="34" charset="0"/>
              </a:rPr>
              <a:t>Potential Role of L-Arginine</a:t>
            </a:r>
          </a:p>
          <a:p>
            <a:pPr lvl="1" eaLnBrk="1" hangingPunct="1">
              <a:lnSpc>
                <a:spcPct val="90000"/>
              </a:lnSpc>
            </a:pPr>
            <a:r>
              <a:rPr lang="en-GB" sz="1400" smtClean="0">
                <a:solidFill>
                  <a:srgbClr val="003399"/>
                </a:solidFill>
                <a:latin typeface="Arial" pitchFamily="34" charset="0"/>
                <a:cs typeface="Arial" pitchFamily="34" charset="0"/>
              </a:rPr>
              <a:t>Thus, a relative l-arginine deficiency in the vicinity of eNOS caused by excessive arginase activity</a:t>
            </a:r>
            <a:endParaRPr lang="en-GB" sz="1400" b="1" smtClean="0">
              <a:solidFill>
                <a:srgbClr val="003399"/>
              </a:solidFill>
              <a:latin typeface="Arial" pitchFamily="34" charset="0"/>
              <a:cs typeface="Arial" pitchFamily="34" charset="0"/>
            </a:endParaRPr>
          </a:p>
          <a:p>
            <a:pPr eaLnBrk="1" hangingPunct="1">
              <a:lnSpc>
                <a:spcPct val="90000"/>
              </a:lnSpc>
              <a:buFontTx/>
              <a:buNone/>
            </a:pPr>
            <a:endParaRPr lang="en-GB" sz="1800" i="1" smtClean="0">
              <a:solidFill>
                <a:srgbClr val="003399"/>
              </a:solidFill>
              <a:latin typeface="Arial" pitchFamily="34" charset="0"/>
              <a:cs typeface="Arial" pitchFamily="34" charset="0"/>
            </a:endParaRPr>
          </a:p>
          <a:p>
            <a:r>
              <a:rPr lang="en-GB" sz="1800" b="1" smtClean="0">
                <a:solidFill>
                  <a:srgbClr val="003399"/>
                </a:solidFill>
                <a:latin typeface="Arial" pitchFamily="34" charset="0"/>
                <a:cs typeface="Arial" pitchFamily="34" charset="0"/>
              </a:rPr>
              <a:t>Potential Role of ADMA</a:t>
            </a:r>
          </a:p>
          <a:p>
            <a:pPr lvl="1"/>
            <a:r>
              <a:rPr lang="en-GB" sz="1400" smtClean="0">
                <a:solidFill>
                  <a:srgbClr val="003399"/>
                </a:solidFill>
                <a:latin typeface="Arial" pitchFamily="34" charset="0"/>
                <a:cs typeface="Arial" pitchFamily="34" charset="0"/>
              </a:rPr>
              <a:t>endogenous eNOS inhibitor asymmetric dimethyl-l-arginine (ADMA)</a:t>
            </a:r>
            <a:endParaRPr lang="en-GB" sz="1400" b="1" smtClean="0">
              <a:solidFill>
                <a:srgbClr val="003399"/>
              </a:solidFill>
              <a:latin typeface="Arial" pitchFamily="34" charset="0"/>
              <a:cs typeface="Arial" pitchFamily="34" charset="0"/>
            </a:endParaRPr>
          </a:p>
          <a:p>
            <a:pPr lvl="1"/>
            <a:r>
              <a:rPr lang="en-GB" sz="1400" smtClean="0">
                <a:solidFill>
                  <a:srgbClr val="003399"/>
                </a:solidFill>
                <a:latin typeface="Arial" pitchFamily="34" charset="0"/>
                <a:cs typeface="Arial" pitchFamily="34" charset="0"/>
              </a:rPr>
              <a:t>Elevated ADMA may inhibit NO synthesis by eNOS</a:t>
            </a:r>
            <a:endParaRPr lang="en-GB" sz="1400" b="1" smtClean="0">
              <a:solidFill>
                <a:srgbClr val="003399"/>
              </a:solidFill>
              <a:latin typeface="Arial" pitchFamily="34" charset="0"/>
              <a:cs typeface="Arial" pitchFamily="34" charset="0"/>
            </a:endParaRPr>
          </a:p>
          <a:p>
            <a:pPr eaLnBrk="1" hangingPunct="1">
              <a:lnSpc>
                <a:spcPct val="90000"/>
              </a:lnSpc>
              <a:buFontTx/>
              <a:buNone/>
            </a:pPr>
            <a:endParaRPr lang="en-GB" sz="1800" i="1" smtClean="0">
              <a:solidFill>
                <a:srgbClr val="003399"/>
              </a:solidFill>
              <a:latin typeface="Arial" pitchFamily="34" charset="0"/>
              <a:cs typeface="Arial" pitchFamily="34" charset="0"/>
            </a:endParaRPr>
          </a:p>
          <a:p>
            <a:r>
              <a:rPr lang="en-GB" sz="1800" b="1" smtClean="0">
                <a:solidFill>
                  <a:srgbClr val="003399"/>
                </a:solidFill>
                <a:latin typeface="Arial" pitchFamily="34" charset="0"/>
                <a:cs typeface="Arial" pitchFamily="34" charset="0"/>
              </a:rPr>
              <a:t>Role of BH</a:t>
            </a:r>
            <a:r>
              <a:rPr lang="en-GB" sz="1800" b="1" baseline="-25000" smtClean="0">
                <a:solidFill>
                  <a:srgbClr val="003399"/>
                </a:solidFill>
                <a:latin typeface="Arial" pitchFamily="34" charset="0"/>
                <a:cs typeface="Arial" pitchFamily="34" charset="0"/>
              </a:rPr>
              <a:t>4</a:t>
            </a:r>
            <a:r>
              <a:rPr lang="en-GB" sz="1800" b="1" smtClean="0">
                <a:solidFill>
                  <a:srgbClr val="003399"/>
                </a:solidFill>
                <a:latin typeface="Arial" pitchFamily="34" charset="0"/>
                <a:cs typeface="Arial" pitchFamily="34" charset="0"/>
              </a:rPr>
              <a:t> in eNOS Uncoupling </a:t>
            </a:r>
          </a:p>
          <a:p>
            <a:pPr lvl="1"/>
            <a:r>
              <a:rPr lang="en-GB" sz="1400" smtClean="0">
                <a:solidFill>
                  <a:srgbClr val="003399"/>
                </a:solidFill>
                <a:latin typeface="Arial" pitchFamily="34" charset="0"/>
                <a:cs typeface="Arial" pitchFamily="34" charset="0"/>
              </a:rPr>
              <a:t>Thus, oxidation of BH</a:t>
            </a:r>
            <a:r>
              <a:rPr lang="en-GB" sz="1400" baseline="-25000" smtClean="0">
                <a:solidFill>
                  <a:srgbClr val="003399"/>
                </a:solidFill>
                <a:latin typeface="Arial" pitchFamily="34" charset="0"/>
                <a:cs typeface="Arial" pitchFamily="34" charset="0"/>
              </a:rPr>
              <a:t>4</a:t>
            </a:r>
            <a:r>
              <a:rPr lang="en-GB" sz="1400" smtClean="0">
                <a:solidFill>
                  <a:srgbClr val="003399"/>
                </a:solidFill>
                <a:latin typeface="Arial" pitchFamily="34" charset="0"/>
                <a:cs typeface="Arial" pitchFamily="34" charset="0"/>
              </a:rPr>
              <a:t> may be the common cause of eNOS dysfunction in vascular pathophysiology</a:t>
            </a:r>
            <a:endParaRPr lang="en-GB" sz="1400" b="1" smtClean="0">
              <a:solidFill>
                <a:srgbClr val="003399"/>
              </a:solidFill>
              <a:latin typeface="Arial" pitchFamily="34" charset="0"/>
              <a:cs typeface="Arial" pitchFamily="34" charset="0"/>
            </a:endParaRPr>
          </a:p>
          <a:p>
            <a:endParaRPr lang="en-GB" sz="1800" b="1" smtClean="0"/>
          </a:p>
          <a:p>
            <a:pPr eaLnBrk="1" hangingPunct="1">
              <a:lnSpc>
                <a:spcPct val="90000"/>
              </a:lnSpc>
              <a:buFontTx/>
              <a:buNone/>
            </a:pPr>
            <a:endParaRPr lang="en-GB" sz="1800" i="1" smtClean="0">
              <a:solidFill>
                <a:srgbClr val="000099"/>
              </a:solidFill>
              <a:latin typeface="Arial" pitchFamily="34" charset="0"/>
            </a:endParaRPr>
          </a:p>
          <a:p>
            <a:pPr eaLnBrk="1" hangingPunct="1">
              <a:lnSpc>
                <a:spcPct val="90000"/>
              </a:lnSpc>
              <a:buFontTx/>
              <a:buNone/>
            </a:pPr>
            <a:endParaRPr lang="en-GB" sz="2400" smtClean="0">
              <a:solidFill>
                <a:srgbClr val="000099"/>
              </a:solidFill>
              <a:latin typeface="Arial" pitchFamily="34" charset="0"/>
            </a:endParaRPr>
          </a:p>
          <a:p>
            <a:pPr eaLnBrk="1" hangingPunct="1">
              <a:lnSpc>
                <a:spcPct val="90000"/>
              </a:lnSpc>
            </a:pPr>
            <a:endParaRPr lang="en-US" sz="2800" smtClean="0"/>
          </a:p>
          <a:p>
            <a:pPr eaLnBrk="1" hangingPunct="1">
              <a:lnSpc>
                <a:spcPct val="90000"/>
              </a:lnSpc>
            </a:pPr>
            <a:endParaRPr lang="en-GB" sz="2800" smtClean="0"/>
          </a:p>
          <a:p>
            <a:pPr eaLnBrk="1" hangingPunct="1">
              <a:lnSpc>
                <a:spcPct val="90000"/>
              </a:lnSpc>
            </a:pPr>
            <a:endParaRPr lang="en-GB" sz="2800" smtClean="0"/>
          </a:p>
        </p:txBody>
      </p:sp>
      <p:sp>
        <p:nvSpPr>
          <p:cNvPr id="33795" name="Rectangle 3"/>
          <p:cNvSpPr>
            <a:spLocks noGrp="1" noChangeArrowheads="1"/>
          </p:cNvSpPr>
          <p:nvPr>
            <p:ph type="title"/>
          </p:nvPr>
        </p:nvSpPr>
        <p:spPr>
          <a:xfrm>
            <a:off x="838200" y="76200"/>
            <a:ext cx="7772400" cy="1143000"/>
          </a:xfrm>
        </p:spPr>
        <p:txBody>
          <a:bodyPr/>
          <a:lstStyle/>
          <a:p>
            <a:pPr eaLnBrk="1" hangingPunct="1"/>
            <a:r>
              <a:rPr lang="en-GB" sz="2800" b="1" u="sng" smtClean="0">
                <a:solidFill>
                  <a:srgbClr val="000099"/>
                </a:solidFill>
                <a:latin typeface="Arial" pitchFamily="34" charset="0"/>
              </a:rPr>
              <a:t>Mechanisms of Un-coupling of NOS</a:t>
            </a:r>
            <a:endParaRPr lang="en-US" sz="2800" b="1" u="sng" smtClean="0">
              <a:solidFill>
                <a:srgbClr val="000099"/>
              </a:solidFill>
              <a:latin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l="1485" t="980" b="50206"/>
          <a:stretch>
            <a:fillRect/>
          </a:stretch>
        </p:blipFill>
        <p:spPr bwMode="auto">
          <a:xfrm>
            <a:off x="1331913" y="1700213"/>
            <a:ext cx="6005512" cy="412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Rectangle 2"/>
          <p:cNvSpPr>
            <a:spLocks noChangeArrowheads="1"/>
          </p:cNvSpPr>
          <p:nvPr/>
        </p:nvSpPr>
        <p:spPr bwMode="auto">
          <a:xfrm>
            <a:off x="5724525" y="6488113"/>
            <a:ext cx="32115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1800" b="1">
                <a:latin typeface="Arial" pitchFamily="34" charset="0"/>
                <a:cs typeface="Arial" pitchFamily="34" charset="0"/>
              </a:rPr>
              <a:t>Förstermann U 2006 &amp; 2010</a:t>
            </a:r>
            <a:endParaRPr lang="en-GB" sz="1800">
              <a:latin typeface="Arial" pitchFamily="34" charset="0"/>
              <a:cs typeface="Arial" pitchFamily="34" charset="0"/>
            </a:endParaRPr>
          </a:p>
        </p:txBody>
      </p:sp>
      <p:grpSp>
        <p:nvGrpSpPr>
          <p:cNvPr id="2" name="Group 7"/>
          <p:cNvGrpSpPr/>
          <p:nvPr/>
        </p:nvGrpSpPr>
        <p:grpSpPr>
          <a:xfrm>
            <a:off x="2997200" y="1556792"/>
            <a:ext cx="4239096" cy="1271075"/>
            <a:chOff x="2997200" y="1556792"/>
            <a:chExt cx="4239096" cy="1271075"/>
          </a:xfrm>
          <a:solidFill>
            <a:schemeClr val="bg1"/>
          </a:solidFill>
        </p:grpSpPr>
        <p:sp>
          <p:nvSpPr>
            <p:cNvPr id="4" name="Rectangle 3"/>
            <p:cNvSpPr/>
            <p:nvPr/>
          </p:nvSpPr>
          <p:spPr>
            <a:xfrm>
              <a:off x="3059832" y="1556792"/>
              <a:ext cx="4176464" cy="36004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 name="Rectangle 4"/>
            <p:cNvSpPr/>
            <p:nvPr/>
          </p:nvSpPr>
          <p:spPr>
            <a:xfrm>
              <a:off x="3491880" y="1844824"/>
              <a:ext cx="809187" cy="525843"/>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 name="Rectangle 5"/>
            <p:cNvSpPr/>
            <p:nvPr/>
          </p:nvSpPr>
          <p:spPr>
            <a:xfrm>
              <a:off x="6588224" y="1772816"/>
              <a:ext cx="601133" cy="601133"/>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 name="Rectangle 6"/>
            <p:cNvSpPr/>
            <p:nvPr/>
          </p:nvSpPr>
          <p:spPr>
            <a:xfrm>
              <a:off x="2997200" y="2065867"/>
              <a:ext cx="491067" cy="7620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34821" name="Text Box 4"/>
          <p:cNvSpPr txBox="1">
            <a:spLocks noChangeArrowheads="1"/>
          </p:cNvSpPr>
          <p:nvPr/>
        </p:nvSpPr>
        <p:spPr bwMode="auto">
          <a:xfrm>
            <a:off x="3563938" y="476250"/>
            <a:ext cx="24177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b="1" u="sng">
                <a:solidFill>
                  <a:srgbClr val="000099"/>
                </a:solidFill>
              </a:rPr>
              <a:t>Un-coupled NOS</a:t>
            </a:r>
            <a:endParaRPr lang="en-US" b="1" u="sng">
              <a:solidFill>
                <a:srgbClr val="000099"/>
              </a:solidFill>
            </a:endParaRPr>
          </a:p>
        </p:txBody>
      </p:sp>
      <p:sp>
        <p:nvSpPr>
          <p:cNvPr id="34822" name="Rectangle 13"/>
          <p:cNvSpPr>
            <a:spLocks noChangeArrowheads="1"/>
          </p:cNvSpPr>
          <p:nvPr/>
        </p:nvSpPr>
        <p:spPr bwMode="auto">
          <a:xfrm>
            <a:off x="1258888" y="6021388"/>
            <a:ext cx="7200900" cy="40005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r>
              <a:rPr lang="en-GB" sz="2000" b="1">
                <a:solidFill>
                  <a:srgbClr val="FF0000"/>
                </a:solidFill>
              </a:rPr>
              <a:t>·NO (nitric oxide) + O</a:t>
            </a:r>
            <a:r>
              <a:rPr lang="en-GB" sz="2000" b="1" baseline="-25000">
                <a:solidFill>
                  <a:srgbClr val="FF0000"/>
                </a:solidFill>
              </a:rPr>
              <a:t>2</a:t>
            </a:r>
            <a:r>
              <a:rPr lang="en-GB" sz="2000" b="1" baseline="30000">
                <a:solidFill>
                  <a:srgbClr val="FF0000"/>
                </a:solidFill>
              </a:rPr>
              <a:t>·−</a:t>
            </a:r>
            <a:r>
              <a:rPr lang="en-GB" sz="2000" b="1">
                <a:solidFill>
                  <a:srgbClr val="FF0000"/>
                </a:solidFill>
              </a:rPr>
              <a:t> (super oxide) → ONOO</a:t>
            </a:r>
            <a:r>
              <a:rPr lang="en-GB" sz="2000" b="1" baseline="30000">
                <a:solidFill>
                  <a:srgbClr val="FF0000"/>
                </a:solidFill>
              </a:rPr>
              <a:t>−</a:t>
            </a:r>
            <a:r>
              <a:rPr lang="en-GB" sz="2000" b="1">
                <a:solidFill>
                  <a:srgbClr val="FF0000"/>
                </a:solidFill>
              </a:rPr>
              <a:t> (peroxynitrite)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body" idx="1"/>
          </p:nvPr>
        </p:nvSpPr>
        <p:spPr>
          <a:xfrm>
            <a:off x="684213" y="981075"/>
            <a:ext cx="8280400" cy="4114800"/>
          </a:xfrm>
        </p:spPr>
        <p:txBody>
          <a:bodyPr/>
          <a:lstStyle/>
          <a:p>
            <a:pPr eaLnBrk="1" hangingPunct="1">
              <a:lnSpc>
                <a:spcPct val="90000"/>
              </a:lnSpc>
            </a:pPr>
            <a:r>
              <a:rPr lang="en-GB" sz="1800" i="1" smtClean="0">
                <a:solidFill>
                  <a:srgbClr val="000099"/>
                </a:solidFill>
                <a:latin typeface="Arial" pitchFamily="34" charset="0"/>
              </a:rPr>
              <a:t>Control of Vascular tone is a balance between opposing stimuli (vasodilators v’s vasoconstrictors)</a:t>
            </a:r>
          </a:p>
          <a:p>
            <a:pPr eaLnBrk="1" hangingPunct="1">
              <a:lnSpc>
                <a:spcPct val="90000"/>
              </a:lnSpc>
              <a:buFontTx/>
              <a:buNone/>
            </a:pPr>
            <a:endParaRPr lang="en-GB" sz="1800" i="1" smtClean="0">
              <a:solidFill>
                <a:srgbClr val="000099"/>
              </a:solidFill>
              <a:latin typeface="Arial" pitchFamily="34" charset="0"/>
            </a:endParaRPr>
          </a:p>
          <a:p>
            <a:pPr eaLnBrk="1" hangingPunct="1">
              <a:lnSpc>
                <a:spcPct val="90000"/>
              </a:lnSpc>
            </a:pPr>
            <a:r>
              <a:rPr lang="en-GB" sz="1800" i="1" smtClean="0">
                <a:solidFill>
                  <a:srgbClr val="000099"/>
                </a:solidFill>
                <a:latin typeface="Arial" pitchFamily="34" charset="0"/>
              </a:rPr>
              <a:t>Endothelium is an important source of vasoactive agents including nitric oxide</a:t>
            </a:r>
          </a:p>
          <a:p>
            <a:pPr eaLnBrk="1" hangingPunct="1">
              <a:lnSpc>
                <a:spcPct val="90000"/>
              </a:lnSpc>
              <a:buFontTx/>
              <a:buNone/>
            </a:pPr>
            <a:endParaRPr lang="en-GB" sz="1800" i="1" smtClean="0">
              <a:solidFill>
                <a:srgbClr val="000099"/>
              </a:solidFill>
              <a:latin typeface="Arial" pitchFamily="34" charset="0"/>
            </a:endParaRPr>
          </a:p>
          <a:p>
            <a:pPr eaLnBrk="1" hangingPunct="1">
              <a:lnSpc>
                <a:spcPct val="90000"/>
              </a:lnSpc>
            </a:pPr>
            <a:r>
              <a:rPr lang="en-GB" sz="1800" i="1" smtClean="0">
                <a:solidFill>
                  <a:srgbClr val="000099"/>
                </a:solidFill>
                <a:latin typeface="Arial" pitchFamily="34" charset="0"/>
              </a:rPr>
              <a:t>NO is synthesised by 3 enzymes, each having a specialised function, one of which (eNOS) is present in the endothelium</a:t>
            </a:r>
          </a:p>
          <a:p>
            <a:pPr eaLnBrk="1" hangingPunct="1">
              <a:lnSpc>
                <a:spcPct val="90000"/>
              </a:lnSpc>
              <a:buFontTx/>
              <a:buNone/>
            </a:pPr>
            <a:endParaRPr lang="en-GB" sz="1800" i="1" smtClean="0">
              <a:solidFill>
                <a:srgbClr val="000099"/>
              </a:solidFill>
              <a:latin typeface="Arial" pitchFamily="34" charset="0"/>
            </a:endParaRPr>
          </a:p>
          <a:p>
            <a:pPr eaLnBrk="1" hangingPunct="1">
              <a:lnSpc>
                <a:spcPct val="90000"/>
              </a:lnSpc>
            </a:pPr>
            <a:r>
              <a:rPr lang="en-GB" sz="1800" i="1" smtClean="0">
                <a:solidFill>
                  <a:srgbClr val="000099"/>
                </a:solidFill>
                <a:latin typeface="Arial" pitchFamily="34" charset="0"/>
              </a:rPr>
              <a:t>The flow of blood over the endothelium is an important physiological stimuli for NO release</a:t>
            </a:r>
          </a:p>
          <a:p>
            <a:pPr eaLnBrk="1" hangingPunct="1">
              <a:lnSpc>
                <a:spcPct val="90000"/>
              </a:lnSpc>
              <a:buFontTx/>
              <a:buNone/>
            </a:pPr>
            <a:endParaRPr lang="en-GB" sz="1800" i="1" smtClean="0">
              <a:solidFill>
                <a:srgbClr val="000099"/>
              </a:solidFill>
              <a:latin typeface="Arial" pitchFamily="34" charset="0"/>
            </a:endParaRPr>
          </a:p>
          <a:p>
            <a:pPr eaLnBrk="1" hangingPunct="1">
              <a:lnSpc>
                <a:spcPct val="90000"/>
              </a:lnSpc>
            </a:pPr>
            <a:r>
              <a:rPr lang="en-GB" sz="1800" i="1" smtClean="0">
                <a:solidFill>
                  <a:srgbClr val="000099"/>
                </a:solidFill>
                <a:latin typeface="Arial" pitchFamily="34" charset="0"/>
              </a:rPr>
              <a:t>Regions of low flow are associated with vascular disease – atherosclerosis </a:t>
            </a:r>
          </a:p>
          <a:p>
            <a:pPr eaLnBrk="1" hangingPunct="1">
              <a:lnSpc>
                <a:spcPct val="90000"/>
              </a:lnSpc>
              <a:buFontTx/>
              <a:buNone/>
            </a:pPr>
            <a:endParaRPr lang="en-GB" sz="1800" i="1" smtClean="0">
              <a:solidFill>
                <a:srgbClr val="000099"/>
              </a:solidFill>
              <a:latin typeface="Arial" pitchFamily="34" charset="0"/>
            </a:endParaRPr>
          </a:p>
          <a:p>
            <a:pPr eaLnBrk="1" hangingPunct="1">
              <a:lnSpc>
                <a:spcPct val="90000"/>
              </a:lnSpc>
            </a:pPr>
            <a:r>
              <a:rPr lang="en-GB" sz="1800" i="1" smtClean="0">
                <a:solidFill>
                  <a:srgbClr val="000099"/>
                </a:solidFill>
                <a:latin typeface="Arial" pitchFamily="34" charset="0"/>
              </a:rPr>
              <a:t>Risk factors for vascular disease stimulate reactive oxygen species (ROS) and increase oxidant stress</a:t>
            </a:r>
          </a:p>
          <a:p>
            <a:pPr eaLnBrk="1" hangingPunct="1">
              <a:lnSpc>
                <a:spcPct val="90000"/>
              </a:lnSpc>
              <a:buFontTx/>
              <a:buNone/>
            </a:pPr>
            <a:endParaRPr lang="en-GB" sz="1800" i="1" smtClean="0">
              <a:solidFill>
                <a:srgbClr val="000099"/>
              </a:solidFill>
              <a:latin typeface="Arial" pitchFamily="34" charset="0"/>
            </a:endParaRPr>
          </a:p>
          <a:p>
            <a:pPr eaLnBrk="1" hangingPunct="1">
              <a:lnSpc>
                <a:spcPct val="90000"/>
              </a:lnSpc>
            </a:pPr>
            <a:r>
              <a:rPr lang="en-GB" sz="1800" i="1" smtClean="0">
                <a:solidFill>
                  <a:srgbClr val="000099"/>
                </a:solidFill>
                <a:latin typeface="Arial" pitchFamily="34" charset="0"/>
              </a:rPr>
              <a:t>NO may react to ROS to generate </a:t>
            </a:r>
            <a:r>
              <a:rPr lang="en-US" sz="1800" i="1" smtClean="0">
                <a:solidFill>
                  <a:srgbClr val="000099"/>
                </a:solidFill>
                <a:latin typeface="Arial" pitchFamily="34" charset="0"/>
              </a:rPr>
              <a:t>peroxynitrite (ONOO-), an oxidizing free radical that can cause DNA fragmentation and lipid oxidation.</a:t>
            </a:r>
            <a:r>
              <a:rPr lang="en-GB" sz="1800" i="1" smtClean="0">
                <a:solidFill>
                  <a:srgbClr val="000099"/>
                </a:solidFill>
                <a:latin typeface="Arial" pitchFamily="34" charset="0"/>
              </a:rPr>
              <a:t>    </a:t>
            </a:r>
            <a:endParaRPr lang="en-GB" sz="2400" i="1" smtClean="0">
              <a:solidFill>
                <a:srgbClr val="000099"/>
              </a:solidFill>
              <a:latin typeface="Arial" pitchFamily="34" charset="0"/>
            </a:endParaRPr>
          </a:p>
          <a:p>
            <a:pPr eaLnBrk="1" hangingPunct="1">
              <a:lnSpc>
                <a:spcPct val="90000"/>
              </a:lnSpc>
            </a:pPr>
            <a:endParaRPr lang="en-GB" sz="2800" smtClean="0">
              <a:solidFill>
                <a:srgbClr val="000099"/>
              </a:solidFill>
              <a:latin typeface="Arial" pitchFamily="34" charset="0"/>
            </a:endParaRPr>
          </a:p>
          <a:p>
            <a:pPr eaLnBrk="1" hangingPunct="1">
              <a:lnSpc>
                <a:spcPct val="90000"/>
              </a:lnSpc>
            </a:pPr>
            <a:endParaRPr lang="en-GB" sz="2400" smtClean="0">
              <a:solidFill>
                <a:srgbClr val="000099"/>
              </a:solidFill>
              <a:latin typeface="Arial" pitchFamily="34" charset="0"/>
            </a:endParaRPr>
          </a:p>
          <a:p>
            <a:pPr eaLnBrk="1" hangingPunct="1">
              <a:lnSpc>
                <a:spcPct val="90000"/>
              </a:lnSpc>
            </a:pPr>
            <a:endParaRPr lang="en-US" sz="2800" smtClean="0"/>
          </a:p>
          <a:p>
            <a:pPr eaLnBrk="1" hangingPunct="1">
              <a:lnSpc>
                <a:spcPct val="90000"/>
              </a:lnSpc>
            </a:pPr>
            <a:endParaRPr lang="en-GB" sz="2800" smtClean="0"/>
          </a:p>
          <a:p>
            <a:pPr eaLnBrk="1" hangingPunct="1">
              <a:lnSpc>
                <a:spcPct val="90000"/>
              </a:lnSpc>
            </a:pPr>
            <a:endParaRPr lang="en-GB" sz="2800" smtClean="0"/>
          </a:p>
        </p:txBody>
      </p:sp>
      <p:sp>
        <p:nvSpPr>
          <p:cNvPr id="35843" name="Rectangle 3"/>
          <p:cNvSpPr>
            <a:spLocks noGrp="1" noChangeArrowheads="1"/>
          </p:cNvSpPr>
          <p:nvPr>
            <p:ph type="title"/>
          </p:nvPr>
        </p:nvSpPr>
        <p:spPr>
          <a:xfrm>
            <a:off x="838200" y="76200"/>
            <a:ext cx="7772400" cy="1143000"/>
          </a:xfrm>
        </p:spPr>
        <p:txBody>
          <a:bodyPr/>
          <a:lstStyle/>
          <a:p>
            <a:pPr eaLnBrk="1" hangingPunct="1"/>
            <a:r>
              <a:rPr lang="en-GB" sz="2800" b="1" u="sng" smtClean="0">
                <a:solidFill>
                  <a:srgbClr val="000099"/>
                </a:solidFill>
                <a:latin typeface="Arial" pitchFamily="34" charset="0"/>
              </a:rPr>
              <a:t>Key Points</a:t>
            </a:r>
            <a:endParaRPr lang="en-US" sz="2800" b="1" u="sng" smtClean="0">
              <a:solidFill>
                <a:srgbClr val="000099"/>
              </a:solidFill>
              <a:latin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6" name="Group 2"/>
          <p:cNvGrpSpPr>
            <a:grpSpLocks/>
          </p:cNvGrpSpPr>
          <p:nvPr/>
        </p:nvGrpSpPr>
        <p:grpSpPr bwMode="auto">
          <a:xfrm>
            <a:off x="1600200" y="304800"/>
            <a:ext cx="6248400" cy="1143000"/>
            <a:chOff x="480" y="1440"/>
            <a:chExt cx="4800" cy="1108"/>
          </a:xfrm>
        </p:grpSpPr>
        <p:pic>
          <p:nvPicPr>
            <p:cNvPr id="36869" name="Picture 3" descr="stickerzone2_1769_32997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 y="1440"/>
              <a:ext cx="4800" cy="1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Rectangle 4"/>
            <p:cNvSpPr>
              <a:spLocks noChangeArrowheads="1"/>
            </p:cNvSpPr>
            <p:nvPr/>
          </p:nvSpPr>
          <p:spPr bwMode="auto">
            <a:xfrm>
              <a:off x="2592" y="2256"/>
              <a:ext cx="2640" cy="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a:p>
          </p:txBody>
        </p:sp>
      </p:grpSp>
      <p:sp>
        <p:nvSpPr>
          <p:cNvPr id="36867" name="Text Box 7"/>
          <p:cNvSpPr txBox="1">
            <a:spLocks noChangeArrowheads="1"/>
          </p:cNvSpPr>
          <p:nvPr/>
        </p:nvSpPr>
        <p:spPr bwMode="auto">
          <a:xfrm>
            <a:off x="428625" y="1700213"/>
            <a:ext cx="84963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600" b="1">
                <a:solidFill>
                  <a:schemeClr val="accent2"/>
                </a:solidFill>
                <a:cs typeface="Times New Roman" pitchFamily="18" charset="0"/>
              </a:rPr>
              <a:t>J.-L. Balligand, O. Feron, and C. Dessy  eNOS Activation by Physical Forces: From Short-Term Regulation of Contraction to Chronic Remodeling of Cardiovascular Tissues.  Physiol Rev, April 1, 2009; 89(2): 481 – 534</a:t>
            </a:r>
          </a:p>
          <a:p>
            <a:pPr eaLnBrk="1" hangingPunct="1"/>
            <a:endParaRPr lang="en-GB" sz="1600" b="1">
              <a:solidFill>
                <a:schemeClr val="accent2"/>
              </a:solidFill>
              <a:cs typeface="Times New Roman" pitchFamily="18" charset="0"/>
            </a:endParaRPr>
          </a:p>
          <a:p>
            <a:pPr eaLnBrk="1" hangingPunct="1"/>
            <a:r>
              <a:rPr lang="en-GB" sz="1600" b="1">
                <a:solidFill>
                  <a:schemeClr val="accent2"/>
                </a:solidFill>
              </a:rPr>
              <a:t>Chatzizisis YS, Coskun AU, Jonas M, Edelman ER, Feldman CL, Stone PH. Role of endothelial shear stress in the natural history of coronary atherosclerosis and vascular remodeling: molecular, cellular, and vascular behavior. J Am Coll Cardiol. 2007 Jun 26;49:2379-93. </a:t>
            </a:r>
          </a:p>
          <a:p>
            <a:pPr eaLnBrk="1" hangingPunct="1"/>
            <a:r>
              <a:rPr lang="en-GB" sz="1600" b="1">
                <a:solidFill>
                  <a:schemeClr val="accent2"/>
                </a:solidFill>
              </a:rPr>
              <a:t/>
            </a:r>
            <a:br>
              <a:rPr lang="en-GB" sz="1600" b="1">
                <a:solidFill>
                  <a:schemeClr val="accent2"/>
                </a:solidFill>
              </a:rPr>
            </a:br>
            <a:r>
              <a:rPr lang="en-GB" sz="1600" b="1">
                <a:solidFill>
                  <a:schemeClr val="accent2"/>
                </a:solidFill>
              </a:rPr>
              <a:t>Yang Z, Ming XF. Recent advances in understanding endothelial dysfunction in atherosclerosis. Clin Med Res. 2006 Mar;4:53-65.</a:t>
            </a:r>
            <a:r>
              <a:rPr lang="en-GB" sz="1600" b="1">
                <a:solidFill>
                  <a:srgbClr val="000000"/>
                </a:solidFill>
                <a:latin typeface="Arial" pitchFamily="34" charset="0"/>
              </a:rPr>
              <a:t> </a:t>
            </a:r>
          </a:p>
          <a:p>
            <a:pPr eaLnBrk="1" hangingPunct="1"/>
            <a:endParaRPr lang="en-GB" sz="1600" b="1">
              <a:solidFill>
                <a:schemeClr val="accent2"/>
              </a:solidFill>
            </a:endParaRPr>
          </a:p>
          <a:p>
            <a:pPr eaLnBrk="1" hangingPunct="1"/>
            <a:r>
              <a:rPr lang="en-GB" sz="1600" b="1">
                <a:solidFill>
                  <a:schemeClr val="accent2"/>
                </a:solidFill>
              </a:rPr>
              <a:t>Ni, C.-W. et al. Discovery of novel mechanosensitive genes in vivo using mouse carotid artery endothelium exposed to disturbed flow. Blood 2010;116:e66-e73</a:t>
            </a:r>
          </a:p>
          <a:p>
            <a:pPr eaLnBrk="1" hangingPunct="1"/>
            <a:endParaRPr lang="en-GB" sz="1600" b="1">
              <a:solidFill>
                <a:srgbClr val="000000"/>
              </a:solidFill>
              <a:latin typeface="Arial" pitchFamily="34" charset="0"/>
              <a:ea typeface="msgothic"/>
              <a:cs typeface="msgothic"/>
            </a:endParaRPr>
          </a:p>
          <a:p>
            <a:pPr eaLnBrk="1" hangingPunct="1"/>
            <a:r>
              <a:rPr lang="en-GB" sz="1600" b="1">
                <a:solidFill>
                  <a:schemeClr val="accent2"/>
                </a:solidFill>
              </a:rPr>
              <a:t>Förstermann U , Münzel T Circulation 2006;113:1708-1714</a:t>
            </a:r>
          </a:p>
          <a:p>
            <a:pPr eaLnBrk="1" hangingPunct="1"/>
            <a:endParaRPr lang="en-GB" sz="1600" b="1">
              <a:solidFill>
                <a:schemeClr val="accent2"/>
              </a:solidFill>
            </a:endParaRPr>
          </a:p>
          <a:p>
            <a:pPr eaLnBrk="1" hangingPunct="1"/>
            <a:r>
              <a:rPr lang="en-GB" sz="1600" b="1">
                <a:solidFill>
                  <a:schemeClr val="accent2"/>
                </a:solidFill>
              </a:rPr>
              <a:t>Förstermann U. Nitric oxide and oxidative stress in vascular disease. Pflugers Arch. 2010;459(6):923-39.</a:t>
            </a:r>
            <a:endParaRPr lang="en-GB" sz="1800">
              <a:solidFill>
                <a:schemeClr val="accent2"/>
              </a:solidFill>
              <a:cs typeface="Times New Roman" pitchFamily="18" charset="0"/>
            </a:endParaRPr>
          </a:p>
          <a:p>
            <a:pPr eaLnBrk="1" hangingPunct="1"/>
            <a:endParaRPr lang="en-US" sz="1800">
              <a:solidFill>
                <a:schemeClr val="accent2"/>
              </a:solidFill>
            </a:endParaRPr>
          </a:p>
        </p:txBody>
      </p:sp>
      <p:sp>
        <p:nvSpPr>
          <p:cNvPr id="36868" name="Line 8"/>
          <p:cNvSpPr>
            <a:spLocks noChangeShapeType="1"/>
          </p:cNvSpPr>
          <p:nvPr/>
        </p:nvSpPr>
        <p:spPr bwMode="auto">
          <a:xfrm>
            <a:off x="1714500" y="1435100"/>
            <a:ext cx="6096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VesW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066800"/>
            <a:ext cx="417195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 Box 3"/>
          <p:cNvSpPr txBox="1">
            <a:spLocks noChangeArrowheads="1"/>
          </p:cNvSpPr>
          <p:nvPr/>
        </p:nvSpPr>
        <p:spPr bwMode="auto">
          <a:xfrm>
            <a:off x="2971800" y="381000"/>
            <a:ext cx="29591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3200" b="1" u="sng">
                <a:latin typeface="Arial" pitchFamily="34" charset="0"/>
              </a:rPr>
              <a:t>Vascular Cells</a:t>
            </a:r>
            <a:endParaRPr lang="en-US" sz="3200" b="1" u="sng">
              <a:latin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scielo.br/img/fbpe/abc/v75n2/2724f1.gif"/>
          <p:cNvPicPr>
            <a:picLocks noChangeAspect="1" noChangeArrowheads="1"/>
          </p:cNvPicPr>
          <p:nvPr/>
        </p:nvPicPr>
        <p:blipFill>
          <a:blip r:embed="rId2">
            <a:extLst>
              <a:ext uri="{28A0092B-C50C-407E-A947-70E740481C1C}">
                <a14:useLocalDpi xmlns:a14="http://schemas.microsoft.com/office/drawing/2010/main" val="0"/>
              </a:ext>
            </a:extLst>
          </a:blip>
          <a:srcRect l="1254" t="1822" r="957" b="16203"/>
          <a:stretch>
            <a:fillRect/>
          </a:stretch>
        </p:blipFill>
        <p:spPr bwMode="auto">
          <a:xfrm>
            <a:off x="684213" y="1412875"/>
            <a:ext cx="7613650"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a:spLocks/>
          </p:cNvSpPr>
          <p:nvPr/>
        </p:nvSpPr>
        <p:spPr>
          <a:xfrm>
            <a:off x="642938" y="285750"/>
            <a:ext cx="7772400" cy="1143000"/>
          </a:xfrm>
          <a:prstGeom prst="rect">
            <a:avLst/>
          </a:prstGeom>
        </p:spPr>
        <p:txBody>
          <a:bodyPr/>
          <a:lstStyle/>
          <a:p>
            <a:pPr algn="ctr" eaLnBrk="0" hangingPunct="0">
              <a:defRPr/>
            </a:pPr>
            <a:r>
              <a:rPr lang="en-GB" sz="3200" b="1" u="sng" kern="0" dirty="0">
                <a:solidFill>
                  <a:schemeClr val="accent2"/>
                </a:solidFill>
                <a:latin typeface="+mj-lt"/>
                <a:ea typeface="+mj-ea"/>
                <a:cs typeface="+mj-cs"/>
              </a:rPr>
              <a:t>Stimuli for NO Release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reeform 2"/>
          <p:cNvSpPr>
            <a:spLocks/>
          </p:cNvSpPr>
          <p:nvPr/>
        </p:nvSpPr>
        <p:spPr bwMode="auto">
          <a:xfrm>
            <a:off x="2286000" y="2209800"/>
            <a:ext cx="4038600" cy="1143000"/>
          </a:xfrm>
          <a:custGeom>
            <a:avLst/>
            <a:gdLst>
              <a:gd name="T0" fmla="*/ 0 w 1440"/>
              <a:gd name="T1" fmla="*/ 2147483647 h 216"/>
              <a:gd name="T2" fmla="*/ 2147483647 w 1440"/>
              <a:gd name="T3" fmla="*/ 2147483647 h 216"/>
              <a:gd name="T4" fmla="*/ 2147483647 w 1440"/>
              <a:gd name="T5" fmla="*/ 2147483647 h 216"/>
              <a:gd name="T6" fmla="*/ 2147483647 w 1440"/>
              <a:gd name="T7" fmla="*/ 2147483647 h 216"/>
              <a:gd name="T8" fmla="*/ 2147483647 w 1440"/>
              <a:gd name="T9" fmla="*/ 2147483647 h 216"/>
              <a:gd name="T10" fmla="*/ 2147483647 w 1440"/>
              <a:gd name="T11" fmla="*/ 2147483647 h 216"/>
              <a:gd name="T12" fmla="*/ 2147483647 w 1440"/>
              <a:gd name="T13" fmla="*/ 2147483647 h 216"/>
              <a:gd name="T14" fmla="*/ 2147483647 w 1440"/>
              <a:gd name="T15" fmla="*/ 2147483647 h 216"/>
              <a:gd name="T16" fmla="*/ 2147483647 w 1440"/>
              <a:gd name="T17" fmla="*/ 2147483647 h 216"/>
              <a:gd name="T18" fmla="*/ 2147483647 w 1440"/>
              <a:gd name="T19" fmla="*/ 2147483647 h 216"/>
              <a:gd name="T20" fmla="*/ 2147483647 w 1440"/>
              <a:gd name="T21" fmla="*/ 2147483647 h 216"/>
              <a:gd name="T22" fmla="*/ 2147483647 w 1440"/>
              <a:gd name="T23" fmla="*/ 2147483647 h 216"/>
              <a:gd name="T24" fmla="*/ 2147483647 w 1440"/>
              <a:gd name="T25" fmla="*/ 2147483647 h 216"/>
              <a:gd name="T26" fmla="*/ 2147483647 w 1440"/>
              <a:gd name="T27" fmla="*/ 2147483647 h 216"/>
              <a:gd name="T28" fmla="*/ 2147483647 w 1440"/>
              <a:gd name="T29" fmla="*/ 2147483647 h 216"/>
              <a:gd name="T30" fmla="*/ 2147483647 w 1440"/>
              <a:gd name="T31" fmla="*/ 2147483647 h 216"/>
              <a:gd name="T32" fmla="*/ 2147483647 w 1440"/>
              <a:gd name="T33" fmla="*/ 2147483647 h 216"/>
              <a:gd name="T34" fmla="*/ 2147483647 w 1440"/>
              <a:gd name="T35" fmla="*/ 2147483647 h 216"/>
              <a:gd name="T36" fmla="*/ 2147483647 w 1440"/>
              <a:gd name="T37" fmla="*/ 2147483647 h 216"/>
              <a:gd name="T38" fmla="*/ 2147483647 w 1440"/>
              <a:gd name="T39" fmla="*/ 2147483647 h 2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40"/>
              <a:gd name="T61" fmla="*/ 0 h 216"/>
              <a:gd name="T62" fmla="*/ 1440 w 1440"/>
              <a:gd name="T63" fmla="*/ 216 h 21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40" h="216">
                <a:moveTo>
                  <a:pt x="0" y="200"/>
                </a:moveTo>
                <a:cubicBezTo>
                  <a:pt x="32" y="208"/>
                  <a:pt x="64" y="216"/>
                  <a:pt x="96" y="200"/>
                </a:cubicBezTo>
                <a:cubicBezTo>
                  <a:pt x="128" y="184"/>
                  <a:pt x="152" y="128"/>
                  <a:pt x="192" y="104"/>
                </a:cubicBezTo>
                <a:cubicBezTo>
                  <a:pt x="232" y="80"/>
                  <a:pt x="296" y="64"/>
                  <a:pt x="336" y="56"/>
                </a:cubicBezTo>
                <a:cubicBezTo>
                  <a:pt x="376" y="48"/>
                  <a:pt x="400" y="64"/>
                  <a:pt x="432" y="56"/>
                </a:cubicBezTo>
                <a:cubicBezTo>
                  <a:pt x="464" y="48"/>
                  <a:pt x="496" y="16"/>
                  <a:pt x="528" y="8"/>
                </a:cubicBezTo>
                <a:cubicBezTo>
                  <a:pt x="560" y="0"/>
                  <a:pt x="576" y="8"/>
                  <a:pt x="624" y="8"/>
                </a:cubicBezTo>
                <a:cubicBezTo>
                  <a:pt x="672" y="8"/>
                  <a:pt x="776" y="8"/>
                  <a:pt x="816" y="8"/>
                </a:cubicBezTo>
                <a:cubicBezTo>
                  <a:pt x="856" y="8"/>
                  <a:pt x="848" y="8"/>
                  <a:pt x="864" y="8"/>
                </a:cubicBezTo>
                <a:cubicBezTo>
                  <a:pt x="880" y="8"/>
                  <a:pt x="896" y="0"/>
                  <a:pt x="912" y="8"/>
                </a:cubicBezTo>
                <a:cubicBezTo>
                  <a:pt x="928" y="16"/>
                  <a:pt x="944" y="48"/>
                  <a:pt x="960" y="56"/>
                </a:cubicBezTo>
                <a:cubicBezTo>
                  <a:pt x="976" y="64"/>
                  <a:pt x="992" y="48"/>
                  <a:pt x="1008" y="56"/>
                </a:cubicBezTo>
                <a:cubicBezTo>
                  <a:pt x="1024" y="64"/>
                  <a:pt x="1040" y="96"/>
                  <a:pt x="1056" y="104"/>
                </a:cubicBezTo>
                <a:cubicBezTo>
                  <a:pt x="1072" y="112"/>
                  <a:pt x="1088" y="96"/>
                  <a:pt x="1104" y="104"/>
                </a:cubicBezTo>
                <a:cubicBezTo>
                  <a:pt x="1120" y="112"/>
                  <a:pt x="1136" y="144"/>
                  <a:pt x="1152" y="152"/>
                </a:cubicBezTo>
                <a:cubicBezTo>
                  <a:pt x="1168" y="160"/>
                  <a:pt x="1184" y="144"/>
                  <a:pt x="1200" y="152"/>
                </a:cubicBezTo>
                <a:cubicBezTo>
                  <a:pt x="1216" y="160"/>
                  <a:pt x="1232" y="192"/>
                  <a:pt x="1248" y="200"/>
                </a:cubicBezTo>
                <a:cubicBezTo>
                  <a:pt x="1264" y="208"/>
                  <a:pt x="1272" y="200"/>
                  <a:pt x="1296" y="200"/>
                </a:cubicBezTo>
                <a:cubicBezTo>
                  <a:pt x="1320" y="200"/>
                  <a:pt x="1368" y="200"/>
                  <a:pt x="1392" y="200"/>
                </a:cubicBezTo>
                <a:cubicBezTo>
                  <a:pt x="1416" y="200"/>
                  <a:pt x="1428" y="200"/>
                  <a:pt x="1440" y="20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195" name="Freeform 3"/>
          <p:cNvSpPr>
            <a:spLocks/>
          </p:cNvSpPr>
          <p:nvPr/>
        </p:nvSpPr>
        <p:spPr bwMode="auto">
          <a:xfrm>
            <a:off x="2667000" y="4648200"/>
            <a:ext cx="3200400" cy="1028700"/>
          </a:xfrm>
          <a:custGeom>
            <a:avLst/>
            <a:gdLst>
              <a:gd name="T0" fmla="*/ 0 w 1392"/>
              <a:gd name="T1" fmla="*/ 2147483647 h 264"/>
              <a:gd name="T2" fmla="*/ 2147483647 w 1392"/>
              <a:gd name="T3" fmla="*/ 2147483647 h 264"/>
              <a:gd name="T4" fmla="*/ 2147483647 w 1392"/>
              <a:gd name="T5" fmla="*/ 2147483647 h 264"/>
              <a:gd name="T6" fmla="*/ 2147483647 w 1392"/>
              <a:gd name="T7" fmla="*/ 2147483647 h 264"/>
              <a:gd name="T8" fmla="*/ 2147483647 w 1392"/>
              <a:gd name="T9" fmla="*/ 2147483647 h 264"/>
              <a:gd name="T10" fmla="*/ 2147483647 w 1392"/>
              <a:gd name="T11" fmla="*/ 2147483647 h 264"/>
              <a:gd name="T12" fmla="*/ 2147483647 w 1392"/>
              <a:gd name="T13" fmla="*/ 2147483647 h 264"/>
              <a:gd name="T14" fmla="*/ 2147483647 w 1392"/>
              <a:gd name="T15" fmla="*/ 2147483647 h 264"/>
              <a:gd name="T16" fmla="*/ 2147483647 w 1392"/>
              <a:gd name="T17" fmla="*/ 2147483647 h 264"/>
              <a:gd name="T18" fmla="*/ 2147483647 w 1392"/>
              <a:gd name="T19" fmla="*/ 2147483647 h 264"/>
              <a:gd name="T20" fmla="*/ 2147483647 w 1392"/>
              <a:gd name="T21" fmla="*/ 2147483647 h 264"/>
              <a:gd name="T22" fmla="*/ 2147483647 w 1392"/>
              <a:gd name="T23" fmla="*/ 2147483647 h 264"/>
              <a:gd name="T24" fmla="*/ 2147483647 w 1392"/>
              <a:gd name="T25" fmla="*/ 2147483647 h 264"/>
              <a:gd name="T26" fmla="*/ 2147483647 w 1392"/>
              <a:gd name="T27" fmla="*/ 2147483647 h 26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92"/>
              <a:gd name="T43" fmla="*/ 0 h 264"/>
              <a:gd name="T44" fmla="*/ 1392 w 1392"/>
              <a:gd name="T45" fmla="*/ 264 h 26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92" h="264">
                <a:moveTo>
                  <a:pt x="0" y="248"/>
                </a:moveTo>
                <a:cubicBezTo>
                  <a:pt x="56" y="256"/>
                  <a:pt x="112" y="264"/>
                  <a:pt x="144" y="248"/>
                </a:cubicBezTo>
                <a:cubicBezTo>
                  <a:pt x="176" y="232"/>
                  <a:pt x="152" y="168"/>
                  <a:pt x="192" y="152"/>
                </a:cubicBezTo>
                <a:cubicBezTo>
                  <a:pt x="232" y="136"/>
                  <a:pt x="320" y="152"/>
                  <a:pt x="384" y="152"/>
                </a:cubicBezTo>
                <a:cubicBezTo>
                  <a:pt x="448" y="152"/>
                  <a:pt x="520" y="160"/>
                  <a:pt x="576" y="152"/>
                </a:cubicBezTo>
                <a:cubicBezTo>
                  <a:pt x="632" y="144"/>
                  <a:pt x="688" y="112"/>
                  <a:pt x="720" y="104"/>
                </a:cubicBezTo>
                <a:cubicBezTo>
                  <a:pt x="752" y="96"/>
                  <a:pt x="744" y="104"/>
                  <a:pt x="768" y="104"/>
                </a:cubicBezTo>
                <a:cubicBezTo>
                  <a:pt x="792" y="104"/>
                  <a:pt x="824" y="104"/>
                  <a:pt x="864" y="104"/>
                </a:cubicBezTo>
                <a:cubicBezTo>
                  <a:pt x="904" y="104"/>
                  <a:pt x="976" y="104"/>
                  <a:pt x="1008" y="104"/>
                </a:cubicBezTo>
                <a:cubicBezTo>
                  <a:pt x="1040" y="104"/>
                  <a:pt x="1040" y="112"/>
                  <a:pt x="1056" y="104"/>
                </a:cubicBezTo>
                <a:cubicBezTo>
                  <a:pt x="1072" y="96"/>
                  <a:pt x="1080" y="64"/>
                  <a:pt x="1104" y="56"/>
                </a:cubicBezTo>
                <a:cubicBezTo>
                  <a:pt x="1128" y="48"/>
                  <a:pt x="1168" y="64"/>
                  <a:pt x="1200" y="56"/>
                </a:cubicBezTo>
                <a:cubicBezTo>
                  <a:pt x="1232" y="48"/>
                  <a:pt x="1264" y="16"/>
                  <a:pt x="1296" y="8"/>
                </a:cubicBezTo>
                <a:cubicBezTo>
                  <a:pt x="1328" y="0"/>
                  <a:pt x="1376" y="8"/>
                  <a:pt x="1392" y="8"/>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196" name="Text Box 4"/>
          <p:cNvSpPr txBox="1">
            <a:spLocks noChangeArrowheads="1"/>
          </p:cNvSpPr>
          <p:nvPr/>
        </p:nvSpPr>
        <p:spPr bwMode="auto">
          <a:xfrm>
            <a:off x="2971800" y="1600200"/>
            <a:ext cx="2614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b="1" u="sng"/>
              <a:t>With Endothelium</a:t>
            </a:r>
            <a:endParaRPr lang="en-US" b="1" u="sng"/>
          </a:p>
        </p:txBody>
      </p:sp>
      <p:sp>
        <p:nvSpPr>
          <p:cNvPr id="8197" name="Text Box 5"/>
          <p:cNvSpPr txBox="1">
            <a:spLocks noChangeArrowheads="1"/>
          </p:cNvSpPr>
          <p:nvPr/>
        </p:nvSpPr>
        <p:spPr bwMode="auto">
          <a:xfrm>
            <a:off x="2895600" y="3962400"/>
            <a:ext cx="3038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b="1" u="sng"/>
              <a:t>Without Endothelium</a:t>
            </a:r>
            <a:endParaRPr lang="en-US" b="1" u="sng"/>
          </a:p>
        </p:txBody>
      </p:sp>
      <p:sp>
        <p:nvSpPr>
          <p:cNvPr id="8198" name="Text Box 6"/>
          <p:cNvSpPr txBox="1">
            <a:spLocks noChangeArrowheads="1"/>
          </p:cNvSpPr>
          <p:nvPr/>
        </p:nvSpPr>
        <p:spPr bwMode="auto">
          <a:xfrm>
            <a:off x="2590800" y="5715000"/>
            <a:ext cx="4429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600" b="1"/>
              <a:t>PE</a:t>
            </a:r>
            <a:endParaRPr lang="en-US" sz="1600" b="1"/>
          </a:p>
        </p:txBody>
      </p:sp>
      <p:sp>
        <p:nvSpPr>
          <p:cNvPr id="8199" name="Text Box 7"/>
          <p:cNvSpPr txBox="1">
            <a:spLocks noChangeArrowheads="1"/>
          </p:cNvSpPr>
          <p:nvPr/>
        </p:nvSpPr>
        <p:spPr bwMode="auto">
          <a:xfrm>
            <a:off x="2209800" y="3429000"/>
            <a:ext cx="4429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600" b="1"/>
              <a:t>PE</a:t>
            </a:r>
            <a:endParaRPr lang="en-US" sz="1600" b="1"/>
          </a:p>
        </p:txBody>
      </p:sp>
      <p:sp>
        <p:nvSpPr>
          <p:cNvPr id="8200" name="Oval 8"/>
          <p:cNvSpPr>
            <a:spLocks noChangeArrowheads="1"/>
          </p:cNvSpPr>
          <p:nvPr/>
        </p:nvSpPr>
        <p:spPr bwMode="auto">
          <a:xfrm>
            <a:off x="2438400" y="3352800"/>
            <a:ext cx="76200" cy="76200"/>
          </a:xfrm>
          <a:prstGeom prst="ellipse">
            <a:avLst/>
          </a:prstGeom>
          <a:solidFill>
            <a:schemeClr val="tx1"/>
          </a:solidFill>
          <a:ln w="9525">
            <a:solidFill>
              <a:schemeClr val="tx1"/>
            </a:solidFill>
            <a:round/>
            <a:headEnd/>
            <a:tailEnd/>
          </a:ln>
        </p:spPr>
        <p:txBody>
          <a:bodyPr wrap="none" anchor="ctr"/>
          <a:lstStyle/>
          <a:p>
            <a:pPr algn="ctr"/>
            <a:endParaRPr lang="en-GB"/>
          </a:p>
        </p:txBody>
      </p:sp>
      <p:sp>
        <p:nvSpPr>
          <p:cNvPr id="8201" name="Oval 9"/>
          <p:cNvSpPr>
            <a:spLocks noChangeArrowheads="1"/>
          </p:cNvSpPr>
          <p:nvPr/>
        </p:nvSpPr>
        <p:spPr bwMode="auto">
          <a:xfrm>
            <a:off x="4724400" y="2362200"/>
            <a:ext cx="76200" cy="76200"/>
          </a:xfrm>
          <a:prstGeom prst="ellipse">
            <a:avLst/>
          </a:prstGeom>
          <a:solidFill>
            <a:schemeClr val="tx1"/>
          </a:solidFill>
          <a:ln w="9525">
            <a:solidFill>
              <a:schemeClr val="tx1"/>
            </a:solidFill>
            <a:round/>
            <a:headEnd/>
            <a:tailEnd/>
          </a:ln>
        </p:spPr>
        <p:txBody>
          <a:bodyPr wrap="none" anchor="ctr"/>
          <a:lstStyle/>
          <a:p>
            <a:pPr algn="ctr"/>
            <a:endParaRPr lang="en-GB"/>
          </a:p>
        </p:txBody>
      </p:sp>
      <p:sp>
        <p:nvSpPr>
          <p:cNvPr id="8202" name="Oval 10"/>
          <p:cNvSpPr>
            <a:spLocks noChangeArrowheads="1"/>
          </p:cNvSpPr>
          <p:nvPr/>
        </p:nvSpPr>
        <p:spPr bwMode="auto">
          <a:xfrm>
            <a:off x="4343400" y="2362200"/>
            <a:ext cx="76200" cy="76200"/>
          </a:xfrm>
          <a:prstGeom prst="ellipse">
            <a:avLst/>
          </a:prstGeom>
          <a:solidFill>
            <a:schemeClr val="tx1"/>
          </a:solidFill>
          <a:ln w="9525">
            <a:solidFill>
              <a:schemeClr val="tx1"/>
            </a:solidFill>
            <a:round/>
            <a:headEnd/>
            <a:tailEnd/>
          </a:ln>
        </p:spPr>
        <p:txBody>
          <a:bodyPr wrap="none" anchor="ctr"/>
          <a:lstStyle/>
          <a:p>
            <a:pPr algn="ctr"/>
            <a:endParaRPr lang="en-GB"/>
          </a:p>
        </p:txBody>
      </p:sp>
      <p:sp>
        <p:nvSpPr>
          <p:cNvPr id="8203" name="Oval 11"/>
          <p:cNvSpPr>
            <a:spLocks noChangeArrowheads="1"/>
          </p:cNvSpPr>
          <p:nvPr/>
        </p:nvSpPr>
        <p:spPr bwMode="auto">
          <a:xfrm>
            <a:off x="5029200" y="2590800"/>
            <a:ext cx="76200" cy="76200"/>
          </a:xfrm>
          <a:prstGeom prst="ellipse">
            <a:avLst/>
          </a:prstGeom>
          <a:solidFill>
            <a:schemeClr val="tx1"/>
          </a:solidFill>
          <a:ln w="9525">
            <a:solidFill>
              <a:schemeClr val="tx1"/>
            </a:solidFill>
            <a:round/>
            <a:headEnd/>
            <a:tailEnd/>
          </a:ln>
        </p:spPr>
        <p:txBody>
          <a:bodyPr wrap="none" anchor="ctr"/>
          <a:lstStyle/>
          <a:p>
            <a:pPr algn="ctr"/>
            <a:endParaRPr lang="en-GB"/>
          </a:p>
        </p:txBody>
      </p:sp>
      <p:sp>
        <p:nvSpPr>
          <p:cNvPr id="8204" name="Oval 12"/>
          <p:cNvSpPr>
            <a:spLocks noChangeArrowheads="1"/>
          </p:cNvSpPr>
          <p:nvPr/>
        </p:nvSpPr>
        <p:spPr bwMode="auto">
          <a:xfrm>
            <a:off x="5257800" y="2819400"/>
            <a:ext cx="76200" cy="76200"/>
          </a:xfrm>
          <a:prstGeom prst="ellipse">
            <a:avLst/>
          </a:prstGeom>
          <a:solidFill>
            <a:schemeClr val="tx1"/>
          </a:solidFill>
          <a:ln w="9525">
            <a:solidFill>
              <a:schemeClr val="tx1"/>
            </a:solidFill>
            <a:round/>
            <a:headEnd/>
            <a:tailEnd/>
          </a:ln>
        </p:spPr>
        <p:txBody>
          <a:bodyPr wrap="none" anchor="ctr"/>
          <a:lstStyle/>
          <a:p>
            <a:pPr algn="ctr"/>
            <a:endParaRPr lang="en-GB"/>
          </a:p>
        </p:txBody>
      </p:sp>
      <p:sp>
        <p:nvSpPr>
          <p:cNvPr id="8205" name="Oval 13"/>
          <p:cNvSpPr>
            <a:spLocks noChangeArrowheads="1"/>
          </p:cNvSpPr>
          <p:nvPr/>
        </p:nvSpPr>
        <p:spPr bwMode="auto">
          <a:xfrm>
            <a:off x="5562600" y="3048000"/>
            <a:ext cx="76200" cy="76200"/>
          </a:xfrm>
          <a:prstGeom prst="ellipse">
            <a:avLst/>
          </a:prstGeom>
          <a:solidFill>
            <a:schemeClr val="tx1"/>
          </a:solidFill>
          <a:ln w="9525">
            <a:solidFill>
              <a:schemeClr val="tx1"/>
            </a:solidFill>
            <a:round/>
            <a:headEnd/>
            <a:tailEnd/>
          </a:ln>
        </p:spPr>
        <p:txBody>
          <a:bodyPr wrap="none" anchor="ctr"/>
          <a:lstStyle/>
          <a:p>
            <a:pPr algn="ctr"/>
            <a:endParaRPr lang="en-GB"/>
          </a:p>
        </p:txBody>
      </p:sp>
      <p:sp>
        <p:nvSpPr>
          <p:cNvPr id="8206" name="Oval 14"/>
          <p:cNvSpPr>
            <a:spLocks noChangeArrowheads="1"/>
          </p:cNvSpPr>
          <p:nvPr/>
        </p:nvSpPr>
        <p:spPr bwMode="auto">
          <a:xfrm>
            <a:off x="5791200" y="3352800"/>
            <a:ext cx="76200" cy="76200"/>
          </a:xfrm>
          <a:prstGeom prst="ellipse">
            <a:avLst/>
          </a:prstGeom>
          <a:solidFill>
            <a:schemeClr val="tx1"/>
          </a:solidFill>
          <a:ln w="9525">
            <a:solidFill>
              <a:schemeClr val="tx1"/>
            </a:solidFill>
            <a:round/>
            <a:headEnd/>
            <a:tailEnd/>
          </a:ln>
        </p:spPr>
        <p:txBody>
          <a:bodyPr wrap="none" anchor="ctr"/>
          <a:lstStyle/>
          <a:p>
            <a:pPr algn="ctr"/>
            <a:endParaRPr lang="en-GB"/>
          </a:p>
        </p:txBody>
      </p:sp>
      <p:sp>
        <p:nvSpPr>
          <p:cNvPr id="8207" name="Oval 15"/>
          <p:cNvSpPr>
            <a:spLocks noChangeArrowheads="1"/>
          </p:cNvSpPr>
          <p:nvPr/>
        </p:nvSpPr>
        <p:spPr bwMode="auto">
          <a:xfrm>
            <a:off x="5257800" y="4953000"/>
            <a:ext cx="76200" cy="76200"/>
          </a:xfrm>
          <a:prstGeom prst="ellipse">
            <a:avLst/>
          </a:prstGeom>
          <a:solidFill>
            <a:schemeClr val="tx1"/>
          </a:solidFill>
          <a:ln w="9525">
            <a:solidFill>
              <a:schemeClr val="tx1"/>
            </a:solidFill>
            <a:round/>
            <a:headEnd/>
            <a:tailEnd/>
          </a:ln>
        </p:spPr>
        <p:txBody>
          <a:bodyPr wrap="none" anchor="ctr"/>
          <a:lstStyle/>
          <a:p>
            <a:pPr algn="ctr"/>
            <a:endParaRPr lang="en-GB"/>
          </a:p>
        </p:txBody>
      </p:sp>
      <p:sp>
        <p:nvSpPr>
          <p:cNvPr id="8208" name="Oval 16"/>
          <p:cNvSpPr>
            <a:spLocks noChangeArrowheads="1"/>
          </p:cNvSpPr>
          <p:nvPr/>
        </p:nvSpPr>
        <p:spPr bwMode="auto">
          <a:xfrm>
            <a:off x="5638800" y="4724400"/>
            <a:ext cx="76200" cy="76200"/>
          </a:xfrm>
          <a:prstGeom prst="ellipse">
            <a:avLst/>
          </a:prstGeom>
          <a:solidFill>
            <a:schemeClr val="tx1"/>
          </a:solidFill>
          <a:ln w="9525">
            <a:solidFill>
              <a:schemeClr val="tx1"/>
            </a:solidFill>
            <a:round/>
            <a:headEnd/>
            <a:tailEnd/>
          </a:ln>
        </p:spPr>
        <p:txBody>
          <a:bodyPr wrap="none" anchor="ctr"/>
          <a:lstStyle/>
          <a:p>
            <a:pPr algn="ctr"/>
            <a:endParaRPr lang="en-GB"/>
          </a:p>
        </p:txBody>
      </p:sp>
      <p:sp>
        <p:nvSpPr>
          <p:cNvPr id="8209" name="Oval 17"/>
          <p:cNvSpPr>
            <a:spLocks noChangeArrowheads="1"/>
          </p:cNvSpPr>
          <p:nvPr/>
        </p:nvSpPr>
        <p:spPr bwMode="auto">
          <a:xfrm>
            <a:off x="4267200" y="5105400"/>
            <a:ext cx="76200" cy="76200"/>
          </a:xfrm>
          <a:prstGeom prst="ellipse">
            <a:avLst/>
          </a:prstGeom>
          <a:solidFill>
            <a:schemeClr val="tx1"/>
          </a:solidFill>
          <a:ln w="9525">
            <a:solidFill>
              <a:schemeClr val="tx1"/>
            </a:solidFill>
            <a:round/>
            <a:headEnd/>
            <a:tailEnd/>
          </a:ln>
        </p:spPr>
        <p:txBody>
          <a:bodyPr wrap="none" anchor="ctr"/>
          <a:lstStyle/>
          <a:p>
            <a:pPr algn="ctr"/>
            <a:endParaRPr lang="en-GB"/>
          </a:p>
        </p:txBody>
      </p:sp>
      <p:sp>
        <p:nvSpPr>
          <p:cNvPr id="8210" name="Oval 18"/>
          <p:cNvSpPr>
            <a:spLocks noChangeArrowheads="1"/>
          </p:cNvSpPr>
          <p:nvPr/>
        </p:nvSpPr>
        <p:spPr bwMode="auto">
          <a:xfrm>
            <a:off x="2819400" y="5715000"/>
            <a:ext cx="76200" cy="76200"/>
          </a:xfrm>
          <a:prstGeom prst="ellipse">
            <a:avLst/>
          </a:prstGeom>
          <a:solidFill>
            <a:schemeClr val="tx1"/>
          </a:solidFill>
          <a:ln w="9525">
            <a:solidFill>
              <a:schemeClr val="tx1"/>
            </a:solidFill>
            <a:round/>
            <a:headEnd/>
            <a:tailEnd/>
          </a:ln>
        </p:spPr>
        <p:txBody>
          <a:bodyPr wrap="none" anchor="ctr"/>
          <a:lstStyle/>
          <a:p>
            <a:pPr algn="ctr"/>
            <a:endParaRPr lang="en-GB"/>
          </a:p>
        </p:txBody>
      </p:sp>
      <p:sp>
        <p:nvSpPr>
          <p:cNvPr id="8211" name="Oval 19"/>
          <p:cNvSpPr>
            <a:spLocks noChangeArrowheads="1"/>
          </p:cNvSpPr>
          <p:nvPr/>
        </p:nvSpPr>
        <p:spPr bwMode="auto">
          <a:xfrm>
            <a:off x="4572000" y="5105400"/>
            <a:ext cx="76200" cy="76200"/>
          </a:xfrm>
          <a:prstGeom prst="ellipse">
            <a:avLst/>
          </a:prstGeom>
          <a:solidFill>
            <a:schemeClr val="tx1"/>
          </a:solidFill>
          <a:ln w="9525">
            <a:solidFill>
              <a:schemeClr val="tx1"/>
            </a:solidFill>
            <a:round/>
            <a:headEnd/>
            <a:tailEnd/>
          </a:ln>
        </p:spPr>
        <p:txBody>
          <a:bodyPr wrap="none" anchor="ctr"/>
          <a:lstStyle/>
          <a:p>
            <a:pPr algn="ctr"/>
            <a:endParaRPr lang="en-GB"/>
          </a:p>
        </p:txBody>
      </p:sp>
      <p:sp>
        <p:nvSpPr>
          <p:cNvPr id="8212" name="Oval 20"/>
          <p:cNvSpPr>
            <a:spLocks noChangeArrowheads="1"/>
          </p:cNvSpPr>
          <p:nvPr/>
        </p:nvSpPr>
        <p:spPr bwMode="auto">
          <a:xfrm>
            <a:off x="4953000" y="5105400"/>
            <a:ext cx="76200" cy="76200"/>
          </a:xfrm>
          <a:prstGeom prst="ellipse">
            <a:avLst/>
          </a:prstGeom>
          <a:solidFill>
            <a:schemeClr val="tx1"/>
          </a:solidFill>
          <a:ln w="9525">
            <a:solidFill>
              <a:schemeClr val="tx1"/>
            </a:solidFill>
            <a:round/>
            <a:headEnd/>
            <a:tailEnd/>
          </a:ln>
        </p:spPr>
        <p:txBody>
          <a:bodyPr wrap="none" anchor="ctr"/>
          <a:lstStyle/>
          <a:p>
            <a:pPr algn="ctr"/>
            <a:endParaRPr lang="en-GB"/>
          </a:p>
        </p:txBody>
      </p:sp>
      <p:sp>
        <p:nvSpPr>
          <p:cNvPr id="8213" name="Text Box 21"/>
          <p:cNvSpPr txBox="1">
            <a:spLocks noChangeArrowheads="1"/>
          </p:cNvSpPr>
          <p:nvPr/>
        </p:nvSpPr>
        <p:spPr bwMode="auto">
          <a:xfrm>
            <a:off x="4419600" y="5413375"/>
            <a:ext cx="16494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2000" b="1"/>
              <a:t>Acetylcholine</a:t>
            </a:r>
            <a:endParaRPr lang="en-US" sz="2000" b="1"/>
          </a:p>
        </p:txBody>
      </p:sp>
      <p:sp>
        <p:nvSpPr>
          <p:cNvPr id="8214" name="Text Box 22"/>
          <p:cNvSpPr txBox="1">
            <a:spLocks noChangeArrowheads="1"/>
          </p:cNvSpPr>
          <p:nvPr/>
        </p:nvSpPr>
        <p:spPr bwMode="auto">
          <a:xfrm>
            <a:off x="4267200" y="3279775"/>
            <a:ext cx="16494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2000" b="1"/>
              <a:t>Acetylcholine</a:t>
            </a:r>
            <a:endParaRPr lang="en-US" sz="2000" b="1"/>
          </a:p>
        </p:txBody>
      </p:sp>
      <p:sp>
        <p:nvSpPr>
          <p:cNvPr id="8215" name="Rectangle 23"/>
          <p:cNvSpPr>
            <a:spLocks noChangeArrowheads="1"/>
          </p:cNvSpPr>
          <p:nvPr/>
        </p:nvSpPr>
        <p:spPr bwMode="auto">
          <a:xfrm>
            <a:off x="8382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GB" sz="2800" b="1" u="sng">
                <a:latin typeface="Arial" pitchFamily="34" charset="0"/>
                <a:cs typeface="Times New Roman" pitchFamily="18" charset="0"/>
              </a:rPr>
              <a:t>Endothelium-dependent vasodilatation</a:t>
            </a:r>
            <a:r>
              <a:rPr lang="en-GB" sz="2800" b="1" u="sng">
                <a:solidFill>
                  <a:srgbClr val="000099"/>
                </a:solidFill>
                <a:latin typeface="Arial" pitchFamily="34" charset="0"/>
                <a:cs typeface="Times New Roman" pitchFamily="18" charset="0"/>
              </a:rPr>
              <a:t/>
            </a:r>
            <a:br>
              <a:rPr lang="en-GB" sz="2800" b="1" u="sng">
                <a:solidFill>
                  <a:srgbClr val="000099"/>
                </a:solidFill>
                <a:latin typeface="Arial" pitchFamily="34" charset="0"/>
                <a:cs typeface="Times New Roman" pitchFamily="18" charset="0"/>
              </a:rPr>
            </a:br>
            <a:r>
              <a:rPr lang="en-GB">
                <a:solidFill>
                  <a:srgbClr val="000099"/>
                </a:solidFill>
                <a:latin typeface="Arial" pitchFamily="34" charset="0"/>
                <a:cs typeface="Times New Roman" pitchFamily="18" charset="0"/>
              </a:rPr>
              <a:t/>
            </a:r>
            <a:br>
              <a:rPr lang="en-GB">
                <a:solidFill>
                  <a:srgbClr val="000099"/>
                </a:solidFill>
                <a:latin typeface="Arial" pitchFamily="34" charset="0"/>
                <a:cs typeface="Times New Roman" pitchFamily="18" charset="0"/>
              </a:rPr>
            </a:br>
            <a:endParaRPr lang="en-US" sz="2800" b="1" u="sng">
              <a:solidFill>
                <a:srgbClr val="000099"/>
              </a:solidFill>
              <a:latin typeface="Arial"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6"/>
          <p:cNvSpPr>
            <a:spLocks noChangeArrowheads="1"/>
          </p:cNvSpPr>
          <p:nvPr/>
        </p:nvSpPr>
        <p:spPr bwMode="auto">
          <a:xfrm>
            <a:off x="3683000" y="3378200"/>
            <a:ext cx="1905000" cy="19812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GB"/>
          </a:p>
        </p:txBody>
      </p:sp>
      <p:sp>
        <p:nvSpPr>
          <p:cNvPr id="9219" name="Rectangle 7"/>
          <p:cNvSpPr>
            <a:spLocks noChangeArrowheads="1"/>
          </p:cNvSpPr>
          <p:nvPr/>
        </p:nvSpPr>
        <p:spPr bwMode="auto">
          <a:xfrm>
            <a:off x="990600" y="3276600"/>
            <a:ext cx="7162800" cy="76200"/>
          </a:xfrm>
          <a:prstGeom prst="rect">
            <a:avLst/>
          </a:prstGeom>
          <a:solidFill>
            <a:schemeClr val="accent1"/>
          </a:solidFill>
          <a:ln w="9525">
            <a:solidFill>
              <a:schemeClr val="tx1"/>
            </a:solidFill>
            <a:miter lim="800000"/>
            <a:headEnd/>
            <a:tailEnd/>
          </a:ln>
        </p:spPr>
        <p:txBody>
          <a:bodyPr wrap="none" anchor="ctr"/>
          <a:lstStyle/>
          <a:p>
            <a:endParaRPr lang="en-GB"/>
          </a:p>
        </p:txBody>
      </p:sp>
      <p:sp>
        <p:nvSpPr>
          <p:cNvPr id="9220" name="Text Box 8"/>
          <p:cNvSpPr txBox="1">
            <a:spLocks noChangeArrowheads="1"/>
          </p:cNvSpPr>
          <p:nvPr/>
        </p:nvSpPr>
        <p:spPr bwMode="auto">
          <a:xfrm>
            <a:off x="2895600" y="533400"/>
            <a:ext cx="3511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b="1" u="sng">
                <a:solidFill>
                  <a:srgbClr val="000099"/>
                </a:solidFill>
              </a:rPr>
              <a:t>Control of Vascular Tone</a:t>
            </a:r>
            <a:endParaRPr lang="en-US" b="1" u="sng">
              <a:solidFill>
                <a:srgbClr val="000099"/>
              </a:solidFill>
            </a:endParaRPr>
          </a:p>
        </p:txBody>
      </p:sp>
      <p:sp>
        <p:nvSpPr>
          <p:cNvPr id="9221" name="Text Box 9"/>
          <p:cNvSpPr txBox="1">
            <a:spLocks noChangeArrowheads="1"/>
          </p:cNvSpPr>
          <p:nvPr/>
        </p:nvSpPr>
        <p:spPr bwMode="auto">
          <a:xfrm>
            <a:off x="914400" y="2819400"/>
            <a:ext cx="1958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a:t>Vasodilatation</a:t>
            </a:r>
            <a:endParaRPr lang="en-US"/>
          </a:p>
        </p:txBody>
      </p:sp>
      <p:sp>
        <p:nvSpPr>
          <p:cNvPr id="9222" name="Text Box 10"/>
          <p:cNvSpPr txBox="1">
            <a:spLocks noChangeArrowheads="1"/>
          </p:cNvSpPr>
          <p:nvPr/>
        </p:nvSpPr>
        <p:spPr bwMode="auto">
          <a:xfrm>
            <a:off x="5943600" y="2819400"/>
            <a:ext cx="2247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a:t>Vasoconstriction</a:t>
            </a:r>
            <a:endParaRPr lang="en-US"/>
          </a:p>
        </p:txBody>
      </p:sp>
      <p:sp>
        <p:nvSpPr>
          <p:cNvPr id="9223" name="Text Box 11"/>
          <p:cNvSpPr txBox="1">
            <a:spLocks noChangeArrowheads="1"/>
          </p:cNvSpPr>
          <p:nvPr/>
        </p:nvSpPr>
        <p:spPr bwMode="auto">
          <a:xfrm>
            <a:off x="1050925" y="2098675"/>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a:solidFill>
                  <a:srgbClr val="000099"/>
                </a:solidFill>
              </a:rPr>
              <a:t>NO, PGI</a:t>
            </a:r>
            <a:r>
              <a:rPr lang="en-GB" baseline="-25000">
                <a:solidFill>
                  <a:srgbClr val="000099"/>
                </a:solidFill>
              </a:rPr>
              <a:t>2</a:t>
            </a:r>
            <a:endParaRPr lang="en-US" baseline="-25000">
              <a:solidFill>
                <a:srgbClr val="000099"/>
              </a:solidFill>
            </a:endParaRPr>
          </a:p>
        </p:txBody>
      </p:sp>
      <p:sp>
        <p:nvSpPr>
          <p:cNvPr id="9224" name="Text Box 12"/>
          <p:cNvSpPr txBox="1">
            <a:spLocks noChangeArrowheads="1"/>
          </p:cNvSpPr>
          <p:nvPr/>
        </p:nvSpPr>
        <p:spPr bwMode="auto">
          <a:xfrm>
            <a:off x="6248400" y="2133600"/>
            <a:ext cx="1690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a:solidFill>
                  <a:srgbClr val="000099"/>
                </a:solidFill>
              </a:rPr>
              <a:t>ET-1, TXA</a:t>
            </a:r>
            <a:r>
              <a:rPr lang="en-GB" baseline="-25000">
                <a:solidFill>
                  <a:srgbClr val="000099"/>
                </a:solidFill>
              </a:rPr>
              <a:t>2</a:t>
            </a:r>
            <a:endParaRPr lang="en-US" baseline="-25000">
              <a:solidFill>
                <a:srgbClr val="000099"/>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utoShape 2"/>
          <p:cNvSpPr>
            <a:spLocks noChangeArrowheads="1"/>
          </p:cNvSpPr>
          <p:nvPr/>
        </p:nvSpPr>
        <p:spPr bwMode="auto">
          <a:xfrm>
            <a:off x="3683000" y="3378200"/>
            <a:ext cx="1905000" cy="19812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GB"/>
          </a:p>
        </p:txBody>
      </p:sp>
      <p:sp>
        <p:nvSpPr>
          <p:cNvPr id="10243" name="Rectangle 3"/>
          <p:cNvSpPr>
            <a:spLocks noChangeArrowheads="1"/>
          </p:cNvSpPr>
          <p:nvPr/>
        </p:nvSpPr>
        <p:spPr bwMode="auto">
          <a:xfrm rot="1008308">
            <a:off x="990600" y="3276600"/>
            <a:ext cx="7162800" cy="76200"/>
          </a:xfrm>
          <a:prstGeom prst="rect">
            <a:avLst/>
          </a:prstGeom>
          <a:solidFill>
            <a:schemeClr val="accent1"/>
          </a:solidFill>
          <a:ln w="9525">
            <a:solidFill>
              <a:schemeClr val="tx1"/>
            </a:solidFill>
            <a:miter lim="800000"/>
            <a:headEnd/>
            <a:tailEnd/>
          </a:ln>
        </p:spPr>
        <p:txBody>
          <a:bodyPr wrap="none" anchor="ctr"/>
          <a:lstStyle/>
          <a:p>
            <a:endParaRPr lang="en-GB"/>
          </a:p>
        </p:txBody>
      </p:sp>
      <p:sp>
        <p:nvSpPr>
          <p:cNvPr id="10244" name="Text Box 4"/>
          <p:cNvSpPr txBox="1">
            <a:spLocks noChangeArrowheads="1"/>
          </p:cNvSpPr>
          <p:nvPr/>
        </p:nvSpPr>
        <p:spPr bwMode="auto">
          <a:xfrm>
            <a:off x="2895600" y="533400"/>
            <a:ext cx="3511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b="1" u="sng">
                <a:solidFill>
                  <a:srgbClr val="000099"/>
                </a:solidFill>
              </a:rPr>
              <a:t>Control of Vascular Tone</a:t>
            </a:r>
            <a:endParaRPr lang="en-US" b="1" u="sng">
              <a:solidFill>
                <a:srgbClr val="000099"/>
              </a:solidFill>
            </a:endParaRPr>
          </a:p>
        </p:txBody>
      </p:sp>
      <p:sp>
        <p:nvSpPr>
          <p:cNvPr id="10245" name="Text Box 5"/>
          <p:cNvSpPr txBox="1">
            <a:spLocks noChangeArrowheads="1"/>
          </p:cNvSpPr>
          <p:nvPr/>
        </p:nvSpPr>
        <p:spPr bwMode="auto">
          <a:xfrm rot="992111">
            <a:off x="1219200" y="2057400"/>
            <a:ext cx="13731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600"/>
              <a:t>Vasodilatation</a:t>
            </a:r>
            <a:endParaRPr lang="en-US" sz="1600"/>
          </a:p>
        </p:txBody>
      </p:sp>
      <p:sp>
        <p:nvSpPr>
          <p:cNvPr id="10246" name="Text Box 6"/>
          <p:cNvSpPr txBox="1">
            <a:spLocks noChangeArrowheads="1"/>
          </p:cNvSpPr>
          <p:nvPr/>
        </p:nvSpPr>
        <p:spPr bwMode="auto">
          <a:xfrm rot="1052591">
            <a:off x="5105400" y="3200400"/>
            <a:ext cx="309721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3200" b="1"/>
              <a:t>Vasoconstriction</a:t>
            </a:r>
            <a:endParaRPr lang="en-US" sz="3200" b="1"/>
          </a:p>
        </p:txBody>
      </p:sp>
      <p:sp>
        <p:nvSpPr>
          <p:cNvPr id="10247" name="Text Box 7"/>
          <p:cNvSpPr txBox="1">
            <a:spLocks noChangeArrowheads="1"/>
          </p:cNvSpPr>
          <p:nvPr/>
        </p:nvSpPr>
        <p:spPr bwMode="auto">
          <a:xfrm>
            <a:off x="1066800" y="1497013"/>
            <a:ext cx="1171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2000">
                <a:solidFill>
                  <a:srgbClr val="000099"/>
                </a:solidFill>
              </a:rPr>
              <a:t>NO, PGI</a:t>
            </a:r>
            <a:r>
              <a:rPr lang="en-GB" sz="2000" baseline="-25000">
                <a:solidFill>
                  <a:srgbClr val="000099"/>
                </a:solidFill>
              </a:rPr>
              <a:t>2</a:t>
            </a:r>
            <a:endParaRPr lang="en-US" sz="2000" baseline="-25000">
              <a:solidFill>
                <a:srgbClr val="000099"/>
              </a:solidFill>
            </a:endParaRPr>
          </a:p>
        </p:txBody>
      </p:sp>
      <p:sp>
        <p:nvSpPr>
          <p:cNvPr id="10248" name="Text Box 8"/>
          <p:cNvSpPr txBox="1">
            <a:spLocks noChangeArrowheads="1"/>
          </p:cNvSpPr>
          <p:nvPr/>
        </p:nvSpPr>
        <p:spPr bwMode="auto">
          <a:xfrm>
            <a:off x="6248400" y="1250950"/>
            <a:ext cx="27813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4000" b="1">
                <a:solidFill>
                  <a:srgbClr val="000099"/>
                </a:solidFill>
              </a:rPr>
              <a:t>ET-1, TXA</a:t>
            </a:r>
            <a:r>
              <a:rPr lang="en-GB" sz="4000" b="1" baseline="-25000">
                <a:solidFill>
                  <a:srgbClr val="000099"/>
                </a:solidFill>
              </a:rPr>
              <a:t>2</a:t>
            </a:r>
            <a:endParaRPr lang="en-US" sz="4000" b="1" baseline="-25000">
              <a:solidFill>
                <a:srgbClr val="000099"/>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Group 35"/>
          <p:cNvGrpSpPr>
            <a:grpSpLocks/>
          </p:cNvGrpSpPr>
          <p:nvPr/>
        </p:nvGrpSpPr>
        <p:grpSpPr bwMode="auto">
          <a:xfrm>
            <a:off x="2057400" y="1143000"/>
            <a:ext cx="6264275" cy="5302250"/>
            <a:chOff x="1200" y="720"/>
            <a:chExt cx="3946" cy="3340"/>
          </a:xfrm>
        </p:grpSpPr>
        <p:grpSp>
          <p:nvGrpSpPr>
            <p:cNvPr id="11268" name="Group 15"/>
            <p:cNvGrpSpPr>
              <a:grpSpLocks/>
            </p:cNvGrpSpPr>
            <p:nvPr/>
          </p:nvGrpSpPr>
          <p:grpSpPr bwMode="auto">
            <a:xfrm>
              <a:off x="1440" y="1584"/>
              <a:ext cx="2544" cy="1248"/>
              <a:chOff x="2544" y="1968"/>
              <a:chExt cx="2544" cy="1248"/>
            </a:xfrm>
          </p:grpSpPr>
          <p:sp>
            <p:nvSpPr>
              <p:cNvPr id="11285" name="AutoShape 4"/>
              <p:cNvSpPr>
                <a:spLocks noChangeArrowheads="1"/>
              </p:cNvSpPr>
              <p:nvPr/>
            </p:nvSpPr>
            <p:spPr bwMode="auto">
              <a:xfrm>
                <a:off x="2544" y="1968"/>
                <a:ext cx="2544" cy="1248"/>
              </a:xfrm>
              <a:prstGeom prst="roundRect">
                <a:avLst>
                  <a:gd name="adj" fmla="val 16667"/>
                </a:avLst>
              </a:prstGeom>
              <a:solidFill>
                <a:srgbClr val="FF66FF"/>
              </a:solidFill>
              <a:ln w="38100">
                <a:solidFill>
                  <a:srgbClr val="9933FF"/>
                </a:solidFill>
                <a:round/>
                <a:headEnd/>
                <a:tailEnd/>
              </a:ln>
            </p:spPr>
            <p:txBody>
              <a:bodyPr wrap="none" anchor="ctr"/>
              <a:lstStyle/>
              <a:p>
                <a:endParaRPr lang="en-GB"/>
              </a:p>
            </p:txBody>
          </p:sp>
          <p:sp>
            <p:nvSpPr>
              <p:cNvPr id="11286" name="Freeform 6"/>
              <p:cNvSpPr>
                <a:spLocks/>
              </p:cNvSpPr>
              <p:nvPr/>
            </p:nvSpPr>
            <p:spPr bwMode="auto">
              <a:xfrm>
                <a:off x="2976" y="2592"/>
                <a:ext cx="1488" cy="248"/>
              </a:xfrm>
              <a:custGeom>
                <a:avLst/>
                <a:gdLst>
                  <a:gd name="T0" fmla="*/ 0 w 1488"/>
                  <a:gd name="T1" fmla="*/ 248 h 248"/>
                  <a:gd name="T2" fmla="*/ 720 w 1488"/>
                  <a:gd name="T3" fmla="*/ 8 h 248"/>
                  <a:gd name="T4" fmla="*/ 1488 w 1488"/>
                  <a:gd name="T5" fmla="*/ 200 h 248"/>
                  <a:gd name="T6" fmla="*/ 0 60000 65536"/>
                  <a:gd name="T7" fmla="*/ 0 60000 65536"/>
                  <a:gd name="T8" fmla="*/ 0 60000 65536"/>
                  <a:gd name="T9" fmla="*/ 0 w 1488"/>
                  <a:gd name="T10" fmla="*/ 0 h 248"/>
                  <a:gd name="T11" fmla="*/ 1488 w 1488"/>
                  <a:gd name="T12" fmla="*/ 248 h 248"/>
                </a:gdLst>
                <a:ahLst/>
                <a:cxnLst>
                  <a:cxn ang="T6">
                    <a:pos x="T0" y="T1"/>
                  </a:cxn>
                  <a:cxn ang="T7">
                    <a:pos x="T2" y="T3"/>
                  </a:cxn>
                  <a:cxn ang="T8">
                    <a:pos x="T4" y="T5"/>
                  </a:cxn>
                </a:cxnLst>
                <a:rect l="T9" t="T10" r="T11" b="T12"/>
                <a:pathLst>
                  <a:path w="1488" h="248">
                    <a:moveTo>
                      <a:pt x="0" y="248"/>
                    </a:moveTo>
                    <a:cubicBezTo>
                      <a:pt x="236" y="132"/>
                      <a:pt x="472" y="16"/>
                      <a:pt x="720" y="8"/>
                    </a:cubicBezTo>
                    <a:cubicBezTo>
                      <a:pt x="968" y="0"/>
                      <a:pt x="1228" y="100"/>
                      <a:pt x="1488" y="200"/>
                    </a:cubicBez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1287" name="Text Box 7"/>
              <p:cNvSpPr txBox="1">
                <a:spLocks noChangeArrowheads="1"/>
              </p:cNvSpPr>
              <p:nvPr/>
            </p:nvSpPr>
            <p:spPr bwMode="auto">
              <a:xfrm>
                <a:off x="2640" y="2880"/>
                <a:ext cx="100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2000" b="1">
                    <a:solidFill>
                      <a:srgbClr val="FFFF00"/>
                    </a:solidFill>
                  </a:rPr>
                  <a:t>L-Arginine</a:t>
                </a:r>
                <a:endParaRPr lang="en-US" sz="2000" b="1">
                  <a:solidFill>
                    <a:srgbClr val="FFFF00"/>
                  </a:solidFill>
                </a:endParaRPr>
              </a:p>
            </p:txBody>
          </p:sp>
          <p:sp>
            <p:nvSpPr>
              <p:cNvPr id="11288" name="Text Box 8"/>
              <p:cNvSpPr txBox="1">
                <a:spLocks noChangeArrowheads="1"/>
              </p:cNvSpPr>
              <p:nvPr/>
            </p:nvSpPr>
            <p:spPr bwMode="auto">
              <a:xfrm>
                <a:off x="4416" y="2880"/>
                <a:ext cx="38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2000" b="1">
                    <a:solidFill>
                      <a:srgbClr val="FFFF00"/>
                    </a:solidFill>
                  </a:rPr>
                  <a:t>NO</a:t>
                </a:r>
                <a:endParaRPr lang="en-US" sz="2000" b="1">
                  <a:solidFill>
                    <a:srgbClr val="FFFF00"/>
                  </a:solidFill>
                </a:endParaRPr>
              </a:p>
            </p:txBody>
          </p:sp>
          <p:sp>
            <p:nvSpPr>
              <p:cNvPr id="11289" name="Text Box 9"/>
              <p:cNvSpPr txBox="1">
                <a:spLocks noChangeArrowheads="1"/>
              </p:cNvSpPr>
              <p:nvPr/>
            </p:nvSpPr>
            <p:spPr bwMode="auto">
              <a:xfrm>
                <a:off x="3456" y="2352"/>
                <a:ext cx="100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2000" b="1">
                    <a:solidFill>
                      <a:srgbClr val="FFFF00"/>
                    </a:solidFill>
                  </a:rPr>
                  <a:t>e NOS</a:t>
                </a:r>
                <a:endParaRPr lang="en-US" sz="2000" b="1">
                  <a:solidFill>
                    <a:srgbClr val="FFFF00"/>
                  </a:solidFill>
                </a:endParaRPr>
              </a:p>
            </p:txBody>
          </p:sp>
          <p:sp>
            <p:nvSpPr>
              <p:cNvPr id="11290" name="Text Box 10"/>
              <p:cNvSpPr txBox="1">
                <a:spLocks noChangeArrowheads="1"/>
              </p:cNvSpPr>
              <p:nvPr/>
            </p:nvSpPr>
            <p:spPr bwMode="auto">
              <a:xfrm>
                <a:off x="2592" y="2016"/>
                <a:ext cx="1008"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800" b="1"/>
                  <a:t>Calmodulin</a:t>
                </a:r>
              </a:p>
              <a:p>
                <a:pPr eaLnBrk="1" hangingPunct="1"/>
                <a:r>
                  <a:rPr lang="en-GB" sz="1800" b="1"/>
                  <a:t>NADPH</a:t>
                </a:r>
              </a:p>
              <a:p>
                <a:pPr eaLnBrk="1" hangingPunct="1"/>
                <a:r>
                  <a:rPr lang="en-GB" sz="1800" b="1"/>
                  <a:t>BH</a:t>
                </a:r>
                <a:r>
                  <a:rPr lang="en-GB" sz="1800" b="1" baseline="-25000"/>
                  <a:t>4</a:t>
                </a:r>
                <a:endParaRPr lang="en-US" sz="1800" b="1" baseline="-25000"/>
              </a:p>
            </p:txBody>
          </p:sp>
          <p:sp>
            <p:nvSpPr>
              <p:cNvPr id="11291" name="Freeform 11"/>
              <p:cNvSpPr>
                <a:spLocks/>
              </p:cNvSpPr>
              <p:nvPr/>
            </p:nvSpPr>
            <p:spPr bwMode="auto">
              <a:xfrm>
                <a:off x="2880" y="2400"/>
                <a:ext cx="384" cy="288"/>
              </a:xfrm>
              <a:custGeom>
                <a:avLst/>
                <a:gdLst>
                  <a:gd name="T0" fmla="*/ 0 w 384"/>
                  <a:gd name="T1" fmla="*/ 0 h 288"/>
                  <a:gd name="T2" fmla="*/ 48 w 384"/>
                  <a:gd name="T3" fmla="*/ 48 h 288"/>
                  <a:gd name="T4" fmla="*/ 96 w 384"/>
                  <a:gd name="T5" fmla="*/ 240 h 288"/>
                  <a:gd name="T6" fmla="*/ 384 w 384"/>
                  <a:gd name="T7" fmla="*/ 288 h 288"/>
                  <a:gd name="T8" fmla="*/ 0 60000 65536"/>
                  <a:gd name="T9" fmla="*/ 0 60000 65536"/>
                  <a:gd name="T10" fmla="*/ 0 60000 65536"/>
                  <a:gd name="T11" fmla="*/ 0 60000 65536"/>
                  <a:gd name="T12" fmla="*/ 0 w 384"/>
                  <a:gd name="T13" fmla="*/ 0 h 288"/>
                  <a:gd name="T14" fmla="*/ 384 w 384"/>
                  <a:gd name="T15" fmla="*/ 288 h 288"/>
                </a:gdLst>
                <a:ahLst/>
                <a:cxnLst>
                  <a:cxn ang="T8">
                    <a:pos x="T0" y="T1"/>
                  </a:cxn>
                  <a:cxn ang="T9">
                    <a:pos x="T2" y="T3"/>
                  </a:cxn>
                  <a:cxn ang="T10">
                    <a:pos x="T4" y="T5"/>
                  </a:cxn>
                  <a:cxn ang="T11">
                    <a:pos x="T6" y="T7"/>
                  </a:cxn>
                </a:cxnLst>
                <a:rect l="T12" t="T13" r="T14" b="T15"/>
                <a:pathLst>
                  <a:path w="384" h="288">
                    <a:moveTo>
                      <a:pt x="0" y="0"/>
                    </a:moveTo>
                    <a:cubicBezTo>
                      <a:pt x="16" y="4"/>
                      <a:pt x="32" y="8"/>
                      <a:pt x="48" y="48"/>
                    </a:cubicBezTo>
                    <a:cubicBezTo>
                      <a:pt x="64" y="88"/>
                      <a:pt x="40" y="200"/>
                      <a:pt x="96" y="240"/>
                    </a:cubicBezTo>
                    <a:cubicBezTo>
                      <a:pt x="152" y="280"/>
                      <a:pt x="268" y="284"/>
                      <a:pt x="384" y="288"/>
                    </a:cubicBez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1292" name="Text Box 12"/>
              <p:cNvSpPr txBox="1">
                <a:spLocks noChangeArrowheads="1"/>
              </p:cNvSpPr>
              <p:nvPr/>
            </p:nvSpPr>
            <p:spPr bwMode="auto">
              <a:xfrm>
                <a:off x="4032" y="2112"/>
                <a:ext cx="100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2000" b="1"/>
                  <a:t>L-Citrulline</a:t>
                </a:r>
                <a:endParaRPr lang="en-US" sz="2000" b="1"/>
              </a:p>
            </p:txBody>
          </p:sp>
          <p:sp>
            <p:nvSpPr>
              <p:cNvPr id="11293" name="Freeform 13"/>
              <p:cNvSpPr>
                <a:spLocks/>
              </p:cNvSpPr>
              <p:nvPr/>
            </p:nvSpPr>
            <p:spPr bwMode="auto">
              <a:xfrm>
                <a:off x="4032" y="2352"/>
                <a:ext cx="432" cy="288"/>
              </a:xfrm>
              <a:custGeom>
                <a:avLst/>
                <a:gdLst>
                  <a:gd name="T0" fmla="*/ 0 w 432"/>
                  <a:gd name="T1" fmla="*/ 288 h 288"/>
                  <a:gd name="T2" fmla="*/ 336 w 432"/>
                  <a:gd name="T3" fmla="*/ 240 h 288"/>
                  <a:gd name="T4" fmla="*/ 432 w 432"/>
                  <a:gd name="T5" fmla="*/ 0 h 288"/>
                  <a:gd name="T6" fmla="*/ 0 60000 65536"/>
                  <a:gd name="T7" fmla="*/ 0 60000 65536"/>
                  <a:gd name="T8" fmla="*/ 0 60000 65536"/>
                  <a:gd name="T9" fmla="*/ 0 w 432"/>
                  <a:gd name="T10" fmla="*/ 0 h 288"/>
                  <a:gd name="T11" fmla="*/ 432 w 432"/>
                  <a:gd name="T12" fmla="*/ 288 h 288"/>
                </a:gdLst>
                <a:ahLst/>
                <a:cxnLst>
                  <a:cxn ang="T6">
                    <a:pos x="T0" y="T1"/>
                  </a:cxn>
                  <a:cxn ang="T7">
                    <a:pos x="T2" y="T3"/>
                  </a:cxn>
                  <a:cxn ang="T8">
                    <a:pos x="T4" y="T5"/>
                  </a:cxn>
                </a:cxnLst>
                <a:rect l="T9" t="T10" r="T11" b="T12"/>
                <a:pathLst>
                  <a:path w="432" h="288">
                    <a:moveTo>
                      <a:pt x="0" y="288"/>
                    </a:moveTo>
                    <a:cubicBezTo>
                      <a:pt x="132" y="288"/>
                      <a:pt x="264" y="288"/>
                      <a:pt x="336" y="240"/>
                    </a:cubicBezTo>
                    <a:cubicBezTo>
                      <a:pt x="408" y="192"/>
                      <a:pt x="420" y="96"/>
                      <a:pt x="432" y="0"/>
                    </a:cubicBez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1294" name="Text Box 14"/>
              <p:cNvSpPr txBox="1">
                <a:spLocks noChangeArrowheads="1"/>
              </p:cNvSpPr>
              <p:nvPr/>
            </p:nvSpPr>
            <p:spPr bwMode="auto">
              <a:xfrm>
                <a:off x="3552" y="2160"/>
                <a:ext cx="43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2000" b="1"/>
                  <a:t>Ca</a:t>
                </a:r>
                <a:r>
                  <a:rPr lang="en-GB" sz="2000" b="1" baseline="30000"/>
                  <a:t>2+</a:t>
                </a:r>
                <a:endParaRPr lang="en-US" sz="2000" b="1" baseline="30000"/>
              </a:p>
            </p:txBody>
          </p:sp>
        </p:grpSp>
        <p:sp>
          <p:nvSpPr>
            <p:cNvPr id="11269" name="Oval 16"/>
            <p:cNvSpPr>
              <a:spLocks noChangeArrowheads="1"/>
            </p:cNvSpPr>
            <p:nvPr/>
          </p:nvSpPr>
          <p:spPr bwMode="auto">
            <a:xfrm>
              <a:off x="1392" y="3312"/>
              <a:ext cx="2448" cy="672"/>
            </a:xfrm>
            <a:prstGeom prst="ellipse">
              <a:avLst/>
            </a:prstGeom>
            <a:solidFill>
              <a:srgbClr val="990099"/>
            </a:solidFill>
            <a:ln w="9525">
              <a:solidFill>
                <a:schemeClr val="tx1"/>
              </a:solidFill>
              <a:round/>
              <a:headEnd/>
              <a:tailEnd/>
            </a:ln>
          </p:spPr>
          <p:txBody>
            <a:bodyPr wrap="none" anchor="ctr"/>
            <a:lstStyle/>
            <a:p>
              <a:endParaRPr lang="en-GB"/>
            </a:p>
          </p:txBody>
        </p:sp>
        <p:sp>
          <p:nvSpPr>
            <p:cNvPr id="11270" name="Text Box 17"/>
            <p:cNvSpPr txBox="1">
              <a:spLocks noChangeArrowheads="1"/>
            </p:cNvSpPr>
            <p:nvPr/>
          </p:nvSpPr>
          <p:spPr bwMode="auto">
            <a:xfrm>
              <a:off x="1728" y="3600"/>
              <a:ext cx="48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2000" b="1">
                  <a:solidFill>
                    <a:srgbClr val="FFFF00"/>
                  </a:solidFill>
                </a:rPr>
                <a:t>GTP</a:t>
              </a:r>
              <a:endParaRPr lang="en-US" sz="2000" b="1">
                <a:solidFill>
                  <a:srgbClr val="FFFF00"/>
                </a:solidFill>
              </a:endParaRPr>
            </a:p>
          </p:txBody>
        </p:sp>
        <p:sp>
          <p:nvSpPr>
            <p:cNvPr id="11271" name="Text Box 18"/>
            <p:cNvSpPr txBox="1">
              <a:spLocks noChangeArrowheads="1"/>
            </p:cNvSpPr>
            <p:nvPr/>
          </p:nvSpPr>
          <p:spPr bwMode="auto">
            <a:xfrm>
              <a:off x="2928" y="3600"/>
              <a:ext cx="57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2000" b="1">
                  <a:solidFill>
                    <a:srgbClr val="FFFF00"/>
                  </a:solidFill>
                </a:rPr>
                <a:t>cGMP </a:t>
              </a:r>
              <a:endParaRPr lang="en-US" sz="2000" b="1">
                <a:solidFill>
                  <a:srgbClr val="FFFF00"/>
                </a:solidFill>
              </a:endParaRPr>
            </a:p>
          </p:txBody>
        </p:sp>
        <p:sp>
          <p:nvSpPr>
            <p:cNvPr id="11272" name="Line 19"/>
            <p:cNvSpPr>
              <a:spLocks noChangeShapeType="1"/>
            </p:cNvSpPr>
            <p:nvPr/>
          </p:nvSpPr>
          <p:spPr bwMode="auto">
            <a:xfrm>
              <a:off x="2112" y="3744"/>
              <a:ext cx="86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1273" name="Text Box 20"/>
            <p:cNvSpPr txBox="1">
              <a:spLocks noChangeArrowheads="1"/>
            </p:cNvSpPr>
            <p:nvPr/>
          </p:nvSpPr>
          <p:spPr bwMode="auto">
            <a:xfrm>
              <a:off x="2208" y="3792"/>
              <a:ext cx="105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2000" b="1">
                  <a:solidFill>
                    <a:srgbClr val="FFFF00"/>
                  </a:solidFill>
                </a:rPr>
                <a:t>Relaxation</a:t>
              </a:r>
              <a:endParaRPr lang="en-US" sz="2000" b="1">
                <a:solidFill>
                  <a:srgbClr val="FFFF00"/>
                </a:solidFill>
              </a:endParaRPr>
            </a:p>
          </p:txBody>
        </p:sp>
        <p:sp>
          <p:nvSpPr>
            <p:cNvPr id="11274" name="Oval 21"/>
            <p:cNvSpPr>
              <a:spLocks noChangeArrowheads="1"/>
            </p:cNvSpPr>
            <p:nvPr/>
          </p:nvSpPr>
          <p:spPr bwMode="auto">
            <a:xfrm>
              <a:off x="2208" y="3600"/>
              <a:ext cx="192" cy="240"/>
            </a:xfrm>
            <a:prstGeom prst="ellipse">
              <a:avLst/>
            </a:prstGeom>
            <a:solidFill>
              <a:srgbClr val="660066"/>
            </a:solidFill>
            <a:ln w="9525">
              <a:solidFill>
                <a:schemeClr val="tx1"/>
              </a:solidFill>
              <a:round/>
              <a:headEnd/>
              <a:tailEnd/>
            </a:ln>
          </p:spPr>
          <p:txBody>
            <a:bodyPr wrap="none" anchor="ctr"/>
            <a:lstStyle/>
            <a:p>
              <a:endParaRPr lang="en-GB"/>
            </a:p>
          </p:txBody>
        </p:sp>
        <p:sp>
          <p:nvSpPr>
            <p:cNvPr id="11275" name="Text Box 22"/>
            <p:cNvSpPr txBox="1">
              <a:spLocks noChangeArrowheads="1"/>
            </p:cNvSpPr>
            <p:nvPr/>
          </p:nvSpPr>
          <p:spPr bwMode="auto">
            <a:xfrm>
              <a:off x="2112" y="3360"/>
              <a:ext cx="48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2000" b="1">
                  <a:solidFill>
                    <a:srgbClr val="FFFF00"/>
                  </a:solidFill>
                </a:rPr>
                <a:t>GC</a:t>
              </a:r>
              <a:r>
                <a:rPr lang="en-GB" sz="2000" b="1" baseline="30000">
                  <a:solidFill>
                    <a:srgbClr val="FFFF00"/>
                  </a:solidFill>
                </a:rPr>
                <a:t>+</a:t>
              </a:r>
              <a:endParaRPr lang="en-US" sz="2000" b="1" baseline="30000">
                <a:solidFill>
                  <a:srgbClr val="FFFF00"/>
                </a:solidFill>
              </a:endParaRPr>
            </a:p>
          </p:txBody>
        </p:sp>
        <p:sp>
          <p:nvSpPr>
            <p:cNvPr id="11276" name="AutoShape 23"/>
            <p:cNvSpPr>
              <a:spLocks noChangeArrowheads="1"/>
            </p:cNvSpPr>
            <p:nvPr/>
          </p:nvSpPr>
          <p:spPr bwMode="auto">
            <a:xfrm flipV="1">
              <a:off x="2400" y="1200"/>
              <a:ext cx="240" cy="24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40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FF00"/>
            </a:solidFill>
            <a:ln w="9525">
              <a:solidFill>
                <a:schemeClr val="tx1"/>
              </a:solidFill>
              <a:miter lim="800000"/>
              <a:headEnd/>
              <a:tailEnd/>
            </a:ln>
          </p:spPr>
          <p:txBody>
            <a:bodyPr wrap="none" anchor="ctr"/>
            <a:lstStyle/>
            <a:p>
              <a:endParaRPr lang="en-GB"/>
            </a:p>
          </p:txBody>
        </p:sp>
        <p:sp>
          <p:nvSpPr>
            <p:cNvPr id="11277" name="Rectangle 24"/>
            <p:cNvSpPr>
              <a:spLocks noChangeArrowheads="1"/>
            </p:cNvSpPr>
            <p:nvPr/>
          </p:nvSpPr>
          <p:spPr bwMode="auto">
            <a:xfrm>
              <a:off x="2496" y="1440"/>
              <a:ext cx="48" cy="144"/>
            </a:xfrm>
            <a:prstGeom prst="rect">
              <a:avLst/>
            </a:prstGeom>
            <a:solidFill>
              <a:srgbClr val="FFFF00"/>
            </a:solidFill>
            <a:ln w="9525">
              <a:solidFill>
                <a:schemeClr val="tx1"/>
              </a:solidFill>
              <a:miter lim="800000"/>
              <a:headEnd/>
              <a:tailEnd/>
            </a:ln>
          </p:spPr>
          <p:txBody>
            <a:bodyPr wrap="none" anchor="ctr"/>
            <a:lstStyle/>
            <a:p>
              <a:endParaRPr lang="en-GB"/>
            </a:p>
          </p:txBody>
        </p:sp>
        <p:sp>
          <p:nvSpPr>
            <p:cNvPr id="11278" name="Freeform 26"/>
            <p:cNvSpPr>
              <a:spLocks/>
            </p:cNvSpPr>
            <p:nvPr/>
          </p:nvSpPr>
          <p:spPr bwMode="auto">
            <a:xfrm>
              <a:off x="2496" y="2720"/>
              <a:ext cx="912" cy="800"/>
            </a:xfrm>
            <a:custGeom>
              <a:avLst/>
              <a:gdLst>
                <a:gd name="T0" fmla="*/ 912 w 912"/>
                <a:gd name="T1" fmla="*/ 16 h 800"/>
                <a:gd name="T2" fmla="*/ 528 w 912"/>
                <a:gd name="T3" fmla="*/ 64 h 800"/>
                <a:gd name="T4" fmla="*/ 624 w 912"/>
                <a:gd name="T5" fmla="*/ 400 h 800"/>
                <a:gd name="T6" fmla="*/ 240 w 912"/>
                <a:gd name="T7" fmla="*/ 400 h 800"/>
                <a:gd name="T8" fmla="*/ 144 w 912"/>
                <a:gd name="T9" fmla="*/ 736 h 800"/>
                <a:gd name="T10" fmla="*/ 0 w 912"/>
                <a:gd name="T11" fmla="*/ 784 h 800"/>
                <a:gd name="T12" fmla="*/ 0 60000 65536"/>
                <a:gd name="T13" fmla="*/ 0 60000 65536"/>
                <a:gd name="T14" fmla="*/ 0 60000 65536"/>
                <a:gd name="T15" fmla="*/ 0 60000 65536"/>
                <a:gd name="T16" fmla="*/ 0 60000 65536"/>
                <a:gd name="T17" fmla="*/ 0 60000 65536"/>
                <a:gd name="T18" fmla="*/ 0 w 912"/>
                <a:gd name="T19" fmla="*/ 0 h 800"/>
                <a:gd name="T20" fmla="*/ 912 w 912"/>
                <a:gd name="T21" fmla="*/ 800 h 800"/>
              </a:gdLst>
              <a:ahLst/>
              <a:cxnLst>
                <a:cxn ang="T12">
                  <a:pos x="T0" y="T1"/>
                </a:cxn>
                <a:cxn ang="T13">
                  <a:pos x="T2" y="T3"/>
                </a:cxn>
                <a:cxn ang="T14">
                  <a:pos x="T4" y="T5"/>
                </a:cxn>
                <a:cxn ang="T15">
                  <a:pos x="T6" y="T7"/>
                </a:cxn>
                <a:cxn ang="T16">
                  <a:pos x="T8" y="T9"/>
                </a:cxn>
                <a:cxn ang="T17">
                  <a:pos x="T10" y="T11"/>
                </a:cxn>
              </a:cxnLst>
              <a:rect l="T18" t="T19" r="T20" b="T21"/>
              <a:pathLst>
                <a:path w="912" h="800">
                  <a:moveTo>
                    <a:pt x="912" y="16"/>
                  </a:moveTo>
                  <a:cubicBezTo>
                    <a:pt x="744" y="8"/>
                    <a:pt x="576" y="0"/>
                    <a:pt x="528" y="64"/>
                  </a:cubicBezTo>
                  <a:cubicBezTo>
                    <a:pt x="480" y="128"/>
                    <a:pt x="672" y="344"/>
                    <a:pt x="624" y="400"/>
                  </a:cubicBezTo>
                  <a:cubicBezTo>
                    <a:pt x="576" y="456"/>
                    <a:pt x="320" y="344"/>
                    <a:pt x="240" y="400"/>
                  </a:cubicBezTo>
                  <a:cubicBezTo>
                    <a:pt x="160" y="456"/>
                    <a:pt x="184" y="672"/>
                    <a:pt x="144" y="736"/>
                  </a:cubicBezTo>
                  <a:cubicBezTo>
                    <a:pt x="104" y="800"/>
                    <a:pt x="52" y="792"/>
                    <a:pt x="0" y="784"/>
                  </a:cubicBezTo>
                </a:path>
              </a:pathLst>
            </a:custGeom>
            <a:noFill/>
            <a:ln w="28575">
              <a:solidFill>
                <a:srgbClr val="FFFF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1279" name="Text Box 28"/>
            <p:cNvSpPr txBox="1">
              <a:spLocks noChangeArrowheads="1"/>
            </p:cNvSpPr>
            <p:nvPr/>
          </p:nvSpPr>
          <p:spPr bwMode="auto">
            <a:xfrm>
              <a:off x="1200" y="720"/>
              <a:ext cx="924"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800"/>
                <a:t>Acetylcholine</a:t>
              </a:r>
            </a:p>
            <a:p>
              <a:pPr eaLnBrk="1" hangingPunct="1"/>
              <a:r>
                <a:rPr lang="en-GB" sz="1800"/>
                <a:t>5-HT</a:t>
              </a:r>
            </a:p>
            <a:p>
              <a:pPr eaLnBrk="1" hangingPunct="1"/>
              <a:r>
                <a:rPr lang="en-GB" sz="1800"/>
                <a:t>Thrombin</a:t>
              </a:r>
            </a:p>
            <a:p>
              <a:pPr eaLnBrk="1" hangingPunct="1"/>
              <a:r>
                <a:rPr lang="en-GB" sz="1800"/>
                <a:t>Bradykinin</a:t>
              </a:r>
              <a:endParaRPr lang="en-US" sz="1800"/>
            </a:p>
          </p:txBody>
        </p:sp>
        <p:sp>
          <p:nvSpPr>
            <p:cNvPr id="11280" name="Text Box 29"/>
            <p:cNvSpPr txBox="1">
              <a:spLocks noChangeArrowheads="1"/>
            </p:cNvSpPr>
            <p:nvPr/>
          </p:nvSpPr>
          <p:spPr bwMode="auto">
            <a:xfrm>
              <a:off x="2832" y="960"/>
              <a:ext cx="80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800"/>
                <a:t>Sheer stress</a:t>
              </a:r>
              <a:endParaRPr lang="en-US" sz="1800"/>
            </a:p>
          </p:txBody>
        </p:sp>
        <p:sp>
          <p:nvSpPr>
            <p:cNvPr id="11281" name="Freeform 30"/>
            <p:cNvSpPr>
              <a:spLocks/>
            </p:cNvSpPr>
            <p:nvPr/>
          </p:nvSpPr>
          <p:spPr bwMode="auto">
            <a:xfrm>
              <a:off x="1872" y="984"/>
              <a:ext cx="576" cy="264"/>
            </a:xfrm>
            <a:custGeom>
              <a:avLst/>
              <a:gdLst>
                <a:gd name="T0" fmla="*/ 0 w 576"/>
                <a:gd name="T1" fmla="*/ 120 h 264"/>
                <a:gd name="T2" fmla="*/ 384 w 576"/>
                <a:gd name="T3" fmla="*/ 24 h 264"/>
                <a:gd name="T4" fmla="*/ 576 w 576"/>
                <a:gd name="T5" fmla="*/ 264 h 264"/>
                <a:gd name="T6" fmla="*/ 0 60000 65536"/>
                <a:gd name="T7" fmla="*/ 0 60000 65536"/>
                <a:gd name="T8" fmla="*/ 0 60000 65536"/>
                <a:gd name="T9" fmla="*/ 0 w 576"/>
                <a:gd name="T10" fmla="*/ 0 h 264"/>
                <a:gd name="T11" fmla="*/ 576 w 576"/>
                <a:gd name="T12" fmla="*/ 264 h 264"/>
              </a:gdLst>
              <a:ahLst/>
              <a:cxnLst>
                <a:cxn ang="T6">
                  <a:pos x="T0" y="T1"/>
                </a:cxn>
                <a:cxn ang="T7">
                  <a:pos x="T2" y="T3"/>
                </a:cxn>
                <a:cxn ang="T8">
                  <a:pos x="T4" y="T5"/>
                </a:cxn>
              </a:cxnLst>
              <a:rect l="T9" t="T10" r="T11" b="T12"/>
              <a:pathLst>
                <a:path w="576" h="264">
                  <a:moveTo>
                    <a:pt x="0" y="120"/>
                  </a:moveTo>
                  <a:cubicBezTo>
                    <a:pt x="144" y="60"/>
                    <a:pt x="288" y="0"/>
                    <a:pt x="384" y="24"/>
                  </a:cubicBezTo>
                  <a:cubicBezTo>
                    <a:pt x="480" y="48"/>
                    <a:pt x="528" y="156"/>
                    <a:pt x="576" y="264"/>
                  </a:cubicBez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1282" name="Freeform 31"/>
            <p:cNvSpPr>
              <a:spLocks/>
            </p:cNvSpPr>
            <p:nvPr/>
          </p:nvSpPr>
          <p:spPr bwMode="auto">
            <a:xfrm>
              <a:off x="2496" y="976"/>
              <a:ext cx="288" cy="272"/>
            </a:xfrm>
            <a:custGeom>
              <a:avLst/>
              <a:gdLst>
                <a:gd name="T0" fmla="*/ 288 w 288"/>
                <a:gd name="T1" fmla="*/ 80 h 272"/>
                <a:gd name="T2" fmla="*/ 96 w 288"/>
                <a:gd name="T3" fmla="*/ 32 h 272"/>
                <a:gd name="T4" fmla="*/ 0 w 288"/>
                <a:gd name="T5" fmla="*/ 272 h 272"/>
                <a:gd name="T6" fmla="*/ 0 60000 65536"/>
                <a:gd name="T7" fmla="*/ 0 60000 65536"/>
                <a:gd name="T8" fmla="*/ 0 60000 65536"/>
                <a:gd name="T9" fmla="*/ 0 w 288"/>
                <a:gd name="T10" fmla="*/ 0 h 272"/>
                <a:gd name="T11" fmla="*/ 288 w 288"/>
                <a:gd name="T12" fmla="*/ 272 h 272"/>
              </a:gdLst>
              <a:ahLst/>
              <a:cxnLst>
                <a:cxn ang="T6">
                  <a:pos x="T0" y="T1"/>
                </a:cxn>
                <a:cxn ang="T7">
                  <a:pos x="T2" y="T3"/>
                </a:cxn>
                <a:cxn ang="T8">
                  <a:pos x="T4" y="T5"/>
                </a:cxn>
              </a:cxnLst>
              <a:rect l="T9" t="T10" r="T11" b="T12"/>
              <a:pathLst>
                <a:path w="288" h="272">
                  <a:moveTo>
                    <a:pt x="288" y="80"/>
                  </a:moveTo>
                  <a:cubicBezTo>
                    <a:pt x="216" y="40"/>
                    <a:pt x="144" y="0"/>
                    <a:pt x="96" y="32"/>
                  </a:cubicBezTo>
                  <a:cubicBezTo>
                    <a:pt x="48" y="64"/>
                    <a:pt x="24" y="168"/>
                    <a:pt x="0" y="272"/>
                  </a:cubicBez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1283" name="Text Box 32"/>
            <p:cNvSpPr txBox="1">
              <a:spLocks noChangeArrowheads="1"/>
            </p:cNvSpPr>
            <p:nvPr/>
          </p:nvSpPr>
          <p:spPr bwMode="auto">
            <a:xfrm>
              <a:off x="4128" y="1920"/>
              <a:ext cx="1018" cy="518"/>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GB">
                  <a:solidFill>
                    <a:srgbClr val="FFFF00"/>
                  </a:solidFill>
                </a:rPr>
                <a:t>Endothelial Cell</a:t>
              </a:r>
              <a:endParaRPr lang="en-US">
                <a:solidFill>
                  <a:srgbClr val="FFFF00"/>
                </a:solidFill>
              </a:endParaRPr>
            </a:p>
          </p:txBody>
        </p:sp>
        <p:sp>
          <p:nvSpPr>
            <p:cNvPr id="11284" name="Text Box 33"/>
            <p:cNvSpPr txBox="1">
              <a:spLocks noChangeArrowheads="1"/>
            </p:cNvSpPr>
            <p:nvPr/>
          </p:nvSpPr>
          <p:spPr bwMode="auto">
            <a:xfrm>
              <a:off x="4080" y="3312"/>
              <a:ext cx="1018" cy="748"/>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GB">
                  <a:solidFill>
                    <a:srgbClr val="FFFF00"/>
                  </a:solidFill>
                </a:rPr>
                <a:t>Vascular Smooth Muscle cell</a:t>
              </a:r>
              <a:endParaRPr lang="en-US">
                <a:solidFill>
                  <a:srgbClr val="FFFF00"/>
                </a:solidFill>
              </a:endParaRPr>
            </a:p>
          </p:txBody>
        </p:sp>
      </p:grpSp>
      <p:sp>
        <p:nvSpPr>
          <p:cNvPr id="11267" name="Text Box 34"/>
          <p:cNvSpPr txBox="1">
            <a:spLocks noChangeArrowheads="1"/>
          </p:cNvSpPr>
          <p:nvPr/>
        </p:nvSpPr>
        <p:spPr bwMode="auto">
          <a:xfrm>
            <a:off x="2667000" y="381000"/>
            <a:ext cx="37766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b="1" u="sng">
                <a:solidFill>
                  <a:srgbClr val="000099"/>
                </a:solidFill>
              </a:rPr>
              <a:t>Synthesis and Action of NO</a:t>
            </a:r>
            <a:endParaRPr lang="en-US" b="1" u="sng">
              <a:solidFill>
                <a:srgbClr val="000099"/>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1485</TotalTime>
  <Words>1417</Words>
  <Application>Microsoft Office PowerPoint</Application>
  <PresentationFormat>On-screen Show (4:3)</PresentationFormat>
  <Paragraphs>264</Paragraphs>
  <Slides>34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Times New Roman</vt:lpstr>
      <vt:lpstr>Arial</vt:lpstr>
      <vt:lpstr>Calibri</vt:lpstr>
      <vt:lpstr>Verdana</vt:lpstr>
      <vt:lpstr>Wingdings</vt:lpstr>
      <vt:lpstr>Segoe UI Symbol</vt:lpstr>
      <vt:lpstr>msgothic</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History of NO</vt:lpstr>
      <vt:lpstr>NO Synthases</vt:lpstr>
      <vt:lpstr>eNOS</vt:lpstr>
      <vt:lpstr>NOS I</vt:lpstr>
      <vt:lpstr>NOS III</vt:lpstr>
      <vt:lpstr>PowerPoint Presentation</vt:lpstr>
      <vt:lpstr>NO in blood vessels</vt:lpstr>
      <vt:lpstr>PowerPoint Presentation</vt:lpstr>
      <vt:lpstr>PowerPoint Presentation</vt:lpstr>
      <vt:lpstr>Physiological Stmilus for NO Release</vt:lpstr>
      <vt:lpstr>PowerPoint Presentation</vt:lpstr>
      <vt:lpstr>PowerPoint Presentation</vt:lpstr>
      <vt:lpstr>PowerPoint Presentation</vt:lpstr>
      <vt:lpstr>PowerPoint Presentation</vt:lpstr>
      <vt:lpstr>Flow Patterns in the Aorta</vt:lpstr>
      <vt:lpstr>Gene Expression in response to flow</vt:lpstr>
      <vt:lpstr>Flow in the Aortic Valve</vt:lpstr>
      <vt:lpstr>Pathophysiology of NO</vt:lpstr>
      <vt:lpstr>PowerPoint Presentation</vt:lpstr>
      <vt:lpstr>PowerPoint Presentation</vt:lpstr>
      <vt:lpstr>Mechanisms of Un-coupling of NOS</vt:lpstr>
      <vt:lpstr>PowerPoint Presentation</vt:lpstr>
      <vt:lpstr>Key Points</vt:lpstr>
      <vt:lpstr>PowerPoint Presentation</vt:lpstr>
    </vt:vector>
  </TitlesOfParts>
  <Company>HSC NHLI Imperial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ahchl</dc:creator>
  <cp:lastModifiedBy>Shiel, Nuala</cp:lastModifiedBy>
  <cp:revision>75</cp:revision>
  <dcterms:created xsi:type="dcterms:W3CDTF">2004-10-11T10:03:06Z</dcterms:created>
  <dcterms:modified xsi:type="dcterms:W3CDTF">2012-11-27T13:27:06Z</dcterms:modified>
</cp:coreProperties>
</file>