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536" r:id="rId3"/>
  </p:sldMasterIdLst>
  <p:notesMasterIdLst>
    <p:notesMasterId r:id="rId53"/>
  </p:notesMasterIdLst>
  <p:handoutMasterIdLst>
    <p:handoutMasterId r:id="rId54"/>
  </p:handoutMasterIdLst>
  <p:sldIdLst>
    <p:sldId id="256" r:id="rId4"/>
    <p:sldId id="444" r:id="rId5"/>
    <p:sldId id="443" r:id="rId6"/>
    <p:sldId id="455" r:id="rId7"/>
    <p:sldId id="410" r:id="rId8"/>
    <p:sldId id="367" r:id="rId9"/>
    <p:sldId id="412" r:id="rId10"/>
    <p:sldId id="276" r:id="rId11"/>
    <p:sldId id="277" r:id="rId12"/>
    <p:sldId id="278" r:id="rId13"/>
    <p:sldId id="316" r:id="rId14"/>
    <p:sldId id="317" r:id="rId15"/>
    <p:sldId id="334" r:id="rId16"/>
    <p:sldId id="333" r:id="rId17"/>
    <p:sldId id="439" r:id="rId18"/>
    <p:sldId id="319" r:id="rId19"/>
    <p:sldId id="282" r:id="rId20"/>
    <p:sldId id="318" r:id="rId21"/>
    <p:sldId id="274" r:id="rId22"/>
    <p:sldId id="300" r:id="rId23"/>
    <p:sldId id="314" r:id="rId24"/>
    <p:sldId id="305" r:id="rId25"/>
    <p:sldId id="321" r:id="rId26"/>
    <p:sldId id="331" r:id="rId27"/>
    <p:sldId id="322" r:id="rId28"/>
    <p:sldId id="325" r:id="rId29"/>
    <p:sldId id="453" r:id="rId30"/>
    <p:sldId id="323" r:id="rId31"/>
    <p:sldId id="468" r:id="rId32"/>
    <p:sldId id="469" r:id="rId33"/>
    <p:sldId id="470" r:id="rId34"/>
    <p:sldId id="471" r:id="rId35"/>
    <p:sldId id="472" r:id="rId36"/>
    <p:sldId id="473" r:id="rId37"/>
    <p:sldId id="474" r:id="rId38"/>
    <p:sldId id="475" r:id="rId39"/>
    <p:sldId id="476" r:id="rId40"/>
    <p:sldId id="477" r:id="rId41"/>
    <p:sldId id="478" r:id="rId42"/>
    <p:sldId id="479" r:id="rId43"/>
    <p:sldId id="480" r:id="rId44"/>
    <p:sldId id="481" r:id="rId45"/>
    <p:sldId id="482" r:id="rId46"/>
    <p:sldId id="483" r:id="rId47"/>
    <p:sldId id="484" r:id="rId48"/>
    <p:sldId id="485" r:id="rId49"/>
    <p:sldId id="486" r:id="rId50"/>
    <p:sldId id="449" r:id="rId51"/>
    <p:sldId id="464" r:id="rId52"/>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FFFF99"/>
    <a:srgbClr val="66FFFF"/>
    <a:srgbClr val="5EFA26"/>
    <a:srgbClr val="FF99FF"/>
    <a:srgbClr val="FFFF66"/>
    <a:srgbClr val="FEA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94660"/>
  </p:normalViewPr>
  <p:slideViewPr>
    <p:cSldViewPr>
      <p:cViewPr>
        <p:scale>
          <a:sx n="50" d="100"/>
          <a:sy n="50" d="100"/>
        </p:scale>
        <p:origin x="-798"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B836CF3-A0F1-4796-A341-B9595550DAF4}" type="datetimeFigureOut">
              <a:rPr lang="en-GB" smtClean="0"/>
              <a:t>21/11/2012</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83DA0BB0-5300-48F5-8ECC-2D856A07CB44}" type="slidenum">
              <a:rPr lang="en-GB" smtClean="0"/>
              <a:t>‹#›</a:t>
            </a:fld>
            <a:endParaRPr lang="en-GB"/>
          </a:p>
        </p:txBody>
      </p:sp>
    </p:spTree>
    <p:extLst>
      <p:ext uri="{BB962C8B-B14F-4D97-AF65-F5344CB8AC3E}">
        <p14:creationId xmlns:p14="http://schemas.microsoft.com/office/powerpoint/2010/main" val="187989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8B2C79-DA0A-4475-96A0-ABF86336ACDF}" type="datetimeFigureOut">
              <a:rPr lang="en-US"/>
              <a:pPr>
                <a:defRPr/>
              </a:pPr>
              <a:t>11/21/2012</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A2BA29-C0DD-45E6-BAEE-8A97D475B22A}" type="slidenum">
              <a:rPr lang="en-GB"/>
              <a:pPr>
                <a:defRPr/>
              </a:pPr>
              <a:t>‹#›</a:t>
            </a:fld>
            <a:endParaRPr lang="en-GB"/>
          </a:p>
        </p:txBody>
      </p:sp>
    </p:spTree>
    <p:extLst>
      <p:ext uri="{BB962C8B-B14F-4D97-AF65-F5344CB8AC3E}">
        <p14:creationId xmlns:p14="http://schemas.microsoft.com/office/powerpoint/2010/main" val="3945915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A2B662F-5A92-490A-8A61-2440811AE5F8}"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5933658-FAD9-4405-BABB-D57D3F9355D8}" type="slidenum">
              <a:rPr lang="en-GB" smtClean="0"/>
              <a:pPr>
                <a:defRPr/>
              </a:pPr>
              <a:t>17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9622044-4ECD-4F77-BB20-1AF830423D8D}" type="slidenum">
              <a:rPr lang="en-GB" smtClean="0"/>
              <a:pPr>
                <a:defRPr/>
              </a:pPr>
              <a:t>18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773606A-CA34-4062-96BA-CFCAFC26BBAD}" type="slidenum">
              <a:rPr lang="en-GB" smtClean="0"/>
              <a:pPr>
                <a:defRPr/>
              </a:pPr>
              <a:t>19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D8C6038-F078-45A6-8E61-8A9955D4FBC0}" type="slidenum">
              <a:rPr lang="en-GB" smtClean="0"/>
              <a:pPr>
                <a:defRPr/>
              </a:pPr>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6F339AF-75CE-4360-8F4D-9147B3654060}" type="slidenum">
              <a:rPr lang="en-GB" smtClean="0"/>
              <a:pPr>
                <a:defRPr/>
              </a:pPr>
              <a:t>21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BDAAAD0-46BF-4146-AB86-98B837A7223B}" type="slidenum">
              <a:rPr lang="en-GB" smtClean="0"/>
              <a:pPr>
                <a:defRPr/>
              </a:pPr>
              <a:t>22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bwMode="auto">
          <a:xfrm>
            <a:off x="1063625" y="992188"/>
            <a:ext cx="4540250" cy="3405187"/>
          </a:xfrm>
          <a:solidFill>
            <a:srgbClr val="FFFFFF"/>
          </a:solidFill>
          <a:ln>
            <a:solidFill>
              <a:srgbClr val="000000"/>
            </a:solidFill>
            <a:miter lim="800000"/>
            <a:headEnd/>
            <a:tailEnd/>
          </a:ln>
        </p:spPr>
      </p:sp>
      <p:sp>
        <p:nvSpPr>
          <p:cNvPr id="93187" name="Rectangle 2"/>
          <p:cNvSpPr>
            <a:spLocks noGrp="1" noChangeArrowheads="1"/>
          </p:cNvSpPr>
          <p:nvPr>
            <p:ph type="body" idx="1"/>
          </p:nvPr>
        </p:nvSpPr>
        <p:spPr bwMode="auto">
          <a:xfrm>
            <a:off x="1017346" y="4726249"/>
            <a:ext cx="4639029" cy="3778241"/>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22C0B1F-3C6F-4E2A-AD4F-2297D1AFAAC6}" type="slidenum">
              <a:rPr lang="en-GB" smtClean="0"/>
              <a:pPr>
                <a:defRPr/>
              </a:pPr>
              <a:t>24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5EB8387-A127-4A66-BCF0-FEFC760C3489}" type="slidenum">
              <a:rPr lang="en-GB" smtClean="0"/>
              <a:pPr>
                <a:defRPr/>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31DC156-EEC8-470E-9428-C560BED4A659}" type="slidenum">
              <a:rPr lang="en-GB" smtClean="0"/>
              <a:pPr>
                <a:defRPr/>
              </a:pPr>
              <a:t>26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B22CD0E-6E05-4281-B736-19A05F19D8C2}" type="slidenum">
              <a:rPr lang="en-GB" smtClean="0"/>
              <a:pPr>
                <a:defRPr/>
              </a:pPr>
              <a:t>8</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1BF233F-9161-448D-9C87-70347C9A1009}" type="slidenum">
              <a:rPr lang="en-GB" smtClean="0"/>
              <a:pPr>
                <a:defRPr/>
              </a:pPr>
              <a:t>28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EABBB6-0227-4846-92CF-581D83D5134D}" type="slidenum">
              <a:rPr lang="en-US" smtClean="0"/>
              <a:pPr>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A45A250-902F-44CF-8AF5-87A7C3A24BAA}" type="slidenum">
              <a:rPr lang="en-US" smtClean="0"/>
              <a:pPr>
                <a:defRPr/>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6FD4448-2013-46ED-B85E-ADC709A12C16}" type="slidenum">
              <a:rPr lang="en-US" smtClean="0"/>
              <a:pPr>
                <a:defRPr/>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ED0221-E0DC-4A5E-9968-4359EC80CE26}"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6254C7C-536E-492E-BDA0-F86EC323E591}"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B61531-A1F1-4716-9D1A-2B6D36F5D24D}"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CE00DE-06E7-4C2C-A881-617372FE8D13}" type="slidenum">
              <a:rPr lang="en-US" smtClean="0"/>
              <a:pPr>
                <a:defRPr/>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FA06112-0F48-4999-A7FD-A60D6D9D32F7}" type="slidenum">
              <a:rPr lang="en-GB" smtClean="0"/>
              <a:pPr>
                <a:defRPr/>
              </a:pPr>
              <a:t>48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E32659B-CEDE-4FAE-9DFC-312E9A03C726}" type="slidenum">
              <a:rPr lang="en-GB" smtClean="0"/>
              <a:pPr>
                <a:defRPr/>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4F7D916-2C48-4354-B9D9-46F73B0874F2}" type="slidenum">
              <a:rPr lang="en-GB" smtClean="0"/>
              <a:pPr>
                <a:defRPr/>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FB721A3-0D8C-4C03-935A-893DC2600743}" type="slidenum">
              <a:rPr lang="en-GB" smtClean="0"/>
              <a:pPr>
                <a:defRPr/>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6CFBC23-EB9F-43A4-A4E4-49271D566002}" type="slidenum">
              <a:rPr lang="en-GB" smtClean="0"/>
              <a:pPr>
                <a:defRPr/>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183F83E-F1B7-4ED3-8C1B-8DCBAF82583B}" type="slidenum">
              <a:rPr lang="en-GB" smtClean="0"/>
              <a:pPr>
                <a:defRPr/>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5A460C4-E97C-4DCD-8A29-0B2A86FB3678}" type="slidenum">
              <a:rPr lang="en-GB" smtClean="0"/>
              <a:pPr>
                <a:defRPr/>
              </a:pPr>
              <a:t>14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402565F-0EB6-4AE7-9897-D42445E89953}" type="slidenum">
              <a:rPr lang="en-GB" smtClean="0"/>
              <a:pPr>
                <a:defRPr/>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289C7D9-325D-4794-822D-0F9155546290}" type="datetimeFigureOut">
              <a:rPr lang="en-US"/>
              <a:pPr>
                <a:defRPr/>
              </a:pPr>
              <a:t>11/21/2012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697643-449F-4700-A80A-482A7F4E7F8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0E87CC7-322B-4D2C-B478-5D77D011540A}" type="datetimeFigureOut">
              <a:rPr lang="en-US"/>
              <a:pPr>
                <a:defRPr/>
              </a:pPr>
              <a:t>11/21/2012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97D409-A907-4BCE-996A-5169C54282E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AFF238-6D6C-4100-954D-6F9B80CA93F9}" type="datetimeFigureOut">
              <a:rPr lang="en-US"/>
              <a:pPr>
                <a:defRPr/>
              </a:pPr>
              <a:t>11/21/2012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AC787F-4B0D-4305-B516-82D268C717C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2130743"/>
            <a:ext cx="7771960" cy="146970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40" y="3886200"/>
            <a:ext cx="6399920" cy="1752600"/>
          </a:xfrm>
        </p:spPr>
        <p:txBody>
          <a:bodyPr/>
          <a:lstStyle>
            <a:lvl1pPr marL="0" indent="0" algn="ctr">
              <a:buNone/>
              <a:defRPr/>
            </a:lvl1pPr>
            <a:lvl2pPr marL="342946" indent="0" algn="ctr">
              <a:buNone/>
              <a:defRPr/>
            </a:lvl2pPr>
            <a:lvl3pPr marL="685891" indent="0" algn="ctr">
              <a:buNone/>
              <a:defRPr/>
            </a:lvl3pPr>
            <a:lvl4pPr marL="1028837" indent="0" algn="ctr">
              <a:buNone/>
              <a:defRPr/>
            </a:lvl4pPr>
            <a:lvl5pPr marL="1371783" indent="0" algn="ctr">
              <a:buNone/>
              <a:defRPr/>
            </a:lvl5pPr>
            <a:lvl6pPr marL="1714729" indent="0" algn="ctr">
              <a:buNone/>
              <a:defRPr/>
            </a:lvl6pPr>
            <a:lvl7pPr marL="2057674" indent="0" algn="ctr">
              <a:buNone/>
              <a:defRPr/>
            </a:lvl7pPr>
            <a:lvl8pPr marL="2400620" indent="0" algn="ctr">
              <a:buNone/>
              <a:defRPr/>
            </a:lvl8pPr>
            <a:lvl9pPr marL="274356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DC3B5E5-4868-414A-A918-A2AD39ABD3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9A90454-FCD8-48F2-AE45-11ED3021796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7218"/>
            <a:ext cx="777196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7030"/>
            <a:ext cx="7771960" cy="1500188"/>
          </a:xfrm>
        </p:spPr>
        <p:txBody>
          <a:bodyPr anchor="b"/>
          <a:lstStyle>
            <a:lvl1pPr marL="0" indent="0">
              <a:buNone/>
              <a:defRPr sz="1500"/>
            </a:lvl1pPr>
            <a:lvl2pPr marL="342946" indent="0">
              <a:buNone/>
              <a:defRPr sz="1400"/>
            </a:lvl2pPr>
            <a:lvl3pPr marL="685891" indent="0">
              <a:buNone/>
              <a:defRPr sz="1200"/>
            </a:lvl3pPr>
            <a:lvl4pPr marL="1028837" indent="0">
              <a:buNone/>
              <a:defRPr sz="1100"/>
            </a:lvl4pPr>
            <a:lvl5pPr marL="1371783" indent="0">
              <a:buNone/>
              <a:defRPr sz="1100"/>
            </a:lvl5pPr>
            <a:lvl6pPr marL="1714729" indent="0">
              <a:buNone/>
              <a:defRPr sz="1100"/>
            </a:lvl6pPr>
            <a:lvl7pPr marL="2057674" indent="0">
              <a:buNone/>
              <a:defRPr sz="1100"/>
            </a:lvl7pPr>
            <a:lvl8pPr marL="2400620" indent="0">
              <a:buNone/>
              <a:defRPr sz="1100"/>
            </a:lvl8pPr>
            <a:lvl9pPr marL="2743566"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35118D-D692-420E-AB62-82CD50CB8AF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47" y="1600200"/>
            <a:ext cx="4044293" cy="452628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1" y="1600200"/>
            <a:ext cx="4044292" cy="452628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656176A-C9A6-4455-964D-EB110C67921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7" y="1535430"/>
            <a:ext cx="4039895" cy="639128"/>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347" y="2174558"/>
            <a:ext cx="4039895" cy="3951922"/>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4" y="1535430"/>
            <a:ext cx="4041360" cy="639128"/>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294" y="2174558"/>
            <a:ext cx="4041360" cy="3951922"/>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88E3EDE-0408-4345-93C5-581A82BEDF9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FD6CAD-9CEF-4DFB-BDC6-AD5E2F79B8C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FBE3A5-931D-48DF-A355-48240481028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3368"/>
            <a:ext cx="300793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219" y="273368"/>
            <a:ext cx="5111434" cy="585311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7" y="1435418"/>
            <a:ext cx="3007933" cy="4691062"/>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088619-1909-40A1-A7BD-046D4E995C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9B20D0-BA28-4B46-81F3-E7FC5E2DA1C8}" type="datetimeFigureOut">
              <a:rPr lang="en-US"/>
              <a:pPr>
                <a:defRPr/>
              </a:pPr>
              <a:t>11/21/2012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43F383-E83D-4875-B3BB-950D01F9150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1" y="4800600"/>
            <a:ext cx="5485227"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741" y="612458"/>
            <a:ext cx="5485227" cy="4114800"/>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endParaRPr lang="en-US" noProof="0" smtClean="0"/>
          </a:p>
        </p:txBody>
      </p:sp>
      <p:sp>
        <p:nvSpPr>
          <p:cNvPr id="4" name="Text Placeholder 3"/>
          <p:cNvSpPr>
            <a:spLocks noGrp="1"/>
          </p:cNvSpPr>
          <p:nvPr>
            <p:ph type="body" sz="half" idx="2"/>
          </p:nvPr>
        </p:nvSpPr>
        <p:spPr>
          <a:xfrm>
            <a:off x="1792741" y="5367338"/>
            <a:ext cx="5485227" cy="804862"/>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11614E-2DD9-4D6C-B0B2-DD789221C76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10A64A-DBA8-42AC-89EB-743A2FA510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60" y="274320"/>
            <a:ext cx="2056593"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47" y="274320"/>
            <a:ext cx="6031991"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75D84AE-1004-468F-B891-D8BA3773EE3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28EAED39-28F6-440A-B3F4-151D708EA102}"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0967549F-FB7E-4138-8BEF-C7AAD7E4FC9D}"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9F4222E2-9C2F-49DA-98B4-DDCE1F8339D4}"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1392D9A1-B2DD-4F66-8EC4-F766A1750F8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Arial" charset="0"/>
                <a:cs typeface="Arial" charset="0"/>
              </a:defRPr>
            </a:lvl1pPr>
          </a:lstStyle>
          <a:p>
            <a:pPr>
              <a:defRPr/>
            </a:pPr>
            <a:fld id="{32591E04-410A-46B9-A32D-4A14334364F6}"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Arial" charset="0"/>
                <a:cs typeface="Arial" charset="0"/>
              </a:defRPr>
            </a:lvl1pPr>
          </a:lstStyle>
          <a:p>
            <a:pPr>
              <a:defRPr/>
            </a:pPr>
            <a:fld id="{241266C7-9208-4AE2-A614-124AF6EDAC92}"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Arial" charset="0"/>
                <a:cs typeface="Arial" charset="0"/>
              </a:defRPr>
            </a:lvl1pPr>
          </a:lstStyle>
          <a:p>
            <a:pPr>
              <a:defRPr/>
            </a:pPr>
            <a:fld id="{3E503414-C782-4AF4-8C99-114E4DE27C6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8BD497-BECE-4C5C-8EFD-FA1A19BE5F87}" type="datetimeFigureOut">
              <a:rPr lang="en-US"/>
              <a:pPr>
                <a:defRPr/>
              </a:pPr>
              <a:t>11/21/2012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CF3DEE3-30D3-498A-A62D-2513C31E063B}"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690451F3-C5EE-4BE4-AA12-01A85B06C508}"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597CC3FB-18F6-46FE-9AA7-324A23DB6476}"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54A5D48C-F174-47A6-B468-C6ACEF152D65}"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13A1E5D0-5186-48FE-8E4F-21E63648004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0275CE-6374-4CEC-B1E0-552F494E3E99}" type="datetimeFigureOut">
              <a:rPr lang="en-US"/>
              <a:pPr>
                <a:defRPr/>
              </a:pPr>
              <a:t>11/21/2012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F6D901-8F29-496E-B87D-4069BE37FC4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8B422FD-A96E-48B5-B6A1-F03F1FF558B2}" type="datetimeFigureOut">
              <a:rPr lang="en-US"/>
              <a:pPr>
                <a:defRPr/>
              </a:pPr>
              <a:t>11/21/2012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0EE40EF-18C8-42D5-BF7D-D82500DBB56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EF649B4-102A-4368-8053-0D9B5F2C5878}" type="datetimeFigureOut">
              <a:rPr lang="en-US"/>
              <a:pPr>
                <a:defRPr/>
              </a:pPr>
              <a:t>11/21/2012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F45A19E-D394-449D-A28C-3B9B36BB7FB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C199A-3C3C-486E-B718-8D181179AC28}" type="datetimeFigureOut">
              <a:rPr lang="en-US"/>
              <a:pPr>
                <a:defRPr/>
              </a:pPr>
              <a:t>11/21/2012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B5C9EFF-E013-4222-9540-3F6D06608A7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585E44-348C-48D9-A612-AF0C1AF0C590}" type="datetimeFigureOut">
              <a:rPr lang="en-US"/>
              <a:pPr>
                <a:defRPr/>
              </a:pPr>
              <a:t>11/21/2012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6B8D30-1E89-4AEB-AE45-15E77B55C98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B335E8-201B-409A-A90D-531717E50F76}" type="datetimeFigureOut">
              <a:rPr lang="en-US"/>
              <a:pPr>
                <a:defRPr/>
              </a:pPr>
              <a:t>11/21/2012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7EFCDC9-2466-4B08-9660-C7C479BF9E9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08004D0-B413-44F4-A6B5-66AF9E758870}" type="datetimeFigureOut">
              <a:rPr lang="en-US"/>
              <a:pPr>
                <a:defRPr/>
              </a:pPr>
              <a:t>11/21/2012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B6859C-8A29-4D59-BEF7-7DB5C7CCB52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F8AC7ADB-41F5-4130-81C9-E5FA558E72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342946" algn="ctr" defTabSz="914522" rtl="0" fontAlgn="base">
        <a:spcBef>
          <a:spcPct val="0"/>
        </a:spcBef>
        <a:spcAft>
          <a:spcPct val="0"/>
        </a:spcAft>
        <a:defRPr sz="4400">
          <a:solidFill>
            <a:schemeClr val="tx2"/>
          </a:solidFill>
          <a:latin typeface="Arial" charset="0"/>
        </a:defRPr>
      </a:lvl6pPr>
      <a:lvl7pPr marL="685891" algn="ctr" defTabSz="914522" rtl="0" fontAlgn="base">
        <a:spcBef>
          <a:spcPct val="0"/>
        </a:spcBef>
        <a:spcAft>
          <a:spcPct val="0"/>
        </a:spcAft>
        <a:defRPr sz="4400">
          <a:solidFill>
            <a:schemeClr val="tx2"/>
          </a:solidFill>
          <a:latin typeface="Arial" charset="0"/>
        </a:defRPr>
      </a:lvl7pPr>
      <a:lvl8pPr marL="1028837" algn="ctr" defTabSz="914522" rtl="0" fontAlgn="base">
        <a:spcBef>
          <a:spcPct val="0"/>
        </a:spcBef>
        <a:spcAft>
          <a:spcPct val="0"/>
        </a:spcAft>
        <a:defRPr sz="4400">
          <a:solidFill>
            <a:schemeClr val="tx2"/>
          </a:solidFill>
          <a:latin typeface="Arial" charset="0"/>
        </a:defRPr>
      </a:lvl8pPr>
      <a:lvl9pPr marL="1371783" algn="ctr" defTabSz="914522"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400620" indent="-228630" algn="l" defTabSz="914522" rtl="0" fontAlgn="base">
        <a:spcBef>
          <a:spcPct val="20000"/>
        </a:spcBef>
        <a:spcAft>
          <a:spcPct val="0"/>
        </a:spcAft>
        <a:buChar char="»"/>
        <a:defRPr sz="2000">
          <a:solidFill>
            <a:schemeClr val="tx1"/>
          </a:solidFill>
          <a:latin typeface="+mn-lt"/>
        </a:defRPr>
      </a:lvl6pPr>
      <a:lvl7pPr marL="2743566" indent="-228630" algn="l" defTabSz="914522" rtl="0" fontAlgn="base">
        <a:spcBef>
          <a:spcPct val="20000"/>
        </a:spcBef>
        <a:spcAft>
          <a:spcPct val="0"/>
        </a:spcAft>
        <a:buChar char="»"/>
        <a:defRPr sz="2000">
          <a:solidFill>
            <a:schemeClr val="tx1"/>
          </a:solidFill>
          <a:latin typeface="+mn-lt"/>
        </a:defRPr>
      </a:lvl7pPr>
      <a:lvl8pPr marL="3086511" indent="-228630" algn="l" defTabSz="914522" rtl="0" fontAlgn="base">
        <a:spcBef>
          <a:spcPct val="20000"/>
        </a:spcBef>
        <a:spcAft>
          <a:spcPct val="0"/>
        </a:spcAft>
        <a:buChar char="»"/>
        <a:defRPr sz="2000">
          <a:solidFill>
            <a:schemeClr val="tx1"/>
          </a:solidFill>
          <a:latin typeface="+mn-lt"/>
        </a:defRPr>
      </a:lvl8pPr>
      <a:lvl9pPr marL="3429457" indent="-228630" algn="l" defTabSz="914522" rtl="0" fontAlgn="base">
        <a:spcBef>
          <a:spcPct val="20000"/>
        </a:spcBef>
        <a:spcAft>
          <a:spcPct val="0"/>
        </a:spcAft>
        <a:buChar char="»"/>
        <a:defRPr sz="2000">
          <a:solidFill>
            <a:schemeClr val="tx1"/>
          </a:solidFill>
          <a:latin typeface="+mn-lt"/>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ECD7579D-1DF1-4F32-B1D1-29E1EE2D408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21044680"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11560" y="620688"/>
            <a:ext cx="7848872" cy="2187674"/>
          </a:xfrm>
        </p:spPr>
        <p:txBody>
          <a:bodyPr/>
          <a:lstStyle/>
          <a:p>
            <a:pPr eaLnBrk="1" hangingPunct="1"/>
            <a:r>
              <a:rPr lang="en-GB" sz="4800" dirty="0" smtClean="0">
                <a:solidFill>
                  <a:srgbClr val="FF0000"/>
                </a:solidFill>
                <a:latin typeface="Arial" pitchFamily="34" charset="0"/>
                <a:cs typeface="Arial" pitchFamily="34" charset="0"/>
              </a:rPr>
              <a:t>Regulation of vascular </a:t>
            </a:r>
            <a:r>
              <a:rPr lang="en-GB" sz="4800" dirty="0" smtClean="0">
                <a:solidFill>
                  <a:srgbClr val="FF0000"/>
                </a:solidFill>
                <a:latin typeface="Arial" pitchFamily="34" charset="0"/>
                <a:cs typeface="Arial" pitchFamily="34" charset="0"/>
              </a:rPr>
              <a:t>function</a:t>
            </a:r>
            <a:r>
              <a:rPr lang="en-GB" sz="4800" dirty="0">
                <a:solidFill>
                  <a:srgbClr val="FF0000"/>
                </a:solidFill>
                <a:latin typeface="Arial" pitchFamily="34" charset="0"/>
                <a:cs typeface="Arial" pitchFamily="34" charset="0"/>
              </a:rPr>
              <a:t> </a:t>
            </a:r>
            <a:r>
              <a:rPr lang="en-GB" sz="4800" dirty="0" smtClean="0">
                <a:solidFill>
                  <a:srgbClr val="FF0000"/>
                </a:solidFill>
                <a:latin typeface="Arial" pitchFamily="34" charset="0"/>
                <a:cs typeface="Arial" pitchFamily="34" charset="0"/>
              </a:rPr>
              <a:t>by </a:t>
            </a:r>
            <a:r>
              <a:rPr lang="en-GB" sz="4800" dirty="0">
                <a:solidFill>
                  <a:srgbClr val="FF0000"/>
                </a:solidFill>
                <a:latin typeface="Arial" pitchFamily="34" charset="0"/>
                <a:cs typeface="Arial" pitchFamily="34" charset="0"/>
              </a:rPr>
              <a:t>Rho </a:t>
            </a:r>
            <a:r>
              <a:rPr lang="en-GB" sz="4800" dirty="0" err="1" smtClean="0">
                <a:solidFill>
                  <a:srgbClr val="FF0000"/>
                </a:solidFill>
                <a:latin typeface="Arial" pitchFamily="34" charset="0"/>
                <a:cs typeface="Arial" pitchFamily="34" charset="0"/>
              </a:rPr>
              <a:t>GTPases</a:t>
            </a:r>
            <a:r>
              <a:rPr lang="en-GB" sz="4800" dirty="0" smtClean="0">
                <a:solidFill>
                  <a:srgbClr val="FF0000"/>
                </a:solidFill>
                <a:latin typeface="Arial" pitchFamily="34" charset="0"/>
                <a:cs typeface="Arial" pitchFamily="34" charset="0"/>
              </a:rPr>
              <a:t> </a:t>
            </a:r>
            <a:endParaRPr lang="en-GB" sz="4800" dirty="0" smtClean="0">
              <a:latin typeface="Arial" pitchFamily="34" charset="0"/>
              <a:cs typeface="Arial" pitchFamily="34" charset="0"/>
            </a:endParaRPr>
          </a:p>
        </p:txBody>
      </p:sp>
      <p:sp>
        <p:nvSpPr>
          <p:cNvPr id="67587" name="Rectangle 3"/>
          <p:cNvSpPr>
            <a:spLocks noChangeArrowheads="1"/>
          </p:cNvSpPr>
          <p:nvPr/>
        </p:nvSpPr>
        <p:spPr bwMode="auto">
          <a:xfrm>
            <a:off x="1331640" y="3249315"/>
            <a:ext cx="6264696" cy="153888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endParaRPr lang="en-GB" sz="1200" dirty="0">
              <a:solidFill>
                <a:srgbClr val="1F497D"/>
              </a:solidFill>
              <a:latin typeface="Calibri" pitchFamily="34" charset="0"/>
              <a:ea typeface="Calibri" pitchFamily="34" charset="0"/>
            </a:endParaRPr>
          </a:p>
          <a:p>
            <a:pPr algn="ctr" eaLnBrk="0" hangingPunct="0">
              <a:defRPr/>
            </a:pPr>
            <a:r>
              <a:rPr lang="en-GB" sz="2800" dirty="0">
                <a:ea typeface="Calibri" pitchFamily="34" charset="0"/>
              </a:rPr>
              <a:t>Beata Wojciak-Stothard</a:t>
            </a:r>
          </a:p>
          <a:p>
            <a:pPr algn="ctr" eaLnBrk="0" hangingPunct="0">
              <a:defRPr/>
            </a:pPr>
            <a:endParaRPr lang="en-GB" dirty="0">
              <a:ea typeface="Calibri" pitchFamily="34" charset="0"/>
            </a:endParaRPr>
          </a:p>
          <a:p>
            <a:pPr algn="ctr" eaLnBrk="0" hangingPunct="0">
              <a:defRPr/>
            </a:pPr>
            <a:r>
              <a:rPr lang="en-GB" dirty="0" smtClean="0">
                <a:ea typeface="Calibri" pitchFamily="34" charset="0"/>
              </a:rPr>
              <a:t>Department </a:t>
            </a:r>
            <a:r>
              <a:rPr lang="en-GB" dirty="0">
                <a:ea typeface="Calibri" pitchFamily="34" charset="0"/>
              </a:rPr>
              <a:t>of Experimental Medicine and Toxicology</a:t>
            </a:r>
            <a:endParaRPr lang="en-GB" dirty="0"/>
          </a:p>
          <a:p>
            <a:pPr algn="ctr" eaLnBrk="0" hangingPunct="0">
              <a:defRPr/>
            </a:pPr>
            <a:r>
              <a:rPr lang="en-GB" dirty="0">
                <a:ea typeface="Calibri" pitchFamily="34" charset="0"/>
              </a:rPr>
              <a:t>Imperial College London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8"/>
          <p:cNvGrpSpPr>
            <a:grpSpLocks/>
          </p:cNvGrpSpPr>
          <p:nvPr/>
        </p:nvGrpSpPr>
        <p:grpSpPr bwMode="auto">
          <a:xfrm>
            <a:off x="895350" y="214313"/>
            <a:ext cx="8248650" cy="4760912"/>
            <a:chOff x="539750" y="1335093"/>
            <a:chExt cx="8248650" cy="4760907"/>
          </a:xfrm>
        </p:grpSpPr>
        <p:sp>
          <p:nvSpPr>
            <p:cNvPr id="35847" name="Line 2"/>
            <p:cNvSpPr>
              <a:spLocks noChangeShapeType="1"/>
            </p:cNvSpPr>
            <p:nvPr/>
          </p:nvSpPr>
          <p:spPr bwMode="auto">
            <a:xfrm>
              <a:off x="539750" y="2306638"/>
              <a:ext cx="6911975" cy="0"/>
            </a:xfrm>
            <a:prstGeom prst="line">
              <a:avLst/>
            </a:prstGeom>
            <a:noFill/>
            <a:ln w="114300">
              <a:solidFill>
                <a:srgbClr val="C0C0C0"/>
              </a:solidFill>
              <a:round/>
              <a:headEnd/>
              <a:tailEnd/>
            </a:ln>
          </p:spPr>
          <p:txBody>
            <a:bodyPr/>
            <a:lstStyle/>
            <a:p>
              <a:endParaRPr lang="en-GB"/>
            </a:p>
          </p:txBody>
        </p:sp>
        <p:sp>
          <p:nvSpPr>
            <p:cNvPr id="35848" name="AutoShape 3"/>
            <p:cNvSpPr>
              <a:spLocks noChangeArrowheads="1"/>
            </p:cNvSpPr>
            <p:nvPr/>
          </p:nvSpPr>
          <p:spPr bwMode="auto">
            <a:xfrm rot="5389116" flipV="1">
              <a:off x="4360069" y="2056606"/>
              <a:ext cx="636588" cy="358775"/>
            </a:xfrm>
            <a:prstGeom prst="chevron">
              <a:avLst>
                <a:gd name="adj" fmla="val 44358"/>
              </a:avLst>
            </a:prstGeom>
            <a:solidFill>
              <a:srgbClr val="ABEAF3"/>
            </a:solidFill>
            <a:ln w="9525">
              <a:solidFill>
                <a:schemeClr val="tx1"/>
              </a:solidFill>
              <a:miter lim="800000"/>
              <a:headEnd/>
              <a:tailEnd/>
            </a:ln>
          </p:spPr>
          <p:txBody>
            <a:bodyPr wrap="none" anchor="ctr"/>
            <a:lstStyle/>
            <a:p>
              <a:endParaRPr lang="en-US">
                <a:latin typeface="Calibri" pitchFamily="34" charset="0"/>
              </a:endParaRPr>
            </a:p>
          </p:txBody>
        </p:sp>
        <p:sp>
          <p:nvSpPr>
            <p:cNvPr id="35849" name="AutoShape 4"/>
            <p:cNvSpPr>
              <a:spLocks noChangeArrowheads="1"/>
            </p:cNvSpPr>
            <p:nvPr/>
          </p:nvSpPr>
          <p:spPr bwMode="auto">
            <a:xfrm>
              <a:off x="4500563" y="1585913"/>
              <a:ext cx="346075" cy="381000"/>
            </a:xfrm>
            <a:prstGeom prst="diamond">
              <a:avLst/>
            </a:prstGeom>
            <a:solidFill>
              <a:srgbClr val="CC0066"/>
            </a:solidFill>
            <a:ln w="9525">
              <a:solidFill>
                <a:schemeClr val="tx1"/>
              </a:solidFill>
              <a:miter lim="800000"/>
              <a:headEnd/>
              <a:tailEnd/>
            </a:ln>
          </p:spPr>
          <p:txBody>
            <a:bodyPr wrap="none" anchor="ctr"/>
            <a:lstStyle/>
            <a:p>
              <a:endParaRPr lang="en-US">
                <a:latin typeface="Calibri" pitchFamily="34" charset="0"/>
              </a:endParaRPr>
            </a:p>
          </p:txBody>
        </p:sp>
        <p:sp>
          <p:nvSpPr>
            <p:cNvPr id="35850" name="Oval 5"/>
            <p:cNvSpPr>
              <a:spLocks noChangeArrowheads="1"/>
            </p:cNvSpPr>
            <p:nvPr/>
          </p:nvSpPr>
          <p:spPr bwMode="auto">
            <a:xfrm>
              <a:off x="2190750" y="3294063"/>
              <a:ext cx="838200" cy="685800"/>
            </a:xfrm>
            <a:prstGeom prst="ellipse">
              <a:avLst/>
            </a:prstGeom>
            <a:solidFill>
              <a:srgbClr val="FFFF00"/>
            </a:solidFill>
            <a:ln w="9525">
              <a:solidFill>
                <a:schemeClr val="tx1"/>
              </a:solidFill>
              <a:round/>
              <a:headEnd/>
              <a:tailEnd/>
            </a:ln>
          </p:spPr>
          <p:txBody>
            <a:bodyPr wrap="none" anchor="ctr"/>
            <a:lstStyle/>
            <a:p>
              <a:pPr algn="ctr" eaLnBrk="0" hangingPunct="0"/>
              <a:r>
                <a:rPr lang="en-GB" sz="1600" b="1">
                  <a:latin typeface="Times New Roman" pitchFamily="18" charset="0"/>
                </a:rPr>
                <a:t>Rho</a:t>
              </a:r>
              <a:endParaRPr lang="en-US" sz="1600" b="1">
                <a:latin typeface="Times New Roman" pitchFamily="18" charset="0"/>
              </a:endParaRPr>
            </a:p>
          </p:txBody>
        </p:sp>
        <p:sp>
          <p:nvSpPr>
            <p:cNvPr id="35851" name="Oval 6"/>
            <p:cNvSpPr>
              <a:spLocks noChangeArrowheads="1"/>
            </p:cNvSpPr>
            <p:nvPr/>
          </p:nvSpPr>
          <p:spPr bwMode="auto">
            <a:xfrm>
              <a:off x="4000500" y="3025775"/>
              <a:ext cx="838200" cy="685800"/>
            </a:xfrm>
            <a:prstGeom prst="ellipse">
              <a:avLst/>
            </a:prstGeom>
            <a:solidFill>
              <a:srgbClr val="FFFF00"/>
            </a:solidFill>
            <a:ln w="9525">
              <a:solidFill>
                <a:schemeClr val="tx1"/>
              </a:solidFill>
              <a:round/>
              <a:headEnd/>
              <a:tailEnd/>
            </a:ln>
          </p:spPr>
          <p:txBody>
            <a:bodyPr wrap="none" anchor="ctr"/>
            <a:lstStyle/>
            <a:p>
              <a:pPr algn="ctr" eaLnBrk="0" hangingPunct="0"/>
              <a:r>
                <a:rPr lang="en-GB" sz="1600" b="1">
                  <a:latin typeface="Times New Roman" pitchFamily="18" charset="0"/>
                </a:rPr>
                <a:t>Rho</a:t>
              </a:r>
              <a:endParaRPr lang="en-US" sz="1600" b="1">
                <a:latin typeface="Times New Roman" pitchFamily="18" charset="0"/>
              </a:endParaRPr>
            </a:p>
          </p:txBody>
        </p:sp>
        <p:sp>
          <p:nvSpPr>
            <p:cNvPr id="35852" name="Oval 7"/>
            <p:cNvSpPr>
              <a:spLocks noChangeArrowheads="1"/>
            </p:cNvSpPr>
            <p:nvPr/>
          </p:nvSpPr>
          <p:spPr bwMode="auto">
            <a:xfrm>
              <a:off x="5795963" y="2459038"/>
              <a:ext cx="838200" cy="685800"/>
            </a:xfrm>
            <a:prstGeom prst="ellipse">
              <a:avLst/>
            </a:prstGeom>
            <a:solidFill>
              <a:srgbClr val="FFFF00"/>
            </a:solidFill>
            <a:ln w="9525">
              <a:solidFill>
                <a:schemeClr val="tx1"/>
              </a:solidFill>
              <a:round/>
              <a:headEnd/>
              <a:tailEnd/>
            </a:ln>
          </p:spPr>
          <p:txBody>
            <a:bodyPr wrap="none" anchor="ctr"/>
            <a:lstStyle/>
            <a:p>
              <a:pPr algn="ctr" eaLnBrk="0" hangingPunct="0"/>
              <a:r>
                <a:rPr lang="en-GB" sz="1600" b="1">
                  <a:latin typeface="Times New Roman" pitchFamily="18" charset="0"/>
                </a:rPr>
                <a:t>Rho</a:t>
              </a:r>
              <a:endParaRPr lang="en-US" sz="1600" b="1">
                <a:latin typeface="Times New Roman" pitchFamily="18" charset="0"/>
              </a:endParaRPr>
            </a:p>
          </p:txBody>
        </p:sp>
        <p:sp>
          <p:nvSpPr>
            <p:cNvPr id="35853" name="Line 12"/>
            <p:cNvSpPr>
              <a:spLocks noChangeShapeType="1"/>
            </p:cNvSpPr>
            <p:nvPr/>
          </p:nvSpPr>
          <p:spPr bwMode="auto">
            <a:xfrm>
              <a:off x="6257925" y="3457575"/>
              <a:ext cx="0" cy="990600"/>
            </a:xfrm>
            <a:prstGeom prst="line">
              <a:avLst/>
            </a:prstGeom>
            <a:noFill/>
            <a:ln w="9525">
              <a:solidFill>
                <a:schemeClr val="tx1"/>
              </a:solidFill>
              <a:round/>
              <a:headEnd/>
              <a:tailEnd type="triangle" w="med" len="med"/>
            </a:ln>
          </p:spPr>
          <p:txBody>
            <a:bodyPr/>
            <a:lstStyle/>
            <a:p>
              <a:endParaRPr lang="en-GB"/>
            </a:p>
          </p:txBody>
        </p:sp>
        <p:sp>
          <p:nvSpPr>
            <p:cNvPr id="35854" name="Line 13"/>
            <p:cNvSpPr>
              <a:spLocks noChangeShapeType="1"/>
            </p:cNvSpPr>
            <p:nvPr/>
          </p:nvSpPr>
          <p:spPr bwMode="auto">
            <a:xfrm>
              <a:off x="6257925" y="4905375"/>
              <a:ext cx="0" cy="533400"/>
            </a:xfrm>
            <a:prstGeom prst="line">
              <a:avLst/>
            </a:prstGeom>
            <a:noFill/>
            <a:ln w="9525">
              <a:solidFill>
                <a:schemeClr val="tx1"/>
              </a:solidFill>
              <a:round/>
              <a:headEnd/>
              <a:tailEnd type="triangle" w="med" len="med"/>
            </a:ln>
          </p:spPr>
          <p:txBody>
            <a:bodyPr/>
            <a:lstStyle/>
            <a:p>
              <a:endParaRPr lang="en-GB"/>
            </a:p>
          </p:txBody>
        </p:sp>
        <p:sp>
          <p:nvSpPr>
            <p:cNvPr id="35855" name="Text Box 14"/>
            <p:cNvSpPr txBox="1">
              <a:spLocks noChangeArrowheads="1"/>
            </p:cNvSpPr>
            <p:nvPr/>
          </p:nvSpPr>
          <p:spPr bwMode="auto">
            <a:xfrm>
              <a:off x="5572125" y="4498975"/>
              <a:ext cx="1774825" cy="336550"/>
            </a:xfrm>
            <a:prstGeom prst="rect">
              <a:avLst/>
            </a:prstGeom>
            <a:noFill/>
            <a:ln w="9525">
              <a:noFill/>
              <a:miter lim="800000"/>
              <a:headEnd/>
              <a:tailEnd/>
            </a:ln>
          </p:spPr>
          <p:txBody>
            <a:bodyPr wrap="none">
              <a:spAutoFit/>
            </a:bodyPr>
            <a:lstStyle/>
            <a:p>
              <a:pPr eaLnBrk="0" hangingPunct="0"/>
              <a:r>
                <a:rPr lang="en-GB" sz="1600">
                  <a:latin typeface="Times New Roman" pitchFamily="18" charset="0"/>
                </a:rPr>
                <a:t>downstream targets</a:t>
              </a:r>
              <a:endParaRPr lang="en-US" sz="1600">
                <a:latin typeface="Times New Roman" pitchFamily="18" charset="0"/>
              </a:endParaRPr>
            </a:p>
          </p:txBody>
        </p:sp>
        <p:sp>
          <p:nvSpPr>
            <p:cNvPr id="35856" name="Text Box 15"/>
            <p:cNvSpPr txBox="1">
              <a:spLocks noChangeArrowheads="1"/>
            </p:cNvSpPr>
            <p:nvPr/>
          </p:nvSpPr>
          <p:spPr bwMode="auto">
            <a:xfrm>
              <a:off x="5287963" y="5514975"/>
              <a:ext cx="2597150" cy="581025"/>
            </a:xfrm>
            <a:prstGeom prst="rect">
              <a:avLst/>
            </a:prstGeom>
            <a:noFill/>
            <a:ln w="9525">
              <a:noFill/>
              <a:miter lim="800000"/>
              <a:headEnd/>
              <a:tailEnd/>
            </a:ln>
          </p:spPr>
          <p:txBody>
            <a:bodyPr>
              <a:spAutoFit/>
            </a:bodyPr>
            <a:lstStyle/>
            <a:p>
              <a:pPr eaLnBrk="0" hangingPunct="0"/>
              <a:r>
                <a:rPr lang="en-GB" sz="1600" b="1">
                  <a:solidFill>
                    <a:srgbClr val="FF0000"/>
                  </a:solidFill>
                  <a:latin typeface="Times New Roman" pitchFamily="18" charset="0"/>
                </a:rPr>
                <a:t>       Response</a:t>
              </a:r>
            </a:p>
            <a:p>
              <a:pPr eaLnBrk="0" hangingPunct="0"/>
              <a:r>
                <a:rPr lang="en-GB" sz="1600" b="1">
                  <a:solidFill>
                    <a:srgbClr val="FF0000"/>
                  </a:solidFill>
                  <a:latin typeface="Times New Roman" pitchFamily="18" charset="0"/>
                </a:rPr>
                <a:t>e.g. stress fibre formation</a:t>
              </a:r>
              <a:endParaRPr lang="en-US" sz="1600" b="1">
                <a:solidFill>
                  <a:srgbClr val="FF0000"/>
                </a:solidFill>
                <a:latin typeface="Times New Roman" pitchFamily="18" charset="0"/>
              </a:endParaRPr>
            </a:p>
          </p:txBody>
        </p:sp>
        <p:sp>
          <p:nvSpPr>
            <p:cNvPr id="35857" name="Text Box 16"/>
            <p:cNvSpPr txBox="1">
              <a:spLocks noChangeArrowheads="1"/>
            </p:cNvSpPr>
            <p:nvPr/>
          </p:nvSpPr>
          <p:spPr bwMode="auto">
            <a:xfrm>
              <a:off x="5145062" y="1335093"/>
              <a:ext cx="3619902" cy="830997"/>
            </a:xfrm>
            <a:prstGeom prst="rect">
              <a:avLst/>
            </a:prstGeom>
            <a:noFill/>
            <a:ln w="9525">
              <a:noFill/>
              <a:miter lim="800000"/>
              <a:headEnd/>
              <a:tailEnd/>
            </a:ln>
          </p:spPr>
          <p:txBody>
            <a:bodyPr wrap="none">
              <a:spAutoFit/>
            </a:bodyPr>
            <a:lstStyle/>
            <a:p>
              <a:pPr eaLnBrk="0" hangingPunct="0"/>
              <a:r>
                <a:rPr lang="en-GB" sz="1200">
                  <a:latin typeface="Times New Roman" pitchFamily="18" charset="0"/>
                </a:rPr>
                <a:t>e.g. G protein coupled receptor agonists, growth factors</a:t>
              </a:r>
            </a:p>
            <a:p>
              <a:pPr eaLnBrk="0" hangingPunct="0"/>
              <a:r>
                <a:rPr lang="en-GB" sz="1200">
                  <a:latin typeface="Times New Roman" pitchFamily="18" charset="0"/>
                </a:rPr>
                <a:t>e.g. thrombin, thromboxane A2, endothelin,</a:t>
              </a:r>
            </a:p>
            <a:p>
              <a:pPr eaLnBrk="0" hangingPunct="0"/>
              <a:r>
                <a:rPr lang="en-GB" sz="1200">
                  <a:latin typeface="Times New Roman" pitchFamily="18" charset="0"/>
                </a:rPr>
                <a:t> carbachol, angiotensin II, alpha-adrenergic agonists, </a:t>
              </a:r>
            </a:p>
            <a:p>
              <a:pPr eaLnBrk="0" hangingPunct="0"/>
              <a:r>
                <a:rPr lang="en-GB" sz="1200">
                  <a:latin typeface="Times New Roman" pitchFamily="18" charset="0"/>
                </a:rPr>
                <a:t>sphingolipids, mechanical stress</a:t>
              </a:r>
              <a:endParaRPr lang="en-US" sz="1200">
                <a:latin typeface="Times New Roman" pitchFamily="18" charset="0"/>
              </a:endParaRPr>
            </a:p>
          </p:txBody>
        </p:sp>
        <p:sp>
          <p:nvSpPr>
            <p:cNvPr id="35858" name="Text Box 17"/>
            <p:cNvSpPr txBox="1">
              <a:spLocks noChangeArrowheads="1"/>
            </p:cNvSpPr>
            <p:nvPr/>
          </p:nvSpPr>
          <p:spPr bwMode="auto">
            <a:xfrm>
              <a:off x="3779838" y="1941513"/>
              <a:ext cx="766762" cy="304800"/>
            </a:xfrm>
            <a:prstGeom prst="rect">
              <a:avLst/>
            </a:prstGeom>
            <a:noFill/>
            <a:ln w="9525">
              <a:noFill/>
              <a:miter lim="800000"/>
              <a:headEnd/>
              <a:tailEnd/>
            </a:ln>
          </p:spPr>
          <p:txBody>
            <a:bodyPr wrap="none">
              <a:spAutoFit/>
            </a:bodyPr>
            <a:lstStyle/>
            <a:p>
              <a:pPr eaLnBrk="0" hangingPunct="0"/>
              <a:r>
                <a:rPr lang="en-GB" sz="1400">
                  <a:latin typeface="Times New Roman" pitchFamily="18" charset="0"/>
                </a:rPr>
                <a:t>receptor</a:t>
              </a:r>
              <a:endParaRPr lang="en-US" sz="1400">
                <a:latin typeface="Times New Roman" pitchFamily="18" charset="0"/>
              </a:endParaRPr>
            </a:p>
          </p:txBody>
        </p:sp>
        <p:sp>
          <p:nvSpPr>
            <p:cNvPr id="35859" name="Rectangle 18"/>
            <p:cNvSpPr>
              <a:spLocks noChangeArrowheads="1"/>
            </p:cNvSpPr>
            <p:nvPr/>
          </p:nvSpPr>
          <p:spPr bwMode="auto">
            <a:xfrm>
              <a:off x="2195513" y="2754313"/>
              <a:ext cx="838200" cy="533400"/>
            </a:xfrm>
            <a:prstGeom prst="rect">
              <a:avLst/>
            </a:prstGeom>
            <a:solidFill>
              <a:srgbClr val="99FF99"/>
            </a:solidFill>
            <a:ln w="9525">
              <a:solidFill>
                <a:schemeClr val="tx1"/>
              </a:solidFill>
              <a:miter lim="800000"/>
              <a:headEnd/>
              <a:tailEnd/>
            </a:ln>
          </p:spPr>
          <p:txBody>
            <a:bodyPr wrap="none" anchor="ctr"/>
            <a:lstStyle/>
            <a:p>
              <a:pPr algn="ctr" eaLnBrk="0" hangingPunct="0"/>
              <a:r>
                <a:rPr lang="en-GB" sz="1200" b="1">
                  <a:latin typeface="Times New Roman" pitchFamily="18" charset="0"/>
                </a:rPr>
                <a:t>GDI</a:t>
              </a:r>
              <a:endParaRPr lang="en-US" sz="1200" b="1">
                <a:latin typeface="Times New Roman" pitchFamily="18" charset="0"/>
              </a:endParaRPr>
            </a:p>
          </p:txBody>
        </p:sp>
        <p:sp>
          <p:nvSpPr>
            <p:cNvPr id="35860" name="Text Box 19"/>
            <p:cNvSpPr txBox="1">
              <a:spLocks noChangeArrowheads="1"/>
            </p:cNvSpPr>
            <p:nvPr/>
          </p:nvSpPr>
          <p:spPr bwMode="auto">
            <a:xfrm>
              <a:off x="4210050" y="3792538"/>
              <a:ext cx="506413" cy="274637"/>
            </a:xfrm>
            <a:prstGeom prst="rect">
              <a:avLst/>
            </a:prstGeom>
            <a:noFill/>
            <a:ln w="9525">
              <a:noFill/>
              <a:miter lim="800000"/>
              <a:headEnd/>
              <a:tailEnd/>
            </a:ln>
          </p:spPr>
          <p:txBody>
            <a:bodyPr>
              <a:spAutoFit/>
            </a:bodyPr>
            <a:lstStyle/>
            <a:p>
              <a:pPr eaLnBrk="0" hangingPunct="0"/>
              <a:r>
                <a:rPr lang="en-GB" sz="1200" b="1">
                  <a:latin typeface="Times New Roman" pitchFamily="18" charset="0"/>
                </a:rPr>
                <a:t>GDP</a:t>
              </a:r>
              <a:endParaRPr lang="en-US" sz="1200" b="1">
                <a:latin typeface="Times New Roman" pitchFamily="18" charset="0"/>
              </a:endParaRPr>
            </a:p>
          </p:txBody>
        </p:sp>
        <p:sp>
          <p:nvSpPr>
            <p:cNvPr id="35861" name="Text Box 20"/>
            <p:cNvSpPr txBox="1">
              <a:spLocks noChangeArrowheads="1"/>
            </p:cNvSpPr>
            <p:nvPr/>
          </p:nvSpPr>
          <p:spPr bwMode="auto">
            <a:xfrm>
              <a:off x="6018213" y="3170238"/>
              <a:ext cx="498475" cy="274637"/>
            </a:xfrm>
            <a:prstGeom prst="rect">
              <a:avLst/>
            </a:prstGeom>
            <a:noFill/>
            <a:ln w="9525">
              <a:noFill/>
              <a:miter lim="800000"/>
              <a:headEnd/>
              <a:tailEnd/>
            </a:ln>
          </p:spPr>
          <p:txBody>
            <a:bodyPr>
              <a:spAutoFit/>
            </a:bodyPr>
            <a:lstStyle/>
            <a:p>
              <a:pPr eaLnBrk="0" hangingPunct="0"/>
              <a:r>
                <a:rPr lang="en-GB" sz="1200" b="1">
                  <a:latin typeface="Times New Roman" pitchFamily="18" charset="0"/>
                </a:rPr>
                <a:t>GTP</a:t>
              </a:r>
              <a:endParaRPr lang="en-US" sz="1200" b="1">
                <a:latin typeface="Times New Roman" pitchFamily="18" charset="0"/>
              </a:endParaRPr>
            </a:p>
          </p:txBody>
        </p:sp>
        <p:sp>
          <p:nvSpPr>
            <p:cNvPr id="35862" name="Line 21"/>
            <p:cNvSpPr>
              <a:spLocks noChangeShapeType="1"/>
            </p:cNvSpPr>
            <p:nvPr/>
          </p:nvSpPr>
          <p:spPr bwMode="auto">
            <a:xfrm>
              <a:off x="4095750" y="3903663"/>
              <a:ext cx="0" cy="152400"/>
            </a:xfrm>
            <a:prstGeom prst="line">
              <a:avLst/>
            </a:prstGeom>
            <a:noFill/>
            <a:ln w="9525">
              <a:solidFill>
                <a:schemeClr val="bg1"/>
              </a:solidFill>
              <a:round/>
              <a:headEnd/>
              <a:tailEnd/>
            </a:ln>
          </p:spPr>
          <p:txBody>
            <a:bodyPr/>
            <a:lstStyle/>
            <a:p>
              <a:endParaRPr lang="en-GB"/>
            </a:p>
          </p:txBody>
        </p:sp>
        <p:sp>
          <p:nvSpPr>
            <p:cNvPr id="35863" name="Line 22"/>
            <p:cNvSpPr>
              <a:spLocks noChangeShapeType="1"/>
            </p:cNvSpPr>
            <p:nvPr/>
          </p:nvSpPr>
          <p:spPr bwMode="auto">
            <a:xfrm>
              <a:off x="5543550" y="4208463"/>
              <a:ext cx="0" cy="152400"/>
            </a:xfrm>
            <a:prstGeom prst="line">
              <a:avLst/>
            </a:prstGeom>
            <a:noFill/>
            <a:ln w="9525">
              <a:solidFill>
                <a:schemeClr val="bg1"/>
              </a:solidFill>
              <a:round/>
              <a:headEnd/>
              <a:tailEnd/>
            </a:ln>
          </p:spPr>
          <p:txBody>
            <a:bodyPr/>
            <a:lstStyle/>
            <a:p>
              <a:endParaRPr lang="en-GB"/>
            </a:p>
          </p:txBody>
        </p:sp>
        <p:sp>
          <p:nvSpPr>
            <p:cNvPr id="35864" name="Line 23"/>
            <p:cNvSpPr>
              <a:spLocks noChangeShapeType="1"/>
            </p:cNvSpPr>
            <p:nvPr/>
          </p:nvSpPr>
          <p:spPr bwMode="auto">
            <a:xfrm flipH="1">
              <a:off x="3181350" y="3503613"/>
              <a:ext cx="598488" cy="95250"/>
            </a:xfrm>
            <a:prstGeom prst="line">
              <a:avLst/>
            </a:prstGeom>
            <a:noFill/>
            <a:ln w="9525">
              <a:solidFill>
                <a:schemeClr val="tx1"/>
              </a:solidFill>
              <a:round/>
              <a:headEnd/>
              <a:tailEnd type="triangle" w="med" len="med"/>
            </a:ln>
          </p:spPr>
          <p:txBody>
            <a:bodyPr/>
            <a:lstStyle/>
            <a:p>
              <a:endParaRPr lang="en-GB"/>
            </a:p>
          </p:txBody>
        </p:sp>
        <p:sp>
          <p:nvSpPr>
            <p:cNvPr id="35865" name="Line 24"/>
            <p:cNvSpPr>
              <a:spLocks noChangeShapeType="1"/>
            </p:cNvSpPr>
            <p:nvPr/>
          </p:nvSpPr>
          <p:spPr bwMode="auto">
            <a:xfrm flipV="1">
              <a:off x="3181350" y="3648075"/>
              <a:ext cx="742950" cy="103188"/>
            </a:xfrm>
            <a:prstGeom prst="line">
              <a:avLst/>
            </a:prstGeom>
            <a:noFill/>
            <a:ln w="9525">
              <a:solidFill>
                <a:schemeClr val="tx1"/>
              </a:solidFill>
              <a:round/>
              <a:headEnd/>
              <a:tailEnd type="triangle" w="med" len="med"/>
            </a:ln>
          </p:spPr>
          <p:txBody>
            <a:bodyPr/>
            <a:lstStyle/>
            <a:p>
              <a:endParaRPr lang="en-GB"/>
            </a:p>
          </p:txBody>
        </p:sp>
        <p:sp>
          <p:nvSpPr>
            <p:cNvPr id="35866" name="Line 25"/>
            <p:cNvSpPr>
              <a:spLocks noChangeShapeType="1"/>
            </p:cNvSpPr>
            <p:nvPr/>
          </p:nvSpPr>
          <p:spPr bwMode="auto">
            <a:xfrm flipH="1">
              <a:off x="5076825" y="3098800"/>
              <a:ext cx="647700" cy="211138"/>
            </a:xfrm>
            <a:prstGeom prst="line">
              <a:avLst/>
            </a:prstGeom>
            <a:noFill/>
            <a:ln w="9525">
              <a:solidFill>
                <a:schemeClr val="tx1"/>
              </a:solidFill>
              <a:round/>
              <a:headEnd/>
              <a:tailEnd type="triangle" w="med" len="med"/>
            </a:ln>
          </p:spPr>
          <p:txBody>
            <a:bodyPr/>
            <a:lstStyle/>
            <a:p>
              <a:endParaRPr lang="en-GB"/>
            </a:p>
          </p:txBody>
        </p:sp>
        <p:sp>
          <p:nvSpPr>
            <p:cNvPr id="35867" name="Line 26"/>
            <p:cNvSpPr>
              <a:spLocks noChangeShapeType="1"/>
            </p:cNvSpPr>
            <p:nvPr/>
          </p:nvSpPr>
          <p:spPr bwMode="auto">
            <a:xfrm flipV="1">
              <a:off x="5003800" y="2954338"/>
              <a:ext cx="647700" cy="215900"/>
            </a:xfrm>
            <a:prstGeom prst="line">
              <a:avLst/>
            </a:prstGeom>
            <a:noFill/>
            <a:ln w="9525">
              <a:solidFill>
                <a:schemeClr val="tx1"/>
              </a:solidFill>
              <a:round/>
              <a:headEnd/>
              <a:tailEnd type="triangle" w="med" len="med"/>
            </a:ln>
          </p:spPr>
          <p:txBody>
            <a:bodyPr/>
            <a:lstStyle/>
            <a:p>
              <a:endParaRPr lang="en-GB"/>
            </a:p>
          </p:txBody>
        </p:sp>
        <p:sp>
          <p:nvSpPr>
            <p:cNvPr id="35868" name="Text Box 27"/>
            <p:cNvSpPr txBox="1">
              <a:spLocks noChangeArrowheads="1"/>
            </p:cNvSpPr>
            <p:nvPr/>
          </p:nvSpPr>
          <p:spPr bwMode="auto">
            <a:xfrm>
              <a:off x="5219700" y="3287713"/>
              <a:ext cx="612775" cy="336550"/>
            </a:xfrm>
            <a:prstGeom prst="rect">
              <a:avLst/>
            </a:prstGeom>
            <a:noFill/>
            <a:ln w="9525">
              <a:noFill/>
              <a:miter lim="800000"/>
              <a:headEnd/>
              <a:tailEnd/>
            </a:ln>
          </p:spPr>
          <p:txBody>
            <a:bodyPr wrap="none">
              <a:spAutoFit/>
            </a:bodyPr>
            <a:lstStyle/>
            <a:p>
              <a:pPr eaLnBrk="0" hangingPunct="0"/>
              <a:r>
                <a:rPr lang="en-GB" sz="1600" b="1">
                  <a:solidFill>
                    <a:srgbClr val="33CC33"/>
                  </a:solidFill>
                  <a:latin typeface="Times New Roman" pitchFamily="18" charset="0"/>
                </a:rPr>
                <a:t>GAP</a:t>
              </a:r>
              <a:endParaRPr lang="en-US" sz="1600" b="1">
                <a:solidFill>
                  <a:srgbClr val="33CC33"/>
                </a:solidFill>
                <a:latin typeface="Times New Roman" pitchFamily="18" charset="0"/>
              </a:endParaRPr>
            </a:p>
          </p:txBody>
        </p:sp>
        <p:sp>
          <p:nvSpPr>
            <p:cNvPr id="35869" name="Text Box 28"/>
            <p:cNvSpPr txBox="1">
              <a:spLocks noChangeArrowheads="1"/>
            </p:cNvSpPr>
            <p:nvPr/>
          </p:nvSpPr>
          <p:spPr bwMode="auto">
            <a:xfrm>
              <a:off x="5003800" y="2667000"/>
              <a:ext cx="601663" cy="336550"/>
            </a:xfrm>
            <a:prstGeom prst="rect">
              <a:avLst/>
            </a:prstGeom>
            <a:noFill/>
            <a:ln w="9525">
              <a:noFill/>
              <a:miter lim="800000"/>
              <a:headEnd/>
              <a:tailEnd/>
            </a:ln>
          </p:spPr>
          <p:txBody>
            <a:bodyPr wrap="none">
              <a:spAutoFit/>
            </a:bodyPr>
            <a:lstStyle/>
            <a:p>
              <a:pPr eaLnBrk="0" hangingPunct="0"/>
              <a:r>
                <a:rPr lang="en-GB" sz="1600" b="1">
                  <a:solidFill>
                    <a:srgbClr val="33CC33"/>
                  </a:solidFill>
                  <a:latin typeface="Times New Roman" pitchFamily="18" charset="0"/>
                </a:rPr>
                <a:t>GEF</a:t>
              </a:r>
              <a:endParaRPr lang="en-US" sz="1600" b="1">
                <a:solidFill>
                  <a:srgbClr val="33CC33"/>
                </a:solidFill>
                <a:latin typeface="Times New Roman" pitchFamily="18" charset="0"/>
              </a:endParaRPr>
            </a:p>
          </p:txBody>
        </p:sp>
        <p:sp>
          <p:nvSpPr>
            <p:cNvPr id="35870" name="Line 29"/>
            <p:cNvSpPr>
              <a:spLocks noChangeShapeType="1"/>
            </p:cNvSpPr>
            <p:nvPr/>
          </p:nvSpPr>
          <p:spPr bwMode="auto">
            <a:xfrm>
              <a:off x="4787900" y="2522538"/>
              <a:ext cx="288925" cy="215900"/>
            </a:xfrm>
            <a:prstGeom prst="line">
              <a:avLst/>
            </a:prstGeom>
            <a:noFill/>
            <a:ln w="9525">
              <a:solidFill>
                <a:schemeClr val="tx1"/>
              </a:solidFill>
              <a:round/>
              <a:headEnd/>
              <a:tailEnd type="triangle" w="med" len="med"/>
            </a:ln>
          </p:spPr>
          <p:txBody>
            <a:bodyPr/>
            <a:lstStyle/>
            <a:p>
              <a:endParaRPr lang="en-GB"/>
            </a:p>
          </p:txBody>
        </p:sp>
        <p:sp>
          <p:nvSpPr>
            <p:cNvPr id="35871" name="Freeform 38"/>
            <p:cNvSpPr>
              <a:spLocks/>
            </p:cNvSpPr>
            <p:nvPr/>
          </p:nvSpPr>
          <p:spPr bwMode="auto">
            <a:xfrm>
              <a:off x="4489450" y="2844800"/>
              <a:ext cx="227013" cy="227013"/>
            </a:xfrm>
            <a:custGeom>
              <a:avLst/>
              <a:gdLst>
                <a:gd name="T0" fmla="*/ 2147483647 w 143"/>
                <a:gd name="T1" fmla="*/ 2147483647 h 143"/>
                <a:gd name="T2" fmla="*/ 2147483647 w 143"/>
                <a:gd name="T3" fmla="*/ 2147483647 h 143"/>
                <a:gd name="T4" fmla="*/ 2147483647 w 143"/>
                <a:gd name="T5" fmla="*/ 2147483647 h 143"/>
                <a:gd name="T6" fmla="*/ 2147483647 w 143"/>
                <a:gd name="T7" fmla="*/ 2147483647 h 143"/>
                <a:gd name="T8" fmla="*/ 2147483647 w 143"/>
                <a:gd name="T9" fmla="*/ 2147483647 h 143"/>
                <a:gd name="T10" fmla="*/ 2147483647 w 143"/>
                <a:gd name="T11" fmla="*/ 2147483647 h 143"/>
                <a:gd name="T12" fmla="*/ 2147483647 w 143"/>
                <a:gd name="T13" fmla="*/ 2147483647 h 143"/>
                <a:gd name="T14" fmla="*/ 0 60000 65536"/>
                <a:gd name="T15" fmla="*/ 0 60000 65536"/>
                <a:gd name="T16" fmla="*/ 0 60000 65536"/>
                <a:gd name="T17" fmla="*/ 0 60000 65536"/>
                <a:gd name="T18" fmla="*/ 0 60000 65536"/>
                <a:gd name="T19" fmla="*/ 0 60000 65536"/>
                <a:gd name="T20" fmla="*/ 0 60000 65536"/>
                <a:gd name="T21" fmla="*/ 0 w 143"/>
                <a:gd name="T22" fmla="*/ 0 h 143"/>
                <a:gd name="T23" fmla="*/ 143 w 14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43">
                  <a:moveTo>
                    <a:pt x="7" y="143"/>
                  </a:moveTo>
                  <a:cubicBezTo>
                    <a:pt x="3" y="124"/>
                    <a:pt x="0" y="105"/>
                    <a:pt x="7" y="97"/>
                  </a:cubicBezTo>
                  <a:cubicBezTo>
                    <a:pt x="14" y="89"/>
                    <a:pt x="45" y="104"/>
                    <a:pt x="52" y="97"/>
                  </a:cubicBezTo>
                  <a:cubicBezTo>
                    <a:pt x="59" y="90"/>
                    <a:pt x="45" y="59"/>
                    <a:pt x="52" y="52"/>
                  </a:cubicBezTo>
                  <a:cubicBezTo>
                    <a:pt x="59" y="45"/>
                    <a:pt x="90" y="59"/>
                    <a:pt x="97" y="52"/>
                  </a:cubicBezTo>
                  <a:cubicBezTo>
                    <a:pt x="104" y="45"/>
                    <a:pt x="89" y="14"/>
                    <a:pt x="97" y="7"/>
                  </a:cubicBezTo>
                  <a:cubicBezTo>
                    <a:pt x="105" y="0"/>
                    <a:pt x="124" y="3"/>
                    <a:pt x="143" y="7"/>
                  </a:cubicBezTo>
                </a:path>
              </a:pathLst>
            </a:custGeom>
            <a:noFill/>
            <a:ln w="28575">
              <a:solidFill>
                <a:schemeClr val="tx1"/>
              </a:solidFill>
              <a:round/>
              <a:headEnd/>
              <a:tailEnd/>
            </a:ln>
          </p:spPr>
          <p:txBody>
            <a:bodyPr/>
            <a:lstStyle/>
            <a:p>
              <a:endParaRPr lang="en-GB"/>
            </a:p>
          </p:txBody>
        </p:sp>
        <p:sp>
          <p:nvSpPr>
            <p:cNvPr id="35872" name="Freeform 39"/>
            <p:cNvSpPr>
              <a:spLocks/>
            </p:cNvSpPr>
            <p:nvPr/>
          </p:nvSpPr>
          <p:spPr bwMode="auto">
            <a:xfrm>
              <a:off x="6073775" y="2279650"/>
              <a:ext cx="227013" cy="227013"/>
            </a:xfrm>
            <a:custGeom>
              <a:avLst/>
              <a:gdLst>
                <a:gd name="T0" fmla="*/ 2147483647 w 143"/>
                <a:gd name="T1" fmla="*/ 2147483647 h 143"/>
                <a:gd name="T2" fmla="*/ 2147483647 w 143"/>
                <a:gd name="T3" fmla="*/ 2147483647 h 143"/>
                <a:gd name="T4" fmla="*/ 2147483647 w 143"/>
                <a:gd name="T5" fmla="*/ 2147483647 h 143"/>
                <a:gd name="T6" fmla="*/ 2147483647 w 143"/>
                <a:gd name="T7" fmla="*/ 2147483647 h 143"/>
                <a:gd name="T8" fmla="*/ 2147483647 w 143"/>
                <a:gd name="T9" fmla="*/ 2147483647 h 143"/>
                <a:gd name="T10" fmla="*/ 2147483647 w 143"/>
                <a:gd name="T11" fmla="*/ 2147483647 h 143"/>
                <a:gd name="T12" fmla="*/ 2147483647 w 143"/>
                <a:gd name="T13" fmla="*/ 2147483647 h 143"/>
                <a:gd name="T14" fmla="*/ 0 60000 65536"/>
                <a:gd name="T15" fmla="*/ 0 60000 65536"/>
                <a:gd name="T16" fmla="*/ 0 60000 65536"/>
                <a:gd name="T17" fmla="*/ 0 60000 65536"/>
                <a:gd name="T18" fmla="*/ 0 60000 65536"/>
                <a:gd name="T19" fmla="*/ 0 60000 65536"/>
                <a:gd name="T20" fmla="*/ 0 60000 65536"/>
                <a:gd name="T21" fmla="*/ 0 w 143"/>
                <a:gd name="T22" fmla="*/ 0 h 143"/>
                <a:gd name="T23" fmla="*/ 143 w 14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43">
                  <a:moveTo>
                    <a:pt x="7" y="143"/>
                  </a:moveTo>
                  <a:cubicBezTo>
                    <a:pt x="3" y="124"/>
                    <a:pt x="0" y="105"/>
                    <a:pt x="7" y="97"/>
                  </a:cubicBezTo>
                  <a:cubicBezTo>
                    <a:pt x="14" y="89"/>
                    <a:pt x="45" y="104"/>
                    <a:pt x="52" y="97"/>
                  </a:cubicBezTo>
                  <a:cubicBezTo>
                    <a:pt x="59" y="90"/>
                    <a:pt x="45" y="59"/>
                    <a:pt x="52" y="52"/>
                  </a:cubicBezTo>
                  <a:cubicBezTo>
                    <a:pt x="59" y="45"/>
                    <a:pt x="90" y="59"/>
                    <a:pt x="97" y="52"/>
                  </a:cubicBezTo>
                  <a:cubicBezTo>
                    <a:pt x="104" y="45"/>
                    <a:pt x="89" y="14"/>
                    <a:pt x="97" y="7"/>
                  </a:cubicBezTo>
                  <a:cubicBezTo>
                    <a:pt x="105" y="0"/>
                    <a:pt x="124" y="3"/>
                    <a:pt x="143" y="7"/>
                  </a:cubicBezTo>
                </a:path>
              </a:pathLst>
            </a:custGeom>
            <a:noFill/>
            <a:ln w="28575">
              <a:solidFill>
                <a:schemeClr val="tx1"/>
              </a:solidFill>
              <a:round/>
              <a:headEnd/>
              <a:tailEnd/>
            </a:ln>
          </p:spPr>
          <p:txBody>
            <a:bodyPr/>
            <a:lstStyle/>
            <a:p>
              <a:endParaRPr lang="en-GB"/>
            </a:p>
          </p:txBody>
        </p:sp>
        <p:sp>
          <p:nvSpPr>
            <p:cNvPr id="35873" name="Text Box 40"/>
            <p:cNvSpPr txBox="1">
              <a:spLocks noChangeArrowheads="1"/>
            </p:cNvSpPr>
            <p:nvPr/>
          </p:nvSpPr>
          <p:spPr bwMode="auto">
            <a:xfrm>
              <a:off x="7575550" y="2157413"/>
              <a:ext cx="1212850" cy="274637"/>
            </a:xfrm>
            <a:prstGeom prst="rect">
              <a:avLst/>
            </a:prstGeom>
            <a:noFill/>
            <a:ln w="9525">
              <a:noFill/>
              <a:miter lim="800000"/>
              <a:headEnd/>
              <a:tailEnd/>
            </a:ln>
          </p:spPr>
          <p:txBody>
            <a:bodyPr wrap="none">
              <a:spAutoFit/>
            </a:bodyPr>
            <a:lstStyle/>
            <a:p>
              <a:r>
                <a:rPr lang="en-GB" sz="1200">
                  <a:latin typeface="Calibri" pitchFamily="34" charset="0"/>
                </a:rPr>
                <a:t>Cell membrane</a:t>
              </a:r>
              <a:endParaRPr lang="en-US" sz="1200">
                <a:latin typeface="Calibri" pitchFamily="34" charset="0"/>
              </a:endParaRPr>
            </a:p>
          </p:txBody>
        </p:sp>
      </p:grpSp>
      <p:sp>
        <p:nvSpPr>
          <p:cNvPr id="35843" name="Rectangle 29"/>
          <p:cNvSpPr>
            <a:spLocks noChangeArrowheads="1"/>
          </p:cNvSpPr>
          <p:nvPr/>
        </p:nvSpPr>
        <p:spPr bwMode="auto">
          <a:xfrm>
            <a:off x="0" y="3462338"/>
            <a:ext cx="5429250" cy="3324225"/>
          </a:xfrm>
          <a:prstGeom prst="rect">
            <a:avLst/>
          </a:prstGeom>
          <a:noFill/>
          <a:ln w="28575">
            <a:solidFill>
              <a:srgbClr val="FF0000"/>
            </a:solidFill>
            <a:miter lim="800000"/>
            <a:headEnd/>
            <a:tailEnd/>
          </a:ln>
        </p:spPr>
        <p:txBody>
          <a:bodyPr>
            <a:spAutoFit/>
          </a:bodyPr>
          <a:lstStyle/>
          <a:p>
            <a:pPr marL="342900" indent="-342900"/>
            <a:r>
              <a:rPr lang="en-GB" sz="1400"/>
              <a:t>Rho GTPases act as molecular switches: GDP-bound are inactive, GTP-bound are active</a:t>
            </a:r>
          </a:p>
          <a:p>
            <a:pPr marL="342900" indent="-342900"/>
            <a:r>
              <a:rPr lang="en-GB" sz="1400"/>
              <a:t>They are ctivated by receptor tyrosine kinases, G protein coupled receptors, adhesion molecules, integrins, cytokines.</a:t>
            </a:r>
          </a:p>
          <a:p>
            <a:pPr marL="342900" indent="-342900"/>
            <a:r>
              <a:rPr lang="en-GB" sz="1400"/>
              <a:t>Their activity is regulated by 3 groups of proteins: exchange of GDP for GTP is regulated by guanine nucleotide exchange factors (GEFs) and GTP hydrolysis is catalysed by GTPase-activating proteins (GAPs). Inactive Rho GTPases remain in cytosol complexed with GDP dissociation inhibitors  (GDIs).</a:t>
            </a:r>
          </a:p>
          <a:p>
            <a:pPr marL="342900" indent="-342900"/>
            <a:r>
              <a:rPr lang="en-GB" sz="1400"/>
              <a:t>Rho GTPases are isoprenylated (geranyl-geranylated and farnesylated) and this is required for membrane localisation and activation. Membrane-bound Rho GTPases interact with </a:t>
            </a:r>
          </a:p>
          <a:p>
            <a:pPr marL="342900" indent="-342900"/>
            <a:r>
              <a:rPr lang="en-GB" sz="1400"/>
              <a:t>       downstream targets.</a:t>
            </a:r>
          </a:p>
          <a:p>
            <a:pPr marL="342900" indent="-342900"/>
            <a:r>
              <a:rPr lang="en-GB" sz="1400"/>
              <a:t>Some Rho GTPases can be directly phosphorylated and this phosphorylation affects stability of complexes with GDI</a:t>
            </a:r>
          </a:p>
        </p:txBody>
      </p:sp>
      <p:sp>
        <p:nvSpPr>
          <p:cNvPr id="35844" name="Rectangle 30"/>
          <p:cNvSpPr>
            <a:spLocks noChangeArrowheads="1"/>
          </p:cNvSpPr>
          <p:nvPr/>
        </p:nvSpPr>
        <p:spPr bwMode="auto">
          <a:xfrm>
            <a:off x="4714875" y="142875"/>
            <a:ext cx="708025" cy="307975"/>
          </a:xfrm>
          <a:prstGeom prst="rect">
            <a:avLst/>
          </a:prstGeom>
          <a:noFill/>
          <a:ln w="9525">
            <a:noFill/>
            <a:miter lim="800000"/>
            <a:headEnd/>
            <a:tailEnd/>
          </a:ln>
        </p:spPr>
        <p:txBody>
          <a:bodyPr wrap="none">
            <a:spAutoFit/>
          </a:bodyPr>
          <a:lstStyle/>
          <a:p>
            <a:pPr algn="ctr" eaLnBrk="0" hangingPunct="0"/>
            <a:r>
              <a:rPr lang="en-GB" sz="1400" b="1">
                <a:latin typeface="Times New Roman" pitchFamily="18" charset="0"/>
              </a:rPr>
              <a:t>Signal</a:t>
            </a:r>
            <a:r>
              <a:rPr lang="en-GB" sz="1400">
                <a:latin typeface="Times New Roman" pitchFamily="18" charset="0"/>
              </a:rPr>
              <a:t> </a:t>
            </a:r>
          </a:p>
        </p:txBody>
      </p:sp>
      <p:sp>
        <p:nvSpPr>
          <p:cNvPr id="32" name="Oval 31"/>
          <p:cNvSpPr/>
          <p:nvPr/>
        </p:nvSpPr>
        <p:spPr>
          <a:xfrm>
            <a:off x="2500313" y="2786063"/>
            <a:ext cx="285750" cy="2857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846" name="TextBox 32"/>
          <p:cNvSpPr txBox="1">
            <a:spLocks noChangeArrowheads="1"/>
          </p:cNvSpPr>
          <p:nvPr/>
        </p:nvSpPr>
        <p:spPr bwMode="auto">
          <a:xfrm>
            <a:off x="2500313" y="2786063"/>
            <a:ext cx="571500" cy="276225"/>
          </a:xfrm>
          <a:prstGeom prst="rect">
            <a:avLst/>
          </a:prstGeom>
          <a:noFill/>
          <a:ln w="9525">
            <a:noFill/>
            <a:miter lim="800000"/>
            <a:headEnd/>
            <a:tailEnd/>
          </a:ln>
        </p:spPr>
        <p:txBody>
          <a:bodyPr>
            <a:spAutoFit/>
          </a:bodyPr>
          <a:lstStyle/>
          <a:p>
            <a:r>
              <a:rPr lang="en-GB" sz="1200"/>
              <a:t>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785938" y="36513"/>
            <a:ext cx="5707062" cy="369887"/>
          </a:xfrm>
          <a:prstGeom prst="rect">
            <a:avLst/>
          </a:prstGeom>
          <a:noFill/>
          <a:ln w="9525">
            <a:noFill/>
            <a:miter lim="800000"/>
            <a:headEnd/>
            <a:tailEnd/>
          </a:ln>
        </p:spPr>
        <p:txBody>
          <a:bodyPr wrap="none">
            <a:spAutoFit/>
          </a:bodyPr>
          <a:lstStyle/>
          <a:p>
            <a:pPr eaLnBrk="0" hangingPunct="0"/>
            <a:r>
              <a:rPr lang="en-GB" altLang="zh-CN" b="1">
                <a:solidFill>
                  <a:srgbClr val="000000"/>
                </a:solidFill>
              </a:rPr>
              <a:t>Tools used in studies on Rho GTPases activation. </a:t>
            </a:r>
          </a:p>
        </p:txBody>
      </p:sp>
      <p:sp>
        <p:nvSpPr>
          <p:cNvPr id="36867" name="Rectangle 4"/>
          <p:cNvSpPr>
            <a:spLocks noChangeArrowheads="1"/>
          </p:cNvSpPr>
          <p:nvPr/>
        </p:nvSpPr>
        <p:spPr bwMode="auto">
          <a:xfrm>
            <a:off x="0" y="1179513"/>
            <a:ext cx="9786938" cy="1169987"/>
          </a:xfrm>
          <a:prstGeom prst="rect">
            <a:avLst/>
          </a:prstGeom>
          <a:noFill/>
          <a:ln w="9525">
            <a:noFill/>
            <a:miter lim="800000"/>
            <a:headEnd/>
            <a:tailEnd/>
          </a:ln>
        </p:spPr>
        <p:txBody>
          <a:bodyPr>
            <a:spAutoFit/>
          </a:bodyPr>
          <a:lstStyle/>
          <a:p>
            <a:r>
              <a:rPr lang="en-GB" sz="1400"/>
              <a:t>The levels of activated GTP-bound Rho, Rac, and Cdc42 can be measured in ‘‘pulldown assays.’’ In these assays, </a:t>
            </a:r>
          </a:p>
          <a:p>
            <a:r>
              <a:rPr lang="en-GB" sz="1400"/>
              <a:t>cell lysates are incubated with Sepharose beads with derivatized recombinant domains of target proteins of Rho,</a:t>
            </a:r>
          </a:p>
          <a:p>
            <a:r>
              <a:rPr lang="en-GB" sz="1400"/>
              <a:t> Rac, and Cdc42 (p21-activated kinase [PAK] CRIB for Rac/Cdc42, WASp-CRIB for Cdc42, rhoteckin Rho-binding </a:t>
            </a:r>
          </a:p>
          <a:p>
            <a:r>
              <a:rPr lang="en-GB" sz="1400"/>
              <a:t>domain for </a:t>
            </a:r>
            <a:r>
              <a:rPr lang="de-DE" sz="1400"/>
              <a:t>Rho).  As </a:t>
            </a:r>
            <a:r>
              <a:rPr lang="en-GB" sz="1400"/>
              <a:t>these domains only bind GTP-loaded Rho proteins, the active proteins are being literally</a:t>
            </a:r>
          </a:p>
          <a:p>
            <a:r>
              <a:rPr lang="en-GB" sz="1400"/>
              <a:t> ‘‘pulled down’’ by the beads. </a:t>
            </a:r>
            <a:endParaRPr lang="en-GB"/>
          </a:p>
        </p:txBody>
      </p:sp>
      <p:sp>
        <p:nvSpPr>
          <p:cNvPr id="36868" name="TextBox 5"/>
          <p:cNvSpPr txBox="1">
            <a:spLocks noChangeArrowheads="1"/>
          </p:cNvSpPr>
          <p:nvPr/>
        </p:nvSpPr>
        <p:spPr bwMode="auto">
          <a:xfrm>
            <a:off x="71438" y="322263"/>
            <a:ext cx="4532312" cy="800100"/>
          </a:xfrm>
          <a:prstGeom prst="rect">
            <a:avLst/>
          </a:prstGeom>
          <a:noFill/>
          <a:ln w="9525">
            <a:noFill/>
            <a:miter lim="800000"/>
            <a:headEnd/>
            <a:tailEnd/>
          </a:ln>
        </p:spPr>
        <p:txBody>
          <a:bodyPr wrap="none">
            <a:spAutoFit/>
          </a:bodyPr>
          <a:lstStyle/>
          <a:p>
            <a:endParaRPr lang="en-GB" sz="1400" b="1"/>
          </a:p>
          <a:p>
            <a:endParaRPr lang="en-GB" sz="1400" b="1"/>
          </a:p>
          <a:p>
            <a:r>
              <a:rPr lang="en-GB" b="1">
                <a:solidFill>
                  <a:srgbClr val="FF0000"/>
                </a:solidFill>
              </a:rPr>
              <a:t>GTP-loading assays (Pulldown assays).</a:t>
            </a:r>
          </a:p>
        </p:txBody>
      </p:sp>
      <p:sp>
        <p:nvSpPr>
          <p:cNvPr id="32" name="Rectangle 31"/>
          <p:cNvSpPr/>
          <p:nvPr/>
        </p:nvSpPr>
        <p:spPr>
          <a:xfrm>
            <a:off x="2143125" y="3043238"/>
            <a:ext cx="500063"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Oval 41"/>
          <p:cNvSpPr/>
          <p:nvPr/>
        </p:nvSpPr>
        <p:spPr>
          <a:xfrm>
            <a:off x="857250" y="3043238"/>
            <a:ext cx="214313" cy="214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p:cNvSpPr/>
          <p:nvPr/>
        </p:nvSpPr>
        <p:spPr>
          <a:xfrm>
            <a:off x="500063" y="3114675"/>
            <a:ext cx="214312"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Oval 43"/>
          <p:cNvSpPr/>
          <p:nvPr/>
        </p:nvSpPr>
        <p:spPr>
          <a:xfrm>
            <a:off x="785813" y="3543300"/>
            <a:ext cx="214312"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Oval 44"/>
          <p:cNvSpPr/>
          <p:nvPr/>
        </p:nvSpPr>
        <p:spPr>
          <a:xfrm>
            <a:off x="500063" y="3614738"/>
            <a:ext cx="214312" cy="214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Oval 45"/>
          <p:cNvSpPr/>
          <p:nvPr/>
        </p:nvSpPr>
        <p:spPr>
          <a:xfrm>
            <a:off x="785813" y="3829050"/>
            <a:ext cx="214312"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Oval 46"/>
          <p:cNvSpPr/>
          <p:nvPr/>
        </p:nvSpPr>
        <p:spPr>
          <a:xfrm>
            <a:off x="571500" y="4114800"/>
            <a:ext cx="214313"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6876" name="Group 56"/>
          <p:cNvGrpSpPr>
            <a:grpSpLocks/>
          </p:cNvGrpSpPr>
          <p:nvPr/>
        </p:nvGrpSpPr>
        <p:grpSpPr bwMode="auto">
          <a:xfrm>
            <a:off x="1628775" y="2971800"/>
            <a:ext cx="1600200" cy="1214438"/>
            <a:chOff x="1970234" y="3286124"/>
            <a:chExt cx="1601634" cy="1214446"/>
          </a:xfrm>
        </p:grpSpPr>
        <p:grpSp>
          <p:nvGrpSpPr>
            <p:cNvPr id="36944" name="Group 47"/>
            <p:cNvGrpSpPr>
              <a:grpSpLocks/>
            </p:cNvGrpSpPr>
            <p:nvPr/>
          </p:nvGrpSpPr>
          <p:grpSpPr bwMode="auto">
            <a:xfrm>
              <a:off x="1985233" y="3286124"/>
              <a:ext cx="1586635" cy="428628"/>
              <a:chOff x="1485167" y="3000372"/>
              <a:chExt cx="1586635" cy="428628"/>
            </a:xfrm>
          </p:grpSpPr>
          <p:sp>
            <p:nvSpPr>
              <p:cNvPr id="25" name="Oval 24"/>
              <p:cNvSpPr/>
              <p:nvPr/>
            </p:nvSpPr>
            <p:spPr>
              <a:xfrm>
                <a:off x="2642793" y="3000372"/>
                <a:ext cx="429009" cy="42862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53" name="TextBox 32"/>
              <p:cNvSpPr txBox="1">
                <a:spLocks noChangeArrowheads="1"/>
              </p:cNvSpPr>
              <p:nvPr/>
            </p:nvSpPr>
            <p:spPr bwMode="auto">
              <a:xfrm>
                <a:off x="1983238" y="3071810"/>
                <a:ext cx="502061" cy="276999"/>
              </a:xfrm>
              <a:prstGeom prst="rect">
                <a:avLst/>
              </a:prstGeom>
              <a:noFill/>
              <a:ln w="9525">
                <a:noFill/>
                <a:miter lim="800000"/>
                <a:headEnd/>
                <a:tailEnd/>
              </a:ln>
            </p:spPr>
            <p:txBody>
              <a:bodyPr wrap="none">
                <a:spAutoFit/>
              </a:bodyPr>
              <a:lstStyle/>
              <a:p>
                <a:r>
                  <a:rPr lang="en-GB" sz="1200"/>
                  <a:t>GST</a:t>
                </a:r>
              </a:p>
            </p:txBody>
          </p:sp>
          <p:cxnSp>
            <p:nvCxnSpPr>
              <p:cNvPr id="35" name="Straight Connector 34"/>
              <p:cNvCxnSpPr>
                <a:stCxn id="25" idx="2"/>
                <a:endCxn id="36953" idx="3"/>
              </p:cNvCxnSpPr>
              <p:nvPr/>
            </p:nvCxnSpPr>
            <p:spPr>
              <a:xfrm rot="10800000">
                <a:off x="2485490" y="3209923"/>
                <a:ext cx="157303"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6953" idx="1"/>
              </p:cNvCxnSpPr>
              <p:nvPr/>
            </p:nvCxnSpPr>
            <p:spPr>
              <a:xfrm rot="10800000" flipV="1">
                <a:off x="1770475" y="3209923"/>
                <a:ext cx="212916"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Block Arc 39"/>
              <p:cNvSpPr/>
              <p:nvPr/>
            </p:nvSpPr>
            <p:spPr>
              <a:xfrm rot="5956978">
                <a:off x="1491771" y="3008944"/>
                <a:ext cx="342902" cy="357507"/>
              </a:xfrm>
              <a:prstGeom prst="blockArc">
                <a:avLst>
                  <a:gd name="adj1" fmla="val 10798066"/>
                  <a:gd name="adj2" fmla="val 20490753"/>
                  <a:gd name="adj3" fmla="val 16816"/>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36945" name="Group 48"/>
            <p:cNvGrpSpPr>
              <a:grpSpLocks/>
            </p:cNvGrpSpPr>
            <p:nvPr/>
          </p:nvGrpSpPr>
          <p:grpSpPr bwMode="auto">
            <a:xfrm>
              <a:off x="1970234" y="4071942"/>
              <a:ext cx="1586635" cy="428628"/>
              <a:chOff x="1470168" y="3000372"/>
              <a:chExt cx="1586635" cy="428628"/>
            </a:xfrm>
          </p:grpSpPr>
          <p:sp>
            <p:nvSpPr>
              <p:cNvPr id="50" name="Oval 49"/>
              <p:cNvSpPr/>
              <p:nvPr/>
            </p:nvSpPr>
            <p:spPr>
              <a:xfrm>
                <a:off x="2628493" y="3000372"/>
                <a:ext cx="429009" cy="42862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48" name="TextBox 50"/>
              <p:cNvSpPr txBox="1">
                <a:spLocks noChangeArrowheads="1"/>
              </p:cNvSpPr>
              <p:nvPr/>
            </p:nvSpPr>
            <p:spPr bwMode="auto">
              <a:xfrm>
                <a:off x="1998237" y="3071810"/>
                <a:ext cx="502061" cy="276999"/>
              </a:xfrm>
              <a:prstGeom prst="rect">
                <a:avLst/>
              </a:prstGeom>
              <a:noFill/>
              <a:ln w="9525">
                <a:noFill/>
                <a:miter lim="800000"/>
                <a:headEnd/>
                <a:tailEnd/>
              </a:ln>
            </p:spPr>
            <p:txBody>
              <a:bodyPr wrap="none">
                <a:spAutoFit/>
              </a:bodyPr>
              <a:lstStyle/>
              <a:p>
                <a:r>
                  <a:rPr lang="en-GB" sz="1200"/>
                  <a:t>GST</a:t>
                </a:r>
              </a:p>
            </p:txBody>
          </p:sp>
          <p:cxnSp>
            <p:nvCxnSpPr>
              <p:cNvPr id="52" name="Straight Connector 51"/>
              <p:cNvCxnSpPr>
                <a:stCxn id="50" idx="2"/>
                <a:endCxn id="36948" idx="3"/>
              </p:cNvCxnSpPr>
              <p:nvPr/>
            </p:nvCxnSpPr>
            <p:spPr>
              <a:xfrm rot="10800000">
                <a:off x="2501380" y="3209923"/>
                <a:ext cx="127114"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6948" idx="1"/>
              </p:cNvCxnSpPr>
              <p:nvPr/>
            </p:nvCxnSpPr>
            <p:spPr>
              <a:xfrm rot="10800000" flipV="1">
                <a:off x="1786364" y="3209923"/>
                <a:ext cx="211326"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Block Arc 53"/>
              <p:cNvSpPr/>
              <p:nvPr/>
            </p:nvSpPr>
            <p:spPr>
              <a:xfrm rot="5956978">
                <a:off x="1477471" y="3008944"/>
                <a:ext cx="342902" cy="357508"/>
              </a:xfrm>
              <a:prstGeom prst="blockArc">
                <a:avLst>
                  <a:gd name="adj1" fmla="val 10798066"/>
                  <a:gd name="adj2" fmla="val 20490753"/>
                  <a:gd name="adj3" fmla="val 16816"/>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55" name="Rectangle 54"/>
            <p:cNvSpPr/>
            <p:nvPr/>
          </p:nvSpPr>
          <p:spPr>
            <a:xfrm>
              <a:off x="2485045" y="4143380"/>
              <a:ext cx="500511"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59" name="Straight Arrow Connector 58"/>
          <p:cNvCxnSpPr/>
          <p:nvPr/>
        </p:nvCxnSpPr>
        <p:spPr>
          <a:xfrm>
            <a:off x="3429000" y="3614738"/>
            <a:ext cx="28575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6878" name="Group 107"/>
          <p:cNvGrpSpPr>
            <a:grpSpLocks/>
          </p:cNvGrpSpPr>
          <p:nvPr/>
        </p:nvGrpSpPr>
        <p:grpSpPr bwMode="auto">
          <a:xfrm>
            <a:off x="6529388" y="2971800"/>
            <a:ext cx="1585912" cy="1214438"/>
            <a:chOff x="6529414" y="3429000"/>
            <a:chExt cx="1586635" cy="1214446"/>
          </a:xfrm>
        </p:grpSpPr>
        <p:grpSp>
          <p:nvGrpSpPr>
            <p:cNvPr id="36927" name="Group 62"/>
            <p:cNvGrpSpPr>
              <a:grpSpLocks/>
            </p:cNvGrpSpPr>
            <p:nvPr/>
          </p:nvGrpSpPr>
          <p:grpSpPr bwMode="auto">
            <a:xfrm>
              <a:off x="6529414" y="3429000"/>
              <a:ext cx="1586635" cy="1214446"/>
              <a:chOff x="1985233" y="3286124"/>
              <a:chExt cx="1586635" cy="1214446"/>
            </a:xfrm>
          </p:grpSpPr>
          <p:grpSp>
            <p:nvGrpSpPr>
              <p:cNvPr id="36931" name="Group 47"/>
              <p:cNvGrpSpPr>
                <a:grpSpLocks/>
              </p:cNvGrpSpPr>
              <p:nvPr/>
            </p:nvGrpSpPr>
            <p:grpSpPr bwMode="auto">
              <a:xfrm>
                <a:off x="1985233" y="3286124"/>
                <a:ext cx="1586635" cy="428628"/>
                <a:chOff x="1485167" y="3000372"/>
                <a:chExt cx="1586635" cy="428628"/>
              </a:xfrm>
            </p:grpSpPr>
            <p:sp>
              <p:nvSpPr>
                <p:cNvPr id="72" name="Oval 71"/>
                <p:cNvSpPr/>
                <p:nvPr/>
              </p:nvSpPr>
              <p:spPr>
                <a:xfrm>
                  <a:off x="2642982" y="3000372"/>
                  <a:ext cx="428820" cy="42862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40" name="TextBox 72"/>
                <p:cNvSpPr txBox="1">
                  <a:spLocks noChangeArrowheads="1"/>
                </p:cNvSpPr>
                <p:nvPr/>
              </p:nvSpPr>
              <p:spPr bwMode="auto">
                <a:xfrm>
                  <a:off x="1998237" y="3071810"/>
                  <a:ext cx="502061" cy="276999"/>
                </a:xfrm>
                <a:prstGeom prst="rect">
                  <a:avLst/>
                </a:prstGeom>
                <a:noFill/>
                <a:ln w="9525">
                  <a:noFill/>
                  <a:miter lim="800000"/>
                  <a:headEnd/>
                  <a:tailEnd/>
                </a:ln>
              </p:spPr>
              <p:txBody>
                <a:bodyPr wrap="none">
                  <a:spAutoFit/>
                </a:bodyPr>
                <a:lstStyle/>
                <a:p>
                  <a:r>
                    <a:rPr lang="en-GB" sz="1200"/>
                    <a:t>GST</a:t>
                  </a:r>
                </a:p>
              </p:txBody>
            </p:sp>
            <p:cxnSp>
              <p:nvCxnSpPr>
                <p:cNvPr id="74" name="Straight Connector 73"/>
                <p:cNvCxnSpPr>
                  <a:stCxn id="72" idx="2"/>
                  <a:endCxn id="36940" idx="3"/>
                </p:cNvCxnSpPr>
                <p:nvPr/>
              </p:nvCxnSpPr>
              <p:spPr>
                <a:xfrm rot="10800000">
                  <a:off x="2500041" y="3209923"/>
                  <a:ext cx="142940"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6940" idx="1"/>
                </p:cNvCxnSpPr>
                <p:nvPr/>
              </p:nvCxnSpPr>
              <p:spPr>
                <a:xfrm rot="10800000" flipV="1">
                  <a:off x="1785341" y="3209923"/>
                  <a:ext cx="212822"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Block Arc 75"/>
                <p:cNvSpPr/>
                <p:nvPr/>
              </p:nvSpPr>
              <p:spPr>
                <a:xfrm rot="5956978">
                  <a:off x="1492391" y="3009023"/>
                  <a:ext cx="342902" cy="357350"/>
                </a:xfrm>
                <a:prstGeom prst="blockArc">
                  <a:avLst>
                    <a:gd name="adj1" fmla="val 10798066"/>
                    <a:gd name="adj2" fmla="val 20490753"/>
                    <a:gd name="adj3" fmla="val 16816"/>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36932" name="Group 48"/>
              <p:cNvGrpSpPr>
                <a:grpSpLocks/>
              </p:cNvGrpSpPr>
              <p:nvPr/>
            </p:nvGrpSpPr>
            <p:grpSpPr bwMode="auto">
              <a:xfrm>
                <a:off x="1985233" y="4071942"/>
                <a:ext cx="1586635" cy="428628"/>
                <a:chOff x="1485167" y="3000372"/>
                <a:chExt cx="1586635" cy="428628"/>
              </a:xfrm>
            </p:grpSpPr>
            <p:sp>
              <p:nvSpPr>
                <p:cNvPr id="67" name="Oval 66"/>
                <p:cNvSpPr/>
                <p:nvPr/>
              </p:nvSpPr>
              <p:spPr>
                <a:xfrm>
                  <a:off x="2642982" y="3000372"/>
                  <a:ext cx="428820" cy="42862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35" name="TextBox 67"/>
                <p:cNvSpPr txBox="1">
                  <a:spLocks noChangeArrowheads="1"/>
                </p:cNvSpPr>
                <p:nvPr/>
              </p:nvSpPr>
              <p:spPr bwMode="auto">
                <a:xfrm>
                  <a:off x="1998237" y="3071810"/>
                  <a:ext cx="502061" cy="276999"/>
                </a:xfrm>
                <a:prstGeom prst="rect">
                  <a:avLst/>
                </a:prstGeom>
                <a:noFill/>
                <a:ln w="9525">
                  <a:noFill/>
                  <a:miter lim="800000"/>
                  <a:headEnd/>
                  <a:tailEnd/>
                </a:ln>
              </p:spPr>
              <p:txBody>
                <a:bodyPr wrap="none">
                  <a:spAutoFit/>
                </a:bodyPr>
                <a:lstStyle/>
                <a:p>
                  <a:r>
                    <a:rPr lang="en-GB" sz="1200"/>
                    <a:t>GST</a:t>
                  </a:r>
                </a:p>
              </p:txBody>
            </p:sp>
            <p:cxnSp>
              <p:nvCxnSpPr>
                <p:cNvPr id="69" name="Straight Connector 68"/>
                <p:cNvCxnSpPr>
                  <a:stCxn id="67" idx="2"/>
                  <a:endCxn id="36935" idx="3"/>
                </p:cNvCxnSpPr>
                <p:nvPr/>
              </p:nvCxnSpPr>
              <p:spPr>
                <a:xfrm rot="10800000">
                  <a:off x="2500041" y="3209923"/>
                  <a:ext cx="142940"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6935" idx="1"/>
                </p:cNvCxnSpPr>
                <p:nvPr/>
              </p:nvCxnSpPr>
              <p:spPr>
                <a:xfrm rot="10800000" flipV="1">
                  <a:off x="1785341" y="3209923"/>
                  <a:ext cx="212822"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Block Arc 70"/>
                <p:cNvSpPr/>
                <p:nvPr/>
              </p:nvSpPr>
              <p:spPr>
                <a:xfrm rot="5956978">
                  <a:off x="1492391" y="3009023"/>
                  <a:ext cx="342902" cy="357350"/>
                </a:xfrm>
                <a:prstGeom prst="blockArc">
                  <a:avLst>
                    <a:gd name="adj1" fmla="val 10798066"/>
                    <a:gd name="adj2" fmla="val 20490753"/>
                    <a:gd name="adj3" fmla="val 16816"/>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66" name="Rectangle 65"/>
              <p:cNvSpPr/>
              <p:nvPr/>
            </p:nvSpPr>
            <p:spPr>
              <a:xfrm>
                <a:off x="2499817" y="4143380"/>
                <a:ext cx="50029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78" name="Oval 77"/>
            <p:cNvSpPr/>
            <p:nvPr/>
          </p:nvSpPr>
          <p:spPr>
            <a:xfrm>
              <a:off x="6600884" y="4286256"/>
              <a:ext cx="214411" cy="2143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Oval 78"/>
            <p:cNvSpPr/>
            <p:nvPr/>
          </p:nvSpPr>
          <p:spPr>
            <a:xfrm>
              <a:off x="6600884" y="3500438"/>
              <a:ext cx="214411"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Rectangle 79"/>
            <p:cNvSpPr/>
            <p:nvPr/>
          </p:nvSpPr>
          <p:spPr>
            <a:xfrm>
              <a:off x="7029704" y="3500438"/>
              <a:ext cx="500291"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6879" name="TextBox 80"/>
          <p:cNvSpPr txBox="1">
            <a:spLocks noChangeArrowheads="1"/>
          </p:cNvSpPr>
          <p:nvPr/>
        </p:nvSpPr>
        <p:spPr bwMode="auto">
          <a:xfrm>
            <a:off x="1285875" y="3328988"/>
            <a:ext cx="425450" cy="584200"/>
          </a:xfrm>
          <a:prstGeom prst="rect">
            <a:avLst/>
          </a:prstGeom>
          <a:noFill/>
          <a:ln w="9525">
            <a:noFill/>
            <a:miter lim="800000"/>
            <a:headEnd/>
            <a:tailEnd/>
          </a:ln>
        </p:spPr>
        <p:txBody>
          <a:bodyPr wrap="none">
            <a:spAutoFit/>
          </a:bodyPr>
          <a:lstStyle/>
          <a:p>
            <a:r>
              <a:rPr lang="en-GB" sz="3200"/>
              <a:t>+</a:t>
            </a:r>
          </a:p>
        </p:txBody>
      </p:sp>
      <p:cxnSp>
        <p:nvCxnSpPr>
          <p:cNvPr id="82" name="Straight Arrow Connector 81"/>
          <p:cNvCxnSpPr/>
          <p:nvPr/>
        </p:nvCxnSpPr>
        <p:spPr>
          <a:xfrm>
            <a:off x="6072188" y="3686175"/>
            <a:ext cx="2857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42875" y="3328988"/>
            <a:ext cx="214313" cy="214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Oval 89"/>
          <p:cNvSpPr/>
          <p:nvPr/>
        </p:nvSpPr>
        <p:spPr>
          <a:xfrm>
            <a:off x="214313" y="3757613"/>
            <a:ext cx="214312" cy="214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Oval 90"/>
          <p:cNvSpPr/>
          <p:nvPr/>
        </p:nvSpPr>
        <p:spPr>
          <a:xfrm>
            <a:off x="428625" y="3471863"/>
            <a:ext cx="142875" cy="142875"/>
          </a:xfrm>
          <a:prstGeom prst="ellipse">
            <a:avLst/>
          </a:prstGeom>
          <a:solidFill>
            <a:srgbClr val="2AF6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Oval 91"/>
          <p:cNvSpPr/>
          <p:nvPr/>
        </p:nvSpPr>
        <p:spPr>
          <a:xfrm>
            <a:off x="714375" y="3400425"/>
            <a:ext cx="142875" cy="142875"/>
          </a:xfrm>
          <a:prstGeom prst="ellipse">
            <a:avLst/>
          </a:prstGeom>
          <a:solidFill>
            <a:srgbClr val="2AF6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Oval 92"/>
          <p:cNvSpPr/>
          <p:nvPr/>
        </p:nvSpPr>
        <p:spPr>
          <a:xfrm>
            <a:off x="357188" y="4114800"/>
            <a:ext cx="142875" cy="142875"/>
          </a:xfrm>
          <a:prstGeom prst="ellipse">
            <a:avLst/>
          </a:prstGeom>
          <a:solidFill>
            <a:srgbClr val="2AF6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4" name="Oval 93"/>
          <p:cNvSpPr/>
          <p:nvPr/>
        </p:nvSpPr>
        <p:spPr>
          <a:xfrm>
            <a:off x="1071563" y="4043363"/>
            <a:ext cx="142875" cy="142875"/>
          </a:xfrm>
          <a:prstGeom prst="ellipse">
            <a:avLst/>
          </a:prstGeom>
          <a:solidFill>
            <a:srgbClr val="EC34B7"/>
          </a:solidFill>
          <a:ln>
            <a:solidFill>
              <a:srgbClr val="EC34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 name="Oval 94"/>
          <p:cNvSpPr/>
          <p:nvPr/>
        </p:nvSpPr>
        <p:spPr>
          <a:xfrm>
            <a:off x="500063" y="3971925"/>
            <a:ext cx="142875" cy="142875"/>
          </a:xfrm>
          <a:prstGeom prst="ellipse">
            <a:avLst/>
          </a:prstGeom>
          <a:solidFill>
            <a:srgbClr val="EC34B7"/>
          </a:solidFill>
          <a:ln>
            <a:solidFill>
              <a:srgbClr val="EC34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 name="Oval 95"/>
          <p:cNvSpPr/>
          <p:nvPr/>
        </p:nvSpPr>
        <p:spPr>
          <a:xfrm>
            <a:off x="571500" y="2828925"/>
            <a:ext cx="142875" cy="142875"/>
          </a:xfrm>
          <a:prstGeom prst="ellipse">
            <a:avLst/>
          </a:prstGeom>
          <a:solidFill>
            <a:srgbClr val="EC34B7"/>
          </a:solidFill>
          <a:ln>
            <a:solidFill>
              <a:srgbClr val="EC34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Oval 96"/>
          <p:cNvSpPr/>
          <p:nvPr/>
        </p:nvSpPr>
        <p:spPr>
          <a:xfrm>
            <a:off x="214313" y="3114675"/>
            <a:ext cx="142875" cy="142875"/>
          </a:xfrm>
          <a:prstGeom prst="ellipse">
            <a:avLst/>
          </a:prstGeom>
          <a:solidFill>
            <a:srgbClr val="EC34B7"/>
          </a:solidFill>
          <a:ln>
            <a:solidFill>
              <a:srgbClr val="EC34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8" name="Oval 97"/>
          <p:cNvSpPr/>
          <p:nvPr/>
        </p:nvSpPr>
        <p:spPr>
          <a:xfrm>
            <a:off x="4286250" y="4329113"/>
            <a:ext cx="142875" cy="142875"/>
          </a:xfrm>
          <a:prstGeom prst="ellipse">
            <a:avLst/>
          </a:prstGeom>
          <a:solidFill>
            <a:srgbClr val="EC34B7"/>
          </a:solidFill>
          <a:ln>
            <a:solidFill>
              <a:srgbClr val="EC34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9" name="Oval 98"/>
          <p:cNvSpPr/>
          <p:nvPr/>
        </p:nvSpPr>
        <p:spPr>
          <a:xfrm>
            <a:off x="4643438" y="3543300"/>
            <a:ext cx="142875" cy="142875"/>
          </a:xfrm>
          <a:prstGeom prst="ellipse">
            <a:avLst/>
          </a:prstGeom>
          <a:solidFill>
            <a:srgbClr val="EC34B7"/>
          </a:solidFill>
          <a:ln>
            <a:solidFill>
              <a:srgbClr val="EC34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0" name="Oval 99"/>
          <p:cNvSpPr/>
          <p:nvPr/>
        </p:nvSpPr>
        <p:spPr>
          <a:xfrm>
            <a:off x="4071938" y="3400425"/>
            <a:ext cx="142875" cy="142875"/>
          </a:xfrm>
          <a:prstGeom prst="ellipse">
            <a:avLst/>
          </a:prstGeom>
          <a:solidFill>
            <a:srgbClr val="2AF6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 name="Oval 100"/>
          <p:cNvSpPr/>
          <p:nvPr/>
        </p:nvSpPr>
        <p:spPr>
          <a:xfrm>
            <a:off x="5143500" y="3552825"/>
            <a:ext cx="142875" cy="142875"/>
          </a:xfrm>
          <a:prstGeom prst="ellipse">
            <a:avLst/>
          </a:prstGeom>
          <a:solidFill>
            <a:srgbClr val="2AF6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Oval 101"/>
          <p:cNvSpPr/>
          <p:nvPr/>
        </p:nvSpPr>
        <p:spPr>
          <a:xfrm>
            <a:off x="4714875" y="4186238"/>
            <a:ext cx="142875" cy="142875"/>
          </a:xfrm>
          <a:prstGeom prst="ellipse">
            <a:avLst/>
          </a:prstGeom>
          <a:solidFill>
            <a:srgbClr val="2AF6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6895" name="Picture 103" descr="lung4wkload.jpg"/>
          <p:cNvPicPr>
            <a:picLocks noChangeAspect="1"/>
          </p:cNvPicPr>
          <p:nvPr/>
        </p:nvPicPr>
        <p:blipFill>
          <a:blip r:embed="rId3" cstate="print"/>
          <a:srcRect/>
          <a:stretch>
            <a:fillRect/>
          </a:stretch>
        </p:blipFill>
        <p:spPr bwMode="auto">
          <a:xfrm>
            <a:off x="6715125" y="5472113"/>
            <a:ext cx="1828800" cy="338137"/>
          </a:xfrm>
          <a:prstGeom prst="rect">
            <a:avLst/>
          </a:prstGeom>
          <a:noFill/>
          <a:ln w="9525">
            <a:noFill/>
            <a:miter lim="800000"/>
            <a:headEnd/>
            <a:tailEnd/>
          </a:ln>
        </p:spPr>
      </p:pic>
      <p:sp>
        <p:nvSpPr>
          <p:cNvPr id="36896" name="TextBox 104"/>
          <p:cNvSpPr txBox="1">
            <a:spLocks noChangeArrowheads="1"/>
          </p:cNvSpPr>
          <p:nvPr/>
        </p:nvSpPr>
        <p:spPr bwMode="auto">
          <a:xfrm>
            <a:off x="71438" y="4543425"/>
            <a:ext cx="1011237" cy="307975"/>
          </a:xfrm>
          <a:prstGeom prst="rect">
            <a:avLst/>
          </a:prstGeom>
          <a:noFill/>
          <a:ln w="9525">
            <a:noFill/>
            <a:miter lim="800000"/>
            <a:headEnd/>
            <a:tailEnd/>
          </a:ln>
        </p:spPr>
        <p:txBody>
          <a:bodyPr wrap="none">
            <a:spAutoFit/>
          </a:bodyPr>
          <a:lstStyle/>
          <a:p>
            <a:r>
              <a:rPr lang="en-GB" sz="1400"/>
              <a:t>Cell lysate</a:t>
            </a:r>
          </a:p>
        </p:txBody>
      </p:sp>
      <p:sp>
        <p:nvSpPr>
          <p:cNvPr id="36897" name="TextBox 105"/>
          <p:cNvSpPr txBox="1">
            <a:spLocks noChangeArrowheads="1"/>
          </p:cNvSpPr>
          <p:nvPr/>
        </p:nvSpPr>
        <p:spPr bwMode="auto">
          <a:xfrm>
            <a:off x="1731963" y="4400550"/>
            <a:ext cx="2482850" cy="954088"/>
          </a:xfrm>
          <a:prstGeom prst="rect">
            <a:avLst/>
          </a:prstGeom>
          <a:noFill/>
          <a:ln w="9525">
            <a:noFill/>
            <a:miter lim="800000"/>
            <a:headEnd/>
            <a:tailEnd/>
          </a:ln>
        </p:spPr>
        <p:txBody>
          <a:bodyPr wrap="none">
            <a:spAutoFit/>
          </a:bodyPr>
          <a:lstStyle/>
          <a:p>
            <a:r>
              <a:rPr lang="en-GB" sz="1400"/>
              <a:t>Sepharose beads </a:t>
            </a:r>
          </a:p>
          <a:p>
            <a:r>
              <a:rPr lang="en-GB" sz="1400"/>
              <a:t>with derivatised Rho-binding </a:t>
            </a:r>
          </a:p>
          <a:p>
            <a:r>
              <a:rPr lang="en-GB" sz="1400"/>
              <a:t>domain (binds only active, </a:t>
            </a:r>
          </a:p>
          <a:p>
            <a:r>
              <a:rPr lang="en-GB" sz="1400"/>
              <a:t>GTP-RhoA)</a:t>
            </a:r>
          </a:p>
        </p:txBody>
      </p:sp>
      <p:sp>
        <p:nvSpPr>
          <p:cNvPr id="36898" name="TextBox 106"/>
          <p:cNvSpPr txBox="1">
            <a:spLocks noChangeArrowheads="1"/>
          </p:cNvSpPr>
          <p:nvPr/>
        </p:nvSpPr>
        <p:spPr bwMode="auto">
          <a:xfrm>
            <a:off x="5857875" y="3186113"/>
            <a:ext cx="641350" cy="276225"/>
          </a:xfrm>
          <a:prstGeom prst="rect">
            <a:avLst/>
          </a:prstGeom>
          <a:noFill/>
          <a:ln w="9525">
            <a:noFill/>
            <a:miter lim="800000"/>
            <a:headEnd/>
            <a:tailEnd/>
          </a:ln>
        </p:spPr>
        <p:txBody>
          <a:bodyPr wrap="none">
            <a:spAutoFit/>
          </a:bodyPr>
          <a:lstStyle/>
          <a:p>
            <a:r>
              <a:rPr lang="en-GB" sz="1200"/>
              <a:t>WASH</a:t>
            </a:r>
          </a:p>
        </p:txBody>
      </p:sp>
      <p:grpSp>
        <p:nvGrpSpPr>
          <p:cNvPr id="36899" name="Group 108"/>
          <p:cNvGrpSpPr>
            <a:grpSpLocks/>
          </p:cNvGrpSpPr>
          <p:nvPr/>
        </p:nvGrpSpPr>
        <p:grpSpPr bwMode="auto">
          <a:xfrm>
            <a:off x="3857625" y="2971800"/>
            <a:ext cx="1585913" cy="1214438"/>
            <a:chOff x="6529414" y="3429000"/>
            <a:chExt cx="1586635" cy="1214446"/>
          </a:xfrm>
        </p:grpSpPr>
        <p:grpSp>
          <p:nvGrpSpPr>
            <p:cNvPr id="36910" name="Group 62"/>
            <p:cNvGrpSpPr>
              <a:grpSpLocks/>
            </p:cNvGrpSpPr>
            <p:nvPr/>
          </p:nvGrpSpPr>
          <p:grpSpPr bwMode="auto">
            <a:xfrm>
              <a:off x="6529414" y="3429000"/>
              <a:ext cx="1586635" cy="1214446"/>
              <a:chOff x="1985233" y="3286124"/>
              <a:chExt cx="1586635" cy="1214446"/>
            </a:xfrm>
          </p:grpSpPr>
          <p:grpSp>
            <p:nvGrpSpPr>
              <p:cNvPr id="36914" name="Group 47"/>
              <p:cNvGrpSpPr>
                <a:grpSpLocks/>
              </p:cNvGrpSpPr>
              <p:nvPr/>
            </p:nvGrpSpPr>
            <p:grpSpPr bwMode="auto">
              <a:xfrm>
                <a:off x="1985233" y="3286124"/>
                <a:ext cx="1586635" cy="428628"/>
                <a:chOff x="1485167" y="3000372"/>
                <a:chExt cx="1586635" cy="428628"/>
              </a:xfrm>
            </p:grpSpPr>
            <p:sp>
              <p:nvSpPr>
                <p:cNvPr id="122" name="Oval 121"/>
                <p:cNvSpPr/>
                <p:nvPr/>
              </p:nvSpPr>
              <p:spPr>
                <a:xfrm>
                  <a:off x="2642982" y="3000372"/>
                  <a:ext cx="428820" cy="42862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23" name="TextBox 122"/>
                <p:cNvSpPr txBox="1">
                  <a:spLocks noChangeArrowheads="1"/>
                </p:cNvSpPr>
                <p:nvPr/>
              </p:nvSpPr>
              <p:spPr bwMode="auto">
                <a:xfrm>
                  <a:off x="1998237" y="3071810"/>
                  <a:ext cx="502061" cy="276999"/>
                </a:xfrm>
                <a:prstGeom prst="rect">
                  <a:avLst/>
                </a:prstGeom>
                <a:noFill/>
                <a:ln w="9525">
                  <a:noFill/>
                  <a:miter lim="800000"/>
                  <a:headEnd/>
                  <a:tailEnd/>
                </a:ln>
              </p:spPr>
              <p:txBody>
                <a:bodyPr wrap="none">
                  <a:spAutoFit/>
                </a:bodyPr>
                <a:lstStyle/>
                <a:p>
                  <a:r>
                    <a:rPr lang="en-GB" sz="1200"/>
                    <a:t>GST</a:t>
                  </a:r>
                </a:p>
              </p:txBody>
            </p:sp>
            <p:cxnSp>
              <p:nvCxnSpPr>
                <p:cNvPr id="124" name="Straight Connector 123"/>
                <p:cNvCxnSpPr>
                  <a:stCxn id="122" idx="2"/>
                  <a:endCxn id="36923" idx="3"/>
                </p:cNvCxnSpPr>
                <p:nvPr/>
              </p:nvCxnSpPr>
              <p:spPr>
                <a:xfrm rot="10800000">
                  <a:off x="2500042" y="3209923"/>
                  <a:ext cx="142940"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36923" idx="1"/>
                </p:cNvCxnSpPr>
                <p:nvPr/>
              </p:nvCxnSpPr>
              <p:spPr>
                <a:xfrm rot="10800000" flipV="1">
                  <a:off x="1785342" y="3209923"/>
                  <a:ext cx="212822"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Block Arc 125"/>
                <p:cNvSpPr/>
                <p:nvPr/>
              </p:nvSpPr>
              <p:spPr>
                <a:xfrm rot="5956978">
                  <a:off x="1492391" y="3009023"/>
                  <a:ext cx="342902" cy="357351"/>
                </a:xfrm>
                <a:prstGeom prst="blockArc">
                  <a:avLst>
                    <a:gd name="adj1" fmla="val 10798066"/>
                    <a:gd name="adj2" fmla="val 20490753"/>
                    <a:gd name="adj3" fmla="val 16816"/>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36915" name="Group 48"/>
              <p:cNvGrpSpPr>
                <a:grpSpLocks/>
              </p:cNvGrpSpPr>
              <p:nvPr/>
            </p:nvGrpSpPr>
            <p:grpSpPr bwMode="auto">
              <a:xfrm>
                <a:off x="1985233" y="4071942"/>
                <a:ext cx="1586635" cy="428628"/>
                <a:chOff x="1485167" y="3000372"/>
                <a:chExt cx="1586635" cy="428628"/>
              </a:xfrm>
            </p:grpSpPr>
            <p:sp>
              <p:nvSpPr>
                <p:cNvPr id="117" name="Oval 116"/>
                <p:cNvSpPr/>
                <p:nvPr/>
              </p:nvSpPr>
              <p:spPr>
                <a:xfrm>
                  <a:off x="2642982" y="3000372"/>
                  <a:ext cx="428820" cy="42862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18" name="TextBox 117"/>
                <p:cNvSpPr txBox="1">
                  <a:spLocks noChangeArrowheads="1"/>
                </p:cNvSpPr>
                <p:nvPr/>
              </p:nvSpPr>
              <p:spPr bwMode="auto">
                <a:xfrm>
                  <a:off x="1998237" y="3071810"/>
                  <a:ext cx="502061" cy="276999"/>
                </a:xfrm>
                <a:prstGeom prst="rect">
                  <a:avLst/>
                </a:prstGeom>
                <a:noFill/>
                <a:ln w="9525">
                  <a:noFill/>
                  <a:miter lim="800000"/>
                  <a:headEnd/>
                  <a:tailEnd/>
                </a:ln>
              </p:spPr>
              <p:txBody>
                <a:bodyPr wrap="none">
                  <a:spAutoFit/>
                </a:bodyPr>
                <a:lstStyle/>
                <a:p>
                  <a:r>
                    <a:rPr lang="en-GB" sz="1200"/>
                    <a:t>GST</a:t>
                  </a:r>
                </a:p>
              </p:txBody>
            </p:sp>
            <p:cxnSp>
              <p:nvCxnSpPr>
                <p:cNvPr id="119" name="Straight Connector 118"/>
                <p:cNvCxnSpPr>
                  <a:stCxn id="117" idx="2"/>
                  <a:endCxn id="36918" idx="3"/>
                </p:cNvCxnSpPr>
                <p:nvPr/>
              </p:nvCxnSpPr>
              <p:spPr>
                <a:xfrm rot="10800000">
                  <a:off x="2500042" y="3209923"/>
                  <a:ext cx="142940"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36918" idx="1"/>
                </p:cNvCxnSpPr>
                <p:nvPr/>
              </p:nvCxnSpPr>
              <p:spPr>
                <a:xfrm rot="10800000" flipV="1">
                  <a:off x="1785342" y="3209923"/>
                  <a:ext cx="212822"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Block Arc 120"/>
                <p:cNvSpPr/>
                <p:nvPr/>
              </p:nvSpPr>
              <p:spPr>
                <a:xfrm rot="5956978">
                  <a:off x="1492391" y="3009023"/>
                  <a:ext cx="342902" cy="357351"/>
                </a:xfrm>
                <a:prstGeom prst="blockArc">
                  <a:avLst>
                    <a:gd name="adj1" fmla="val 10798066"/>
                    <a:gd name="adj2" fmla="val 20490753"/>
                    <a:gd name="adj3" fmla="val 16816"/>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116" name="Rectangle 115"/>
              <p:cNvSpPr/>
              <p:nvPr/>
            </p:nvSpPr>
            <p:spPr>
              <a:xfrm>
                <a:off x="2499817" y="4143380"/>
                <a:ext cx="500291"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11" name="Oval 110"/>
            <p:cNvSpPr/>
            <p:nvPr/>
          </p:nvSpPr>
          <p:spPr>
            <a:xfrm>
              <a:off x="6600885" y="4286256"/>
              <a:ext cx="214410" cy="2143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 name="Oval 111"/>
            <p:cNvSpPr/>
            <p:nvPr/>
          </p:nvSpPr>
          <p:spPr>
            <a:xfrm>
              <a:off x="6600885" y="3500438"/>
              <a:ext cx="214410"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Rectangle 112"/>
            <p:cNvSpPr/>
            <p:nvPr/>
          </p:nvSpPr>
          <p:spPr>
            <a:xfrm>
              <a:off x="7029705" y="3500438"/>
              <a:ext cx="50029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127" name="Straight Arrow Connector 126"/>
          <p:cNvCxnSpPr/>
          <p:nvPr/>
        </p:nvCxnSpPr>
        <p:spPr>
          <a:xfrm rot="5400000">
            <a:off x="7178675" y="4649788"/>
            <a:ext cx="357187"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901" name="TextBox 128"/>
          <p:cNvSpPr txBox="1">
            <a:spLocks noChangeArrowheads="1"/>
          </p:cNvSpPr>
          <p:nvPr/>
        </p:nvSpPr>
        <p:spPr bwMode="auto">
          <a:xfrm>
            <a:off x="6338888" y="5114925"/>
            <a:ext cx="2808287" cy="307975"/>
          </a:xfrm>
          <a:prstGeom prst="rect">
            <a:avLst/>
          </a:prstGeom>
          <a:noFill/>
          <a:ln w="9525">
            <a:noFill/>
            <a:miter lim="800000"/>
            <a:headEnd/>
            <a:tailEnd/>
          </a:ln>
        </p:spPr>
        <p:txBody>
          <a:bodyPr wrap="none">
            <a:spAutoFit/>
          </a:bodyPr>
          <a:lstStyle/>
          <a:p>
            <a:r>
              <a:rPr lang="en-GB" sz="1400"/>
              <a:t>Electrophoresis, Western blotting</a:t>
            </a:r>
          </a:p>
        </p:txBody>
      </p:sp>
      <p:sp>
        <p:nvSpPr>
          <p:cNvPr id="85" name="Oval 84"/>
          <p:cNvSpPr/>
          <p:nvPr/>
        </p:nvSpPr>
        <p:spPr>
          <a:xfrm>
            <a:off x="71438" y="4994275"/>
            <a:ext cx="214312"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03" name="TextBox 85"/>
          <p:cNvSpPr txBox="1">
            <a:spLocks noChangeArrowheads="1"/>
          </p:cNvSpPr>
          <p:nvPr/>
        </p:nvSpPr>
        <p:spPr bwMode="auto">
          <a:xfrm>
            <a:off x="214313" y="4972050"/>
            <a:ext cx="1111250" cy="307975"/>
          </a:xfrm>
          <a:prstGeom prst="rect">
            <a:avLst/>
          </a:prstGeom>
          <a:noFill/>
          <a:ln w="9525">
            <a:noFill/>
            <a:miter lim="800000"/>
            <a:headEnd/>
            <a:tailEnd/>
          </a:ln>
        </p:spPr>
        <p:txBody>
          <a:bodyPr wrap="none">
            <a:spAutoFit/>
          </a:bodyPr>
          <a:lstStyle/>
          <a:p>
            <a:r>
              <a:rPr lang="en-GB" sz="1400"/>
              <a:t> GTP-RhoA</a:t>
            </a:r>
          </a:p>
        </p:txBody>
      </p:sp>
      <p:grpSp>
        <p:nvGrpSpPr>
          <p:cNvPr id="36904" name="Group 86"/>
          <p:cNvGrpSpPr>
            <a:grpSpLocks/>
          </p:cNvGrpSpPr>
          <p:nvPr/>
        </p:nvGrpSpPr>
        <p:grpSpPr bwMode="auto">
          <a:xfrm>
            <a:off x="1597025" y="5329238"/>
            <a:ext cx="5046663" cy="1000125"/>
            <a:chOff x="1596922" y="5786454"/>
            <a:chExt cx="5046748" cy="1000132"/>
          </a:xfrm>
        </p:grpSpPr>
        <p:sp>
          <p:nvSpPr>
            <p:cNvPr id="88" name="Block Arc 87"/>
            <p:cNvSpPr/>
            <p:nvPr/>
          </p:nvSpPr>
          <p:spPr bwMode="auto">
            <a:xfrm rot="5956978">
              <a:off x="1604068" y="5838046"/>
              <a:ext cx="342902" cy="357194"/>
            </a:xfrm>
            <a:prstGeom prst="blockArc">
              <a:avLst>
                <a:gd name="adj1" fmla="val 10798066"/>
                <a:gd name="adj2" fmla="val 20490753"/>
                <a:gd name="adj3" fmla="val 16816"/>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6907" name="Rectangle 102"/>
            <p:cNvSpPr>
              <a:spLocks noChangeArrowheads="1"/>
            </p:cNvSpPr>
            <p:nvPr/>
          </p:nvSpPr>
          <p:spPr bwMode="auto">
            <a:xfrm>
              <a:off x="1928794" y="5786454"/>
              <a:ext cx="4572000" cy="523220"/>
            </a:xfrm>
            <a:prstGeom prst="rect">
              <a:avLst/>
            </a:prstGeom>
            <a:noFill/>
            <a:ln w="9525">
              <a:noFill/>
              <a:miter lim="800000"/>
              <a:headEnd/>
              <a:tailEnd/>
            </a:ln>
          </p:spPr>
          <p:txBody>
            <a:bodyPr>
              <a:spAutoFit/>
            </a:bodyPr>
            <a:lstStyle/>
            <a:p>
              <a:r>
                <a:rPr lang="en-GB" sz="1400"/>
                <a:t>Rho-binding </a:t>
              </a:r>
            </a:p>
            <a:p>
              <a:r>
                <a:rPr lang="en-GB" sz="1400"/>
                <a:t>domain</a:t>
              </a:r>
            </a:p>
          </p:txBody>
        </p:sp>
        <p:sp>
          <p:nvSpPr>
            <p:cNvPr id="104" name="Oval 103"/>
            <p:cNvSpPr/>
            <p:nvPr/>
          </p:nvSpPr>
          <p:spPr bwMode="auto">
            <a:xfrm>
              <a:off x="1714399" y="6357958"/>
              <a:ext cx="428632" cy="42862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09" name="Rectangle 104"/>
            <p:cNvSpPr>
              <a:spLocks noChangeArrowheads="1"/>
            </p:cNvSpPr>
            <p:nvPr/>
          </p:nvSpPr>
          <p:spPr bwMode="auto">
            <a:xfrm>
              <a:off x="2071670" y="6407371"/>
              <a:ext cx="4572000" cy="307777"/>
            </a:xfrm>
            <a:prstGeom prst="rect">
              <a:avLst/>
            </a:prstGeom>
            <a:noFill/>
            <a:ln w="9525">
              <a:noFill/>
              <a:miter lim="800000"/>
              <a:headEnd/>
              <a:tailEnd/>
            </a:ln>
          </p:spPr>
          <p:txBody>
            <a:bodyPr>
              <a:spAutoFit/>
            </a:bodyPr>
            <a:lstStyle/>
            <a:p>
              <a:r>
                <a:rPr lang="en-GB" sz="1400"/>
                <a:t>Glutathione-Sepharose</a:t>
              </a:r>
            </a:p>
          </p:txBody>
        </p:sp>
      </p:grpSp>
      <p:sp>
        <p:nvSpPr>
          <p:cNvPr id="36905" name="TextBox 102"/>
          <p:cNvSpPr txBox="1">
            <a:spLocks noChangeArrowheads="1"/>
          </p:cNvSpPr>
          <p:nvPr/>
        </p:nvSpPr>
        <p:spPr bwMode="auto">
          <a:xfrm>
            <a:off x="1692275" y="6434138"/>
            <a:ext cx="2660650" cy="307975"/>
          </a:xfrm>
          <a:prstGeom prst="rect">
            <a:avLst/>
          </a:prstGeom>
          <a:noFill/>
          <a:ln w="9525">
            <a:noFill/>
            <a:miter lim="800000"/>
            <a:headEnd/>
            <a:tailEnd/>
          </a:ln>
        </p:spPr>
        <p:txBody>
          <a:bodyPr wrap="none">
            <a:spAutoFit/>
          </a:bodyPr>
          <a:lstStyle/>
          <a:p>
            <a:r>
              <a:rPr lang="en-GB" sz="1400"/>
              <a:t>GST- glutathione-S-transferase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5750" y="596900"/>
            <a:ext cx="8715375" cy="60483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en-GB" altLang="zh-CN" sz="1400" dirty="0">
                <a:solidFill>
                  <a:srgbClr val="000000"/>
                </a:solidFill>
              </a:rPr>
              <a:t>The use of inhibitors helped to elucidate the physiological importance of Rho </a:t>
            </a:r>
            <a:r>
              <a:rPr lang="en-GB" altLang="zh-CN" sz="1400" dirty="0" err="1">
                <a:solidFill>
                  <a:srgbClr val="000000"/>
                </a:solidFill>
              </a:rPr>
              <a:t>GTPases</a:t>
            </a:r>
            <a:r>
              <a:rPr lang="en-GB" altLang="zh-CN" sz="1400" dirty="0">
                <a:solidFill>
                  <a:srgbClr val="000000"/>
                </a:solidFill>
              </a:rPr>
              <a:t>. </a:t>
            </a:r>
          </a:p>
          <a:p>
            <a:pPr eaLnBrk="0" hangingPunct="0">
              <a:buFontTx/>
              <a:buChar char="-"/>
              <a:defRPr/>
            </a:pPr>
            <a:r>
              <a:rPr lang="en-GB" altLang="zh-CN" sz="1600" b="1" dirty="0" err="1">
                <a:solidFill>
                  <a:srgbClr val="00B050"/>
                </a:solidFill>
              </a:rPr>
              <a:t>Statins</a:t>
            </a:r>
            <a:r>
              <a:rPr lang="en-GB" altLang="zh-CN" sz="1400" dirty="0">
                <a:solidFill>
                  <a:srgbClr val="000000"/>
                </a:solidFill>
              </a:rPr>
              <a:t> inhibit cholesterol synthesis by inhibiting the rate-limiting enzyme in its pathway, HMG </a:t>
            </a:r>
            <a:r>
              <a:rPr lang="en-GB" altLang="zh-CN" sz="1400" dirty="0" err="1">
                <a:solidFill>
                  <a:srgbClr val="000000"/>
                </a:solidFill>
              </a:rPr>
              <a:t>CoA</a:t>
            </a:r>
            <a:r>
              <a:rPr lang="en-GB" altLang="zh-CN" sz="1400" dirty="0">
                <a:solidFill>
                  <a:srgbClr val="000000"/>
                </a:solidFill>
              </a:rPr>
              <a:t> </a:t>
            </a:r>
            <a:r>
              <a:rPr lang="en-GB" altLang="zh-CN" sz="1400" dirty="0" err="1">
                <a:solidFill>
                  <a:srgbClr val="000000"/>
                </a:solidFill>
              </a:rPr>
              <a:t>reductase</a:t>
            </a:r>
            <a:r>
              <a:rPr lang="en-GB" altLang="zh-CN" sz="1400" dirty="0">
                <a:solidFill>
                  <a:srgbClr val="000000"/>
                </a:solidFill>
              </a:rPr>
              <a:t>. They also inhibit synthesis of </a:t>
            </a:r>
            <a:r>
              <a:rPr lang="en-GB" altLang="zh-CN" sz="1400" dirty="0" err="1">
                <a:solidFill>
                  <a:srgbClr val="000000"/>
                </a:solidFill>
              </a:rPr>
              <a:t>isoprenoids</a:t>
            </a:r>
            <a:r>
              <a:rPr lang="en-GB" altLang="zh-CN" sz="1400" dirty="0">
                <a:solidFill>
                  <a:srgbClr val="000000"/>
                </a:solidFill>
              </a:rPr>
              <a:t>, the intermediates of the cholesterol synthesis, important for the formation of lipid attachments required for the activation and membrane localisation of Rho </a:t>
            </a:r>
            <a:r>
              <a:rPr lang="en-GB" altLang="zh-CN" sz="1400" dirty="0" err="1">
                <a:solidFill>
                  <a:srgbClr val="000000"/>
                </a:solidFill>
              </a:rPr>
              <a:t>GTPases</a:t>
            </a:r>
            <a:r>
              <a:rPr lang="en-GB" altLang="zh-CN" sz="1400" dirty="0">
                <a:solidFill>
                  <a:srgbClr val="000000"/>
                </a:solidFill>
              </a:rPr>
              <a:t>  </a:t>
            </a:r>
          </a:p>
          <a:p>
            <a:pPr eaLnBrk="0" hangingPunct="0">
              <a:buFontTx/>
              <a:buChar char="-"/>
              <a:defRPr/>
            </a:pPr>
            <a:endParaRPr lang="en-GB" altLang="zh-CN" sz="1400" dirty="0"/>
          </a:p>
          <a:p>
            <a:pPr eaLnBrk="0" hangingPunct="0">
              <a:buFontTx/>
              <a:buChar char="-"/>
              <a:defRPr/>
            </a:pPr>
            <a:r>
              <a:rPr lang="en-GB" altLang="zh-CN" sz="1600" b="1" dirty="0">
                <a:solidFill>
                  <a:srgbClr val="00B050"/>
                </a:solidFill>
              </a:rPr>
              <a:t>More specific inhibition /activation : mutant proteins</a:t>
            </a:r>
            <a:r>
              <a:rPr lang="en-GB" altLang="zh-CN" sz="1400" dirty="0">
                <a:solidFill>
                  <a:srgbClr val="000000"/>
                </a:solidFill>
              </a:rPr>
              <a:t>, introduced into cells by microinjection or expressed following plasmid </a:t>
            </a:r>
            <a:r>
              <a:rPr lang="en-GB" altLang="zh-CN" sz="1400" dirty="0" err="1">
                <a:solidFill>
                  <a:srgbClr val="000000"/>
                </a:solidFill>
              </a:rPr>
              <a:t>transfection</a:t>
            </a:r>
            <a:r>
              <a:rPr lang="en-GB" altLang="zh-CN" sz="1400" dirty="0">
                <a:solidFill>
                  <a:srgbClr val="000000"/>
                </a:solidFill>
              </a:rPr>
              <a:t> or infection with viral constructs. Created by a single amino acid substitution, dominant- negative mutants compete with endogenous </a:t>
            </a:r>
            <a:r>
              <a:rPr lang="en-GB" altLang="zh-CN" sz="1400" dirty="0" err="1">
                <a:solidFill>
                  <a:srgbClr val="000000"/>
                </a:solidFill>
              </a:rPr>
              <a:t>GTPases</a:t>
            </a:r>
            <a:r>
              <a:rPr lang="en-GB" altLang="zh-CN" sz="1400" dirty="0">
                <a:solidFill>
                  <a:srgbClr val="000000"/>
                </a:solidFill>
              </a:rPr>
              <a:t> for binding to cellular exchange factors (GEFs), while constitutively activated forms remain predominantly in the GTP-bound, active form </a:t>
            </a:r>
          </a:p>
          <a:p>
            <a:pPr eaLnBrk="0" hangingPunct="0">
              <a:buFontTx/>
              <a:buChar char="-"/>
              <a:defRPr/>
            </a:pPr>
            <a:r>
              <a:rPr lang="en-GB" altLang="zh-CN" sz="1600" b="1" dirty="0">
                <a:solidFill>
                  <a:srgbClr val="00B050"/>
                </a:solidFill>
              </a:rPr>
              <a:t>Use of knockout mice, cell- and tissue-specific knockouts </a:t>
            </a:r>
          </a:p>
          <a:p>
            <a:pPr eaLnBrk="0" hangingPunct="0">
              <a:buFontTx/>
              <a:buChar char="-"/>
              <a:defRPr/>
            </a:pPr>
            <a:endParaRPr lang="en-GB" altLang="zh-CN" sz="1400" dirty="0"/>
          </a:p>
          <a:p>
            <a:pPr eaLnBrk="0" hangingPunct="0">
              <a:buFontTx/>
              <a:buChar char="-"/>
              <a:defRPr/>
            </a:pPr>
            <a:r>
              <a:rPr lang="en-GB" altLang="zh-CN" sz="1600" b="1" dirty="0">
                <a:solidFill>
                  <a:srgbClr val="00B050"/>
                </a:solidFill>
              </a:rPr>
              <a:t>Bacterial toxins. </a:t>
            </a:r>
            <a:r>
              <a:rPr lang="en-GB" altLang="zh-CN" sz="1400" dirty="0"/>
              <a:t>Example: </a:t>
            </a:r>
            <a:r>
              <a:rPr lang="en-GB" altLang="zh-CN" sz="1400" dirty="0">
                <a:solidFill>
                  <a:srgbClr val="000000"/>
                </a:solidFill>
              </a:rPr>
              <a:t>C3 </a:t>
            </a:r>
            <a:r>
              <a:rPr lang="en-GB" altLang="zh-CN" sz="1400" dirty="0" err="1">
                <a:solidFill>
                  <a:srgbClr val="000000"/>
                </a:solidFill>
              </a:rPr>
              <a:t>exoenzyme</a:t>
            </a:r>
            <a:r>
              <a:rPr lang="en-GB" altLang="zh-CN" sz="1400" dirty="0">
                <a:solidFill>
                  <a:srgbClr val="000000"/>
                </a:solidFill>
              </a:rPr>
              <a:t> ADP-</a:t>
            </a:r>
            <a:r>
              <a:rPr lang="en-GB" altLang="zh-CN" sz="1400" dirty="0" err="1">
                <a:solidFill>
                  <a:srgbClr val="000000"/>
                </a:solidFill>
              </a:rPr>
              <a:t>ribosyl</a:t>
            </a:r>
            <a:r>
              <a:rPr lang="en-GB" altLang="zh-CN" sz="1400" dirty="0">
                <a:solidFill>
                  <a:srgbClr val="000000"/>
                </a:solidFill>
              </a:rPr>
              <a:t> </a:t>
            </a:r>
            <a:r>
              <a:rPr lang="en-GB" altLang="zh-CN" sz="1400" dirty="0" err="1">
                <a:solidFill>
                  <a:srgbClr val="000000"/>
                </a:solidFill>
              </a:rPr>
              <a:t>transferase</a:t>
            </a:r>
            <a:r>
              <a:rPr lang="en-GB" altLang="zh-CN" sz="1400" dirty="0">
                <a:solidFill>
                  <a:srgbClr val="000000"/>
                </a:solidFill>
              </a:rPr>
              <a:t> from Clostridium </a:t>
            </a:r>
            <a:r>
              <a:rPr lang="en-GB" altLang="zh-CN" sz="1400" dirty="0" err="1">
                <a:solidFill>
                  <a:srgbClr val="000000"/>
                </a:solidFill>
              </a:rPr>
              <a:t>botulinum</a:t>
            </a:r>
            <a:r>
              <a:rPr lang="en-GB" altLang="zh-CN" sz="1400" dirty="0">
                <a:solidFill>
                  <a:srgbClr val="000000"/>
                </a:solidFill>
              </a:rPr>
              <a:t>, specifically inactivates Rho by ADP-</a:t>
            </a:r>
            <a:r>
              <a:rPr lang="en-GB" altLang="zh-CN" sz="1400" dirty="0" err="1">
                <a:solidFill>
                  <a:srgbClr val="000000"/>
                </a:solidFill>
              </a:rPr>
              <a:t>ribosylation</a:t>
            </a:r>
            <a:r>
              <a:rPr lang="en-GB" altLang="zh-CN" sz="1400" dirty="0">
                <a:solidFill>
                  <a:srgbClr val="000000"/>
                </a:solidFill>
              </a:rPr>
              <a:t> that impairs its activation by GEFs. Clostridium </a:t>
            </a:r>
            <a:r>
              <a:rPr lang="en-GB" altLang="zh-CN" sz="1400" dirty="0" err="1">
                <a:solidFill>
                  <a:srgbClr val="000000"/>
                </a:solidFill>
              </a:rPr>
              <a:t>difficile</a:t>
            </a:r>
            <a:r>
              <a:rPr lang="en-GB" altLang="zh-CN" sz="1400" dirty="0">
                <a:solidFill>
                  <a:srgbClr val="000000"/>
                </a:solidFill>
              </a:rPr>
              <a:t> toxins A and B inactivate all Rho family proteins by </a:t>
            </a:r>
            <a:r>
              <a:rPr lang="en-GB" altLang="zh-CN" sz="1400" dirty="0" err="1">
                <a:solidFill>
                  <a:srgbClr val="000000"/>
                </a:solidFill>
              </a:rPr>
              <a:t>glucosylating</a:t>
            </a:r>
            <a:r>
              <a:rPr lang="en-GB" altLang="zh-CN" sz="1400" dirty="0">
                <a:solidFill>
                  <a:srgbClr val="000000"/>
                </a:solidFill>
              </a:rPr>
              <a:t> the nucleotide binding site. Salmonella </a:t>
            </a:r>
            <a:r>
              <a:rPr lang="en-GB" altLang="zh-CN" sz="1400" dirty="0" err="1">
                <a:solidFill>
                  <a:srgbClr val="000000"/>
                </a:solidFill>
              </a:rPr>
              <a:t>typhimurium</a:t>
            </a:r>
            <a:r>
              <a:rPr lang="en-GB" altLang="zh-CN" sz="1400" dirty="0">
                <a:solidFill>
                  <a:srgbClr val="000000"/>
                </a:solidFill>
              </a:rPr>
              <a:t> </a:t>
            </a:r>
            <a:r>
              <a:rPr lang="en-GB" altLang="zh-CN" sz="1400" dirty="0" err="1">
                <a:solidFill>
                  <a:srgbClr val="000000"/>
                </a:solidFill>
              </a:rPr>
              <a:t>SptP</a:t>
            </a:r>
            <a:r>
              <a:rPr lang="en-GB" altLang="zh-CN" sz="1400" dirty="0">
                <a:solidFill>
                  <a:srgbClr val="000000"/>
                </a:solidFill>
              </a:rPr>
              <a:t>, acts as GAP protein for Rho family members. Other toxins such as </a:t>
            </a:r>
            <a:r>
              <a:rPr lang="en-GB" altLang="zh-CN" sz="1400" dirty="0" err="1">
                <a:solidFill>
                  <a:srgbClr val="000000"/>
                </a:solidFill>
              </a:rPr>
              <a:t>cytotoxic</a:t>
            </a:r>
            <a:r>
              <a:rPr lang="en-GB" altLang="zh-CN" sz="1400" dirty="0">
                <a:solidFill>
                  <a:srgbClr val="000000"/>
                </a:solidFill>
              </a:rPr>
              <a:t> necrotising factor from </a:t>
            </a:r>
            <a:r>
              <a:rPr lang="en-GB" altLang="zh-CN" sz="1400" dirty="0" err="1">
                <a:solidFill>
                  <a:srgbClr val="000000"/>
                </a:solidFill>
              </a:rPr>
              <a:t>E.coli</a:t>
            </a:r>
            <a:r>
              <a:rPr lang="en-GB" altLang="zh-CN" sz="1400" dirty="0">
                <a:solidFill>
                  <a:srgbClr val="000000"/>
                </a:solidFill>
              </a:rPr>
              <a:t> and the </a:t>
            </a:r>
            <a:r>
              <a:rPr lang="en-GB" altLang="zh-CN" sz="1400" dirty="0" err="1">
                <a:solidFill>
                  <a:srgbClr val="000000"/>
                </a:solidFill>
              </a:rPr>
              <a:t>dermonecrotising</a:t>
            </a:r>
            <a:r>
              <a:rPr lang="en-GB" altLang="zh-CN" sz="1400" dirty="0">
                <a:solidFill>
                  <a:srgbClr val="000000"/>
                </a:solidFill>
              </a:rPr>
              <a:t> toxin of </a:t>
            </a:r>
            <a:r>
              <a:rPr lang="en-GB" altLang="zh-CN" sz="1400" dirty="0" err="1">
                <a:solidFill>
                  <a:srgbClr val="000000"/>
                </a:solidFill>
              </a:rPr>
              <a:t>Pertussis</a:t>
            </a:r>
            <a:r>
              <a:rPr lang="en-GB" altLang="zh-CN" sz="1400" dirty="0">
                <a:solidFill>
                  <a:srgbClr val="000000"/>
                </a:solidFill>
              </a:rPr>
              <a:t> bacteria, activate Rho </a:t>
            </a:r>
            <a:r>
              <a:rPr lang="en-GB" altLang="zh-CN" sz="1400" dirty="0" err="1">
                <a:solidFill>
                  <a:srgbClr val="000000"/>
                </a:solidFill>
              </a:rPr>
              <a:t>GTPases</a:t>
            </a:r>
            <a:r>
              <a:rPr lang="en-GB" altLang="zh-CN" sz="1400" dirty="0">
                <a:solidFill>
                  <a:srgbClr val="000000"/>
                </a:solidFill>
              </a:rPr>
              <a:t> . </a:t>
            </a:r>
          </a:p>
          <a:p>
            <a:pPr eaLnBrk="0" hangingPunct="0">
              <a:defRPr/>
            </a:pPr>
            <a:r>
              <a:rPr lang="en-GB" altLang="zh-CN" sz="1400" dirty="0">
                <a:solidFill>
                  <a:srgbClr val="000000"/>
                </a:solidFill>
              </a:rPr>
              <a:t>Bacterial toxins and other proteins of interest can be introduced into the cells by </a:t>
            </a:r>
            <a:r>
              <a:rPr lang="en-GB" altLang="zh-CN" sz="1600" b="1" dirty="0">
                <a:solidFill>
                  <a:srgbClr val="00B050"/>
                </a:solidFill>
              </a:rPr>
              <a:t>cell-penetrating peptides (CPPs) </a:t>
            </a:r>
            <a:r>
              <a:rPr lang="en-GB" altLang="zh-CN" sz="1400" dirty="0">
                <a:solidFill>
                  <a:srgbClr val="000000"/>
                </a:solidFill>
              </a:rPr>
              <a:t>derived from the TAT protein from HIV virus (TAT peptide) or Drosophila </a:t>
            </a:r>
            <a:r>
              <a:rPr lang="en-GB" altLang="zh-CN" sz="1400" dirty="0" err="1">
                <a:solidFill>
                  <a:srgbClr val="000000"/>
                </a:solidFill>
              </a:rPr>
              <a:t>Antennapedia</a:t>
            </a:r>
            <a:r>
              <a:rPr lang="en-GB" altLang="zh-CN" sz="1400" dirty="0">
                <a:solidFill>
                  <a:srgbClr val="000000"/>
                </a:solidFill>
              </a:rPr>
              <a:t> peptide, with less damage than the conventional techniques .</a:t>
            </a:r>
          </a:p>
          <a:p>
            <a:pPr eaLnBrk="0" hangingPunct="0">
              <a:buFontTx/>
              <a:buChar char="-"/>
              <a:defRPr/>
            </a:pPr>
            <a:endParaRPr lang="en-GB" altLang="zh-CN" sz="1400" dirty="0">
              <a:solidFill>
                <a:srgbClr val="000000"/>
              </a:solidFill>
            </a:endParaRPr>
          </a:p>
          <a:p>
            <a:pPr eaLnBrk="0" hangingPunct="0">
              <a:buFontTx/>
              <a:buChar char="-"/>
              <a:defRPr/>
            </a:pPr>
            <a:r>
              <a:rPr lang="en-GB" altLang="zh-CN" sz="1400" dirty="0"/>
              <a:t>The </a:t>
            </a:r>
            <a:r>
              <a:rPr lang="en-GB" altLang="zh-CN" sz="1600" b="1" dirty="0">
                <a:solidFill>
                  <a:srgbClr val="00B050"/>
                </a:solidFill>
              </a:rPr>
              <a:t>Rho </a:t>
            </a:r>
            <a:r>
              <a:rPr lang="en-GB" altLang="zh-CN" sz="1600" b="1" dirty="0" err="1">
                <a:solidFill>
                  <a:srgbClr val="00B050"/>
                </a:solidFill>
              </a:rPr>
              <a:t>kinase</a:t>
            </a:r>
            <a:r>
              <a:rPr lang="en-GB" altLang="zh-CN" sz="1600" b="1" dirty="0">
                <a:solidFill>
                  <a:srgbClr val="00B050"/>
                </a:solidFill>
              </a:rPr>
              <a:t> inhibitors </a:t>
            </a:r>
            <a:r>
              <a:rPr lang="en-GB" altLang="zh-CN" sz="1400" dirty="0"/>
              <a:t>include the pyridine derivative Y-27632, the closely related compound Y-32885  and </a:t>
            </a:r>
            <a:r>
              <a:rPr lang="en-GB" altLang="zh-CN" sz="1400" dirty="0" err="1"/>
              <a:t>fasudil</a:t>
            </a:r>
            <a:r>
              <a:rPr lang="en-GB" altLang="zh-CN" sz="1400" dirty="0"/>
              <a:t> with its derivatives: HA-1077 and H-1152. Y-27632 was originally developed as a smooth muscle relaxant and was shown to inhibit stress fibre formation in fibroblasts, endothelial contraction and thrombin-induced DNA synthesis in rat aortic SMC . </a:t>
            </a:r>
          </a:p>
          <a:p>
            <a:pPr eaLnBrk="0" hangingPunct="0">
              <a:buFontTx/>
              <a:buChar char="-"/>
              <a:defRPr/>
            </a:pPr>
            <a:endParaRPr lang="en-GB" altLang="zh-CN" sz="900" dirty="0"/>
          </a:p>
        </p:txBody>
      </p:sp>
      <p:sp>
        <p:nvSpPr>
          <p:cNvPr id="37891" name="Rectangle 2"/>
          <p:cNvSpPr>
            <a:spLocks noChangeArrowheads="1"/>
          </p:cNvSpPr>
          <p:nvPr/>
        </p:nvSpPr>
        <p:spPr bwMode="auto">
          <a:xfrm>
            <a:off x="357188" y="0"/>
            <a:ext cx="5519737" cy="369888"/>
          </a:xfrm>
          <a:prstGeom prst="rect">
            <a:avLst/>
          </a:prstGeom>
          <a:noFill/>
          <a:ln w="9525">
            <a:noFill/>
            <a:miter lim="800000"/>
            <a:headEnd/>
            <a:tailEnd/>
          </a:ln>
        </p:spPr>
        <p:txBody>
          <a:bodyPr wrap="none">
            <a:spAutoFit/>
          </a:bodyPr>
          <a:lstStyle/>
          <a:p>
            <a:r>
              <a:rPr lang="en-GB" altLang="zh-CN" b="1">
                <a:solidFill>
                  <a:srgbClr val="FF0000"/>
                </a:solidFill>
              </a:rPr>
              <a:t>The use of inhibitors/activators of Rho GTPases</a:t>
            </a:r>
            <a:r>
              <a:rPr lang="en-GB" altLang="zh-CN">
                <a:solidFill>
                  <a:srgbClr val="FF0000"/>
                </a:solidFill>
              </a:rPr>
              <a:t> </a:t>
            </a:r>
            <a:endParaRPr lang="en-GB">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428750" y="2286000"/>
            <a:ext cx="6429375" cy="2062163"/>
          </a:xfrm>
          <a:prstGeom prst="rect">
            <a:avLst/>
          </a:prstGeom>
          <a:noFill/>
          <a:ln w="28575">
            <a:solidFill>
              <a:srgbClr val="FF0000"/>
            </a:solidFill>
            <a:miter lim="800000"/>
            <a:headEnd/>
            <a:tailEnd/>
          </a:ln>
        </p:spPr>
        <p:txBody>
          <a:bodyPr>
            <a:spAutoFit/>
          </a:bodyPr>
          <a:lstStyle/>
          <a:p>
            <a:pPr algn="ctr">
              <a:buFont typeface="Arial" pitchFamily="34" charset="0"/>
              <a:buNone/>
            </a:pPr>
            <a:r>
              <a:rPr lang="en-GB" sz="3200" b="1"/>
              <a:t>Rho GTPases regulate several fundamental cellular processes important in the regulation of vascular function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916238" y="0"/>
            <a:ext cx="1727200" cy="369888"/>
          </a:xfrm>
          <a:prstGeom prst="rect">
            <a:avLst/>
          </a:prstGeom>
          <a:noFill/>
          <a:ln w="9525">
            <a:noFill/>
            <a:miter lim="800000"/>
            <a:headEnd/>
            <a:tailEnd/>
          </a:ln>
        </p:spPr>
        <p:txBody>
          <a:bodyPr>
            <a:spAutoFit/>
          </a:bodyPr>
          <a:lstStyle/>
          <a:p>
            <a:r>
              <a:rPr lang="en-GB" b="1"/>
              <a:t>Rho GTPases</a:t>
            </a:r>
            <a:endParaRPr lang="en-GB"/>
          </a:p>
        </p:txBody>
      </p:sp>
      <p:sp>
        <p:nvSpPr>
          <p:cNvPr id="6" name="Rectangle 5"/>
          <p:cNvSpPr/>
          <p:nvPr/>
        </p:nvSpPr>
        <p:spPr>
          <a:xfrm>
            <a:off x="1054100" y="1357313"/>
            <a:ext cx="1214438" cy="738187"/>
          </a:xfrm>
          <a:prstGeom prst="rect">
            <a:avLst/>
          </a:prstGeom>
          <a:solidFill>
            <a:schemeClr val="tx2">
              <a:lumMod val="20000"/>
              <a:lumOff val="80000"/>
            </a:schemeClr>
          </a:solidFill>
        </p:spPr>
        <p:txBody>
          <a:bodyPr>
            <a:spAutoFit/>
          </a:bodyPr>
          <a:lstStyle/>
          <a:p>
            <a:pPr>
              <a:defRPr/>
            </a:pPr>
            <a:r>
              <a:rPr lang="en-GB" sz="1400" dirty="0">
                <a:latin typeface="Arial" charset="0"/>
                <a:cs typeface="Arial" charset="0"/>
              </a:rPr>
              <a:t>Nitric oxide </a:t>
            </a:r>
            <a:r>
              <a:rPr lang="en-GB" sz="1400" dirty="0" err="1">
                <a:latin typeface="Arial" charset="0"/>
                <a:cs typeface="Arial" charset="0"/>
              </a:rPr>
              <a:t>synthase</a:t>
            </a:r>
            <a:r>
              <a:rPr lang="en-GB" sz="1400" dirty="0">
                <a:latin typeface="Arial" charset="0"/>
                <a:cs typeface="Arial" charset="0"/>
              </a:rPr>
              <a:t> expression </a:t>
            </a:r>
          </a:p>
        </p:txBody>
      </p:sp>
      <p:sp>
        <p:nvSpPr>
          <p:cNvPr id="39940" name="Rectangle 6"/>
          <p:cNvSpPr>
            <a:spLocks noChangeArrowheads="1"/>
          </p:cNvSpPr>
          <p:nvPr/>
        </p:nvSpPr>
        <p:spPr bwMode="auto">
          <a:xfrm>
            <a:off x="2463800" y="928688"/>
            <a:ext cx="2079625" cy="307975"/>
          </a:xfrm>
          <a:prstGeom prst="rect">
            <a:avLst/>
          </a:prstGeom>
          <a:solidFill>
            <a:srgbClr val="FFFF00"/>
          </a:solidFill>
          <a:ln w="9525">
            <a:noFill/>
            <a:miter lim="800000"/>
            <a:headEnd/>
            <a:tailEnd/>
          </a:ln>
        </p:spPr>
        <p:txBody>
          <a:bodyPr wrap="none">
            <a:spAutoFit/>
          </a:bodyPr>
          <a:lstStyle/>
          <a:p>
            <a:r>
              <a:rPr lang="en-GB" sz="1400"/>
              <a:t>NADPH oxidase activity</a:t>
            </a:r>
          </a:p>
        </p:txBody>
      </p:sp>
      <p:sp>
        <p:nvSpPr>
          <p:cNvPr id="39941" name="Rectangle 7"/>
          <p:cNvSpPr>
            <a:spLocks noChangeArrowheads="1"/>
          </p:cNvSpPr>
          <p:nvPr/>
        </p:nvSpPr>
        <p:spPr bwMode="auto">
          <a:xfrm>
            <a:off x="2606675" y="2120900"/>
            <a:ext cx="1458913" cy="307975"/>
          </a:xfrm>
          <a:prstGeom prst="rect">
            <a:avLst/>
          </a:prstGeom>
          <a:solidFill>
            <a:srgbClr val="FFFF00"/>
          </a:solidFill>
          <a:ln w="9525">
            <a:noFill/>
            <a:miter lim="800000"/>
            <a:headEnd/>
            <a:tailEnd/>
          </a:ln>
        </p:spPr>
        <p:txBody>
          <a:bodyPr wrap="none">
            <a:spAutoFit/>
          </a:bodyPr>
          <a:lstStyle/>
          <a:p>
            <a:r>
              <a:rPr lang="en-GB" sz="1400"/>
              <a:t>ROS production</a:t>
            </a:r>
          </a:p>
        </p:txBody>
      </p:sp>
      <p:sp>
        <p:nvSpPr>
          <p:cNvPr id="9" name="Rectangle 8"/>
          <p:cNvSpPr/>
          <p:nvPr/>
        </p:nvSpPr>
        <p:spPr>
          <a:xfrm>
            <a:off x="4749800" y="1785938"/>
            <a:ext cx="962025" cy="307975"/>
          </a:xfrm>
          <a:prstGeom prst="rect">
            <a:avLst/>
          </a:prstGeom>
          <a:solidFill>
            <a:schemeClr val="accent3">
              <a:lumMod val="40000"/>
              <a:lumOff val="60000"/>
            </a:schemeClr>
          </a:solidFill>
        </p:spPr>
        <p:txBody>
          <a:bodyPr wrap="none">
            <a:spAutoFit/>
          </a:bodyPr>
          <a:lstStyle/>
          <a:p>
            <a:pPr>
              <a:defRPr/>
            </a:pPr>
            <a:r>
              <a:rPr lang="en-GB" sz="1400" dirty="0">
                <a:latin typeface="Arial" charset="0"/>
                <a:cs typeface="Arial" charset="0"/>
              </a:rPr>
              <a:t>cell cycle </a:t>
            </a:r>
          </a:p>
        </p:txBody>
      </p:sp>
      <p:sp>
        <p:nvSpPr>
          <p:cNvPr id="10" name="Rectangle 9"/>
          <p:cNvSpPr/>
          <p:nvPr/>
        </p:nvSpPr>
        <p:spPr>
          <a:xfrm>
            <a:off x="4678363" y="2549525"/>
            <a:ext cx="1168400" cy="307975"/>
          </a:xfrm>
          <a:prstGeom prst="rect">
            <a:avLst/>
          </a:prstGeom>
          <a:solidFill>
            <a:schemeClr val="accent3">
              <a:lumMod val="40000"/>
              <a:lumOff val="60000"/>
            </a:schemeClr>
          </a:solidFill>
        </p:spPr>
        <p:txBody>
          <a:bodyPr wrap="none">
            <a:spAutoFit/>
          </a:bodyPr>
          <a:lstStyle/>
          <a:p>
            <a:pPr>
              <a:defRPr/>
            </a:pPr>
            <a:r>
              <a:rPr lang="en-GB" sz="1400" dirty="0">
                <a:latin typeface="Arial" charset="0"/>
                <a:cs typeface="Arial" charset="0"/>
              </a:rPr>
              <a:t>proliferation </a:t>
            </a:r>
          </a:p>
        </p:txBody>
      </p:sp>
      <p:sp>
        <p:nvSpPr>
          <p:cNvPr id="11" name="Rectangle 10"/>
          <p:cNvSpPr/>
          <p:nvPr/>
        </p:nvSpPr>
        <p:spPr>
          <a:xfrm>
            <a:off x="5535613" y="1285875"/>
            <a:ext cx="1328737" cy="307975"/>
          </a:xfrm>
          <a:prstGeom prst="rect">
            <a:avLst/>
          </a:prstGeom>
          <a:solidFill>
            <a:schemeClr val="accent4">
              <a:lumMod val="40000"/>
              <a:lumOff val="60000"/>
            </a:schemeClr>
          </a:solidFill>
        </p:spPr>
        <p:txBody>
          <a:bodyPr wrap="none">
            <a:spAutoFit/>
          </a:bodyPr>
          <a:lstStyle/>
          <a:p>
            <a:pPr>
              <a:defRPr/>
            </a:pPr>
            <a:r>
              <a:rPr lang="en-GB" sz="1400" dirty="0">
                <a:latin typeface="Arial" charset="0"/>
                <a:cs typeface="Arial" charset="0"/>
              </a:rPr>
              <a:t>Cell migration </a:t>
            </a:r>
          </a:p>
        </p:txBody>
      </p:sp>
      <p:sp>
        <p:nvSpPr>
          <p:cNvPr id="39945" name="Rectangle 11"/>
          <p:cNvSpPr>
            <a:spLocks noChangeArrowheads="1"/>
          </p:cNvSpPr>
          <p:nvPr/>
        </p:nvSpPr>
        <p:spPr bwMode="auto">
          <a:xfrm>
            <a:off x="7173913" y="1285875"/>
            <a:ext cx="1647825" cy="307975"/>
          </a:xfrm>
          <a:prstGeom prst="rect">
            <a:avLst/>
          </a:prstGeom>
          <a:solidFill>
            <a:srgbClr val="5EFA26"/>
          </a:solidFill>
          <a:ln w="9525">
            <a:noFill/>
            <a:miter lim="800000"/>
            <a:headEnd/>
            <a:tailEnd/>
          </a:ln>
        </p:spPr>
        <p:txBody>
          <a:bodyPr wrap="none">
            <a:spAutoFit/>
          </a:bodyPr>
          <a:lstStyle/>
          <a:p>
            <a:r>
              <a:rPr lang="en-GB" sz="1400"/>
              <a:t>Cell-cell adhesion </a:t>
            </a:r>
          </a:p>
        </p:txBody>
      </p:sp>
      <p:sp>
        <p:nvSpPr>
          <p:cNvPr id="39946" name="Rectangle 13"/>
          <p:cNvSpPr>
            <a:spLocks noChangeArrowheads="1"/>
          </p:cNvSpPr>
          <p:nvPr/>
        </p:nvSpPr>
        <p:spPr bwMode="auto">
          <a:xfrm>
            <a:off x="7032625" y="2620963"/>
            <a:ext cx="1717675" cy="307975"/>
          </a:xfrm>
          <a:prstGeom prst="rect">
            <a:avLst/>
          </a:prstGeom>
          <a:solidFill>
            <a:srgbClr val="5EFA26"/>
          </a:solidFill>
          <a:ln w="9525">
            <a:noFill/>
            <a:miter lim="800000"/>
            <a:headEnd/>
            <a:tailEnd/>
          </a:ln>
        </p:spPr>
        <p:txBody>
          <a:bodyPr wrap="none">
            <a:spAutoFit/>
          </a:bodyPr>
          <a:lstStyle/>
          <a:p>
            <a:r>
              <a:rPr lang="en-GB" sz="1400"/>
              <a:t>leukocyte adhesion</a:t>
            </a:r>
          </a:p>
        </p:txBody>
      </p:sp>
      <p:sp>
        <p:nvSpPr>
          <p:cNvPr id="15" name="Rectangle 14"/>
          <p:cNvSpPr/>
          <p:nvPr/>
        </p:nvSpPr>
        <p:spPr>
          <a:xfrm>
            <a:off x="1054100" y="2692400"/>
            <a:ext cx="1338263" cy="307975"/>
          </a:xfrm>
          <a:prstGeom prst="rect">
            <a:avLst/>
          </a:prstGeom>
          <a:solidFill>
            <a:schemeClr val="tx2">
              <a:lumMod val="20000"/>
              <a:lumOff val="80000"/>
            </a:schemeClr>
          </a:solidFill>
        </p:spPr>
        <p:txBody>
          <a:bodyPr wrap="none">
            <a:spAutoFit/>
          </a:bodyPr>
          <a:lstStyle/>
          <a:p>
            <a:pPr>
              <a:defRPr/>
            </a:pPr>
            <a:r>
              <a:rPr lang="en-GB" sz="1400" dirty="0">
                <a:latin typeface="Arial" charset="0"/>
                <a:cs typeface="Arial" charset="0"/>
              </a:rPr>
              <a:t>NO production</a:t>
            </a:r>
          </a:p>
        </p:txBody>
      </p:sp>
      <p:cxnSp>
        <p:nvCxnSpPr>
          <p:cNvPr id="22" name="Straight Arrow Connector 21"/>
          <p:cNvCxnSpPr/>
          <p:nvPr/>
        </p:nvCxnSpPr>
        <p:spPr>
          <a:xfrm rot="5400000">
            <a:off x="1249363" y="3357563"/>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5050" y="3714750"/>
            <a:ext cx="1571625" cy="1016000"/>
          </a:xfrm>
          <a:prstGeom prst="rect">
            <a:avLst/>
          </a:prstGeom>
          <a:solidFill>
            <a:schemeClr val="tx2">
              <a:lumMod val="20000"/>
              <a:lumOff val="80000"/>
            </a:schemeClr>
          </a:solidFill>
        </p:spPr>
        <p:txBody>
          <a:bodyPr>
            <a:spAutoFit/>
          </a:bodyPr>
          <a:lstStyle/>
          <a:p>
            <a:pPr>
              <a:defRPr/>
            </a:pPr>
            <a:r>
              <a:rPr lang="en-GB" sz="1400" dirty="0" err="1">
                <a:latin typeface="Arial" charset="0"/>
                <a:cs typeface="Arial" charset="0"/>
              </a:rPr>
              <a:t>Vasorelaxant</a:t>
            </a:r>
            <a:endParaRPr lang="en-GB" sz="1400" dirty="0">
              <a:latin typeface="Arial" charset="0"/>
              <a:cs typeface="Arial" charset="0"/>
            </a:endParaRPr>
          </a:p>
          <a:p>
            <a:pPr>
              <a:defRPr/>
            </a:pPr>
            <a:r>
              <a:rPr lang="en-GB" sz="1400" dirty="0">
                <a:latin typeface="Arial" charset="0"/>
                <a:cs typeface="Arial" charset="0"/>
              </a:rPr>
              <a:t>anti-inflammatory</a:t>
            </a:r>
          </a:p>
          <a:p>
            <a:pPr>
              <a:defRPr/>
            </a:pPr>
            <a:r>
              <a:rPr lang="en-GB" sz="1400" dirty="0">
                <a:latin typeface="Arial" charset="0"/>
                <a:cs typeface="Arial" charset="0"/>
              </a:rPr>
              <a:t>Anti-proliferative</a:t>
            </a:r>
          </a:p>
          <a:p>
            <a:pPr>
              <a:defRPr/>
            </a:pPr>
            <a:endParaRPr lang="en-GB" dirty="0">
              <a:latin typeface="Arial" charset="0"/>
              <a:cs typeface="Arial" charset="0"/>
            </a:endParaRPr>
          </a:p>
        </p:txBody>
      </p:sp>
      <p:sp>
        <p:nvSpPr>
          <p:cNvPr id="39950" name="TextBox 24"/>
          <p:cNvSpPr txBox="1">
            <a:spLocks noChangeArrowheads="1"/>
          </p:cNvSpPr>
          <p:nvPr/>
        </p:nvSpPr>
        <p:spPr bwMode="auto">
          <a:xfrm>
            <a:off x="2678113" y="3190875"/>
            <a:ext cx="1547812" cy="738188"/>
          </a:xfrm>
          <a:prstGeom prst="rect">
            <a:avLst/>
          </a:prstGeom>
          <a:solidFill>
            <a:srgbClr val="FFFF00"/>
          </a:solidFill>
          <a:ln w="9525">
            <a:noFill/>
            <a:miter lim="800000"/>
            <a:headEnd/>
            <a:tailEnd/>
          </a:ln>
        </p:spPr>
        <p:txBody>
          <a:bodyPr wrap="none">
            <a:spAutoFit/>
          </a:bodyPr>
          <a:lstStyle/>
          <a:p>
            <a:r>
              <a:rPr lang="en-GB" sz="1400"/>
              <a:t>DNA damage</a:t>
            </a:r>
          </a:p>
          <a:p>
            <a:r>
              <a:rPr lang="en-GB" sz="1400"/>
              <a:t>Pro-inflammatory</a:t>
            </a:r>
          </a:p>
          <a:p>
            <a:r>
              <a:rPr lang="en-GB" sz="1400"/>
              <a:t>Inhibit NO</a:t>
            </a:r>
          </a:p>
        </p:txBody>
      </p:sp>
      <p:cxnSp>
        <p:nvCxnSpPr>
          <p:cNvPr id="28" name="Straight Arrow Connector 27"/>
          <p:cNvCxnSpPr/>
          <p:nvPr/>
        </p:nvCxnSpPr>
        <p:spPr>
          <a:xfrm rot="5400000">
            <a:off x="1357313" y="2392363"/>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1606550" y="357188"/>
            <a:ext cx="1285875"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3143250" y="534988"/>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2963069" y="16422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3034507" y="2785269"/>
            <a:ext cx="571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3999706" y="678657"/>
            <a:ext cx="1285875"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64050" y="357188"/>
            <a:ext cx="1214438"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464050" y="285750"/>
            <a:ext cx="3214688" cy="88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7750969" y="1713707"/>
            <a:ext cx="1428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0" name="Rectangle 50"/>
          <p:cNvSpPr>
            <a:spLocks noChangeArrowheads="1"/>
          </p:cNvSpPr>
          <p:nvPr/>
        </p:nvSpPr>
        <p:spPr bwMode="auto">
          <a:xfrm>
            <a:off x="6607175" y="1857375"/>
            <a:ext cx="2065338" cy="307975"/>
          </a:xfrm>
          <a:prstGeom prst="rect">
            <a:avLst/>
          </a:prstGeom>
          <a:solidFill>
            <a:srgbClr val="5EFA26"/>
          </a:solidFill>
          <a:ln w="9525">
            <a:noFill/>
            <a:miter lim="800000"/>
            <a:headEnd/>
            <a:tailEnd/>
          </a:ln>
        </p:spPr>
        <p:txBody>
          <a:bodyPr wrap="none">
            <a:spAutoFit/>
          </a:bodyPr>
          <a:lstStyle/>
          <a:p>
            <a:r>
              <a:rPr lang="en-GB" sz="1400"/>
              <a:t>endothelial permeability</a:t>
            </a:r>
          </a:p>
        </p:txBody>
      </p:sp>
      <p:cxnSp>
        <p:nvCxnSpPr>
          <p:cNvPr id="54" name="Straight Arrow Connector 53"/>
          <p:cNvCxnSpPr/>
          <p:nvPr/>
        </p:nvCxnSpPr>
        <p:spPr>
          <a:xfrm rot="5400000">
            <a:off x="4929188" y="2320925"/>
            <a:ext cx="3571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2" name="TextBox 54"/>
          <p:cNvSpPr txBox="1">
            <a:spLocks noChangeArrowheads="1"/>
          </p:cNvSpPr>
          <p:nvPr/>
        </p:nvSpPr>
        <p:spPr bwMode="auto">
          <a:xfrm>
            <a:off x="5464175" y="4000500"/>
            <a:ext cx="1570038" cy="369888"/>
          </a:xfrm>
          <a:prstGeom prst="rect">
            <a:avLst/>
          </a:prstGeom>
          <a:solidFill>
            <a:srgbClr val="66FFFF"/>
          </a:solidFill>
          <a:ln w="9525">
            <a:noFill/>
            <a:miter lim="800000"/>
            <a:headEnd/>
            <a:tailEnd/>
          </a:ln>
        </p:spPr>
        <p:txBody>
          <a:bodyPr wrap="none">
            <a:spAutoFit/>
          </a:bodyPr>
          <a:lstStyle/>
          <a:p>
            <a:r>
              <a:rPr lang="en-GB"/>
              <a:t>Angiogenesis</a:t>
            </a:r>
          </a:p>
        </p:txBody>
      </p:sp>
      <p:cxnSp>
        <p:nvCxnSpPr>
          <p:cNvPr id="57" name="Straight Arrow Connector 56"/>
          <p:cNvCxnSpPr/>
          <p:nvPr/>
        </p:nvCxnSpPr>
        <p:spPr>
          <a:xfrm>
            <a:off x="5178425" y="2928938"/>
            <a:ext cx="928688"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H="1">
            <a:off x="5142707" y="2607469"/>
            <a:ext cx="2000250"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6035675" y="2643188"/>
            <a:ext cx="1357313"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6" name="TextBox 62"/>
          <p:cNvSpPr txBox="1">
            <a:spLocks noChangeArrowheads="1"/>
          </p:cNvSpPr>
          <p:nvPr/>
        </p:nvSpPr>
        <p:spPr bwMode="auto">
          <a:xfrm>
            <a:off x="7102475" y="4786313"/>
            <a:ext cx="1504950" cy="369887"/>
          </a:xfrm>
          <a:prstGeom prst="rect">
            <a:avLst/>
          </a:prstGeom>
          <a:solidFill>
            <a:srgbClr val="66FFFF"/>
          </a:solidFill>
          <a:ln w="9525">
            <a:noFill/>
            <a:miter lim="800000"/>
            <a:headEnd/>
            <a:tailEnd/>
          </a:ln>
        </p:spPr>
        <p:txBody>
          <a:bodyPr wrap="none">
            <a:spAutoFit/>
          </a:bodyPr>
          <a:lstStyle/>
          <a:p>
            <a:r>
              <a:rPr lang="en-GB"/>
              <a:t>Inflammation</a:t>
            </a:r>
          </a:p>
        </p:txBody>
      </p:sp>
      <p:sp>
        <p:nvSpPr>
          <p:cNvPr id="39967" name="TextBox 64"/>
          <p:cNvSpPr txBox="1">
            <a:spLocks noChangeArrowheads="1"/>
          </p:cNvSpPr>
          <p:nvPr/>
        </p:nvSpPr>
        <p:spPr bwMode="auto">
          <a:xfrm>
            <a:off x="3249613" y="5000625"/>
            <a:ext cx="1979612" cy="369888"/>
          </a:xfrm>
          <a:prstGeom prst="rect">
            <a:avLst/>
          </a:prstGeom>
          <a:solidFill>
            <a:srgbClr val="66FFFF"/>
          </a:solidFill>
          <a:ln w="9525">
            <a:noFill/>
            <a:miter lim="800000"/>
            <a:headEnd/>
            <a:tailEnd/>
          </a:ln>
        </p:spPr>
        <p:txBody>
          <a:bodyPr wrap="none">
            <a:spAutoFit/>
          </a:bodyPr>
          <a:lstStyle/>
          <a:p>
            <a:r>
              <a:rPr lang="en-GB"/>
              <a:t>SMC hypertrophy</a:t>
            </a:r>
          </a:p>
        </p:txBody>
      </p:sp>
      <p:sp>
        <p:nvSpPr>
          <p:cNvPr id="74" name="Rectangle 73"/>
          <p:cNvSpPr/>
          <p:nvPr/>
        </p:nvSpPr>
        <p:spPr>
          <a:xfrm>
            <a:off x="34925" y="5715000"/>
            <a:ext cx="8358188" cy="928688"/>
          </a:xfrm>
          <a:prstGeom prst="rect">
            <a:avLst/>
          </a:prstGeom>
          <a:solidFill>
            <a:srgbClr val="FFFF66"/>
          </a:solidFill>
          <a:ln w="76200">
            <a:solidFill>
              <a:schemeClr val="accent1">
                <a:lumMod val="60000"/>
                <a:lumOff val="40000"/>
              </a:schemeClr>
            </a:solidFill>
          </a:ln>
        </p:spPr>
        <p:txBody>
          <a:bodyPr>
            <a:spAutoFit/>
          </a:bodyPr>
          <a:lstStyle/>
          <a:p>
            <a:pPr algn="ctr">
              <a:defRPr/>
            </a:pPr>
            <a:r>
              <a:rPr lang="en-GB" b="1" dirty="0">
                <a:latin typeface="Times New Roman" pitchFamily="18" charset="0"/>
                <a:cs typeface="Arial" charset="0"/>
              </a:rPr>
              <a:t>Pulmonary Hypertension  COPD, Obstructive Sleep Apnoea, PPHN, Stroke, </a:t>
            </a:r>
          </a:p>
          <a:p>
            <a:pPr algn="ctr">
              <a:defRPr/>
            </a:pPr>
            <a:r>
              <a:rPr lang="en-GB" b="1" dirty="0">
                <a:latin typeface="Times New Roman" pitchFamily="18" charset="0"/>
                <a:cs typeface="Arial" charset="0"/>
              </a:rPr>
              <a:t>Myocardial Infarction, Reperfusion Injury , Coronary Artery Spasm, Effort Angina, Atherosclerosis, Cancer</a:t>
            </a:r>
          </a:p>
        </p:txBody>
      </p:sp>
      <p:cxnSp>
        <p:nvCxnSpPr>
          <p:cNvPr id="82" name="Straight Arrow Connector 81"/>
          <p:cNvCxnSpPr/>
          <p:nvPr/>
        </p:nvCxnSpPr>
        <p:spPr>
          <a:xfrm rot="5400000">
            <a:off x="1105694" y="5144294"/>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2998788" y="4394200"/>
            <a:ext cx="64293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7250907" y="3856831"/>
            <a:ext cx="1714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5572125" y="4965700"/>
            <a:ext cx="1214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4034632" y="5501481"/>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678113" y="4786313"/>
            <a:ext cx="500062"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7927975" y="5392738"/>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80988" y="981075"/>
            <a:ext cx="8840787" cy="5908675"/>
          </a:xfrm>
          <a:prstGeom prst="rect">
            <a:avLst/>
          </a:prstGeom>
          <a:noFill/>
          <a:ln w="9525">
            <a:noFill/>
            <a:miter lim="800000"/>
            <a:headEnd/>
            <a:tailEnd/>
          </a:ln>
        </p:spPr>
        <p:txBody>
          <a:bodyPr wrap="none">
            <a:spAutoFit/>
          </a:bodyPr>
          <a:lstStyle/>
          <a:p>
            <a:r>
              <a:rPr lang="en-GB" b="1">
                <a:solidFill>
                  <a:srgbClr val="FF0000"/>
                </a:solidFill>
              </a:rPr>
              <a:t>Rho GTPases in the regulation of vascular function: </a:t>
            </a:r>
          </a:p>
          <a:p>
            <a:r>
              <a:rPr lang="en-GB" b="1">
                <a:solidFill>
                  <a:srgbClr val="FF0000"/>
                </a:solidFill>
              </a:rPr>
              <a:t> examples of signalling pathways</a:t>
            </a:r>
            <a:r>
              <a:rPr lang="en-GB" b="1"/>
              <a:t/>
            </a:r>
            <a:br>
              <a:rPr lang="en-GB" b="1"/>
            </a:br>
            <a:endParaRPr lang="en-GB" b="1"/>
          </a:p>
          <a:p>
            <a:endParaRPr lang="en-GB"/>
          </a:p>
          <a:p>
            <a:r>
              <a:rPr lang="en-GB"/>
              <a:t>     RhoA/Rho kinase pathway in the regulation of endothelial and smooth muscle cell</a:t>
            </a:r>
          </a:p>
          <a:p>
            <a:r>
              <a:rPr lang="en-GB"/>
              <a:t>     contractility</a:t>
            </a:r>
          </a:p>
          <a:p>
            <a:r>
              <a:rPr lang="en-GB"/>
              <a:t>    (important in the regulation of vascular tone, barrier function and cell </a:t>
            </a:r>
          </a:p>
          <a:p>
            <a:r>
              <a:rPr lang="en-GB"/>
              <a:t>     movement/angiogenesis)</a:t>
            </a:r>
          </a:p>
          <a:p>
            <a:endParaRPr lang="en-GB"/>
          </a:p>
          <a:p>
            <a:r>
              <a:rPr lang="en-GB"/>
              <a:t>    Balance between RhoA and Rac1 important in the maintenance of  endothelial </a:t>
            </a:r>
          </a:p>
          <a:p>
            <a:r>
              <a:rPr lang="en-GB"/>
              <a:t>    barrier function</a:t>
            </a:r>
          </a:p>
          <a:p>
            <a:endParaRPr lang="en-GB"/>
          </a:p>
          <a:p>
            <a:r>
              <a:rPr lang="en-GB"/>
              <a:t>    Regulation of reactive oxygen species production </a:t>
            </a:r>
          </a:p>
          <a:p>
            <a:r>
              <a:rPr lang="en-GB"/>
              <a:t>    (Rac1 in the NADPH oxidase activity)</a:t>
            </a:r>
          </a:p>
          <a:p>
            <a:r>
              <a:rPr lang="en-GB"/>
              <a:t>   </a:t>
            </a:r>
          </a:p>
          <a:p>
            <a:r>
              <a:rPr lang="en-GB"/>
              <a:t>    Coordinated activity of RhoA, Rac1 and Cdc42 regulates cell movement</a:t>
            </a:r>
          </a:p>
          <a:p>
            <a:endParaRPr lang="en-GB"/>
          </a:p>
          <a:p>
            <a:r>
              <a:rPr lang="en-GB"/>
              <a:t>     Cell cycle control –regulation of cell proliferation</a:t>
            </a:r>
          </a:p>
          <a:p>
            <a:endParaRPr lang="en-GB"/>
          </a:p>
          <a:p>
            <a:endParaRPr lang="en-GB"/>
          </a:p>
          <a:p>
            <a:r>
              <a:rPr lang="en-GB"/>
              <a:t>   </a:t>
            </a:r>
          </a:p>
        </p:txBody>
      </p:sp>
      <p:sp>
        <p:nvSpPr>
          <p:cNvPr id="40963" name="Oval 2"/>
          <p:cNvSpPr>
            <a:spLocks noChangeArrowheads="1"/>
          </p:cNvSpPr>
          <p:nvPr/>
        </p:nvSpPr>
        <p:spPr bwMode="auto">
          <a:xfrm>
            <a:off x="179388" y="2205038"/>
            <a:ext cx="215900" cy="215900"/>
          </a:xfrm>
          <a:prstGeom prst="ellipse">
            <a:avLst/>
          </a:prstGeom>
          <a:solidFill>
            <a:srgbClr val="00B0F0"/>
          </a:solidFill>
          <a:ln w="9525" algn="ctr">
            <a:solidFill>
              <a:schemeClr val="tx1"/>
            </a:solidFill>
            <a:round/>
            <a:headEnd/>
            <a:tailEnd/>
          </a:ln>
        </p:spPr>
        <p:txBody>
          <a:bodyPr/>
          <a:lstStyle/>
          <a:p>
            <a:pPr defTabSz="1219200"/>
            <a:endParaRPr lang="en-GB" sz="2400"/>
          </a:p>
        </p:txBody>
      </p:sp>
      <p:sp>
        <p:nvSpPr>
          <p:cNvPr id="40964" name="Oval 3"/>
          <p:cNvSpPr>
            <a:spLocks noChangeArrowheads="1"/>
          </p:cNvSpPr>
          <p:nvPr/>
        </p:nvSpPr>
        <p:spPr bwMode="auto">
          <a:xfrm>
            <a:off x="179388" y="5157788"/>
            <a:ext cx="215900" cy="215900"/>
          </a:xfrm>
          <a:prstGeom prst="ellipse">
            <a:avLst/>
          </a:prstGeom>
          <a:solidFill>
            <a:srgbClr val="00B0F0"/>
          </a:solidFill>
          <a:ln w="9525" algn="ctr">
            <a:solidFill>
              <a:schemeClr val="tx1"/>
            </a:solidFill>
            <a:round/>
            <a:headEnd/>
            <a:tailEnd/>
          </a:ln>
        </p:spPr>
        <p:txBody>
          <a:bodyPr/>
          <a:lstStyle/>
          <a:p>
            <a:pPr defTabSz="1219200"/>
            <a:endParaRPr lang="en-GB" sz="2400"/>
          </a:p>
        </p:txBody>
      </p:sp>
      <p:sp>
        <p:nvSpPr>
          <p:cNvPr id="40965" name="Oval 4"/>
          <p:cNvSpPr>
            <a:spLocks noChangeArrowheads="1"/>
          </p:cNvSpPr>
          <p:nvPr/>
        </p:nvSpPr>
        <p:spPr bwMode="auto">
          <a:xfrm>
            <a:off x="179388" y="3573463"/>
            <a:ext cx="215900" cy="215900"/>
          </a:xfrm>
          <a:prstGeom prst="ellipse">
            <a:avLst/>
          </a:prstGeom>
          <a:solidFill>
            <a:srgbClr val="00B0F0"/>
          </a:solidFill>
          <a:ln w="9525" algn="ctr">
            <a:solidFill>
              <a:schemeClr val="tx1"/>
            </a:solidFill>
            <a:round/>
            <a:headEnd/>
            <a:tailEnd/>
          </a:ln>
        </p:spPr>
        <p:txBody>
          <a:bodyPr/>
          <a:lstStyle/>
          <a:p>
            <a:pPr defTabSz="1219200"/>
            <a:endParaRPr lang="en-GB" sz="2400"/>
          </a:p>
        </p:txBody>
      </p:sp>
      <p:sp>
        <p:nvSpPr>
          <p:cNvPr id="40966" name="Oval 5"/>
          <p:cNvSpPr>
            <a:spLocks noChangeArrowheads="1"/>
          </p:cNvSpPr>
          <p:nvPr/>
        </p:nvSpPr>
        <p:spPr bwMode="auto">
          <a:xfrm>
            <a:off x="179388" y="4294188"/>
            <a:ext cx="215900" cy="215900"/>
          </a:xfrm>
          <a:prstGeom prst="ellipse">
            <a:avLst/>
          </a:prstGeom>
          <a:solidFill>
            <a:srgbClr val="00B0F0"/>
          </a:solidFill>
          <a:ln w="9525" algn="ctr">
            <a:solidFill>
              <a:schemeClr val="tx1"/>
            </a:solidFill>
            <a:round/>
            <a:headEnd/>
            <a:tailEnd/>
          </a:ln>
        </p:spPr>
        <p:txBody>
          <a:bodyPr/>
          <a:lstStyle/>
          <a:p>
            <a:pPr defTabSz="1219200"/>
            <a:endParaRPr lang="en-GB" sz="2400"/>
          </a:p>
        </p:txBody>
      </p:sp>
      <p:sp>
        <p:nvSpPr>
          <p:cNvPr id="40967" name="Oval 4"/>
          <p:cNvSpPr>
            <a:spLocks noChangeArrowheads="1"/>
          </p:cNvSpPr>
          <p:nvPr/>
        </p:nvSpPr>
        <p:spPr bwMode="auto">
          <a:xfrm>
            <a:off x="179388" y="5734050"/>
            <a:ext cx="215900" cy="215900"/>
          </a:xfrm>
          <a:prstGeom prst="ellipse">
            <a:avLst/>
          </a:prstGeom>
          <a:solidFill>
            <a:srgbClr val="00B0F0"/>
          </a:solidFill>
          <a:ln w="9525" algn="ctr">
            <a:solidFill>
              <a:schemeClr val="tx1"/>
            </a:solidFill>
            <a:round/>
            <a:headEnd/>
            <a:tailEnd/>
          </a:ln>
        </p:spPr>
        <p:txBody>
          <a:bodyPr/>
          <a:lstStyle/>
          <a:p>
            <a:pPr defTabSz="1219200"/>
            <a:endParaRPr lang="en-GB"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2571750" y="752475"/>
            <a:ext cx="4025900" cy="5854700"/>
            <a:chOff x="2571750" y="752475"/>
            <a:chExt cx="4025900" cy="5854700"/>
          </a:xfrm>
        </p:grpSpPr>
        <p:sp>
          <p:nvSpPr>
            <p:cNvPr id="42014" name="Text Box 5"/>
            <p:cNvSpPr txBox="1">
              <a:spLocks noChangeArrowheads="1"/>
            </p:cNvSpPr>
            <p:nvPr/>
          </p:nvSpPr>
          <p:spPr bwMode="auto">
            <a:xfrm>
              <a:off x="3741738" y="2597150"/>
              <a:ext cx="1874837" cy="368300"/>
            </a:xfrm>
            <a:prstGeom prst="rect">
              <a:avLst/>
            </a:prstGeom>
            <a:noFill/>
            <a:ln w="9525">
              <a:noFill/>
              <a:miter lim="800000"/>
              <a:headEnd/>
              <a:tailEnd/>
            </a:ln>
          </p:spPr>
          <p:txBody>
            <a:bodyPr wrap="none">
              <a:spAutoFit/>
            </a:bodyPr>
            <a:lstStyle/>
            <a:p>
              <a:r>
                <a:rPr lang="en-GB" b="1">
                  <a:latin typeface="Calibri" pitchFamily="34" charset="0"/>
                </a:rPr>
                <a:t>MLC phosphatase</a:t>
              </a:r>
              <a:endParaRPr lang="en-US" b="1">
                <a:latin typeface="Calibri" pitchFamily="34" charset="0"/>
              </a:endParaRPr>
            </a:p>
          </p:txBody>
        </p:sp>
        <p:sp>
          <p:nvSpPr>
            <p:cNvPr id="42015" name="Text Box 6"/>
            <p:cNvSpPr txBox="1">
              <a:spLocks noChangeArrowheads="1"/>
            </p:cNvSpPr>
            <p:nvPr/>
          </p:nvSpPr>
          <p:spPr bwMode="auto">
            <a:xfrm>
              <a:off x="3563938" y="1733550"/>
              <a:ext cx="2338387" cy="461963"/>
            </a:xfrm>
            <a:prstGeom prst="rect">
              <a:avLst/>
            </a:prstGeom>
            <a:noFill/>
            <a:ln w="9525">
              <a:noFill/>
              <a:miter lim="800000"/>
              <a:headEnd/>
              <a:tailEnd/>
            </a:ln>
          </p:spPr>
          <p:txBody>
            <a:bodyPr wrap="none">
              <a:spAutoFit/>
            </a:bodyPr>
            <a:lstStyle/>
            <a:p>
              <a:r>
                <a:rPr lang="en-GB" sz="2400" b="1">
                  <a:latin typeface="Calibri" pitchFamily="34" charset="0"/>
                </a:rPr>
                <a:t>Rho kinase (RoK)</a:t>
              </a:r>
              <a:endParaRPr lang="en-US" sz="2400" b="1">
                <a:latin typeface="Calibri" pitchFamily="34" charset="0"/>
              </a:endParaRPr>
            </a:p>
          </p:txBody>
        </p:sp>
        <p:sp>
          <p:nvSpPr>
            <p:cNvPr id="42016" name="Text Box 7"/>
            <p:cNvSpPr txBox="1">
              <a:spLocks noChangeArrowheads="1"/>
            </p:cNvSpPr>
            <p:nvPr/>
          </p:nvSpPr>
          <p:spPr bwMode="auto">
            <a:xfrm>
              <a:off x="3929063" y="752475"/>
              <a:ext cx="1143000" cy="523875"/>
            </a:xfrm>
            <a:prstGeom prst="rect">
              <a:avLst/>
            </a:prstGeom>
            <a:noFill/>
            <a:ln w="9525">
              <a:noFill/>
              <a:miter lim="800000"/>
              <a:headEnd/>
              <a:tailEnd/>
            </a:ln>
          </p:spPr>
          <p:txBody>
            <a:bodyPr wrap="none">
              <a:spAutoFit/>
            </a:bodyPr>
            <a:lstStyle/>
            <a:p>
              <a:r>
                <a:rPr lang="en-GB" sz="2800" b="1">
                  <a:solidFill>
                    <a:srgbClr val="FF0000"/>
                  </a:solidFill>
                  <a:latin typeface="Calibri" pitchFamily="34" charset="0"/>
                </a:rPr>
                <a:t>RhoA</a:t>
              </a:r>
              <a:endParaRPr lang="en-US" sz="2800" b="1">
                <a:solidFill>
                  <a:srgbClr val="FF0000"/>
                </a:solidFill>
                <a:latin typeface="Calibri" pitchFamily="34" charset="0"/>
              </a:endParaRPr>
            </a:p>
          </p:txBody>
        </p:sp>
        <p:sp>
          <p:nvSpPr>
            <p:cNvPr id="42017" name="Text Box 11"/>
            <p:cNvSpPr txBox="1">
              <a:spLocks noChangeArrowheads="1"/>
            </p:cNvSpPr>
            <p:nvPr/>
          </p:nvSpPr>
          <p:spPr bwMode="auto">
            <a:xfrm>
              <a:off x="2571750" y="5591175"/>
              <a:ext cx="4025900" cy="1016000"/>
            </a:xfrm>
            <a:prstGeom prst="rect">
              <a:avLst/>
            </a:prstGeom>
            <a:noFill/>
            <a:ln w="28575">
              <a:solidFill>
                <a:srgbClr val="FF0066"/>
              </a:solidFill>
              <a:miter lim="800000"/>
              <a:headEnd/>
              <a:tailEnd/>
            </a:ln>
          </p:spPr>
          <p:txBody>
            <a:bodyPr wrap="none">
              <a:spAutoFit/>
            </a:bodyPr>
            <a:lstStyle/>
            <a:p>
              <a:pPr algn="ctr"/>
              <a:r>
                <a:rPr lang="en-GB" sz="2000" b="1">
                  <a:solidFill>
                    <a:srgbClr val="FF0000"/>
                  </a:solidFill>
                  <a:latin typeface="Calibri" pitchFamily="34" charset="0"/>
                </a:rPr>
                <a:t>Endothelial permeability</a:t>
              </a:r>
            </a:p>
            <a:p>
              <a:pPr algn="ctr"/>
              <a:r>
                <a:rPr lang="en-GB" sz="2000" b="1">
                  <a:solidFill>
                    <a:srgbClr val="FF0000"/>
                  </a:solidFill>
                  <a:latin typeface="Calibri" pitchFamily="34" charset="0"/>
                </a:rPr>
                <a:t>Vascular smooth muscle contraction</a:t>
              </a:r>
            </a:p>
            <a:p>
              <a:pPr algn="ctr"/>
              <a:r>
                <a:rPr lang="en-GB" sz="2000" b="1">
                  <a:solidFill>
                    <a:srgbClr val="FF0000"/>
                  </a:solidFill>
                  <a:latin typeface="Calibri" pitchFamily="34" charset="0"/>
                </a:rPr>
                <a:t>(calcium sensitization)</a:t>
              </a:r>
            </a:p>
          </p:txBody>
        </p:sp>
        <p:sp>
          <p:nvSpPr>
            <p:cNvPr id="42018" name="Line 17"/>
            <p:cNvSpPr>
              <a:spLocks noChangeShapeType="1"/>
            </p:cNvSpPr>
            <p:nvPr/>
          </p:nvSpPr>
          <p:spPr bwMode="auto">
            <a:xfrm>
              <a:off x="4427538" y="1373188"/>
              <a:ext cx="0" cy="360362"/>
            </a:xfrm>
            <a:prstGeom prst="line">
              <a:avLst/>
            </a:prstGeom>
            <a:noFill/>
            <a:ln w="9525">
              <a:solidFill>
                <a:schemeClr val="tx1"/>
              </a:solidFill>
              <a:round/>
              <a:headEnd/>
              <a:tailEnd type="triangle" w="med" len="med"/>
            </a:ln>
          </p:spPr>
          <p:txBody>
            <a:bodyPr/>
            <a:lstStyle/>
            <a:p>
              <a:endParaRPr lang="en-GB"/>
            </a:p>
          </p:txBody>
        </p:sp>
        <p:grpSp>
          <p:nvGrpSpPr>
            <p:cNvPr id="42019" name="Group 28"/>
            <p:cNvGrpSpPr>
              <a:grpSpLocks/>
            </p:cNvGrpSpPr>
            <p:nvPr/>
          </p:nvGrpSpPr>
          <p:grpSpPr bwMode="auto">
            <a:xfrm>
              <a:off x="4283075" y="2165350"/>
              <a:ext cx="433388" cy="360363"/>
              <a:chOff x="4283075" y="2165326"/>
              <a:chExt cx="433388" cy="360363"/>
            </a:xfrm>
          </p:grpSpPr>
          <p:sp>
            <p:nvSpPr>
              <p:cNvPr id="42021" name="Line 18"/>
              <p:cNvSpPr>
                <a:spLocks noChangeShapeType="1"/>
              </p:cNvSpPr>
              <p:nvPr/>
            </p:nvSpPr>
            <p:spPr bwMode="auto">
              <a:xfrm>
                <a:off x="4500563" y="2165326"/>
                <a:ext cx="0" cy="360363"/>
              </a:xfrm>
              <a:prstGeom prst="line">
                <a:avLst/>
              </a:prstGeom>
              <a:noFill/>
              <a:ln w="28575">
                <a:solidFill>
                  <a:schemeClr val="tx1"/>
                </a:solidFill>
                <a:round/>
                <a:headEnd/>
                <a:tailEnd/>
              </a:ln>
            </p:spPr>
            <p:txBody>
              <a:bodyPr/>
              <a:lstStyle/>
              <a:p>
                <a:endParaRPr lang="en-GB"/>
              </a:p>
            </p:txBody>
          </p:sp>
          <p:sp>
            <p:nvSpPr>
              <p:cNvPr id="42022" name="Line 19"/>
              <p:cNvSpPr>
                <a:spLocks noChangeShapeType="1"/>
              </p:cNvSpPr>
              <p:nvPr/>
            </p:nvSpPr>
            <p:spPr bwMode="auto">
              <a:xfrm>
                <a:off x="4283075" y="2525689"/>
                <a:ext cx="433388" cy="0"/>
              </a:xfrm>
              <a:prstGeom prst="line">
                <a:avLst/>
              </a:prstGeom>
              <a:noFill/>
              <a:ln w="28575">
                <a:solidFill>
                  <a:schemeClr val="tx1"/>
                </a:solidFill>
                <a:round/>
                <a:headEnd/>
                <a:tailEnd/>
              </a:ln>
            </p:spPr>
            <p:txBody>
              <a:bodyPr/>
              <a:lstStyle/>
              <a:p>
                <a:endParaRPr lang="en-GB"/>
              </a:p>
            </p:txBody>
          </p:sp>
        </p:grpSp>
        <p:sp>
          <p:nvSpPr>
            <p:cNvPr id="42020" name="Line 28"/>
            <p:cNvSpPr>
              <a:spLocks noChangeShapeType="1"/>
            </p:cNvSpPr>
            <p:nvPr/>
          </p:nvSpPr>
          <p:spPr bwMode="auto">
            <a:xfrm>
              <a:off x="4572000" y="5106988"/>
              <a:ext cx="0" cy="360362"/>
            </a:xfrm>
            <a:prstGeom prst="line">
              <a:avLst/>
            </a:prstGeom>
            <a:noFill/>
            <a:ln w="9525">
              <a:solidFill>
                <a:schemeClr val="tx1"/>
              </a:solidFill>
              <a:round/>
              <a:headEnd/>
              <a:tailEnd type="triangle" w="med" len="med"/>
            </a:ln>
          </p:spPr>
          <p:txBody>
            <a:bodyPr/>
            <a:lstStyle/>
            <a:p>
              <a:endParaRPr lang="en-GB"/>
            </a:p>
          </p:txBody>
        </p:sp>
      </p:grpSp>
      <p:grpSp>
        <p:nvGrpSpPr>
          <p:cNvPr id="41987" name="Group 36"/>
          <p:cNvGrpSpPr>
            <a:grpSpLocks/>
          </p:cNvGrpSpPr>
          <p:nvPr/>
        </p:nvGrpSpPr>
        <p:grpSpPr bwMode="auto">
          <a:xfrm>
            <a:off x="928688" y="71438"/>
            <a:ext cx="7151687" cy="5000625"/>
            <a:chOff x="928688" y="71438"/>
            <a:chExt cx="7151687" cy="5000625"/>
          </a:xfrm>
        </p:grpSpPr>
        <p:sp>
          <p:nvSpPr>
            <p:cNvPr id="41998" name="Text Box 2"/>
            <p:cNvSpPr txBox="1">
              <a:spLocks noChangeArrowheads="1"/>
            </p:cNvSpPr>
            <p:nvPr/>
          </p:nvSpPr>
          <p:spPr bwMode="auto">
            <a:xfrm>
              <a:off x="4787900" y="3286125"/>
              <a:ext cx="709613" cy="400050"/>
            </a:xfrm>
            <a:prstGeom prst="rect">
              <a:avLst/>
            </a:prstGeom>
            <a:noFill/>
            <a:ln w="9525">
              <a:noFill/>
              <a:miter lim="800000"/>
              <a:headEnd/>
              <a:tailEnd/>
            </a:ln>
          </p:spPr>
          <p:txBody>
            <a:bodyPr wrap="none">
              <a:spAutoFit/>
            </a:bodyPr>
            <a:lstStyle/>
            <a:p>
              <a:r>
                <a:rPr lang="en-GB" sz="2000" b="1">
                  <a:latin typeface="Calibri" pitchFamily="34" charset="0"/>
                </a:rPr>
                <a:t>MLC</a:t>
              </a:r>
              <a:r>
                <a:rPr lang="en-GB" sz="2000">
                  <a:latin typeface="Calibri" pitchFamily="34" charset="0"/>
                </a:rPr>
                <a:t> </a:t>
              </a:r>
              <a:endParaRPr lang="en-US" sz="2000">
                <a:latin typeface="Calibri" pitchFamily="34" charset="0"/>
              </a:endParaRPr>
            </a:p>
          </p:txBody>
        </p:sp>
        <p:sp>
          <p:nvSpPr>
            <p:cNvPr id="41999" name="Text Box 4"/>
            <p:cNvSpPr txBox="1">
              <a:spLocks noChangeArrowheads="1"/>
            </p:cNvSpPr>
            <p:nvPr/>
          </p:nvSpPr>
          <p:spPr bwMode="auto">
            <a:xfrm>
              <a:off x="3676650" y="3286125"/>
              <a:ext cx="866775" cy="400050"/>
            </a:xfrm>
            <a:prstGeom prst="rect">
              <a:avLst/>
            </a:prstGeom>
            <a:noFill/>
            <a:ln w="9525">
              <a:noFill/>
              <a:miter lim="800000"/>
              <a:headEnd/>
              <a:tailEnd/>
            </a:ln>
          </p:spPr>
          <p:txBody>
            <a:bodyPr wrap="none">
              <a:spAutoFit/>
            </a:bodyPr>
            <a:lstStyle/>
            <a:p>
              <a:r>
                <a:rPr lang="en-GB" sz="2000" b="1">
                  <a:solidFill>
                    <a:srgbClr val="FF0000"/>
                  </a:solidFill>
                  <a:latin typeface="Calibri" pitchFamily="34" charset="0"/>
                </a:rPr>
                <a:t>MLC-P</a:t>
              </a:r>
              <a:endParaRPr lang="en-US" sz="2000" b="1">
                <a:solidFill>
                  <a:srgbClr val="FF0000"/>
                </a:solidFill>
                <a:latin typeface="Calibri" pitchFamily="34" charset="0"/>
              </a:endParaRPr>
            </a:p>
          </p:txBody>
        </p:sp>
        <p:sp>
          <p:nvSpPr>
            <p:cNvPr id="42000" name="Text Box 8"/>
            <p:cNvSpPr txBox="1">
              <a:spLocks noChangeArrowheads="1"/>
            </p:cNvSpPr>
            <p:nvPr/>
          </p:nvSpPr>
          <p:spPr bwMode="auto">
            <a:xfrm>
              <a:off x="5507038" y="3389313"/>
              <a:ext cx="2573337" cy="368300"/>
            </a:xfrm>
            <a:prstGeom prst="rect">
              <a:avLst/>
            </a:prstGeom>
            <a:noFill/>
            <a:ln w="9525">
              <a:solidFill>
                <a:srgbClr val="3333FF"/>
              </a:solidFill>
              <a:miter lim="800000"/>
              <a:headEnd/>
              <a:tailEnd/>
            </a:ln>
          </p:spPr>
          <p:txBody>
            <a:bodyPr wrap="none">
              <a:spAutoFit/>
            </a:bodyPr>
            <a:lstStyle/>
            <a:p>
              <a:r>
                <a:rPr lang="en-GB" b="1">
                  <a:solidFill>
                    <a:srgbClr val="3333FF"/>
                  </a:solidFill>
                  <a:latin typeface="Calibri" pitchFamily="34" charset="0"/>
                </a:rPr>
                <a:t>dissociated actin+myosin</a:t>
              </a:r>
              <a:endParaRPr lang="en-US" b="1">
                <a:solidFill>
                  <a:srgbClr val="3333FF"/>
                </a:solidFill>
                <a:latin typeface="Calibri" pitchFamily="34" charset="0"/>
              </a:endParaRPr>
            </a:p>
          </p:txBody>
        </p:sp>
        <p:sp>
          <p:nvSpPr>
            <p:cNvPr id="42001" name="Text Box 9"/>
            <p:cNvSpPr txBox="1">
              <a:spLocks noChangeArrowheads="1"/>
            </p:cNvSpPr>
            <p:nvPr/>
          </p:nvSpPr>
          <p:spPr bwMode="auto">
            <a:xfrm>
              <a:off x="1025525" y="3317875"/>
              <a:ext cx="2546350" cy="368300"/>
            </a:xfrm>
            <a:prstGeom prst="rect">
              <a:avLst/>
            </a:prstGeom>
            <a:noFill/>
            <a:ln w="9525">
              <a:solidFill>
                <a:srgbClr val="FF3300"/>
              </a:solidFill>
              <a:miter lim="800000"/>
              <a:headEnd/>
              <a:tailEnd/>
            </a:ln>
          </p:spPr>
          <p:txBody>
            <a:bodyPr wrap="none">
              <a:spAutoFit/>
            </a:bodyPr>
            <a:lstStyle/>
            <a:p>
              <a:r>
                <a:rPr lang="en-GB" b="1">
                  <a:solidFill>
                    <a:srgbClr val="FF3300"/>
                  </a:solidFill>
                  <a:latin typeface="Calibri" pitchFamily="34" charset="0"/>
                </a:rPr>
                <a:t>actin+myosin interaction</a:t>
              </a:r>
              <a:endParaRPr lang="en-US" b="1">
                <a:solidFill>
                  <a:srgbClr val="FF3300"/>
                </a:solidFill>
                <a:latin typeface="Calibri" pitchFamily="34" charset="0"/>
              </a:endParaRPr>
            </a:p>
          </p:txBody>
        </p:sp>
        <p:sp>
          <p:nvSpPr>
            <p:cNvPr id="42002" name="Text Box 10"/>
            <p:cNvSpPr txBox="1">
              <a:spLocks noChangeArrowheads="1"/>
            </p:cNvSpPr>
            <p:nvPr/>
          </p:nvSpPr>
          <p:spPr bwMode="auto">
            <a:xfrm>
              <a:off x="3857625" y="4559300"/>
              <a:ext cx="1398588" cy="400050"/>
            </a:xfrm>
            <a:prstGeom prst="rect">
              <a:avLst/>
            </a:prstGeom>
            <a:noFill/>
            <a:ln w="9525">
              <a:noFill/>
              <a:miter lim="800000"/>
              <a:headEnd/>
              <a:tailEnd/>
            </a:ln>
          </p:spPr>
          <p:txBody>
            <a:bodyPr wrap="none">
              <a:spAutoFit/>
            </a:bodyPr>
            <a:lstStyle/>
            <a:p>
              <a:r>
                <a:rPr lang="en-GB" sz="2000" b="1">
                  <a:latin typeface="Calibri" pitchFamily="34" charset="0"/>
                </a:rPr>
                <a:t>contraction</a:t>
              </a:r>
              <a:endParaRPr lang="en-US" sz="2000" b="1">
                <a:latin typeface="Calibri" pitchFamily="34" charset="0"/>
              </a:endParaRPr>
            </a:p>
          </p:txBody>
        </p:sp>
        <p:sp>
          <p:nvSpPr>
            <p:cNvPr id="42003" name="AutoShape 20"/>
            <p:cNvSpPr>
              <a:spLocks noChangeArrowheads="1"/>
            </p:cNvSpPr>
            <p:nvPr/>
          </p:nvSpPr>
          <p:spPr bwMode="auto">
            <a:xfrm>
              <a:off x="4067175" y="3030538"/>
              <a:ext cx="1081088" cy="215900"/>
            </a:xfrm>
            <a:prstGeom prst="curvedDownArrow">
              <a:avLst>
                <a:gd name="adj1" fmla="val 100147"/>
                <a:gd name="adj2" fmla="val 200294"/>
                <a:gd name="adj3" fmla="val 33333"/>
              </a:avLst>
            </a:prstGeom>
            <a:solidFill>
              <a:srgbClr val="E4F2F4"/>
            </a:solidFill>
            <a:ln w="9525">
              <a:solidFill>
                <a:schemeClr val="tx1"/>
              </a:solidFill>
              <a:miter lim="800000"/>
              <a:headEnd/>
              <a:tailEnd/>
            </a:ln>
          </p:spPr>
          <p:txBody>
            <a:bodyPr wrap="none" anchor="ctr"/>
            <a:lstStyle/>
            <a:p>
              <a:endParaRPr lang="en-US">
                <a:latin typeface="Calibri" pitchFamily="34" charset="0"/>
              </a:endParaRPr>
            </a:p>
          </p:txBody>
        </p:sp>
        <p:sp>
          <p:nvSpPr>
            <p:cNvPr id="42004" name="AutoShape 21"/>
            <p:cNvSpPr>
              <a:spLocks noChangeArrowheads="1"/>
            </p:cNvSpPr>
            <p:nvPr/>
          </p:nvSpPr>
          <p:spPr bwMode="auto">
            <a:xfrm rot="10800000">
              <a:off x="3995738" y="3678238"/>
              <a:ext cx="1081087" cy="215900"/>
            </a:xfrm>
            <a:prstGeom prst="curvedDownArrow">
              <a:avLst>
                <a:gd name="adj1" fmla="val 100147"/>
                <a:gd name="adj2" fmla="val 200294"/>
                <a:gd name="adj3" fmla="val 33333"/>
              </a:avLst>
            </a:prstGeom>
            <a:solidFill>
              <a:srgbClr val="FBD5DB"/>
            </a:solidFill>
            <a:ln w="9525">
              <a:solidFill>
                <a:schemeClr val="tx1"/>
              </a:solidFill>
              <a:miter lim="800000"/>
              <a:headEnd/>
              <a:tailEnd/>
            </a:ln>
          </p:spPr>
          <p:txBody>
            <a:bodyPr wrap="none" anchor="ctr"/>
            <a:lstStyle/>
            <a:p>
              <a:endParaRPr lang="en-US">
                <a:latin typeface="Calibri" pitchFamily="34" charset="0"/>
              </a:endParaRPr>
            </a:p>
          </p:txBody>
        </p:sp>
        <p:sp>
          <p:nvSpPr>
            <p:cNvPr id="42005" name="Line 22"/>
            <p:cNvSpPr>
              <a:spLocks noChangeShapeType="1"/>
            </p:cNvSpPr>
            <p:nvPr/>
          </p:nvSpPr>
          <p:spPr bwMode="auto">
            <a:xfrm>
              <a:off x="4572000" y="4038600"/>
              <a:ext cx="0" cy="287338"/>
            </a:xfrm>
            <a:prstGeom prst="line">
              <a:avLst/>
            </a:prstGeom>
            <a:noFill/>
            <a:ln w="9525">
              <a:solidFill>
                <a:schemeClr val="tx1"/>
              </a:solidFill>
              <a:round/>
              <a:headEnd/>
              <a:tailEnd type="triangle" w="med" len="med"/>
            </a:ln>
          </p:spPr>
          <p:txBody>
            <a:bodyPr/>
            <a:lstStyle/>
            <a:p>
              <a:endParaRPr lang="en-GB"/>
            </a:p>
          </p:txBody>
        </p:sp>
        <p:sp>
          <p:nvSpPr>
            <p:cNvPr id="33" name="Oval 32"/>
            <p:cNvSpPr/>
            <p:nvPr/>
          </p:nvSpPr>
          <p:spPr>
            <a:xfrm>
              <a:off x="3862388" y="4467225"/>
              <a:ext cx="1428750" cy="604838"/>
            </a:xfrm>
            <a:prstGeom prst="ellipse">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2007" name="TextBox 34"/>
            <p:cNvSpPr txBox="1">
              <a:spLocks noChangeArrowheads="1"/>
            </p:cNvSpPr>
            <p:nvPr/>
          </p:nvSpPr>
          <p:spPr bwMode="auto">
            <a:xfrm>
              <a:off x="2286000" y="71438"/>
              <a:ext cx="4638675" cy="369887"/>
            </a:xfrm>
            <a:prstGeom prst="rect">
              <a:avLst/>
            </a:prstGeom>
            <a:noFill/>
            <a:ln w="9525">
              <a:noFill/>
              <a:miter lim="800000"/>
              <a:headEnd/>
              <a:tailEnd/>
            </a:ln>
          </p:spPr>
          <p:txBody>
            <a:bodyPr wrap="none">
              <a:spAutoFit/>
            </a:bodyPr>
            <a:lstStyle/>
            <a:p>
              <a:r>
                <a:rPr lang="en-GB" b="1"/>
                <a:t>RhoA increases actomyosin contractility</a:t>
              </a:r>
            </a:p>
          </p:txBody>
        </p:sp>
        <p:sp>
          <p:nvSpPr>
            <p:cNvPr id="40" name="Text Box 63"/>
            <p:cNvSpPr txBox="1">
              <a:spLocks noChangeArrowheads="1"/>
            </p:cNvSpPr>
            <p:nvPr/>
          </p:nvSpPr>
          <p:spPr bwMode="auto">
            <a:xfrm>
              <a:off x="2071688" y="2214563"/>
              <a:ext cx="1273175" cy="338137"/>
            </a:xfrm>
            <a:prstGeom prst="rect">
              <a:avLst/>
            </a:prstGeom>
            <a:noFill/>
            <a:ln w="9525">
              <a:noFill/>
              <a:miter lim="800000"/>
              <a:headEnd/>
              <a:tailEnd/>
            </a:ln>
          </p:spPr>
          <p:txBody>
            <a:bodyPr wrap="none">
              <a:spAutoFit/>
            </a:bodyPr>
            <a:lstStyle/>
            <a:p>
              <a:pPr>
                <a:defRPr/>
              </a:pPr>
              <a:r>
                <a:rPr lang="en-GB" sz="1600" b="1" dirty="0">
                  <a:solidFill>
                    <a:schemeClr val="tx1">
                      <a:lumMod val="50000"/>
                      <a:lumOff val="50000"/>
                    </a:schemeClr>
                  </a:solidFill>
                  <a:latin typeface="Times New Roman" pitchFamily="18" charset="0"/>
                  <a:cs typeface="Arial" charset="0"/>
                </a:rPr>
                <a:t>MLC </a:t>
              </a:r>
              <a:r>
                <a:rPr lang="en-GB" sz="1600" b="1" dirty="0" err="1">
                  <a:solidFill>
                    <a:schemeClr val="tx1">
                      <a:lumMod val="50000"/>
                      <a:lumOff val="50000"/>
                    </a:schemeClr>
                  </a:solidFill>
                  <a:latin typeface="Times New Roman" pitchFamily="18" charset="0"/>
                  <a:cs typeface="Arial" charset="0"/>
                </a:rPr>
                <a:t>kinase</a:t>
              </a:r>
              <a:endParaRPr lang="en-US" sz="1600" b="1" dirty="0">
                <a:solidFill>
                  <a:schemeClr val="tx1">
                    <a:lumMod val="50000"/>
                    <a:lumOff val="50000"/>
                  </a:schemeClr>
                </a:solidFill>
                <a:latin typeface="Times New Roman" pitchFamily="18" charset="0"/>
                <a:cs typeface="Arial" charset="0"/>
              </a:endParaRPr>
            </a:p>
          </p:txBody>
        </p:sp>
        <p:sp>
          <p:nvSpPr>
            <p:cNvPr id="41" name="Text Box 65"/>
            <p:cNvSpPr txBox="1">
              <a:spLocks noChangeArrowheads="1"/>
            </p:cNvSpPr>
            <p:nvPr/>
          </p:nvSpPr>
          <p:spPr bwMode="auto">
            <a:xfrm>
              <a:off x="928688" y="857250"/>
              <a:ext cx="531812" cy="307975"/>
            </a:xfrm>
            <a:prstGeom prst="rect">
              <a:avLst/>
            </a:prstGeom>
            <a:noFill/>
            <a:ln w="9525">
              <a:noFill/>
              <a:miter lim="800000"/>
              <a:headEnd/>
              <a:tailEnd/>
            </a:ln>
          </p:spPr>
          <p:txBody>
            <a:bodyPr wrap="none">
              <a:spAutoFit/>
            </a:bodyPr>
            <a:lstStyle/>
            <a:p>
              <a:pPr>
                <a:defRPr/>
              </a:pPr>
              <a:r>
                <a:rPr lang="en-GB" sz="1400" b="1" dirty="0">
                  <a:solidFill>
                    <a:schemeClr val="tx1">
                      <a:lumMod val="50000"/>
                      <a:lumOff val="50000"/>
                    </a:schemeClr>
                  </a:solidFill>
                  <a:latin typeface="Times New Roman" pitchFamily="18" charset="0"/>
                  <a:cs typeface="Arial" charset="0"/>
                </a:rPr>
                <a:t>Ca</a:t>
              </a:r>
              <a:r>
                <a:rPr lang="en-GB" sz="1400" b="1" baseline="30000" dirty="0">
                  <a:solidFill>
                    <a:schemeClr val="tx1">
                      <a:lumMod val="50000"/>
                      <a:lumOff val="50000"/>
                    </a:schemeClr>
                  </a:solidFill>
                  <a:latin typeface="Times New Roman" pitchFamily="18" charset="0"/>
                  <a:cs typeface="Arial" charset="0"/>
                </a:rPr>
                <a:t>2+</a:t>
              </a:r>
              <a:endParaRPr lang="en-US" sz="1400" b="1" baseline="30000" dirty="0">
                <a:solidFill>
                  <a:schemeClr val="tx1">
                    <a:lumMod val="50000"/>
                    <a:lumOff val="50000"/>
                  </a:schemeClr>
                </a:solidFill>
                <a:latin typeface="Times New Roman" pitchFamily="18" charset="0"/>
                <a:cs typeface="Arial" charset="0"/>
              </a:endParaRPr>
            </a:p>
          </p:txBody>
        </p:sp>
        <p:sp>
          <p:nvSpPr>
            <p:cNvPr id="42" name="Text Box 66"/>
            <p:cNvSpPr txBox="1">
              <a:spLocks noChangeArrowheads="1"/>
            </p:cNvSpPr>
            <p:nvPr/>
          </p:nvSpPr>
          <p:spPr bwMode="auto">
            <a:xfrm>
              <a:off x="1071563" y="1428750"/>
              <a:ext cx="1497012" cy="307975"/>
            </a:xfrm>
            <a:prstGeom prst="rect">
              <a:avLst/>
            </a:prstGeom>
            <a:noFill/>
            <a:ln w="9525">
              <a:noFill/>
              <a:miter lim="800000"/>
              <a:headEnd/>
              <a:tailEnd/>
            </a:ln>
          </p:spPr>
          <p:txBody>
            <a:bodyPr wrap="none">
              <a:spAutoFit/>
            </a:bodyPr>
            <a:lstStyle/>
            <a:p>
              <a:pPr>
                <a:defRPr/>
              </a:pPr>
              <a:r>
                <a:rPr lang="en-GB" sz="1400" b="1" dirty="0">
                  <a:solidFill>
                    <a:schemeClr val="tx1">
                      <a:lumMod val="50000"/>
                      <a:lumOff val="50000"/>
                    </a:schemeClr>
                  </a:solidFill>
                  <a:latin typeface="Times New Roman" pitchFamily="18" charset="0"/>
                  <a:cs typeface="Arial" charset="0"/>
                </a:rPr>
                <a:t>Calmodulin-Ca</a:t>
              </a:r>
              <a:r>
                <a:rPr lang="en-GB" sz="1400" b="1" baseline="30000" dirty="0">
                  <a:solidFill>
                    <a:schemeClr val="tx1">
                      <a:lumMod val="50000"/>
                      <a:lumOff val="50000"/>
                    </a:schemeClr>
                  </a:solidFill>
                  <a:latin typeface="Times New Roman" pitchFamily="18" charset="0"/>
                  <a:cs typeface="Arial" charset="0"/>
                </a:rPr>
                <a:t>2+</a:t>
              </a:r>
              <a:endParaRPr lang="en-US" sz="1400" b="1" baseline="30000" dirty="0">
                <a:solidFill>
                  <a:schemeClr val="tx1">
                    <a:lumMod val="50000"/>
                    <a:lumOff val="50000"/>
                  </a:schemeClr>
                </a:solidFill>
                <a:latin typeface="Times New Roman" pitchFamily="18" charset="0"/>
                <a:cs typeface="Arial" charset="0"/>
              </a:endParaRPr>
            </a:p>
          </p:txBody>
        </p:sp>
        <p:sp>
          <p:nvSpPr>
            <p:cNvPr id="43" name="Line 67"/>
            <p:cNvSpPr>
              <a:spLocks noChangeShapeType="1"/>
            </p:cNvSpPr>
            <p:nvPr/>
          </p:nvSpPr>
          <p:spPr bwMode="auto">
            <a:xfrm>
              <a:off x="1357313" y="1143000"/>
              <a:ext cx="285750" cy="285750"/>
            </a:xfrm>
            <a:prstGeom prst="line">
              <a:avLst/>
            </a:prstGeom>
            <a:noFill/>
            <a:ln w="9525">
              <a:solidFill>
                <a:schemeClr val="tx2">
                  <a:lumMod val="65000"/>
                  <a:lumOff val="35000"/>
                </a:schemeClr>
              </a:solidFill>
              <a:round/>
              <a:headEnd/>
              <a:tailEnd type="triangle" w="med" len="med"/>
            </a:ln>
          </p:spPr>
          <p:txBody>
            <a:bodyPr/>
            <a:lstStyle/>
            <a:p>
              <a:pPr>
                <a:defRPr/>
              </a:pPr>
              <a:endParaRPr lang="en-GB">
                <a:solidFill>
                  <a:schemeClr val="tx1">
                    <a:lumMod val="50000"/>
                    <a:lumOff val="50000"/>
                  </a:schemeClr>
                </a:solidFill>
                <a:latin typeface="Arial" charset="0"/>
                <a:cs typeface="Arial" charset="0"/>
              </a:endParaRPr>
            </a:p>
          </p:txBody>
        </p:sp>
        <p:sp>
          <p:nvSpPr>
            <p:cNvPr id="44" name="Line 81"/>
            <p:cNvSpPr>
              <a:spLocks noChangeShapeType="1"/>
            </p:cNvSpPr>
            <p:nvPr/>
          </p:nvSpPr>
          <p:spPr bwMode="auto">
            <a:xfrm>
              <a:off x="1928813" y="1714500"/>
              <a:ext cx="571500" cy="500063"/>
            </a:xfrm>
            <a:prstGeom prst="line">
              <a:avLst/>
            </a:prstGeom>
            <a:noFill/>
            <a:ln w="9525">
              <a:solidFill>
                <a:schemeClr val="tx2">
                  <a:lumMod val="65000"/>
                  <a:lumOff val="35000"/>
                </a:schemeClr>
              </a:solidFill>
              <a:round/>
              <a:headEnd/>
              <a:tailEnd type="triangle" w="med" len="med"/>
            </a:ln>
          </p:spPr>
          <p:txBody>
            <a:bodyPr/>
            <a:lstStyle/>
            <a:p>
              <a:pPr>
                <a:defRPr/>
              </a:pPr>
              <a:endParaRPr lang="en-GB">
                <a:solidFill>
                  <a:schemeClr val="tx1">
                    <a:lumMod val="50000"/>
                    <a:lumOff val="50000"/>
                  </a:schemeClr>
                </a:solidFill>
                <a:latin typeface="Arial" charset="0"/>
                <a:cs typeface="Arial" charset="0"/>
              </a:endParaRPr>
            </a:p>
          </p:txBody>
        </p:sp>
        <p:sp>
          <p:nvSpPr>
            <p:cNvPr id="46" name="Line 81"/>
            <p:cNvSpPr>
              <a:spLocks noChangeShapeType="1"/>
            </p:cNvSpPr>
            <p:nvPr/>
          </p:nvSpPr>
          <p:spPr bwMode="auto">
            <a:xfrm>
              <a:off x="3000375" y="2571750"/>
              <a:ext cx="928688" cy="714375"/>
            </a:xfrm>
            <a:prstGeom prst="line">
              <a:avLst/>
            </a:prstGeom>
            <a:noFill/>
            <a:ln w="9525">
              <a:solidFill>
                <a:schemeClr val="tx2">
                  <a:lumMod val="65000"/>
                  <a:lumOff val="35000"/>
                </a:schemeClr>
              </a:solidFill>
              <a:round/>
              <a:headEnd/>
              <a:tailEnd type="triangle" w="med" len="med"/>
            </a:ln>
          </p:spPr>
          <p:txBody>
            <a:bodyPr/>
            <a:lstStyle/>
            <a:p>
              <a:pPr>
                <a:defRPr/>
              </a:pPr>
              <a:endParaRPr lang="en-GB">
                <a:solidFill>
                  <a:schemeClr val="tx1">
                    <a:lumMod val="50000"/>
                    <a:lumOff val="50000"/>
                  </a:schemeClr>
                </a:solidFill>
                <a:latin typeface="Arial" charset="0"/>
                <a:cs typeface="Arial" charset="0"/>
              </a:endParaRPr>
            </a:p>
          </p:txBody>
        </p:sp>
      </p:grpSp>
      <p:sp>
        <p:nvSpPr>
          <p:cNvPr id="41988" name="TextBox 46"/>
          <p:cNvSpPr txBox="1">
            <a:spLocks noChangeArrowheads="1"/>
          </p:cNvSpPr>
          <p:nvPr/>
        </p:nvSpPr>
        <p:spPr bwMode="auto">
          <a:xfrm>
            <a:off x="-71438" y="6335713"/>
            <a:ext cx="2339976" cy="307975"/>
          </a:xfrm>
          <a:prstGeom prst="rect">
            <a:avLst/>
          </a:prstGeom>
          <a:noFill/>
          <a:ln w="9525">
            <a:noFill/>
            <a:miter lim="800000"/>
            <a:headEnd/>
            <a:tailEnd/>
          </a:ln>
        </p:spPr>
        <p:txBody>
          <a:bodyPr wrap="none">
            <a:spAutoFit/>
          </a:bodyPr>
          <a:lstStyle/>
          <a:p>
            <a:r>
              <a:rPr lang="en-GB" sz="1400" b="1"/>
              <a:t>MLC – myosin light chain</a:t>
            </a:r>
          </a:p>
        </p:txBody>
      </p:sp>
      <p:grpSp>
        <p:nvGrpSpPr>
          <p:cNvPr id="5" name="Group 38"/>
          <p:cNvGrpSpPr>
            <a:grpSpLocks/>
          </p:cNvGrpSpPr>
          <p:nvPr/>
        </p:nvGrpSpPr>
        <p:grpSpPr bwMode="auto">
          <a:xfrm>
            <a:off x="5000625" y="752475"/>
            <a:ext cx="4227513" cy="4106863"/>
            <a:chOff x="5000625" y="752475"/>
            <a:chExt cx="4227258" cy="4106863"/>
          </a:xfrm>
        </p:grpSpPr>
        <p:sp>
          <p:nvSpPr>
            <p:cNvPr id="41990" name="TextBox 27"/>
            <p:cNvSpPr txBox="1">
              <a:spLocks noChangeArrowheads="1"/>
            </p:cNvSpPr>
            <p:nvPr/>
          </p:nvSpPr>
          <p:spPr bwMode="auto">
            <a:xfrm>
              <a:off x="5643563" y="752475"/>
              <a:ext cx="3108543" cy="276999"/>
            </a:xfrm>
            <a:prstGeom prst="rect">
              <a:avLst/>
            </a:prstGeom>
            <a:noFill/>
            <a:ln w="9525">
              <a:noFill/>
              <a:miter lim="800000"/>
              <a:headEnd/>
              <a:tailEnd/>
            </a:ln>
          </p:spPr>
          <p:txBody>
            <a:bodyPr wrap="none">
              <a:spAutoFit/>
            </a:bodyPr>
            <a:lstStyle/>
            <a:p>
              <a:r>
                <a:rPr lang="en-GB" sz="1200" b="1"/>
                <a:t>NOS expression (Nitric Oxide Synthase)</a:t>
              </a:r>
            </a:p>
          </p:txBody>
        </p:sp>
        <p:grpSp>
          <p:nvGrpSpPr>
            <p:cNvPr id="41991" name="Group 29"/>
            <p:cNvGrpSpPr>
              <a:grpSpLocks/>
            </p:cNvGrpSpPr>
            <p:nvPr/>
          </p:nvGrpSpPr>
          <p:grpSpPr bwMode="auto">
            <a:xfrm rot="-5400000">
              <a:off x="5033963" y="752475"/>
              <a:ext cx="433387" cy="500063"/>
              <a:chOff x="4283075" y="2165326"/>
              <a:chExt cx="433388" cy="360363"/>
            </a:xfrm>
          </p:grpSpPr>
          <p:sp>
            <p:nvSpPr>
              <p:cNvPr id="41996" name="Line 18"/>
              <p:cNvSpPr>
                <a:spLocks noChangeShapeType="1"/>
              </p:cNvSpPr>
              <p:nvPr/>
            </p:nvSpPr>
            <p:spPr bwMode="auto">
              <a:xfrm>
                <a:off x="4500563" y="2165326"/>
                <a:ext cx="0" cy="360363"/>
              </a:xfrm>
              <a:prstGeom prst="line">
                <a:avLst/>
              </a:prstGeom>
              <a:noFill/>
              <a:ln w="28575">
                <a:solidFill>
                  <a:schemeClr val="tx1"/>
                </a:solidFill>
                <a:round/>
                <a:headEnd/>
                <a:tailEnd/>
              </a:ln>
            </p:spPr>
            <p:txBody>
              <a:bodyPr/>
              <a:lstStyle/>
              <a:p>
                <a:endParaRPr lang="en-GB"/>
              </a:p>
            </p:txBody>
          </p:sp>
          <p:sp>
            <p:nvSpPr>
              <p:cNvPr id="41997" name="Line 19"/>
              <p:cNvSpPr>
                <a:spLocks noChangeShapeType="1"/>
              </p:cNvSpPr>
              <p:nvPr/>
            </p:nvSpPr>
            <p:spPr bwMode="auto">
              <a:xfrm>
                <a:off x="4283075" y="2525689"/>
                <a:ext cx="433388" cy="0"/>
              </a:xfrm>
              <a:prstGeom prst="line">
                <a:avLst/>
              </a:prstGeom>
              <a:noFill/>
              <a:ln w="28575">
                <a:solidFill>
                  <a:schemeClr val="tx1"/>
                </a:solidFill>
                <a:round/>
                <a:headEnd/>
                <a:tailEnd/>
              </a:ln>
            </p:spPr>
            <p:txBody>
              <a:bodyPr/>
              <a:lstStyle/>
              <a:p>
                <a:endParaRPr lang="en-GB"/>
              </a:p>
            </p:txBody>
          </p:sp>
        </p:grpSp>
        <p:sp>
          <p:nvSpPr>
            <p:cNvPr id="41992" name="Rectangle 33"/>
            <p:cNvSpPr>
              <a:spLocks noChangeArrowheads="1"/>
            </p:cNvSpPr>
            <p:nvPr/>
          </p:nvSpPr>
          <p:spPr bwMode="auto">
            <a:xfrm>
              <a:off x="7015418" y="1285875"/>
              <a:ext cx="2212465" cy="461665"/>
            </a:xfrm>
            <a:prstGeom prst="rect">
              <a:avLst/>
            </a:prstGeom>
            <a:noFill/>
            <a:ln w="9525">
              <a:noFill/>
              <a:miter lim="800000"/>
              <a:headEnd/>
              <a:tailEnd/>
            </a:ln>
          </p:spPr>
          <p:txBody>
            <a:bodyPr wrap="none">
              <a:spAutoFit/>
            </a:bodyPr>
            <a:lstStyle/>
            <a:p>
              <a:pPr algn="ctr"/>
              <a:r>
                <a:rPr lang="en-GB" sz="1200" b="1"/>
                <a:t>Production of vasorelaxant </a:t>
              </a:r>
            </a:p>
            <a:p>
              <a:pPr algn="ctr"/>
              <a:r>
                <a:rPr lang="en-GB" sz="1200" b="1"/>
                <a:t>NO inhibited </a:t>
              </a:r>
            </a:p>
          </p:txBody>
        </p:sp>
        <p:cxnSp>
          <p:nvCxnSpPr>
            <p:cNvPr id="41993" name="Straight Arrow Connector 35"/>
            <p:cNvCxnSpPr>
              <a:cxnSpLocks noChangeShapeType="1"/>
            </p:cNvCxnSpPr>
            <p:nvPr/>
          </p:nvCxnSpPr>
          <p:spPr bwMode="auto">
            <a:xfrm rot="5400000">
              <a:off x="7394575" y="1177925"/>
              <a:ext cx="357188" cy="1588"/>
            </a:xfrm>
            <a:prstGeom prst="straightConnector1">
              <a:avLst/>
            </a:prstGeom>
            <a:noFill/>
            <a:ln w="19050" algn="ctr">
              <a:solidFill>
                <a:schemeClr val="tx1"/>
              </a:solidFill>
              <a:round/>
              <a:headEnd/>
              <a:tailEnd type="arrow" w="med" len="med"/>
            </a:ln>
          </p:spPr>
        </p:cxnSp>
        <p:cxnSp>
          <p:nvCxnSpPr>
            <p:cNvPr id="41994" name="Straight Connector 37"/>
            <p:cNvCxnSpPr>
              <a:cxnSpLocks noChangeShapeType="1"/>
            </p:cNvCxnSpPr>
            <p:nvPr/>
          </p:nvCxnSpPr>
          <p:spPr bwMode="auto">
            <a:xfrm rot="5400000">
              <a:off x="6679407" y="3321844"/>
              <a:ext cx="3071812" cy="0"/>
            </a:xfrm>
            <a:prstGeom prst="line">
              <a:avLst/>
            </a:prstGeom>
            <a:noFill/>
            <a:ln w="19050" algn="ctr">
              <a:solidFill>
                <a:schemeClr val="tx1"/>
              </a:solidFill>
              <a:round/>
              <a:headEnd/>
              <a:tailEnd/>
            </a:ln>
          </p:spPr>
        </p:cxnSp>
        <p:cxnSp>
          <p:nvCxnSpPr>
            <p:cNvPr id="41995" name="Straight Arrow Connector 48"/>
            <p:cNvCxnSpPr>
              <a:cxnSpLocks noChangeShapeType="1"/>
            </p:cNvCxnSpPr>
            <p:nvPr/>
          </p:nvCxnSpPr>
          <p:spPr bwMode="auto">
            <a:xfrm rot="10800000">
              <a:off x="5500688" y="4857750"/>
              <a:ext cx="2714625" cy="1588"/>
            </a:xfrm>
            <a:prstGeom prst="straightConnector1">
              <a:avLst/>
            </a:prstGeom>
            <a:noFill/>
            <a:ln w="19050"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4"/>
          <p:cNvSpPr>
            <a:spLocks noChangeArrowheads="1"/>
          </p:cNvSpPr>
          <p:nvPr/>
        </p:nvSpPr>
        <p:spPr bwMode="auto">
          <a:xfrm>
            <a:off x="4243388" y="6127750"/>
            <a:ext cx="685800" cy="457200"/>
          </a:xfrm>
          <a:prstGeom prst="triangle">
            <a:avLst>
              <a:gd name="adj" fmla="val 50000"/>
            </a:avLst>
          </a:prstGeom>
          <a:solidFill>
            <a:schemeClr val="accent2"/>
          </a:solidFill>
          <a:ln w="9525">
            <a:solidFill>
              <a:schemeClr val="accent2"/>
            </a:solidFill>
            <a:miter lim="800000"/>
            <a:headEnd/>
            <a:tailEnd/>
          </a:ln>
        </p:spPr>
        <p:txBody>
          <a:bodyPr wrap="none" anchor="ctr"/>
          <a:lstStyle/>
          <a:p>
            <a:endParaRPr lang="en-US">
              <a:latin typeface="Calibri" pitchFamily="34" charset="0"/>
            </a:endParaRPr>
          </a:p>
        </p:txBody>
      </p:sp>
      <p:sp>
        <p:nvSpPr>
          <p:cNvPr id="43011" name="Line 5"/>
          <p:cNvSpPr>
            <a:spLocks noChangeShapeType="1"/>
          </p:cNvSpPr>
          <p:nvPr/>
        </p:nvSpPr>
        <p:spPr bwMode="auto">
          <a:xfrm>
            <a:off x="1195388" y="6127750"/>
            <a:ext cx="7010400" cy="0"/>
          </a:xfrm>
          <a:prstGeom prst="line">
            <a:avLst/>
          </a:prstGeom>
          <a:noFill/>
          <a:ln w="38100">
            <a:solidFill>
              <a:schemeClr val="accent2"/>
            </a:solidFill>
            <a:round/>
            <a:headEnd/>
            <a:tailEnd/>
          </a:ln>
        </p:spPr>
        <p:txBody>
          <a:bodyPr/>
          <a:lstStyle/>
          <a:p>
            <a:endParaRPr lang="en-GB"/>
          </a:p>
        </p:txBody>
      </p:sp>
      <p:sp>
        <p:nvSpPr>
          <p:cNvPr id="43012" name="Text Box 6"/>
          <p:cNvSpPr txBox="1">
            <a:spLocks noChangeArrowheads="1"/>
          </p:cNvSpPr>
          <p:nvPr/>
        </p:nvSpPr>
        <p:spPr bwMode="auto">
          <a:xfrm>
            <a:off x="1195388" y="6280150"/>
            <a:ext cx="2343150" cy="406400"/>
          </a:xfrm>
          <a:prstGeom prst="rect">
            <a:avLst/>
          </a:prstGeom>
          <a:noFill/>
          <a:ln w="9525">
            <a:solidFill>
              <a:srgbClr val="FF0000"/>
            </a:solidFill>
            <a:miter lim="800000"/>
            <a:headEnd/>
            <a:tailEnd/>
          </a:ln>
        </p:spPr>
        <p:txBody>
          <a:bodyPr wrap="none">
            <a:spAutoFit/>
          </a:bodyPr>
          <a:lstStyle/>
          <a:p>
            <a:r>
              <a:rPr lang="en-GB" sz="2000" b="1">
                <a:latin typeface="Times New Roman" pitchFamily="18" charset="0"/>
              </a:rPr>
              <a:t>Barrier dysfunction</a:t>
            </a:r>
            <a:endParaRPr lang="en-US" sz="2000" b="1">
              <a:latin typeface="Times New Roman" pitchFamily="18" charset="0"/>
            </a:endParaRPr>
          </a:p>
        </p:txBody>
      </p:sp>
      <p:sp>
        <p:nvSpPr>
          <p:cNvPr id="43013" name="Text Box 7"/>
          <p:cNvSpPr txBox="1">
            <a:spLocks noChangeArrowheads="1"/>
          </p:cNvSpPr>
          <p:nvPr/>
        </p:nvSpPr>
        <p:spPr bwMode="auto">
          <a:xfrm>
            <a:off x="6297613" y="6280150"/>
            <a:ext cx="1860550" cy="434975"/>
          </a:xfrm>
          <a:prstGeom prst="rect">
            <a:avLst/>
          </a:prstGeom>
          <a:noFill/>
          <a:ln w="38100">
            <a:solidFill>
              <a:srgbClr val="6666FF"/>
            </a:solidFill>
            <a:miter lim="800000"/>
            <a:headEnd/>
            <a:tailEnd/>
          </a:ln>
        </p:spPr>
        <p:txBody>
          <a:bodyPr wrap="none">
            <a:spAutoFit/>
          </a:bodyPr>
          <a:lstStyle/>
          <a:p>
            <a:r>
              <a:rPr lang="en-GB" sz="2000">
                <a:latin typeface="Times New Roman" pitchFamily="18" charset="0"/>
              </a:rPr>
              <a:t>Barrier integrity</a:t>
            </a:r>
            <a:endParaRPr lang="en-US" sz="2000">
              <a:latin typeface="Times New Roman" pitchFamily="18" charset="0"/>
            </a:endParaRPr>
          </a:p>
        </p:txBody>
      </p:sp>
      <p:sp>
        <p:nvSpPr>
          <p:cNvPr id="43014" name="Text Box 8"/>
          <p:cNvSpPr txBox="1">
            <a:spLocks noChangeArrowheads="1"/>
          </p:cNvSpPr>
          <p:nvPr/>
        </p:nvSpPr>
        <p:spPr bwMode="auto">
          <a:xfrm>
            <a:off x="1162050" y="5730875"/>
            <a:ext cx="2852738" cy="396875"/>
          </a:xfrm>
          <a:prstGeom prst="rect">
            <a:avLst/>
          </a:prstGeom>
          <a:noFill/>
          <a:ln w="9525">
            <a:noFill/>
            <a:miter lim="800000"/>
            <a:headEnd/>
            <a:tailEnd/>
          </a:ln>
        </p:spPr>
        <p:txBody>
          <a:bodyPr wrap="none">
            <a:spAutoFit/>
          </a:bodyPr>
          <a:lstStyle/>
          <a:p>
            <a:r>
              <a:rPr lang="en-GB" sz="2000" b="1">
                <a:solidFill>
                  <a:srgbClr val="FF0066"/>
                </a:solidFill>
                <a:latin typeface="Times New Roman" pitchFamily="18" charset="0"/>
              </a:rPr>
              <a:t>Actomyosin contractility</a:t>
            </a:r>
            <a:endParaRPr lang="en-US" sz="2000" b="1">
              <a:solidFill>
                <a:srgbClr val="FF0066"/>
              </a:solidFill>
              <a:latin typeface="Times New Roman" pitchFamily="18" charset="0"/>
            </a:endParaRPr>
          </a:p>
        </p:txBody>
      </p:sp>
      <p:sp>
        <p:nvSpPr>
          <p:cNvPr id="43015" name="Text Box 9"/>
          <p:cNvSpPr txBox="1">
            <a:spLocks noChangeArrowheads="1"/>
          </p:cNvSpPr>
          <p:nvPr/>
        </p:nvSpPr>
        <p:spPr bwMode="auto">
          <a:xfrm>
            <a:off x="5200650" y="5746750"/>
            <a:ext cx="3157538" cy="396875"/>
          </a:xfrm>
          <a:prstGeom prst="rect">
            <a:avLst/>
          </a:prstGeom>
          <a:noFill/>
          <a:ln w="9525">
            <a:noFill/>
            <a:miter lim="800000"/>
            <a:headEnd/>
            <a:tailEnd/>
          </a:ln>
        </p:spPr>
        <p:txBody>
          <a:bodyPr wrap="none">
            <a:spAutoFit/>
          </a:bodyPr>
          <a:lstStyle/>
          <a:p>
            <a:r>
              <a:rPr lang="en-GB" sz="2000" b="1">
                <a:solidFill>
                  <a:srgbClr val="00CCFF"/>
                </a:solidFill>
                <a:latin typeface="Times New Roman" pitchFamily="18" charset="0"/>
              </a:rPr>
              <a:t>Tethering forces (adhesion)</a:t>
            </a:r>
            <a:endParaRPr lang="en-US" sz="2000" b="1">
              <a:solidFill>
                <a:srgbClr val="00CCFF"/>
              </a:solidFill>
              <a:latin typeface="Times New Roman" pitchFamily="18" charset="0"/>
            </a:endParaRPr>
          </a:p>
        </p:txBody>
      </p:sp>
      <p:sp>
        <p:nvSpPr>
          <p:cNvPr id="43016" name="Text Box 10"/>
          <p:cNvSpPr txBox="1">
            <a:spLocks noChangeArrowheads="1"/>
          </p:cNvSpPr>
          <p:nvPr/>
        </p:nvSpPr>
        <p:spPr bwMode="auto">
          <a:xfrm>
            <a:off x="2143125" y="4900613"/>
            <a:ext cx="823913" cy="523875"/>
          </a:xfrm>
          <a:prstGeom prst="rect">
            <a:avLst/>
          </a:prstGeom>
          <a:noFill/>
          <a:ln w="9525">
            <a:noFill/>
            <a:miter lim="800000"/>
            <a:headEnd/>
            <a:tailEnd/>
          </a:ln>
        </p:spPr>
        <p:txBody>
          <a:bodyPr wrap="none">
            <a:spAutoFit/>
          </a:bodyPr>
          <a:lstStyle/>
          <a:p>
            <a:r>
              <a:rPr lang="en-GB" sz="2800" b="1">
                <a:solidFill>
                  <a:srgbClr val="FF0066"/>
                </a:solidFill>
                <a:latin typeface="Times New Roman" pitchFamily="18" charset="0"/>
              </a:rPr>
              <a:t>Rho</a:t>
            </a:r>
            <a:endParaRPr lang="en-US" sz="2800" b="1">
              <a:solidFill>
                <a:srgbClr val="FF0066"/>
              </a:solidFill>
              <a:latin typeface="Times New Roman" pitchFamily="18" charset="0"/>
            </a:endParaRPr>
          </a:p>
        </p:txBody>
      </p:sp>
      <p:sp>
        <p:nvSpPr>
          <p:cNvPr id="43017" name="Text Box 12"/>
          <p:cNvSpPr txBox="1">
            <a:spLocks noChangeArrowheads="1"/>
          </p:cNvSpPr>
          <p:nvPr/>
        </p:nvSpPr>
        <p:spPr bwMode="auto">
          <a:xfrm>
            <a:off x="6075363" y="4905375"/>
            <a:ext cx="782637" cy="523875"/>
          </a:xfrm>
          <a:prstGeom prst="rect">
            <a:avLst/>
          </a:prstGeom>
          <a:noFill/>
          <a:ln w="9525">
            <a:noFill/>
            <a:miter lim="800000"/>
            <a:headEnd/>
            <a:tailEnd/>
          </a:ln>
        </p:spPr>
        <p:txBody>
          <a:bodyPr wrap="none">
            <a:spAutoFit/>
          </a:bodyPr>
          <a:lstStyle/>
          <a:p>
            <a:r>
              <a:rPr lang="en-GB" sz="2800" b="1">
                <a:solidFill>
                  <a:srgbClr val="00CCFF"/>
                </a:solidFill>
                <a:latin typeface="Times New Roman" pitchFamily="18" charset="0"/>
              </a:rPr>
              <a:t>Rac</a:t>
            </a:r>
            <a:endParaRPr lang="en-US" sz="2800" b="1">
              <a:solidFill>
                <a:srgbClr val="00CCFF"/>
              </a:solidFill>
              <a:latin typeface="Times New Roman" pitchFamily="18" charset="0"/>
            </a:endParaRPr>
          </a:p>
        </p:txBody>
      </p:sp>
      <p:sp>
        <p:nvSpPr>
          <p:cNvPr id="43018" name="Text Box 14"/>
          <p:cNvSpPr txBox="1">
            <a:spLocks noChangeArrowheads="1"/>
          </p:cNvSpPr>
          <p:nvPr/>
        </p:nvSpPr>
        <p:spPr bwMode="auto">
          <a:xfrm>
            <a:off x="628650" y="4741863"/>
            <a:ext cx="879475" cy="830262"/>
          </a:xfrm>
          <a:prstGeom prst="rect">
            <a:avLst/>
          </a:prstGeom>
          <a:noFill/>
          <a:ln w="9525">
            <a:noFill/>
            <a:miter lim="800000"/>
            <a:headEnd/>
            <a:tailEnd/>
          </a:ln>
        </p:spPr>
        <p:txBody>
          <a:bodyPr wrap="none">
            <a:spAutoFit/>
          </a:bodyPr>
          <a:lstStyle/>
          <a:p>
            <a:r>
              <a:rPr lang="en-GB" sz="1200">
                <a:latin typeface="Times New Roman" pitchFamily="18" charset="0"/>
              </a:rPr>
              <a:t>Thrombin, </a:t>
            </a:r>
          </a:p>
          <a:p>
            <a:r>
              <a:rPr lang="en-GB" sz="1200">
                <a:latin typeface="Times New Roman" pitchFamily="18" charset="0"/>
              </a:rPr>
              <a:t>histamine, </a:t>
            </a:r>
          </a:p>
          <a:p>
            <a:r>
              <a:rPr lang="en-GB" sz="1200">
                <a:latin typeface="Times New Roman" pitchFamily="18" charset="0"/>
              </a:rPr>
              <a:t>TNF-</a:t>
            </a:r>
            <a:r>
              <a:rPr lang="en-GB" sz="1200">
                <a:latin typeface="Symbol" pitchFamily="18" charset="2"/>
              </a:rPr>
              <a:t>a</a:t>
            </a:r>
            <a:r>
              <a:rPr lang="en-US" sz="1200">
                <a:latin typeface="Times New Roman" pitchFamily="18" charset="0"/>
              </a:rPr>
              <a:t>, </a:t>
            </a:r>
          </a:p>
          <a:p>
            <a:r>
              <a:rPr lang="en-US" sz="1200">
                <a:latin typeface="Times New Roman" pitchFamily="18" charset="0"/>
              </a:rPr>
              <a:t>hypoxia</a:t>
            </a:r>
            <a:endParaRPr lang="en-GB" sz="1200">
              <a:latin typeface="Symbol" pitchFamily="18" charset="2"/>
            </a:endParaRPr>
          </a:p>
        </p:txBody>
      </p:sp>
      <p:sp>
        <p:nvSpPr>
          <p:cNvPr id="43019" name="Line 15"/>
          <p:cNvSpPr>
            <a:spLocks noChangeShapeType="1"/>
          </p:cNvSpPr>
          <p:nvPr/>
        </p:nvSpPr>
        <p:spPr bwMode="auto">
          <a:xfrm>
            <a:off x="6486525" y="5405438"/>
            <a:ext cx="0" cy="381000"/>
          </a:xfrm>
          <a:prstGeom prst="line">
            <a:avLst/>
          </a:prstGeom>
          <a:noFill/>
          <a:ln w="9525">
            <a:solidFill>
              <a:schemeClr val="tx1"/>
            </a:solidFill>
            <a:round/>
            <a:headEnd/>
            <a:tailEnd type="triangle" w="med" len="med"/>
          </a:ln>
        </p:spPr>
        <p:txBody>
          <a:bodyPr/>
          <a:lstStyle/>
          <a:p>
            <a:endParaRPr lang="en-GB"/>
          </a:p>
        </p:txBody>
      </p:sp>
      <p:sp>
        <p:nvSpPr>
          <p:cNvPr id="43020" name="Rectangle 18"/>
          <p:cNvSpPr>
            <a:spLocks noChangeArrowheads="1"/>
          </p:cNvSpPr>
          <p:nvPr/>
        </p:nvSpPr>
        <p:spPr bwMode="auto">
          <a:xfrm>
            <a:off x="2286000" y="2836863"/>
            <a:ext cx="2209800" cy="1524000"/>
          </a:xfrm>
          <a:prstGeom prst="rect">
            <a:avLst/>
          </a:prstGeom>
          <a:noFill/>
          <a:ln w="9525">
            <a:solidFill>
              <a:schemeClr val="accent2"/>
            </a:solidFill>
            <a:miter lim="800000"/>
            <a:headEnd/>
            <a:tailEnd/>
          </a:ln>
        </p:spPr>
        <p:txBody>
          <a:bodyPr wrap="none" anchor="ctr"/>
          <a:lstStyle/>
          <a:p>
            <a:endParaRPr lang="en-US">
              <a:latin typeface="Calibri" pitchFamily="34" charset="0"/>
            </a:endParaRPr>
          </a:p>
        </p:txBody>
      </p:sp>
      <p:sp>
        <p:nvSpPr>
          <p:cNvPr id="43021" name="Rectangle 19"/>
          <p:cNvSpPr>
            <a:spLocks noChangeArrowheads="1"/>
          </p:cNvSpPr>
          <p:nvPr/>
        </p:nvSpPr>
        <p:spPr bwMode="auto">
          <a:xfrm>
            <a:off x="4800600" y="2836863"/>
            <a:ext cx="2209800" cy="1524000"/>
          </a:xfrm>
          <a:prstGeom prst="rect">
            <a:avLst/>
          </a:prstGeom>
          <a:noFill/>
          <a:ln w="12700">
            <a:solidFill>
              <a:schemeClr val="accent2"/>
            </a:solidFill>
            <a:miter lim="800000"/>
            <a:headEnd/>
            <a:tailEnd/>
          </a:ln>
        </p:spPr>
        <p:txBody>
          <a:bodyPr wrap="none" anchor="ctr"/>
          <a:lstStyle/>
          <a:p>
            <a:endParaRPr lang="en-US">
              <a:latin typeface="Calibri" pitchFamily="34" charset="0"/>
            </a:endParaRPr>
          </a:p>
        </p:txBody>
      </p:sp>
      <p:sp>
        <p:nvSpPr>
          <p:cNvPr id="43022" name="Oval 20"/>
          <p:cNvSpPr>
            <a:spLocks noChangeArrowheads="1"/>
          </p:cNvSpPr>
          <p:nvPr/>
        </p:nvSpPr>
        <p:spPr bwMode="auto">
          <a:xfrm>
            <a:off x="4419600" y="2989263"/>
            <a:ext cx="228600" cy="152400"/>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43023" name="Oval 21"/>
          <p:cNvSpPr>
            <a:spLocks noChangeArrowheads="1"/>
          </p:cNvSpPr>
          <p:nvPr/>
        </p:nvSpPr>
        <p:spPr bwMode="auto">
          <a:xfrm>
            <a:off x="4648200" y="2989263"/>
            <a:ext cx="228600" cy="152400"/>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43024" name="Oval 22"/>
          <p:cNvSpPr>
            <a:spLocks noChangeArrowheads="1"/>
          </p:cNvSpPr>
          <p:nvPr/>
        </p:nvSpPr>
        <p:spPr bwMode="auto">
          <a:xfrm>
            <a:off x="4419600" y="3141663"/>
            <a:ext cx="228600" cy="152400"/>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43025" name="Oval 23"/>
          <p:cNvSpPr>
            <a:spLocks noChangeArrowheads="1"/>
          </p:cNvSpPr>
          <p:nvPr/>
        </p:nvSpPr>
        <p:spPr bwMode="auto">
          <a:xfrm>
            <a:off x="4648200" y="3141663"/>
            <a:ext cx="228600" cy="152400"/>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43026" name="Freeform 24"/>
          <p:cNvSpPr>
            <a:spLocks/>
          </p:cNvSpPr>
          <p:nvPr/>
        </p:nvSpPr>
        <p:spPr bwMode="auto">
          <a:xfrm>
            <a:off x="4343400" y="3422650"/>
            <a:ext cx="304800" cy="303213"/>
          </a:xfrm>
          <a:custGeom>
            <a:avLst/>
            <a:gdLst>
              <a:gd name="T0" fmla="*/ 2147483647 w 144"/>
              <a:gd name="T1" fmla="*/ 2147483647 h 191"/>
              <a:gd name="T2" fmla="*/ 2147483647 w 144"/>
              <a:gd name="T3" fmla="*/ 2147483647 h 191"/>
              <a:gd name="T4" fmla="*/ 2147483647 w 144"/>
              <a:gd name="T5" fmla="*/ 2147483647 h 191"/>
              <a:gd name="T6" fmla="*/ 0 w 144"/>
              <a:gd name="T7" fmla="*/ 2147483647 h 191"/>
              <a:gd name="T8" fmla="*/ 2147483647 w 144"/>
              <a:gd name="T9" fmla="*/ 2147483647 h 191"/>
              <a:gd name="T10" fmla="*/ 2147483647 w 144"/>
              <a:gd name="T11" fmla="*/ 2147483647 h 191"/>
              <a:gd name="T12" fmla="*/ 2147483647 w 144"/>
              <a:gd name="T13" fmla="*/ 2147483647 h 191"/>
              <a:gd name="T14" fmla="*/ 2147483647 w 144"/>
              <a:gd name="T15" fmla="*/ 2147483647 h 191"/>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91"/>
              <a:gd name="T26" fmla="*/ 144 w 144"/>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91">
                <a:moveTo>
                  <a:pt x="144" y="3"/>
                </a:moveTo>
                <a:cubicBezTo>
                  <a:pt x="126" y="15"/>
                  <a:pt x="108" y="21"/>
                  <a:pt x="90" y="33"/>
                </a:cubicBezTo>
                <a:cubicBezTo>
                  <a:pt x="70" y="63"/>
                  <a:pt x="66" y="117"/>
                  <a:pt x="30" y="129"/>
                </a:cubicBezTo>
                <a:cubicBezTo>
                  <a:pt x="20" y="159"/>
                  <a:pt x="9" y="149"/>
                  <a:pt x="0" y="183"/>
                </a:cubicBezTo>
                <a:cubicBezTo>
                  <a:pt x="25" y="191"/>
                  <a:pt x="33" y="185"/>
                  <a:pt x="54" y="171"/>
                </a:cubicBezTo>
                <a:cubicBezTo>
                  <a:pt x="69" y="127"/>
                  <a:pt x="87" y="95"/>
                  <a:pt x="126" y="69"/>
                </a:cubicBezTo>
                <a:cubicBezTo>
                  <a:pt x="132" y="60"/>
                  <a:pt x="144" y="45"/>
                  <a:pt x="144" y="33"/>
                </a:cubicBezTo>
                <a:cubicBezTo>
                  <a:pt x="144" y="0"/>
                  <a:pt x="130" y="17"/>
                  <a:pt x="144" y="3"/>
                </a:cubicBezTo>
                <a:close/>
              </a:path>
            </a:pathLst>
          </a:custGeom>
          <a:solidFill>
            <a:schemeClr val="folHlink"/>
          </a:solidFill>
          <a:ln w="9525">
            <a:solidFill>
              <a:schemeClr val="tx1"/>
            </a:solidFill>
            <a:round/>
            <a:headEnd/>
            <a:tailEnd/>
          </a:ln>
        </p:spPr>
        <p:txBody>
          <a:bodyPr/>
          <a:lstStyle/>
          <a:p>
            <a:endParaRPr lang="en-GB"/>
          </a:p>
        </p:txBody>
      </p:sp>
      <p:sp>
        <p:nvSpPr>
          <p:cNvPr id="43027" name="Freeform 25"/>
          <p:cNvSpPr>
            <a:spLocks/>
          </p:cNvSpPr>
          <p:nvPr/>
        </p:nvSpPr>
        <p:spPr bwMode="auto">
          <a:xfrm>
            <a:off x="4572000" y="3294063"/>
            <a:ext cx="304800" cy="303212"/>
          </a:xfrm>
          <a:custGeom>
            <a:avLst/>
            <a:gdLst>
              <a:gd name="T0" fmla="*/ 2147483647 w 144"/>
              <a:gd name="T1" fmla="*/ 2147483647 h 191"/>
              <a:gd name="T2" fmla="*/ 2147483647 w 144"/>
              <a:gd name="T3" fmla="*/ 2147483647 h 191"/>
              <a:gd name="T4" fmla="*/ 2147483647 w 144"/>
              <a:gd name="T5" fmla="*/ 2147483647 h 191"/>
              <a:gd name="T6" fmla="*/ 0 w 144"/>
              <a:gd name="T7" fmla="*/ 2147483647 h 191"/>
              <a:gd name="T8" fmla="*/ 2147483647 w 144"/>
              <a:gd name="T9" fmla="*/ 2147483647 h 191"/>
              <a:gd name="T10" fmla="*/ 2147483647 w 144"/>
              <a:gd name="T11" fmla="*/ 2147483647 h 191"/>
              <a:gd name="T12" fmla="*/ 2147483647 w 144"/>
              <a:gd name="T13" fmla="*/ 2147483647 h 191"/>
              <a:gd name="T14" fmla="*/ 2147483647 w 144"/>
              <a:gd name="T15" fmla="*/ 2147483647 h 191"/>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91"/>
              <a:gd name="T26" fmla="*/ 144 w 144"/>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91">
                <a:moveTo>
                  <a:pt x="144" y="3"/>
                </a:moveTo>
                <a:cubicBezTo>
                  <a:pt x="126" y="15"/>
                  <a:pt x="108" y="21"/>
                  <a:pt x="90" y="33"/>
                </a:cubicBezTo>
                <a:cubicBezTo>
                  <a:pt x="70" y="63"/>
                  <a:pt x="66" y="117"/>
                  <a:pt x="30" y="129"/>
                </a:cubicBezTo>
                <a:cubicBezTo>
                  <a:pt x="20" y="159"/>
                  <a:pt x="9" y="149"/>
                  <a:pt x="0" y="183"/>
                </a:cubicBezTo>
                <a:cubicBezTo>
                  <a:pt x="25" y="191"/>
                  <a:pt x="33" y="185"/>
                  <a:pt x="54" y="171"/>
                </a:cubicBezTo>
                <a:cubicBezTo>
                  <a:pt x="69" y="127"/>
                  <a:pt x="87" y="95"/>
                  <a:pt x="126" y="69"/>
                </a:cubicBezTo>
                <a:cubicBezTo>
                  <a:pt x="132" y="60"/>
                  <a:pt x="144" y="45"/>
                  <a:pt x="144" y="33"/>
                </a:cubicBezTo>
                <a:cubicBezTo>
                  <a:pt x="144" y="0"/>
                  <a:pt x="130" y="17"/>
                  <a:pt x="144" y="3"/>
                </a:cubicBezTo>
                <a:close/>
              </a:path>
            </a:pathLst>
          </a:custGeom>
          <a:solidFill>
            <a:schemeClr val="folHlink"/>
          </a:solidFill>
          <a:ln w="9525">
            <a:solidFill>
              <a:schemeClr val="tx1"/>
            </a:solidFill>
            <a:round/>
            <a:headEnd/>
            <a:tailEnd/>
          </a:ln>
        </p:spPr>
        <p:txBody>
          <a:bodyPr/>
          <a:lstStyle/>
          <a:p>
            <a:endParaRPr lang="en-GB"/>
          </a:p>
        </p:txBody>
      </p:sp>
      <p:sp>
        <p:nvSpPr>
          <p:cNvPr id="43028" name="Oval 26"/>
          <p:cNvSpPr>
            <a:spLocks noChangeArrowheads="1"/>
          </p:cNvSpPr>
          <p:nvPr/>
        </p:nvSpPr>
        <p:spPr bwMode="auto">
          <a:xfrm>
            <a:off x="4495800" y="4056063"/>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43029" name="Oval 27"/>
          <p:cNvSpPr>
            <a:spLocks noChangeArrowheads="1"/>
          </p:cNvSpPr>
          <p:nvPr/>
        </p:nvSpPr>
        <p:spPr bwMode="auto">
          <a:xfrm>
            <a:off x="4572000" y="4056063"/>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43030" name="Oval 28"/>
          <p:cNvSpPr>
            <a:spLocks noChangeArrowheads="1"/>
          </p:cNvSpPr>
          <p:nvPr/>
        </p:nvSpPr>
        <p:spPr bwMode="auto">
          <a:xfrm>
            <a:off x="4648200" y="4056063"/>
            <a:ext cx="76200" cy="76200"/>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43031" name="Oval 29"/>
          <p:cNvSpPr>
            <a:spLocks noChangeArrowheads="1"/>
          </p:cNvSpPr>
          <p:nvPr/>
        </p:nvSpPr>
        <p:spPr bwMode="auto">
          <a:xfrm>
            <a:off x="4724400" y="4132263"/>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43032" name="Oval 30"/>
          <p:cNvSpPr>
            <a:spLocks noChangeArrowheads="1"/>
          </p:cNvSpPr>
          <p:nvPr/>
        </p:nvSpPr>
        <p:spPr bwMode="auto">
          <a:xfrm>
            <a:off x="4648200" y="4132263"/>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43033" name="Oval 31"/>
          <p:cNvSpPr>
            <a:spLocks noChangeArrowheads="1"/>
          </p:cNvSpPr>
          <p:nvPr/>
        </p:nvSpPr>
        <p:spPr bwMode="auto">
          <a:xfrm>
            <a:off x="4572000" y="4132263"/>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43034" name="Freeform 32"/>
          <p:cNvSpPr>
            <a:spLocks/>
          </p:cNvSpPr>
          <p:nvPr/>
        </p:nvSpPr>
        <p:spPr bwMode="auto">
          <a:xfrm>
            <a:off x="4837113" y="2874963"/>
            <a:ext cx="2106612" cy="1482725"/>
          </a:xfrm>
          <a:custGeom>
            <a:avLst/>
            <a:gdLst>
              <a:gd name="T0" fmla="*/ 2147483647 w 1327"/>
              <a:gd name="T1" fmla="*/ 2147483647 h 934"/>
              <a:gd name="T2" fmla="*/ 2147483647 w 1327"/>
              <a:gd name="T3" fmla="*/ 2147483647 h 934"/>
              <a:gd name="T4" fmla="*/ 2147483647 w 1327"/>
              <a:gd name="T5" fmla="*/ 2147483647 h 934"/>
              <a:gd name="T6" fmla="*/ 2147483647 w 1327"/>
              <a:gd name="T7" fmla="*/ 2147483647 h 934"/>
              <a:gd name="T8" fmla="*/ 2147483647 w 1327"/>
              <a:gd name="T9" fmla="*/ 2147483647 h 934"/>
              <a:gd name="T10" fmla="*/ 2147483647 w 1327"/>
              <a:gd name="T11" fmla="*/ 2147483647 h 934"/>
              <a:gd name="T12" fmla="*/ 2147483647 w 1327"/>
              <a:gd name="T13" fmla="*/ 2147483647 h 934"/>
              <a:gd name="T14" fmla="*/ 2147483647 w 1327"/>
              <a:gd name="T15" fmla="*/ 2147483647 h 934"/>
              <a:gd name="T16" fmla="*/ 2147483647 w 1327"/>
              <a:gd name="T17" fmla="*/ 2147483647 h 934"/>
              <a:gd name="T18" fmla="*/ 2147483647 w 1327"/>
              <a:gd name="T19" fmla="*/ 2147483647 h 934"/>
              <a:gd name="T20" fmla="*/ 2147483647 w 1327"/>
              <a:gd name="T21" fmla="*/ 2147483647 h 934"/>
              <a:gd name="T22" fmla="*/ 2147483647 w 1327"/>
              <a:gd name="T23" fmla="*/ 2147483647 h 934"/>
              <a:gd name="T24" fmla="*/ 2147483647 w 1327"/>
              <a:gd name="T25" fmla="*/ 2147483647 h 934"/>
              <a:gd name="T26" fmla="*/ 2147483647 w 1327"/>
              <a:gd name="T27" fmla="*/ 2147483647 h 934"/>
              <a:gd name="T28" fmla="*/ 2147483647 w 1327"/>
              <a:gd name="T29" fmla="*/ 2147483647 h 934"/>
              <a:gd name="T30" fmla="*/ 2147483647 w 1327"/>
              <a:gd name="T31" fmla="*/ 2147483647 h 934"/>
              <a:gd name="T32" fmla="*/ 2147483647 w 1327"/>
              <a:gd name="T33" fmla="*/ 2147483647 h 934"/>
              <a:gd name="T34" fmla="*/ 2147483647 w 1327"/>
              <a:gd name="T35" fmla="*/ 2147483647 h 934"/>
              <a:gd name="T36" fmla="*/ 2147483647 w 1327"/>
              <a:gd name="T37" fmla="*/ 2147483647 h 934"/>
              <a:gd name="T38" fmla="*/ 2147483647 w 1327"/>
              <a:gd name="T39" fmla="*/ 2147483647 h 934"/>
              <a:gd name="T40" fmla="*/ 2147483647 w 1327"/>
              <a:gd name="T41" fmla="*/ 2147483647 h 934"/>
              <a:gd name="T42" fmla="*/ 2147483647 w 1327"/>
              <a:gd name="T43" fmla="*/ 0 h 934"/>
              <a:gd name="T44" fmla="*/ 2147483647 w 1327"/>
              <a:gd name="T45" fmla="*/ 2147483647 h 934"/>
              <a:gd name="T46" fmla="*/ 2147483647 w 1327"/>
              <a:gd name="T47" fmla="*/ 2147483647 h 934"/>
              <a:gd name="T48" fmla="*/ 2147483647 w 1327"/>
              <a:gd name="T49" fmla="*/ 2147483647 h 934"/>
              <a:gd name="T50" fmla="*/ 2147483647 w 1327"/>
              <a:gd name="T51" fmla="*/ 2147483647 h 934"/>
              <a:gd name="T52" fmla="*/ 2147483647 w 1327"/>
              <a:gd name="T53" fmla="*/ 2147483647 h 9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7"/>
              <a:gd name="T82" fmla="*/ 0 h 934"/>
              <a:gd name="T83" fmla="*/ 1327 w 1327"/>
              <a:gd name="T84" fmla="*/ 934 h 9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7" h="934">
                <a:moveTo>
                  <a:pt x="145" y="36"/>
                </a:moveTo>
                <a:cubicBezTo>
                  <a:pt x="132" y="40"/>
                  <a:pt x="122" y="50"/>
                  <a:pt x="109" y="54"/>
                </a:cubicBezTo>
                <a:cubicBezTo>
                  <a:pt x="92" y="60"/>
                  <a:pt x="72" y="60"/>
                  <a:pt x="55" y="66"/>
                </a:cubicBezTo>
                <a:cubicBezTo>
                  <a:pt x="31" y="139"/>
                  <a:pt x="52" y="74"/>
                  <a:pt x="37" y="120"/>
                </a:cubicBezTo>
                <a:cubicBezTo>
                  <a:pt x="35" y="126"/>
                  <a:pt x="31" y="138"/>
                  <a:pt x="31" y="138"/>
                </a:cubicBezTo>
                <a:cubicBezTo>
                  <a:pt x="16" y="336"/>
                  <a:pt x="19" y="273"/>
                  <a:pt x="19" y="624"/>
                </a:cubicBezTo>
                <a:cubicBezTo>
                  <a:pt x="19" y="694"/>
                  <a:pt x="0" y="771"/>
                  <a:pt x="31" y="834"/>
                </a:cubicBezTo>
                <a:cubicBezTo>
                  <a:pt x="54" y="881"/>
                  <a:pt x="185" y="880"/>
                  <a:pt x="223" y="882"/>
                </a:cubicBezTo>
                <a:cubicBezTo>
                  <a:pt x="283" y="885"/>
                  <a:pt x="343" y="886"/>
                  <a:pt x="403" y="888"/>
                </a:cubicBezTo>
                <a:cubicBezTo>
                  <a:pt x="447" y="890"/>
                  <a:pt x="491" y="892"/>
                  <a:pt x="535" y="894"/>
                </a:cubicBezTo>
                <a:cubicBezTo>
                  <a:pt x="695" y="934"/>
                  <a:pt x="1095" y="900"/>
                  <a:pt x="1129" y="900"/>
                </a:cubicBezTo>
                <a:cubicBezTo>
                  <a:pt x="1176" y="884"/>
                  <a:pt x="1226" y="898"/>
                  <a:pt x="1273" y="882"/>
                </a:cubicBezTo>
                <a:cubicBezTo>
                  <a:pt x="1296" y="847"/>
                  <a:pt x="1302" y="808"/>
                  <a:pt x="1309" y="768"/>
                </a:cubicBezTo>
                <a:cubicBezTo>
                  <a:pt x="1313" y="716"/>
                  <a:pt x="1315" y="668"/>
                  <a:pt x="1327" y="618"/>
                </a:cubicBezTo>
                <a:cubicBezTo>
                  <a:pt x="1325" y="520"/>
                  <a:pt x="1324" y="422"/>
                  <a:pt x="1321" y="324"/>
                </a:cubicBezTo>
                <a:cubicBezTo>
                  <a:pt x="1320" y="310"/>
                  <a:pt x="1316" y="296"/>
                  <a:pt x="1315" y="282"/>
                </a:cubicBezTo>
                <a:cubicBezTo>
                  <a:pt x="1314" y="273"/>
                  <a:pt x="1318" y="198"/>
                  <a:pt x="1303" y="168"/>
                </a:cubicBezTo>
                <a:cubicBezTo>
                  <a:pt x="1292" y="146"/>
                  <a:pt x="1255" y="114"/>
                  <a:pt x="1255" y="114"/>
                </a:cubicBezTo>
                <a:cubicBezTo>
                  <a:pt x="1243" y="78"/>
                  <a:pt x="1218" y="67"/>
                  <a:pt x="1183" y="60"/>
                </a:cubicBezTo>
                <a:cubicBezTo>
                  <a:pt x="1147" y="42"/>
                  <a:pt x="1116" y="32"/>
                  <a:pt x="1075" y="30"/>
                </a:cubicBezTo>
                <a:cubicBezTo>
                  <a:pt x="961" y="25"/>
                  <a:pt x="733" y="18"/>
                  <a:pt x="733" y="18"/>
                </a:cubicBezTo>
                <a:cubicBezTo>
                  <a:pt x="702" y="13"/>
                  <a:pt x="674" y="5"/>
                  <a:pt x="643" y="0"/>
                </a:cubicBezTo>
                <a:cubicBezTo>
                  <a:pt x="538" y="4"/>
                  <a:pt x="473" y="8"/>
                  <a:pt x="379" y="18"/>
                </a:cubicBezTo>
                <a:cubicBezTo>
                  <a:pt x="324" y="36"/>
                  <a:pt x="308" y="28"/>
                  <a:pt x="235" y="24"/>
                </a:cubicBezTo>
                <a:cubicBezTo>
                  <a:pt x="203" y="26"/>
                  <a:pt x="170" y="23"/>
                  <a:pt x="139" y="30"/>
                </a:cubicBezTo>
                <a:cubicBezTo>
                  <a:pt x="133" y="31"/>
                  <a:pt x="129" y="44"/>
                  <a:pt x="133" y="48"/>
                </a:cubicBezTo>
                <a:cubicBezTo>
                  <a:pt x="137" y="52"/>
                  <a:pt x="141" y="40"/>
                  <a:pt x="145" y="36"/>
                </a:cubicBezTo>
                <a:close/>
              </a:path>
            </a:pathLst>
          </a:custGeom>
          <a:noFill/>
          <a:ln w="19050">
            <a:solidFill>
              <a:srgbClr val="FF0000"/>
            </a:solidFill>
            <a:round/>
            <a:headEnd/>
            <a:tailEnd/>
          </a:ln>
        </p:spPr>
        <p:txBody>
          <a:bodyPr/>
          <a:lstStyle/>
          <a:p>
            <a:endParaRPr lang="en-GB"/>
          </a:p>
        </p:txBody>
      </p:sp>
      <p:sp>
        <p:nvSpPr>
          <p:cNvPr id="43035" name="Freeform 33"/>
          <p:cNvSpPr>
            <a:spLocks/>
          </p:cNvSpPr>
          <p:nvPr/>
        </p:nvSpPr>
        <p:spPr bwMode="auto">
          <a:xfrm>
            <a:off x="2517775" y="3194050"/>
            <a:ext cx="1797050" cy="509588"/>
          </a:xfrm>
          <a:custGeom>
            <a:avLst/>
            <a:gdLst>
              <a:gd name="T0" fmla="*/ 2147483647 w 1132"/>
              <a:gd name="T1" fmla="*/ 2147483647 h 321"/>
              <a:gd name="T2" fmla="*/ 2147483647 w 1132"/>
              <a:gd name="T3" fmla="*/ 2147483647 h 321"/>
              <a:gd name="T4" fmla="*/ 2147483647 w 1132"/>
              <a:gd name="T5" fmla="*/ 2147483647 h 321"/>
              <a:gd name="T6" fmla="*/ 2147483647 w 1132"/>
              <a:gd name="T7" fmla="*/ 2147483647 h 321"/>
              <a:gd name="T8" fmla="*/ 2147483647 w 1132"/>
              <a:gd name="T9" fmla="*/ 2147483647 h 321"/>
              <a:gd name="T10" fmla="*/ 2147483647 w 1132"/>
              <a:gd name="T11" fmla="*/ 2147483647 h 321"/>
              <a:gd name="T12" fmla="*/ 2147483647 w 1132"/>
              <a:gd name="T13" fmla="*/ 2147483647 h 321"/>
              <a:gd name="T14" fmla="*/ 2147483647 w 1132"/>
              <a:gd name="T15" fmla="*/ 2147483647 h 321"/>
              <a:gd name="T16" fmla="*/ 2147483647 w 1132"/>
              <a:gd name="T17" fmla="*/ 2147483647 h 321"/>
              <a:gd name="T18" fmla="*/ 2147483647 w 1132"/>
              <a:gd name="T19" fmla="*/ 2147483647 h 321"/>
              <a:gd name="T20" fmla="*/ 2147483647 w 1132"/>
              <a:gd name="T21" fmla="*/ 214748364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2"/>
              <a:gd name="T34" fmla="*/ 0 h 321"/>
              <a:gd name="T35" fmla="*/ 1132 w 1132"/>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2" h="321">
                <a:moveTo>
                  <a:pt x="1132" y="321"/>
                </a:moveTo>
                <a:cubicBezTo>
                  <a:pt x="1074" y="309"/>
                  <a:pt x="1007" y="306"/>
                  <a:pt x="952" y="285"/>
                </a:cubicBezTo>
                <a:cubicBezTo>
                  <a:pt x="944" y="282"/>
                  <a:pt x="937" y="275"/>
                  <a:pt x="928" y="273"/>
                </a:cubicBezTo>
                <a:cubicBezTo>
                  <a:pt x="893" y="264"/>
                  <a:pt x="891" y="272"/>
                  <a:pt x="862" y="261"/>
                </a:cubicBezTo>
                <a:cubicBezTo>
                  <a:pt x="819" y="245"/>
                  <a:pt x="782" y="227"/>
                  <a:pt x="736" y="219"/>
                </a:cubicBezTo>
                <a:cubicBezTo>
                  <a:pt x="691" y="196"/>
                  <a:pt x="646" y="191"/>
                  <a:pt x="598" y="177"/>
                </a:cubicBezTo>
                <a:cubicBezTo>
                  <a:pt x="510" y="150"/>
                  <a:pt x="419" y="120"/>
                  <a:pt x="328" y="105"/>
                </a:cubicBezTo>
                <a:cubicBezTo>
                  <a:pt x="285" y="77"/>
                  <a:pt x="222" y="71"/>
                  <a:pt x="172" y="57"/>
                </a:cubicBezTo>
                <a:cubicBezTo>
                  <a:pt x="139" y="48"/>
                  <a:pt x="110" y="28"/>
                  <a:pt x="76" y="21"/>
                </a:cubicBezTo>
                <a:cubicBezTo>
                  <a:pt x="65" y="19"/>
                  <a:pt x="16" y="0"/>
                  <a:pt x="4" y="3"/>
                </a:cubicBezTo>
                <a:cubicBezTo>
                  <a:pt x="0" y="4"/>
                  <a:pt x="4" y="11"/>
                  <a:pt x="4" y="15"/>
                </a:cubicBezTo>
              </a:path>
            </a:pathLst>
          </a:custGeom>
          <a:noFill/>
          <a:ln w="19050">
            <a:solidFill>
              <a:srgbClr val="FF0000"/>
            </a:solidFill>
            <a:round/>
            <a:headEnd/>
            <a:tailEnd/>
          </a:ln>
        </p:spPr>
        <p:txBody>
          <a:bodyPr/>
          <a:lstStyle/>
          <a:p>
            <a:endParaRPr lang="en-GB"/>
          </a:p>
        </p:txBody>
      </p:sp>
      <p:sp>
        <p:nvSpPr>
          <p:cNvPr id="43036" name="Line 34"/>
          <p:cNvSpPr>
            <a:spLocks noChangeShapeType="1"/>
          </p:cNvSpPr>
          <p:nvPr/>
        </p:nvSpPr>
        <p:spPr bwMode="auto">
          <a:xfrm flipH="1" flipV="1">
            <a:off x="2514600" y="3827463"/>
            <a:ext cx="609600" cy="533400"/>
          </a:xfrm>
          <a:prstGeom prst="line">
            <a:avLst/>
          </a:prstGeom>
          <a:noFill/>
          <a:ln w="19050">
            <a:solidFill>
              <a:srgbClr val="FF0066"/>
            </a:solidFill>
            <a:round/>
            <a:headEnd/>
            <a:tailEnd/>
          </a:ln>
        </p:spPr>
        <p:txBody>
          <a:bodyPr/>
          <a:lstStyle/>
          <a:p>
            <a:endParaRPr lang="en-GB"/>
          </a:p>
        </p:txBody>
      </p:sp>
      <p:sp>
        <p:nvSpPr>
          <p:cNvPr id="43037" name="Line 35"/>
          <p:cNvSpPr>
            <a:spLocks noChangeShapeType="1"/>
          </p:cNvSpPr>
          <p:nvPr/>
        </p:nvSpPr>
        <p:spPr bwMode="auto">
          <a:xfrm flipH="1" flipV="1">
            <a:off x="3200400" y="3751263"/>
            <a:ext cx="609600" cy="609600"/>
          </a:xfrm>
          <a:prstGeom prst="line">
            <a:avLst/>
          </a:prstGeom>
          <a:noFill/>
          <a:ln w="19050">
            <a:solidFill>
              <a:srgbClr val="FF0066"/>
            </a:solidFill>
            <a:round/>
            <a:headEnd/>
            <a:tailEnd/>
          </a:ln>
        </p:spPr>
        <p:txBody>
          <a:bodyPr/>
          <a:lstStyle/>
          <a:p>
            <a:endParaRPr lang="en-GB"/>
          </a:p>
        </p:txBody>
      </p:sp>
      <p:sp>
        <p:nvSpPr>
          <p:cNvPr id="43038" name="Text Box 36"/>
          <p:cNvSpPr txBox="1">
            <a:spLocks noChangeArrowheads="1"/>
          </p:cNvSpPr>
          <p:nvPr/>
        </p:nvSpPr>
        <p:spPr bwMode="auto">
          <a:xfrm>
            <a:off x="2878138" y="0"/>
            <a:ext cx="2908300" cy="400050"/>
          </a:xfrm>
          <a:prstGeom prst="rect">
            <a:avLst/>
          </a:prstGeom>
          <a:noFill/>
          <a:ln w="9525">
            <a:noFill/>
            <a:miter lim="800000"/>
            <a:headEnd/>
            <a:tailEnd/>
          </a:ln>
        </p:spPr>
        <p:txBody>
          <a:bodyPr wrap="none">
            <a:spAutoFit/>
          </a:bodyPr>
          <a:lstStyle/>
          <a:p>
            <a:r>
              <a:rPr lang="en-GB" sz="2000" b="1">
                <a:latin typeface="Times New Roman" pitchFamily="18" charset="0"/>
              </a:rPr>
              <a:t>Endothelial permeability</a:t>
            </a:r>
            <a:endParaRPr lang="en-US" sz="2000" b="1">
              <a:latin typeface="Times New Roman" pitchFamily="18" charset="0"/>
            </a:endParaRPr>
          </a:p>
        </p:txBody>
      </p:sp>
      <p:sp>
        <p:nvSpPr>
          <p:cNvPr id="43039" name="Text Box 37"/>
          <p:cNvSpPr txBox="1">
            <a:spLocks noChangeArrowheads="1"/>
          </p:cNvSpPr>
          <p:nvPr/>
        </p:nvSpPr>
        <p:spPr bwMode="auto">
          <a:xfrm>
            <a:off x="5219700" y="2514600"/>
            <a:ext cx="1416050" cy="336550"/>
          </a:xfrm>
          <a:prstGeom prst="rect">
            <a:avLst/>
          </a:prstGeom>
          <a:noFill/>
          <a:ln w="9525">
            <a:noFill/>
            <a:miter lim="800000"/>
            <a:headEnd/>
            <a:tailEnd/>
          </a:ln>
        </p:spPr>
        <p:txBody>
          <a:bodyPr wrap="none">
            <a:spAutoFit/>
          </a:bodyPr>
          <a:lstStyle/>
          <a:p>
            <a:r>
              <a:rPr lang="en-GB" sz="1600" b="1">
                <a:latin typeface="Calibri" pitchFamily="34" charset="0"/>
              </a:rPr>
              <a:t>Control cells</a:t>
            </a:r>
          </a:p>
        </p:txBody>
      </p:sp>
      <p:sp>
        <p:nvSpPr>
          <p:cNvPr id="43040" name="Text Box 38"/>
          <p:cNvSpPr txBox="1">
            <a:spLocks noChangeArrowheads="1"/>
          </p:cNvSpPr>
          <p:nvPr/>
        </p:nvSpPr>
        <p:spPr bwMode="auto">
          <a:xfrm>
            <a:off x="2603500" y="2514600"/>
            <a:ext cx="1608138" cy="336550"/>
          </a:xfrm>
          <a:prstGeom prst="rect">
            <a:avLst/>
          </a:prstGeom>
          <a:noFill/>
          <a:ln w="9525">
            <a:noFill/>
            <a:miter lim="800000"/>
            <a:headEnd/>
            <a:tailEnd/>
          </a:ln>
        </p:spPr>
        <p:txBody>
          <a:bodyPr wrap="none">
            <a:spAutoFit/>
          </a:bodyPr>
          <a:lstStyle/>
          <a:p>
            <a:r>
              <a:rPr lang="en-GB" sz="1600" b="1">
                <a:latin typeface="Calibri" pitchFamily="34" charset="0"/>
              </a:rPr>
              <a:t>Activated cells</a:t>
            </a:r>
          </a:p>
        </p:txBody>
      </p:sp>
      <p:pic>
        <p:nvPicPr>
          <p:cNvPr id="43041" name="Picture 18" descr="CONFGOOD"/>
          <p:cNvPicPr>
            <a:picLocks noChangeAspect="1" noChangeArrowheads="1"/>
          </p:cNvPicPr>
          <p:nvPr/>
        </p:nvPicPr>
        <p:blipFill>
          <a:blip r:embed="rId3" cstate="print"/>
          <a:srcRect/>
          <a:stretch>
            <a:fillRect/>
          </a:stretch>
        </p:blipFill>
        <p:spPr bwMode="auto">
          <a:xfrm>
            <a:off x="7215188" y="2851150"/>
            <a:ext cx="1571625" cy="1566863"/>
          </a:xfrm>
          <a:prstGeom prst="rect">
            <a:avLst/>
          </a:prstGeom>
          <a:noFill/>
          <a:ln w="9525">
            <a:noFill/>
            <a:miter lim="800000"/>
            <a:headEnd/>
            <a:tailEnd/>
          </a:ln>
        </p:spPr>
      </p:pic>
      <p:pic>
        <p:nvPicPr>
          <p:cNvPr id="43042" name="Picture 16" descr="confsf"/>
          <p:cNvPicPr>
            <a:picLocks noChangeAspect="1" noChangeArrowheads="1"/>
          </p:cNvPicPr>
          <p:nvPr/>
        </p:nvPicPr>
        <p:blipFill>
          <a:blip r:embed="rId4" cstate="print"/>
          <a:srcRect/>
          <a:stretch>
            <a:fillRect/>
          </a:stretch>
        </p:blipFill>
        <p:spPr bwMode="auto">
          <a:xfrm>
            <a:off x="500063" y="2851150"/>
            <a:ext cx="1500187" cy="1500188"/>
          </a:xfrm>
          <a:prstGeom prst="rect">
            <a:avLst/>
          </a:prstGeom>
          <a:noFill/>
          <a:ln w="9525">
            <a:noFill/>
            <a:miter lim="800000"/>
            <a:headEnd/>
            <a:tailEnd/>
          </a:ln>
        </p:spPr>
      </p:pic>
      <p:sp>
        <p:nvSpPr>
          <p:cNvPr id="43043" name="TextBox 38"/>
          <p:cNvSpPr txBox="1">
            <a:spLocks noChangeArrowheads="1"/>
          </p:cNvSpPr>
          <p:nvPr/>
        </p:nvSpPr>
        <p:spPr bwMode="auto">
          <a:xfrm>
            <a:off x="4929188" y="3351213"/>
            <a:ext cx="1746250" cy="461962"/>
          </a:xfrm>
          <a:prstGeom prst="rect">
            <a:avLst/>
          </a:prstGeom>
          <a:noFill/>
          <a:ln w="9525">
            <a:noFill/>
            <a:miter lim="800000"/>
            <a:headEnd/>
            <a:tailEnd/>
          </a:ln>
        </p:spPr>
        <p:txBody>
          <a:bodyPr wrap="none">
            <a:spAutoFit/>
          </a:bodyPr>
          <a:lstStyle/>
          <a:p>
            <a:r>
              <a:rPr lang="en-GB" sz="1200"/>
              <a:t>F-actin associated with</a:t>
            </a:r>
          </a:p>
          <a:p>
            <a:r>
              <a:rPr lang="en-GB" sz="1200"/>
              <a:t> junctions</a:t>
            </a:r>
          </a:p>
        </p:txBody>
      </p:sp>
      <p:sp>
        <p:nvSpPr>
          <p:cNvPr id="43044" name="TextBox 39"/>
          <p:cNvSpPr txBox="1">
            <a:spLocks noChangeArrowheads="1"/>
          </p:cNvSpPr>
          <p:nvPr/>
        </p:nvSpPr>
        <p:spPr bwMode="auto">
          <a:xfrm>
            <a:off x="3357563" y="3779838"/>
            <a:ext cx="1039812" cy="276225"/>
          </a:xfrm>
          <a:prstGeom prst="rect">
            <a:avLst/>
          </a:prstGeom>
          <a:noFill/>
          <a:ln w="9525">
            <a:noFill/>
            <a:miter lim="800000"/>
            <a:headEnd/>
            <a:tailEnd/>
          </a:ln>
        </p:spPr>
        <p:txBody>
          <a:bodyPr wrap="none">
            <a:spAutoFit/>
          </a:bodyPr>
          <a:lstStyle/>
          <a:p>
            <a:r>
              <a:rPr lang="en-GB" sz="1200"/>
              <a:t>Stress fibres</a:t>
            </a:r>
          </a:p>
        </p:txBody>
      </p:sp>
      <p:sp>
        <p:nvSpPr>
          <p:cNvPr id="43045" name="TextBox 40"/>
          <p:cNvSpPr txBox="1">
            <a:spLocks noChangeArrowheads="1"/>
          </p:cNvSpPr>
          <p:nvPr/>
        </p:nvSpPr>
        <p:spPr bwMode="auto">
          <a:xfrm>
            <a:off x="7358063" y="4429125"/>
            <a:ext cx="1397000" cy="276225"/>
          </a:xfrm>
          <a:prstGeom prst="rect">
            <a:avLst/>
          </a:prstGeom>
          <a:noFill/>
          <a:ln w="9525">
            <a:noFill/>
            <a:miter lim="800000"/>
            <a:headEnd/>
            <a:tailEnd/>
          </a:ln>
        </p:spPr>
        <p:txBody>
          <a:bodyPr wrap="none">
            <a:spAutoFit/>
          </a:bodyPr>
          <a:lstStyle/>
          <a:p>
            <a:r>
              <a:rPr lang="en-GB" sz="1200"/>
              <a:t>Tight endothelium</a:t>
            </a:r>
          </a:p>
        </p:txBody>
      </p:sp>
      <p:sp>
        <p:nvSpPr>
          <p:cNvPr id="43046" name="TextBox 41"/>
          <p:cNvSpPr txBox="1">
            <a:spLocks noChangeArrowheads="1"/>
          </p:cNvSpPr>
          <p:nvPr/>
        </p:nvSpPr>
        <p:spPr bwMode="auto">
          <a:xfrm>
            <a:off x="530225" y="4351338"/>
            <a:ext cx="1470025" cy="276225"/>
          </a:xfrm>
          <a:prstGeom prst="rect">
            <a:avLst/>
          </a:prstGeom>
          <a:noFill/>
          <a:ln w="9525">
            <a:noFill/>
            <a:miter lim="800000"/>
            <a:headEnd/>
            <a:tailEnd/>
          </a:ln>
        </p:spPr>
        <p:txBody>
          <a:bodyPr wrap="none">
            <a:spAutoFit/>
          </a:bodyPr>
          <a:lstStyle/>
          <a:p>
            <a:r>
              <a:rPr lang="en-GB" sz="1200"/>
              <a:t>Leaky endothelium</a:t>
            </a:r>
          </a:p>
        </p:txBody>
      </p:sp>
      <p:sp>
        <p:nvSpPr>
          <p:cNvPr id="43047" name="Line 15"/>
          <p:cNvSpPr>
            <a:spLocks noChangeShapeType="1"/>
          </p:cNvSpPr>
          <p:nvPr/>
        </p:nvSpPr>
        <p:spPr bwMode="auto">
          <a:xfrm>
            <a:off x="2557463" y="5334000"/>
            <a:ext cx="0" cy="381000"/>
          </a:xfrm>
          <a:prstGeom prst="line">
            <a:avLst/>
          </a:prstGeom>
          <a:noFill/>
          <a:ln w="9525">
            <a:solidFill>
              <a:schemeClr val="tx1"/>
            </a:solidFill>
            <a:round/>
            <a:headEnd/>
            <a:tailEnd type="triangle" w="med" len="med"/>
          </a:ln>
        </p:spPr>
        <p:txBody>
          <a:bodyPr/>
          <a:lstStyle/>
          <a:p>
            <a:endParaRPr lang="en-GB"/>
          </a:p>
        </p:txBody>
      </p:sp>
      <p:sp>
        <p:nvSpPr>
          <p:cNvPr id="43048" name="Line 15"/>
          <p:cNvSpPr>
            <a:spLocks noChangeShapeType="1"/>
          </p:cNvSpPr>
          <p:nvPr/>
        </p:nvSpPr>
        <p:spPr bwMode="auto">
          <a:xfrm flipV="1">
            <a:off x="1500188" y="5143500"/>
            <a:ext cx="571500" cy="0"/>
          </a:xfrm>
          <a:prstGeom prst="line">
            <a:avLst/>
          </a:prstGeom>
          <a:noFill/>
          <a:ln w="9525">
            <a:solidFill>
              <a:schemeClr val="tx1"/>
            </a:solidFill>
            <a:round/>
            <a:headEnd/>
            <a:tailEnd type="triangle" w="med" len="med"/>
          </a:ln>
        </p:spPr>
        <p:txBody>
          <a:bodyPr/>
          <a:lstStyle/>
          <a:p>
            <a:endParaRPr lang="en-GB"/>
          </a:p>
        </p:txBody>
      </p:sp>
      <p:sp>
        <p:nvSpPr>
          <p:cNvPr id="43049" name="TextBox 2"/>
          <p:cNvSpPr txBox="1">
            <a:spLocks noChangeArrowheads="1"/>
          </p:cNvSpPr>
          <p:nvPr/>
        </p:nvSpPr>
        <p:spPr bwMode="auto">
          <a:xfrm>
            <a:off x="-68263" y="285750"/>
            <a:ext cx="9212263" cy="2032000"/>
          </a:xfrm>
          <a:prstGeom prst="rect">
            <a:avLst/>
          </a:prstGeom>
          <a:noFill/>
          <a:ln w="9525">
            <a:noFill/>
            <a:miter lim="800000"/>
            <a:headEnd/>
            <a:tailEnd/>
          </a:ln>
        </p:spPr>
        <p:txBody>
          <a:bodyPr wrap="none">
            <a:spAutoFit/>
          </a:bodyPr>
          <a:lstStyle/>
          <a:p>
            <a:pPr marL="342900" indent="-342900"/>
            <a:endParaRPr lang="en-GB"/>
          </a:p>
          <a:p>
            <a:pPr marL="342900" indent="-342900"/>
            <a:r>
              <a:rPr lang="en-GB"/>
              <a:t>1.   Breakdown of endothelial integrity is a consequence of increased centripetal tension </a:t>
            </a:r>
          </a:p>
          <a:p>
            <a:pPr marL="342900" indent="-342900"/>
            <a:r>
              <a:rPr lang="en-GB"/>
              <a:t>      created by increased actomyosin contractility and decreased intercellular adhesion </a:t>
            </a:r>
          </a:p>
          <a:p>
            <a:pPr marL="342900" indent="-342900"/>
            <a:r>
              <a:rPr lang="en-GB"/>
              <a:t>      (tethering forces).</a:t>
            </a:r>
          </a:p>
          <a:p>
            <a:pPr marL="342900" indent="-342900"/>
            <a:r>
              <a:rPr lang="en-GB"/>
              <a:t>2.    RhoA and Rac1 have opposing effects on endothelial permability</a:t>
            </a:r>
          </a:p>
          <a:p>
            <a:pPr marL="342900" indent="-342900"/>
            <a:r>
              <a:rPr lang="en-GB"/>
              <a:t>       Activation of RhoA increases actomyosin contractility, while activation of Rac1</a:t>
            </a:r>
          </a:p>
          <a:p>
            <a:pPr marL="342900" indent="-342900"/>
            <a:r>
              <a:rPr lang="en-GB"/>
              <a:t>       increases tethering forces.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71500" y="571500"/>
          <a:ext cx="7715308" cy="6016962"/>
        </p:xfrm>
        <a:graphic>
          <a:graphicData uri="http://schemas.openxmlformats.org/drawingml/2006/table">
            <a:tbl>
              <a:tblPr firstRow="1" bandRow="1">
                <a:tableStyleId>{5C22544A-7EE6-4342-B048-85BDC9FD1C3A}</a:tableStyleId>
              </a:tblPr>
              <a:tblGrid>
                <a:gridCol w="1928827"/>
                <a:gridCol w="1928827"/>
                <a:gridCol w="1928827"/>
                <a:gridCol w="1928827"/>
              </a:tblGrid>
              <a:tr h="496701">
                <a:tc>
                  <a:txBody>
                    <a:bodyPr/>
                    <a:lstStyle/>
                    <a:p>
                      <a:r>
                        <a:rPr lang="en-GB" dirty="0" err="1" smtClean="0">
                          <a:solidFill>
                            <a:schemeClr val="tx1"/>
                          </a:solidFill>
                        </a:rPr>
                        <a:t>Vasoactive</a:t>
                      </a:r>
                      <a:r>
                        <a:rPr lang="en-GB" dirty="0" smtClean="0">
                          <a:solidFill>
                            <a:schemeClr val="tx1"/>
                          </a:solidFill>
                        </a:rPr>
                        <a:t> agents</a:t>
                      </a:r>
                      <a:endParaRPr lang="en-GB" dirty="0">
                        <a:solidFill>
                          <a:schemeClr val="tx1"/>
                        </a:solidFill>
                      </a:endParaRPr>
                    </a:p>
                  </a:txBody>
                  <a:tcPr/>
                </a:tc>
                <a:tc>
                  <a:txBody>
                    <a:bodyPr/>
                    <a:lstStyle/>
                    <a:p>
                      <a:r>
                        <a:rPr lang="en-GB" dirty="0" smtClean="0">
                          <a:solidFill>
                            <a:schemeClr val="tx1"/>
                          </a:solidFill>
                        </a:rPr>
                        <a:t>Sources in vivo</a:t>
                      </a:r>
                      <a:endParaRPr lang="en-GB" dirty="0">
                        <a:solidFill>
                          <a:schemeClr val="tx1"/>
                        </a:solidFill>
                      </a:endParaRPr>
                    </a:p>
                  </a:txBody>
                  <a:tcPr/>
                </a:tc>
                <a:tc>
                  <a:txBody>
                    <a:bodyPr/>
                    <a:lstStyle/>
                    <a:p>
                      <a:pPr algn="ctr"/>
                      <a:r>
                        <a:rPr lang="en-GB" dirty="0" smtClean="0">
                          <a:solidFill>
                            <a:schemeClr val="tx1"/>
                          </a:solidFill>
                        </a:rPr>
                        <a:t>Rho proteins involved</a:t>
                      </a:r>
                      <a:endParaRPr lang="en-GB" dirty="0">
                        <a:solidFill>
                          <a:schemeClr val="tx1"/>
                        </a:solidFill>
                      </a:endParaRPr>
                    </a:p>
                  </a:txBody>
                  <a:tcPr/>
                </a:tc>
                <a:tc>
                  <a:txBody>
                    <a:bodyPr/>
                    <a:lstStyle/>
                    <a:p>
                      <a:r>
                        <a:rPr lang="en-GB" dirty="0" smtClean="0">
                          <a:solidFill>
                            <a:schemeClr val="tx1"/>
                          </a:solidFill>
                        </a:rPr>
                        <a:t>Barrier function</a:t>
                      </a:r>
                      <a:endParaRPr lang="en-GB" dirty="0">
                        <a:solidFill>
                          <a:schemeClr val="tx1"/>
                        </a:solidFill>
                      </a:endParaRPr>
                    </a:p>
                  </a:txBody>
                  <a:tcPr/>
                </a:tc>
              </a:tr>
              <a:tr h="701225">
                <a:tc>
                  <a:txBody>
                    <a:bodyPr/>
                    <a:lstStyle/>
                    <a:p>
                      <a:r>
                        <a:rPr lang="en-GB" dirty="0" smtClean="0"/>
                        <a:t>Thrombin</a:t>
                      </a:r>
                      <a:endParaRPr lang="en-GB" dirty="0"/>
                    </a:p>
                  </a:txBody>
                  <a:tcPr/>
                </a:tc>
                <a:tc>
                  <a:txBody>
                    <a:bodyPr/>
                    <a:lstStyle/>
                    <a:p>
                      <a:r>
                        <a:rPr lang="en-GB" dirty="0" smtClean="0"/>
                        <a:t>Activated platelets</a:t>
                      </a:r>
                      <a:endParaRPr lang="en-GB" dirty="0"/>
                    </a:p>
                  </a:txBody>
                  <a:tcPr/>
                </a:tc>
                <a:tc>
                  <a:txBody>
                    <a:bodyPr/>
                    <a:lstStyle/>
                    <a:p>
                      <a:r>
                        <a:rPr lang="en-GB" dirty="0" smtClean="0"/>
                        <a:t>Rho/Rho</a:t>
                      </a:r>
                      <a:r>
                        <a:rPr lang="en-GB" baseline="0" dirty="0" smtClean="0"/>
                        <a:t> </a:t>
                      </a:r>
                      <a:r>
                        <a:rPr lang="en-GB" baseline="0" dirty="0" err="1" smtClean="0"/>
                        <a:t>kinase</a:t>
                      </a:r>
                      <a:r>
                        <a:rPr lang="en-GB" baseline="0" dirty="0" smtClean="0"/>
                        <a:t> activated, Rac1 inhibited</a:t>
                      </a:r>
                      <a:endParaRPr lang="en-GB" dirty="0"/>
                    </a:p>
                  </a:txBody>
                  <a:tcPr/>
                </a:tc>
                <a:tc>
                  <a:txBody>
                    <a:bodyPr/>
                    <a:lstStyle/>
                    <a:p>
                      <a:endParaRPr lang="en-GB"/>
                    </a:p>
                  </a:txBody>
                  <a:tcPr/>
                </a:tc>
              </a:tr>
              <a:tr h="443045">
                <a:tc>
                  <a:txBody>
                    <a:bodyPr/>
                    <a:lstStyle/>
                    <a:p>
                      <a:r>
                        <a:rPr lang="en-GB" dirty="0" smtClean="0"/>
                        <a:t>Histamine</a:t>
                      </a:r>
                      <a:endParaRPr lang="en-GB" dirty="0"/>
                    </a:p>
                  </a:txBody>
                  <a:tcPr/>
                </a:tc>
                <a:tc>
                  <a:txBody>
                    <a:bodyPr/>
                    <a:lstStyle/>
                    <a:p>
                      <a:r>
                        <a:rPr lang="en-GB" dirty="0" smtClean="0"/>
                        <a:t>Mast cells</a:t>
                      </a:r>
                      <a:endParaRPr lang="en-GB" dirty="0"/>
                    </a:p>
                  </a:txBody>
                  <a:tcPr/>
                </a:tc>
                <a:tc>
                  <a:txBody>
                    <a:bodyPr/>
                    <a:lstStyle/>
                    <a:p>
                      <a:r>
                        <a:rPr lang="en-GB" dirty="0" smtClean="0"/>
                        <a:t>Rho, </a:t>
                      </a:r>
                      <a:r>
                        <a:rPr lang="en-GB" dirty="0" err="1" smtClean="0"/>
                        <a:t>Rac</a:t>
                      </a:r>
                      <a:endParaRPr lang="en-GB" dirty="0"/>
                    </a:p>
                  </a:txBody>
                  <a:tcPr/>
                </a:tc>
                <a:tc>
                  <a:txBody>
                    <a:bodyPr/>
                    <a:lstStyle/>
                    <a:p>
                      <a:endParaRPr lang="en-GB" dirty="0"/>
                    </a:p>
                  </a:txBody>
                  <a:tcPr/>
                </a:tc>
              </a:tr>
              <a:tr h="496701">
                <a:tc>
                  <a:txBody>
                    <a:bodyPr/>
                    <a:lstStyle/>
                    <a:p>
                      <a:r>
                        <a:rPr lang="en-GB" baseline="0" dirty="0" err="1" smtClean="0">
                          <a:solidFill>
                            <a:schemeClr val="accent2"/>
                          </a:solidFill>
                        </a:rPr>
                        <a:t>Sphingosine</a:t>
                      </a:r>
                      <a:r>
                        <a:rPr lang="en-GB" baseline="0" dirty="0" smtClean="0">
                          <a:solidFill>
                            <a:schemeClr val="accent2"/>
                          </a:solidFill>
                        </a:rPr>
                        <a:t> -1 phosphate (S1P)</a:t>
                      </a:r>
                      <a:endParaRPr lang="en-GB" baseline="0" dirty="0">
                        <a:solidFill>
                          <a:schemeClr val="accent2"/>
                        </a:solidFill>
                      </a:endParaRPr>
                    </a:p>
                  </a:txBody>
                  <a:tcPr>
                    <a:solidFill>
                      <a:srgbClr val="CCFFCC"/>
                    </a:solidFill>
                  </a:tcPr>
                </a:tc>
                <a:tc>
                  <a:txBody>
                    <a:bodyPr/>
                    <a:lstStyle/>
                    <a:p>
                      <a:r>
                        <a:rPr lang="en-GB" baseline="0" dirty="0" smtClean="0">
                          <a:solidFill>
                            <a:schemeClr val="accent2"/>
                          </a:solidFill>
                        </a:rPr>
                        <a:t>Activated platelets</a:t>
                      </a:r>
                      <a:endParaRPr lang="en-GB" baseline="0" dirty="0">
                        <a:solidFill>
                          <a:schemeClr val="accent2"/>
                        </a:solidFill>
                      </a:endParaRPr>
                    </a:p>
                  </a:txBody>
                  <a:tcPr>
                    <a:solidFill>
                      <a:srgbClr val="CCFFCC"/>
                    </a:solidFill>
                  </a:tcPr>
                </a:tc>
                <a:tc>
                  <a:txBody>
                    <a:bodyPr/>
                    <a:lstStyle/>
                    <a:p>
                      <a:r>
                        <a:rPr lang="en-GB" baseline="0" dirty="0" err="1" smtClean="0">
                          <a:solidFill>
                            <a:schemeClr val="accent2"/>
                          </a:solidFill>
                        </a:rPr>
                        <a:t>Rac</a:t>
                      </a:r>
                      <a:endParaRPr lang="en-GB" baseline="0" dirty="0">
                        <a:solidFill>
                          <a:schemeClr val="accent2"/>
                        </a:solidFill>
                      </a:endParaRPr>
                    </a:p>
                  </a:txBody>
                  <a:tcPr>
                    <a:solidFill>
                      <a:srgbClr val="CCFFCC"/>
                    </a:solidFill>
                  </a:tcPr>
                </a:tc>
                <a:tc>
                  <a:txBody>
                    <a:bodyPr/>
                    <a:lstStyle/>
                    <a:p>
                      <a:endParaRPr lang="en-GB" baseline="0" dirty="0">
                        <a:solidFill>
                          <a:schemeClr val="accent2"/>
                        </a:solidFill>
                      </a:endParaRPr>
                    </a:p>
                  </a:txBody>
                  <a:tcPr>
                    <a:solidFill>
                      <a:srgbClr val="CCFFCC"/>
                    </a:solidFill>
                  </a:tcPr>
                </a:tc>
              </a:tr>
              <a:tr h="496701">
                <a:tc>
                  <a:txBody>
                    <a:bodyPr/>
                    <a:lstStyle/>
                    <a:p>
                      <a:r>
                        <a:rPr lang="en-GB" dirty="0" smtClean="0"/>
                        <a:t>TNF-</a:t>
                      </a:r>
                      <a:r>
                        <a:rPr lang="en-GB" dirty="0" smtClean="0">
                          <a:latin typeface="Symbol" pitchFamily="18" charset="2"/>
                        </a:rPr>
                        <a:t>a</a:t>
                      </a:r>
                      <a:endParaRPr lang="en-GB" dirty="0">
                        <a:latin typeface="Symbol" pitchFamily="18" charset="2"/>
                      </a:endParaRPr>
                    </a:p>
                  </a:txBody>
                  <a:tcPr/>
                </a:tc>
                <a:tc>
                  <a:txBody>
                    <a:bodyPr/>
                    <a:lstStyle/>
                    <a:p>
                      <a:r>
                        <a:rPr lang="en-GB" dirty="0" smtClean="0"/>
                        <a:t>Activated leukocytes, endothelium</a:t>
                      </a:r>
                      <a:endParaRPr lang="en-GB" dirty="0"/>
                    </a:p>
                  </a:txBody>
                  <a:tcPr/>
                </a:tc>
                <a:tc>
                  <a:txBody>
                    <a:bodyPr/>
                    <a:lstStyle/>
                    <a:p>
                      <a:r>
                        <a:rPr lang="en-GB" dirty="0" smtClean="0"/>
                        <a:t>Rho, </a:t>
                      </a:r>
                      <a:r>
                        <a:rPr lang="en-GB" dirty="0" err="1" smtClean="0"/>
                        <a:t>Rac</a:t>
                      </a:r>
                      <a:r>
                        <a:rPr lang="en-GB" dirty="0" smtClean="0"/>
                        <a:t>, Cdc42</a:t>
                      </a:r>
                      <a:endParaRPr lang="en-GB" dirty="0"/>
                    </a:p>
                  </a:txBody>
                  <a:tcPr/>
                </a:tc>
                <a:tc>
                  <a:txBody>
                    <a:bodyPr/>
                    <a:lstStyle/>
                    <a:p>
                      <a:endParaRPr lang="en-GB" dirty="0"/>
                    </a:p>
                  </a:txBody>
                  <a:tcPr/>
                </a:tc>
              </a:tr>
              <a:tr h="443045">
                <a:tc>
                  <a:txBody>
                    <a:bodyPr/>
                    <a:lstStyle/>
                    <a:p>
                      <a:r>
                        <a:rPr lang="en-GB" dirty="0" smtClean="0"/>
                        <a:t>Endothelin-1</a:t>
                      </a:r>
                      <a:endParaRPr lang="en-GB" dirty="0"/>
                    </a:p>
                  </a:txBody>
                  <a:tcPr/>
                </a:tc>
                <a:tc>
                  <a:txBody>
                    <a:bodyPr/>
                    <a:lstStyle/>
                    <a:p>
                      <a:r>
                        <a:rPr lang="en-GB" dirty="0" smtClean="0"/>
                        <a:t>Endothelium</a:t>
                      </a:r>
                      <a:endParaRPr lang="en-GB" dirty="0"/>
                    </a:p>
                  </a:txBody>
                  <a:tcPr/>
                </a:tc>
                <a:tc>
                  <a:txBody>
                    <a:bodyPr/>
                    <a:lstStyle/>
                    <a:p>
                      <a:r>
                        <a:rPr lang="en-GB" dirty="0" err="1" smtClean="0"/>
                        <a:t>RhoA</a:t>
                      </a:r>
                      <a:r>
                        <a:rPr lang="en-GB" dirty="0" smtClean="0"/>
                        <a:t>/Rho </a:t>
                      </a:r>
                      <a:r>
                        <a:rPr lang="en-GB" dirty="0" err="1" smtClean="0"/>
                        <a:t>kinase</a:t>
                      </a:r>
                      <a:endParaRPr lang="en-GB" dirty="0"/>
                    </a:p>
                  </a:txBody>
                  <a:tcPr/>
                </a:tc>
                <a:tc>
                  <a:txBody>
                    <a:bodyPr/>
                    <a:lstStyle/>
                    <a:p>
                      <a:endParaRPr lang="en-GB" dirty="0"/>
                    </a:p>
                  </a:txBody>
                  <a:tcPr/>
                </a:tc>
              </a:tr>
              <a:tr h="443045">
                <a:tc>
                  <a:txBody>
                    <a:bodyPr/>
                    <a:lstStyle/>
                    <a:p>
                      <a:r>
                        <a:rPr lang="en-GB" dirty="0" smtClean="0"/>
                        <a:t>VEGF</a:t>
                      </a:r>
                      <a:endParaRPr lang="en-GB" dirty="0"/>
                    </a:p>
                  </a:txBody>
                  <a:tcPr/>
                </a:tc>
                <a:tc>
                  <a:txBody>
                    <a:bodyPr/>
                    <a:lstStyle/>
                    <a:p>
                      <a:r>
                        <a:rPr lang="en-GB" dirty="0" smtClean="0"/>
                        <a:t>Endothelium</a:t>
                      </a:r>
                      <a:endParaRPr lang="en-GB" dirty="0"/>
                    </a:p>
                  </a:txBody>
                  <a:tcPr/>
                </a:tc>
                <a:tc>
                  <a:txBody>
                    <a:bodyPr/>
                    <a:lstStyle/>
                    <a:p>
                      <a:r>
                        <a:rPr lang="en-GB" dirty="0" smtClean="0"/>
                        <a:t>Rho, </a:t>
                      </a:r>
                      <a:r>
                        <a:rPr lang="en-GB" dirty="0" err="1" smtClean="0"/>
                        <a:t>Rac</a:t>
                      </a:r>
                      <a:r>
                        <a:rPr lang="en-GB" dirty="0" smtClean="0"/>
                        <a:t>, Cdc42</a:t>
                      </a:r>
                      <a:endParaRPr lang="en-GB" dirty="0"/>
                    </a:p>
                  </a:txBody>
                  <a:tcPr/>
                </a:tc>
                <a:tc>
                  <a:txBody>
                    <a:bodyPr/>
                    <a:lstStyle/>
                    <a:p>
                      <a:endParaRPr lang="en-GB" dirty="0"/>
                    </a:p>
                  </a:txBody>
                  <a:tcPr/>
                </a:tc>
              </a:tr>
              <a:tr h="496701">
                <a:tc>
                  <a:txBody>
                    <a:bodyPr/>
                    <a:lstStyle/>
                    <a:p>
                      <a:r>
                        <a:rPr lang="en-GB" dirty="0" err="1" smtClean="0">
                          <a:solidFill>
                            <a:schemeClr val="accent2"/>
                          </a:solidFill>
                        </a:rPr>
                        <a:t>Hepatocyte</a:t>
                      </a:r>
                      <a:r>
                        <a:rPr lang="en-GB" dirty="0" smtClean="0">
                          <a:solidFill>
                            <a:schemeClr val="accent2"/>
                          </a:solidFill>
                        </a:rPr>
                        <a:t> growth</a:t>
                      </a:r>
                      <a:r>
                        <a:rPr lang="en-GB" baseline="0" dirty="0" smtClean="0">
                          <a:solidFill>
                            <a:schemeClr val="accent2"/>
                          </a:solidFill>
                        </a:rPr>
                        <a:t> factor (HGF)</a:t>
                      </a:r>
                      <a:endParaRPr lang="en-GB" dirty="0">
                        <a:solidFill>
                          <a:schemeClr val="accent2"/>
                        </a:solidFill>
                      </a:endParaRPr>
                    </a:p>
                  </a:txBody>
                  <a:tcPr>
                    <a:solidFill>
                      <a:srgbClr val="CCFFCC"/>
                    </a:solidFill>
                  </a:tcPr>
                </a:tc>
                <a:tc>
                  <a:txBody>
                    <a:bodyPr/>
                    <a:lstStyle/>
                    <a:p>
                      <a:r>
                        <a:rPr lang="en-GB" dirty="0" smtClean="0">
                          <a:solidFill>
                            <a:schemeClr val="accent2"/>
                          </a:solidFill>
                        </a:rPr>
                        <a:t>Several cell types</a:t>
                      </a:r>
                      <a:endParaRPr lang="en-GB" dirty="0">
                        <a:solidFill>
                          <a:schemeClr val="accent2"/>
                        </a:solidFill>
                      </a:endParaRPr>
                    </a:p>
                  </a:txBody>
                  <a:tcPr>
                    <a:solidFill>
                      <a:srgbClr val="CCFFCC"/>
                    </a:solidFill>
                  </a:tcPr>
                </a:tc>
                <a:tc>
                  <a:txBody>
                    <a:bodyPr/>
                    <a:lstStyle/>
                    <a:p>
                      <a:r>
                        <a:rPr lang="en-GB" dirty="0" err="1" smtClean="0">
                          <a:solidFill>
                            <a:schemeClr val="accent2"/>
                          </a:solidFill>
                        </a:rPr>
                        <a:t>Rac</a:t>
                      </a:r>
                      <a:endParaRPr lang="en-GB" dirty="0">
                        <a:solidFill>
                          <a:schemeClr val="accent2"/>
                        </a:solidFill>
                      </a:endParaRPr>
                    </a:p>
                  </a:txBody>
                  <a:tcPr>
                    <a:solidFill>
                      <a:srgbClr val="CCFFCC"/>
                    </a:solidFill>
                  </a:tcPr>
                </a:tc>
                <a:tc>
                  <a:txBody>
                    <a:bodyPr/>
                    <a:lstStyle/>
                    <a:p>
                      <a:endParaRPr lang="en-GB" dirty="0">
                        <a:solidFill>
                          <a:schemeClr val="accent2"/>
                        </a:solidFill>
                      </a:endParaRPr>
                    </a:p>
                  </a:txBody>
                  <a:tcPr>
                    <a:solidFill>
                      <a:srgbClr val="CCFFCC"/>
                    </a:solidFill>
                  </a:tcPr>
                </a:tc>
              </a:tr>
              <a:tr h="496701">
                <a:tc>
                  <a:txBody>
                    <a:bodyPr/>
                    <a:lstStyle/>
                    <a:p>
                      <a:r>
                        <a:rPr lang="en-GB" dirty="0" err="1" smtClean="0"/>
                        <a:t>Lypopolysaccharide</a:t>
                      </a:r>
                      <a:r>
                        <a:rPr lang="en-GB" baseline="0" dirty="0" smtClean="0"/>
                        <a:t> (LPS)</a:t>
                      </a:r>
                      <a:endParaRPr lang="en-GB" dirty="0"/>
                    </a:p>
                  </a:txBody>
                  <a:tcPr/>
                </a:tc>
                <a:tc>
                  <a:txBody>
                    <a:bodyPr/>
                    <a:lstStyle/>
                    <a:p>
                      <a:r>
                        <a:rPr lang="en-GB" dirty="0" smtClean="0"/>
                        <a:t>Gram-negative bacteria</a:t>
                      </a:r>
                      <a:endParaRPr lang="en-GB" dirty="0"/>
                    </a:p>
                  </a:txBody>
                  <a:tcPr/>
                </a:tc>
                <a:tc>
                  <a:txBody>
                    <a:bodyPr/>
                    <a:lstStyle/>
                    <a:p>
                      <a:r>
                        <a:rPr lang="en-GB" dirty="0" smtClean="0"/>
                        <a:t>Rho/Rho </a:t>
                      </a:r>
                      <a:r>
                        <a:rPr lang="en-GB" dirty="0" err="1" smtClean="0"/>
                        <a:t>kinase</a:t>
                      </a:r>
                      <a:endParaRPr lang="en-GB" dirty="0"/>
                    </a:p>
                  </a:txBody>
                  <a:tcPr/>
                </a:tc>
                <a:tc>
                  <a:txBody>
                    <a:bodyPr/>
                    <a:lstStyle/>
                    <a:p>
                      <a:endParaRPr lang="en-GB" dirty="0"/>
                    </a:p>
                  </a:txBody>
                  <a:tcPr/>
                </a:tc>
              </a:tr>
              <a:tr h="496701">
                <a:tc>
                  <a:txBody>
                    <a:bodyPr/>
                    <a:lstStyle/>
                    <a:p>
                      <a:r>
                        <a:rPr lang="en-GB" dirty="0" err="1" smtClean="0"/>
                        <a:t>Lysophosphatidic</a:t>
                      </a:r>
                      <a:r>
                        <a:rPr lang="en-GB" baseline="0" dirty="0" smtClean="0"/>
                        <a:t> acid (LPA), </a:t>
                      </a:r>
                      <a:r>
                        <a:rPr lang="en-GB" baseline="0" dirty="0" err="1" smtClean="0"/>
                        <a:t>oxLDL</a:t>
                      </a:r>
                      <a:endParaRPr lang="en-GB" dirty="0"/>
                    </a:p>
                  </a:txBody>
                  <a:tcPr/>
                </a:tc>
                <a:tc>
                  <a:txBody>
                    <a:bodyPr/>
                    <a:lstStyle/>
                    <a:p>
                      <a:r>
                        <a:rPr lang="en-GB" dirty="0" smtClean="0"/>
                        <a:t>Activated platelets</a:t>
                      </a:r>
                      <a:endParaRPr lang="en-GB" dirty="0"/>
                    </a:p>
                  </a:txBody>
                  <a:tcPr/>
                </a:tc>
                <a:tc>
                  <a:txBody>
                    <a:bodyPr/>
                    <a:lstStyle/>
                    <a:p>
                      <a:r>
                        <a:rPr lang="en-GB" dirty="0" smtClean="0"/>
                        <a:t>Rho</a:t>
                      </a:r>
                      <a:endParaRPr lang="en-GB" dirty="0"/>
                    </a:p>
                  </a:txBody>
                  <a:tcPr/>
                </a:tc>
                <a:tc>
                  <a:txBody>
                    <a:bodyPr/>
                    <a:lstStyle/>
                    <a:p>
                      <a:endParaRPr lang="en-GB" dirty="0"/>
                    </a:p>
                  </a:txBody>
                  <a:tcPr/>
                </a:tc>
              </a:tr>
              <a:tr h="847347">
                <a:tc>
                  <a:txBody>
                    <a:bodyPr/>
                    <a:lstStyle/>
                    <a:p>
                      <a:r>
                        <a:rPr lang="en-GB" dirty="0" err="1" smtClean="0"/>
                        <a:t>crosslinking</a:t>
                      </a:r>
                      <a:r>
                        <a:rPr lang="en-GB" dirty="0" smtClean="0"/>
                        <a:t> adhesion molecules ICAM-1, VCAM-1)</a:t>
                      </a:r>
                      <a:endParaRPr lang="en-GB" dirty="0"/>
                    </a:p>
                  </a:txBody>
                  <a:tcPr/>
                </a:tc>
                <a:tc>
                  <a:txBody>
                    <a:bodyPr/>
                    <a:lstStyle/>
                    <a:p>
                      <a:r>
                        <a:rPr lang="en-GB" dirty="0" smtClean="0"/>
                        <a:t>Leukocyte adhesion</a:t>
                      </a:r>
                      <a:endParaRPr lang="en-GB" dirty="0"/>
                    </a:p>
                  </a:txBody>
                  <a:tcPr/>
                </a:tc>
                <a:tc>
                  <a:txBody>
                    <a:bodyPr/>
                    <a:lstStyle/>
                    <a:p>
                      <a:r>
                        <a:rPr lang="en-GB" dirty="0" smtClean="0"/>
                        <a:t>Rho</a:t>
                      </a:r>
                      <a:endParaRPr lang="en-GB" dirty="0"/>
                    </a:p>
                  </a:txBody>
                  <a:tcPr/>
                </a:tc>
                <a:tc>
                  <a:txBody>
                    <a:bodyPr/>
                    <a:lstStyle/>
                    <a:p>
                      <a:endParaRPr lang="en-GB" dirty="0"/>
                    </a:p>
                  </a:txBody>
                  <a:tcPr/>
                </a:tc>
              </a:tr>
            </a:tbl>
          </a:graphicData>
        </a:graphic>
      </p:graphicFrame>
      <p:sp>
        <p:nvSpPr>
          <p:cNvPr id="44096" name="TextBox 3"/>
          <p:cNvSpPr txBox="1">
            <a:spLocks noChangeArrowheads="1"/>
          </p:cNvSpPr>
          <p:nvPr/>
        </p:nvSpPr>
        <p:spPr bwMode="auto">
          <a:xfrm>
            <a:off x="1601788" y="71438"/>
            <a:ext cx="5327650" cy="369887"/>
          </a:xfrm>
          <a:prstGeom prst="rect">
            <a:avLst/>
          </a:prstGeom>
          <a:noFill/>
          <a:ln w="9525">
            <a:noFill/>
            <a:miter lim="800000"/>
            <a:headEnd/>
            <a:tailEnd/>
          </a:ln>
        </p:spPr>
        <p:txBody>
          <a:bodyPr wrap="none">
            <a:spAutoFit/>
          </a:bodyPr>
          <a:lstStyle/>
          <a:p>
            <a:r>
              <a:rPr lang="en-GB" b="1"/>
              <a:t>Rho proteins in response to vasoactive factors</a:t>
            </a:r>
          </a:p>
        </p:txBody>
      </p:sp>
      <p:cxnSp>
        <p:nvCxnSpPr>
          <p:cNvPr id="44097" name="Straight Arrow Connector 5"/>
          <p:cNvCxnSpPr>
            <a:cxnSpLocks noChangeShapeType="1"/>
          </p:cNvCxnSpPr>
          <p:nvPr/>
        </p:nvCxnSpPr>
        <p:spPr bwMode="auto">
          <a:xfrm rot="5400000">
            <a:off x="6858794" y="1499394"/>
            <a:ext cx="285750" cy="1588"/>
          </a:xfrm>
          <a:prstGeom prst="straightConnector1">
            <a:avLst/>
          </a:prstGeom>
          <a:noFill/>
          <a:ln w="28575" algn="ctr">
            <a:solidFill>
              <a:schemeClr val="tx1"/>
            </a:solidFill>
            <a:round/>
            <a:headEnd/>
            <a:tailEnd type="arrow" w="med" len="med"/>
          </a:ln>
        </p:spPr>
      </p:cxnSp>
      <p:cxnSp>
        <p:nvCxnSpPr>
          <p:cNvPr id="44098" name="Straight Arrow Connector 6"/>
          <p:cNvCxnSpPr>
            <a:cxnSpLocks noChangeShapeType="1"/>
          </p:cNvCxnSpPr>
          <p:nvPr/>
        </p:nvCxnSpPr>
        <p:spPr bwMode="auto">
          <a:xfrm rot="5400000">
            <a:off x="6858794" y="2070894"/>
            <a:ext cx="285750" cy="1588"/>
          </a:xfrm>
          <a:prstGeom prst="straightConnector1">
            <a:avLst/>
          </a:prstGeom>
          <a:noFill/>
          <a:ln w="28575" algn="ctr">
            <a:solidFill>
              <a:schemeClr val="tx1"/>
            </a:solidFill>
            <a:round/>
            <a:headEnd/>
            <a:tailEnd type="arrow" w="med" len="med"/>
          </a:ln>
        </p:spPr>
      </p:cxnSp>
      <p:cxnSp>
        <p:nvCxnSpPr>
          <p:cNvPr id="44099" name="Straight Arrow Connector 7"/>
          <p:cNvCxnSpPr>
            <a:cxnSpLocks noChangeShapeType="1"/>
          </p:cNvCxnSpPr>
          <p:nvPr/>
        </p:nvCxnSpPr>
        <p:spPr bwMode="auto">
          <a:xfrm rot="5400000">
            <a:off x="6858794" y="2999581"/>
            <a:ext cx="285750" cy="1588"/>
          </a:xfrm>
          <a:prstGeom prst="straightConnector1">
            <a:avLst/>
          </a:prstGeom>
          <a:noFill/>
          <a:ln w="28575" algn="ctr">
            <a:solidFill>
              <a:schemeClr val="tx1"/>
            </a:solidFill>
            <a:round/>
            <a:headEnd/>
            <a:tailEnd type="arrow" w="med" len="med"/>
          </a:ln>
        </p:spPr>
      </p:cxnSp>
      <p:cxnSp>
        <p:nvCxnSpPr>
          <p:cNvPr id="44100" name="Straight Arrow Connector 8"/>
          <p:cNvCxnSpPr>
            <a:cxnSpLocks noChangeShapeType="1"/>
          </p:cNvCxnSpPr>
          <p:nvPr/>
        </p:nvCxnSpPr>
        <p:spPr bwMode="auto">
          <a:xfrm rot="5400000">
            <a:off x="6858794" y="3571081"/>
            <a:ext cx="285750" cy="1588"/>
          </a:xfrm>
          <a:prstGeom prst="straightConnector1">
            <a:avLst/>
          </a:prstGeom>
          <a:noFill/>
          <a:ln w="28575" algn="ctr">
            <a:solidFill>
              <a:schemeClr val="tx1"/>
            </a:solidFill>
            <a:round/>
            <a:headEnd/>
            <a:tailEnd type="arrow" w="med" len="med"/>
          </a:ln>
        </p:spPr>
      </p:cxnSp>
      <p:cxnSp>
        <p:nvCxnSpPr>
          <p:cNvPr id="44101" name="Straight Arrow Connector 9"/>
          <p:cNvCxnSpPr>
            <a:cxnSpLocks noChangeShapeType="1"/>
          </p:cNvCxnSpPr>
          <p:nvPr/>
        </p:nvCxnSpPr>
        <p:spPr bwMode="auto">
          <a:xfrm rot="5400000">
            <a:off x="6858794" y="4071144"/>
            <a:ext cx="285750" cy="1588"/>
          </a:xfrm>
          <a:prstGeom prst="straightConnector1">
            <a:avLst/>
          </a:prstGeom>
          <a:noFill/>
          <a:ln w="28575" algn="ctr">
            <a:solidFill>
              <a:schemeClr val="tx1"/>
            </a:solidFill>
            <a:round/>
            <a:headEnd/>
            <a:tailEnd type="arrow" w="med" len="med"/>
          </a:ln>
        </p:spPr>
      </p:cxnSp>
      <p:cxnSp>
        <p:nvCxnSpPr>
          <p:cNvPr id="44102" name="Straight Arrow Connector 10"/>
          <p:cNvCxnSpPr>
            <a:cxnSpLocks noChangeShapeType="1"/>
          </p:cNvCxnSpPr>
          <p:nvPr/>
        </p:nvCxnSpPr>
        <p:spPr bwMode="auto">
          <a:xfrm rot="5400000">
            <a:off x="6858794" y="4999831"/>
            <a:ext cx="285750" cy="1588"/>
          </a:xfrm>
          <a:prstGeom prst="straightConnector1">
            <a:avLst/>
          </a:prstGeom>
          <a:noFill/>
          <a:ln w="28575" algn="ctr">
            <a:solidFill>
              <a:schemeClr val="tx1"/>
            </a:solidFill>
            <a:round/>
            <a:headEnd/>
            <a:tailEnd type="arrow" w="med" len="med"/>
          </a:ln>
        </p:spPr>
      </p:cxnSp>
      <p:cxnSp>
        <p:nvCxnSpPr>
          <p:cNvPr id="44103" name="Straight Arrow Connector 11"/>
          <p:cNvCxnSpPr>
            <a:cxnSpLocks noChangeShapeType="1"/>
          </p:cNvCxnSpPr>
          <p:nvPr/>
        </p:nvCxnSpPr>
        <p:spPr bwMode="auto">
          <a:xfrm rot="5400000">
            <a:off x="6858794" y="5571331"/>
            <a:ext cx="285750" cy="1588"/>
          </a:xfrm>
          <a:prstGeom prst="straightConnector1">
            <a:avLst/>
          </a:prstGeom>
          <a:noFill/>
          <a:ln w="28575" algn="ctr">
            <a:solidFill>
              <a:schemeClr val="tx1"/>
            </a:solidFill>
            <a:round/>
            <a:headEnd/>
            <a:tailEnd type="arrow" w="med" len="med"/>
          </a:ln>
        </p:spPr>
      </p:cxnSp>
      <p:cxnSp>
        <p:nvCxnSpPr>
          <p:cNvPr id="44104" name="Straight Arrow Connector 12"/>
          <p:cNvCxnSpPr>
            <a:cxnSpLocks noChangeShapeType="1"/>
          </p:cNvCxnSpPr>
          <p:nvPr/>
        </p:nvCxnSpPr>
        <p:spPr bwMode="auto">
          <a:xfrm rot="5400000">
            <a:off x="6858794" y="6214269"/>
            <a:ext cx="285750" cy="1588"/>
          </a:xfrm>
          <a:prstGeom prst="straightConnector1">
            <a:avLst/>
          </a:prstGeom>
          <a:noFill/>
          <a:ln w="28575" algn="ctr">
            <a:solidFill>
              <a:schemeClr val="tx1"/>
            </a:solidFill>
            <a:round/>
            <a:headEnd/>
            <a:tailEnd type="arrow" w="med" len="med"/>
          </a:ln>
        </p:spPr>
      </p:cxnSp>
      <p:cxnSp>
        <p:nvCxnSpPr>
          <p:cNvPr id="44105" name="Straight Arrow Connector 13"/>
          <p:cNvCxnSpPr>
            <a:cxnSpLocks noChangeShapeType="1"/>
          </p:cNvCxnSpPr>
          <p:nvPr/>
        </p:nvCxnSpPr>
        <p:spPr bwMode="auto">
          <a:xfrm rot="5400000" flipH="1" flipV="1">
            <a:off x="6858794" y="2570956"/>
            <a:ext cx="285750" cy="1588"/>
          </a:xfrm>
          <a:prstGeom prst="straightConnector1">
            <a:avLst/>
          </a:prstGeom>
          <a:noFill/>
          <a:ln w="28575" algn="ctr">
            <a:solidFill>
              <a:schemeClr val="accent2"/>
            </a:solidFill>
            <a:round/>
            <a:headEnd/>
            <a:tailEnd type="arrow" w="med" len="med"/>
          </a:ln>
        </p:spPr>
      </p:cxnSp>
      <p:cxnSp>
        <p:nvCxnSpPr>
          <p:cNvPr id="44106" name="Straight Arrow Connector 16"/>
          <p:cNvCxnSpPr>
            <a:cxnSpLocks noChangeShapeType="1"/>
          </p:cNvCxnSpPr>
          <p:nvPr/>
        </p:nvCxnSpPr>
        <p:spPr bwMode="auto">
          <a:xfrm rot="5400000" flipH="1" flipV="1">
            <a:off x="6858794" y="4499769"/>
            <a:ext cx="285750" cy="1588"/>
          </a:xfrm>
          <a:prstGeom prst="straightConnector1">
            <a:avLst/>
          </a:prstGeom>
          <a:noFill/>
          <a:ln w="28575" algn="ctr">
            <a:solidFill>
              <a:schemeClr val="accent2"/>
            </a:solidFill>
            <a:round/>
            <a:headEnd/>
            <a:tailEnd type="arrow" w="med" len="med"/>
          </a:ln>
        </p:spPr>
      </p:cxnSp>
      <p:sp>
        <p:nvSpPr>
          <p:cNvPr id="44107" name="TextBox 17"/>
          <p:cNvSpPr txBox="1">
            <a:spLocks noChangeArrowheads="1"/>
          </p:cNvSpPr>
          <p:nvPr/>
        </p:nvSpPr>
        <p:spPr bwMode="auto">
          <a:xfrm>
            <a:off x="214313" y="6581775"/>
            <a:ext cx="4894262" cy="276225"/>
          </a:xfrm>
          <a:prstGeom prst="rect">
            <a:avLst/>
          </a:prstGeom>
          <a:noFill/>
          <a:ln w="9525">
            <a:noFill/>
            <a:miter lim="800000"/>
            <a:headEnd/>
            <a:tailEnd/>
          </a:ln>
        </p:spPr>
        <p:txBody>
          <a:bodyPr wrap="none">
            <a:spAutoFit/>
          </a:bodyPr>
          <a:lstStyle/>
          <a:p>
            <a:r>
              <a:rPr lang="en-GB" sz="1200"/>
              <a:t>Ref: Wojciak-Stothard and Ridley Vasc Pharmacol 39 (2003) 187-199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025" y="642938"/>
            <a:ext cx="8729663" cy="3292475"/>
          </a:xfrm>
          <a:prstGeom prst="rect">
            <a:avLst/>
          </a:prstGeom>
          <a:noFill/>
        </p:spPr>
        <p:txBody>
          <a:bodyPr>
            <a:spAutoFit/>
          </a:bodyPr>
          <a:lstStyle/>
          <a:p>
            <a:pPr>
              <a:defRPr/>
            </a:pPr>
            <a:endParaRPr lang="en-GB" sz="1600" dirty="0">
              <a:latin typeface="Arial" charset="0"/>
              <a:cs typeface="Arial" charset="0"/>
            </a:endParaRPr>
          </a:p>
          <a:p>
            <a:pPr marL="342900" indent="-342900">
              <a:buFontTx/>
              <a:buAutoNum type="arabicPeriod"/>
              <a:defRPr/>
            </a:pPr>
            <a:r>
              <a:rPr lang="en-GB" sz="1600" b="1" dirty="0">
                <a:solidFill>
                  <a:srgbClr val="00B050"/>
                </a:solidFill>
                <a:latin typeface="Arial" charset="0"/>
                <a:cs typeface="Arial" charset="0"/>
              </a:rPr>
              <a:t>Rac1 </a:t>
            </a:r>
            <a:r>
              <a:rPr lang="en-GB" sz="1600" dirty="0">
                <a:latin typeface="Arial" charset="0"/>
                <a:cs typeface="Arial" charset="0"/>
              </a:rPr>
              <a:t>is essential for </a:t>
            </a:r>
            <a:r>
              <a:rPr lang="en-GB" sz="1600" b="1" dirty="0" err="1">
                <a:latin typeface="Arial" charset="0"/>
                <a:cs typeface="Arial" charset="0"/>
              </a:rPr>
              <a:t>lamellipodia</a:t>
            </a:r>
            <a:r>
              <a:rPr lang="en-GB" sz="1600" b="1" dirty="0">
                <a:latin typeface="Arial" charset="0"/>
                <a:cs typeface="Arial" charset="0"/>
              </a:rPr>
              <a:t> formation </a:t>
            </a:r>
            <a:r>
              <a:rPr lang="en-GB" sz="1600" dirty="0">
                <a:latin typeface="Arial" charset="0"/>
                <a:cs typeface="Arial" charset="0"/>
              </a:rPr>
              <a:t>(forward protrusion).</a:t>
            </a:r>
          </a:p>
          <a:p>
            <a:pPr marL="342900" indent="-342900">
              <a:defRPr/>
            </a:pPr>
            <a:endParaRPr lang="en-GB" sz="1600" dirty="0">
              <a:latin typeface="Arial" charset="0"/>
              <a:cs typeface="Arial" charset="0"/>
            </a:endParaRPr>
          </a:p>
          <a:p>
            <a:pPr marL="342900" indent="-342900">
              <a:defRPr/>
            </a:pPr>
            <a:r>
              <a:rPr lang="en-GB" sz="1600" dirty="0">
                <a:latin typeface="Arial" charset="0"/>
                <a:cs typeface="Arial" charset="0"/>
              </a:rPr>
              <a:t>2.   </a:t>
            </a:r>
            <a:r>
              <a:rPr lang="en-GB" sz="1600" b="1" dirty="0">
                <a:solidFill>
                  <a:srgbClr val="00B0F0"/>
                </a:solidFill>
                <a:latin typeface="Arial" charset="0"/>
                <a:cs typeface="Arial" charset="0"/>
              </a:rPr>
              <a:t>Cdc42 </a:t>
            </a:r>
            <a:r>
              <a:rPr lang="en-GB" sz="1600" dirty="0">
                <a:latin typeface="Arial" charset="0"/>
                <a:cs typeface="Arial" charset="0"/>
              </a:rPr>
              <a:t>is essential for  </a:t>
            </a:r>
            <a:r>
              <a:rPr lang="en-GB" sz="1600" b="1" dirty="0" err="1">
                <a:latin typeface="Arial" charset="0"/>
                <a:cs typeface="Arial" charset="0"/>
              </a:rPr>
              <a:t>filopodia</a:t>
            </a:r>
            <a:r>
              <a:rPr lang="en-GB" sz="1600" b="1" dirty="0">
                <a:latin typeface="Arial" charset="0"/>
                <a:cs typeface="Arial" charset="0"/>
              </a:rPr>
              <a:t> formation </a:t>
            </a:r>
            <a:r>
              <a:rPr lang="en-GB" sz="1600" dirty="0">
                <a:latin typeface="Arial" charset="0"/>
                <a:cs typeface="Arial" charset="0"/>
              </a:rPr>
              <a:t>and maintaining </a:t>
            </a:r>
            <a:r>
              <a:rPr lang="en-GB" sz="1600" b="1" dirty="0">
                <a:latin typeface="Arial" charset="0"/>
                <a:cs typeface="Arial" charset="0"/>
              </a:rPr>
              <a:t>cell polarity </a:t>
            </a:r>
            <a:r>
              <a:rPr lang="en-GB" sz="1600" dirty="0">
                <a:latin typeface="Arial" charset="0"/>
                <a:cs typeface="Arial" charset="0"/>
              </a:rPr>
              <a:t> (reorientation of the Golgi apparatus in the direction of movement)</a:t>
            </a:r>
          </a:p>
          <a:p>
            <a:pPr marL="342900" indent="-342900">
              <a:defRPr/>
            </a:pPr>
            <a:endParaRPr lang="en-GB" sz="1600" dirty="0">
              <a:latin typeface="Arial" charset="0"/>
              <a:cs typeface="Arial" charset="0"/>
            </a:endParaRPr>
          </a:p>
          <a:p>
            <a:pPr marL="342900" indent="-342900">
              <a:buFontTx/>
              <a:buAutoNum type="arabicPeriod" startAt="3"/>
              <a:defRPr/>
            </a:pPr>
            <a:r>
              <a:rPr lang="en-GB" sz="1600" b="1" dirty="0">
                <a:solidFill>
                  <a:srgbClr val="00B050"/>
                </a:solidFill>
                <a:latin typeface="Arial" charset="0"/>
                <a:cs typeface="Arial" charset="0"/>
              </a:rPr>
              <a:t>Rac1 </a:t>
            </a:r>
            <a:r>
              <a:rPr lang="en-GB" sz="1600" dirty="0">
                <a:latin typeface="Arial" charset="0"/>
                <a:cs typeface="Arial" charset="0"/>
              </a:rPr>
              <a:t>and </a:t>
            </a:r>
            <a:r>
              <a:rPr lang="en-GB" sz="1600" b="1" dirty="0">
                <a:solidFill>
                  <a:srgbClr val="00B0F0"/>
                </a:solidFill>
                <a:latin typeface="Arial" charset="0"/>
                <a:cs typeface="Arial" charset="0"/>
              </a:rPr>
              <a:t>Cdc42 </a:t>
            </a:r>
            <a:r>
              <a:rPr lang="en-GB" sz="1600" dirty="0">
                <a:latin typeface="Arial" charset="0"/>
                <a:cs typeface="Arial" charset="0"/>
              </a:rPr>
              <a:t>are required for the formation of small adhesions </a:t>
            </a:r>
          </a:p>
          <a:p>
            <a:pPr marL="342900" indent="-342900">
              <a:defRPr/>
            </a:pPr>
            <a:r>
              <a:rPr lang="en-GB" sz="1600" dirty="0">
                <a:latin typeface="Arial" charset="0"/>
                <a:cs typeface="Arial" charset="0"/>
              </a:rPr>
              <a:t>      “ </a:t>
            </a:r>
            <a:r>
              <a:rPr lang="en-GB" sz="1600" b="1" dirty="0">
                <a:latin typeface="Arial" charset="0"/>
                <a:cs typeface="Arial" charset="0"/>
              </a:rPr>
              <a:t>focal complexes</a:t>
            </a:r>
            <a:r>
              <a:rPr lang="en-GB" sz="1600" dirty="0">
                <a:latin typeface="Arial" charset="0"/>
                <a:cs typeface="Arial" charset="0"/>
              </a:rPr>
              <a:t>”,  associated with the expanding cell front.</a:t>
            </a:r>
          </a:p>
          <a:p>
            <a:pPr marL="342900" indent="-342900">
              <a:defRPr/>
            </a:pPr>
            <a:endParaRPr lang="en-GB" sz="1600" dirty="0">
              <a:latin typeface="Arial" charset="0"/>
              <a:cs typeface="Arial" charset="0"/>
            </a:endParaRPr>
          </a:p>
          <a:p>
            <a:pPr marL="342900" indent="-342900">
              <a:defRPr/>
            </a:pPr>
            <a:r>
              <a:rPr lang="en-GB" sz="1600" dirty="0">
                <a:latin typeface="Arial" charset="0"/>
                <a:cs typeface="Arial" charset="0"/>
              </a:rPr>
              <a:t>4.    </a:t>
            </a:r>
            <a:r>
              <a:rPr lang="en-GB" sz="1600" b="1" dirty="0" err="1">
                <a:solidFill>
                  <a:srgbClr val="FF0000"/>
                </a:solidFill>
                <a:latin typeface="Arial" charset="0"/>
                <a:cs typeface="Arial" charset="0"/>
              </a:rPr>
              <a:t>RhoA</a:t>
            </a:r>
            <a:r>
              <a:rPr lang="en-GB" sz="1600" dirty="0">
                <a:latin typeface="Arial" charset="0"/>
                <a:cs typeface="Arial" charset="0"/>
              </a:rPr>
              <a:t> is required for maintaining </a:t>
            </a:r>
            <a:r>
              <a:rPr lang="en-GB" sz="1600" b="1" dirty="0">
                <a:latin typeface="Arial" charset="0"/>
                <a:cs typeface="Arial" charset="0"/>
              </a:rPr>
              <a:t>cell adhesion </a:t>
            </a:r>
            <a:r>
              <a:rPr lang="en-GB" sz="1600" dirty="0">
                <a:latin typeface="Arial" charset="0"/>
                <a:cs typeface="Arial" charset="0"/>
              </a:rPr>
              <a:t>during cell movement. It induces </a:t>
            </a:r>
          </a:p>
          <a:p>
            <a:pPr marL="342900" indent="-342900">
              <a:defRPr/>
            </a:pPr>
            <a:r>
              <a:rPr lang="en-GB" sz="1600" dirty="0">
                <a:latin typeface="Arial" charset="0"/>
                <a:cs typeface="Arial" charset="0"/>
              </a:rPr>
              <a:t>       maturation of  focal contacts into larger attachments called “</a:t>
            </a:r>
            <a:r>
              <a:rPr lang="en-GB" sz="1600" b="1" dirty="0">
                <a:latin typeface="Arial" charset="0"/>
                <a:cs typeface="Arial" charset="0"/>
              </a:rPr>
              <a:t>focal adhesions</a:t>
            </a:r>
            <a:r>
              <a:rPr lang="en-GB" sz="1600" dirty="0">
                <a:latin typeface="Arial" charset="0"/>
                <a:cs typeface="Arial" charset="0"/>
              </a:rPr>
              <a:t>” and  is required for their </a:t>
            </a:r>
            <a:r>
              <a:rPr lang="en-GB" sz="1600" b="1" dirty="0">
                <a:latin typeface="Arial" charset="0"/>
                <a:cs typeface="Arial" charset="0"/>
              </a:rPr>
              <a:t>turnover</a:t>
            </a:r>
            <a:r>
              <a:rPr lang="en-GB" sz="1600" dirty="0">
                <a:latin typeface="Arial" charset="0"/>
                <a:cs typeface="Arial" charset="0"/>
              </a:rPr>
              <a:t> (detachment at the cell rear). </a:t>
            </a:r>
            <a:r>
              <a:rPr lang="en-GB" sz="1600" dirty="0" err="1">
                <a:latin typeface="Arial" charset="0"/>
                <a:cs typeface="Arial" charset="0"/>
              </a:rPr>
              <a:t>RhoA</a:t>
            </a:r>
            <a:r>
              <a:rPr lang="en-GB" sz="1600" dirty="0">
                <a:latin typeface="Arial" charset="0"/>
                <a:cs typeface="Arial" charset="0"/>
              </a:rPr>
              <a:t>/Rho </a:t>
            </a:r>
            <a:r>
              <a:rPr lang="en-GB" sz="1600" dirty="0" err="1">
                <a:latin typeface="Arial" charset="0"/>
                <a:cs typeface="Arial" charset="0"/>
              </a:rPr>
              <a:t>kinase</a:t>
            </a:r>
            <a:r>
              <a:rPr lang="en-GB" sz="1600" dirty="0">
                <a:latin typeface="Arial" charset="0"/>
                <a:cs typeface="Arial" charset="0"/>
              </a:rPr>
              <a:t> -induced </a:t>
            </a:r>
            <a:r>
              <a:rPr lang="en-GB" sz="1600" b="1" dirty="0">
                <a:latin typeface="Arial" charset="0"/>
                <a:cs typeface="Arial" charset="0"/>
              </a:rPr>
              <a:t>contractility at the cell rear </a:t>
            </a:r>
            <a:r>
              <a:rPr lang="en-GB" sz="1600" dirty="0">
                <a:latin typeface="Arial" charset="0"/>
                <a:cs typeface="Arial" charset="0"/>
              </a:rPr>
              <a:t>is required for cell detachment.</a:t>
            </a:r>
          </a:p>
        </p:txBody>
      </p:sp>
      <p:sp>
        <p:nvSpPr>
          <p:cNvPr id="45059" name="Rectangle 3"/>
          <p:cNvSpPr>
            <a:spLocks noChangeArrowheads="1"/>
          </p:cNvSpPr>
          <p:nvPr/>
        </p:nvSpPr>
        <p:spPr bwMode="auto">
          <a:xfrm>
            <a:off x="214313" y="285750"/>
            <a:ext cx="8929687" cy="338138"/>
          </a:xfrm>
          <a:prstGeom prst="rect">
            <a:avLst/>
          </a:prstGeom>
          <a:noFill/>
          <a:ln w="9525">
            <a:noFill/>
            <a:miter lim="800000"/>
            <a:headEnd/>
            <a:tailEnd/>
          </a:ln>
        </p:spPr>
        <p:txBody>
          <a:bodyPr>
            <a:spAutoFit/>
          </a:bodyPr>
          <a:lstStyle/>
          <a:p>
            <a:r>
              <a:rPr lang="en-GB" sz="1600" b="1"/>
              <a:t>Coordinated activation of Rac1, Cdc42 and RhoA is required for cell movement.</a:t>
            </a:r>
          </a:p>
        </p:txBody>
      </p:sp>
      <p:sp>
        <p:nvSpPr>
          <p:cNvPr id="45060" name="TextBox 4"/>
          <p:cNvSpPr txBox="1">
            <a:spLocks noChangeArrowheads="1"/>
          </p:cNvSpPr>
          <p:nvPr/>
        </p:nvSpPr>
        <p:spPr bwMode="auto">
          <a:xfrm>
            <a:off x="-71438" y="571500"/>
            <a:ext cx="9501188" cy="276225"/>
          </a:xfrm>
          <a:prstGeom prst="rect">
            <a:avLst/>
          </a:prstGeom>
          <a:noFill/>
          <a:ln w="9525">
            <a:noFill/>
            <a:miter lim="800000"/>
            <a:headEnd/>
            <a:tailEnd/>
          </a:ln>
        </p:spPr>
        <p:txBody>
          <a:bodyPr>
            <a:spAutoFit/>
          </a:bodyPr>
          <a:lstStyle/>
          <a:p>
            <a:r>
              <a:rPr lang="en-GB" sz="1200"/>
              <a:t>Ref. Wheeler and Ridley Exp Cell Res 301 (2004) 43-49; Ridley AJ. Rho GTPases and cell migration.  J Cell Sci. 2001; 114(Pt 15):2713</a:t>
            </a:r>
          </a:p>
        </p:txBody>
      </p:sp>
      <p:sp>
        <p:nvSpPr>
          <p:cNvPr id="45061" name="Rectangle 5"/>
          <p:cNvSpPr>
            <a:spLocks noChangeArrowheads="1"/>
          </p:cNvSpPr>
          <p:nvPr/>
        </p:nvSpPr>
        <p:spPr bwMode="auto">
          <a:xfrm>
            <a:off x="3286125" y="-71438"/>
            <a:ext cx="1890713" cy="369888"/>
          </a:xfrm>
          <a:prstGeom prst="rect">
            <a:avLst/>
          </a:prstGeom>
          <a:noFill/>
          <a:ln w="9525">
            <a:noFill/>
            <a:miter lim="800000"/>
            <a:headEnd/>
            <a:tailEnd/>
          </a:ln>
        </p:spPr>
        <p:txBody>
          <a:bodyPr wrap="none">
            <a:spAutoFit/>
          </a:bodyPr>
          <a:lstStyle/>
          <a:p>
            <a:r>
              <a:rPr lang="en-GB" b="1">
                <a:solidFill>
                  <a:srgbClr val="FF0000"/>
                </a:solidFill>
              </a:rPr>
              <a:t>Cell movement</a:t>
            </a:r>
          </a:p>
        </p:txBody>
      </p:sp>
      <p:sp>
        <p:nvSpPr>
          <p:cNvPr id="8" name="Freeform 7"/>
          <p:cNvSpPr/>
          <p:nvPr/>
        </p:nvSpPr>
        <p:spPr>
          <a:xfrm>
            <a:off x="1643063" y="4371975"/>
            <a:ext cx="3094037" cy="2200275"/>
          </a:xfrm>
          <a:custGeom>
            <a:avLst/>
            <a:gdLst>
              <a:gd name="connsiteX0" fmla="*/ 94256 w 3094632"/>
              <a:gd name="connsiteY0" fmla="*/ 1314450 h 2200275"/>
              <a:gd name="connsiteX1" fmla="*/ 137119 w 3094632"/>
              <a:gd name="connsiteY1" fmla="*/ 1300163 h 2200275"/>
              <a:gd name="connsiteX2" fmla="*/ 222844 w 3094632"/>
              <a:gd name="connsiteY2" fmla="*/ 1243013 h 2200275"/>
              <a:gd name="connsiteX3" fmla="*/ 408581 w 3094632"/>
              <a:gd name="connsiteY3" fmla="*/ 1228725 h 2200275"/>
              <a:gd name="connsiteX4" fmla="*/ 465731 w 3094632"/>
              <a:gd name="connsiteY4" fmla="*/ 1214438 h 2200275"/>
              <a:gd name="connsiteX5" fmla="*/ 508594 w 3094632"/>
              <a:gd name="connsiteY5" fmla="*/ 1185863 h 2200275"/>
              <a:gd name="connsiteX6" fmla="*/ 551456 w 3094632"/>
              <a:gd name="connsiteY6" fmla="*/ 1171575 h 2200275"/>
              <a:gd name="connsiteX7" fmla="*/ 637181 w 3094632"/>
              <a:gd name="connsiteY7" fmla="*/ 1100138 h 2200275"/>
              <a:gd name="connsiteX8" fmla="*/ 722906 w 3094632"/>
              <a:gd name="connsiteY8" fmla="*/ 1042988 h 2200275"/>
              <a:gd name="connsiteX9" fmla="*/ 808631 w 3094632"/>
              <a:gd name="connsiteY9" fmla="*/ 985838 h 2200275"/>
              <a:gd name="connsiteX10" fmla="*/ 894356 w 3094632"/>
              <a:gd name="connsiteY10" fmla="*/ 928688 h 2200275"/>
              <a:gd name="connsiteX11" fmla="*/ 937219 w 3094632"/>
              <a:gd name="connsiteY11" fmla="*/ 885825 h 2200275"/>
              <a:gd name="connsiteX12" fmla="*/ 1022944 w 3094632"/>
              <a:gd name="connsiteY12" fmla="*/ 828675 h 2200275"/>
              <a:gd name="connsiteX13" fmla="*/ 1108669 w 3094632"/>
              <a:gd name="connsiteY13" fmla="*/ 757238 h 2200275"/>
              <a:gd name="connsiteX14" fmla="*/ 1151531 w 3094632"/>
              <a:gd name="connsiteY14" fmla="*/ 742950 h 2200275"/>
              <a:gd name="connsiteX15" fmla="*/ 1194394 w 3094632"/>
              <a:gd name="connsiteY15" fmla="*/ 714375 h 2200275"/>
              <a:gd name="connsiteX16" fmla="*/ 1251544 w 3094632"/>
              <a:gd name="connsiteY16" fmla="*/ 685800 h 2200275"/>
              <a:gd name="connsiteX17" fmla="*/ 1337269 w 3094632"/>
              <a:gd name="connsiteY17" fmla="*/ 642938 h 2200275"/>
              <a:gd name="connsiteX18" fmla="*/ 1380131 w 3094632"/>
              <a:gd name="connsiteY18" fmla="*/ 600075 h 2200275"/>
              <a:gd name="connsiteX19" fmla="*/ 1422994 w 3094632"/>
              <a:gd name="connsiteY19" fmla="*/ 571500 h 2200275"/>
              <a:gd name="connsiteX20" fmla="*/ 1480144 w 3094632"/>
              <a:gd name="connsiteY20" fmla="*/ 485775 h 2200275"/>
              <a:gd name="connsiteX21" fmla="*/ 1494431 w 3094632"/>
              <a:gd name="connsiteY21" fmla="*/ 442913 h 2200275"/>
              <a:gd name="connsiteX22" fmla="*/ 1580156 w 3094632"/>
              <a:gd name="connsiteY22" fmla="*/ 385763 h 2200275"/>
              <a:gd name="connsiteX23" fmla="*/ 1665881 w 3094632"/>
              <a:gd name="connsiteY23" fmla="*/ 342900 h 2200275"/>
              <a:gd name="connsiteX24" fmla="*/ 1708744 w 3094632"/>
              <a:gd name="connsiteY24" fmla="*/ 314325 h 2200275"/>
              <a:gd name="connsiteX25" fmla="*/ 1765894 w 3094632"/>
              <a:gd name="connsiteY25" fmla="*/ 300038 h 2200275"/>
              <a:gd name="connsiteX26" fmla="*/ 1851619 w 3094632"/>
              <a:gd name="connsiteY26" fmla="*/ 271463 h 2200275"/>
              <a:gd name="connsiteX27" fmla="*/ 1894481 w 3094632"/>
              <a:gd name="connsiteY27" fmla="*/ 257175 h 2200275"/>
              <a:gd name="connsiteX28" fmla="*/ 1937344 w 3094632"/>
              <a:gd name="connsiteY28" fmla="*/ 242888 h 2200275"/>
              <a:gd name="connsiteX29" fmla="*/ 1980206 w 3094632"/>
              <a:gd name="connsiteY29" fmla="*/ 214313 h 2200275"/>
              <a:gd name="connsiteX30" fmla="*/ 1994494 w 3094632"/>
              <a:gd name="connsiteY30" fmla="*/ 171450 h 2200275"/>
              <a:gd name="connsiteX31" fmla="*/ 2023069 w 3094632"/>
              <a:gd name="connsiteY31" fmla="*/ 128588 h 2200275"/>
              <a:gd name="connsiteX32" fmla="*/ 2051644 w 3094632"/>
              <a:gd name="connsiteY32" fmla="*/ 28575 h 2200275"/>
              <a:gd name="connsiteX33" fmla="*/ 2151656 w 3094632"/>
              <a:gd name="connsiteY33" fmla="*/ 0 h 2200275"/>
              <a:gd name="connsiteX34" fmla="*/ 2208806 w 3094632"/>
              <a:gd name="connsiteY34" fmla="*/ 14288 h 2200275"/>
              <a:gd name="connsiteX35" fmla="*/ 2294531 w 3094632"/>
              <a:gd name="connsiteY35" fmla="*/ 42863 h 2200275"/>
              <a:gd name="connsiteX36" fmla="*/ 2351681 w 3094632"/>
              <a:gd name="connsiteY36" fmla="*/ 85725 h 2200275"/>
              <a:gd name="connsiteX37" fmla="*/ 2380256 w 3094632"/>
              <a:gd name="connsiteY37" fmla="*/ 171450 h 2200275"/>
              <a:gd name="connsiteX38" fmla="*/ 2594569 w 3094632"/>
              <a:gd name="connsiteY38" fmla="*/ 228600 h 2200275"/>
              <a:gd name="connsiteX39" fmla="*/ 2623144 w 3094632"/>
              <a:gd name="connsiteY39" fmla="*/ 271463 h 2200275"/>
              <a:gd name="connsiteX40" fmla="*/ 2637431 w 3094632"/>
              <a:gd name="connsiteY40" fmla="*/ 328613 h 2200275"/>
              <a:gd name="connsiteX41" fmla="*/ 2680294 w 3094632"/>
              <a:gd name="connsiteY41" fmla="*/ 357188 h 2200275"/>
              <a:gd name="connsiteX42" fmla="*/ 2694581 w 3094632"/>
              <a:gd name="connsiteY42" fmla="*/ 485775 h 2200275"/>
              <a:gd name="connsiteX43" fmla="*/ 2737444 w 3094632"/>
              <a:gd name="connsiteY43" fmla="*/ 500063 h 2200275"/>
              <a:gd name="connsiteX44" fmla="*/ 2766019 w 3094632"/>
              <a:gd name="connsiteY44" fmla="*/ 542925 h 2200275"/>
              <a:gd name="connsiteX45" fmla="*/ 2794594 w 3094632"/>
              <a:gd name="connsiteY45" fmla="*/ 642938 h 2200275"/>
              <a:gd name="connsiteX46" fmla="*/ 2808881 w 3094632"/>
              <a:gd name="connsiteY46" fmla="*/ 685800 h 2200275"/>
              <a:gd name="connsiteX47" fmla="*/ 2823169 w 3094632"/>
              <a:gd name="connsiteY47" fmla="*/ 742950 h 2200275"/>
              <a:gd name="connsiteX48" fmla="*/ 2866031 w 3094632"/>
              <a:gd name="connsiteY48" fmla="*/ 757238 h 2200275"/>
              <a:gd name="connsiteX49" fmla="*/ 2908894 w 3094632"/>
              <a:gd name="connsiteY49" fmla="*/ 800100 h 2200275"/>
              <a:gd name="connsiteX50" fmla="*/ 2951756 w 3094632"/>
              <a:gd name="connsiteY50" fmla="*/ 814388 h 2200275"/>
              <a:gd name="connsiteX51" fmla="*/ 2966044 w 3094632"/>
              <a:gd name="connsiteY51" fmla="*/ 857250 h 2200275"/>
              <a:gd name="connsiteX52" fmla="*/ 2923181 w 3094632"/>
              <a:gd name="connsiteY52" fmla="*/ 1000125 h 2200275"/>
              <a:gd name="connsiteX53" fmla="*/ 2894606 w 3094632"/>
              <a:gd name="connsiteY53" fmla="*/ 1085850 h 2200275"/>
              <a:gd name="connsiteX54" fmla="*/ 2923181 w 3094632"/>
              <a:gd name="connsiteY54" fmla="*/ 1171575 h 2200275"/>
              <a:gd name="connsiteX55" fmla="*/ 2937469 w 3094632"/>
              <a:gd name="connsiteY55" fmla="*/ 1214438 h 2200275"/>
              <a:gd name="connsiteX56" fmla="*/ 2951756 w 3094632"/>
              <a:gd name="connsiteY56" fmla="*/ 1371600 h 2200275"/>
              <a:gd name="connsiteX57" fmla="*/ 2980331 w 3094632"/>
              <a:gd name="connsiteY57" fmla="*/ 1414463 h 2200275"/>
              <a:gd name="connsiteX58" fmla="*/ 3066056 w 3094632"/>
              <a:gd name="connsiteY58" fmla="*/ 1500188 h 2200275"/>
              <a:gd name="connsiteX59" fmla="*/ 3066056 w 3094632"/>
              <a:gd name="connsiteY59" fmla="*/ 1585913 h 2200275"/>
              <a:gd name="connsiteX60" fmla="*/ 3023194 w 3094632"/>
              <a:gd name="connsiteY60" fmla="*/ 1600200 h 2200275"/>
              <a:gd name="connsiteX61" fmla="*/ 2937469 w 3094632"/>
              <a:gd name="connsiteY61" fmla="*/ 1671638 h 2200275"/>
              <a:gd name="connsiteX62" fmla="*/ 2894606 w 3094632"/>
              <a:gd name="connsiteY62" fmla="*/ 1757363 h 2200275"/>
              <a:gd name="connsiteX63" fmla="*/ 2808881 w 3094632"/>
              <a:gd name="connsiteY63" fmla="*/ 1814513 h 2200275"/>
              <a:gd name="connsiteX64" fmla="*/ 2794594 w 3094632"/>
              <a:gd name="connsiteY64" fmla="*/ 1857375 h 2200275"/>
              <a:gd name="connsiteX65" fmla="*/ 2837456 w 3094632"/>
              <a:gd name="connsiteY65" fmla="*/ 2000250 h 2200275"/>
              <a:gd name="connsiteX66" fmla="*/ 2794594 w 3094632"/>
              <a:gd name="connsiteY66" fmla="*/ 2028825 h 2200275"/>
              <a:gd name="connsiteX67" fmla="*/ 2751731 w 3094632"/>
              <a:gd name="connsiteY67" fmla="*/ 2043113 h 2200275"/>
              <a:gd name="connsiteX68" fmla="*/ 2737444 w 3094632"/>
              <a:gd name="connsiteY68" fmla="*/ 2085975 h 2200275"/>
              <a:gd name="connsiteX69" fmla="*/ 2694581 w 3094632"/>
              <a:gd name="connsiteY69" fmla="*/ 2100263 h 2200275"/>
              <a:gd name="connsiteX70" fmla="*/ 2608856 w 3094632"/>
              <a:gd name="connsiteY70" fmla="*/ 2157413 h 2200275"/>
              <a:gd name="connsiteX71" fmla="*/ 2565994 w 3094632"/>
              <a:gd name="connsiteY71" fmla="*/ 2185988 h 2200275"/>
              <a:gd name="connsiteX72" fmla="*/ 2451694 w 3094632"/>
              <a:gd name="connsiteY72" fmla="*/ 2200275 h 2200275"/>
              <a:gd name="connsiteX73" fmla="*/ 2265956 w 3094632"/>
              <a:gd name="connsiteY73" fmla="*/ 2185988 h 2200275"/>
              <a:gd name="connsiteX74" fmla="*/ 2223094 w 3094632"/>
              <a:gd name="connsiteY74" fmla="*/ 2157413 h 2200275"/>
              <a:gd name="connsiteX75" fmla="*/ 2151656 w 3094632"/>
              <a:gd name="connsiteY75" fmla="*/ 2143125 h 2200275"/>
              <a:gd name="connsiteX76" fmla="*/ 2108794 w 3094632"/>
              <a:gd name="connsiteY76" fmla="*/ 2128838 h 2200275"/>
              <a:gd name="connsiteX77" fmla="*/ 1894481 w 3094632"/>
              <a:gd name="connsiteY77" fmla="*/ 2100263 h 2200275"/>
              <a:gd name="connsiteX78" fmla="*/ 1794469 w 3094632"/>
              <a:gd name="connsiteY78" fmla="*/ 2071688 h 2200275"/>
              <a:gd name="connsiteX79" fmla="*/ 1737319 w 3094632"/>
              <a:gd name="connsiteY79" fmla="*/ 2057400 h 2200275"/>
              <a:gd name="connsiteX80" fmla="*/ 1694456 w 3094632"/>
              <a:gd name="connsiteY80" fmla="*/ 2043113 h 2200275"/>
              <a:gd name="connsiteX81" fmla="*/ 1580156 w 3094632"/>
              <a:gd name="connsiteY81" fmla="*/ 2014538 h 2200275"/>
              <a:gd name="connsiteX82" fmla="*/ 1523006 w 3094632"/>
              <a:gd name="connsiteY82" fmla="*/ 1985963 h 2200275"/>
              <a:gd name="connsiteX83" fmla="*/ 1451569 w 3094632"/>
              <a:gd name="connsiteY83" fmla="*/ 1957388 h 2200275"/>
              <a:gd name="connsiteX84" fmla="*/ 1394419 w 3094632"/>
              <a:gd name="connsiteY84" fmla="*/ 1928813 h 2200275"/>
              <a:gd name="connsiteX85" fmla="*/ 1308694 w 3094632"/>
              <a:gd name="connsiteY85" fmla="*/ 1900238 h 2200275"/>
              <a:gd name="connsiteX86" fmla="*/ 1251544 w 3094632"/>
              <a:gd name="connsiteY86" fmla="*/ 1871663 h 2200275"/>
              <a:gd name="connsiteX87" fmla="*/ 1151531 w 3094632"/>
              <a:gd name="connsiteY87" fmla="*/ 1814513 h 2200275"/>
              <a:gd name="connsiteX88" fmla="*/ 1037231 w 3094632"/>
              <a:gd name="connsiteY88" fmla="*/ 1743075 h 2200275"/>
              <a:gd name="connsiteX89" fmla="*/ 980081 w 3094632"/>
              <a:gd name="connsiteY89" fmla="*/ 1728788 h 2200275"/>
              <a:gd name="connsiteX90" fmla="*/ 937219 w 3094632"/>
              <a:gd name="connsiteY90" fmla="*/ 1714500 h 2200275"/>
              <a:gd name="connsiteX91" fmla="*/ 851494 w 3094632"/>
              <a:gd name="connsiteY91" fmla="*/ 1643063 h 2200275"/>
              <a:gd name="connsiteX92" fmla="*/ 808631 w 3094632"/>
              <a:gd name="connsiteY92" fmla="*/ 1628775 h 2200275"/>
              <a:gd name="connsiteX93" fmla="*/ 694331 w 3094632"/>
              <a:gd name="connsiteY93" fmla="*/ 1571625 h 2200275"/>
              <a:gd name="connsiteX94" fmla="*/ 608606 w 3094632"/>
              <a:gd name="connsiteY94" fmla="*/ 1543050 h 2200275"/>
              <a:gd name="connsiteX95" fmla="*/ 551456 w 3094632"/>
              <a:gd name="connsiteY95" fmla="*/ 1528763 h 2200275"/>
              <a:gd name="connsiteX96" fmla="*/ 465731 w 3094632"/>
              <a:gd name="connsiteY96" fmla="*/ 1500188 h 2200275"/>
              <a:gd name="connsiteX97" fmla="*/ 394294 w 3094632"/>
              <a:gd name="connsiteY97" fmla="*/ 1485900 h 2200275"/>
              <a:gd name="connsiteX98" fmla="*/ 294281 w 3094632"/>
              <a:gd name="connsiteY98" fmla="*/ 1457325 h 2200275"/>
              <a:gd name="connsiteX99" fmla="*/ 179981 w 3094632"/>
              <a:gd name="connsiteY99" fmla="*/ 1428750 h 2200275"/>
              <a:gd name="connsiteX100" fmla="*/ 122831 w 3094632"/>
              <a:gd name="connsiteY100" fmla="*/ 1414463 h 2200275"/>
              <a:gd name="connsiteX101" fmla="*/ 79969 w 3094632"/>
              <a:gd name="connsiteY101" fmla="*/ 1343025 h 2200275"/>
              <a:gd name="connsiteX102" fmla="*/ 94256 w 3094632"/>
              <a:gd name="connsiteY102" fmla="*/ 131445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094632" h="2200275">
                <a:moveTo>
                  <a:pt x="94256" y="1314450"/>
                </a:moveTo>
                <a:cubicBezTo>
                  <a:pt x="103781" y="1307306"/>
                  <a:pt x="123954" y="1307477"/>
                  <a:pt x="137119" y="1300163"/>
                </a:cubicBezTo>
                <a:cubicBezTo>
                  <a:pt x="167140" y="1283485"/>
                  <a:pt x="188602" y="1245647"/>
                  <a:pt x="222844" y="1243013"/>
                </a:cubicBezTo>
                <a:lnTo>
                  <a:pt x="408581" y="1228725"/>
                </a:lnTo>
                <a:cubicBezTo>
                  <a:pt x="427631" y="1223963"/>
                  <a:pt x="447682" y="1222173"/>
                  <a:pt x="465731" y="1214438"/>
                </a:cubicBezTo>
                <a:cubicBezTo>
                  <a:pt x="481514" y="1207674"/>
                  <a:pt x="493235" y="1193542"/>
                  <a:pt x="508594" y="1185863"/>
                </a:cubicBezTo>
                <a:cubicBezTo>
                  <a:pt x="522064" y="1179128"/>
                  <a:pt x="537169" y="1176338"/>
                  <a:pt x="551456" y="1171575"/>
                </a:cubicBezTo>
                <a:cubicBezTo>
                  <a:pt x="676691" y="1046343"/>
                  <a:pt x="517823" y="1199603"/>
                  <a:pt x="637181" y="1100138"/>
                </a:cubicBezTo>
                <a:cubicBezTo>
                  <a:pt x="708529" y="1040681"/>
                  <a:pt x="647581" y="1068096"/>
                  <a:pt x="722906" y="1042988"/>
                </a:cubicBezTo>
                <a:cubicBezTo>
                  <a:pt x="751481" y="1023938"/>
                  <a:pt x="784347" y="1010122"/>
                  <a:pt x="808631" y="985838"/>
                </a:cubicBezTo>
                <a:cubicBezTo>
                  <a:pt x="862143" y="932326"/>
                  <a:pt x="832325" y="949365"/>
                  <a:pt x="894356" y="928688"/>
                </a:cubicBezTo>
                <a:cubicBezTo>
                  <a:pt x="908644" y="914400"/>
                  <a:pt x="921270" y="898230"/>
                  <a:pt x="937219" y="885825"/>
                </a:cubicBezTo>
                <a:cubicBezTo>
                  <a:pt x="964328" y="864740"/>
                  <a:pt x="998660" y="852959"/>
                  <a:pt x="1022944" y="828675"/>
                </a:cubicBezTo>
                <a:cubicBezTo>
                  <a:pt x="1054544" y="797075"/>
                  <a:pt x="1068884" y="777131"/>
                  <a:pt x="1108669" y="757238"/>
                </a:cubicBezTo>
                <a:cubicBezTo>
                  <a:pt x="1122139" y="750503"/>
                  <a:pt x="1138061" y="749685"/>
                  <a:pt x="1151531" y="742950"/>
                </a:cubicBezTo>
                <a:cubicBezTo>
                  <a:pt x="1166890" y="735271"/>
                  <a:pt x="1179485" y="722894"/>
                  <a:pt x="1194394" y="714375"/>
                </a:cubicBezTo>
                <a:cubicBezTo>
                  <a:pt x="1212886" y="703808"/>
                  <a:pt x="1233052" y="696367"/>
                  <a:pt x="1251544" y="685800"/>
                </a:cubicBezTo>
                <a:cubicBezTo>
                  <a:pt x="1329094" y="641486"/>
                  <a:pt x="1258683" y="669132"/>
                  <a:pt x="1337269" y="642938"/>
                </a:cubicBezTo>
                <a:cubicBezTo>
                  <a:pt x="1351556" y="628650"/>
                  <a:pt x="1364609" y="613010"/>
                  <a:pt x="1380131" y="600075"/>
                </a:cubicBezTo>
                <a:cubicBezTo>
                  <a:pt x="1393323" y="589082"/>
                  <a:pt x="1411686" y="584423"/>
                  <a:pt x="1422994" y="571500"/>
                </a:cubicBezTo>
                <a:cubicBezTo>
                  <a:pt x="1445609" y="545654"/>
                  <a:pt x="1480144" y="485775"/>
                  <a:pt x="1480144" y="485775"/>
                </a:cubicBezTo>
                <a:cubicBezTo>
                  <a:pt x="1484906" y="471488"/>
                  <a:pt x="1486077" y="455444"/>
                  <a:pt x="1494431" y="442913"/>
                </a:cubicBezTo>
                <a:cubicBezTo>
                  <a:pt x="1525010" y="397045"/>
                  <a:pt x="1535218" y="400742"/>
                  <a:pt x="1580156" y="385763"/>
                </a:cubicBezTo>
                <a:cubicBezTo>
                  <a:pt x="1702997" y="303870"/>
                  <a:pt x="1547575" y="402054"/>
                  <a:pt x="1665881" y="342900"/>
                </a:cubicBezTo>
                <a:cubicBezTo>
                  <a:pt x="1681240" y="335221"/>
                  <a:pt x="1692961" y="321089"/>
                  <a:pt x="1708744" y="314325"/>
                </a:cubicBezTo>
                <a:cubicBezTo>
                  <a:pt x="1726793" y="306590"/>
                  <a:pt x="1747086" y="305680"/>
                  <a:pt x="1765894" y="300038"/>
                </a:cubicBezTo>
                <a:cubicBezTo>
                  <a:pt x="1794744" y="291383"/>
                  <a:pt x="1823044" y="280988"/>
                  <a:pt x="1851619" y="271463"/>
                </a:cubicBezTo>
                <a:lnTo>
                  <a:pt x="1894481" y="257175"/>
                </a:lnTo>
                <a:lnTo>
                  <a:pt x="1937344" y="242888"/>
                </a:lnTo>
                <a:cubicBezTo>
                  <a:pt x="1951631" y="233363"/>
                  <a:pt x="1969479" y="227722"/>
                  <a:pt x="1980206" y="214313"/>
                </a:cubicBezTo>
                <a:cubicBezTo>
                  <a:pt x="1989614" y="202553"/>
                  <a:pt x="1987759" y="184921"/>
                  <a:pt x="1994494" y="171450"/>
                </a:cubicBezTo>
                <a:cubicBezTo>
                  <a:pt x="2002173" y="156092"/>
                  <a:pt x="2013544" y="142875"/>
                  <a:pt x="2023069" y="128588"/>
                </a:cubicBezTo>
                <a:cubicBezTo>
                  <a:pt x="2023193" y="128091"/>
                  <a:pt x="2044810" y="35409"/>
                  <a:pt x="2051644" y="28575"/>
                </a:cubicBezTo>
                <a:cubicBezTo>
                  <a:pt x="2058475" y="21744"/>
                  <a:pt x="2151164" y="123"/>
                  <a:pt x="2151656" y="0"/>
                </a:cubicBezTo>
                <a:cubicBezTo>
                  <a:pt x="2170706" y="4763"/>
                  <a:pt x="2189998" y="8645"/>
                  <a:pt x="2208806" y="14288"/>
                </a:cubicBezTo>
                <a:cubicBezTo>
                  <a:pt x="2237656" y="22943"/>
                  <a:pt x="2294531" y="42863"/>
                  <a:pt x="2294531" y="42863"/>
                </a:cubicBezTo>
                <a:cubicBezTo>
                  <a:pt x="2313581" y="57150"/>
                  <a:pt x="2338472" y="65912"/>
                  <a:pt x="2351681" y="85725"/>
                </a:cubicBezTo>
                <a:cubicBezTo>
                  <a:pt x="2368389" y="110787"/>
                  <a:pt x="2370731" y="142875"/>
                  <a:pt x="2380256" y="171450"/>
                </a:cubicBezTo>
                <a:cubicBezTo>
                  <a:pt x="2415682" y="277727"/>
                  <a:pt x="2379524" y="213240"/>
                  <a:pt x="2594569" y="228600"/>
                </a:cubicBezTo>
                <a:cubicBezTo>
                  <a:pt x="2604094" y="242888"/>
                  <a:pt x="2616380" y="255680"/>
                  <a:pt x="2623144" y="271463"/>
                </a:cubicBezTo>
                <a:cubicBezTo>
                  <a:pt x="2630879" y="289512"/>
                  <a:pt x="2626539" y="312275"/>
                  <a:pt x="2637431" y="328613"/>
                </a:cubicBezTo>
                <a:cubicBezTo>
                  <a:pt x="2646956" y="342901"/>
                  <a:pt x="2666006" y="347663"/>
                  <a:pt x="2680294" y="357188"/>
                </a:cubicBezTo>
                <a:cubicBezTo>
                  <a:pt x="2685056" y="400050"/>
                  <a:pt x="2678564" y="445733"/>
                  <a:pt x="2694581" y="485775"/>
                </a:cubicBezTo>
                <a:cubicBezTo>
                  <a:pt x="2700174" y="499758"/>
                  <a:pt x="2725684" y="490655"/>
                  <a:pt x="2737444" y="500063"/>
                </a:cubicBezTo>
                <a:cubicBezTo>
                  <a:pt x="2750853" y="510790"/>
                  <a:pt x="2756494" y="528638"/>
                  <a:pt x="2766019" y="542925"/>
                </a:cubicBezTo>
                <a:cubicBezTo>
                  <a:pt x="2800276" y="645702"/>
                  <a:pt x="2758711" y="517349"/>
                  <a:pt x="2794594" y="642938"/>
                </a:cubicBezTo>
                <a:cubicBezTo>
                  <a:pt x="2798731" y="657419"/>
                  <a:pt x="2804744" y="671319"/>
                  <a:pt x="2808881" y="685800"/>
                </a:cubicBezTo>
                <a:cubicBezTo>
                  <a:pt x="2814276" y="704681"/>
                  <a:pt x="2810902" y="727617"/>
                  <a:pt x="2823169" y="742950"/>
                </a:cubicBezTo>
                <a:cubicBezTo>
                  <a:pt x="2832577" y="754710"/>
                  <a:pt x="2851744" y="752475"/>
                  <a:pt x="2866031" y="757238"/>
                </a:cubicBezTo>
                <a:cubicBezTo>
                  <a:pt x="2880319" y="771525"/>
                  <a:pt x="2892082" y="788892"/>
                  <a:pt x="2908894" y="800100"/>
                </a:cubicBezTo>
                <a:cubicBezTo>
                  <a:pt x="2921425" y="808454"/>
                  <a:pt x="2941107" y="803739"/>
                  <a:pt x="2951756" y="814388"/>
                </a:cubicBezTo>
                <a:cubicBezTo>
                  <a:pt x="2962405" y="825037"/>
                  <a:pt x="2961281" y="842963"/>
                  <a:pt x="2966044" y="857250"/>
                </a:cubicBezTo>
                <a:cubicBezTo>
                  <a:pt x="2934694" y="1076696"/>
                  <a:pt x="2977898" y="877012"/>
                  <a:pt x="2923181" y="1000125"/>
                </a:cubicBezTo>
                <a:cubicBezTo>
                  <a:pt x="2910948" y="1027650"/>
                  <a:pt x="2894606" y="1085850"/>
                  <a:pt x="2894606" y="1085850"/>
                </a:cubicBezTo>
                <a:lnTo>
                  <a:pt x="2923181" y="1171575"/>
                </a:lnTo>
                <a:lnTo>
                  <a:pt x="2937469" y="1214438"/>
                </a:lnTo>
                <a:cubicBezTo>
                  <a:pt x="2942231" y="1266825"/>
                  <a:pt x="2940734" y="1320164"/>
                  <a:pt x="2951756" y="1371600"/>
                </a:cubicBezTo>
                <a:cubicBezTo>
                  <a:pt x="2955354" y="1388390"/>
                  <a:pt x="2970350" y="1400490"/>
                  <a:pt x="2980331" y="1414463"/>
                </a:cubicBezTo>
                <a:cubicBezTo>
                  <a:pt x="3028663" y="1482127"/>
                  <a:pt x="3006867" y="1460728"/>
                  <a:pt x="3066056" y="1500188"/>
                </a:cubicBezTo>
                <a:cubicBezTo>
                  <a:pt x="3075582" y="1528764"/>
                  <a:pt x="3094632" y="1557337"/>
                  <a:pt x="3066056" y="1585913"/>
                </a:cubicBezTo>
                <a:cubicBezTo>
                  <a:pt x="3055407" y="1596562"/>
                  <a:pt x="3037481" y="1595438"/>
                  <a:pt x="3023194" y="1600200"/>
                </a:cubicBezTo>
                <a:cubicBezTo>
                  <a:pt x="2991564" y="1621286"/>
                  <a:pt x="2959472" y="1638633"/>
                  <a:pt x="2937469" y="1671638"/>
                </a:cubicBezTo>
                <a:cubicBezTo>
                  <a:pt x="2902820" y="1723612"/>
                  <a:pt x="2948559" y="1710154"/>
                  <a:pt x="2894606" y="1757363"/>
                </a:cubicBezTo>
                <a:cubicBezTo>
                  <a:pt x="2868760" y="1779978"/>
                  <a:pt x="2808881" y="1814513"/>
                  <a:pt x="2808881" y="1814513"/>
                </a:cubicBezTo>
                <a:cubicBezTo>
                  <a:pt x="2804119" y="1828800"/>
                  <a:pt x="2794594" y="1842315"/>
                  <a:pt x="2794594" y="1857375"/>
                </a:cubicBezTo>
                <a:cubicBezTo>
                  <a:pt x="2794594" y="1949314"/>
                  <a:pt x="2798724" y="1942152"/>
                  <a:pt x="2837456" y="2000250"/>
                </a:cubicBezTo>
                <a:cubicBezTo>
                  <a:pt x="2823169" y="2009775"/>
                  <a:pt x="2809952" y="2021146"/>
                  <a:pt x="2794594" y="2028825"/>
                </a:cubicBezTo>
                <a:cubicBezTo>
                  <a:pt x="2781123" y="2035560"/>
                  <a:pt x="2762380" y="2032464"/>
                  <a:pt x="2751731" y="2043113"/>
                </a:cubicBezTo>
                <a:cubicBezTo>
                  <a:pt x="2741082" y="2053762"/>
                  <a:pt x="2748093" y="2075326"/>
                  <a:pt x="2737444" y="2085975"/>
                </a:cubicBezTo>
                <a:cubicBezTo>
                  <a:pt x="2726795" y="2096624"/>
                  <a:pt x="2707746" y="2092949"/>
                  <a:pt x="2694581" y="2100263"/>
                </a:cubicBezTo>
                <a:cubicBezTo>
                  <a:pt x="2664560" y="2116941"/>
                  <a:pt x="2637431" y="2138363"/>
                  <a:pt x="2608856" y="2157413"/>
                </a:cubicBezTo>
                <a:cubicBezTo>
                  <a:pt x="2594569" y="2166938"/>
                  <a:pt x="2583033" y="2183858"/>
                  <a:pt x="2565994" y="2185988"/>
                </a:cubicBezTo>
                <a:lnTo>
                  <a:pt x="2451694" y="2200275"/>
                </a:lnTo>
                <a:cubicBezTo>
                  <a:pt x="2389781" y="2195513"/>
                  <a:pt x="2326988" y="2197431"/>
                  <a:pt x="2265956" y="2185988"/>
                </a:cubicBezTo>
                <a:cubicBezTo>
                  <a:pt x="2249079" y="2182824"/>
                  <a:pt x="2239172" y="2163442"/>
                  <a:pt x="2223094" y="2157413"/>
                </a:cubicBezTo>
                <a:cubicBezTo>
                  <a:pt x="2200356" y="2148886"/>
                  <a:pt x="2175215" y="2149015"/>
                  <a:pt x="2151656" y="2143125"/>
                </a:cubicBezTo>
                <a:cubicBezTo>
                  <a:pt x="2137046" y="2139472"/>
                  <a:pt x="2123496" y="2132105"/>
                  <a:pt x="2108794" y="2128838"/>
                </a:cubicBezTo>
                <a:cubicBezTo>
                  <a:pt x="2044653" y="2114584"/>
                  <a:pt x="1956400" y="2107143"/>
                  <a:pt x="1894481" y="2100263"/>
                </a:cubicBezTo>
                <a:cubicBezTo>
                  <a:pt x="1715819" y="2055596"/>
                  <a:pt x="1937948" y="2112682"/>
                  <a:pt x="1794469" y="2071688"/>
                </a:cubicBezTo>
                <a:cubicBezTo>
                  <a:pt x="1775588" y="2066293"/>
                  <a:pt x="1756200" y="2062794"/>
                  <a:pt x="1737319" y="2057400"/>
                </a:cubicBezTo>
                <a:cubicBezTo>
                  <a:pt x="1722838" y="2053263"/>
                  <a:pt x="1709067" y="2046766"/>
                  <a:pt x="1694456" y="2043113"/>
                </a:cubicBezTo>
                <a:cubicBezTo>
                  <a:pt x="1640796" y="2029698"/>
                  <a:pt x="1625873" y="2034131"/>
                  <a:pt x="1580156" y="2014538"/>
                </a:cubicBezTo>
                <a:cubicBezTo>
                  <a:pt x="1560579" y="2006148"/>
                  <a:pt x="1542469" y="1994613"/>
                  <a:pt x="1523006" y="1985963"/>
                </a:cubicBezTo>
                <a:cubicBezTo>
                  <a:pt x="1499570" y="1975547"/>
                  <a:pt x="1475005" y="1967804"/>
                  <a:pt x="1451569" y="1957388"/>
                </a:cubicBezTo>
                <a:cubicBezTo>
                  <a:pt x="1432106" y="1948738"/>
                  <a:pt x="1414194" y="1936723"/>
                  <a:pt x="1394419" y="1928813"/>
                </a:cubicBezTo>
                <a:cubicBezTo>
                  <a:pt x="1366453" y="1917626"/>
                  <a:pt x="1335635" y="1913708"/>
                  <a:pt x="1308694" y="1900238"/>
                </a:cubicBezTo>
                <a:cubicBezTo>
                  <a:pt x="1289644" y="1890713"/>
                  <a:pt x="1269605" y="1882951"/>
                  <a:pt x="1251544" y="1871663"/>
                </a:cubicBezTo>
                <a:cubicBezTo>
                  <a:pt x="1152690" y="1809879"/>
                  <a:pt x="1235741" y="1842582"/>
                  <a:pt x="1151531" y="1814513"/>
                </a:cubicBezTo>
                <a:cubicBezTo>
                  <a:pt x="1106578" y="1780798"/>
                  <a:pt x="1089530" y="1762687"/>
                  <a:pt x="1037231" y="1743075"/>
                </a:cubicBezTo>
                <a:cubicBezTo>
                  <a:pt x="1018845" y="1736180"/>
                  <a:pt x="998962" y="1734183"/>
                  <a:pt x="980081" y="1728788"/>
                </a:cubicBezTo>
                <a:cubicBezTo>
                  <a:pt x="965600" y="1724651"/>
                  <a:pt x="951506" y="1719263"/>
                  <a:pt x="937219" y="1714500"/>
                </a:cubicBezTo>
                <a:cubicBezTo>
                  <a:pt x="905622" y="1682904"/>
                  <a:pt x="891275" y="1662954"/>
                  <a:pt x="851494" y="1643063"/>
                </a:cubicBezTo>
                <a:cubicBezTo>
                  <a:pt x="838023" y="1636328"/>
                  <a:pt x="822342" y="1635007"/>
                  <a:pt x="808631" y="1628775"/>
                </a:cubicBezTo>
                <a:cubicBezTo>
                  <a:pt x="769852" y="1611148"/>
                  <a:pt x="734742" y="1585095"/>
                  <a:pt x="694331" y="1571625"/>
                </a:cubicBezTo>
                <a:cubicBezTo>
                  <a:pt x="665756" y="1562100"/>
                  <a:pt x="637827" y="1550355"/>
                  <a:pt x="608606" y="1543050"/>
                </a:cubicBezTo>
                <a:cubicBezTo>
                  <a:pt x="589556" y="1538288"/>
                  <a:pt x="570264" y="1534405"/>
                  <a:pt x="551456" y="1528763"/>
                </a:cubicBezTo>
                <a:cubicBezTo>
                  <a:pt x="522606" y="1520108"/>
                  <a:pt x="495267" y="1506095"/>
                  <a:pt x="465731" y="1500188"/>
                </a:cubicBezTo>
                <a:cubicBezTo>
                  <a:pt x="441919" y="1495425"/>
                  <a:pt x="418000" y="1491168"/>
                  <a:pt x="394294" y="1485900"/>
                </a:cubicBezTo>
                <a:cubicBezTo>
                  <a:pt x="265772" y="1457339"/>
                  <a:pt x="399307" y="1485969"/>
                  <a:pt x="294281" y="1457325"/>
                </a:cubicBezTo>
                <a:cubicBezTo>
                  <a:pt x="256392" y="1446992"/>
                  <a:pt x="218081" y="1438275"/>
                  <a:pt x="179981" y="1428750"/>
                </a:cubicBezTo>
                <a:lnTo>
                  <a:pt x="122831" y="1414463"/>
                </a:lnTo>
                <a:cubicBezTo>
                  <a:pt x="0" y="1332575"/>
                  <a:pt x="15303" y="1375358"/>
                  <a:pt x="79969" y="1343025"/>
                </a:cubicBezTo>
                <a:cubicBezTo>
                  <a:pt x="85993" y="1340013"/>
                  <a:pt x="84731" y="1321594"/>
                  <a:pt x="94256" y="1314450"/>
                </a:cubicBez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3286125" y="5300663"/>
            <a:ext cx="357188" cy="5000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789363" y="4378325"/>
            <a:ext cx="1033462" cy="2073275"/>
          </a:xfrm>
          <a:custGeom>
            <a:avLst/>
            <a:gdLst>
              <a:gd name="connsiteX0" fmla="*/ 17859 w 1033458"/>
              <a:gd name="connsiteY0" fmla="*/ 1191 h 2072879"/>
              <a:gd name="connsiteX1" fmla="*/ 39290 w 1033458"/>
              <a:gd name="connsiteY1" fmla="*/ 15479 h 2072879"/>
              <a:gd name="connsiteX2" fmla="*/ 67865 w 1033458"/>
              <a:gd name="connsiteY2" fmla="*/ 22623 h 2072879"/>
              <a:gd name="connsiteX3" fmla="*/ 82153 w 1033458"/>
              <a:gd name="connsiteY3" fmla="*/ 44054 h 2072879"/>
              <a:gd name="connsiteX4" fmla="*/ 89296 w 1033458"/>
              <a:gd name="connsiteY4" fmla="*/ 65485 h 2072879"/>
              <a:gd name="connsiteX5" fmla="*/ 139303 w 1033458"/>
              <a:gd name="connsiteY5" fmla="*/ 86916 h 2072879"/>
              <a:gd name="connsiteX6" fmla="*/ 160734 w 1033458"/>
              <a:gd name="connsiteY6" fmla="*/ 108348 h 2072879"/>
              <a:gd name="connsiteX7" fmla="*/ 182165 w 1033458"/>
              <a:gd name="connsiteY7" fmla="*/ 229791 h 2072879"/>
              <a:gd name="connsiteX8" fmla="*/ 210740 w 1033458"/>
              <a:gd name="connsiteY8" fmla="*/ 279798 h 2072879"/>
              <a:gd name="connsiteX9" fmla="*/ 232171 w 1033458"/>
              <a:gd name="connsiteY9" fmla="*/ 286941 h 2072879"/>
              <a:gd name="connsiteX10" fmla="*/ 310753 w 1033458"/>
              <a:gd name="connsiteY10" fmla="*/ 294085 h 2072879"/>
              <a:gd name="connsiteX11" fmla="*/ 360759 w 1033458"/>
              <a:gd name="connsiteY11" fmla="*/ 308373 h 2072879"/>
              <a:gd name="connsiteX12" fmla="*/ 367903 w 1033458"/>
              <a:gd name="connsiteY12" fmla="*/ 329804 h 2072879"/>
              <a:gd name="connsiteX13" fmla="*/ 360759 w 1033458"/>
              <a:gd name="connsiteY13" fmla="*/ 358379 h 2072879"/>
              <a:gd name="connsiteX14" fmla="*/ 382190 w 1033458"/>
              <a:gd name="connsiteY14" fmla="*/ 365523 h 2072879"/>
              <a:gd name="connsiteX15" fmla="*/ 410765 w 1033458"/>
              <a:gd name="connsiteY15" fmla="*/ 372666 h 2072879"/>
              <a:gd name="connsiteX16" fmla="*/ 439340 w 1033458"/>
              <a:gd name="connsiteY16" fmla="*/ 386954 h 2072879"/>
              <a:gd name="connsiteX17" fmla="*/ 446484 w 1033458"/>
              <a:gd name="connsiteY17" fmla="*/ 408385 h 2072879"/>
              <a:gd name="connsiteX18" fmla="*/ 453628 w 1033458"/>
              <a:gd name="connsiteY18" fmla="*/ 465535 h 2072879"/>
              <a:gd name="connsiteX19" fmla="*/ 475059 w 1033458"/>
              <a:gd name="connsiteY19" fmla="*/ 472679 h 2072879"/>
              <a:gd name="connsiteX20" fmla="*/ 489346 w 1033458"/>
              <a:gd name="connsiteY20" fmla="*/ 515541 h 2072879"/>
              <a:gd name="connsiteX21" fmla="*/ 510778 w 1033458"/>
              <a:gd name="connsiteY21" fmla="*/ 558404 h 2072879"/>
              <a:gd name="connsiteX22" fmla="*/ 546496 w 1033458"/>
              <a:gd name="connsiteY22" fmla="*/ 572691 h 2072879"/>
              <a:gd name="connsiteX23" fmla="*/ 546496 w 1033458"/>
              <a:gd name="connsiteY23" fmla="*/ 658416 h 2072879"/>
              <a:gd name="connsiteX24" fmla="*/ 539353 w 1033458"/>
              <a:gd name="connsiteY24" fmla="*/ 629841 h 2072879"/>
              <a:gd name="connsiteX25" fmla="*/ 546496 w 1033458"/>
              <a:gd name="connsiteY25" fmla="*/ 651273 h 2072879"/>
              <a:gd name="connsiteX26" fmla="*/ 575071 w 1033458"/>
              <a:gd name="connsiteY26" fmla="*/ 672704 h 2072879"/>
              <a:gd name="connsiteX27" fmla="*/ 575071 w 1033458"/>
              <a:gd name="connsiteY27" fmla="*/ 715566 h 2072879"/>
              <a:gd name="connsiteX28" fmla="*/ 560784 w 1033458"/>
              <a:gd name="connsiteY28" fmla="*/ 694135 h 2072879"/>
              <a:gd name="connsiteX29" fmla="*/ 589359 w 1033458"/>
              <a:gd name="connsiteY29" fmla="*/ 715566 h 2072879"/>
              <a:gd name="connsiteX30" fmla="*/ 625078 w 1033458"/>
              <a:gd name="connsiteY30" fmla="*/ 736998 h 2072879"/>
              <a:gd name="connsiteX31" fmla="*/ 646509 w 1033458"/>
              <a:gd name="connsiteY31" fmla="*/ 751285 h 2072879"/>
              <a:gd name="connsiteX32" fmla="*/ 653653 w 1033458"/>
              <a:gd name="connsiteY32" fmla="*/ 772716 h 2072879"/>
              <a:gd name="connsiteX33" fmla="*/ 660796 w 1033458"/>
              <a:gd name="connsiteY33" fmla="*/ 837010 h 2072879"/>
              <a:gd name="connsiteX34" fmla="*/ 703659 w 1033458"/>
              <a:gd name="connsiteY34" fmla="*/ 872729 h 2072879"/>
              <a:gd name="connsiteX35" fmla="*/ 710803 w 1033458"/>
              <a:gd name="connsiteY35" fmla="*/ 894160 h 2072879"/>
              <a:gd name="connsiteX36" fmla="*/ 675084 w 1033458"/>
              <a:gd name="connsiteY36" fmla="*/ 979885 h 2072879"/>
              <a:gd name="connsiteX37" fmla="*/ 653653 w 1033458"/>
              <a:gd name="connsiteY37" fmla="*/ 994173 h 2072879"/>
              <a:gd name="connsiteX38" fmla="*/ 660796 w 1033458"/>
              <a:gd name="connsiteY38" fmla="*/ 1029891 h 2072879"/>
              <a:gd name="connsiteX39" fmla="*/ 667940 w 1033458"/>
              <a:gd name="connsiteY39" fmla="*/ 1065610 h 2072879"/>
              <a:gd name="connsiteX40" fmla="*/ 667940 w 1033458"/>
              <a:gd name="connsiteY40" fmla="*/ 1172766 h 2072879"/>
              <a:gd name="connsiteX41" fmla="*/ 689371 w 1033458"/>
              <a:gd name="connsiteY41" fmla="*/ 1194198 h 2072879"/>
              <a:gd name="connsiteX42" fmla="*/ 632221 w 1033458"/>
              <a:gd name="connsiteY42" fmla="*/ 1244204 h 2072879"/>
              <a:gd name="connsiteX43" fmla="*/ 646509 w 1033458"/>
              <a:gd name="connsiteY43" fmla="*/ 1265635 h 2072879"/>
              <a:gd name="connsiteX44" fmla="*/ 639365 w 1033458"/>
              <a:gd name="connsiteY44" fmla="*/ 1237060 h 2072879"/>
              <a:gd name="connsiteX45" fmla="*/ 603646 w 1033458"/>
              <a:gd name="connsiteY45" fmla="*/ 1215629 h 2072879"/>
              <a:gd name="connsiteX46" fmla="*/ 582215 w 1033458"/>
              <a:gd name="connsiteY46" fmla="*/ 1194198 h 2072879"/>
              <a:gd name="connsiteX47" fmla="*/ 589359 w 1033458"/>
              <a:gd name="connsiteY47" fmla="*/ 1222773 h 2072879"/>
              <a:gd name="connsiteX48" fmla="*/ 610790 w 1033458"/>
              <a:gd name="connsiteY48" fmla="*/ 1229916 h 2072879"/>
              <a:gd name="connsiteX49" fmla="*/ 639365 w 1033458"/>
              <a:gd name="connsiteY49" fmla="*/ 1244204 h 2072879"/>
              <a:gd name="connsiteX50" fmla="*/ 689371 w 1033458"/>
              <a:gd name="connsiteY50" fmla="*/ 1265635 h 2072879"/>
              <a:gd name="connsiteX51" fmla="*/ 689371 w 1033458"/>
              <a:gd name="connsiteY51" fmla="*/ 1329929 h 2072879"/>
              <a:gd name="connsiteX52" fmla="*/ 696515 w 1033458"/>
              <a:gd name="connsiteY52" fmla="*/ 1351360 h 2072879"/>
              <a:gd name="connsiteX53" fmla="*/ 746521 w 1033458"/>
              <a:gd name="connsiteY53" fmla="*/ 1415654 h 2072879"/>
              <a:gd name="connsiteX54" fmla="*/ 775096 w 1033458"/>
              <a:gd name="connsiteY54" fmla="*/ 1422798 h 2072879"/>
              <a:gd name="connsiteX55" fmla="*/ 803671 w 1033458"/>
              <a:gd name="connsiteY55" fmla="*/ 1472804 h 2072879"/>
              <a:gd name="connsiteX56" fmla="*/ 810815 w 1033458"/>
              <a:gd name="connsiteY56" fmla="*/ 1494235 h 2072879"/>
              <a:gd name="connsiteX57" fmla="*/ 803671 w 1033458"/>
              <a:gd name="connsiteY57" fmla="*/ 1522810 h 2072879"/>
              <a:gd name="connsiteX58" fmla="*/ 760809 w 1033458"/>
              <a:gd name="connsiteY58" fmla="*/ 1537098 h 2072879"/>
              <a:gd name="connsiteX59" fmla="*/ 725090 w 1033458"/>
              <a:gd name="connsiteY59" fmla="*/ 1587104 h 2072879"/>
              <a:gd name="connsiteX60" fmla="*/ 710803 w 1033458"/>
              <a:gd name="connsiteY60" fmla="*/ 1608535 h 2072879"/>
              <a:gd name="connsiteX61" fmla="*/ 725090 w 1033458"/>
              <a:gd name="connsiteY61" fmla="*/ 1651398 h 2072879"/>
              <a:gd name="connsiteX62" fmla="*/ 717946 w 1033458"/>
              <a:gd name="connsiteY62" fmla="*/ 1708548 h 2072879"/>
              <a:gd name="connsiteX63" fmla="*/ 653653 w 1033458"/>
              <a:gd name="connsiteY63" fmla="*/ 1729979 h 2072879"/>
              <a:gd name="connsiteX64" fmla="*/ 653653 w 1033458"/>
              <a:gd name="connsiteY64" fmla="*/ 1794273 h 2072879"/>
              <a:gd name="connsiteX65" fmla="*/ 646509 w 1033458"/>
              <a:gd name="connsiteY65" fmla="*/ 1829991 h 2072879"/>
              <a:gd name="connsiteX66" fmla="*/ 632221 w 1033458"/>
              <a:gd name="connsiteY66" fmla="*/ 1872854 h 2072879"/>
              <a:gd name="connsiteX67" fmla="*/ 625078 w 1033458"/>
              <a:gd name="connsiteY67" fmla="*/ 1951435 h 2072879"/>
              <a:gd name="connsiteX68" fmla="*/ 610790 w 1033458"/>
              <a:gd name="connsiteY68" fmla="*/ 1994298 h 2072879"/>
              <a:gd name="connsiteX69" fmla="*/ 589359 w 1033458"/>
              <a:gd name="connsiteY69" fmla="*/ 2001441 h 2072879"/>
              <a:gd name="connsiteX70" fmla="*/ 582215 w 1033458"/>
              <a:gd name="connsiteY70" fmla="*/ 2072879 h 2072879"/>
              <a:gd name="connsiteX71" fmla="*/ 589359 w 1033458"/>
              <a:gd name="connsiteY71" fmla="*/ 2051448 h 2072879"/>
              <a:gd name="connsiteX72" fmla="*/ 610790 w 1033458"/>
              <a:gd name="connsiteY72" fmla="*/ 2058591 h 2072879"/>
              <a:gd name="connsiteX73" fmla="*/ 632221 w 1033458"/>
              <a:gd name="connsiteY73" fmla="*/ 2051448 h 2072879"/>
              <a:gd name="connsiteX74" fmla="*/ 710803 w 1033458"/>
              <a:gd name="connsiteY74" fmla="*/ 2044304 h 2072879"/>
              <a:gd name="connsiteX75" fmla="*/ 717946 w 1033458"/>
              <a:gd name="connsiteY75" fmla="*/ 1844279 h 2072879"/>
              <a:gd name="connsiteX76" fmla="*/ 739378 w 1033458"/>
              <a:gd name="connsiteY76" fmla="*/ 1794273 h 2072879"/>
              <a:gd name="connsiteX77" fmla="*/ 782240 w 1033458"/>
              <a:gd name="connsiteY77" fmla="*/ 1779985 h 2072879"/>
              <a:gd name="connsiteX78" fmla="*/ 789384 w 1033458"/>
              <a:gd name="connsiteY78" fmla="*/ 1758554 h 2072879"/>
              <a:gd name="connsiteX79" fmla="*/ 796528 w 1033458"/>
              <a:gd name="connsiteY79" fmla="*/ 1729979 h 2072879"/>
              <a:gd name="connsiteX80" fmla="*/ 817959 w 1033458"/>
              <a:gd name="connsiteY80" fmla="*/ 1722835 h 2072879"/>
              <a:gd name="connsiteX81" fmla="*/ 810815 w 1033458"/>
              <a:gd name="connsiteY81" fmla="*/ 1701404 h 2072879"/>
              <a:gd name="connsiteX82" fmla="*/ 832246 w 1033458"/>
              <a:gd name="connsiteY82" fmla="*/ 1694260 h 2072879"/>
              <a:gd name="connsiteX83" fmla="*/ 882253 w 1033458"/>
              <a:gd name="connsiteY83" fmla="*/ 1679973 h 2072879"/>
              <a:gd name="connsiteX84" fmla="*/ 896540 w 1033458"/>
              <a:gd name="connsiteY84" fmla="*/ 1637110 h 2072879"/>
              <a:gd name="connsiteX85" fmla="*/ 939403 w 1033458"/>
              <a:gd name="connsiteY85" fmla="*/ 1622823 h 2072879"/>
              <a:gd name="connsiteX86" fmla="*/ 946546 w 1033458"/>
              <a:gd name="connsiteY86" fmla="*/ 1522810 h 2072879"/>
              <a:gd name="connsiteX87" fmla="*/ 932259 w 1033458"/>
              <a:gd name="connsiteY87" fmla="*/ 1501379 h 2072879"/>
              <a:gd name="connsiteX88" fmla="*/ 910828 w 1033458"/>
              <a:gd name="connsiteY88" fmla="*/ 1487091 h 2072879"/>
              <a:gd name="connsiteX89" fmla="*/ 896540 w 1033458"/>
              <a:gd name="connsiteY89" fmla="*/ 1465660 h 2072879"/>
              <a:gd name="connsiteX90" fmla="*/ 910828 w 1033458"/>
              <a:gd name="connsiteY90" fmla="*/ 1444229 h 2072879"/>
              <a:gd name="connsiteX91" fmla="*/ 960834 w 1033458"/>
              <a:gd name="connsiteY91" fmla="*/ 1429941 h 2072879"/>
              <a:gd name="connsiteX92" fmla="*/ 1003696 w 1033458"/>
              <a:gd name="connsiteY92" fmla="*/ 1415654 h 2072879"/>
              <a:gd name="connsiteX93" fmla="*/ 1025128 w 1033458"/>
              <a:gd name="connsiteY93" fmla="*/ 1401366 h 2072879"/>
              <a:gd name="connsiteX94" fmla="*/ 975121 w 1033458"/>
              <a:gd name="connsiteY94" fmla="*/ 1408510 h 2072879"/>
              <a:gd name="connsiteX95" fmla="*/ 932259 w 1033458"/>
              <a:gd name="connsiteY95" fmla="*/ 1429941 h 2072879"/>
              <a:gd name="connsiteX96" fmla="*/ 910828 w 1033458"/>
              <a:gd name="connsiteY96" fmla="*/ 1437085 h 2072879"/>
              <a:gd name="connsiteX97" fmla="*/ 917971 w 1033458"/>
              <a:gd name="connsiteY97" fmla="*/ 1387079 h 2072879"/>
              <a:gd name="connsiteX98" fmla="*/ 925115 w 1033458"/>
              <a:gd name="connsiteY98" fmla="*/ 1365648 h 2072879"/>
              <a:gd name="connsiteX99" fmla="*/ 989409 w 1033458"/>
              <a:gd name="connsiteY99" fmla="*/ 1337073 h 2072879"/>
              <a:gd name="connsiteX100" fmla="*/ 1032271 w 1033458"/>
              <a:gd name="connsiteY100" fmla="*/ 1315641 h 2072879"/>
              <a:gd name="connsiteX101" fmla="*/ 1010840 w 1033458"/>
              <a:gd name="connsiteY101" fmla="*/ 1308498 h 2072879"/>
              <a:gd name="connsiteX102" fmla="*/ 967978 w 1033458"/>
              <a:gd name="connsiteY102" fmla="*/ 1337073 h 2072879"/>
              <a:gd name="connsiteX103" fmla="*/ 946546 w 1033458"/>
              <a:gd name="connsiteY103" fmla="*/ 1351360 h 2072879"/>
              <a:gd name="connsiteX104" fmla="*/ 860821 w 1033458"/>
              <a:gd name="connsiteY104" fmla="*/ 1358504 h 2072879"/>
              <a:gd name="connsiteX105" fmla="*/ 917971 w 1033458"/>
              <a:gd name="connsiteY105" fmla="*/ 1351360 h 2072879"/>
              <a:gd name="connsiteX106" fmla="*/ 939403 w 1033458"/>
              <a:gd name="connsiteY106" fmla="*/ 1337073 h 2072879"/>
              <a:gd name="connsiteX107" fmla="*/ 946546 w 1033458"/>
              <a:gd name="connsiteY107" fmla="*/ 1315641 h 2072879"/>
              <a:gd name="connsiteX108" fmla="*/ 989409 w 1033458"/>
              <a:gd name="connsiteY108" fmla="*/ 1287066 h 2072879"/>
              <a:gd name="connsiteX109" fmla="*/ 967978 w 1033458"/>
              <a:gd name="connsiteY109" fmla="*/ 1272779 h 2072879"/>
              <a:gd name="connsiteX110" fmla="*/ 925115 w 1033458"/>
              <a:gd name="connsiteY110" fmla="*/ 1294210 h 2072879"/>
              <a:gd name="connsiteX111" fmla="*/ 903684 w 1033458"/>
              <a:gd name="connsiteY111" fmla="*/ 1301354 h 2072879"/>
              <a:gd name="connsiteX112" fmla="*/ 810815 w 1033458"/>
              <a:gd name="connsiteY112" fmla="*/ 1279923 h 2072879"/>
              <a:gd name="connsiteX113" fmla="*/ 803671 w 1033458"/>
              <a:gd name="connsiteY113" fmla="*/ 1258491 h 2072879"/>
              <a:gd name="connsiteX114" fmla="*/ 796528 w 1033458"/>
              <a:gd name="connsiteY114" fmla="*/ 1151335 h 2072879"/>
              <a:gd name="connsiteX115" fmla="*/ 782240 w 1033458"/>
              <a:gd name="connsiteY115" fmla="*/ 1129904 h 2072879"/>
              <a:gd name="connsiteX116" fmla="*/ 796528 w 1033458"/>
              <a:gd name="connsiteY116" fmla="*/ 1022748 h 2072879"/>
              <a:gd name="connsiteX117" fmla="*/ 817959 w 1033458"/>
              <a:gd name="connsiteY117" fmla="*/ 979885 h 2072879"/>
              <a:gd name="connsiteX118" fmla="*/ 832246 w 1033458"/>
              <a:gd name="connsiteY118" fmla="*/ 887016 h 2072879"/>
              <a:gd name="connsiteX119" fmla="*/ 839390 w 1033458"/>
              <a:gd name="connsiteY119" fmla="*/ 865585 h 2072879"/>
              <a:gd name="connsiteX120" fmla="*/ 896540 w 1033458"/>
              <a:gd name="connsiteY120" fmla="*/ 851298 h 2072879"/>
              <a:gd name="connsiteX121" fmla="*/ 939403 w 1033458"/>
              <a:gd name="connsiteY121" fmla="*/ 829866 h 2072879"/>
              <a:gd name="connsiteX122" fmla="*/ 960834 w 1033458"/>
              <a:gd name="connsiteY122" fmla="*/ 822723 h 2072879"/>
              <a:gd name="connsiteX123" fmla="*/ 939403 w 1033458"/>
              <a:gd name="connsiteY123" fmla="*/ 815579 h 2072879"/>
              <a:gd name="connsiteX124" fmla="*/ 917971 w 1033458"/>
              <a:gd name="connsiteY124" fmla="*/ 829866 h 2072879"/>
              <a:gd name="connsiteX125" fmla="*/ 867965 w 1033458"/>
              <a:gd name="connsiteY125" fmla="*/ 844154 h 2072879"/>
              <a:gd name="connsiteX126" fmla="*/ 846534 w 1033458"/>
              <a:gd name="connsiteY126" fmla="*/ 837010 h 2072879"/>
              <a:gd name="connsiteX127" fmla="*/ 867965 w 1033458"/>
              <a:gd name="connsiteY127" fmla="*/ 822723 h 2072879"/>
              <a:gd name="connsiteX128" fmla="*/ 903684 w 1033458"/>
              <a:gd name="connsiteY128" fmla="*/ 787004 h 2072879"/>
              <a:gd name="connsiteX129" fmla="*/ 946546 w 1033458"/>
              <a:gd name="connsiteY129" fmla="*/ 772716 h 2072879"/>
              <a:gd name="connsiteX130" fmla="*/ 960834 w 1033458"/>
              <a:gd name="connsiteY130" fmla="*/ 751285 h 2072879"/>
              <a:gd name="connsiteX131" fmla="*/ 910828 w 1033458"/>
              <a:gd name="connsiteY131" fmla="*/ 765573 h 2072879"/>
              <a:gd name="connsiteX132" fmla="*/ 896540 w 1033458"/>
              <a:gd name="connsiteY132" fmla="*/ 787004 h 2072879"/>
              <a:gd name="connsiteX133" fmla="*/ 803671 w 1033458"/>
              <a:gd name="connsiteY133" fmla="*/ 794148 h 2072879"/>
              <a:gd name="connsiteX134" fmla="*/ 825103 w 1033458"/>
              <a:gd name="connsiteY134" fmla="*/ 787004 h 2072879"/>
              <a:gd name="connsiteX135" fmla="*/ 839390 w 1033458"/>
              <a:gd name="connsiteY135" fmla="*/ 765573 h 2072879"/>
              <a:gd name="connsiteX136" fmla="*/ 860821 w 1033458"/>
              <a:gd name="connsiteY136" fmla="*/ 744141 h 2072879"/>
              <a:gd name="connsiteX137" fmla="*/ 882253 w 1033458"/>
              <a:gd name="connsiteY137" fmla="*/ 729854 h 2072879"/>
              <a:gd name="connsiteX138" fmla="*/ 860821 w 1033458"/>
              <a:gd name="connsiteY138" fmla="*/ 736998 h 2072879"/>
              <a:gd name="connsiteX139" fmla="*/ 839390 w 1033458"/>
              <a:gd name="connsiteY139" fmla="*/ 751285 h 2072879"/>
              <a:gd name="connsiteX140" fmla="*/ 825103 w 1033458"/>
              <a:gd name="connsiteY140" fmla="*/ 772716 h 2072879"/>
              <a:gd name="connsiteX141" fmla="*/ 775096 w 1033458"/>
              <a:gd name="connsiteY141" fmla="*/ 787004 h 2072879"/>
              <a:gd name="connsiteX142" fmla="*/ 725090 w 1033458"/>
              <a:gd name="connsiteY142" fmla="*/ 779860 h 2072879"/>
              <a:gd name="connsiteX143" fmla="*/ 732234 w 1033458"/>
              <a:gd name="connsiteY143" fmla="*/ 758429 h 2072879"/>
              <a:gd name="connsiteX144" fmla="*/ 775096 w 1033458"/>
              <a:gd name="connsiteY144" fmla="*/ 729854 h 2072879"/>
              <a:gd name="connsiteX145" fmla="*/ 782240 w 1033458"/>
              <a:gd name="connsiteY145" fmla="*/ 708423 h 2072879"/>
              <a:gd name="connsiteX146" fmla="*/ 803671 w 1033458"/>
              <a:gd name="connsiteY146" fmla="*/ 701279 h 2072879"/>
              <a:gd name="connsiteX147" fmla="*/ 782240 w 1033458"/>
              <a:gd name="connsiteY147" fmla="*/ 686991 h 2072879"/>
              <a:gd name="connsiteX148" fmla="*/ 760809 w 1033458"/>
              <a:gd name="connsiteY148" fmla="*/ 701279 h 2072879"/>
              <a:gd name="connsiteX149" fmla="*/ 746521 w 1033458"/>
              <a:gd name="connsiteY149" fmla="*/ 722710 h 2072879"/>
              <a:gd name="connsiteX150" fmla="*/ 725090 w 1033458"/>
              <a:gd name="connsiteY150" fmla="*/ 744141 h 2072879"/>
              <a:gd name="connsiteX151" fmla="*/ 675084 w 1033458"/>
              <a:gd name="connsiteY151" fmla="*/ 679848 h 2072879"/>
              <a:gd name="connsiteX152" fmla="*/ 682228 w 1033458"/>
              <a:gd name="connsiteY152" fmla="*/ 658416 h 2072879"/>
              <a:gd name="connsiteX153" fmla="*/ 667940 w 1033458"/>
              <a:gd name="connsiteY153" fmla="*/ 622698 h 2072879"/>
              <a:gd name="connsiteX154" fmla="*/ 653653 w 1033458"/>
              <a:gd name="connsiteY154" fmla="*/ 565548 h 2072879"/>
              <a:gd name="connsiteX155" fmla="*/ 646509 w 1033458"/>
              <a:gd name="connsiteY155" fmla="*/ 544116 h 2072879"/>
              <a:gd name="connsiteX156" fmla="*/ 617934 w 1033458"/>
              <a:gd name="connsiteY156" fmla="*/ 522685 h 2072879"/>
              <a:gd name="connsiteX157" fmla="*/ 589359 w 1033458"/>
              <a:gd name="connsiteY157" fmla="*/ 479823 h 2072879"/>
              <a:gd name="connsiteX158" fmla="*/ 560784 w 1033458"/>
              <a:gd name="connsiteY158" fmla="*/ 472679 h 2072879"/>
              <a:gd name="connsiteX159" fmla="*/ 546496 w 1033458"/>
              <a:gd name="connsiteY159" fmla="*/ 372666 h 2072879"/>
              <a:gd name="connsiteX160" fmla="*/ 539353 w 1033458"/>
              <a:gd name="connsiteY160" fmla="*/ 322660 h 2072879"/>
              <a:gd name="connsiteX161" fmla="*/ 517921 w 1033458"/>
              <a:gd name="connsiteY161" fmla="*/ 294085 h 2072879"/>
              <a:gd name="connsiteX162" fmla="*/ 539353 w 1033458"/>
              <a:gd name="connsiteY162" fmla="*/ 279798 h 2072879"/>
              <a:gd name="connsiteX163" fmla="*/ 567928 w 1033458"/>
              <a:gd name="connsiteY163" fmla="*/ 236935 h 2072879"/>
              <a:gd name="connsiteX164" fmla="*/ 560784 w 1033458"/>
              <a:gd name="connsiteY164" fmla="*/ 215504 h 2072879"/>
              <a:gd name="connsiteX165" fmla="*/ 546496 w 1033458"/>
              <a:gd name="connsiteY165" fmla="*/ 258366 h 2072879"/>
              <a:gd name="connsiteX166" fmla="*/ 482203 w 1033458"/>
              <a:gd name="connsiteY166" fmla="*/ 251223 h 2072879"/>
              <a:gd name="connsiteX167" fmla="*/ 496490 w 1033458"/>
              <a:gd name="connsiteY167" fmla="*/ 229791 h 2072879"/>
              <a:gd name="connsiteX168" fmla="*/ 475059 w 1033458"/>
              <a:gd name="connsiteY168" fmla="*/ 236935 h 2072879"/>
              <a:gd name="connsiteX169" fmla="*/ 446484 w 1033458"/>
              <a:gd name="connsiteY169" fmla="*/ 229791 h 2072879"/>
              <a:gd name="connsiteX170" fmla="*/ 396478 w 1033458"/>
              <a:gd name="connsiteY170" fmla="*/ 208360 h 2072879"/>
              <a:gd name="connsiteX171" fmla="*/ 310753 w 1033458"/>
              <a:gd name="connsiteY171" fmla="*/ 201216 h 2072879"/>
              <a:gd name="connsiteX172" fmla="*/ 239315 w 1033458"/>
              <a:gd name="connsiteY172" fmla="*/ 129779 h 2072879"/>
              <a:gd name="connsiteX173" fmla="*/ 217884 w 1033458"/>
              <a:gd name="connsiteY173" fmla="*/ 108348 h 2072879"/>
              <a:gd name="connsiteX174" fmla="*/ 160734 w 1033458"/>
              <a:gd name="connsiteY174" fmla="*/ 44054 h 2072879"/>
              <a:gd name="connsiteX175" fmla="*/ 146446 w 1033458"/>
              <a:gd name="connsiteY175" fmla="*/ 22623 h 2072879"/>
              <a:gd name="connsiteX176" fmla="*/ 17859 w 1033458"/>
              <a:gd name="connsiteY176" fmla="*/ 1191 h 20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33458" h="2072879">
                <a:moveTo>
                  <a:pt x="17859" y="1191"/>
                </a:moveTo>
                <a:cubicBezTo>
                  <a:pt x="0" y="0"/>
                  <a:pt x="31399" y="12097"/>
                  <a:pt x="39290" y="15479"/>
                </a:cubicBezTo>
                <a:cubicBezTo>
                  <a:pt x="48314" y="19347"/>
                  <a:pt x="59696" y="17177"/>
                  <a:pt x="67865" y="22623"/>
                </a:cubicBezTo>
                <a:cubicBezTo>
                  <a:pt x="75009" y="27385"/>
                  <a:pt x="77390" y="36910"/>
                  <a:pt x="82153" y="44054"/>
                </a:cubicBezTo>
                <a:cubicBezTo>
                  <a:pt x="84534" y="51198"/>
                  <a:pt x="83972" y="60160"/>
                  <a:pt x="89296" y="65485"/>
                </a:cubicBezTo>
                <a:cubicBezTo>
                  <a:pt x="98126" y="74315"/>
                  <a:pt x="126493" y="82646"/>
                  <a:pt x="139303" y="86916"/>
                </a:cubicBezTo>
                <a:cubicBezTo>
                  <a:pt x="172055" y="136044"/>
                  <a:pt x="173308" y="146069"/>
                  <a:pt x="160734" y="108348"/>
                </a:cubicBezTo>
                <a:cubicBezTo>
                  <a:pt x="174880" y="263949"/>
                  <a:pt x="156332" y="126464"/>
                  <a:pt x="182165" y="229791"/>
                </a:cubicBezTo>
                <a:cubicBezTo>
                  <a:pt x="189002" y="257136"/>
                  <a:pt x="185204" y="262774"/>
                  <a:pt x="210740" y="279798"/>
                </a:cubicBezTo>
                <a:cubicBezTo>
                  <a:pt x="217005" y="283975"/>
                  <a:pt x="224717" y="285876"/>
                  <a:pt x="232171" y="286941"/>
                </a:cubicBezTo>
                <a:cubicBezTo>
                  <a:pt x="258209" y="290661"/>
                  <a:pt x="284559" y="291704"/>
                  <a:pt x="310753" y="294085"/>
                </a:cubicBezTo>
                <a:cubicBezTo>
                  <a:pt x="311001" y="294147"/>
                  <a:pt x="357343" y="304957"/>
                  <a:pt x="360759" y="308373"/>
                </a:cubicBezTo>
                <a:cubicBezTo>
                  <a:pt x="366084" y="313698"/>
                  <a:pt x="365522" y="322660"/>
                  <a:pt x="367903" y="329804"/>
                </a:cubicBezTo>
                <a:cubicBezTo>
                  <a:pt x="365522" y="339329"/>
                  <a:pt x="357113" y="349263"/>
                  <a:pt x="360759" y="358379"/>
                </a:cubicBezTo>
                <a:cubicBezTo>
                  <a:pt x="363556" y="365371"/>
                  <a:pt x="374950" y="363454"/>
                  <a:pt x="382190" y="365523"/>
                </a:cubicBezTo>
                <a:cubicBezTo>
                  <a:pt x="391630" y="368220"/>
                  <a:pt x="401240" y="370285"/>
                  <a:pt x="410765" y="372666"/>
                </a:cubicBezTo>
                <a:cubicBezTo>
                  <a:pt x="420290" y="377429"/>
                  <a:pt x="431810" y="379424"/>
                  <a:pt x="439340" y="386954"/>
                </a:cubicBezTo>
                <a:cubicBezTo>
                  <a:pt x="444665" y="392279"/>
                  <a:pt x="445137" y="400976"/>
                  <a:pt x="446484" y="408385"/>
                </a:cubicBezTo>
                <a:cubicBezTo>
                  <a:pt x="449918" y="427274"/>
                  <a:pt x="445831" y="447991"/>
                  <a:pt x="453628" y="465535"/>
                </a:cubicBezTo>
                <a:cubicBezTo>
                  <a:pt x="456686" y="472416"/>
                  <a:pt x="467915" y="470298"/>
                  <a:pt x="475059" y="472679"/>
                </a:cubicBezTo>
                <a:lnTo>
                  <a:pt x="489346" y="515541"/>
                </a:lnTo>
                <a:cubicBezTo>
                  <a:pt x="493638" y="528418"/>
                  <a:pt x="498660" y="549748"/>
                  <a:pt x="510778" y="558404"/>
                </a:cubicBezTo>
                <a:cubicBezTo>
                  <a:pt x="521213" y="565857"/>
                  <a:pt x="534590" y="567929"/>
                  <a:pt x="546496" y="572691"/>
                </a:cubicBezTo>
                <a:cubicBezTo>
                  <a:pt x="567311" y="603913"/>
                  <a:pt x="577096" y="607416"/>
                  <a:pt x="546496" y="658416"/>
                </a:cubicBezTo>
                <a:cubicBezTo>
                  <a:pt x="541445" y="666835"/>
                  <a:pt x="539353" y="639659"/>
                  <a:pt x="539353" y="629841"/>
                </a:cubicBezTo>
                <a:cubicBezTo>
                  <a:pt x="539353" y="622311"/>
                  <a:pt x="541675" y="645488"/>
                  <a:pt x="546496" y="651273"/>
                </a:cubicBezTo>
                <a:cubicBezTo>
                  <a:pt x="554118" y="660420"/>
                  <a:pt x="565546" y="665560"/>
                  <a:pt x="575071" y="672704"/>
                </a:cubicBezTo>
                <a:cubicBezTo>
                  <a:pt x="575071" y="672704"/>
                  <a:pt x="594122" y="715566"/>
                  <a:pt x="575071" y="715566"/>
                </a:cubicBezTo>
                <a:cubicBezTo>
                  <a:pt x="566485" y="715566"/>
                  <a:pt x="552198" y="694135"/>
                  <a:pt x="560784" y="694135"/>
                </a:cubicBezTo>
                <a:cubicBezTo>
                  <a:pt x="572690" y="694135"/>
                  <a:pt x="579452" y="708962"/>
                  <a:pt x="589359" y="715566"/>
                </a:cubicBezTo>
                <a:cubicBezTo>
                  <a:pt x="600912" y="723268"/>
                  <a:pt x="613303" y="729639"/>
                  <a:pt x="625078" y="736998"/>
                </a:cubicBezTo>
                <a:cubicBezTo>
                  <a:pt x="632359" y="741548"/>
                  <a:pt x="639365" y="746523"/>
                  <a:pt x="646509" y="751285"/>
                </a:cubicBezTo>
                <a:cubicBezTo>
                  <a:pt x="648890" y="758429"/>
                  <a:pt x="652415" y="765288"/>
                  <a:pt x="653653" y="772716"/>
                </a:cubicBezTo>
                <a:cubicBezTo>
                  <a:pt x="657198" y="793986"/>
                  <a:pt x="653977" y="816553"/>
                  <a:pt x="660796" y="837010"/>
                </a:cubicBezTo>
                <a:cubicBezTo>
                  <a:pt x="664724" y="848794"/>
                  <a:pt x="693857" y="866194"/>
                  <a:pt x="703659" y="872729"/>
                </a:cubicBezTo>
                <a:cubicBezTo>
                  <a:pt x="706040" y="879873"/>
                  <a:pt x="710803" y="886630"/>
                  <a:pt x="710803" y="894160"/>
                </a:cubicBezTo>
                <a:cubicBezTo>
                  <a:pt x="710803" y="921582"/>
                  <a:pt x="699878" y="963355"/>
                  <a:pt x="675084" y="979885"/>
                </a:cubicBezTo>
                <a:lnTo>
                  <a:pt x="653653" y="994173"/>
                </a:lnTo>
                <a:cubicBezTo>
                  <a:pt x="656034" y="1006079"/>
                  <a:pt x="654772" y="1019349"/>
                  <a:pt x="660796" y="1029891"/>
                </a:cubicBezTo>
                <a:cubicBezTo>
                  <a:pt x="679846" y="1063229"/>
                  <a:pt x="696516" y="1022748"/>
                  <a:pt x="667940" y="1065610"/>
                </a:cubicBezTo>
                <a:cubicBezTo>
                  <a:pt x="663525" y="1100930"/>
                  <a:pt x="653856" y="1137555"/>
                  <a:pt x="667940" y="1172766"/>
                </a:cubicBezTo>
                <a:cubicBezTo>
                  <a:pt x="671692" y="1182146"/>
                  <a:pt x="682227" y="1187054"/>
                  <a:pt x="689371" y="1194198"/>
                </a:cubicBezTo>
                <a:cubicBezTo>
                  <a:pt x="671687" y="1205987"/>
                  <a:pt x="639186" y="1225630"/>
                  <a:pt x="632221" y="1244204"/>
                </a:cubicBezTo>
                <a:cubicBezTo>
                  <a:pt x="629206" y="1252243"/>
                  <a:pt x="641746" y="1258491"/>
                  <a:pt x="646509" y="1265635"/>
                </a:cubicBezTo>
                <a:cubicBezTo>
                  <a:pt x="644128" y="1256110"/>
                  <a:pt x="645755" y="1244514"/>
                  <a:pt x="639365" y="1237060"/>
                </a:cubicBezTo>
                <a:cubicBezTo>
                  <a:pt x="630329" y="1226518"/>
                  <a:pt x="614754" y="1223960"/>
                  <a:pt x="603646" y="1215629"/>
                </a:cubicBezTo>
                <a:cubicBezTo>
                  <a:pt x="595564" y="1209567"/>
                  <a:pt x="589359" y="1201342"/>
                  <a:pt x="582215" y="1194198"/>
                </a:cubicBezTo>
                <a:cubicBezTo>
                  <a:pt x="584596" y="1203723"/>
                  <a:pt x="583226" y="1215106"/>
                  <a:pt x="589359" y="1222773"/>
                </a:cubicBezTo>
                <a:cubicBezTo>
                  <a:pt x="594063" y="1228653"/>
                  <a:pt x="603869" y="1226950"/>
                  <a:pt x="610790" y="1229916"/>
                </a:cubicBezTo>
                <a:cubicBezTo>
                  <a:pt x="620578" y="1234111"/>
                  <a:pt x="629577" y="1240009"/>
                  <a:pt x="639365" y="1244204"/>
                </a:cubicBezTo>
                <a:cubicBezTo>
                  <a:pt x="712965" y="1275748"/>
                  <a:pt x="594571" y="1218236"/>
                  <a:pt x="689371" y="1265635"/>
                </a:cubicBezTo>
                <a:cubicBezTo>
                  <a:pt x="666730" y="1299597"/>
                  <a:pt x="672369" y="1278922"/>
                  <a:pt x="689371" y="1329929"/>
                </a:cubicBezTo>
                <a:lnTo>
                  <a:pt x="696515" y="1351360"/>
                </a:lnTo>
                <a:cubicBezTo>
                  <a:pt x="705151" y="1377266"/>
                  <a:pt x="711477" y="1406893"/>
                  <a:pt x="746521" y="1415654"/>
                </a:cubicBezTo>
                <a:lnTo>
                  <a:pt x="775096" y="1422798"/>
                </a:lnTo>
                <a:cubicBezTo>
                  <a:pt x="789447" y="1444324"/>
                  <a:pt x="792793" y="1447422"/>
                  <a:pt x="803671" y="1472804"/>
                </a:cubicBezTo>
                <a:cubicBezTo>
                  <a:pt x="806637" y="1479725"/>
                  <a:pt x="808434" y="1487091"/>
                  <a:pt x="810815" y="1494235"/>
                </a:cubicBezTo>
                <a:cubicBezTo>
                  <a:pt x="808434" y="1503760"/>
                  <a:pt x="811125" y="1516420"/>
                  <a:pt x="803671" y="1522810"/>
                </a:cubicBezTo>
                <a:cubicBezTo>
                  <a:pt x="792236" y="1532611"/>
                  <a:pt x="760809" y="1537098"/>
                  <a:pt x="760809" y="1537098"/>
                </a:cubicBezTo>
                <a:cubicBezTo>
                  <a:pt x="744140" y="1587104"/>
                  <a:pt x="760808" y="1575197"/>
                  <a:pt x="725090" y="1587104"/>
                </a:cubicBezTo>
                <a:cubicBezTo>
                  <a:pt x="720328" y="1594248"/>
                  <a:pt x="710803" y="1599949"/>
                  <a:pt x="710803" y="1608535"/>
                </a:cubicBezTo>
                <a:cubicBezTo>
                  <a:pt x="710803" y="1623595"/>
                  <a:pt x="725090" y="1651398"/>
                  <a:pt x="725090" y="1651398"/>
                </a:cubicBezTo>
                <a:cubicBezTo>
                  <a:pt x="722709" y="1670448"/>
                  <a:pt x="725076" y="1690723"/>
                  <a:pt x="717946" y="1708548"/>
                </a:cubicBezTo>
                <a:cubicBezTo>
                  <a:pt x="710771" y="1726484"/>
                  <a:pt x="660600" y="1728821"/>
                  <a:pt x="653653" y="1729979"/>
                </a:cubicBezTo>
                <a:cubicBezTo>
                  <a:pt x="637571" y="1778223"/>
                  <a:pt x="653653" y="1718838"/>
                  <a:pt x="653653" y="1794273"/>
                </a:cubicBezTo>
                <a:cubicBezTo>
                  <a:pt x="653653" y="1806415"/>
                  <a:pt x="649704" y="1818277"/>
                  <a:pt x="646509" y="1829991"/>
                </a:cubicBezTo>
                <a:cubicBezTo>
                  <a:pt x="642546" y="1844521"/>
                  <a:pt x="632221" y="1872854"/>
                  <a:pt x="632221" y="1872854"/>
                </a:cubicBezTo>
                <a:cubicBezTo>
                  <a:pt x="629840" y="1899048"/>
                  <a:pt x="629649" y="1925534"/>
                  <a:pt x="625078" y="1951435"/>
                </a:cubicBezTo>
                <a:cubicBezTo>
                  <a:pt x="622461" y="1966266"/>
                  <a:pt x="625078" y="1989536"/>
                  <a:pt x="610790" y="1994298"/>
                </a:cubicBezTo>
                <a:lnTo>
                  <a:pt x="589359" y="2001441"/>
                </a:lnTo>
                <a:cubicBezTo>
                  <a:pt x="571966" y="2053618"/>
                  <a:pt x="571418" y="2029693"/>
                  <a:pt x="582215" y="2072879"/>
                </a:cubicBezTo>
                <a:cubicBezTo>
                  <a:pt x="584596" y="2065735"/>
                  <a:pt x="582624" y="2054816"/>
                  <a:pt x="589359" y="2051448"/>
                </a:cubicBezTo>
                <a:cubicBezTo>
                  <a:pt x="596094" y="2048080"/>
                  <a:pt x="603260" y="2058591"/>
                  <a:pt x="610790" y="2058591"/>
                </a:cubicBezTo>
                <a:cubicBezTo>
                  <a:pt x="618320" y="2058591"/>
                  <a:pt x="624767" y="2052513"/>
                  <a:pt x="632221" y="2051448"/>
                </a:cubicBezTo>
                <a:cubicBezTo>
                  <a:pt x="658259" y="2047728"/>
                  <a:pt x="684609" y="2046685"/>
                  <a:pt x="710803" y="2044304"/>
                </a:cubicBezTo>
                <a:cubicBezTo>
                  <a:pt x="713184" y="1977629"/>
                  <a:pt x="713784" y="1910867"/>
                  <a:pt x="717946" y="1844279"/>
                </a:cubicBezTo>
                <a:cubicBezTo>
                  <a:pt x="718687" y="1832423"/>
                  <a:pt x="727064" y="1801969"/>
                  <a:pt x="739378" y="1794273"/>
                </a:cubicBezTo>
                <a:cubicBezTo>
                  <a:pt x="752149" y="1786291"/>
                  <a:pt x="782240" y="1779985"/>
                  <a:pt x="782240" y="1779985"/>
                </a:cubicBezTo>
                <a:cubicBezTo>
                  <a:pt x="784621" y="1772841"/>
                  <a:pt x="787315" y="1765794"/>
                  <a:pt x="789384" y="1758554"/>
                </a:cubicBezTo>
                <a:cubicBezTo>
                  <a:pt x="792081" y="1749114"/>
                  <a:pt x="790395" y="1737646"/>
                  <a:pt x="796528" y="1729979"/>
                </a:cubicBezTo>
                <a:cubicBezTo>
                  <a:pt x="801232" y="1724099"/>
                  <a:pt x="810815" y="1725216"/>
                  <a:pt x="817959" y="1722835"/>
                </a:cubicBezTo>
                <a:cubicBezTo>
                  <a:pt x="815578" y="1715691"/>
                  <a:pt x="807448" y="1708139"/>
                  <a:pt x="810815" y="1701404"/>
                </a:cubicBezTo>
                <a:cubicBezTo>
                  <a:pt x="814182" y="1694669"/>
                  <a:pt x="825006" y="1696329"/>
                  <a:pt x="832246" y="1694260"/>
                </a:cubicBezTo>
                <a:cubicBezTo>
                  <a:pt x="895072" y="1676309"/>
                  <a:pt x="830840" y="1697108"/>
                  <a:pt x="882253" y="1679973"/>
                </a:cubicBezTo>
                <a:cubicBezTo>
                  <a:pt x="887015" y="1665685"/>
                  <a:pt x="882252" y="1641872"/>
                  <a:pt x="896540" y="1637110"/>
                </a:cubicBezTo>
                <a:lnTo>
                  <a:pt x="939403" y="1622823"/>
                </a:lnTo>
                <a:cubicBezTo>
                  <a:pt x="955166" y="1575532"/>
                  <a:pt x="961415" y="1577331"/>
                  <a:pt x="946546" y="1522810"/>
                </a:cubicBezTo>
                <a:cubicBezTo>
                  <a:pt x="944287" y="1514527"/>
                  <a:pt x="938330" y="1507450"/>
                  <a:pt x="932259" y="1501379"/>
                </a:cubicBezTo>
                <a:cubicBezTo>
                  <a:pt x="926188" y="1495308"/>
                  <a:pt x="917972" y="1491854"/>
                  <a:pt x="910828" y="1487091"/>
                </a:cubicBezTo>
                <a:cubicBezTo>
                  <a:pt x="906065" y="1479947"/>
                  <a:pt x="896540" y="1474246"/>
                  <a:pt x="896540" y="1465660"/>
                </a:cubicBezTo>
                <a:cubicBezTo>
                  <a:pt x="896540" y="1457074"/>
                  <a:pt x="904124" y="1449592"/>
                  <a:pt x="910828" y="1444229"/>
                </a:cubicBezTo>
                <a:cubicBezTo>
                  <a:pt x="915630" y="1440387"/>
                  <a:pt x="958780" y="1430557"/>
                  <a:pt x="960834" y="1429941"/>
                </a:cubicBezTo>
                <a:cubicBezTo>
                  <a:pt x="975259" y="1425614"/>
                  <a:pt x="991165" y="1424008"/>
                  <a:pt x="1003696" y="1415654"/>
                </a:cubicBezTo>
                <a:cubicBezTo>
                  <a:pt x="1010840" y="1410891"/>
                  <a:pt x="1033458" y="1403448"/>
                  <a:pt x="1025128" y="1401366"/>
                </a:cubicBezTo>
                <a:cubicBezTo>
                  <a:pt x="1008793" y="1397282"/>
                  <a:pt x="991790" y="1406129"/>
                  <a:pt x="975121" y="1408510"/>
                </a:cubicBezTo>
                <a:cubicBezTo>
                  <a:pt x="921253" y="1426467"/>
                  <a:pt x="987652" y="1402245"/>
                  <a:pt x="932259" y="1429941"/>
                </a:cubicBezTo>
                <a:cubicBezTo>
                  <a:pt x="925524" y="1433309"/>
                  <a:pt x="917972" y="1434704"/>
                  <a:pt x="910828" y="1437085"/>
                </a:cubicBezTo>
                <a:cubicBezTo>
                  <a:pt x="913209" y="1420416"/>
                  <a:pt x="914669" y="1403590"/>
                  <a:pt x="917971" y="1387079"/>
                </a:cubicBezTo>
                <a:cubicBezTo>
                  <a:pt x="919448" y="1379695"/>
                  <a:pt x="920411" y="1371528"/>
                  <a:pt x="925115" y="1365648"/>
                </a:cubicBezTo>
                <a:cubicBezTo>
                  <a:pt x="937466" y="1350209"/>
                  <a:pt x="976309" y="1341440"/>
                  <a:pt x="989409" y="1337073"/>
                </a:cubicBezTo>
                <a:cubicBezTo>
                  <a:pt x="1018983" y="1327215"/>
                  <a:pt x="1004577" y="1334105"/>
                  <a:pt x="1032271" y="1315641"/>
                </a:cubicBezTo>
                <a:cubicBezTo>
                  <a:pt x="1025127" y="1313260"/>
                  <a:pt x="1017984" y="1306117"/>
                  <a:pt x="1010840" y="1308498"/>
                </a:cubicBezTo>
                <a:cubicBezTo>
                  <a:pt x="994550" y="1313928"/>
                  <a:pt x="982265" y="1327548"/>
                  <a:pt x="967978" y="1337073"/>
                </a:cubicBezTo>
                <a:cubicBezTo>
                  <a:pt x="960834" y="1341836"/>
                  <a:pt x="955102" y="1350647"/>
                  <a:pt x="946546" y="1351360"/>
                </a:cubicBezTo>
                <a:cubicBezTo>
                  <a:pt x="917971" y="1353741"/>
                  <a:pt x="889495" y="1358504"/>
                  <a:pt x="860821" y="1358504"/>
                </a:cubicBezTo>
                <a:cubicBezTo>
                  <a:pt x="841623" y="1358504"/>
                  <a:pt x="898921" y="1353741"/>
                  <a:pt x="917971" y="1351360"/>
                </a:cubicBezTo>
                <a:cubicBezTo>
                  <a:pt x="925115" y="1346598"/>
                  <a:pt x="934039" y="1343777"/>
                  <a:pt x="939403" y="1337073"/>
                </a:cubicBezTo>
                <a:cubicBezTo>
                  <a:pt x="944107" y="1331193"/>
                  <a:pt x="941221" y="1320966"/>
                  <a:pt x="946546" y="1315641"/>
                </a:cubicBezTo>
                <a:cubicBezTo>
                  <a:pt x="958688" y="1303499"/>
                  <a:pt x="989409" y="1287066"/>
                  <a:pt x="989409" y="1287066"/>
                </a:cubicBezTo>
                <a:cubicBezTo>
                  <a:pt x="982265" y="1282304"/>
                  <a:pt x="976447" y="1274190"/>
                  <a:pt x="967978" y="1272779"/>
                </a:cubicBezTo>
                <a:cubicBezTo>
                  <a:pt x="954511" y="1270535"/>
                  <a:pt x="934445" y="1289545"/>
                  <a:pt x="925115" y="1294210"/>
                </a:cubicBezTo>
                <a:cubicBezTo>
                  <a:pt x="918380" y="1297578"/>
                  <a:pt x="910828" y="1298973"/>
                  <a:pt x="903684" y="1301354"/>
                </a:cubicBezTo>
                <a:cubicBezTo>
                  <a:pt x="882161" y="1299202"/>
                  <a:pt x="831186" y="1305387"/>
                  <a:pt x="810815" y="1279923"/>
                </a:cubicBezTo>
                <a:cubicBezTo>
                  <a:pt x="806111" y="1274043"/>
                  <a:pt x="806052" y="1265635"/>
                  <a:pt x="803671" y="1258491"/>
                </a:cubicBezTo>
                <a:cubicBezTo>
                  <a:pt x="801290" y="1222772"/>
                  <a:pt x="802413" y="1186646"/>
                  <a:pt x="796528" y="1151335"/>
                </a:cubicBezTo>
                <a:cubicBezTo>
                  <a:pt x="795117" y="1142866"/>
                  <a:pt x="782811" y="1138471"/>
                  <a:pt x="782240" y="1129904"/>
                </a:cubicBezTo>
                <a:cubicBezTo>
                  <a:pt x="781301" y="1115815"/>
                  <a:pt x="782603" y="1050598"/>
                  <a:pt x="796528" y="1022748"/>
                </a:cubicBezTo>
                <a:cubicBezTo>
                  <a:pt x="811939" y="991925"/>
                  <a:pt x="810777" y="1012202"/>
                  <a:pt x="817959" y="979885"/>
                </a:cubicBezTo>
                <a:cubicBezTo>
                  <a:pt x="829770" y="926740"/>
                  <a:pt x="820848" y="944008"/>
                  <a:pt x="832246" y="887016"/>
                </a:cubicBezTo>
                <a:cubicBezTo>
                  <a:pt x="833723" y="879632"/>
                  <a:pt x="832807" y="869242"/>
                  <a:pt x="839390" y="865585"/>
                </a:cubicBezTo>
                <a:cubicBezTo>
                  <a:pt x="856555" y="856049"/>
                  <a:pt x="877912" y="857508"/>
                  <a:pt x="896540" y="851298"/>
                </a:cubicBezTo>
                <a:cubicBezTo>
                  <a:pt x="950413" y="833339"/>
                  <a:pt x="884002" y="857566"/>
                  <a:pt x="939403" y="829866"/>
                </a:cubicBezTo>
                <a:cubicBezTo>
                  <a:pt x="946138" y="826499"/>
                  <a:pt x="953690" y="825104"/>
                  <a:pt x="960834" y="822723"/>
                </a:cubicBezTo>
                <a:cubicBezTo>
                  <a:pt x="953690" y="820342"/>
                  <a:pt x="946831" y="814341"/>
                  <a:pt x="939403" y="815579"/>
                </a:cubicBezTo>
                <a:cubicBezTo>
                  <a:pt x="930934" y="816990"/>
                  <a:pt x="925650" y="826026"/>
                  <a:pt x="917971" y="829866"/>
                </a:cubicBezTo>
                <a:cubicBezTo>
                  <a:pt x="907721" y="834991"/>
                  <a:pt x="877123" y="841865"/>
                  <a:pt x="867965" y="844154"/>
                </a:cubicBezTo>
                <a:cubicBezTo>
                  <a:pt x="860821" y="841773"/>
                  <a:pt x="846534" y="844540"/>
                  <a:pt x="846534" y="837010"/>
                </a:cubicBezTo>
                <a:cubicBezTo>
                  <a:pt x="846534" y="828424"/>
                  <a:pt x="861894" y="828794"/>
                  <a:pt x="867965" y="822723"/>
                </a:cubicBezTo>
                <a:cubicBezTo>
                  <a:pt x="892731" y="797957"/>
                  <a:pt x="869393" y="802244"/>
                  <a:pt x="903684" y="787004"/>
                </a:cubicBezTo>
                <a:cubicBezTo>
                  <a:pt x="917446" y="780887"/>
                  <a:pt x="946546" y="772716"/>
                  <a:pt x="946546" y="772716"/>
                </a:cubicBezTo>
                <a:cubicBezTo>
                  <a:pt x="951309" y="765572"/>
                  <a:pt x="966905" y="757356"/>
                  <a:pt x="960834" y="751285"/>
                </a:cubicBezTo>
                <a:cubicBezTo>
                  <a:pt x="958591" y="749042"/>
                  <a:pt x="915775" y="763924"/>
                  <a:pt x="910828" y="765573"/>
                </a:cubicBezTo>
                <a:cubicBezTo>
                  <a:pt x="906065" y="772717"/>
                  <a:pt x="902611" y="780933"/>
                  <a:pt x="896540" y="787004"/>
                </a:cubicBezTo>
                <a:cubicBezTo>
                  <a:pt x="867725" y="815818"/>
                  <a:pt x="848731" y="798653"/>
                  <a:pt x="803671" y="794148"/>
                </a:cubicBezTo>
                <a:cubicBezTo>
                  <a:pt x="810815" y="791767"/>
                  <a:pt x="819223" y="791708"/>
                  <a:pt x="825103" y="787004"/>
                </a:cubicBezTo>
                <a:cubicBezTo>
                  <a:pt x="831807" y="781641"/>
                  <a:pt x="833894" y="772169"/>
                  <a:pt x="839390" y="765573"/>
                </a:cubicBezTo>
                <a:cubicBezTo>
                  <a:pt x="845858" y="757812"/>
                  <a:pt x="853060" y="750609"/>
                  <a:pt x="860821" y="744141"/>
                </a:cubicBezTo>
                <a:cubicBezTo>
                  <a:pt x="867417" y="738644"/>
                  <a:pt x="882253" y="738440"/>
                  <a:pt x="882253" y="729854"/>
                </a:cubicBezTo>
                <a:cubicBezTo>
                  <a:pt x="882253" y="722324"/>
                  <a:pt x="867556" y="733630"/>
                  <a:pt x="860821" y="736998"/>
                </a:cubicBezTo>
                <a:cubicBezTo>
                  <a:pt x="853142" y="740838"/>
                  <a:pt x="846534" y="746523"/>
                  <a:pt x="839390" y="751285"/>
                </a:cubicBezTo>
                <a:cubicBezTo>
                  <a:pt x="834628" y="758429"/>
                  <a:pt x="831807" y="767353"/>
                  <a:pt x="825103" y="772716"/>
                </a:cubicBezTo>
                <a:cubicBezTo>
                  <a:pt x="820445" y="776443"/>
                  <a:pt x="776963" y="786537"/>
                  <a:pt x="775096" y="787004"/>
                </a:cubicBezTo>
                <a:cubicBezTo>
                  <a:pt x="758427" y="784623"/>
                  <a:pt x="739100" y="789200"/>
                  <a:pt x="725090" y="779860"/>
                </a:cubicBezTo>
                <a:cubicBezTo>
                  <a:pt x="718825" y="775683"/>
                  <a:pt x="726909" y="763754"/>
                  <a:pt x="732234" y="758429"/>
                </a:cubicBezTo>
                <a:cubicBezTo>
                  <a:pt x="744376" y="746287"/>
                  <a:pt x="775096" y="729854"/>
                  <a:pt x="775096" y="729854"/>
                </a:cubicBezTo>
                <a:cubicBezTo>
                  <a:pt x="777477" y="722710"/>
                  <a:pt x="776915" y="713748"/>
                  <a:pt x="782240" y="708423"/>
                </a:cubicBezTo>
                <a:cubicBezTo>
                  <a:pt x="787565" y="703098"/>
                  <a:pt x="797791" y="705983"/>
                  <a:pt x="803671" y="701279"/>
                </a:cubicBezTo>
                <a:cubicBezTo>
                  <a:pt x="849219" y="664841"/>
                  <a:pt x="791695" y="685100"/>
                  <a:pt x="782240" y="686991"/>
                </a:cubicBezTo>
                <a:cubicBezTo>
                  <a:pt x="775096" y="691754"/>
                  <a:pt x="766880" y="695208"/>
                  <a:pt x="760809" y="701279"/>
                </a:cubicBezTo>
                <a:cubicBezTo>
                  <a:pt x="754738" y="707350"/>
                  <a:pt x="752018" y="716114"/>
                  <a:pt x="746521" y="722710"/>
                </a:cubicBezTo>
                <a:cubicBezTo>
                  <a:pt x="740053" y="730471"/>
                  <a:pt x="732234" y="736997"/>
                  <a:pt x="725090" y="744141"/>
                </a:cubicBezTo>
                <a:cubicBezTo>
                  <a:pt x="690911" y="692873"/>
                  <a:pt x="708657" y="713421"/>
                  <a:pt x="675084" y="679848"/>
                </a:cubicBezTo>
                <a:cubicBezTo>
                  <a:pt x="677465" y="672704"/>
                  <a:pt x="683162" y="665888"/>
                  <a:pt x="682228" y="658416"/>
                </a:cubicBezTo>
                <a:cubicBezTo>
                  <a:pt x="680637" y="645692"/>
                  <a:pt x="672443" y="634705"/>
                  <a:pt x="667940" y="622698"/>
                </a:cubicBezTo>
                <a:cubicBezTo>
                  <a:pt x="655693" y="590040"/>
                  <a:pt x="664310" y="608179"/>
                  <a:pt x="653653" y="565548"/>
                </a:cubicBezTo>
                <a:cubicBezTo>
                  <a:pt x="651827" y="558242"/>
                  <a:pt x="651330" y="549901"/>
                  <a:pt x="646509" y="544116"/>
                </a:cubicBezTo>
                <a:cubicBezTo>
                  <a:pt x="638887" y="534969"/>
                  <a:pt x="627459" y="529829"/>
                  <a:pt x="617934" y="522685"/>
                </a:cubicBezTo>
                <a:cubicBezTo>
                  <a:pt x="611115" y="502228"/>
                  <a:pt x="611393" y="492414"/>
                  <a:pt x="589359" y="479823"/>
                </a:cubicBezTo>
                <a:cubicBezTo>
                  <a:pt x="580834" y="474952"/>
                  <a:pt x="570309" y="475060"/>
                  <a:pt x="560784" y="472679"/>
                </a:cubicBezTo>
                <a:cubicBezTo>
                  <a:pt x="544576" y="424056"/>
                  <a:pt x="556929" y="466569"/>
                  <a:pt x="546496" y="372666"/>
                </a:cubicBezTo>
                <a:cubicBezTo>
                  <a:pt x="544637" y="355931"/>
                  <a:pt x="545107" y="338484"/>
                  <a:pt x="539353" y="322660"/>
                </a:cubicBezTo>
                <a:cubicBezTo>
                  <a:pt x="535284" y="311470"/>
                  <a:pt x="525065" y="303610"/>
                  <a:pt x="517921" y="294085"/>
                </a:cubicBezTo>
                <a:cubicBezTo>
                  <a:pt x="525065" y="289323"/>
                  <a:pt x="533699" y="286259"/>
                  <a:pt x="539353" y="279798"/>
                </a:cubicBezTo>
                <a:cubicBezTo>
                  <a:pt x="550661" y="266875"/>
                  <a:pt x="567928" y="236935"/>
                  <a:pt x="567928" y="236935"/>
                </a:cubicBezTo>
                <a:cubicBezTo>
                  <a:pt x="565547" y="229791"/>
                  <a:pt x="566109" y="210180"/>
                  <a:pt x="560784" y="215504"/>
                </a:cubicBezTo>
                <a:cubicBezTo>
                  <a:pt x="550135" y="226153"/>
                  <a:pt x="546496" y="258366"/>
                  <a:pt x="546496" y="258366"/>
                </a:cubicBezTo>
                <a:cubicBezTo>
                  <a:pt x="525065" y="255985"/>
                  <a:pt x="493297" y="269713"/>
                  <a:pt x="482203" y="251223"/>
                </a:cubicBezTo>
                <a:cubicBezTo>
                  <a:pt x="473693" y="237040"/>
                  <a:pt x="575768" y="207141"/>
                  <a:pt x="496490" y="229791"/>
                </a:cubicBezTo>
                <a:cubicBezTo>
                  <a:pt x="489250" y="231860"/>
                  <a:pt x="482203" y="234554"/>
                  <a:pt x="475059" y="236935"/>
                </a:cubicBezTo>
                <a:cubicBezTo>
                  <a:pt x="465534" y="234554"/>
                  <a:pt x="455677" y="233238"/>
                  <a:pt x="446484" y="229791"/>
                </a:cubicBezTo>
                <a:cubicBezTo>
                  <a:pt x="429821" y="223542"/>
                  <a:pt x="414826" y="210807"/>
                  <a:pt x="396478" y="208360"/>
                </a:cubicBezTo>
                <a:cubicBezTo>
                  <a:pt x="368055" y="204570"/>
                  <a:pt x="339328" y="203597"/>
                  <a:pt x="310753" y="201216"/>
                </a:cubicBezTo>
                <a:lnTo>
                  <a:pt x="239315" y="129779"/>
                </a:lnTo>
                <a:lnTo>
                  <a:pt x="217884" y="108348"/>
                </a:lnTo>
                <a:cubicBezTo>
                  <a:pt x="198545" y="50331"/>
                  <a:pt x="217067" y="72220"/>
                  <a:pt x="160734" y="44054"/>
                </a:cubicBezTo>
                <a:cubicBezTo>
                  <a:pt x="155971" y="36910"/>
                  <a:pt x="153590" y="27385"/>
                  <a:pt x="146446" y="22623"/>
                </a:cubicBezTo>
                <a:cubicBezTo>
                  <a:pt x="128799" y="10859"/>
                  <a:pt x="35718" y="2382"/>
                  <a:pt x="17859" y="1191"/>
                </a:cubicBezTo>
                <a:close/>
              </a:path>
            </a:pathLst>
          </a:custGeom>
          <a:solidFill>
            <a:srgbClr val="FF99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Straight Connector 14"/>
          <p:cNvCxnSpPr/>
          <p:nvPr/>
        </p:nvCxnSpPr>
        <p:spPr>
          <a:xfrm flipV="1">
            <a:off x="2214563" y="5229225"/>
            <a:ext cx="857250" cy="428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0250" y="5729288"/>
            <a:ext cx="928688" cy="3571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28813" y="5657850"/>
            <a:ext cx="1500187" cy="428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57438" y="5729288"/>
            <a:ext cx="7858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86000" y="4943475"/>
            <a:ext cx="1000125" cy="714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286000" y="5443538"/>
            <a:ext cx="714375" cy="214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936750" y="5514975"/>
            <a:ext cx="992188" cy="171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79613" y="5743575"/>
            <a:ext cx="1235075" cy="2714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1952625" y="5699125"/>
            <a:ext cx="125413" cy="74613"/>
          </a:xfrm>
          <a:custGeom>
            <a:avLst/>
            <a:gdLst>
              <a:gd name="connsiteX0" fmla="*/ 55262 w 125821"/>
              <a:gd name="connsiteY0" fmla="*/ 16547 h 75893"/>
              <a:gd name="connsiteX1" fmla="*/ 5256 w 125821"/>
              <a:gd name="connsiteY1" fmla="*/ 45122 h 75893"/>
              <a:gd name="connsiteX2" fmla="*/ 26687 w 125821"/>
              <a:gd name="connsiteY2" fmla="*/ 59409 h 75893"/>
              <a:gd name="connsiteX3" fmla="*/ 69549 w 125821"/>
              <a:gd name="connsiteY3" fmla="*/ 73697 h 75893"/>
              <a:gd name="connsiteX4" fmla="*/ 119556 w 125821"/>
              <a:gd name="connsiteY4" fmla="*/ 66553 h 75893"/>
              <a:gd name="connsiteX5" fmla="*/ 112412 w 125821"/>
              <a:gd name="connsiteY5" fmla="*/ 45122 h 75893"/>
              <a:gd name="connsiteX6" fmla="*/ 90981 w 125821"/>
              <a:gd name="connsiteY6" fmla="*/ 30834 h 75893"/>
              <a:gd name="connsiteX7" fmla="*/ 76693 w 125821"/>
              <a:gd name="connsiteY7" fmla="*/ 9403 h 75893"/>
              <a:gd name="connsiteX8" fmla="*/ 55262 w 125821"/>
              <a:gd name="connsiteY8" fmla="*/ 16547 h 7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21" h="75893">
                <a:moveTo>
                  <a:pt x="55262" y="16547"/>
                </a:moveTo>
                <a:cubicBezTo>
                  <a:pt x="43356" y="22500"/>
                  <a:pt x="0" y="18842"/>
                  <a:pt x="5256" y="45122"/>
                </a:cubicBezTo>
                <a:cubicBezTo>
                  <a:pt x="6940" y="53541"/>
                  <a:pt x="18841" y="55922"/>
                  <a:pt x="26687" y="59409"/>
                </a:cubicBezTo>
                <a:cubicBezTo>
                  <a:pt x="40449" y="65526"/>
                  <a:pt x="69549" y="73697"/>
                  <a:pt x="69549" y="73697"/>
                </a:cubicBezTo>
                <a:cubicBezTo>
                  <a:pt x="86218" y="71316"/>
                  <a:pt x="105546" y="75893"/>
                  <a:pt x="119556" y="66553"/>
                </a:cubicBezTo>
                <a:cubicBezTo>
                  <a:pt x="125821" y="62376"/>
                  <a:pt x="117116" y="51002"/>
                  <a:pt x="112412" y="45122"/>
                </a:cubicBezTo>
                <a:cubicBezTo>
                  <a:pt x="107049" y="38418"/>
                  <a:pt x="98125" y="35597"/>
                  <a:pt x="90981" y="30834"/>
                </a:cubicBezTo>
                <a:cubicBezTo>
                  <a:pt x="86218" y="23690"/>
                  <a:pt x="83397" y="14766"/>
                  <a:pt x="76693" y="9403"/>
                </a:cubicBezTo>
                <a:cubicBezTo>
                  <a:pt x="64939" y="0"/>
                  <a:pt x="67168" y="10594"/>
                  <a:pt x="55262" y="16547"/>
                </a:cubicBez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Freeform 37"/>
          <p:cNvSpPr/>
          <p:nvPr/>
        </p:nvSpPr>
        <p:spPr>
          <a:xfrm>
            <a:off x="2217738" y="5629275"/>
            <a:ext cx="157162" cy="65088"/>
          </a:xfrm>
          <a:custGeom>
            <a:avLst/>
            <a:gdLst>
              <a:gd name="connsiteX0" fmla="*/ 4762 w 157769"/>
              <a:gd name="connsiteY0" fmla="*/ 28575 h 64293"/>
              <a:gd name="connsiteX1" fmla="*/ 11906 w 157769"/>
              <a:gd name="connsiteY1" fmla="*/ 50006 h 64293"/>
              <a:gd name="connsiteX2" fmla="*/ 54769 w 157769"/>
              <a:gd name="connsiteY2" fmla="*/ 64293 h 64293"/>
              <a:gd name="connsiteX3" fmla="*/ 126206 w 157769"/>
              <a:gd name="connsiteY3" fmla="*/ 57150 h 64293"/>
              <a:gd name="connsiteX4" fmla="*/ 140494 w 157769"/>
              <a:gd name="connsiteY4" fmla="*/ 21431 h 64293"/>
              <a:gd name="connsiteX5" fmla="*/ 119062 w 157769"/>
              <a:gd name="connsiteY5" fmla="*/ 14287 h 64293"/>
              <a:gd name="connsiteX6" fmla="*/ 97631 w 157769"/>
              <a:gd name="connsiteY6" fmla="*/ 0 h 64293"/>
              <a:gd name="connsiteX7" fmla="*/ 40481 w 157769"/>
              <a:gd name="connsiteY7" fmla="*/ 7143 h 64293"/>
              <a:gd name="connsiteX8" fmla="*/ 4762 w 157769"/>
              <a:gd name="connsiteY8" fmla="*/ 2857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69" h="64293">
                <a:moveTo>
                  <a:pt x="4762" y="28575"/>
                </a:moveTo>
                <a:cubicBezTo>
                  <a:pt x="0" y="35719"/>
                  <a:pt x="5778" y="45629"/>
                  <a:pt x="11906" y="50006"/>
                </a:cubicBezTo>
                <a:cubicBezTo>
                  <a:pt x="24161" y="58760"/>
                  <a:pt x="54769" y="64293"/>
                  <a:pt x="54769" y="64293"/>
                </a:cubicBezTo>
                <a:cubicBezTo>
                  <a:pt x="78581" y="61912"/>
                  <a:pt x="102888" y="62531"/>
                  <a:pt x="126206" y="57150"/>
                </a:cubicBezTo>
                <a:cubicBezTo>
                  <a:pt x="145445" y="52710"/>
                  <a:pt x="157769" y="38706"/>
                  <a:pt x="140494" y="21431"/>
                </a:cubicBezTo>
                <a:cubicBezTo>
                  <a:pt x="135169" y="16106"/>
                  <a:pt x="125797" y="17655"/>
                  <a:pt x="119062" y="14287"/>
                </a:cubicBezTo>
                <a:cubicBezTo>
                  <a:pt x="111383" y="10447"/>
                  <a:pt x="104775" y="4762"/>
                  <a:pt x="97631" y="0"/>
                </a:cubicBezTo>
                <a:cubicBezTo>
                  <a:pt x="78581" y="2381"/>
                  <a:pt x="59003" y="2092"/>
                  <a:pt x="40481" y="7143"/>
                </a:cubicBezTo>
                <a:cubicBezTo>
                  <a:pt x="32198" y="9402"/>
                  <a:pt x="9524" y="21431"/>
                  <a:pt x="4762" y="28575"/>
                </a:cubicBez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0" name="Straight Connector 39"/>
          <p:cNvCxnSpPr/>
          <p:nvPr/>
        </p:nvCxnSpPr>
        <p:spPr>
          <a:xfrm>
            <a:off x="2357438" y="5729288"/>
            <a:ext cx="785812" cy="14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2316163" y="5708650"/>
            <a:ext cx="104775" cy="52388"/>
          </a:xfrm>
          <a:custGeom>
            <a:avLst/>
            <a:gdLst>
              <a:gd name="connsiteX0" fmla="*/ 62357 w 104614"/>
              <a:gd name="connsiteY0" fmla="*/ 0 h 52387"/>
              <a:gd name="connsiteX1" fmla="*/ 33782 w 104614"/>
              <a:gd name="connsiteY1" fmla="*/ 7144 h 52387"/>
              <a:gd name="connsiteX2" fmla="*/ 19494 w 104614"/>
              <a:gd name="connsiteY2" fmla="*/ 35719 h 52387"/>
              <a:gd name="connsiteX3" fmla="*/ 40926 w 104614"/>
              <a:gd name="connsiteY3" fmla="*/ 50006 h 52387"/>
              <a:gd name="connsiteX4" fmla="*/ 98076 w 104614"/>
              <a:gd name="connsiteY4" fmla="*/ 42862 h 52387"/>
              <a:gd name="connsiteX5" fmla="*/ 90932 w 104614"/>
              <a:gd name="connsiteY5" fmla="*/ 21431 h 52387"/>
              <a:gd name="connsiteX6" fmla="*/ 69501 w 104614"/>
              <a:gd name="connsiteY6" fmla="*/ 7144 h 52387"/>
              <a:gd name="connsiteX7" fmla="*/ 62357 w 104614"/>
              <a:gd name="connsiteY7" fmla="*/ 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14" h="52387">
                <a:moveTo>
                  <a:pt x="62357" y="0"/>
                </a:moveTo>
                <a:cubicBezTo>
                  <a:pt x="56404" y="0"/>
                  <a:pt x="43222" y="4447"/>
                  <a:pt x="33782" y="7144"/>
                </a:cubicBezTo>
                <a:cubicBezTo>
                  <a:pt x="15176" y="12460"/>
                  <a:pt x="0" y="11352"/>
                  <a:pt x="19494" y="35719"/>
                </a:cubicBezTo>
                <a:cubicBezTo>
                  <a:pt x="24858" y="42423"/>
                  <a:pt x="33782" y="45244"/>
                  <a:pt x="40926" y="50006"/>
                </a:cubicBezTo>
                <a:cubicBezTo>
                  <a:pt x="59976" y="47625"/>
                  <a:pt x="81407" y="52387"/>
                  <a:pt x="98076" y="42862"/>
                </a:cubicBezTo>
                <a:cubicBezTo>
                  <a:pt x="104614" y="39126"/>
                  <a:pt x="95636" y="27311"/>
                  <a:pt x="90932" y="21431"/>
                </a:cubicBezTo>
                <a:cubicBezTo>
                  <a:pt x="85569" y="14727"/>
                  <a:pt x="77180" y="10984"/>
                  <a:pt x="69501" y="7144"/>
                </a:cubicBezTo>
                <a:cubicBezTo>
                  <a:pt x="62766" y="3776"/>
                  <a:pt x="68310" y="0"/>
                  <a:pt x="62357" y="0"/>
                </a:cubicBezTo>
                <a:close/>
              </a:path>
            </a:pathLst>
          </a:cu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Freeform 42"/>
          <p:cNvSpPr/>
          <p:nvPr/>
        </p:nvSpPr>
        <p:spPr>
          <a:xfrm>
            <a:off x="1866900" y="5641975"/>
            <a:ext cx="112713" cy="66675"/>
          </a:xfrm>
          <a:custGeom>
            <a:avLst/>
            <a:gdLst>
              <a:gd name="connsiteX0" fmla="*/ 47624 w 111918"/>
              <a:gd name="connsiteY0" fmla="*/ 8650 h 66767"/>
              <a:gd name="connsiteX1" fmla="*/ 19049 w 111918"/>
              <a:gd name="connsiteY1" fmla="*/ 37225 h 66767"/>
              <a:gd name="connsiteX2" fmla="*/ 40480 w 111918"/>
              <a:gd name="connsiteY2" fmla="*/ 30081 h 66767"/>
              <a:gd name="connsiteX3" fmla="*/ 97630 w 111918"/>
              <a:gd name="connsiteY3" fmla="*/ 58656 h 66767"/>
              <a:gd name="connsiteX4" fmla="*/ 111918 w 111918"/>
              <a:gd name="connsiteY4" fmla="*/ 37225 h 66767"/>
              <a:gd name="connsiteX5" fmla="*/ 104774 w 111918"/>
              <a:gd name="connsiteY5" fmla="*/ 15794 h 66767"/>
              <a:gd name="connsiteX6" fmla="*/ 83343 w 111918"/>
              <a:gd name="connsiteY6" fmla="*/ 1506 h 66767"/>
              <a:gd name="connsiteX7" fmla="*/ 47624 w 111918"/>
              <a:gd name="connsiteY7" fmla="*/ 8650 h 66767"/>
              <a:gd name="connsiteX8" fmla="*/ 47624 w 111918"/>
              <a:gd name="connsiteY8" fmla="*/ 8650 h 6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18" h="66767">
                <a:moveTo>
                  <a:pt x="47624" y="8650"/>
                </a:moveTo>
                <a:cubicBezTo>
                  <a:pt x="42862" y="13412"/>
                  <a:pt x="0" y="18176"/>
                  <a:pt x="19049" y="37225"/>
                </a:cubicBezTo>
                <a:cubicBezTo>
                  <a:pt x="24374" y="42550"/>
                  <a:pt x="33336" y="32462"/>
                  <a:pt x="40480" y="30081"/>
                </a:cubicBezTo>
                <a:cubicBezTo>
                  <a:pt x="56155" y="45756"/>
                  <a:pt x="69242" y="66767"/>
                  <a:pt x="97630" y="58656"/>
                </a:cubicBezTo>
                <a:cubicBezTo>
                  <a:pt x="105885" y="56297"/>
                  <a:pt x="107155" y="44369"/>
                  <a:pt x="111918" y="37225"/>
                </a:cubicBezTo>
                <a:cubicBezTo>
                  <a:pt x="109537" y="30081"/>
                  <a:pt x="109478" y="21674"/>
                  <a:pt x="104774" y="15794"/>
                </a:cubicBezTo>
                <a:cubicBezTo>
                  <a:pt x="99411" y="9090"/>
                  <a:pt x="91862" y="2571"/>
                  <a:pt x="83343" y="1506"/>
                </a:cubicBezTo>
                <a:cubicBezTo>
                  <a:pt x="71295" y="0"/>
                  <a:pt x="59601" y="6654"/>
                  <a:pt x="47624" y="8650"/>
                </a:cubicBezTo>
                <a:lnTo>
                  <a:pt x="47624" y="8650"/>
                </a:lnTo>
                <a:close/>
              </a:path>
            </a:pathLst>
          </a:cu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5" name="Straight Connector 44"/>
          <p:cNvCxnSpPr/>
          <p:nvPr/>
        </p:nvCxnSpPr>
        <p:spPr>
          <a:xfrm>
            <a:off x="2714625" y="5943600"/>
            <a:ext cx="928688" cy="357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14625" y="5943600"/>
            <a:ext cx="785813" cy="357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14625" y="5943600"/>
            <a:ext cx="857250"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2687638" y="5918200"/>
            <a:ext cx="120650" cy="76200"/>
          </a:xfrm>
          <a:custGeom>
            <a:avLst/>
            <a:gdLst>
              <a:gd name="connsiteX0" fmla="*/ 33626 w 120670"/>
              <a:gd name="connsiteY0" fmla="*/ 18806 h 75956"/>
              <a:gd name="connsiteX1" fmla="*/ 5051 w 120670"/>
              <a:gd name="connsiteY1" fmla="*/ 25950 h 75956"/>
              <a:gd name="connsiteX2" fmla="*/ 12195 w 120670"/>
              <a:gd name="connsiteY2" fmla="*/ 54525 h 75956"/>
              <a:gd name="connsiteX3" fmla="*/ 40770 w 120670"/>
              <a:gd name="connsiteY3" fmla="*/ 61668 h 75956"/>
              <a:gd name="connsiteX4" fmla="*/ 83632 w 120670"/>
              <a:gd name="connsiteY4" fmla="*/ 75956 h 75956"/>
              <a:gd name="connsiteX5" fmla="*/ 97920 w 120670"/>
              <a:gd name="connsiteY5" fmla="*/ 25950 h 75956"/>
              <a:gd name="connsiteX6" fmla="*/ 76488 w 120670"/>
              <a:gd name="connsiteY6" fmla="*/ 11662 h 75956"/>
              <a:gd name="connsiteX7" fmla="*/ 33626 w 120670"/>
              <a:gd name="connsiteY7" fmla="*/ 18806 h 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70" h="75956">
                <a:moveTo>
                  <a:pt x="33626" y="18806"/>
                </a:moveTo>
                <a:cubicBezTo>
                  <a:pt x="21720" y="21187"/>
                  <a:pt x="10102" y="17531"/>
                  <a:pt x="5051" y="25950"/>
                </a:cubicBezTo>
                <a:cubicBezTo>
                  <a:pt x="0" y="34369"/>
                  <a:pt x="5252" y="47583"/>
                  <a:pt x="12195" y="54525"/>
                </a:cubicBezTo>
                <a:cubicBezTo>
                  <a:pt x="19138" y="61467"/>
                  <a:pt x="31366" y="58847"/>
                  <a:pt x="40770" y="61668"/>
                </a:cubicBezTo>
                <a:cubicBezTo>
                  <a:pt x="55195" y="65996"/>
                  <a:pt x="69345" y="71193"/>
                  <a:pt x="83632" y="75956"/>
                </a:cubicBezTo>
                <a:cubicBezTo>
                  <a:pt x="111334" y="66722"/>
                  <a:pt x="120670" y="71450"/>
                  <a:pt x="97920" y="25950"/>
                </a:cubicBezTo>
                <a:cubicBezTo>
                  <a:pt x="94080" y="18270"/>
                  <a:pt x="84168" y="15502"/>
                  <a:pt x="76488" y="11662"/>
                </a:cubicBezTo>
                <a:cubicBezTo>
                  <a:pt x="53164" y="0"/>
                  <a:pt x="45532" y="16425"/>
                  <a:pt x="33626" y="18806"/>
                </a:cubicBez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Freeform 60"/>
          <p:cNvSpPr/>
          <p:nvPr/>
        </p:nvSpPr>
        <p:spPr>
          <a:xfrm>
            <a:off x="4579938" y="5053013"/>
            <a:ext cx="34925" cy="36512"/>
          </a:xfrm>
          <a:custGeom>
            <a:avLst/>
            <a:gdLst>
              <a:gd name="connsiteX0" fmla="*/ 21431 w 35719"/>
              <a:gd name="connsiteY0" fmla="*/ 11906 h 36527"/>
              <a:gd name="connsiteX1" fmla="*/ 0 w 35719"/>
              <a:gd name="connsiteY1" fmla="*/ 19050 h 36527"/>
              <a:gd name="connsiteX2" fmla="*/ 21431 w 35719"/>
              <a:gd name="connsiteY2" fmla="*/ 33338 h 36527"/>
              <a:gd name="connsiteX3" fmla="*/ 35719 w 35719"/>
              <a:gd name="connsiteY3" fmla="*/ 4763 h 36527"/>
              <a:gd name="connsiteX4" fmla="*/ 21431 w 35719"/>
              <a:gd name="connsiteY4" fmla="*/ 11906 h 3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9" h="36527">
                <a:moveTo>
                  <a:pt x="21431" y="11906"/>
                </a:moveTo>
                <a:cubicBezTo>
                  <a:pt x="15478" y="14287"/>
                  <a:pt x="0" y="11520"/>
                  <a:pt x="0" y="19050"/>
                </a:cubicBezTo>
                <a:cubicBezTo>
                  <a:pt x="0" y="27636"/>
                  <a:pt x="13459" y="36527"/>
                  <a:pt x="21431" y="33338"/>
                </a:cubicBezTo>
                <a:cubicBezTo>
                  <a:pt x="31319" y="29383"/>
                  <a:pt x="35719" y="15412"/>
                  <a:pt x="35719" y="4763"/>
                </a:cubicBezTo>
                <a:cubicBezTo>
                  <a:pt x="35719" y="0"/>
                  <a:pt x="27384" y="9525"/>
                  <a:pt x="21431" y="1190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Freeform 61"/>
          <p:cNvSpPr/>
          <p:nvPr/>
        </p:nvSpPr>
        <p:spPr>
          <a:xfrm>
            <a:off x="4525963" y="5232400"/>
            <a:ext cx="39687" cy="28575"/>
          </a:xfrm>
          <a:custGeom>
            <a:avLst/>
            <a:gdLst>
              <a:gd name="connsiteX0" fmla="*/ 31943 w 39086"/>
              <a:gd name="connsiteY0" fmla="*/ 11906 h 28991"/>
              <a:gd name="connsiteX1" fmla="*/ 3368 w 39086"/>
              <a:gd name="connsiteY1" fmla="*/ 19050 h 28991"/>
              <a:gd name="connsiteX2" fmla="*/ 24799 w 39086"/>
              <a:gd name="connsiteY2" fmla="*/ 26194 h 28991"/>
              <a:gd name="connsiteX3" fmla="*/ 39086 w 39086"/>
              <a:gd name="connsiteY3" fmla="*/ 4762 h 28991"/>
              <a:gd name="connsiteX4" fmla="*/ 31943 w 39086"/>
              <a:gd name="connsiteY4" fmla="*/ 11906 h 2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6" h="28991">
                <a:moveTo>
                  <a:pt x="31943" y="11906"/>
                </a:moveTo>
                <a:cubicBezTo>
                  <a:pt x="25990" y="14287"/>
                  <a:pt x="7759" y="10268"/>
                  <a:pt x="3368" y="19050"/>
                </a:cubicBezTo>
                <a:cubicBezTo>
                  <a:pt x="0" y="25785"/>
                  <a:pt x="17808" y="28991"/>
                  <a:pt x="24799" y="26194"/>
                </a:cubicBezTo>
                <a:cubicBezTo>
                  <a:pt x="32771" y="23005"/>
                  <a:pt x="39086" y="13348"/>
                  <a:pt x="39086" y="4762"/>
                </a:cubicBezTo>
                <a:cubicBezTo>
                  <a:pt x="39086" y="0"/>
                  <a:pt x="37896" y="9525"/>
                  <a:pt x="31943" y="1190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 name="Freeform 62"/>
          <p:cNvSpPr/>
          <p:nvPr/>
        </p:nvSpPr>
        <p:spPr>
          <a:xfrm>
            <a:off x="4679950" y="5124450"/>
            <a:ext cx="65088" cy="33338"/>
          </a:xfrm>
          <a:custGeom>
            <a:avLst/>
            <a:gdLst>
              <a:gd name="connsiteX0" fmla="*/ 56741 w 65075"/>
              <a:gd name="connsiteY0" fmla="*/ 19612 h 33899"/>
              <a:gd name="connsiteX1" fmla="*/ 6735 w 65075"/>
              <a:gd name="connsiteY1" fmla="*/ 26755 h 33899"/>
              <a:gd name="connsiteX2" fmla="*/ 28166 w 65075"/>
              <a:gd name="connsiteY2" fmla="*/ 33899 h 33899"/>
              <a:gd name="connsiteX3" fmla="*/ 49598 w 65075"/>
              <a:gd name="connsiteY3" fmla="*/ 26755 h 33899"/>
              <a:gd name="connsiteX4" fmla="*/ 56741 w 65075"/>
              <a:gd name="connsiteY4" fmla="*/ 5324 h 33899"/>
              <a:gd name="connsiteX5" fmla="*/ 56741 w 65075"/>
              <a:gd name="connsiteY5" fmla="*/ 19612 h 3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33899">
                <a:moveTo>
                  <a:pt x="56741" y="19612"/>
                </a:moveTo>
                <a:cubicBezTo>
                  <a:pt x="48407" y="23184"/>
                  <a:pt x="21795" y="19225"/>
                  <a:pt x="6735" y="26755"/>
                </a:cubicBezTo>
                <a:cubicBezTo>
                  <a:pt x="0" y="30122"/>
                  <a:pt x="20636" y="33899"/>
                  <a:pt x="28166" y="33899"/>
                </a:cubicBezTo>
                <a:cubicBezTo>
                  <a:pt x="35696" y="33899"/>
                  <a:pt x="42454" y="29136"/>
                  <a:pt x="49598" y="26755"/>
                </a:cubicBezTo>
                <a:cubicBezTo>
                  <a:pt x="51979" y="19611"/>
                  <a:pt x="62066" y="10648"/>
                  <a:pt x="56741" y="5324"/>
                </a:cubicBezTo>
                <a:cubicBezTo>
                  <a:pt x="51416" y="0"/>
                  <a:pt x="65075" y="16040"/>
                  <a:pt x="56741" y="1961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Freeform 63"/>
          <p:cNvSpPr/>
          <p:nvPr/>
        </p:nvSpPr>
        <p:spPr>
          <a:xfrm>
            <a:off x="4589463" y="5697538"/>
            <a:ext cx="58737" cy="30162"/>
          </a:xfrm>
          <a:custGeom>
            <a:avLst/>
            <a:gdLst>
              <a:gd name="connsiteX0" fmla="*/ 40481 w 59899"/>
              <a:gd name="connsiteY0" fmla="*/ 2959 h 30008"/>
              <a:gd name="connsiteX1" fmla="*/ 4762 w 59899"/>
              <a:gd name="connsiteY1" fmla="*/ 10103 h 30008"/>
              <a:gd name="connsiteX2" fmla="*/ 26194 w 59899"/>
              <a:gd name="connsiteY2" fmla="*/ 24390 h 30008"/>
              <a:gd name="connsiteX3" fmla="*/ 40481 w 59899"/>
              <a:gd name="connsiteY3" fmla="*/ 2959 h 30008"/>
            </a:gdLst>
            <a:ahLst/>
            <a:cxnLst>
              <a:cxn ang="0">
                <a:pos x="connsiteX0" y="connsiteY0"/>
              </a:cxn>
              <a:cxn ang="0">
                <a:pos x="connsiteX1" y="connsiteY1"/>
              </a:cxn>
              <a:cxn ang="0">
                <a:pos x="connsiteX2" y="connsiteY2"/>
              </a:cxn>
              <a:cxn ang="0">
                <a:pos x="connsiteX3" y="connsiteY3"/>
              </a:cxn>
            </a:cxnLst>
            <a:rect l="l" t="t" r="r" b="b"/>
            <a:pathLst>
              <a:path w="59899" h="30008">
                <a:moveTo>
                  <a:pt x="40481" y="2959"/>
                </a:moveTo>
                <a:cubicBezTo>
                  <a:pt x="36909" y="578"/>
                  <a:pt x="11497" y="0"/>
                  <a:pt x="4762" y="10103"/>
                </a:cubicBezTo>
                <a:cubicBezTo>
                  <a:pt x="0" y="17247"/>
                  <a:pt x="17725" y="22978"/>
                  <a:pt x="26194" y="24390"/>
                </a:cubicBezTo>
                <a:cubicBezTo>
                  <a:pt x="59899" y="30008"/>
                  <a:pt x="44053" y="5340"/>
                  <a:pt x="40481" y="295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 name="Freeform 64"/>
          <p:cNvSpPr/>
          <p:nvPr/>
        </p:nvSpPr>
        <p:spPr>
          <a:xfrm>
            <a:off x="4794250" y="5740400"/>
            <a:ext cx="52388" cy="65088"/>
          </a:xfrm>
          <a:custGeom>
            <a:avLst/>
            <a:gdLst>
              <a:gd name="connsiteX0" fmla="*/ 21432 w 53375"/>
              <a:gd name="connsiteY0" fmla="*/ 39018 h 65213"/>
              <a:gd name="connsiteX1" fmla="*/ 0 w 53375"/>
              <a:gd name="connsiteY1" fmla="*/ 46162 h 65213"/>
              <a:gd name="connsiteX2" fmla="*/ 42863 w 53375"/>
              <a:gd name="connsiteY2" fmla="*/ 46162 h 65213"/>
              <a:gd name="connsiteX3" fmla="*/ 50007 w 53375"/>
              <a:gd name="connsiteY3" fmla="*/ 24731 h 65213"/>
              <a:gd name="connsiteX4" fmla="*/ 21432 w 53375"/>
              <a:gd name="connsiteY4" fmla="*/ 39018 h 6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75" h="65213">
                <a:moveTo>
                  <a:pt x="21432" y="39018"/>
                </a:moveTo>
                <a:cubicBezTo>
                  <a:pt x="13098" y="42590"/>
                  <a:pt x="0" y="38632"/>
                  <a:pt x="0" y="46162"/>
                </a:cubicBezTo>
                <a:cubicBezTo>
                  <a:pt x="0" y="65213"/>
                  <a:pt x="42863" y="46162"/>
                  <a:pt x="42863" y="46162"/>
                </a:cubicBezTo>
                <a:cubicBezTo>
                  <a:pt x="45244" y="39018"/>
                  <a:pt x="53375" y="31466"/>
                  <a:pt x="50007" y="24731"/>
                </a:cubicBezTo>
                <a:cubicBezTo>
                  <a:pt x="37641" y="0"/>
                  <a:pt x="29767" y="35446"/>
                  <a:pt x="21432" y="390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Freeform 65"/>
          <p:cNvSpPr/>
          <p:nvPr/>
        </p:nvSpPr>
        <p:spPr>
          <a:xfrm>
            <a:off x="4587875" y="5999163"/>
            <a:ext cx="77788" cy="15875"/>
          </a:xfrm>
          <a:custGeom>
            <a:avLst/>
            <a:gdLst>
              <a:gd name="connsiteX0" fmla="*/ 47861 w 77770"/>
              <a:gd name="connsiteY0" fmla="*/ 8317 h 15461"/>
              <a:gd name="connsiteX1" fmla="*/ 12142 w 77770"/>
              <a:gd name="connsiteY1" fmla="*/ 15461 h 15461"/>
              <a:gd name="connsiteX2" fmla="*/ 33573 w 77770"/>
              <a:gd name="connsiteY2" fmla="*/ 1174 h 15461"/>
              <a:gd name="connsiteX3" fmla="*/ 47861 w 77770"/>
              <a:gd name="connsiteY3" fmla="*/ 8317 h 15461"/>
            </a:gdLst>
            <a:ahLst/>
            <a:cxnLst>
              <a:cxn ang="0">
                <a:pos x="connsiteX0" y="connsiteY0"/>
              </a:cxn>
              <a:cxn ang="0">
                <a:pos x="connsiteX1" y="connsiteY1"/>
              </a:cxn>
              <a:cxn ang="0">
                <a:pos x="connsiteX2" y="connsiteY2"/>
              </a:cxn>
              <a:cxn ang="0">
                <a:pos x="connsiteX3" y="connsiteY3"/>
              </a:cxn>
            </a:cxnLst>
            <a:rect l="l" t="t" r="r" b="b"/>
            <a:pathLst>
              <a:path w="77770" h="15461">
                <a:moveTo>
                  <a:pt x="47861" y="8317"/>
                </a:moveTo>
                <a:cubicBezTo>
                  <a:pt x="44289" y="10698"/>
                  <a:pt x="0" y="15461"/>
                  <a:pt x="12142" y="15461"/>
                </a:cubicBezTo>
                <a:cubicBezTo>
                  <a:pt x="45077" y="15461"/>
                  <a:pt x="77770" y="8539"/>
                  <a:pt x="33573" y="1174"/>
                </a:cubicBezTo>
                <a:cubicBezTo>
                  <a:pt x="26527" y="0"/>
                  <a:pt x="51433" y="5936"/>
                  <a:pt x="47861" y="831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Freeform 66"/>
          <p:cNvSpPr/>
          <p:nvPr/>
        </p:nvSpPr>
        <p:spPr>
          <a:xfrm>
            <a:off x="4391025" y="5054600"/>
            <a:ext cx="39688" cy="26988"/>
          </a:xfrm>
          <a:custGeom>
            <a:avLst/>
            <a:gdLst>
              <a:gd name="connsiteX0" fmla="*/ 31290 w 39251"/>
              <a:gd name="connsiteY0" fmla="*/ 3267 h 26382"/>
              <a:gd name="connsiteX1" fmla="*/ 2715 w 39251"/>
              <a:gd name="connsiteY1" fmla="*/ 10410 h 26382"/>
              <a:gd name="connsiteX2" fmla="*/ 24147 w 39251"/>
              <a:gd name="connsiteY2" fmla="*/ 24698 h 26382"/>
              <a:gd name="connsiteX3" fmla="*/ 38434 w 39251"/>
              <a:gd name="connsiteY3" fmla="*/ 3267 h 26382"/>
              <a:gd name="connsiteX4" fmla="*/ 31290 w 39251"/>
              <a:gd name="connsiteY4" fmla="*/ 3267 h 2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1" h="26382">
                <a:moveTo>
                  <a:pt x="31290" y="3267"/>
                </a:moveTo>
                <a:cubicBezTo>
                  <a:pt x="25337" y="4458"/>
                  <a:pt x="5819" y="1096"/>
                  <a:pt x="2715" y="10410"/>
                </a:cubicBezTo>
                <a:cubicBezTo>
                  <a:pt x="0" y="18555"/>
                  <a:pt x="15728" y="26382"/>
                  <a:pt x="24147" y="24698"/>
                </a:cubicBezTo>
                <a:cubicBezTo>
                  <a:pt x="32566" y="23014"/>
                  <a:pt x="36352" y="11596"/>
                  <a:pt x="38434" y="3267"/>
                </a:cubicBezTo>
                <a:cubicBezTo>
                  <a:pt x="39251" y="0"/>
                  <a:pt x="37243" y="2077"/>
                  <a:pt x="31290" y="32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 name="Freeform 67"/>
          <p:cNvSpPr/>
          <p:nvPr/>
        </p:nvSpPr>
        <p:spPr>
          <a:xfrm>
            <a:off x="4286250" y="4660900"/>
            <a:ext cx="36513" cy="28575"/>
          </a:xfrm>
          <a:custGeom>
            <a:avLst/>
            <a:gdLst>
              <a:gd name="connsiteX0" fmla="*/ 21431 w 35719"/>
              <a:gd name="connsiteY0" fmla="*/ 11907 h 28992"/>
              <a:gd name="connsiteX1" fmla="*/ 0 w 35719"/>
              <a:gd name="connsiteY1" fmla="*/ 19051 h 28992"/>
              <a:gd name="connsiteX2" fmla="*/ 21431 w 35719"/>
              <a:gd name="connsiteY2" fmla="*/ 26195 h 28992"/>
              <a:gd name="connsiteX3" fmla="*/ 35719 w 35719"/>
              <a:gd name="connsiteY3" fmla="*/ 4763 h 28992"/>
              <a:gd name="connsiteX4" fmla="*/ 21431 w 35719"/>
              <a:gd name="connsiteY4" fmla="*/ 11907 h 2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9" h="28992">
                <a:moveTo>
                  <a:pt x="21431" y="11907"/>
                </a:moveTo>
                <a:cubicBezTo>
                  <a:pt x="15478" y="14288"/>
                  <a:pt x="0" y="11521"/>
                  <a:pt x="0" y="19051"/>
                </a:cubicBezTo>
                <a:cubicBezTo>
                  <a:pt x="0" y="26581"/>
                  <a:pt x="14439" y="28992"/>
                  <a:pt x="21431" y="26195"/>
                </a:cubicBezTo>
                <a:cubicBezTo>
                  <a:pt x="29403" y="23006"/>
                  <a:pt x="35719" y="13349"/>
                  <a:pt x="35719" y="4763"/>
                </a:cubicBezTo>
                <a:cubicBezTo>
                  <a:pt x="35719" y="0"/>
                  <a:pt x="27384" y="9526"/>
                  <a:pt x="21431" y="1190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9" name="Freeform 68"/>
          <p:cNvSpPr/>
          <p:nvPr/>
        </p:nvSpPr>
        <p:spPr>
          <a:xfrm>
            <a:off x="4294188" y="4572000"/>
            <a:ext cx="34925" cy="41275"/>
          </a:xfrm>
          <a:custGeom>
            <a:avLst/>
            <a:gdLst>
              <a:gd name="connsiteX0" fmla="*/ 34840 w 34840"/>
              <a:gd name="connsiteY0" fmla="*/ 0 h 41164"/>
              <a:gd name="connsiteX1" fmla="*/ 13408 w 34840"/>
              <a:gd name="connsiteY1" fmla="*/ 14287 h 41164"/>
              <a:gd name="connsiteX2" fmla="*/ 6265 w 34840"/>
              <a:gd name="connsiteY2" fmla="*/ 35718 h 41164"/>
              <a:gd name="connsiteX3" fmla="*/ 34840 w 34840"/>
              <a:gd name="connsiteY3" fmla="*/ 28575 h 41164"/>
              <a:gd name="connsiteX4" fmla="*/ 34840 w 34840"/>
              <a:gd name="connsiteY4" fmla="*/ 0 h 4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0" h="41164">
                <a:moveTo>
                  <a:pt x="34840" y="0"/>
                </a:moveTo>
                <a:cubicBezTo>
                  <a:pt x="27696" y="4762"/>
                  <a:pt x="18772" y="7583"/>
                  <a:pt x="13408" y="14287"/>
                </a:cubicBezTo>
                <a:cubicBezTo>
                  <a:pt x="8704" y="20167"/>
                  <a:pt x="0" y="31541"/>
                  <a:pt x="6265" y="35718"/>
                </a:cubicBezTo>
                <a:cubicBezTo>
                  <a:pt x="14434" y="41164"/>
                  <a:pt x="25315" y="30956"/>
                  <a:pt x="34840" y="28575"/>
                </a:cubicBezTo>
                <a:lnTo>
                  <a:pt x="3484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091" name="TextBox 69"/>
          <p:cNvSpPr txBox="1">
            <a:spLocks noChangeArrowheads="1"/>
          </p:cNvSpPr>
          <p:nvPr/>
        </p:nvSpPr>
        <p:spPr bwMode="auto">
          <a:xfrm>
            <a:off x="4857750" y="4300538"/>
            <a:ext cx="1876425" cy="523875"/>
          </a:xfrm>
          <a:prstGeom prst="rect">
            <a:avLst/>
          </a:prstGeom>
          <a:noFill/>
          <a:ln w="9525">
            <a:noFill/>
            <a:miter lim="800000"/>
            <a:headEnd/>
            <a:tailEnd/>
          </a:ln>
        </p:spPr>
        <p:txBody>
          <a:bodyPr wrap="none">
            <a:spAutoFit/>
          </a:bodyPr>
          <a:lstStyle/>
          <a:p>
            <a:r>
              <a:rPr lang="en-GB" sz="1400"/>
              <a:t> Forward expansion</a:t>
            </a:r>
          </a:p>
          <a:p>
            <a:r>
              <a:rPr lang="en-GB" sz="1400"/>
              <a:t> Lamellipodium - </a:t>
            </a:r>
            <a:r>
              <a:rPr lang="en-GB" sz="1400" b="1">
                <a:solidFill>
                  <a:srgbClr val="00B050"/>
                </a:solidFill>
              </a:rPr>
              <a:t>Rac</a:t>
            </a:r>
          </a:p>
        </p:txBody>
      </p:sp>
      <p:cxnSp>
        <p:nvCxnSpPr>
          <p:cNvPr id="72" name="Straight Arrow Connector 71"/>
          <p:cNvCxnSpPr/>
          <p:nvPr/>
        </p:nvCxnSpPr>
        <p:spPr>
          <a:xfrm rot="10800000" flipV="1">
            <a:off x="4500563" y="4729163"/>
            <a:ext cx="428625"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93" name="TextBox 74"/>
          <p:cNvSpPr txBox="1">
            <a:spLocks noChangeArrowheads="1"/>
          </p:cNvSpPr>
          <p:nvPr/>
        </p:nvSpPr>
        <p:spPr bwMode="auto">
          <a:xfrm>
            <a:off x="5000625" y="4943475"/>
            <a:ext cx="1698625" cy="523875"/>
          </a:xfrm>
          <a:prstGeom prst="rect">
            <a:avLst/>
          </a:prstGeom>
          <a:noFill/>
          <a:ln w="9525">
            <a:noFill/>
            <a:miter lim="800000"/>
            <a:headEnd/>
            <a:tailEnd/>
          </a:ln>
        </p:spPr>
        <p:txBody>
          <a:bodyPr wrap="none">
            <a:spAutoFit/>
          </a:bodyPr>
          <a:lstStyle/>
          <a:p>
            <a:r>
              <a:rPr lang="en-GB" sz="1400"/>
              <a:t>Directional sensing</a:t>
            </a:r>
          </a:p>
          <a:p>
            <a:r>
              <a:rPr lang="en-GB" sz="1400"/>
              <a:t>Filopodia – </a:t>
            </a:r>
            <a:r>
              <a:rPr lang="en-GB" sz="1400" b="1">
                <a:solidFill>
                  <a:srgbClr val="00B0F0"/>
                </a:solidFill>
              </a:rPr>
              <a:t>Cdc42</a:t>
            </a:r>
          </a:p>
        </p:txBody>
      </p:sp>
      <p:cxnSp>
        <p:nvCxnSpPr>
          <p:cNvPr id="77" name="Straight Arrow Connector 76"/>
          <p:cNvCxnSpPr/>
          <p:nvPr/>
        </p:nvCxnSpPr>
        <p:spPr>
          <a:xfrm rot="10800000">
            <a:off x="4786313" y="5229225"/>
            <a:ext cx="285750"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95" name="TextBox 78"/>
          <p:cNvSpPr txBox="1">
            <a:spLocks noChangeArrowheads="1"/>
          </p:cNvSpPr>
          <p:nvPr/>
        </p:nvSpPr>
        <p:spPr bwMode="auto">
          <a:xfrm>
            <a:off x="5000625" y="5800725"/>
            <a:ext cx="3990975" cy="307975"/>
          </a:xfrm>
          <a:prstGeom prst="rect">
            <a:avLst/>
          </a:prstGeom>
          <a:noFill/>
          <a:ln w="9525">
            <a:noFill/>
            <a:miter lim="800000"/>
            <a:headEnd/>
            <a:tailEnd/>
          </a:ln>
        </p:spPr>
        <p:txBody>
          <a:bodyPr wrap="none">
            <a:spAutoFit/>
          </a:bodyPr>
          <a:lstStyle/>
          <a:p>
            <a:r>
              <a:rPr lang="en-GB" sz="1400"/>
              <a:t> New adhesions “focal contacts “– </a:t>
            </a:r>
            <a:r>
              <a:rPr lang="en-GB" sz="1400" b="1">
                <a:solidFill>
                  <a:srgbClr val="00B050"/>
                </a:solidFill>
              </a:rPr>
              <a:t>Rac1</a:t>
            </a:r>
            <a:r>
              <a:rPr lang="en-GB" sz="1400"/>
              <a:t>, </a:t>
            </a:r>
            <a:r>
              <a:rPr lang="en-GB" sz="1400" b="1">
                <a:solidFill>
                  <a:srgbClr val="00B0F0"/>
                </a:solidFill>
              </a:rPr>
              <a:t>Cdc42</a:t>
            </a:r>
          </a:p>
        </p:txBody>
      </p:sp>
      <p:cxnSp>
        <p:nvCxnSpPr>
          <p:cNvPr id="81" name="Straight Arrow Connector 80"/>
          <p:cNvCxnSpPr/>
          <p:nvPr/>
        </p:nvCxnSpPr>
        <p:spPr>
          <a:xfrm rot="10800000">
            <a:off x="4857750" y="5800725"/>
            <a:ext cx="214313"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97" name="TextBox 84"/>
          <p:cNvSpPr txBox="1">
            <a:spLocks noChangeArrowheads="1"/>
          </p:cNvSpPr>
          <p:nvPr/>
        </p:nvSpPr>
        <p:spPr bwMode="auto">
          <a:xfrm>
            <a:off x="1214438" y="4514850"/>
            <a:ext cx="1717675" cy="523875"/>
          </a:xfrm>
          <a:prstGeom prst="rect">
            <a:avLst/>
          </a:prstGeom>
          <a:noFill/>
          <a:ln w="9525">
            <a:noFill/>
            <a:miter lim="800000"/>
            <a:headEnd/>
            <a:tailEnd/>
          </a:ln>
        </p:spPr>
        <p:txBody>
          <a:bodyPr wrap="none">
            <a:spAutoFit/>
          </a:bodyPr>
          <a:lstStyle/>
          <a:p>
            <a:r>
              <a:rPr lang="en-GB" sz="1400"/>
              <a:t>Stress fibres, </a:t>
            </a:r>
          </a:p>
          <a:p>
            <a:r>
              <a:rPr lang="en-GB" sz="1400"/>
              <a:t>contractility - </a:t>
            </a:r>
            <a:r>
              <a:rPr lang="en-GB" sz="1400" b="1">
                <a:solidFill>
                  <a:srgbClr val="FF0000"/>
                </a:solidFill>
              </a:rPr>
              <a:t>RhoA</a:t>
            </a:r>
          </a:p>
        </p:txBody>
      </p:sp>
      <p:cxnSp>
        <p:nvCxnSpPr>
          <p:cNvPr id="87" name="Straight Arrow Connector 86"/>
          <p:cNvCxnSpPr>
            <a:stCxn id="45097" idx="2"/>
          </p:cNvCxnSpPr>
          <p:nvPr/>
        </p:nvCxnSpPr>
        <p:spPr>
          <a:xfrm rot="16200000" flipH="1">
            <a:off x="2120106" y="4991894"/>
            <a:ext cx="404813" cy="498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99" name="TextBox 87"/>
          <p:cNvSpPr txBox="1">
            <a:spLocks noChangeArrowheads="1"/>
          </p:cNvSpPr>
          <p:nvPr/>
        </p:nvSpPr>
        <p:spPr bwMode="auto">
          <a:xfrm>
            <a:off x="1857375" y="6550025"/>
            <a:ext cx="2511425" cy="307975"/>
          </a:xfrm>
          <a:prstGeom prst="rect">
            <a:avLst/>
          </a:prstGeom>
          <a:noFill/>
          <a:ln w="9525">
            <a:noFill/>
            <a:miter lim="800000"/>
            <a:headEnd/>
            <a:tailEnd/>
          </a:ln>
        </p:spPr>
        <p:txBody>
          <a:bodyPr wrap="none">
            <a:spAutoFit/>
          </a:bodyPr>
          <a:lstStyle/>
          <a:p>
            <a:r>
              <a:rPr lang="en-GB" sz="1400"/>
              <a:t>Focal adhesions (FA) - </a:t>
            </a:r>
            <a:r>
              <a:rPr lang="en-GB" sz="1400" b="1">
                <a:solidFill>
                  <a:srgbClr val="FF0000"/>
                </a:solidFill>
              </a:rPr>
              <a:t>RhoA</a:t>
            </a:r>
          </a:p>
        </p:txBody>
      </p:sp>
      <p:cxnSp>
        <p:nvCxnSpPr>
          <p:cNvPr id="90" name="Straight Arrow Connector 89"/>
          <p:cNvCxnSpPr>
            <a:endCxn id="50" idx="3"/>
          </p:cNvCxnSpPr>
          <p:nvPr/>
        </p:nvCxnSpPr>
        <p:spPr>
          <a:xfrm rot="5400000" flipH="1" flipV="1">
            <a:off x="2424906" y="6269832"/>
            <a:ext cx="593725"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101" name="TextBox 92"/>
          <p:cNvSpPr txBox="1">
            <a:spLocks noChangeArrowheads="1"/>
          </p:cNvSpPr>
          <p:nvPr/>
        </p:nvSpPr>
        <p:spPr bwMode="auto">
          <a:xfrm>
            <a:off x="0" y="5978525"/>
            <a:ext cx="2312988" cy="307975"/>
          </a:xfrm>
          <a:prstGeom prst="rect">
            <a:avLst/>
          </a:prstGeom>
          <a:noFill/>
          <a:ln w="9525">
            <a:noFill/>
            <a:miter lim="800000"/>
            <a:headEnd/>
            <a:tailEnd/>
          </a:ln>
        </p:spPr>
        <p:txBody>
          <a:bodyPr wrap="none">
            <a:spAutoFit/>
          </a:bodyPr>
          <a:lstStyle/>
          <a:p>
            <a:r>
              <a:rPr lang="en-GB" sz="1400"/>
              <a:t>detachment  of FA  - </a:t>
            </a:r>
            <a:r>
              <a:rPr lang="en-GB" sz="1400" b="1">
                <a:solidFill>
                  <a:srgbClr val="FF0000"/>
                </a:solidFill>
              </a:rPr>
              <a:t>RhoA</a:t>
            </a:r>
          </a:p>
        </p:txBody>
      </p:sp>
      <p:cxnSp>
        <p:nvCxnSpPr>
          <p:cNvPr id="96" name="Straight Arrow Connector 95"/>
          <p:cNvCxnSpPr>
            <a:endCxn id="37" idx="2"/>
          </p:cNvCxnSpPr>
          <p:nvPr/>
        </p:nvCxnSpPr>
        <p:spPr>
          <a:xfrm flipV="1">
            <a:off x="1500188" y="5757863"/>
            <a:ext cx="479425" cy="17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07950" y="115888"/>
            <a:ext cx="1708150" cy="401637"/>
          </a:xfrm>
          <a:prstGeom prst="rect">
            <a:avLst/>
          </a:prstGeom>
          <a:noFill/>
          <a:ln w="9525">
            <a:noFill/>
            <a:miter lim="800000"/>
            <a:headEnd/>
            <a:tailEnd/>
          </a:ln>
        </p:spPr>
        <p:txBody>
          <a:bodyPr wrap="none">
            <a:spAutoFit/>
          </a:bodyPr>
          <a:lstStyle/>
          <a:p>
            <a:r>
              <a:rPr lang="en-GB" sz="2000" b="1">
                <a:solidFill>
                  <a:srgbClr val="FF0000"/>
                </a:solidFill>
              </a:rPr>
              <a:t>Lecture plan</a:t>
            </a:r>
          </a:p>
        </p:txBody>
      </p:sp>
      <p:sp>
        <p:nvSpPr>
          <p:cNvPr id="28675" name="TextBox 4"/>
          <p:cNvSpPr txBox="1">
            <a:spLocks noChangeArrowheads="1"/>
          </p:cNvSpPr>
          <p:nvPr/>
        </p:nvSpPr>
        <p:spPr bwMode="auto">
          <a:xfrm>
            <a:off x="179388" y="549275"/>
            <a:ext cx="8648700" cy="5816600"/>
          </a:xfrm>
          <a:prstGeom prst="rect">
            <a:avLst/>
          </a:prstGeom>
          <a:noFill/>
          <a:ln w="9525">
            <a:noFill/>
            <a:miter lim="800000"/>
            <a:headEnd/>
            <a:tailEnd/>
          </a:ln>
        </p:spPr>
        <p:txBody>
          <a:bodyPr wrap="none">
            <a:spAutoFit/>
          </a:bodyPr>
          <a:lstStyle/>
          <a:p>
            <a:pPr marL="342900" indent="-342900"/>
            <a:endParaRPr lang="en-GB" b="1"/>
          </a:p>
          <a:p>
            <a:pPr marL="342900" indent="-342900">
              <a:buFontTx/>
              <a:buAutoNum type="arabicPeriod"/>
            </a:pPr>
            <a:r>
              <a:rPr lang="en-GB" b="1"/>
              <a:t>Rho GTPases in the regulation of vascular function</a:t>
            </a:r>
          </a:p>
          <a:p>
            <a:pPr marL="342900" indent="-342900"/>
            <a:r>
              <a:rPr lang="en-GB"/>
              <a:t>         (a) </a:t>
            </a:r>
            <a:r>
              <a:rPr lang="en-GB" sz="1600"/>
              <a:t>general information: </a:t>
            </a:r>
          </a:p>
          <a:p>
            <a:pPr marL="342900" indent="-342900"/>
            <a:r>
              <a:rPr lang="en-GB"/>
              <a:t>             </a:t>
            </a:r>
            <a:r>
              <a:rPr lang="en-GB" sz="1400"/>
              <a:t>- classification, structure and subcellular  localisation</a:t>
            </a:r>
          </a:p>
          <a:p>
            <a:pPr marL="342900" indent="-342900"/>
            <a:r>
              <a:rPr lang="en-GB" sz="1400"/>
              <a:t>                 - mechanism of activation</a:t>
            </a:r>
          </a:p>
          <a:p>
            <a:pPr marL="342900" indent="-342900"/>
            <a:r>
              <a:rPr lang="en-GB" sz="1400"/>
              <a:t>                 - basic biological processes regulated by Rho GTPases </a:t>
            </a:r>
          </a:p>
          <a:p>
            <a:pPr marL="342900" indent="-342900"/>
            <a:r>
              <a:rPr lang="en-GB" sz="1400"/>
              <a:t>                 - methods used in studies on Rho GTPases</a:t>
            </a:r>
            <a:endParaRPr lang="en-GB" b="1"/>
          </a:p>
          <a:p>
            <a:pPr marL="342900" indent="-342900"/>
            <a:r>
              <a:rPr lang="en-GB"/>
              <a:t>         (b) examples of processes regulated by Rho GTPases</a:t>
            </a:r>
          </a:p>
          <a:p>
            <a:pPr marL="342900" indent="-342900"/>
            <a:r>
              <a:rPr lang="en-GB" sz="1600"/>
              <a:t>              - contractility</a:t>
            </a:r>
          </a:p>
          <a:p>
            <a:pPr marL="342900" indent="-342900"/>
            <a:r>
              <a:rPr lang="en-GB" sz="1600"/>
              <a:t>              - endothelial barrier function</a:t>
            </a:r>
          </a:p>
          <a:p>
            <a:pPr marL="342900" indent="-342900"/>
            <a:r>
              <a:rPr lang="en-GB" sz="1600"/>
              <a:t>              - motility/angiogenesis</a:t>
            </a:r>
          </a:p>
          <a:p>
            <a:pPr marL="342900" indent="-342900"/>
            <a:r>
              <a:rPr lang="en-GB" sz="1600"/>
              <a:t>              - NADPH production of nitric oxide </a:t>
            </a:r>
          </a:p>
          <a:p>
            <a:pPr marL="342900" indent="-342900"/>
            <a:r>
              <a:rPr lang="en-GB" sz="1600"/>
              <a:t>              - leukocyte adhesion and transmigration</a:t>
            </a:r>
          </a:p>
          <a:p>
            <a:pPr marL="342900" indent="-342900"/>
            <a:r>
              <a:rPr lang="en-GB" sz="1600"/>
              <a:t>              - cell cycle control (proliferation)</a:t>
            </a:r>
          </a:p>
          <a:p>
            <a:pPr marL="342900" indent="-342900"/>
            <a:r>
              <a:rPr lang="en-GB"/>
              <a:t>          (c) Rho GTPases in vascular diseases</a:t>
            </a:r>
          </a:p>
          <a:p>
            <a:pPr marL="342900" indent="-342900"/>
            <a:endParaRPr lang="en-GB"/>
          </a:p>
          <a:p>
            <a:pPr marL="342900" indent="-342900">
              <a:buFontTx/>
              <a:buAutoNum type="arabicPeriod" startAt="3"/>
            </a:pPr>
            <a:r>
              <a:rPr lang="en-GB" b="1"/>
              <a:t>Work in our laboratory: regulation of endothelial function in </a:t>
            </a:r>
          </a:p>
          <a:p>
            <a:pPr marL="342900" indent="-342900"/>
            <a:r>
              <a:rPr lang="en-GB" b="1"/>
              <a:t>      pulmonary hypertension (PH).</a:t>
            </a:r>
          </a:p>
          <a:p>
            <a:pPr marL="342900" indent="-342900"/>
            <a:r>
              <a:rPr lang="en-GB"/>
              <a:t>     The effects of oxygen deprivation (hypoxia) and nitric oxide deficiency on </a:t>
            </a:r>
          </a:p>
          <a:p>
            <a:pPr marL="342900" indent="-342900"/>
            <a:r>
              <a:rPr lang="en-GB"/>
              <a:t>      Rho GTPases signalling – implications on </a:t>
            </a:r>
            <a:r>
              <a:rPr lang="en-GB" b="1"/>
              <a:t>angiogenesis</a:t>
            </a:r>
            <a:r>
              <a:rPr lang="en-GB"/>
              <a:t> and </a:t>
            </a:r>
            <a:r>
              <a:rPr lang="en-GB" b="1"/>
              <a:t>barrier function</a:t>
            </a:r>
            <a:r>
              <a:rPr lang="en-GB"/>
              <a:t>.</a:t>
            </a:r>
          </a:p>
          <a:p>
            <a:pPr marL="342900" indent="-342900"/>
            <a:endParaRPr lang="en-GB"/>
          </a:p>
          <a:p>
            <a:pPr marL="342900" indent="-342900"/>
            <a:r>
              <a:rPr lang="en-GB"/>
              <a:t>4.  </a:t>
            </a:r>
            <a:r>
              <a:rPr lang="en-GB" b="1"/>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558800" y="428625"/>
            <a:ext cx="7227888" cy="5853113"/>
          </a:xfrm>
          <a:prstGeom prst="rect">
            <a:avLst/>
          </a:prstGeom>
          <a:noFill/>
          <a:ln w="9525">
            <a:noFill/>
            <a:miter lim="800000"/>
            <a:headEnd/>
            <a:tailEnd/>
          </a:ln>
        </p:spPr>
      </p:pic>
      <p:sp>
        <p:nvSpPr>
          <p:cNvPr id="46083" name="TextBox 2"/>
          <p:cNvSpPr txBox="1">
            <a:spLocks noChangeArrowheads="1"/>
          </p:cNvSpPr>
          <p:nvPr/>
        </p:nvSpPr>
        <p:spPr bwMode="auto">
          <a:xfrm>
            <a:off x="71438" y="6429375"/>
            <a:ext cx="4438650" cy="276225"/>
          </a:xfrm>
          <a:prstGeom prst="rect">
            <a:avLst/>
          </a:prstGeom>
          <a:noFill/>
          <a:ln w="9525">
            <a:noFill/>
            <a:miter lim="800000"/>
            <a:headEnd/>
            <a:tailEnd/>
          </a:ln>
        </p:spPr>
        <p:txBody>
          <a:bodyPr wrap="none">
            <a:spAutoFit/>
          </a:bodyPr>
          <a:lstStyle/>
          <a:p>
            <a:r>
              <a:rPr lang="en-GB" sz="1200"/>
              <a:t>Ref. Bryan and d’Amore Cell.Mol.Life.Sci 64 (2007) 2053-2065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250825" y="260350"/>
            <a:ext cx="8643938" cy="7110413"/>
          </a:xfrm>
          <a:prstGeom prst="rect">
            <a:avLst/>
          </a:prstGeom>
          <a:noFill/>
          <a:ln w="9525">
            <a:noFill/>
            <a:miter lim="800000"/>
            <a:headEnd/>
            <a:tailEnd/>
          </a:ln>
        </p:spPr>
        <p:txBody>
          <a:bodyPr>
            <a:spAutoFit/>
          </a:bodyPr>
          <a:lstStyle/>
          <a:p>
            <a:r>
              <a:rPr lang="en-GB" b="1">
                <a:solidFill>
                  <a:srgbClr val="FF0000"/>
                </a:solidFill>
              </a:rPr>
              <a:t>Rho GTPases regulate angiogenesis and vasculogenesis.</a:t>
            </a:r>
          </a:p>
          <a:p>
            <a:endParaRPr lang="en-GB"/>
          </a:p>
          <a:p>
            <a:r>
              <a:rPr lang="en-GB" b="1">
                <a:solidFill>
                  <a:srgbClr val="FF0000"/>
                </a:solidFill>
              </a:rPr>
              <a:t>Rac 1 </a:t>
            </a:r>
            <a:r>
              <a:rPr lang="en-GB"/>
              <a:t>plays a central role in endothelial cell migration, tubulogenesis, </a:t>
            </a:r>
          </a:p>
          <a:p>
            <a:r>
              <a:rPr lang="en-GB"/>
              <a:t>adhesion and permeability in response </a:t>
            </a:r>
            <a:r>
              <a:rPr lang="en-GB" b="1">
                <a:solidFill>
                  <a:srgbClr val="FF0000"/>
                </a:solidFill>
              </a:rPr>
              <a:t>to vascular endothelial growth factor (VEGF)</a:t>
            </a:r>
            <a:r>
              <a:rPr lang="en-GB"/>
              <a:t>.</a:t>
            </a:r>
          </a:p>
          <a:p>
            <a:r>
              <a:rPr lang="en-GB"/>
              <a:t>Rac1-deficient cells are unable to migrate in response to VEGF</a:t>
            </a:r>
          </a:p>
          <a:p>
            <a:r>
              <a:rPr lang="en-GB"/>
              <a:t>Endothelial-specific excision of Rac1 results in embryonic lethality in mid-gestation, </a:t>
            </a:r>
          </a:p>
          <a:p>
            <a:r>
              <a:rPr lang="en-GB"/>
              <a:t>defective development of major blood vessels and complete lack of small vessel branching </a:t>
            </a:r>
          </a:p>
          <a:p>
            <a:r>
              <a:rPr lang="en-GB" sz="1200"/>
              <a:t>Ref: Tan et al. FASEB J.22 p. 2008</a:t>
            </a:r>
          </a:p>
          <a:p>
            <a:endParaRPr lang="en-GB"/>
          </a:p>
          <a:p>
            <a:r>
              <a:rPr lang="en-GB"/>
              <a:t>Vav2-deficient and Vav3-deficient mice (lacking GEFs for Rac1) show several cardiovascular abnormalities. Vav2-null mice display tachycardia, hypertension, and</a:t>
            </a:r>
          </a:p>
          <a:p>
            <a:r>
              <a:rPr lang="en-GB"/>
              <a:t>defects in the heart, arterial walls and kidneys. Vav3-deficient mice exhibit tachycardia, systemic arterial hypertension and extensive cardiovascular remodeling. This is a combined effect of defect in the Rho protein signaling and alterations in the nervous regulation of cardiovascular functions (hyperactivity of sympathetic neurons and high catecholamine levels) </a:t>
            </a:r>
          </a:p>
          <a:p>
            <a:endParaRPr lang="en-GB"/>
          </a:p>
          <a:p>
            <a:r>
              <a:rPr lang="en-GB"/>
              <a:t>RhoA and Rac1 are highly expressed in several types of cancer (promote proliferation and metastasis)</a:t>
            </a:r>
          </a:p>
          <a:p>
            <a:endParaRPr lang="en-GB" sz="1400"/>
          </a:p>
          <a:p>
            <a:endParaRPr lang="en-GB" sz="1400"/>
          </a:p>
          <a:p>
            <a:r>
              <a:rPr lang="en-GB" sz="1100"/>
              <a:t>Lazer G, Katzav S. Cell Signal. 2011 Jun;23(6):969-79. Epub 2010 Oct 30. Review</a:t>
            </a:r>
          </a:p>
          <a:p>
            <a:r>
              <a:rPr lang="en-GB" sz="1100"/>
              <a:t>Ref:  Loirand G, Scalbert E, Bril A, Pacaud P. Curr Opin Pharmacol. 2008 Apr;8(2):174-80. Epub 2008 Jan 28. Review.</a:t>
            </a:r>
            <a:r>
              <a:rPr lang="en-GB" sz="1100">
                <a:hlinkClick r:id="rId3" action="ppaction://hlinkfile"/>
              </a:rPr>
              <a:t> </a:t>
            </a:r>
            <a:endParaRPr lang="en-GB" sz="1100"/>
          </a:p>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ellcycle.gif"/>
          <p:cNvPicPr>
            <a:picLocks noChangeAspect="1"/>
          </p:cNvPicPr>
          <p:nvPr/>
        </p:nvPicPr>
        <p:blipFill>
          <a:blip r:embed="rId3" cstate="print"/>
          <a:srcRect/>
          <a:stretch>
            <a:fillRect/>
          </a:stretch>
        </p:blipFill>
        <p:spPr bwMode="auto">
          <a:xfrm>
            <a:off x="4286250" y="646113"/>
            <a:ext cx="4643438" cy="5497512"/>
          </a:xfrm>
          <a:prstGeom prst="rect">
            <a:avLst/>
          </a:prstGeom>
          <a:noFill/>
          <a:ln w="9525">
            <a:noFill/>
            <a:miter lim="800000"/>
            <a:headEnd/>
            <a:tailEnd/>
          </a:ln>
        </p:spPr>
      </p:pic>
      <p:sp>
        <p:nvSpPr>
          <p:cNvPr id="48131" name="TextBox 1"/>
          <p:cNvSpPr txBox="1">
            <a:spLocks noChangeArrowheads="1"/>
          </p:cNvSpPr>
          <p:nvPr/>
        </p:nvSpPr>
        <p:spPr bwMode="auto">
          <a:xfrm>
            <a:off x="0" y="500063"/>
            <a:ext cx="5324475" cy="3324225"/>
          </a:xfrm>
          <a:prstGeom prst="rect">
            <a:avLst/>
          </a:prstGeom>
          <a:noFill/>
          <a:ln w="9525">
            <a:noFill/>
            <a:miter lim="800000"/>
            <a:headEnd/>
            <a:tailEnd/>
          </a:ln>
        </p:spPr>
        <p:txBody>
          <a:bodyPr wrap="none">
            <a:spAutoFit/>
          </a:bodyPr>
          <a:lstStyle/>
          <a:p>
            <a:r>
              <a:rPr lang="en-GB" b="1"/>
              <a:t> Rho GTPases in the regulation of cell cycle</a:t>
            </a:r>
          </a:p>
          <a:p>
            <a:endParaRPr lang="en-GB" sz="1600"/>
          </a:p>
          <a:p>
            <a:r>
              <a:rPr lang="en-GB" sz="1600"/>
              <a:t>- Regulation of endothelial and SMC </a:t>
            </a:r>
          </a:p>
          <a:p>
            <a:r>
              <a:rPr lang="en-GB" sz="1600"/>
              <a:t>  proliferation</a:t>
            </a:r>
          </a:p>
          <a:p>
            <a:r>
              <a:rPr lang="en-GB" sz="1600"/>
              <a:t> </a:t>
            </a:r>
          </a:p>
          <a:p>
            <a:r>
              <a:rPr lang="en-GB" sz="1600"/>
              <a:t> </a:t>
            </a:r>
          </a:p>
          <a:p>
            <a:r>
              <a:rPr lang="en-GB" sz="1600"/>
              <a:t>e.g. Activation of RhoA reduces levels of cell </a:t>
            </a:r>
          </a:p>
          <a:p>
            <a:r>
              <a:rPr lang="en-GB" sz="1600"/>
              <a:t>cycle inhibitors and induces translocation of kinase ERK,</a:t>
            </a:r>
          </a:p>
          <a:p>
            <a:r>
              <a:rPr lang="en-GB" sz="1600"/>
              <a:t> important in regulation of cell cycle progression</a:t>
            </a:r>
          </a:p>
          <a:p>
            <a:endParaRPr lang="en-GB" sz="1600"/>
          </a:p>
          <a:p>
            <a:r>
              <a:rPr lang="en-GB" sz="1600"/>
              <a:t>Rac1 and Cdc42 also promote G1/S transition</a:t>
            </a:r>
          </a:p>
          <a:p>
            <a:endParaRPr lang="en-GB" sz="1600"/>
          </a:p>
          <a:p>
            <a:endParaRPr lang="en-GB" sz="1600"/>
          </a:p>
        </p:txBody>
      </p:sp>
      <p:sp>
        <p:nvSpPr>
          <p:cNvPr id="48132" name="TextBox 3"/>
          <p:cNvSpPr txBox="1">
            <a:spLocks noChangeArrowheads="1"/>
          </p:cNvSpPr>
          <p:nvPr/>
        </p:nvSpPr>
        <p:spPr bwMode="auto">
          <a:xfrm>
            <a:off x="71438" y="6500813"/>
            <a:ext cx="3825875" cy="307975"/>
          </a:xfrm>
          <a:prstGeom prst="rect">
            <a:avLst/>
          </a:prstGeom>
          <a:noFill/>
          <a:ln w="9525">
            <a:noFill/>
            <a:miter lim="800000"/>
            <a:headEnd/>
            <a:tailEnd/>
          </a:ln>
        </p:spPr>
        <p:txBody>
          <a:bodyPr wrap="none">
            <a:spAutoFit/>
          </a:bodyPr>
          <a:lstStyle/>
          <a:p>
            <a:r>
              <a:rPr lang="en-GB" sz="1400"/>
              <a:t>Hall A. Cancer Metastasis Rev (2009) 28:5-14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3" cstate="print"/>
          <a:srcRect/>
          <a:stretch>
            <a:fillRect/>
          </a:stretch>
        </p:blipFill>
        <p:spPr bwMode="auto">
          <a:xfrm>
            <a:off x="1265238" y="990600"/>
            <a:ext cx="6613525" cy="4878388"/>
          </a:xfrm>
          <a:prstGeom prst="rect">
            <a:avLst/>
          </a:prstGeom>
          <a:noFill/>
          <a:ln w="9525">
            <a:noFill/>
            <a:miter lim="800000"/>
            <a:headEnd/>
            <a:tailEnd/>
          </a:ln>
        </p:spPr>
      </p:pic>
      <p:sp>
        <p:nvSpPr>
          <p:cNvPr id="49155" name="Text Box 4"/>
          <p:cNvSpPr txBox="1">
            <a:spLocks noChangeArrowheads="1"/>
          </p:cNvSpPr>
          <p:nvPr/>
        </p:nvSpPr>
        <p:spPr bwMode="auto">
          <a:xfrm>
            <a:off x="107950" y="6524625"/>
            <a:ext cx="6611938" cy="300038"/>
          </a:xfrm>
          <a:prstGeom prst="rect">
            <a:avLst/>
          </a:prstGeom>
          <a:noFill/>
          <a:ln w="9525">
            <a:noFill/>
            <a:miter lim="800000"/>
            <a:headEnd/>
            <a:tailEnd/>
          </a:ln>
        </p:spPr>
        <p:txBody>
          <a:bodyPr lIns="0" tIns="0" rIns="0" bIns="0">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sz="1000">
                <a:solidFill>
                  <a:srgbClr val="000000"/>
                </a:solidFill>
              </a:rPr>
              <a:t>Moldovan, L. et al. Cardiovasc Res 2006 71:236-246;</a:t>
            </a:r>
          </a:p>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sz="1000">
                <a:solidFill>
                  <a:srgbClr val="000000"/>
                </a:solidFill>
              </a:rPr>
              <a:t>	 doi:10.1016/j.cardiores.2006.05.003</a:t>
            </a:r>
          </a:p>
        </p:txBody>
      </p:sp>
      <p:sp>
        <p:nvSpPr>
          <p:cNvPr id="49156" name="Text Box 5"/>
          <p:cNvSpPr txBox="1">
            <a:spLocks noChangeArrowheads="1"/>
          </p:cNvSpPr>
          <p:nvPr/>
        </p:nvSpPr>
        <p:spPr bwMode="auto">
          <a:xfrm>
            <a:off x="163513" y="271463"/>
            <a:ext cx="8816975" cy="447675"/>
          </a:xfrm>
          <a:prstGeom prst="rect">
            <a:avLst/>
          </a:prstGeom>
          <a:noFill/>
          <a:ln w="9525">
            <a:noFill/>
            <a:miter lim="800000"/>
            <a:headEnd/>
            <a:tailEnd/>
          </a:ln>
        </p:spPr>
        <p:txBody>
          <a:bodyPr lIns="0" tIns="0" rIns="0" bIns="0" anchor="ctr" anchorCtr="1">
            <a:spAutoFit/>
          </a:bodyPr>
          <a:lstStyle/>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1500" b="1">
                <a:solidFill>
                  <a:srgbClr val="000000"/>
                </a:solidFill>
              </a:rPr>
              <a:t>Rac1 is required for the assembly of NAD(P)H oxidase and </a:t>
            </a:r>
          </a:p>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1500" b="1">
                <a:solidFill>
                  <a:srgbClr val="000000"/>
                </a:solidFill>
              </a:rPr>
              <a:t>Reactive Oxygen Species (ROS generation) in non-phagocytic cells </a:t>
            </a:r>
          </a:p>
        </p:txBody>
      </p:sp>
      <p:sp>
        <p:nvSpPr>
          <p:cNvPr id="49157" name="TextBox 6"/>
          <p:cNvSpPr txBox="1">
            <a:spLocks noChangeArrowheads="1"/>
          </p:cNvSpPr>
          <p:nvPr/>
        </p:nvSpPr>
        <p:spPr bwMode="auto">
          <a:xfrm>
            <a:off x="6143625" y="1428750"/>
            <a:ext cx="2544763" cy="369888"/>
          </a:xfrm>
          <a:prstGeom prst="rect">
            <a:avLst/>
          </a:prstGeom>
          <a:noFill/>
          <a:ln w="9525">
            <a:noFill/>
            <a:miter lim="800000"/>
            <a:headEnd/>
            <a:tailEnd/>
          </a:ln>
        </p:spPr>
        <p:txBody>
          <a:bodyPr wrap="none">
            <a:spAutoFit/>
          </a:bodyPr>
          <a:lstStyle/>
          <a:p>
            <a:r>
              <a:rPr lang="en-GB"/>
              <a:t>Active NADPH oxidase</a:t>
            </a:r>
          </a:p>
        </p:txBody>
      </p:sp>
      <p:cxnSp>
        <p:nvCxnSpPr>
          <p:cNvPr id="9" name="Straight Arrow Connector 8"/>
          <p:cNvCxnSpPr/>
          <p:nvPr/>
        </p:nvCxnSpPr>
        <p:spPr>
          <a:xfrm rot="5400000">
            <a:off x="6179344" y="2035969"/>
            <a:ext cx="428625" cy="2143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59" name="TextBox 9"/>
          <p:cNvSpPr txBox="1">
            <a:spLocks noChangeArrowheads="1"/>
          </p:cNvSpPr>
          <p:nvPr/>
        </p:nvSpPr>
        <p:spPr bwMode="auto">
          <a:xfrm>
            <a:off x="7419975" y="4857750"/>
            <a:ext cx="1774825" cy="923925"/>
          </a:xfrm>
          <a:prstGeom prst="rect">
            <a:avLst/>
          </a:prstGeom>
          <a:noFill/>
          <a:ln w="9525">
            <a:noFill/>
            <a:miter lim="800000"/>
            <a:headEnd/>
            <a:tailEnd/>
          </a:ln>
        </p:spPr>
        <p:txBody>
          <a:bodyPr wrap="none">
            <a:spAutoFit/>
          </a:bodyPr>
          <a:lstStyle/>
          <a:p>
            <a:r>
              <a:rPr lang="en-GB" b="1">
                <a:solidFill>
                  <a:srgbClr val="FF0000"/>
                </a:solidFill>
              </a:rPr>
              <a:t>Reactive</a:t>
            </a:r>
          </a:p>
          <a:p>
            <a:r>
              <a:rPr lang="en-GB" b="1">
                <a:solidFill>
                  <a:srgbClr val="FF0000"/>
                </a:solidFill>
              </a:rPr>
              <a:t>Oxygen</a:t>
            </a:r>
          </a:p>
          <a:p>
            <a:r>
              <a:rPr lang="en-GB" b="1">
                <a:solidFill>
                  <a:srgbClr val="FF0000"/>
                </a:solidFill>
              </a:rPr>
              <a:t>Species (ROS)</a:t>
            </a:r>
          </a:p>
        </p:txBody>
      </p:sp>
      <p:sp>
        <p:nvSpPr>
          <p:cNvPr id="49160" name="Rectangle 9"/>
          <p:cNvSpPr>
            <a:spLocks noChangeArrowheads="1"/>
          </p:cNvSpPr>
          <p:nvPr/>
        </p:nvSpPr>
        <p:spPr bwMode="auto">
          <a:xfrm>
            <a:off x="142875" y="6000750"/>
            <a:ext cx="2747963" cy="276225"/>
          </a:xfrm>
          <a:prstGeom prst="rect">
            <a:avLst/>
          </a:prstGeom>
          <a:noFill/>
          <a:ln w="9525">
            <a:noFill/>
            <a:miter lim="800000"/>
            <a:headEnd/>
            <a:tailEnd/>
          </a:ln>
        </p:spPr>
        <p:txBody>
          <a:bodyPr wrap="none">
            <a:spAutoFit/>
          </a:bodyPr>
          <a:lstStyle/>
          <a:p>
            <a:r>
              <a:rPr lang="pt-BR" sz="1200"/>
              <a:t>NADPH + 2O</a:t>
            </a:r>
            <a:r>
              <a:rPr lang="pt-BR" sz="1200" baseline="-25000"/>
              <a:t>2</a:t>
            </a:r>
            <a:r>
              <a:rPr lang="pt-BR" sz="1200"/>
              <a:t> ↔ NADP</a:t>
            </a:r>
            <a:r>
              <a:rPr lang="pt-BR" sz="1200" baseline="30000"/>
              <a:t>+</a:t>
            </a:r>
            <a:r>
              <a:rPr lang="pt-BR" sz="1200"/>
              <a:t> + 2O</a:t>
            </a:r>
            <a:r>
              <a:rPr lang="pt-BR" sz="1200" baseline="-25000"/>
              <a:t>2</a:t>
            </a:r>
            <a:r>
              <a:rPr lang="pt-BR" sz="1200" baseline="30000"/>
              <a:t>°-</a:t>
            </a:r>
            <a:r>
              <a:rPr lang="pt-BR" sz="1200"/>
              <a:t> + H</a:t>
            </a:r>
            <a:r>
              <a:rPr lang="pt-BR" sz="1200" baseline="30000"/>
              <a:t>+</a:t>
            </a:r>
            <a:endParaRPr lang="en-GB" sz="120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0" y="1357313"/>
            <a:ext cx="8669338" cy="2246312"/>
          </a:xfrm>
          <a:prstGeom prst="rect">
            <a:avLst/>
          </a:prstGeom>
          <a:noFill/>
          <a:ln w="9525">
            <a:noFill/>
            <a:miter lim="800000"/>
            <a:headEnd/>
            <a:tailEnd/>
          </a:ln>
        </p:spPr>
        <p:txBody>
          <a:bodyPr wrap="none">
            <a:spAutoFit/>
          </a:bodyPr>
          <a:lstStyle/>
          <a:p>
            <a:r>
              <a:rPr lang="en-GB"/>
              <a:t>ROS  (O</a:t>
            </a:r>
            <a:r>
              <a:rPr lang="en-GB" baseline="-25000"/>
              <a:t>2 </a:t>
            </a:r>
            <a:r>
              <a:rPr lang="en-GB" sz="2400" baseline="30000"/>
              <a:t>.</a:t>
            </a:r>
            <a:r>
              <a:rPr lang="en-GB" baseline="30000"/>
              <a:t>-</a:t>
            </a:r>
            <a:r>
              <a:rPr lang="en-GB"/>
              <a:t>, H</a:t>
            </a:r>
            <a:r>
              <a:rPr lang="en-GB" baseline="-25000"/>
              <a:t>2</a:t>
            </a:r>
            <a:r>
              <a:rPr lang="en-GB"/>
              <a:t>O</a:t>
            </a:r>
            <a:r>
              <a:rPr lang="en-GB" baseline="-25000"/>
              <a:t>2</a:t>
            </a:r>
            <a:r>
              <a:rPr lang="en-GB"/>
              <a:t>, HO</a:t>
            </a:r>
            <a:r>
              <a:rPr lang="en-GB" sz="2400" baseline="30000"/>
              <a:t>.</a:t>
            </a:r>
            <a:r>
              <a:rPr lang="en-GB"/>
              <a:t>) impair endothelial function, inactivate endothelial NO, </a:t>
            </a:r>
          </a:p>
          <a:p>
            <a:r>
              <a:rPr lang="en-GB"/>
              <a:t>promote expression of pro-inflammatory genes. This contributes to development of </a:t>
            </a:r>
          </a:p>
          <a:p>
            <a:r>
              <a:rPr lang="en-GB"/>
              <a:t>hypertension, atherosclerosis and other vascular disorders.</a:t>
            </a:r>
          </a:p>
          <a:p>
            <a:endParaRPr lang="en-GB"/>
          </a:p>
          <a:p>
            <a:endParaRPr lang="en-GB"/>
          </a:p>
          <a:p>
            <a:r>
              <a:rPr lang="en-GB"/>
              <a:t>Activation of Rac1 by mechanical stress, angiotensin II  and PDGF leads to</a:t>
            </a:r>
          </a:p>
          <a:p>
            <a:r>
              <a:rPr lang="en-GB"/>
              <a:t>ROS production in VSMCs, medial hypertrophy and endothelial senescence </a:t>
            </a:r>
          </a:p>
          <a:p>
            <a:r>
              <a:rPr lang="en-GB" sz="1400"/>
              <a:t>(Ref. Rolfe et al. Atherosclerosis 183 (2005) 1-16.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500063" y="2487613"/>
            <a:ext cx="8291512" cy="585787"/>
          </a:xfrm>
          <a:prstGeom prst="rect">
            <a:avLst/>
          </a:prstGeom>
          <a:noFill/>
          <a:ln w="28575">
            <a:solidFill>
              <a:srgbClr val="FF0000"/>
            </a:solidFill>
            <a:miter lim="800000"/>
            <a:headEnd/>
            <a:tailEnd/>
          </a:ln>
        </p:spPr>
        <p:txBody>
          <a:bodyPr wrap="none">
            <a:spAutoFit/>
          </a:bodyPr>
          <a:lstStyle/>
          <a:p>
            <a:r>
              <a:rPr lang="en-GB" sz="3200" b="1"/>
              <a:t>Rho GTPases in Cardiovascular Diseases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1438" y="428625"/>
            <a:ext cx="9072562" cy="1600200"/>
          </a:xfrm>
          <a:prstGeom prst="rect">
            <a:avLst/>
          </a:prstGeom>
          <a:noFill/>
          <a:ln w="9525">
            <a:noFill/>
            <a:miter lim="800000"/>
            <a:headEnd/>
            <a:tailEnd/>
          </a:ln>
        </p:spPr>
        <p:txBody>
          <a:bodyPr>
            <a:spAutoFit/>
          </a:bodyPr>
          <a:lstStyle/>
          <a:p>
            <a:r>
              <a:rPr lang="en-US" sz="1600" b="1">
                <a:solidFill>
                  <a:srgbClr val="FF0000"/>
                </a:solidFill>
              </a:rPr>
              <a:t>Atherosclerosis</a:t>
            </a:r>
            <a:r>
              <a:rPr lang="en-US" sz="1600">
                <a:solidFill>
                  <a:srgbClr val="FF0000"/>
                </a:solidFill>
              </a:rPr>
              <a:t> </a:t>
            </a:r>
            <a:r>
              <a:rPr lang="en-GB" sz="1600"/>
              <a:t> is a disease of the arterial wall in which the layer  thickens, causing narrowing of the channel and thus, impairing blood flow. </a:t>
            </a:r>
          </a:p>
          <a:p>
            <a:r>
              <a:rPr lang="en-GB" sz="1600"/>
              <a:t>It is caused by </a:t>
            </a:r>
            <a:r>
              <a:rPr lang="en-US" sz="1600"/>
              <a:t>excessive inflammatory-fibroproliferative response to  numerous different forms of vascular insult. Principle cause of myocardial infarction (heart attack), stroke and gangrene</a:t>
            </a:r>
            <a:r>
              <a:rPr lang="en-US" sz="1600">
                <a:solidFill>
                  <a:srgbClr val="FF0000"/>
                </a:solidFill>
              </a:rPr>
              <a:t> </a:t>
            </a:r>
            <a:r>
              <a:rPr lang="en-US" sz="1600"/>
              <a:t>of the extremities.</a:t>
            </a:r>
          </a:p>
          <a:p>
            <a:endParaRPr lang="en-US"/>
          </a:p>
        </p:txBody>
      </p:sp>
      <p:sp>
        <p:nvSpPr>
          <p:cNvPr id="52227" name="Rectangle 4"/>
          <p:cNvSpPr>
            <a:spLocks noChangeArrowheads="1"/>
          </p:cNvSpPr>
          <p:nvPr/>
        </p:nvSpPr>
        <p:spPr bwMode="auto">
          <a:xfrm>
            <a:off x="2630488" y="0"/>
            <a:ext cx="2513012" cy="461963"/>
          </a:xfrm>
          <a:prstGeom prst="rect">
            <a:avLst/>
          </a:prstGeom>
          <a:noFill/>
          <a:ln w="9525">
            <a:noFill/>
            <a:miter lim="800000"/>
            <a:headEnd/>
            <a:tailEnd/>
          </a:ln>
        </p:spPr>
        <p:txBody>
          <a:bodyPr wrap="none">
            <a:spAutoFit/>
          </a:bodyPr>
          <a:lstStyle/>
          <a:p>
            <a:r>
              <a:rPr lang="en-US" sz="2400" b="1"/>
              <a:t>Atherosclerosis</a:t>
            </a:r>
            <a:endParaRPr lang="en-GB" sz="2400"/>
          </a:p>
        </p:txBody>
      </p:sp>
      <p:pic>
        <p:nvPicPr>
          <p:cNvPr id="52228" name="Picture 1027" descr="&#10;Untitled-1                                                     0005A4DA  HD                           AB0FA1D0:"/>
          <p:cNvPicPr>
            <a:picLocks noChangeAspect="1" noChangeArrowheads="1"/>
          </p:cNvPicPr>
          <p:nvPr/>
        </p:nvPicPr>
        <p:blipFill>
          <a:blip r:embed="rId3" cstate="print"/>
          <a:srcRect/>
          <a:stretch>
            <a:fillRect/>
          </a:stretch>
        </p:blipFill>
        <p:spPr bwMode="auto">
          <a:xfrm>
            <a:off x="5500688" y="3865563"/>
            <a:ext cx="3000375" cy="2432050"/>
          </a:xfrm>
          <a:prstGeom prst="rect">
            <a:avLst/>
          </a:prstGeom>
          <a:noFill/>
          <a:ln w="9525">
            <a:noFill/>
            <a:miter lim="800000"/>
            <a:headEnd/>
            <a:tailEnd/>
          </a:ln>
        </p:spPr>
      </p:pic>
      <p:sp>
        <p:nvSpPr>
          <p:cNvPr id="52229" name="Text Box 1039"/>
          <p:cNvSpPr txBox="1">
            <a:spLocks noChangeArrowheads="1"/>
          </p:cNvSpPr>
          <p:nvPr/>
        </p:nvSpPr>
        <p:spPr bwMode="auto">
          <a:xfrm>
            <a:off x="5553075" y="6369050"/>
            <a:ext cx="3019425" cy="274638"/>
          </a:xfrm>
          <a:prstGeom prst="rect">
            <a:avLst/>
          </a:prstGeom>
          <a:noFill/>
          <a:ln w="9525">
            <a:noFill/>
            <a:miter lim="800000"/>
            <a:headEnd/>
            <a:tailEnd/>
          </a:ln>
        </p:spPr>
        <p:txBody>
          <a:bodyPr wrap="none">
            <a:spAutoFit/>
          </a:bodyPr>
          <a:lstStyle/>
          <a:p>
            <a:r>
              <a:rPr lang="en-GB" altLang="en-GB" sz="1200">
                <a:latin typeface="Times" pitchFamily="18" charset="0"/>
              </a:rPr>
              <a:t>Coronary artery with advanced atherosclerosis</a:t>
            </a:r>
          </a:p>
        </p:txBody>
      </p:sp>
      <p:pic>
        <p:nvPicPr>
          <p:cNvPr id="52230" name="Picture 6" descr="athero2.gif"/>
          <p:cNvPicPr>
            <a:picLocks noChangeAspect="1"/>
          </p:cNvPicPr>
          <p:nvPr/>
        </p:nvPicPr>
        <p:blipFill>
          <a:blip r:embed="rId4" cstate="print"/>
          <a:srcRect/>
          <a:stretch>
            <a:fillRect/>
          </a:stretch>
        </p:blipFill>
        <p:spPr bwMode="auto">
          <a:xfrm>
            <a:off x="642938" y="3630613"/>
            <a:ext cx="4214812" cy="3227387"/>
          </a:xfrm>
          <a:prstGeom prst="rect">
            <a:avLst/>
          </a:prstGeom>
          <a:noFill/>
          <a:ln w="9525">
            <a:noFill/>
            <a:miter lim="800000"/>
            <a:headEnd/>
            <a:tailEnd/>
          </a:ln>
        </p:spPr>
      </p:pic>
      <p:sp>
        <p:nvSpPr>
          <p:cNvPr id="8" name="Rectangle 7"/>
          <p:cNvSpPr/>
          <p:nvPr/>
        </p:nvSpPr>
        <p:spPr>
          <a:xfrm>
            <a:off x="107950" y="1773238"/>
            <a:ext cx="8424863" cy="1816100"/>
          </a:xfrm>
          <a:prstGeom prst="rect">
            <a:avLst/>
          </a:prstGeom>
        </p:spPr>
        <p:txBody>
          <a:bodyPr>
            <a:spAutoFit/>
          </a:bodyPr>
          <a:lstStyle/>
          <a:p>
            <a:pPr>
              <a:defRPr/>
            </a:pPr>
            <a:r>
              <a:rPr lang="en-GB" sz="1600" b="1" dirty="0" err="1">
                <a:solidFill>
                  <a:srgbClr val="FF0000"/>
                </a:solidFill>
                <a:latin typeface="Arial" charset="0"/>
                <a:cs typeface="Arial" charset="0"/>
              </a:rPr>
              <a:t>RhoA</a:t>
            </a:r>
            <a:r>
              <a:rPr lang="en-GB" sz="1600" dirty="0">
                <a:solidFill>
                  <a:srgbClr val="FF0000"/>
                </a:solidFill>
                <a:latin typeface="Arial" charset="0"/>
                <a:cs typeface="Arial" charset="0"/>
              </a:rPr>
              <a:t> </a:t>
            </a:r>
            <a:r>
              <a:rPr lang="en-GB" sz="1600" dirty="0">
                <a:latin typeface="Arial" charset="0"/>
                <a:cs typeface="Arial" charset="0"/>
              </a:rPr>
              <a:t>implicated in several </a:t>
            </a:r>
            <a:r>
              <a:rPr lang="en-GB" sz="1600" dirty="0" err="1">
                <a:latin typeface="Arial" charset="0"/>
                <a:cs typeface="Arial" charset="0"/>
              </a:rPr>
              <a:t>processs</a:t>
            </a:r>
            <a:r>
              <a:rPr lang="en-GB" sz="1600" dirty="0">
                <a:latin typeface="Arial" charset="0"/>
                <a:cs typeface="Arial" charset="0"/>
              </a:rPr>
              <a:t> leading to development of atherosclerosis:</a:t>
            </a:r>
          </a:p>
          <a:p>
            <a:pPr marL="342900" indent="-342900">
              <a:buFontTx/>
              <a:buAutoNum type="arabicPeriod"/>
              <a:defRPr/>
            </a:pPr>
            <a:r>
              <a:rPr lang="en-GB" sz="1600" dirty="0">
                <a:latin typeface="Arial" charset="0"/>
                <a:cs typeface="Arial" charset="0"/>
              </a:rPr>
              <a:t>Endothelial damage caused by </a:t>
            </a:r>
            <a:r>
              <a:rPr lang="en-GB" sz="1600" dirty="0" err="1">
                <a:latin typeface="Arial" charset="0"/>
                <a:cs typeface="Arial" charset="0"/>
              </a:rPr>
              <a:t>oxLDL</a:t>
            </a:r>
            <a:r>
              <a:rPr lang="en-GB" sz="1600" dirty="0">
                <a:latin typeface="Arial" charset="0"/>
                <a:cs typeface="Arial" charset="0"/>
              </a:rPr>
              <a:t>, shear stress and pro-inflammatory agents. </a:t>
            </a:r>
          </a:p>
          <a:p>
            <a:pPr marL="342900" indent="-342900">
              <a:defRPr/>
            </a:pPr>
            <a:r>
              <a:rPr lang="en-GB" sz="1600" dirty="0">
                <a:latin typeface="Arial" charset="0"/>
                <a:cs typeface="Arial" charset="0"/>
              </a:rPr>
              <a:t>     </a:t>
            </a:r>
            <a:r>
              <a:rPr lang="en-GB" sz="1600" dirty="0" err="1">
                <a:latin typeface="Arial" charset="0"/>
                <a:cs typeface="Arial" charset="0"/>
              </a:rPr>
              <a:t>RhoA</a:t>
            </a:r>
            <a:r>
              <a:rPr lang="en-GB" sz="1600" dirty="0">
                <a:latin typeface="Arial" charset="0"/>
                <a:cs typeface="Arial" charset="0"/>
              </a:rPr>
              <a:t> activation results in increased in permeability, increased adhesiveness of </a:t>
            </a:r>
          </a:p>
          <a:p>
            <a:pPr marL="342900" indent="-342900">
              <a:defRPr/>
            </a:pPr>
            <a:r>
              <a:rPr lang="en-GB" sz="1600" dirty="0">
                <a:latin typeface="Arial" charset="0"/>
                <a:cs typeface="Arial" charset="0"/>
              </a:rPr>
              <a:t>     leukocytes and platelets.</a:t>
            </a:r>
          </a:p>
          <a:p>
            <a:pPr marL="342900" indent="-342900">
              <a:defRPr/>
            </a:pPr>
            <a:r>
              <a:rPr lang="en-GB" sz="1600" dirty="0">
                <a:latin typeface="Arial" charset="0"/>
                <a:cs typeface="Arial" charset="0"/>
              </a:rPr>
              <a:t>2.  Leukocyte infiltration</a:t>
            </a:r>
          </a:p>
          <a:p>
            <a:pPr marL="342900" indent="-342900">
              <a:defRPr/>
            </a:pPr>
            <a:r>
              <a:rPr lang="en-GB" sz="1600" dirty="0">
                <a:latin typeface="Arial" charset="0"/>
                <a:cs typeface="Arial" charset="0"/>
              </a:rPr>
              <a:t>3.  SMC proliferation and migration, matrix production</a:t>
            </a:r>
          </a:p>
          <a:p>
            <a:pPr marL="342900" indent="-342900">
              <a:defRPr/>
            </a:pPr>
            <a:r>
              <a:rPr lang="en-GB" sz="1600" dirty="0">
                <a:latin typeface="Arial" charset="0"/>
                <a:cs typeface="Arial" charset="0"/>
              </a:rPr>
              <a:t>4.  Platelet aggregation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BeataW\Untitled-1.tif"/>
          <p:cNvPicPr>
            <a:picLocks noChangeAspect="1" noChangeArrowheads="1"/>
          </p:cNvPicPr>
          <p:nvPr/>
        </p:nvPicPr>
        <p:blipFill>
          <a:blip r:embed="rId2" cstate="print"/>
          <a:srcRect/>
          <a:stretch>
            <a:fillRect/>
          </a:stretch>
        </p:blipFill>
        <p:spPr bwMode="auto">
          <a:xfrm>
            <a:off x="1476375" y="1773238"/>
            <a:ext cx="6729413" cy="3335337"/>
          </a:xfrm>
          <a:prstGeom prst="rect">
            <a:avLst/>
          </a:prstGeom>
          <a:noFill/>
          <a:ln w="9525">
            <a:noFill/>
            <a:miter lim="800000"/>
            <a:headEnd/>
            <a:tailEnd/>
          </a:ln>
        </p:spPr>
      </p:pic>
      <p:grpSp>
        <p:nvGrpSpPr>
          <p:cNvPr id="2" name="Group 7"/>
          <p:cNvGrpSpPr>
            <a:grpSpLocks/>
          </p:cNvGrpSpPr>
          <p:nvPr/>
        </p:nvGrpSpPr>
        <p:grpSpPr bwMode="auto">
          <a:xfrm>
            <a:off x="2268538" y="1052513"/>
            <a:ext cx="5759450" cy="4805362"/>
            <a:chOff x="2267744" y="1052736"/>
            <a:chExt cx="5760640" cy="4805610"/>
          </a:xfrm>
        </p:grpSpPr>
        <p:grpSp>
          <p:nvGrpSpPr>
            <p:cNvPr id="53253" name="Group 6"/>
            <p:cNvGrpSpPr>
              <a:grpSpLocks/>
            </p:cNvGrpSpPr>
            <p:nvPr/>
          </p:nvGrpSpPr>
          <p:grpSpPr bwMode="auto">
            <a:xfrm>
              <a:off x="2267744" y="1052736"/>
              <a:ext cx="5760640" cy="738664"/>
              <a:chOff x="2267744" y="1052736"/>
              <a:chExt cx="5760640" cy="738664"/>
            </a:xfrm>
          </p:grpSpPr>
          <p:sp>
            <p:nvSpPr>
              <p:cNvPr id="53255" name="TextBox 14"/>
              <p:cNvSpPr txBox="1">
                <a:spLocks noChangeArrowheads="1"/>
              </p:cNvSpPr>
              <p:nvPr/>
            </p:nvSpPr>
            <p:spPr bwMode="auto">
              <a:xfrm>
                <a:off x="2267744" y="1177588"/>
                <a:ext cx="1785937" cy="523220"/>
              </a:xfrm>
              <a:prstGeom prst="rect">
                <a:avLst/>
              </a:prstGeom>
              <a:noFill/>
              <a:ln w="9525">
                <a:noFill/>
                <a:miter lim="800000"/>
                <a:headEnd/>
                <a:tailEnd/>
              </a:ln>
            </p:spPr>
            <p:txBody>
              <a:bodyPr>
                <a:spAutoFit/>
              </a:bodyPr>
              <a:lstStyle/>
              <a:p>
                <a:r>
                  <a:rPr lang="en-GB" sz="1400"/>
                  <a:t>normal , resting endothelium</a:t>
                </a:r>
              </a:p>
            </p:txBody>
          </p:sp>
          <p:sp>
            <p:nvSpPr>
              <p:cNvPr id="53256" name="TextBox 15"/>
              <p:cNvSpPr txBox="1">
                <a:spLocks noChangeArrowheads="1"/>
              </p:cNvSpPr>
              <p:nvPr/>
            </p:nvSpPr>
            <p:spPr bwMode="auto">
              <a:xfrm>
                <a:off x="5076056" y="1052736"/>
                <a:ext cx="2952328" cy="738664"/>
              </a:xfrm>
              <a:prstGeom prst="rect">
                <a:avLst/>
              </a:prstGeom>
              <a:noFill/>
              <a:ln w="9525">
                <a:noFill/>
                <a:miter lim="800000"/>
                <a:headEnd/>
                <a:tailEnd/>
              </a:ln>
            </p:spPr>
            <p:txBody>
              <a:bodyPr>
                <a:spAutoFit/>
              </a:bodyPr>
              <a:lstStyle/>
              <a:p>
                <a:pPr algn="ctr"/>
                <a:r>
                  <a:rPr lang="en-GB" sz="1400"/>
                  <a:t>endothelium activated by mechanical stress (branching points)</a:t>
                </a:r>
              </a:p>
            </p:txBody>
          </p:sp>
        </p:grpSp>
        <p:sp>
          <p:nvSpPr>
            <p:cNvPr id="53254" name="Rectangle 10"/>
            <p:cNvSpPr>
              <a:spLocks noChangeArrowheads="1"/>
            </p:cNvSpPr>
            <p:nvPr/>
          </p:nvSpPr>
          <p:spPr bwMode="auto">
            <a:xfrm>
              <a:off x="5955555" y="5180484"/>
              <a:ext cx="1928813" cy="677862"/>
            </a:xfrm>
            <a:prstGeom prst="rect">
              <a:avLst/>
            </a:prstGeom>
            <a:noFill/>
            <a:ln w="9525">
              <a:noFill/>
              <a:miter lim="800000"/>
              <a:headEnd/>
              <a:tailEnd/>
            </a:ln>
          </p:spPr>
          <p:txBody>
            <a:bodyPr>
              <a:spAutoFit/>
            </a:bodyPr>
            <a:lstStyle/>
            <a:p>
              <a:r>
                <a:rPr lang="en-US" sz="1400" b="1">
                  <a:solidFill>
                    <a:srgbClr val="FF0000"/>
                  </a:solidFill>
                  <a:latin typeface="Times New Roman" pitchFamily="18" charset="0"/>
                </a:rPr>
                <a:t>RhoA </a:t>
              </a:r>
              <a:r>
                <a:rPr lang="en-US" sz="1200" b="1">
                  <a:solidFill>
                    <a:srgbClr val="FF0000"/>
                  </a:solidFill>
                  <a:latin typeface="Times New Roman" pitchFamily="18" charset="0"/>
                </a:rPr>
                <a:t>activated – </a:t>
              </a:r>
            </a:p>
            <a:p>
              <a:r>
                <a:rPr lang="en-US" sz="1200" b="1">
                  <a:solidFill>
                    <a:srgbClr val="FF0000"/>
                  </a:solidFill>
                  <a:latin typeface="Times New Roman" pitchFamily="18" charset="0"/>
                </a:rPr>
                <a:t>loss of junctions, </a:t>
              </a:r>
            </a:p>
            <a:p>
              <a:r>
                <a:rPr lang="en-US" sz="1200" b="1">
                  <a:solidFill>
                    <a:srgbClr val="FF0000"/>
                  </a:solidFill>
                  <a:latin typeface="Times New Roman" pitchFamily="18" charset="0"/>
                </a:rPr>
                <a:t>monocyte adhesion</a:t>
              </a:r>
              <a:endParaRPr lang="en-GB" sz="1200"/>
            </a:p>
          </p:txBody>
        </p:sp>
      </p:grpSp>
      <p:sp>
        <p:nvSpPr>
          <p:cNvPr id="53252" name="Rectangle 4"/>
          <p:cNvSpPr>
            <a:spLocks noChangeArrowheads="1"/>
          </p:cNvSpPr>
          <p:nvPr/>
        </p:nvSpPr>
        <p:spPr bwMode="auto">
          <a:xfrm>
            <a:off x="4098925" y="6480175"/>
            <a:ext cx="3497263" cy="261938"/>
          </a:xfrm>
          <a:prstGeom prst="rect">
            <a:avLst/>
          </a:prstGeom>
          <a:noFill/>
          <a:ln w="9525">
            <a:noFill/>
            <a:miter lim="800000"/>
            <a:headEnd/>
            <a:tailEnd/>
          </a:ln>
        </p:spPr>
        <p:txBody>
          <a:bodyPr wrap="none">
            <a:spAutoFit/>
          </a:bodyPr>
          <a:lstStyle/>
          <a:p>
            <a:r>
              <a:rPr lang="en-US" altLang="en-GB" sz="1100"/>
              <a:t>From: Pathology of Atherosclerosis by N.Woolf, 1982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2738438" y="142875"/>
            <a:ext cx="2151062" cy="461963"/>
          </a:xfrm>
          <a:prstGeom prst="rect">
            <a:avLst/>
          </a:prstGeom>
          <a:noFill/>
          <a:ln w="9525">
            <a:noFill/>
            <a:miter lim="800000"/>
            <a:headEnd/>
            <a:tailEnd/>
          </a:ln>
        </p:spPr>
        <p:txBody>
          <a:bodyPr wrap="none">
            <a:spAutoFit/>
          </a:bodyPr>
          <a:lstStyle/>
          <a:p>
            <a:r>
              <a:rPr lang="en-GB" sz="2400" b="1"/>
              <a:t>Hypertension</a:t>
            </a:r>
          </a:p>
        </p:txBody>
      </p:sp>
      <p:sp>
        <p:nvSpPr>
          <p:cNvPr id="54275" name="TextBox 2"/>
          <p:cNvSpPr txBox="1">
            <a:spLocks noChangeArrowheads="1"/>
          </p:cNvSpPr>
          <p:nvPr/>
        </p:nvSpPr>
        <p:spPr bwMode="auto">
          <a:xfrm>
            <a:off x="-71438" y="642938"/>
            <a:ext cx="9391651" cy="1754187"/>
          </a:xfrm>
          <a:prstGeom prst="rect">
            <a:avLst/>
          </a:prstGeom>
          <a:noFill/>
          <a:ln w="9525">
            <a:noFill/>
            <a:miter lim="800000"/>
            <a:headEnd/>
            <a:tailEnd/>
          </a:ln>
        </p:spPr>
        <p:txBody>
          <a:bodyPr wrap="none">
            <a:spAutoFit/>
          </a:bodyPr>
          <a:lstStyle/>
          <a:p>
            <a:r>
              <a:rPr lang="en-GB"/>
              <a:t>Hallmark of </a:t>
            </a:r>
            <a:r>
              <a:rPr lang="en-GB">
                <a:solidFill>
                  <a:srgbClr val="FF0000"/>
                </a:solidFill>
              </a:rPr>
              <a:t>hypertension</a:t>
            </a:r>
            <a:r>
              <a:rPr lang="en-GB"/>
              <a:t> – increased peripheral vascular resistance as a consequence </a:t>
            </a:r>
          </a:p>
          <a:p>
            <a:r>
              <a:rPr lang="en-GB"/>
              <a:t>of vascular contractility and remodelling</a:t>
            </a:r>
          </a:p>
          <a:p>
            <a:endParaRPr lang="en-GB"/>
          </a:p>
          <a:p>
            <a:r>
              <a:rPr lang="en-GB"/>
              <a:t>Evidence from animal models and patients – increased expression levels and activity of </a:t>
            </a:r>
          </a:p>
          <a:p>
            <a:r>
              <a:rPr lang="en-GB"/>
              <a:t>RhoA result in increased contractility and increased proliferation and migration of vascular </a:t>
            </a:r>
          </a:p>
          <a:p>
            <a:r>
              <a:rPr lang="en-GB"/>
              <a:t>smooth muscle cells , resulting in vascular remodelling. </a:t>
            </a:r>
          </a:p>
        </p:txBody>
      </p:sp>
      <p:pic>
        <p:nvPicPr>
          <p:cNvPr id="54276" name="Picture 8" descr="normalPA.gif"/>
          <p:cNvPicPr>
            <a:picLocks noChangeAspect="1"/>
          </p:cNvPicPr>
          <p:nvPr/>
        </p:nvPicPr>
        <p:blipFill>
          <a:blip r:embed="rId3" cstate="print"/>
          <a:srcRect/>
          <a:stretch>
            <a:fillRect/>
          </a:stretch>
        </p:blipFill>
        <p:spPr bwMode="auto">
          <a:xfrm>
            <a:off x="357188" y="3286125"/>
            <a:ext cx="2551112" cy="1857375"/>
          </a:xfrm>
          <a:prstGeom prst="rect">
            <a:avLst/>
          </a:prstGeom>
          <a:noFill/>
          <a:ln w="9525">
            <a:solidFill>
              <a:schemeClr val="tx1"/>
            </a:solidFill>
            <a:miter lim="800000"/>
            <a:headEnd/>
            <a:tailEnd/>
          </a:ln>
        </p:spPr>
      </p:pic>
      <p:pic>
        <p:nvPicPr>
          <p:cNvPr id="54277" name="Picture 9" descr="PHPA.gif"/>
          <p:cNvPicPr>
            <a:picLocks noChangeAspect="1"/>
          </p:cNvPicPr>
          <p:nvPr/>
        </p:nvPicPr>
        <p:blipFill>
          <a:blip r:embed="rId4" cstate="print"/>
          <a:srcRect/>
          <a:stretch>
            <a:fillRect/>
          </a:stretch>
        </p:blipFill>
        <p:spPr bwMode="auto">
          <a:xfrm>
            <a:off x="4929188" y="3286125"/>
            <a:ext cx="2571750" cy="1873250"/>
          </a:xfrm>
          <a:prstGeom prst="rect">
            <a:avLst/>
          </a:prstGeom>
          <a:noFill/>
          <a:ln w="9525">
            <a:solidFill>
              <a:schemeClr val="tx1"/>
            </a:solidFill>
            <a:miter lim="800000"/>
            <a:headEnd/>
            <a:tailEnd/>
          </a:ln>
        </p:spPr>
      </p:pic>
      <p:cxnSp>
        <p:nvCxnSpPr>
          <p:cNvPr id="6" name="Straight Arrow Connector 5"/>
          <p:cNvCxnSpPr/>
          <p:nvPr/>
        </p:nvCxnSpPr>
        <p:spPr>
          <a:xfrm>
            <a:off x="3286125" y="4357688"/>
            <a:ext cx="128587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279" name="Rectangle 8"/>
          <p:cNvSpPr>
            <a:spLocks noChangeArrowheads="1"/>
          </p:cNvSpPr>
          <p:nvPr/>
        </p:nvSpPr>
        <p:spPr bwMode="auto">
          <a:xfrm>
            <a:off x="3357563" y="3571875"/>
            <a:ext cx="4572000" cy="646113"/>
          </a:xfrm>
          <a:prstGeom prst="rect">
            <a:avLst/>
          </a:prstGeom>
          <a:noFill/>
          <a:ln w="9525">
            <a:noFill/>
            <a:miter lim="800000"/>
            <a:headEnd/>
            <a:tailEnd/>
          </a:ln>
        </p:spPr>
        <p:txBody>
          <a:bodyPr>
            <a:spAutoFit/>
          </a:bodyPr>
          <a:lstStyle/>
          <a:p>
            <a:r>
              <a:rPr lang="en-GB" b="1">
                <a:solidFill>
                  <a:srgbClr val="FF0000"/>
                </a:solidFill>
                <a:latin typeface="Calibri" pitchFamily="34" charset="0"/>
              </a:rPr>
              <a:t>RhoA</a:t>
            </a:r>
          </a:p>
          <a:p>
            <a:r>
              <a:rPr lang="en-GB" b="1">
                <a:solidFill>
                  <a:srgbClr val="FF0000"/>
                </a:solidFill>
                <a:latin typeface="Calibri" pitchFamily="34" charset="0"/>
              </a:rPr>
              <a:t>Rho kinase</a:t>
            </a:r>
          </a:p>
        </p:txBody>
      </p:sp>
      <p:sp>
        <p:nvSpPr>
          <p:cNvPr id="54280" name="Text Box 5"/>
          <p:cNvSpPr txBox="1">
            <a:spLocks noChangeArrowheads="1"/>
          </p:cNvSpPr>
          <p:nvPr/>
        </p:nvSpPr>
        <p:spPr bwMode="auto">
          <a:xfrm>
            <a:off x="214313" y="5214938"/>
            <a:ext cx="3810000" cy="400050"/>
          </a:xfrm>
          <a:prstGeom prst="rect">
            <a:avLst/>
          </a:prstGeom>
          <a:noFill/>
          <a:ln w="9525">
            <a:noFill/>
            <a:miter lim="800000"/>
            <a:headEnd/>
            <a:tailEnd/>
          </a:ln>
        </p:spPr>
        <p:txBody>
          <a:bodyPr>
            <a:spAutoFit/>
          </a:bodyPr>
          <a:lstStyle/>
          <a:p>
            <a:pPr eaLnBrk="0" hangingPunct="0">
              <a:spcBef>
                <a:spcPct val="50000"/>
              </a:spcBef>
            </a:pPr>
            <a:r>
              <a:rPr lang="en-GB" sz="2000">
                <a:latin typeface="Calibri" pitchFamily="34" charset="0"/>
              </a:rPr>
              <a:t>normal intrapulmonary artery</a:t>
            </a:r>
          </a:p>
        </p:txBody>
      </p:sp>
      <p:sp>
        <p:nvSpPr>
          <p:cNvPr id="54281" name="Text Box 5"/>
          <p:cNvSpPr txBox="1">
            <a:spLocks noChangeArrowheads="1"/>
          </p:cNvSpPr>
          <p:nvPr/>
        </p:nvSpPr>
        <p:spPr bwMode="auto">
          <a:xfrm>
            <a:off x="4857750" y="5248275"/>
            <a:ext cx="4071938" cy="708025"/>
          </a:xfrm>
          <a:prstGeom prst="rect">
            <a:avLst/>
          </a:prstGeom>
          <a:noFill/>
          <a:ln w="9525">
            <a:noFill/>
            <a:miter lim="800000"/>
            <a:headEnd/>
            <a:tailEnd/>
          </a:ln>
        </p:spPr>
        <p:txBody>
          <a:bodyPr>
            <a:spAutoFit/>
          </a:bodyPr>
          <a:lstStyle/>
          <a:p>
            <a:pPr eaLnBrk="0" hangingPunct="0">
              <a:spcBef>
                <a:spcPct val="50000"/>
              </a:spcBef>
            </a:pPr>
            <a:r>
              <a:rPr lang="en-GB" sz="2000">
                <a:latin typeface="Calibri" pitchFamily="34" charset="0"/>
              </a:rPr>
              <a:t>PH pulmonary artery –  increase in wall thickness, increased contractility</a:t>
            </a:r>
          </a:p>
        </p:txBody>
      </p:sp>
      <p:sp>
        <p:nvSpPr>
          <p:cNvPr id="54282" name="TextBox 10"/>
          <p:cNvSpPr txBox="1">
            <a:spLocks noChangeArrowheads="1"/>
          </p:cNvSpPr>
          <p:nvPr/>
        </p:nvSpPr>
        <p:spPr bwMode="auto">
          <a:xfrm>
            <a:off x="357188" y="2643188"/>
            <a:ext cx="4340225" cy="369887"/>
          </a:xfrm>
          <a:prstGeom prst="rect">
            <a:avLst/>
          </a:prstGeom>
          <a:noFill/>
          <a:ln w="9525">
            <a:noFill/>
            <a:miter lim="800000"/>
            <a:headEnd/>
            <a:tailEnd/>
          </a:ln>
        </p:spPr>
        <p:txBody>
          <a:bodyPr wrap="none">
            <a:spAutoFit/>
          </a:bodyPr>
          <a:lstStyle/>
          <a:p>
            <a:r>
              <a:rPr lang="en-GB"/>
              <a:t>Example – pulmonary hypertension (PH)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flipV="1">
            <a:off x="1296988" y="1557338"/>
            <a:ext cx="6370637" cy="0"/>
          </a:xfrm>
          <a:prstGeom prst="line">
            <a:avLst/>
          </a:prstGeom>
          <a:noFill/>
          <a:ln w="114300">
            <a:solidFill>
              <a:srgbClr val="C0C0C0"/>
            </a:solidFill>
            <a:round/>
            <a:headEnd/>
            <a:tailEnd/>
          </a:ln>
        </p:spPr>
        <p:txBody>
          <a:bodyPr/>
          <a:lstStyle/>
          <a:p>
            <a:endParaRPr lang="en-GB"/>
          </a:p>
        </p:txBody>
      </p:sp>
      <p:sp>
        <p:nvSpPr>
          <p:cNvPr id="55299" name="AutoShape 3"/>
          <p:cNvSpPr>
            <a:spLocks noChangeArrowheads="1"/>
          </p:cNvSpPr>
          <p:nvPr/>
        </p:nvSpPr>
        <p:spPr bwMode="auto">
          <a:xfrm rot="5389116" flipV="1">
            <a:off x="3963194" y="1270794"/>
            <a:ext cx="636587" cy="358775"/>
          </a:xfrm>
          <a:prstGeom prst="chevron">
            <a:avLst>
              <a:gd name="adj" fmla="val 44358"/>
            </a:avLst>
          </a:prstGeom>
          <a:solidFill>
            <a:srgbClr val="ABEAF3"/>
          </a:solidFill>
          <a:ln w="9525">
            <a:solidFill>
              <a:schemeClr val="tx1"/>
            </a:solidFill>
            <a:miter lim="800000"/>
            <a:headEnd/>
            <a:tailEnd/>
          </a:ln>
        </p:spPr>
        <p:txBody>
          <a:bodyPr vert="eaVert" wrap="none" anchor="ctr"/>
          <a:lstStyle/>
          <a:p>
            <a:endParaRPr lang="en-US"/>
          </a:p>
        </p:txBody>
      </p:sp>
      <p:sp>
        <p:nvSpPr>
          <p:cNvPr id="55300" name="AutoShape 4"/>
          <p:cNvSpPr>
            <a:spLocks noChangeArrowheads="1"/>
          </p:cNvSpPr>
          <p:nvPr/>
        </p:nvSpPr>
        <p:spPr bwMode="auto">
          <a:xfrm>
            <a:off x="4103688" y="836613"/>
            <a:ext cx="346075" cy="381000"/>
          </a:xfrm>
          <a:prstGeom prst="diamond">
            <a:avLst/>
          </a:prstGeom>
          <a:solidFill>
            <a:srgbClr val="CC0066"/>
          </a:solidFill>
          <a:ln w="9525">
            <a:solidFill>
              <a:schemeClr val="tx1"/>
            </a:solidFill>
            <a:miter lim="800000"/>
            <a:headEnd/>
            <a:tailEnd/>
          </a:ln>
        </p:spPr>
        <p:txBody>
          <a:bodyPr wrap="none" anchor="ctr"/>
          <a:lstStyle/>
          <a:p>
            <a:endParaRPr lang="en-US"/>
          </a:p>
        </p:txBody>
      </p:sp>
      <p:sp>
        <p:nvSpPr>
          <p:cNvPr id="55301" name="Oval 5"/>
          <p:cNvSpPr>
            <a:spLocks noChangeArrowheads="1"/>
          </p:cNvSpPr>
          <p:nvPr/>
        </p:nvSpPr>
        <p:spPr bwMode="auto">
          <a:xfrm>
            <a:off x="1793875" y="2492375"/>
            <a:ext cx="838200" cy="685800"/>
          </a:xfrm>
          <a:prstGeom prst="ellipse">
            <a:avLst/>
          </a:prstGeom>
          <a:solidFill>
            <a:srgbClr val="FFFF00"/>
          </a:solidFill>
          <a:ln w="9525">
            <a:solidFill>
              <a:schemeClr val="tx1"/>
            </a:solidFill>
            <a:round/>
            <a:headEnd/>
            <a:tailEnd/>
          </a:ln>
        </p:spPr>
        <p:txBody>
          <a:bodyPr wrap="none" anchor="ctr"/>
          <a:lstStyle/>
          <a:p>
            <a:pPr algn="ctr" eaLnBrk="0" hangingPunct="0"/>
            <a:r>
              <a:rPr lang="en-GB" sz="1600" b="1">
                <a:latin typeface="Times New Roman" pitchFamily="18" charset="0"/>
              </a:rPr>
              <a:t>RhoA</a:t>
            </a:r>
          </a:p>
          <a:p>
            <a:pPr algn="ctr" eaLnBrk="0" hangingPunct="0"/>
            <a:r>
              <a:rPr lang="en-US" sz="1400" b="1">
                <a:latin typeface="Times New Roman" pitchFamily="18" charset="0"/>
              </a:rPr>
              <a:t>inactive</a:t>
            </a:r>
          </a:p>
        </p:txBody>
      </p:sp>
      <p:sp>
        <p:nvSpPr>
          <p:cNvPr id="55302" name="Oval 6"/>
          <p:cNvSpPr>
            <a:spLocks noChangeArrowheads="1"/>
          </p:cNvSpPr>
          <p:nvPr/>
        </p:nvSpPr>
        <p:spPr bwMode="auto">
          <a:xfrm>
            <a:off x="3603625" y="2239963"/>
            <a:ext cx="838200" cy="685800"/>
          </a:xfrm>
          <a:prstGeom prst="ellipse">
            <a:avLst/>
          </a:prstGeom>
          <a:solidFill>
            <a:srgbClr val="FFFF00"/>
          </a:solidFill>
          <a:ln w="9525">
            <a:solidFill>
              <a:schemeClr val="tx1"/>
            </a:solidFill>
            <a:round/>
            <a:headEnd/>
            <a:tailEnd/>
          </a:ln>
        </p:spPr>
        <p:txBody>
          <a:bodyPr wrap="none" anchor="ctr"/>
          <a:lstStyle/>
          <a:p>
            <a:pPr algn="ctr" eaLnBrk="0" hangingPunct="0"/>
            <a:r>
              <a:rPr lang="en-GB" sz="1600" b="1">
                <a:latin typeface="Times New Roman" pitchFamily="18" charset="0"/>
              </a:rPr>
              <a:t>RhoA</a:t>
            </a:r>
            <a:endParaRPr lang="en-US" sz="1600" b="1">
              <a:latin typeface="Times New Roman" pitchFamily="18" charset="0"/>
            </a:endParaRPr>
          </a:p>
        </p:txBody>
      </p:sp>
      <p:sp>
        <p:nvSpPr>
          <p:cNvPr id="55303" name="Oval 7"/>
          <p:cNvSpPr>
            <a:spLocks noChangeArrowheads="1"/>
          </p:cNvSpPr>
          <p:nvPr/>
        </p:nvSpPr>
        <p:spPr bwMode="auto">
          <a:xfrm>
            <a:off x="5399088" y="1673225"/>
            <a:ext cx="838200" cy="685800"/>
          </a:xfrm>
          <a:prstGeom prst="ellipse">
            <a:avLst/>
          </a:prstGeom>
          <a:solidFill>
            <a:srgbClr val="FFFF00"/>
          </a:solidFill>
          <a:ln w="9525">
            <a:solidFill>
              <a:schemeClr val="tx1"/>
            </a:solidFill>
            <a:round/>
            <a:headEnd/>
            <a:tailEnd/>
          </a:ln>
        </p:spPr>
        <p:txBody>
          <a:bodyPr wrap="none" anchor="ctr"/>
          <a:lstStyle/>
          <a:p>
            <a:pPr algn="ctr" eaLnBrk="0" hangingPunct="0"/>
            <a:r>
              <a:rPr lang="en-GB" sz="1600" b="1">
                <a:latin typeface="Times New Roman" pitchFamily="18" charset="0"/>
              </a:rPr>
              <a:t>RhoA</a:t>
            </a:r>
          </a:p>
          <a:p>
            <a:pPr algn="ctr" eaLnBrk="0" hangingPunct="0"/>
            <a:r>
              <a:rPr lang="en-GB" sz="1400" b="1">
                <a:latin typeface="Times New Roman" pitchFamily="18" charset="0"/>
              </a:rPr>
              <a:t>active</a:t>
            </a:r>
            <a:endParaRPr lang="en-US" sz="1400" b="1">
              <a:latin typeface="Times New Roman" pitchFamily="18" charset="0"/>
            </a:endParaRPr>
          </a:p>
        </p:txBody>
      </p:sp>
      <p:sp>
        <p:nvSpPr>
          <p:cNvPr id="55304" name="Text Box 10"/>
          <p:cNvSpPr txBox="1">
            <a:spLocks noChangeArrowheads="1"/>
          </p:cNvSpPr>
          <p:nvPr/>
        </p:nvSpPr>
        <p:spPr bwMode="auto">
          <a:xfrm>
            <a:off x="5256213" y="3068638"/>
            <a:ext cx="1295400" cy="336550"/>
          </a:xfrm>
          <a:prstGeom prst="rect">
            <a:avLst/>
          </a:prstGeom>
          <a:noFill/>
          <a:ln w="9525">
            <a:noFill/>
            <a:miter lim="800000"/>
            <a:headEnd/>
            <a:tailEnd/>
          </a:ln>
        </p:spPr>
        <p:txBody>
          <a:bodyPr>
            <a:spAutoFit/>
          </a:bodyPr>
          <a:lstStyle/>
          <a:p>
            <a:pPr algn="ctr" eaLnBrk="0" hangingPunct="0"/>
            <a:r>
              <a:rPr lang="en-GB" sz="1600" b="1">
                <a:latin typeface="Times New Roman" pitchFamily="18" charset="0"/>
              </a:rPr>
              <a:t>Rho kinase</a:t>
            </a:r>
            <a:endParaRPr lang="en-US" sz="1600" b="1">
              <a:latin typeface="Times New Roman" pitchFamily="18" charset="0"/>
            </a:endParaRPr>
          </a:p>
        </p:txBody>
      </p:sp>
      <p:sp>
        <p:nvSpPr>
          <p:cNvPr id="55305" name="Text Box 11"/>
          <p:cNvSpPr txBox="1">
            <a:spLocks noChangeArrowheads="1"/>
          </p:cNvSpPr>
          <p:nvPr/>
        </p:nvSpPr>
        <p:spPr bwMode="auto">
          <a:xfrm>
            <a:off x="4787900" y="3789363"/>
            <a:ext cx="2160588" cy="1155700"/>
          </a:xfrm>
          <a:prstGeom prst="rect">
            <a:avLst/>
          </a:prstGeom>
          <a:noFill/>
          <a:ln w="9525">
            <a:noFill/>
            <a:miter lim="800000"/>
            <a:headEnd/>
            <a:tailEnd/>
          </a:ln>
        </p:spPr>
        <p:txBody>
          <a:bodyPr>
            <a:spAutoFit/>
          </a:bodyPr>
          <a:lstStyle/>
          <a:p>
            <a:pPr algn="ctr" eaLnBrk="0" hangingPunct="0"/>
            <a:r>
              <a:rPr lang="en-GB" sz="1400" b="1">
                <a:solidFill>
                  <a:srgbClr val="FF3300"/>
                </a:solidFill>
                <a:latin typeface="Times New Roman" pitchFamily="18" charset="0"/>
              </a:rPr>
              <a:t>VSMC </a:t>
            </a:r>
          </a:p>
          <a:p>
            <a:pPr algn="ctr" eaLnBrk="0" hangingPunct="0"/>
            <a:r>
              <a:rPr lang="en-GB" sz="1400" b="1">
                <a:solidFill>
                  <a:srgbClr val="FF3300"/>
                </a:solidFill>
                <a:latin typeface="Times New Roman" pitchFamily="18" charset="0"/>
              </a:rPr>
              <a:t>contractility</a:t>
            </a:r>
          </a:p>
          <a:p>
            <a:pPr algn="ctr" eaLnBrk="0" hangingPunct="0"/>
            <a:r>
              <a:rPr lang="en-GB" sz="1400" b="1">
                <a:solidFill>
                  <a:srgbClr val="FF3300"/>
                </a:solidFill>
                <a:latin typeface="Times New Roman" pitchFamily="18" charset="0"/>
              </a:rPr>
              <a:t>growth</a:t>
            </a:r>
          </a:p>
          <a:p>
            <a:pPr algn="ctr" eaLnBrk="0" hangingPunct="0"/>
            <a:r>
              <a:rPr lang="en-GB" sz="1400" b="1">
                <a:solidFill>
                  <a:srgbClr val="FF3300"/>
                </a:solidFill>
                <a:latin typeface="Times New Roman" pitchFamily="18" charset="0"/>
              </a:rPr>
              <a:t>differentiation</a:t>
            </a:r>
          </a:p>
          <a:p>
            <a:pPr algn="ctr" eaLnBrk="0" hangingPunct="0"/>
            <a:r>
              <a:rPr lang="en-GB" sz="1400" b="1">
                <a:solidFill>
                  <a:srgbClr val="FF3300"/>
                </a:solidFill>
                <a:latin typeface="Times New Roman" pitchFamily="18" charset="0"/>
              </a:rPr>
              <a:t>Endothelial permeability</a:t>
            </a:r>
            <a:endParaRPr lang="en-US" sz="1400" b="1">
              <a:solidFill>
                <a:srgbClr val="FF3300"/>
              </a:solidFill>
              <a:latin typeface="Times New Roman" pitchFamily="18" charset="0"/>
            </a:endParaRPr>
          </a:p>
        </p:txBody>
      </p:sp>
      <p:sp>
        <p:nvSpPr>
          <p:cNvPr id="55306" name="Text Box 13"/>
          <p:cNvSpPr txBox="1">
            <a:spLocks noChangeArrowheads="1"/>
          </p:cNvSpPr>
          <p:nvPr/>
        </p:nvSpPr>
        <p:spPr bwMode="auto">
          <a:xfrm>
            <a:off x="3240088" y="1123950"/>
            <a:ext cx="766762" cy="304800"/>
          </a:xfrm>
          <a:prstGeom prst="rect">
            <a:avLst/>
          </a:prstGeom>
          <a:noFill/>
          <a:ln w="9525">
            <a:noFill/>
            <a:miter lim="800000"/>
            <a:headEnd/>
            <a:tailEnd/>
          </a:ln>
        </p:spPr>
        <p:txBody>
          <a:bodyPr wrap="none">
            <a:spAutoFit/>
          </a:bodyPr>
          <a:lstStyle/>
          <a:p>
            <a:pPr eaLnBrk="0" hangingPunct="0"/>
            <a:r>
              <a:rPr lang="en-GB" sz="1400">
                <a:latin typeface="Times New Roman" pitchFamily="18" charset="0"/>
              </a:rPr>
              <a:t>receptor</a:t>
            </a:r>
            <a:endParaRPr lang="en-US" sz="1400">
              <a:latin typeface="Times New Roman" pitchFamily="18" charset="0"/>
            </a:endParaRPr>
          </a:p>
        </p:txBody>
      </p:sp>
      <p:sp>
        <p:nvSpPr>
          <p:cNvPr id="55307" name="Rectangle 14"/>
          <p:cNvSpPr>
            <a:spLocks noChangeArrowheads="1"/>
          </p:cNvSpPr>
          <p:nvPr/>
        </p:nvSpPr>
        <p:spPr bwMode="auto">
          <a:xfrm>
            <a:off x="1798638" y="1968500"/>
            <a:ext cx="838200" cy="533400"/>
          </a:xfrm>
          <a:prstGeom prst="rect">
            <a:avLst/>
          </a:prstGeom>
          <a:solidFill>
            <a:srgbClr val="99FF99"/>
          </a:solidFill>
          <a:ln w="9525">
            <a:solidFill>
              <a:schemeClr val="tx1"/>
            </a:solidFill>
            <a:miter lim="800000"/>
            <a:headEnd/>
            <a:tailEnd/>
          </a:ln>
        </p:spPr>
        <p:txBody>
          <a:bodyPr wrap="none" anchor="ctr"/>
          <a:lstStyle/>
          <a:p>
            <a:pPr algn="ctr" eaLnBrk="0" hangingPunct="0"/>
            <a:r>
              <a:rPr lang="en-GB" sz="1200" b="1">
                <a:latin typeface="Times New Roman" pitchFamily="18" charset="0"/>
              </a:rPr>
              <a:t>GDI</a:t>
            </a:r>
            <a:endParaRPr lang="en-US" sz="1200" b="1">
              <a:latin typeface="Times New Roman" pitchFamily="18" charset="0"/>
            </a:endParaRPr>
          </a:p>
        </p:txBody>
      </p:sp>
      <p:sp>
        <p:nvSpPr>
          <p:cNvPr id="55308" name="Text Box 15"/>
          <p:cNvSpPr txBox="1">
            <a:spLocks noChangeArrowheads="1"/>
          </p:cNvSpPr>
          <p:nvPr/>
        </p:nvSpPr>
        <p:spPr bwMode="auto">
          <a:xfrm>
            <a:off x="3813175" y="3006725"/>
            <a:ext cx="506413" cy="274638"/>
          </a:xfrm>
          <a:prstGeom prst="rect">
            <a:avLst/>
          </a:prstGeom>
          <a:noFill/>
          <a:ln w="9525">
            <a:noFill/>
            <a:miter lim="800000"/>
            <a:headEnd/>
            <a:tailEnd/>
          </a:ln>
        </p:spPr>
        <p:txBody>
          <a:bodyPr>
            <a:spAutoFit/>
          </a:bodyPr>
          <a:lstStyle/>
          <a:p>
            <a:pPr eaLnBrk="0" hangingPunct="0"/>
            <a:r>
              <a:rPr lang="en-GB" sz="1200" b="1">
                <a:latin typeface="Times New Roman" pitchFamily="18" charset="0"/>
              </a:rPr>
              <a:t>GDP</a:t>
            </a:r>
            <a:endParaRPr lang="en-US" sz="1200" b="1">
              <a:latin typeface="Times New Roman" pitchFamily="18" charset="0"/>
            </a:endParaRPr>
          </a:p>
        </p:txBody>
      </p:sp>
      <p:sp>
        <p:nvSpPr>
          <p:cNvPr id="55309" name="Text Box 16"/>
          <p:cNvSpPr txBox="1">
            <a:spLocks noChangeArrowheads="1"/>
          </p:cNvSpPr>
          <p:nvPr/>
        </p:nvSpPr>
        <p:spPr bwMode="auto">
          <a:xfrm>
            <a:off x="5621338" y="2384425"/>
            <a:ext cx="498475" cy="274638"/>
          </a:xfrm>
          <a:prstGeom prst="rect">
            <a:avLst/>
          </a:prstGeom>
          <a:noFill/>
          <a:ln w="9525">
            <a:noFill/>
            <a:miter lim="800000"/>
            <a:headEnd/>
            <a:tailEnd/>
          </a:ln>
        </p:spPr>
        <p:txBody>
          <a:bodyPr>
            <a:spAutoFit/>
          </a:bodyPr>
          <a:lstStyle/>
          <a:p>
            <a:pPr eaLnBrk="0" hangingPunct="0"/>
            <a:r>
              <a:rPr lang="en-GB" sz="1200" b="1">
                <a:latin typeface="Times New Roman" pitchFamily="18" charset="0"/>
              </a:rPr>
              <a:t>GTP</a:t>
            </a:r>
            <a:endParaRPr lang="en-US" sz="1200" b="1">
              <a:latin typeface="Times New Roman" pitchFamily="18" charset="0"/>
            </a:endParaRPr>
          </a:p>
        </p:txBody>
      </p:sp>
      <p:sp>
        <p:nvSpPr>
          <p:cNvPr id="55310" name="Line 17"/>
          <p:cNvSpPr>
            <a:spLocks noChangeShapeType="1"/>
          </p:cNvSpPr>
          <p:nvPr/>
        </p:nvSpPr>
        <p:spPr bwMode="auto">
          <a:xfrm>
            <a:off x="3698875" y="3117850"/>
            <a:ext cx="0" cy="152400"/>
          </a:xfrm>
          <a:prstGeom prst="line">
            <a:avLst/>
          </a:prstGeom>
          <a:noFill/>
          <a:ln w="9525">
            <a:solidFill>
              <a:schemeClr val="bg1"/>
            </a:solidFill>
            <a:round/>
            <a:headEnd/>
            <a:tailEnd/>
          </a:ln>
        </p:spPr>
        <p:txBody>
          <a:bodyPr/>
          <a:lstStyle/>
          <a:p>
            <a:endParaRPr lang="en-GB"/>
          </a:p>
        </p:txBody>
      </p:sp>
      <p:sp>
        <p:nvSpPr>
          <p:cNvPr id="55311" name="Line 18"/>
          <p:cNvSpPr>
            <a:spLocks noChangeShapeType="1"/>
          </p:cNvSpPr>
          <p:nvPr/>
        </p:nvSpPr>
        <p:spPr bwMode="auto">
          <a:xfrm>
            <a:off x="5146675" y="3422650"/>
            <a:ext cx="0" cy="152400"/>
          </a:xfrm>
          <a:prstGeom prst="line">
            <a:avLst/>
          </a:prstGeom>
          <a:noFill/>
          <a:ln w="9525">
            <a:solidFill>
              <a:schemeClr val="bg1"/>
            </a:solidFill>
            <a:round/>
            <a:headEnd/>
            <a:tailEnd/>
          </a:ln>
        </p:spPr>
        <p:txBody>
          <a:bodyPr/>
          <a:lstStyle/>
          <a:p>
            <a:endParaRPr lang="en-GB"/>
          </a:p>
        </p:txBody>
      </p:sp>
      <p:sp>
        <p:nvSpPr>
          <p:cNvPr id="55312" name="Line 19"/>
          <p:cNvSpPr>
            <a:spLocks noChangeShapeType="1"/>
          </p:cNvSpPr>
          <p:nvPr/>
        </p:nvSpPr>
        <p:spPr bwMode="auto">
          <a:xfrm flipH="1">
            <a:off x="2784475" y="2717800"/>
            <a:ext cx="598488" cy="95250"/>
          </a:xfrm>
          <a:prstGeom prst="line">
            <a:avLst/>
          </a:prstGeom>
          <a:noFill/>
          <a:ln w="9525">
            <a:solidFill>
              <a:schemeClr val="tx1"/>
            </a:solidFill>
            <a:round/>
            <a:headEnd/>
            <a:tailEnd type="triangle" w="med" len="med"/>
          </a:ln>
        </p:spPr>
        <p:txBody>
          <a:bodyPr/>
          <a:lstStyle/>
          <a:p>
            <a:endParaRPr lang="en-GB"/>
          </a:p>
        </p:txBody>
      </p:sp>
      <p:sp>
        <p:nvSpPr>
          <p:cNvPr id="55313" name="Line 20"/>
          <p:cNvSpPr>
            <a:spLocks noChangeShapeType="1"/>
          </p:cNvSpPr>
          <p:nvPr/>
        </p:nvSpPr>
        <p:spPr bwMode="auto">
          <a:xfrm flipV="1">
            <a:off x="2784475" y="2862263"/>
            <a:ext cx="742950" cy="103187"/>
          </a:xfrm>
          <a:prstGeom prst="line">
            <a:avLst/>
          </a:prstGeom>
          <a:noFill/>
          <a:ln w="9525">
            <a:solidFill>
              <a:schemeClr val="tx1"/>
            </a:solidFill>
            <a:round/>
            <a:headEnd/>
            <a:tailEnd type="triangle" w="med" len="med"/>
          </a:ln>
        </p:spPr>
        <p:txBody>
          <a:bodyPr/>
          <a:lstStyle/>
          <a:p>
            <a:endParaRPr lang="en-GB"/>
          </a:p>
        </p:txBody>
      </p:sp>
      <p:sp>
        <p:nvSpPr>
          <p:cNvPr id="55314" name="Line 21"/>
          <p:cNvSpPr>
            <a:spLocks noChangeShapeType="1"/>
          </p:cNvSpPr>
          <p:nvPr/>
        </p:nvSpPr>
        <p:spPr bwMode="auto">
          <a:xfrm flipH="1">
            <a:off x="4679950" y="2312988"/>
            <a:ext cx="647700" cy="211137"/>
          </a:xfrm>
          <a:prstGeom prst="line">
            <a:avLst/>
          </a:prstGeom>
          <a:noFill/>
          <a:ln w="9525">
            <a:solidFill>
              <a:schemeClr val="tx1"/>
            </a:solidFill>
            <a:round/>
            <a:headEnd/>
            <a:tailEnd type="triangle" w="med" len="med"/>
          </a:ln>
        </p:spPr>
        <p:txBody>
          <a:bodyPr/>
          <a:lstStyle/>
          <a:p>
            <a:endParaRPr lang="en-GB"/>
          </a:p>
        </p:txBody>
      </p:sp>
      <p:sp>
        <p:nvSpPr>
          <p:cNvPr id="55315" name="Line 22"/>
          <p:cNvSpPr>
            <a:spLocks noChangeShapeType="1"/>
          </p:cNvSpPr>
          <p:nvPr/>
        </p:nvSpPr>
        <p:spPr bwMode="auto">
          <a:xfrm flipV="1">
            <a:off x="4606925" y="2168525"/>
            <a:ext cx="647700" cy="215900"/>
          </a:xfrm>
          <a:prstGeom prst="line">
            <a:avLst/>
          </a:prstGeom>
          <a:noFill/>
          <a:ln w="9525">
            <a:solidFill>
              <a:schemeClr val="tx1"/>
            </a:solidFill>
            <a:round/>
            <a:headEnd/>
            <a:tailEnd type="triangle" w="med" len="med"/>
          </a:ln>
        </p:spPr>
        <p:txBody>
          <a:bodyPr/>
          <a:lstStyle/>
          <a:p>
            <a:endParaRPr lang="en-GB"/>
          </a:p>
        </p:txBody>
      </p:sp>
      <p:sp>
        <p:nvSpPr>
          <p:cNvPr id="55316" name="Text Box 23"/>
          <p:cNvSpPr txBox="1">
            <a:spLocks noChangeArrowheads="1"/>
          </p:cNvSpPr>
          <p:nvPr/>
        </p:nvSpPr>
        <p:spPr bwMode="auto">
          <a:xfrm>
            <a:off x="4822825" y="2501900"/>
            <a:ext cx="612775" cy="336550"/>
          </a:xfrm>
          <a:prstGeom prst="rect">
            <a:avLst/>
          </a:prstGeom>
          <a:noFill/>
          <a:ln w="9525">
            <a:noFill/>
            <a:miter lim="800000"/>
            <a:headEnd/>
            <a:tailEnd/>
          </a:ln>
        </p:spPr>
        <p:txBody>
          <a:bodyPr wrap="none">
            <a:spAutoFit/>
          </a:bodyPr>
          <a:lstStyle/>
          <a:p>
            <a:pPr eaLnBrk="0" hangingPunct="0"/>
            <a:r>
              <a:rPr lang="en-GB" sz="1600" b="1">
                <a:solidFill>
                  <a:srgbClr val="33CC33"/>
                </a:solidFill>
                <a:latin typeface="Times New Roman" pitchFamily="18" charset="0"/>
              </a:rPr>
              <a:t>GAP</a:t>
            </a:r>
            <a:endParaRPr lang="en-US" sz="1600" b="1">
              <a:solidFill>
                <a:srgbClr val="33CC33"/>
              </a:solidFill>
              <a:latin typeface="Times New Roman" pitchFamily="18" charset="0"/>
            </a:endParaRPr>
          </a:p>
        </p:txBody>
      </p:sp>
      <p:sp>
        <p:nvSpPr>
          <p:cNvPr id="55317" name="Text Box 24"/>
          <p:cNvSpPr txBox="1">
            <a:spLocks noChangeArrowheads="1"/>
          </p:cNvSpPr>
          <p:nvPr/>
        </p:nvSpPr>
        <p:spPr bwMode="auto">
          <a:xfrm>
            <a:off x="4606925" y="1881188"/>
            <a:ext cx="601663" cy="336550"/>
          </a:xfrm>
          <a:prstGeom prst="rect">
            <a:avLst/>
          </a:prstGeom>
          <a:noFill/>
          <a:ln w="9525">
            <a:noFill/>
            <a:miter lim="800000"/>
            <a:headEnd/>
            <a:tailEnd/>
          </a:ln>
        </p:spPr>
        <p:txBody>
          <a:bodyPr wrap="none">
            <a:spAutoFit/>
          </a:bodyPr>
          <a:lstStyle/>
          <a:p>
            <a:pPr eaLnBrk="0" hangingPunct="0"/>
            <a:r>
              <a:rPr lang="en-GB" sz="1600" b="1">
                <a:solidFill>
                  <a:srgbClr val="33CC33"/>
                </a:solidFill>
                <a:latin typeface="Times New Roman" pitchFamily="18" charset="0"/>
              </a:rPr>
              <a:t>GEF</a:t>
            </a:r>
            <a:endParaRPr lang="en-US" sz="1600" b="1">
              <a:solidFill>
                <a:srgbClr val="33CC33"/>
              </a:solidFill>
              <a:latin typeface="Times New Roman" pitchFamily="18" charset="0"/>
            </a:endParaRPr>
          </a:p>
        </p:txBody>
      </p:sp>
      <p:sp>
        <p:nvSpPr>
          <p:cNvPr id="55318" name="Line 25"/>
          <p:cNvSpPr>
            <a:spLocks noChangeShapeType="1"/>
          </p:cNvSpPr>
          <p:nvPr/>
        </p:nvSpPr>
        <p:spPr bwMode="auto">
          <a:xfrm>
            <a:off x="4391025" y="1736725"/>
            <a:ext cx="288925" cy="215900"/>
          </a:xfrm>
          <a:prstGeom prst="line">
            <a:avLst/>
          </a:prstGeom>
          <a:noFill/>
          <a:ln w="9525">
            <a:solidFill>
              <a:schemeClr val="tx1"/>
            </a:solidFill>
            <a:round/>
            <a:headEnd/>
            <a:tailEnd type="triangle" w="med" len="med"/>
          </a:ln>
        </p:spPr>
        <p:txBody>
          <a:bodyPr/>
          <a:lstStyle/>
          <a:p>
            <a:endParaRPr lang="en-GB"/>
          </a:p>
        </p:txBody>
      </p:sp>
      <p:sp>
        <p:nvSpPr>
          <p:cNvPr id="55319" name="Freeform 26"/>
          <p:cNvSpPr>
            <a:spLocks/>
          </p:cNvSpPr>
          <p:nvPr/>
        </p:nvSpPr>
        <p:spPr bwMode="auto">
          <a:xfrm>
            <a:off x="4092575" y="2058988"/>
            <a:ext cx="227013" cy="227012"/>
          </a:xfrm>
          <a:custGeom>
            <a:avLst/>
            <a:gdLst>
              <a:gd name="T0" fmla="*/ 2147483647 w 143"/>
              <a:gd name="T1" fmla="*/ 2147483647 h 143"/>
              <a:gd name="T2" fmla="*/ 2147483647 w 143"/>
              <a:gd name="T3" fmla="*/ 2147483647 h 143"/>
              <a:gd name="T4" fmla="*/ 2147483647 w 143"/>
              <a:gd name="T5" fmla="*/ 2147483647 h 143"/>
              <a:gd name="T6" fmla="*/ 2147483647 w 143"/>
              <a:gd name="T7" fmla="*/ 2147483647 h 143"/>
              <a:gd name="T8" fmla="*/ 2147483647 w 143"/>
              <a:gd name="T9" fmla="*/ 2147483647 h 143"/>
              <a:gd name="T10" fmla="*/ 2147483647 w 143"/>
              <a:gd name="T11" fmla="*/ 2147483647 h 143"/>
              <a:gd name="T12" fmla="*/ 2147483647 w 143"/>
              <a:gd name="T13" fmla="*/ 2147483647 h 143"/>
              <a:gd name="T14" fmla="*/ 0 60000 65536"/>
              <a:gd name="T15" fmla="*/ 0 60000 65536"/>
              <a:gd name="T16" fmla="*/ 0 60000 65536"/>
              <a:gd name="T17" fmla="*/ 0 60000 65536"/>
              <a:gd name="T18" fmla="*/ 0 60000 65536"/>
              <a:gd name="T19" fmla="*/ 0 60000 65536"/>
              <a:gd name="T20" fmla="*/ 0 60000 65536"/>
              <a:gd name="T21" fmla="*/ 0 w 143"/>
              <a:gd name="T22" fmla="*/ 0 h 143"/>
              <a:gd name="T23" fmla="*/ 143 w 14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43">
                <a:moveTo>
                  <a:pt x="7" y="143"/>
                </a:moveTo>
                <a:cubicBezTo>
                  <a:pt x="3" y="124"/>
                  <a:pt x="0" y="105"/>
                  <a:pt x="7" y="97"/>
                </a:cubicBezTo>
                <a:cubicBezTo>
                  <a:pt x="14" y="89"/>
                  <a:pt x="45" y="104"/>
                  <a:pt x="52" y="97"/>
                </a:cubicBezTo>
                <a:cubicBezTo>
                  <a:pt x="59" y="90"/>
                  <a:pt x="45" y="59"/>
                  <a:pt x="52" y="52"/>
                </a:cubicBezTo>
                <a:cubicBezTo>
                  <a:pt x="59" y="45"/>
                  <a:pt x="90" y="59"/>
                  <a:pt x="97" y="52"/>
                </a:cubicBezTo>
                <a:cubicBezTo>
                  <a:pt x="104" y="45"/>
                  <a:pt x="89" y="14"/>
                  <a:pt x="97" y="7"/>
                </a:cubicBezTo>
                <a:cubicBezTo>
                  <a:pt x="105" y="0"/>
                  <a:pt x="124" y="3"/>
                  <a:pt x="143" y="7"/>
                </a:cubicBezTo>
              </a:path>
            </a:pathLst>
          </a:custGeom>
          <a:noFill/>
          <a:ln w="28575">
            <a:solidFill>
              <a:schemeClr val="tx1"/>
            </a:solidFill>
            <a:round/>
            <a:headEnd/>
            <a:tailEnd/>
          </a:ln>
        </p:spPr>
        <p:txBody>
          <a:bodyPr/>
          <a:lstStyle/>
          <a:p>
            <a:endParaRPr lang="en-GB"/>
          </a:p>
        </p:txBody>
      </p:sp>
      <p:sp>
        <p:nvSpPr>
          <p:cNvPr id="55320" name="Freeform 27"/>
          <p:cNvSpPr>
            <a:spLocks/>
          </p:cNvSpPr>
          <p:nvPr/>
        </p:nvSpPr>
        <p:spPr bwMode="auto">
          <a:xfrm>
            <a:off x="5965825" y="1493838"/>
            <a:ext cx="227013" cy="227012"/>
          </a:xfrm>
          <a:custGeom>
            <a:avLst/>
            <a:gdLst>
              <a:gd name="T0" fmla="*/ 2147483647 w 143"/>
              <a:gd name="T1" fmla="*/ 2147483647 h 143"/>
              <a:gd name="T2" fmla="*/ 2147483647 w 143"/>
              <a:gd name="T3" fmla="*/ 2147483647 h 143"/>
              <a:gd name="T4" fmla="*/ 2147483647 w 143"/>
              <a:gd name="T5" fmla="*/ 2147483647 h 143"/>
              <a:gd name="T6" fmla="*/ 2147483647 w 143"/>
              <a:gd name="T7" fmla="*/ 2147483647 h 143"/>
              <a:gd name="T8" fmla="*/ 2147483647 w 143"/>
              <a:gd name="T9" fmla="*/ 2147483647 h 143"/>
              <a:gd name="T10" fmla="*/ 2147483647 w 143"/>
              <a:gd name="T11" fmla="*/ 2147483647 h 143"/>
              <a:gd name="T12" fmla="*/ 2147483647 w 143"/>
              <a:gd name="T13" fmla="*/ 2147483647 h 143"/>
              <a:gd name="T14" fmla="*/ 0 60000 65536"/>
              <a:gd name="T15" fmla="*/ 0 60000 65536"/>
              <a:gd name="T16" fmla="*/ 0 60000 65536"/>
              <a:gd name="T17" fmla="*/ 0 60000 65536"/>
              <a:gd name="T18" fmla="*/ 0 60000 65536"/>
              <a:gd name="T19" fmla="*/ 0 60000 65536"/>
              <a:gd name="T20" fmla="*/ 0 60000 65536"/>
              <a:gd name="T21" fmla="*/ 0 w 143"/>
              <a:gd name="T22" fmla="*/ 0 h 143"/>
              <a:gd name="T23" fmla="*/ 143 w 143"/>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43">
                <a:moveTo>
                  <a:pt x="7" y="143"/>
                </a:moveTo>
                <a:cubicBezTo>
                  <a:pt x="3" y="124"/>
                  <a:pt x="0" y="105"/>
                  <a:pt x="7" y="97"/>
                </a:cubicBezTo>
                <a:cubicBezTo>
                  <a:pt x="14" y="89"/>
                  <a:pt x="45" y="104"/>
                  <a:pt x="52" y="97"/>
                </a:cubicBezTo>
                <a:cubicBezTo>
                  <a:pt x="59" y="90"/>
                  <a:pt x="45" y="59"/>
                  <a:pt x="52" y="52"/>
                </a:cubicBezTo>
                <a:cubicBezTo>
                  <a:pt x="59" y="45"/>
                  <a:pt x="90" y="59"/>
                  <a:pt x="97" y="52"/>
                </a:cubicBezTo>
                <a:cubicBezTo>
                  <a:pt x="104" y="45"/>
                  <a:pt x="89" y="14"/>
                  <a:pt x="97" y="7"/>
                </a:cubicBezTo>
                <a:cubicBezTo>
                  <a:pt x="105" y="0"/>
                  <a:pt x="124" y="3"/>
                  <a:pt x="143" y="7"/>
                </a:cubicBezTo>
              </a:path>
            </a:pathLst>
          </a:custGeom>
          <a:noFill/>
          <a:ln w="28575">
            <a:solidFill>
              <a:schemeClr val="tx1"/>
            </a:solidFill>
            <a:round/>
            <a:headEnd/>
            <a:tailEnd/>
          </a:ln>
        </p:spPr>
        <p:txBody>
          <a:bodyPr/>
          <a:lstStyle/>
          <a:p>
            <a:endParaRPr lang="en-GB"/>
          </a:p>
        </p:txBody>
      </p:sp>
      <p:sp>
        <p:nvSpPr>
          <p:cNvPr id="55321" name="Text Box 28"/>
          <p:cNvSpPr txBox="1">
            <a:spLocks noChangeArrowheads="1"/>
          </p:cNvSpPr>
          <p:nvPr/>
        </p:nvSpPr>
        <p:spPr bwMode="auto">
          <a:xfrm>
            <a:off x="76200" y="1425575"/>
            <a:ext cx="1255713" cy="274638"/>
          </a:xfrm>
          <a:prstGeom prst="rect">
            <a:avLst/>
          </a:prstGeom>
          <a:noFill/>
          <a:ln w="9525">
            <a:noFill/>
            <a:miter lim="800000"/>
            <a:headEnd/>
            <a:tailEnd/>
          </a:ln>
        </p:spPr>
        <p:txBody>
          <a:bodyPr wrap="none">
            <a:spAutoFit/>
          </a:bodyPr>
          <a:lstStyle/>
          <a:p>
            <a:r>
              <a:rPr lang="en-GB" sz="1200"/>
              <a:t>Cell  membrane</a:t>
            </a:r>
            <a:endParaRPr lang="en-US" sz="1200"/>
          </a:p>
        </p:txBody>
      </p:sp>
      <p:sp>
        <p:nvSpPr>
          <p:cNvPr id="55322" name="Line 29"/>
          <p:cNvSpPr>
            <a:spLocks noChangeShapeType="1"/>
          </p:cNvSpPr>
          <p:nvPr/>
        </p:nvSpPr>
        <p:spPr bwMode="auto">
          <a:xfrm>
            <a:off x="5832475" y="2708275"/>
            <a:ext cx="0" cy="358775"/>
          </a:xfrm>
          <a:prstGeom prst="line">
            <a:avLst/>
          </a:prstGeom>
          <a:noFill/>
          <a:ln w="9525">
            <a:solidFill>
              <a:schemeClr val="tx1"/>
            </a:solidFill>
            <a:round/>
            <a:headEnd/>
            <a:tailEnd type="triangle" w="med" len="med"/>
          </a:ln>
        </p:spPr>
        <p:txBody>
          <a:bodyPr/>
          <a:lstStyle/>
          <a:p>
            <a:endParaRPr lang="en-GB"/>
          </a:p>
        </p:txBody>
      </p:sp>
      <p:sp>
        <p:nvSpPr>
          <p:cNvPr id="55323" name="Line 30"/>
          <p:cNvSpPr>
            <a:spLocks noChangeShapeType="1"/>
          </p:cNvSpPr>
          <p:nvPr/>
        </p:nvSpPr>
        <p:spPr bwMode="auto">
          <a:xfrm>
            <a:off x="5867400" y="3429000"/>
            <a:ext cx="0" cy="358775"/>
          </a:xfrm>
          <a:prstGeom prst="line">
            <a:avLst/>
          </a:prstGeom>
          <a:noFill/>
          <a:ln w="9525">
            <a:solidFill>
              <a:schemeClr val="tx1"/>
            </a:solidFill>
            <a:round/>
            <a:headEnd/>
            <a:tailEnd type="triangle" w="med" len="med"/>
          </a:ln>
        </p:spPr>
        <p:txBody>
          <a:bodyPr/>
          <a:lstStyle/>
          <a:p>
            <a:endParaRPr lang="en-GB"/>
          </a:p>
        </p:txBody>
      </p:sp>
      <p:sp>
        <p:nvSpPr>
          <p:cNvPr id="55324" name="Text Box 33"/>
          <p:cNvSpPr txBox="1">
            <a:spLocks noChangeArrowheads="1"/>
          </p:cNvSpPr>
          <p:nvPr/>
        </p:nvSpPr>
        <p:spPr bwMode="auto">
          <a:xfrm>
            <a:off x="1949450" y="3571875"/>
            <a:ext cx="569913" cy="304800"/>
          </a:xfrm>
          <a:prstGeom prst="rect">
            <a:avLst/>
          </a:prstGeom>
          <a:noFill/>
          <a:ln w="9525">
            <a:noFill/>
            <a:miter lim="800000"/>
            <a:headEnd/>
            <a:tailEnd/>
          </a:ln>
        </p:spPr>
        <p:txBody>
          <a:bodyPr wrap="none">
            <a:spAutoFit/>
          </a:bodyPr>
          <a:lstStyle/>
          <a:p>
            <a:r>
              <a:rPr lang="en-GB" sz="1400" b="1"/>
              <a:t>PKG</a:t>
            </a:r>
          </a:p>
        </p:txBody>
      </p:sp>
      <p:grpSp>
        <p:nvGrpSpPr>
          <p:cNvPr id="2" name="Group 36"/>
          <p:cNvGrpSpPr>
            <a:grpSpLocks/>
          </p:cNvGrpSpPr>
          <p:nvPr/>
        </p:nvGrpSpPr>
        <p:grpSpPr bwMode="auto">
          <a:xfrm>
            <a:off x="6480175" y="2779713"/>
            <a:ext cx="2482850" cy="1103312"/>
            <a:chOff x="4082" y="1751"/>
            <a:chExt cx="1564" cy="695"/>
          </a:xfrm>
        </p:grpSpPr>
        <p:sp>
          <p:nvSpPr>
            <p:cNvPr id="55367" name="Text Box 35"/>
            <p:cNvSpPr txBox="1">
              <a:spLocks noChangeArrowheads="1"/>
            </p:cNvSpPr>
            <p:nvPr/>
          </p:nvSpPr>
          <p:spPr bwMode="auto">
            <a:xfrm>
              <a:off x="4557" y="1751"/>
              <a:ext cx="1089" cy="695"/>
            </a:xfrm>
            <a:prstGeom prst="rect">
              <a:avLst/>
            </a:prstGeom>
            <a:solidFill>
              <a:schemeClr val="bg1"/>
            </a:solidFill>
            <a:ln w="38100">
              <a:solidFill>
                <a:srgbClr val="FF0000"/>
              </a:solidFill>
              <a:miter lim="800000"/>
              <a:headEnd/>
              <a:tailEnd/>
            </a:ln>
          </p:spPr>
          <p:txBody>
            <a:bodyPr>
              <a:spAutoFit/>
            </a:bodyPr>
            <a:lstStyle/>
            <a:p>
              <a:pPr algn="ctr"/>
              <a:r>
                <a:rPr lang="en-GB" sz="1400" b="1"/>
                <a:t>RHO KINASE INHIBITORS</a:t>
              </a:r>
            </a:p>
            <a:p>
              <a:pPr algn="ctr"/>
              <a:r>
                <a:rPr lang="en-GB" sz="1200" b="1"/>
                <a:t>Fasudil</a:t>
              </a:r>
            </a:p>
            <a:p>
              <a:pPr algn="ctr"/>
              <a:r>
                <a:rPr lang="en-GB" sz="1200" b="1"/>
                <a:t>Hydroxyfasudil</a:t>
              </a:r>
            </a:p>
            <a:p>
              <a:pPr algn="ctr"/>
              <a:r>
                <a:rPr lang="en-GB" sz="1200" b="1"/>
                <a:t>Y-27632</a:t>
              </a:r>
              <a:endParaRPr lang="en-US" sz="1200" b="1"/>
            </a:p>
          </p:txBody>
        </p:sp>
        <p:sp>
          <p:nvSpPr>
            <p:cNvPr id="55368" name="Line 42"/>
            <p:cNvSpPr>
              <a:spLocks noChangeShapeType="1"/>
            </p:cNvSpPr>
            <p:nvPr/>
          </p:nvSpPr>
          <p:spPr bwMode="auto">
            <a:xfrm flipV="1">
              <a:off x="4082" y="2023"/>
              <a:ext cx="0" cy="181"/>
            </a:xfrm>
            <a:prstGeom prst="line">
              <a:avLst/>
            </a:prstGeom>
            <a:noFill/>
            <a:ln w="38100">
              <a:solidFill>
                <a:srgbClr val="FF3300"/>
              </a:solidFill>
              <a:round/>
              <a:headEnd/>
              <a:tailEnd/>
            </a:ln>
          </p:spPr>
          <p:txBody>
            <a:bodyPr/>
            <a:lstStyle/>
            <a:p>
              <a:endParaRPr lang="en-GB"/>
            </a:p>
          </p:txBody>
        </p:sp>
        <p:sp>
          <p:nvSpPr>
            <p:cNvPr id="55369" name="Line 43"/>
            <p:cNvSpPr>
              <a:spLocks noChangeShapeType="1"/>
            </p:cNvSpPr>
            <p:nvPr/>
          </p:nvSpPr>
          <p:spPr bwMode="auto">
            <a:xfrm>
              <a:off x="4082" y="2114"/>
              <a:ext cx="454" cy="0"/>
            </a:xfrm>
            <a:prstGeom prst="line">
              <a:avLst/>
            </a:prstGeom>
            <a:noFill/>
            <a:ln w="38100">
              <a:solidFill>
                <a:srgbClr val="FF3300"/>
              </a:solidFill>
              <a:round/>
              <a:headEnd/>
              <a:tailEnd/>
            </a:ln>
          </p:spPr>
          <p:txBody>
            <a:bodyPr/>
            <a:lstStyle/>
            <a:p>
              <a:endParaRPr lang="en-GB"/>
            </a:p>
          </p:txBody>
        </p:sp>
      </p:grpSp>
      <p:grpSp>
        <p:nvGrpSpPr>
          <p:cNvPr id="3" name="Group 40"/>
          <p:cNvGrpSpPr>
            <a:grpSpLocks/>
          </p:cNvGrpSpPr>
          <p:nvPr/>
        </p:nvGrpSpPr>
        <p:grpSpPr bwMode="auto">
          <a:xfrm>
            <a:off x="6264275" y="1470025"/>
            <a:ext cx="1809750" cy="373063"/>
            <a:chOff x="3946" y="926"/>
            <a:chExt cx="1140" cy="235"/>
          </a:xfrm>
        </p:grpSpPr>
        <p:sp>
          <p:nvSpPr>
            <p:cNvPr id="55364" name="Text Box 38"/>
            <p:cNvSpPr txBox="1">
              <a:spLocks noChangeArrowheads="1"/>
            </p:cNvSpPr>
            <p:nvPr/>
          </p:nvSpPr>
          <p:spPr bwMode="auto">
            <a:xfrm>
              <a:off x="4400" y="926"/>
              <a:ext cx="686" cy="216"/>
            </a:xfrm>
            <a:prstGeom prst="rect">
              <a:avLst/>
            </a:prstGeom>
            <a:solidFill>
              <a:schemeClr val="bg1"/>
            </a:solidFill>
            <a:ln w="38100">
              <a:solidFill>
                <a:srgbClr val="FF0000"/>
              </a:solidFill>
              <a:miter lim="800000"/>
              <a:headEnd/>
              <a:tailEnd/>
            </a:ln>
          </p:spPr>
          <p:txBody>
            <a:bodyPr>
              <a:spAutoFit/>
            </a:bodyPr>
            <a:lstStyle/>
            <a:p>
              <a:r>
                <a:rPr lang="en-GB" sz="1400" b="1"/>
                <a:t>STATINS</a:t>
              </a:r>
              <a:endParaRPr lang="en-US" sz="1400" b="1"/>
            </a:p>
          </p:txBody>
        </p:sp>
        <p:sp>
          <p:nvSpPr>
            <p:cNvPr id="55365" name="Line 44"/>
            <p:cNvSpPr>
              <a:spLocks noChangeShapeType="1"/>
            </p:cNvSpPr>
            <p:nvPr/>
          </p:nvSpPr>
          <p:spPr bwMode="auto">
            <a:xfrm flipV="1">
              <a:off x="3946" y="980"/>
              <a:ext cx="0" cy="181"/>
            </a:xfrm>
            <a:prstGeom prst="line">
              <a:avLst/>
            </a:prstGeom>
            <a:noFill/>
            <a:ln w="38100">
              <a:solidFill>
                <a:srgbClr val="FF3300"/>
              </a:solidFill>
              <a:round/>
              <a:headEnd/>
              <a:tailEnd/>
            </a:ln>
          </p:spPr>
          <p:txBody>
            <a:bodyPr/>
            <a:lstStyle/>
            <a:p>
              <a:endParaRPr lang="en-GB"/>
            </a:p>
          </p:txBody>
        </p:sp>
        <p:sp>
          <p:nvSpPr>
            <p:cNvPr id="55366" name="Line 45"/>
            <p:cNvSpPr>
              <a:spLocks noChangeShapeType="1"/>
            </p:cNvSpPr>
            <p:nvPr/>
          </p:nvSpPr>
          <p:spPr bwMode="auto">
            <a:xfrm>
              <a:off x="3946" y="1071"/>
              <a:ext cx="454" cy="0"/>
            </a:xfrm>
            <a:prstGeom prst="line">
              <a:avLst/>
            </a:prstGeom>
            <a:noFill/>
            <a:ln w="38100">
              <a:solidFill>
                <a:srgbClr val="FF3300"/>
              </a:solidFill>
              <a:round/>
              <a:headEnd/>
              <a:tailEnd/>
            </a:ln>
          </p:spPr>
          <p:txBody>
            <a:bodyPr/>
            <a:lstStyle/>
            <a:p>
              <a:endParaRPr lang="en-GB"/>
            </a:p>
          </p:txBody>
        </p:sp>
      </p:grpSp>
      <p:sp>
        <p:nvSpPr>
          <p:cNvPr id="55327" name="Text Box 16"/>
          <p:cNvSpPr txBox="1">
            <a:spLocks noChangeArrowheads="1"/>
          </p:cNvSpPr>
          <p:nvPr/>
        </p:nvSpPr>
        <p:spPr bwMode="auto">
          <a:xfrm>
            <a:off x="4500563" y="260350"/>
            <a:ext cx="2087562" cy="822325"/>
          </a:xfrm>
          <a:prstGeom prst="rect">
            <a:avLst/>
          </a:prstGeom>
          <a:noFill/>
          <a:ln w="9525">
            <a:noFill/>
            <a:miter lim="800000"/>
            <a:headEnd/>
            <a:tailEnd/>
          </a:ln>
        </p:spPr>
        <p:txBody>
          <a:bodyPr>
            <a:spAutoFit/>
          </a:bodyPr>
          <a:lstStyle/>
          <a:p>
            <a:pPr algn="ctr" eaLnBrk="0" hangingPunct="0"/>
            <a:r>
              <a:rPr lang="en-GB" sz="1200">
                <a:latin typeface="Times New Roman" pitchFamily="18" charset="0"/>
              </a:rPr>
              <a:t>e.g. thrombin, endothelin-1, angiotensin II, alpha-adrenergic agonists, sphingolipids, </a:t>
            </a:r>
            <a:endParaRPr lang="en-US" sz="1200">
              <a:latin typeface="Times New Roman" pitchFamily="18" charset="0"/>
            </a:endParaRPr>
          </a:p>
        </p:txBody>
      </p:sp>
      <p:sp>
        <p:nvSpPr>
          <p:cNvPr id="55328" name="Text Box 47"/>
          <p:cNvSpPr txBox="1">
            <a:spLocks noChangeArrowheads="1"/>
          </p:cNvSpPr>
          <p:nvPr/>
        </p:nvSpPr>
        <p:spPr bwMode="auto">
          <a:xfrm>
            <a:off x="3924300" y="561975"/>
            <a:ext cx="742950" cy="274638"/>
          </a:xfrm>
          <a:prstGeom prst="rect">
            <a:avLst/>
          </a:prstGeom>
          <a:noFill/>
          <a:ln w="9525">
            <a:noFill/>
            <a:miter lim="800000"/>
            <a:headEnd/>
            <a:tailEnd/>
          </a:ln>
        </p:spPr>
        <p:txBody>
          <a:bodyPr wrap="none">
            <a:spAutoFit/>
          </a:bodyPr>
          <a:lstStyle/>
          <a:p>
            <a:r>
              <a:rPr lang="en-GB" sz="1200"/>
              <a:t>SIGNAL</a:t>
            </a:r>
            <a:endParaRPr lang="en-US" sz="1200"/>
          </a:p>
        </p:txBody>
      </p:sp>
      <p:sp>
        <p:nvSpPr>
          <p:cNvPr id="55329" name="Text Box 49"/>
          <p:cNvSpPr txBox="1">
            <a:spLocks noChangeArrowheads="1"/>
          </p:cNvSpPr>
          <p:nvPr/>
        </p:nvSpPr>
        <p:spPr bwMode="auto">
          <a:xfrm>
            <a:off x="152400" y="2852738"/>
            <a:ext cx="819150" cy="579437"/>
          </a:xfrm>
          <a:prstGeom prst="rect">
            <a:avLst/>
          </a:prstGeom>
          <a:noFill/>
          <a:ln w="9525">
            <a:noFill/>
            <a:miter lim="800000"/>
            <a:headEnd/>
            <a:tailEnd/>
          </a:ln>
        </p:spPr>
        <p:txBody>
          <a:bodyPr>
            <a:spAutoFit/>
          </a:bodyPr>
          <a:lstStyle/>
          <a:p>
            <a:r>
              <a:rPr lang="en-GB" sz="1400" b="1"/>
              <a:t>cAMP</a:t>
            </a:r>
          </a:p>
          <a:p>
            <a:endParaRPr lang="en-GB"/>
          </a:p>
        </p:txBody>
      </p:sp>
      <p:sp>
        <p:nvSpPr>
          <p:cNvPr id="55330" name="Text Box 50"/>
          <p:cNvSpPr txBox="1">
            <a:spLocks noChangeArrowheads="1"/>
          </p:cNvSpPr>
          <p:nvPr/>
        </p:nvSpPr>
        <p:spPr bwMode="auto">
          <a:xfrm>
            <a:off x="900113" y="2852738"/>
            <a:ext cx="819150" cy="579437"/>
          </a:xfrm>
          <a:prstGeom prst="rect">
            <a:avLst/>
          </a:prstGeom>
          <a:noFill/>
          <a:ln w="9525">
            <a:noFill/>
            <a:miter lim="800000"/>
            <a:headEnd/>
            <a:tailEnd/>
          </a:ln>
        </p:spPr>
        <p:txBody>
          <a:bodyPr>
            <a:spAutoFit/>
          </a:bodyPr>
          <a:lstStyle/>
          <a:p>
            <a:r>
              <a:rPr lang="en-GB" sz="1400" b="1"/>
              <a:t>PKA</a:t>
            </a:r>
          </a:p>
          <a:p>
            <a:endParaRPr lang="en-GB"/>
          </a:p>
        </p:txBody>
      </p:sp>
      <p:grpSp>
        <p:nvGrpSpPr>
          <p:cNvPr id="4" name="Group 52"/>
          <p:cNvGrpSpPr>
            <a:grpSpLocks/>
          </p:cNvGrpSpPr>
          <p:nvPr/>
        </p:nvGrpSpPr>
        <p:grpSpPr bwMode="auto">
          <a:xfrm>
            <a:off x="34925" y="2060575"/>
            <a:ext cx="1657350" cy="792163"/>
            <a:chOff x="22" y="1298"/>
            <a:chExt cx="1044" cy="499"/>
          </a:xfrm>
        </p:grpSpPr>
        <p:sp>
          <p:nvSpPr>
            <p:cNvPr id="55362" name="Text Box 39"/>
            <p:cNvSpPr txBox="1">
              <a:spLocks noChangeArrowheads="1"/>
            </p:cNvSpPr>
            <p:nvPr/>
          </p:nvSpPr>
          <p:spPr bwMode="auto">
            <a:xfrm>
              <a:off x="22" y="1298"/>
              <a:ext cx="1044" cy="325"/>
            </a:xfrm>
            <a:prstGeom prst="rect">
              <a:avLst/>
            </a:prstGeom>
            <a:solidFill>
              <a:schemeClr val="bg1"/>
            </a:solidFill>
            <a:ln w="28575">
              <a:solidFill>
                <a:srgbClr val="FF3300"/>
              </a:solidFill>
              <a:miter lim="800000"/>
              <a:headEnd/>
              <a:tailEnd/>
            </a:ln>
          </p:spPr>
          <p:txBody>
            <a:bodyPr>
              <a:spAutoFit/>
            </a:bodyPr>
            <a:lstStyle/>
            <a:p>
              <a:pPr algn="ctr"/>
              <a:r>
                <a:rPr lang="en-GB" sz="1400" b="1"/>
                <a:t>PROSTANOIDS</a:t>
              </a:r>
            </a:p>
            <a:p>
              <a:pPr algn="ctr"/>
              <a:r>
                <a:rPr lang="en-GB" sz="1200" b="1"/>
                <a:t>e.g. Iloprost</a:t>
              </a:r>
            </a:p>
          </p:txBody>
        </p:sp>
        <p:sp>
          <p:nvSpPr>
            <p:cNvPr id="55363" name="Line 51"/>
            <p:cNvSpPr>
              <a:spLocks noChangeShapeType="1"/>
            </p:cNvSpPr>
            <p:nvPr/>
          </p:nvSpPr>
          <p:spPr bwMode="auto">
            <a:xfrm>
              <a:off x="340" y="1661"/>
              <a:ext cx="0" cy="136"/>
            </a:xfrm>
            <a:prstGeom prst="line">
              <a:avLst/>
            </a:prstGeom>
            <a:noFill/>
            <a:ln w="28575">
              <a:solidFill>
                <a:srgbClr val="FF3300"/>
              </a:solidFill>
              <a:round/>
              <a:headEnd/>
              <a:tailEnd type="triangle" w="med" len="med"/>
            </a:ln>
          </p:spPr>
          <p:txBody>
            <a:bodyPr/>
            <a:lstStyle/>
            <a:p>
              <a:endParaRPr lang="en-GB"/>
            </a:p>
          </p:txBody>
        </p:sp>
      </p:grpSp>
      <p:sp>
        <p:nvSpPr>
          <p:cNvPr id="55332" name="Line 52"/>
          <p:cNvSpPr>
            <a:spLocks noChangeShapeType="1"/>
          </p:cNvSpPr>
          <p:nvPr/>
        </p:nvSpPr>
        <p:spPr bwMode="auto">
          <a:xfrm>
            <a:off x="755650" y="2997200"/>
            <a:ext cx="215900" cy="0"/>
          </a:xfrm>
          <a:prstGeom prst="line">
            <a:avLst/>
          </a:prstGeom>
          <a:noFill/>
          <a:ln w="9525">
            <a:solidFill>
              <a:schemeClr val="tx1"/>
            </a:solidFill>
            <a:round/>
            <a:headEnd/>
            <a:tailEnd type="triangle" w="med" len="med"/>
          </a:ln>
        </p:spPr>
        <p:txBody>
          <a:bodyPr/>
          <a:lstStyle/>
          <a:p>
            <a:endParaRPr lang="en-GB"/>
          </a:p>
        </p:txBody>
      </p:sp>
      <p:grpSp>
        <p:nvGrpSpPr>
          <p:cNvPr id="5" name="Group 56"/>
          <p:cNvGrpSpPr>
            <a:grpSpLocks/>
          </p:cNvGrpSpPr>
          <p:nvPr/>
        </p:nvGrpSpPr>
        <p:grpSpPr bwMode="auto">
          <a:xfrm>
            <a:off x="6588125" y="115888"/>
            <a:ext cx="2447925" cy="920750"/>
            <a:chOff x="4150" y="73"/>
            <a:chExt cx="1542" cy="580"/>
          </a:xfrm>
        </p:grpSpPr>
        <p:sp>
          <p:nvSpPr>
            <p:cNvPr id="55359" name="Text Box 48"/>
            <p:cNvSpPr txBox="1">
              <a:spLocks noChangeArrowheads="1"/>
            </p:cNvSpPr>
            <p:nvPr/>
          </p:nvSpPr>
          <p:spPr bwMode="auto">
            <a:xfrm>
              <a:off x="4377" y="73"/>
              <a:ext cx="1315" cy="580"/>
            </a:xfrm>
            <a:prstGeom prst="rect">
              <a:avLst/>
            </a:prstGeom>
            <a:solidFill>
              <a:schemeClr val="bg1"/>
            </a:solidFill>
            <a:ln w="38100">
              <a:solidFill>
                <a:srgbClr val="FF3300"/>
              </a:solidFill>
              <a:miter lim="800000"/>
              <a:headEnd/>
              <a:tailEnd/>
            </a:ln>
          </p:spPr>
          <p:txBody>
            <a:bodyPr>
              <a:spAutoFit/>
            </a:bodyPr>
            <a:lstStyle/>
            <a:p>
              <a:pPr algn="ctr"/>
              <a:r>
                <a:rPr lang="en-GB" sz="1400" b="1"/>
                <a:t>RECEPTOR ANTAGONISTS</a:t>
              </a:r>
            </a:p>
            <a:p>
              <a:pPr algn="ctr"/>
              <a:r>
                <a:rPr lang="en-GB" sz="1200" b="1"/>
                <a:t>e.g. ET-1 receptor antagonist Bosentan</a:t>
              </a:r>
            </a:p>
          </p:txBody>
        </p:sp>
        <p:sp>
          <p:nvSpPr>
            <p:cNvPr id="55360" name="Line 53"/>
            <p:cNvSpPr>
              <a:spLocks noChangeShapeType="1"/>
            </p:cNvSpPr>
            <p:nvPr/>
          </p:nvSpPr>
          <p:spPr bwMode="auto">
            <a:xfrm flipV="1">
              <a:off x="4150" y="300"/>
              <a:ext cx="0" cy="181"/>
            </a:xfrm>
            <a:prstGeom prst="line">
              <a:avLst/>
            </a:prstGeom>
            <a:noFill/>
            <a:ln w="38100">
              <a:solidFill>
                <a:srgbClr val="FF3300"/>
              </a:solidFill>
              <a:round/>
              <a:headEnd/>
              <a:tailEnd/>
            </a:ln>
          </p:spPr>
          <p:txBody>
            <a:bodyPr/>
            <a:lstStyle/>
            <a:p>
              <a:endParaRPr lang="en-GB"/>
            </a:p>
          </p:txBody>
        </p:sp>
        <p:sp>
          <p:nvSpPr>
            <p:cNvPr id="55361" name="Line 54"/>
            <p:cNvSpPr>
              <a:spLocks noChangeShapeType="1"/>
            </p:cNvSpPr>
            <p:nvPr/>
          </p:nvSpPr>
          <p:spPr bwMode="auto">
            <a:xfrm>
              <a:off x="4150" y="391"/>
              <a:ext cx="227" cy="0"/>
            </a:xfrm>
            <a:prstGeom prst="line">
              <a:avLst/>
            </a:prstGeom>
            <a:noFill/>
            <a:ln w="38100">
              <a:solidFill>
                <a:srgbClr val="FF3300"/>
              </a:solidFill>
              <a:round/>
              <a:headEnd/>
              <a:tailEnd/>
            </a:ln>
          </p:spPr>
          <p:txBody>
            <a:bodyPr/>
            <a:lstStyle/>
            <a:p>
              <a:endParaRPr lang="en-GB"/>
            </a:p>
          </p:txBody>
        </p:sp>
      </p:grpSp>
      <p:sp>
        <p:nvSpPr>
          <p:cNvPr id="55334" name="Oval 57"/>
          <p:cNvSpPr>
            <a:spLocks noChangeArrowheads="1"/>
          </p:cNvSpPr>
          <p:nvPr/>
        </p:nvSpPr>
        <p:spPr bwMode="auto">
          <a:xfrm>
            <a:off x="1763713" y="3068638"/>
            <a:ext cx="215900" cy="215900"/>
          </a:xfrm>
          <a:prstGeom prst="ellipse">
            <a:avLst/>
          </a:prstGeom>
          <a:solidFill>
            <a:schemeClr val="bg1"/>
          </a:solidFill>
          <a:ln w="12700">
            <a:solidFill>
              <a:schemeClr val="tx1"/>
            </a:solidFill>
            <a:round/>
            <a:headEnd/>
            <a:tailEnd/>
          </a:ln>
        </p:spPr>
        <p:txBody>
          <a:bodyPr wrap="none" anchor="ctr"/>
          <a:lstStyle/>
          <a:p>
            <a:pPr algn="ctr"/>
            <a:r>
              <a:rPr lang="en-GB" sz="1400" b="1"/>
              <a:t>P</a:t>
            </a:r>
            <a:endParaRPr lang="en-US" sz="1400" b="1"/>
          </a:p>
        </p:txBody>
      </p:sp>
      <p:sp>
        <p:nvSpPr>
          <p:cNvPr id="55335" name="Line 58"/>
          <p:cNvSpPr>
            <a:spLocks noChangeShapeType="1"/>
          </p:cNvSpPr>
          <p:nvPr/>
        </p:nvSpPr>
        <p:spPr bwMode="auto">
          <a:xfrm>
            <a:off x="1403350" y="2997200"/>
            <a:ext cx="288925" cy="71438"/>
          </a:xfrm>
          <a:prstGeom prst="line">
            <a:avLst/>
          </a:prstGeom>
          <a:noFill/>
          <a:ln w="9525">
            <a:solidFill>
              <a:schemeClr val="tx1"/>
            </a:solidFill>
            <a:round/>
            <a:headEnd/>
            <a:tailEnd type="triangle" w="med" len="med"/>
          </a:ln>
        </p:spPr>
        <p:txBody>
          <a:bodyPr/>
          <a:lstStyle/>
          <a:p>
            <a:endParaRPr lang="en-GB"/>
          </a:p>
        </p:txBody>
      </p:sp>
      <p:sp>
        <p:nvSpPr>
          <p:cNvPr id="55336" name="Line 59"/>
          <p:cNvSpPr>
            <a:spLocks noChangeShapeType="1"/>
          </p:cNvSpPr>
          <p:nvPr/>
        </p:nvSpPr>
        <p:spPr bwMode="auto">
          <a:xfrm flipH="1" flipV="1">
            <a:off x="1908175" y="3357563"/>
            <a:ext cx="142875" cy="215900"/>
          </a:xfrm>
          <a:prstGeom prst="line">
            <a:avLst/>
          </a:prstGeom>
          <a:noFill/>
          <a:ln w="9525">
            <a:solidFill>
              <a:schemeClr val="tx1"/>
            </a:solidFill>
            <a:round/>
            <a:headEnd/>
            <a:tailEnd type="triangle" w="med" len="med"/>
          </a:ln>
        </p:spPr>
        <p:txBody>
          <a:bodyPr/>
          <a:lstStyle/>
          <a:p>
            <a:endParaRPr lang="en-GB"/>
          </a:p>
        </p:txBody>
      </p:sp>
      <p:grpSp>
        <p:nvGrpSpPr>
          <p:cNvPr id="6" name="Group 75"/>
          <p:cNvGrpSpPr>
            <a:grpSpLocks/>
          </p:cNvGrpSpPr>
          <p:nvPr/>
        </p:nvGrpSpPr>
        <p:grpSpPr bwMode="auto">
          <a:xfrm>
            <a:off x="142875" y="3857625"/>
            <a:ext cx="2239963" cy="2808288"/>
            <a:chOff x="173038" y="3860800"/>
            <a:chExt cx="2239962" cy="2808288"/>
          </a:xfrm>
        </p:grpSpPr>
        <p:sp>
          <p:nvSpPr>
            <p:cNvPr id="55341" name="Text Box 31"/>
            <p:cNvSpPr txBox="1">
              <a:spLocks noChangeArrowheads="1"/>
            </p:cNvSpPr>
            <p:nvPr/>
          </p:nvSpPr>
          <p:spPr bwMode="auto">
            <a:xfrm>
              <a:off x="250825" y="4003675"/>
              <a:ext cx="565150" cy="396875"/>
            </a:xfrm>
            <a:prstGeom prst="rect">
              <a:avLst/>
            </a:prstGeom>
            <a:solidFill>
              <a:srgbClr val="ABEAF3"/>
            </a:solidFill>
            <a:ln w="9525">
              <a:noFill/>
              <a:miter lim="800000"/>
              <a:headEnd/>
              <a:tailEnd/>
            </a:ln>
          </p:spPr>
          <p:txBody>
            <a:bodyPr wrap="none">
              <a:spAutoFit/>
            </a:bodyPr>
            <a:lstStyle/>
            <a:p>
              <a:r>
                <a:rPr lang="en-GB" sz="2000" b="1"/>
                <a:t>NO</a:t>
              </a:r>
            </a:p>
          </p:txBody>
        </p:sp>
        <p:sp>
          <p:nvSpPr>
            <p:cNvPr id="55342" name="Text Box 32"/>
            <p:cNvSpPr txBox="1">
              <a:spLocks noChangeArrowheads="1"/>
            </p:cNvSpPr>
            <p:nvPr/>
          </p:nvSpPr>
          <p:spPr bwMode="auto">
            <a:xfrm>
              <a:off x="1196975" y="4000500"/>
              <a:ext cx="819150" cy="579438"/>
            </a:xfrm>
            <a:prstGeom prst="rect">
              <a:avLst/>
            </a:prstGeom>
            <a:noFill/>
            <a:ln w="9525">
              <a:noFill/>
              <a:miter lim="800000"/>
              <a:headEnd/>
              <a:tailEnd/>
            </a:ln>
          </p:spPr>
          <p:txBody>
            <a:bodyPr>
              <a:spAutoFit/>
            </a:bodyPr>
            <a:lstStyle/>
            <a:p>
              <a:r>
                <a:rPr lang="en-GB" sz="1400" b="1"/>
                <a:t>cGMP</a:t>
              </a:r>
            </a:p>
            <a:p>
              <a:endParaRPr lang="en-GB"/>
            </a:p>
          </p:txBody>
        </p:sp>
        <p:sp>
          <p:nvSpPr>
            <p:cNvPr id="55343" name="Line 34"/>
            <p:cNvSpPr>
              <a:spLocks noChangeShapeType="1"/>
            </p:cNvSpPr>
            <p:nvPr/>
          </p:nvSpPr>
          <p:spPr bwMode="auto">
            <a:xfrm>
              <a:off x="1008063" y="4148138"/>
              <a:ext cx="215900" cy="0"/>
            </a:xfrm>
            <a:prstGeom prst="line">
              <a:avLst/>
            </a:prstGeom>
            <a:noFill/>
            <a:ln w="9525">
              <a:solidFill>
                <a:schemeClr val="tx1"/>
              </a:solidFill>
              <a:round/>
              <a:headEnd/>
              <a:tailEnd type="triangle" w="med" len="med"/>
            </a:ln>
          </p:spPr>
          <p:txBody>
            <a:bodyPr/>
            <a:lstStyle/>
            <a:p>
              <a:endParaRPr lang="en-GB"/>
            </a:p>
          </p:txBody>
        </p:sp>
        <p:sp>
          <p:nvSpPr>
            <p:cNvPr id="55344" name="Line 35"/>
            <p:cNvSpPr>
              <a:spLocks noChangeShapeType="1"/>
            </p:cNvSpPr>
            <p:nvPr/>
          </p:nvSpPr>
          <p:spPr bwMode="auto">
            <a:xfrm flipV="1">
              <a:off x="1835150" y="3860800"/>
              <a:ext cx="180975" cy="144463"/>
            </a:xfrm>
            <a:prstGeom prst="line">
              <a:avLst/>
            </a:prstGeom>
            <a:noFill/>
            <a:ln w="9525">
              <a:solidFill>
                <a:schemeClr val="tx1"/>
              </a:solidFill>
              <a:round/>
              <a:headEnd/>
              <a:tailEnd type="triangle" w="med" len="med"/>
            </a:ln>
          </p:spPr>
          <p:txBody>
            <a:bodyPr/>
            <a:lstStyle/>
            <a:p>
              <a:endParaRPr lang="en-GB"/>
            </a:p>
          </p:txBody>
        </p:sp>
        <p:sp>
          <p:nvSpPr>
            <p:cNvPr id="55345" name="Text Box 36"/>
            <p:cNvSpPr txBox="1">
              <a:spLocks noChangeArrowheads="1"/>
            </p:cNvSpPr>
            <p:nvPr/>
          </p:nvSpPr>
          <p:spPr bwMode="auto">
            <a:xfrm>
              <a:off x="1189038" y="4719638"/>
              <a:ext cx="649287" cy="304800"/>
            </a:xfrm>
            <a:prstGeom prst="rect">
              <a:avLst/>
            </a:prstGeom>
            <a:noFill/>
            <a:ln w="9525">
              <a:noFill/>
              <a:miter lim="800000"/>
              <a:headEnd/>
              <a:tailEnd/>
            </a:ln>
          </p:spPr>
          <p:txBody>
            <a:bodyPr wrap="none">
              <a:spAutoFit/>
            </a:bodyPr>
            <a:lstStyle/>
            <a:p>
              <a:r>
                <a:rPr lang="en-GB" sz="1400" b="1"/>
                <a:t>PDE5</a:t>
              </a:r>
            </a:p>
          </p:txBody>
        </p:sp>
        <p:sp>
          <p:nvSpPr>
            <p:cNvPr id="55346" name="Line 37"/>
            <p:cNvSpPr>
              <a:spLocks noChangeShapeType="1"/>
            </p:cNvSpPr>
            <p:nvPr/>
          </p:nvSpPr>
          <p:spPr bwMode="auto">
            <a:xfrm flipV="1">
              <a:off x="1547813" y="4364038"/>
              <a:ext cx="0" cy="360362"/>
            </a:xfrm>
            <a:prstGeom prst="line">
              <a:avLst/>
            </a:prstGeom>
            <a:noFill/>
            <a:ln w="28575">
              <a:solidFill>
                <a:schemeClr val="tx1"/>
              </a:solidFill>
              <a:round/>
              <a:headEnd/>
              <a:tailEnd/>
            </a:ln>
          </p:spPr>
          <p:txBody>
            <a:bodyPr/>
            <a:lstStyle/>
            <a:p>
              <a:endParaRPr lang="en-GB"/>
            </a:p>
          </p:txBody>
        </p:sp>
        <p:sp>
          <p:nvSpPr>
            <p:cNvPr id="55347" name="Line 38"/>
            <p:cNvSpPr>
              <a:spLocks noChangeShapeType="1"/>
            </p:cNvSpPr>
            <p:nvPr/>
          </p:nvSpPr>
          <p:spPr bwMode="auto">
            <a:xfrm>
              <a:off x="1404938" y="4359275"/>
              <a:ext cx="288925" cy="0"/>
            </a:xfrm>
            <a:prstGeom prst="line">
              <a:avLst/>
            </a:prstGeom>
            <a:noFill/>
            <a:ln w="28575">
              <a:solidFill>
                <a:schemeClr val="tx1"/>
              </a:solidFill>
              <a:round/>
              <a:headEnd/>
              <a:tailEnd/>
            </a:ln>
          </p:spPr>
          <p:txBody>
            <a:bodyPr/>
            <a:lstStyle/>
            <a:p>
              <a:endParaRPr lang="en-GB"/>
            </a:p>
          </p:txBody>
        </p:sp>
        <p:grpSp>
          <p:nvGrpSpPr>
            <p:cNvPr id="55348" name="Group 48"/>
            <p:cNvGrpSpPr>
              <a:grpSpLocks/>
            </p:cNvGrpSpPr>
            <p:nvPr/>
          </p:nvGrpSpPr>
          <p:grpSpPr bwMode="auto">
            <a:xfrm>
              <a:off x="827088" y="5080000"/>
              <a:ext cx="1585912" cy="1589088"/>
              <a:chOff x="476" y="3200"/>
              <a:chExt cx="1044" cy="1080"/>
            </a:xfrm>
          </p:grpSpPr>
          <p:sp>
            <p:nvSpPr>
              <p:cNvPr id="55356" name="Text Box 32"/>
              <p:cNvSpPr txBox="1">
                <a:spLocks noChangeArrowheads="1"/>
              </p:cNvSpPr>
              <p:nvPr/>
            </p:nvSpPr>
            <p:spPr bwMode="auto">
              <a:xfrm>
                <a:off x="476" y="3612"/>
                <a:ext cx="1044" cy="668"/>
              </a:xfrm>
              <a:prstGeom prst="rect">
                <a:avLst/>
              </a:prstGeom>
              <a:solidFill>
                <a:schemeClr val="bg1"/>
              </a:solidFill>
              <a:ln w="38100">
                <a:solidFill>
                  <a:srgbClr val="FF0000"/>
                </a:solidFill>
                <a:miter lim="800000"/>
                <a:headEnd/>
                <a:tailEnd/>
              </a:ln>
            </p:spPr>
            <p:txBody>
              <a:bodyPr>
                <a:spAutoFit/>
              </a:bodyPr>
              <a:lstStyle/>
              <a:p>
                <a:pPr algn="ctr"/>
                <a:r>
                  <a:rPr lang="en-GB" sz="1400" b="1"/>
                  <a:t>PDE5 </a:t>
                </a:r>
              </a:p>
              <a:p>
                <a:pPr algn="ctr"/>
                <a:r>
                  <a:rPr lang="en-GB" sz="1400" b="1"/>
                  <a:t>INHIBITORS</a:t>
                </a:r>
                <a:r>
                  <a:rPr lang="en-GB" b="1"/>
                  <a:t> </a:t>
                </a:r>
              </a:p>
              <a:p>
                <a:pPr algn="ctr"/>
                <a:r>
                  <a:rPr lang="en-GB" sz="1200" b="1"/>
                  <a:t>e.g. Sildenafil</a:t>
                </a:r>
              </a:p>
              <a:p>
                <a:pPr algn="ctr"/>
                <a:endParaRPr lang="en-US" sz="1200" b="1"/>
              </a:p>
            </p:txBody>
          </p:sp>
          <p:sp>
            <p:nvSpPr>
              <p:cNvPr id="55357" name="Line 40"/>
              <p:cNvSpPr>
                <a:spLocks noChangeShapeType="1"/>
              </p:cNvSpPr>
              <p:nvPr/>
            </p:nvSpPr>
            <p:spPr bwMode="auto">
              <a:xfrm flipV="1">
                <a:off x="975" y="3200"/>
                <a:ext cx="0" cy="363"/>
              </a:xfrm>
              <a:prstGeom prst="line">
                <a:avLst/>
              </a:prstGeom>
              <a:noFill/>
              <a:ln w="38100">
                <a:solidFill>
                  <a:srgbClr val="FF3300"/>
                </a:solidFill>
                <a:round/>
                <a:headEnd/>
                <a:tailEnd/>
              </a:ln>
            </p:spPr>
            <p:txBody>
              <a:bodyPr/>
              <a:lstStyle/>
              <a:p>
                <a:endParaRPr lang="en-GB"/>
              </a:p>
            </p:txBody>
          </p:sp>
          <p:sp>
            <p:nvSpPr>
              <p:cNvPr id="55358" name="Line 41"/>
              <p:cNvSpPr>
                <a:spLocks noChangeShapeType="1"/>
              </p:cNvSpPr>
              <p:nvPr/>
            </p:nvSpPr>
            <p:spPr bwMode="auto">
              <a:xfrm>
                <a:off x="884" y="3200"/>
                <a:ext cx="182" cy="0"/>
              </a:xfrm>
              <a:prstGeom prst="line">
                <a:avLst/>
              </a:prstGeom>
              <a:noFill/>
              <a:ln w="38100">
                <a:solidFill>
                  <a:srgbClr val="FF3300"/>
                </a:solidFill>
                <a:round/>
                <a:headEnd/>
                <a:tailEnd/>
              </a:ln>
            </p:spPr>
            <p:txBody>
              <a:bodyPr/>
              <a:lstStyle/>
              <a:p>
                <a:endParaRPr lang="en-GB"/>
              </a:p>
            </p:txBody>
          </p:sp>
        </p:grpSp>
        <p:sp>
          <p:nvSpPr>
            <p:cNvPr id="55349" name="Text Box 60"/>
            <p:cNvSpPr txBox="1">
              <a:spLocks noChangeArrowheads="1"/>
            </p:cNvSpPr>
            <p:nvPr/>
          </p:nvSpPr>
          <p:spPr bwMode="auto">
            <a:xfrm>
              <a:off x="173038" y="4689475"/>
              <a:ext cx="869950" cy="366713"/>
            </a:xfrm>
            <a:prstGeom prst="rect">
              <a:avLst/>
            </a:prstGeom>
            <a:noFill/>
            <a:ln w="9525">
              <a:noFill/>
              <a:miter lim="800000"/>
              <a:headEnd/>
              <a:tailEnd/>
            </a:ln>
          </p:spPr>
          <p:txBody>
            <a:bodyPr wrap="none">
              <a:spAutoFit/>
            </a:bodyPr>
            <a:lstStyle/>
            <a:p>
              <a:r>
                <a:rPr lang="en-GB" b="1">
                  <a:solidFill>
                    <a:srgbClr val="FF66FF"/>
                  </a:solidFill>
                </a:rPr>
                <a:t>ADMA</a:t>
              </a:r>
              <a:endParaRPr lang="en-US" b="1">
                <a:solidFill>
                  <a:srgbClr val="FF66FF"/>
                </a:solidFill>
              </a:endParaRPr>
            </a:p>
          </p:txBody>
        </p:sp>
        <p:sp>
          <p:nvSpPr>
            <p:cNvPr id="55350" name="Line 61"/>
            <p:cNvSpPr>
              <a:spLocks noChangeShapeType="1"/>
            </p:cNvSpPr>
            <p:nvPr/>
          </p:nvSpPr>
          <p:spPr bwMode="auto">
            <a:xfrm>
              <a:off x="390525" y="4473575"/>
              <a:ext cx="287338" cy="0"/>
            </a:xfrm>
            <a:prstGeom prst="line">
              <a:avLst/>
            </a:prstGeom>
            <a:noFill/>
            <a:ln w="28575">
              <a:solidFill>
                <a:schemeClr val="tx1"/>
              </a:solidFill>
              <a:round/>
              <a:headEnd/>
              <a:tailEnd/>
            </a:ln>
          </p:spPr>
          <p:txBody>
            <a:bodyPr/>
            <a:lstStyle/>
            <a:p>
              <a:endParaRPr lang="en-GB"/>
            </a:p>
          </p:txBody>
        </p:sp>
        <p:sp>
          <p:nvSpPr>
            <p:cNvPr id="55351" name="Line 62"/>
            <p:cNvSpPr>
              <a:spLocks noChangeShapeType="1"/>
            </p:cNvSpPr>
            <p:nvPr/>
          </p:nvSpPr>
          <p:spPr bwMode="auto">
            <a:xfrm>
              <a:off x="533400" y="4473575"/>
              <a:ext cx="0" cy="287338"/>
            </a:xfrm>
            <a:prstGeom prst="line">
              <a:avLst/>
            </a:prstGeom>
            <a:noFill/>
            <a:ln w="28575">
              <a:solidFill>
                <a:schemeClr val="tx1"/>
              </a:solidFill>
              <a:round/>
              <a:headEnd/>
              <a:tailEnd/>
            </a:ln>
          </p:spPr>
          <p:txBody>
            <a:bodyPr/>
            <a:lstStyle/>
            <a:p>
              <a:endParaRPr lang="en-GB"/>
            </a:p>
          </p:txBody>
        </p:sp>
        <p:grpSp>
          <p:nvGrpSpPr>
            <p:cNvPr id="55352" name="Group 69"/>
            <p:cNvGrpSpPr>
              <a:grpSpLocks/>
            </p:cNvGrpSpPr>
            <p:nvPr/>
          </p:nvGrpSpPr>
          <p:grpSpPr bwMode="auto">
            <a:xfrm>
              <a:off x="185738" y="5084763"/>
              <a:ext cx="717550" cy="576262"/>
              <a:chOff x="117" y="3203"/>
              <a:chExt cx="452" cy="363"/>
            </a:xfrm>
          </p:grpSpPr>
          <p:sp>
            <p:nvSpPr>
              <p:cNvPr id="55353" name="Text Box 63"/>
              <p:cNvSpPr txBox="1">
                <a:spLocks noChangeArrowheads="1"/>
              </p:cNvSpPr>
              <p:nvPr/>
            </p:nvSpPr>
            <p:spPr bwMode="auto">
              <a:xfrm>
                <a:off x="117" y="3362"/>
                <a:ext cx="452" cy="204"/>
              </a:xfrm>
              <a:prstGeom prst="rect">
                <a:avLst/>
              </a:prstGeom>
              <a:solidFill>
                <a:srgbClr val="FF66FF"/>
              </a:solidFill>
              <a:ln w="19050">
                <a:solidFill>
                  <a:schemeClr val="bg2"/>
                </a:solidFill>
                <a:miter lim="800000"/>
                <a:headEnd/>
                <a:tailEnd/>
              </a:ln>
            </p:spPr>
            <p:txBody>
              <a:bodyPr wrap="none">
                <a:spAutoFit/>
              </a:bodyPr>
              <a:lstStyle/>
              <a:p>
                <a:r>
                  <a:rPr lang="en-GB" sz="1400" b="1"/>
                  <a:t>DDAH</a:t>
                </a:r>
                <a:endParaRPr lang="en-US" sz="1400" b="1"/>
              </a:p>
            </p:txBody>
          </p:sp>
          <p:sp>
            <p:nvSpPr>
              <p:cNvPr id="55354" name="Line 64"/>
              <p:cNvSpPr>
                <a:spLocks noChangeShapeType="1"/>
              </p:cNvSpPr>
              <p:nvPr/>
            </p:nvSpPr>
            <p:spPr bwMode="auto">
              <a:xfrm flipH="1" flipV="1">
                <a:off x="340" y="3203"/>
                <a:ext cx="4" cy="159"/>
              </a:xfrm>
              <a:prstGeom prst="line">
                <a:avLst/>
              </a:prstGeom>
              <a:noFill/>
              <a:ln w="28575">
                <a:solidFill>
                  <a:schemeClr val="tx1"/>
                </a:solidFill>
                <a:round/>
                <a:headEnd/>
                <a:tailEnd/>
              </a:ln>
            </p:spPr>
            <p:txBody>
              <a:bodyPr/>
              <a:lstStyle/>
              <a:p>
                <a:endParaRPr lang="en-GB"/>
              </a:p>
            </p:txBody>
          </p:sp>
          <p:sp>
            <p:nvSpPr>
              <p:cNvPr id="55355" name="Line 65"/>
              <p:cNvSpPr>
                <a:spLocks noChangeShapeType="1"/>
              </p:cNvSpPr>
              <p:nvPr/>
            </p:nvSpPr>
            <p:spPr bwMode="auto">
              <a:xfrm>
                <a:off x="253" y="3203"/>
                <a:ext cx="159" cy="0"/>
              </a:xfrm>
              <a:prstGeom prst="line">
                <a:avLst/>
              </a:prstGeom>
              <a:noFill/>
              <a:ln w="19050">
                <a:solidFill>
                  <a:schemeClr val="tx1"/>
                </a:solidFill>
                <a:round/>
                <a:headEnd/>
                <a:tailEnd/>
              </a:ln>
            </p:spPr>
            <p:txBody>
              <a:bodyPr/>
              <a:lstStyle/>
              <a:p>
                <a:endParaRPr lang="en-GB"/>
              </a:p>
            </p:txBody>
          </p:sp>
        </p:grpSp>
      </p:grpSp>
      <p:sp>
        <p:nvSpPr>
          <p:cNvPr id="55338" name="Text Box 66"/>
          <p:cNvSpPr txBox="1">
            <a:spLocks noChangeArrowheads="1"/>
          </p:cNvSpPr>
          <p:nvPr/>
        </p:nvSpPr>
        <p:spPr bwMode="auto">
          <a:xfrm>
            <a:off x="755650" y="836613"/>
            <a:ext cx="3187700" cy="274637"/>
          </a:xfrm>
          <a:prstGeom prst="rect">
            <a:avLst/>
          </a:prstGeom>
          <a:noFill/>
          <a:ln w="9525">
            <a:noFill/>
            <a:miter lim="800000"/>
            <a:headEnd/>
            <a:tailEnd/>
          </a:ln>
        </p:spPr>
        <p:txBody>
          <a:bodyPr>
            <a:spAutoFit/>
          </a:bodyPr>
          <a:lstStyle/>
          <a:p>
            <a:r>
              <a:rPr lang="en-GB" sz="1200"/>
              <a:t>SHEAR STRESS       HYPOXIA</a:t>
            </a:r>
            <a:endParaRPr lang="en-US" sz="1200"/>
          </a:p>
        </p:txBody>
      </p:sp>
      <p:sp>
        <p:nvSpPr>
          <p:cNvPr id="55339" name="Line 67"/>
          <p:cNvSpPr>
            <a:spLocks noChangeShapeType="1"/>
          </p:cNvSpPr>
          <p:nvPr/>
        </p:nvSpPr>
        <p:spPr bwMode="auto">
          <a:xfrm>
            <a:off x="2627313" y="1125538"/>
            <a:ext cx="217487" cy="288925"/>
          </a:xfrm>
          <a:prstGeom prst="line">
            <a:avLst/>
          </a:prstGeom>
          <a:noFill/>
          <a:ln w="12700">
            <a:solidFill>
              <a:schemeClr val="tx1"/>
            </a:solidFill>
            <a:round/>
            <a:headEnd/>
            <a:tailEnd type="triangle" w="med" len="med"/>
          </a:ln>
        </p:spPr>
        <p:txBody>
          <a:bodyPr/>
          <a:lstStyle/>
          <a:p>
            <a:endParaRPr lang="en-GB"/>
          </a:p>
        </p:txBody>
      </p:sp>
      <p:sp>
        <p:nvSpPr>
          <p:cNvPr id="55340" name="Line 68"/>
          <p:cNvSpPr>
            <a:spLocks noChangeShapeType="1"/>
          </p:cNvSpPr>
          <p:nvPr/>
        </p:nvSpPr>
        <p:spPr bwMode="auto">
          <a:xfrm>
            <a:off x="1690688" y="1125538"/>
            <a:ext cx="217487" cy="288925"/>
          </a:xfrm>
          <a:prstGeom prst="line">
            <a:avLst/>
          </a:prstGeom>
          <a:noFill/>
          <a:ln w="12700">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900113" y="1773238"/>
          <a:ext cx="7375525" cy="3022600"/>
        </p:xfrm>
        <a:graphic>
          <a:graphicData uri="http://schemas.openxmlformats.org/presentationml/2006/ole">
            <mc:AlternateContent xmlns:mc="http://schemas.openxmlformats.org/markup-compatibility/2006">
              <mc:Choice xmlns:v="urn:schemas-microsoft-com:vml" Requires="v">
                <p:oleObj spid="_x0000_s1028" name="Image" r:id="rId3" imgW="22631839" imgH="8374162" progId="">
                  <p:embed/>
                </p:oleObj>
              </mc:Choice>
              <mc:Fallback>
                <p:oleObj name="Image" r:id="rId3" imgW="22631839" imgH="837416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73238"/>
                        <a:ext cx="7375525"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ounded Rectangle 2"/>
          <p:cNvSpPr/>
          <p:nvPr/>
        </p:nvSpPr>
        <p:spPr>
          <a:xfrm>
            <a:off x="684213" y="2852738"/>
            <a:ext cx="1584325" cy="1008062"/>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Basic structure of artery</a:t>
            </a:r>
          </a:p>
        </p:txBody>
      </p:sp>
      <p:sp>
        <p:nvSpPr>
          <p:cNvPr id="4" name="Rounded Rectangle 3"/>
          <p:cNvSpPr/>
          <p:nvPr/>
        </p:nvSpPr>
        <p:spPr>
          <a:xfrm>
            <a:off x="6443663" y="4437063"/>
            <a:ext cx="1584325" cy="100806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ENDOTHELIAL CELLS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827584" y="3717032"/>
            <a:ext cx="7312025" cy="1630363"/>
          </a:xfrm>
          <a:prstGeom prst="rect">
            <a:avLst/>
          </a:prstGeom>
          <a:noFill/>
          <a:ln w="9525">
            <a:noFill/>
            <a:miter lim="800000"/>
            <a:headEnd/>
            <a:tailEnd/>
          </a:ln>
        </p:spPr>
        <p:txBody>
          <a:bodyPr wrap="none">
            <a:spAutoFit/>
          </a:bodyPr>
          <a:lstStyle/>
          <a:p>
            <a:pPr algn="ctr"/>
            <a:r>
              <a:rPr lang="en-US" sz="2800" b="1" dirty="0"/>
              <a:t>Endothelial cell dysfunction in pulmonary</a:t>
            </a:r>
          </a:p>
          <a:p>
            <a:pPr algn="ctr"/>
            <a:r>
              <a:rPr lang="en-US" sz="2800" b="1" dirty="0"/>
              <a:t>hypertension</a:t>
            </a:r>
            <a:endParaRPr lang="en-US" sz="2400" dirty="0"/>
          </a:p>
          <a:p>
            <a:pPr algn="ctr"/>
            <a:endParaRPr lang="en-GB" sz="2400" dirty="0"/>
          </a:p>
          <a:p>
            <a:pPr algn="ctr"/>
            <a:r>
              <a:rPr lang="en-US" sz="2000" dirty="0">
                <a:solidFill>
                  <a:schemeClr val="bg1"/>
                </a:solidFill>
              </a:rPr>
              <a:t>                   </a:t>
            </a:r>
            <a:endParaRPr lang="en-GB" sz="2000" dirty="0">
              <a:solidFill>
                <a:schemeClr val="bg1"/>
              </a:solidFill>
            </a:endParaRPr>
          </a:p>
        </p:txBody>
      </p:sp>
      <p:sp>
        <p:nvSpPr>
          <p:cNvPr id="53252" name="TextBox 1"/>
          <p:cNvSpPr txBox="1">
            <a:spLocks noChangeArrowheads="1"/>
          </p:cNvSpPr>
          <p:nvPr/>
        </p:nvSpPr>
        <p:spPr bwMode="auto">
          <a:xfrm>
            <a:off x="2195736" y="2420888"/>
            <a:ext cx="5126038" cy="646113"/>
          </a:xfrm>
          <a:prstGeom prst="rect">
            <a:avLst/>
          </a:prstGeom>
          <a:noFill/>
          <a:ln w="9525">
            <a:noFill/>
            <a:miter lim="800000"/>
            <a:headEnd/>
            <a:tailEnd/>
          </a:ln>
        </p:spPr>
        <p:txBody>
          <a:bodyPr wrap="none">
            <a:spAutoFit/>
          </a:bodyPr>
          <a:lstStyle/>
          <a:p>
            <a:r>
              <a:rPr lang="en-GB" sz="3600" b="1" dirty="0">
                <a:solidFill>
                  <a:srgbClr val="FF0000"/>
                </a:solidFill>
              </a:rPr>
              <a:t>Work in our laboratory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jpg"/>
          <p:cNvPicPr>
            <a:picLocks noChangeAspect="1"/>
          </p:cNvPicPr>
          <p:nvPr/>
        </p:nvPicPr>
        <p:blipFill>
          <a:blip r:embed="rId2" cstate="print"/>
          <a:stretch>
            <a:fillRect/>
          </a:stretch>
        </p:blipFill>
        <p:spPr>
          <a:xfrm>
            <a:off x="3203340" y="0"/>
            <a:ext cx="5940660" cy="4752528"/>
          </a:xfrm>
          <a:prstGeom prst="rect">
            <a:avLst/>
          </a:prstGeom>
        </p:spPr>
      </p:pic>
      <p:grpSp>
        <p:nvGrpSpPr>
          <p:cNvPr id="4" name="Group 24"/>
          <p:cNvGrpSpPr/>
          <p:nvPr/>
        </p:nvGrpSpPr>
        <p:grpSpPr>
          <a:xfrm>
            <a:off x="3275856" y="332656"/>
            <a:ext cx="5868144" cy="4608512"/>
            <a:chOff x="3275856" y="332656"/>
            <a:chExt cx="5868144" cy="4608512"/>
          </a:xfrm>
        </p:grpSpPr>
        <p:sp>
          <p:nvSpPr>
            <p:cNvPr id="11" name="TextBox 10"/>
            <p:cNvSpPr txBox="1"/>
            <p:nvPr/>
          </p:nvSpPr>
          <p:spPr>
            <a:xfrm>
              <a:off x="4788024" y="332656"/>
              <a:ext cx="896399" cy="707886"/>
            </a:xfrm>
            <a:prstGeom prst="rect">
              <a:avLst/>
            </a:prstGeom>
            <a:noFill/>
          </p:spPr>
          <p:txBody>
            <a:bodyPr wrap="none" rtlCol="0">
              <a:spAutoFit/>
            </a:bodyPr>
            <a:lstStyle/>
            <a:p>
              <a:r>
                <a:rPr lang="en-GB" sz="4000" b="1" dirty="0" smtClean="0"/>
                <a:t>PH</a:t>
              </a:r>
              <a:endParaRPr lang="en-GB" sz="4000" b="1" dirty="0"/>
            </a:p>
          </p:txBody>
        </p:sp>
        <p:sp>
          <p:nvSpPr>
            <p:cNvPr id="12" name="Rectangle 11"/>
            <p:cNvSpPr/>
            <p:nvPr/>
          </p:nvSpPr>
          <p:spPr>
            <a:xfrm>
              <a:off x="3275856" y="1052736"/>
              <a:ext cx="144016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narrowing</a:t>
              </a:r>
            </a:p>
            <a:p>
              <a:pPr algn="ctr"/>
              <a:r>
                <a:rPr lang="en-GB" dirty="0" smtClean="0">
                  <a:solidFill>
                    <a:schemeClr val="tx1"/>
                  </a:solidFill>
                </a:rPr>
                <a:t>of pulmonary</a:t>
              </a:r>
            </a:p>
            <a:p>
              <a:pPr algn="ctr"/>
              <a:r>
                <a:rPr lang="en-GB" dirty="0" smtClean="0">
                  <a:solidFill>
                    <a:schemeClr val="tx1"/>
                  </a:solidFill>
                </a:rPr>
                <a:t>artery </a:t>
              </a:r>
              <a:endParaRPr lang="en-GB" dirty="0">
                <a:solidFill>
                  <a:schemeClr val="tx1"/>
                </a:solidFill>
              </a:endParaRPr>
            </a:p>
          </p:txBody>
        </p:sp>
        <p:sp>
          <p:nvSpPr>
            <p:cNvPr id="17" name="Rectangle 16"/>
            <p:cNvSpPr/>
            <p:nvPr/>
          </p:nvSpPr>
          <p:spPr>
            <a:xfrm>
              <a:off x="5220072" y="4005064"/>
              <a:ext cx="39239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enlarged right ventricle</a:t>
              </a:r>
              <a:endParaRPr lang="en-GB" dirty="0">
                <a:solidFill>
                  <a:schemeClr val="tx1"/>
                </a:solidFill>
              </a:endParaRPr>
            </a:p>
          </p:txBody>
        </p:sp>
      </p:grpSp>
      <p:grpSp>
        <p:nvGrpSpPr>
          <p:cNvPr id="6" name="Group 23"/>
          <p:cNvGrpSpPr/>
          <p:nvPr/>
        </p:nvGrpSpPr>
        <p:grpSpPr>
          <a:xfrm>
            <a:off x="4283968" y="4869160"/>
            <a:ext cx="4608512" cy="1656181"/>
            <a:chOff x="4283968" y="4869160"/>
            <a:chExt cx="4608512" cy="1656181"/>
          </a:xfrm>
        </p:grpSpPr>
        <p:grpSp>
          <p:nvGrpSpPr>
            <p:cNvPr id="7" name="Group 2"/>
            <p:cNvGrpSpPr>
              <a:grpSpLocks/>
            </p:cNvGrpSpPr>
            <p:nvPr/>
          </p:nvGrpSpPr>
          <p:grpSpPr bwMode="auto">
            <a:xfrm>
              <a:off x="4283968" y="5218396"/>
              <a:ext cx="4608512" cy="1306945"/>
              <a:chOff x="1558925" y="5035551"/>
              <a:chExt cx="5138738" cy="1644650"/>
            </a:xfrm>
          </p:grpSpPr>
          <p:pic>
            <p:nvPicPr>
              <p:cNvPr id="19" name="Picture 10" descr="2069-87 Plex2 HE"/>
              <p:cNvPicPr>
                <a:picLocks noChangeAspect="1" noChangeArrowheads="1"/>
              </p:cNvPicPr>
              <p:nvPr/>
            </p:nvPicPr>
            <p:blipFill>
              <a:blip r:embed="rId3" cstate="print"/>
              <a:srcRect/>
              <a:stretch>
                <a:fillRect/>
              </a:stretch>
            </p:blipFill>
            <p:spPr bwMode="auto">
              <a:xfrm>
                <a:off x="1558925" y="5037138"/>
                <a:ext cx="2014538" cy="1643063"/>
              </a:xfrm>
              <a:prstGeom prst="rect">
                <a:avLst/>
              </a:prstGeom>
              <a:noFill/>
              <a:ln w="9525">
                <a:solidFill>
                  <a:schemeClr val="tx1"/>
                </a:solidFill>
                <a:miter lim="800000"/>
                <a:headEnd/>
                <a:tailEnd/>
              </a:ln>
            </p:spPr>
          </p:pic>
          <p:pic>
            <p:nvPicPr>
              <p:cNvPr id="21" name="Picture 15" descr="Plexiform SMA "/>
              <p:cNvPicPr>
                <a:picLocks noChangeAspect="1" noChangeArrowheads="1"/>
              </p:cNvPicPr>
              <p:nvPr/>
            </p:nvPicPr>
            <p:blipFill>
              <a:blip r:embed="rId4" cstate="print"/>
              <a:srcRect/>
              <a:stretch>
                <a:fillRect/>
              </a:stretch>
            </p:blipFill>
            <p:spPr bwMode="auto">
              <a:xfrm>
                <a:off x="3606800" y="5035551"/>
                <a:ext cx="1528763" cy="1644650"/>
              </a:xfrm>
              <a:prstGeom prst="rect">
                <a:avLst/>
              </a:prstGeom>
              <a:noFill/>
              <a:ln w="9525">
                <a:solidFill>
                  <a:schemeClr val="tx1"/>
                </a:solidFill>
                <a:miter lim="800000"/>
                <a:headEnd/>
                <a:tailEnd/>
              </a:ln>
            </p:spPr>
          </p:pic>
          <p:pic>
            <p:nvPicPr>
              <p:cNvPr id="22" name="Picture 36" descr="1624 PLEX CD31 X40 copy"/>
              <p:cNvPicPr>
                <a:picLocks noChangeAspect="1" noChangeArrowheads="1"/>
              </p:cNvPicPr>
              <p:nvPr/>
            </p:nvPicPr>
            <p:blipFill>
              <a:blip r:embed="rId5" cstate="print"/>
              <a:srcRect/>
              <a:stretch>
                <a:fillRect/>
              </a:stretch>
            </p:blipFill>
            <p:spPr bwMode="auto">
              <a:xfrm rot="-5400000">
                <a:off x="5114925" y="5097463"/>
                <a:ext cx="1641475" cy="1524000"/>
              </a:xfrm>
              <a:prstGeom prst="rect">
                <a:avLst/>
              </a:prstGeom>
              <a:noFill/>
              <a:ln w="9525">
                <a:solidFill>
                  <a:srgbClr val="000000"/>
                </a:solidFill>
                <a:miter lim="800000"/>
                <a:headEnd/>
                <a:tailEnd/>
              </a:ln>
            </p:spPr>
          </p:pic>
        </p:grpSp>
        <p:sp>
          <p:nvSpPr>
            <p:cNvPr id="23" name="TextBox 22"/>
            <p:cNvSpPr txBox="1"/>
            <p:nvPr/>
          </p:nvSpPr>
          <p:spPr>
            <a:xfrm>
              <a:off x="4283968" y="4869160"/>
              <a:ext cx="1928733" cy="369332"/>
            </a:xfrm>
            <a:prstGeom prst="rect">
              <a:avLst/>
            </a:prstGeom>
            <a:noFill/>
          </p:spPr>
          <p:txBody>
            <a:bodyPr wrap="none" rtlCol="0">
              <a:spAutoFit/>
            </a:bodyPr>
            <a:lstStyle/>
            <a:p>
              <a:r>
                <a:rPr lang="en-GB" dirty="0" err="1" smtClean="0"/>
                <a:t>Plexiform</a:t>
              </a:r>
              <a:r>
                <a:rPr lang="en-GB" dirty="0" smtClean="0"/>
                <a:t> lesions</a:t>
              </a:r>
              <a:endParaRPr lang="en-GB" dirty="0"/>
            </a:p>
          </p:txBody>
        </p:sp>
      </p:grpSp>
      <p:grpSp>
        <p:nvGrpSpPr>
          <p:cNvPr id="8" name="Group 28"/>
          <p:cNvGrpSpPr/>
          <p:nvPr/>
        </p:nvGrpSpPr>
        <p:grpSpPr>
          <a:xfrm>
            <a:off x="395536" y="2780928"/>
            <a:ext cx="3384376" cy="2308324"/>
            <a:chOff x="395536" y="3789040"/>
            <a:chExt cx="3384376" cy="2308324"/>
          </a:xfrm>
        </p:grpSpPr>
        <p:grpSp>
          <p:nvGrpSpPr>
            <p:cNvPr id="9" name="Group 25"/>
            <p:cNvGrpSpPr/>
            <p:nvPr/>
          </p:nvGrpSpPr>
          <p:grpSpPr>
            <a:xfrm>
              <a:off x="395536" y="3789040"/>
              <a:ext cx="3384376" cy="2308324"/>
              <a:chOff x="323528" y="3501008"/>
              <a:chExt cx="3384376" cy="2308324"/>
            </a:xfrm>
          </p:grpSpPr>
          <p:sp>
            <p:nvSpPr>
              <p:cNvPr id="3" name="Text Box 14"/>
              <p:cNvSpPr txBox="1">
                <a:spLocks noChangeArrowheads="1"/>
              </p:cNvSpPr>
              <p:nvPr/>
            </p:nvSpPr>
            <p:spPr bwMode="auto">
              <a:xfrm>
                <a:off x="323528" y="3501008"/>
                <a:ext cx="3384376" cy="2308324"/>
              </a:xfrm>
              <a:prstGeom prst="rect">
                <a:avLst/>
              </a:prstGeom>
              <a:solidFill>
                <a:srgbClr val="F8F8F8"/>
              </a:solidFill>
              <a:ln w="57150">
                <a:solidFill>
                  <a:srgbClr val="00B0F0"/>
                </a:solidFill>
                <a:miter lim="800000"/>
                <a:headEnd/>
                <a:tailEnd/>
              </a:ln>
            </p:spPr>
            <p:txBody>
              <a:bodyPr wrap="square">
                <a:spAutoFit/>
              </a:bodyPr>
              <a:lstStyle/>
              <a:p>
                <a:r>
                  <a:rPr lang="en-GB" dirty="0" err="1" smtClean="0"/>
                  <a:t>Intima</a:t>
                </a:r>
                <a:r>
                  <a:rPr lang="en-GB" dirty="0" smtClean="0"/>
                  <a:t>/Endothelium</a:t>
                </a:r>
              </a:p>
              <a:p>
                <a:endParaRPr lang="en-GB" dirty="0"/>
              </a:p>
              <a:p>
                <a:r>
                  <a:rPr lang="en-GB" b="1" dirty="0">
                    <a:solidFill>
                      <a:srgbClr val="FF0000"/>
                    </a:solidFill>
                  </a:rPr>
                  <a:t>NO production</a:t>
                </a:r>
              </a:p>
              <a:p>
                <a:r>
                  <a:rPr lang="en-GB" dirty="0"/>
                  <a:t>PGI2</a:t>
                </a:r>
              </a:p>
              <a:p>
                <a:r>
                  <a:rPr lang="en-GB" dirty="0" err="1"/>
                  <a:t>Vasocontrictors</a:t>
                </a:r>
                <a:r>
                  <a:rPr lang="en-GB" dirty="0"/>
                  <a:t> ET1, TXA2</a:t>
                </a:r>
              </a:p>
              <a:p>
                <a:r>
                  <a:rPr lang="en-GB" b="1" dirty="0">
                    <a:solidFill>
                      <a:srgbClr val="FF0000"/>
                    </a:solidFill>
                  </a:rPr>
                  <a:t>Permeability</a:t>
                </a:r>
              </a:p>
              <a:p>
                <a:r>
                  <a:rPr lang="en-GB" dirty="0"/>
                  <a:t>Inflammatory cell migration</a:t>
                </a:r>
              </a:p>
              <a:p>
                <a:r>
                  <a:rPr lang="en-GB" b="1" dirty="0">
                    <a:solidFill>
                      <a:srgbClr val="FF0000"/>
                    </a:solidFill>
                  </a:rPr>
                  <a:t>Proliferation/angiogenesis</a:t>
                </a:r>
                <a:endParaRPr lang="en-US" b="1" dirty="0">
                  <a:solidFill>
                    <a:srgbClr val="FF0000"/>
                  </a:solidFill>
                </a:endParaRPr>
              </a:p>
            </p:txBody>
          </p:sp>
          <p:cxnSp>
            <p:nvCxnSpPr>
              <p:cNvPr id="5" name="Straight Arrow Connector 4"/>
              <p:cNvCxnSpPr/>
              <p:nvPr/>
            </p:nvCxnSpPr>
            <p:spPr>
              <a:xfrm rot="5400000">
                <a:off x="2123331" y="4148683"/>
                <a:ext cx="28803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311860" y="4761148"/>
                <a:ext cx="21602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3312654" y="5336418"/>
                <a:ext cx="21602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3464260" y="5624450"/>
                <a:ext cx="21602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rot="5400000">
              <a:off x="1043211" y="4796755"/>
              <a:ext cx="28803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1942914" y="5336418"/>
              <a:ext cx="21602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2484438" y="3789363"/>
            <a:ext cx="3509962" cy="368300"/>
          </a:xfrm>
          <a:prstGeom prst="rect">
            <a:avLst/>
          </a:prstGeom>
          <a:solidFill>
            <a:srgbClr val="FFFF99"/>
          </a:solidFill>
          <a:ln w="9525">
            <a:solidFill>
              <a:schemeClr val="tx1"/>
            </a:solidFill>
            <a:miter lim="800000"/>
            <a:headEnd/>
            <a:tailEnd/>
          </a:ln>
        </p:spPr>
        <p:txBody>
          <a:bodyPr wrap="none">
            <a:spAutoFit/>
          </a:bodyPr>
          <a:lstStyle/>
          <a:p>
            <a:r>
              <a:rPr lang="en-GB"/>
              <a:t>ENDOTHELIAL DYSFUNCTION</a:t>
            </a:r>
          </a:p>
        </p:txBody>
      </p:sp>
      <p:sp>
        <p:nvSpPr>
          <p:cNvPr id="55299" name="TextBox 4"/>
          <p:cNvSpPr txBox="1">
            <a:spLocks noChangeArrowheads="1"/>
          </p:cNvSpPr>
          <p:nvPr/>
        </p:nvSpPr>
        <p:spPr bwMode="auto">
          <a:xfrm>
            <a:off x="3192463" y="4868863"/>
            <a:ext cx="1954212" cy="369887"/>
          </a:xfrm>
          <a:prstGeom prst="rect">
            <a:avLst/>
          </a:prstGeom>
          <a:solidFill>
            <a:schemeClr val="bg1"/>
          </a:solidFill>
          <a:ln w="9525">
            <a:solidFill>
              <a:schemeClr val="tx1"/>
            </a:solidFill>
            <a:miter lim="800000"/>
            <a:headEnd/>
            <a:tailEnd/>
          </a:ln>
        </p:spPr>
        <p:txBody>
          <a:bodyPr wrap="none">
            <a:spAutoFit/>
          </a:bodyPr>
          <a:lstStyle/>
          <a:p>
            <a:pPr algn="ctr"/>
            <a:r>
              <a:rPr lang="en-GB" b="1"/>
              <a:t>ANGIOGENESIS</a:t>
            </a:r>
          </a:p>
        </p:txBody>
      </p:sp>
      <p:sp>
        <p:nvSpPr>
          <p:cNvPr id="55300" name="TextBox 5"/>
          <p:cNvSpPr txBox="1">
            <a:spLocks noChangeArrowheads="1"/>
          </p:cNvSpPr>
          <p:nvPr/>
        </p:nvSpPr>
        <p:spPr bwMode="auto">
          <a:xfrm>
            <a:off x="2903538" y="4365625"/>
            <a:ext cx="2492375" cy="368300"/>
          </a:xfrm>
          <a:prstGeom prst="rect">
            <a:avLst/>
          </a:prstGeom>
          <a:solidFill>
            <a:schemeClr val="bg1"/>
          </a:solidFill>
          <a:ln w="9525">
            <a:solidFill>
              <a:schemeClr val="tx1"/>
            </a:solidFill>
            <a:miter lim="800000"/>
            <a:headEnd/>
            <a:tailEnd/>
          </a:ln>
        </p:spPr>
        <p:txBody>
          <a:bodyPr wrap="none">
            <a:spAutoFit/>
          </a:bodyPr>
          <a:lstStyle/>
          <a:p>
            <a:pPr algn="ctr"/>
            <a:r>
              <a:rPr lang="en-GB" b="1"/>
              <a:t>BARRIER FUNCTION</a:t>
            </a:r>
          </a:p>
        </p:txBody>
      </p:sp>
      <p:sp>
        <p:nvSpPr>
          <p:cNvPr id="55301" name="TextBox 6"/>
          <p:cNvSpPr txBox="1">
            <a:spLocks noChangeArrowheads="1"/>
          </p:cNvSpPr>
          <p:nvPr/>
        </p:nvSpPr>
        <p:spPr bwMode="auto">
          <a:xfrm>
            <a:off x="3563938" y="6105525"/>
            <a:ext cx="896937" cy="708025"/>
          </a:xfrm>
          <a:prstGeom prst="rect">
            <a:avLst/>
          </a:prstGeom>
          <a:solidFill>
            <a:srgbClr val="66FFFF"/>
          </a:solidFill>
          <a:ln w="9525">
            <a:noFill/>
            <a:miter lim="800000"/>
            <a:headEnd/>
            <a:tailEnd/>
          </a:ln>
        </p:spPr>
        <p:txBody>
          <a:bodyPr wrap="none">
            <a:spAutoFit/>
          </a:bodyPr>
          <a:lstStyle/>
          <a:p>
            <a:r>
              <a:rPr lang="en-GB" sz="4000"/>
              <a:t>PH</a:t>
            </a:r>
          </a:p>
        </p:txBody>
      </p:sp>
      <p:sp>
        <p:nvSpPr>
          <p:cNvPr id="10" name="Right Arrow Callout 9"/>
          <p:cNvSpPr/>
          <p:nvPr/>
        </p:nvSpPr>
        <p:spPr>
          <a:xfrm rot="5400000">
            <a:off x="2664619" y="872332"/>
            <a:ext cx="2663825" cy="2592387"/>
          </a:xfrm>
          <a:prstGeom prst="rightArrow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303" name="TextBox 10"/>
          <p:cNvSpPr txBox="1">
            <a:spLocks noChangeArrowheads="1"/>
          </p:cNvSpPr>
          <p:nvPr/>
        </p:nvSpPr>
        <p:spPr bwMode="auto">
          <a:xfrm>
            <a:off x="3081338" y="908050"/>
            <a:ext cx="1778000" cy="523875"/>
          </a:xfrm>
          <a:prstGeom prst="rect">
            <a:avLst/>
          </a:prstGeom>
          <a:solidFill>
            <a:srgbClr val="FDCBE8"/>
          </a:solidFill>
          <a:ln w="9525">
            <a:noFill/>
            <a:miter lim="800000"/>
            <a:headEnd/>
            <a:tailEnd/>
          </a:ln>
        </p:spPr>
        <p:txBody>
          <a:bodyPr wrap="none">
            <a:spAutoFit/>
          </a:bodyPr>
          <a:lstStyle/>
          <a:p>
            <a:r>
              <a:rPr lang="en-GB" sz="2800"/>
              <a:t>HYPOXIA</a:t>
            </a:r>
          </a:p>
        </p:txBody>
      </p:sp>
      <p:sp>
        <p:nvSpPr>
          <p:cNvPr id="55304" name="TextBox 11"/>
          <p:cNvSpPr txBox="1">
            <a:spLocks noChangeArrowheads="1"/>
          </p:cNvSpPr>
          <p:nvPr/>
        </p:nvSpPr>
        <p:spPr bwMode="auto">
          <a:xfrm>
            <a:off x="2843213" y="1557338"/>
            <a:ext cx="2305050" cy="830262"/>
          </a:xfrm>
          <a:prstGeom prst="rect">
            <a:avLst/>
          </a:prstGeom>
          <a:solidFill>
            <a:srgbClr val="99FF66"/>
          </a:solidFill>
          <a:ln w="9525">
            <a:noFill/>
            <a:miter lim="800000"/>
            <a:headEnd/>
            <a:tailEnd/>
          </a:ln>
        </p:spPr>
        <p:txBody>
          <a:bodyPr>
            <a:spAutoFit/>
          </a:bodyPr>
          <a:lstStyle/>
          <a:p>
            <a:pPr algn="ctr"/>
            <a:r>
              <a:rPr lang="en-GB" sz="2400"/>
              <a:t>eNOS INHIBITION</a:t>
            </a:r>
          </a:p>
        </p:txBody>
      </p:sp>
      <p:sp>
        <p:nvSpPr>
          <p:cNvPr id="13" name="Down Arrow 12"/>
          <p:cNvSpPr/>
          <p:nvPr/>
        </p:nvSpPr>
        <p:spPr>
          <a:xfrm>
            <a:off x="3779838" y="5373688"/>
            <a:ext cx="431800" cy="574675"/>
          </a:xfrm>
          <a:prstGeom prst="downArrow">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355" name="TextBox 17"/>
          <p:cNvSpPr txBox="1">
            <a:spLocks noChangeArrowheads="1"/>
          </p:cNvSpPr>
          <p:nvPr/>
        </p:nvSpPr>
        <p:spPr bwMode="auto">
          <a:xfrm>
            <a:off x="4859338" y="2852738"/>
            <a:ext cx="2184400" cy="461962"/>
          </a:xfrm>
          <a:prstGeom prst="rect">
            <a:avLst/>
          </a:prstGeom>
          <a:noFill/>
          <a:ln w="9525">
            <a:noFill/>
            <a:miter lim="800000"/>
            <a:headEnd/>
            <a:tailEnd/>
          </a:ln>
        </p:spPr>
        <p:txBody>
          <a:bodyPr wrap="none">
            <a:spAutoFit/>
          </a:bodyPr>
          <a:lstStyle/>
          <a:p>
            <a:r>
              <a:rPr lang="en-GB" sz="2400" b="1">
                <a:solidFill>
                  <a:srgbClr val="FF0000"/>
                </a:solidFill>
              </a:rPr>
              <a:t>Rho GTPases</a:t>
            </a:r>
          </a:p>
        </p:txBody>
      </p:sp>
      <p:sp>
        <p:nvSpPr>
          <p:cNvPr id="55307" name="TextBox 11"/>
          <p:cNvSpPr txBox="1">
            <a:spLocks noChangeArrowheads="1"/>
          </p:cNvSpPr>
          <p:nvPr/>
        </p:nvSpPr>
        <p:spPr bwMode="auto">
          <a:xfrm>
            <a:off x="-36513" y="188913"/>
            <a:ext cx="9174163" cy="368300"/>
          </a:xfrm>
          <a:prstGeom prst="rect">
            <a:avLst/>
          </a:prstGeom>
          <a:noFill/>
          <a:ln w="9525">
            <a:noFill/>
            <a:miter lim="800000"/>
            <a:headEnd/>
            <a:tailEnd/>
          </a:ln>
        </p:spPr>
        <p:txBody>
          <a:bodyPr wrap="none">
            <a:spAutoFit/>
          </a:bodyPr>
          <a:lstStyle/>
          <a:p>
            <a:r>
              <a:rPr lang="en-GB" b="1"/>
              <a:t>Hypoxia (oxygen deprivation) and shortage of vasorelaxant nitric oxide lead to 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355"/>
                                        </p:tgtEl>
                                        <p:attrNameLst>
                                          <p:attrName>style.visibility</p:attrName>
                                        </p:attrNameLst>
                                      </p:cBhvr>
                                      <p:to>
                                        <p:strVal val="visible"/>
                                      </p:to>
                                    </p:set>
                                    <p:anim calcmode="lin" valueType="num">
                                      <p:cBhvr>
                                        <p:cTn id="7" dur="500" fill="hold"/>
                                        <p:tgtEl>
                                          <p:spTgt spid="57355"/>
                                        </p:tgtEl>
                                        <p:attrNameLst>
                                          <p:attrName>ppt_w</p:attrName>
                                        </p:attrNameLst>
                                      </p:cBhvr>
                                      <p:tavLst>
                                        <p:tav tm="0">
                                          <p:val>
                                            <p:strVal val="#ppt_w*0.05"/>
                                          </p:val>
                                        </p:tav>
                                        <p:tav tm="100000">
                                          <p:val>
                                            <p:strVal val="#ppt_w"/>
                                          </p:val>
                                        </p:tav>
                                      </p:tavLst>
                                    </p:anim>
                                    <p:anim calcmode="lin" valueType="num">
                                      <p:cBhvr>
                                        <p:cTn id="8" dur="500" fill="hold"/>
                                        <p:tgtEl>
                                          <p:spTgt spid="57355"/>
                                        </p:tgtEl>
                                        <p:attrNameLst>
                                          <p:attrName>ppt_h</p:attrName>
                                        </p:attrNameLst>
                                      </p:cBhvr>
                                      <p:tavLst>
                                        <p:tav tm="0">
                                          <p:val>
                                            <p:strVal val="#ppt_h"/>
                                          </p:val>
                                        </p:tav>
                                        <p:tav tm="100000">
                                          <p:val>
                                            <p:strVal val="#ppt_h"/>
                                          </p:val>
                                        </p:tav>
                                      </p:tavLst>
                                    </p:anim>
                                    <p:anim calcmode="lin" valueType="num">
                                      <p:cBhvr>
                                        <p:cTn id="9" dur="500" fill="hold"/>
                                        <p:tgtEl>
                                          <p:spTgt spid="57355"/>
                                        </p:tgtEl>
                                        <p:attrNameLst>
                                          <p:attrName>ppt_x</p:attrName>
                                        </p:attrNameLst>
                                      </p:cBhvr>
                                      <p:tavLst>
                                        <p:tav tm="0">
                                          <p:val>
                                            <p:strVal val="#ppt_x-.2"/>
                                          </p:val>
                                        </p:tav>
                                        <p:tav tm="100000">
                                          <p:val>
                                            <p:strVal val="#ppt_x"/>
                                          </p:val>
                                        </p:tav>
                                      </p:tavLst>
                                    </p:anim>
                                    <p:anim calcmode="lin" valueType="num">
                                      <p:cBhvr>
                                        <p:cTn id="10" dur="500" fill="hold"/>
                                        <p:tgtEl>
                                          <p:spTgt spid="57355"/>
                                        </p:tgtEl>
                                        <p:attrNameLst>
                                          <p:attrName>ppt_y</p:attrName>
                                        </p:attrNameLst>
                                      </p:cBhvr>
                                      <p:tavLst>
                                        <p:tav tm="0">
                                          <p:val>
                                            <p:strVal val="#ppt_y"/>
                                          </p:val>
                                        </p:tav>
                                        <p:tav tm="100000">
                                          <p:val>
                                            <p:strVal val="#ppt_y"/>
                                          </p:val>
                                        </p:tav>
                                      </p:tavLst>
                                    </p:anim>
                                    <p:animEffect transition="in" filter="fade">
                                      <p:cBhvr>
                                        <p:cTn id="11" dur="500"/>
                                        <p:tgtEl>
                                          <p:spTgt spid="57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4"/>
          <p:cNvSpPr txBox="1">
            <a:spLocks noChangeArrowheads="1"/>
          </p:cNvSpPr>
          <p:nvPr/>
        </p:nvSpPr>
        <p:spPr bwMode="auto">
          <a:xfrm>
            <a:off x="285750" y="1476375"/>
            <a:ext cx="1428750" cy="369332"/>
          </a:xfrm>
          <a:prstGeom prst="rect">
            <a:avLst/>
          </a:prstGeom>
          <a:solidFill>
            <a:srgbClr val="B8FECA"/>
          </a:solidFill>
          <a:ln w="9525">
            <a:noFill/>
            <a:miter lim="800000"/>
            <a:headEnd/>
            <a:tailEnd/>
          </a:ln>
        </p:spPr>
        <p:txBody>
          <a:bodyPr>
            <a:spAutoFit/>
          </a:bodyPr>
          <a:lstStyle/>
          <a:p>
            <a:pPr algn="ctr"/>
            <a:r>
              <a:rPr lang="en-GB" b="1" dirty="0" smtClean="0"/>
              <a:t>HYPOXIA</a:t>
            </a:r>
            <a:endParaRPr lang="en-GB" b="1" dirty="0"/>
          </a:p>
        </p:txBody>
      </p:sp>
      <p:sp>
        <p:nvSpPr>
          <p:cNvPr id="56323" name="TextBox 5"/>
          <p:cNvSpPr txBox="1">
            <a:spLocks noChangeArrowheads="1"/>
          </p:cNvSpPr>
          <p:nvPr/>
        </p:nvSpPr>
        <p:spPr bwMode="auto">
          <a:xfrm>
            <a:off x="2857500" y="1420813"/>
            <a:ext cx="793750" cy="915987"/>
          </a:xfrm>
          <a:prstGeom prst="rect">
            <a:avLst/>
          </a:prstGeom>
          <a:noFill/>
          <a:ln w="9525">
            <a:noFill/>
            <a:miter lim="800000"/>
            <a:headEnd/>
            <a:tailEnd/>
          </a:ln>
        </p:spPr>
        <p:txBody>
          <a:bodyPr wrap="none">
            <a:spAutoFit/>
          </a:bodyPr>
          <a:lstStyle/>
          <a:p>
            <a:r>
              <a:rPr lang="en-GB" b="1"/>
              <a:t>Rac1</a:t>
            </a:r>
          </a:p>
          <a:p>
            <a:endParaRPr lang="en-GB" b="1"/>
          </a:p>
          <a:p>
            <a:r>
              <a:rPr lang="en-GB" b="1"/>
              <a:t>RhoA</a:t>
            </a:r>
          </a:p>
        </p:txBody>
      </p:sp>
      <p:sp>
        <p:nvSpPr>
          <p:cNvPr id="56324" name="TextBox 6"/>
          <p:cNvSpPr txBox="1">
            <a:spLocks noChangeArrowheads="1"/>
          </p:cNvSpPr>
          <p:nvPr/>
        </p:nvSpPr>
        <p:spPr bwMode="auto">
          <a:xfrm>
            <a:off x="3779912" y="1350963"/>
            <a:ext cx="5517857" cy="830997"/>
          </a:xfrm>
          <a:prstGeom prst="rect">
            <a:avLst/>
          </a:prstGeom>
          <a:noFill/>
          <a:ln w="9525">
            <a:noFill/>
            <a:miter lim="800000"/>
            <a:headEnd/>
            <a:tailEnd/>
          </a:ln>
        </p:spPr>
        <p:txBody>
          <a:bodyPr wrap="none">
            <a:spAutoFit/>
          </a:bodyPr>
          <a:lstStyle/>
          <a:p>
            <a:r>
              <a:rPr lang="en-GB" sz="1600" dirty="0"/>
              <a:t>Sustained remodelling of </a:t>
            </a:r>
            <a:r>
              <a:rPr lang="en-GB" sz="1600" dirty="0" smtClean="0"/>
              <a:t>the endothelial </a:t>
            </a:r>
            <a:r>
              <a:rPr lang="en-GB" sz="1600" dirty="0" err="1"/>
              <a:t>actin</a:t>
            </a:r>
            <a:r>
              <a:rPr lang="en-GB" sz="1600" dirty="0"/>
              <a:t> cytoskeleton</a:t>
            </a:r>
          </a:p>
          <a:p>
            <a:r>
              <a:rPr lang="en-GB" sz="1600" dirty="0"/>
              <a:t>Barrier changes</a:t>
            </a:r>
          </a:p>
          <a:p>
            <a:r>
              <a:rPr lang="en-GB" sz="1600" dirty="0" smtClean="0"/>
              <a:t>Transcriptional </a:t>
            </a:r>
            <a:r>
              <a:rPr lang="en-GB" sz="1600" dirty="0"/>
              <a:t>activation HIF-1alpha, </a:t>
            </a:r>
            <a:r>
              <a:rPr lang="en-GB" sz="1600" dirty="0" err="1"/>
              <a:t>NFkB</a:t>
            </a:r>
            <a:endParaRPr lang="en-GB" sz="1600" dirty="0"/>
          </a:p>
        </p:txBody>
      </p:sp>
      <p:cxnSp>
        <p:nvCxnSpPr>
          <p:cNvPr id="56325" name="Straight Arrow Connector 10"/>
          <p:cNvCxnSpPr>
            <a:cxnSpLocks noChangeShapeType="1"/>
          </p:cNvCxnSpPr>
          <p:nvPr/>
        </p:nvCxnSpPr>
        <p:spPr bwMode="auto">
          <a:xfrm rot="5400000">
            <a:off x="3501232" y="1558131"/>
            <a:ext cx="285750" cy="1587"/>
          </a:xfrm>
          <a:prstGeom prst="straightConnector1">
            <a:avLst/>
          </a:prstGeom>
          <a:noFill/>
          <a:ln w="28575" algn="ctr">
            <a:solidFill>
              <a:schemeClr val="tx1"/>
            </a:solidFill>
            <a:round/>
            <a:headEnd/>
            <a:tailEnd type="arrow" w="med" len="med"/>
          </a:ln>
        </p:spPr>
      </p:cxnSp>
      <p:cxnSp>
        <p:nvCxnSpPr>
          <p:cNvPr id="56326" name="Straight Arrow Connector 14"/>
          <p:cNvCxnSpPr>
            <a:cxnSpLocks noChangeShapeType="1"/>
          </p:cNvCxnSpPr>
          <p:nvPr/>
        </p:nvCxnSpPr>
        <p:spPr bwMode="auto">
          <a:xfrm rot="5400000" flipH="1" flipV="1">
            <a:off x="3529013" y="2170113"/>
            <a:ext cx="357187" cy="1587"/>
          </a:xfrm>
          <a:prstGeom prst="straightConnector1">
            <a:avLst/>
          </a:prstGeom>
          <a:noFill/>
          <a:ln w="28575" algn="ctr">
            <a:solidFill>
              <a:schemeClr val="tx1"/>
            </a:solidFill>
            <a:round/>
            <a:headEnd/>
            <a:tailEnd type="arrow" w="med" len="med"/>
          </a:ln>
        </p:spPr>
      </p:cxnSp>
      <p:sp>
        <p:nvSpPr>
          <p:cNvPr id="56328" name="Text Box 4"/>
          <p:cNvSpPr txBox="1">
            <a:spLocks noChangeArrowheads="1"/>
          </p:cNvSpPr>
          <p:nvPr/>
        </p:nvSpPr>
        <p:spPr bwMode="auto">
          <a:xfrm>
            <a:off x="142875" y="6215063"/>
            <a:ext cx="5256213" cy="523875"/>
          </a:xfrm>
          <a:prstGeom prst="rect">
            <a:avLst/>
          </a:prstGeom>
          <a:noFill/>
          <a:ln w="9525">
            <a:noFill/>
            <a:miter lim="800000"/>
            <a:headEnd/>
            <a:tailEnd/>
          </a:ln>
        </p:spPr>
        <p:txBody>
          <a:bodyPr>
            <a:spAutoFit/>
          </a:bodyPr>
          <a:lstStyle/>
          <a:p>
            <a:r>
              <a:rPr lang="en-GB" sz="1400"/>
              <a:t>Wojciak-Stothard  Am J Physiol Lung Cell Mol </a:t>
            </a:r>
          </a:p>
          <a:p>
            <a:r>
              <a:rPr lang="en-GB" sz="1400"/>
              <a:t>Physiol  288:749-760, 2005</a:t>
            </a:r>
            <a:endParaRPr lang="en-US" sz="1400"/>
          </a:p>
        </p:txBody>
      </p:sp>
      <p:pic>
        <p:nvPicPr>
          <p:cNvPr id="56329" name="Picture 2" descr="cnormal"/>
          <p:cNvPicPr>
            <a:picLocks noChangeAspect="1" noChangeArrowheads="1"/>
          </p:cNvPicPr>
          <p:nvPr/>
        </p:nvPicPr>
        <p:blipFill>
          <a:blip r:embed="rId2" cstate="print"/>
          <a:srcRect/>
          <a:stretch>
            <a:fillRect/>
          </a:stretch>
        </p:blipFill>
        <p:spPr bwMode="auto">
          <a:xfrm>
            <a:off x="214313" y="3497263"/>
            <a:ext cx="1716087" cy="1500187"/>
          </a:xfrm>
          <a:prstGeom prst="rect">
            <a:avLst/>
          </a:prstGeom>
          <a:noFill/>
          <a:ln w="9525">
            <a:noFill/>
            <a:miter lim="800000"/>
            <a:headEnd/>
            <a:tailEnd/>
          </a:ln>
        </p:spPr>
      </p:pic>
      <p:pic>
        <p:nvPicPr>
          <p:cNvPr id="56330" name="Picture 3" descr="2hyp"/>
          <p:cNvPicPr>
            <a:picLocks noChangeAspect="1" noChangeArrowheads="1"/>
          </p:cNvPicPr>
          <p:nvPr/>
        </p:nvPicPr>
        <p:blipFill>
          <a:blip r:embed="rId3" cstate="print"/>
          <a:srcRect/>
          <a:stretch>
            <a:fillRect/>
          </a:stretch>
        </p:blipFill>
        <p:spPr bwMode="auto">
          <a:xfrm>
            <a:off x="2590800" y="3522663"/>
            <a:ext cx="1685925" cy="1474787"/>
          </a:xfrm>
          <a:prstGeom prst="rect">
            <a:avLst/>
          </a:prstGeom>
          <a:noFill/>
          <a:ln w="9525">
            <a:noFill/>
            <a:miter lim="800000"/>
            <a:headEnd/>
            <a:tailEnd/>
          </a:ln>
        </p:spPr>
      </p:pic>
      <p:sp>
        <p:nvSpPr>
          <p:cNvPr id="56331" name="Text Box 5"/>
          <p:cNvSpPr txBox="1">
            <a:spLocks noChangeArrowheads="1"/>
          </p:cNvSpPr>
          <p:nvPr/>
        </p:nvSpPr>
        <p:spPr bwMode="auto">
          <a:xfrm>
            <a:off x="500063" y="3140075"/>
            <a:ext cx="1074737" cy="336550"/>
          </a:xfrm>
          <a:prstGeom prst="rect">
            <a:avLst/>
          </a:prstGeom>
          <a:noFill/>
          <a:ln w="9525">
            <a:noFill/>
            <a:miter lim="800000"/>
            <a:headEnd/>
            <a:tailEnd/>
          </a:ln>
        </p:spPr>
        <p:txBody>
          <a:bodyPr wrap="none">
            <a:spAutoFit/>
          </a:bodyPr>
          <a:lstStyle/>
          <a:p>
            <a:r>
              <a:rPr lang="en-GB" sz="1600" b="1">
                <a:solidFill>
                  <a:schemeClr val="hlink"/>
                </a:solidFill>
              </a:rPr>
              <a:t>NORMAL</a:t>
            </a:r>
            <a:endParaRPr lang="en-US" sz="1600" b="1">
              <a:solidFill>
                <a:schemeClr val="hlink"/>
              </a:solidFill>
            </a:endParaRPr>
          </a:p>
        </p:txBody>
      </p:sp>
      <p:sp>
        <p:nvSpPr>
          <p:cNvPr id="56332" name="Text Box 6"/>
          <p:cNvSpPr txBox="1">
            <a:spLocks noChangeArrowheads="1"/>
          </p:cNvSpPr>
          <p:nvPr/>
        </p:nvSpPr>
        <p:spPr bwMode="auto">
          <a:xfrm>
            <a:off x="2571750" y="3140075"/>
            <a:ext cx="1747838" cy="336550"/>
          </a:xfrm>
          <a:prstGeom prst="rect">
            <a:avLst/>
          </a:prstGeom>
          <a:noFill/>
          <a:ln w="9525">
            <a:noFill/>
            <a:miter lim="800000"/>
            <a:headEnd/>
            <a:tailEnd/>
          </a:ln>
        </p:spPr>
        <p:txBody>
          <a:bodyPr wrap="none">
            <a:spAutoFit/>
          </a:bodyPr>
          <a:lstStyle/>
          <a:p>
            <a:r>
              <a:rPr lang="en-GB" sz="1600" b="1">
                <a:solidFill>
                  <a:srgbClr val="FF0000"/>
                </a:solidFill>
              </a:rPr>
              <a:t>HYPERTENSIVE</a:t>
            </a:r>
            <a:endParaRPr lang="en-US" sz="1600" b="1">
              <a:solidFill>
                <a:srgbClr val="FF0000"/>
              </a:solidFill>
            </a:endParaRPr>
          </a:p>
        </p:txBody>
      </p:sp>
      <p:sp>
        <p:nvSpPr>
          <p:cNvPr id="56333" name="Text Box 4"/>
          <p:cNvSpPr txBox="1">
            <a:spLocks noChangeArrowheads="1"/>
          </p:cNvSpPr>
          <p:nvPr/>
        </p:nvSpPr>
        <p:spPr bwMode="auto">
          <a:xfrm>
            <a:off x="4327525" y="6191250"/>
            <a:ext cx="4783138" cy="523875"/>
          </a:xfrm>
          <a:prstGeom prst="rect">
            <a:avLst/>
          </a:prstGeom>
          <a:noFill/>
          <a:ln w="9525">
            <a:noFill/>
            <a:miter lim="800000"/>
            <a:headEnd/>
            <a:tailEnd/>
          </a:ln>
        </p:spPr>
        <p:txBody>
          <a:bodyPr wrap="none">
            <a:spAutoFit/>
          </a:bodyPr>
          <a:lstStyle/>
          <a:p>
            <a:r>
              <a:rPr lang="en-GB" sz="1400"/>
              <a:t>Wojciak-Stothard et al. AmJPhysiol Lung Cell Mol Physiol </a:t>
            </a:r>
          </a:p>
          <a:p>
            <a:r>
              <a:rPr lang="en-GB" sz="1400"/>
              <a:t>290:L1173-L1182, 2006</a:t>
            </a:r>
            <a:endParaRPr lang="en-US" sz="1400"/>
          </a:p>
        </p:txBody>
      </p:sp>
      <p:sp>
        <p:nvSpPr>
          <p:cNvPr id="56334" name="Rectangle 14"/>
          <p:cNvSpPr>
            <a:spLocks noChangeArrowheads="1"/>
          </p:cNvSpPr>
          <p:nvPr/>
        </p:nvSpPr>
        <p:spPr bwMode="auto">
          <a:xfrm>
            <a:off x="4857750" y="3211513"/>
            <a:ext cx="1857375" cy="1169987"/>
          </a:xfrm>
          <a:prstGeom prst="rect">
            <a:avLst/>
          </a:prstGeom>
          <a:noFill/>
          <a:ln w="9525">
            <a:noFill/>
            <a:miter lim="800000"/>
            <a:headEnd/>
            <a:tailEnd/>
          </a:ln>
        </p:spPr>
        <p:txBody>
          <a:bodyPr>
            <a:spAutoFit/>
          </a:bodyPr>
          <a:lstStyle/>
          <a:p>
            <a:r>
              <a:rPr lang="en-GB" sz="1400"/>
              <a:t>N19RhoA</a:t>
            </a:r>
          </a:p>
          <a:p>
            <a:r>
              <a:rPr lang="en-GB" sz="1400"/>
              <a:t>Y-27632</a:t>
            </a:r>
          </a:p>
          <a:p>
            <a:r>
              <a:rPr lang="en-GB" sz="1400"/>
              <a:t>C3 transferase</a:t>
            </a:r>
          </a:p>
          <a:p>
            <a:r>
              <a:rPr lang="en-GB" sz="1400"/>
              <a:t>Mutant Rho GTPases</a:t>
            </a:r>
          </a:p>
        </p:txBody>
      </p:sp>
      <p:pic>
        <p:nvPicPr>
          <p:cNvPr id="56335" name="Picture 2"/>
          <p:cNvPicPr>
            <a:picLocks noChangeAspect="1" noChangeArrowheads="1"/>
          </p:cNvPicPr>
          <p:nvPr/>
        </p:nvPicPr>
        <p:blipFill>
          <a:blip r:embed="rId4" cstate="print"/>
          <a:srcRect/>
          <a:stretch>
            <a:fillRect/>
          </a:stretch>
        </p:blipFill>
        <p:spPr bwMode="auto">
          <a:xfrm>
            <a:off x="6429375" y="3425825"/>
            <a:ext cx="1785938" cy="1690688"/>
          </a:xfrm>
          <a:prstGeom prst="rect">
            <a:avLst/>
          </a:prstGeom>
          <a:noFill/>
          <a:ln w="9525">
            <a:noFill/>
            <a:miter lim="800000"/>
            <a:headEnd/>
            <a:tailEnd/>
          </a:ln>
        </p:spPr>
      </p:pic>
      <p:cxnSp>
        <p:nvCxnSpPr>
          <p:cNvPr id="35" name="Straight Arrow Connector 34"/>
          <p:cNvCxnSpPr/>
          <p:nvPr/>
        </p:nvCxnSpPr>
        <p:spPr>
          <a:xfrm>
            <a:off x="4500563" y="4568825"/>
            <a:ext cx="185737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37" name="Text Box 5"/>
          <p:cNvSpPr txBox="1">
            <a:spLocks noChangeArrowheads="1"/>
          </p:cNvSpPr>
          <p:nvPr/>
        </p:nvSpPr>
        <p:spPr bwMode="auto">
          <a:xfrm>
            <a:off x="6084168" y="2780928"/>
            <a:ext cx="2419252" cy="584775"/>
          </a:xfrm>
          <a:prstGeom prst="rect">
            <a:avLst/>
          </a:prstGeom>
          <a:noFill/>
          <a:ln w="9525">
            <a:noFill/>
            <a:miter lim="800000"/>
            <a:headEnd/>
            <a:tailEnd/>
          </a:ln>
        </p:spPr>
        <p:txBody>
          <a:bodyPr wrap="none">
            <a:spAutoFit/>
          </a:bodyPr>
          <a:lstStyle/>
          <a:p>
            <a:pPr algn="ctr"/>
            <a:r>
              <a:rPr lang="en-GB" sz="1600" b="1" dirty="0" smtClean="0">
                <a:solidFill>
                  <a:schemeClr val="hlink"/>
                </a:solidFill>
              </a:rPr>
              <a:t>Return to the NORMAL</a:t>
            </a:r>
          </a:p>
          <a:p>
            <a:pPr algn="ctr"/>
            <a:r>
              <a:rPr lang="en-GB" sz="1600" b="1" dirty="0" smtClean="0">
                <a:solidFill>
                  <a:schemeClr val="hlink"/>
                </a:solidFill>
              </a:rPr>
              <a:t>phenotype</a:t>
            </a:r>
            <a:endParaRPr lang="en-US" sz="1600" b="1" dirty="0">
              <a:solidFill>
                <a:schemeClr val="hlink"/>
              </a:solidFill>
            </a:endParaRPr>
          </a:p>
        </p:txBody>
      </p:sp>
      <p:sp>
        <p:nvSpPr>
          <p:cNvPr id="56338" name="TextBox 23"/>
          <p:cNvSpPr txBox="1">
            <a:spLocks noChangeArrowheads="1"/>
          </p:cNvSpPr>
          <p:nvPr/>
        </p:nvSpPr>
        <p:spPr bwMode="auto">
          <a:xfrm>
            <a:off x="34925" y="115888"/>
            <a:ext cx="9251950" cy="647700"/>
          </a:xfrm>
          <a:prstGeom prst="rect">
            <a:avLst/>
          </a:prstGeom>
          <a:noFill/>
          <a:ln w="9525">
            <a:noFill/>
            <a:miter lim="800000"/>
            <a:headEnd/>
            <a:tailEnd/>
          </a:ln>
        </p:spPr>
        <p:txBody>
          <a:bodyPr wrap="none">
            <a:spAutoFit/>
          </a:bodyPr>
          <a:lstStyle/>
          <a:p>
            <a:pPr algn="ctr"/>
            <a:r>
              <a:rPr lang="en-GB" b="1"/>
              <a:t>Hypoxia induces dysregulation of Rho GTPases activity in pulmonary endothelium</a:t>
            </a:r>
          </a:p>
          <a:p>
            <a:pPr algn="ctr"/>
            <a:r>
              <a:rPr lang="en-GB" b="1"/>
              <a:t>leading to decrease in barrier function</a:t>
            </a:r>
          </a:p>
        </p:txBody>
      </p:sp>
      <p:cxnSp>
        <p:nvCxnSpPr>
          <p:cNvPr id="20" name="Straight Arrow Connector 19"/>
          <p:cNvCxnSpPr/>
          <p:nvPr/>
        </p:nvCxnSpPr>
        <p:spPr>
          <a:xfrm>
            <a:off x="1907704" y="1628800"/>
            <a:ext cx="720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1066800"/>
            <a:ext cx="1262063" cy="528638"/>
          </a:xfrm>
          <a:prstGeom prst="rect">
            <a:avLst/>
          </a:prstGeom>
          <a:solidFill>
            <a:srgbClr val="FFFF99"/>
          </a:solidFill>
          <a:ln w="9525">
            <a:solidFill>
              <a:schemeClr val="tx1"/>
            </a:solidFill>
            <a:miter lim="800000"/>
            <a:headEnd/>
            <a:tailEnd/>
          </a:ln>
        </p:spPr>
        <p:txBody>
          <a:bodyPr wrap="none">
            <a:spAutoFit/>
          </a:bodyPr>
          <a:lstStyle/>
          <a:p>
            <a:r>
              <a:rPr lang="en-GB" sz="2800" b="1">
                <a:solidFill>
                  <a:srgbClr val="FF0000"/>
                </a:solidFill>
              </a:rPr>
              <a:t>ADMA</a:t>
            </a:r>
            <a:endParaRPr lang="en-US" sz="2800" b="1">
              <a:solidFill>
                <a:srgbClr val="FF0000"/>
              </a:solidFill>
            </a:endParaRPr>
          </a:p>
        </p:txBody>
      </p:sp>
      <p:sp>
        <p:nvSpPr>
          <p:cNvPr id="58371" name="Text Box 3"/>
          <p:cNvSpPr txBox="1">
            <a:spLocks noChangeArrowheads="1"/>
          </p:cNvSpPr>
          <p:nvPr/>
        </p:nvSpPr>
        <p:spPr bwMode="auto">
          <a:xfrm>
            <a:off x="6938963" y="5500688"/>
            <a:ext cx="2205037" cy="523875"/>
          </a:xfrm>
          <a:prstGeom prst="rect">
            <a:avLst/>
          </a:prstGeom>
          <a:noFill/>
          <a:ln w="9525">
            <a:noFill/>
            <a:miter lim="800000"/>
            <a:headEnd/>
            <a:tailEnd/>
          </a:ln>
        </p:spPr>
        <p:txBody>
          <a:bodyPr wrap="none">
            <a:spAutoFit/>
          </a:bodyPr>
          <a:lstStyle/>
          <a:p>
            <a:pPr algn="ctr"/>
            <a:r>
              <a:rPr lang="en-GB" sz="1400"/>
              <a:t>Dimethylarginine </a:t>
            </a:r>
          </a:p>
          <a:p>
            <a:pPr algn="ctr"/>
            <a:r>
              <a:rPr lang="en-GB" sz="1400"/>
              <a:t>dimethylaminohydrolases</a:t>
            </a:r>
            <a:endParaRPr lang="en-US" sz="1400"/>
          </a:p>
        </p:txBody>
      </p:sp>
      <p:sp>
        <p:nvSpPr>
          <p:cNvPr id="58372" name="Text Box 4"/>
          <p:cNvSpPr txBox="1">
            <a:spLocks noChangeArrowheads="1"/>
          </p:cNvSpPr>
          <p:nvPr/>
        </p:nvSpPr>
        <p:spPr bwMode="auto">
          <a:xfrm>
            <a:off x="1295400" y="0"/>
            <a:ext cx="7050088" cy="519113"/>
          </a:xfrm>
          <a:prstGeom prst="rect">
            <a:avLst/>
          </a:prstGeom>
          <a:noFill/>
          <a:ln w="9525">
            <a:noFill/>
            <a:miter lim="800000"/>
            <a:headEnd/>
            <a:tailEnd/>
          </a:ln>
        </p:spPr>
        <p:txBody>
          <a:bodyPr wrap="none">
            <a:spAutoFit/>
          </a:bodyPr>
          <a:lstStyle/>
          <a:p>
            <a:r>
              <a:rPr lang="en-GB" sz="2800" b="1">
                <a:solidFill>
                  <a:srgbClr val="FF0000"/>
                </a:solidFill>
              </a:rPr>
              <a:t>Nitric oxide inhibitors and Rho GTPases</a:t>
            </a:r>
            <a:r>
              <a:rPr lang="en-GB" b="1"/>
              <a:t> </a:t>
            </a:r>
            <a:endParaRPr lang="en-US" b="1"/>
          </a:p>
        </p:txBody>
      </p:sp>
      <p:sp>
        <p:nvSpPr>
          <p:cNvPr id="58373" name="Line 5"/>
          <p:cNvSpPr>
            <a:spLocks noChangeShapeType="1"/>
          </p:cNvSpPr>
          <p:nvPr/>
        </p:nvSpPr>
        <p:spPr bwMode="auto">
          <a:xfrm>
            <a:off x="34925" y="685800"/>
            <a:ext cx="9144000" cy="0"/>
          </a:xfrm>
          <a:prstGeom prst="line">
            <a:avLst/>
          </a:prstGeom>
          <a:noFill/>
          <a:ln w="28575">
            <a:solidFill>
              <a:srgbClr val="FF0000"/>
            </a:solidFill>
            <a:round/>
            <a:headEnd/>
            <a:tailEnd/>
          </a:ln>
        </p:spPr>
        <p:txBody>
          <a:bodyPr/>
          <a:lstStyle/>
          <a:p>
            <a:endParaRPr lang="en-GB"/>
          </a:p>
        </p:txBody>
      </p:sp>
      <p:sp>
        <p:nvSpPr>
          <p:cNvPr id="58374" name="Text Box 10"/>
          <p:cNvSpPr txBox="1">
            <a:spLocks noChangeArrowheads="1"/>
          </p:cNvSpPr>
          <p:nvPr/>
        </p:nvSpPr>
        <p:spPr bwMode="auto">
          <a:xfrm>
            <a:off x="395288" y="4581525"/>
            <a:ext cx="2825750" cy="690563"/>
          </a:xfrm>
          <a:prstGeom prst="rect">
            <a:avLst/>
          </a:prstGeom>
          <a:solidFill>
            <a:srgbClr val="FFFF99"/>
          </a:solidFill>
          <a:ln w="19050">
            <a:solidFill>
              <a:schemeClr val="tx1"/>
            </a:solidFill>
            <a:miter lim="800000"/>
            <a:headEnd/>
            <a:tailEnd/>
          </a:ln>
        </p:spPr>
        <p:txBody>
          <a:bodyPr wrap="none">
            <a:spAutoFit/>
          </a:bodyPr>
          <a:lstStyle/>
          <a:p>
            <a:r>
              <a:rPr lang="en-GB" sz="1400" b="1"/>
              <a:t> </a:t>
            </a:r>
            <a:r>
              <a:rPr lang="en-GB" b="1"/>
              <a:t>impairs angiogenesis </a:t>
            </a:r>
          </a:p>
          <a:p>
            <a:r>
              <a:rPr lang="en-GB" b="1"/>
              <a:t>and blood vessel repair</a:t>
            </a:r>
            <a:r>
              <a:rPr lang="en-GB" sz="2000" b="1"/>
              <a:t> </a:t>
            </a:r>
            <a:endParaRPr lang="en-US" sz="2000" b="1"/>
          </a:p>
        </p:txBody>
      </p:sp>
      <p:sp>
        <p:nvSpPr>
          <p:cNvPr id="58375" name="Line 11"/>
          <p:cNvSpPr>
            <a:spLocks noChangeShapeType="1"/>
          </p:cNvSpPr>
          <p:nvPr/>
        </p:nvSpPr>
        <p:spPr bwMode="auto">
          <a:xfrm>
            <a:off x="2195513" y="1295400"/>
            <a:ext cx="304800" cy="0"/>
          </a:xfrm>
          <a:prstGeom prst="line">
            <a:avLst/>
          </a:prstGeom>
          <a:noFill/>
          <a:ln w="9525">
            <a:solidFill>
              <a:schemeClr val="tx1"/>
            </a:solidFill>
            <a:round/>
            <a:headEnd/>
            <a:tailEnd type="triangle" w="med" len="med"/>
          </a:ln>
        </p:spPr>
        <p:txBody>
          <a:bodyPr/>
          <a:lstStyle/>
          <a:p>
            <a:endParaRPr lang="en-GB"/>
          </a:p>
        </p:txBody>
      </p:sp>
      <p:sp>
        <p:nvSpPr>
          <p:cNvPr id="58376" name="Oval 13"/>
          <p:cNvSpPr>
            <a:spLocks noChangeArrowheads="1"/>
          </p:cNvSpPr>
          <p:nvPr/>
        </p:nvSpPr>
        <p:spPr bwMode="auto">
          <a:xfrm>
            <a:off x="5572125" y="5745163"/>
            <a:ext cx="1155700" cy="755650"/>
          </a:xfrm>
          <a:prstGeom prst="ellipse">
            <a:avLst/>
          </a:prstGeom>
          <a:solidFill>
            <a:srgbClr val="FF9900"/>
          </a:solidFill>
          <a:ln w="9525">
            <a:noFill/>
            <a:round/>
            <a:headEnd/>
            <a:tailEnd/>
          </a:ln>
        </p:spPr>
        <p:txBody>
          <a:bodyPr wrap="none" anchor="ctr"/>
          <a:lstStyle/>
          <a:p>
            <a:endParaRPr lang="en-US"/>
          </a:p>
        </p:txBody>
      </p:sp>
      <p:grpSp>
        <p:nvGrpSpPr>
          <p:cNvPr id="2" name="Group 14"/>
          <p:cNvGrpSpPr>
            <a:grpSpLocks/>
          </p:cNvGrpSpPr>
          <p:nvPr/>
        </p:nvGrpSpPr>
        <p:grpSpPr bwMode="auto">
          <a:xfrm>
            <a:off x="2843213" y="2565400"/>
            <a:ext cx="6164262" cy="3829050"/>
            <a:chOff x="1872" y="1488"/>
            <a:chExt cx="3883" cy="2412"/>
          </a:xfrm>
        </p:grpSpPr>
        <p:sp>
          <p:nvSpPr>
            <p:cNvPr id="58382" name="Text Box 15"/>
            <p:cNvSpPr txBox="1">
              <a:spLocks noChangeArrowheads="1"/>
            </p:cNvSpPr>
            <p:nvPr/>
          </p:nvSpPr>
          <p:spPr bwMode="auto">
            <a:xfrm>
              <a:off x="3636" y="3607"/>
              <a:ext cx="621" cy="212"/>
            </a:xfrm>
            <a:prstGeom prst="rect">
              <a:avLst/>
            </a:prstGeom>
            <a:noFill/>
            <a:ln w="9525">
              <a:noFill/>
              <a:miter lim="800000"/>
              <a:headEnd/>
              <a:tailEnd/>
            </a:ln>
          </p:spPr>
          <p:txBody>
            <a:bodyPr wrap="none">
              <a:spAutoFit/>
            </a:bodyPr>
            <a:lstStyle/>
            <a:p>
              <a:r>
                <a:rPr lang="en-GB" sz="1600"/>
                <a:t>L-NMMA</a:t>
              </a:r>
              <a:endParaRPr lang="en-US" sz="1600"/>
            </a:p>
          </p:txBody>
        </p:sp>
        <p:sp>
          <p:nvSpPr>
            <p:cNvPr id="58383" name="Oval 16"/>
            <p:cNvSpPr>
              <a:spLocks noChangeArrowheads="1"/>
            </p:cNvSpPr>
            <p:nvPr/>
          </p:nvSpPr>
          <p:spPr bwMode="auto">
            <a:xfrm>
              <a:off x="3402" y="1872"/>
              <a:ext cx="1152" cy="432"/>
            </a:xfrm>
            <a:prstGeom prst="ellipse">
              <a:avLst/>
            </a:prstGeom>
            <a:solidFill>
              <a:srgbClr val="CFFEBE"/>
            </a:solidFill>
            <a:ln w="9525">
              <a:solidFill>
                <a:schemeClr val="tx1"/>
              </a:solidFill>
              <a:round/>
              <a:headEnd/>
              <a:tailEnd/>
            </a:ln>
          </p:spPr>
          <p:txBody>
            <a:bodyPr wrap="none" anchor="ctr"/>
            <a:lstStyle/>
            <a:p>
              <a:pPr algn="ctr"/>
              <a:r>
                <a:rPr lang="en-GB" b="1"/>
                <a:t>NOS</a:t>
              </a:r>
            </a:p>
          </p:txBody>
        </p:sp>
        <p:sp>
          <p:nvSpPr>
            <p:cNvPr id="58384" name="Rectangle 17"/>
            <p:cNvSpPr>
              <a:spLocks noChangeArrowheads="1"/>
            </p:cNvSpPr>
            <p:nvPr/>
          </p:nvSpPr>
          <p:spPr bwMode="auto">
            <a:xfrm>
              <a:off x="2448" y="1536"/>
              <a:ext cx="878" cy="269"/>
            </a:xfrm>
            <a:prstGeom prst="rect">
              <a:avLst/>
            </a:prstGeom>
            <a:noFill/>
            <a:ln w="12700">
              <a:solidFill>
                <a:schemeClr val="tx1"/>
              </a:solidFill>
              <a:miter lim="800000"/>
              <a:headEnd/>
              <a:tailEnd/>
            </a:ln>
          </p:spPr>
          <p:txBody>
            <a:bodyPr wrap="none" lIns="138113" tIns="69850" rIns="138113" bIns="69850">
              <a:spAutoFit/>
            </a:bodyPr>
            <a:lstStyle/>
            <a:p>
              <a:pPr defTabSz="2057400" eaLnBrk="0" hangingPunct="0"/>
              <a:r>
                <a:rPr lang="en-GB" b="1"/>
                <a:t>L-arginine</a:t>
              </a:r>
            </a:p>
          </p:txBody>
        </p:sp>
        <p:sp>
          <p:nvSpPr>
            <p:cNvPr id="58385" name="Rectangle 18"/>
            <p:cNvSpPr>
              <a:spLocks noChangeArrowheads="1"/>
            </p:cNvSpPr>
            <p:nvPr/>
          </p:nvSpPr>
          <p:spPr bwMode="auto">
            <a:xfrm>
              <a:off x="4764" y="1488"/>
              <a:ext cx="398" cy="269"/>
            </a:xfrm>
            <a:prstGeom prst="rect">
              <a:avLst/>
            </a:prstGeom>
            <a:noFill/>
            <a:ln w="12700">
              <a:solidFill>
                <a:schemeClr val="tx1"/>
              </a:solidFill>
              <a:miter lim="800000"/>
              <a:headEnd/>
              <a:tailEnd/>
            </a:ln>
          </p:spPr>
          <p:txBody>
            <a:bodyPr wrap="none" lIns="138113" tIns="69850" rIns="138113" bIns="69850">
              <a:spAutoFit/>
            </a:bodyPr>
            <a:lstStyle/>
            <a:p>
              <a:pPr defTabSz="2057400" eaLnBrk="0" hangingPunct="0"/>
              <a:r>
                <a:rPr lang="en-GB" b="1"/>
                <a:t>NO</a:t>
              </a:r>
            </a:p>
          </p:txBody>
        </p:sp>
        <p:sp>
          <p:nvSpPr>
            <p:cNvPr id="58386" name="Line 19"/>
            <p:cNvSpPr>
              <a:spLocks noChangeShapeType="1"/>
            </p:cNvSpPr>
            <p:nvPr/>
          </p:nvSpPr>
          <p:spPr bwMode="auto">
            <a:xfrm flipV="1">
              <a:off x="3414" y="1628"/>
              <a:ext cx="1339" cy="1"/>
            </a:xfrm>
            <a:prstGeom prst="line">
              <a:avLst/>
            </a:prstGeom>
            <a:noFill/>
            <a:ln w="25400">
              <a:solidFill>
                <a:schemeClr val="tx1"/>
              </a:solidFill>
              <a:round/>
              <a:headEnd/>
              <a:tailEnd type="triangle" w="med" len="med"/>
            </a:ln>
          </p:spPr>
          <p:txBody>
            <a:bodyPr/>
            <a:lstStyle/>
            <a:p>
              <a:endParaRPr lang="en-GB"/>
            </a:p>
          </p:txBody>
        </p:sp>
        <p:sp>
          <p:nvSpPr>
            <p:cNvPr id="58387" name="Arc 20"/>
            <p:cNvSpPr>
              <a:spLocks/>
            </p:cNvSpPr>
            <p:nvPr/>
          </p:nvSpPr>
          <p:spPr bwMode="auto">
            <a:xfrm rot="10800000">
              <a:off x="3897" y="1622"/>
              <a:ext cx="1244" cy="850"/>
            </a:xfrm>
            <a:custGeom>
              <a:avLst/>
              <a:gdLst>
                <a:gd name="T0" fmla="*/ 0 w 20698"/>
                <a:gd name="T1" fmla="*/ 0 h 21599"/>
                <a:gd name="T2" fmla="*/ 0 w 20698"/>
                <a:gd name="T3" fmla="*/ 0 h 21599"/>
                <a:gd name="T4" fmla="*/ 0 w 20698"/>
                <a:gd name="T5" fmla="*/ 0 h 21599"/>
                <a:gd name="T6" fmla="*/ 0 60000 65536"/>
                <a:gd name="T7" fmla="*/ 0 60000 65536"/>
                <a:gd name="T8" fmla="*/ 0 60000 65536"/>
                <a:gd name="T9" fmla="*/ 0 w 20698"/>
                <a:gd name="T10" fmla="*/ 0 h 21599"/>
                <a:gd name="T11" fmla="*/ 20698 w 20698"/>
                <a:gd name="T12" fmla="*/ 21599 h 21599"/>
              </a:gdLst>
              <a:ahLst/>
              <a:cxnLst>
                <a:cxn ang="T6">
                  <a:pos x="T0" y="T1"/>
                </a:cxn>
                <a:cxn ang="T7">
                  <a:pos x="T2" y="T3"/>
                </a:cxn>
                <a:cxn ang="T8">
                  <a:pos x="T4" y="T5"/>
                </a:cxn>
              </a:cxnLst>
              <a:rect l="T9" t="T10" r="T11" b="T12"/>
              <a:pathLst>
                <a:path w="20698" h="21599" fill="none" extrusionOk="0">
                  <a:moveTo>
                    <a:pt x="20664" y="21599"/>
                  </a:moveTo>
                  <a:cubicBezTo>
                    <a:pt x="11125" y="21585"/>
                    <a:pt x="2725" y="15315"/>
                    <a:pt x="-1" y="6174"/>
                  </a:cubicBezTo>
                </a:path>
                <a:path w="20698" h="21599" stroke="0" extrusionOk="0">
                  <a:moveTo>
                    <a:pt x="20664" y="21599"/>
                  </a:moveTo>
                  <a:cubicBezTo>
                    <a:pt x="11125" y="21585"/>
                    <a:pt x="2725" y="15315"/>
                    <a:pt x="-1" y="6174"/>
                  </a:cubicBezTo>
                  <a:lnTo>
                    <a:pt x="20698" y="0"/>
                  </a:lnTo>
                  <a:close/>
                </a:path>
              </a:pathLst>
            </a:custGeom>
            <a:noFill/>
            <a:ln w="25400" cap="rnd">
              <a:solidFill>
                <a:schemeClr val="tx1"/>
              </a:solidFill>
              <a:round/>
              <a:headEnd/>
              <a:tailEnd type="triangle" w="med" len="med"/>
            </a:ln>
          </p:spPr>
          <p:txBody>
            <a:bodyPr rot="10800000"/>
            <a:lstStyle/>
            <a:p>
              <a:endParaRPr lang="en-GB"/>
            </a:p>
          </p:txBody>
        </p:sp>
        <p:sp>
          <p:nvSpPr>
            <p:cNvPr id="58388" name="Rectangle 21"/>
            <p:cNvSpPr>
              <a:spLocks noChangeArrowheads="1"/>
            </p:cNvSpPr>
            <p:nvPr/>
          </p:nvSpPr>
          <p:spPr bwMode="auto">
            <a:xfrm>
              <a:off x="4939" y="2275"/>
              <a:ext cx="738" cy="250"/>
            </a:xfrm>
            <a:prstGeom prst="rect">
              <a:avLst/>
            </a:prstGeom>
            <a:noFill/>
            <a:ln w="12700">
              <a:solidFill>
                <a:schemeClr val="tx1"/>
              </a:solidFill>
              <a:miter lim="800000"/>
              <a:headEnd/>
              <a:tailEnd/>
            </a:ln>
          </p:spPr>
          <p:txBody>
            <a:bodyPr wrap="none" lIns="138113" tIns="69850" rIns="138113" bIns="69850">
              <a:spAutoFit/>
            </a:bodyPr>
            <a:lstStyle/>
            <a:p>
              <a:pPr defTabSz="2057400" eaLnBrk="0" hangingPunct="0"/>
              <a:r>
                <a:rPr lang="en-GB" sz="1600" b="1"/>
                <a:t>Citrulline</a:t>
              </a:r>
            </a:p>
          </p:txBody>
        </p:sp>
        <p:grpSp>
          <p:nvGrpSpPr>
            <p:cNvPr id="3" name="Group 22"/>
            <p:cNvGrpSpPr>
              <a:grpSpLocks/>
            </p:cNvGrpSpPr>
            <p:nvPr/>
          </p:nvGrpSpPr>
          <p:grpSpPr bwMode="auto">
            <a:xfrm>
              <a:off x="3648" y="2275"/>
              <a:ext cx="624" cy="1625"/>
              <a:chOff x="2832" y="2080"/>
              <a:chExt cx="624" cy="1625"/>
            </a:xfrm>
          </p:grpSpPr>
          <p:sp>
            <p:nvSpPr>
              <p:cNvPr id="58396" name="Oval 23"/>
              <p:cNvSpPr>
                <a:spLocks noChangeArrowheads="1"/>
              </p:cNvSpPr>
              <p:nvPr/>
            </p:nvSpPr>
            <p:spPr bwMode="auto">
              <a:xfrm>
                <a:off x="2832" y="3024"/>
                <a:ext cx="624" cy="384"/>
              </a:xfrm>
              <a:prstGeom prst="ellipse">
                <a:avLst/>
              </a:prstGeom>
              <a:solidFill>
                <a:srgbClr val="FF9900"/>
              </a:solidFill>
              <a:ln w="9525">
                <a:solidFill>
                  <a:schemeClr val="tx1"/>
                </a:solidFill>
                <a:round/>
                <a:headEnd/>
                <a:tailEnd/>
              </a:ln>
            </p:spPr>
            <p:txBody>
              <a:bodyPr wrap="none" anchor="ctr"/>
              <a:lstStyle/>
              <a:p>
                <a:endParaRPr lang="en-US"/>
              </a:p>
            </p:txBody>
          </p:sp>
          <p:grpSp>
            <p:nvGrpSpPr>
              <p:cNvPr id="4" name="Group 24"/>
              <p:cNvGrpSpPr>
                <a:grpSpLocks/>
              </p:cNvGrpSpPr>
              <p:nvPr/>
            </p:nvGrpSpPr>
            <p:grpSpPr bwMode="auto">
              <a:xfrm>
                <a:off x="2862" y="2080"/>
                <a:ext cx="579" cy="1625"/>
                <a:chOff x="2862" y="2080"/>
                <a:chExt cx="579" cy="1625"/>
              </a:xfrm>
            </p:grpSpPr>
            <p:sp>
              <p:nvSpPr>
                <p:cNvPr id="58398" name="Line 25"/>
                <p:cNvSpPr>
                  <a:spLocks noChangeShapeType="1"/>
                </p:cNvSpPr>
                <p:nvPr/>
              </p:nvSpPr>
              <p:spPr bwMode="auto">
                <a:xfrm flipH="1" flipV="1">
                  <a:off x="3120" y="2080"/>
                  <a:ext cx="0" cy="800"/>
                </a:xfrm>
                <a:prstGeom prst="line">
                  <a:avLst/>
                </a:prstGeom>
                <a:noFill/>
                <a:ln w="25400">
                  <a:solidFill>
                    <a:schemeClr val="tx1"/>
                  </a:solidFill>
                  <a:round/>
                  <a:headEnd/>
                  <a:tailEnd type="triangle" w="med" len="med"/>
                </a:ln>
              </p:spPr>
              <p:txBody>
                <a:bodyPr/>
                <a:lstStyle/>
                <a:p>
                  <a:endParaRPr lang="en-GB"/>
                </a:p>
              </p:txBody>
            </p:sp>
            <p:sp>
              <p:nvSpPr>
                <p:cNvPr id="58399" name="Text Box 26"/>
                <p:cNvSpPr txBox="1">
                  <a:spLocks noChangeArrowheads="1"/>
                </p:cNvSpPr>
                <p:nvPr/>
              </p:nvSpPr>
              <p:spPr bwMode="auto">
                <a:xfrm>
                  <a:off x="2862" y="3071"/>
                  <a:ext cx="579" cy="634"/>
                </a:xfrm>
                <a:prstGeom prst="rect">
                  <a:avLst/>
                </a:prstGeom>
                <a:noFill/>
                <a:ln w="9525">
                  <a:noFill/>
                  <a:miter lim="800000"/>
                  <a:headEnd/>
                  <a:tailEnd/>
                </a:ln>
              </p:spPr>
              <p:txBody>
                <a:bodyPr wrap="none">
                  <a:spAutoFit/>
                </a:bodyPr>
                <a:lstStyle/>
                <a:p>
                  <a:pPr algn="ctr" eaLnBrk="0" hangingPunct="0"/>
                  <a:r>
                    <a:rPr lang="en-GB" sz="2000"/>
                    <a:t>ADMA</a:t>
                  </a:r>
                </a:p>
                <a:p>
                  <a:pPr algn="ctr" eaLnBrk="0" hangingPunct="0"/>
                  <a:endParaRPr lang="en-GB" sz="2000"/>
                </a:p>
                <a:p>
                  <a:pPr algn="ctr" eaLnBrk="0" hangingPunct="0"/>
                  <a:endParaRPr lang="en-GB" sz="2000"/>
                </a:p>
              </p:txBody>
            </p:sp>
          </p:grpSp>
        </p:grpSp>
        <p:sp>
          <p:nvSpPr>
            <p:cNvPr id="58390" name="Arc 27"/>
            <p:cNvSpPr>
              <a:spLocks/>
            </p:cNvSpPr>
            <p:nvPr/>
          </p:nvSpPr>
          <p:spPr bwMode="auto">
            <a:xfrm rot="5400000" flipV="1">
              <a:off x="2330" y="2138"/>
              <a:ext cx="1446" cy="1009"/>
            </a:xfrm>
            <a:custGeom>
              <a:avLst/>
              <a:gdLst>
                <a:gd name="T0" fmla="*/ 0 w 23434"/>
                <a:gd name="T1" fmla="*/ 0 h 21600"/>
                <a:gd name="T2" fmla="*/ 0 w 23434"/>
                <a:gd name="T3" fmla="*/ 0 h 21600"/>
                <a:gd name="T4" fmla="*/ 0 w 23434"/>
                <a:gd name="T5" fmla="*/ 0 h 21600"/>
                <a:gd name="T6" fmla="*/ 0 60000 65536"/>
                <a:gd name="T7" fmla="*/ 0 60000 65536"/>
                <a:gd name="T8" fmla="*/ 0 60000 65536"/>
                <a:gd name="T9" fmla="*/ 0 w 23434"/>
                <a:gd name="T10" fmla="*/ 0 h 21600"/>
                <a:gd name="T11" fmla="*/ 23434 w 23434"/>
                <a:gd name="T12" fmla="*/ 21600 h 21600"/>
              </a:gdLst>
              <a:ahLst/>
              <a:cxnLst>
                <a:cxn ang="T6">
                  <a:pos x="T0" y="T1"/>
                </a:cxn>
                <a:cxn ang="T7">
                  <a:pos x="T2" y="T3"/>
                </a:cxn>
                <a:cxn ang="T8">
                  <a:pos x="T4" y="T5"/>
                </a:cxn>
              </a:cxnLst>
              <a:rect l="T9" t="T10" r="T11" b="T12"/>
              <a:pathLst>
                <a:path w="23434" h="21600" fill="none" extrusionOk="0">
                  <a:moveTo>
                    <a:pt x="0" y="78"/>
                  </a:moveTo>
                  <a:cubicBezTo>
                    <a:pt x="609" y="26"/>
                    <a:pt x="1221" y="-1"/>
                    <a:pt x="1834" y="0"/>
                  </a:cubicBezTo>
                  <a:cubicBezTo>
                    <a:pt x="13763" y="0"/>
                    <a:pt x="23434" y="9670"/>
                    <a:pt x="23434" y="21600"/>
                  </a:cubicBezTo>
                </a:path>
                <a:path w="23434" h="21600" stroke="0" extrusionOk="0">
                  <a:moveTo>
                    <a:pt x="0" y="78"/>
                  </a:moveTo>
                  <a:cubicBezTo>
                    <a:pt x="609" y="26"/>
                    <a:pt x="1221" y="-1"/>
                    <a:pt x="1834" y="0"/>
                  </a:cubicBezTo>
                  <a:cubicBezTo>
                    <a:pt x="13763" y="0"/>
                    <a:pt x="23434" y="9670"/>
                    <a:pt x="23434" y="21600"/>
                  </a:cubicBezTo>
                  <a:lnTo>
                    <a:pt x="1834" y="21600"/>
                  </a:lnTo>
                  <a:close/>
                </a:path>
              </a:pathLst>
            </a:custGeom>
            <a:noFill/>
            <a:ln w="28575">
              <a:solidFill>
                <a:schemeClr val="tx1"/>
              </a:solidFill>
              <a:round/>
              <a:headEnd/>
              <a:tailEnd type="triangle" w="med" len="med"/>
            </a:ln>
          </p:spPr>
          <p:txBody>
            <a:bodyPr vert="eaVert" wrap="none" anchor="ctr"/>
            <a:lstStyle/>
            <a:p>
              <a:endParaRPr lang="en-GB"/>
            </a:p>
          </p:txBody>
        </p:sp>
        <p:sp>
          <p:nvSpPr>
            <p:cNvPr id="58391" name="Arc 28"/>
            <p:cNvSpPr>
              <a:spLocks/>
            </p:cNvSpPr>
            <p:nvPr/>
          </p:nvSpPr>
          <p:spPr bwMode="auto">
            <a:xfrm flipV="1">
              <a:off x="4328" y="2531"/>
              <a:ext cx="817" cy="8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chemeClr val="tx1"/>
              </a:solidFill>
              <a:round/>
              <a:headEnd/>
              <a:tailEnd type="triangle" w="med" len="med"/>
            </a:ln>
          </p:spPr>
          <p:txBody>
            <a:bodyPr rot="10800000" wrap="none" anchor="ctr"/>
            <a:lstStyle/>
            <a:p>
              <a:endParaRPr lang="en-GB"/>
            </a:p>
          </p:txBody>
        </p:sp>
        <p:sp>
          <p:nvSpPr>
            <p:cNvPr id="58392" name="Text Box 29"/>
            <p:cNvSpPr txBox="1">
              <a:spLocks noChangeArrowheads="1"/>
            </p:cNvSpPr>
            <p:nvPr/>
          </p:nvSpPr>
          <p:spPr bwMode="auto">
            <a:xfrm>
              <a:off x="5178" y="2951"/>
              <a:ext cx="577" cy="256"/>
            </a:xfrm>
            <a:prstGeom prst="rect">
              <a:avLst/>
            </a:prstGeom>
            <a:solidFill>
              <a:srgbClr val="00FFFF"/>
            </a:solidFill>
            <a:ln w="9525">
              <a:solidFill>
                <a:schemeClr val="tx1"/>
              </a:solidFill>
              <a:miter lim="800000"/>
              <a:headEnd/>
              <a:tailEnd/>
            </a:ln>
          </p:spPr>
          <p:txBody>
            <a:bodyPr wrap="none">
              <a:spAutoFit/>
            </a:bodyPr>
            <a:lstStyle/>
            <a:p>
              <a:r>
                <a:rPr lang="en-GB" sz="2000"/>
                <a:t>DDAH</a:t>
              </a:r>
              <a:endParaRPr lang="en-US" sz="2000"/>
            </a:p>
          </p:txBody>
        </p:sp>
        <p:sp>
          <p:nvSpPr>
            <p:cNvPr id="58393" name="Text Box 30"/>
            <p:cNvSpPr txBox="1">
              <a:spLocks noChangeArrowheads="1"/>
            </p:cNvSpPr>
            <p:nvPr/>
          </p:nvSpPr>
          <p:spPr bwMode="auto">
            <a:xfrm>
              <a:off x="1872" y="2352"/>
              <a:ext cx="794" cy="288"/>
            </a:xfrm>
            <a:prstGeom prst="rect">
              <a:avLst/>
            </a:prstGeom>
            <a:noFill/>
            <a:ln w="9525">
              <a:noFill/>
              <a:miter lim="800000"/>
              <a:headEnd/>
              <a:tailEnd/>
            </a:ln>
          </p:spPr>
          <p:txBody>
            <a:bodyPr wrap="none">
              <a:spAutoFit/>
            </a:bodyPr>
            <a:lstStyle/>
            <a:p>
              <a:pPr algn="ctr"/>
              <a:r>
                <a:rPr lang="en-GB" sz="1200"/>
                <a:t>PRMT</a:t>
              </a:r>
            </a:p>
            <a:p>
              <a:pPr algn="ctr"/>
              <a:r>
                <a:rPr lang="en-GB" sz="1200"/>
                <a:t>PROTEOLYSIS</a:t>
              </a:r>
              <a:endParaRPr lang="en-US" sz="1200"/>
            </a:p>
          </p:txBody>
        </p:sp>
        <p:sp>
          <p:nvSpPr>
            <p:cNvPr id="58394" name="Oval 31"/>
            <p:cNvSpPr>
              <a:spLocks noChangeArrowheads="1"/>
            </p:cNvSpPr>
            <p:nvPr/>
          </p:nvSpPr>
          <p:spPr bwMode="auto">
            <a:xfrm>
              <a:off x="3769" y="2504"/>
              <a:ext cx="336" cy="336"/>
            </a:xfrm>
            <a:prstGeom prst="ellipse">
              <a:avLst/>
            </a:prstGeom>
            <a:solidFill>
              <a:srgbClr val="FF0000"/>
            </a:solidFill>
            <a:ln w="9525">
              <a:solidFill>
                <a:schemeClr val="tx1"/>
              </a:solidFill>
              <a:round/>
              <a:headEnd/>
              <a:tailEnd/>
            </a:ln>
          </p:spPr>
          <p:txBody>
            <a:bodyPr wrap="none" anchor="ctr"/>
            <a:lstStyle/>
            <a:p>
              <a:endParaRPr lang="en-US"/>
            </a:p>
          </p:txBody>
        </p:sp>
        <p:sp>
          <p:nvSpPr>
            <p:cNvPr id="58395" name="Rectangle 32"/>
            <p:cNvSpPr>
              <a:spLocks noChangeArrowheads="1"/>
            </p:cNvSpPr>
            <p:nvPr/>
          </p:nvSpPr>
          <p:spPr bwMode="auto">
            <a:xfrm>
              <a:off x="3769" y="2630"/>
              <a:ext cx="336" cy="84"/>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58378" name="Line 31"/>
          <p:cNvSpPr>
            <a:spLocks noChangeShapeType="1"/>
          </p:cNvSpPr>
          <p:nvPr/>
        </p:nvSpPr>
        <p:spPr bwMode="auto">
          <a:xfrm>
            <a:off x="1187450" y="1773238"/>
            <a:ext cx="0" cy="2519362"/>
          </a:xfrm>
          <a:prstGeom prst="line">
            <a:avLst/>
          </a:prstGeom>
          <a:noFill/>
          <a:ln w="9525">
            <a:solidFill>
              <a:schemeClr val="tx1"/>
            </a:solidFill>
            <a:round/>
            <a:headEnd/>
            <a:tailEnd type="triangle" w="med" len="med"/>
          </a:ln>
        </p:spPr>
        <p:txBody>
          <a:bodyPr/>
          <a:lstStyle/>
          <a:p>
            <a:endParaRPr lang="en-GB"/>
          </a:p>
        </p:txBody>
      </p:sp>
      <p:sp>
        <p:nvSpPr>
          <p:cNvPr id="58379" name="Rectangle 13"/>
          <p:cNvSpPr>
            <a:spLocks noChangeArrowheads="1"/>
          </p:cNvSpPr>
          <p:nvPr/>
        </p:nvSpPr>
        <p:spPr bwMode="auto">
          <a:xfrm>
            <a:off x="2714625" y="857250"/>
            <a:ext cx="2071688" cy="1816100"/>
          </a:xfrm>
          <a:prstGeom prst="rect">
            <a:avLst/>
          </a:prstGeom>
          <a:noFill/>
          <a:ln w="9525">
            <a:noFill/>
            <a:miter lim="800000"/>
            <a:headEnd/>
            <a:tailEnd/>
          </a:ln>
        </p:spPr>
        <p:txBody>
          <a:bodyPr>
            <a:spAutoFit/>
          </a:bodyPr>
          <a:lstStyle/>
          <a:p>
            <a:r>
              <a:rPr lang="en-US" sz="1400" b="1">
                <a:solidFill>
                  <a:srgbClr val="FF3300"/>
                </a:solidFill>
              </a:rPr>
              <a:t>Pulmonary Hypertension</a:t>
            </a:r>
          </a:p>
          <a:p>
            <a:r>
              <a:rPr lang="en-US" sz="1400"/>
              <a:t>Chronic renal disease</a:t>
            </a:r>
          </a:p>
          <a:p>
            <a:r>
              <a:rPr lang="en-US" sz="1400"/>
              <a:t>Hypertension</a:t>
            </a:r>
          </a:p>
          <a:p>
            <a:r>
              <a:rPr lang="en-US" sz="1400"/>
              <a:t>Atherosclerosis</a:t>
            </a:r>
          </a:p>
          <a:p>
            <a:r>
              <a:rPr lang="en-US" sz="1400"/>
              <a:t>Heart Failure</a:t>
            </a:r>
          </a:p>
          <a:p>
            <a:r>
              <a:rPr lang="en-US" sz="1400"/>
              <a:t>Coronary artery disease</a:t>
            </a:r>
          </a:p>
        </p:txBody>
      </p:sp>
      <p:sp>
        <p:nvSpPr>
          <p:cNvPr id="58380" name="Rectangle 14"/>
          <p:cNvSpPr>
            <a:spLocks noChangeArrowheads="1"/>
          </p:cNvSpPr>
          <p:nvPr/>
        </p:nvSpPr>
        <p:spPr bwMode="auto">
          <a:xfrm>
            <a:off x="4714875" y="984250"/>
            <a:ext cx="2214563" cy="1169988"/>
          </a:xfrm>
          <a:prstGeom prst="rect">
            <a:avLst/>
          </a:prstGeom>
          <a:noFill/>
          <a:ln w="9525">
            <a:noFill/>
            <a:miter lim="800000"/>
            <a:headEnd/>
            <a:tailEnd/>
          </a:ln>
        </p:spPr>
        <p:txBody>
          <a:bodyPr>
            <a:spAutoFit/>
          </a:bodyPr>
          <a:lstStyle/>
          <a:p>
            <a:r>
              <a:rPr lang="en-US" sz="1400"/>
              <a:t>Preeclampsia</a:t>
            </a:r>
          </a:p>
          <a:p>
            <a:r>
              <a:rPr lang="en-US" sz="1400"/>
              <a:t>Diabetes</a:t>
            </a:r>
          </a:p>
          <a:p>
            <a:r>
              <a:rPr lang="en-US" sz="1400"/>
              <a:t>Stroke</a:t>
            </a:r>
          </a:p>
          <a:p>
            <a:r>
              <a:rPr lang="en-US" sz="1400"/>
              <a:t>Hypercholesterolaemia</a:t>
            </a:r>
          </a:p>
          <a:p>
            <a:r>
              <a:rPr lang="en-US" sz="1400"/>
              <a:t>Hyperhomocysteinaemia</a:t>
            </a:r>
          </a:p>
        </p:txBody>
      </p:sp>
      <p:sp>
        <p:nvSpPr>
          <p:cNvPr id="58381" name="TextBox 31"/>
          <p:cNvSpPr txBox="1">
            <a:spLocks noChangeArrowheads="1"/>
          </p:cNvSpPr>
          <p:nvPr/>
        </p:nvSpPr>
        <p:spPr bwMode="auto">
          <a:xfrm>
            <a:off x="71438" y="714375"/>
            <a:ext cx="2473325" cy="307975"/>
          </a:xfrm>
          <a:prstGeom prst="rect">
            <a:avLst/>
          </a:prstGeom>
          <a:noFill/>
          <a:ln w="9525">
            <a:noFill/>
            <a:miter lim="800000"/>
            <a:headEnd/>
            <a:tailEnd/>
          </a:ln>
        </p:spPr>
        <p:txBody>
          <a:bodyPr wrap="none">
            <a:spAutoFit/>
          </a:bodyPr>
          <a:lstStyle/>
          <a:p>
            <a:r>
              <a:rPr lang="en-GB" sz="1400"/>
              <a:t>Asymmetric dimethylarginine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150989" y="528638"/>
            <a:ext cx="1031875" cy="366712"/>
          </a:xfrm>
          <a:prstGeom prst="rect">
            <a:avLst/>
          </a:prstGeom>
          <a:noFill/>
          <a:ln w="38100">
            <a:noFill/>
            <a:miter lim="800000"/>
            <a:headEnd/>
            <a:tailEnd/>
          </a:ln>
        </p:spPr>
        <p:txBody>
          <a:bodyPr>
            <a:spAutoFit/>
          </a:bodyPr>
          <a:lstStyle/>
          <a:p>
            <a:r>
              <a:rPr lang="en-GB" b="1" dirty="0"/>
              <a:t>ADMA</a:t>
            </a:r>
            <a:endParaRPr lang="en-US" b="1" dirty="0"/>
          </a:p>
        </p:txBody>
      </p:sp>
      <p:sp>
        <p:nvSpPr>
          <p:cNvPr id="66563" name="Text Box 3"/>
          <p:cNvSpPr txBox="1">
            <a:spLocks noChangeArrowheads="1"/>
          </p:cNvSpPr>
          <p:nvPr/>
        </p:nvSpPr>
        <p:spPr bwMode="auto">
          <a:xfrm>
            <a:off x="4303514" y="528638"/>
            <a:ext cx="844550" cy="366712"/>
          </a:xfrm>
          <a:prstGeom prst="rect">
            <a:avLst/>
          </a:prstGeom>
          <a:noFill/>
          <a:ln w="38100">
            <a:noFill/>
            <a:miter lim="800000"/>
            <a:headEnd/>
            <a:tailEnd/>
          </a:ln>
        </p:spPr>
        <p:txBody>
          <a:bodyPr wrap="none">
            <a:spAutoFit/>
          </a:bodyPr>
          <a:lstStyle/>
          <a:p>
            <a:r>
              <a:rPr lang="en-GB" b="1"/>
              <a:t>DDAH</a:t>
            </a:r>
            <a:endParaRPr lang="en-US" b="1"/>
          </a:p>
        </p:txBody>
      </p:sp>
      <p:sp>
        <p:nvSpPr>
          <p:cNvPr id="66564" name="Text Box 4"/>
          <p:cNvSpPr txBox="1">
            <a:spLocks noChangeArrowheads="1"/>
          </p:cNvSpPr>
          <p:nvPr/>
        </p:nvSpPr>
        <p:spPr bwMode="auto">
          <a:xfrm>
            <a:off x="3449439" y="1392238"/>
            <a:ext cx="638175" cy="366712"/>
          </a:xfrm>
          <a:prstGeom prst="rect">
            <a:avLst/>
          </a:prstGeom>
          <a:noFill/>
          <a:ln w="38100">
            <a:noFill/>
            <a:miter lim="800000"/>
            <a:headEnd/>
            <a:tailEnd/>
          </a:ln>
        </p:spPr>
        <p:txBody>
          <a:bodyPr>
            <a:spAutoFit/>
          </a:bodyPr>
          <a:lstStyle/>
          <a:p>
            <a:r>
              <a:rPr lang="en-GB" b="1"/>
              <a:t>NO</a:t>
            </a:r>
            <a:endParaRPr lang="en-US" b="1"/>
          </a:p>
        </p:txBody>
      </p:sp>
      <p:sp>
        <p:nvSpPr>
          <p:cNvPr id="66566" name="Text Box 6"/>
          <p:cNvSpPr txBox="1">
            <a:spLocks noChangeArrowheads="1"/>
          </p:cNvSpPr>
          <p:nvPr/>
        </p:nvSpPr>
        <p:spPr bwMode="auto">
          <a:xfrm>
            <a:off x="3491880" y="3429000"/>
            <a:ext cx="2436813" cy="581025"/>
          </a:xfrm>
          <a:prstGeom prst="rect">
            <a:avLst/>
          </a:prstGeom>
          <a:solidFill>
            <a:srgbClr val="FFFF95"/>
          </a:solidFill>
          <a:ln w="38100">
            <a:noFill/>
            <a:miter lim="800000"/>
            <a:headEnd/>
            <a:tailEnd/>
          </a:ln>
        </p:spPr>
        <p:txBody>
          <a:bodyPr wrap="none">
            <a:spAutoFit/>
          </a:bodyPr>
          <a:lstStyle/>
          <a:p>
            <a:pPr algn="ctr"/>
            <a:r>
              <a:rPr lang="en-GB" sz="1600" b="1" dirty="0"/>
              <a:t>endothelial cell motility</a:t>
            </a:r>
          </a:p>
          <a:p>
            <a:pPr algn="ctr"/>
            <a:r>
              <a:rPr lang="en-GB" sz="1600" b="1" dirty="0"/>
              <a:t>and guidance</a:t>
            </a:r>
            <a:endParaRPr lang="en-US" sz="1600" b="1" dirty="0"/>
          </a:p>
        </p:txBody>
      </p:sp>
      <p:sp>
        <p:nvSpPr>
          <p:cNvPr id="66567" name="Text Box 7"/>
          <p:cNvSpPr txBox="1">
            <a:spLocks noChangeArrowheads="1"/>
          </p:cNvSpPr>
          <p:nvPr/>
        </p:nvSpPr>
        <p:spPr bwMode="auto">
          <a:xfrm>
            <a:off x="4139952" y="5379938"/>
            <a:ext cx="2000250" cy="641350"/>
          </a:xfrm>
          <a:prstGeom prst="rect">
            <a:avLst/>
          </a:prstGeom>
          <a:solidFill>
            <a:srgbClr val="FFCCFF"/>
          </a:solidFill>
          <a:ln w="38100">
            <a:noFill/>
            <a:miter lim="800000"/>
            <a:headEnd/>
            <a:tailEnd/>
          </a:ln>
        </p:spPr>
        <p:txBody>
          <a:bodyPr>
            <a:spAutoFit/>
          </a:bodyPr>
          <a:lstStyle/>
          <a:p>
            <a:pPr algn="ctr"/>
            <a:r>
              <a:rPr lang="en-GB" b="1" dirty="0"/>
              <a:t>Vascular healing</a:t>
            </a:r>
          </a:p>
          <a:p>
            <a:pPr algn="ctr"/>
            <a:r>
              <a:rPr lang="en-GB" b="1" dirty="0"/>
              <a:t>Angiogenesis</a:t>
            </a:r>
            <a:endParaRPr lang="en-US" b="1" dirty="0"/>
          </a:p>
        </p:txBody>
      </p:sp>
      <p:sp>
        <p:nvSpPr>
          <p:cNvPr id="66568" name="Line 8"/>
          <p:cNvSpPr>
            <a:spLocks noChangeShapeType="1"/>
          </p:cNvSpPr>
          <p:nvPr/>
        </p:nvSpPr>
        <p:spPr bwMode="auto">
          <a:xfrm>
            <a:off x="3687564" y="966788"/>
            <a:ext cx="0" cy="431800"/>
          </a:xfrm>
          <a:prstGeom prst="line">
            <a:avLst/>
          </a:prstGeom>
          <a:noFill/>
          <a:ln w="19050">
            <a:solidFill>
              <a:schemeClr val="tx1"/>
            </a:solidFill>
            <a:round/>
            <a:headEnd/>
            <a:tailEnd type="triangle" w="med" len="med"/>
          </a:ln>
        </p:spPr>
        <p:txBody>
          <a:bodyPr/>
          <a:lstStyle/>
          <a:p>
            <a:endParaRPr lang="en-GB"/>
          </a:p>
        </p:txBody>
      </p:sp>
      <p:sp>
        <p:nvSpPr>
          <p:cNvPr id="66569" name="Line 9"/>
          <p:cNvSpPr>
            <a:spLocks noChangeShapeType="1"/>
          </p:cNvSpPr>
          <p:nvPr/>
        </p:nvSpPr>
        <p:spPr bwMode="auto">
          <a:xfrm>
            <a:off x="3687564" y="1701800"/>
            <a:ext cx="0" cy="503238"/>
          </a:xfrm>
          <a:prstGeom prst="line">
            <a:avLst/>
          </a:prstGeom>
          <a:noFill/>
          <a:ln w="19050">
            <a:solidFill>
              <a:schemeClr val="tx1"/>
            </a:solidFill>
            <a:round/>
            <a:headEnd/>
            <a:tailEnd type="triangle" w="med" len="med"/>
          </a:ln>
        </p:spPr>
        <p:txBody>
          <a:bodyPr/>
          <a:lstStyle/>
          <a:p>
            <a:endParaRPr lang="en-GB"/>
          </a:p>
        </p:txBody>
      </p:sp>
      <p:sp>
        <p:nvSpPr>
          <p:cNvPr id="66570" name="Line 10"/>
          <p:cNvSpPr>
            <a:spLocks noChangeShapeType="1"/>
          </p:cNvSpPr>
          <p:nvPr/>
        </p:nvSpPr>
        <p:spPr bwMode="auto">
          <a:xfrm>
            <a:off x="3923928" y="2780928"/>
            <a:ext cx="355972" cy="555997"/>
          </a:xfrm>
          <a:prstGeom prst="line">
            <a:avLst/>
          </a:prstGeom>
          <a:noFill/>
          <a:ln w="38100">
            <a:solidFill>
              <a:schemeClr val="tx1"/>
            </a:solidFill>
            <a:round/>
            <a:headEnd/>
            <a:tailEnd type="triangle" w="med" len="med"/>
          </a:ln>
        </p:spPr>
        <p:txBody>
          <a:bodyPr/>
          <a:lstStyle/>
          <a:p>
            <a:endParaRPr lang="en-GB"/>
          </a:p>
        </p:txBody>
      </p:sp>
      <p:sp>
        <p:nvSpPr>
          <p:cNvPr id="66573" name="Line 19"/>
          <p:cNvSpPr>
            <a:spLocks noChangeShapeType="1"/>
          </p:cNvSpPr>
          <p:nvPr/>
        </p:nvSpPr>
        <p:spPr bwMode="auto">
          <a:xfrm flipH="1">
            <a:off x="4087614" y="679450"/>
            <a:ext cx="249237" cy="0"/>
          </a:xfrm>
          <a:prstGeom prst="line">
            <a:avLst/>
          </a:prstGeom>
          <a:noFill/>
          <a:ln w="19050">
            <a:solidFill>
              <a:schemeClr val="tx1"/>
            </a:solidFill>
            <a:round/>
            <a:headEnd/>
            <a:tailEnd/>
          </a:ln>
        </p:spPr>
        <p:txBody>
          <a:bodyPr/>
          <a:lstStyle/>
          <a:p>
            <a:endParaRPr lang="en-GB"/>
          </a:p>
        </p:txBody>
      </p:sp>
      <p:sp>
        <p:nvSpPr>
          <p:cNvPr id="66574" name="Line 20"/>
          <p:cNvSpPr>
            <a:spLocks noChangeShapeType="1"/>
          </p:cNvSpPr>
          <p:nvPr/>
        </p:nvSpPr>
        <p:spPr bwMode="auto">
          <a:xfrm>
            <a:off x="4087614" y="534988"/>
            <a:ext cx="0" cy="287337"/>
          </a:xfrm>
          <a:prstGeom prst="line">
            <a:avLst/>
          </a:prstGeom>
          <a:noFill/>
          <a:ln w="19050">
            <a:solidFill>
              <a:schemeClr val="tx1"/>
            </a:solidFill>
            <a:round/>
            <a:headEnd/>
            <a:tailEnd/>
          </a:ln>
        </p:spPr>
        <p:txBody>
          <a:bodyPr/>
          <a:lstStyle/>
          <a:p>
            <a:endParaRPr lang="en-GB"/>
          </a:p>
        </p:txBody>
      </p:sp>
      <p:sp>
        <p:nvSpPr>
          <p:cNvPr id="66575" name="Line 21"/>
          <p:cNvSpPr>
            <a:spLocks noChangeShapeType="1"/>
          </p:cNvSpPr>
          <p:nvPr/>
        </p:nvSpPr>
        <p:spPr bwMode="auto">
          <a:xfrm>
            <a:off x="3976489" y="1471613"/>
            <a:ext cx="0" cy="215900"/>
          </a:xfrm>
          <a:prstGeom prst="line">
            <a:avLst/>
          </a:prstGeom>
          <a:noFill/>
          <a:ln w="38100">
            <a:solidFill>
              <a:schemeClr val="tx1"/>
            </a:solidFill>
            <a:round/>
            <a:headEnd/>
            <a:tailEnd type="triangle" w="med" len="med"/>
          </a:ln>
        </p:spPr>
        <p:txBody>
          <a:bodyPr/>
          <a:lstStyle/>
          <a:p>
            <a:endParaRPr lang="en-GB"/>
          </a:p>
        </p:txBody>
      </p:sp>
      <p:sp>
        <p:nvSpPr>
          <p:cNvPr id="66576" name="Line 22"/>
          <p:cNvSpPr>
            <a:spLocks noChangeShapeType="1"/>
          </p:cNvSpPr>
          <p:nvPr/>
        </p:nvSpPr>
        <p:spPr bwMode="auto">
          <a:xfrm>
            <a:off x="6007100" y="3630613"/>
            <a:ext cx="0" cy="288925"/>
          </a:xfrm>
          <a:prstGeom prst="line">
            <a:avLst/>
          </a:prstGeom>
          <a:noFill/>
          <a:ln w="38100">
            <a:solidFill>
              <a:schemeClr val="tx1"/>
            </a:solidFill>
            <a:round/>
            <a:headEnd/>
            <a:tailEnd type="triangle" w="med" len="med"/>
          </a:ln>
        </p:spPr>
        <p:txBody>
          <a:bodyPr/>
          <a:lstStyle/>
          <a:p>
            <a:endParaRPr lang="en-GB"/>
          </a:p>
        </p:txBody>
      </p:sp>
      <p:sp>
        <p:nvSpPr>
          <p:cNvPr id="66578" name="Line 24"/>
          <p:cNvSpPr>
            <a:spLocks noChangeShapeType="1"/>
          </p:cNvSpPr>
          <p:nvPr/>
        </p:nvSpPr>
        <p:spPr bwMode="auto">
          <a:xfrm>
            <a:off x="6228184" y="5517232"/>
            <a:ext cx="0" cy="288925"/>
          </a:xfrm>
          <a:prstGeom prst="line">
            <a:avLst/>
          </a:prstGeom>
          <a:noFill/>
          <a:ln w="38100">
            <a:solidFill>
              <a:schemeClr val="tx1"/>
            </a:solidFill>
            <a:round/>
            <a:headEnd/>
            <a:tailEnd type="triangle" w="med" len="med"/>
          </a:ln>
        </p:spPr>
        <p:txBody>
          <a:bodyPr/>
          <a:lstStyle/>
          <a:p>
            <a:endParaRPr lang="en-GB"/>
          </a:p>
        </p:txBody>
      </p:sp>
      <p:sp>
        <p:nvSpPr>
          <p:cNvPr id="66579" name="Text Box 43"/>
          <p:cNvSpPr txBox="1">
            <a:spLocks noChangeArrowheads="1"/>
          </p:cNvSpPr>
          <p:nvPr/>
        </p:nvSpPr>
        <p:spPr bwMode="auto">
          <a:xfrm>
            <a:off x="966788" y="3645024"/>
            <a:ext cx="1898650" cy="366712"/>
          </a:xfrm>
          <a:prstGeom prst="rect">
            <a:avLst/>
          </a:prstGeom>
          <a:solidFill>
            <a:srgbClr val="CCFFFF"/>
          </a:solidFill>
          <a:ln w="38100">
            <a:noFill/>
            <a:miter lim="800000"/>
            <a:headEnd/>
            <a:tailEnd/>
          </a:ln>
        </p:spPr>
        <p:txBody>
          <a:bodyPr wrap="none">
            <a:spAutoFit/>
          </a:bodyPr>
          <a:lstStyle/>
          <a:p>
            <a:pPr algn="ctr"/>
            <a:r>
              <a:rPr lang="en-GB" b="1" dirty="0"/>
              <a:t>Barrier function</a:t>
            </a:r>
            <a:endParaRPr lang="en-US" b="1" dirty="0"/>
          </a:p>
        </p:txBody>
      </p:sp>
      <p:sp>
        <p:nvSpPr>
          <p:cNvPr id="66580" name="Line 44"/>
          <p:cNvSpPr>
            <a:spLocks noChangeShapeType="1"/>
          </p:cNvSpPr>
          <p:nvPr/>
        </p:nvSpPr>
        <p:spPr bwMode="auto">
          <a:xfrm flipH="1">
            <a:off x="2123727" y="2780928"/>
            <a:ext cx="1368152" cy="792088"/>
          </a:xfrm>
          <a:prstGeom prst="line">
            <a:avLst/>
          </a:prstGeom>
          <a:noFill/>
          <a:ln w="38100">
            <a:solidFill>
              <a:schemeClr val="tx1"/>
            </a:solidFill>
            <a:round/>
            <a:headEnd/>
            <a:tailEnd type="triangle" w="med" len="med"/>
          </a:ln>
        </p:spPr>
        <p:txBody>
          <a:bodyPr/>
          <a:lstStyle/>
          <a:p>
            <a:endParaRPr lang="en-GB"/>
          </a:p>
        </p:txBody>
      </p:sp>
      <p:sp>
        <p:nvSpPr>
          <p:cNvPr id="66581" name="Line 46"/>
          <p:cNvSpPr>
            <a:spLocks noChangeShapeType="1"/>
          </p:cNvSpPr>
          <p:nvPr/>
        </p:nvSpPr>
        <p:spPr bwMode="auto">
          <a:xfrm>
            <a:off x="2982913" y="3717032"/>
            <a:ext cx="0" cy="288925"/>
          </a:xfrm>
          <a:prstGeom prst="line">
            <a:avLst/>
          </a:prstGeom>
          <a:noFill/>
          <a:ln w="38100">
            <a:solidFill>
              <a:schemeClr val="tx1"/>
            </a:solidFill>
            <a:round/>
            <a:headEnd/>
            <a:tailEnd type="triangle" w="med" len="med"/>
          </a:ln>
        </p:spPr>
        <p:txBody>
          <a:bodyPr/>
          <a:lstStyle/>
          <a:p>
            <a:endParaRPr lang="en-GB"/>
          </a:p>
        </p:txBody>
      </p:sp>
      <p:sp>
        <p:nvSpPr>
          <p:cNvPr id="66582" name="Text Box 47"/>
          <p:cNvSpPr txBox="1">
            <a:spLocks noChangeArrowheads="1"/>
          </p:cNvSpPr>
          <p:nvPr/>
        </p:nvSpPr>
        <p:spPr bwMode="auto">
          <a:xfrm>
            <a:off x="965230" y="0"/>
            <a:ext cx="6919138" cy="400110"/>
          </a:xfrm>
          <a:prstGeom prst="rect">
            <a:avLst/>
          </a:prstGeom>
          <a:noFill/>
          <a:ln w="9525">
            <a:noFill/>
            <a:miter lim="800000"/>
            <a:headEnd/>
            <a:tailEnd/>
          </a:ln>
        </p:spPr>
        <p:txBody>
          <a:bodyPr wrap="none">
            <a:spAutoFit/>
          </a:bodyPr>
          <a:lstStyle/>
          <a:p>
            <a:r>
              <a:rPr lang="en-GB" sz="2000" b="1" dirty="0">
                <a:solidFill>
                  <a:srgbClr val="FF0000"/>
                </a:solidFill>
              </a:rPr>
              <a:t>The effects of ADMA on </a:t>
            </a:r>
            <a:r>
              <a:rPr lang="en-GB" sz="2000" b="1" dirty="0" smtClean="0">
                <a:solidFill>
                  <a:srgbClr val="FF0000"/>
                </a:solidFill>
              </a:rPr>
              <a:t>Rho </a:t>
            </a:r>
            <a:r>
              <a:rPr lang="en-GB" sz="2000" b="1" dirty="0" err="1" smtClean="0">
                <a:solidFill>
                  <a:srgbClr val="FF0000"/>
                </a:solidFill>
              </a:rPr>
              <a:t>GTPases</a:t>
            </a:r>
            <a:r>
              <a:rPr lang="en-GB" sz="2000" b="1" dirty="0" smtClean="0">
                <a:solidFill>
                  <a:srgbClr val="FF0000"/>
                </a:solidFill>
              </a:rPr>
              <a:t> and endothelium</a:t>
            </a:r>
            <a:endParaRPr lang="en-US" sz="2000" b="1" dirty="0">
              <a:solidFill>
                <a:srgbClr val="FF0000"/>
              </a:solidFill>
            </a:endParaRPr>
          </a:p>
        </p:txBody>
      </p:sp>
      <p:sp>
        <p:nvSpPr>
          <p:cNvPr id="66583" name="Text Box 50"/>
          <p:cNvSpPr txBox="1">
            <a:spLocks noChangeArrowheads="1"/>
          </p:cNvSpPr>
          <p:nvPr/>
        </p:nvSpPr>
        <p:spPr bwMode="auto">
          <a:xfrm>
            <a:off x="3778821" y="2420938"/>
            <a:ext cx="793750" cy="366712"/>
          </a:xfrm>
          <a:prstGeom prst="rect">
            <a:avLst/>
          </a:prstGeom>
          <a:noFill/>
          <a:ln w="9525">
            <a:noFill/>
            <a:miter lim="800000"/>
            <a:headEnd/>
            <a:tailEnd/>
          </a:ln>
        </p:spPr>
        <p:txBody>
          <a:bodyPr wrap="none">
            <a:spAutoFit/>
          </a:bodyPr>
          <a:lstStyle/>
          <a:p>
            <a:r>
              <a:rPr lang="en-GB" b="1">
                <a:solidFill>
                  <a:srgbClr val="FF0000"/>
                </a:solidFill>
              </a:rPr>
              <a:t>RhoA</a:t>
            </a:r>
            <a:endParaRPr lang="en-US" b="1">
              <a:solidFill>
                <a:srgbClr val="FF0000"/>
              </a:solidFill>
            </a:endParaRPr>
          </a:p>
        </p:txBody>
      </p:sp>
      <p:sp>
        <p:nvSpPr>
          <p:cNvPr id="66584" name="Line 51"/>
          <p:cNvSpPr>
            <a:spLocks noChangeShapeType="1"/>
          </p:cNvSpPr>
          <p:nvPr/>
        </p:nvSpPr>
        <p:spPr bwMode="auto">
          <a:xfrm flipV="1">
            <a:off x="4644008" y="2349500"/>
            <a:ext cx="0" cy="358775"/>
          </a:xfrm>
          <a:prstGeom prst="line">
            <a:avLst/>
          </a:prstGeom>
          <a:noFill/>
          <a:ln w="38100">
            <a:solidFill>
              <a:schemeClr val="tx1"/>
            </a:solidFill>
            <a:round/>
            <a:headEnd/>
            <a:tailEnd type="triangle" w="med" len="med"/>
          </a:ln>
        </p:spPr>
        <p:txBody>
          <a:bodyPr/>
          <a:lstStyle/>
          <a:p>
            <a:endParaRPr lang="en-GB"/>
          </a:p>
        </p:txBody>
      </p:sp>
      <p:sp>
        <p:nvSpPr>
          <p:cNvPr id="66585" name="Text Box 52"/>
          <p:cNvSpPr txBox="1">
            <a:spLocks noChangeArrowheads="1"/>
          </p:cNvSpPr>
          <p:nvPr/>
        </p:nvSpPr>
        <p:spPr bwMode="auto">
          <a:xfrm>
            <a:off x="3048571" y="2420938"/>
            <a:ext cx="730250" cy="366712"/>
          </a:xfrm>
          <a:prstGeom prst="rect">
            <a:avLst/>
          </a:prstGeom>
          <a:noFill/>
          <a:ln w="9525">
            <a:noFill/>
            <a:miter lim="800000"/>
            <a:headEnd/>
            <a:tailEnd/>
          </a:ln>
        </p:spPr>
        <p:txBody>
          <a:bodyPr wrap="none">
            <a:spAutoFit/>
          </a:bodyPr>
          <a:lstStyle/>
          <a:p>
            <a:r>
              <a:rPr lang="en-GB" b="1" dirty="0">
                <a:solidFill>
                  <a:srgbClr val="FF0000"/>
                </a:solidFill>
              </a:rPr>
              <a:t>Rac1</a:t>
            </a:r>
            <a:endParaRPr lang="en-US" b="1" dirty="0">
              <a:solidFill>
                <a:srgbClr val="FF0000"/>
              </a:solidFill>
            </a:endParaRPr>
          </a:p>
        </p:txBody>
      </p:sp>
      <p:sp>
        <p:nvSpPr>
          <p:cNvPr id="66586" name="Line 53"/>
          <p:cNvSpPr>
            <a:spLocks noChangeShapeType="1"/>
          </p:cNvSpPr>
          <p:nvPr/>
        </p:nvSpPr>
        <p:spPr bwMode="auto">
          <a:xfrm>
            <a:off x="2986658" y="2420938"/>
            <a:ext cx="0" cy="287337"/>
          </a:xfrm>
          <a:prstGeom prst="line">
            <a:avLst/>
          </a:prstGeom>
          <a:noFill/>
          <a:ln w="38100">
            <a:solidFill>
              <a:schemeClr val="tx1"/>
            </a:solidFill>
            <a:round/>
            <a:headEnd/>
            <a:tailEnd type="triangle" w="med" len="med"/>
          </a:ln>
        </p:spPr>
        <p:txBody>
          <a:bodyPr/>
          <a:lstStyle/>
          <a:p>
            <a:endParaRPr lang="en-GB"/>
          </a:p>
        </p:txBody>
      </p:sp>
      <p:sp>
        <p:nvSpPr>
          <p:cNvPr id="29" name="Line 10"/>
          <p:cNvSpPr>
            <a:spLocks noChangeShapeType="1"/>
          </p:cNvSpPr>
          <p:nvPr/>
        </p:nvSpPr>
        <p:spPr bwMode="auto">
          <a:xfrm>
            <a:off x="4499992" y="4149080"/>
            <a:ext cx="431924" cy="988243"/>
          </a:xfrm>
          <a:prstGeom prst="line">
            <a:avLst/>
          </a:prstGeom>
          <a:noFill/>
          <a:ln w="38100">
            <a:solidFill>
              <a:schemeClr val="tx1"/>
            </a:solidFill>
            <a:round/>
            <a:headEnd/>
            <a:tailEnd type="triangle" w="med" len="med"/>
          </a:ln>
        </p:spPr>
        <p:txBody>
          <a:bodyPr/>
          <a:lstStyle/>
          <a:p>
            <a:endParaRPr lang="en-GB"/>
          </a:p>
        </p:txBody>
      </p:sp>
      <p:grpSp>
        <p:nvGrpSpPr>
          <p:cNvPr id="2" name="Group 29"/>
          <p:cNvGrpSpPr/>
          <p:nvPr/>
        </p:nvGrpSpPr>
        <p:grpSpPr>
          <a:xfrm>
            <a:off x="-612576" y="4221088"/>
            <a:ext cx="2123728" cy="1440160"/>
            <a:chOff x="5795963" y="2975226"/>
            <a:chExt cx="3009900" cy="2312737"/>
          </a:xfrm>
        </p:grpSpPr>
        <p:grpSp>
          <p:nvGrpSpPr>
            <p:cNvPr id="3" name="Group 69"/>
            <p:cNvGrpSpPr>
              <a:grpSpLocks/>
            </p:cNvGrpSpPr>
            <p:nvPr/>
          </p:nvGrpSpPr>
          <p:grpSpPr bwMode="auto">
            <a:xfrm>
              <a:off x="6948488" y="3500438"/>
              <a:ext cx="1857375" cy="1787525"/>
              <a:chOff x="500063" y="4479767"/>
              <a:chExt cx="1857375" cy="1787683"/>
            </a:xfrm>
          </p:grpSpPr>
          <p:grpSp>
            <p:nvGrpSpPr>
              <p:cNvPr id="4" name="Group 32"/>
              <p:cNvGrpSpPr>
                <a:grpSpLocks/>
              </p:cNvGrpSpPr>
              <p:nvPr/>
            </p:nvGrpSpPr>
            <p:grpSpPr bwMode="auto">
              <a:xfrm>
                <a:off x="500063" y="4479924"/>
                <a:ext cx="1857375" cy="1787524"/>
                <a:chOff x="428625" y="1643222"/>
                <a:chExt cx="1857375" cy="1787369"/>
              </a:xfrm>
            </p:grpSpPr>
            <p:sp>
              <p:nvSpPr>
                <p:cNvPr id="41" name="Rectangle 40"/>
                <p:cNvSpPr/>
                <p:nvPr/>
              </p:nvSpPr>
              <p:spPr bwMode="auto">
                <a:xfrm>
                  <a:off x="500062" y="2071691"/>
                  <a:ext cx="1714500" cy="1357314"/>
                </a:xfrm>
                <a:prstGeom prst="rect">
                  <a:avLst/>
                </a:prstGeom>
                <a:solidFill>
                  <a:srgbClr val="CCFFCC"/>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b="1" dirty="0">
                    <a:solidFill>
                      <a:schemeClr val="tx1"/>
                    </a:solidFill>
                  </a:endParaRPr>
                </a:p>
              </p:txBody>
            </p:sp>
            <p:grpSp>
              <p:nvGrpSpPr>
                <p:cNvPr id="5" name="Group 72"/>
                <p:cNvGrpSpPr>
                  <a:grpSpLocks/>
                </p:cNvGrpSpPr>
                <p:nvPr/>
              </p:nvGrpSpPr>
              <p:grpSpPr bwMode="auto">
                <a:xfrm>
                  <a:off x="498475" y="1643223"/>
                  <a:ext cx="1716087" cy="1787368"/>
                  <a:chOff x="927104" y="1643222"/>
                  <a:chExt cx="1716087" cy="1787366"/>
                </a:xfrm>
              </p:grpSpPr>
              <p:grpSp>
                <p:nvGrpSpPr>
                  <p:cNvPr id="6" name="Group 28"/>
                  <p:cNvGrpSpPr>
                    <a:grpSpLocks/>
                  </p:cNvGrpSpPr>
                  <p:nvPr/>
                </p:nvGrpSpPr>
                <p:grpSpPr bwMode="auto">
                  <a:xfrm>
                    <a:off x="927104" y="1714653"/>
                    <a:ext cx="1716087" cy="1715935"/>
                    <a:chOff x="927104" y="1714653"/>
                    <a:chExt cx="1716087" cy="1715935"/>
                  </a:xfrm>
                </p:grpSpPr>
                <p:cxnSp>
                  <p:nvCxnSpPr>
                    <p:cNvPr id="94" name="Straight Connector 93"/>
                    <p:cNvCxnSpPr/>
                    <p:nvPr/>
                  </p:nvCxnSpPr>
                  <p:spPr>
                    <a:xfrm rot="5400000">
                      <a:off x="71442" y="2571751"/>
                      <a:ext cx="17129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1785148" y="2570957"/>
                      <a:ext cx="1714501"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928691" y="3429002"/>
                      <a:ext cx="17145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46"/>
                  <p:cNvGrpSpPr>
                    <a:grpSpLocks/>
                  </p:cNvGrpSpPr>
                  <p:nvPr/>
                </p:nvGrpSpPr>
                <p:grpSpPr bwMode="auto">
                  <a:xfrm>
                    <a:off x="1069978" y="1643222"/>
                    <a:ext cx="1430338" cy="1001623"/>
                    <a:chOff x="1069978" y="1643222"/>
                    <a:chExt cx="1430338" cy="1001623"/>
                  </a:xfrm>
                </p:grpSpPr>
                <p:cxnSp>
                  <p:nvCxnSpPr>
                    <p:cNvPr id="86" name="Straight Connector 85"/>
                    <p:cNvCxnSpPr/>
                    <p:nvPr/>
                  </p:nvCxnSpPr>
                  <p:spPr>
                    <a:xfrm rot="5400000">
                      <a:off x="570710" y="2142333"/>
                      <a:ext cx="100012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1999460" y="2142333"/>
                      <a:ext cx="100012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071566" y="2643190"/>
                      <a:ext cx="14287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357316" y="2643190"/>
                      <a:ext cx="14287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643066" y="2643190"/>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928816" y="2643190"/>
                      <a:ext cx="14287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14566" y="2643190"/>
                      <a:ext cx="14287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428879" y="2643190"/>
                      <a:ext cx="7143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Freeform 82"/>
                  <p:cNvSpPr/>
                  <p:nvPr/>
                </p:nvSpPr>
                <p:spPr>
                  <a:xfrm>
                    <a:off x="1076329" y="2466976"/>
                    <a:ext cx="357187" cy="176213"/>
                  </a:xfrm>
                  <a:custGeom>
                    <a:avLst/>
                    <a:gdLst>
                      <a:gd name="connsiteX0" fmla="*/ 14288 w 357163"/>
                      <a:gd name="connsiteY0" fmla="*/ 152753 h 176566"/>
                      <a:gd name="connsiteX1" fmla="*/ 33338 w 357163"/>
                      <a:gd name="connsiteY1" fmla="*/ 176566 h 176566"/>
                      <a:gd name="connsiteX2" fmla="*/ 309563 w 357163"/>
                      <a:gd name="connsiteY2" fmla="*/ 171803 h 176566"/>
                      <a:gd name="connsiteX3" fmla="*/ 323850 w 357163"/>
                      <a:gd name="connsiteY3" fmla="*/ 167041 h 176566"/>
                      <a:gd name="connsiteX4" fmla="*/ 333375 w 357163"/>
                      <a:gd name="connsiteY4" fmla="*/ 86078 h 176566"/>
                      <a:gd name="connsiteX5" fmla="*/ 309563 w 357163"/>
                      <a:gd name="connsiteY5" fmla="*/ 62266 h 176566"/>
                      <a:gd name="connsiteX6" fmla="*/ 280988 w 357163"/>
                      <a:gd name="connsiteY6" fmla="*/ 33691 h 176566"/>
                      <a:gd name="connsiteX7" fmla="*/ 261938 w 357163"/>
                      <a:gd name="connsiteY7" fmla="*/ 24166 h 176566"/>
                      <a:gd name="connsiteX8" fmla="*/ 233363 w 357163"/>
                      <a:gd name="connsiteY8" fmla="*/ 14641 h 176566"/>
                      <a:gd name="connsiteX9" fmla="*/ 204788 w 357163"/>
                      <a:gd name="connsiteY9" fmla="*/ 5116 h 176566"/>
                      <a:gd name="connsiteX10" fmla="*/ 185738 w 357163"/>
                      <a:gd name="connsiteY10" fmla="*/ 353 h 176566"/>
                      <a:gd name="connsiteX11" fmla="*/ 128588 w 357163"/>
                      <a:gd name="connsiteY11" fmla="*/ 5116 h 176566"/>
                      <a:gd name="connsiteX12" fmla="*/ 100013 w 357163"/>
                      <a:gd name="connsiteY12" fmla="*/ 24166 h 176566"/>
                      <a:gd name="connsiteX13" fmla="*/ 76200 w 357163"/>
                      <a:gd name="connsiteY13" fmla="*/ 28928 h 176566"/>
                      <a:gd name="connsiteX14" fmla="*/ 61913 w 357163"/>
                      <a:gd name="connsiteY14" fmla="*/ 38453 h 176566"/>
                      <a:gd name="connsiteX15" fmla="*/ 47625 w 357163"/>
                      <a:gd name="connsiteY15" fmla="*/ 43216 h 176566"/>
                      <a:gd name="connsiteX16" fmla="*/ 28575 w 357163"/>
                      <a:gd name="connsiteY16" fmla="*/ 52741 h 176566"/>
                      <a:gd name="connsiteX17" fmla="*/ 19050 w 357163"/>
                      <a:gd name="connsiteY17" fmla="*/ 81316 h 176566"/>
                      <a:gd name="connsiteX18" fmla="*/ 14288 w 357163"/>
                      <a:gd name="connsiteY18" fmla="*/ 95603 h 176566"/>
                      <a:gd name="connsiteX19" fmla="*/ 0 w 357163"/>
                      <a:gd name="connsiteY19" fmla="*/ 105128 h 176566"/>
                      <a:gd name="connsiteX20" fmla="*/ 9525 w 357163"/>
                      <a:gd name="connsiteY20" fmla="*/ 147991 h 176566"/>
                      <a:gd name="connsiteX21" fmla="*/ 14288 w 357163"/>
                      <a:gd name="connsiteY21" fmla="*/ 152753 h 17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163" h="176566">
                        <a:moveTo>
                          <a:pt x="14288" y="152753"/>
                        </a:moveTo>
                        <a:cubicBezTo>
                          <a:pt x="17331" y="161883"/>
                          <a:pt x="18897" y="176329"/>
                          <a:pt x="33338" y="176566"/>
                        </a:cubicBezTo>
                        <a:lnTo>
                          <a:pt x="309563" y="171803"/>
                        </a:lnTo>
                        <a:cubicBezTo>
                          <a:pt x="314325" y="170216"/>
                          <a:pt x="319360" y="169286"/>
                          <a:pt x="323850" y="167041"/>
                        </a:cubicBezTo>
                        <a:cubicBezTo>
                          <a:pt x="357163" y="150385"/>
                          <a:pt x="341990" y="137765"/>
                          <a:pt x="333375" y="86078"/>
                        </a:cubicBezTo>
                        <a:cubicBezTo>
                          <a:pt x="331028" y="71999"/>
                          <a:pt x="318259" y="69996"/>
                          <a:pt x="309563" y="62266"/>
                        </a:cubicBezTo>
                        <a:cubicBezTo>
                          <a:pt x="299495" y="53317"/>
                          <a:pt x="293036" y="39715"/>
                          <a:pt x="280988" y="33691"/>
                        </a:cubicBezTo>
                        <a:cubicBezTo>
                          <a:pt x="274638" y="30516"/>
                          <a:pt x="268530" y="26803"/>
                          <a:pt x="261938" y="24166"/>
                        </a:cubicBezTo>
                        <a:cubicBezTo>
                          <a:pt x="252616" y="20437"/>
                          <a:pt x="242888" y="17816"/>
                          <a:pt x="233363" y="14641"/>
                        </a:cubicBezTo>
                        <a:cubicBezTo>
                          <a:pt x="233353" y="14638"/>
                          <a:pt x="204799" y="5119"/>
                          <a:pt x="204788" y="5116"/>
                        </a:cubicBezTo>
                        <a:lnTo>
                          <a:pt x="185738" y="353"/>
                        </a:lnTo>
                        <a:cubicBezTo>
                          <a:pt x="166688" y="1941"/>
                          <a:pt x="147007" y="0"/>
                          <a:pt x="128588" y="5116"/>
                        </a:cubicBezTo>
                        <a:cubicBezTo>
                          <a:pt x="117558" y="8180"/>
                          <a:pt x="111238" y="21921"/>
                          <a:pt x="100013" y="24166"/>
                        </a:cubicBezTo>
                        <a:lnTo>
                          <a:pt x="76200" y="28928"/>
                        </a:lnTo>
                        <a:cubicBezTo>
                          <a:pt x="71438" y="32103"/>
                          <a:pt x="67032" y="35893"/>
                          <a:pt x="61913" y="38453"/>
                        </a:cubicBezTo>
                        <a:cubicBezTo>
                          <a:pt x="57423" y="40698"/>
                          <a:pt x="52239" y="41238"/>
                          <a:pt x="47625" y="43216"/>
                        </a:cubicBezTo>
                        <a:cubicBezTo>
                          <a:pt x="41100" y="46013"/>
                          <a:pt x="34925" y="49566"/>
                          <a:pt x="28575" y="52741"/>
                        </a:cubicBezTo>
                        <a:lnTo>
                          <a:pt x="19050" y="81316"/>
                        </a:lnTo>
                        <a:cubicBezTo>
                          <a:pt x="17463" y="86078"/>
                          <a:pt x="18465" y="92819"/>
                          <a:pt x="14288" y="95603"/>
                        </a:cubicBezTo>
                        <a:lnTo>
                          <a:pt x="0" y="105128"/>
                        </a:lnTo>
                        <a:cubicBezTo>
                          <a:pt x="1828" y="116095"/>
                          <a:pt x="3665" y="136270"/>
                          <a:pt x="9525" y="147991"/>
                        </a:cubicBezTo>
                        <a:cubicBezTo>
                          <a:pt x="10529" y="149999"/>
                          <a:pt x="12700" y="151166"/>
                          <a:pt x="14288" y="152753"/>
                        </a:cubicBezTo>
                        <a:close/>
                      </a:path>
                    </a:pathLst>
                  </a:cu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Oval 83"/>
                  <p:cNvSpPr/>
                  <p:nvPr/>
                </p:nvSpPr>
                <p:spPr>
                  <a:xfrm>
                    <a:off x="1214441" y="2500314"/>
                    <a:ext cx="71438" cy="71437"/>
                  </a:xfrm>
                  <a:prstGeom prst="ellipse">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Freeform 84"/>
                  <p:cNvSpPr/>
                  <p:nvPr/>
                </p:nvSpPr>
                <p:spPr>
                  <a:xfrm>
                    <a:off x="1587504" y="2559052"/>
                    <a:ext cx="69850" cy="65088"/>
                  </a:xfrm>
                  <a:custGeom>
                    <a:avLst/>
                    <a:gdLst>
                      <a:gd name="connsiteX0" fmla="*/ 12768 w 70574"/>
                      <a:gd name="connsiteY0" fmla="*/ 8731 h 65881"/>
                      <a:gd name="connsiteX1" fmla="*/ 12768 w 70574"/>
                      <a:gd name="connsiteY1" fmla="*/ 56356 h 65881"/>
                      <a:gd name="connsiteX2" fmla="*/ 41343 w 70574"/>
                      <a:gd name="connsiteY2" fmla="*/ 65881 h 65881"/>
                      <a:gd name="connsiteX3" fmla="*/ 55631 w 70574"/>
                      <a:gd name="connsiteY3" fmla="*/ 61118 h 65881"/>
                      <a:gd name="connsiteX4" fmla="*/ 60393 w 70574"/>
                      <a:gd name="connsiteY4" fmla="*/ 13493 h 65881"/>
                      <a:gd name="connsiteX5" fmla="*/ 46106 w 70574"/>
                      <a:gd name="connsiteY5" fmla="*/ 3968 h 65881"/>
                      <a:gd name="connsiteX6" fmla="*/ 12768 w 70574"/>
                      <a:gd name="connsiteY6" fmla="*/ 8731 h 6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74" h="65881">
                        <a:moveTo>
                          <a:pt x="12768" y="8731"/>
                        </a:moveTo>
                        <a:cubicBezTo>
                          <a:pt x="7212" y="17462"/>
                          <a:pt x="0" y="39939"/>
                          <a:pt x="12768" y="56356"/>
                        </a:cubicBezTo>
                        <a:cubicBezTo>
                          <a:pt x="18932" y="64281"/>
                          <a:pt x="41343" y="65881"/>
                          <a:pt x="41343" y="65881"/>
                        </a:cubicBezTo>
                        <a:cubicBezTo>
                          <a:pt x="46106" y="64293"/>
                          <a:pt x="51711" y="64254"/>
                          <a:pt x="55631" y="61118"/>
                        </a:cubicBezTo>
                        <a:cubicBezTo>
                          <a:pt x="70574" y="49164"/>
                          <a:pt x="67553" y="29603"/>
                          <a:pt x="60393" y="13493"/>
                        </a:cubicBezTo>
                        <a:cubicBezTo>
                          <a:pt x="58068" y="8263"/>
                          <a:pt x="50868" y="7143"/>
                          <a:pt x="46106" y="3968"/>
                        </a:cubicBezTo>
                        <a:cubicBezTo>
                          <a:pt x="18812" y="9427"/>
                          <a:pt x="18324" y="0"/>
                          <a:pt x="12768" y="8731"/>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43" name="Explosion 2 42"/>
                <p:cNvSpPr/>
                <p:nvPr/>
              </p:nvSpPr>
              <p:spPr bwMode="auto">
                <a:xfrm flipH="1">
                  <a:off x="1714500" y="2857504"/>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Explosion 2 43"/>
                <p:cNvSpPr/>
                <p:nvPr/>
              </p:nvSpPr>
              <p:spPr bwMode="auto">
                <a:xfrm flipH="1">
                  <a:off x="1866900" y="3009904"/>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Explosion 2 44"/>
                <p:cNvSpPr/>
                <p:nvPr/>
              </p:nvSpPr>
              <p:spPr bwMode="auto">
                <a:xfrm flipH="1">
                  <a:off x="1941512" y="2146303"/>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Explosion 2 45"/>
                <p:cNvSpPr/>
                <p:nvPr/>
              </p:nvSpPr>
              <p:spPr bwMode="auto">
                <a:xfrm flipH="1">
                  <a:off x="1292225" y="2435228"/>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Explosion 2 46"/>
                <p:cNvSpPr/>
                <p:nvPr/>
              </p:nvSpPr>
              <p:spPr bwMode="auto">
                <a:xfrm flipH="1">
                  <a:off x="2071687" y="3314705"/>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Explosion 2 47"/>
                <p:cNvSpPr/>
                <p:nvPr/>
              </p:nvSpPr>
              <p:spPr bwMode="auto">
                <a:xfrm flipH="1">
                  <a:off x="1508125" y="2362203"/>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Explosion 2 48"/>
                <p:cNvSpPr/>
                <p:nvPr/>
              </p:nvSpPr>
              <p:spPr bwMode="auto">
                <a:xfrm flipH="1">
                  <a:off x="1220787" y="2146303"/>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 name="Explosion 2 49"/>
                <p:cNvSpPr/>
                <p:nvPr/>
              </p:nvSpPr>
              <p:spPr bwMode="auto">
                <a:xfrm flipH="1">
                  <a:off x="1143000" y="3314705"/>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Explosion 2 50"/>
                <p:cNvSpPr/>
                <p:nvPr/>
              </p:nvSpPr>
              <p:spPr bwMode="auto">
                <a:xfrm flipH="1">
                  <a:off x="571500" y="3314705"/>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Explosion 2 51"/>
                <p:cNvSpPr/>
                <p:nvPr/>
              </p:nvSpPr>
              <p:spPr bwMode="auto">
                <a:xfrm flipH="1">
                  <a:off x="857250" y="3314705"/>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 name="Explosion 2 52"/>
                <p:cNvSpPr/>
                <p:nvPr/>
              </p:nvSpPr>
              <p:spPr bwMode="auto">
                <a:xfrm flipH="1">
                  <a:off x="1500187" y="3143255"/>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Explosion 2 53"/>
                <p:cNvSpPr/>
                <p:nvPr/>
              </p:nvSpPr>
              <p:spPr bwMode="auto">
                <a:xfrm flipH="1">
                  <a:off x="1714500" y="3143255"/>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Explosion 2 54"/>
                <p:cNvSpPr/>
                <p:nvPr/>
              </p:nvSpPr>
              <p:spPr bwMode="auto">
                <a:xfrm flipH="1">
                  <a:off x="2000250" y="2362203"/>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Explosion 2 55"/>
                <p:cNvSpPr/>
                <p:nvPr/>
              </p:nvSpPr>
              <p:spPr bwMode="auto">
                <a:xfrm flipH="1">
                  <a:off x="1357312" y="2290766"/>
                  <a:ext cx="46038"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 name="Explosion 2 56"/>
                <p:cNvSpPr/>
                <p:nvPr/>
              </p:nvSpPr>
              <p:spPr bwMode="auto">
                <a:xfrm flipH="1">
                  <a:off x="1000125" y="3071817"/>
                  <a:ext cx="46037"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Explosion 2 57"/>
                <p:cNvSpPr/>
                <p:nvPr/>
              </p:nvSpPr>
              <p:spPr bwMode="auto">
                <a:xfrm flipH="1">
                  <a:off x="1143000" y="2714629"/>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Explosion 2 58"/>
                <p:cNvSpPr/>
                <p:nvPr/>
              </p:nvSpPr>
              <p:spPr bwMode="auto">
                <a:xfrm flipH="1">
                  <a:off x="857250" y="2290766"/>
                  <a:ext cx="46037"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 name="Explosion 2 59"/>
                <p:cNvSpPr/>
                <p:nvPr/>
              </p:nvSpPr>
              <p:spPr bwMode="auto">
                <a:xfrm flipH="1">
                  <a:off x="714375" y="2714629"/>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Explosion 2 60"/>
                <p:cNvSpPr/>
                <p:nvPr/>
              </p:nvSpPr>
              <p:spPr bwMode="auto">
                <a:xfrm flipH="1">
                  <a:off x="714375" y="2290766"/>
                  <a:ext cx="46037"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Explosion 2 61"/>
                <p:cNvSpPr/>
                <p:nvPr/>
              </p:nvSpPr>
              <p:spPr bwMode="auto">
                <a:xfrm flipH="1">
                  <a:off x="1571625" y="2290766"/>
                  <a:ext cx="46037"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 name="Explosion 2 62"/>
                <p:cNvSpPr/>
                <p:nvPr/>
              </p:nvSpPr>
              <p:spPr bwMode="auto">
                <a:xfrm flipH="1">
                  <a:off x="1214437" y="2290766"/>
                  <a:ext cx="46038"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Explosion 2 63"/>
                <p:cNvSpPr/>
                <p:nvPr/>
              </p:nvSpPr>
              <p:spPr bwMode="auto">
                <a:xfrm flipH="1">
                  <a:off x="1500187" y="2714629"/>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 name="Explosion 2 64"/>
                <p:cNvSpPr/>
                <p:nvPr/>
              </p:nvSpPr>
              <p:spPr bwMode="auto">
                <a:xfrm flipH="1">
                  <a:off x="1714500" y="2428878"/>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Explosion 2 65"/>
                <p:cNvSpPr/>
                <p:nvPr/>
              </p:nvSpPr>
              <p:spPr bwMode="auto">
                <a:xfrm flipH="1">
                  <a:off x="1428750" y="2143128"/>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Explosion 2 66"/>
                <p:cNvSpPr/>
                <p:nvPr/>
              </p:nvSpPr>
              <p:spPr bwMode="auto">
                <a:xfrm flipH="1">
                  <a:off x="1000125" y="2286003"/>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 name="Explosion 2 67"/>
                <p:cNvSpPr/>
                <p:nvPr/>
              </p:nvSpPr>
              <p:spPr bwMode="auto">
                <a:xfrm flipH="1">
                  <a:off x="1857375" y="2290766"/>
                  <a:ext cx="46037"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9" name="Explosion 2 68"/>
                <p:cNvSpPr/>
                <p:nvPr/>
              </p:nvSpPr>
              <p:spPr bwMode="auto">
                <a:xfrm flipH="1">
                  <a:off x="1285875" y="2786067"/>
                  <a:ext cx="46037"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0" name="Explosion 2 69"/>
                <p:cNvSpPr/>
                <p:nvPr/>
              </p:nvSpPr>
              <p:spPr bwMode="auto">
                <a:xfrm flipH="1">
                  <a:off x="742950" y="2146303"/>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 name="Explosion 2 70"/>
                <p:cNvSpPr/>
                <p:nvPr/>
              </p:nvSpPr>
              <p:spPr bwMode="auto">
                <a:xfrm flipH="1">
                  <a:off x="2171700" y="3314705"/>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Explosion 2 71"/>
                <p:cNvSpPr/>
                <p:nvPr/>
              </p:nvSpPr>
              <p:spPr bwMode="auto">
                <a:xfrm flipH="1">
                  <a:off x="571500" y="3000379"/>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Explosion 2 72"/>
                <p:cNvSpPr/>
                <p:nvPr/>
              </p:nvSpPr>
              <p:spPr bwMode="auto">
                <a:xfrm flipH="1">
                  <a:off x="1643062" y="2219328"/>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Explosion 2 73"/>
                <p:cNvSpPr/>
                <p:nvPr/>
              </p:nvSpPr>
              <p:spPr bwMode="auto">
                <a:xfrm flipH="1">
                  <a:off x="928687" y="2219328"/>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Explosion 2 74"/>
                <p:cNvSpPr/>
                <p:nvPr/>
              </p:nvSpPr>
              <p:spPr bwMode="auto">
                <a:xfrm flipH="1">
                  <a:off x="2025650" y="2786067"/>
                  <a:ext cx="46037" cy="71437"/>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Explosion 2 75"/>
                <p:cNvSpPr/>
                <p:nvPr/>
              </p:nvSpPr>
              <p:spPr bwMode="auto">
                <a:xfrm flipH="1">
                  <a:off x="1822450" y="2146303"/>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Explosion 2 76"/>
                <p:cNvSpPr/>
                <p:nvPr/>
              </p:nvSpPr>
              <p:spPr bwMode="auto">
                <a:xfrm flipH="1">
                  <a:off x="1071562" y="3000379"/>
                  <a:ext cx="46038"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Explosion 2 77"/>
                <p:cNvSpPr/>
                <p:nvPr/>
              </p:nvSpPr>
              <p:spPr bwMode="auto">
                <a:xfrm flipH="1">
                  <a:off x="857250" y="2146303"/>
                  <a:ext cx="46037" cy="71438"/>
                </a:xfrm>
                <a:prstGeom prst="irregularSeal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9" name="Straight Connector 78"/>
                <p:cNvCxnSpPr/>
                <p:nvPr/>
              </p:nvCxnSpPr>
              <p:spPr bwMode="auto">
                <a:xfrm>
                  <a:off x="2071687" y="1643065"/>
                  <a:ext cx="214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auto">
                <a:xfrm>
                  <a:off x="428625" y="1643065"/>
                  <a:ext cx="2143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Freeform 34"/>
              <p:cNvSpPr/>
              <p:nvPr/>
            </p:nvSpPr>
            <p:spPr bwMode="auto">
              <a:xfrm>
                <a:off x="1042988" y="5300577"/>
                <a:ext cx="357187" cy="176229"/>
              </a:xfrm>
              <a:custGeom>
                <a:avLst/>
                <a:gdLst>
                  <a:gd name="connsiteX0" fmla="*/ 14288 w 357163"/>
                  <a:gd name="connsiteY0" fmla="*/ 152753 h 176566"/>
                  <a:gd name="connsiteX1" fmla="*/ 33338 w 357163"/>
                  <a:gd name="connsiteY1" fmla="*/ 176566 h 176566"/>
                  <a:gd name="connsiteX2" fmla="*/ 309563 w 357163"/>
                  <a:gd name="connsiteY2" fmla="*/ 171803 h 176566"/>
                  <a:gd name="connsiteX3" fmla="*/ 323850 w 357163"/>
                  <a:gd name="connsiteY3" fmla="*/ 167041 h 176566"/>
                  <a:gd name="connsiteX4" fmla="*/ 333375 w 357163"/>
                  <a:gd name="connsiteY4" fmla="*/ 86078 h 176566"/>
                  <a:gd name="connsiteX5" fmla="*/ 309563 w 357163"/>
                  <a:gd name="connsiteY5" fmla="*/ 62266 h 176566"/>
                  <a:gd name="connsiteX6" fmla="*/ 280988 w 357163"/>
                  <a:gd name="connsiteY6" fmla="*/ 33691 h 176566"/>
                  <a:gd name="connsiteX7" fmla="*/ 261938 w 357163"/>
                  <a:gd name="connsiteY7" fmla="*/ 24166 h 176566"/>
                  <a:gd name="connsiteX8" fmla="*/ 233363 w 357163"/>
                  <a:gd name="connsiteY8" fmla="*/ 14641 h 176566"/>
                  <a:gd name="connsiteX9" fmla="*/ 204788 w 357163"/>
                  <a:gd name="connsiteY9" fmla="*/ 5116 h 176566"/>
                  <a:gd name="connsiteX10" fmla="*/ 185738 w 357163"/>
                  <a:gd name="connsiteY10" fmla="*/ 353 h 176566"/>
                  <a:gd name="connsiteX11" fmla="*/ 128588 w 357163"/>
                  <a:gd name="connsiteY11" fmla="*/ 5116 h 176566"/>
                  <a:gd name="connsiteX12" fmla="*/ 100013 w 357163"/>
                  <a:gd name="connsiteY12" fmla="*/ 24166 h 176566"/>
                  <a:gd name="connsiteX13" fmla="*/ 76200 w 357163"/>
                  <a:gd name="connsiteY13" fmla="*/ 28928 h 176566"/>
                  <a:gd name="connsiteX14" fmla="*/ 61913 w 357163"/>
                  <a:gd name="connsiteY14" fmla="*/ 38453 h 176566"/>
                  <a:gd name="connsiteX15" fmla="*/ 47625 w 357163"/>
                  <a:gd name="connsiteY15" fmla="*/ 43216 h 176566"/>
                  <a:gd name="connsiteX16" fmla="*/ 28575 w 357163"/>
                  <a:gd name="connsiteY16" fmla="*/ 52741 h 176566"/>
                  <a:gd name="connsiteX17" fmla="*/ 19050 w 357163"/>
                  <a:gd name="connsiteY17" fmla="*/ 81316 h 176566"/>
                  <a:gd name="connsiteX18" fmla="*/ 14288 w 357163"/>
                  <a:gd name="connsiteY18" fmla="*/ 95603 h 176566"/>
                  <a:gd name="connsiteX19" fmla="*/ 0 w 357163"/>
                  <a:gd name="connsiteY19" fmla="*/ 105128 h 176566"/>
                  <a:gd name="connsiteX20" fmla="*/ 9525 w 357163"/>
                  <a:gd name="connsiteY20" fmla="*/ 147991 h 176566"/>
                  <a:gd name="connsiteX21" fmla="*/ 14288 w 357163"/>
                  <a:gd name="connsiteY21" fmla="*/ 152753 h 17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163" h="176566">
                    <a:moveTo>
                      <a:pt x="14288" y="152753"/>
                    </a:moveTo>
                    <a:cubicBezTo>
                      <a:pt x="17331" y="161883"/>
                      <a:pt x="18897" y="176329"/>
                      <a:pt x="33338" y="176566"/>
                    </a:cubicBezTo>
                    <a:lnTo>
                      <a:pt x="309563" y="171803"/>
                    </a:lnTo>
                    <a:cubicBezTo>
                      <a:pt x="314325" y="170216"/>
                      <a:pt x="319360" y="169286"/>
                      <a:pt x="323850" y="167041"/>
                    </a:cubicBezTo>
                    <a:cubicBezTo>
                      <a:pt x="357163" y="150385"/>
                      <a:pt x="341990" y="137765"/>
                      <a:pt x="333375" y="86078"/>
                    </a:cubicBezTo>
                    <a:cubicBezTo>
                      <a:pt x="331028" y="71999"/>
                      <a:pt x="318259" y="69996"/>
                      <a:pt x="309563" y="62266"/>
                    </a:cubicBezTo>
                    <a:cubicBezTo>
                      <a:pt x="299495" y="53317"/>
                      <a:pt x="293036" y="39715"/>
                      <a:pt x="280988" y="33691"/>
                    </a:cubicBezTo>
                    <a:cubicBezTo>
                      <a:pt x="274638" y="30516"/>
                      <a:pt x="268530" y="26803"/>
                      <a:pt x="261938" y="24166"/>
                    </a:cubicBezTo>
                    <a:cubicBezTo>
                      <a:pt x="252616" y="20437"/>
                      <a:pt x="242888" y="17816"/>
                      <a:pt x="233363" y="14641"/>
                    </a:cubicBezTo>
                    <a:cubicBezTo>
                      <a:pt x="233353" y="14638"/>
                      <a:pt x="204799" y="5119"/>
                      <a:pt x="204788" y="5116"/>
                    </a:cubicBezTo>
                    <a:lnTo>
                      <a:pt x="185738" y="353"/>
                    </a:lnTo>
                    <a:cubicBezTo>
                      <a:pt x="166688" y="1941"/>
                      <a:pt x="147007" y="0"/>
                      <a:pt x="128588" y="5116"/>
                    </a:cubicBezTo>
                    <a:cubicBezTo>
                      <a:pt x="117558" y="8180"/>
                      <a:pt x="111238" y="21921"/>
                      <a:pt x="100013" y="24166"/>
                    </a:cubicBezTo>
                    <a:lnTo>
                      <a:pt x="76200" y="28928"/>
                    </a:lnTo>
                    <a:cubicBezTo>
                      <a:pt x="71438" y="32103"/>
                      <a:pt x="67032" y="35893"/>
                      <a:pt x="61913" y="38453"/>
                    </a:cubicBezTo>
                    <a:cubicBezTo>
                      <a:pt x="57423" y="40698"/>
                      <a:pt x="52239" y="41238"/>
                      <a:pt x="47625" y="43216"/>
                    </a:cubicBezTo>
                    <a:cubicBezTo>
                      <a:pt x="41100" y="46013"/>
                      <a:pt x="34925" y="49566"/>
                      <a:pt x="28575" y="52741"/>
                    </a:cubicBezTo>
                    <a:lnTo>
                      <a:pt x="19050" y="81316"/>
                    </a:lnTo>
                    <a:cubicBezTo>
                      <a:pt x="17463" y="86078"/>
                      <a:pt x="18465" y="92819"/>
                      <a:pt x="14288" y="95603"/>
                    </a:cubicBezTo>
                    <a:lnTo>
                      <a:pt x="0" y="105128"/>
                    </a:lnTo>
                    <a:cubicBezTo>
                      <a:pt x="1828" y="116095"/>
                      <a:pt x="3665" y="136270"/>
                      <a:pt x="9525" y="147991"/>
                    </a:cubicBezTo>
                    <a:cubicBezTo>
                      <a:pt x="10529" y="149999"/>
                      <a:pt x="12700" y="151166"/>
                      <a:pt x="14288" y="152753"/>
                    </a:cubicBezTo>
                    <a:close/>
                  </a:path>
                </a:pathLst>
              </a:cu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Oval 35"/>
              <p:cNvSpPr/>
              <p:nvPr/>
            </p:nvSpPr>
            <p:spPr bwMode="auto">
              <a:xfrm>
                <a:off x="1181100" y="5333917"/>
                <a:ext cx="71438" cy="71443"/>
              </a:xfrm>
              <a:prstGeom prst="ellipse">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Freeform 36"/>
              <p:cNvSpPr/>
              <p:nvPr/>
            </p:nvSpPr>
            <p:spPr bwMode="auto">
              <a:xfrm>
                <a:off x="1406525" y="5300577"/>
                <a:ext cx="357188" cy="176229"/>
              </a:xfrm>
              <a:custGeom>
                <a:avLst/>
                <a:gdLst>
                  <a:gd name="connsiteX0" fmla="*/ 14288 w 357163"/>
                  <a:gd name="connsiteY0" fmla="*/ 152753 h 176566"/>
                  <a:gd name="connsiteX1" fmla="*/ 33338 w 357163"/>
                  <a:gd name="connsiteY1" fmla="*/ 176566 h 176566"/>
                  <a:gd name="connsiteX2" fmla="*/ 309563 w 357163"/>
                  <a:gd name="connsiteY2" fmla="*/ 171803 h 176566"/>
                  <a:gd name="connsiteX3" fmla="*/ 323850 w 357163"/>
                  <a:gd name="connsiteY3" fmla="*/ 167041 h 176566"/>
                  <a:gd name="connsiteX4" fmla="*/ 333375 w 357163"/>
                  <a:gd name="connsiteY4" fmla="*/ 86078 h 176566"/>
                  <a:gd name="connsiteX5" fmla="*/ 309563 w 357163"/>
                  <a:gd name="connsiteY5" fmla="*/ 62266 h 176566"/>
                  <a:gd name="connsiteX6" fmla="*/ 280988 w 357163"/>
                  <a:gd name="connsiteY6" fmla="*/ 33691 h 176566"/>
                  <a:gd name="connsiteX7" fmla="*/ 261938 w 357163"/>
                  <a:gd name="connsiteY7" fmla="*/ 24166 h 176566"/>
                  <a:gd name="connsiteX8" fmla="*/ 233363 w 357163"/>
                  <a:gd name="connsiteY8" fmla="*/ 14641 h 176566"/>
                  <a:gd name="connsiteX9" fmla="*/ 204788 w 357163"/>
                  <a:gd name="connsiteY9" fmla="*/ 5116 h 176566"/>
                  <a:gd name="connsiteX10" fmla="*/ 185738 w 357163"/>
                  <a:gd name="connsiteY10" fmla="*/ 353 h 176566"/>
                  <a:gd name="connsiteX11" fmla="*/ 128588 w 357163"/>
                  <a:gd name="connsiteY11" fmla="*/ 5116 h 176566"/>
                  <a:gd name="connsiteX12" fmla="*/ 100013 w 357163"/>
                  <a:gd name="connsiteY12" fmla="*/ 24166 h 176566"/>
                  <a:gd name="connsiteX13" fmla="*/ 76200 w 357163"/>
                  <a:gd name="connsiteY13" fmla="*/ 28928 h 176566"/>
                  <a:gd name="connsiteX14" fmla="*/ 61913 w 357163"/>
                  <a:gd name="connsiteY14" fmla="*/ 38453 h 176566"/>
                  <a:gd name="connsiteX15" fmla="*/ 47625 w 357163"/>
                  <a:gd name="connsiteY15" fmla="*/ 43216 h 176566"/>
                  <a:gd name="connsiteX16" fmla="*/ 28575 w 357163"/>
                  <a:gd name="connsiteY16" fmla="*/ 52741 h 176566"/>
                  <a:gd name="connsiteX17" fmla="*/ 19050 w 357163"/>
                  <a:gd name="connsiteY17" fmla="*/ 81316 h 176566"/>
                  <a:gd name="connsiteX18" fmla="*/ 14288 w 357163"/>
                  <a:gd name="connsiteY18" fmla="*/ 95603 h 176566"/>
                  <a:gd name="connsiteX19" fmla="*/ 0 w 357163"/>
                  <a:gd name="connsiteY19" fmla="*/ 105128 h 176566"/>
                  <a:gd name="connsiteX20" fmla="*/ 9525 w 357163"/>
                  <a:gd name="connsiteY20" fmla="*/ 147991 h 176566"/>
                  <a:gd name="connsiteX21" fmla="*/ 14288 w 357163"/>
                  <a:gd name="connsiteY21" fmla="*/ 152753 h 17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163" h="176566">
                    <a:moveTo>
                      <a:pt x="14288" y="152753"/>
                    </a:moveTo>
                    <a:cubicBezTo>
                      <a:pt x="17331" y="161883"/>
                      <a:pt x="18897" y="176329"/>
                      <a:pt x="33338" y="176566"/>
                    </a:cubicBezTo>
                    <a:lnTo>
                      <a:pt x="309563" y="171803"/>
                    </a:lnTo>
                    <a:cubicBezTo>
                      <a:pt x="314325" y="170216"/>
                      <a:pt x="319360" y="169286"/>
                      <a:pt x="323850" y="167041"/>
                    </a:cubicBezTo>
                    <a:cubicBezTo>
                      <a:pt x="357163" y="150385"/>
                      <a:pt x="341990" y="137765"/>
                      <a:pt x="333375" y="86078"/>
                    </a:cubicBezTo>
                    <a:cubicBezTo>
                      <a:pt x="331028" y="71999"/>
                      <a:pt x="318259" y="69996"/>
                      <a:pt x="309563" y="62266"/>
                    </a:cubicBezTo>
                    <a:cubicBezTo>
                      <a:pt x="299495" y="53317"/>
                      <a:pt x="293036" y="39715"/>
                      <a:pt x="280988" y="33691"/>
                    </a:cubicBezTo>
                    <a:cubicBezTo>
                      <a:pt x="274638" y="30516"/>
                      <a:pt x="268530" y="26803"/>
                      <a:pt x="261938" y="24166"/>
                    </a:cubicBezTo>
                    <a:cubicBezTo>
                      <a:pt x="252616" y="20437"/>
                      <a:pt x="242888" y="17816"/>
                      <a:pt x="233363" y="14641"/>
                    </a:cubicBezTo>
                    <a:cubicBezTo>
                      <a:pt x="233353" y="14638"/>
                      <a:pt x="204799" y="5119"/>
                      <a:pt x="204788" y="5116"/>
                    </a:cubicBezTo>
                    <a:lnTo>
                      <a:pt x="185738" y="353"/>
                    </a:lnTo>
                    <a:cubicBezTo>
                      <a:pt x="166688" y="1941"/>
                      <a:pt x="147007" y="0"/>
                      <a:pt x="128588" y="5116"/>
                    </a:cubicBezTo>
                    <a:cubicBezTo>
                      <a:pt x="117558" y="8180"/>
                      <a:pt x="111238" y="21921"/>
                      <a:pt x="100013" y="24166"/>
                    </a:cubicBezTo>
                    <a:lnTo>
                      <a:pt x="76200" y="28928"/>
                    </a:lnTo>
                    <a:cubicBezTo>
                      <a:pt x="71438" y="32103"/>
                      <a:pt x="67032" y="35893"/>
                      <a:pt x="61913" y="38453"/>
                    </a:cubicBezTo>
                    <a:cubicBezTo>
                      <a:pt x="57423" y="40698"/>
                      <a:pt x="52239" y="41238"/>
                      <a:pt x="47625" y="43216"/>
                    </a:cubicBezTo>
                    <a:cubicBezTo>
                      <a:pt x="41100" y="46013"/>
                      <a:pt x="34925" y="49566"/>
                      <a:pt x="28575" y="52741"/>
                    </a:cubicBezTo>
                    <a:lnTo>
                      <a:pt x="19050" y="81316"/>
                    </a:lnTo>
                    <a:cubicBezTo>
                      <a:pt x="17463" y="86078"/>
                      <a:pt x="18465" y="92819"/>
                      <a:pt x="14288" y="95603"/>
                    </a:cubicBezTo>
                    <a:lnTo>
                      <a:pt x="0" y="105128"/>
                    </a:lnTo>
                    <a:cubicBezTo>
                      <a:pt x="1828" y="116095"/>
                      <a:pt x="3665" y="136270"/>
                      <a:pt x="9525" y="147991"/>
                    </a:cubicBezTo>
                    <a:cubicBezTo>
                      <a:pt x="10529" y="149999"/>
                      <a:pt x="12700" y="151166"/>
                      <a:pt x="14288" y="152753"/>
                    </a:cubicBezTo>
                    <a:close/>
                  </a:path>
                </a:pathLst>
              </a:cu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p:cNvSpPr/>
              <p:nvPr/>
            </p:nvSpPr>
            <p:spPr bwMode="auto">
              <a:xfrm>
                <a:off x="1544638" y="5333917"/>
                <a:ext cx="71437" cy="71443"/>
              </a:xfrm>
              <a:prstGeom prst="ellipse">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Freeform 38"/>
              <p:cNvSpPr/>
              <p:nvPr/>
            </p:nvSpPr>
            <p:spPr bwMode="auto">
              <a:xfrm>
                <a:off x="1766888" y="5300577"/>
                <a:ext cx="357187" cy="176229"/>
              </a:xfrm>
              <a:custGeom>
                <a:avLst/>
                <a:gdLst>
                  <a:gd name="connsiteX0" fmla="*/ 14288 w 357163"/>
                  <a:gd name="connsiteY0" fmla="*/ 152753 h 176566"/>
                  <a:gd name="connsiteX1" fmla="*/ 33338 w 357163"/>
                  <a:gd name="connsiteY1" fmla="*/ 176566 h 176566"/>
                  <a:gd name="connsiteX2" fmla="*/ 309563 w 357163"/>
                  <a:gd name="connsiteY2" fmla="*/ 171803 h 176566"/>
                  <a:gd name="connsiteX3" fmla="*/ 323850 w 357163"/>
                  <a:gd name="connsiteY3" fmla="*/ 167041 h 176566"/>
                  <a:gd name="connsiteX4" fmla="*/ 333375 w 357163"/>
                  <a:gd name="connsiteY4" fmla="*/ 86078 h 176566"/>
                  <a:gd name="connsiteX5" fmla="*/ 309563 w 357163"/>
                  <a:gd name="connsiteY5" fmla="*/ 62266 h 176566"/>
                  <a:gd name="connsiteX6" fmla="*/ 280988 w 357163"/>
                  <a:gd name="connsiteY6" fmla="*/ 33691 h 176566"/>
                  <a:gd name="connsiteX7" fmla="*/ 261938 w 357163"/>
                  <a:gd name="connsiteY7" fmla="*/ 24166 h 176566"/>
                  <a:gd name="connsiteX8" fmla="*/ 233363 w 357163"/>
                  <a:gd name="connsiteY8" fmla="*/ 14641 h 176566"/>
                  <a:gd name="connsiteX9" fmla="*/ 204788 w 357163"/>
                  <a:gd name="connsiteY9" fmla="*/ 5116 h 176566"/>
                  <a:gd name="connsiteX10" fmla="*/ 185738 w 357163"/>
                  <a:gd name="connsiteY10" fmla="*/ 353 h 176566"/>
                  <a:gd name="connsiteX11" fmla="*/ 128588 w 357163"/>
                  <a:gd name="connsiteY11" fmla="*/ 5116 h 176566"/>
                  <a:gd name="connsiteX12" fmla="*/ 100013 w 357163"/>
                  <a:gd name="connsiteY12" fmla="*/ 24166 h 176566"/>
                  <a:gd name="connsiteX13" fmla="*/ 76200 w 357163"/>
                  <a:gd name="connsiteY13" fmla="*/ 28928 h 176566"/>
                  <a:gd name="connsiteX14" fmla="*/ 61913 w 357163"/>
                  <a:gd name="connsiteY14" fmla="*/ 38453 h 176566"/>
                  <a:gd name="connsiteX15" fmla="*/ 47625 w 357163"/>
                  <a:gd name="connsiteY15" fmla="*/ 43216 h 176566"/>
                  <a:gd name="connsiteX16" fmla="*/ 28575 w 357163"/>
                  <a:gd name="connsiteY16" fmla="*/ 52741 h 176566"/>
                  <a:gd name="connsiteX17" fmla="*/ 19050 w 357163"/>
                  <a:gd name="connsiteY17" fmla="*/ 81316 h 176566"/>
                  <a:gd name="connsiteX18" fmla="*/ 14288 w 357163"/>
                  <a:gd name="connsiteY18" fmla="*/ 95603 h 176566"/>
                  <a:gd name="connsiteX19" fmla="*/ 0 w 357163"/>
                  <a:gd name="connsiteY19" fmla="*/ 105128 h 176566"/>
                  <a:gd name="connsiteX20" fmla="*/ 9525 w 357163"/>
                  <a:gd name="connsiteY20" fmla="*/ 147991 h 176566"/>
                  <a:gd name="connsiteX21" fmla="*/ 14288 w 357163"/>
                  <a:gd name="connsiteY21" fmla="*/ 152753 h 17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163" h="176566">
                    <a:moveTo>
                      <a:pt x="14288" y="152753"/>
                    </a:moveTo>
                    <a:cubicBezTo>
                      <a:pt x="17331" y="161883"/>
                      <a:pt x="18897" y="176329"/>
                      <a:pt x="33338" y="176566"/>
                    </a:cubicBezTo>
                    <a:lnTo>
                      <a:pt x="309563" y="171803"/>
                    </a:lnTo>
                    <a:cubicBezTo>
                      <a:pt x="314325" y="170216"/>
                      <a:pt x="319360" y="169286"/>
                      <a:pt x="323850" y="167041"/>
                    </a:cubicBezTo>
                    <a:cubicBezTo>
                      <a:pt x="357163" y="150385"/>
                      <a:pt x="341990" y="137765"/>
                      <a:pt x="333375" y="86078"/>
                    </a:cubicBezTo>
                    <a:cubicBezTo>
                      <a:pt x="331028" y="71999"/>
                      <a:pt x="318259" y="69996"/>
                      <a:pt x="309563" y="62266"/>
                    </a:cubicBezTo>
                    <a:cubicBezTo>
                      <a:pt x="299495" y="53317"/>
                      <a:pt x="293036" y="39715"/>
                      <a:pt x="280988" y="33691"/>
                    </a:cubicBezTo>
                    <a:cubicBezTo>
                      <a:pt x="274638" y="30516"/>
                      <a:pt x="268530" y="26803"/>
                      <a:pt x="261938" y="24166"/>
                    </a:cubicBezTo>
                    <a:cubicBezTo>
                      <a:pt x="252616" y="20437"/>
                      <a:pt x="242888" y="17816"/>
                      <a:pt x="233363" y="14641"/>
                    </a:cubicBezTo>
                    <a:cubicBezTo>
                      <a:pt x="233353" y="14638"/>
                      <a:pt x="204799" y="5119"/>
                      <a:pt x="204788" y="5116"/>
                    </a:cubicBezTo>
                    <a:lnTo>
                      <a:pt x="185738" y="353"/>
                    </a:lnTo>
                    <a:cubicBezTo>
                      <a:pt x="166688" y="1941"/>
                      <a:pt x="147007" y="0"/>
                      <a:pt x="128588" y="5116"/>
                    </a:cubicBezTo>
                    <a:cubicBezTo>
                      <a:pt x="117558" y="8180"/>
                      <a:pt x="111238" y="21921"/>
                      <a:pt x="100013" y="24166"/>
                    </a:cubicBezTo>
                    <a:lnTo>
                      <a:pt x="76200" y="28928"/>
                    </a:lnTo>
                    <a:cubicBezTo>
                      <a:pt x="71438" y="32103"/>
                      <a:pt x="67032" y="35893"/>
                      <a:pt x="61913" y="38453"/>
                    </a:cubicBezTo>
                    <a:cubicBezTo>
                      <a:pt x="57423" y="40698"/>
                      <a:pt x="52239" y="41238"/>
                      <a:pt x="47625" y="43216"/>
                    </a:cubicBezTo>
                    <a:cubicBezTo>
                      <a:pt x="41100" y="46013"/>
                      <a:pt x="34925" y="49566"/>
                      <a:pt x="28575" y="52741"/>
                    </a:cubicBezTo>
                    <a:lnTo>
                      <a:pt x="19050" y="81316"/>
                    </a:lnTo>
                    <a:cubicBezTo>
                      <a:pt x="17463" y="86078"/>
                      <a:pt x="18465" y="92819"/>
                      <a:pt x="14288" y="95603"/>
                    </a:cubicBezTo>
                    <a:lnTo>
                      <a:pt x="0" y="105128"/>
                    </a:lnTo>
                    <a:cubicBezTo>
                      <a:pt x="1828" y="116095"/>
                      <a:pt x="3665" y="136270"/>
                      <a:pt x="9525" y="147991"/>
                    </a:cubicBezTo>
                    <a:cubicBezTo>
                      <a:pt x="10529" y="149999"/>
                      <a:pt x="12700" y="151166"/>
                      <a:pt x="14288" y="152753"/>
                    </a:cubicBezTo>
                    <a:close/>
                  </a:path>
                </a:pathLst>
              </a:cu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p:cNvSpPr/>
              <p:nvPr/>
            </p:nvSpPr>
            <p:spPr bwMode="auto">
              <a:xfrm>
                <a:off x="1905000" y="5333917"/>
                <a:ext cx="71438" cy="71443"/>
              </a:xfrm>
              <a:prstGeom prst="ellipse">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2" name="TextBox 140"/>
            <p:cNvSpPr txBox="1">
              <a:spLocks noChangeArrowheads="1"/>
            </p:cNvSpPr>
            <p:nvPr/>
          </p:nvSpPr>
          <p:spPr bwMode="auto">
            <a:xfrm>
              <a:off x="6918567" y="2975226"/>
              <a:ext cx="1812152" cy="444830"/>
            </a:xfrm>
            <a:prstGeom prst="rect">
              <a:avLst/>
            </a:prstGeom>
            <a:noFill/>
            <a:ln w="9525">
              <a:noFill/>
              <a:miter lim="800000"/>
              <a:headEnd/>
              <a:tailEnd/>
            </a:ln>
          </p:spPr>
          <p:txBody>
            <a:bodyPr wrap="none">
              <a:spAutoFit/>
            </a:bodyPr>
            <a:lstStyle/>
            <a:p>
              <a:r>
                <a:rPr lang="en-GB" sz="1200" dirty="0" err="1"/>
                <a:t>Transwell</a:t>
              </a:r>
              <a:r>
                <a:rPr lang="en-GB" sz="1200" dirty="0"/>
                <a:t> assay</a:t>
              </a:r>
            </a:p>
          </p:txBody>
        </p:sp>
        <p:sp>
          <p:nvSpPr>
            <p:cNvPr id="33" name="TextBox 141"/>
            <p:cNvSpPr txBox="1">
              <a:spLocks noChangeArrowheads="1"/>
            </p:cNvSpPr>
            <p:nvPr/>
          </p:nvSpPr>
          <p:spPr bwMode="auto">
            <a:xfrm>
              <a:off x="5795963" y="3860800"/>
              <a:ext cx="261814" cy="444830"/>
            </a:xfrm>
            <a:prstGeom prst="rect">
              <a:avLst/>
            </a:prstGeom>
            <a:noFill/>
            <a:ln w="9525">
              <a:noFill/>
              <a:miter lim="800000"/>
              <a:headEnd/>
              <a:tailEnd/>
            </a:ln>
          </p:spPr>
          <p:txBody>
            <a:bodyPr wrap="none">
              <a:spAutoFit/>
            </a:bodyPr>
            <a:lstStyle/>
            <a:p>
              <a:endParaRPr lang="en-GB" sz="1200" b="1" dirty="0"/>
            </a:p>
          </p:txBody>
        </p:sp>
      </p:grpSp>
      <p:sp>
        <p:nvSpPr>
          <p:cNvPr id="97" name="TextBox 3"/>
          <p:cNvSpPr txBox="1">
            <a:spLocks noChangeArrowheads="1"/>
          </p:cNvSpPr>
          <p:nvPr/>
        </p:nvSpPr>
        <p:spPr bwMode="auto">
          <a:xfrm>
            <a:off x="0" y="6423546"/>
            <a:ext cx="3090862" cy="677862"/>
          </a:xfrm>
          <a:prstGeom prst="rect">
            <a:avLst/>
          </a:prstGeom>
          <a:noFill/>
          <a:ln w="9525">
            <a:noFill/>
            <a:miter lim="800000"/>
            <a:headEnd/>
            <a:tailEnd/>
          </a:ln>
        </p:spPr>
        <p:txBody>
          <a:bodyPr wrap="none">
            <a:spAutoFit/>
          </a:bodyPr>
          <a:lstStyle/>
          <a:p>
            <a:pPr algn="ctr"/>
            <a:r>
              <a:rPr lang="en-GB" sz="1200" dirty="0"/>
              <a:t>Wojciak-Stothard et al. Mol </a:t>
            </a:r>
            <a:r>
              <a:rPr lang="en-GB" sz="1200" dirty="0" err="1"/>
              <a:t>Biol</a:t>
            </a:r>
            <a:r>
              <a:rPr lang="en-GB" sz="1200" dirty="0"/>
              <a:t> Cell. 2009 </a:t>
            </a:r>
          </a:p>
          <a:p>
            <a:pPr algn="ctr"/>
            <a:r>
              <a:rPr lang="en-GB" sz="1200" dirty="0"/>
              <a:t>20(1):33-42. </a:t>
            </a:r>
          </a:p>
          <a:p>
            <a:pPr algn="ctr"/>
            <a:r>
              <a:rPr lang="en-GB" sz="1400" dirty="0"/>
              <a:t> </a:t>
            </a:r>
          </a:p>
        </p:txBody>
      </p:sp>
      <p:pic>
        <p:nvPicPr>
          <p:cNvPr id="98" name="Picture 23" descr="mouse.jpg"/>
          <p:cNvPicPr>
            <a:picLocks noChangeAspect="1"/>
          </p:cNvPicPr>
          <p:nvPr/>
        </p:nvPicPr>
        <p:blipFill>
          <a:blip r:embed="rId2" cstate="print"/>
          <a:srcRect/>
          <a:stretch>
            <a:fillRect/>
          </a:stretch>
        </p:blipFill>
        <p:spPr bwMode="auto">
          <a:xfrm>
            <a:off x="1547664" y="4365104"/>
            <a:ext cx="1744566" cy="720452"/>
          </a:xfrm>
          <a:prstGeom prst="rect">
            <a:avLst/>
          </a:prstGeom>
          <a:noFill/>
          <a:ln w="9525">
            <a:noFill/>
            <a:miter lim="800000"/>
            <a:headEnd/>
            <a:tailEnd/>
          </a:ln>
        </p:spPr>
      </p:pic>
      <p:sp>
        <p:nvSpPr>
          <p:cNvPr id="99" name="Text Box 12"/>
          <p:cNvSpPr txBox="1">
            <a:spLocks noChangeArrowheads="1"/>
          </p:cNvSpPr>
          <p:nvPr/>
        </p:nvSpPr>
        <p:spPr bwMode="auto">
          <a:xfrm>
            <a:off x="3484881" y="6608385"/>
            <a:ext cx="3535391" cy="276999"/>
          </a:xfrm>
          <a:prstGeom prst="rect">
            <a:avLst/>
          </a:prstGeom>
          <a:noFill/>
          <a:ln w="9525">
            <a:noFill/>
            <a:miter lim="800000"/>
            <a:headEnd/>
            <a:tailEnd/>
          </a:ln>
        </p:spPr>
        <p:txBody>
          <a:bodyPr wrap="none">
            <a:spAutoFit/>
          </a:bodyPr>
          <a:lstStyle/>
          <a:p>
            <a:r>
              <a:rPr lang="en-GB" sz="1200" dirty="0"/>
              <a:t>Wojciak-Stothard et al. J. Cell </a:t>
            </a:r>
            <a:r>
              <a:rPr lang="en-GB" sz="1200" dirty="0" err="1"/>
              <a:t>Sci</a:t>
            </a:r>
            <a:r>
              <a:rPr lang="en-GB" sz="1200" dirty="0"/>
              <a:t> (2007)120:929 </a:t>
            </a:r>
            <a:endParaRPr lang="en-US" sz="1200" dirty="0"/>
          </a:p>
        </p:txBody>
      </p:sp>
      <p:pic>
        <p:nvPicPr>
          <p:cNvPr id="43011" name="Picture 3"/>
          <p:cNvPicPr>
            <a:picLocks noChangeAspect="1" noChangeArrowheads="1"/>
          </p:cNvPicPr>
          <p:nvPr/>
        </p:nvPicPr>
        <p:blipFill>
          <a:blip r:embed="rId3" cstate="print"/>
          <a:srcRect/>
          <a:stretch>
            <a:fillRect/>
          </a:stretch>
        </p:blipFill>
        <p:spPr bwMode="auto">
          <a:xfrm>
            <a:off x="6444208" y="5445224"/>
            <a:ext cx="864096" cy="858095"/>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4932040" y="2420888"/>
            <a:ext cx="874266" cy="881868"/>
          </a:xfrm>
          <a:prstGeom prst="rect">
            <a:avLst/>
          </a:prstGeom>
          <a:noFill/>
          <a:ln w="9525">
            <a:noFill/>
            <a:miter lim="800000"/>
            <a:headEnd/>
            <a:tailEnd/>
          </a:ln>
        </p:spPr>
      </p:pic>
      <p:sp>
        <p:nvSpPr>
          <p:cNvPr id="100" name="Line 9"/>
          <p:cNvSpPr>
            <a:spLocks noChangeShapeType="1"/>
          </p:cNvSpPr>
          <p:nvPr/>
        </p:nvSpPr>
        <p:spPr bwMode="auto">
          <a:xfrm>
            <a:off x="4211960" y="1556792"/>
            <a:ext cx="2664296" cy="0"/>
          </a:xfrm>
          <a:prstGeom prst="line">
            <a:avLst/>
          </a:prstGeom>
          <a:noFill/>
          <a:ln w="19050">
            <a:solidFill>
              <a:schemeClr val="tx1"/>
            </a:solidFill>
            <a:round/>
            <a:headEnd/>
            <a:tailEnd type="triangle" w="med" len="med"/>
          </a:ln>
        </p:spPr>
        <p:txBody>
          <a:bodyPr/>
          <a:lstStyle/>
          <a:p>
            <a:endParaRPr lang="en-GB"/>
          </a:p>
        </p:txBody>
      </p:sp>
      <p:sp>
        <p:nvSpPr>
          <p:cNvPr id="101" name="Text Box 43"/>
          <p:cNvSpPr txBox="1">
            <a:spLocks noChangeArrowheads="1"/>
          </p:cNvSpPr>
          <p:nvPr/>
        </p:nvSpPr>
        <p:spPr bwMode="auto">
          <a:xfrm>
            <a:off x="7092280" y="1340768"/>
            <a:ext cx="1701107" cy="584775"/>
          </a:xfrm>
          <a:prstGeom prst="rect">
            <a:avLst/>
          </a:prstGeom>
          <a:solidFill>
            <a:srgbClr val="CCFF99"/>
          </a:solidFill>
          <a:ln w="38100">
            <a:noFill/>
            <a:miter lim="800000"/>
            <a:headEnd/>
            <a:tailEnd/>
          </a:ln>
        </p:spPr>
        <p:txBody>
          <a:bodyPr wrap="none">
            <a:spAutoFit/>
          </a:bodyPr>
          <a:lstStyle/>
          <a:p>
            <a:pPr algn="ctr"/>
            <a:r>
              <a:rPr lang="en-GB" sz="1600" b="1" dirty="0" smtClean="0"/>
              <a:t>Cell-cell</a:t>
            </a:r>
          </a:p>
          <a:p>
            <a:pPr algn="ctr"/>
            <a:r>
              <a:rPr lang="en-GB" sz="1600" b="1" dirty="0" smtClean="0"/>
              <a:t>communication</a:t>
            </a:r>
            <a:endParaRPr lang="en-US" sz="1600" b="1" dirty="0"/>
          </a:p>
        </p:txBody>
      </p:sp>
      <p:pic>
        <p:nvPicPr>
          <p:cNvPr id="43013" name="Picture 5"/>
          <p:cNvPicPr>
            <a:picLocks noChangeAspect="1" noChangeArrowheads="1"/>
          </p:cNvPicPr>
          <p:nvPr/>
        </p:nvPicPr>
        <p:blipFill>
          <a:blip r:embed="rId5" cstate="print"/>
          <a:srcRect/>
          <a:stretch>
            <a:fillRect/>
          </a:stretch>
        </p:blipFill>
        <p:spPr bwMode="auto">
          <a:xfrm>
            <a:off x="6372200" y="1988840"/>
            <a:ext cx="724849" cy="720080"/>
          </a:xfrm>
          <a:prstGeom prst="rect">
            <a:avLst/>
          </a:prstGeom>
          <a:noFill/>
          <a:ln w="9525">
            <a:noFill/>
            <a:miter lim="800000"/>
            <a:headEnd/>
            <a:tailEnd/>
          </a:ln>
        </p:spPr>
      </p:pic>
      <p:pic>
        <p:nvPicPr>
          <p:cNvPr id="43014" name="Picture 6"/>
          <p:cNvPicPr>
            <a:picLocks noChangeAspect="1" noChangeArrowheads="1"/>
          </p:cNvPicPr>
          <p:nvPr/>
        </p:nvPicPr>
        <p:blipFill>
          <a:blip r:embed="rId6" cstate="print"/>
          <a:srcRect/>
          <a:stretch>
            <a:fillRect/>
          </a:stretch>
        </p:blipFill>
        <p:spPr bwMode="auto">
          <a:xfrm>
            <a:off x="7164288" y="1988840"/>
            <a:ext cx="811666" cy="740467"/>
          </a:xfrm>
          <a:prstGeom prst="rect">
            <a:avLst/>
          </a:prstGeom>
          <a:noFill/>
          <a:ln w="9525">
            <a:noFill/>
            <a:miter lim="800000"/>
            <a:headEnd/>
            <a:tailEnd/>
          </a:ln>
        </p:spPr>
      </p:pic>
      <p:pic>
        <p:nvPicPr>
          <p:cNvPr id="43015" name="Picture 7"/>
          <p:cNvPicPr>
            <a:picLocks noChangeAspect="1" noChangeArrowheads="1"/>
          </p:cNvPicPr>
          <p:nvPr/>
        </p:nvPicPr>
        <p:blipFill>
          <a:blip r:embed="rId7" cstate="print"/>
          <a:srcRect/>
          <a:stretch>
            <a:fillRect/>
          </a:stretch>
        </p:blipFill>
        <p:spPr bwMode="auto">
          <a:xfrm>
            <a:off x="7998872" y="1988840"/>
            <a:ext cx="1109632" cy="864096"/>
          </a:xfrm>
          <a:prstGeom prst="rect">
            <a:avLst/>
          </a:prstGeom>
          <a:noFill/>
          <a:ln w="9525">
            <a:noFill/>
            <a:miter lim="800000"/>
            <a:headEnd/>
            <a:tailEnd/>
          </a:ln>
        </p:spPr>
      </p:pic>
      <p:sp>
        <p:nvSpPr>
          <p:cNvPr id="103" name="TextBox 102"/>
          <p:cNvSpPr txBox="1"/>
          <p:nvPr/>
        </p:nvSpPr>
        <p:spPr>
          <a:xfrm>
            <a:off x="7092280" y="2534707"/>
            <a:ext cx="526106" cy="246221"/>
          </a:xfrm>
          <a:prstGeom prst="rect">
            <a:avLst/>
          </a:prstGeom>
          <a:noFill/>
        </p:spPr>
        <p:txBody>
          <a:bodyPr wrap="none" rtlCol="0">
            <a:spAutoFit/>
          </a:bodyPr>
          <a:lstStyle/>
          <a:p>
            <a:r>
              <a:rPr lang="en-GB" sz="1000" dirty="0" smtClean="0">
                <a:solidFill>
                  <a:schemeClr val="bg1"/>
                </a:solidFill>
              </a:rPr>
              <a:t>FRAP</a:t>
            </a:r>
            <a:endParaRPr lang="en-GB" sz="1000" dirty="0">
              <a:solidFill>
                <a:schemeClr val="bg1"/>
              </a:solidFill>
            </a:endParaRPr>
          </a:p>
        </p:txBody>
      </p:sp>
      <p:sp>
        <p:nvSpPr>
          <p:cNvPr id="104" name="Line 22"/>
          <p:cNvSpPr>
            <a:spLocks noChangeShapeType="1"/>
          </p:cNvSpPr>
          <p:nvPr/>
        </p:nvSpPr>
        <p:spPr bwMode="auto">
          <a:xfrm>
            <a:off x="8820472" y="1484784"/>
            <a:ext cx="0" cy="288925"/>
          </a:xfrm>
          <a:prstGeom prst="line">
            <a:avLst/>
          </a:prstGeom>
          <a:noFill/>
          <a:ln w="38100">
            <a:solidFill>
              <a:schemeClr val="tx1"/>
            </a:solidFill>
            <a:round/>
            <a:headEnd/>
            <a:tailEnd type="triangle" w="med" len="med"/>
          </a:ln>
        </p:spPr>
        <p:txBody>
          <a:bodyPr/>
          <a:lstStyle/>
          <a:p>
            <a:endParaRPr lang="en-GB"/>
          </a:p>
        </p:txBody>
      </p:sp>
      <p:sp>
        <p:nvSpPr>
          <p:cNvPr id="105" name="Line 10"/>
          <p:cNvSpPr>
            <a:spLocks noChangeShapeType="1"/>
          </p:cNvSpPr>
          <p:nvPr/>
        </p:nvSpPr>
        <p:spPr bwMode="auto">
          <a:xfrm flipH="1">
            <a:off x="8028384" y="2852936"/>
            <a:ext cx="0" cy="648072"/>
          </a:xfrm>
          <a:prstGeom prst="line">
            <a:avLst/>
          </a:prstGeom>
          <a:noFill/>
          <a:ln w="38100">
            <a:solidFill>
              <a:schemeClr val="tx1"/>
            </a:solidFill>
            <a:prstDash val="sysDash"/>
            <a:round/>
            <a:headEnd/>
            <a:tailEnd type="triangle" w="med" len="med"/>
          </a:ln>
        </p:spPr>
        <p:txBody>
          <a:bodyPr/>
          <a:lstStyle/>
          <a:p>
            <a:endParaRPr lang="en-GB"/>
          </a:p>
        </p:txBody>
      </p:sp>
      <p:sp>
        <p:nvSpPr>
          <p:cNvPr id="106" name="TextBox 105"/>
          <p:cNvSpPr txBox="1"/>
          <p:nvPr/>
        </p:nvSpPr>
        <p:spPr>
          <a:xfrm>
            <a:off x="7236296" y="3645024"/>
            <a:ext cx="1717137" cy="461665"/>
          </a:xfrm>
          <a:prstGeom prst="rect">
            <a:avLst/>
          </a:prstGeom>
          <a:noFill/>
        </p:spPr>
        <p:txBody>
          <a:bodyPr wrap="none" rtlCol="0">
            <a:spAutoFit/>
          </a:bodyPr>
          <a:lstStyle/>
          <a:p>
            <a:r>
              <a:rPr lang="en-GB" sz="1200" dirty="0" smtClean="0"/>
              <a:t>Endothelial cell growth</a:t>
            </a:r>
          </a:p>
          <a:p>
            <a:r>
              <a:rPr lang="en-GB" sz="1200" dirty="0" smtClean="0"/>
              <a:t>Vascular tone</a:t>
            </a:r>
            <a:endParaRPr lang="en-GB"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2362200" y="2847975"/>
            <a:ext cx="4679950" cy="830263"/>
          </a:xfrm>
          <a:prstGeom prst="rect">
            <a:avLst/>
          </a:prstGeom>
          <a:noFill/>
          <a:ln w="9525">
            <a:noFill/>
            <a:miter lim="800000"/>
            <a:headEnd/>
            <a:tailEnd/>
          </a:ln>
        </p:spPr>
        <p:txBody>
          <a:bodyPr wrap="none">
            <a:spAutoFit/>
          </a:bodyPr>
          <a:lstStyle/>
          <a:p>
            <a:pPr algn="ctr"/>
            <a:r>
              <a:rPr lang="en-US" sz="2800"/>
              <a:t>RhoB as a drug target in PH</a:t>
            </a:r>
            <a:endParaRPr lang="en-GB" sz="2400"/>
          </a:p>
          <a:p>
            <a:pPr algn="ctr"/>
            <a:r>
              <a:rPr lang="en-US" sz="2000">
                <a:solidFill>
                  <a:schemeClr val="bg1"/>
                </a:solidFill>
              </a:rPr>
              <a:t>                   </a:t>
            </a:r>
            <a:endParaRPr lang="en-GB" sz="200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8" descr="normalPA.gif"/>
          <p:cNvPicPr>
            <a:picLocks noChangeAspect="1"/>
          </p:cNvPicPr>
          <p:nvPr/>
        </p:nvPicPr>
        <p:blipFill>
          <a:blip r:embed="rId3" cstate="print"/>
          <a:srcRect/>
          <a:stretch>
            <a:fillRect/>
          </a:stretch>
        </p:blipFill>
        <p:spPr bwMode="auto">
          <a:xfrm>
            <a:off x="1143000" y="1281113"/>
            <a:ext cx="2551113" cy="1857375"/>
          </a:xfrm>
          <a:prstGeom prst="rect">
            <a:avLst/>
          </a:prstGeom>
          <a:noFill/>
          <a:ln w="9525">
            <a:noFill/>
            <a:miter lim="800000"/>
            <a:headEnd/>
            <a:tailEnd/>
          </a:ln>
        </p:spPr>
      </p:pic>
      <p:pic>
        <p:nvPicPr>
          <p:cNvPr id="61443" name="Picture 9" descr="PHPA.gif"/>
          <p:cNvPicPr>
            <a:picLocks noChangeAspect="1"/>
          </p:cNvPicPr>
          <p:nvPr/>
        </p:nvPicPr>
        <p:blipFill>
          <a:blip r:embed="rId4" cstate="print"/>
          <a:srcRect/>
          <a:stretch>
            <a:fillRect/>
          </a:stretch>
        </p:blipFill>
        <p:spPr bwMode="auto">
          <a:xfrm>
            <a:off x="4643438" y="1312863"/>
            <a:ext cx="2506662" cy="1825625"/>
          </a:xfrm>
          <a:prstGeom prst="rect">
            <a:avLst/>
          </a:prstGeom>
          <a:noFill/>
          <a:ln w="9525">
            <a:noFill/>
            <a:miter lim="800000"/>
            <a:headEnd/>
            <a:tailEnd/>
          </a:ln>
        </p:spPr>
      </p:pic>
      <p:sp>
        <p:nvSpPr>
          <p:cNvPr id="61444" name="Text Box 5"/>
          <p:cNvSpPr txBox="1">
            <a:spLocks noChangeArrowheads="1"/>
          </p:cNvSpPr>
          <p:nvPr/>
        </p:nvSpPr>
        <p:spPr bwMode="auto">
          <a:xfrm>
            <a:off x="4643438" y="3281363"/>
            <a:ext cx="3810000" cy="862012"/>
          </a:xfrm>
          <a:prstGeom prst="rect">
            <a:avLst/>
          </a:prstGeom>
          <a:noFill/>
          <a:ln w="9525">
            <a:noFill/>
            <a:miter lim="800000"/>
            <a:headEnd/>
            <a:tailEnd/>
          </a:ln>
        </p:spPr>
        <p:txBody>
          <a:bodyPr>
            <a:spAutoFit/>
          </a:bodyPr>
          <a:lstStyle/>
          <a:p>
            <a:pPr eaLnBrk="0" hangingPunct="0">
              <a:spcBef>
                <a:spcPct val="50000"/>
              </a:spcBef>
            </a:pPr>
            <a:r>
              <a:rPr lang="en-GB" sz="2000"/>
              <a:t>PH pulmonary artery – </a:t>
            </a:r>
          </a:p>
          <a:p>
            <a:pPr eaLnBrk="0" hangingPunct="0">
              <a:spcBef>
                <a:spcPct val="50000"/>
              </a:spcBef>
            </a:pPr>
            <a:r>
              <a:rPr lang="en-GB" sz="2000"/>
              <a:t>increase in wall thickness</a:t>
            </a:r>
          </a:p>
        </p:txBody>
      </p:sp>
      <p:sp>
        <p:nvSpPr>
          <p:cNvPr id="61445" name="Text Box 5"/>
          <p:cNvSpPr txBox="1">
            <a:spLocks noChangeArrowheads="1"/>
          </p:cNvSpPr>
          <p:nvPr/>
        </p:nvSpPr>
        <p:spPr bwMode="auto">
          <a:xfrm>
            <a:off x="642938" y="3352800"/>
            <a:ext cx="3810000" cy="400050"/>
          </a:xfrm>
          <a:prstGeom prst="rect">
            <a:avLst/>
          </a:prstGeom>
          <a:noFill/>
          <a:ln w="9525">
            <a:noFill/>
            <a:miter lim="800000"/>
            <a:headEnd/>
            <a:tailEnd/>
          </a:ln>
        </p:spPr>
        <p:txBody>
          <a:bodyPr>
            <a:spAutoFit/>
          </a:bodyPr>
          <a:lstStyle/>
          <a:p>
            <a:pPr eaLnBrk="0" hangingPunct="0">
              <a:spcBef>
                <a:spcPct val="50000"/>
              </a:spcBef>
            </a:pPr>
            <a:r>
              <a:rPr lang="en-GB" sz="2000"/>
              <a:t>normal intrapulmonary artery</a:t>
            </a:r>
          </a:p>
        </p:txBody>
      </p:sp>
      <p:sp>
        <p:nvSpPr>
          <p:cNvPr id="61446" name="TextBox 7"/>
          <p:cNvSpPr txBox="1">
            <a:spLocks noChangeArrowheads="1"/>
          </p:cNvSpPr>
          <p:nvPr/>
        </p:nvSpPr>
        <p:spPr bwMode="auto">
          <a:xfrm>
            <a:off x="1619672" y="404664"/>
            <a:ext cx="5455340" cy="400110"/>
          </a:xfrm>
          <a:prstGeom prst="rect">
            <a:avLst/>
          </a:prstGeom>
          <a:noFill/>
          <a:ln w="9525">
            <a:noFill/>
            <a:miter lim="800000"/>
            <a:headEnd/>
            <a:tailEnd/>
          </a:ln>
        </p:spPr>
        <p:txBody>
          <a:bodyPr wrap="none">
            <a:spAutoFit/>
          </a:bodyPr>
          <a:lstStyle/>
          <a:p>
            <a:r>
              <a:rPr lang="en-GB" sz="2000" b="1" dirty="0">
                <a:solidFill>
                  <a:srgbClr val="FF0000"/>
                </a:solidFill>
              </a:rPr>
              <a:t>Pulmonary </a:t>
            </a:r>
            <a:r>
              <a:rPr lang="en-GB" sz="2000" b="1" dirty="0" smtClean="0">
                <a:solidFill>
                  <a:srgbClr val="FF0000"/>
                </a:solidFill>
              </a:rPr>
              <a:t>Hypertension – is it only </a:t>
            </a:r>
            <a:r>
              <a:rPr lang="en-GB" sz="2000" b="1" dirty="0" err="1" smtClean="0">
                <a:solidFill>
                  <a:srgbClr val="FF0000"/>
                </a:solidFill>
              </a:rPr>
              <a:t>RhoA</a:t>
            </a:r>
            <a:r>
              <a:rPr lang="en-GB" sz="2000" b="1" dirty="0" smtClean="0">
                <a:solidFill>
                  <a:srgbClr val="FF0000"/>
                </a:solidFill>
              </a:rPr>
              <a:t>?</a:t>
            </a:r>
            <a:endParaRPr lang="en-GB" sz="2000" b="1" dirty="0">
              <a:solidFill>
                <a:srgbClr val="FF0000"/>
              </a:solidFill>
            </a:endParaRPr>
          </a:p>
        </p:txBody>
      </p:sp>
      <p:sp>
        <p:nvSpPr>
          <p:cNvPr id="61447" name="TextBox 7"/>
          <p:cNvSpPr txBox="1">
            <a:spLocks noChangeArrowheads="1"/>
          </p:cNvSpPr>
          <p:nvPr/>
        </p:nvSpPr>
        <p:spPr bwMode="auto">
          <a:xfrm>
            <a:off x="1763713" y="4868863"/>
            <a:ext cx="800100" cy="369887"/>
          </a:xfrm>
          <a:prstGeom prst="rect">
            <a:avLst/>
          </a:prstGeom>
          <a:noFill/>
          <a:ln w="9525">
            <a:noFill/>
            <a:miter lim="800000"/>
            <a:headEnd/>
            <a:tailEnd/>
          </a:ln>
        </p:spPr>
        <p:txBody>
          <a:bodyPr wrap="none">
            <a:spAutoFit/>
          </a:bodyPr>
          <a:lstStyle/>
          <a:p>
            <a:r>
              <a:rPr lang="en-GB" b="1"/>
              <a:t>RhoA</a:t>
            </a:r>
          </a:p>
        </p:txBody>
      </p:sp>
      <p:sp>
        <p:nvSpPr>
          <p:cNvPr id="61448" name="TextBox 8"/>
          <p:cNvSpPr txBox="1">
            <a:spLocks noChangeArrowheads="1"/>
          </p:cNvSpPr>
          <p:nvPr/>
        </p:nvSpPr>
        <p:spPr bwMode="auto">
          <a:xfrm>
            <a:off x="3563938" y="4724400"/>
            <a:ext cx="1633537" cy="647700"/>
          </a:xfrm>
          <a:prstGeom prst="rect">
            <a:avLst/>
          </a:prstGeom>
          <a:noFill/>
          <a:ln w="9525">
            <a:noFill/>
            <a:miter lim="800000"/>
            <a:headEnd/>
            <a:tailEnd/>
          </a:ln>
        </p:spPr>
        <p:txBody>
          <a:bodyPr wrap="none">
            <a:spAutoFit/>
          </a:bodyPr>
          <a:lstStyle/>
          <a:p>
            <a:r>
              <a:rPr lang="en-GB" b="1">
                <a:solidFill>
                  <a:srgbClr val="0000FF"/>
                </a:solidFill>
              </a:rPr>
              <a:t>Remodelling </a:t>
            </a:r>
          </a:p>
          <a:p>
            <a:r>
              <a:rPr lang="en-GB" b="1">
                <a:solidFill>
                  <a:srgbClr val="0000FF"/>
                </a:solidFill>
              </a:rPr>
              <a:t>Contraction</a:t>
            </a:r>
          </a:p>
        </p:txBody>
      </p:sp>
      <p:sp>
        <p:nvSpPr>
          <p:cNvPr id="10" name="TextBox 9"/>
          <p:cNvSpPr txBox="1">
            <a:spLocks noChangeArrowheads="1"/>
          </p:cNvSpPr>
          <p:nvPr/>
        </p:nvSpPr>
        <p:spPr bwMode="auto">
          <a:xfrm>
            <a:off x="1692275" y="5732463"/>
            <a:ext cx="1527175" cy="585787"/>
          </a:xfrm>
          <a:prstGeom prst="rect">
            <a:avLst/>
          </a:prstGeom>
          <a:noFill/>
          <a:ln w="9525">
            <a:noFill/>
            <a:miter lim="800000"/>
            <a:headEnd/>
            <a:tailEnd/>
          </a:ln>
        </p:spPr>
        <p:txBody>
          <a:bodyPr wrap="none">
            <a:spAutoFit/>
          </a:bodyPr>
          <a:lstStyle/>
          <a:p>
            <a:r>
              <a:rPr lang="en-GB" sz="3200" b="1">
                <a:solidFill>
                  <a:srgbClr val="FF0000"/>
                </a:solidFill>
              </a:rPr>
              <a:t>RhoB?</a:t>
            </a:r>
          </a:p>
        </p:txBody>
      </p:sp>
      <p:cxnSp>
        <p:nvCxnSpPr>
          <p:cNvPr id="12" name="Straight Arrow Connector 11"/>
          <p:cNvCxnSpPr>
            <a:stCxn id="61447" idx="3"/>
            <a:endCxn id="61448" idx="1"/>
          </p:cNvCxnSpPr>
          <p:nvPr/>
        </p:nvCxnSpPr>
        <p:spPr>
          <a:xfrm flipV="1">
            <a:off x="2563813" y="5048250"/>
            <a:ext cx="1000125" cy="6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932363" y="4292600"/>
            <a:ext cx="503237" cy="3603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2214563" y="250825"/>
            <a:ext cx="3673475" cy="369888"/>
          </a:xfrm>
          <a:prstGeom prst="rect">
            <a:avLst/>
          </a:prstGeom>
          <a:noFill/>
          <a:ln w="9525">
            <a:noFill/>
            <a:miter lim="800000"/>
            <a:headEnd/>
            <a:tailEnd/>
          </a:ln>
        </p:spPr>
        <p:txBody>
          <a:bodyPr wrap="none">
            <a:spAutoFit/>
          </a:bodyPr>
          <a:lstStyle/>
          <a:p>
            <a:pPr algn="ctr"/>
            <a:r>
              <a:rPr lang="en-GB" b="1">
                <a:solidFill>
                  <a:srgbClr val="FF0000"/>
                </a:solidFill>
              </a:rPr>
              <a:t>RhoA   &amp;  RhoB - COMPARISON</a:t>
            </a:r>
          </a:p>
        </p:txBody>
      </p:sp>
      <p:sp>
        <p:nvSpPr>
          <p:cNvPr id="6148" name="TextBox 3"/>
          <p:cNvSpPr txBox="1">
            <a:spLocks noChangeArrowheads="1"/>
          </p:cNvSpPr>
          <p:nvPr/>
        </p:nvSpPr>
        <p:spPr bwMode="auto">
          <a:xfrm>
            <a:off x="354013" y="655638"/>
            <a:ext cx="10218737" cy="4955203"/>
          </a:xfrm>
          <a:prstGeom prst="rect">
            <a:avLst/>
          </a:prstGeom>
          <a:noFill/>
          <a:ln w="9525">
            <a:noFill/>
            <a:miter lim="800000"/>
            <a:headEnd/>
            <a:tailEnd/>
          </a:ln>
        </p:spPr>
        <p:txBody>
          <a:bodyPr>
            <a:spAutoFit/>
          </a:bodyPr>
          <a:lstStyle/>
          <a:p>
            <a:pPr marL="342900" indent="-342900"/>
            <a:endParaRPr lang="en-GB" dirty="0"/>
          </a:p>
          <a:p>
            <a:pPr marL="342900" indent="-342900"/>
            <a:r>
              <a:rPr lang="en-GB" dirty="0"/>
              <a:t>1. </a:t>
            </a:r>
            <a:r>
              <a:rPr lang="en-GB" dirty="0" err="1"/>
              <a:t>RhoA</a:t>
            </a:r>
            <a:r>
              <a:rPr lang="en-GB" dirty="0"/>
              <a:t> and </a:t>
            </a:r>
            <a:r>
              <a:rPr lang="en-GB" dirty="0" err="1"/>
              <a:t>RhoB</a:t>
            </a:r>
            <a:r>
              <a:rPr lang="en-GB" dirty="0"/>
              <a:t> are highly conserved, 85% identical to each other </a:t>
            </a:r>
          </a:p>
          <a:p>
            <a:pPr marL="342900" indent="-342900"/>
            <a:endParaRPr lang="en-GB" dirty="0"/>
          </a:p>
          <a:p>
            <a:pPr marL="342900" indent="-342900"/>
            <a:r>
              <a:rPr lang="en-GB" dirty="0"/>
              <a:t>2. Similar intracellular effectors (in vitro binding assays)</a:t>
            </a:r>
          </a:p>
          <a:p>
            <a:pPr marL="342900" indent="-342900"/>
            <a:endParaRPr lang="en-GB" dirty="0"/>
          </a:p>
          <a:p>
            <a:pPr marL="342900" indent="-342900"/>
            <a:r>
              <a:rPr lang="en-GB" dirty="0"/>
              <a:t>3. Different post-translational modification/intracellular localization</a:t>
            </a:r>
          </a:p>
          <a:p>
            <a:pPr marL="342900" indent="-342900"/>
            <a:endParaRPr lang="en-GB" dirty="0"/>
          </a:p>
          <a:p>
            <a:pPr marL="342900" indent="-342900"/>
            <a:r>
              <a:rPr lang="en-GB" dirty="0"/>
              <a:t>                    </a:t>
            </a:r>
            <a:r>
              <a:rPr lang="en-GB" sz="2800" b="1" dirty="0">
                <a:solidFill>
                  <a:srgbClr val="0070C0"/>
                </a:solidFill>
              </a:rPr>
              <a:t> </a:t>
            </a:r>
            <a:r>
              <a:rPr lang="en-GB" sz="2800" b="1" dirty="0" err="1">
                <a:solidFill>
                  <a:srgbClr val="0070C0"/>
                </a:solidFill>
              </a:rPr>
              <a:t>RhoA</a:t>
            </a:r>
            <a:r>
              <a:rPr lang="en-GB" sz="2800" dirty="0"/>
              <a:t>                            </a:t>
            </a:r>
            <a:r>
              <a:rPr lang="en-GB" sz="2800" dirty="0" smtClean="0"/>
              <a:t> </a:t>
            </a:r>
            <a:r>
              <a:rPr lang="en-GB" sz="2800" b="1" dirty="0" smtClean="0">
                <a:solidFill>
                  <a:srgbClr val="FF0000"/>
                </a:solidFill>
              </a:rPr>
              <a:t> </a:t>
            </a:r>
            <a:r>
              <a:rPr lang="en-GB" sz="2800" b="1" dirty="0" err="1">
                <a:solidFill>
                  <a:srgbClr val="FF0000"/>
                </a:solidFill>
              </a:rPr>
              <a:t>RhoB</a:t>
            </a:r>
            <a:endParaRPr lang="en-GB" sz="2800" b="1" dirty="0">
              <a:solidFill>
                <a:srgbClr val="FF0000"/>
              </a:solidFill>
            </a:endParaRPr>
          </a:p>
          <a:p>
            <a:pPr marL="342900" indent="-342900"/>
            <a:r>
              <a:rPr lang="en-GB" dirty="0">
                <a:solidFill>
                  <a:srgbClr val="0000FF"/>
                </a:solidFill>
              </a:rPr>
              <a:t>             </a:t>
            </a:r>
            <a:r>
              <a:rPr lang="en-GB" dirty="0" err="1"/>
              <a:t>geranylgeranylated</a:t>
            </a:r>
            <a:r>
              <a:rPr lang="en-GB" dirty="0"/>
              <a:t>,                                  </a:t>
            </a:r>
            <a:r>
              <a:rPr lang="en-GB" dirty="0" err="1"/>
              <a:t>geranylgeranylated</a:t>
            </a:r>
            <a:r>
              <a:rPr lang="en-GB" dirty="0"/>
              <a:t>                         </a:t>
            </a:r>
          </a:p>
          <a:p>
            <a:pPr marL="342900" indent="-342900"/>
            <a:r>
              <a:rPr lang="en-GB" dirty="0"/>
              <a:t>             </a:t>
            </a:r>
            <a:r>
              <a:rPr lang="en-GB" dirty="0" err="1"/>
              <a:t>carboxymethylated</a:t>
            </a:r>
            <a:r>
              <a:rPr lang="en-GB" dirty="0"/>
              <a:t>                                   </a:t>
            </a:r>
            <a:r>
              <a:rPr lang="en-GB" b="1" dirty="0" smtClean="0">
                <a:solidFill>
                  <a:srgbClr val="FF0000"/>
                </a:solidFill>
              </a:rPr>
              <a:t>FARNESYLATED</a:t>
            </a:r>
            <a:endParaRPr lang="en-GB" b="1" dirty="0">
              <a:solidFill>
                <a:srgbClr val="FF0000"/>
              </a:solidFill>
            </a:endParaRPr>
          </a:p>
          <a:p>
            <a:pPr marL="342900" indent="-342900"/>
            <a:r>
              <a:rPr lang="en-GB" dirty="0"/>
              <a:t>             </a:t>
            </a:r>
            <a:r>
              <a:rPr lang="en-GB" dirty="0" err="1"/>
              <a:t>phosphorylated</a:t>
            </a:r>
            <a:r>
              <a:rPr lang="en-GB" dirty="0"/>
              <a:t> on Ser188                        </a:t>
            </a:r>
            <a:r>
              <a:rPr lang="en-GB" dirty="0" err="1" smtClean="0"/>
              <a:t>carboxymethylated</a:t>
            </a:r>
            <a:endParaRPr lang="en-GB" dirty="0">
              <a:solidFill>
                <a:srgbClr val="FF0000"/>
              </a:solidFill>
            </a:endParaRPr>
          </a:p>
          <a:p>
            <a:pPr marL="342900" indent="-342900"/>
            <a:r>
              <a:rPr lang="en-GB" dirty="0">
                <a:solidFill>
                  <a:srgbClr val="0000FF"/>
                </a:solidFill>
              </a:rPr>
              <a:t>             </a:t>
            </a:r>
            <a:r>
              <a:rPr lang="en-GB" dirty="0"/>
              <a:t>membrane, cytoplasm                               membrane, </a:t>
            </a:r>
            <a:r>
              <a:rPr lang="en-GB" dirty="0" err="1"/>
              <a:t>endosomes</a:t>
            </a:r>
            <a:endParaRPr lang="en-GB" dirty="0"/>
          </a:p>
          <a:p>
            <a:pPr marL="342900" indent="-342900"/>
            <a:endParaRPr lang="en-GB" dirty="0"/>
          </a:p>
          <a:p>
            <a:pPr marL="342900" indent="-342900"/>
            <a:endParaRPr lang="en-GB" dirty="0" smtClean="0"/>
          </a:p>
          <a:p>
            <a:pPr marL="342900" indent="-342900"/>
            <a:r>
              <a:rPr lang="en-GB" dirty="0" smtClean="0"/>
              <a:t>4</a:t>
            </a:r>
            <a:r>
              <a:rPr lang="en-GB" dirty="0"/>
              <a:t>. </a:t>
            </a:r>
            <a:r>
              <a:rPr lang="en-GB" dirty="0" err="1"/>
              <a:t>RhoA</a:t>
            </a:r>
            <a:r>
              <a:rPr lang="en-GB" dirty="0"/>
              <a:t> constitutively expressed, </a:t>
            </a:r>
            <a:r>
              <a:rPr lang="en-GB" dirty="0" err="1">
                <a:solidFill>
                  <a:srgbClr val="FF0000"/>
                </a:solidFill>
              </a:rPr>
              <a:t>RhoB</a:t>
            </a:r>
            <a:r>
              <a:rPr lang="en-GB" dirty="0">
                <a:solidFill>
                  <a:srgbClr val="FF0000"/>
                </a:solidFill>
              </a:rPr>
              <a:t> </a:t>
            </a:r>
            <a:r>
              <a:rPr lang="en-GB" dirty="0" smtClean="0">
                <a:solidFill>
                  <a:srgbClr val="FF0000"/>
                </a:solidFill>
              </a:rPr>
              <a:t>inducible </a:t>
            </a:r>
          </a:p>
          <a:p>
            <a:pPr marL="342900" indent="-342900"/>
            <a:endParaRPr lang="en-GB" dirty="0" smtClean="0"/>
          </a:p>
          <a:p>
            <a:pPr marL="342900" indent="-342900"/>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Box 7"/>
          <p:cNvSpPr txBox="1">
            <a:spLocks noChangeArrowheads="1"/>
          </p:cNvSpPr>
          <p:nvPr/>
        </p:nvSpPr>
        <p:spPr bwMode="auto">
          <a:xfrm>
            <a:off x="539552" y="2276872"/>
            <a:ext cx="8303876" cy="1107996"/>
          </a:xfrm>
          <a:prstGeom prst="rect">
            <a:avLst/>
          </a:prstGeom>
          <a:noFill/>
          <a:ln w="9525">
            <a:noFill/>
            <a:miter lim="800000"/>
            <a:headEnd/>
            <a:tailEnd/>
          </a:ln>
        </p:spPr>
        <p:txBody>
          <a:bodyPr wrap="none">
            <a:spAutoFit/>
          </a:bodyPr>
          <a:lstStyle/>
          <a:p>
            <a:r>
              <a:rPr lang="en-GB" sz="2400" b="1" dirty="0" err="1" smtClean="0"/>
              <a:t>RhoB</a:t>
            </a:r>
            <a:r>
              <a:rPr lang="en-GB" sz="2400" b="1" dirty="0" smtClean="0"/>
              <a:t> </a:t>
            </a:r>
            <a:r>
              <a:rPr lang="en-GB" sz="2400" b="1" dirty="0"/>
              <a:t>gene </a:t>
            </a:r>
            <a:r>
              <a:rPr lang="en-GB" sz="2400" b="1" dirty="0" smtClean="0"/>
              <a:t>expression, protein expression and activity </a:t>
            </a:r>
          </a:p>
          <a:p>
            <a:r>
              <a:rPr lang="en-GB" sz="2400" b="1" dirty="0" smtClean="0"/>
              <a:t>increase in hypoxia</a:t>
            </a:r>
            <a:endParaRPr lang="en-GB" sz="2400" b="1" dirty="0"/>
          </a:p>
          <a:p>
            <a:endParaRPr lang="en-GB"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p:cNvPicPr>
            <a:picLocks noChangeAspect="1" noChangeArrowheads="1"/>
          </p:cNvPicPr>
          <p:nvPr/>
        </p:nvPicPr>
        <p:blipFill>
          <a:blip r:embed="rId2" cstate="print"/>
          <a:srcRect/>
          <a:stretch>
            <a:fillRect/>
          </a:stretch>
        </p:blipFill>
        <p:spPr bwMode="auto">
          <a:xfrm>
            <a:off x="611188" y="1484313"/>
            <a:ext cx="3313112" cy="3024187"/>
          </a:xfrm>
          <a:prstGeom prst="rect">
            <a:avLst/>
          </a:prstGeom>
          <a:noFill/>
          <a:ln w="9525">
            <a:noFill/>
            <a:miter lim="800000"/>
            <a:headEnd/>
            <a:tailEnd/>
          </a:ln>
        </p:spPr>
      </p:pic>
      <p:pic>
        <p:nvPicPr>
          <p:cNvPr id="3" name="Picture 2" descr="clay-courts-of-roland-garros1.jpg"/>
          <p:cNvPicPr>
            <a:picLocks noChangeAspect="1"/>
          </p:cNvPicPr>
          <p:nvPr/>
        </p:nvPicPr>
        <p:blipFill>
          <a:blip r:embed="rId3" cstate="print"/>
          <a:srcRect/>
          <a:stretch>
            <a:fillRect/>
          </a:stretch>
        </p:blipFill>
        <p:spPr bwMode="auto">
          <a:xfrm>
            <a:off x="4716463" y="1520825"/>
            <a:ext cx="3984625" cy="2987675"/>
          </a:xfrm>
          <a:prstGeom prst="rect">
            <a:avLst/>
          </a:prstGeom>
          <a:noFill/>
          <a:ln w="9525">
            <a:noFill/>
            <a:miter lim="800000"/>
            <a:headEnd/>
            <a:tailEnd/>
          </a:ln>
        </p:spPr>
      </p:pic>
      <p:sp>
        <p:nvSpPr>
          <p:cNvPr id="29700" name="TextBox 3"/>
          <p:cNvSpPr txBox="1">
            <a:spLocks noChangeArrowheads="1"/>
          </p:cNvSpPr>
          <p:nvPr/>
        </p:nvSpPr>
        <p:spPr bwMode="auto">
          <a:xfrm>
            <a:off x="2311400" y="260350"/>
            <a:ext cx="4276725" cy="523875"/>
          </a:xfrm>
          <a:prstGeom prst="rect">
            <a:avLst/>
          </a:prstGeom>
          <a:noFill/>
          <a:ln w="9525">
            <a:noFill/>
            <a:miter lim="800000"/>
            <a:headEnd/>
            <a:tailEnd/>
          </a:ln>
        </p:spPr>
        <p:txBody>
          <a:bodyPr wrap="none">
            <a:spAutoFit/>
          </a:bodyPr>
          <a:lstStyle/>
          <a:p>
            <a:r>
              <a:rPr lang="en-GB" sz="2800" b="1">
                <a:solidFill>
                  <a:srgbClr val="FF0000"/>
                </a:solidFill>
              </a:rPr>
              <a:t>Pulmonary endothelium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90513" y="285750"/>
            <a:ext cx="8259762" cy="6572249"/>
            <a:chOff x="-460758" y="285705"/>
            <a:chExt cx="8260674" cy="6572295"/>
          </a:xfrm>
        </p:grpSpPr>
        <p:sp>
          <p:nvSpPr>
            <p:cNvPr id="11" name="Rectangle 10"/>
            <p:cNvSpPr/>
            <p:nvPr/>
          </p:nvSpPr>
          <p:spPr>
            <a:xfrm>
              <a:off x="-332" y="285705"/>
              <a:ext cx="1428908" cy="6572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8857" name="TextBox 15"/>
            <p:cNvSpPr txBox="1">
              <a:spLocks noChangeArrowheads="1"/>
            </p:cNvSpPr>
            <p:nvPr/>
          </p:nvSpPr>
          <p:spPr bwMode="auto">
            <a:xfrm>
              <a:off x="-460758" y="395330"/>
              <a:ext cx="8260674" cy="369333"/>
            </a:xfrm>
            <a:prstGeom prst="rect">
              <a:avLst/>
            </a:prstGeom>
            <a:noFill/>
            <a:ln w="9525">
              <a:noFill/>
              <a:miter lim="800000"/>
              <a:headEnd/>
              <a:tailEnd/>
            </a:ln>
          </p:spPr>
          <p:txBody>
            <a:bodyPr wrap="none">
              <a:spAutoFit/>
            </a:bodyPr>
            <a:lstStyle/>
            <a:p>
              <a:r>
                <a:rPr lang="en-GB" b="1" dirty="0">
                  <a:solidFill>
                    <a:srgbClr val="FF0000"/>
                  </a:solidFill>
                </a:rPr>
                <a:t>HPAECs – </a:t>
              </a:r>
              <a:r>
                <a:rPr lang="en-GB" b="1" dirty="0" err="1">
                  <a:solidFill>
                    <a:srgbClr val="FF0000"/>
                  </a:solidFill>
                </a:rPr>
                <a:t>RhoB</a:t>
              </a:r>
              <a:r>
                <a:rPr lang="en-GB" b="1" dirty="0">
                  <a:solidFill>
                    <a:srgbClr val="FF0000"/>
                  </a:solidFill>
                </a:rPr>
                <a:t> activation induces cell rounding and loss of VE-</a:t>
              </a:r>
              <a:r>
                <a:rPr lang="en-GB" b="1" dirty="0" err="1">
                  <a:solidFill>
                    <a:srgbClr val="FF0000"/>
                  </a:solidFill>
                </a:rPr>
                <a:t>cadherin</a:t>
              </a:r>
              <a:endParaRPr lang="en-GB" b="1" dirty="0">
                <a:solidFill>
                  <a:srgbClr val="FF0000"/>
                </a:solidFill>
              </a:endParaRPr>
            </a:p>
          </p:txBody>
        </p:sp>
      </p:grpSp>
      <p:pic>
        <p:nvPicPr>
          <p:cNvPr id="45059" name="Picture 3"/>
          <p:cNvPicPr>
            <a:picLocks noChangeAspect="1" noChangeArrowheads="1"/>
          </p:cNvPicPr>
          <p:nvPr/>
        </p:nvPicPr>
        <p:blipFill>
          <a:blip r:embed="rId3" cstate="print"/>
          <a:srcRect/>
          <a:stretch>
            <a:fillRect/>
          </a:stretch>
        </p:blipFill>
        <p:spPr bwMode="auto">
          <a:xfrm>
            <a:off x="251520" y="1052736"/>
            <a:ext cx="8497334" cy="4536504"/>
          </a:xfrm>
          <a:prstGeom prst="rect">
            <a:avLst/>
          </a:prstGeom>
          <a:noFill/>
          <a:ln w="9525">
            <a:noFill/>
            <a:miter lim="800000"/>
            <a:headEnd/>
            <a:tailEnd/>
          </a:ln>
        </p:spPr>
      </p:pic>
      <p:sp>
        <p:nvSpPr>
          <p:cNvPr id="6" name="TextBox 5"/>
          <p:cNvSpPr txBox="1"/>
          <p:nvPr/>
        </p:nvSpPr>
        <p:spPr>
          <a:xfrm>
            <a:off x="6444208" y="5733256"/>
            <a:ext cx="1803699" cy="276999"/>
          </a:xfrm>
          <a:prstGeom prst="rect">
            <a:avLst/>
          </a:prstGeom>
          <a:noFill/>
        </p:spPr>
        <p:txBody>
          <a:bodyPr wrap="none" rtlCol="0">
            <a:spAutoFit/>
          </a:bodyPr>
          <a:lstStyle/>
          <a:p>
            <a:r>
              <a:rPr lang="en-GB" sz="1200" dirty="0" smtClean="0"/>
              <a:t>Wu Yixing –MSc project</a:t>
            </a:r>
            <a:endParaRPr lang="en-GB" sz="1200" dirty="0"/>
          </a:p>
        </p:txBody>
      </p:sp>
      <p:sp>
        <p:nvSpPr>
          <p:cNvPr id="7" name="Rectangle 6"/>
          <p:cNvSpPr/>
          <p:nvPr/>
        </p:nvSpPr>
        <p:spPr>
          <a:xfrm>
            <a:off x="1619672" y="6581001"/>
            <a:ext cx="4527265" cy="276999"/>
          </a:xfrm>
          <a:prstGeom prst="rect">
            <a:avLst/>
          </a:prstGeom>
        </p:spPr>
        <p:txBody>
          <a:bodyPr wrap="none">
            <a:spAutoFit/>
          </a:bodyPr>
          <a:lstStyle/>
          <a:p>
            <a:r>
              <a:rPr lang="en-GB" sz="1200" dirty="0" smtClean="0"/>
              <a:t>Wojciak-Stothard et al. Circ Res. 2012 May 25;110(11):1423-34. </a:t>
            </a:r>
            <a:endParaRPr lang="en-GB"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8373"/>
            <a:ext cx="6288901" cy="646331"/>
          </a:xfrm>
          <a:prstGeom prst="rect">
            <a:avLst/>
          </a:prstGeom>
          <a:noFill/>
        </p:spPr>
        <p:txBody>
          <a:bodyPr wrap="none" rtlCol="0">
            <a:spAutoFit/>
          </a:bodyPr>
          <a:lstStyle/>
          <a:p>
            <a:endParaRPr lang="en-GB" b="1" dirty="0" smtClean="0">
              <a:solidFill>
                <a:srgbClr val="FF0000"/>
              </a:solidFill>
            </a:endParaRPr>
          </a:p>
          <a:p>
            <a:r>
              <a:rPr lang="en-GB" b="1" dirty="0" smtClean="0">
                <a:solidFill>
                  <a:srgbClr val="FF0000"/>
                </a:solidFill>
              </a:rPr>
              <a:t>Pulmonary Hypertension is attenuated in </a:t>
            </a:r>
            <a:r>
              <a:rPr lang="en-GB" b="1" dirty="0" err="1" smtClean="0">
                <a:solidFill>
                  <a:srgbClr val="FF0000"/>
                </a:solidFill>
              </a:rPr>
              <a:t>RhoB</a:t>
            </a:r>
            <a:r>
              <a:rPr lang="en-GB" b="1" dirty="0" smtClean="0">
                <a:solidFill>
                  <a:srgbClr val="FF0000"/>
                </a:solidFill>
              </a:rPr>
              <a:t> -/-  mice</a:t>
            </a:r>
            <a:endParaRPr lang="en-GB" b="1" dirty="0">
              <a:solidFill>
                <a:srgbClr val="FF0000"/>
              </a:solidFill>
            </a:endParaRPr>
          </a:p>
        </p:txBody>
      </p:sp>
      <p:pic>
        <p:nvPicPr>
          <p:cNvPr id="7" name="Picture 6" descr="hypoxicchamber.jpg"/>
          <p:cNvPicPr>
            <a:picLocks noChangeAspect="1"/>
          </p:cNvPicPr>
          <p:nvPr/>
        </p:nvPicPr>
        <p:blipFill>
          <a:blip r:embed="rId2" cstate="print"/>
          <a:stretch>
            <a:fillRect/>
          </a:stretch>
        </p:blipFill>
        <p:spPr>
          <a:xfrm>
            <a:off x="1907704" y="1124744"/>
            <a:ext cx="4680520" cy="318535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7236296" y="2132856"/>
            <a:ext cx="1041648" cy="1687253"/>
          </a:xfrm>
          <a:prstGeom prst="rect">
            <a:avLst/>
          </a:prstGeom>
          <a:noFill/>
          <a:ln w="9525">
            <a:noFill/>
            <a:miter lim="800000"/>
            <a:headEnd/>
            <a:tailEnd/>
          </a:ln>
        </p:spPr>
      </p:pic>
      <p:sp>
        <p:nvSpPr>
          <p:cNvPr id="5" name="TextBox 4"/>
          <p:cNvSpPr txBox="1"/>
          <p:nvPr/>
        </p:nvSpPr>
        <p:spPr>
          <a:xfrm>
            <a:off x="6588224" y="4581128"/>
            <a:ext cx="2428870" cy="369332"/>
          </a:xfrm>
          <a:prstGeom prst="rect">
            <a:avLst/>
          </a:prstGeom>
          <a:noFill/>
        </p:spPr>
        <p:txBody>
          <a:bodyPr wrap="none" rtlCol="0">
            <a:spAutoFit/>
          </a:bodyPr>
          <a:lstStyle/>
          <a:p>
            <a:r>
              <a:rPr lang="en-GB" dirty="0" smtClean="0"/>
              <a:t>10% oxygen, 2 weeks</a:t>
            </a:r>
            <a:endParaRPr lang="en-GB" dirty="0"/>
          </a:p>
        </p:txBody>
      </p:sp>
      <p:sp>
        <p:nvSpPr>
          <p:cNvPr id="6" name="TextBox 5"/>
          <p:cNvSpPr txBox="1"/>
          <p:nvPr/>
        </p:nvSpPr>
        <p:spPr>
          <a:xfrm>
            <a:off x="6965374" y="4077072"/>
            <a:ext cx="1595309" cy="369332"/>
          </a:xfrm>
          <a:prstGeom prst="rect">
            <a:avLst/>
          </a:prstGeom>
          <a:noFill/>
        </p:spPr>
        <p:txBody>
          <a:bodyPr wrap="none" rtlCol="0">
            <a:spAutoFit/>
          </a:bodyPr>
          <a:lstStyle/>
          <a:p>
            <a:r>
              <a:rPr lang="en-GB" dirty="0" err="1" smtClean="0"/>
              <a:t>RhoB</a:t>
            </a:r>
            <a:r>
              <a:rPr lang="en-GB" dirty="0" smtClean="0"/>
              <a:t> -/- mice</a:t>
            </a:r>
            <a:endParaRPr lang="en-GB" dirty="0"/>
          </a:p>
        </p:txBody>
      </p:sp>
      <p:pic>
        <p:nvPicPr>
          <p:cNvPr id="44034" name="Picture 2"/>
          <p:cNvPicPr>
            <a:picLocks noChangeAspect="1" noChangeArrowheads="1"/>
          </p:cNvPicPr>
          <p:nvPr/>
        </p:nvPicPr>
        <p:blipFill>
          <a:blip r:embed="rId4" cstate="print"/>
          <a:srcRect/>
          <a:stretch>
            <a:fillRect/>
          </a:stretch>
        </p:blipFill>
        <p:spPr bwMode="auto">
          <a:xfrm>
            <a:off x="251520" y="4581128"/>
            <a:ext cx="5921448" cy="2276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3"/>
          <p:cNvSpPr txBox="1">
            <a:spLocks noChangeArrowheads="1"/>
          </p:cNvSpPr>
          <p:nvPr/>
        </p:nvSpPr>
        <p:spPr bwMode="auto">
          <a:xfrm>
            <a:off x="3641725" y="174625"/>
            <a:ext cx="1223963" cy="369888"/>
          </a:xfrm>
          <a:prstGeom prst="rect">
            <a:avLst/>
          </a:prstGeom>
          <a:noFill/>
          <a:ln w="9525">
            <a:noFill/>
            <a:miter lim="800000"/>
            <a:headEnd/>
            <a:tailEnd/>
          </a:ln>
        </p:spPr>
        <p:txBody>
          <a:bodyPr wrap="none">
            <a:spAutoFit/>
          </a:bodyPr>
          <a:lstStyle/>
          <a:p>
            <a:r>
              <a:rPr lang="en-GB" b="1"/>
              <a:t>HYPOXIA</a:t>
            </a:r>
          </a:p>
        </p:txBody>
      </p:sp>
      <p:sp>
        <p:nvSpPr>
          <p:cNvPr id="80899" name="TextBox 4"/>
          <p:cNvSpPr txBox="1">
            <a:spLocks noChangeArrowheads="1"/>
          </p:cNvSpPr>
          <p:nvPr/>
        </p:nvSpPr>
        <p:spPr bwMode="auto">
          <a:xfrm>
            <a:off x="2189163" y="1052513"/>
            <a:ext cx="800100" cy="369887"/>
          </a:xfrm>
          <a:prstGeom prst="rect">
            <a:avLst/>
          </a:prstGeom>
          <a:noFill/>
          <a:ln w="9525">
            <a:noFill/>
            <a:miter lim="800000"/>
            <a:headEnd/>
            <a:tailEnd/>
          </a:ln>
        </p:spPr>
        <p:txBody>
          <a:bodyPr wrap="none">
            <a:spAutoFit/>
          </a:bodyPr>
          <a:lstStyle/>
          <a:p>
            <a:r>
              <a:rPr lang="en-GB" b="1"/>
              <a:t>RhoA</a:t>
            </a:r>
          </a:p>
        </p:txBody>
      </p:sp>
      <p:sp>
        <p:nvSpPr>
          <p:cNvPr id="80900" name="TextBox 5"/>
          <p:cNvSpPr txBox="1">
            <a:spLocks noChangeArrowheads="1"/>
          </p:cNvSpPr>
          <p:nvPr/>
        </p:nvSpPr>
        <p:spPr bwMode="auto">
          <a:xfrm>
            <a:off x="4940300" y="1044575"/>
            <a:ext cx="871538" cy="400050"/>
          </a:xfrm>
          <a:prstGeom prst="rect">
            <a:avLst/>
          </a:prstGeom>
          <a:noFill/>
          <a:ln w="9525">
            <a:noFill/>
            <a:miter lim="800000"/>
            <a:headEnd/>
            <a:tailEnd/>
          </a:ln>
        </p:spPr>
        <p:txBody>
          <a:bodyPr wrap="none">
            <a:spAutoFit/>
          </a:bodyPr>
          <a:lstStyle/>
          <a:p>
            <a:r>
              <a:rPr lang="en-GB" sz="2000" b="1">
                <a:solidFill>
                  <a:srgbClr val="FF0000"/>
                </a:solidFill>
              </a:rPr>
              <a:t>RhoB</a:t>
            </a:r>
          </a:p>
        </p:txBody>
      </p:sp>
      <p:sp>
        <p:nvSpPr>
          <p:cNvPr id="80901" name="TextBox 6"/>
          <p:cNvSpPr txBox="1">
            <a:spLocks noChangeArrowheads="1"/>
          </p:cNvSpPr>
          <p:nvPr/>
        </p:nvSpPr>
        <p:spPr bwMode="auto">
          <a:xfrm>
            <a:off x="2852738" y="1687513"/>
            <a:ext cx="1338262" cy="369887"/>
          </a:xfrm>
          <a:prstGeom prst="rect">
            <a:avLst/>
          </a:prstGeom>
          <a:noFill/>
          <a:ln w="9525">
            <a:noFill/>
            <a:miter lim="800000"/>
            <a:headEnd/>
            <a:tailEnd/>
          </a:ln>
        </p:spPr>
        <p:txBody>
          <a:bodyPr wrap="none">
            <a:spAutoFit/>
          </a:bodyPr>
          <a:lstStyle/>
          <a:p>
            <a:r>
              <a:rPr lang="en-GB"/>
              <a:t>Rho kinase</a:t>
            </a:r>
          </a:p>
        </p:txBody>
      </p:sp>
      <p:sp>
        <p:nvSpPr>
          <p:cNvPr id="80902" name="TextBox 7"/>
          <p:cNvSpPr txBox="1">
            <a:spLocks noChangeArrowheads="1"/>
          </p:cNvSpPr>
          <p:nvPr/>
        </p:nvSpPr>
        <p:spPr bwMode="auto">
          <a:xfrm>
            <a:off x="5424488" y="2259013"/>
            <a:ext cx="723900" cy="369887"/>
          </a:xfrm>
          <a:prstGeom prst="rect">
            <a:avLst/>
          </a:prstGeom>
          <a:noFill/>
          <a:ln w="9525">
            <a:noFill/>
            <a:miter lim="800000"/>
            <a:headEnd/>
            <a:tailEnd/>
          </a:ln>
        </p:spPr>
        <p:txBody>
          <a:bodyPr wrap="none">
            <a:spAutoFit/>
          </a:bodyPr>
          <a:lstStyle/>
          <a:p>
            <a:r>
              <a:rPr lang="en-GB" dirty="0" err="1"/>
              <a:t>mDia</a:t>
            </a:r>
            <a:endParaRPr lang="en-GB" dirty="0"/>
          </a:p>
        </p:txBody>
      </p:sp>
      <p:sp>
        <p:nvSpPr>
          <p:cNvPr id="80903" name="TextBox 8"/>
          <p:cNvSpPr txBox="1">
            <a:spLocks noChangeArrowheads="1"/>
          </p:cNvSpPr>
          <p:nvPr/>
        </p:nvSpPr>
        <p:spPr bwMode="auto">
          <a:xfrm>
            <a:off x="3781425" y="3259138"/>
            <a:ext cx="2466975" cy="369887"/>
          </a:xfrm>
          <a:prstGeom prst="rect">
            <a:avLst/>
          </a:prstGeom>
          <a:solidFill>
            <a:srgbClr val="F1D7FD"/>
          </a:solidFill>
          <a:ln w="9525">
            <a:noFill/>
            <a:miter lim="800000"/>
            <a:headEnd/>
            <a:tailEnd/>
          </a:ln>
        </p:spPr>
        <p:txBody>
          <a:bodyPr wrap="none">
            <a:spAutoFit/>
          </a:bodyPr>
          <a:lstStyle/>
          <a:p>
            <a:r>
              <a:rPr lang="en-GB" b="1"/>
              <a:t>Actin polymerization</a:t>
            </a:r>
          </a:p>
        </p:txBody>
      </p:sp>
      <p:sp>
        <p:nvSpPr>
          <p:cNvPr id="80904" name="TextBox 9"/>
          <p:cNvSpPr txBox="1">
            <a:spLocks noChangeArrowheads="1"/>
          </p:cNvSpPr>
          <p:nvPr/>
        </p:nvSpPr>
        <p:spPr bwMode="auto">
          <a:xfrm>
            <a:off x="1066800" y="3259138"/>
            <a:ext cx="2557463" cy="369887"/>
          </a:xfrm>
          <a:prstGeom prst="rect">
            <a:avLst/>
          </a:prstGeom>
          <a:solidFill>
            <a:srgbClr val="CCFFFF"/>
          </a:solidFill>
          <a:ln w="9525">
            <a:noFill/>
            <a:miter lim="800000"/>
            <a:headEnd/>
            <a:tailEnd/>
          </a:ln>
        </p:spPr>
        <p:txBody>
          <a:bodyPr wrap="none">
            <a:spAutoFit/>
          </a:bodyPr>
          <a:lstStyle/>
          <a:p>
            <a:r>
              <a:rPr lang="en-GB" b="1"/>
              <a:t>MLC phosphorylation</a:t>
            </a:r>
          </a:p>
        </p:txBody>
      </p:sp>
      <p:sp>
        <p:nvSpPr>
          <p:cNvPr id="80905" name="TextBox 10"/>
          <p:cNvSpPr txBox="1">
            <a:spLocks noChangeArrowheads="1"/>
          </p:cNvSpPr>
          <p:nvPr/>
        </p:nvSpPr>
        <p:spPr bwMode="auto">
          <a:xfrm>
            <a:off x="2332038" y="4330700"/>
            <a:ext cx="2378075" cy="646113"/>
          </a:xfrm>
          <a:prstGeom prst="rect">
            <a:avLst/>
          </a:prstGeom>
          <a:noFill/>
          <a:ln w="9525">
            <a:noFill/>
            <a:miter lim="800000"/>
            <a:headEnd/>
            <a:tailEnd/>
          </a:ln>
        </p:spPr>
        <p:txBody>
          <a:bodyPr wrap="none">
            <a:spAutoFit/>
          </a:bodyPr>
          <a:lstStyle/>
          <a:p>
            <a:pPr algn="ctr"/>
            <a:r>
              <a:rPr lang="en-GB"/>
              <a:t>stress fibre formation</a:t>
            </a:r>
          </a:p>
          <a:p>
            <a:pPr algn="ctr"/>
            <a:r>
              <a:rPr lang="en-GB"/>
              <a:t>contractility</a:t>
            </a:r>
          </a:p>
        </p:txBody>
      </p:sp>
      <p:sp>
        <p:nvSpPr>
          <p:cNvPr id="80906" name="TextBox 11"/>
          <p:cNvSpPr txBox="1">
            <a:spLocks noChangeArrowheads="1"/>
          </p:cNvSpPr>
          <p:nvPr/>
        </p:nvSpPr>
        <p:spPr bwMode="auto">
          <a:xfrm>
            <a:off x="3567113" y="5688013"/>
            <a:ext cx="3714750" cy="923925"/>
          </a:xfrm>
          <a:prstGeom prst="rect">
            <a:avLst/>
          </a:prstGeom>
          <a:solidFill>
            <a:srgbClr val="FDCBE8"/>
          </a:solidFill>
          <a:ln w="38100">
            <a:solidFill>
              <a:srgbClr val="FF0000"/>
            </a:solidFill>
            <a:miter lim="800000"/>
            <a:headEnd/>
            <a:tailEnd/>
          </a:ln>
        </p:spPr>
        <p:txBody>
          <a:bodyPr>
            <a:spAutoFit/>
          </a:bodyPr>
          <a:lstStyle/>
          <a:p>
            <a:pPr algn="ctr"/>
            <a:r>
              <a:rPr lang="en-GB"/>
              <a:t>Endothelial permeability</a:t>
            </a:r>
          </a:p>
          <a:p>
            <a:pPr algn="ctr"/>
            <a:r>
              <a:rPr lang="en-GB"/>
              <a:t>SMC contraction</a:t>
            </a:r>
          </a:p>
          <a:p>
            <a:pPr algn="ctr"/>
            <a:r>
              <a:rPr lang="en-GB"/>
              <a:t>SMC and endothelial proliferation</a:t>
            </a:r>
          </a:p>
        </p:txBody>
      </p:sp>
      <p:sp>
        <p:nvSpPr>
          <p:cNvPr id="80908" name="TextBox 13"/>
          <p:cNvSpPr txBox="1">
            <a:spLocks noChangeArrowheads="1"/>
          </p:cNvSpPr>
          <p:nvPr/>
        </p:nvSpPr>
        <p:spPr bwMode="auto">
          <a:xfrm>
            <a:off x="6577415" y="3259138"/>
            <a:ext cx="2018501" cy="369332"/>
          </a:xfrm>
          <a:prstGeom prst="rect">
            <a:avLst/>
          </a:prstGeom>
          <a:solidFill>
            <a:srgbClr val="CCFF66"/>
          </a:solidFill>
          <a:ln w="9525">
            <a:noFill/>
            <a:miter lim="800000"/>
            <a:headEnd/>
            <a:tailEnd/>
          </a:ln>
        </p:spPr>
        <p:txBody>
          <a:bodyPr wrap="none">
            <a:spAutoFit/>
          </a:bodyPr>
          <a:lstStyle/>
          <a:p>
            <a:pPr algn="ctr"/>
            <a:r>
              <a:rPr lang="en-GB" b="1" dirty="0" smtClean="0"/>
              <a:t>Cell proliferation</a:t>
            </a:r>
            <a:endParaRPr lang="en-GB" b="1" dirty="0"/>
          </a:p>
        </p:txBody>
      </p:sp>
      <p:cxnSp>
        <p:nvCxnSpPr>
          <p:cNvPr id="16" name="Straight Arrow Connector 15"/>
          <p:cNvCxnSpPr/>
          <p:nvPr/>
        </p:nvCxnSpPr>
        <p:spPr>
          <a:xfrm rot="10800000" flipV="1">
            <a:off x="2924175" y="687388"/>
            <a:ext cx="642938" cy="428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10113" y="687388"/>
            <a:ext cx="428625" cy="357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674812" y="2293938"/>
            <a:ext cx="164306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4531519" y="2366169"/>
            <a:ext cx="16430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5603081" y="1508919"/>
            <a:ext cx="1643063" cy="1571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4067175" y="3687763"/>
            <a:ext cx="857250"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566988" y="3687763"/>
            <a:ext cx="642937"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24300" y="4973638"/>
            <a:ext cx="857250"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353175" y="3717032"/>
            <a:ext cx="883121" cy="18995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3352800" y="1544638"/>
            <a:ext cx="1785938" cy="1571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20" name="TextBox 2"/>
          <p:cNvSpPr txBox="1">
            <a:spLocks noChangeArrowheads="1"/>
          </p:cNvSpPr>
          <p:nvPr/>
        </p:nvSpPr>
        <p:spPr bwMode="auto">
          <a:xfrm>
            <a:off x="179388" y="44450"/>
            <a:ext cx="2476500" cy="708025"/>
          </a:xfrm>
          <a:prstGeom prst="rect">
            <a:avLst/>
          </a:prstGeom>
          <a:noFill/>
          <a:ln w="9525">
            <a:noFill/>
            <a:miter lim="800000"/>
            <a:headEnd/>
            <a:tailEnd/>
          </a:ln>
        </p:spPr>
        <p:txBody>
          <a:bodyPr wrap="none">
            <a:spAutoFit/>
          </a:bodyPr>
          <a:lstStyle/>
          <a:p>
            <a:r>
              <a:rPr lang="en-GB" sz="2000" b="1">
                <a:solidFill>
                  <a:srgbClr val="FF0000"/>
                </a:solidFill>
              </a:rPr>
              <a:t>RhoB – proposed </a:t>
            </a:r>
          </a:p>
          <a:p>
            <a:r>
              <a:rPr lang="en-GB" sz="2000" b="1">
                <a:solidFill>
                  <a:srgbClr val="FF0000"/>
                </a:solidFill>
              </a:rPr>
              <a:t>signalling pathway</a:t>
            </a:r>
          </a:p>
        </p:txBody>
      </p:sp>
      <p:cxnSp>
        <p:nvCxnSpPr>
          <p:cNvPr id="25" name="Straight Arrow Connector 24"/>
          <p:cNvCxnSpPr/>
          <p:nvPr/>
        </p:nvCxnSpPr>
        <p:spPr>
          <a:xfrm>
            <a:off x="7373938" y="6165850"/>
            <a:ext cx="431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22" name="TextBox 30"/>
          <p:cNvSpPr txBox="1">
            <a:spLocks noChangeArrowheads="1"/>
          </p:cNvSpPr>
          <p:nvPr/>
        </p:nvSpPr>
        <p:spPr bwMode="auto">
          <a:xfrm>
            <a:off x="7950200" y="5876925"/>
            <a:ext cx="825500" cy="646113"/>
          </a:xfrm>
          <a:prstGeom prst="rect">
            <a:avLst/>
          </a:prstGeom>
          <a:noFill/>
          <a:ln w="9525">
            <a:noFill/>
            <a:miter lim="800000"/>
            <a:headEnd/>
            <a:tailEnd/>
          </a:ln>
        </p:spPr>
        <p:txBody>
          <a:bodyPr wrap="none">
            <a:spAutoFit/>
          </a:bodyPr>
          <a:lstStyle/>
          <a:p>
            <a:r>
              <a:rPr lang="en-GB" sz="3600" b="1"/>
              <a:t>PH</a:t>
            </a:r>
          </a:p>
        </p:txBody>
      </p:sp>
      <p:sp>
        <p:nvSpPr>
          <p:cNvPr id="27" name="TextBox 7"/>
          <p:cNvSpPr txBox="1">
            <a:spLocks noChangeArrowheads="1"/>
          </p:cNvSpPr>
          <p:nvPr/>
        </p:nvSpPr>
        <p:spPr bwMode="auto">
          <a:xfrm>
            <a:off x="35496" y="6021288"/>
            <a:ext cx="3251211" cy="646331"/>
          </a:xfrm>
          <a:prstGeom prst="rect">
            <a:avLst/>
          </a:prstGeom>
          <a:noFill/>
          <a:ln w="9525">
            <a:noFill/>
            <a:miter lim="800000"/>
            <a:headEnd/>
            <a:tailEnd/>
          </a:ln>
        </p:spPr>
        <p:txBody>
          <a:bodyPr wrap="none">
            <a:spAutoFit/>
          </a:bodyPr>
          <a:lstStyle/>
          <a:p>
            <a:r>
              <a:rPr lang="en-GB" sz="1200" dirty="0" err="1" smtClean="0"/>
              <a:t>mDia</a:t>
            </a:r>
            <a:r>
              <a:rPr lang="en-GB" sz="1200" dirty="0" smtClean="0"/>
              <a:t> – mammalian homolog of </a:t>
            </a:r>
          </a:p>
          <a:p>
            <a:r>
              <a:rPr lang="en-GB" sz="1200" dirty="0" smtClean="0"/>
              <a:t>Drosophila diaphanous, </a:t>
            </a:r>
          </a:p>
          <a:p>
            <a:r>
              <a:rPr lang="en-GB" sz="1200" dirty="0" smtClean="0"/>
              <a:t>regulates </a:t>
            </a:r>
            <a:r>
              <a:rPr lang="en-GB" sz="1200" dirty="0" err="1" smtClean="0"/>
              <a:t>actin</a:t>
            </a:r>
            <a:r>
              <a:rPr lang="en-GB" sz="1200" dirty="0" smtClean="0"/>
              <a:t> nucleation and polymerisation</a:t>
            </a:r>
            <a:endParaRPr lang="en-GB"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700808"/>
            <a:ext cx="6070893" cy="2031325"/>
          </a:xfrm>
          <a:prstGeom prst="rect">
            <a:avLst/>
          </a:prstGeom>
          <a:noFill/>
        </p:spPr>
        <p:txBody>
          <a:bodyPr wrap="none" rtlCol="0">
            <a:spAutoFit/>
          </a:bodyPr>
          <a:lstStyle/>
          <a:p>
            <a:r>
              <a:rPr lang="en-GB" dirty="0" smtClean="0"/>
              <a:t>New work: </a:t>
            </a:r>
          </a:p>
          <a:p>
            <a:endParaRPr lang="en-GB" dirty="0" smtClean="0"/>
          </a:p>
          <a:p>
            <a:r>
              <a:rPr lang="en-GB" dirty="0" err="1" smtClean="0"/>
              <a:t>Farnesyltransferase</a:t>
            </a:r>
            <a:r>
              <a:rPr lang="en-GB" dirty="0" smtClean="0"/>
              <a:t> inhibitors  - new drug targets in PH?</a:t>
            </a:r>
          </a:p>
          <a:p>
            <a:endParaRPr lang="en-GB" dirty="0" smtClean="0"/>
          </a:p>
          <a:p>
            <a:r>
              <a:rPr lang="en-GB" dirty="0" smtClean="0"/>
              <a:t>Designing fluorescent probes for measurement of protein </a:t>
            </a:r>
          </a:p>
          <a:p>
            <a:r>
              <a:rPr lang="en-GB" dirty="0" err="1" smtClean="0"/>
              <a:t>farnesylation</a:t>
            </a:r>
            <a:r>
              <a:rPr lang="en-GB" dirty="0" smtClean="0"/>
              <a:t>/</a:t>
            </a:r>
            <a:r>
              <a:rPr lang="en-GB" dirty="0" err="1" smtClean="0"/>
              <a:t>geranylgeranylation</a:t>
            </a:r>
            <a:r>
              <a:rPr lang="en-GB" dirty="0" smtClean="0"/>
              <a:t> </a:t>
            </a:r>
          </a:p>
          <a:p>
            <a:r>
              <a:rPr lang="en-GB" dirty="0" smtClean="0"/>
              <a:t>in response to drugs (</a:t>
            </a:r>
            <a:r>
              <a:rPr lang="en-GB" dirty="0" err="1" smtClean="0"/>
              <a:t>eg</a:t>
            </a:r>
            <a:r>
              <a:rPr lang="en-GB" dirty="0" smtClean="0"/>
              <a:t>. </a:t>
            </a:r>
            <a:r>
              <a:rPr lang="en-GB" dirty="0" err="1" smtClean="0"/>
              <a:t>statins</a:t>
            </a:r>
            <a:r>
              <a:rPr lang="en-GB" dirty="0" smtClean="0"/>
              <a:t>)</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5404043" cy="369332"/>
          </a:xfrm>
          <a:prstGeom prst="rect">
            <a:avLst/>
          </a:prstGeom>
          <a:noFill/>
        </p:spPr>
        <p:txBody>
          <a:bodyPr wrap="none" rtlCol="0">
            <a:spAutoFit/>
          </a:bodyPr>
          <a:lstStyle/>
          <a:p>
            <a:r>
              <a:rPr lang="en-GB" b="1" dirty="0" smtClean="0">
                <a:solidFill>
                  <a:srgbClr val="FF0000"/>
                </a:solidFill>
              </a:rPr>
              <a:t>Endothelium-derived </a:t>
            </a:r>
            <a:r>
              <a:rPr lang="en-GB" b="1" dirty="0" err="1" smtClean="0">
                <a:solidFill>
                  <a:srgbClr val="FF0000"/>
                </a:solidFill>
              </a:rPr>
              <a:t>microvesicles</a:t>
            </a:r>
            <a:r>
              <a:rPr lang="en-GB" b="1" dirty="0" smtClean="0">
                <a:solidFill>
                  <a:srgbClr val="FF0000"/>
                </a:solidFill>
              </a:rPr>
              <a:t> – role in PH</a:t>
            </a:r>
            <a:endParaRPr lang="en-GB" b="1" dirty="0">
              <a:solidFill>
                <a:srgbClr val="FF0000"/>
              </a:solidFill>
            </a:endParaRPr>
          </a:p>
        </p:txBody>
      </p:sp>
      <p:sp>
        <p:nvSpPr>
          <p:cNvPr id="4" name="TextBox 3"/>
          <p:cNvSpPr txBox="1"/>
          <p:nvPr/>
        </p:nvSpPr>
        <p:spPr>
          <a:xfrm>
            <a:off x="4067944" y="548680"/>
            <a:ext cx="2800767" cy="923330"/>
          </a:xfrm>
          <a:prstGeom prst="rect">
            <a:avLst/>
          </a:prstGeom>
          <a:noFill/>
        </p:spPr>
        <p:txBody>
          <a:bodyPr wrap="none" rtlCol="0">
            <a:spAutoFit/>
          </a:bodyPr>
          <a:lstStyle/>
          <a:p>
            <a:r>
              <a:rPr lang="en-GB" dirty="0" smtClean="0"/>
              <a:t>Cell activation:</a:t>
            </a:r>
          </a:p>
          <a:p>
            <a:r>
              <a:rPr lang="en-GB" dirty="0" smtClean="0"/>
              <a:t>Hypoxia, oxidative stress,</a:t>
            </a:r>
          </a:p>
          <a:p>
            <a:r>
              <a:rPr lang="en-GB" dirty="0" smtClean="0"/>
              <a:t> inflammation</a:t>
            </a:r>
            <a:endParaRPr lang="en-GB" dirty="0"/>
          </a:p>
        </p:txBody>
      </p:sp>
      <p:sp>
        <p:nvSpPr>
          <p:cNvPr id="5" name="TextBox 4"/>
          <p:cNvSpPr txBox="1"/>
          <p:nvPr/>
        </p:nvSpPr>
        <p:spPr>
          <a:xfrm>
            <a:off x="4860032" y="1484784"/>
            <a:ext cx="2008883" cy="738664"/>
          </a:xfrm>
          <a:prstGeom prst="rect">
            <a:avLst/>
          </a:prstGeom>
          <a:noFill/>
        </p:spPr>
        <p:txBody>
          <a:bodyPr wrap="none" rtlCol="0">
            <a:spAutoFit/>
          </a:bodyPr>
          <a:lstStyle/>
          <a:p>
            <a:r>
              <a:rPr lang="en-GB" dirty="0" smtClean="0"/>
              <a:t> </a:t>
            </a:r>
            <a:r>
              <a:rPr lang="en-GB" sz="1200" dirty="0" smtClean="0"/>
              <a:t>Rho </a:t>
            </a:r>
            <a:r>
              <a:rPr lang="en-GB" sz="1200" dirty="0" err="1" smtClean="0"/>
              <a:t>kinase</a:t>
            </a:r>
            <a:r>
              <a:rPr lang="en-GB" sz="1200" dirty="0" smtClean="0"/>
              <a:t> activation       </a:t>
            </a:r>
          </a:p>
          <a:p>
            <a:endParaRPr lang="en-GB" sz="1200" dirty="0" smtClean="0"/>
          </a:p>
          <a:p>
            <a:r>
              <a:rPr lang="en-GB" sz="1200" dirty="0" smtClean="0"/>
              <a:t> membrane  </a:t>
            </a:r>
            <a:r>
              <a:rPr lang="en-GB" sz="1200" dirty="0" err="1" smtClean="0"/>
              <a:t>blebbing</a:t>
            </a:r>
            <a:endParaRPr lang="en-GB" sz="1200" dirty="0" smtClean="0"/>
          </a:p>
        </p:txBody>
      </p:sp>
      <p:sp>
        <p:nvSpPr>
          <p:cNvPr id="6" name="TextBox 5"/>
          <p:cNvSpPr txBox="1"/>
          <p:nvPr/>
        </p:nvSpPr>
        <p:spPr>
          <a:xfrm>
            <a:off x="4211960" y="2348880"/>
            <a:ext cx="2313454" cy="1477328"/>
          </a:xfrm>
          <a:prstGeom prst="rect">
            <a:avLst/>
          </a:prstGeom>
          <a:noFill/>
        </p:spPr>
        <p:txBody>
          <a:bodyPr wrap="none" rtlCol="0">
            <a:spAutoFit/>
          </a:bodyPr>
          <a:lstStyle/>
          <a:p>
            <a:r>
              <a:rPr lang="en-GB" b="1" dirty="0" err="1" smtClean="0">
                <a:solidFill>
                  <a:srgbClr val="00B0F0"/>
                </a:solidFill>
              </a:rPr>
              <a:t>Microvesicles</a:t>
            </a:r>
            <a:r>
              <a:rPr lang="en-GB" b="1" dirty="0" smtClean="0">
                <a:solidFill>
                  <a:srgbClr val="00B0F0"/>
                </a:solidFill>
              </a:rPr>
              <a:t> </a:t>
            </a:r>
          </a:p>
          <a:p>
            <a:r>
              <a:rPr lang="en-GB" dirty="0" smtClean="0"/>
              <a:t>Carrying  </a:t>
            </a:r>
            <a:r>
              <a:rPr lang="en-GB" dirty="0" err="1" smtClean="0"/>
              <a:t>microRNA</a:t>
            </a:r>
            <a:r>
              <a:rPr lang="en-GB" dirty="0" smtClean="0"/>
              <a:t>,</a:t>
            </a:r>
          </a:p>
          <a:p>
            <a:r>
              <a:rPr lang="en-GB" dirty="0" smtClean="0"/>
              <a:t>DNA fragments, </a:t>
            </a:r>
          </a:p>
          <a:p>
            <a:r>
              <a:rPr lang="en-GB" dirty="0" smtClean="0"/>
              <a:t>pro-inflammatory</a:t>
            </a:r>
          </a:p>
          <a:p>
            <a:r>
              <a:rPr lang="en-GB" dirty="0" smtClean="0"/>
              <a:t>membrane receptors</a:t>
            </a:r>
            <a:endParaRPr lang="en-GB" dirty="0"/>
          </a:p>
        </p:txBody>
      </p:sp>
      <p:sp>
        <p:nvSpPr>
          <p:cNvPr id="7" name="TextBox 6"/>
          <p:cNvSpPr txBox="1"/>
          <p:nvPr/>
        </p:nvSpPr>
        <p:spPr>
          <a:xfrm>
            <a:off x="3419872" y="4365104"/>
            <a:ext cx="4211409" cy="646331"/>
          </a:xfrm>
          <a:prstGeom prst="rect">
            <a:avLst/>
          </a:prstGeom>
          <a:noFill/>
        </p:spPr>
        <p:txBody>
          <a:bodyPr wrap="none" rtlCol="0">
            <a:spAutoFit/>
          </a:bodyPr>
          <a:lstStyle/>
          <a:p>
            <a:r>
              <a:rPr lang="en-GB" dirty="0" smtClean="0"/>
              <a:t>Angiogenesis, endothelial proliferation, </a:t>
            </a:r>
          </a:p>
          <a:p>
            <a:r>
              <a:rPr lang="en-GB" dirty="0" smtClean="0"/>
              <a:t>leukocyte adhesion, barrier function</a:t>
            </a:r>
            <a:endParaRPr lang="en-GB" dirty="0"/>
          </a:p>
        </p:txBody>
      </p:sp>
      <p:sp>
        <p:nvSpPr>
          <p:cNvPr id="8" name="TextBox 7"/>
          <p:cNvSpPr txBox="1"/>
          <p:nvPr/>
        </p:nvSpPr>
        <p:spPr>
          <a:xfrm>
            <a:off x="4572000" y="5805264"/>
            <a:ext cx="505267" cy="369332"/>
          </a:xfrm>
          <a:prstGeom prst="rect">
            <a:avLst/>
          </a:prstGeom>
          <a:noFill/>
        </p:spPr>
        <p:txBody>
          <a:bodyPr wrap="none" rtlCol="0">
            <a:spAutoFit/>
          </a:bodyPr>
          <a:lstStyle/>
          <a:p>
            <a:r>
              <a:rPr lang="en-GB" dirty="0" smtClean="0"/>
              <a:t>PH</a:t>
            </a:r>
            <a:endParaRPr lang="en-GB" dirty="0"/>
          </a:p>
        </p:txBody>
      </p:sp>
      <p:pic>
        <p:nvPicPr>
          <p:cNvPr id="9" name="Picture 8" descr="1476-511X-10-47-1.jpg"/>
          <p:cNvPicPr>
            <a:picLocks noChangeAspect="1"/>
          </p:cNvPicPr>
          <p:nvPr/>
        </p:nvPicPr>
        <p:blipFill>
          <a:blip r:embed="rId2" cstate="print"/>
          <a:stretch>
            <a:fillRect/>
          </a:stretch>
        </p:blipFill>
        <p:spPr>
          <a:xfrm>
            <a:off x="323528" y="3429000"/>
            <a:ext cx="2016224" cy="3140978"/>
          </a:xfrm>
          <a:prstGeom prst="rect">
            <a:avLst/>
          </a:prstGeom>
        </p:spPr>
      </p:pic>
      <p:sp>
        <p:nvSpPr>
          <p:cNvPr id="10" name="TextBox 9"/>
          <p:cNvSpPr txBox="1"/>
          <p:nvPr/>
        </p:nvSpPr>
        <p:spPr>
          <a:xfrm>
            <a:off x="0" y="6597352"/>
            <a:ext cx="3937296" cy="246221"/>
          </a:xfrm>
          <a:prstGeom prst="rect">
            <a:avLst/>
          </a:prstGeom>
          <a:noFill/>
        </p:spPr>
        <p:txBody>
          <a:bodyPr wrap="none" rtlCol="0">
            <a:spAutoFit/>
          </a:bodyPr>
          <a:lstStyle/>
          <a:p>
            <a:r>
              <a:rPr lang="en-GB" sz="1000" dirty="0" smtClean="0"/>
              <a:t>Image from: </a:t>
            </a:r>
            <a:r>
              <a:rPr lang="en-GB" sz="1000" dirty="0" err="1" smtClean="0"/>
              <a:t>Sustar</a:t>
            </a:r>
            <a:r>
              <a:rPr lang="en-GB" sz="1000" dirty="0" smtClean="0"/>
              <a:t>  et al. Lipids in Health and Disease 2011;10:47</a:t>
            </a:r>
            <a:endParaRPr lang="en-GB" sz="1000" dirty="0"/>
          </a:p>
        </p:txBody>
      </p:sp>
      <p:pic>
        <p:nvPicPr>
          <p:cNvPr id="43010" name="Picture 2" descr="http://t0.gstatic.com/images?q=tbn:ANd9GcSFomGXc69LAiM-NI38L5qPmI2sE5HM1OwmiYwO1NY-KWcZLpnc"/>
          <p:cNvPicPr>
            <a:picLocks noChangeAspect="1" noChangeArrowheads="1"/>
          </p:cNvPicPr>
          <p:nvPr/>
        </p:nvPicPr>
        <p:blipFill>
          <a:blip r:embed="rId3" cstate="print"/>
          <a:srcRect/>
          <a:stretch>
            <a:fillRect/>
          </a:stretch>
        </p:blipFill>
        <p:spPr bwMode="auto">
          <a:xfrm>
            <a:off x="323528" y="620688"/>
            <a:ext cx="1944216" cy="2653045"/>
          </a:xfrm>
          <a:prstGeom prst="rect">
            <a:avLst/>
          </a:prstGeom>
          <a:noFill/>
        </p:spPr>
      </p:pic>
      <p:cxnSp>
        <p:nvCxnSpPr>
          <p:cNvPr id="12" name="Straight Arrow Connector 11"/>
          <p:cNvCxnSpPr/>
          <p:nvPr/>
        </p:nvCxnSpPr>
        <p:spPr>
          <a:xfrm>
            <a:off x="4860032" y="1556792"/>
            <a:ext cx="0"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60032" y="3789040"/>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60032" y="5013176"/>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1NEW2.jpg"/>
          <p:cNvPicPr>
            <a:picLocks noChangeAspect="1"/>
          </p:cNvPicPr>
          <p:nvPr/>
        </p:nvPicPr>
        <p:blipFill>
          <a:blip r:embed="rId2" cstate="print"/>
          <a:stretch>
            <a:fillRect/>
          </a:stretch>
        </p:blipFill>
        <p:spPr>
          <a:xfrm>
            <a:off x="1148775" y="1052736"/>
            <a:ext cx="6050351" cy="5472608"/>
          </a:xfrm>
          <a:prstGeom prst="rect">
            <a:avLst/>
          </a:prstGeom>
        </p:spPr>
      </p:pic>
      <p:sp>
        <p:nvSpPr>
          <p:cNvPr id="3" name="TextBox 2"/>
          <p:cNvSpPr txBox="1"/>
          <p:nvPr/>
        </p:nvSpPr>
        <p:spPr>
          <a:xfrm>
            <a:off x="164063" y="118373"/>
            <a:ext cx="8584401" cy="646331"/>
          </a:xfrm>
          <a:prstGeom prst="rect">
            <a:avLst/>
          </a:prstGeom>
          <a:noFill/>
        </p:spPr>
        <p:txBody>
          <a:bodyPr wrap="none" rtlCol="0">
            <a:spAutoFit/>
          </a:bodyPr>
          <a:lstStyle/>
          <a:p>
            <a:pPr algn="ctr"/>
            <a:r>
              <a:rPr lang="en-GB" dirty="0" smtClean="0"/>
              <a:t>Patients with chronic </a:t>
            </a:r>
            <a:r>
              <a:rPr lang="en-GB" dirty="0" err="1" smtClean="0"/>
              <a:t>thromboembolic</a:t>
            </a:r>
            <a:r>
              <a:rPr lang="en-GB" dirty="0" smtClean="0"/>
              <a:t> PH (CTEPH)  show increased plasma levels </a:t>
            </a:r>
          </a:p>
          <a:p>
            <a:pPr algn="ctr"/>
            <a:r>
              <a:rPr lang="en-GB" dirty="0" smtClean="0"/>
              <a:t>of endothelial MPs</a:t>
            </a:r>
            <a:endParaRPr lang="en-GB" dirty="0"/>
          </a:p>
        </p:txBody>
      </p:sp>
      <p:sp>
        <p:nvSpPr>
          <p:cNvPr id="5" name="TextBox 4"/>
          <p:cNvSpPr txBox="1"/>
          <p:nvPr/>
        </p:nvSpPr>
        <p:spPr>
          <a:xfrm>
            <a:off x="0" y="6581001"/>
            <a:ext cx="2348720" cy="276999"/>
          </a:xfrm>
          <a:prstGeom prst="rect">
            <a:avLst/>
          </a:prstGeom>
          <a:noFill/>
        </p:spPr>
        <p:txBody>
          <a:bodyPr wrap="none" rtlCol="0">
            <a:spAutoFit/>
          </a:bodyPr>
          <a:lstStyle/>
          <a:p>
            <a:r>
              <a:rPr lang="en-GB" sz="1200" dirty="0" smtClean="0"/>
              <a:t>Dogukan </a:t>
            </a:r>
            <a:r>
              <a:rPr lang="en-GB" sz="1200" dirty="0" err="1" smtClean="0"/>
              <a:t>Dagalan</a:t>
            </a:r>
            <a:r>
              <a:rPr lang="en-GB" sz="1200" dirty="0" smtClean="0"/>
              <a:t> –MSc project</a:t>
            </a:r>
            <a:endParaRPr lang="en-GB"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sSCANNINGNEW.jpg"/>
          <p:cNvPicPr>
            <a:picLocks noChangeAspect="1"/>
          </p:cNvPicPr>
          <p:nvPr/>
        </p:nvPicPr>
        <p:blipFill>
          <a:blip r:embed="rId2" cstate="print"/>
          <a:stretch>
            <a:fillRect/>
          </a:stretch>
        </p:blipFill>
        <p:spPr>
          <a:xfrm>
            <a:off x="850987" y="188640"/>
            <a:ext cx="6871121" cy="5983560"/>
          </a:xfrm>
          <a:prstGeom prst="rect">
            <a:avLst/>
          </a:prstGeom>
        </p:spPr>
      </p:pic>
      <p:sp>
        <p:nvSpPr>
          <p:cNvPr id="3" name="TextBox 2"/>
          <p:cNvSpPr txBox="1"/>
          <p:nvPr/>
        </p:nvSpPr>
        <p:spPr>
          <a:xfrm>
            <a:off x="0" y="6581001"/>
            <a:ext cx="2348720" cy="276999"/>
          </a:xfrm>
          <a:prstGeom prst="rect">
            <a:avLst/>
          </a:prstGeom>
          <a:noFill/>
        </p:spPr>
        <p:txBody>
          <a:bodyPr wrap="none" rtlCol="0">
            <a:spAutoFit/>
          </a:bodyPr>
          <a:lstStyle/>
          <a:p>
            <a:r>
              <a:rPr lang="en-GB" sz="1200" dirty="0" smtClean="0"/>
              <a:t>Dogukan </a:t>
            </a:r>
            <a:r>
              <a:rPr lang="en-GB" sz="1200" dirty="0" err="1" smtClean="0"/>
              <a:t>Dagalan</a:t>
            </a:r>
            <a:r>
              <a:rPr lang="en-GB" sz="1200" dirty="0" smtClean="0"/>
              <a:t> –MSc project</a:t>
            </a:r>
            <a:endParaRPr lang="en-GB"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TEPHmatrigelimage.jpg"/>
          <p:cNvPicPr>
            <a:picLocks noChangeAspect="1"/>
          </p:cNvPicPr>
          <p:nvPr/>
        </p:nvPicPr>
        <p:blipFill>
          <a:blip r:embed="rId2" cstate="print"/>
          <a:stretch>
            <a:fillRect/>
          </a:stretch>
        </p:blipFill>
        <p:spPr>
          <a:xfrm>
            <a:off x="2633432" y="4005064"/>
            <a:ext cx="4602864" cy="1800200"/>
          </a:xfrm>
          <a:prstGeom prst="rect">
            <a:avLst/>
          </a:prstGeom>
        </p:spPr>
      </p:pic>
      <p:sp>
        <p:nvSpPr>
          <p:cNvPr id="8" name="Rectangle 7"/>
          <p:cNvSpPr/>
          <p:nvPr/>
        </p:nvSpPr>
        <p:spPr>
          <a:xfrm>
            <a:off x="4139952" y="908720"/>
            <a:ext cx="6480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9512" y="260648"/>
            <a:ext cx="1505540" cy="369332"/>
          </a:xfrm>
          <a:prstGeom prst="rect">
            <a:avLst/>
          </a:prstGeom>
          <a:noFill/>
        </p:spPr>
        <p:txBody>
          <a:bodyPr wrap="none" rtlCol="0">
            <a:spAutoFit/>
          </a:bodyPr>
          <a:lstStyle/>
          <a:p>
            <a:r>
              <a:rPr lang="en-GB" b="1" dirty="0" smtClean="0"/>
              <a:t>CTEPH MPs</a:t>
            </a:r>
            <a:endParaRPr lang="en-GB" b="1" dirty="0"/>
          </a:p>
        </p:txBody>
      </p:sp>
      <p:pic>
        <p:nvPicPr>
          <p:cNvPr id="43010" name="Picture 2"/>
          <p:cNvPicPr>
            <a:picLocks noChangeAspect="1" noChangeArrowheads="1"/>
          </p:cNvPicPr>
          <p:nvPr/>
        </p:nvPicPr>
        <p:blipFill>
          <a:blip r:embed="rId3" cstate="print"/>
          <a:srcRect/>
          <a:stretch>
            <a:fillRect/>
          </a:stretch>
        </p:blipFill>
        <p:spPr bwMode="auto">
          <a:xfrm>
            <a:off x="2627784" y="1484784"/>
            <a:ext cx="4526071" cy="1793155"/>
          </a:xfrm>
          <a:prstGeom prst="rect">
            <a:avLst/>
          </a:prstGeom>
          <a:noFill/>
          <a:ln w="9525">
            <a:noFill/>
            <a:miter lim="800000"/>
            <a:headEnd/>
            <a:tailEnd/>
          </a:ln>
        </p:spPr>
      </p:pic>
      <p:sp>
        <p:nvSpPr>
          <p:cNvPr id="11" name="TextBox 10"/>
          <p:cNvSpPr txBox="1"/>
          <p:nvPr/>
        </p:nvSpPr>
        <p:spPr>
          <a:xfrm>
            <a:off x="467544" y="1916832"/>
            <a:ext cx="1736373" cy="369332"/>
          </a:xfrm>
          <a:prstGeom prst="rect">
            <a:avLst/>
          </a:prstGeom>
          <a:noFill/>
        </p:spPr>
        <p:txBody>
          <a:bodyPr wrap="none" rtlCol="0">
            <a:spAutoFit/>
          </a:bodyPr>
          <a:lstStyle/>
          <a:p>
            <a:r>
              <a:rPr lang="en-GB" dirty="0" smtClean="0"/>
              <a:t>Pro-</a:t>
            </a:r>
            <a:r>
              <a:rPr lang="en-GB" dirty="0" err="1" smtClean="0"/>
              <a:t>angiogenic</a:t>
            </a:r>
            <a:endParaRPr lang="en-GB" dirty="0"/>
          </a:p>
        </p:txBody>
      </p:sp>
      <p:sp>
        <p:nvSpPr>
          <p:cNvPr id="12" name="TextBox 11"/>
          <p:cNvSpPr txBox="1"/>
          <p:nvPr/>
        </p:nvSpPr>
        <p:spPr>
          <a:xfrm>
            <a:off x="398195" y="4725144"/>
            <a:ext cx="1941557" cy="369332"/>
          </a:xfrm>
          <a:prstGeom prst="rect">
            <a:avLst/>
          </a:prstGeom>
          <a:noFill/>
        </p:spPr>
        <p:txBody>
          <a:bodyPr wrap="none" rtlCol="0">
            <a:spAutoFit/>
          </a:bodyPr>
          <a:lstStyle/>
          <a:p>
            <a:r>
              <a:rPr lang="en-GB" dirty="0" smtClean="0"/>
              <a:t>Pro-inflammatory</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p:cNvSpPr txBox="1">
            <a:spLocks noChangeArrowheads="1"/>
          </p:cNvSpPr>
          <p:nvPr/>
        </p:nvSpPr>
        <p:spPr bwMode="auto">
          <a:xfrm>
            <a:off x="323850" y="404813"/>
            <a:ext cx="2395538" cy="584200"/>
          </a:xfrm>
          <a:prstGeom prst="rect">
            <a:avLst/>
          </a:prstGeom>
          <a:noFill/>
          <a:ln w="28575">
            <a:solidFill>
              <a:srgbClr val="FF0000"/>
            </a:solidFill>
            <a:miter lim="800000"/>
            <a:headEnd/>
            <a:tailEnd/>
          </a:ln>
        </p:spPr>
        <p:txBody>
          <a:bodyPr wrap="none">
            <a:spAutoFit/>
          </a:bodyPr>
          <a:lstStyle/>
          <a:p>
            <a:r>
              <a:rPr lang="en-GB" sz="3200" b="1"/>
              <a:t>SUMMARY </a:t>
            </a:r>
          </a:p>
        </p:txBody>
      </p:sp>
      <p:sp>
        <p:nvSpPr>
          <p:cNvPr id="74755" name="TextBox 2"/>
          <p:cNvSpPr txBox="1">
            <a:spLocks noChangeArrowheads="1"/>
          </p:cNvSpPr>
          <p:nvPr/>
        </p:nvSpPr>
        <p:spPr bwMode="auto">
          <a:xfrm>
            <a:off x="239713" y="1571625"/>
            <a:ext cx="8751887" cy="3140075"/>
          </a:xfrm>
          <a:prstGeom prst="rect">
            <a:avLst/>
          </a:prstGeom>
          <a:noFill/>
          <a:ln w="9525">
            <a:noFill/>
            <a:miter lim="800000"/>
            <a:headEnd/>
            <a:tailEnd/>
          </a:ln>
        </p:spPr>
        <p:txBody>
          <a:bodyPr wrap="none">
            <a:spAutoFit/>
          </a:bodyPr>
          <a:lstStyle/>
          <a:p>
            <a:r>
              <a:rPr lang="en-GB"/>
              <a:t>   Rho GTPases link surface receptors to organisation of the actin cytoskeleton</a:t>
            </a:r>
          </a:p>
          <a:p>
            <a:endParaRPr lang="en-GB"/>
          </a:p>
          <a:p>
            <a:endParaRPr lang="en-GB"/>
          </a:p>
          <a:p>
            <a:r>
              <a:rPr lang="en-GB"/>
              <a:t>   Rho GTPases are involved in the regulation of endothelial barrier function,</a:t>
            </a:r>
          </a:p>
          <a:p>
            <a:r>
              <a:rPr lang="en-GB"/>
              <a:t>   inflammation, platelet activation, thrombosis, oxidative stress,  proliferation, </a:t>
            </a:r>
          </a:p>
          <a:p>
            <a:r>
              <a:rPr lang="en-GB"/>
              <a:t>   smooth muscle and endothelial cell migration,</a:t>
            </a:r>
          </a:p>
          <a:p>
            <a:r>
              <a:rPr lang="en-GB"/>
              <a:t>   differentiation and therefore control almost every aspect of vascular homeostasis</a:t>
            </a:r>
          </a:p>
          <a:p>
            <a:endParaRPr lang="en-GB"/>
          </a:p>
          <a:p>
            <a:r>
              <a:rPr lang="en-GB"/>
              <a:t>  Dysregulation of Rho GTPases is associated with development of atherosclerosis, </a:t>
            </a:r>
          </a:p>
          <a:p>
            <a:r>
              <a:rPr lang="en-GB"/>
              <a:t>  hypertension, angiogenic  and hypertrophic disorders and vascular developmental </a:t>
            </a:r>
          </a:p>
          <a:p>
            <a:r>
              <a:rPr lang="en-GB"/>
              <a:t>  abnormalities.</a:t>
            </a:r>
          </a:p>
        </p:txBody>
      </p:sp>
      <p:sp>
        <p:nvSpPr>
          <p:cNvPr id="6" name="Oval 5"/>
          <p:cNvSpPr/>
          <p:nvPr/>
        </p:nvSpPr>
        <p:spPr>
          <a:xfrm>
            <a:off x="142875" y="3933825"/>
            <a:ext cx="214313" cy="214313"/>
          </a:xfrm>
          <a:prstGeom prst="ellipse">
            <a:avLst/>
          </a:prstGeom>
          <a:solidFill>
            <a:srgbClr val="5EFA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p:cNvSpPr/>
          <p:nvPr/>
        </p:nvSpPr>
        <p:spPr>
          <a:xfrm>
            <a:off x="142875" y="2500313"/>
            <a:ext cx="214313" cy="214312"/>
          </a:xfrm>
          <a:prstGeom prst="ellipse">
            <a:avLst/>
          </a:prstGeom>
          <a:solidFill>
            <a:srgbClr val="5EFA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142875" y="1643063"/>
            <a:ext cx="214313" cy="214312"/>
          </a:xfrm>
          <a:prstGeom prst="ellipse">
            <a:avLst/>
          </a:prstGeom>
          <a:solidFill>
            <a:srgbClr val="5EFA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107950" y="5086350"/>
            <a:ext cx="214313" cy="214313"/>
          </a:xfrm>
          <a:prstGeom prst="ellipse">
            <a:avLst/>
          </a:prstGeom>
          <a:solidFill>
            <a:srgbClr val="5EFA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760" name="Rectangle 9"/>
          <p:cNvSpPr>
            <a:spLocks noChangeArrowheads="1"/>
          </p:cNvSpPr>
          <p:nvPr/>
        </p:nvSpPr>
        <p:spPr bwMode="auto">
          <a:xfrm>
            <a:off x="468313" y="4954588"/>
            <a:ext cx="8064500" cy="922337"/>
          </a:xfrm>
          <a:prstGeom prst="rect">
            <a:avLst/>
          </a:prstGeom>
          <a:noFill/>
          <a:ln w="9525">
            <a:noFill/>
            <a:miter lim="800000"/>
            <a:headEnd/>
            <a:tailEnd/>
          </a:ln>
        </p:spPr>
        <p:txBody>
          <a:bodyPr>
            <a:spAutoFit/>
          </a:bodyPr>
          <a:lstStyle/>
          <a:p>
            <a:r>
              <a:rPr lang="en-GB"/>
              <a:t>Hypoxia and NO deprivation lead to dysregulation of RhoA and Rac1 activity resulting in increased endothelial leakage, abnormal angiogenesis and inhibition of gap junctional communication, contributing to PH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38564" y="1694418"/>
            <a:ext cx="3525324" cy="1446550"/>
          </a:xfrm>
          <a:prstGeom prst="rect">
            <a:avLst/>
          </a:prstGeom>
          <a:noFill/>
          <a:ln w="9525">
            <a:noFill/>
            <a:miter lim="800000"/>
            <a:headEnd/>
            <a:tailEnd/>
          </a:ln>
        </p:spPr>
        <p:txBody>
          <a:bodyPr wrap="none">
            <a:spAutoFit/>
          </a:bodyPr>
          <a:lstStyle/>
          <a:p>
            <a:endParaRPr lang="en-GB" sz="1200" dirty="0"/>
          </a:p>
          <a:p>
            <a:r>
              <a:rPr lang="en-GB" sz="1200" dirty="0"/>
              <a:t>The role of Rho protein </a:t>
            </a:r>
            <a:r>
              <a:rPr lang="en-GB" sz="1200" dirty="0" err="1"/>
              <a:t>signaling</a:t>
            </a:r>
            <a:r>
              <a:rPr lang="en-GB" sz="1200" dirty="0"/>
              <a:t> in hypertension.</a:t>
            </a:r>
          </a:p>
          <a:p>
            <a:r>
              <a:rPr lang="en-GB" sz="1200" dirty="0" err="1"/>
              <a:t>Loirand</a:t>
            </a:r>
            <a:r>
              <a:rPr lang="en-GB" sz="1200" dirty="0"/>
              <a:t> G, </a:t>
            </a:r>
            <a:r>
              <a:rPr lang="en-GB" sz="1200" dirty="0" err="1"/>
              <a:t>Pacaud</a:t>
            </a:r>
            <a:r>
              <a:rPr lang="en-GB" sz="1200" dirty="0"/>
              <a:t> P.</a:t>
            </a:r>
          </a:p>
          <a:p>
            <a:r>
              <a:rPr lang="en-GB" sz="1200" dirty="0"/>
              <a:t>Nat Rev </a:t>
            </a:r>
            <a:r>
              <a:rPr lang="en-GB" sz="1200" dirty="0" err="1"/>
              <a:t>Cardiol</a:t>
            </a:r>
            <a:r>
              <a:rPr lang="en-GB" sz="1200" dirty="0"/>
              <a:t>. 2010 Nov;7(11):637-47. </a:t>
            </a:r>
            <a:r>
              <a:rPr lang="en-GB" sz="1200" dirty="0" smtClean="0"/>
              <a:t>Review</a:t>
            </a:r>
            <a:endParaRPr lang="en-GB" sz="1200" dirty="0"/>
          </a:p>
          <a:p>
            <a:endParaRPr lang="en-GB" sz="1100" dirty="0"/>
          </a:p>
          <a:p>
            <a:endParaRPr lang="en-GB" sz="1100" dirty="0"/>
          </a:p>
          <a:p>
            <a:endParaRPr lang="en-GB" dirty="0"/>
          </a:p>
        </p:txBody>
      </p:sp>
      <p:sp>
        <p:nvSpPr>
          <p:cNvPr id="75779" name="Rectangle 2"/>
          <p:cNvSpPr>
            <a:spLocks noChangeArrowheads="1"/>
          </p:cNvSpPr>
          <p:nvPr/>
        </p:nvSpPr>
        <p:spPr bwMode="auto">
          <a:xfrm>
            <a:off x="34925" y="2609528"/>
            <a:ext cx="4572000" cy="830263"/>
          </a:xfrm>
          <a:prstGeom prst="rect">
            <a:avLst/>
          </a:prstGeom>
          <a:noFill/>
          <a:ln w="9525">
            <a:noFill/>
            <a:miter lim="800000"/>
            <a:headEnd/>
            <a:tailEnd/>
          </a:ln>
        </p:spPr>
        <p:txBody>
          <a:bodyPr>
            <a:spAutoFit/>
          </a:bodyPr>
          <a:lstStyle/>
          <a:p>
            <a:r>
              <a:rPr lang="en-GB" sz="1200" dirty="0"/>
              <a:t>Role of </a:t>
            </a:r>
            <a:r>
              <a:rPr lang="en-GB" sz="1200" dirty="0" err="1"/>
              <a:t>GTPases</a:t>
            </a:r>
            <a:r>
              <a:rPr lang="en-GB" sz="1200" dirty="0"/>
              <a:t> in control of </a:t>
            </a:r>
            <a:r>
              <a:rPr lang="en-GB" sz="1200" dirty="0" err="1"/>
              <a:t>microvascular</a:t>
            </a:r>
            <a:r>
              <a:rPr lang="en-GB" sz="1200" dirty="0"/>
              <a:t> permeability.</a:t>
            </a:r>
          </a:p>
          <a:p>
            <a:r>
              <a:rPr lang="en-GB" sz="1200" dirty="0" err="1"/>
              <a:t>Spindler</a:t>
            </a:r>
            <a:r>
              <a:rPr lang="en-GB" sz="1200" dirty="0"/>
              <a:t> V, Schlegel N, </a:t>
            </a:r>
            <a:r>
              <a:rPr lang="en-GB" sz="1200" dirty="0" err="1"/>
              <a:t>Waschke</a:t>
            </a:r>
            <a:r>
              <a:rPr lang="en-GB" sz="1200" dirty="0"/>
              <a:t> J.</a:t>
            </a:r>
          </a:p>
          <a:p>
            <a:r>
              <a:rPr lang="en-GB" sz="1200" dirty="0" err="1"/>
              <a:t>Cardiovasc</a:t>
            </a:r>
            <a:r>
              <a:rPr lang="en-GB" sz="1200" dirty="0"/>
              <a:t> Res. 2010 Jul 15;87(2):243-53. </a:t>
            </a:r>
            <a:r>
              <a:rPr lang="en-GB" sz="1200" dirty="0" err="1"/>
              <a:t>Epub</a:t>
            </a:r>
            <a:r>
              <a:rPr lang="en-GB" sz="1200" dirty="0"/>
              <a:t> 2010 Mar 17. Review</a:t>
            </a:r>
          </a:p>
        </p:txBody>
      </p:sp>
      <p:sp>
        <p:nvSpPr>
          <p:cNvPr id="75780" name="Rectangle 3"/>
          <p:cNvSpPr>
            <a:spLocks noChangeArrowheads="1"/>
          </p:cNvSpPr>
          <p:nvPr/>
        </p:nvSpPr>
        <p:spPr bwMode="auto">
          <a:xfrm>
            <a:off x="34925" y="4264993"/>
            <a:ext cx="4572000" cy="1016000"/>
          </a:xfrm>
          <a:prstGeom prst="rect">
            <a:avLst/>
          </a:prstGeom>
          <a:noFill/>
          <a:ln w="9525">
            <a:noFill/>
            <a:miter lim="800000"/>
            <a:headEnd/>
            <a:tailEnd/>
          </a:ln>
        </p:spPr>
        <p:txBody>
          <a:bodyPr>
            <a:spAutoFit/>
          </a:bodyPr>
          <a:lstStyle/>
          <a:p>
            <a:r>
              <a:rPr lang="en-GB" sz="1200"/>
              <a:t>Driving Rho GTPase activity in endothelial cells regulates barrier integrity.</a:t>
            </a:r>
          </a:p>
          <a:p>
            <a:r>
              <a:rPr lang="en-GB" sz="1200"/>
              <a:t>Beckers CM, van Hinsbergh VW, van Nieuw Amerongen GP.</a:t>
            </a:r>
          </a:p>
          <a:p>
            <a:r>
              <a:rPr lang="en-GB" sz="1200"/>
              <a:t>Thromb Haemost. 2010 Jan;103(1):40-55. Epub 2009 Sep 30. Review</a:t>
            </a:r>
          </a:p>
        </p:txBody>
      </p:sp>
      <p:sp>
        <p:nvSpPr>
          <p:cNvPr id="75781" name="Rectangle 4"/>
          <p:cNvSpPr>
            <a:spLocks noChangeArrowheads="1"/>
          </p:cNvSpPr>
          <p:nvPr/>
        </p:nvSpPr>
        <p:spPr bwMode="auto">
          <a:xfrm>
            <a:off x="34925" y="5273874"/>
            <a:ext cx="4572000" cy="830262"/>
          </a:xfrm>
          <a:prstGeom prst="rect">
            <a:avLst/>
          </a:prstGeom>
          <a:noFill/>
          <a:ln w="9525">
            <a:noFill/>
            <a:miter lim="800000"/>
            <a:headEnd/>
            <a:tailEnd/>
          </a:ln>
        </p:spPr>
        <p:txBody>
          <a:bodyPr>
            <a:spAutoFit/>
          </a:bodyPr>
          <a:lstStyle/>
          <a:p>
            <a:r>
              <a:rPr lang="en-GB" sz="1200"/>
              <a:t>The DDAH/ADMA pathway in the control of endothelial cell migration and angiogenesis.</a:t>
            </a:r>
          </a:p>
          <a:p>
            <a:r>
              <a:rPr lang="en-GB" sz="1200"/>
              <a:t>Fiedler LR, Wojciak-Stothard B.</a:t>
            </a:r>
          </a:p>
          <a:p>
            <a:r>
              <a:rPr lang="en-GB" sz="1200"/>
              <a:t>Biochem Soc Trans. 2009 Dec;37(Pt 6):1243-7. Review</a:t>
            </a:r>
          </a:p>
        </p:txBody>
      </p:sp>
      <p:sp>
        <p:nvSpPr>
          <p:cNvPr id="75782" name="Rectangle 5"/>
          <p:cNvSpPr>
            <a:spLocks noChangeArrowheads="1"/>
          </p:cNvSpPr>
          <p:nvPr/>
        </p:nvSpPr>
        <p:spPr bwMode="auto">
          <a:xfrm>
            <a:off x="34925" y="3401393"/>
            <a:ext cx="4572000" cy="831850"/>
          </a:xfrm>
          <a:prstGeom prst="rect">
            <a:avLst/>
          </a:prstGeom>
          <a:noFill/>
          <a:ln w="9525">
            <a:noFill/>
            <a:miter lim="800000"/>
            <a:headEnd/>
            <a:tailEnd/>
          </a:ln>
        </p:spPr>
        <p:txBody>
          <a:bodyPr>
            <a:spAutoFit/>
          </a:bodyPr>
          <a:lstStyle/>
          <a:p>
            <a:r>
              <a:rPr lang="en-GB" sz="1200"/>
              <a:t>Bacterial protein toxins that modify host regulatory GTPases.</a:t>
            </a:r>
          </a:p>
          <a:p>
            <a:r>
              <a:rPr lang="en-GB" sz="1200"/>
              <a:t>Aktories K.</a:t>
            </a:r>
          </a:p>
          <a:p>
            <a:r>
              <a:rPr lang="en-GB" sz="1200"/>
              <a:t>Nat Rev Microbiol. 2011 Jun 16;9(7):487-98. doi: 10.1038/nrmicro2592. Review</a:t>
            </a:r>
          </a:p>
        </p:txBody>
      </p:sp>
      <p:sp>
        <p:nvSpPr>
          <p:cNvPr id="75783" name="Rectangle 6"/>
          <p:cNvSpPr>
            <a:spLocks noChangeArrowheads="1"/>
          </p:cNvSpPr>
          <p:nvPr/>
        </p:nvSpPr>
        <p:spPr bwMode="auto">
          <a:xfrm>
            <a:off x="34925" y="6210499"/>
            <a:ext cx="4572000" cy="646112"/>
          </a:xfrm>
          <a:prstGeom prst="rect">
            <a:avLst/>
          </a:prstGeom>
          <a:noFill/>
          <a:ln w="9525">
            <a:noFill/>
            <a:miter lim="800000"/>
            <a:headEnd/>
            <a:tailEnd/>
          </a:ln>
        </p:spPr>
        <p:txBody>
          <a:bodyPr>
            <a:spAutoFit/>
          </a:bodyPr>
          <a:lstStyle/>
          <a:p>
            <a:r>
              <a:rPr lang="en-GB" sz="1200" dirty="0"/>
              <a:t>Role of Rho </a:t>
            </a:r>
            <a:r>
              <a:rPr lang="en-GB" sz="1200" dirty="0" err="1"/>
              <a:t>GTPases</a:t>
            </a:r>
            <a:r>
              <a:rPr lang="en-GB" sz="1200" dirty="0"/>
              <a:t> and their regulators in cancer progression.</a:t>
            </a:r>
          </a:p>
          <a:p>
            <a:r>
              <a:rPr lang="en-GB" sz="1200" dirty="0" err="1"/>
              <a:t>Rathinam</a:t>
            </a:r>
            <a:r>
              <a:rPr lang="en-GB" sz="1200" dirty="0"/>
              <a:t> R, </a:t>
            </a:r>
            <a:r>
              <a:rPr lang="en-GB" sz="1200" dirty="0" err="1"/>
              <a:t>Berrier</a:t>
            </a:r>
            <a:r>
              <a:rPr lang="en-GB" sz="1200" dirty="0"/>
              <a:t> A, </a:t>
            </a:r>
            <a:r>
              <a:rPr lang="en-GB" sz="1200" dirty="0" err="1"/>
              <a:t>Alahari</a:t>
            </a:r>
            <a:r>
              <a:rPr lang="en-GB" sz="1200" dirty="0"/>
              <a:t> SK.</a:t>
            </a:r>
          </a:p>
          <a:p>
            <a:r>
              <a:rPr lang="en-GB" sz="1200" dirty="0"/>
              <a:t>Front </a:t>
            </a:r>
            <a:r>
              <a:rPr lang="en-GB" sz="1200" dirty="0" err="1"/>
              <a:t>Biosci</a:t>
            </a:r>
            <a:r>
              <a:rPr lang="en-GB" sz="1200" dirty="0"/>
              <a:t>. 2011 Jun 1;17:2561-71. Review</a:t>
            </a:r>
          </a:p>
        </p:txBody>
      </p:sp>
      <p:sp>
        <p:nvSpPr>
          <p:cNvPr id="75784" name="Rectangle 7"/>
          <p:cNvSpPr>
            <a:spLocks noChangeArrowheads="1"/>
          </p:cNvSpPr>
          <p:nvPr/>
        </p:nvSpPr>
        <p:spPr bwMode="auto">
          <a:xfrm>
            <a:off x="4716016" y="2636912"/>
            <a:ext cx="4572000" cy="1200150"/>
          </a:xfrm>
          <a:prstGeom prst="rect">
            <a:avLst/>
          </a:prstGeom>
          <a:noFill/>
          <a:ln w="9525">
            <a:noFill/>
            <a:miter lim="800000"/>
            <a:headEnd/>
            <a:tailEnd/>
          </a:ln>
        </p:spPr>
        <p:txBody>
          <a:bodyPr>
            <a:spAutoFit/>
          </a:bodyPr>
          <a:lstStyle/>
          <a:p>
            <a:r>
              <a:rPr lang="en-GB" sz="1200" dirty="0"/>
              <a:t>The VEGF/Rho </a:t>
            </a:r>
            <a:r>
              <a:rPr lang="en-GB" sz="1200" dirty="0" err="1"/>
              <a:t>GTPase</a:t>
            </a:r>
            <a:r>
              <a:rPr lang="en-GB" sz="1200" dirty="0"/>
              <a:t> signalling pathway: a promising target for anti-</a:t>
            </a:r>
            <a:r>
              <a:rPr lang="en-GB" sz="1200" dirty="0" err="1"/>
              <a:t>angiogenic</a:t>
            </a:r>
            <a:r>
              <a:rPr lang="en-GB" sz="1200" dirty="0"/>
              <a:t>/anti-invasion therapy.</a:t>
            </a:r>
          </a:p>
          <a:p>
            <a:r>
              <a:rPr lang="en-GB" sz="1200" dirty="0"/>
              <a:t>van </a:t>
            </a:r>
            <a:r>
              <a:rPr lang="en-GB" sz="1200" dirty="0" err="1"/>
              <a:t>der</a:t>
            </a:r>
            <a:r>
              <a:rPr lang="en-GB" sz="1200" dirty="0"/>
              <a:t> </a:t>
            </a:r>
            <a:r>
              <a:rPr lang="en-GB" sz="1200" dirty="0" err="1"/>
              <a:t>Meel</a:t>
            </a:r>
            <a:r>
              <a:rPr lang="en-GB" sz="1200" dirty="0"/>
              <a:t> R, Symons MH, </a:t>
            </a:r>
            <a:r>
              <a:rPr lang="en-GB" sz="1200" dirty="0" err="1"/>
              <a:t>Kudernatsch</a:t>
            </a:r>
            <a:r>
              <a:rPr lang="en-GB" sz="1200" dirty="0"/>
              <a:t> R, </a:t>
            </a:r>
            <a:r>
              <a:rPr lang="en-GB" sz="1200" dirty="0" err="1"/>
              <a:t>Kok</a:t>
            </a:r>
            <a:r>
              <a:rPr lang="en-GB" sz="1200" dirty="0"/>
              <a:t> RJ, </a:t>
            </a:r>
            <a:r>
              <a:rPr lang="en-GB" sz="1200" dirty="0" err="1"/>
              <a:t>Schiffelers</a:t>
            </a:r>
            <a:r>
              <a:rPr lang="en-GB" sz="1200" dirty="0"/>
              <a:t> RM, Storm G, Gallagher WM, Byrne AT.</a:t>
            </a:r>
          </a:p>
          <a:p>
            <a:r>
              <a:rPr lang="en-GB" sz="1200" dirty="0"/>
              <a:t>Drug </a:t>
            </a:r>
            <a:r>
              <a:rPr lang="en-GB" sz="1200" dirty="0" err="1"/>
              <a:t>Discov</a:t>
            </a:r>
            <a:r>
              <a:rPr lang="en-GB" sz="1200" dirty="0"/>
              <a:t> Today. 2011 Mar;16(5-6):219-28. </a:t>
            </a:r>
            <a:r>
              <a:rPr lang="en-GB" sz="1200" dirty="0" err="1"/>
              <a:t>Epub</a:t>
            </a:r>
            <a:r>
              <a:rPr lang="en-GB" sz="1200" dirty="0"/>
              <a:t> 2011 Jan 22. Review</a:t>
            </a:r>
          </a:p>
        </p:txBody>
      </p:sp>
      <p:sp>
        <p:nvSpPr>
          <p:cNvPr id="75785" name="Rectangle 8"/>
          <p:cNvSpPr>
            <a:spLocks noChangeArrowheads="1"/>
          </p:cNvSpPr>
          <p:nvPr/>
        </p:nvSpPr>
        <p:spPr bwMode="auto">
          <a:xfrm>
            <a:off x="4679950" y="692150"/>
            <a:ext cx="4572000" cy="831850"/>
          </a:xfrm>
          <a:prstGeom prst="rect">
            <a:avLst/>
          </a:prstGeom>
          <a:noFill/>
          <a:ln w="9525">
            <a:noFill/>
            <a:miter lim="800000"/>
            <a:headEnd/>
            <a:tailEnd/>
          </a:ln>
        </p:spPr>
        <p:txBody>
          <a:bodyPr>
            <a:spAutoFit/>
          </a:bodyPr>
          <a:lstStyle/>
          <a:p>
            <a:r>
              <a:rPr lang="en-GB" sz="1200"/>
              <a:t>Mammalian Rho GTPases: new insights into their functions from in vivo studies.</a:t>
            </a:r>
          </a:p>
          <a:p>
            <a:r>
              <a:rPr lang="en-GB" sz="1200"/>
              <a:t>Heasman SJ, Ridley AJ.</a:t>
            </a:r>
          </a:p>
          <a:p>
            <a:r>
              <a:rPr lang="en-GB" sz="1200"/>
              <a:t>Nat Rev Mol Cell Biol. 2008 Sep;9(9):690-701. Review</a:t>
            </a:r>
          </a:p>
        </p:txBody>
      </p:sp>
      <p:sp>
        <p:nvSpPr>
          <p:cNvPr id="75786" name="Rectangle 9"/>
          <p:cNvSpPr>
            <a:spLocks noChangeArrowheads="1"/>
          </p:cNvSpPr>
          <p:nvPr/>
        </p:nvSpPr>
        <p:spPr bwMode="auto">
          <a:xfrm>
            <a:off x="4716463" y="1700213"/>
            <a:ext cx="4572000" cy="831850"/>
          </a:xfrm>
          <a:prstGeom prst="rect">
            <a:avLst/>
          </a:prstGeom>
          <a:noFill/>
          <a:ln w="9525">
            <a:noFill/>
            <a:miter lim="800000"/>
            <a:headEnd/>
            <a:tailEnd/>
          </a:ln>
        </p:spPr>
        <p:txBody>
          <a:bodyPr>
            <a:spAutoFit/>
          </a:bodyPr>
          <a:lstStyle/>
          <a:p>
            <a:r>
              <a:rPr lang="en-GB" sz="1200"/>
              <a:t>Rho GTPases in cancer cell biology.</a:t>
            </a:r>
          </a:p>
          <a:p>
            <a:r>
              <a:rPr lang="en-GB" sz="1200"/>
              <a:t>Vega FM, Ridley AJ.</a:t>
            </a:r>
          </a:p>
          <a:p>
            <a:r>
              <a:rPr lang="en-GB" sz="1200"/>
              <a:t>FEBS Lett. 2008 Jun 18;582(14):2093-101. Epub 2008 May 5. Review</a:t>
            </a:r>
          </a:p>
        </p:txBody>
      </p:sp>
      <p:sp>
        <p:nvSpPr>
          <p:cNvPr id="11" name="Rectangle 10"/>
          <p:cNvSpPr/>
          <p:nvPr/>
        </p:nvSpPr>
        <p:spPr>
          <a:xfrm>
            <a:off x="72008" y="1198493"/>
            <a:ext cx="4572000" cy="646331"/>
          </a:xfrm>
          <a:prstGeom prst="rect">
            <a:avLst/>
          </a:prstGeom>
        </p:spPr>
        <p:txBody>
          <a:bodyPr>
            <a:spAutoFit/>
          </a:bodyPr>
          <a:lstStyle/>
          <a:p>
            <a:r>
              <a:rPr lang="en-GB" sz="1200" dirty="0" smtClean="0"/>
              <a:t>Rho </a:t>
            </a:r>
            <a:r>
              <a:rPr lang="en-GB" sz="1200" dirty="0" err="1" smtClean="0"/>
              <a:t>GTPases</a:t>
            </a:r>
            <a:r>
              <a:rPr lang="en-GB" sz="1200" dirty="0" smtClean="0"/>
              <a:t> in pulmonary vascular dysfunction.</a:t>
            </a:r>
          </a:p>
          <a:p>
            <a:r>
              <a:rPr lang="en-GB" sz="1200" dirty="0" smtClean="0"/>
              <a:t>Storck EM, Wojciak-Stothard B.</a:t>
            </a:r>
          </a:p>
          <a:p>
            <a:r>
              <a:rPr lang="en-GB" sz="1200" dirty="0" err="1" smtClean="0"/>
              <a:t>Vascul</a:t>
            </a:r>
            <a:r>
              <a:rPr lang="en-GB" sz="1200" dirty="0" smtClean="0"/>
              <a:t> </a:t>
            </a:r>
            <a:r>
              <a:rPr lang="en-GB" sz="1200" dirty="0" err="1" smtClean="0"/>
              <a:t>Pharmacol</a:t>
            </a:r>
            <a:r>
              <a:rPr lang="en-GB" sz="1200" dirty="0" smtClean="0"/>
              <a:t>. 2012 Sep 13. </a:t>
            </a:r>
            <a:r>
              <a:rPr lang="en-GB" sz="1200" dirty="0" err="1" smtClean="0"/>
              <a:t>pii</a:t>
            </a:r>
            <a:r>
              <a:rPr lang="en-GB" sz="1200" dirty="0" smtClean="0"/>
              <a:t>: S1537-1891(12)00187-5</a:t>
            </a:r>
          </a:p>
        </p:txBody>
      </p:sp>
      <p:sp>
        <p:nvSpPr>
          <p:cNvPr id="12" name="TextBox 11"/>
          <p:cNvSpPr txBox="1"/>
          <p:nvPr/>
        </p:nvSpPr>
        <p:spPr>
          <a:xfrm>
            <a:off x="179512" y="332656"/>
            <a:ext cx="2582758" cy="369332"/>
          </a:xfrm>
          <a:prstGeom prst="rect">
            <a:avLst/>
          </a:prstGeom>
          <a:noFill/>
        </p:spPr>
        <p:txBody>
          <a:bodyPr wrap="none" rtlCol="0">
            <a:spAutoFit/>
          </a:bodyPr>
          <a:lstStyle/>
          <a:p>
            <a:r>
              <a:rPr lang="en-GB" dirty="0" smtClean="0"/>
              <a:t>Recommended reading</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9750" y="2276475"/>
            <a:ext cx="7920038" cy="4278313"/>
          </a:xfrm>
          <a:prstGeom prst="rect">
            <a:avLst/>
          </a:prstGeom>
          <a:noFill/>
          <a:ln w="9525">
            <a:noFill/>
            <a:miter lim="800000"/>
            <a:headEnd/>
            <a:tailEnd/>
          </a:ln>
        </p:spPr>
        <p:txBody>
          <a:bodyPr>
            <a:spAutoFit/>
          </a:bodyPr>
          <a:lstStyle/>
          <a:p>
            <a:r>
              <a:rPr lang="en-GB" sz="1600" b="1">
                <a:solidFill>
                  <a:srgbClr val="FF0000"/>
                </a:solidFill>
              </a:rPr>
              <a:t>Endothelial function: In response to changes in environmental factors </a:t>
            </a:r>
            <a:r>
              <a:rPr lang="en-GB" sz="1600"/>
              <a:t>such as oxygen tension, blood flow, circulating cytokines, and growth factors, the pulmonary </a:t>
            </a:r>
            <a:r>
              <a:rPr lang="en-GB" sz="1600" b="1">
                <a:solidFill>
                  <a:srgbClr val="FF0000"/>
                </a:solidFill>
              </a:rPr>
              <a:t>endothelium synthesizes and/or extracts many vasoactive mediators </a:t>
            </a:r>
            <a:r>
              <a:rPr lang="en-GB" sz="1600"/>
              <a:t>such as endothelin-1, norepinephrine, angiotensin 1, thromboxane, prostacyclin (PGI2), and the endothelial-derived relaxing factor nitric oxide (NO). </a:t>
            </a:r>
          </a:p>
          <a:p>
            <a:endParaRPr lang="en-GB" sz="1600"/>
          </a:p>
          <a:p>
            <a:r>
              <a:rPr lang="en-GB" sz="1600"/>
              <a:t>Using a complex language of chemical messages, the endothelium translates information about environmental changes to the underlying smooth muscle cells, to control their reactivity and regulate </a:t>
            </a:r>
            <a:r>
              <a:rPr lang="en-GB" sz="1600" b="1">
                <a:solidFill>
                  <a:srgbClr val="FF0000"/>
                </a:solidFill>
              </a:rPr>
              <a:t>vascular tone</a:t>
            </a:r>
            <a:r>
              <a:rPr lang="en-GB" sz="1600"/>
              <a:t>. </a:t>
            </a:r>
          </a:p>
          <a:p>
            <a:endParaRPr lang="en-GB" sz="1600"/>
          </a:p>
          <a:p>
            <a:r>
              <a:rPr lang="en-GB" sz="1600"/>
              <a:t>The endothelial layer also acts as a </a:t>
            </a:r>
            <a:r>
              <a:rPr lang="en-GB" sz="1600" b="1">
                <a:solidFill>
                  <a:srgbClr val="FF0000"/>
                </a:solidFill>
              </a:rPr>
              <a:t>barrier</a:t>
            </a:r>
            <a:r>
              <a:rPr lang="en-GB" sz="1600"/>
              <a:t>, regulating the exchange of fluids and nutrients between blood components and the surrounding tissues.</a:t>
            </a:r>
          </a:p>
          <a:p>
            <a:r>
              <a:rPr lang="en-GB" sz="1600"/>
              <a:t>In inflammatory conditions the endothelium regulates trafficking of blood cells to the sites of injury.</a:t>
            </a:r>
          </a:p>
          <a:p>
            <a:endParaRPr lang="en-GB" sz="1600"/>
          </a:p>
          <a:p>
            <a:r>
              <a:rPr lang="en-GB" sz="1600"/>
              <a:t>The endothelium regulates formation of new blood vessel formation (</a:t>
            </a:r>
            <a:r>
              <a:rPr lang="en-GB" sz="1600" b="1">
                <a:solidFill>
                  <a:srgbClr val="FF0000"/>
                </a:solidFill>
              </a:rPr>
              <a:t>angiogenesis and vasculogenesis</a:t>
            </a:r>
            <a:r>
              <a:rPr lang="en-GB" sz="1600"/>
              <a:t>). </a:t>
            </a:r>
          </a:p>
        </p:txBody>
      </p:sp>
      <p:sp>
        <p:nvSpPr>
          <p:cNvPr id="30723" name="Rectangle 3"/>
          <p:cNvSpPr>
            <a:spLocks noChangeArrowheads="1"/>
          </p:cNvSpPr>
          <p:nvPr/>
        </p:nvSpPr>
        <p:spPr bwMode="auto">
          <a:xfrm>
            <a:off x="468313" y="593725"/>
            <a:ext cx="7559675" cy="1322388"/>
          </a:xfrm>
          <a:prstGeom prst="rect">
            <a:avLst/>
          </a:prstGeom>
          <a:noFill/>
          <a:ln w="9525">
            <a:noFill/>
            <a:miter lim="800000"/>
            <a:headEnd/>
            <a:tailEnd/>
          </a:ln>
        </p:spPr>
        <p:txBody>
          <a:bodyPr>
            <a:spAutoFit/>
          </a:bodyPr>
          <a:lstStyle/>
          <a:p>
            <a:r>
              <a:rPr lang="en-GB" sz="1600" b="1">
                <a:solidFill>
                  <a:srgbClr val="FF0000"/>
                </a:solidFill>
              </a:rPr>
              <a:t>Endothelium –definition. </a:t>
            </a:r>
            <a:r>
              <a:rPr lang="en-GB" sz="1600"/>
              <a:t>The endothelium is the layer of thin, flat cells that lines the interior surface of blood vessels, forming an interface between circulating blood in the lumen and the rest of the vessel wall. Endothelial cells line the entire circulatory system, from the heart to the smallest capillary. In small blood vessels and capillaries, endothelial cells are often the only cell-type present. </a:t>
            </a:r>
          </a:p>
        </p:txBody>
      </p:sp>
      <p:sp>
        <p:nvSpPr>
          <p:cNvPr id="5" name="Rectangle 4"/>
          <p:cNvSpPr/>
          <p:nvPr/>
        </p:nvSpPr>
        <p:spPr>
          <a:xfrm>
            <a:off x="468313" y="549275"/>
            <a:ext cx="7559675" cy="151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 name="Text Box 40"/>
          <p:cNvSpPr txBox="1">
            <a:spLocks noChangeArrowheads="1"/>
          </p:cNvSpPr>
          <p:nvPr/>
        </p:nvSpPr>
        <p:spPr bwMode="auto">
          <a:xfrm>
            <a:off x="179388" y="6086475"/>
            <a:ext cx="2663825" cy="396875"/>
          </a:xfrm>
          <a:prstGeom prst="rect">
            <a:avLst/>
          </a:prstGeom>
          <a:solidFill>
            <a:schemeClr val="hlink"/>
          </a:solidFill>
          <a:ln w="9525">
            <a:noFill/>
            <a:miter lim="800000"/>
            <a:headEnd/>
            <a:tailEnd/>
          </a:ln>
          <a:effectLst/>
        </p:spPr>
        <p:txBody>
          <a:bodyPr>
            <a:spAutoFit/>
          </a:bodyPr>
          <a:lstStyle/>
          <a:p>
            <a:pPr>
              <a:spcBef>
                <a:spcPct val="50000"/>
              </a:spcBef>
              <a:defRPr/>
            </a:pPr>
            <a:r>
              <a:rPr lang="en-GB" sz="2000" b="1">
                <a:solidFill>
                  <a:srgbClr val="000000"/>
                </a:solidFill>
                <a:cs typeface="+mn-cs"/>
              </a:rPr>
              <a:t>  Barrier Function</a:t>
            </a:r>
            <a:endParaRPr lang="en-US" sz="2000" b="1">
              <a:solidFill>
                <a:srgbClr val="000000"/>
              </a:solidFill>
              <a:cs typeface="+mn-cs"/>
            </a:endParaRPr>
          </a:p>
        </p:txBody>
      </p:sp>
      <p:sp>
        <p:nvSpPr>
          <p:cNvPr id="20521" name="Text Box 41"/>
          <p:cNvSpPr txBox="1">
            <a:spLocks noChangeArrowheads="1"/>
          </p:cNvSpPr>
          <p:nvPr/>
        </p:nvSpPr>
        <p:spPr bwMode="auto">
          <a:xfrm>
            <a:off x="3636963" y="6086475"/>
            <a:ext cx="1871662" cy="396875"/>
          </a:xfrm>
          <a:prstGeom prst="rect">
            <a:avLst/>
          </a:prstGeom>
          <a:solidFill>
            <a:srgbClr val="3366FF"/>
          </a:solidFill>
          <a:ln w="9525">
            <a:noFill/>
            <a:miter lim="800000"/>
            <a:headEnd/>
            <a:tailEnd/>
          </a:ln>
          <a:effectLst/>
        </p:spPr>
        <p:txBody>
          <a:bodyPr>
            <a:spAutoFit/>
          </a:bodyPr>
          <a:lstStyle/>
          <a:p>
            <a:pPr>
              <a:spcBef>
                <a:spcPct val="50000"/>
              </a:spcBef>
              <a:defRPr/>
            </a:pPr>
            <a:r>
              <a:rPr lang="en-GB" sz="2000" b="1">
                <a:solidFill>
                  <a:srgbClr val="000000"/>
                </a:solidFill>
                <a:cs typeface="+mn-cs"/>
              </a:rPr>
              <a:t>Vascular tone</a:t>
            </a:r>
            <a:endParaRPr lang="en-US" sz="2000" b="1">
              <a:solidFill>
                <a:srgbClr val="000000"/>
              </a:solidFill>
              <a:cs typeface="+mn-cs"/>
            </a:endParaRPr>
          </a:p>
        </p:txBody>
      </p:sp>
      <p:sp>
        <p:nvSpPr>
          <p:cNvPr id="20522" name="Text Box 42"/>
          <p:cNvSpPr txBox="1">
            <a:spLocks noChangeArrowheads="1"/>
          </p:cNvSpPr>
          <p:nvPr/>
        </p:nvSpPr>
        <p:spPr bwMode="auto">
          <a:xfrm>
            <a:off x="6516688" y="6086475"/>
            <a:ext cx="2160587" cy="396875"/>
          </a:xfrm>
          <a:prstGeom prst="rect">
            <a:avLst/>
          </a:prstGeom>
          <a:solidFill>
            <a:srgbClr val="FF0000"/>
          </a:solidFill>
          <a:ln w="9525">
            <a:noFill/>
            <a:miter lim="800000"/>
            <a:headEnd/>
            <a:tailEnd/>
          </a:ln>
          <a:effectLst/>
        </p:spPr>
        <p:txBody>
          <a:bodyPr>
            <a:spAutoFit/>
          </a:bodyPr>
          <a:lstStyle/>
          <a:p>
            <a:pPr>
              <a:spcBef>
                <a:spcPct val="50000"/>
              </a:spcBef>
              <a:defRPr/>
            </a:pPr>
            <a:r>
              <a:rPr lang="en-GB" sz="2000" b="1">
                <a:solidFill>
                  <a:srgbClr val="000000"/>
                </a:solidFill>
                <a:cs typeface="+mn-cs"/>
              </a:rPr>
              <a:t>  Host defence</a:t>
            </a:r>
            <a:endParaRPr lang="en-US" sz="2000" b="1">
              <a:solidFill>
                <a:srgbClr val="000000"/>
              </a:solidFill>
              <a:cs typeface="+mn-cs"/>
            </a:endParaRPr>
          </a:p>
        </p:txBody>
      </p:sp>
      <p:sp>
        <p:nvSpPr>
          <p:cNvPr id="20545" name="Text Box 65"/>
          <p:cNvSpPr txBox="1">
            <a:spLocks noChangeArrowheads="1"/>
          </p:cNvSpPr>
          <p:nvPr/>
        </p:nvSpPr>
        <p:spPr bwMode="auto">
          <a:xfrm>
            <a:off x="2411413" y="1773238"/>
            <a:ext cx="1655762" cy="517525"/>
          </a:xfrm>
          <a:prstGeom prst="rect">
            <a:avLst/>
          </a:prstGeom>
          <a:noFill/>
          <a:ln w="9525">
            <a:noFill/>
            <a:miter lim="800000"/>
            <a:headEnd/>
            <a:tailEnd/>
          </a:ln>
          <a:effectLst/>
        </p:spPr>
        <p:txBody>
          <a:bodyPr>
            <a:spAutoFit/>
          </a:bodyPr>
          <a:lstStyle/>
          <a:p>
            <a:pPr>
              <a:spcBef>
                <a:spcPct val="50000"/>
              </a:spcBef>
              <a:defRPr/>
            </a:pPr>
            <a:r>
              <a:rPr lang="en-GB" sz="1400">
                <a:solidFill>
                  <a:srgbClr val="000000"/>
                </a:solidFill>
                <a:cs typeface="+mn-cs"/>
              </a:rPr>
              <a:t>Paracellular permeability</a:t>
            </a:r>
            <a:endParaRPr lang="en-US" sz="1400">
              <a:solidFill>
                <a:srgbClr val="000000"/>
              </a:solidFill>
              <a:cs typeface="+mn-cs"/>
            </a:endParaRPr>
          </a:p>
        </p:txBody>
      </p:sp>
      <p:sp>
        <p:nvSpPr>
          <p:cNvPr id="20484" name="AutoShape 4" descr="Small confetti"/>
          <p:cNvSpPr>
            <a:spLocks noChangeArrowheads="1"/>
          </p:cNvSpPr>
          <p:nvPr/>
        </p:nvSpPr>
        <p:spPr bwMode="auto">
          <a:xfrm>
            <a:off x="3132138" y="2787650"/>
            <a:ext cx="2808287" cy="1117600"/>
          </a:xfrm>
          <a:prstGeom prst="roundRect">
            <a:avLst>
              <a:gd name="adj" fmla="val 12486"/>
            </a:avLst>
          </a:prstGeom>
          <a:pattFill prst="smConfetti">
            <a:fgClr>
              <a:srgbClr val="3366FF"/>
            </a:fgClr>
            <a:bgClr>
              <a:schemeClr val="bg1"/>
            </a:bgClr>
          </a:pattFill>
          <a:ln w="76200">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486" name="AutoShape 6" descr="Small confetti"/>
          <p:cNvSpPr>
            <a:spLocks noChangeArrowheads="1"/>
          </p:cNvSpPr>
          <p:nvPr/>
        </p:nvSpPr>
        <p:spPr bwMode="auto">
          <a:xfrm>
            <a:off x="179388" y="2787650"/>
            <a:ext cx="2663825" cy="1073150"/>
          </a:xfrm>
          <a:prstGeom prst="roundRect">
            <a:avLst>
              <a:gd name="adj" fmla="val 12486"/>
            </a:avLst>
          </a:prstGeom>
          <a:pattFill prst="smConfetti">
            <a:fgClr>
              <a:schemeClr val="hlink"/>
            </a:fgClr>
            <a:bgClr>
              <a:schemeClr val="bg1"/>
            </a:bgClr>
          </a:pattFill>
          <a:ln w="76200">
            <a:solidFill>
              <a:schemeClr val="hlink"/>
            </a:solidFill>
            <a:round/>
            <a:headEnd/>
            <a:tailEnd/>
          </a:ln>
          <a:effectLst/>
        </p:spPr>
        <p:txBody>
          <a:bodyPr wrap="none" anchor="ctr"/>
          <a:lstStyle/>
          <a:p>
            <a:pPr>
              <a:defRPr/>
            </a:pPr>
            <a:endParaRPr lang="en-GB">
              <a:solidFill>
                <a:srgbClr val="000000"/>
              </a:solidFill>
              <a:cs typeface="+mn-cs"/>
            </a:endParaRPr>
          </a:p>
        </p:txBody>
      </p:sp>
      <p:sp>
        <p:nvSpPr>
          <p:cNvPr id="20487" name="AutoShape 7" descr="Small confetti"/>
          <p:cNvSpPr>
            <a:spLocks noChangeArrowheads="1"/>
          </p:cNvSpPr>
          <p:nvPr/>
        </p:nvSpPr>
        <p:spPr bwMode="auto">
          <a:xfrm>
            <a:off x="6084888" y="2781300"/>
            <a:ext cx="2808287" cy="1117600"/>
          </a:xfrm>
          <a:prstGeom prst="roundRect">
            <a:avLst>
              <a:gd name="adj" fmla="val 12486"/>
            </a:avLst>
          </a:prstGeom>
          <a:pattFill prst="smConfetti">
            <a:fgClr>
              <a:srgbClr val="FF0000"/>
            </a:fgClr>
            <a:bgClr>
              <a:srgbClr val="FFFFFF"/>
            </a:bgClr>
          </a:pattFill>
          <a:ln w="76200">
            <a:solidFill>
              <a:srgbClr val="FF0000"/>
            </a:solidFill>
            <a:round/>
            <a:headEnd/>
            <a:tailEnd/>
          </a:ln>
          <a:effectLst/>
        </p:spPr>
        <p:txBody>
          <a:bodyPr wrap="none" anchor="ctr"/>
          <a:lstStyle/>
          <a:p>
            <a:pPr algn="ctr">
              <a:defRPr/>
            </a:pPr>
            <a:endParaRPr lang="en-US">
              <a:solidFill>
                <a:srgbClr val="FF0000"/>
              </a:solidFill>
              <a:cs typeface="+mn-cs"/>
            </a:endParaRPr>
          </a:p>
        </p:txBody>
      </p:sp>
      <p:grpSp>
        <p:nvGrpSpPr>
          <p:cNvPr id="31753" name="Group 11"/>
          <p:cNvGrpSpPr>
            <a:grpSpLocks/>
          </p:cNvGrpSpPr>
          <p:nvPr/>
        </p:nvGrpSpPr>
        <p:grpSpPr bwMode="auto">
          <a:xfrm>
            <a:off x="5867400" y="3068638"/>
            <a:ext cx="144463" cy="792162"/>
            <a:chOff x="4876" y="1525"/>
            <a:chExt cx="91" cy="499"/>
          </a:xfrm>
        </p:grpSpPr>
        <p:sp>
          <p:nvSpPr>
            <p:cNvPr id="20488" name="Oval 8"/>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89" name="Oval 9"/>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0" name="Oval 10"/>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754" name="Group 12"/>
          <p:cNvGrpSpPr>
            <a:grpSpLocks/>
          </p:cNvGrpSpPr>
          <p:nvPr/>
        </p:nvGrpSpPr>
        <p:grpSpPr bwMode="auto">
          <a:xfrm>
            <a:off x="2771775" y="2997200"/>
            <a:ext cx="144463" cy="798513"/>
            <a:chOff x="4876" y="1525"/>
            <a:chExt cx="91" cy="499"/>
          </a:xfrm>
        </p:grpSpPr>
        <p:sp>
          <p:nvSpPr>
            <p:cNvPr id="20493" name="Oval 13"/>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4" name="Oval 14"/>
            <p:cNvSpPr>
              <a:spLocks noChangeArrowheads="1"/>
            </p:cNvSpPr>
            <p:nvPr/>
          </p:nvSpPr>
          <p:spPr bwMode="auto">
            <a:xfrm>
              <a:off x="4876" y="1707"/>
              <a:ext cx="91" cy="51"/>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5" name="Oval 15"/>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755" name="Group 16"/>
          <p:cNvGrpSpPr>
            <a:grpSpLocks/>
          </p:cNvGrpSpPr>
          <p:nvPr/>
        </p:nvGrpSpPr>
        <p:grpSpPr bwMode="auto">
          <a:xfrm>
            <a:off x="8891588" y="3003550"/>
            <a:ext cx="144462" cy="792163"/>
            <a:chOff x="4876" y="1525"/>
            <a:chExt cx="91" cy="499"/>
          </a:xfrm>
        </p:grpSpPr>
        <p:sp>
          <p:nvSpPr>
            <p:cNvPr id="20497" name="Oval 17"/>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8" name="Oval 18"/>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9" name="Oval 19"/>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sp>
        <p:nvSpPr>
          <p:cNvPr id="20508" name="Text Box 28"/>
          <p:cNvSpPr txBox="1">
            <a:spLocks noChangeArrowheads="1"/>
          </p:cNvSpPr>
          <p:nvPr/>
        </p:nvSpPr>
        <p:spPr bwMode="auto">
          <a:xfrm>
            <a:off x="3419475" y="3508375"/>
            <a:ext cx="647700"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NO</a:t>
            </a:r>
            <a:endParaRPr lang="en-US">
              <a:solidFill>
                <a:srgbClr val="000000"/>
              </a:solidFill>
              <a:cs typeface="+mn-cs"/>
            </a:endParaRPr>
          </a:p>
        </p:txBody>
      </p:sp>
      <p:sp>
        <p:nvSpPr>
          <p:cNvPr id="20509" name="Text Box 29"/>
          <p:cNvSpPr txBox="1">
            <a:spLocks noChangeArrowheads="1"/>
          </p:cNvSpPr>
          <p:nvPr/>
        </p:nvSpPr>
        <p:spPr bwMode="auto">
          <a:xfrm>
            <a:off x="3851275" y="3502025"/>
            <a:ext cx="7207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PGI</a:t>
            </a:r>
            <a:r>
              <a:rPr lang="en-GB" baseline="-25000">
                <a:solidFill>
                  <a:srgbClr val="000000"/>
                </a:solidFill>
                <a:cs typeface="+mn-cs"/>
              </a:rPr>
              <a:t>2</a:t>
            </a:r>
            <a:endParaRPr lang="en-US" baseline="-25000">
              <a:solidFill>
                <a:srgbClr val="000000"/>
              </a:solidFill>
              <a:cs typeface="+mn-cs"/>
            </a:endParaRPr>
          </a:p>
        </p:txBody>
      </p:sp>
      <p:sp>
        <p:nvSpPr>
          <p:cNvPr id="20510" name="Text Box 30"/>
          <p:cNvSpPr txBox="1">
            <a:spLocks noChangeArrowheads="1"/>
          </p:cNvSpPr>
          <p:nvPr/>
        </p:nvSpPr>
        <p:spPr bwMode="auto">
          <a:xfrm>
            <a:off x="4716463" y="3508375"/>
            <a:ext cx="11525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ET-1 TxA</a:t>
            </a:r>
            <a:endParaRPr lang="en-US">
              <a:solidFill>
                <a:srgbClr val="000000"/>
              </a:solidFill>
              <a:cs typeface="+mn-cs"/>
            </a:endParaRPr>
          </a:p>
        </p:txBody>
      </p:sp>
      <p:sp>
        <p:nvSpPr>
          <p:cNvPr id="20513" name="Text Box 33"/>
          <p:cNvSpPr txBox="1">
            <a:spLocks noChangeArrowheads="1"/>
          </p:cNvSpPr>
          <p:nvPr/>
        </p:nvSpPr>
        <p:spPr bwMode="auto">
          <a:xfrm>
            <a:off x="6659563" y="4221163"/>
            <a:ext cx="1368425" cy="641350"/>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Intercellular space</a:t>
            </a:r>
            <a:endParaRPr lang="en-US">
              <a:solidFill>
                <a:srgbClr val="000000"/>
              </a:solidFill>
              <a:cs typeface="+mn-cs"/>
            </a:endParaRPr>
          </a:p>
        </p:txBody>
      </p:sp>
      <p:sp>
        <p:nvSpPr>
          <p:cNvPr id="20518" name="Line 38"/>
          <p:cNvSpPr>
            <a:spLocks noChangeShapeType="1"/>
          </p:cNvSpPr>
          <p:nvPr/>
        </p:nvSpPr>
        <p:spPr bwMode="auto">
          <a:xfrm flipH="1" flipV="1">
            <a:off x="2195513" y="3571875"/>
            <a:ext cx="609600" cy="152400"/>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519" name="Text Box 39"/>
          <p:cNvSpPr txBox="1">
            <a:spLocks noChangeArrowheads="1"/>
          </p:cNvSpPr>
          <p:nvPr/>
        </p:nvSpPr>
        <p:spPr bwMode="auto">
          <a:xfrm>
            <a:off x="611188" y="3219450"/>
            <a:ext cx="1512887"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Transcytosis</a:t>
            </a:r>
            <a:endParaRPr lang="en-US">
              <a:solidFill>
                <a:srgbClr val="000000"/>
              </a:solidFill>
              <a:cs typeface="+mn-cs"/>
            </a:endParaRPr>
          </a:p>
        </p:txBody>
      </p:sp>
      <p:sp>
        <p:nvSpPr>
          <p:cNvPr id="20523" name="Rectangle 43"/>
          <p:cNvSpPr>
            <a:spLocks noChangeArrowheads="1"/>
          </p:cNvSpPr>
          <p:nvPr/>
        </p:nvSpPr>
        <p:spPr bwMode="auto">
          <a:xfrm>
            <a:off x="4859338" y="2781300"/>
            <a:ext cx="814387"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NO</a:t>
            </a:r>
            <a:endParaRPr lang="en-US">
              <a:solidFill>
                <a:srgbClr val="000000"/>
              </a:solidFill>
              <a:cs typeface="+mn-cs"/>
            </a:endParaRPr>
          </a:p>
        </p:txBody>
      </p:sp>
      <p:sp>
        <p:nvSpPr>
          <p:cNvPr id="20524" name="Rectangle 44"/>
          <p:cNvSpPr>
            <a:spLocks noChangeArrowheads="1"/>
          </p:cNvSpPr>
          <p:nvPr/>
        </p:nvSpPr>
        <p:spPr bwMode="auto">
          <a:xfrm>
            <a:off x="5219700" y="2781300"/>
            <a:ext cx="725488" cy="366713"/>
          </a:xfrm>
          <a:prstGeom prst="rect">
            <a:avLst/>
          </a:prstGeom>
          <a:noFill/>
          <a:ln w="9525">
            <a:noFill/>
            <a:miter lim="800000"/>
            <a:headEnd/>
            <a:tailEnd/>
          </a:ln>
          <a:effectLst/>
        </p:spPr>
        <p:txBody>
          <a:bodyPr wrap="none">
            <a:spAutoFit/>
          </a:bodyPr>
          <a:lstStyle/>
          <a:p>
            <a:pPr>
              <a:spcBef>
                <a:spcPct val="50000"/>
              </a:spcBef>
              <a:defRPr/>
            </a:pPr>
            <a:r>
              <a:rPr lang="en-GB">
                <a:solidFill>
                  <a:srgbClr val="000000"/>
                </a:solidFill>
                <a:cs typeface="+mn-cs"/>
              </a:rPr>
              <a:t> PGI</a:t>
            </a:r>
            <a:r>
              <a:rPr lang="en-GB" baseline="-25000">
                <a:solidFill>
                  <a:srgbClr val="000000"/>
                </a:solidFill>
                <a:cs typeface="+mn-cs"/>
              </a:rPr>
              <a:t>2</a:t>
            </a:r>
            <a:endParaRPr lang="en-US" baseline="-25000">
              <a:solidFill>
                <a:srgbClr val="000000"/>
              </a:solidFill>
              <a:cs typeface="+mn-cs"/>
            </a:endParaRPr>
          </a:p>
        </p:txBody>
      </p:sp>
      <p:sp>
        <p:nvSpPr>
          <p:cNvPr id="20526" name="Freeform 46"/>
          <p:cNvSpPr>
            <a:spLocks/>
          </p:cNvSpPr>
          <p:nvPr/>
        </p:nvSpPr>
        <p:spPr bwMode="auto">
          <a:xfrm>
            <a:off x="8213725" y="2427288"/>
            <a:ext cx="750888" cy="504825"/>
          </a:xfrm>
          <a:custGeom>
            <a:avLst/>
            <a:gdLst/>
            <a:ahLst/>
            <a:cxnLst>
              <a:cxn ang="0">
                <a:pos x="156" y="84"/>
              </a:cxn>
              <a:cxn ang="0">
                <a:pos x="78" y="78"/>
              </a:cxn>
              <a:cxn ang="0">
                <a:pos x="84" y="120"/>
              </a:cxn>
              <a:cxn ang="0">
                <a:pos x="102" y="126"/>
              </a:cxn>
              <a:cxn ang="0">
                <a:pos x="108" y="144"/>
              </a:cxn>
              <a:cxn ang="0">
                <a:pos x="60" y="174"/>
              </a:cxn>
              <a:cxn ang="0">
                <a:pos x="72" y="204"/>
              </a:cxn>
              <a:cxn ang="0">
                <a:pos x="108" y="216"/>
              </a:cxn>
              <a:cxn ang="0">
                <a:pos x="36" y="252"/>
              </a:cxn>
              <a:cxn ang="0">
                <a:pos x="0" y="264"/>
              </a:cxn>
              <a:cxn ang="0">
                <a:pos x="258" y="300"/>
              </a:cxn>
              <a:cxn ang="0">
                <a:pos x="390" y="294"/>
              </a:cxn>
              <a:cxn ang="0">
                <a:pos x="438" y="282"/>
              </a:cxn>
              <a:cxn ang="0">
                <a:pos x="624" y="324"/>
              </a:cxn>
              <a:cxn ang="0">
                <a:pos x="678" y="354"/>
              </a:cxn>
              <a:cxn ang="0">
                <a:pos x="714" y="384"/>
              </a:cxn>
              <a:cxn ang="0">
                <a:pos x="720" y="402"/>
              </a:cxn>
              <a:cxn ang="0">
                <a:pos x="774" y="432"/>
              </a:cxn>
              <a:cxn ang="0">
                <a:pos x="738" y="360"/>
              </a:cxn>
              <a:cxn ang="0">
                <a:pos x="624" y="282"/>
              </a:cxn>
              <a:cxn ang="0">
                <a:pos x="606" y="246"/>
              </a:cxn>
              <a:cxn ang="0">
                <a:pos x="552" y="204"/>
              </a:cxn>
              <a:cxn ang="0">
                <a:pos x="516" y="90"/>
              </a:cxn>
              <a:cxn ang="0">
                <a:pos x="486" y="36"/>
              </a:cxn>
              <a:cxn ang="0">
                <a:pos x="450" y="78"/>
              </a:cxn>
              <a:cxn ang="0">
                <a:pos x="420" y="18"/>
              </a:cxn>
              <a:cxn ang="0">
                <a:pos x="402" y="30"/>
              </a:cxn>
              <a:cxn ang="0">
                <a:pos x="396" y="54"/>
              </a:cxn>
              <a:cxn ang="0">
                <a:pos x="360" y="78"/>
              </a:cxn>
              <a:cxn ang="0">
                <a:pos x="324" y="36"/>
              </a:cxn>
              <a:cxn ang="0">
                <a:pos x="312" y="0"/>
              </a:cxn>
              <a:cxn ang="0">
                <a:pos x="270" y="60"/>
              </a:cxn>
              <a:cxn ang="0">
                <a:pos x="210" y="24"/>
              </a:cxn>
              <a:cxn ang="0">
                <a:pos x="198" y="66"/>
              </a:cxn>
              <a:cxn ang="0">
                <a:pos x="162" y="78"/>
              </a:cxn>
              <a:cxn ang="0">
                <a:pos x="156" y="84"/>
              </a:cxn>
            </a:cxnLst>
            <a:rect l="0" t="0" r="r" b="b"/>
            <a:pathLst>
              <a:path w="774" h="432">
                <a:moveTo>
                  <a:pt x="156" y="84"/>
                </a:moveTo>
                <a:cubicBezTo>
                  <a:pt x="123" y="77"/>
                  <a:pt x="112" y="71"/>
                  <a:pt x="78" y="78"/>
                </a:cubicBezTo>
                <a:cubicBezTo>
                  <a:pt x="80" y="92"/>
                  <a:pt x="78" y="107"/>
                  <a:pt x="84" y="120"/>
                </a:cubicBezTo>
                <a:cubicBezTo>
                  <a:pt x="87" y="126"/>
                  <a:pt x="98" y="122"/>
                  <a:pt x="102" y="126"/>
                </a:cubicBezTo>
                <a:cubicBezTo>
                  <a:pt x="106" y="130"/>
                  <a:pt x="106" y="138"/>
                  <a:pt x="108" y="144"/>
                </a:cubicBezTo>
                <a:cubicBezTo>
                  <a:pt x="99" y="170"/>
                  <a:pt x="85" y="166"/>
                  <a:pt x="60" y="174"/>
                </a:cubicBezTo>
                <a:cubicBezTo>
                  <a:pt x="53" y="195"/>
                  <a:pt x="47" y="193"/>
                  <a:pt x="72" y="204"/>
                </a:cubicBezTo>
                <a:cubicBezTo>
                  <a:pt x="84" y="209"/>
                  <a:pt x="108" y="216"/>
                  <a:pt x="108" y="216"/>
                </a:cubicBezTo>
                <a:cubicBezTo>
                  <a:pt x="97" y="248"/>
                  <a:pt x="69" y="244"/>
                  <a:pt x="36" y="252"/>
                </a:cubicBezTo>
                <a:cubicBezTo>
                  <a:pt x="24" y="255"/>
                  <a:pt x="0" y="264"/>
                  <a:pt x="0" y="264"/>
                </a:cubicBezTo>
                <a:cubicBezTo>
                  <a:pt x="68" y="298"/>
                  <a:pt x="185" y="296"/>
                  <a:pt x="258" y="300"/>
                </a:cubicBezTo>
                <a:cubicBezTo>
                  <a:pt x="302" y="298"/>
                  <a:pt x="346" y="298"/>
                  <a:pt x="390" y="294"/>
                </a:cubicBezTo>
                <a:cubicBezTo>
                  <a:pt x="406" y="292"/>
                  <a:pt x="438" y="282"/>
                  <a:pt x="438" y="282"/>
                </a:cubicBezTo>
                <a:cubicBezTo>
                  <a:pt x="476" y="290"/>
                  <a:pt x="589" y="304"/>
                  <a:pt x="624" y="324"/>
                </a:cubicBezTo>
                <a:cubicBezTo>
                  <a:pt x="686" y="358"/>
                  <a:pt x="637" y="340"/>
                  <a:pt x="678" y="354"/>
                </a:cubicBezTo>
                <a:cubicBezTo>
                  <a:pt x="689" y="365"/>
                  <a:pt x="704" y="372"/>
                  <a:pt x="714" y="384"/>
                </a:cubicBezTo>
                <a:cubicBezTo>
                  <a:pt x="718" y="389"/>
                  <a:pt x="716" y="398"/>
                  <a:pt x="720" y="402"/>
                </a:cubicBezTo>
                <a:cubicBezTo>
                  <a:pt x="741" y="423"/>
                  <a:pt x="751" y="424"/>
                  <a:pt x="774" y="432"/>
                </a:cubicBezTo>
                <a:cubicBezTo>
                  <a:pt x="768" y="392"/>
                  <a:pt x="770" y="381"/>
                  <a:pt x="738" y="360"/>
                </a:cubicBezTo>
                <a:cubicBezTo>
                  <a:pt x="709" y="316"/>
                  <a:pt x="665" y="309"/>
                  <a:pt x="624" y="282"/>
                </a:cubicBezTo>
                <a:cubicBezTo>
                  <a:pt x="617" y="271"/>
                  <a:pt x="614" y="256"/>
                  <a:pt x="606" y="246"/>
                </a:cubicBezTo>
                <a:cubicBezTo>
                  <a:pt x="594" y="231"/>
                  <a:pt x="568" y="215"/>
                  <a:pt x="552" y="204"/>
                </a:cubicBezTo>
                <a:cubicBezTo>
                  <a:pt x="538" y="161"/>
                  <a:pt x="556" y="117"/>
                  <a:pt x="516" y="90"/>
                </a:cubicBezTo>
                <a:cubicBezTo>
                  <a:pt x="506" y="61"/>
                  <a:pt x="518" y="47"/>
                  <a:pt x="486" y="36"/>
                </a:cubicBezTo>
                <a:cubicBezTo>
                  <a:pt x="472" y="57"/>
                  <a:pt x="475" y="70"/>
                  <a:pt x="450" y="78"/>
                </a:cubicBezTo>
                <a:cubicBezTo>
                  <a:pt x="420" y="68"/>
                  <a:pt x="425" y="49"/>
                  <a:pt x="420" y="18"/>
                </a:cubicBezTo>
                <a:cubicBezTo>
                  <a:pt x="414" y="22"/>
                  <a:pt x="406" y="24"/>
                  <a:pt x="402" y="30"/>
                </a:cubicBezTo>
                <a:cubicBezTo>
                  <a:pt x="397" y="37"/>
                  <a:pt x="401" y="48"/>
                  <a:pt x="396" y="54"/>
                </a:cubicBezTo>
                <a:cubicBezTo>
                  <a:pt x="387" y="65"/>
                  <a:pt x="360" y="78"/>
                  <a:pt x="360" y="78"/>
                </a:cubicBezTo>
                <a:cubicBezTo>
                  <a:pt x="339" y="71"/>
                  <a:pt x="333" y="57"/>
                  <a:pt x="324" y="36"/>
                </a:cubicBezTo>
                <a:cubicBezTo>
                  <a:pt x="319" y="24"/>
                  <a:pt x="312" y="0"/>
                  <a:pt x="312" y="0"/>
                </a:cubicBezTo>
                <a:cubicBezTo>
                  <a:pt x="304" y="25"/>
                  <a:pt x="295" y="52"/>
                  <a:pt x="270" y="60"/>
                </a:cubicBezTo>
                <a:cubicBezTo>
                  <a:pt x="243" y="53"/>
                  <a:pt x="233" y="39"/>
                  <a:pt x="210" y="24"/>
                </a:cubicBezTo>
                <a:cubicBezTo>
                  <a:pt x="205" y="38"/>
                  <a:pt x="209" y="57"/>
                  <a:pt x="198" y="66"/>
                </a:cubicBezTo>
                <a:cubicBezTo>
                  <a:pt x="188" y="74"/>
                  <a:pt x="171" y="69"/>
                  <a:pt x="162" y="78"/>
                </a:cubicBezTo>
                <a:cubicBezTo>
                  <a:pt x="160" y="80"/>
                  <a:pt x="158" y="82"/>
                  <a:pt x="156" y="84"/>
                </a:cubicBezTo>
                <a:close/>
              </a:path>
            </a:pathLst>
          </a:custGeom>
          <a:solidFill>
            <a:schemeClr val="hlink"/>
          </a:solidFill>
          <a:ln w="9525">
            <a:solidFill>
              <a:schemeClr val="tx1"/>
            </a:solidFill>
            <a:round/>
            <a:headEnd/>
            <a:tailEnd/>
          </a:ln>
          <a:effectLst/>
        </p:spPr>
        <p:txBody>
          <a:bodyPr/>
          <a:lstStyle/>
          <a:p>
            <a:pPr>
              <a:defRPr/>
            </a:pPr>
            <a:endParaRPr lang="en-GB">
              <a:solidFill>
                <a:srgbClr val="000000"/>
              </a:solidFill>
              <a:cs typeface="+mn-cs"/>
            </a:endParaRPr>
          </a:p>
        </p:txBody>
      </p:sp>
      <p:sp>
        <p:nvSpPr>
          <p:cNvPr id="20527" name="Oval 47"/>
          <p:cNvSpPr>
            <a:spLocks noChangeArrowheads="1"/>
          </p:cNvSpPr>
          <p:nvPr/>
        </p:nvSpPr>
        <p:spPr bwMode="auto">
          <a:xfrm rot="3480000">
            <a:off x="6800057" y="2302669"/>
            <a:ext cx="112712"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28" name="Oval 48"/>
          <p:cNvSpPr>
            <a:spLocks noChangeArrowheads="1"/>
          </p:cNvSpPr>
          <p:nvPr/>
        </p:nvSpPr>
        <p:spPr bwMode="auto">
          <a:xfrm rot="3480000">
            <a:off x="6990557" y="2553494"/>
            <a:ext cx="112712"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29" name="Oval 49"/>
          <p:cNvSpPr>
            <a:spLocks noChangeArrowheads="1"/>
          </p:cNvSpPr>
          <p:nvPr/>
        </p:nvSpPr>
        <p:spPr bwMode="auto">
          <a:xfrm rot="3480000">
            <a:off x="7206456" y="2523332"/>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30" name="AutoShape 50"/>
          <p:cNvSpPr>
            <a:spLocks noChangeArrowheads="1"/>
          </p:cNvSpPr>
          <p:nvPr/>
        </p:nvSpPr>
        <p:spPr bwMode="auto">
          <a:xfrm>
            <a:off x="7596188" y="2427288"/>
            <a:ext cx="360362" cy="360362"/>
          </a:xfrm>
          <a:prstGeom prst="wedgeEllipseCallout">
            <a:avLst>
              <a:gd name="adj1" fmla="val -2421"/>
              <a:gd name="adj2" fmla="val 74671"/>
            </a:avLst>
          </a:prstGeom>
          <a:solidFill>
            <a:schemeClr val="hlink"/>
          </a:solidFill>
          <a:ln w="9525">
            <a:solidFill>
              <a:schemeClr val="tx1"/>
            </a:solidFill>
            <a:miter lim="800000"/>
            <a:headEnd/>
            <a:tailEnd/>
          </a:ln>
          <a:effectLst/>
        </p:spPr>
        <p:txBody>
          <a:bodyPr/>
          <a:lstStyle/>
          <a:p>
            <a:pPr algn="ctr">
              <a:defRPr/>
            </a:pPr>
            <a:endParaRPr lang="en-US">
              <a:solidFill>
                <a:srgbClr val="000000"/>
              </a:solidFill>
              <a:cs typeface="+mn-cs"/>
            </a:endParaRPr>
          </a:p>
        </p:txBody>
      </p:sp>
      <p:sp>
        <p:nvSpPr>
          <p:cNvPr id="20532" name="AutoShape 52"/>
          <p:cNvSpPr>
            <a:spLocks noChangeArrowheads="1"/>
          </p:cNvSpPr>
          <p:nvPr/>
        </p:nvSpPr>
        <p:spPr bwMode="auto">
          <a:xfrm>
            <a:off x="7092950" y="2068513"/>
            <a:ext cx="288925" cy="287337"/>
          </a:xfrm>
          <a:prstGeom prst="octagon">
            <a:avLst>
              <a:gd name="adj" fmla="val 29287"/>
            </a:avLst>
          </a:prstGeom>
          <a:solidFill>
            <a:schemeClr val="hlink"/>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533" name="AutoShape 53"/>
          <p:cNvSpPr>
            <a:spLocks noChangeArrowheads="1"/>
          </p:cNvSpPr>
          <p:nvPr/>
        </p:nvSpPr>
        <p:spPr bwMode="auto">
          <a:xfrm>
            <a:off x="6443663" y="2139950"/>
            <a:ext cx="288925" cy="287338"/>
          </a:xfrm>
          <a:prstGeom prst="octagon">
            <a:avLst>
              <a:gd name="adj" fmla="val 29287"/>
            </a:avLst>
          </a:prstGeom>
          <a:solidFill>
            <a:schemeClr val="hlink"/>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534" name="Line 54"/>
          <p:cNvSpPr>
            <a:spLocks noChangeShapeType="1"/>
          </p:cNvSpPr>
          <p:nvPr/>
        </p:nvSpPr>
        <p:spPr bwMode="auto">
          <a:xfrm flipH="1">
            <a:off x="8964613" y="2211388"/>
            <a:ext cx="0" cy="577850"/>
          </a:xfrm>
          <a:prstGeom prst="line">
            <a:avLst/>
          </a:prstGeom>
          <a:noFill/>
          <a:ln w="76200">
            <a:solidFill>
              <a:srgbClr val="FF0000"/>
            </a:solidFill>
            <a:round/>
            <a:headEnd/>
            <a:tailEnd type="triangle" w="med" len="med"/>
          </a:ln>
          <a:effectLst/>
        </p:spPr>
        <p:txBody>
          <a:bodyPr wrap="none" anchor="ctr"/>
          <a:lstStyle/>
          <a:p>
            <a:pPr>
              <a:defRPr/>
            </a:pPr>
            <a:endParaRPr lang="en-GB">
              <a:solidFill>
                <a:srgbClr val="000000"/>
              </a:solidFill>
              <a:cs typeface="+mn-cs"/>
            </a:endParaRPr>
          </a:p>
        </p:txBody>
      </p:sp>
      <p:sp>
        <p:nvSpPr>
          <p:cNvPr id="20536" name="Text Box 56"/>
          <p:cNvSpPr txBox="1">
            <a:spLocks noChangeArrowheads="1"/>
          </p:cNvSpPr>
          <p:nvPr/>
        </p:nvSpPr>
        <p:spPr bwMode="auto">
          <a:xfrm>
            <a:off x="7524750" y="2876550"/>
            <a:ext cx="1223963" cy="304800"/>
          </a:xfrm>
          <a:prstGeom prst="rect">
            <a:avLst/>
          </a:prstGeom>
          <a:solidFill>
            <a:schemeClr val="bg1"/>
          </a:solidFill>
          <a:ln w="9525">
            <a:noFill/>
            <a:miter lim="800000"/>
            <a:headEnd/>
            <a:tailEnd/>
          </a:ln>
          <a:effectLst/>
        </p:spPr>
        <p:txBody>
          <a:bodyPr>
            <a:spAutoFit/>
          </a:bodyPr>
          <a:lstStyle/>
          <a:p>
            <a:pPr>
              <a:spcBef>
                <a:spcPct val="50000"/>
              </a:spcBef>
              <a:defRPr/>
            </a:pPr>
            <a:r>
              <a:rPr lang="en-GB" sz="1400">
                <a:solidFill>
                  <a:srgbClr val="FF0000"/>
                </a:solidFill>
                <a:cs typeface="+mn-cs"/>
              </a:rPr>
              <a:t>ICAM,VCAM</a:t>
            </a:r>
            <a:endParaRPr lang="en-US" sz="1400">
              <a:solidFill>
                <a:srgbClr val="FF0000"/>
              </a:solidFill>
              <a:cs typeface="+mn-cs"/>
            </a:endParaRPr>
          </a:p>
        </p:txBody>
      </p:sp>
      <p:sp>
        <p:nvSpPr>
          <p:cNvPr id="20537" name="Text Box 57"/>
          <p:cNvSpPr txBox="1">
            <a:spLocks noChangeArrowheads="1"/>
          </p:cNvSpPr>
          <p:nvPr/>
        </p:nvSpPr>
        <p:spPr bwMode="auto">
          <a:xfrm>
            <a:off x="6443663" y="2852738"/>
            <a:ext cx="1008062" cy="304800"/>
          </a:xfrm>
          <a:prstGeom prst="rect">
            <a:avLst/>
          </a:prstGeom>
          <a:solidFill>
            <a:schemeClr val="bg1"/>
          </a:solidFill>
          <a:ln w="9525">
            <a:noFill/>
            <a:miter lim="800000"/>
            <a:headEnd/>
            <a:tailEnd/>
          </a:ln>
          <a:effectLst/>
        </p:spPr>
        <p:txBody>
          <a:bodyPr>
            <a:spAutoFit/>
          </a:bodyPr>
          <a:lstStyle/>
          <a:p>
            <a:pPr>
              <a:spcBef>
                <a:spcPct val="50000"/>
              </a:spcBef>
              <a:defRPr/>
            </a:pPr>
            <a:r>
              <a:rPr lang="en-GB" sz="1400">
                <a:solidFill>
                  <a:srgbClr val="FF0000"/>
                </a:solidFill>
                <a:cs typeface="+mn-cs"/>
              </a:rPr>
              <a:t>selectins</a:t>
            </a:r>
            <a:endParaRPr lang="en-US" sz="1400">
              <a:solidFill>
                <a:srgbClr val="FF0000"/>
              </a:solidFill>
              <a:cs typeface="+mn-cs"/>
            </a:endParaRPr>
          </a:p>
        </p:txBody>
      </p:sp>
      <p:sp>
        <p:nvSpPr>
          <p:cNvPr id="20538" name="Line 58"/>
          <p:cNvSpPr>
            <a:spLocks noChangeShapeType="1"/>
          </p:cNvSpPr>
          <p:nvPr/>
        </p:nvSpPr>
        <p:spPr bwMode="auto">
          <a:xfrm flipH="1">
            <a:off x="2916238" y="2205038"/>
            <a:ext cx="0" cy="577850"/>
          </a:xfrm>
          <a:prstGeom prst="line">
            <a:avLst/>
          </a:prstGeom>
          <a:noFill/>
          <a:ln w="76200">
            <a:solidFill>
              <a:srgbClr val="00CC00"/>
            </a:solidFill>
            <a:round/>
            <a:headEnd/>
            <a:tailEnd type="triangle" w="med" len="med"/>
          </a:ln>
          <a:effectLst/>
        </p:spPr>
        <p:txBody>
          <a:bodyPr wrap="none" anchor="ctr"/>
          <a:lstStyle/>
          <a:p>
            <a:pPr>
              <a:defRPr/>
            </a:pPr>
            <a:endParaRPr lang="en-GB">
              <a:solidFill>
                <a:srgbClr val="000000"/>
              </a:solidFill>
              <a:cs typeface="+mn-cs"/>
            </a:endParaRPr>
          </a:p>
        </p:txBody>
      </p:sp>
      <p:sp>
        <p:nvSpPr>
          <p:cNvPr id="20539" name="Line 59"/>
          <p:cNvSpPr>
            <a:spLocks noChangeShapeType="1"/>
          </p:cNvSpPr>
          <p:nvPr/>
        </p:nvSpPr>
        <p:spPr bwMode="auto">
          <a:xfrm flipH="1">
            <a:off x="3132138" y="2211388"/>
            <a:ext cx="0" cy="577850"/>
          </a:xfrm>
          <a:prstGeom prst="line">
            <a:avLst/>
          </a:prstGeom>
          <a:noFill/>
          <a:ln w="76200">
            <a:solidFill>
              <a:srgbClr val="00CC00"/>
            </a:solidFill>
            <a:round/>
            <a:headEnd/>
            <a:tailEnd type="triangle" w="med" len="med"/>
          </a:ln>
          <a:effectLst/>
        </p:spPr>
        <p:txBody>
          <a:bodyPr wrap="none" anchor="ctr"/>
          <a:lstStyle/>
          <a:p>
            <a:pPr>
              <a:defRPr/>
            </a:pPr>
            <a:endParaRPr lang="en-GB">
              <a:solidFill>
                <a:srgbClr val="000000"/>
              </a:solidFill>
              <a:cs typeface="+mn-cs"/>
            </a:endParaRPr>
          </a:p>
        </p:txBody>
      </p:sp>
      <p:sp>
        <p:nvSpPr>
          <p:cNvPr id="20540" name="Text Box 60"/>
          <p:cNvSpPr txBox="1">
            <a:spLocks noChangeArrowheads="1"/>
          </p:cNvSpPr>
          <p:nvPr/>
        </p:nvSpPr>
        <p:spPr bwMode="auto">
          <a:xfrm>
            <a:off x="827088" y="4156075"/>
            <a:ext cx="13684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Fluid</a:t>
            </a:r>
            <a:endParaRPr lang="en-US">
              <a:solidFill>
                <a:srgbClr val="000000"/>
              </a:solidFill>
              <a:cs typeface="+mn-cs"/>
            </a:endParaRPr>
          </a:p>
        </p:txBody>
      </p:sp>
      <p:sp>
        <p:nvSpPr>
          <p:cNvPr id="20541" name="Text Box 61"/>
          <p:cNvSpPr txBox="1">
            <a:spLocks noChangeArrowheads="1"/>
          </p:cNvSpPr>
          <p:nvPr/>
        </p:nvSpPr>
        <p:spPr bwMode="auto">
          <a:xfrm>
            <a:off x="250825" y="2917825"/>
            <a:ext cx="11525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caveolin</a:t>
            </a:r>
            <a:endParaRPr lang="en-US">
              <a:solidFill>
                <a:srgbClr val="000000"/>
              </a:solidFill>
              <a:cs typeface="+mn-cs"/>
            </a:endParaRPr>
          </a:p>
        </p:txBody>
      </p:sp>
      <p:grpSp>
        <p:nvGrpSpPr>
          <p:cNvPr id="31778" name="Group 62"/>
          <p:cNvGrpSpPr>
            <a:grpSpLocks/>
          </p:cNvGrpSpPr>
          <p:nvPr/>
        </p:nvGrpSpPr>
        <p:grpSpPr bwMode="auto">
          <a:xfrm>
            <a:off x="395288" y="2571750"/>
            <a:ext cx="328612" cy="293688"/>
            <a:chOff x="2279" y="1104"/>
            <a:chExt cx="207" cy="185"/>
          </a:xfrm>
        </p:grpSpPr>
        <p:sp>
          <p:nvSpPr>
            <p:cNvPr id="20543" name="Rectangle 63"/>
            <p:cNvSpPr>
              <a:spLocks noChangeArrowheads="1"/>
            </p:cNvSpPr>
            <p:nvPr/>
          </p:nvSpPr>
          <p:spPr bwMode="auto">
            <a:xfrm>
              <a:off x="2279" y="1104"/>
              <a:ext cx="66" cy="185"/>
            </a:xfrm>
            <a:prstGeom prst="rect">
              <a:avLst/>
            </a:prstGeom>
            <a:solidFill>
              <a:schemeClr val="hlink"/>
            </a:solidFill>
            <a:ln w="12700">
              <a:solidFill>
                <a:schemeClr val="hlink"/>
              </a:solidFill>
              <a:miter lim="800000"/>
              <a:headEnd/>
              <a:tailEnd/>
            </a:ln>
            <a:effectLst/>
          </p:spPr>
          <p:txBody>
            <a:bodyPr wrap="none" anchor="ctr"/>
            <a:lstStyle/>
            <a:p>
              <a:pPr>
                <a:defRPr/>
              </a:pPr>
              <a:endParaRPr lang="en-GB">
                <a:solidFill>
                  <a:srgbClr val="000000"/>
                </a:solidFill>
                <a:cs typeface="+mn-cs"/>
              </a:endParaRPr>
            </a:p>
          </p:txBody>
        </p:sp>
        <p:sp>
          <p:nvSpPr>
            <p:cNvPr id="20544" name="Rectangle 64"/>
            <p:cNvSpPr>
              <a:spLocks noChangeArrowheads="1"/>
            </p:cNvSpPr>
            <p:nvPr/>
          </p:nvSpPr>
          <p:spPr bwMode="auto">
            <a:xfrm>
              <a:off x="2419" y="1104"/>
              <a:ext cx="67" cy="185"/>
            </a:xfrm>
            <a:prstGeom prst="rect">
              <a:avLst/>
            </a:prstGeom>
            <a:solidFill>
              <a:schemeClr val="hlink"/>
            </a:solidFill>
            <a:ln w="12700">
              <a:solidFill>
                <a:schemeClr val="hlink"/>
              </a:solidFill>
              <a:miter lim="800000"/>
              <a:headEnd/>
              <a:tailEnd/>
            </a:ln>
            <a:effectLst/>
          </p:spPr>
          <p:txBody>
            <a:bodyPr wrap="none" anchor="ctr"/>
            <a:lstStyle/>
            <a:p>
              <a:pPr>
                <a:defRPr/>
              </a:pPr>
              <a:endParaRPr lang="en-GB">
                <a:solidFill>
                  <a:srgbClr val="000000"/>
                </a:solidFill>
                <a:cs typeface="+mn-cs"/>
              </a:endParaRPr>
            </a:p>
          </p:txBody>
        </p:sp>
      </p:grpSp>
      <p:sp>
        <p:nvSpPr>
          <p:cNvPr id="20546" name="Line 66"/>
          <p:cNvSpPr>
            <a:spLocks noChangeShapeType="1"/>
          </p:cNvSpPr>
          <p:nvPr/>
        </p:nvSpPr>
        <p:spPr bwMode="auto">
          <a:xfrm rot="8439211" flipH="1">
            <a:off x="5076825" y="2492375"/>
            <a:ext cx="214313" cy="268288"/>
          </a:xfrm>
          <a:prstGeom prst="line">
            <a:avLst/>
          </a:prstGeom>
          <a:noFill/>
          <a:ln w="50800">
            <a:solidFill>
              <a:schemeClr val="accent2"/>
            </a:solidFill>
            <a:round/>
            <a:headEnd/>
            <a:tailEnd type="triangle" w="med" len="med"/>
          </a:ln>
          <a:effectLst/>
        </p:spPr>
        <p:txBody>
          <a:bodyPr wrap="none" anchor="ctr"/>
          <a:lstStyle/>
          <a:p>
            <a:pPr>
              <a:defRPr/>
            </a:pPr>
            <a:endParaRPr lang="en-GB">
              <a:solidFill>
                <a:srgbClr val="000000"/>
              </a:solidFill>
              <a:cs typeface="+mn-cs"/>
            </a:endParaRPr>
          </a:p>
        </p:txBody>
      </p:sp>
      <p:sp>
        <p:nvSpPr>
          <p:cNvPr id="20547" name="Line 67"/>
          <p:cNvSpPr>
            <a:spLocks noChangeShapeType="1"/>
          </p:cNvSpPr>
          <p:nvPr/>
        </p:nvSpPr>
        <p:spPr bwMode="auto">
          <a:xfrm rot="8439211" flipH="1">
            <a:off x="5508625" y="2492375"/>
            <a:ext cx="214313" cy="268288"/>
          </a:xfrm>
          <a:prstGeom prst="line">
            <a:avLst/>
          </a:prstGeom>
          <a:noFill/>
          <a:ln w="50800">
            <a:solidFill>
              <a:schemeClr val="accent2"/>
            </a:solidFill>
            <a:round/>
            <a:headEnd/>
            <a:tailEnd type="triangle" w="med" len="med"/>
          </a:ln>
          <a:effectLst/>
        </p:spPr>
        <p:txBody>
          <a:bodyPr wrap="none" anchor="ctr"/>
          <a:lstStyle/>
          <a:p>
            <a:pPr>
              <a:defRPr/>
            </a:pPr>
            <a:endParaRPr lang="en-GB">
              <a:solidFill>
                <a:srgbClr val="000000"/>
              </a:solidFill>
              <a:cs typeface="+mn-cs"/>
            </a:endParaRPr>
          </a:p>
        </p:txBody>
      </p:sp>
      <p:sp>
        <p:nvSpPr>
          <p:cNvPr id="20548" name="Line 68"/>
          <p:cNvSpPr>
            <a:spLocks noChangeShapeType="1"/>
          </p:cNvSpPr>
          <p:nvPr/>
        </p:nvSpPr>
        <p:spPr bwMode="auto">
          <a:xfrm>
            <a:off x="1403350" y="2571750"/>
            <a:ext cx="0" cy="504825"/>
          </a:xfrm>
          <a:prstGeom prst="line">
            <a:avLst/>
          </a:prstGeom>
          <a:noFill/>
          <a:ln w="28575">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49" name="Line 69"/>
          <p:cNvSpPr>
            <a:spLocks noChangeShapeType="1"/>
          </p:cNvSpPr>
          <p:nvPr/>
        </p:nvSpPr>
        <p:spPr bwMode="auto">
          <a:xfrm>
            <a:off x="1979613" y="2571750"/>
            <a:ext cx="0" cy="504825"/>
          </a:xfrm>
          <a:prstGeom prst="line">
            <a:avLst/>
          </a:prstGeom>
          <a:noFill/>
          <a:ln w="19050">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50" name="Line 70"/>
          <p:cNvSpPr>
            <a:spLocks noChangeShapeType="1"/>
          </p:cNvSpPr>
          <p:nvPr/>
        </p:nvSpPr>
        <p:spPr bwMode="auto">
          <a:xfrm>
            <a:off x="1403350" y="3795713"/>
            <a:ext cx="0" cy="431800"/>
          </a:xfrm>
          <a:prstGeom prst="line">
            <a:avLst/>
          </a:prstGeom>
          <a:noFill/>
          <a:ln w="38100">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51" name="Line 71"/>
          <p:cNvSpPr>
            <a:spLocks noChangeShapeType="1"/>
          </p:cNvSpPr>
          <p:nvPr/>
        </p:nvSpPr>
        <p:spPr bwMode="auto">
          <a:xfrm>
            <a:off x="1908175" y="3795713"/>
            <a:ext cx="0" cy="431800"/>
          </a:xfrm>
          <a:prstGeom prst="line">
            <a:avLst/>
          </a:prstGeom>
          <a:noFill/>
          <a:ln w="38100">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55" name="Line 75"/>
          <p:cNvSpPr>
            <a:spLocks noChangeShapeType="1"/>
          </p:cNvSpPr>
          <p:nvPr/>
        </p:nvSpPr>
        <p:spPr bwMode="auto">
          <a:xfrm flipH="1" flipV="1">
            <a:off x="1763713" y="3284538"/>
            <a:ext cx="1008062" cy="73025"/>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556" name="AutoShape 76"/>
          <p:cNvSpPr>
            <a:spLocks noChangeArrowheads="1"/>
          </p:cNvSpPr>
          <p:nvPr/>
        </p:nvSpPr>
        <p:spPr bwMode="auto">
          <a:xfrm>
            <a:off x="2268538" y="2708275"/>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57" name="AutoShape 77"/>
          <p:cNvSpPr>
            <a:spLocks noChangeArrowheads="1"/>
          </p:cNvSpPr>
          <p:nvPr/>
        </p:nvSpPr>
        <p:spPr bwMode="auto">
          <a:xfrm>
            <a:off x="1619250" y="2708275"/>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58" name="AutoShape 78"/>
          <p:cNvSpPr>
            <a:spLocks noChangeArrowheads="1"/>
          </p:cNvSpPr>
          <p:nvPr/>
        </p:nvSpPr>
        <p:spPr bwMode="auto">
          <a:xfrm>
            <a:off x="2268538" y="3716338"/>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59" name="AutoShape 79"/>
          <p:cNvSpPr>
            <a:spLocks noChangeArrowheads="1"/>
          </p:cNvSpPr>
          <p:nvPr/>
        </p:nvSpPr>
        <p:spPr bwMode="auto">
          <a:xfrm>
            <a:off x="1619250" y="3789363"/>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60" name="AutoShape 80"/>
          <p:cNvSpPr>
            <a:spLocks noChangeArrowheads="1"/>
          </p:cNvSpPr>
          <p:nvPr/>
        </p:nvSpPr>
        <p:spPr bwMode="auto">
          <a:xfrm>
            <a:off x="827088" y="2708275"/>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61" name="Text Box 81"/>
          <p:cNvSpPr txBox="1">
            <a:spLocks noChangeArrowheads="1"/>
          </p:cNvSpPr>
          <p:nvPr/>
        </p:nvSpPr>
        <p:spPr bwMode="auto">
          <a:xfrm>
            <a:off x="4716463" y="2060575"/>
            <a:ext cx="1800225" cy="336550"/>
          </a:xfrm>
          <a:prstGeom prst="rect">
            <a:avLst/>
          </a:prstGeom>
          <a:noFill/>
          <a:ln w="9525">
            <a:noFill/>
            <a:miter lim="800000"/>
            <a:headEnd/>
            <a:tailEnd/>
          </a:ln>
          <a:effectLst/>
        </p:spPr>
        <p:txBody>
          <a:bodyPr>
            <a:spAutoFit/>
          </a:bodyPr>
          <a:lstStyle/>
          <a:p>
            <a:pPr>
              <a:spcBef>
                <a:spcPct val="50000"/>
              </a:spcBef>
              <a:defRPr/>
            </a:pPr>
            <a:r>
              <a:rPr lang="en-GB" sz="1600">
                <a:solidFill>
                  <a:srgbClr val="000000"/>
                </a:solidFill>
                <a:cs typeface="+mn-cs"/>
              </a:rPr>
              <a:t>antithrombotic</a:t>
            </a:r>
            <a:endParaRPr lang="en-US" sz="1600">
              <a:solidFill>
                <a:srgbClr val="000000"/>
              </a:solidFill>
              <a:cs typeface="+mn-cs"/>
            </a:endParaRPr>
          </a:p>
        </p:txBody>
      </p:sp>
      <p:sp>
        <p:nvSpPr>
          <p:cNvPr id="20562" name="Oval 82"/>
          <p:cNvSpPr>
            <a:spLocks noChangeArrowheads="1"/>
          </p:cNvSpPr>
          <p:nvPr/>
        </p:nvSpPr>
        <p:spPr bwMode="auto">
          <a:xfrm rot="3480000">
            <a:off x="5766593" y="2307432"/>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35" name="Text Box 55"/>
          <p:cNvSpPr txBox="1">
            <a:spLocks noChangeArrowheads="1"/>
          </p:cNvSpPr>
          <p:nvPr/>
        </p:nvSpPr>
        <p:spPr bwMode="auto">
          <a:xfrm>
            <a:off x="8208963" y="3500438"/>
            <a:ext cx="935037" cy="336550"/>
          </a:xfrm>
          <a:prstGeom prst="rect">
            <a:avLst/>
          </a:prstGeom>
          <a:solidFill>
            <a:schemeClr val="bg1"/>
          </a:solidFill>
          <a:ln w="9525">
            <a:noFill/>
            <a:miter lim="800000"/>
            <a:headEnd/>
            <a:tailEnd/>
          </a:ln>
          <a:effectLst/>
        </p:spPr>
        <p:txBody>
          <a:bodyPr>
            <a:spAutoFit/>
          </a:bodyPr>
          <a:lstStyle/>
          <a:p>
            <a:pPr>
              <a:spcBef>
                <a:spcPct val="50000"/>
              </a:spcBef>
              <a:defRPr/>
            </a:pPr>
            <a:r>
              <a:rPr lang="en-GB" sz="1600">
                <a:solidFill>
                  <a:srgbClr val="FF0000"/>
                </a:solidFill>
                <a:cs typeface="+mn-cs"/>
              </a:rPr>
              <a:t>PECAM</a:t>
            </a:r>
            <a:endParaRPr lang="en-US" sz="1600">
              <a:solidFill>
                <a:srgbClr val="FF0000"/>
              </a:solidFill>
              <a:cs typeface="+mn-cs"/>
            </a:endParaRPr>
          </a:p>
        </p:txBody>
      </p:sp>
      <p:sp>
        <p:nvSpPr>
          <p:cNvPr id="20563" name="Text Box 83"/>
          <p:cNvSpPr txBox="1">
            <a:spLocks noChangeArrowheads="1"/>
          </p:cNvSpPr>
          <p:nvPr/>
        </p:nvSpPr>
        <p:spPr bwMode="auto">
          <a:xfrm>
            <a:off x="7164388" y="3357563"/>
            <a:ext cx="792162" cy="366712"/>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vWF</a:t>
            </a:r>
            <a:endParaRPr lang="en-US">
              <a:solidFill>
                <a:srgbClr val="000000"/>
              </a:solidFill>
              <a:cs typeface="+mn-cs"/>
            </a:endParaRPr>
          </a:p>
        </p:txBody>
      </p:sp>
      <p:sp>
        <p:nvSpPr>
          <p:cNvPr id="20564" name="Text Box 84"/>
          <p:cNvSpPr txBox="1">
            <a:spLocks noChangeArrowheads="1"/>
          </p:cNvSpPr>
          <p:nvPr/>
        </p:nvSpPr>
        <p:spPr bwMode="auto">
          <a:xfrm>
            <a:off x="7380288" y="1773238"/>
            <a:ext cx="1223962" cy="366712"/>
          </a:xfrm>
          <a:prstGeom prst="rect">
            <a:avLst/>
          </a:prstGeom>
          <a:noFill/>
          <a:ln w="9525">
            <a:noFill/>
            <a:miter lim="800000"/>
            <a:headEnd/>
            <a:tailEnd/>
          </a:ln>
          <a:effectLst/>
        </p:spPr>
        <p:txBody>
          <a:bodyPr>
            <a:spAutoFit/>
          </a:bodyPr>
          <a:lstStyle/>
          <a:p>
            <a:pPr>
              <a:spcBef>
                <a:spcPct val="50000"/>
              </a:spcBef>
              <a:defRPr/>
            </a:pPr>
            <a:r>
              <a:rPr lang="en-GB">
                <a:solidFill>
                  <a:srgbClr val="FF0000"/>
                </a:solidFill>
                <a:cs typeface="+mn-cs"/>
              </a:rPr>
              <a:t>adhesion</a:t>
            </a:r>
            <a:endParaRPr lang="en-US">
              <a:solidFill>
                <a:srgbClr val="FF0000"/>
              </a:solidFill>
              <a:cs typeface="+mn-cs"/>
            </a:endParaRPr>
          </a:p>
        </p:txBody>
      </p:sp>
      <p:grpSp>
        <p:nvGrpSpPr>
          <p:cNvPr id="31796" name="Group 85"/>
          <p:cNvGrpSpPr>
            <a:grpSpLocks/>
          </p:cNvGrpSpPr>
          <p:nvPr/>
        </p:nvGrpSpPr>
        <p:grpSpPr bwMode="auto">
          <a:xfrm>
            <a:off x="6372225" y="2487613"/>
            <a:ext cx="184150" cy="293687"/>
            <a:chOff x="4074" y="1086"/>
            <a:chExt cx="116" cy="185"/>
          </a:xfrm>
        </p:grpSpPr>
        <p:grpSp>
          <p:nvGrpSpPr>
            <p:cNvPr id="31859" name="Group 86"/>
            <p:cNvGrpSpPr>
              <a:grpSpLocks/>
            </p:cNvGrpSpPr>
            <p:nvPr/>
          </p:nvGrpSpPr>
          <p:grpSpPr bwMode="auto">
            <a:xfrm>
              <a:off x="4074" y="1086"/>
              <a:ext cx="116" cy="125"/>
              <a:chOff x="4074" y="1086"/>
              <a:chExt cx="116" cy="125"/>
            </a:xfrm>
          </p:grpSpPr>
          <p:sp>
            <p:nvSpPr>
              <p:cNvPr id="20567" name="Oval 87"/>
              <p:cNvSpPr>
                <a:spLocks noChangeArrowheads="1"/>
              </p:cNvSpPr>
              <p:nvPr/>
            </p:nvSpPr>
            <p:spPr bwMode="auto">
              <a:xfrm rot="20340000">
                <a:off x="4074" y="1086"/>
                <a:ext cx="43" cy="124"/>
              </a:xfrm>
              <a:prstGeom prst="ellipse">
                <a:avLst/>
              </a:prstGeom>
              <a:solidFill>
                <a:schemeClr val="hlink"/>
              </a:solidFill>
              <a:ln w="12700">
                <a:solidFill>
                  <a:schemeClr val="hlink"/>
                </a:solidFill>
                <a:round/>
                <a:headEnd/>
                <a:tailEnd/>
              </a:ln>
              <a:effectLst/>
            </p:spPr>
            <p:txBody>
              <a:bodyPr wrap="none" anchor="ctr"/>
              <a:lstStyle/>
              <a:p>
                <a:pPr>
                  <a:defRPr/>
                </a:pPr>
                <a:endParaRPr lang="en-GB">
                  <a:solidFill>
                    <a:srgbClr val="000000"/>
                  </a:solidFill>
                  <a:cs typeface="+mn-cs"/>
                </a:endParaRPr>
              </a:p>
            </p:txBody>
          </p:sp>
          <p:sp>
            <p:nvSpPr>
              <p:cNvPr id="20568" name="Oval 88"/>
              <p:cNvSpPr>
                <a:spLocks noChangeArrowheads="1"/>
              </p:cNvSpPr>
              <p:nvPr/>
            </p:nvSpPr>
            <p:spPr bwMode="auto">
              <a:xfrm rot="1200000">
                <a:off x="4147" y="1088"/>
                <a:ext cx="43" cy="123"/>
              </a:xfrm>
              <a:prstGeom prst="ellipse">
                <a:avLst/>
              </a:prstGeom>
              <a:solidFill>
                <a:schemeClr val="hlink"/>
              </a:solidFill>
              <a:ln w="12700">
                <a:solidFill>
                  <a:schemeClr val="hlink"/>
                </a:solidFill>
                <a:round/>
                <a:headEnd/>
                <a:tailEnd/>
              </a:ln>
              <a:effectLst/>
            </p:spPr>
            <p:txBody>
              <a:bodyPr wrap="none" anchor="ctr"/>
              <a:lstStyle/>
              <a:p>
                <a:pPr>
                  <a:defRPr/>
                </a:pPr>
                <a:endParaRPr lang="en-GB">
                  <a:solidFill>
                    <a:srgbClr val="000000"/>
                  </a:solidFill>
                  <a:cs typeface="+mn-cs"/>
                </a:endParaRPr>
              </a:p>
            </p:txBody>
          </p:sp>
        </p:grpSp>
        <p:sp>
          <p:nvSpPr>
            <p:cNvPr id="20569" name="Line 89"/>
            <p:cNvSpPr>
              <a:spLocks noChangeShapeType="1"/>
            </p:cNvSpPr>
            <p:nvPr/>
          </p:nvSpPr>
          <p:spPr bwMode="auto">
            <a:xfrm>
              <a:off x="4129" y="1233"/>
              <a:ext cx="0" cy="38"/>
            </a:xfrm>
            <a:prstGeom prst="line">
              <a:avLst/>
            </a:prstGeom>
            <a:noFill/>
            <a:ln w="76200">
              <a:solidFill>
                <a:schemeClr val="hlink"/>
              </a:solidFill>
              <a:round/>
              <a:headEnd/>
              <a:tailEnd/>
            </a:ln>
            <a:effectLst/>
          </p:spPr>
          <p:txBody>
            <a:bodyPr wrap="none" anchor="ctr"/>
            <a:lstStyle/>
            <a:p>
              <a:pPr>
                <a:defRPr/>
              </a:pPr>
              <a:endParaRPr lang="en-GB">
                <a:solidFill>
                  <a:srgbClr val="000000"/>
                </a:solidFill>
                <a:cs typeface="+mn-cs"/>
              </a:endParaRPr>
            </a:p>
          </p:txBody>
        </p:sp>
      </p:grpSp>
      <p:sp>
        <p:nvSpPr>
          <p:cNvPr id="20579" name="AutoShape 99"/>
          <p:cNvSpPr>
            <a:spLocks noChangeArrowheads="1"/>
          </p:cNvSpPr>
          <p:nvPr/>
        </p:nvSpPr>
        <p:spPr bwMode="auto">
          <a:xfrm>
            <a:off x="4572000" y="2636838"/>
            <a:ext cx="360363" cy="287337"/>
          </a:xfrm>
          <a:prstGeom prst="flowChartManualOperation">
            <a:avLst/>
          </a:prstGeom>
          <a:solidFill>
            <a:schemeClr val="accent2"/>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grpSp>
        <p:nvGrpSpPr>
          <p:cNvPr id="31798" name="Group 101"/>
          <p:cNvGrpSpPr>
            <a:grpSpLocks/>
          </p:cNvGrpSpPr>
          <p:nvPr/>
        </p:nvGrpSpPr>
        <p:grpSpPr bwMode="auto">
          <a:xfrm>
            <a:off x="3059113" y="3068638"/>
            <a:ext cx="144462" cy="792162"/>
            <a:chOff x="4876" y="1525"/>
            <a:chExt cx="91" cy="499"/>
          </a:xfrm>
        </p:grpSpPr>
        <p:sp>
          <p:nvSpPr>
            <p:cNvPr id="20582" name="Oval 102"/>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83" name="Oval 103"/>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84" name="Oval 104"/>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799" name="Group 109"/>
          <p:cNvGrpSpPr>
            <a:grpSpLocks/>
          </p:cNvGrpSpPr>
          <p:nvPr/>
        </p:nvGrpSpPr>
        <p:grpSpPr bwMode="auto">
          <a:xfrm>
            <a:off x="8891588" y="3068638"/>
            <a:ext cx="144462" cy="792162"/>
            <a:chOff x="4876" y="1525"/>
            <a:chExt cx="91" cy="499"/>
          </a:xfrm>
        </p:grpSpPr>
        <p:sp>
          <p:nvSpPr>
            <p:cNvPr id="20590" name="Oval 110"/>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91" name="Oval 111"/>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92" name="Oval 112"/>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800" name="Group 114"/>
          <p:cNvGrpSpPr>
            <a:grpSpLocks noChangeAspect="1"/>
          </p:cNvGrpSpPr>
          <p:nvPr/>
        </p:nvGrpSpPr>
        <p:grpSpPr bwMode="auto">
          <a:xfrm>
            <a:off x="3563938" y="2565400"/>
            <a:ext cx="360362" cy="358775"/>
            <a:chOff x="2245" y="1616"/>
            <a:chExt cx="227" cy="226"/>
          </a:xfrm>
        </p:grpSpPr>
        <p:sp>
          <p:nvSpPr>
            <p:cNvPr id="20593" name="AutoShape 113"/>
            <p:cNvSpPr>
              <a:spLocks noChangeAspect="1" noChangeArrowheads="1" noTextEdit="1"/>
            </p:cNvSpPr>
            <p:nvPr/>
          </p:nvSpPr>
          <p:spPr bwMode="auto">
            <a:xfrm>
              <a:off x="2245" y="1616"/>
              <a:ext cx="227" cy="226"/>
            </a:xfrm>
            <a:prstGeom prst="rect">
              <a:avLst/>
            </a:prstGeom>
            <a:noFill/>
            <a:ln w="9525">
              <a:noFill/>
              <a:miter lim="800000"/>
              <a:headEnd/>
              <a:tailEnd/>
            </a:ln>
          </p:spPr>
          <p:txBody>
            <a:bodyPr/>
            <a:lstStyle/>
            <a:p>
              <a:pPr>
                <a:defRPr/>
              </a:pPr>
              <a:endParaRPr lang="en-GB">
                <a:solidFill>
                  <a:srgbClr val="000000"/>
                </a:solidFill>
                <a:cs typeface="+mn-cs"/>
              </a:endParaRPr>
            </a:p>
          </p:txBody>
        </p:sp>
        <p:pic>
          <p:nvPicPr>
            <p:cNvPr id="31851" name="Picture 115"/>
            <p:cNvPicPr>
              <a:picLocks noChangeAspect="1" noChangeArrowheads="1"/>
            </p:cNvPicPr>
            <p:nvPr/>
          </p:nvPicPr>
          <p:blipFill>
            <a:blip r:embed="rId2" cstate="print"/>
            <a:srcRect/>
            <a:stretch>
              <a:fillRect/>
            </a:stretch>
          </p:blipFill>
          <p:spPr bwMode="auto">
            <a:xfrm>
              <a:off x="2245" y="1616"/>
              <a:ext cx="221" cy="217"/>
            </a:xfrm>
            <a:prstGeom prst="rect">
              <a:avLst/>
            </a:prstGeom>
            <a:noFill/>
            <a:ln w="9525">
              <a:noFill/>
              <a:miter lim="800000"/>
              <a:headEnd/>
              <a:tailEnd/>
            </a:ln>
          </p:spPr>
        </p:pic>
        <p:pic>
          <p:nvPicPr>
            <p:cNvPr id="31852" name="Picture 116"/>
            <p:cNvPicPr>
              <a:picLocks noChangeAspect="1" noChangeArrowheads="1"/>
            </p:cNvPicPr>
            <p:nvPr/>
          </p:nvPicPr>
          <p:blipFill>
            <a:blip r:embed="rId3" cstate="print"/>
            <a:srcRect/>
            <a:stretch>
              <a:fillRect/>
            </a:stretch>
          </p:blipFill>
          <p:spPr bwMode="auto">
            <a:xfrm>
              <a:off x="2245" y="1616"/>
              <a:ext cx="221" cy="217"/>
            </a:xfrm>
            <a:prstGeom prst="rect">
              <a:avLst/>
            </a:prstGeom>
            <a:noFill/>
            <a:ln w="9525">
              <a:noFill/>
              <a:miter lim="800000"/>
              <a:headEnd/>
              <a:tailEnd/>
            </a:ln>
          </p:spPr>
        </p:pic>
      </p:grpSp>
      <p:sp>
        <p:nvSpPr>
          <p:cNvPr id="20597" name="Line 117"/>
          <p:cNvSpPr>
            <a:spLocks noChangeShapeType="1"/>
          </p:cNvSpPr>
          <p:nvPr/>
        </p:nvSpPr>
        <p:spPr bwMode="auto">
          <a:xfrm>
            <a:off x="107950" y="2349500"/>
            <a:ext cx="0" cy="431800"/>
          </a:xfrm>
          <a:prstGeom prst="line">
            <a:avLst/>
          </a:prstGeom>
          <a:noFill/>
          <a:ln w="28575">
            <a:solidFill>
              <a:srgbClr val="00CC00"/>
            </a:solidFill>
            <a:round/>
            <a:headEnd/>
            <a:tailEnd type="triangle" w="med" len="med"/>
          </a:ln>
          <a:effectLst/>
        </p:spPr>
        <p:txBody>
          <a:bodyPr/>
          <a:lstStyle/>
          <a:p>
            <a:pPr>
              <a:defRPr/>
            </a:pPr>
            <a:endParaRPr lang="en-GB">
              <a:solidFill>
                <a:srgbClr val="000000"/>
              </a:solidFill>
              <a:cs typeface="+mn-cs"/>
            </a:endParaRPr>
          </a:p>
        </p:txBody>
      </p:sp>
      <p:grpSp>
        <p:nvGrpSpPr>
          <p:cNvPr id="31802" name="Group 118"/>
          <p:cNvGrpSpPr>
            <a:grpSpLocks/>
          </p:cNvGrpSpPr>
          <p:nvPr/>
        </p:nvGrpSpPr>
        <p:grpSpPr bwMode="auto">
          <a:xfrm>
            <a:off x="0" y="2924175"/>
            <a:ext cx="144463" cy="792163"/>
            <a:chOff x="4876" y="1525"/>
            <a:chExt cx="91" cy="499"/>
          </a:xfrm>
        </p:grpSpPr>
        <p:sp>
          <p:nvSpPr>
            <p:cNvPr id="20599" name="Oval 119"/>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0" name="Oval 120"/>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1" name="Oval 121"/>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803" name="Group 122"/>
          <p:cNvGrpSpPr>
            <a:grpSpLocks/>
          </p:cNvGrpSpPr>
          <p:nvPr/>
        </p:nvGrpSpPr>
        <p:grpSpPr bwMode="auto">
          <a:xfrm>
            <a:off x="0" y="2997200"/>
            <a:ext cx="144463" cy="792163"/>
            <a:chOff x="4876" y="1525"/>
            <a:chExt cx="91" cy="499"/>
          </a:xfrm>
        </p:grpSpPr>
        <p:sp>
          <p:nvSpPr>
            <p:cNvPr id="20603" name="Oval 123"/>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4" name="Oval 124"/>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5" name="Oval 125"/>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sp>
        <p:nvSpPr>
          <p:cNvPr id="20606" name="Text Box 126"/>
          <p:cNvSpPr txBox="1">
            <a:spLocks noChangeArrowheads="1"/>
          </p:cNvSpPr>
          <p:nvPr/>
        </p:nvSpPr>
        <p:spPr bwMode="auto">
          <a:xfrm>
            <a:off x="2051050" y="2276475"/>
            <a:ext cx="936625" cy="366713"/>
          </a:xfrm>
          <a:prstGeom prst="rect">
            <a:avLst/>
          </a:prstGeom>
          <a:noFill/>
          <a:ln w="9525">
            <a:noFill/>
            <a:miter lim="800000"/>
            <a:headEnd/>
            <a:tailEnd/>
          </a:ln>
          <a:effectLst/>
        </p:spPr>
        <p:txBody>
          <a:bodyPr>
            <a:spAutoFit/>
          </a:bodyPr>
          <a:lstStyle/>
          <a:p>
            <a:pPr>
              <a:spcBef>
                <a:spcPct val="50000"/>
              </a:spcBef>
              <a:defRPr/>
            </a:pPr>
            <a:r>
              <a:rPr lang="en-GB">
                <a:solidFill>
                  <a:srgbClr val="FF0000"/>
                </a:solidFill>
                <a:cs typeface="+mn-cs"/>
              </a:rPr>
              <a:t>sepsis</a:t>
            </a:r>
            <a:endParaRPr lang="en-US">
              <a:solidFill>
                <a:srgbClr val="FF0000"/>
              </a:solidFill>
              <a:cs typeface="+mn-cs"/>
            </a:endParaRPr>
          </a:p>
        </p:txBody>
      </p:sp>
      <p:sp>
        <p:nvSpPr>
          <p:cNvPr id="20612" name="Line 132"/>
          <p:cNvSpPr>
            <a:spLocks noChangeShapeType="1"/>
          </p:cNvSpPr>
          <p:nvPr/>
        </p:nvSpPr>
        <p:spPr bwMode="auto">
          <a:xfrm flipH="1">
            <a:off x="2195513" y="3068638"/>
            <a:ext cx="576262" cy="215900"/>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13" name="Text Box 133"/>
          <p:cNvSpPr txBox="1">
            <a:spLocks noChangeArrowheads="1"/>
          </p:cNvSpPr>
          <p:nvPr/>
        </p:nvSpPr>
        <p:spPr bwMode="auto">
          <a:xfrm>
            <a:off x="3779838" y="3133725"/>
            <a:ext cx="1728787"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Endothelium</a:t>
            </a:r>
            <a:endParaRPr lang="en-US">
              <a:solidFill>
                <a:srgbClr val="000000"/>
              </a:solidFill>
              <a:cs typeface="+mn-cs"/>
            </a:endParaRPr>
          </a:p>
        </p:txBody>
      </p:sp>
      <p:sp>
        <p:nvSpPr>
          <p:cNvPr id="20615" name="Text Box 135"/>
          <p:cNvSpPr txBox="1">
            <a:spLocks noChangeArrowheads="1"/>
          </p:cNvSpPr>
          <p:nvPr/>
        </p:nvSpPr>
        <p:spPr bwMode="auto">
          <a:xfrm>
            <a:off x="1042988" y="4652963"/>
            <a:ext cx="1008062" cy="366712"/>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Matrix</a:t>
            </a:r>
            <a:endParaRPr lang="en-US">
              <a:solidFill>
                <a:srgbClr val="000000"/>
              </a:solidFill>
              <a:cs typeface="+mn-cs"/>
            </a:endParaRPr>
          </a:p>
        </p:txBody>
      </p:sp>
      <p:sp>
        <p:nvSpPr>
          <p:cNvPr id="20616" name="Text Box 136"/>
          <p:cNvSpPr txBox="1">
            <a:spLocks noChangeArrowheads="1"/>
          </p:cNvSpPr>
          <p:nvPr/>
        </p:nvSpPr>
        <p:spPr bwMode="auto">
          <a:xfrm>
            <a:off x="2124075" y="4221163"/>
            <a:ext cx="1295400" cy="304800"/>
          </a:xfrm>
          <a:prstGeom prst="rect">
            <a:avLst/>
          </a:prstGeom>
          <a:noFill/>
          <a:ln w="9525">
            <a:noFill/>
            <a:miter lim="800000"/>
            <a:headEnd/>
            <a:tailEnd/>
          </a:ln>
          <a:effectLst/>
        </p:spPr>
        <p:txBody>
          <a:bodyPr>
            <a:spAutoFit/>
          </a:bodyPr>
          <a:lstStyle/>
          <a:p>
            <a:pPr>
              <a:spcBef>
                <a:spcPct val="50000"/>
              </a:spcBef>
              <a:defRPr/>
            </a:pPr>
            <a:r>
              <a:rPr lang="en-GB" sz="1400">
                <a:solidFill>
                  <a:srgbClr val="000000"/>
                </a:solidFill>
                <a:cs typeface="+mn-cs"/>
              </a:rPr>
              <a:t>myofilaments</a:t>
            </a:r>
            <a:endParaRPr lang="en-US" sz="1400">
              <a:solidFill>
                <a:srgbClr val="000000"/>
              </a:solidFill>
              <a:cs typeface="+mn-cs"/>
            </a:endParaRPr>
          </a:p>
        </p:txBody>
      </p:sp>
      <p:sp>
        <p:nvSpPr>
          <p:cNvPr id="20618" name="Line 138"/>
          <p:cNvSpPr>
            <a:spLocks noChangeShapeType="1"/>
          </p:cNvSpPr>
          <p:nvPr/>
        </p:nvSpPr>
        <p:spPr bwMode="auto">
          <a:xfrm flipH="1" flipV="1">
            <a:off x="2484438" y="3644900"/>
            <a:ext cx="142875" cy="576263"/>
          </a:xfrm>
          <a:prstGeom prst="line">
            <a:avLst/>
          </a:prstGeom>
          <a:noFill/>
          <a:ln w="9525">
            <a:solidFill>
              <a:schemeClr val="tx1"/>
            </a:solidFill>
            <a:round/>
            <a:headEnd/>
            <a:tailEnd type="triangle" w="med" len="med"/>
          </a:ln>
          <a:effectLst/>
        </p:spPr>
        <p:txBody>
          <a:bodyPr/>
          <a:lstStyle/>
          <a:p>
            <a:pPr>
              <a:defRPr/>
            </a:pPr>
            <a:endParaRPr lang="en-GB">
              <a:solidFill>
                <a:srgbClr val="000000"/>
              </a:solidFill>
              <a:cs typeface="+mn-cs"/>
            </a:endParaRPr>
          </a:p>
        </p:txBody>
      </p:sp>
      <p:sp>
        <p:nvSpPr>
          <p:cNvPr id="20619" name="Line 139"/>
          <p:cNvSpPr>
            <a:spLocks noChangeShapeType="1"/>
          </p:cNvSpPr>
          <p:nvPr/>
        </p:nvSpPr>
        <p:spPr bwMode="auto">
          <a:xfrm flipV="1">
            <a:off x="3059113" y="3716338"/>
            <a:ext cx="288925" cy="504825"/>
          </a:xfrm>
          <a:prstGeom prst="line">
            <a:avLst/>
          </a:prstGeom>
          <a:noFill/>
          <a:ln w="9525">
            <a:solidFill>
              <a:schemeClr val="tx1"/>
            </a:solidFill>
            <a:round/>
            <a:headEnd/>
            <a:tailEnd type="triangle" w="med" len="med"/>
          </a:ln>
          <a:effectLst/>
        </p:spPr>
        <p:txBody>
          <a:bodyPr/>
          <a:lstStyle/>
          <a:p>
            <a:pPr>
              <a:defRPr/>
            </a:pPr>
            <a:endParaRPr lang="en-GB">
              <a:solidFill>
                <a:srgbClr val="000000"/>
              </a:solidFill>
              <a:cs typeface="+mn-cs"/>
            </a:endParaRPr>
          </a:p>
        </p:txBody>
      </p:sp>
      <p:pic>
        <p:nvPicPr>
          <p:cNvPr id="31811" name="Picture 140"/>
          <p:cNvPicPr>
            <a:picLocks noGrp="1" noChangeArrowheads="1"/>
          </p:cNvPicPr>
          <p:nvPr>
            <p:ph sz="half" idx="1"/>
          </p:nvPr>
        </p:nvPicPr>
        <p:blipFill>
          <a:blip r:embed="rId4" cstate="print"/>
          <a:srcRect/>
          <a:stretch>
            <a:fillRect/>
          </a:stretch>
        </p:blipFill>
        <p:spPr>
          <a:xfrm>
            <a:off x="0" y="4724400"/>
            <a:ext cx="1189038" cy="444500"/>
          </a:xfrm>
        </p:spPr>
      </p:pic>
      <p:pic>
        <p:nvPicPr>
          <p:cNvPr id="31812" name="Picture 142"/>
          <p:cNvPicPr>
            <a:picLocks noGrp="1" noChangeArrowheads="1"/>
          </p:cNvPicPr>
          <p:nvPr>
            <p:ph sz="half" idx="2"/>
          </p:nvPr>
        </p:nvPicPr>
        <p:blipFill>
          <a:blip r:embed="rId4" cstate="print"/>
          <a:srcRect/>
          <a:stretch>
            <a:fillRect/>
          </a:stretch>
        </p:blipFill>
        <p:spPr>
          <a:xfrm>
            <a:off x="7667625" y="4724400"/>
            <a:ext cx="1189038" cy="444500"/>
          </a:xfrm>
        </p:spPr>
      </p:pic>
      <p:sp>
        <p:nvSpPr>
          <p:cNvPr id="20625" name="AutoShape 145"/>
          <p:cNvSpPr>
            <a:spLocks noChangeArrowheads="1"/>
          </p:cNvSpPr>
          <p:nvPr/>
        </p:nvSpPr>
        <p:spPr bwMode="auto">
          <a:xfrm rot="-1185569">
            <a:off x="7019925" y="3500438"/>
            <a:ext cx="214313" cy="6985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26" name="AutoShape 146"/>
          <p:cNvSpPr>
            <a:spLocks noChangeArrowheads="1"/>
          </p:cNvSpPr>
          <p:nvPr/>
        </p:nvSpPr>
        <p:spPr bwMode="auto">
          <a:xfrm rot="-1185569">
            <a:off x="7092950" y="3716338"/>
            <a:ext cx="214313" cy="6985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27" name="AutoShape 147"/>
          <p:cNvSpPr>
            <a:spLocks noChangeArrowheads="1"/>
          </p:cNvSpPr>
          <p:nvPr/>
        </p:nvSpPr>
        <p:spPr bwMode="auto">
          <a:xfrm rot="-1185569">
            <a:off x="7596188" y="3644900"/>
            <a:ext cx="214312" cy="6985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28" name="Text Box 148"/>
          <p:cNvSpPr txBox="1">
            <a:spLocks noChangeArrowheads="1"/>
          </p:cNvSpPr>
          <p:nvPr/>
        </p:nvSpPr>
        <p:spPr bwMode="auto">
          <a:xfrm>
            <a:off x="7812088" y="2122488"/>
            <a:ext cx="1008062" cy="274637"/>
          </a:xfrm>
          <a:prstGeom prst="rect">
            <a:avLst/>
          </a:prstGeom>
          <a:noFill/>
          <a:ln w="9525">
            <a:noFill/>
            <a:miter lim="800000"/>
            <a:headEnd/>
            <a:tailEnd/>
          </a:ln>
          <a:effectLst/>
        </p:spPr>
        <p:txBody>
          <a:bodyPr>
            <a:spAutoFit/>
          </a:bodyPr>
          <a:lstStyle/>
          <a:p>
            <a:pPr>
              <a:spcBef>
                <a:spcPct val="50000"/>
              </a:spcBef>
              <a:defRPr/>
            </a:pPr>
            <a:r>
              <a:rPr lang="en-GB" sz="1200">
                <a:solidFill>
                  <a:srgbClr val="000000"/>
                </a:solidFill>
                <a:cs typeface="+mn-cs"/>
              </a:rPr>
              <a:t>neutrophils</a:t>
            </a:r>
            <a:endParaRPr lang="en-US" sz="1200">
              <a:solidFill>
                <a:srgbClr val="000000"/>
              </a:solidFill>
              <a:cs typeface="+mn-cs"/>
            </a:endParaRPr>
          </a:p>
        </p:txBody>
      </p:sp>
      <p:sp>
        <p:nvSpPr>
          <p:cNvPr id="20629" name="Text Box 149"/>
          <p:cNvSpPr txBox="1">
            <a:spLocks noChangeArrowheads="1"/>
          </p:cNvSpPr>
          <p:nvPr/>
        </p:nvSpPr>
        <p:spPr bwMode="auto">
          <a:xfrm>
            <a:off x="6156325" y="3141663"/>
            <a:ext cx="647700" cy="336550"/>
          </a:xfrm>
          <a:prstGeom prst="rect">
            <a:avLst/>
          </a:prstGeom>
          <a:noFill/>
          <a:ln w="9525">
            <a:noFill/>
            <a:miter lim="800000"/>
            <a:headEnd/>
            <a:tailEnd/>
          </a:ln>
          <a:effectLst/>
        </p:spPr>
        <p:txBody>
          <a:bodyPr>
            <a:spAutoFit/>
          </a:bodyPr>
          <a:lstStyle/>
          <a:p>
            <a:pPr>
              <a:spcBef>
                <a:spcPct val="50000"/>
              </a:spcBef>
              <a:defRPr/>
            </a:pPr>
            <a:r>
              <a:rPr lang="en-GB" sz="1600" b="1">
                <a:solidFill>
                  <a:srgbClr val="FF0000"/>
                </a:solidFill>
                <a:cs typeface="+mn-cs"/>
              </a:rPr>
              <a:t>PAF</a:t>
            </a:r>
            <a:endParaRPr lang="en-US" sz="1600" b="1">
              <a:solidFill>
                <a:srgbClr val="FF0000"/>
              </a:solidFill>
              <a:cs typeface="+mn-cs"/>
            </a:endParaRPr>
          </a:p>
        </p:txBody>
      </p:sp>
      <p:sp>
        <p:nvSpPr>
          <p:cNvPr id="20630" name="Oval 150"/>
          <p:cNvSpPr>
            <a:spLocks noChangeArrowheads="1"/>
          </p:cNvSpPr>
          <p:nvPr/>
        </p:nvSpPr>
        <p:spPr bwMode="auto">
          <a:xfrm rot="3480000">
            <a:off x="7135018" y="2482057"/>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631" name="Oval 151"/>
          <p:cNvSpPr>
            <a:spLocks noChangeArrowheads="1"/>
          </p:cNvSpPr>
          <p:nvPr/>
        </p:nvSpPr>
        <p:spPr bwMode="auto">
          <a:xfrm rot="3480000">
            <a:off x="6126956" y="2307432"/>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635" name="Oval 155" descr="Light horizontal"/>
          <p:cNvSpPr>
            <a:spLocks noChangeArrowheads="1"/>
          </p:cNvSpPr>
          <p:nvPr/>
        </p:nvSpPr>
        <p:spPr bwMode="auto">
          <a:xfrm>
            <a:off x="66675" y="5229225"/>
            <a:ext cx="3065463" cy="601663"/>
          </a:xfrm>
          <a:prstGeom prst="ellipse">
            <a:avLst/>
          </a:prstGeom>
          <a:pattFill prst="ltHorz">
            <a:fgClr>
              <a:srgbClr val="FFCCCC"/>
            </a:fgClr>
            <a:bgClr>
              <a:schemeClr val="bg1"/>
            </a:bgClr>
          </a:pattFill>
          <a:ln w="76200">
            <a:solidFill>
              <a:srgbClr val="FFCCCC"/>
            </a:solidFill>
            <a:round/>
            <a:headEnd/>
            <a:tailEnd/>
          </a:ln>
          <a:effectLst/>
        </p:spPr>
        <p:txBody>
          <a:bodyPr wrap="none" anchor="ctr"/>
          <a:lstStyle/>
          <a:p>
            <a:pPr>
              <a:defRPr/>
            </a:pPr>
            <a:endParaRPr lang="en-GB">
              <a:solidFill>
                <a:srgbClr val="000000"/>
              </a:solidFill>
              <a:cs typeface="+mn-cs"/>
            </a:endParaRPr>
          </a:p>
        </p:txBody>
      </p:sp>
      <p:sp>
        <p:nvSpPr>
          <p:cNvPr id="20636" name="Oval 156" descr="Light horizontal"/>
          <p:cNvSpPr>
            <a:spLocks noChangeArrowheads="1"/>
          </p:cNvSpPr>
          <p:nvPr/>
        </p:nvSpPr>
        <p:spPr bwMode="auto">
          <a:xfrm>
            <a:off x="3162300" y="4868863"/>
            <a:ext cx="3065463" cy="601662"/>
          </a:xfrm>
          <a:prstGeom prst="ellipse">
            <a:avLst/>
          </a:prstGeom>
          <a:pattFill prst="ltHorz">
            <a:fgClr>
              <a:srgbClr val="FFCCCC"/>
            </a:fgClr>
            <a:bgClr>
              <a:schemeClr val="bg1"/>
            </a:bgClr>
          </a:pattFill>
          <a:ln w="76200">
            <a:solidFill>
              <a:srgbClr val="FFCCCC"/>
            </a:solidFill>
            <a:round/>
            <a:headEnd/>
            <a:tailEnd/>
          </a:ln>
          <a:effectLst/>
        </p:spPr>
        <p:txBody>
          <a:bodyPr wrap="none" anchor="ctr"/>
          <a:lstStyle/>
          <a:p>
            <a:pPr>
              <a:defRPr/>
            </a:pPr>
            <a:endParaRPr lang="en-GB">
              <a:solidFill>
                <a:srgbClr val="000000"/>
              </a:solidFill>
              <a:cs typeface="+mn-cs"/>
            </a:endParaRPr>
          </a:p>
        </p:txBody>
      </p:sp>
      <p:sp>
        <p:nvSpPr>
          <p:cNvPr id="20637" name="Oval 157" descr="Light horizontal"/>
          <p:cNvSpPr>
            <a:spLocks noChangeArrowheads="1"/>
          </p:cNvSpPr>
          <p:nvPr/>
        </p:nvSpPr>
        <p:spPr bwMode="auto">
          <a:xfrm>
            <a:off x="6011863" y="5300663"/>
            <a:ext cx="3065462" cy="601662"/>
          </a:xfrm>
          <a:prstGeom prst="ellipse">
            <a:avLst/>
          </a:prstGeom>
          <a:pattFill prst="ltHorz">
            <a:fgClr>
              <a:srgbClr val="FFCCCC"/>
            </a:fgClr>
            <a:bgClr>
              <a:schemeClr val="bg1"/>
            </a:bgClr>
          </a:pattFill>
          <a:ln w="76200">
            <a:solidFill>
              <a:srgbClr val="FFCCCC"/>
            </a:solidFill>
            <a:round/>
            <a:headEnd/>
            <a:tailEnd/>
          </a:ln>
          <a:effectLst/>
        </p:spPr>
        <p:txBody>
          <a:bodyPr wrap="none" anchor="ctr"/>
          <a:lstStyle/>
          <a:p>
            <a:pPr>
              <a:defRPr/>
            </a:pPr>
            <a:endParaRPr lang="en-GB">
              <a:solidFill>
                <a:srgbClr val="000000"/>
              </a:solidFill>
              <a:cs typeface="+mn-cs"/>
            </a:endParaRPr>
          </a:p>
        </p:txBody>
      </p:sp>
      <p:sp>
        <p:nvSpPr>
          <p:cNvPr id="20638" name="Text Box 158"/>
          <p:cNvSpPr txBox="1">
            <a:spLocks noChangeArrowheads="1"/>
          </p:cNvSpPr>
          <p:nvPr/>
        </p:nvSpPr>
        <p:spPr bwMode="auto">
          <a:xfrm>
            <a:off x="4283075" y="4948238"/>
            <a:ext cx="936625" cy="366712"/>
          </a:xfrm>
          <a:prstGeom prst="rect">
            <a:avLst/>
          </a:prstGeom>
          <a:noFill/>
          <a:ln w="38100">
            <a:noFill/>
            <a:miter lim="800000"/>
            <a:headEnd/>
            <a:tailEnd/>
          </a:ln>
          <a:effectLst/>
        </p:spPr>
        <p:txBody>
          <a:bodyPr>
            <a:spAutoFit/>
          </a:bodyPr>
          <a:lstStyle/>
          <a:p>
            <a:pPr>
              <a:spcBef>
                <a:spcPct val="50000"/>
              </a:spcBef>
              <a:defRPr/>
            </a:pPr>
            <a:r>
              <a:rPr lang="en-GB">
                <a:solidFill>
                  <a:srgbClr val="000000"/>
                </a:solidFill>
                <a:cs typeface="+mn-cs"/>
              </a:rPr>
              <a:t>SMC</a:t>
            </a:r>
            <a:endParaRPr lang="en-US">
              <a:solidFill>
                <a:srgbClr val="000000"/>
              </a:solidFill>
              <a:cs typeface="+mn-cs"/>
            </a:endParaRPr>
          </a:p>
        </p:txBody>
      </p:sp>
      <p:sp>
        <p:nvSpPr>
          <p:cNvPr id="20639" name="Text Box 159"/>
          <p:cNvSpPr txBox="1">
            <a:spLocks noChangeArrowheads="1"/>
          </p:cNvSpPr>
          <p:nvPr/>
        </p:nvSpPr>
        <p:spPr bwMode="auto">
          <a:xfrm>
            <a:off x="3203575" y="4948238"/>
            <a:ext cx="1223963" cy="366712"/>
          </a:xfrm>
          <a:prstGeom prst="rect">
            <a:avLst/>
          </a:prstGeom>
          <a:noFill/>
          <a:ln w="9525">
            <a:noFill/>
            <a:miter lim="800000"/>
            <a:headEnd/>
            <a:tailEnd/>
          </a:ln>
          <a:effectLst/>
        </p:spPr>
        <p:txBody>
          <a:bodyPr>
            <a:spAutoFit/>
          </a:bodyPr>
          <a:lstStyle/>
          <a:p>
            <a:pPr>
              <a:spcBef>
                <a:spcPct val="50000"/>
              </a:spcBef>
              <a:defRPr/>
            </a:pPr>
            <a:r>
              <a:rPr lang="en-GB">
                <a:solidFill>
                  <a:srgbClr val="333399"/>
                </a:solidFill>
                <a:cs typeface="+mn-cs"/>
              </a:rPr>
              <a:t>dilatation</a:t>
            </a:r>
            <a:endParaRPr lang="en-US">
              <a:solidFill>
                <a:srgbClr val="333399"/>
              </a:solidFill>
              <a:cs typeface="+mn-cs"/>
            </a:endParaRPr>
          </a:p>
        </p:txBody>
      </p:sp>
      <p:sp>
        <p:nvSpPr>
          <p:cNvPr id="20640" name="Text Box 160"/>
          <p:cNvSpPr txBox="1">
            <a:spLocks noChangeArrowheads="1"/>
          </p:cNvSpPr>
          <p:nvPr/>
        </p:nvSpPr>
        <p:spPr bwMode="auto">
          <a:xfrm>
            <a:off x="4859338" y="4941888"/>
            <a:ext cx="1368425" cy="366712"/>
          </a:xfrm>
          <a:prstGeom prst="rect">
            <a:avLst/>
          </a:prstGeom>
          <a:noFill/>
          <a:ln w="9525">
            <a:noFill/>
            <a:miter lim="800000"/>
            <a:headEnd/>
            <a:tailEnd/>
          </a:ln>
          <a:effectLst/>
        </p:spPr>
        <p:txBody>
          <a:bodyPr>
            <a:spAutoFit/>
          </a:bodyPr>
          <a:lstStyle/>
          <a:p>
            <a:pPr>
              <a:spcBef>
                <a:spcPct val="50000"/>
              </a:spcBef>
              <a:defRPr/>
            </a:pPr>
            <a:r>
              <a:rPr lang="en-GB">
                <a:solidFill>
                  <a:srgbClr val="333399"/>
                </a:solidFill>
                <a:cs typeface="+mn-cs"/>
              </a:rPr>
              <a:t>constriction</a:t>
            </a:r>
            <a:endParaRPr lang="en-US">
              <a:solidFill>
                <a:srgbClr val="333399"/>
              </a:solidFill>
              <a:cs typeface="+mn-cs"/>
            </a:endParaRPr>
          </a:p>
        </p:txBody>
      </p:sp>
      <p:sp>
        <p:nvSpPr>
          <p:cNvPr id="20642" name="AutoShape 162"/>
          <p:cNvSpPr>
            <a:spLocks noChangeArrowheads="1"/>
          </p:cNvSpPr>
          <p:nvPr/>
        </p:nvSpPr>
        <p:spPr bwMode="auto">
          <a:xfrm>
            <a:off x="3779838" y="3933825"/>
            <a:ext cx="215900" cy="1008063"/>
          </a:xfrm>
          <a:prstGeom prst="downArrow">
            <a:avLst>
              <a:gd name="adj1" fmla="val 50000"/>
              <a:gd name="adj2" fmla="val 116728"/>
            </a:avLst>
          </a:prstGeom>
          <a:solidFill>
            <a:schemeClr val="accent1"/>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643" name="AutoShape 163"/>
          <p:cNvSpPr>
            <a:spLocks noChangeArrowheads="1"/>
          </p:cNvSpPr>
          <p:nvPr/>
        </p:nvSpPr>
        <p:spPr bwMode="auto">
          <a:xfrm>
            <a:off x="5219700" y="3933825"/>
            <a:ext cx="215900" cy="1008063"/>
          </a:xfrm>
          <a:prstGeom prst="downArrow">
            <a:avLst>
              <a:gd name="adj1" fmla="val 50000"/>
              <a:gd name="adj2" fmla="val 116728"/>
            </a:avLst>
          </a:prstGeom>
          <a:solidFill>
            <a:srgbClr val="FF9999"/>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644" name="Line 164"/>
          <p:cNvSpPr>
            <a:spLocks noChangeShapeType="1"/>
          </p:cNvSpPr>
          <p:nvPr/>
        </p:nvSpPr>
        <p:spPr bwMode="auto">
          <a:xfrm flipH="1">
            <a:off x="3203575" y="2997200"/>
            <a:ext cx="288925" cy="142875"/>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45" name="Line 165"/>
          <p:cNvSpPr>
            <a:spLocks noChangeShapeType="1"/>
          </p:cNvSpPr>
          <p:nvPr/>
        </p:nvSpPr>
        <p:spPr bwMode="auto">
          <a:xfrm flipH="1" flipV="1">
            <a:off x="3203575" y="3429000"/>
            <a:ext cx="288925" cy="0"/>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46" name="Line 166"/>
          <p:cNvSpPr>
            <a:spLocks noChangeShapeType="1"/>
          </p:cNvSpPr>
          <p:nvPr/>
        </p:nvSpPr>
        <p:spPr bwMode="auto">
          <a:xfrm flipH="1">
            <a:off x="3203575" y="3646488"/>
            <a:ext cx="288925" cy="142875"/>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52" name="Freeform 172"/>
          <p:cNvSpPr>
            <a:spLocks/>
          </p:cNvSpPr>
          <p:nvPr/>
        </p:nvSpPr>
        <p:spPr bwMode="auto">
          <a:xfrm>
            <a:off x="5727700" y="2852738"/>
            <a:ext cx="139700" cy="995362"/>
          </a:xfrm>
          <a:custGeom>
            <a:avLst/>
            <a:gdLst/>
            <a:ahLst/>
            <a:cxnLst>
              <a:cxn ang="0">
                <a:pos x="56" y="0"/>
              </a:cxn>
              <a:cxn ang="0">
                <a:pos x="76" y="32"/>
              </a:cxn>
              <a:cxn ang="0">
                <a:pos x="80" y="600"/>
              </a:cxn>
              <a:cxn ang="0">
                <a:pos x="0" y="612"/>
              </a:cxn>
            </a:cxnLst>
            <a:rect l="0" t="0" r="r" b="b"/>
            <a:pathLst>
              <a:path w="88" h="627">
                <a:moveTo>
                  <a:pt x="56" y="0"/>
                </a:moveTo>
                <a:cubicBezTo>
                  <a:pt x="74" y="6"/>
                  <a:pt x="71" y="16"/>
                  <a:pt x="76" y="32"/>
                </a:cubicBezTo>
                <a:cubicBezTo>
                  <a:pt x="84" y="229"/>
                  <a:pt x="88" y="383"/>
                  <a:pt x="80" y="600"/>
                </a:cubicBezTo>
                <a:cubicBezTo>
                  <a:pt x="79" y="627"/>
                  <a:pt x="0" y="612"/>
                  <a:pt x="0" y="612"/>
                </a:cubicBezTo>
              </a:path>
            </a:pathLst>
          </a:custGeom>
          <a:noFill/>
          <a:ln w="38100" cmpd="sng">
            <a:pattFill prst="trellis">
              <a:fgClr>
                <a:srgbClr val="FF0000"/>
              </a:fgClr>
              <a:bgClr>
                <a:srgbClr val="FFFFFF"/>
              </a:bgClr>
            </a:pattFill>
            <a:prstDash val="solid"/>
            <a:round/>
            <a:headEnd/>
            <a:tailEnd/>
          </a:ln>
          <a:effectLst/>
        </p:spPr>
        <p:txBody>
          <a:bodyPr/>
          <a:lstStyle/>
          <a:p>
            <a:pPr>
              <a:defRPr/>
            </a:pPr>
            <a:endParaRPr lang="en-GB">
              <a:solidFill>
                <a:srgbClr val="000000"/>
              </a:solidFill>
              <a:cs typeface="+mn-cs"/>
            </a:endParaRPr>
          </a:p>
        </p:txBody>
      </p:sp>
      <p:sp>
        <p:nvSpPr>
          <p:cNvPr id="20654" name="Freeform 174"/>
          <p:cNvSpPr>
            <a:spLocks/>
          </p:cNvSpPr>
          <p:nvPr/>
        </p:nvSpPr>
        <p:spPr bwMode="auto">
          <a:xfrm>
            <a:off x="6156325" y="2852738"/>
            <a:ext cx="225425" cy="1008062"/>
          </a:xfrm>
          <a:custGeom>
            <a:avLst/>
            <a:gdLst/>
            <a:ahLst/>
            <a:cxnLst>
              <a:cxn ang="0">
                <a:pos x="80" y="4"/>
              </a:cxn>
              <a:cxn ang="0">
                <a:pos x="0" y="44"/>
              </a:cxn>
              <a:cxn ang="0">
                <a:pos x="4" y="556"/>
              </a:cxn>
              <a:cxn ang="0">
                <a:pos x="112" y="596"/>
              </a:cxn>
              <a:cxn ang="0">
                <a:pos x="132" y="600"/>
              </a:cxn>
            </a:cxnLst>
            <a:rect l="0" t="0" r="r" b="b"/>
            <a:pathLst>
              <a:path w="132" h="603">
                <a:moveTo>
                  <a:pt x="80" y="4"/>
                </a:moveTo>
                <a:cubicBezTo>
                  <a:pt x="27" y="8"/>
                  <a:pt x="15" y="0"/>
                  <a:pt x="0" y="44"/>
                </a:cubicBezTo>
                <a:cubicBezTo>
                  <a:pt x="1" y="215"/>
                  <a:pt x="0" y="385"/>
                  <a:pt x="4" y="556"/>
                </a:cubicBezTo>
                <a:cubicBezTo>
                  <a:pt x="5" y="603"/>
                  <a:pt x="86" y="594"/>
                  <a:pt x="112" y="596"/>
                </a:cubicBezTo>
                <a:cubicBezTo>
                  <a:pt x="127" y="601"/>
                  <a:pt x="120" y="600"/>
                  <a:pt x="132" y="600"/>
                </a:cubicBezTo>
              </a:path>
            </a:pathLst>
          </a:custGeom>
          <a:noFill/>
          <a:ln w="38100" cmpd="sng">
            <a:pattFill prst="trellis">
              <a:fgClr>
                <a:srgbClr val="FF0000"/>
              </a:fgClr>
              <a:bgClr>
                <a:srgbClr val="FFFFFF"/>
              </a:bgClr>
            </a:pattFill>
            <a:prstDash val="solid"/>
            <a:round/>
            <a:headEnd/>
            <a:tailEnd/>
          </a:ln>
          <a:effectLst/>
        </p:spPr>
        <p:txBody>
          <a:bodyPr/>
          <a:lstStyle/>
          <a:p>
            <a:pPr>
              <a:defRPr/>
            </a:pPr>
            <a:endParaRPr lang="en-GB">
              <a:solidFill>
                <a:srgbClr val="000000"/>
              </a:solidFill>
              <a:cs typeface="+mn-cs"/>
            </a:endParaRPr>
          </a:p>
        </p:txBody>
      </p:sp>
      <p:grpSp>
        <p:nvGrpSpPr>
          <p:cNvPr id="31833" name="Group 175"/>
          <p:cNvGrpSpPr>
            <a:grpSpLocks/>
          </p:cNvGrpSpPr>
          <p:nvPr/>
        </p:nvGrpSpPr>
        <p:grpSpPr bwMode="auto">
          <a:xfrm>
            <a:off x="6011863" y="3068638"/>
            <a:ext cx="144462" cy="792162"/>
            <a:chOff x="4876" y="1525"/>
            <a:chExt cx="91" cy="499"/>
          </a:xfrm>
        </p:grpSpPr>
        <p:sp>
          <p:nvSpPr>
            <p:cNvPr id="20656" name="Oval 176"/>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57" name="Oval 177"/>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58" name="Oval 178"/>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sp>
        <p:nvSpPr>
          <p:cNvPr id="20661" name="AutoShape 181" descr="25%"/>
          <p:cNvSpPr>
            <a:spLocks noChangeArrowheads="1"/>
          </p:cNvSpPr>
          <p:nvPr/>
        </p:nvSpPr>
        <p:spPr bwMode="auto">
          <a:xfrm>
            <a:off x="142875" y="115888"/>
            <a:ext cx="8893175" cy="1584325"/>
          </a:xfrm>
          <a:prstGeom prst="downArrowCallout">
            <a:avLst>
              <a:gd name="adj1" fmla="val 140331"/>
              <a:gd name="adj2" fmla="val 140331"/>
              <a:gd name="adj3" fmla="val 16667"/>
              <a:gd name="adj4" fmla="val 66667"/>
            </a:avLst>
          </a:prstGeom>
          <a:pattFill prst="pct25">
            <a:fgClr>
              <a:srgbClr val="EAEAEA"/>
            </a:fgClr>
            <a:bgClr>
              <a:srgbClr val="FFFFFF"/>
            </a:bgClr>
          </a:pattFill>
          <a:ln w="19050">
            <a:solidFill>
              <a:schemeClr val="bg2"/>
            </a:solidFill>
            <a:miter lim="800000"/>
            <a:headEnd/>
            <a:tailEnd/>
          </a:ln>
          <a:effectLst/>
        </p:spPr>
        <p:txBody>
          <a:bodyPr wrap="none" anchor="ctr"/>
          <a:lstStyle/>
          <a:p>
            <a:pPr>
              <a:defRPr/>
            </a:pPr>
            <a:endParaRPr lang="en-GB">
              <a:solidFill>
                <a:srgbClr val="000000"/>
              </a:solidFill>
              <a:cs typeface="+mn-cs"/>
            </a:endParaRPr>
          </a:p>
        </p:txBody>
      </p:sp>
      <p:sp>
        <p:nvSpPr>
          <p:cNvPr id="20662" name="Rectangle 182"/>
          <p:cNvSpPr>
            <a:spLocks noChangeArrowheads="1"/>
          </p:cNvSpPr>
          <p:nvPr/>
        </p:nvSpPr>
        <p:spPr bwMode="auto">
          <a:xfrm>
            <a:off x="323850" y="620713"/>
            <a:ext cx="1871663" cy="581025"/>
          </a:xfrm>
          <a:prstGeom prst="rect">
            <a:avLst/>
          </a:prstGeom>
          <a:noFill/>
          <a:ln w="9525">
            <a:noFill/>
            <a:miter lim="800000"/>
            <a:headEnd/>
            <a:tailEnd/>
          </a:ln>
          <a:effectLst/>
        </p:spPr>
        <p:txBody>
          <a:bodyPr>
            <a:spAutoFit/>
          </a:bodyPr>
          <a:lstStyle/>
          <a:p>
            <a:pPr>
              <a:defRPr/>
            </a:pPr>
            <a:r>
              <a:rPr lang="en-US" sz="1600">
                <a:solidFill>
                  <a:srgbClr val="000000"/>
                </a:solidFill>
                <a:cs typeface="+mn-cs"/>
              </a:rPr>
              <a:t>Shear stress</a:t>
            </a:r>
          </a:p>
          <a:p>
            <a:pPr>
              <a:defRPr/>
            </a:pPr>
            <a:r>
              <a:rPr lang="en-GB" sz="1600">
                <a:solidFill>
                  <a:srgbClr val="000000"/>
                </a:solidFill>
                <a:cs typeface="+mn-cs"/>
              </a:rPr>
              <a:t>Stretch Hypoxia</a:t>
            </a:r>
            <a:endParaRPr lang="en-US" sz="1600">
              <a:solidFill>
                <a:srgbClr val="000000"/>
              </a:solidFill>
              <a:cs typeface="+mn-cs"/>
            </a:endParaRPr>
          </a:p>
        </p:txBody>
      </p:sp>
      <p:sp>
        <p:nvSpPr>
          <p:cNvPr id="20663" name="Text Box 183"/>
          <p:cNvSpPr txBox="1">
            <a:spLocks noChangeArrowheads="1"/>
          </p:cNvSpPr>
          <p:nvPr/>
        </p:nvSpPr>
        <p:spPr bwMode="auto">
          <a:xfrm>
            <a:off x="395288" y="115888"/>
            <a:ext cx="1728787" cy="641350"/>
          </a:xfrm>
          <a:prstGeom prst="rect">
            <a:avLst/>
          </a:prstGeom>
          <a:noFill/>
          <a:ln w="9525">
            <a:noFill/>
            <a:miter lim="800000"/>
            <a:headEnd/>
            <a:tailEnd/>
          </a:ln>
          <a:effectLst/>
        </p:spPr>
        <p:txBody>
          <a:bodyPr>
            <a:spAutoFit/>
          </a:bodyPr>
          <a:lstStyle/>
          <a:p>
            <a:pPr>
              <a:spcBef>
                <a:spcPct val="50000"/>
              </a:spcBef>
              <a:defRPr/>
            </a:pPr>
            <a:r>
              <a:rPr lang="en-GB" b="1">
                <a:solidFill>
                  <a:srgbClr val="000000"/>
                </a:solidFill>
                <a:cs typeface="+mn-cs"/>
              </a:rPr>
              <a:t>Physical factors</a:t>
            </a:r>
            <a:endParaRPr lang="en-US" b="1">
              <a:solidFill>
                <a:srgbClr val="000000"/>
              </a:solidFill>
              <a:cs typeface="+mn-cs"/>
            </a:endParaRPr>
          </a:p>
        </p:txBody>
      </p:sp>
      <p:sp>
        <p:nvSpPr>
          <p:cNvPr id="20664" name="Text Box 184"/>
          <p:cNvSpPr txBox="1">
            <a:spLocks noChangeArrowheads="1"/>
          </p:cNvSpPr>
          <p:nvPr/>
        </p:nvSpPr>
        <p:spPr bwMode="auto">
          <a:xfrm>
            <a:off x="3636963" y="115888"/>
            <a:ext cx="1944687" cy="366712"/>
          </a:xfrm>
          <a:prstGeom prst="rect">
            <a:avLst/>
          </a:prstGeom>
          <a:noFill/>
          <a:ln w="9525">
            <a:noFill/>
            <a:miter lim="800000"/>
            <a:headEnd/>
            <a:tailEnd/>
          </a:ln>
          <a:effectLst/>
        </p:spPr>
        <p:txBody>
          <a:bodyPr>
            <a:spAutoFit/>
          </a:bodyPr>
          <a:lstStyle/>
          <a:p>
            <a:pPr>
              <a:spcBef>
                <a:spcPct val="50000"/>
              </a:spcBef>
              <a:defRPr/>
            </a:pPr>
            <a:r>
              <a:rPr lang="en-GB" b="1">
                <a:solidFill>
                  <a:srgbClr val="000000"/>
                </a:solidFill>
                <a:cs typeface="+mn-cs"/>
              </a:rPr>
              <a:t>Humoral factors</a:t>
            </a:r>
            <a:endParaRPr lang="en-US" b="1">
              <a:solidFill>
                <a:srgbClr val="000000"/>
              </a:solidFill>
              <a:cs typeface="+mn-cs"/>
            </a:endParaRPr>
          </a:p>
        </p:txBody>
      </p:sp>
      <p:sp>
        <p:nvSpPr>
          <p:cNvPr id="20665" name="Text Box 185"/>
          <p:cNvSpPr txBox="1">
            <a:spLocks noChangeArrowheads="1"/>
          </p:cNvSpPr>
          <p:nvPr/>
        </p:nvSpPr>
        <p:spPr bwMode="auto">
          <a:xfrm>
            <a:off x="6804025" y="115888"/>
            <a:ext cx="2016125" cy="641350"/>
          </a:xfrm>
          <a:prstGeom prst="rect">
            <a:avLst/>
          </a:prstGeom>
          <a:noFill/>
          <a:ln w="9525">
            <a:noFill/>
            <a:miter lim="800000"/>
            <a:headEnd/>
            <a:tailEnd/>
          </a:ln>
          <a:effectLst/>
        </p:spPr>
        <p:txBody>
          <a:bodyPr>
            <a:spAutoFit/>
          </a:bodyPr>
          <a:lstStyle/>
          <a:p>
            <a:pPr>
              <a:spcBef>
                <a:spcPct val="50000"/>
              </a:spcBef>
              <a:defRPr/>
            </a:pPr>
            <a:r>
              <a:rPr lang="en-GB" b="1">
                <a:solidFill>
                  <a:srgbClr val="000000"/>
                </a:solidFill>
                <a:cs typeface="+mn-cs"/>
              </a:rPr>
              <a:t>Inflammatory mediators</a:t>
            </a:r>
            <a:endParaRPr lang="en-US" b="1">
              <a:solidFill>
                <a:srgbClr val="000000"/>
              </a:solidFill>
              <a:cs typeface="+mn-cs"/>
            </a:endParaRPr>
          </a:p>
        </p:txBody>
      </p:sp>
      <p:sp>
        <p:nvSpPr>
          <p:cNvPr id="20666" name="Rectangle 186"/>
          <p:cNvSpPr>
            <a:spLocks noChangeArrowheads="1"/>
          </p:cNvSpPr>
          <p:nvPr/>
        </p:nvSpPr>
        <p:spPr bwMode="auto">
          <a:xfrm>
            <a:off x="4068763" y="471488"/>
            <a:ext cx="2232025" cy="581025"/>
          </a:xfrm>
          <a:prstGeom prst="rect">
            <a:avLst/>
          </a:prstGeom>
          <a:noFill/>
          <a:ln w="9525">
            <a:noFill/>
            <a:miter lim="800000"/>
            <a:headEnd/>
            <a:tailEnd/>
          </a:ln>
          <a:effectLst/>
        </p:spPr>
        <p:txBody>
          <a:bodyPr>
            <a:spAutoFit/>
          </a:bodyPr>
          <a:lstStyle/>
          <a:p>
            <a:pPr>
              <a:defRPr/>
            </a:pPr>
            <a:r>
              <a:rPr lang="en-US" sz="1600">
                <a:solidFill>
                  <a:srgbClr val="000000"/>
                </a:solidFill>
                <a:cs typeface="+mn-cs"/>
              </a:rPr>
              <a:t>Acetylcholine</a:t>
            </a:r>
          </a:p>
          <a:p>
            <a:pPr>
              <a:defRPr/>
            </a:pPr>
            <a:r>
              <a:rPr lang="en-US" sz="1600">
                <a:solidFill>
                  <a:srgbClr val="000000"/>
                </a:solidFill>
                <a:cs typeface="+mn-cs"/>
              </a:rPr>
              <a:t>Bradykinin</a:t>
            </a:r>
          </a:p>
        </p:txBody>
      </p:sp>
      <p:sp>
        <p:nvSpPr>
          <p:cNvPr id="20667" name="Text Box 187"/>
          <p:cNvSpPr txBox="1">
            <a:spLocks noChangeArrowheads="1"/>
          </p:cNvSpPr>
          <p:nvPr/>
        </p:nvSpPr>
        <p:spPr bwMode="auto">
          <a:xfrm>
            <a:off x="6877050" y="620713"/>
            <a:ext cx="1655763" cy="993775"/>
          </a:xfrm>
          <a:prstGeom prst="rect">
            <a:avLst/>
          </a:prstGeom>
          <a:noFill/>
          <a:ln w="9525">
            <a:noFill/>
            <a:miter lim="800000"/>
            <a:headEnd/>
            <a:tailEnd/>
          </a:ln>
          <a:effectLst/>
        </p:spPr>
        <p:txBody>
          <a:bodyPr>
            <a:spAutoFit/>
          </a:bodyPr>
          <a:lstStyle/>
          <a:p>
            <a:pPr>
              <a:spcBef>
                <a:spcPct val="50000"/>
              </a:spcBef>
              <a:defRPr/>
            </a:pPr>
            <a:r>
              <a:rPr lang="en-GB" sz="1600">
                <a:solidFill>
                  <a:srgbClr val="000000"/>
                </a:solidFill>
                <a:cs typeface="+mn-cs"/>
              </a:rPr>
              <a:t>Histamine Thrombin TNF</a:t>
            </a:r>
            <a:r>
              <a:rPr lang="en-GB" sz="1600">
                <a:solidFill>
                  <a:srgbClr val="000000"/>
                </a:solidFill>
                <a:latin typeface="Symbol" pitchFamily="18" charset="2"/>
                <a:cs typeface="+mn-cs"/>
              </a:rPr>
              <a:t>a</a:t>
            </a:r>
            <a:endParaRPr lang="en-GB" sz="1600">
              <a:solidFill>
                <a:srgbClr val="000000"/>
              </a:solidFill>
              <a:cs typeface="+mn-cs"/>
            </a:endParaRPr>
          </a:p>
          <a:p>
            <a:pPr>
              <a:spcBef>
                <a:spcPct val="50000"/>
              </a:spcBef>
              <a:defRPr/>
            </a:pPr>
            <a:endParaRPr lang="en-US">
              <a:solidFill>
                <a:srgbClr val="000000"/>
              </a:solidFill>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1539875" y="2205038"/>
            <a:ext cx="5078413" cy="1384300"/>
          </a:xfrm>
          <a:prstGeom prst="rect">
            <a:avLst/>
          </a:prstGeom>
          <a:noFill/>
          <a:ln w="9525">
            <a:noFill/>
            <a:miter lim="800000"/>
            <a:headEnd/>
            <a:tailEnd/>
          </a:ln>
        </p:spPr>
        <p:txBody>
          <a:bodyPr wrap="none">
            <a:spAutoFit/>
          </a:bodyPr>
          <a:lstStyle/>
          <a:p>
            <a:pPr algn="ctr"/>
            <a:r>
              <a:rPr lang="en-GB" sz="2800" b="1">
                <a:solidFill>
                  <a:srgbClr val="FF0000"/>
                </a:solidFill>
              </a:rPr>
              <a:t>Rho GTPases </a:t>
            </a:r>
          </a:p>
          <a:p>
            <a:pPr algn="ctr"/>
            <a:r>
              <a:rPr lang="en-GB" sz="2800" b="1">
                <a:solidFill>
                  <a:srgbClr val="FF0000"/>
                </a:solidFill>
              </a:rPr>
              <a:t>in the regulation of vascular </a:t>
            </a:r>
          </a:p>
          <a:p>
            <a:pPr algn="ctr"/>
            <a:r>
              <a:rPr lang="en-GB" sz="2800" b="1">
                <a:solidFill>
                  <a:srgbClr val="FF0000"/>
                </a:solidFill>
              </a:rPr>
              <a:t>structure and function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492500" y="439738"/>
            <a:ext cx="2290763" cy="369887"/>
          </a:xfrm>
          <a:prstGeom prst="rect">
            <a:avLst/>
          </a:prstGeom>
          <a:solidFill>
            <a:srgbClr val="FFFF66"/>
          </a:solidFill>
          <a:ln w="9525">
            <a:noFill/>
            <a:miter lim="800000"/>
            <a:headEnd/>
            <a:tailEnd/>
          </a:ln>
        </p:spPr>
        <p:txBody>
          <a:bodyPr lIns="0" tIns="0" rIns="0" bIns="0">
            <a:spAutoFit/>
          </a:bodyPr>
          <a:lstStyle/>
          <a:p>
            <a:pPr eaLnBrk="0" hangingPunct="0"/>
            <a:r>
              <a:rPr lang="en-GB" altLang="en-GB" b="1">
                <a:solidFill>
                  <a:srgbClr val="000000"/>
                </a:solidFill>
                <a:latin typeface="Helvetica" pitchFamily="34" charset="0"/>
              </a:rPr>
              <a:t> RAS SUPERFAMILY</a:t>
            </a:r>
            <a:endParaRPr lang="en-GB" altLang="en-GB" sz="2400">
              <a:latin typeface="Times" pitchFamily="18" charset="0"/>
            </a:endParaRPr>
          </a:p>
        </p:txBody>
      </p:sp>
      <p:sp>
        <p:nvSpPr>
          <p:cNvPr id="33795" name="Line 4"/>
          <p:cNvSpPr>
            <a:spLocks noChangeShapeType="1"/>
          </p:cNvSpPr>
          <p:nvPr/>
        </p:nvSpPr>
        <p:spPr bwMode="auto">
          <a:xfrm>
            <a:off x="2311400" y="1212850"/>
            <a:ext cx="1588" cy="355600"/>
          </a:xfrm>
          <a:prstGeom prst="line">
            <a:avLst/>
          </a:prstGeom>
          <a:noFill/>
          <a:ln w="25400">
            <a:solidFill>
              <a:schemeClr val="tx1"/>
            </a:solidFill>
            <a:round/>
            <a:headEnd/>
            <a:tailEnd/>
          </a:ln>
        </p:spPr>
        <p:txBody>
          <a:bodyPr/>
          <a:lstStyle/>
          <a:p>
            <a:endParaRPr lang="en-GB"/>
          </a:p>
        </p:txBody>
      </p:sp>
      <p:grpSp>
        <p:nvGrpSpPr>
          <p:cNvPr id="33796" name="Group 5"/>
          <p:cNvGrpSpPr>
            <a:grpSpLocks/>
          </p:cNvGrpSpPr>
          <p:nvPr/>
        </p:nvGrpSpPr>
        <p:grpSpPr bwMode="auto">
          <a:xfrm>
            <a:off x="495300" y="1835150"/>
            <a:ext cx="812800" cy="393700"/>
            <a:chOff x="390" y="1861"/>
            <a:chExt cx="512" cy="248"/>
          </a:xfrm>
        </p:grpSpPr>
        <p:sp>
          <p:nvSpPr>
            <p:cNvPr id="33833" name="Rectangle 6"/>
            <p:cNvSpPr>
              <a:spLocks noChangeArrowheads="1"/>
            </p:cNvSpPr>
            <p:nvPr/>
          </p:nvSpPr>
          <p:spPr bwMode="auto">
            <a:xfrm>
              <a:off x="390" y="1861"/>
              <a:ext cx="512" cy="248"/>
            </a:xfrm>
            <a:prstGeom prst="rect">
              <a:avLst/>
            </a:prstGeom>
            <a:solidFill>
              <a:schemeClr val="bg1"/>
            </a:solidFill>
            <a:ln w="12700">
              <a:solidFill>
                <a:srgbClr val="000000"/>
              </a:solidFill>
              <a:miter lim="800000"/>
              <a:headEnd/>
              <a:tailEnd/>
            </a:ln>
          </p:spPr>
          <p:txBody>
            <a:bodyPr/>
            <a:lstStyle/>
            <a:p>
              <a:endParaRPr lang="en-US">
                <a:latin typeface="Calibri" pitchFamily="34" charset="0"/>
              </a:endParaRPr>
            </a:p>
          </p:txBody>
        </p:sp>
        <p:sp>
          <p:nvSpPr>
            <p:cNvPr id="33834" name="Rectangle 7"/>
            <p:cNvSpPr>
              <a:spLocks noChangeArrowheads="1"/>
            </p:cNvSpPr>
            <p:nvPr/>
          </p:nvSpPr>
          <p:spPr bwMode="auto">
            <a:xfrm>
              <a:off x="490" y="1875"/>
              <a:ext cx="300" cy="173"/>
            </a:xfrm>
            <a:prstGeom prst="rect">
              <a:avLst/>
            </a:prstGeom>
            <a:solidFill>
              <a:schemeClr val="bg1"/>
            </a:solidFill>
            <a:ln w="9525">
              <a:noFill/>
              <a:miter lim="800000"/>
              <a:headEnd/>
              <a:tailEnd/>
            </a:ln>
          </p:spPr>
          <p:txBody>
            <a:bodyPr wrap="none" lIns="0" tIns="0" rIns="0" bIns="0">
              <a:spAutoFit/>
            </a:bodyPr>
            <a:lstStyle/>
            <a:p>
              <a:pPr eaLnBrk="0" hangingPunct="0"/>
              <a:r>
                <a:rPr lang="en-GB" altLang="en-GB" b="1">
                  <a:solidFill>
                    <a:srgbClr val="000000"/>
                  </a:solidFill>
                  <a:latin typeface="Helvetica" pitchFamily="34" charset="0"/>
                </a:rPr>
                <a:t>RAS</a:t>
              </a:r>
              <a:endParaRPr lang="en-GB" altLang="en-GB" sz="2400">
                <a:latin typeface="Times" pitchFamily="18" charset="0"/>
              </a:endParaRPr>
            </a:p>
          </p:txBody>
        </p:sp>
      </p:grpSp>
      <p:grpSp>
        <p:nvGrpSpPr>
          <p:cNvPr id="3" name="Group 8"/>
          <p:cNvGrpSpPr>
            <a:grpSpLocks/>
          </p:cNvGrpSpPr>
          <p:nvPr/>
        </p:nvGrpSpPr>
        <p:grpSpPr bwMode="auto">
          <a:xfrm>
            <a:off x="3411538" y="1704975"/>
            <a:ext cx="874712" cy="787400"/>
            <a:chOff x="2246" y="1733"/>
            <a:chExt cx="504" cy="496"/>
          </a:xfrm>
          <a:solidFill>
            <a:schemeClr val="bg1"/>
          </a:solidFill>
        </p:grpSpPr>
        <p:sp>
          <p:nvSpPr>
            <p:cNvPr id="65584" name="Freeform 9"/>
            <p:cNvSpPr>
              <a:spLocks/>
            </p:cNvSpPr>
            <p:nvPr/>
          </p:nvSpPr>
          <p:spPr bwMode="auto">
            <a:xfrm>
              <a:off x="2246" y="1733"/>
              <a:ext cx="504" cy="496"/>
            </a:xfrm>
            <a:custGeom>
              <a:avLst/>
              <a:gdLst>
                <a:gd name="T0" fmla="*/ 248 w 504"/>
                <a:gd name="T1" fmla="*/ 0 h 496"/>
                <a:gd name="T2" fmla="*/ 504 w 504"/>
                <a:gd name="T3" fmla="*/ 256 h 496"/>
                <a:gd name="T4" fmla="*/ 264 w 504"/>
                <a:gd name="T5" fmla="*/ 496 h 496"/>
                <a:gd name="T6" fmla="*/ 0 w 504"/>
                <a:gd name="T7" fmla="*/ 240 h 496"/>
                <a:gd name="T8" fmla="*/ 248 w 504"/>
                <a:gd name="T9" fmla="*/ 0 h 496"/>
                <a:gd name="T10" fmla="*/ 0 60000 65536"/>
                <a:gd name="T11" fmla="*/ 0 60000 65536"/>
                <a:gd name="T12" fmla="*/ 0 60000 65536"/>
                <a:gd name="T13" fmla="*/ 0 60000 65536"/>
                <a:gd name="T14" fmla="*/ 0 60000 65536"/>
                <a:gd name="T15" fmla="*/ 0 w 504"/>
                <a:gd name="T16" fmla="*/ 0 h 496"/>
                <a:gd name="T17" fmla="*/ 504 w 504"/>
                <a:gd name="T18" fmla="*/ 496 h 496"/>
              </a:gdLst>
              <a:ahLst/>
              <a:cxnLst>
                <a:cxn ang="T10">
                  <a:pos x="T0" y="T1"/>
                </a:cxn>
                <a:cxn ang="T11">
                  <a:pos x="T2" y="T3"/>
                </a:cxn>
                <a:cxn ang="T12">
                  <a:pos x="T4" y="T5"/>
                </a:cxn>
                <a:cxn ang="T13">
                  <a:pos x="T6" y="T7"/>
                </a:cxn>
                <a:cxn ang="T14">
                  <a:pos x="T8" y="T9"/>
                </a:cxn>
              </a:cxnLst>
              <a:rect l="T15" t="T16" r="T17" b="T18"/>
              <a:pathLst>
                <a:path w="504" h="496">
                  <a:moveTo>
                    <a:pt x="248" y="0"/>
                  </a:moveTo>
                  <a:lnTo>
                    <a:pt x="504" y="256"/>
                  </a:lnTo>
                  <a:lnTo>
                    <a:pt x="264" y="496"/>
                  </a:lnTo>
                  <a:lnTo>
                    <a:pt x="0" y="240"/>
                  </a:lnTo>
                  <a:lnTo>
                    <a:pt x="248" y="0"/>
                  </a:lnTo>
                  <a:close/>
                </a:path>
              </a:pathLst>
            </a:custGeom>
            <a:grpFill/>
            <a:ln w="12700">
              <a:solidFill>
                <a:srgbClr val="000000"/>
              </a:solidFill>
              <a:round/>
              <a:headEnd/>
              <a:tailEnd/>
            </a:ln>
          </p:spPr>
          <p:txBody>
            <a:bodyPr/>
            <a:lstStyle/>
            <a:p>
              <a:pPr>
                <a:defRPr/>
              </a:pPr>
              <a:endParaRPr lang="en-GB">
                <a:latin typeface="Arial" charset="0"/>
                <a:cs typeface="Arial" charset="0"/>
              </a:endParaRPr>
            </a:p>
          </p:txBody>
        </p:sp>
        <p:sp>
          <p:nvSpPr>
            <p:cNvPr id="65585" name="Rectangle 10"/>
            <p:cNvSpPr>
              <a:spLocks noChangeArrowheads="1"/>
            </p:cNvSpPr>
            <p:nvPr/>
          </p:nvSpPr>
          <p:spPr bwMode="auto">
            <a:xfrm>
              <a:off x="2366" y="1875"/>
              <a:ext cx="308" cy="173"/>
            </a:xfrm>
            <a:prstGeom prst="rect">
              <a:avLst/>
            </a:prstGeom>
            <a:grpFill/>
            <a:ln w="9525">
              <a:noFill/>
              <a:miter lim="800000"/>
              <a:headEnd/>
              <a:tailEnd/>
            </a:ln>
          </p:spPr>
          <p:txBody>
            <a:bodyPr wrap="none" lIns="0" tIns="0" rIns="0" bIns="0">
              <a:spAutoFit/>
            </a:bodyPr>
            <a:lstStyle/>
            <a:p>
              <a:pPr eaLnBrk="0" hangingPunct="0">
                <a:defRPr/>
              </a:pPr>
              <a:r>
                <a:rPr lang="en-GB" altLang="en-GB" b="1">
                  <a:solidFill>
                    <a:srgbClr val="000000"/>
                  </a:solidFill>
                  <a:latin typeface="Helvetica" pitchFamily="34" charset="0"/>
                  <a:cs typeface="Arial" charset="0"/>
                </a:rPr>
                <a:t>RAB</a:t>
              </a:r>
              <a:endParaRPr lang="en-GB" altLang="en-GB" sz="2400">
                <a:latin typeface="Times" pitchFamily="18" charset="0"/>
                <a:cs typeface="Arial" charset="0"/>
              </a:endParaRPr>
            </a:p>
          </p:txBody>
        </p:sp>
      </p:grpSp>
      <p:grpSp>
        <p:nvGrpSpPr>
          <p:cNvPr id="33798" name="Group 20"/>
          <p:cNvGrpSpPr>
            <a:grpSpLocks/>
          </p:cNvGrpSpPr>
          <p:nvPr/>
        </p:nvGrpSpPr>
        <p:grpSpPr bwMode="auto">
          <a:xfrm>
            <a:off x="1692275" y="1484313"/>
            <a:ext cx="1295400" cy="1008062"/>
            <a:chOff x="1334" y="1749"/>
            <a:chExt cx="520" cy="472"/>
          </a:xfrm>
        </p:grpSpPr>
        <p:sp>
          <p:nvSpPr>
            <p:cNvPr id="33831" name="Oval 21"/>
            <p:cNvSpPr>
              <a:spLocks noChangeArrowheads="1"/>
            </p:cNvSpPr>
            <p:nvPr/>
          </p:nvSpPr>
          <p:spPr bwMode="auto">
            <a:xfrm>
              <a:off x="1334" y="1749"/>
              <a:ext cx="520" cy="472"/>
            </a:xfrm>
            <a:prstGeom prst="ellipse">
              <a:avLst/>
            </a:prstGeom>
            <a:solidFill>
              <a:srgbClr val="4CFFFF"/>
            </a:solidFill>
            <a:ln w="12700">
              <a:solidFill>
                <a:srgbClr val="000000"/>
              </a:solidFill>
              <a:round/>
              <a:headEnd/>
              <a:tailEnd/>
            </a:ln>
          </p:spPr>
          <p:txBody>
            <a:bodyPr/>
            <a:lstStyle/>
            <a:p>
              <a:endParaRPr lang="en-US">
                <a:latin typeface="Calibri" pitchFamily="34" charset="0"/>
              </a:endParaRPr>
            </a:p>
          </p:txBody>
        </p:sp>
        <p:sp>
          <p:nvSpPr>
            <p:cNvPr id="33832" name="Rectangle 22"/>
            <p:cNvSpPr>
              <a:spLocks noChangeArrowheads="1"/>
            </p:cNvSpPr>
            <p:nvPr/>
          </p:nvSpPr>
          <p:spPr bwMode="auto">
            <a:xfrm>
              <a:off x="1458" y="1905"/>
              <a:ext cx="272" cy="171"/>
            </a:xfrm>
            <a:prstGeom prst="rect">
              <a:avLst/>
            </a:prstGeom>
            <a:noFill/>
            <a:ln w="9525">
              <a:noFill/>
              <a:miter lim="800000"/>
              <a:headEnd/>
              <a:tailEnd/>
            </a:ln>
          </p:spPr>
          <p:txBody>
            <a:bodyPr wrap="none" lIns="0" tIns="0" rIns="0" bIns="0">
              <a:spAutoFit/>
            </a:bodyPr>
            <a:lstStyle/>
            <a:p>
              <a:pPr eaLnBrk="0" hangingPunct="0"/>
              <a:r>
                <a:rPr lang="en-GB" altLang="en-GB" sz="2400" b="1">
                  <a:solidFill>
                    <a:srgbClr val="000000"/>
                  </a:solidFill>
                  <a:latin typeface="Helvetica" pitchFamily="34" charset="0"/>
                </a:rPr>
                <a:t>RHO</a:t>
              </a:r>
              <a:endParaRPr lang="en-GB" altLang="en-GB" sz="2400">
                <a:latin typeface="Times" pitchFamily="18" charset="0"/>
              </a:endParaRPr>
            </a:p>
          </p:txBody>
        </p:sp>
      </p:grpSp>
      <p:grpSp>
        <p:nvGrpSpPr>
          <p:cNvPr id="5" name="Group 23"/>
          <p:cNvGrpSpPr>
            <a:grpSpLocks/>
          </p:cNvGrpSpPr>
          <p:nvPr/>
        </p:nvGrpSpPr>
        <p:grpSpPr bwMode="auto">
          <a:xfrm>
            <a:off x="6400800" y="1809750"/>
            <a:ext cx="863600" cy="444500"/>
            <a:chOff x="4110" y="1845"/>
            <a:chExt cx="544" cy="280"/>
          </a:xfrm>
          <a:solidFill>
            <a:schemeClr val="bg1"/>
          </a:solidFill>
        </p:grpSpPr>
        <p:sp>
          <p:nvSpPr>
            <p:cNvPr id="65580" name="Oval 24"/>
            <p:cNvSpPr>
              <a:spLocks noChangeArrowheads="1"/>
            </p:cNvSpPr>
            <p:nvPr/>
          </p:nvSpPr>
          <p:spPr bwMode="auto">
            <a:xfrm>
              <a:off x="4110" y="1845"/>
              <a:ext cx="544" cy="280"/>
            </a:xfrm>
            <a:prstGeom prst="ellipse">
              <a:avLst/>
            </a:prstGeom>
            <a:grpFill/>
            <a:ln w="12700">
              <a:solidFill>
                <a:srgbClr val="000000"/>
              </a:solidFill>
              <a:round/>
              <a:headEnd/>
              <a:tailEnd/>
            </a:ln>
          </p:spPr>
          <p:txBody>
            <a:bodyPr/>
            <a:lstStyle/>
            <a:p>
              <a:pPr>
                <a:defRPr/>
              </a:pPr>
              <a:endParaRPr lang="en-US">
                <a:latin typeface="Calibri" pitchFamily="34" charset="0"/>
                <a:cs typeface="Arial" charset="0"/>
              </a:endParaRPr>
            </a:p>
          </p:txBody>
        </p:sp>
        <p:sp>
          <p:nvSpPr>
            <p:cNvPr id="65581" name="Rectangle 25"/>
            <p:cNvSpPr>
              <a:spLocks noChangeArrowheads="1"/>
            </p:cNvSpPr>
            <p:nvPr/>
          </p:nvSpPr>
          <p:spPr bwMode="auto">
            <a:xfrm>
              <a:off x="4230" y="1875"/>
              <a:ext cx="308" cy="173"/>
            </a:xfrm>
            <a:prstGeom prst="rect">
              <a:avLst/>
            </a:prstGeom>
            <a:grpFill/>
            <a:ln w="9525">
              <a:noFill/>
              <a:miter lim="800000"/>
              <a:headEnd/>
              <a:tailEnd/>
            </a:ln>
          </p:spPr>
          <p:txBody>
            <a:bodyPr wrap="none" lIns="0" tIns="0" rIns="0" bIns="0">
              <a:spAutoFit/>
            </a:bodyPr>
            <a:lstStyle/>
            <a:p>
              <a:pPr eaLnBrk="0" hangingPunct="0">
                <a:defRPr/>
              </a:pPr>
              <a:r>
                <a:rPr lang="en-GB" altLang="en-GB" b="1">
                  <a:solidFill>
                    <a:srgbClr val="000000"/>
                  </a:solidFill>
                  <a:latin typeface="Helvetica" pitchFamily="34" charset="0"/>
                  <a:cs typeface="Arial" charset="0"/>
                </a:rPr>
                <a:t>RAN</a:t>
              </a:r>
              <a:endParaRPr lang="en-GB" altLang="en-GB" sz="2400">
                <a:latin typeface="Times" pitchFamily="18" charset="0"/>
                <a:cs typeface="Arial" charset="0"/>
              </a:endParaRPr>
            </a:p>
          </p:txBody>
        </p:sp>
      </p:grpSp>
      <p:grpSp>
        <p:nvGrpSpPr>
          <p:cNvPr id="6" name="Group 27"/>
          <p:cNvGrpSpPr>
            <a:grpSpLocks/>
          </p:cNvGrpSpPr>
          <p:nvPr/>
        </p:nvGrpSpPr>
        <p:grpSpPr bwMode="auto">
          <a:xfrm>
            <a:off x="4965700" y="1835150"/>
            <a:ext cx="774700" cy="406400"/>
            <a:chOff x="3206" y="1861"/>
            <a:chExt cx="488" cy="256"/>
          </a:xfrm>
          <a:solidFill>
            <a:schemeClr val="bg1"/>
          </a:solidFill>
        </p:grpSpPr>
        <p:sp>
          <p:nvSpPr>
            <p:cNvPr id="65578" name="AutoShape 28"/>
            <p:cNvSpPr>
              <a:spLocks noChangeArrowheads="1"/>
            </p:cNvSpPr>
            <p:nvPr/>
          </p:nvSpPr>
          <p:spPr bwMode="auto">
            <a:xfrm>
              <a:off x="3206" y="1861"/>
              <a:ext cx="488" cy="256"/>
            </a:xfrm>
            <a:prstGeom prst="roundRect">
              <a:avLst>
                <a:gd name="adj" fmla="val 42190"/>
              </a:avLst>
            </a:prstGeom>
            <a:grpFill/>
            <a:ln w="12700">
              <a:solidFill>
                <a:srgbClr val="000000"/>
              </a:solidFill>
              <a:round/>
              <a:headEnd/>
              <a:tailEnd/>
            </a:ln>
          </p:spPr>
          <p:txBody>
            <a:bodyPr/>
            <a:lstStyle/>
            <a:p>
              <a:pPr>
                <a:defRPr/>
              </a:pPr>
              <a:endParaRPr lang="en-US">
                <a:latin typeface="Calibri" pitchFamily="34" charset="0"/>
                <a:cs typeface="Arial" charset="0"/>
              </a:endParaRPr>
            </a:p>
          </p:txBody>
        </p:sp>
        <p:sp>
          <p:nvSpPr>
            <p:cNvPr id="65579" name="Rectangle 29"/>
            <p:cNvSpPr>
              <a:spLocks noChangeArrowheads="1"/>
            </p:cNvSpPr>
            <p:nvPr/>
          </p:nvSpPr>
          <p:spPr bwMode="auto">
            <a:xfrm>
              <a:off x="3302" y="1875"/>
              <a:ext cx="292" cy="173"/>
            </a:xfrm>
            <a:prstGeom prst="rect">
              <a:avLst/>
            </a:prstGeom>
            <a:grpFill/>
            <a:ln w="9525">
              <a:noFill/>
              <a:miter lim="800000"/>
              <a:headEnd/>
              <a:tailEnd/>
            </a:ln>
          </p:spPr>
          <p:txBody>
            <a:bodyPr wrap="none" lIns="0" tIns="0" rIns="0" bIns="0">
              <a:spAutoFit/>
            </a:bodyPr>
            <a:lstStyle/>
            <a:p>
              <a:pPr eaLnBrk="0" hangingPunct="0">
                <a:defRPr/>
              </a:pPr>
              <a:r>
                <a:rPr lang="en-GB" altLang="en-GB" b="1">
                  <a:solidFill>
                    <a:srgbClr val="000000"/>
                  </a:solidFill>
                  <a:latin typeface="Helvetica" pitchFamily="34" charset="0"/>
                  <a:cs typeface="Arial" charset="0"/>
                </a:rPr>
                <a:t>ARF</a:t>
              </a:r>
              <a:endParaRPr lang="en-GB" altLang="en-GB" sz="2400">
                <a:latin typeface="Times" pitchFamily="18" charset="0"/>
                <a:cs typeface="Arial" charset="0"/>
              </a:endParaRPr>
            </a:p>
          </p:txBody>
        </p:sp>
      </p:grpSp>
      <p:sp>
        <p:nvSpPr>
          <p:cNvPr id="33801" name="Line 39"/>
          <p:cNvSpPr>
            <a:spLocks noChangeShapeType="1"/>
          </p:cNvSpPr>
          <p:nvPr/>
        </p:nvSpPr>
        <p:spPr bwMode="auto">
          <a:xfrm>
            <a:off x="838200" y="1200150"/>
            <a:ext cx="7378700" cy="1588"/>
          </a:xfrm>
          <a:prstGeom prst="line">
            <a:avLst/>
          </a:prstGeom>
          <a:noFill/>
          <a:ln w="25400">
            <a:solidFill>
              <a:schemeClr val="tx1"/>
            </a:solidFill>
            <a:round/>
            <a:headEnd/>
            <a:tailEnd/>
          </a:ln>
        </p:spPr>
        <p:txBody>
          <a:bodyPr/>
          <a:lstStyle/>
          <a:p>
            <a:endParaRPr lang="en-GB"/>
          </a:p>
        </p:txBody>
      </p:sp>
      <p:sp>
        <p:nvSpPr>
          <p:cNvPr id="33802" name="Line 40"/>
          <p:cNvSpPr>
            <a:spLocks noChangeShapeType="1"/>
          </p:cNvSpPr>
          <p:nvPr/>
        </p:nvSpPr>
        <p:spPr bwMode="auto">
          <a:xfrm>
            <a:off x="838200" y="1212850"/>
            <a:ext cx="1588" cy="355600"/>
          </a:xfrm>
          <a:prstGeom prst="line">
            <a:avLst/>
          </a:prstGeom>
          <a:noFill/>
          <a:ln w="25400">
            <a:solidFill>
              <a:schemeClr val="tx1"/>
            </a:solidFill>
            <a:round/>
            <a:headEnd/>
            <a:tailEnd/>
          </a:ln>
        </p:spPr>
        <p:txBody>
          <a:bodyPr/>
          <a:lstStyle/>
          <a:p>
            <a:endParaRPr lang="en-GB"/>
          </a:p>
        </p:txBody>
      </p:sp>
      <p:sp>
        <p:nvSpPr>
          <p:cNvPr id="33803" name="Line 41"/>
          <p:cNvSpPr>
            <a:spLocks noChangeShapeType="1"/>
          </p:cNvSpPr>
          <p:nvPr/>
        </p:nvSpPr>
        <p:spPr bwMode="auto">
          <a:xfrm>
            <a:off x="3784600" y="1212850"/>
            <a:ext cx="1588" cy="355600"/>
          </a:xfrm>
          <a:prstGeom prst="line">
            <a:avLst/>
          </a:prstGeom>
          <a:noFill/>
          <a:ln w="25400">
            <a:solidFill>
              <a:schemeClr val="tx1"/>
            </a:solidFill>
            <a:round/>
            <a:headEnd/>
            <a:tailEnd/>
          </a:ln>
        </p:spPr>
        <p:txBody>
          <a:bodyPr/>
          <a:lstStyle/>
          <a:p>
            <a:endParaRPr lang="en-GB"/>
          </a:p>
        </p:txBody>
      </p:sp>
      <p:sp>
        <p:nvSpPr>
          <p:cNvPr id="33804" name="Line 42"/>
          <p:cNvSpPr>
            <a:spLocks noChangeShapeType="1"/>
          </p:cNvSpPr>
          <p:nvPr/>
        </p:nvSpPr>
        <p:spPr bwMode="auto">
          <a:xfrm>
            <a:off x="5270500" y="1212850"/>
            <a:ext cx="1588" cy="355600"/>
          </a:xfrm>
          <a:prstGeom prst="line">
            <a:avLst/>
          </a:prstGeom>
          <a:noFill/>
          <a:ln w="25400">
            <a:solidFill>
              <a:schemeClr val="tx1"/>
            </a:solidFill>
            <a:round/>
            <a:headEnd/>
            <a:tailEnd/>
          </a:ln>
        </p:spPr>
        <p:txBody>
          <a:bodyPr/>
          <a:lstStyle/>
          <a:p>
            <a:endParaRPr lang="en-GB"/>
          </a:p>
        </p:txBody>
      </p:sp>
      <p:sp>
        <p:nvSpPr>
          <p:cNvPr id="33805" name="Line 43"/>
          <p:cNvSpPr>
            <a:spLocks noChangeShapeType="1"/>
          </p:cNvSpPr>
          <p:nvPr/>
        </p:nvSpPr>
        <p:spPr bwMode="auto">
          <a:xfrm>
            <a:off x="6743700" y="1212850"/>
            <a:ext cx="1588" cy="355600"/>
          </a:xfrm>
          <a:prstGeom prst="line">
            <a:avLst/>
          </a:prstGeom>
          <a:noFill/>
          <a:ln w="25400">
            <a:solidFill>
              <a:schemeClr val="tx1"/>
            </a:solidFill>
            <a:round/>
            <a:headEnd/>
            <a:tailEnd/>
          </a:ln>
        </p:spPr>
        <p:txBody>
          <a:bodyPr/>
          <a:lstStyle/>
          <a:p>
            <a:endParaRPr lang="en-GB"/>
          </a:p>
        </p:txBody>
      </p:sp>
      <p:sp>
        <p:nvSpPr>
          <p:cNvPr id="33806" name="Line 44"/>
          <p:cNvSpPr>
            <a:spLocks noChangeShapeType="1"/>
          </p:cNvSpPr>
          <p:nvPr/>
        </p:nvSpPr>
        <p:spPr bwMode="auto">
          <a:xfrm>
            <a:off x="4521200" y="844550"/>
            <a:ext cx="1588" cy="355600"/>
          </a:xfrm>
          <a:prstGeom prst="line">
            <a:avLst/>
          </a:prstGeom>
          <a:noFill/>
          <a:ln w="25400">
            <a:solidFill>
              <a:schemeClr val="tx1"/>
            </a:solidFill>
            <a:round/>
            <a:headEnd/>
            <a:tailEnd/>
          </a:ln>
        </p:spPr>
        <p:txBody>
          <a:bodyPr/>
          <a:lstStyle/>
          <a:p>
            <a:endParaRPr lang="en-GB"/>
          </a:p>
        </p:txBody>
      </p:sp>
      <p:sp>
        <p:nvSpPr>
          <p:cNvPr id="33807" name="Rectangle 45"/>
          <p:cNvSpPr>
            <a:spLocks noChangeArrowheads="1"/>
          </p:cNvSpPr>
          <p:nvPr/>
        </p:nvSpPr>
        <p:spPr bwMode="auto">
          <a:xfrm>
            <a:off x="1943100" y="2565400"/>
            <a:ext cx="1087438" cy="212725"/>
          </a:xfrm>
          <a:prstGeom prst="rect">
            <a:avLst/>
          </a:prstGeom>
          <a:noFill/>
          <a:ln w="9525">
            <a:noFill/>
            <a:miter lim="800000"/>
            <a:headEnd/>
            <a:tailEnd/>
          </a:ln>
        </p:spPr>
        <p:txBody>
          <a:bodyPr wrap="none" lIns="0" tIns="0" rIns="0" bIns="0">
            <a:spAutoFit/>
          </a:bodyPr>
          <a:lstStyle/>
          <a:p>
            <a:pPr eaLnBrk="0" hangingPunct="0"/>
            <a:r>
              <a:rPr lang="en-GB" altLang="en-GB" sz="1400" b="1">
                <a:solidFill>
                  <a:srgbClr val="FF3300"/>
                </a:solidFill>
                <a:latin typeface="Helvetica" pitchFamily="34" charset="0"/>
              </a:rPr>
              <a:t>Rho (A, B, C)</a:t>
            </a:r>
            <a:endParaRPr lang="en-GB" altLang="en-GB" sz="2400">
              <a:solidFill>
                <a:srgbClr val="FF3300"/>
              </a:solidFill>
              <a:latin typeface="Times" pitchFamily="18" charset="0"/>
            </a:endParaRPr>
          </a:p>
        </p:txBody>
      </p:sp>
      <p:sp>
        <p:nvSpPr>
          <p:cNvPr id="33808" name="Rectangle 46"/>
          <p:cNvSpPr>
            <a:spLocks noChangeArrowheads="1"/>
          </p:cNvSpPr>
          <p:nvPr/>
        </p:nvSpPr>
        <p:spPr bwMode="auto">
          <a:xfrm>
            <a:off x="1943100" y="2755900"/>
            <a:ext cx="984250" cy="212725"/>
          </a:xfrm>
          <a:prstGeom prst="rect">
            <a:avLst/>
          </a:prstGeom>
          <a:noFill/>
          <a:ln w="9525">
            <a:noFill/>
            <a:miter lim="800000"/>
            <a:headEnd/>
            <a:tailEnd/>
          </a:ln>
        </p:spPr>
        <p:txBody>
          <a:bodyPr wrap="none" lIns="0" tIns="0" rIns="0" bIns="0">
            <a:spAutoFit/>
          </a:bodyPr>
          <a:lstStyle/>
          <a:p>
            <a:pPr eaLnBrk="0" hangingPunct="0"/>
            <a:r>
              <a:rPr lang="en-GB" altLang="en-GB" sz="1400" b="1">
                <a:solidFill>
                  <a:srgbClr val="FF3300"/>
                </a:solidFill>
                <a:latin typeface="Helvetica" pitchFamily="34" charset="0"/>
              </a:rPr>
              <a:t>Rac (1, 2, 3)</a:t>
            </a:r>
          </a:p>
        </p:txBody>
      </p:sp>
      <p:sp>
        <p:nvSpPr>
          <p:cNvPr id="33809" name="Rectangle 47"/>
          <p:cNvSpPr>
            <a:spLocks noChangeArrowheads="1"/>
          </p:cNvSpPr>
          <p:nvPr/>
        </p:nvSpPr>
        <p:spPr bwMode="auto">
          <a:xfrm>
            <a:off x="1943100" y="2946400"/>
            <a:ext cx="1095375" cy="212725"/>
          </a:xfrm>
          <a:prstGeom prst="rect">
            <a:avLst/>
          </a:prstGeom>
          <a:noFill/>
          <a:ln w="9525">
            <a:noFill/>
            <a:miter lim="800000"/>
            <a:headEnd/>
            <a:tailEnd/>
          </a:ln>
        </p:spPr>
        <p:txBody>
          <a:bodyPr wrap="none" lIns="0" tIns="0" rIns="0" bIns="0">
            <a:spAutoFit/>
          </a:bodyPr>
          <a:lstStyle/>
          <a:p>
            <a:pPr eaLnBrk="0" hangingPunct="0"/>
            <a:r>
              <a:rPr lang="en-GB" altLang="en-GB" sz="1400" b="1">
                <a:solidFill>
                  <a:srgbClr val="FF3300"/>
                </a:solidFill>
                <a:latin typeface="Helvetica" pitchFamily="34" charset="0"/>
              </a:rPr>
              <a:t>CDC42/G25K</a:t>
            </a:r>
          </a:p>
        </p:txBody>
      </p:sp>
      <p:sp>
        <p:nvSpPr>
          <p:cNvPr id="33810" name="Rectangle 48"/>
          <p:cNvSpPr>
            <a:spLocks noChangeArrowheads="1"/>
          </p:cNvSpPr>
          <p:nvPr/>
        </p:nvSpPr>
        <p:spPr bwMode="auto">
          <a:xfrm>
            <a:off x="1943100" y="3136900"/>
            <a:ext cx="325438" cy="212725"/>
          </a:xfrm>
          <a:prstGeom prst="rect">
            <a:avLst/>
          </a:prstGeom>
          <a:noFill/>
          <a:ln w="9525">
            <a:noFill/>
            <a:miter lim="800000"/>
            <a:headEnd/>
            <a:tailEnd/>
          </a:ln>
        </p:spPr>
        <p:txBody>
          <a:bodyPr wrap="none" lIns="0" tIns="0" rIns="0" bIns="0">
            <a:spAutoFit/>
          </a:bodyPr>
          <a:lstStyle/>
          <a:p>
            <a:pPr eaLnBrk="0" hangingPunct="0"/>
            <a:r>
              <a:rPr lang="en-GB" altLang="en-GB" sz="1400">
                <a:solidFill>
                  <a:srgbClr val="000000"/>
                </a:solidFill>
                <a:latin typeface="Helvetica" pitchFamily="34" charset="0"/>
              </a:rPr>
              <a:t>Chp</a:t>
            </a:r>
          </a:p>
        </p:txBody>
      </p:sp>
      <p:sp>
        <p:nvSpPr>
          <p:cNvPr id="33811" name="Rectangle 49"/>
          <p:cNvSpPr>
            <a:spLocks noChangeArrowheads="1"/>
          </p:cNvSpPr>
          <p:nvPr/>
        </p:nvSpPr>
        <p:spPr bwMode="auto">
          <a:xfrm>
            <a:off x="1943100" y="3327400"/>
            <a:ext cx="434975" cy="212725"/>
          </a:xfrm>
          <a:prstGeom prst="rect">
            <a:avLst/>
          </a:prstGeom>
          <a:noFill/>
          <a:ln w="9525">
            <a:noFill/>
            <a:miter lim="800000"/>
            <a:headEnd/>
            <a:tailEnd/>
          </a:ln>
        </p:spPr>
        <p:txBody>
          <a:bodyPr wrap="none" lIns="0" tIns="0" rIns="0" bIns="0">
            <a:spAutoFit/>
          </a:bodyPr>
          <a:lstStyle/>
          <a:p>
            <a:pPr eaLnBrk="0" hangingPunct="0"/>
            <a:r>
              <a:rPr lang="en-GB" altLang="en-GB" sz="1400">
                <a:solidFill>
                  <a:srgbClr val="000000"/>
                </a:solidFill>
                <a:latin typeface="Helvetica" pitchFamily="34" charset="0"/>
              </a:rPr>
              <a:t>TC10</a:t>
            </a:r>
          </a:p>
        </p:txBody>
      </p:sp>
      <p:sp>
        <p:nvSpPr>
          <p:cNvPr id="33812" name="Rectangle 50"/>
          <p:cNvSpPr>
            <a:spLocks noChangeArrowheads="1"/>
          </p:cNvSpPr>
          <p:nvPr/>
        </p:nvSpPr>
        <p:spPr bwMode="auto">
          <a:xfrm>
            <a:off x="1955800" y="3530600"/>
            <a:ext cx="463550" cy="212725"/>
          </a:xfrm>
          <a:prstGeom prst="rect">
            <a:avLst/>
          </a:prstGeom>
          <a:noFill/>
          <a:ln w="9525">
            <a:noFill/>
            <a:miter lim="800000"/>
            <a:headEnd/>
            <a:tailEnd/>
          </a:ln>
        </p:spPr>
        <p:txBody>
          <a:bodyPr wrap="none" lIns="0" tIns="0" rIns="0" bIns="0">
            <a:spAutoFit/>
          </a:bodyPr>
          <a:lstStyle/>
          <a:p>
            <a:pPr eaLnBrk="0" hangingPunct="0"/>
            <a:r>
              <a:rPr lang="en-GB" altLang="en-GB" sz="1400">
                <a:solidFill>
                  <a:srgbClr val="000000"/>
                </a:solidFill>
                <a:latin typeface="Helvetica" pitchFamily="34" charset="0"/>
              </a:rPr>
              <a:t>RhoG</a:t>
            </a:r>
          </a:p>
        </p:txBody>
      </p:sp>
      <p:sp>
        <p:nvSpPr>
          <p:cNvPr id="33813" name="Rectangle 51"/>
          <p:cNvSpPr>
            <a:spLocks noChangeArrowheads="1"/>
          </p:cNvSpPr>
          <p:nvPr/>
        </p:nvSpPr>
        <p:spPr bwMode="auto">
          <a:xfrm>
            <a:off x="1955800" y="3721100"/>
            <a:ext cx="454025" cy="212725"/>
          </a:xfrm>
          <a:prstGeom prst="rect">
            <a:avLst/>
          </a:prstGeom>
          <a:noFill/>
          <a:ln w="9525">
            <a:noFill/>
            <a:miter lim="800000"/>
            <a:headEnd/>
            <a:tailEnd/>
          </a:ln>
        </p:spPr>
        <p:txBody>
          <a:bodyPr wrap="none" lIns="0" tIns="0" rIns="0" bIns="0">
            <a:spAutoFit/>
          </a:bodyPr>
          <a:lstStyle/>
          <a:p>
            <a:pPr eaLnBrk="0" hangingPunct="0"/>
            <a:r>
              <a:rPr lang="en-GB" altLang="en-GB" sz="1400">
                <a:solidFill>
                  <a:srgbClr val="000000"/>
                </a:solidFill>
                <a:latin typeface="Helvetica" pitchFamily="34" charset="0"/>
              </a:rPr>
              <a:t>RhoD</a:t>
            </a:r>
          </a:p>
        </p:txBody>
      </p:sp>
      <p:sp>
        <p:nvSpPr>
          <p:cNvPr id="33814" name="Rectangle 52"/>
          <p:cNvSpPr>
            <a:spLocks noChangeArrowheads="1"/>
          </p:cNvSpPr>
          <p:nvPr/>
        </p:nvSpPr>
        <p:spPr bwMode="auto">
          <a:xfrm>
            <a:off x="1955800" y="3911600"/>
            <a:ext cx="1379538" cy="212725"/>
          </a:xfrm>
          <a:prstGeom prst="rect">
            <a:avLst/>
          </a:prstGeom>
          <a:noFill/>
          <a:ln w="9525">
            <a:noFill/>
            <a:miter lim="800000"/>
            <a:headEnd/>
            <a:tailEnd/>
          </a:ln>
        </p:spPr>
        <p:txBody>
          <a:bodyPr wrap="none" lIns="0" tIns="0" rIns="0" bIns="0">
            <a:spAutoFit/>
          </a:bodyPr>
          <a:lstStyle/>
          <a:p>
            <a:pPr eaLnBrk="0" hangingPunct="0"/>
            <a:r>
              <a:rPr lang="en-GB" altLang="en-GB" sz="1400">
                <a:solidFill>
                  <a:srgbClr val="000000"/>
                </a:solidFill>
                <a:latin typeface="Helvetica" pitchFamily="34" charset="0"/>
              </a:rPr>
              <a:t>RhoE/Rnd (1,2,3)</a:t>
            </a:r>
          </a:p>
        </p:txBody>
      </p:sp>
      <p:sp>
        <p:nvSpPr>
          <p:cNvPr id="33815" name="Rectangle 53"/>
          <p:cNvSpPr>
            <a:spLocks noChangeArrowheads="1"/>
          </p:cNvSpPr>
          <p:nvPr/>
        </p:nvSpPr>
        <p:spPr bwMode="auto">
          <a:xfrm>
            <a:off x="1955800" y="4127500"/>
            <a:ext cx="327025" cy="212725"/>
          </a:xfrm>
          <a:prstGeom prst="rect">
            <a:avLst/>
          </a:prstGeom>
          <a:noFill/>
          <a:ln w="9525">
            <a:noFill/>
            <a:miter lim="800000"/>
            <a:headEnd/>
            <a:tailEnd/>
          </a:ln>
        </p:spPr>
        <p:txBody>
          <a:bodyPr wrap="none" lIns="0" tIns="0" rIns="0" bIns="0">
            <a:spAutoFit/>
          </a:bodyPr>
          <a:lstStyle/>
          <a:p>
            <a:pPr eaLnBrk="0" hangingPunct="0"/>
            <a:r>
              <a:rPr lang="en-GB" altLang="en-GB" sz="1400">
                <a:solidFill>
                  <a:srgbClr val="000000"/>
                </a:solidFill>
                <a:latin typeface="Helvetica" pitchFamily="34" charset="0"/>
              </a:rPr>
              <a:t>TTF</a:t>
            </a:r>
          </a:p>
        </p:txBody>
      </p:sp>
      <p:sp>
        <p:nvSpPr>
          <p:cNvPr id="33816" name="Line 64"/>
          <p:cNvSpPr>
            <a:spLocks noChangeShapeType="1"/>
          </p:cNvSpPr>
          <p:nvPr/>
        </p:nvSpPr>
        <p:spPr bwMode="auto">
          <a:xfrm>
            <a:off x="8216900" y="1212850"/>
            <a:ext cx="1588" cy="355600"/>
          </a:xfrm>
          <a:prstGeom prst="line">
            <a:avLst/>
          </a:prstGeom>
          <a:noFill/>
          <a:ln w="25400">
            <a:solidFill>
              <a:schemeClr val="tx1"/>
            </a:solidFill>
            <a:round/>
            <a:headEnd/>
            <a:tailEnd/>
          </a:ln>
        </p:spPr>
        <p:txBody>
          <a:bodyPr/>
          <a:lstStyle/>
          <a:p>
            <a:endParaRPr lang="en-GB"/>
          </a:p>
        </p:txBody>
      </p:sp>
      <p:grpSp>
        <p:nvGrpSpPr>
          <p:cNvPr id="7" name="Group 65"/>
          <p:cNvGrpSpPr>
            <a:grpSpLocks/>
          </p:cNvGrpSpPr>
          <p:nvPr/>
        </p:nvGrpSpPr>
        <p:grpSpPr bwMode="auto">
          <a:xfrm>
            <a:off x="7874000" y="1822450"/>
            <a:ext cx="812800" cy="393700"/>
            <a:chOff x="5038" y="1853"/>
            <a:chExt cx="512" cy="248"/>
          </a:xfrm>
          <a:solidFill>
            <a:schemeClr val="bg1"/>
          </a:solidFill>
        </p:grpSpPr>
        <p:sp>
          <p:nvSpPr>
            <p:cNvPr id="65575" name="Rectangle 66"/>
            <p:cNvSpPr>
              <a:spLocks noChangeArrowheads="1"/>
            </p:cNvSpPr>
            <p:nvPr/>
          </p:nvSpPr>
          <p:spPr bwMode="auto">
            <a:xfrm>
              <a:off x="5038" y="1853"/>
              <a:ext cx="512" cy="248"/>
            </a:xfrm>
            <a:prstGeom prst="rect">
              <a:avLst/>
            </a:prstGeom>
            <a:grpFill/>
            <a:ln w="12700">
              <a:solidFill>
                <a:srgbClr val="000000"/>
              </a:solidFill>
              <a:miter lim="800000"/>
              <a:headEnd/>
              <a:tailEnd/>
            </a:ln>
          </p:spPr>
          <p:txBody>
            <a:bodyPr/>
            <a:lstStyle/>
            <a:p>
              <a:pPr>
                <a:defRPr/>
              </a:pPr>
              <a:endParaRPr lang="en-US">
                <a:latin typeface="Calibri" pitchFamily="34" charset="0"/>
                <a:cs typeface="Arial" charset="0"/>
              </a:endParaRPr>
            </a:p>
          </p:txBody>
        </p:sp>
        <p:sp>
          <p:nvSpPr>
            <p:cNvPr id="65576" name="Rectangle 67"/>
            <p:cNvSpPr>
              <a:spLocks noChangeArrowheads="1"/>
            </p:cNvSpPr>
            <p:nvPr/>
          </p:nvSpPr>
          <p:spPr bwMode="auto">
            <a:xfrm>
              <a:off x="5134" y="1901"/>
              <a:ext cx="312" cy="160"/>
            </a:xfrm>
            <a:prstGeom prst="rect">
              <a:avLst/>
            </a:prstGeom>
            <a:grpFill/>
            <a:ln w="9525">
              <a:noFill/>
              <a:miter lim="800000"/>
              <a:headEnd/>
              <a:tailEnd/>
            </a:ln>
          </p:spPr>
          <p:txBody>
            <a:bodyPr/>
            <a:lstStyle/>
            <a:p>
              <a:pPr>
                <a:defRPr/>
              </a:pPr>
              <a:endParaRPr lang="en-US">
                <a:latin typeface="Calibri" pitchFamily="34" charset="0"/>
                <a:cs typeface="Arial" charset="0"/>
              </a:endParaRPr>
            </a:p>
          </p:txBody>
        </p:sp>
        <p:sp>
          <p:nvSpPr>
            <p:cNvPr id="65577" name="Rectangle 68"/>
            <p:cNvSpPr>
              <a:spLocks noChangeArrowheads="1"/>
            </p:cNvSpPr>
            <p:nvPr/>
          </p:nvSpPr>
          <p:spPr bwMode="auto">
            <a:xfrm>
              <a:off x="5138" y="1875"/>
              <a:ext cx="308" cy="173"/>
            </a:xfrm>
            <a:prstGeom prst="rect">
              <a:avLst/>
            </a:prstGeom>
            <a:grpFill/>
            <a:ln w="9525">
              <a:noFill/>
              <a:miter lim="800000"/>
              <a:headEnd/>
              <a:tailEnd/>
            </a:ln>
          </p:spPr>
          <p:txBody>
            <a:bodyPr wrap="none" lIns="0" tIns="0" rIns="0" bIns="0">
              <a:spAutoFit/>
            </a:bodyPr>
            <a:lstStyle/>
            <a:p>
              <a:pPr eaLnBrk="0" hangingPunct="0">
                <a:defRPr/>
              </a:pPr>
              <a:r>
                <a:rPr lang="en-GB" altLang="en-GB" b="1">
                  <a:solidFill>
                    <a:srgbClr val="000000"/>
                  </a:solidFill>
                  <a:latin typeface="Helvetica" pitchFamily="34" charset="0"/>
                  <a:cs typeface="Arial" charset="0"/>
                </a:rPr>
                <a:t>RAD</a:t>
              </a:r>
              <a:endParaRPr lang="en-GB" altLang="en-GB" sz="2400">
                <a:latin typeface="Times" pitchFamily="18" charset="0"/>
                <a:cs typeface="Arial" charset="0"/>
              </a:endParaRPr>
            </a:p>
          </p:txBody>
        </p:sp>
      </p:grpSp>
      <p:sp>
        <p:nvSpPr>
          <p:cNvPr id="33818" name="Line 71"/>
          <p:cNvSpPr>
            <a:spLocks noChangeShapeType="1"/>
          </p:cNvSpPr>
          <p:nvPr/>
        </p:nvSpPr>
        <p:spPr bwMode="auto">
          <a:xfrm>
            <a:off x="857250" y="2357438"/>
            <a:ext cx="0" cy="685800"/>
          </a:xfrm>
          <a:prstGeom prst="line">
            <a:avLst/>
          </a:prstGeom>
          <a:noFill/>
          <a:ln w="38100">
            <a:solidFill>
              <a:schemeClr val="tx1"/>
            </a:solidFill>
            <a:round/>
            <a:headEnd/>
            <a:tailEnd type="triangle" w="med" len="med"/>
          </a:ln>
        </p:spPr>
        <p:txBody>
          <a:bodyPr/>
          <a:lstStyle/>
          <a:p>
            <a:endParaRPr lang="en-GB"/>
          </a:p>
        </p:txBody>
      </p:sp>
      <p:sp>
        <p:nvSpPr>
          <p:cNvPr id="33819" name="Line 72"/>
          <p:cNvSpPr>
            <a:spLocks noChangeShapeType="1"/>
          </p:cNvSpPr>
          <p:nvPr/>
        </p:nvSpPr>
        <p:spPr bwMode="auto">
          <a:xfrm>
            <a:off x="2214563" y="4357688"/>
            <a:ext cx="0" cy="685800"/>
          </a:xfrm>
          <a:prstGeom prst="line">
            <a:avLst/>
          </a:prstGeom>
          <a:noFill/>
          <a:ln w="38100">
            <a:solidFill>
              <a:schemeClr val="tx1"/>
            </a:solidFill>
            <a:round/>
            <a:headEnd/>
            <a:tailEnd type="triangle" w="med" len="med"/>
          </a:ln>
        </p:spPr>
        <p:txBody>
          <a:bodyPr/>
          <a:lstStyle/>
          <a:p>
            <a:endParaRPr lang="en-GB"/>
          </a:p>
        </p:txBody>
      </p:sp>
      <p:sp>
        <p:nvSpPr>
          <p:cNvPr id="33820" name="Line 73"/>
          <p:cNvSpPr>
            <a:spLocks noChangeShapeType="1"/>
          </p:cNvSpPr>
          <p:nvPr/>
        </p:nvSpPr>
        <p:spPr bwMode="auto">
          <a:xfrm>
            <a:off x="3857625" y="2643188"/>
            <a:ext cx="0" cy="685800"/>
          </a:xfrm>
          <a:prstGeom prst="line">
            <a:avLst/>
          </a:prstGeom>
          <a:noFill/>
          <a:ln w="38100">
            <a:solidFill>
              <a:schemeClr val="tx1"/>
            </a:solidFill>
            <a:round/>
            <a:headEnd/>
            <a:tailEnd type="triangle" w="med" len="med"/>
          </a:ln>
        </p:spPr>
        <p:txBody>
          <a:bodyPr/>
          <a:lstStyle/>
          <a:p>
            <a:endParaRPr lang="en-GB"/>
          </a:p>
        </p:txBody>
      </p:sp>
      <p:sp>
        <p:nvSpPr>
          <p:cNvPr id="33821" name="Line 74"/>
          <p:cNvSpPr>
            <a:spLocks noChangeShapeType="1"/>
          </p:cNvSpPr>
          <p:nvPr/>
        </p:nvSpPr>
        <p:spPr bwMode="auto">
          <a:xfrm>
            <a:off x="5357813" y="2357438"/>
            <a:ext cx="0" cy="685800"/>
          </a:xfrm>
          <a:prstGeom prst="line">
            <a:avLst/>
          </a:prstGeom>
          <a:noFill/>
          <a:ln w="38100">
            <a:solidFill>
              <a:schemeClr val="tx1"/>
            </a:solidFill>
            <a:round/>
            <a:headEnd/>
            <a:tailEnd type="triangle" w="med" len="med"/>
          </a:ln>
        </p:spPr>
        <p:txBody>
          <a:bodyPr/>
          <a:lstStyle/>
          <a:p>
            <a:endParaRPr lang="en-GB"/>
          </a:p>
        </p:txBody>
      </p:sp>
      <p:sp>
        <p:nvSpPr>
          <p:cNvPr id="33822" name="Line 75"/>
          <p:cNvSpPr>
            <a:spLocks noChangeShapeType="1"/>
          </p:cNvSpPr>
          <p:nvPr/>
        </p:nvSpPr>
        <p:spPr bwMode="auto">
          <a:xfrm>
            <a:off x="6858000" y="2428875"/>
            <a:ext cx="0" cy="685800"/>
          </a:xfrm>
          <a:prstGeom prst="line">
            <a:avLst/>
          </a:prstGeom>
          <a:noFill/>
          <a:ln w="38100">
            <a:solidFill>
              <a:schemeClr val="tx1"/>
            </a:solidFill>
            <a:round/>
            <a:headEnd/>
            <a:tailEnd type="triangle" w="med" len="med"/>
          </a:ln>
        </p:spPr>
        <p:txBody>
          <a:bodyPr/>
          <a:lstStyle/>
          <a:p>
            <a:endParaRPr lang="en-GB"/>
          </a:p>
        </p:txBody>
      </p:sp>
      <p:sp>
        <p:nvSpPr>
          <p:cNvPr id="33823" name="Line 76"/>
          <p:cNvSpPr>
            <a:spLocks noChangeShapeType="1"/>
          </p:cNvSpPr>
          <p:nvPr/>
        </p:nvSpPr>
        <p:spPr bwMode="auto">
          <a:xfrm>
            <a:off x="8358188" y="2357438"/>
            <a:ext cx="0" cy="685800"/>
          </a:xfrm>
          <a:prstGeom prst="line">
            <a:avLst/>
          </a:prstGeom>
          <a:noFill/>
          <a:ln w="38100">
            <a:solidFill>
              <a:schemeClr val="tx1"/>
            </a:solidFill>
            <a:round/>
            <a:headEnd/>
            <a:tailEnd type="triangle" w="med" len="med"/>
          </a:ln>
        </p:spPr>
        <p:txBody>
          <a:bodyPr/>
          <a:lstStyle/>
          <a:p>
            <a:endParaRPr lang="en-GB"/>
          </a:p>
        </p:txBody>
      </p:sp>
      <p:sp>
        <p:nvSpPr>
          <p:cNvPr id="33824" name="Text Box 77"/>
          <p:cNvSpPr txBox="1">
            <a:spLocks noChangeArrowheads="1"/>
          </p:cNvSpPr>
          <p:nvPr/>
        </p:nvSpPr>
        <p:spPr bwMode="auto">
          <a:xfrm>
            <a:off x="427038" y="3000375"/>
            <a:ext cx="1358900" cy="830263"/>
          </a:xfrm>
          <a:prstGeom prst="rect">
            <a:avLst/>
          </a:prstGeom>
          <a:noFill/>
          <a:ln w="9525">
            <a:noFill/>
            <a:miter lim="800000"/>
            <a:headEnd/>
            <a:tailEnd/>
          </a:ln>
        </p:spPr>
        <p:txBody>
          <a:bodyPr>
            <a:spAutoFit/>
          </a:bodyPr>
          <a:lstStyle/>
          <a:p>
            <a:r>
              <a:rPr lang="en-GB" sz="1200">
                <a:latin typeface="Times New Roman" pitchFamily="18" charset="0"/>
              </a:rPr>
              <a:t>Signalling</a:t>
            </a:r>
          </a:p>
          <a:p>
            <a:r>
              <a:rPr lang="en-GB" sz="1200">
                <a:latin typeface="Times New Roman" pitchFamily="18" charset="0"/>
              </a:rPr>
              <a:t>Cell survival</a:t>
            </a:r>
          </a:p>
          <a:p>
            <a:r>
              <a:rPr lang="en-GB" sz="1200">
                <a:latin typeface="Times New Roman" pitchFamily="18" charset="0"/>
              </a:rPr>
              <a:t>Cell growth </a:t>
            </a:r>
          </a:p>
          <a:p>
            <a:r>
              <a:rPr lang="en-GB" sz="1200">
                <a:latin typeface="Times New Roman" pitchFamily="18" charset="0"/>
              </a:rPr>
              <a:t>control</a:t>
            </a:r>
          </a:p>
        </p:txBody>
      </p:sp>
      <p:sp>
        <p:nvSpPr>
          <p:cNvPr id="33825" name="Text Box 78"/>
          <p:cNvSpPr txBox="1">
            <a:spLocks noChangeArrowheads="1"/>
          </p:cNvSpPr>
          <p:nvPr/>
        </p:nvSpPr>
        <p:spPr bwMode="auto">
          <a:xfrm>
            <a:off x="1773238" y="5072063"/>
            <a:ext cx="1187450" cy="1169987"/>
          </a:xfrm>
          <a:prstGeom prst="rect">
            <a:avLst/>
          </a:prstGeom>
          <a:noFill/>
          <a:ln w="19050">
            <a:noFill/>
            <a:miter lim="800000"/>
            <a:headEnd/>
            <a:tailEnd/>
          </a:ln>
        </p:spPr>
        <p:txBody>
          <a:bodyPr wrap="none">
            <a:spAutoFit/>
          </a:bodyPr>
          <a:lstStyle/>
          <a:p>
            <a:r>
              <a:rPr lang="en-GB" sz="1400">
                <a:latin typeface="Times New Roman" pitchFamily="18" charset="0"/>
              </a:rPr>
              <a:t>cytoskeletal</a:t>
            </a:r>
          </a:p>
          <a:p>
            <a:r>
              <a:rPr lang="en-GB" sz="1400">
                <a:latin typeface="Times New Roman" pitchFamily="18" charset="0"/>
              </a:rPr>
              <a:t>organization</a:t>
            </a:r>
          </a:p>
          <a:p>
            <a:r>
              <a:rPr lang="en-GB" sz="1400">
                <a:latin typeface="Times New Roman" pitchFamily="18" charset="0"/>
              </a:rPr>
              <a:t>cell migration</a:t>
            </a:r>
          </a:p>
          <a:p>
            <a:r>
              <a:rPr lang="en-GB" sz="1400">
                <a:latin typeface="Times New Roman" pitchFamily="18" charset="0"/>
              </a:rPr>
              <a:t>polarity</a:t>
            </a:r>
          </a:p>
          <a:p>
            <a:r>
              <a:rPr lang="en-GB" sz="1400">
                <a:latin typeface="Times New Roman" pitchFamily="18" charset="0"/>
              </a:rPr>
              <a:t>cell cycle</a:t>
            </a:r>
          </a:p>
        </p:txBody>
      </p:sp>
      <p:sp>
        <p:nvSpPr>
          <p:cNvPr id="33826" name="Text Box 79"/>
          <p:cNvSpPr txBox="1">
            <a:spLocks noChangeArrowheads="1"/>
          </p:cNvSpPr>
          <p:nvPr/>
        </p:nvSpPr>
        <p:spPr bwMode="auto">
          <a:xfrm>
            <a:off x="3487738" y="3286125"/>
            <a:ext cx="941387" cy="646113"/>
          </a:xfrm>
          <a:prstGeom prst="rect">
            <a:avLst/>
          </a:prstGeom>
          <a:noFill/>
          <a:ln w="9525">
            <a:noFill/>
            <a:miter lim="800000"/>
            <a:headEnd/>
            <a:tailEnd/>
          </a:ln>
        </p:spPr>
        <p:txBody>
          <a:bodyPr wrap="none">
            <a:spAutoFit/>
          </a:bodyPr>
          <a:lstStyle/>
          <a:p>
            <a:r>
              <a:rPr lang="en-GB" sz="1200">
                <a:latin typeface="Times New Roman" pitchFamily="18" charset="0"/>
              </a:rPr>
              <a:t>Intracellular</a:t>
            </a:r>
          </a:p>
          <a:p>
            <a:r>
              <a:rPr lang="en-GB" sz="1200">
                <a:latin typeface="Times New Roman" pitchFamily="18" charset="0"/>
              </a:rPr>
              <a:t>Vesicle</a:t>
            </a:r>
          </a:p>
          <a:p>
            <a:r>
              <a:rPr lang="en-GB" sz="1200">
                <a:latin typeface="Times New Roman" pitchFamily="18" charset="0"/>
              </a:rPr>
              <a:t>targetting</a:t>
            </a:r>
          </a:p>
        </p:txBody>
      </p:sp>
      <p:sp>
        <p:nvSpPr>
          <p:cNvPr id="33827" name="Text Box 80"/>
          <p:cNvSpPr txBox="1">
            <a:spLocks noChangeArrowheads="1"/>
          </p:cNvSpPr>
          <p:nvPr/>
        </p:nvSpPr>
        <p:spPr bwMode="auto">
          <a:xfrm>
            <a:off x="4987925" y="3071813"/>
            <a:ext cx="941388" cy="646112"/>
          </a:xfrm>
          <a:prstGeom prst="rect">
            <a:avLst/>
          </a:prstGeom>
          <a:noFill/>
          <a:ln w="9525">
            <a:noFill/>
            <a:miter lim="800000"/>
            <a:headEnd/>
            <a:tailEnd/>
          </a:ln>
        </p:spPr>
        <p:txBody>
          <a:bodyPr wrap="none">
            <a:spAutoFit/>
          </a:bodyPr>
          <a:lstStyle/>
          <a:p>
            <a:r>
              <a:rPr lang="en-GB" sz="1200">
                <a:latin typeface="Times New Roman" pitchFamily="18" charset="0"/>
              </a:rPr>
              <a:t>Intracellular</a:t>
            </a:r>
          </a:p>
          <a:p>
            <a:r>
              <a:rPr lang="en-GB" sz="1200">
                <a:latin typeface="Times New Roman" pitchFamily="18" charset="0"/>
              </a:rPr>
              <a:t>Vesicle </a:t>
            </a:r>
          </a:p>
          <a:p>
            <a:r>
              <a:rPr lang="en-GB" sz="1200">
                <a:latin typeface="Times New Roman" pitchFamily="18" charset="0"/>
              </a:rPr>
              <a:t>formation</a:t>
            </a:r>
          </a:p>
        </p:txBody>
      </p:sp>
      <p:sp>
        <p:nvSpPr>
          <p:cNvPr id="33828" name="Text Box 81"/>
          <p:cNvSpPr txBox="1">
            <a:spLocks noChangeArrowheads="1"/>
          </p:cNvSpPr>
          <p:nvPr/>
        </p:nvSpPr>
        <p:spPr bwMode="auto">
          <a:xfrm>
            <a:off x="6376988" y="3071813"/>
            <a:ext cx="1123950" cy="646112"/>
          </a:xfrm>
          <a:prstGeom prst="rect">
            <a:avLst/>
          </a:prstGeom>
          <a:noFill/>
          <a:ln w="9525">
            <a:noFill/>
            <a:miter lim="800000"/>
            <a:headEnd/>
            <a:tailEnd/>
          </a:ln>
        </p:spPr>
        <p:txBody>
          <a:bodyPr wrap="none">
            <a:spAutoFit/>
          </a:bodyPr>
          <a:lstStyle/>
          <a:p>
            <a:r>
              <a:rPr lang="en-GB" sz="1200">
                <a:latin typeface="Times New Roman" pitchFamily="18" charset="0"/>
              </a:rPr>
              <a:t>Nuclear import</a:t>
            </a:r>
          </a:p>
          <a:p>
            <a:r>
              <a:rPr lang="en-GB" sz="1200">
                <a:latin typeface="Times New Roman" pitchFamily="18" charset="0"/>
              </a:rPr>
              <a:t>Spindle</a:t>
            </a:r>
          </a:p>
          <a:p>
            <a:r>
              <a:rPr lang="en-GB" sz="1200">
                <a:latin typeface="Times New Roman" pitchFamily="18" charset="0"/>
              </a:rPr>
              <a:t>formation</a:t>
            </a:r>
          </a:p>
        </p:txBody>
      </p:sp>
      <p:sp>
        <p:nvSpPr>
          <p:cNvPr id="33829" name="Text Box 82"/>
          <p:cNvSpPr txBox="1">
            <a:spLocks noChangeArrowheads="1"/>
          </p:cNvSpPr>
          <p:nvPr/>
        </p:nvSpPr>
        <p:spPr bwMode="auto">
          <a:xfrm>
            <a:off x="7877175" y="3000375"/>
            <a:ext cx="981075" cy="276225"/>
          </a:xfrm>
          <a:prstGeom prst="rect">
            <a:avLst/>
          </a:prstGeom>
          <a:noFill/>
          <a:ln w="9525">
            <a:noFill/>
            <a:miter lim="800000"/>
            <a:headEnd/>
            <a:tailEnd/>
          </a:ln>
        </p:spPr>
        <p:txBody>
          <a:bodyPr wrap="none">
            <a:spAutoFit/>
          </a:bodyPr>
          <a:lstStyle/>
          <a:p>
            <a:r>
              <a:rPr lang="en-GB" sz="1200">
                <a:latin typeface="Times New Roman" pitchFamily="18" charset="0"/>
              </a:rPr>
              <a:t>angiogenesis</a:t>
            </a:r>
          </a:p>
        </p:txBody>
      </p:sp>
      <p:sp>
        <p:nvSpPr>
          <p:cNvPr id="33830" name="Rectangle 50"/>
          <p:cNvSpPr>
            <a:spLocks noChangeArrowheads="1"/>
          </p:cNvSpPr>
          <p:nvPr/>
        </p:nvSpPr>
        <p:spPr bwMode="auto">
          <a:xfrm>
            <a:off x="4357688" y="4714875"/>
            <a:ext cx="4572000" cy="1600200"/>
          </a:xfrm>
          <a:prstGeom prst="rect">
            <a:avLst/>
          </a:prstGeom>
          <a:noFill/>
          <a:ln w="38100">
            <a:solidFill>
              <a:srgbClr val="FF0000"/>
            </a:solidFill>
            <a:miter lim="800000"/>
            <a:headEnd/>
            <a:tailEnd/>
          </a:ln>
        </p:spPr>
        <p:txBody>
          <a:bodyPr>
            <a:spAutoFit/>
          </a:bodyPr>
          <a:lstStyle/>
          <a:p>
            <a:pPr marL="342900" indent="-342900"/>
            <a:r>
              <a:rPr lang="en-GB" sz="1400"/>
              <a:t>Rho (</a:t>
            </a:r>
            <a:r>
              <a:rPr lang="en-GB" sz="1400" b="1">
                <a:solidFill>
                  <a:srgbClr val="FF0000"/>
                </a:solidFill>
              </a:rPr>
              <a:t>R</a:t>
            </a:r>
            <a:r>
              <a:rPr lang="en-GB" sz="1400"/>
              <a:t>as </a:t>
            </a:r>
            <a:r>
              <a:rPr lang="en-GB" sz="1400" b="1">
                <a:solidFill>
                  <a:srgbClr val="FF0000"/>
                </a:solidFill>
              </a:rPr>
              <a:t>ho</a:t>
            </a:r>
            <a:r>
              <a:rPr lang="en-GB" sz="1400"/>
              <a:t>mology)</a:t>
            </a:r>
          </a:p>
          <a:p>
            <a:pPr marL="342900" indent="-342900"/>
            <a:r>
              <a:rPr lang="en-GB" sz="1400"/>
              <a:t>Rho GTPases – family of 20 small G proteins</a:t>
            </a:r>
          </a:p>
          <a:p>
            <a:pPr marL="342900" indent="-342900"/>
            <a:r>
              <a:rPr lang="en-GB" sz="1400"/>
              <a:t>Rho GTPases belong to the Ras superfamily of proteins:</a:t>
            </a:r>
          </a:p>
          <a:p>
            <a:pPr marL="342900" indent="-342900"/>
            <a:r>
              <a:rPr lang="en-GB" sz="1400"/>
              <a:t>     70% homology with Ras and 85% homology with each other</a:t>
            </a:r>
          </a:p>
          <a:p>
            <a:pPr marL="342900" indent="-342900"/>
            <a:r>
              <a:rPr lang="en-GB" sz="1400"/>
              <a:t>The best known: RhoA, Rac1 and Cdc42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hoRacCle"/>
          <p:cNvPicPr>
            <a:picLocks noChangeAspect="1" noChangeArrowheads="1"/>
          </p:cNvPicPr>
          <p:nvPr/>
        </p:nvPicPr>
        <p:blipFill>
          <a:blip r:embed="rId3" cstate="print"/>
          <a:srcRect/>
          <a:stretch>
            <a:fillRect/>
          </a:stretch>
        </p:blipFill>
        <p:spPr bwMode="auto">
          <a:xfrm>
            <a:off x="214313" y="188913"/>
            <a:ext cx="2225675" cy="6477000"/>
          </a:xfrm>
          <a:prstGeom prst="rect">
            <a:avLst/>
          </a:prstGeom>
          <a:noFill/>
          <a:ln w="9525">
            <a:noFill/>
            <a:miter lim="800000"/>
            <a:headEnd/>
            <a:tailEnd/>
          </a:ln>
        </p:spPr>
      </p:pic>
      <p:sp>
        <p:nvSpPr>
          <p:cNvPr id="34819" name="Line 4"/>
          <p:cNvSpPr>
            <a:spLocks noChangeShapeType="1"/>
          </p:cNvSpPr>
          <p:nvPr/>
        </p:nvSpPr>
        <p:spPr bwMode="auto">
          <a:xfrm>
            <a:off x="3352800" y="1295400"/>
            <a:ext cx="914400" cy="0"/>
          </a:xfrm>
          <a:prstGeom prst="line">
            <a:avLst/>
          </a:prstGeom>
          <a:noFill/>
          <a:ln w="9525">
            <a:solidFill>
              <a:schemeClr val="bg1"/>
            </a:solidFill>
            <a:round/>
            <a:headEnd/>
            <a:tailEnd type="triangle" w="med" len="med"/>
          </a:ln>
        </p:spPr>
        <p:txBody>
          <a:bodyPr/>
          <a:lstStyle/>
          <a:p>
            <a:endParaRPr lang="en-GB"/>
          </a:p>
        </p:txBody>
      </p:sp>
      <p:sp>
        <p:nvSpPr>
          <p:cNvPr id="34820" name="Line 5"/>
          <p:cNvSpPr>
            <a:spLocks noChangeShapeType="1"/>
          </p:cNvSpPr>
          <p:nvPr/>
        </p:nvSpPr>
        <p:spPr bwMode="auto">
          <a:xfrm>
            <a:off x="3352800" y="3352800"/>
            <a:ext cx="914400" cy="0"/>
          </a:xfrm>
          <a:prstGeom prst="line">
            <a:avLst/>
          </a:prstGeom>
          <a:noFill/>
          <a:ln w="9525">
            <a:solidFill>
              <a:schemeClr val="bg1"/>
            </a:solidFill>
            <a:round/>
            <a:headEnd/>
            <a:tailEnd type="triangle" w="med" len="med"/>
          </a:ln>
        </p:spPr>
        <p:txBody>
          <a:bodyPr/>
          <a:lstStyle/>
          <a:p>
            <a:endParaRPr lang="en-GB"/>
          </a:p>
        </p:txBody>
      </p:sp>
      <p:sp>
        <p:nvSpPr>
          <p:cNvPr id="34821" name="Line 6"/>
          <p:cNvSpPr>
            <a:spLocks noChangeShapeType="1"/>
          </p:cNvSpPr>
          <p:nvPr/>
        </p:nvSpPr>
        <p:spPr bwMode="auto">
          <a:xfrm>
            <a:off x="3352800" y="5638800"/>
            <a:ext cx="914400" cy="0"/>
          </a:xfrm>
          <a:prstGeom prst="line">
            <a:avLst/>
          </a:prstGeom>
          <a:noFill/>
          <a:ln w="9525">
            <a:solidFill>
              <a:schemeClr val="bg1"/>
            </a:solidFill>
            <a:round/>
            <a:headEnd/>
            <a:tailEnd type="triangle" w="med" len="med"/>
          </a:ln>
        </p:spPr>
        <p:txBody>
          <a:bodyPr/>
          <a:lstStyle/>
          <a:p>
            <a:endParaRPr lang="en-GB"/>
          </a:p>
        </p:txBody>
      </p:sp>
      <p:sp>
        <p:nvSpPr>
          <p:cNvPr id="34822" name="Text Box 7"/>
          <p:cNvSpPr txBox="1">
            <a:spLocks noChangeArrowheads="1"/>
          </p:cNvSpPr>
          <p:nvPr/>
        </p:nvSpPr>
        <p:spPr bwMode="auto">
          <a:xfrm>
            <a:off x="2500313" y="642938"/>
            <a:ext cx="2940050" cy="915987"/>
          </a:xfrm>
          <a:prstGeom prst="rect">
            <a:avLst/>
          </a:prstGeom>
          <a:noFill/>
          <a:ln w="9525">
            <a:noFill/>
            <a:miter lim="800000"/>
            <a:headEnd/>
            <a:tailEnd/>
          </a:ln>
        </p:spPr>
        <p:txBody>
          <a:bodyPr wrap="none">
            <a:spAutoFit/>
          </a:bodyPr>
          <a:lstStyle/>
          <a:p>
            <a:r>
              <a:rPr lang="en-GB" b="1">
                <a:solidFill>
                  <a:srgbClr val="2AF65B"/>
                </a:solidFill>
                <a:latin typeface="Times New Roman" pitchFamily="18" charset="0"/>
              </a:rPr>
              <a:t>Rac1</a:t>
            </a:r>
            <a:r>
              <a:rPr lang="en-GB">
                <a:solidFill>
                  <a:srgbClr val="008000"/>
                </a:solidFill>
                <a:latin typeface="Times New Roman" pitchFamily="18" charset="0"/>
              </a:rPr>
              <a:t> - </a:t>
            </a:r>
            <a:r>
              <a:rPr lang="en-GB">
                <a:latin typeface="Times New Roman" pitchFamily="18" charset="0"/>
              </a:rPr>
              <a:t>ruffling, lamellipodia, </a:t>
            </a:r>
          </a:p>
          <a:p>
            <a:r>
              <a:rPr lang="en-GB">
                <a:latin typeface="Times New Roman" pitchFamily="18" charset="0"/>
              </a:rPr>
              <a:t>           focal complexes</a:t>
            </a:r>
          </a:p>
          <a:p>
            <a:r>
              <a:rPr lang="en-GB">
                <a:latin typeface="Times New Roman" pitchFamily="18" charset="0"/>
              </a:rPr>
              <a:t>           SPREADING</a:t>
            </a:r>
            <a:endParaRPr lang="en-US">
              <a:latin typeface="Times New Roman" pitchFamily="18" charset="0"/>
            </a:endParaRPr>
          </a:p>
        </p:txBody>
      </p:sp>
      <p:sp>
        <p:nvSpPr>
          <p:cNvPr id="34823" name="Text Box 8"/>
          <p:cNvSpPr txBox="1">
            <a:spLocks noChangeArrowheads="1"/>
          </p:cNvSpPr>
          <p:nvPr/>
        </p:nvSpPr>
        <p:spPr bwMode="auto">
          <a:xfrm>
            <a:off x="2857500" y="3000375"/>
            <a:ext cx="3467100" cy="641350"/>
          </a:xfrm>
          <a:prstGeom prst="rect">
            <a:avLst/>
          </a:prstGeom>
          <a:noFill/>
          <a:ln w="9525">
            <a:noFill/>
            <a:miter lim="800000"/>
            <a:headEnd/>
            <a:tailEnd/>
          </a:ln>
        </p:spPr>
        <p:txBody>
          <a:bodyPr wrap="none">
            <a:spAutoFit/>
          </a:bodyPr>
          <a:lstStyle/>
          <a:p>
            <a:r>
              <a:rPr lang="en-GB" b="1">
                <a:solidFill>
                  <a:schemeClr val="hlink"/>
                </a:solidFill>
                <a:latin typeface="Times New Roman" pitchFamily="18" charset="0"/>
              </a:rPr>
              <a:t>Cdc42</a:t>
            </a:r>
            <a:r>
              <a:rPr lang="en-GB">
                <a:solidFill>
                  <a:schemeClr val="hlink"/>
                </a:solidFill>
                <a:latin typeface="Times New Roman" pitchFamily="18" charset="0"/>
              </a:rPr>
              <a:t> </a:t>
            </a:r>
            <a:r>
              <a:rPr lang="en-GB">
                <a:latin typeface="Times New Roman" pitchFamily="18" charset="0"/>
              </a:rPr>
              <a:t>– filopodia, focal complexes</a:t>
            </a:r>
          </a:p>
          <a:p>
            <a:r>
              <a:rPr lang="en-GB">
                <a:latin typeface="Times New Roman" pitchFamily="18" charset="0"/>
              </a:rPr>
              <a:t>SPREADING, NAVIGATION</a:t>
            </a:r>
            <a:endParaRPr lang="en-US">
              <a:latin typeface="Times New Roman" pitchFamily="18" charset="0"/>
            </a:endParaRPr>
          </a:p>
        </p:txBody>
      </p:sp>
      <p:sp>
        <p:nvSpPr>
          <p:cNvPr id="34824" name="Text Box 9"/>
          <p:cNvSpPr txBox="1">
            <a:spLocks noChangeArrowheads="1"/>
          </p:cNvSpPr>
          <p:nvPr/>
        </p:nvSpPr>
        <p:spPr bwMode="auto">
          <a:xfrm>
            <a:off x="2571750" y="4714875"/>
            <a:ext cx="3562350" cy="641350"/>
          </a:xfrm>
          <a:prstGeom prst="rect">
            <a:avLst/>
          </a:prstGeom>
          <a:noFill/>
          <a:ln w="9525">
            <a:noFill/>
            <a:miter lim="800000"/>
            <a:headEnd/>
            <a:tailEnd/>
          </a:ln>
        </p:spPr>
        <p:txBody>
          <a:bodyPr wrap="none">
            <a:spAutoFit/>
          </a:bodyPr>
          <a:lstStyle/>
          <a:p>
            <a:r>
              <a:rPr lang="en-GB" b="1">
                <a:solidFill>
                  <a:srgbClr val="FF0000"/>
                </a:solidFill>
                <a:latin typeface="Times New Roman" pitchFamily="18" charset="0"/>
              </a:rPr>
              <a:t>RhoA</a:t>
            </a:r>
            <a:r>
              <a:rPr lang="en-GB">
                <a:latin typeface="Times New Roman" pitchFamily="18" charset="0"/>
              </a:rPr>
              <a:t> - stress fibres, focal adhesions</a:t>
            </a:r>
          </a:p>
          <a:p>
            <a:r>
              <a:rPr lang="en-GB">
                <a:latin typeface="Times New Roman" pitchFamily="18" charset="0"/>
              </a:rPr>
              <a:t>CONTRACTION</a:t>
            </a:r>
            <a:endParaRPr lang="en-US">
              <a:latin typeface="Times New Roman" pitchFamily="18" charset="0"/>
            </a:endParaRPr>
          </a:p>
        </p:txBody>
      </p:sp>
      <p:sp>
        <p:nvSpPr>
          <p:cNvPr id="34825" name="Text Box 11"/>
          <p:cNvSpPr txBox="1">
            <a:spLocks noChangeArrowheads="1"/>
          </p:cNvSpPr>
          <p:nvPr/>
        </p:nvSpPr>
        <p:spPr bwMode="auto">
          <a:xfrm>
            <a:off x="6516688" y="2011363"/>
            <a:ext cx="2174875" cy="376237"/>
          </a:xfrm>
          <a:prstGeom prst="rect">
            <a:avLst/>
          </a:prstGeom>
          <a:solidFill>
            <a:schemeClr val="bg1"/>
          </a:solidFill>
          <a:ln w="9525">
            <a:solidFill>
              <a:srgbClr val="FF3300"/>
            </a:solidFill>
            <a:miter lim="800000"/>
            <a:headEnd/>
            <a:tailEnd/>
          </a:ln>
        </p:spPr>
        <p:txBody>
          <a:bodyPr wrap="none">
            <a:spAutoFit/>
          </a:bodyPr>
          <a:lstStyle/>
          <a:p>
            <a:r>
              <a:rPr lang="en-GB" b="1">
                <a:solidFill>
                  <a:srgbClr val="FF3300"/>
                </a:solidFill>
                <a:latin typeface="Calibri" pitchFamily="34" charset="0"/>
              </a:rPr>
              <a:t>ACTIN DYNAMICS</a:t>
            </a:r>
            <a:endParaRPr lang="en-US" b="1">
              <a:solidFill>
                <a:srgbClr val="FF3300"/>
              </a:solidFill>
              <a:latin typeface="Calibri" pitchFamily="34" charset="0"/>
            </a:endParaRPr>
          </a:p>
        </p:txBody>
      </p:sp>
      <p:sp>
        <p:nvSpPr>
          <p:cNvPr id="34826" name="Text Box 12"/>
          <p:cNvSpPr txBox="1">
            <a:spLocks noChangeArrowheads="1"/>
          </p:cNvSpPr>
          <p:nvPr/>
        </p:nvSpPr>
        <p:spPr bwMode="auto">
          <a:xfrm>
            <a:off x="6948488" y="3308350"/>
            <a:ext cx="1609725" cy="1200150"/>
          </a:xfrm>
          <a:prstGeom prst="rect">
            <a:avLst/>
          </a:prstGeom>
          <a:solidFill>
            <a:schemeClr val="bg1"/>
          </a:solidFill>
          <a:ln w="9525">
            <a:solidFill>
              <a:srgbClr val="FF3300"/>
            </a:solidFill>
            <a:miter lim="800000"/>
            <a:headEnd/>
            <a:tailEnd/>
          </a:ln>
        </p:spPr>
        <p:txBody>
          <a:bodyPr wrap="none">
            <a:spAutoFit/>
          </a:bodyPr>
          <a:lstStyle/>
          <a:p>
            <a:r>
              <a:rPr lang="en-GB" b="1">
                <a:solidFill>
                  <a:srgbClr val="FF0000"/>
                </a:solidFill>
                <a:latin typeface="Times New Roman" pitchFamily="18" charset="0"/>
              </a:rPr>
              <a:t>Cell migration</a:t>
            </a:r>
          </a:p>
          <a:p>
            <a:r>
              <a:rPr lang="en-GB" b="1">
                <a:solidFill>
                  <a:srgbClr val="FF0000"/>
                </a:solidFill>
                <a:latin typeface="Times New Roman" pitchFamily="18" charset="0"/>
              </a:rPr>
              <a:t>Contraction</a:t>
            </a:r>
          </a:p>
          <a:p>
            <a:r>
              <a:rPr lang="en-GB" b="1">
                <a:solidFill>
                  <a:srgbClr val="FF0000"/>
                </a:solidFill>
                <a:latin typeface="Times New Roman" pitchFamily="18" charset="0"/>
              </a:rPr>
              <a:t>Cell adhesion</a:t>
            </a:r>
          </a:p>
          <a:p>
            <a:r>
              <a:rPr lang="en-GB" b="1">
                <a:solidFill>
                  <a:srgbClr val="FF0000"/>
                </a:solidFill>
                <a:latin typeface="Times New Roman" pitchFamily="18" charset="0"/>
              </a:rPr>
              <a:t>Cell shape</a:t>
            </a:r>
          </a:p>
        </p:txBody>
      </p:sp>
      <p:sp>
        <p:nvSpPr>
          <p:cNvPr id="34827" name="Line 14"/>
          <p:cNvSpPr>
            <a:spLocks noChangeShapeType="1"/>
          </p:cNvSpPr>
          <p:nvPr/>
        </p:nvSpPr>
        <p:spPr bwMode="auto">
          <a:xfrm>
            <a:off x="7631113" y="2587625"/>
            <a:ext cx="0" cy="503238"/>
          </a:xfrm>
          <a:prstGeom prst="line">
            <a:avLst/>
          </a:prstGeom>
          <a:noFill/>
          <a:ln w="57150">
            <a:solidFill>
              <a:srgbClr val="FF3300"/>
            </a:solidFill>
            <a:round/>
            <a:headEnd/>
            <a:tailEnd type="triangle" w="med" len="med"/>
          </a:ln>
        </p:spPr>
        <p:txBody>
          <a:bodyPr/>
          <a:lstStyle/>
          <a:p>
            <a:endParaRPr lang="en-GB"/>
          </a:p>
        </p:txBody>
      </p:sp>
      <p:pic>
        <p:nvPicPr>
          <p:cNvPr id="34828" name="Picture 15" descr="STRESSF"/>
          <p:cNvPicPr>
            <a:picLocks noChangeAspect="1" noChangeArrowheads="1"/>
          </p:cNvPicPr>
          <p:nvPr/>
        </p:nvPicPr>
        <p:blipFill>
          <a:blip r:embed="rId4" cstate="print"/>
          <a:srcRect/>
          <a:stretch>
            <a:fillRect/>
          </a:stretch>
        </p:blipFill>
        <p:spPr bwMode="auto">
          <a:xfrm>
            <a:off x="214313" y="4500563"/>
            <a:ext cx="2214562" cy="2214562"/>
          </a:xfrm>
          <a:prstGeom prst="rect">
            <a:avLst/>
          </a:prstGeom>
          <a:noFill/>
          <a:ln w="9525">
            <a:noFill/>
            <a:miter lim="800000"/>
            <a:headEnd/>
            <a:tailEnd/>
          </a:ln>
        </p:spPr>
      </p:pic>
      <p:pic>
        <p:nvPicPr>
          <p:cNvPr id="34829" name="Picture 14" descr="ruf"/>
          <p:cNvPicPr>
            <a:picLocks noChangeAspect="1" noChangeArrowheads="1"/>
          </p:cNvPicPr>
          <p:nvPr/>
        </p:nvPicPr>
        <p:blipFill>
          <a:blip r:embed="rId5" cstate="print"/>
          <a:srcRect/>
          <a:stretch>
            <a:fillRect/>
          </a:stretch>
        </p:blipFill>
        <p:spPr bwMode="auto">
          <a:xfrm>
            <a:off x="214313" y="142875"/>
            <a:ext cx="2214562" cy="2214563"/>
          </a:xfrm>
          <a:prstGeom prst="rect">
            <a:avLst/>
          </a:prstGeom>
          <a:noFill/>
          <a:ln w="9525">
            <a:noFill/>
            <a:miter lim="800000"/>
            <a:headEnd/>
            <a:tailEnd/>
          </a:ln>
        </p:spPr>
      </p:pic>
      <p:cxnSp>
        <p:nvCxnSpPr>
          <p:cNvPr id="15" name="Straight Arrow Connector 14"/>
          <p:cNvCxnSpPr/>
          <p:nvPr/>
        </p:nvCxnSpPr>
        <p:spPr>
          <a:xfrm rot="5400000" flipH="1" flipV="1">
            <a:off x="1357313" y="1928813"/>
            <a:ext cx="214312" cy="21431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1464469" y="5965032"/>
            <a:ext cx="357187" cy="2857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85938" y="1928813"/>
            <a:ext cx="1000125" cy="285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33" name="Rectangle 22"/>
          <p:cNvSpPr>
            <a:spLocks noChangeArrowheads="1"/>
          </p:cNvSpPr>
          <p:nvPr/>
        </p:nvSpPr>
        <p:spPr bwMode="auto">
          <a:xfrm>
            <a:off x="1714500" y="1928813"/>
            <a:ext cx="1135063" cy="276225"/>
          </a:xfrm>
          <a:prstGeom prst="rect">
            <a:avLst/>
          </a:prstGeom>
          <a:noFill/>
          <a:ln w="9525">
            <a:noFill/>
            <a:miter lim="800000"/>
            <a:headEnd/>
            <a:tailEnd/>
          </a:ln>
        </p:spPr>
        <p:txBody>
          <a:bodyPr wrap="none">
            <a:spAutoFit/>
          </a:bodyPr>
          <a:lstStyle/>
          <a:p>
            <a:r>
              <a:rPr lang="en-GB" sz="1200" b="1">
                <a:latin typeface="Times New Roman" pitchFamily="18" charset="0"/>
              </a:rPr>
              <a:t>lamellipodium</a:t>
            </a:r>
            <a:endParaRPr lang="en-GB" sz="1200" b="1"/>
          </a:p>
        </p:txBody>
      </p:sp>
      <p:sp>
        <p:nvSpPr>
          <p:cNvPr id="24" name="Rectangle 23"/>
          <p:cNvSpPr/>
          <p:nvPr/>
        </p:nvSpPr>
        <p:spPr>
          <a:xfrm>
            <a:off x="1857375" y="3143250"/>
            <a:ext cx="857250" cy="285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err="1">
                <a:solidFill>
                  <a:schemeClr val="tx1"/>
                </a:solidFill>
                <a:latin typeface="Times New Roman" pitchFamily="18" charset="0"/>
              </a:rPr>
              <a:t>filopodia</a:t>
            </a:r>
            <a:endParaRPr lang="en-GB" sz="1400" b="1" dirty="0">
              <a:solidFill>
                <a:schemeClr val="tx1"/>
              </a:solidFill>
            </a:endParaRPr>
          </a:p>
        </p:txBody>
      </p:sp>
      <p:sp>
        <p:nvSpPr>
          <p:cNvPr id="34835" name="Rectangle 24"/>
          <p:cNvSpPr>
            <a:spLocks noChangeArrowheads="1"/>
          </p:cNvSpPr>
          <p:nvPr/>
        </p:nvSpPr>
        <p:spPr bwMode="auto">
          <a:xfrm>
            <a:off x="1857375" y="6215063"/>
            <a:ext cx="1143000" cy="307975"/>
          </a:xfrm>
          <a:prstGeom prst="rect">
            <a:avLst/>
          </a:prstGeom>
          <a:solidFill>
            <a:schemeClr val="bg1"/>
          </a:solidFill>
          <a:ln w="28575">
            <a:solidFill>
              <a:schemeClr val="tx1"/>
            </a:solidFill>
            <a:miter lim="800000"/>
            <a:headEnd/>
            <a:tailEnd/>
          </a:ln>
        </p:spPr>
        <p:txBody>
          <a:bodyPr>
            <a:spAutoFit/>
          </a:bodyPr>
          <a:lstStyle/>
          <a:p>
            <a:r>
              <a:rPr lang="en-GB" sz="1400" b="1">
                <a:latin typeface="Times New Roman" pitchFamily="18" charset="0"/>
              </a:rPr>
              <a:t>stress fibres</a:t>
            </a:r>
            <a:endParaRPr lang="en-GB" sz="1400" b="1"/>
          </a:p>
        </p:txBody>
      </p:sp>
      <p:sp>
        <p:nvSpPr>
          <p:cNvPr id="20" name="Rectangle 19"/>
          <p:cNvSpPr/>
          <p:nvPr/>
        </p:nvSpPr>
        <p:spPr>
          <a:xfrm>
            <a:off x="214313" y="2357438"/>
            <a:ext cx="2428875" cy="7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p:cNvSpPr/>
          <p:nvPr/>
        </p:nvSpPr>
        <p:spPr>
          <a:xfrm>
            <a:off x="71438" y="4500563"/>
            <a:ext cx="2428875" cy="7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5245</TotalTime>
  <Words>3509</Words>
  <Application>Microsoft Office PowerPoint</Application>
  <PresentationFormat>On-screen Show (4:3)</PresentationFormat>
  <Paragraphs>716</Paragraphs>
  <Slides>49</Slides>
  <Notes>28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3" baseType="lpstr">
      <vt:lpstr>Office Theme</vt:lpstr>
      <vt:lpstr>Default Design</vt:lpstr>
      <vt:lpstr>4_Default Design</vt:lpstr>
      <vt:lpstr>Image</vt:lpstr>
      <vt:lpstr>Regulation of vascular function by Rho GTPases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 GTPases as regulators of vascular structure and function</dc:title>
  <dc:creator>bwojciak</dc:creator>
  <cp:lastModifiedBy>Shiel, Nuala</cp:lastModifiedBy>
  <cp:revision>412</cp:revision>
  <dcterms:created xsi:type="dcterms:W3CDTF">2009-10-12T14:35:44Z</dcterms:created>
  <dcterms:modified xsi:type="dcterms:W3CDTF">2012-11-21T14:16:44Z</dcterms:modified>
</cp:coreProperties>
</file>