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86" r:id="rId2"/>
    <p:sldId id="464" r:id="rId3"/>
    <p:sldId id="447" r:id="rId4"/>
    <p:sldId id="443" r:id="rId5"/>
    <p:sldId id="435" r:id="rId6"/>
    <p:sldId id="434" r:id="rId7"/>
    <p:sldId id="481" r:id="rId8"/>
    <p:sldId id="449" r:id="rId9"/>
    <p:sldId id="466" r:id="rId10"/>
    <p:sldId id="480" r:id="rId11"/>
    <p:sldId id="468" r:id="rId12"/>
    <p:sldId id="451" r:id="rId13"/>
    <p:sldId id="467" r:id="rId14"/>
    <p:sldId id="461" r:id="rId15"/>
    <p:sldId id="407" r:id="rId16"/>
    <p:sldId id="448" r:id="rId17"/>
    <p:sldId id="436" r:id="rId18"/>
    <p:sldId id="485" r:id="rId19"/>
    <p:sldId id="439" r:id="rId20"/>
    <p:sldId id="483" r:id="rId21"/>
    <p:sldId id="484" r:id="rId22"/>
    <p:sldId id="475" r:id="rId23"/>
    <p:sldId id="472" r:id="rId24"/>
    <p:sldId id="479" r:id="rId25"/>
    <p:sldId id="477" r:id="rId26"/>
    <p:sldId id="488" r:id="rId27"/>
    <p:sldId id="486" r:id="rId28"/>
  </p:sldIdLst>
  <p:sldSz cx="10287000" cy="6858000" type="35mm"/>
  <p:notesSz cx="5788025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FF"/>
    <a:srgbClr val="FFFFCC"/>
    <a:srgbClr val="CCFFCC"/>
    <a:srgbClr val="CCFFFF"/>
    <a:srgbClr val="CCECFF"/>
    <a:srgbClr val="FFCC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86438" autoAdjust="0"/>
  </p:normalViewPr>
  <p:slideViewPr>
    <p:cSldViewPr snapToGrid="0">
      <p:cViewPr>
        <p:scale>
          <a:sx n="50" d="100"/>
          <a:sy n="50" d="100"/>
        </p:scale>
        <p:origin x="-594" y="-16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275013" y="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68680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5013" y="868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DF7F8FA-4BF2-441B-9E4B-6BA5A40F53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0" y="8780463"/>
            <a:ext cx="333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788" tIns="38100" rIns="77788" bIns="38100" anchor="ctr">
            <a:spAutoFit/>
          </a:bodyPr>
          <a:lstStyle/>
          <a:p>
            <a:pPr algn="r" defTabSz="768350">
              <a:defRPr/>
            </a:pPr>
            <a:fld id="{6413D438-881A-4595-939D-02F1BD4AC55B}" type="slidenum">
              <a:rPr lang="en-GB" sz="1200">
                <a:latin typeface="Times New Roman" charset="0"/>
              </a:rPr>
              <a:pPr algn="r" defTabSz="768350">
                <a:defRPr/>
              </a:pPr>
              <a:t>‹#›</a:t>
            </a:fld>
            <a:endParaRPr lang="en-GB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2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275013" y="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686800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75013" y="868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79B68FA3-3EC7-4A91-BFBE-264CD55EA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1525" y="4357688"/>
            <a:ext cx="4244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88" tIns="38100" rIns="77788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" y="684213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0" y="8780463"/>
            <a:ext cx="333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788" tIns="38100" rIns="77788" bIns="38100" anchor="ctr">
            <a:spAutoFit/>
          </a:bodyPr>
          <a:lstStyle/>
          <a:p>
            <a:pPr algn="r" defTabSz="768350">
              <a:defRPr/>
            </a:pPr>
            <a:fld id="{8ECAA8AE-4B8E-4B48-BF0B-E1B53E86A381}" type="slidenum">
              <a:rPr lang="en-GB" sz="1200">
                <a:latin typeface="Times New Roman" charset="0"/>
              </a:rPr>
              <a:pPr algn="r" defTabSz="768350">
                <a:defRPr/>
              </a:pPr>
              <a:t>‹#›</a:t>
            </a:fld>
            <a:endParaRPr lang="en-GB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4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38417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76835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15252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53670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6F53D-D2DF-4700-9266-382C0B5A65DF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82625"/>
            <a:ext cx="5138737" cy="3425825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638E4-1463-4BF8-B6FF-BAFCC71D4312}" type="slidenum">
              <a:rPr lang="en-GB" smtClean="0">
                <a:latin typeface="Times New Roman" pitchFamily="18" charset="0"/>
              </a:rPr>
              <a:pPr/>
              <a:t>13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84213"/>
            <a:ext cx="5137150" cy="34258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600" smtClean="0">
              <a:latin typeface="Arial" charset="0"/>
            </a:endParaRPr>
          </a:p>
          <a:p>
            <a:r>
              <a:rPr lang="en-GB" sz="1600" smtClean="0">
                <a:latin typeface="Arial" charset="0"/>
              </a:rPr>
              <a:t>ACE2 overexpression causes cardiac conduction disturbances and sudden death in mice</a:t>
            </a:r>
          </a:p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C51A8-43FC-45B1-A0F3-863E1F982C89}" type="slidenum">
              <a:rPr lang="en-GB" smtClean="0">
                <a:latin typeface="Times New Roman" pitchFamily="18" charset="0"/>
              </a:rPr>
              <a:pPr/>
              <a:t>22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68FA3-3EC7-4A91-BFBE-264CD55EA3F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A03C-6CCE-4988-990A-13AEFFF0E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1306-FB8B-44BC-9A6D-11378FFB5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F05E-F1F0-4982-A1AA-2A1509ED6B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712E-E7F2-4093-8C93-64F4DB25D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63F4-6EA9-467C-B44E-6C109DBC8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73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73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AEFF-A99F-419D-BA57-546F56B44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B3B28-ABAE-4E00-B39D-A588D476AE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306B-EDC2-498E-86C2-FC570176B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6D6C-385A-4A59-87AA-D05450B3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243F-0E94-4445-9FDB-AAD43A3FF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3D27-C63D-4F44-B50D-9A592FE85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F8CE-48D7-483D-9EB0-B362C520A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D58D-8332-4525-BF9C-FE4C7AB6D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A151-D98A-43AA-8FF3-7CC7D76E78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9AA2033-FC4D-4721-9216-B1B6DD046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ajpregu.physiology.org/content/vol284/issue1/images/large/h60131505002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://content.nejm.org/content/vol358/issue15/images/large/05f1.jpe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jasn.asnjournals.org/content/vol1/issue2/images/large/cjn0020600390002.jpe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advance-trial.com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24151" y="3390900"/>
            <a:ext cx="5600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GB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Calibri" pitchFamily="34" charset="0"/>
              </a:rPr>
              <a:t>The renin-angiotensin system – physiology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 smtClean="0">
                <a:latin typeface="Calibri" pitchFamily="34" charset="0"/>
              </a:rPr>
              <a:t>Inhibitors of the </a:t>
            </a:r>
            <a:r>
              <a:rPr lang="en-GB" sz="3200" dirty="0">
                <a:latin typeface="Calibri" pitchFamily="34" charset="0"/>
              </a:rPr>
              <a:t>RAA </a:t>
            </a:r>
            <a:r>
              <a:rPr lang="en-GB" sz="3200" dirty="0" smtClean="0">
                <a:latin typeface="Calibri" pitchFamily="34" charset="0"/>
              </a:rPr>
              <a:t>system and treatment of CVD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" y="6507163"/>
            <a:ext cx="170482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rgbClr val="336699"/>
                </a:solidFill>
              </a:rPr>
              <a:t>10/2011 </a:t>
            </a:r>
            <a:r>
              <a:rPr lang="en-GB" sz="1200" i="1" dirty="0">
                <a:solidFill>
                  <a:srgbClr val="336699"/>
                </a:solidFill>
              </a:rPr>
              <a:t>© AD Hughes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4549" y="704851"/>
            <a:ext cx="6175375" cy="1276350"/>
            <a:chOff x="803275" y="1123950"/>
            <a:chExt cx="8858250" cy="14906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3088" y="1123950"/>
              <a:ext cx="7818437" cy="14668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7" name="Picture 4" descr="William Pe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3275" y="1169988"/>
              <a:ext cx="1444625" cy="144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3181351" y="2266147"/>
            <a:ext cx="5143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http://www.brookes.ac.uk/lifesci/medical/synopses/peart.html!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325100" cy="9334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AT</a:t>
            </a:r>
            <a:r>
              <a:rPr lang="en-GB" sz="3200" kern="1200" baseline="-2500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receptors – a novel target in stroke?</a:t>
            </a:r>
          </a:p>
        </p:txBody>
      </p:sp>
      <p:pic>
        <p:nvPicPr>
          <p:cNvPr id="14339" name="Picture 5" descr="http://circ.ahajournals.org/content/vol110/issue7/images/large/14FF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5" y="1047750"/>
            <a:ext cx="40973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057400" y="5729288"/>
            <a:ext cx="5143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cs typeface="Arial" charset="0"/>
              </a:rPr>
              <a:t>Focal ischemic area of mouse brain 24 hours after MCA occlusion in angiotensin II type 2 (AT2) receptor-deficient mice</a:t>
            </a:r>
            <a:endParaRPr lang="en-GB" sz="1400" i="1" dirty="0">
              <a:solidFill>
                <a:schemeClr val="bg2"/>
              </a:solidFill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876800" y="6361113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i="1" dirty="0" err="1">
                <a:solidFill>
                  <a:schemeClr val="bg2"/>
                </a:solidFill>
              </a:rPr>
              <a:t>Iwai</a:t>
            </a:r>
            <a:r>
              <a:rPr lang="fr-FR" sz="1400" i="1" dirty="0">
                <a:solidFill>
                  <a:schemeClr val="bg2"/>
                </a:solidFill>
              </a:rPr>
              <a:t>, M. et al. Circulation 2004;110:843-848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Ang 1-7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7772400" cy="48006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Mainly produced by the action of ACE2</a:t>
            </a:r>
          </a:p>
          <a:p>
            <a:r>
              <a:rPr lang="en-GB" dirty="0" smtClean="0">
                <a:latin typeface="Calibri" pitchFamily="34" charset="0"/>
              </a:rPr>
              <a:t>Acts as MAS receptor</a:t>
            </a:r>
          </a:p>
          <a:p>
            <a:r>
              <a:rPr lang="en-GB" dirty="0" smtClean="0">
                <a:latin typeface="Calibri" pitchFamily="34" charset="0"/>
              </a:rPr>
              <a:t>Functional antagonist of AT</a:t>
            </a:r>
            <a:r>
              <a:rPr lang="en-GB" baseline="-25000" dirty="0" smtClean="0">
                <a:latin typeface="Calibri" pitchFamily="34" charset="0"/>
              </a:rPr>
              <a:t>1</a:t>
            </a:r>
            <a:r>
              <a:rPr lang="en-GB" dirty="0" smtClean="0">
                <a:latin typeface="Calibri" pitchFamily="34" charset="0"/>
              </a:rPr>
              <a:t> receptors in some circumstances</a:t>
            </a:r>
          </a:p>
          <a:p>
            <a:pPr lvl="1"/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Vasodilation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via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bradykinin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prostanoids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and endothelial NO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Inhibits smooth muscle growth 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in vitro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Increases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diuresis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en-GB" dirty="0" err="1" smtClean="0">
                <a:solidFill>
                  <a:srgbClr val="0070C0"/>
                </a:solidFill>
                <a:latin typeface="Calibri" pitchFamily="34" charset="0"/>
              </a:rPr>
              <a:t>natriuresis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via a tubular action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1"/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26063" y="6224588"/>
            <a:ext cx="4486275" cy="2619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>
                <a:solidFill>
                  <a:schemeClr val="bg2"/>
                </a:solidFill>
              </a:rPr>
              <a:t>Ferrario et al., Am J Physiol E-pub July 29,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10287000" cy="8763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Ang 1-7 and blood pressure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62075"/>
            <a:ext cx="4631595" cy="41243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390" name="Picture 6" descr="http://ajpregu.physiology.org/content/vol284/issue1/images/medium/h6013150500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100" y="1371600"/>
            <a:ext cx="4191000" cy="30114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1040" y="5910590"/>
            <a:ext cx="8490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Benter et al., ., Am J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1995; 38: H313-H319 Nakamura et al., Am J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2003; 284: R164-R173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683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ACE2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979488"/>
            <a:ext cx="5872162" cy="287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 useBgFill="1"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3924300"/>
            <a:ext cx="10017125" cy="254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Carboxypeptidase with 40% identity to ACE. 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Converts Ang I to Ang 1-7 and metabolises various peptides including neurotensin, kinetensin, dynoprhin A </a:t>
            </a:r>
            <a:r>
              <a:rPr lang="en-GB" sz="2200" b="1" smtClean="0">
                <a:latin typeface="Arial" charset="0"/>
              </a:rPr>
              <a:t> </a:t>
            </a:r>
            <a:r>
              <a:rPr lang="en-GB" sz="2200" b="1" u="sng" smtClean="0">
                <a:latin typeface="Arial" charset="0"/>
              </a:rPr>
              <a:t>but</a:t>
            </a:r>
            <a:r>
              <a:rPr lang="en-GB" sz="2200" smtClean="0">
                <a:latin typeface="Arial" charset="0"/>
              </a:rPr>
              <a:t> not bradykinin.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Expressed in heart, kidney, endothelium, smooth muscle and testis.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Not inhibited by classical ACE inhibitors 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Expression upregulated by inhibition of AT</a:t>
            </a:r>
            <a:r>
              <a:rPr lang="en-GB" sz="2200" baseline="-25000" smtClean="0">
                <a:latin typeface="Arial" charset="0"/>
              </a:rPr>
              <a:t>1</a:t>
            </a:r>
            <a:r>
              <a:rPr lang="en-GB" sz="2200" smtClean="0">
                <a:latin typeface="Arial" charset="0"/>
              </a:rPr>
              <a:t> receptorsA</a:t>
            </a:r>
          </a:p>
          <a:p>
            <a:pPr>
              <a:lnSpc>
                <a:spcPct val="80000"/>
              </a:lnSpc>
            </a:pPr>
            <a:r>
              <a:rPr lang="en-GB" sz="2200" smtClean="0">
                <a:latin typeface="Arial" charset="0"/>
              </a:rPr>
              <a:t>Acts as a receptors for SARS</a:t>
            </a:r>
          </a:p>
          <a:p>
            <a:pPr>
              <a:lnSpc>
                <a:spcPct val="80000"/>
              </a:lnSpc>
            </a:pPr>
            <a:endParaRPr lang="en-GB" sz="2200" smtClean="0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60813" y="6323013"/>
            <a:ext cx="6048375" cy="2619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 dirty="0">
                <a:solidFill>
                  <a:schemeClr val="bg2"/>
                </a:solidFill>
              </a:rPr>
              <a:t>Hooper NM Turner AJ Nature Structural Biology  2003;10:155-157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287000" cy="819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ACE2 and the heart</a:t>
            </a:r>
          </a:p>
        </p:txBody>
      </p:sp>
      <p:pic>
        <p:nvPicPr>
          <p:cNvPr id="18435" name="Picture 3" descr="Graph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9313" y="1771650"/>
            <a:ext cx="5184775" cy="4686300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553200" y="1828800"/>
            <a:ext cx="3295650" cy="4108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ACE2-deficient mice show enlarged left and right ventricles but the overall heart size is comparable between both genotypes and there is no evidence for cardiac hypertrophy macroscopically or in isolated </a:t>
            </a:r>
            <a:r>
              <a:rPr lang="en-GB" sz="2000" dirty="0" err="1"/>
              <a:t>cardiomyocytes</a:t>
            </a:r>
            <a:r>
              <a:rPr lang="en-GB" sz="2000" dirty="0"/>
              <a:t>. The bottom panels show an absence of interstitial fibrosis in </a:t>
            </a:r>
            <a:r>
              <a:rPr lang="en-GB" sz="2000" dirty="0" smtClean="0"/>
              <a:t>ace2</a:t>
            </a:r>
            <a:r>
              <a:rPr lang="en-GB" sz="2000" baseline="30000" dirty="0" smtClean="0"/>
              <a:t>-/y</a:t>
            </a:r>
            <a:r>
              <a:rPr lang="en-GB" sz="2000" dirty="0" smtClean="0"/>
              <a:t> </a:t>
            </a:r>
            <a:r>
              <a:rPr lang="en-GB" sz="2000" dirty="0"/>
              <a:t>mice. </a:t>
            </a:r>
          </a:p>
          <a:p>
            <a:pPr>
              <a:spcBef>
                <a:spcPct val="50000"/>
              </a:spcBef>
            </a:pPr>
            <a:r>
              <a:rPr lang="en-GB" sz="1400" i="1" dirty="0" err="1">
                <a:solidFill>
                  <a:schemeClr val="bg2"/>
                </a:solidFill>
              </a:rPr>
              <a:t>Crackower</a:t>
            </a:r>
            <a:r>
              <a:rPr lang="en-GB" sz="1400" i="1" dirty="0">
                <a:solidFill>
                  <a:schemeClr val="bg2"/>
                </a:solidFill>
              </a:rPr>
              <a:t>: Nature, 2002; 417: 822-828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42"/>
          <p:cNvSpPr>
            <a:spLocks/>
          </p:cNvSpPr>
          <p:nvPr/>
        </p:nvSpPr>
        <p:spPr bwMode="auto">
          <a:xfrm>
            <a:off x="209550" y="2438400"/>
            <a:ext cx="6019800" cy="3162300"/>
          </a:xfrm>
          <a:custGeom>
            <a:avLst/>
            <a:gdLst>
              <a:gd name="T0" fmla="*/ 30241880 w 3792"/>
              <a:gd name="T1" fmla="*/ 0 h 1920"/>
              <a:gd name="T2" fmla="*/ 2147483647 w 3792"/>
              <a:gd name="T3" fmla="*/ 65105507 h 1920"/>
              <a:gd name="T4" fmla="*/ 2147483647 w 3792"/>
              <a:gd name="T5" fmla="*/ 2147483647 h 1920"/>
              <a:gd name="T6" fmla="*/ 2147483647 w 3792"/>
              <a:gd name="T7" fmla="*/ 2147483647 h 1920"/>
              <a:gd name="T8" fmla="*/ 2147483647 w 3792"/>
              <a:gd name="T9" fmla="*/ 2147483647 h 1920"/>
              <a:gd name="T10" fmla="*/ 0 w 3792"/>
              <a:gd name="T11" fmla="*/ 2147483647 h 1920"/>
              <a:gd name="T12" fmla="*/ 30241880 w 3792"/>
              <a:gd name="T13" fmla="*/ 0 h 19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92"/>
              <a:gd name="T22" fmla="*/ 0 h 1920"/>
              <a:gd name="T23" fmla="*/ 3792 w 3792"/>
              <a:gd name="T24" fmla="*/ 1920 h 19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92" h="1920">
                <a:moveTo>
                  <a:pt x="12" y="0"/>
                </a:moveTo>
                <a:lnTo>
                  <a:pt x="3792" y="24"/>
                </a:lnTo>
                <a:lnTo>
                  <a:pt x="3792" y="1920"/>
                </a:lnTo>
                <a:lnTo>
                  <a:pt x="1272" y="1920"/>
                </a:lnTo>
                <a:lnTo>
                  <a:pt x="1272" y="1200"/>
                </a:lnTo>
                <a:lnTo>
                  <a:pt x="0" y="1200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rgbClr val="FFCCFF">
                  <a:alpha val="28998"/>
                </a:srgbClr>
              </a:gs>
              <a:gs pos="100000">
                <a:srgbClr val="FFD0FF"/>
              </a:gs>
            </a:gsLst>
            <a:lin ang="5400000" scaled="1"/>
          </a:gradFill>
          <a:ln w="127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382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Angiotensin and pathology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03625" y="1550988"/>
            <a:ext cx="2370138" cy="547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Angiotensin II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622675" y="5818188"/>
            <a:ext cx="2647950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Atherosclerosis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47675" y="2940050"/>
            <a:ext cx="1836738" cy="974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Insulin </a:t>
            </a:r>
          </a:p>
          <a:p>
            <a:pPr algn="ctr"/>
            <a:r>
              <a:rPr lang="en-GB"/>
              <a:t>resistance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3633788" y="3152775"/>
            <a:ext cx="2312987" cy="5476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Hypertension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84175" y="5789613"/>
            <a:ext cx="1560513" cy="547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diabetes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2460625" y="4875213"/>
            <a:ext cx="2174875" cy="547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dyslipidemia</a:t>
            </a:r>
          </a:p>
        </p:txBody>
      </p:sp>
      <p:sp>
        <p:nvSpPr>
          <p:cNvPr id="19466" name="Freeform 16"/>
          <p:cNvSpPr>
            <a:spLocks/>
          </p:cNvSpPr>
          <p:nvPr/>
        </p:nvSpPr>
        <p:spPr bwMode="auto">
          <a:xfrm flipH="1">
            <a:off x="1352550" y="1809750"/>
            <a:ext cx="1962150" cy="857250"/>
          </a:xfrm>
          <a:custGeom>
            <a:avLst/>
            <a:gdLst>
              <a:gd name="T0" fmla="*/ 0 w 648"/>
              <a:gd name="T1" fmla="*/ 0 h 420"/>
              <a:gd name="T2" fmla="*/ 2147483647 w 648"/>
              <a:gd name="T3" fmla="*/ 0 h 420"/>
              <a:gd name="T4" fmla="*/ 2147483647 w 648"/>
              <a:gd name="T5" fmla="*/ 1749708484 h 420"/>
              <a:gd name="T6" fmla="*/ 0 60000 65536"/>
              <a:gd name="T7" fmla="*/ 0 60000 65536"/>
              <a:gd name="T8" fmla="*/ 0 60000 65536"/>
              <a:gd name="T9" fmla="*/ 0 w 648"/>
              <a:gd name="T10" fmla="*/ 0 h 420"/>
              <a:gd name="T11" fmla="*/ 648 w 648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8" h="420">
                <a:moveTo>
                  <a:pt x="0" y="0"/>
                </a:moveTo>
                <a:lnTo>
                  <a:pt x="648" y="0"/>
                </a:lnTo>
                <a:lnTo>
                  <a:pt x="64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>
            <a:off x="1657350" y="4095750"/>
            <a:ext cx="70485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H="1">
            <a:off x="1257300" y="4095750"/>
            <a:ext cx="0" cy="148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69" name="Freeform 23"/>
          <p:cNvSpPr>
            <a:spLocks/>
          </p:cNvSpPr>
          <p:nvPr/>
        </p:nvSpPr>
        <p:spPr bwMode="auto">
          <a:xfrm>
            <a:off x="6477000" y="4381500"/>
            <a:ext cx="1428750" cy="1714500"/>
          </a:xfrm>
          <a:custGeom>
            <a:avLst/>
            <a:gdLst>
              <a:gd name="T0" fmla="*/ 2147483647 w 444"/>
              <a:gd name="T1" fmla="*/ 0 h 816"/>
              <a:gd name="T2" fmla="*/ 2147483647 w 444"/>
              <a:gd name="T3" fmla="*/ 2147483647 h 816"/>
              <a:gd name="T4" fmla="*/ 0 w 444"/>
              <a:gd name="T5" fmla="*/ 2147483647 h 816"/>
              <a:gd name="T6" fmla="*/ 0 60000 65536"/>
              <a:gd name="T7" fmla="*/ 0 60000 65536"/>
              <a:gd name="T8" fmla="*/ 0 60000 65536"/>
              <a:gd name="T9" fmla="*/ 0 w 444"/>
              <a:gd name="T10" fmla="*/ 0 h 816"/>
              <a:gd name="T11" fmla="*/ 444 w 444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816">
                <a:moveTo>
                  <a:pt x="444" y="0"/>
                </a:moveTo>
                <a:lnTo>
                  <a:pt x="444" y="816"/>
                </a:lnTo>
                <a:lnTo>
                  <a:pt x="0" y="81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24"/>
          <p:cNvSpPr>
            <a:spLocks noChangeShapeType="1"/>
          </p:cNvSpPr>
          <p:nvPr/>
        </p:nvSpPr>
        <p:spPr bwMode="auto">
          <a:xfrm>
            <a:off x="2095500" y="6096000"/>
            <a:ext cx="1276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71" name="Line 25"/>
          <p:cNvSpPr>
            <a:spLocks noChangeShapeType="1"/>
          </p:cNvSpPr>
          <p:nvPr/>
        </p:nvSpPr>
        <p:spPr bwMode="auto">
          <a:xfrm>
            <a:off x="3714750" y="5505450"/>
            <a:ext cx="24765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72" name="Line 26"/>
          <p:cNvSpPr>
            <a:spLocks noChangeShapeType="1"/>
          </p:cNvSpPr>
          <p:nvPr/>
        </p:nvSpPr>
        <p:spPr bwMode="auto">
          <a:xfrm>
            <a:off x="4876800" y="4381500"/>
            <a:ext cx="0" cy="131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6743700" y="2825750"/>
            <a:ext cx="3205163" cy="14017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Pro-inflammatory</a:t>
            </a:r>
          </a:p>
          <a:p>
            <a:pPr algn="ctr"/>
            <a:r>
              <a:rPr lang="en-GB"/>
              <a:t>/ pro-thrombogenic</a:t>
            </a:r>
          </a:p>
          <a:p>
            <a:pPr algn="ctr"/>
            <a:r>
              <a:rPr lang="en-GB"/>
              <a:t>effects</a:t>
            </a:r>
          </a:p>
        </p:txBody>
      </p:sp>
      <p:sp>
        <p:nvSpPr>
          <p:cNvPr id="19474" name="Freeform 33"/>
          <p:cNvSpPr>
            <a:spLocks/>
          </p:cNvSpPr>
          <p:nvPr/>
        </p:nvSpPr>
        <p:spPr bwMode="auto">
          <a:xfrm>
            <a:off x="6235700" y="1816100"/>
            <a:ext cx="1733550" cy="857250"/>
          </a:xfrm>
          <a:custGeom>
            <a:avLst/>
            <a:gdLst>
              <a:gd name="T0" fmla="*/ 0 w 648"/>
              <a:gd name="T1" fmla="*/ 0 h 420"/>
              <a:gd name="T2" fmla="*/ 2147483647 w 648"/>
              <a:gd name="T3" fmla="*/ 0 h 420"/>
              <a:gd name="T4" fmla="*/ 2147483647 w 648"/>
              <a:gd name="T5" fmla="*/ 1749708484 h 420"/>
              <a:gd name="T6" fmla="*/ 0 60000 65536"/>
              <a:gd name="T7" fmla="*/ 0 60000 65536"/>
              <a:gd name="T8" fmla="*/ 0 60000 65536"/>
              <a:gd name="T9" fmla="*/ 0 w 648"/>
              <a:gd name="T10" fmla="*/ 0 h 420"/>
              <a:gd name="T11" fmla="*/ 648 w 648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8" h="420">
                <a:moveTo>
                  <a:pt x="0" y="0"/>
                </a:moveTo>
                <a:lnTo>
                  <a:pt x="648" y="0"/>
                </a:lnTo>
                <a:lnTo>
                  <a:pt x="64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Arc 34"/>
          <p:cNvSpPr>
            <a:spLocks/>
          </p:cNvSpPr>
          <p:nvPr/>
        </p:nvSpPr>
        <p:spPr bwMode="auto">
          <a:xfrm rot="-2671805">
            <a:off x="6046788" y="3235325"/>
            <a:ext cx="533400" cy="515938"/>
          </a:xfrm>
          <a:custGeom>
            <a:avLst/>
            <a:gdLst>
              <a:gd name="T0" fmla="*/ 85526413 w 20977"/>
              <a:gd name="T1" fmla="*/ 0 h 20964"/>
              <a:gd name="T2" fmla="*/ 344883389 w 20977"/>
              <a:gd name="T3" fmla="*/ 235728253 h 20964"/>
              <a:gd name="T4" fmla="*/ 0 w 20977"/>
              <a:gd name="T5" fmla="*/ 312495783 h 20964"/>
              <a:gd name="T6" fmla="*/ 0 60000 65536"/>
              <a:gd name="T7" fmla="*/ 0 60000 65536"/>
              <a:gd name="T8" fmla="*/ 0 60000 65536"/>
              <a:gd name="T9" fmla="*/ 0 w 20977"/>
              <a:gd name="T10" fmla="*/ 0 h 20964"/>
              <a:gd name="T11" fmla="*/ 20977 w 20977"/>
              <a:gd name="T12" fmla="*/ 20964 h 20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964" fill="none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</a:path>
              <a:path w="20977" h="20964" stroke="0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  <a:lnTo>
                  <a:pt x="0" y="2096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35"/>
          <p:cNvSpPr>
            <a:spLocks/>
          </p:cNvSpPr>
          <p:nvPr/>
        </p:nvSpPr>
        <p:spPr bwMode="auto">
          <a:xfrm rot="-2671805">
            <a:off x="2536825" y="3054350"/>
            <a:ext cx="887413" cy="881063"/>
          </a:xfrm>
          <a:custGeom>
            <a:avLst/>
            <a:gdLst>
              <a:gd name="T0" fmla="*/ 428209843 w 20977"/>
              <a:gd name="T1" fmla="*/ 0 h 20846"/>
              <a:gd name="T2" fmla="*/ 1588145898 w 20977"/>
              <a:gd name="T3" fmla="*/ 1185062173 h 20846"/>
              <a:gd name="T4" fmla="*/ 0 w 20977"/>
              <a:gd name="T5" fmla="*/ 1573893227 h 20846"/>
              <a:gd name="T6" fmla="*/ 0 60000 65536"/>
              <a:gd name="T7" fmla="*/ 0 60000 65536"/>
              <a:gd name="T8" fmla="*/ 0 60000 65536"/>
              <a:gd name="T9" fmla="*/ 0 w 20977"/>
              <a:gd name="T10" fmla="*/ 0 h 20846"/>
              <a:gd name="T11" fmla="*/ 20977 w 20977"/>
              <a:gd name="T12" fmla="*/ 20846 h 20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846" fill="none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</a:path>
              <a:path w="20977" h="20846" stroke="0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  <a:lnTo>
                  <a:pt x="0" y="2084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rc 36"/>
          <p:cNvSpPr>
            <a:spLocks/>
          </p:cNvSpPr>
          <p:nvPr/>
        </p:nvSpPr>
        <p:spPr bwMode="auto">
          <a:xfrm rot="-2671805" flipH="1" flipV="1">
            <a:off x="6034088" y="3241675"/>
            <a:ext cx="533400" cy="515938"/>
          </a:xfrm>
          <a:custGeom>
            <a:avLst/>
            <a:gdLst>
              <a:gd name="T0" fmla="*/ 85526413 w 20977"/>
              <a:gd name="T1" fmla="*/ 0 h 20964"/>
              <a:gd name="T2" fmla="*/ 344883389 w 20977"/>
              <a:gd name="T3" fmla="*/ 235728253 h 20964"/>
              <a:gd name="T4" fmla="*/ 0 w 20977"/>
              <a:gd name="T5" fmla="*/ 312495783 h 20964"/>
              <a:gd name="T6" fmla="*/ 0 60000 65536"/>
              <a:gd name="T7" fmla="*/ 0 60000 65536"/>
              <a:gd name="T8" fmla="*/ 0 60000 65536"/>
              <a:gd name="T9" fmla="*/ 0 w 20977"/>
              <a:gd name="T10" fmla="*/ 0 h 20964"/>
              <a:gd name="T11" fmla="*/ 20977 w 20977"/>
              <a:gd name="T12" fmla="*/ 20964 h 20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964" fill="none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</a:path>
              <a:path w="20977" h="20964" stroke="0" extrusionOk="0">
                <a:moveTo>
                  <a:pt x="5202" y="-1"/>
                </a:moveTo>
                <a:cubicBezTo>
                  <a:pt x="12989" y="1932"/>
                  <a:pt x="19064" y="8021"/>
                  <a:pt x="20977" y="15813"/>
                </a:cubicBezTo>
                <a:lnTo>
                  <a:pt x="0" y="2096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Arc 37"/>
          <p:cNvSpPr>
            <a:spLocks/>
          </p:cNvSpPr>
          <p:nvPr/>
        </p:nvSpPr>
        <p:spPr bwMode="auto">
          <a:xfrm rot="-2671805" flipH="1" flipV="1">
            <a:off x="2524125" y="2946400"/>
            <a:ext cx="887413" cy="881063"/>
          </a:xfrm>
          <a:custGeom>
            <a:avLst/>
            <a:gdLst>
              <a:gd name="T0" fmla="*/ 428209843 w 20977"/>
              <a:gd name="T1" fmla="*/ 0 h 20846"/>
              <a:gd name="T2" fmla="*/ 1588145898 w 20977"/>
              <a:gd name="T3" fmla="*/ 1185062173 h 20846"/>
              <a:gd name="T4" fmla="*/ 0 w 20977"/>
              <a:gd name="T5" fmla="*/ 1573893227 h 20846"/>
              <a:gd name="T6" fmla="*/ 0 60000 65536"/>
              <a:gd name="T7" fmla="*/ 0 60000 65536"/>
              <a:gd name="T8" fmla="*/ 0 60000 65536"/>
              <a:gd name="T9" fmla="*/ 0 w 20977"/>
              <a:gd name="T10" fmla="*/ 0 h 20846"/>
              <a:gd name="T11" fmla="*/ 20977 w 20977"/>
              <a:gd name="T12" fmla="*/ 20846 h 20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7" h="20846" fill="none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</a:path>
              <a:path w="20977" h="20846" stroke="0" extrusionOk="0">
                <a:moveTo>
                  <a:pt x="5656" y="-1"/>
                </a:moveTo>
                <a:cubicBezTo>
                  <a:pt x="13237" y="2056"/>
                  <a:pt x="19104" y="8067"/>
                  <a:pt x="20977" y="15695"/>
                </a:cubicBezTo>
                <a:lnTo>
                  <a:pt x="0" y="2084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Freeform 40"/>
          <p:cNvSpPr>
            <a:spLocks/>
          </p:cNvSpPr>
          <p:nvPr/>
        </p:nvSpPr>
        <p:spPr bwMode="auto">
          <a:xfrm>
            <a:off x="2552700" y="2533650"/>
            <a:ext cx="4019550" cy="438150"/>
          </a:xfrm>
          <a:custGeom>
            <a:avLst/>
            <a:gdLst>
              <a:gd name="T0" fmla="*/ 0 w 2532"/>
              <a:gd name="T1" fmla="*/ 695563016 h 276"/>
              <a:gd name="T2" fmla="*/ 1391126110 w 2532"/>
              <a:gd name="T3" fmla="*/ 181451219 h 276"/>
              <a:gd name="T4" fmla="*/ 2147483647 w 2532"/>
              <a:gd name="T5" fmla="*/ 0 h 276"/>
              <a:gd name="T6" fmla="*/ 2147483647 w 2532"/>
              <a:gd name="T7" fmla="*/ 181451219 h 276"/>
              <a:gd name="T8" fmla="*/ 2147483647 w 2532"/>
              <a:gd name="T9" fmla="*/ 635079293 h 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2"/>
              <a:gd name="T16" fmla="*/ 0 h 276"/>
              <a:gd name="T17" fmla="*/ 2532 w 2532"/>
              <a:gd name="T18" fmla="*/ 276 h 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2" h="276">
                <a:moveTo>
                  <a:pt x="0" y="276"/>
                </a:moveTo>
                <a:cubicBezTo>
                  <a:pt x="92" y="242"/>
                  <a:pt x="342" y="118"/>
                  <a:pt x="552" y="72"/>
                </a:cubicBezTo>
                <a:cubicBezTo>
                  <a:pt x="762" y="26"/>
                  <a:pt x="1022" y="0"/>
                  <a:pt x="1260" y="0"/>
                </a:cubicBezTo>
                <a:cubicBezTo>
                  <a:pt x="1498" y="0"/>
                  <a:pt x="1768" y="30"/>
                  <a:pt x="1980" y="72"/>
                </a:cubicBezTo>
                <a:cubicBezTo>
                  <a:pt x="2192" y="114"/>
                  <a:pt x="2417" y="214"/>
                  <a:pt x="2532" y="2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Freeform 41"/>
          <p:cNvSpPr>
            <a:spLocks/>
          </p:cNvSpPr>
          <p:nvPr/>
        </p:nvSpPr>
        <p:spPr bwMode="auto">
          <a:xfrm flipH="1" flipV="1">
            <a:off x="2578100" y="3816350"/>
            <a:ext cx="4019550" cy="438150"/>
          </a:xfrm>
          <a:custGeom>
            <a:avLst/>
            <a:gdLst>
              <a:gd name="T0" fmla="*/ 0 w 2532"/>
              <a:gd name="T1" fmla="*/ 695563016 h 276"/>
              <a:gd name="T2" fmla="*/ 1391126110 w 2532"/>
              <a:gd name="T3" fmla="*/ 181451219 h 276"/>
              <a:gd name="T4" fmla="*/ 2147483647 w 2532"/>
              <a:gd name="T5" fmla="*/ 0 h 276"/>
              <a:gd name="T6" fmla="*/ 2147483647 w 2532"/>
              <a:gd name="T7" fmla="*/ 181451219 h 276"/>
              <a:gd name="T8" fmla="*/ 2147483647 w 2532"/>
              <a:gd name="T9" fmla="*/ 635079293 h 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2"/>
              <a:gd name="T16" fmla="*/ 0 h 276"/>
              <a:gd name="T17" fmla="*/ 2532 w 2532"/>
              <a:gd name="T18" fmla="*/ 276 h 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2" h="276">
                <a:moveTo>
                  <a:pt x="0" y="276"/>
                </a:moveTo>
                <a:cubicBezTo>
                  <a:pt x="92" y="242"/>
                  <a:pt x="342" y="118"/>
                  <a:pt x="552" y="72"/>
                </a:cubicBezTo>
                <a:cubicBezTo>
                  <a:pt x="762" y="26"/>
                  <a:pt x="1022" y="0"/>
                  <a:pt x="1260" y="0"/>
                </a:cubicBezTo>
                <a:cubicBezTo>
                  <a:pt x="1498" y="0"/>
                  <a:pt x="1768" y="30"/>
                  <a:pt x="1980" y="72"/>
                </a:cubicBezTo>
                <a:cubicBezTo>
                  <a:pt x="2192" y="114"/>
                  <a:pt x="2417" y="214"/>
                  <a:pt x="2532" y="2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Text Box 43"/>
          <p:cNvSpPr txBox="1">
            <a:spLocks noChangeArrowheads="1"/>
          </p:cNvSpPr>
          <p:nvPr/>
        </p:nvSpPr>
        <p:spPr bwMode="auto">
          <a:xfrm>
            <a:off x="2193925" y="4254500"/>
            <a:ext cx="2687638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200" i="1">
                <a:solidFill>
                  <a:schemeClr val="hlink"/>
                </a:solidFill>
              </a:rPr>
              <a:t>Metabolic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8"/>
          <p:cNvSpPr>
            <a:spLocks noGrp="1" noChangeArrowheads="1"/>
          </p:cNvSpPr>
          <p:nvPr>
            <p:ph type="title"/>
          </p:nvPr>
        </p:nvSpPr>
        <p:spPr>
          <a:xfrm>
            <a:off x="-38100" y="0"/>
            <a:ext cx="10325100" cy="7239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Applications of RAS inhibitors</a:t>
            </a:r>
          </a:p>
        </p:txBody>
      </p:sp>
      <p:graphicFrame>
        <p:nvGraphicFramePr>
          <p:cNvPr id="438517" name="Group 245"/>
          <p:cNvGraphicFramePr>
            <a:graphicFrameLocks noGrp="1"/>
          </p:cNvGraphicFramePr>
          <p:nvPr>
            <p:ph idx="1"/>
          </p:nvPr>
        </p:nvGraphicFramePr>
        <p:xfrm>
          <a:off x="552450" y="1981200"/>
          <a:ext cx="9086851" cy="2621280"/>
        </p:xfrm>
        <a:graphic>
          <a:graphicData uri="http://schemas.openxmlformats.org/drawingml/2006/table">
            <a:tbl>
              <a:tblPr/>
              <a:tblGrid>
                <a:gridCol w="2572906"/>
                <a:gridCol w="2511646"/>
                <a:gridCol w="1944898"/>
                <a:gridCol w="2057401"/>
              </a:tblGrid>
              <a:tr h="5381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ACE Inhibitors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Angiotensin Receptor Antagonists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Renin Inhibitors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Aldosterone antagonists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Myocardial infarction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Heart failure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Diabetic nephropathy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Heart failure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Diabetic nephropathy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Hypertension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Hypokalemia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Heart failure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Ascites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00" name="Text Box 244"/>
          <p:cNvSpPr txBox="1">
            <a:spLocks noChangeArrowheads="1"/>
          </p:cNvSpPr>
          <p:nvPr/>
        </p:nvSpPr>
        <p:spPr bwMode="auto">
          <a:xfrm>
            <a:off x="571500" y="5753100"/>
            <a:ext cx="91249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000"/>
              <a:t>Vasopeptidase inhibitors (adverse effect profile) are not in clinical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"/>
          <p:cNvSpPr>
            <a:spLocks noGrp="1" noChangeArrowheads="1"/>
          </p:cNvSpPr>
          <p:nvPr>
            <p:ph type="title" sz="quarter"/>
          </p:nvPr>
        </p:nvSpPr>
        <p:spPr>
          <a:xfrm>
            <a:off x="0" y="-19050"/>
            <a:ext cx="10287000" cy="7429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and CVD</a:t>
            </a:r>
          </a:p>
        </p:txBody>
      </p:sp>
      <p:grpSp>
        <p:nvGrpSpPr>
          <p:cNvPr id="21507" name="Group 25"/>
          <p:cNvGrpSpPr>
            <a:grpSpLocks/>
          </p:cNvGrpSpPr>
          <p:nvPr/>
        </p:nvGrpSpPr>
        <p:grpSpPr bwMode="auto">
          <a:xfrm>
            <a:off x="266700" y="1657350"/>
            <a:ext cx="9744075" cy="4754563"/>
            <a:chOff x="780" y="1668"/>
            <a:chExt cx="4950" cy="1591"/>
          </a:xfrm>
        </p:grpSpPr>
        <p:pic>
          <p:nvPicPr>
            <p:cNvPr id="2150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6" y="1820"/>
              <a:ext cx="2424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09" name="Group 24"/>
            <p:cNvGrpSpPr>
              <a:grpSpLocks/>
            </p:cNvGrpSpPr>
            <p:nvPr/>
          </p:nvGrpSpPr>
          <p:grpSpPr bwMode="auto">
            <a:xfrm>
              <a:off x="780" y="1817"/>
              <a:ext cx="2424" cy="1442"/>
              <a:chOff x="792" y="1877"/>
              <a:chExt cx="2400" cy="1442"/>
            </a:xfrm>
          </p:grpSpPr>
          <p:pic>
            <p:nvPicPr>
              <p:cNvPr id="21513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" y="1877"/>
                <a:ext cx="2400" cy="1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4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2" y="3088"/>
                <a:ext cx="24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0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8" y="301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1668"/>
              <a:ext cx="242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06" y="1668"/>
              <a:ext cx="242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-38100" y="0"/>
            <a:ext cx="10325100" cy="9525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Are ACEI and ARB alike?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038" y="982219"/>
            <a:ext cx="5114925" cy="53530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" name="Rectangle 11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30605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ACEI and ARB on stroke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365250"/>
            <a:ext cx="8875713" cy="4127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" name="TextBox 6"/>
          <p:cNvSpPr txBox="1"/>
          <p:nvPr/>
        </p:nvSpPr>
        <p:spPr>
          <a:xfrm>
            <a:off x="1276350" y="5314951"/>
            <a:ext cx="81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ARB (blue ); ACEI (black)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</a:t>
            </a:r>
            <a:r>
              <a:rPr lang="en-GB" sz="1400" dirty="0" smtClean="0"/>
              <a:t>58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RAS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408238" y="4089400"/>
            <a:ext cx="5232400" cy="2470150"/>
            <a:chOff x="2408238" y="4089400"/>
            <a:chExt cx="5232400" cy="2470150"/>
          </a:xfrm>
        </p:grpSpPr>
        <p:sp>
          <p:nvSpPr>
            <p:cNvPr id="4153" name="Line 16"/>
            <p:cNvSpPr>
              <a:spLocks noChangeShapeType="1"/>
            </p:cNvSpPr>
            <p:nvPr/>
          </p:nvSpPr>
          <p:spPr bwMode="auto">
            <a:xfrm flipH="1">
              <a:off x="3163632" y="5943600"/>
              <a:ext cx="532169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Line 7"/>
            <p:cNvSpPr>
              <a:spLocks noChangeShapeType="1"/>
            </p:cNvSpPr>
            <p:nvPr/>
          </p:nvSpPr>
          <p:spPr bwMode="auto">
            <a:xfrm>
              <a:off x="4920861" y="508635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Text Box 9"/>
            <p:cNvSpPr txBox="1">
              <a:spLocks noChangeArrowheads="1"/>
            </p:cNvSpPr>
            <p:nvPr/>
          </p:nvSpPr>
          <p:spPr bwMode="auto">
            <a:xfrm>
              <a:off x="3883310" y="5535613"/>
              <a:ext cx="2085817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err="1"/>
                <a:t>Ang</a:t>
              </a:r>
              <a:r>
                <a:rPr lang="en-GB" sz="2400" b="1" dirty="0"/>
                <a:t> IV </a:t>
              </a:r>
              <a:r>
                <a:rPr lang="en-GB" sz="1800" b="1" dirty="0"/>
                <a:t>(3 - 8)</a:t>
              </a:r>
            </a:p>
          </p:txBody>
        </p:sp>
        <p:sp>
          <p:nvSpPr>
            <p:cNvPr id="4148" name="Oval 11"/>
            <p:cNvSpPr>
              <a:spLocks noChangeArrowheads="1"/>
            </p:cNvSpPr>
            <p:nvPr/>
          </p:nvSpPr>
          <p:spPr bwMode="auto">
            <a:xfrm>
              <a:off x="6813812" y="5594350"/>
              <a:ext cx="800039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Oval 12"/>
            <p:cNvSpPr>
              <a:spLocks noChangeArrowheads="1"/>
            </p:cNvSpPr>
            <p:nvPr/>
          </p:nvSpPr>
          <p:spPr bwMode="auto">
            <a:xfrm>
              <a:off x="2408238" y="6083300"/>
              <a:ext cx="800039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Text Box 13"/>
            <p:cNvSpPr txBox="1">
              <a:spLocks noChangeArrowheads="1"/>
            </p:cNvSpPr>
            <p:nvPr/>
          </p:nvSpPr>
          <p:spPr bwMode="auto">
            <a:xfrm>
              <a:off x="3858309" y="4554538"/>
              <a:ext cx="2141177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III </a:t>
              </a:r>
              <a:r>
                <a:rPr lang="en-GB" sz="1800" b="1"/>
                <a:t>(2 - 8)</a:t>
              </a:r>
              <a:r>
                <a:rPr lang="en-GB" sz="2400" b="1"/>
                <a:t> </a:t>
              </a:r>
            </a:p>
          </p:txBody>
        </p:sp>
        <p:sp>
          <p:nvSpPr>
            <p:cNvPr id="4151" name="Line 14"/>
            <p:cNvSpPr>
              <a:spLocks noChangeShapeType="1"/>
            </p:cNvSpPr>
            <p:nvPr/>
          </p:nvSpPr>
          <p:spPr bwMode="auto">
            <a:xfrm>
              <a:off x="4933362" y="408940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Line 15"/>
            <p:cNvSpPr>
              <a:spLocks noChangeShapeType="1"/>
            </p:cNvSpPr>
            <p:nvPr/>
          </p:nvSpPr>
          <p:spPr bwMode="auto">
            <a:xfrm flipH="1">
              <a:off x="3029697" y="5124450"/>
              <a:ext cx="705392" cy="838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Line 17"/>
            <p:cNvSpPr>
              <a:spLocks noChangeShapeType="1"/>
            </p:cNvSpPr>
            <p:nvPr/>
          </p:nvSpPr>
          <p:spPr bwMode="auto">
            <a:xfrm>
              <a:off x="5981628" y="4114800"/>
              <a:ext cx="782181" cy="1447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5" name="Text Box 18"/>
            <p:cNvSpPr txBox="1">
              <a:spLocks noChangeArrowheads="1"/>
            </p:cNvSpPr>
            <p:nvPr/>
          </p:nvSpPr>
          <p:spPr bwMode="auto">
            <a:xfrm>
              <a:off x="6849528" y="5589588"/>
              <a:ext cx="79111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AT</a:t>
              </a:r>
              <a:r>
                <a:rPr lang="en-GB" sz="2400" b="1" i="1" baseline="-25000"/>
                <a:t>2</a:t>
              </a:r>
            </a:p>
          </p:txBody>
        </p:sp>
        <p:sp>
          <p:nvSpPr>
            <p:cNvPr id="4156" name="Line 19"/>
            <p:cNvSpPr>
              <a:spLocks noChangeShapeType="1"/>
            </p:cNvSpPr>
            <p:nvPr/>
          </p:nvSpPr>
          <p:spPr bwMode="auto">
            <a:xfrm>
              <a:off x="6058417" y="4857750"/>
              <a:ext cx="762537" cy="1333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20"/>
            <p:cNvSpPr>
              <a:spLocks noChangeShapeType="1"/>
            </p:cNvSpPr>
            <p:nvPr/>
          </p:nvSpPr>
          <p:spPr bwMode="auto">
            <a:xfrm>
              <a:off x="6103062" y="5073650"/>
              <a:ext cx="59110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Text Box 22"/>
            <p:cNvSpPr txBox="1">
              <a:spLocks noChangeArrowheads="1"/>
            </p:cNvSpPr>
            <p:nvPr/>
          </p:nvSpPr>
          <p:spPr bwMode="auto">
            <a:xfrm>
              <a:off x="2429668" y="6065838"/>
              <a:ext cx="79111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AT</a:t>
              </a:r>
              <a:r>
                <a:rPr lang="en-GB" sz="2400" b="1" i="1" baseline="-25000"/>
                <a:t>4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0975" y="2366963"/>
            <a:ext cx="4619625" cy="3789362"/>
            <a:chOff x="180975" y="2366963"/>
            <a:chExt cx="4619625" cy="3789362"/>
          </a:xfrm>
        </p:grpSpPr>
        <p:sp>
          <p:nvSpPr>
            <p:cNvPr id="4128" name="Oval 24"/>
            <p:cNvSpPr>
              <a:spLocks noChangeArrowheads="1"/>
            </p:cNvSpPr>
            <p:nvPr/>
          </p:nvSpPr>
          <p:spPr bwMode="auto">
            <a:xfrm>
              <a:off x="2400387" y="4953000"/>
              <a:ext cx="799917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36"/>
            <p:cNvSpPr txBox="1">
              <a:spLocks noChangeArrowheads="1"/>
            </p:cNvSpPr>
            <p:nvPr/>
          </p:nvSpPr>
          <p:spPr bwMode="auto">
            <a:xfrm>
              <a:off x="2403958" y="4935538"/>
              <a:ext cx="874909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 dirty="0" err="1"/>
                <a:t>Mas</a:t>
              </a:r>
              <a:endParaRPr lang="en-GB" sz="2400" b="1" i="1" dirty="0"/>
            </a:p>
          </p:txBody>
        </p:sp>
        <p:sp>
          <p:nvSpPr>
            <p:cNvPr id="485381" name="Text Box 5"/>
            <p:cNvSpPr txBox="1">
              <a:spLocks noChangeArrowheads="1"/>
            </p:cNvSpPr>
            <p:nvPr/>
          </p:nvSpPr>
          <p:spPr bwMode="auto">
            <a:xfrm>
              <a:off x="3513138" y="3008313"/>
              <a:ext cx="1287462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i="1" dirty="0" err="1">
                  <a:solidFill>
                    <a:schemeClr val="tx2"/>
                  </a:solidFill>
                </a:rPr>
                <a:t>Chymase</a:t>
              </a:r>
              <a:endParaRPr lang="en-GB" sz="2000" i="1" dirty="0">
                <a:solidFill>
                  <a:schemeClr val="tx2"/>
                </a:solidFill>
              </a:endParaRPr>
            </a:p>
          </p:txBody>
        </p:sp>
        <p:sp>
          <p:nvSpPr>
            <p:cNvPr id="4129" name="Text Box 25"/>
            <p:cNvSpPr txBox="1">
              <a:spLocks noChangeArrowheads="1"/>
            </p:cNvSpPr>
            <p:nvPr/>
          </p:nvSpPr>
          <p:spPr bwMode="auto">
            <a:xfrm>
              <a:off x="575577" y="3630613"/>
              <a:ext cx="796346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solidFill>
                    <a:schemeClr val="tx2"/>
                  </a:solidFill>
                </a:rPr>
                <a:t>ACE</a:t>
              </a:r>
            </a:p>
          </p:txBody>
        </p:sp>
        <p:sp>
          <p:nvSpPr>
            <p:cNvPr id="4131" name="Line 27"/>
            <p:cNvSpPr>
              <a:spLocks noChangeShapeType="1"/>
            </p:cNvSpPr>
            <p:nvPr/>
          </p:nvSpPr>
          <p:spPr bwMode="auto">
            <a:xfrm>
              <a:off x="2037924" y="4781550"/>
              <a:ext cx="324966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Text Box 28"/>
            <p:cNvSpPr txBox="1">
              <a:spLocks noChangeArrowheads="1"/>
            </p:cNvSpPr>
            <p:nvPr/>
          </p:nvSpPr>
          <p:spPr bwMode="auto">
            <a:xfrm>
              <a:off x="721990" y="2968625"/>
              <a:ext cx="1724820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</a:t>
              </a:r>
              <a:r>
                <a:rPr lang="en-GB" sz="1800" b="1"/>
                <a:t>(1 – 9)</a:t>
              </a:r>
            </a:p>
          </p:txBody>
        </p:sp>
        <p:sp>
          <p:nvSpPr>
            <p:cNvPr id="4133" name="Text Box 29"/>
            <p:cNvSpPr txBox="1">
              <a:spLocks noChangeArrowheads="1"/>
            </p:cNvSpPr>
            <p:nvPr/>
          </p:nvSpPr>
          <p:spPr bwMode="auto">
            <a:xfrm>
              <a:off x="327388" y="4308475"/>
              <a:ext cx="1724820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err="1"/>
                <a:t>Ang</a:t>
              </a:r>
              <a:r>
                <a:rPr lang="en-GB" sz="2400" b="1" dirty="0"/>
                <a:t> </a:t>
              </a:r>
              <a:r>
                <a:rPr lang="en-GB" sz="1800" b="1" dirty="0"/>
                <a:t>(1 – 7)</a:t>
              </a:r>
            </a:p>
          </p:txBody>
        </p:sp>
        <p:sp>
          <p:nvSpPr>
            <p:cNvPr id="4134" name="Line 30"/>
            <p:cNvSpPr>
              <a:spLocks noChangeShapeType="1"/>
            </p:cNvSpPr>
            <p:nvPr/>
          </p:nvSpPr>
          <p:spPr bwMode="auto">
            <a:xfrm flipH="1">
              <a:off x="2571797" y="2762250"/>
              <a:ext cx="1065960" cy="190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Line 31"/>
            <p:cNvSpPr>
              <a:spLocks noChangeShapeType="1"/>
            </p:cNvSpPr>
            <p:nvPr/>
          </p:nvSpPr>
          <p:spPr bwMode="auto">
            <a:xfrm flipH="1">
              <a:off x="1391563" y="3600450"/>
              <a:ext cx="208907" cy="514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Text Box 32"/>
            <p:cNvSpPr txBox="1">
              <a:spLocks noChangeArrowheads="1"/>
            </p:cNvSpPr>
            <p:nvPr/>
          </p:nvSpPr>
          <p:spPr bwMode="auto">
            <a:xfrm>
              <a:off x="2395030" y="2366963"/>
              <a:ext cx="95525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ACE2</a:t>
              </a:r>
            </a:p>
          </p:txBody>
        </p:sp>
        <p:sp>
          <p:nvSpPr>
            <p:cNvPr id="4137" name="Line 33"/>
            <p:cNvSpPr>
              <a:spLocks noChangeShapeType="1"/>
            </p:cNvSpPr>
            <p:nvPr/>
          </p:nvSpPr>
          <p:spPr bwMode="auto">
            <a:xfrm flipH="1">
              <a:off x="2121844" y="3949700"/>
              <a:ext cx="1523056" cy="495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Text Box 34"/>
            <p:cNvSpPr txBox="1">
              <a:spLocks noChangeArrowheads="1"/>
            </p:cNvSpPr>
            <p:nvPr/>
          </p:nvSpPr>
          <p:spPr bwMode="auto">
            <a:xfrm>
              <a:off x="2345035" y="3725863"/>
              <a:ext cx="95525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ACE2</a:t>
              </a:r>
            </a:p>
          </p:txBody>
        </p:sp>
        <p:sp>
          <p:nvSpPr>
            <p:cNvPr id="4141" name="Text Box 37"/>
            <p:cNvSpPr txBox="1">
              <a:spLocks noChangeArrowheads="1"/>
            </p:cNvSpPr>
            <p:nvPr/>
          </p:nvSpPr>
          <p:spPr bwMode="auto">
            <a:xfrm>
              <a:off x="180975" y="5686425"/>
              <a:ext cx="1724820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</a:t>
              </a:r>
              <a:r>
                <a:rPr lang="en-GB" sz="1800" b="1"/>
                <a:t>(1 – 5)</a:t>
              </a:r>
            </a:p>
          </p:txBody>
        </p:sp>
        <p:sp>
          <p:nvSpPr>
            <p:cNvPr id="4142" name="Line 38"/>
            <p:cNvSpPr>
              <a:spLocks noChangeShapeType="1"/>
            </p:cNvSpPr>
            <p:nvPr/>
          </p:nvSpPr>
          <p:spPr bwMode="auto">
            <a:xfrm flipH="1">
              <a:off x="1054098" y="4997450"/>
              <a:ext cx="210692" cy="514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Text Box 39"/>
            <p:cNvSpPr txBox="1">
              <a:spLocks noChangeArrowheads="1"/>
            </p:cNvSpPr>
            <p:nvPr/>
          </p:nvSpPr>
          <p:spPr bwMode="auto">
            <a:xfrm>
              <a:off x="239897" y="5027613"/>
              <a:ext cx="796346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solidFill>
                    <a:schemeClr val="tx2"/>
                  </a:solidFill>
                </a:rPr>
                <a:t>ACE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540500" y="2506663"/>
            <a:ext cx="2857500" cy="2516187"/>
            <a:chOff x="6540500" y="2506663"/>
            <a:chExt cx="2857500" cy="2516187"/>
          </a:xfrm>
        </p:grpSpPr>
        <p:sp>
          <p:nvSpPr>
            <p:cNvPr id="4117" name="Line 41"/>
            <p:cNvSpPr>
              <a:spLocks noChangeShapeType="1"/>
            </p:cNvSpPr>
            <p:nvPr/>
          </p:nvSpPr>
          <p:spPr bwMode="auto">
            <a:xfrm>
              <a:off x="8547894" y="3041650"/>
              <a:ext cx="342900" cy="7429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Oval 43"/>
            <p:cNvSpPr>
              <a:spLocks noChangeArrowheads="1"/>
            </p:cNvSpPr>
            <p:nvPr/>
          </p:nvSpPr>
          <p:spPr bwMode="auto">
            <a:xfrm>
              <a:off x="8597900" y="391160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44"/>
            <p:cNvSpPr txBox="1">
              <a:spLocks noChangeArrowheads="1"/>
            </p:cNvSpPr>
            <p:nvPr/>
          </p:nvSpPr>
          <p:spPr bwMode="auto">
            <a:xfrm>
              <a:off x="6670873" y="3001963"/>
              <a:ext cx="79652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</a:t>
              </a:r>
            </a:p>
          </p:txBody>
        </p:sp>
        <p:sp>
          <p:nvSpPr>
            <p:cNvPr id="4121" name="Oval 45"/>
            <p:cNvSpPr>
              <a:spLocks noChangeArrowheads="1"/>
            </p:cNvSpPr>
            <p:nvPr/>
          </p:nvSpPr>
          <p:spPr bwMode="auto">
            <a:xfrm>
              <a:off x="8585398" y="454660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Text Box 46"/>
            <p:cNvSpPr txBox="1">
              <a:spLocks noChangeArrowheads="1"/>
            </p:cNvSpPr>
            <p:nvPr/>
          </p:nvSpPr>
          <p:spPr bwMode="auto">
            <a:xfrm>
              <a:off x="6540500" y="2506663"/>
              <a:ext cx="1993106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err="1"/>
                <a:t>Bradykinin</a:t>
              </a:r>
              <a:endParaRPr lang="en-GB" sz="2400" b="1" dirty="0"/>
            </a:p>
          </p:txBody>
        </p:sp>
        <p:sp>
          <p:nvSpPr>
            <p:cNvPr id="4123" name="Text Box 47"/>
            <p:cNvSpPr txBox="1">
              <a:spLocks noChangeArrowheads="1"/>
            </p:cNvSpPr>
            <p:nvPr/>
          </p:nvSpPr>
          <p:spPr bwMode="auto">
            <a:xfrm>
              <a:off x="6667302" y="3436938"/>
              <a:ext cx="1880592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fragments</a:t>
              </a:r>
            </a:p>
          </p:txBody>
        </p:sp>
        <p:sp>
          <p:nvSpPr>
            <p:cNvPr id="4124" name="Line 48"/>
            <p:cNvSpPr>
              <a:spLocks noChangeShapeType="1"/>
            </p:cNvSpPr>
            <p:nvPr/>
          </p:nvSpPr>
          <p:spPr bwMode="auto">
            <a:xfrm>
              <a:off x="7549555" y="3105150"/>
              <a:ext cx="0" cy="1714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6" name="Text Box 50"/>
            <p:cNvSpPr txBox="1">
              <a:spLocks noChangeArrowheads="1"/>
            </p:cNvSpPr>
            <p:nvPr/>
          </p:nvSpPr>
          <p:spPr bwMode="auto">
            <a:xfrm>
              <a:off x="8715772" y="3894138"/>
              <a:ext cx="582216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B</a:t>
              </a:r>
              <a:r>
                <a:rPr lang="en-GB" sz="2400" b="1" i="1" baseline="-25000"/>
                <a:t>1</a:t>
              </a:r>
            </a:p>
          </p:txBody>
        </p:sp>
        <p:sp>
          <p:nvSpPr>
            <p:cNvPr id="4127" name="Text Box 51"/>
            <p:cNvSpPr txBox="1">
              <a:spLocks noChangeArrowheads="1"/>
            </p:cNvSpPr>
            <p:nvPr/>
          </p:nvSpPr>
          <p:spPr bwMode="auto">
            <a:xfrm>
              <a:off x="8722916" y="4548188"/>
              <a:ext cx="582216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2400" b="1" i="1"/>
                <a:t>B</a:t>
              </a:r>
              <a:r>
                <a:rPr lang="en-GB" sz="2400" b="1" i="1" baseline="-25000"/>
                <a:t>2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191250" y="1460500"/>
            <a:ext cx="3641923" cy="1219200"/>
            <a:chOff x="6191250" y="1460500"/>
            <a:chExt cx="3641923" cy="1219200"/>
          </a:xfrm>
        </p:grpSpPr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9033073" y="146050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PRR</a:t>
              </a:r>
              <a:endParaRPr lang="en-US" sz="2000" dirty="0"/>
            </a:p>
          </p:txBody>
        </p:sp>
        <p:sp>
          <p:nvSpPr>
            <p:cNvPr id="66" name="Oval 45"/>
            <p:cNvSpPr>
              <a:spLocks noChangeArrowheads="1"/>
            </p:cNvSpPr>
            <p:nvPr/>
          </p:nvSpPr>
          <p:spPr bwMode="auto">
            <a:xfrm>
              <a:off x="9033073" y="2203450"/>
              <a:ext cx="800100" cy="47625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M6PR</a:t>
              </a:r>
              <a:endParaRPr lang="en-US" sz="2000" dirty="0"/>
            </a:p>
          </p:txBody>
        </p:sp>
        <p:sp>
          <p:nvSpPr>
            <p:cNvPr id="67" name="Text Box 58"/>
            <p:cNvSpPr txBox="1">
              <a:spLocks noChangeArrowheads="1"/>
            </p:cNvSpPr>
            <p:nvPr/>
          </p:nvSpPr>
          <p:spPr bwMode="auto">
            <a:xfrm>
              <a:off x="7178372" y="1935163"/>
              <a:ext cx="1154483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 smtClean="0">
                  <a:solidFill>
                    <a:schemeClr val="tx2"/>
                  </a:solidFill>
                </a:rPr>
                <a:t>Prorenin</a:t>
              </a:r>
              <a:endParaRPr lang="en-GB" sz="2000" i="1" dirty="0">
                <a:solidFill>
                  <a:schemeClr val="tx2"/>
                </a:solidFill>
              </a:endParaRPr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8324850" y="2171700"/>
              <a:ext cx="609600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V="1">
              <a:off x="8362433" y="1771650"/>
              <a:ext cx="609600" cy="228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10800000">
              <a:off x="6191250" y="2133600"/>
              <a:ext cx="8001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3416300" y="1392238"/>
            <a:ext cx="4451350" cy="3789362"/>
            <a:chOff x="3416300" y="1392238"/>
            <a:chExt cx="4451350" cy="3789362"/>
          </a:xfrm>
        </p:grpSpPr>
        <p:sp>
          <p:nvSpPr>
            <p:cNvPr id="81" name="Line 3"/>
            <p:cNvSpPr>
              <a:spLocks noChangeShapeType="1"/>
            </p:cNvSpPr>
            <p:nvPr/>
          </p:nvSpPr>
          <p:spPr bwMode="auto">
            <a:xfrm>
              <a:off x="4938713" y="196215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>
              <a:off x="4945063" y="3054350"/>
              <a:ext cx="0" cy="361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 Box 55"/>
            <p:cNvSpPr txBox="1">
              <a:spLocks noChangeArrowheads="1"/>
            </p:cNvSpPr>
            <p:nvPr/>
          </p:nvSpPr>
          <p:spPr bwMode="auto">
            <a:xfrm>
              <a:off x="3416300" y="1392238"/>
              <a:ext cx="3018772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/>
                <a:t>Angiotensinogen</a:t>
              </a:r>
            </a:p>
          </p:txBody>
        </p:sp>
        <p:sp>
          <p:nvSpPr>
            <p:cNvPr id="84" name="Text Box 56"/>
            <p:cNvSpPr txBox="1">
              <a:spLocks noChangeArrowheads="1"/>
            </p:cNvSpPr>
            <p:nvPr/>
          </p:nvSpPr>
          <p:spPr bwMode="auto">
            <a:xfrm>
              <a:off x="3925383" y="2466976"/>
              <a:ext cx="2000607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I </a:t>
              </a:r>
              <a:r>
                <a:rPr lang="en-GB" sz="1800" b="1"/>
                <a:t>(1 - 10)</a:t>
              </a:r>
            </a:p>
          </p:txBody>
        </p:sp>
        <p:sp>
          <p:nvSpPr>
            <p:cNvPr id="85" name="Text Box 57"/>
            <p:cNvSpPr txBox="1">
              <a:spLocks noChangeArrowheads="1"/>
            </p:cNvSpPr>
            <p:nvPr/>
          </p:nvSpPr>
          <p:spPr bwMode="auto">
            <a:xfrm>
              <a:off x="3950390" y="3541713"/>
              <a:ext cx="1952378" cy="469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99CC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/>
                <a:t>Ang II </a:t>
              </a:r>
              <a:r>
                <a:rPr lang="en-GB" sz="1800" b="1"/>
                <a:t>(1 - 8)</a:t>
              </a:r>
            </a:p>
          </p:txBody>
        </p:sp>
        <p:sp>
          <p:nvSpPr>
            <p:cNvPr id="86" name="Text Box 58"/>
            <p:cNvSpPr txBox="1">
              <a:spLocks noChangeArrowheads="1"/>
            </p:cNvSpPr>
            <p:nvPr/>
          </p:nvSpPr>
          <p:spPr bwMode="auto">
            <a:xfrm>
              <a:off x="5048938" y="1935163"/>
              <a:ext cx="95564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solidFill>
                    <a:schemeClr val="tx2"/>
                  </a:solidFill>
                </a:rPr>
                <a:t>Renin</a:t>
              </a:r>
            </a:p>
          </p:txBody>
        </p:sp>
        <p:sp>
          <p:nvSpPr>
            <p:cNvPr id="87" name="Text Box 59"/>
            <p:cNvSpPr txBox="1">
              <a:spLocks noChangeArrowheads="1"/>
            </p:cNvSpPr>
            <p:nvPr/>
          </p:nvSpPr>
          <p:spPr bwMode="auto">
            <a:xfrm>
              <a:off x="5040007" y="3008313"/>
              <a:ext cx="79667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>
                  <a:solidFill>
                    <a:schemeClr val="tx2"/>
                  </a:solidFill>
                </a:rPr>
                <a:t>ACE</a:t>
              </a:r>
            </a:p>
          </p:txBody>
        </p:sp>
        <p:sp>
          <p:nvSpPr>
            <p:cNvPr id="88" name="Line 61"/>
            <p:cNvSpPr>
              <a:spLocks noChangeShapeType="1"/>
            </p:cNvSpPr>
            <p:nvPr/>
          </p:nvSpPr>
          <p:spPr bwMode="auto">
            <a:xfrm>
              <a:off x="6020661" y="3810001"/>
              <a:ext cx="818105" cy="10287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lg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9" name="Group 73"/>
            <p:cNvGrpSpPr/>
            <p:nvPr/>
          </p:nvGrpSpPr>
          <p:grpSpPr>
            <a:xfrm>
              <a:off x="7051331" y="4687888"/>
              <a:ext cx="816319" cy="493712"/>
              <a:chOff x="7051331" y="4687888"/>
              <a:chExt cx="816319" cy="493712"/>
            </a:xfrm>
          </p:grpSpPr>
          <p:sp>
            <p:nvSpPr>
              <p:cNvPr id="90" name="Oval 53"/>
              <p:cNvSpPr>
                <a:spLocks noChangeArrowheads="1"/>
              </p:cNvSpPr>
              <p:nvPr/>
            </p:nvSpPr>
            <p:spPr bwMode="auto">
              <a:xfrm>
                <a:off x="7067407" y="4705350"/>
                <a:ext cx="800243" cy="476250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Text Box 62"/>
              <p:cNvSpPr txBox="1">
                <a:spLocks noChangeArrowheads="1"/>
              </p:cNvSpPr>
              <p:nvPr/>
            </p:nvSpPr>
            <p:spPr bwMode="auto">
              <a:xfrm>
                <a:off x="7051331" y="4687888"/>
                <a:ext cx="791311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sz="2400" b="1" i="1"/>
                  <a:t>AT</a:t>
                </a:r>
                <a:r>
                  <a:rPr lang="en-GB" sz="2400" b="1" i="1" baseline="-25000"/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30605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ACEI and ARB on CHD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187450"/>
            <a:ext cx="8824913" cy="44831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1276350" y="5486401"/>
            <a:ext cx="81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ARB (blue ); ACEI (black)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30605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ACEI and ARB on heart failure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1479550"/>
            <a:ext cx="8850313" cy="38989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1276350" y="5314951"/>
            <a:ext cx="81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ARB (blue ); ACEI (black)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6783573" y="6329690"/>
            <a:ext cx="3354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</a:rPr>
              <a:t>BPLTTC J </a:t>
            </a:r>
            <a:r>
              <a:rPr lang="en-GB" sz="1400" i="1" dirty="0" err="1">
                <a:solidFill>
                  <a:schemeClr val="bg2"/>
                </a:solidFill>
              </a:rPr>
              <a:t>Hypertens</a:t>
            </a:r>
            <a:r>
              <a:rPr lang="en-GB" sz="1400" i="1" dirty="0">
                <a:solidFill>
                  <a:schemeClr val="bg2"/>
                </a:solidFill>
              </a:rPr>
              <a:t> 2007; 25:951–958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-19050" y="0"/>
            <a:ext cx="10306050" cy="8953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+ ARB combination</a:t>
            </a:r>
          </a:p>
        </p:txBody>
      </p:sp>
      <p:pic>
        <p:nvPicPr>
          <p:cNvPr id="27651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447800"/>
            <a:ext cx="30765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762000" y="3898900"/>
            <a:ext cx="282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/>
              <a:t>Heart Failure</a:t>
            </a:r>
          </a:p>
          <a:p>
            <a:pPr algn="ctr"/>
            <a:r>
              <a:rPr lang="en-GB" sz="1800"/>
              <a:t>(Dimopoulos  et al., 2003)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19100" y="4549775"/>
            <a:ext cx="3981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Combination therapy causes a marked increase in adverse effects, symptomatic hypotension, worsening renal function, and </a:t>
            </a:r>
            <a:r>
              <a:rPr lang="en-GB" sz="1800" dirty="0" err="1"/>
              <a:t>hyperkalemia</a:t>
            </a:r>
            <a:r>
              <a:rPr lang="en-GB" sz="1800" dirty="0"/>
              <a:t> (</a:t>
            </a:r>
            <a:r>
              <a:rPr lang="en-GB" sz="1400" i="1" dirty="0">
                <a:solidFill>
                  <a:schemeClr val="bg2"/>
                </a:solidFill>
              </a:rPr>
              <a:t>Phillips et al., 2007</a:t>
            </a:r>
            <a:r>
              <a:rPr lang="en-GB" sz="1800" dirty="0"/>
              <a:t>).</a:t>
            </a:r>
          </a:p>
        </p:txBody>
      </p:sp>
      <p:pic>
        <p:nvPicPr>
          <p:cNvPr id="27654" name="Picture 4" descr="Fig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1281113"/>
            <a:ext cx="3657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5715000" y="4473575"/>
            <a:ext cx="39814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ONTARGET: High risk CVD individuals. Combination therapy resulted in lower BP (2.4/1.4 mmHg vs. </a:t>
            </a:r>
            <a:r>
              <a:rPr lang="en-GB" sz="1800" dirty="0" err="1"/>
              <a:t>ramipril</a:t>
            </a:r>
            <a:r>
              <a:rPr lang="en-GB" sz="1800" dirty="0"/>
              <a:t> alone), no event benefit but increased adverse effects (</a:t>
            </a:r>
            <a:r>
              <a:rPr lang="en-GB" sz="1400" i="1" dirty="0">
                <a:solidFill>
                  <a:schemeClr val="bg2"/>
                </a:solidFill>
              </a:rPr>
              <a:t>Yusuf et al., 2008</a:t>
            </a:r>
            <a:r>
              <a:rPr lang="en-GB" sz="1800" dirty="0"/>
              <a:t>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9906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Renin inhibition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0" y="1536700"/>
            <a:ext cx="5410200" cy="4559300"/>
          </a:xfrm>
        </p:spPr>
        <p:txBody>
          <a:bodyPr/>
          <a:lstStyle/>
          <a:p>
            <a:r>
              <a:rPr lang="en-GB" sz="2400" smtClean="0">
                <a:latin typeface="Arial" charset="0"/>
              </a:rPr>
              <a:t>Aliskiren (released UK Sept 2007) is the first effective oral renin inhibitor</a:t>
            </a:r>
          </a:p>
          <a:p>
            <a:r>
              <a:rPr lang="en-GB" sz="2400" smtClean="0">
                <a:latin typeface="Arial" charset="0"/>
              </a:rPr>
              <a:t>Binds to the renin S1/S3 pocket and another sub-pocket of the enzyme (S3  to hydrophobic core) </a:t>
            </a:r>
          </a:p>
          <a:p>
            <a:r>
              <a:rPr lang="en-GB" sz="2400" smtClean="0">
                <a:latin typeface="Arial" charset="0"/>
              </a:rPr>
              <a:t>Lowers BP in mild-moderate hypertension with a safety and tolerability profile comparable to that of irbesartan</a:t>
            </a:r>
          </a:p>
          <a:p>
            <a:r>
              <a:rPr lang="en-GB" sz="2400" smtClean="0">
                <a:latin typeface="Arial" charset="0"/>
              </a:rPr>
              <a:t>Expensive, role uncertain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97413" y="6205538"/>
            <a:ext cx="5462587" cy="4794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>
                <a:solidFill>
                  <a:schemeClr val="bg2"/>
                </a:solidFill>
              </a:rPr>
              <a:t>Reviewed in Muller &amp; Luft Clin J Am Soc Nephrol 1: 221-228, 2006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endParaRPr lang="en-GB" sz="1400" i="1">
              <a:solidFill>
                <a:schemeClr val="bg2"/>
              </a:solidFill>
            </a:endParaRPr>
          </a:p>
        </p:txBody>
      </p:sp>
      <p:pic>
        <p:nvPicPr>
          <p:cNvPr id="28677" name="Picture 2" descr="Fig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1893888"/>
            <a:ext cx="25146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325100" cy="9334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Inhibitors of RAS are effective, well tolerated agents useful in hypertension, </a:t>
            </a:r>
            <a:r>
              <a:rPr lang="en-US" dirty="0" smtClean="0">
                <a:latin typeface="Arial" charset="0"/>
                <a:cs typeface="Arial" charset="0"/>
              </a:rPr>
              <a:t>± type II </a:t>
            </a:r>
            <a:r>
              <a:rPr lang="en-GB" dirty="0" smtClean="0">
                <a:latin typeface="Arial" charset="0"/>
              </a:rPr>
              <a:t>DM, heart failure and in people at high risk of CVD</a:t>
            </a:r>
          </a:p>
          <a:p>
            <a:r>
              <a:rPr lang="en-GB" dirty="0" smtClean="0">
                <a:latin typeface="Arial" charset="0"/>
              </a:rPr>
              <a:t>ARB a useful alternative in patients who cannot tolerate ACEI</a:t>
            </a:r>
          </a:p>
          <a:p>
            <a:r>
              <a:rPr lang="en-GB" dirty="0" smtClean="0">
                <a:latin typeface="Arial" charset="0"/>
              </a:rPr>
              <a:t>ACEI + ARB combination of dubious value.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  <a:latin typeface="Calibri" pitchFamily="34" charset="0"/>
              </a:rPr>
              <a:t>Further reading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Mentz</a:t>
            </a:r>
            <a:r>
              <a:rPr lang="en-US" sz="1600" dirty="0" smtClean="0"/>
              <a:t> </a:t>
            </a:r>
            <a:r>
              <a:rPr lang="en-US" sz="1600" dirty="0"/>
              <a:t>RJ, </a:t>
            </a:r>
            <a:r>
              <a:rPr lang="en-US" sz="1600" dirty="0" err="1"/>
              <a:t>Bakris</a:t>
            </a:r>
            <a:r>
              <a:rPr lang="en-US" sz="1600" dirty="0"/>
              <a:t> GL, </a:t>
            </a:r>
            <a:r>
              <a:rPr lang="en-US" sz="1600" dirty="0" err="1"/>
              <a:t>Waeber</a:t>
            </a:r>
            <a:r>
              <a:rPr lang="en-US" sz="1600" dirty="0"/>
              <a:t> B, McMurray JJ, </a:t>
            </a:r>
            <a:r>
              <a:rPr lang="en-US" sz="1600" dirty="0" err="1"/>
              <a:t>Gheorghiade</a:t>
            </a:r>
            <a:r>
              <a:rPr lang="en-US" sz="1600" dirty="0"/>
              <a:t> M, </a:t>
            </a:r>
            <a:r>
              <a:rPr lang="en-US" sz="1600" dirty="0" err="1"/>
              <a:t>Ruilope</a:t>
            </a:r>
            <a:r>
              <a:rPr lang="en-US" sz="1600" dirty="0"/>
              <a:t> LM, </a:t>
            </a:r>
            <a:r>
              <a:rPr lang="en-US" sz="1600" dirty="0" err="1"/>
              <a:t>Maggioni</a:t>
            </a:r>
            <a:r>
              <a:rPr lang="en-US" sz="1600" dirty="0"/>
              <a:t> AP, </a:t>
            </a:r>
            <a:r>
              <a:rPr lang="en-US" sz="1600" dirty="0" err="1"/>
              <a:t>Swedberg</a:t>
            </a:r>
            <a:r>
              <a:rPr lang="en-US" sz="1600" dirty="0"/>
              <a:t> K, Piña IL, </a:t>
            </a:r>
            <a:r>
              <a:rPr lang="en-US" sz="1600" dirty="0" err="1"/>
              <a:t>Fiuzat</a:t>
            </a:r>
            <a:r>
              <a:rPr lang="en-US" sz="1600" dirty="0"/>
              <a:t> M, O'Connor CM, </a:t>
            </a:r>
            <a:r>
              <a:rPr lang="en-US" sz="1600" dirty="0" err="1"/>
              <a:t>Zannad</a:t>
            </a:r>
            <a:r>
              <a:rPr lang="en-US" sz="1600" dirty="0"/>
              <a:t> F, Pitt </a:t>
            </a:r>
            <a:r>
              <a:rPr lang="en-US" sz="1600" dirty="0" smtClean="0"/>
              <a:t>B. The </a:t>
            </a:r>
            <a:r>
              <a:rPr lang="en-US" sz="1600" dirty="0"/>
              <a:t>past, present and future of renin-angiotensin aldosterone system inhibition</a:t>
            </a:r>
            <a:r>
              <a:rPr lang="en-US" sz="1600" dirty="0" smtClean="0"/>
              <a:t>.</a:t>
            </a:r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 J </a:t>
            </a:r>
            <a:r>
              <a:rPr lang="en-US" sz="1600" dirty="0" err="1"/>
              <a:t>Cardiol</a:t>
            </a:r>
            <a:r>
              <a:rPr lang="en-US" sz="1600" dirty="0"/>
              <a:t>. 2012 Oct 30. </a:t>
            </a:r>
            <a:r>
              <a:rPr lang="en-US" sz="1600" dirty="0" err="1"/>
              <a:t>pii</a:t>
            </a:r>
            <a:r>
              <a:rPr lang="en-US" sz="1600" dirty="0"/>
              <a:t>: S0167-5273(12)01381-2. </a:t>
            </a:r>
            <a:r>
              <a:rPr lang="en-US" sz="1600" dirty="0" err="1"/>
              <a:t>doi</a:t>
            </a:r>
            <a:r>
              <a:rPr lang="en-US" sz="1600" dirty="0"/>
              <a:t>: 10.1016/j.ijcard.2012.10.007. [</a:t>
            </a:r>
            <a:r>
              <a:rPr lang="en-US" sz="1600" dirty="0" err="1"/>
              <a:t>Epub</a:t>
            </a:r>
            <a:r>
              <a:rPr lang="en-US" sz="1600" dirty="0"/>
              <a:t> ahead of print</a:t>
            </a:r>
            <a:r>
              <a:rPr lang="en-US" sz="1600" dirty="0" smtClean="0"/>
              <a:t>]</a:t>
            </a:r>
          </a:p>
          <a:p>
            <a:r>
              <a:rPr lang="en-US" sz="1600" dirty="0" smtClean="0"/>
              <a:t>Santos </a:t>
            </a:r>
            <a:r>
              <a:rPr lang="en-US" sz="1600" dirty="0"/>
              <a:t>RA, Ferreira AJ, </a:t>
            </a:r>
            <a:r>
              <a:rPr lang="en-US" sz="1600" dirty="0" err="1"/>
              <a:t>Verano</a:t>
            </a:r>
            <a:r>
              <a:rPr lang="en-US" sz="1600" dirty="0"/>
              <a:t>-Braga T, Bader M</a:t>
            </a:r>
            <a:r>
              <a:rPr lang="en-US" sz="1600" dirty="0" smtClean="0"/>
              <a:t>.</a:t>
            </a:r>
            <a:r>
              <a:rPr lang="en-US" sz="1600" dirty="0"/>
              <a:t> Angiotensin-converting enzyme 2, Angiotensin-(1-7) and Mas: new players of the Renin Angiotensin </a:t>
            </a:r>
            <a:r>
              <a:rPr lang="en-US" sz="1600" dirty="0" smtClean="0"/>
              <a:t>System. J </a:t>
            </a:r>
            <a:r>
              <a:rPr lang="en-US" sz="1600" dirty="0" err="1"/>
              <a:t>Endocrinol</a:t>
            </a:r>
            <a:r>
              <a:rPr lang="en-US" sz="1600" dirty="0"/>
              <a:t>. 2012 Oct 23. [</a:t>
            </a:r>
            <a:r>
              <a:rPr lang="en-US" sz="1600" dirty="0" err="1"/>
              <a:t>Epub</a:t>
            </a:r>
            <a:r>
              <a:rPr lang="en-US" sz="1600" dirty="0"/>
              <a:t> ahead of print</a:t>
            </a:r>
            <a:r>
              <a:rPr lang="en-US" sz="1600" dirty="0" smtClean="0"/>
              <a:t>]</a:t>
            </a:r>
          </a:p>
          <a:p>
            <a:r>
              <a:rPr lang="en-GB" sz="1600" dirty="0" err="1" smtClean="0"/>
              <a:t>Steckelings</a:t>
            </a:r>
            <a:r>
              <a:rPr lang="en-GB" sz="1600" dirty="0" smtClean="0"/>
              <a:t> </a:t>
            </a:r>
            <a:r>
              <a:rPr lang="en-GB" sz="1600" dirty="0"/>
              <a:t>UM, Unger </a:t>
            </a:r>
            <a:r>
              <a:rPr lang="en-GB" sz="1600" dirty="0" smtClean="0"/>
              <a:t>T. Angiotensin </a:t>
            </a:r>
            <a:r>
              <a:rPr lang="en-GB" sz="1600" dirty="0"/>
              <a:t>II type 2 receptor agonists--where should they be </a:t>
            </a:r>
            <a:r>
              <a:rPr lang="en-GB" sz="1600" dirty="0" smtClean="0"/>
              <a:t>applied? Expert </a:t>
            </a:r>
            <a:r>
              <a:rPr lang="en-GB" sz="1600" dirty="0" err="1"/>
              <a:t>Opin</a:t>
            </a:r>
            <a:r>
              <a:rPr lang="en-GB" sz="1600" dirty="0"/>
              <a:t> </a:t>
            </a:r>
            <a:r>
              <a:rPr lang="en-GB" sz="1600" dirty="0" err="1"/>
              <a:t>Investig</a:t>
            </a:r>
            <a:r>
              <a:rPr lang="en-GB" sz="1600" dirty="0"/>
              <a:t> Drugs. 2012 Jun;21(6):763-6. </a:t>
            </a:r>
            <a:r>
              <a:rPr lang="en-GB" sz="1600" dirty="0" err="1"/>
              <a:t>Epub</a:t>
            </a:r>
            <a:r>
              <a:rPr lang="en-GB" sz="1600" dirty="0"/>
              <a:t> 2012 Apr 21</a:t>
            </a:r>
            <a:r>
              <a:rPr lang="en-GB" sz="1600" dirty="0" smtClean="0"/>
              <a:t>.</a:t>
            </a:r>
          </a:p>
          <a:p>
            <a:r>
              <a:rPr lang="en-US" sz="1600" dirty="0"/>
              <a:t>Paul M, </a:t>
            </a:r>
            <a:r>
              <a:rPr lang="en-US" sz="1600" dirty="0" err="1"/>
              <a:t>Poyan</a:t>
            </a:r>
            <a:r>
              <a:rPr lang="en-US" sz="1600" dirty="0"/>
              <a:t> </a:t>
            </a:r>
            <a:r>
              <a:rPr lang="en-US" sz="1600" dirty="0" err="1"/>
              <a:t>Mehr</a:t>
            </a:r>
            <a:r>
              <a:rPr lang="en-US" sz="1600" dirty="0"/>
              <a:t> A, </a:t>
            </a:r>
            <a:r>
              <a:rPr lang="en-US" sz="1600" dirty="0" err="1"/>
              <a:t>Kreutz</a:t>
            </a:r>
            <a:r>
              <a:rPr lang="en-US" sz="1600" dirty="0"/>
              <a:t> </a:t>
            </a:r>
            <a:r>
              <a:rPr lang="en-US" sz="1600" dirty="0" smtClean="0"/>
              <a:t>R. Physiology </a:t>
            </a:r>
            <a:r>
              <a:rPr lang="en-US" sz="1600" dirty="0"/>
              <a:t>of local renin-angiotensin </a:t>
            </a:r>
            <a:r>
              <a:rPr lang="en-US" sz="1600" dirty="0" smtClean="0"/>
              <a:t>systems. </a:t>
            </a:r>
            <a:r>
              <a:rPr lang="en-US" sz="1600" dirty="0" err="1" smtClean="0"/>
              <a:t>Physiol</a:t>
            </a:r>
            <a:r>
              <a:rPr lang="en-US" sz="1600" dirty="0" smtClean="0"/>
              <a:t> </a:t>
            </a:r>
            <a:r>
              <a:rPr lang="en-US" sz="1600" dirty="0"/>
              <a:t>Rev. 2006 Jul;86(3):747-803. </a:t>
            </a:r>
            <a:endParaRPr lang="en-US" sz="1600" dirty="0" smtClean="0"/>
          </a:p>
          <a:p>
            <a:r>
              <a:rPr lang="en-US" sz="1600" dirty="0" err="1"/>
              <a:t>Persson</a:t>
            </a:r>
            <a:r>
              <a:rPr lang="en-US" sz="1600" dirty="0"/>
              <a:t> </a:t>
            </a:r>
            <a:r>
              <a:rPr lang="en-US" sz="1600" dirty="0" smtClean="0"/>
              <a:t>PB. Renin</a:t>
            </a:r>
            <a:r>
              <a:rPr lang="en-US" sz="1600" dirty="0"/>
              <a:t>: origin, secretion and </a:t>
            </a:r>
            <a:r>
              <a:rPr lang="en-US" sz="1600" dirty="0" smtClean="0"/>
              <a:t>synthesis. J </a:t>
            </a:r>
            <a:r>
              <a:rPr lang="en-US" sz="1600" dirty="0"/>
              <a:t>Physiol. 2003 Nov 1;552(</a:t>
            </a:r>
            <a:r>
              <a:rPr lang="en-US" sz="1600" dirty="0" err="1"/>
              <a:t>Pt</a:t>
            </a:r>
            <a:r>
              <a:rPr lang="en-US" sz="1600" dirty="0"/>
              <a:t> 3):667-71. </a:t>
            </a:r>
            <a:r>
              <a:rPr lang="en-US" sz="1600" dirty="0" err="1"/>
              <a:t>Epub</a:t>
            </a:r>
            <a:r>
              <a:rPr lang="en-US" sz="1600" dirty="0"/>
              <a:t> 2003 Aug 29.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77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title" sz="quarter"/>
          </p:nvPr>
        </p:nvSpPr>
        <p:spPr>
          <a:xfrm>
            <a:off x="0" y="-19050"/>
            <a:ext cx="10287000" cy="7429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ACEI and DM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138363"/>
            <a:ext cx="4325110" cy="337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90" y="2171700"/>
            <a:ext cx="4963307" cy="333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1047750" y="9906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Patients with type 2 diabetes  randomised to perindopril + indapamide vs. placebo, in addition to current therapy irrespective of BP</a:t>
            </a:r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5540498" y="6057900"/>
            <a:ext cx="40845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 i="1" dirty="0">
                <a:solidFill>
                  <a:schemeClr val="bg2"/>
                </a:solidFill>
                <a:hlinkClick r:id="rId5"/>
              </a:rPr>
              <a:t>(www.advance-trial.com</a:t>
            </a:r>
            <a:r>
              <a:rPr lang="en-GB" sz="1400" i="1" dirty="0">
                <a:solidFill>
                  <a:schemeClr val="bg2"/>
                </a:solidFill>
              </a:rPr>
              <a:t> accessed October 2008)</a:t>
            </a:r>
          </a:p>
        </p:txBody>
      </p:sp>
    </p:spTree>
    <p:extLst>
      <p:ext uri="{BB962C8B-B14F-4D97-AF65-F5344CB8AC3E}">
        <p14:creationId xmlns:p14="http://schemas.microsoft.com/office/powerpoint/2010/main" val="31419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572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Classical RAS system</a:t>
            </a:r>
          </a:p>
        </p:txBody>
      </p:sp>
      <p:pic>
        <p:nvPicPr>
          <p:cNvPr id="5123" name="Picture 5" descr="G5756F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50" y="1162050"/>
            <a:ext cx="4972050" cy="3733800"/>
          </a:xfrm>
          <a:noFill/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1866900"/>
            <a:ext cx="4167188" cy="312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667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Evidence  for local RAS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04850" y="1200150"/>
            <a:ext cx="8705850" cy="48958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latin typeface="Calibri" pitchFamily="34" charset="0"/>
              </a:rPr>
              <a:t>Classically plasma renin was thought to account for conversion of angiotensinogen to angiotensin I,  but blood pressure correlates poorly with plasma renin activity</a:t>
            </a:r>
          </a:p>
          <a:p>
            <a:r>
              <a:rPr lang="en-GB" sz="2400" dirty="0" smtClean="0">
                <a:latin typeface="Calibri" pitchFamily="34" charset="0"/>
              </a:rPr>
              <a:t>Action of </a:t>
            </a:r>
            <a:r>
              <a:rPr lang="en-GB" sz="2400" dirty="0" err="1" smtClean="0">
                <a:latin typeface="Calibri" pitchFamily="34" charset="0"/>
              </a:rPr>
              <a:t>Ang</a:t>
            </a:r>
            <a:r>
              <a:rPr lang="en-GB" sz="2400" dirty="0" smtClean="0">
                <a:latin typeface="Calibri" pitchFamily="34" charset="0"/>
              </a:rPr>
              <a:t> II requires levels that rarely if ever occur in circulating blood</a:t>
            </a:r>
          </a:p>
          <a:p>
            <a:r>
              <a:rPr lang="en-GB" sz="2400" dirty="0" smtClean="0">
                <a:latin typeface="Calibri" pitchFamily="34" charset="0"/>
              </a:rPr>
              <a:t>Venous blood levels of </a:t>
            </a:r>
            <a:r>
              <a:rPr lang="en-GB" sz="2400" dirty="0" err="1" smtClean="0">
                <a:latin typeface="Calibri" pitchFamily="34" charset="0"/>
              </a:rPr>
              <a:t>Ang</a:t>
            </a:r>
            <a:r>
              <a:rPr lang="en-GB" sz="2400" dirty="0" smtClean="0">
                <a:latin typeface="Calibri" pitchFamily="34" charset="0"/>
              </a:rPr>
              <a:t> II exceed those expected on the basis of arterial blood levels</a:t>
            </a:r>
          </a:p>
          <a:p>
            <a:r>
              <a:rPr lang="en-GB" sz="2400" dirty="0" smtClean="0">
                <a:latin typeface="Calibri" pitchFamily="34" charset="0"/>
              </a:rPr>
              <a:t>mRNA and protein for renin and angiotensinogen are present in a number of tissues (including heart and vasculature)</a:t>
            </a:r>
          </a:p>
          <a:p>
            <a:r>
              <a:rPr lang="en-GB" sz="2400" dirty="0" smtClean="0">
                <a:latin typeface="Calibri" pitchFamily="34" charset="0"/>
              </a:rPr>
              <a:t>Local tissue production of </a:t>
            </a:r>
            <a:r>
              <a:rPr lang="en-GB" sz="2400" dirty="0" err="1" smtClean="0">
                <a:latin typeface="Calibri" pitchFamily="34" charset="0"/>
              </a:rPr>
              <a:t>Ang</a:t>
            </a:r>
            <a:r>
              <a:rPr lang="en-GB" sz="2400" dirty="0" smtClean="0">
                <a:latin typeface="Calibri" pitchFamily="34" charset="0"/>
              </a:rPr>
              <a:t> II is probably an important component of the systemic RAS</a:t>
            </a:r>
          </a:p>
          <a:p>
            <a:endParaRPr lang="en-GB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287000" cy="7810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Renin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4019550" y="1485900"/>
            <a:ext cx="5734050" cy="4610100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 Aspartic protease with only one known substrate, angiotensinogen. </a:t>
            </a:r>
          </a:p>
          <a:p>
            <a:r>
              <a:rPr lang="en-GB" sz="2400" dirty="0" smtClean="0">
                <a:latin typeface="Calibri" pitchFamily="34" charset="0"/>
              </a:rPr>
              <a:t>Produced by </a:t>
            </a:r>
            <a:r>
              <a:rPr lang="en-GB" sz="2400" dirty="0" err="1" smtClean="0">
                <a:latin typeface="Calibri" pitchFamily="34" charset="0"/>
              </a:rPr>
              <a:t>juxtaglomerular</a:t>
            </a:r>
            <a:r>
              <a:rPr lang="en-GB" sz="2400" dirty="0" smtClean="0">
                <a:latin typeface="Calibri" pitchFamily="34" charset="0"/>
              </a:rPr>
              <a:t> granular cells</a:t>
            </a:r>
          </a:p>
          <a:p>
            <a:r>
              <a:rPr lang="en-GB" sz="2400" dirty="0" smtClean="0">
                <a:latin typeface="Calibri" pitchFamily="34" charset="0"/>
              </a:rPr>
              <a:t>Exists in pro-, active and inactive form</a:t>
            </a:r>
          </a:p>
          <a:p>
            <a:r>
              <a:rPr lang="en-GB" sz="2400" dirty="0" smtClean="0">
                <a:latin typeface="Calibri" pitchFamily="34" charset="0"/>
              </a:rPr>
              <a:t>Prorenin the inactive precursor circulates in plasma at 100-fold higher concentrations and can be activated by proteolysis (enzymes , low pH and low temperatures). </a:t>
            </a:r>
          </a:p>
        </p:txBody>
      </p:sp>
      <p:pic>
        <p:nvPicPr>
          <p:cNvPr id="7172" name="Picture 10" descr="http://ajprenal.physiology.org/content/vol288/issue6/images/large/zh20060519601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4813"/>
            <a:ext cx="3810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2362200" y="5638800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renin</a:t>
            </a:r>
          </a:p>
        </p:txBody>
      </p:sp>
      <p:cxnSp>
        <p:nvCxnSpPr>
          <p:cNvPr id="7174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819150" y="4191000"/>
            <a:ext cx="2305050" cy="781050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round/>
            <a:headEnd type="none" w="sm" len="sm"/>
            <a:tailEnd type="arrow" w="med" len="med"/>
          </a:ln>
        </p:spPr>
      </p:cxn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4914900" y="6227763"/>
            <a:ext cx="514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 i="1" dirty="0" err="1">
                <a:solidFill>
                  <a:schemeClr val="bg2"/>
                </a:solidFill>
              </a:rPr>
              <a:t>Peti-Peterdi</a:t>
            </a:r>
            <a:r>
              <a:rPr lang="en-GB" sz="1400" i="1" dirty="0">
                <a:solidFill>
                  <a:schemeClr val="bg2"/>
                </a:solidFill>
              </a:rPr>
              <a:t>  Am J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Renal </a:t>
            </a:r>
            <a:r>
              <a:rPr lang="en-GB" sz="1400" i="1" dirty="0" err="1">
                <a:solidFill>
                  <a:schemeClr val="bg2"/>
                </a:solidFill>
              </a:rPr>
              <a:t>Physiol</a:t>
            </a:r>
            <a:r>
              <a:rPr lang="en-GB" sz="1400" i="1" dirty="0">
                <a:solidFill>
                  <a:schemeClr val="bg2"/>
                </a:solidFill>
              </a:rPr>
              <a:t> 288: F1079-F1083,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33450" y="1657350"/>
            <a:ext cx="8343900" cy="48577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763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Regulation of renin release by the kidney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b="16039"/>
          <a:stretch>
            <a:fillRect/>
          </a:stretch>
        </p:blipFill>
        <p:spPr bwMode="auto">
          <a:xfrm>
            <a:off x="3155950" y="2954338"/>
            <a:ext cx="33067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22750" y="2838450"/>
            <a:ext cx="858838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1"/>
              <a:t>Renin</a:t>
            </a: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4683125" y="3327400"/>
            <a:ext cx="42863" cy="188913"/>
          </a:xfrm>
          <a:custGeom>
            <a:avLst/>
            <a:gdLst>
              <a:gd name="T0" fmla="*/ 12847809 w 143"/>
              <a:gd name="T1" fmla="*/ 118172579 h 302"/>
              <a:gd name="T2" fmla="*/ 1347637 w 143"/>
              <a:gd name="T3" fmla="*/ 53608128 h 302"/>
              <a:gd name="T4" fmla="*/ 4582144 w 143"/>
              <a:gd name="T5" fmla="*/ 0 h 302"/>
              <a:gd name="T6" fmla="*/ 0 60000 65536"/>
              <a:gd name="T7" fmla="*/ 0 60000 65536"/>
              <a:gd name="T8" fmla="*/ 0 60000 65536"/>
              <a:gd name="T9" fmla="*/ 0 w 143"/>
              <a:gd name="T10" fmla="*/ 0 h 302"/>
              <a:gd name="T11" fmla="*/ 143 w 143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302">
                <a:moveTo>
                  <a:pt x="143" y="302"/>
                </a:moveTo>
                <a:cubicBezTo>
                  <a:pt x="86" y="244"/>
                  <a:pt x="30" y="187"/>
                  <a:pt x="15" y="137"/>
                </a:cubicBezTo>
                <a:cubicBezTo>
                  <a:pt x="0" y="87"/>
                  <a:pt x="25" y="43"/>
                  <a:pt x="51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83263" y="5159375"/>
            <a:ext cx="2516187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ym typeface="Symbol" pitchFamily="18" charset="2"/>
              </a:rPr>
              <a:t></a:t>
            </a:r>
            <a:r>
              <a:rPr lang="en-GB" sz="2400" baseline="-25000">
                <a:sym typeface="Symbol" pitchFamily="18" charset="2"/>
              </a:rPr>
              <a:t>1</a:t>
            </a:r>
            <a:r>
              <a:rPr lang="en-GB" sz="2400"/>
              <a:t>-adrenoceptors</a:t>
            </a:r>
          </a:p>
          <a:p>
            <a:pPr algn="ctr"/>
            <a:r>
              <a:rPr lang="en-GB" sz="2400"/>
              <a:t>on JGA (+)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13375" y="2058988"/>
            <a:ext cx="2016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Adenosine (-)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575425" y="2706688"/>
            <a:ext cx="26685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Prostaglandins (+)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032625" y="4459288"/>
            <a:ext cx="1368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Ang II (-)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41475" y="2154238"/>
            <a:ext cx="24749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Na</a:t>
            </a:r>
            <a:r>
              <a:rPr lang="en-GB" sz="2400" baseline="30000"/>
              <a:t>+</a:t>
            </a:r>
            <a:r>
              <a:rPr lang="en-GB" sz="2400"/>
              <a:t> reabsorbtion</a:t>
            </a:r>
          </a:p>
          <a:p>
            <a:r>
              <a:rPr lang="en-GB" sz="2400"/>
              <a:t>at Macula Densa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676400" y="5526088"/>
            <a:ext cx="37973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Pressure in pre-glomerular</a:t>
            </a:r>
          </a:p>
          <a:p>
            <a:pPr algn="ctr"/>
            <a:r>
              <a:rPr lang="en-GB" sz="2400"/>
              <a:t>vessels (+)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041400" y="3659188"/>
            <a:ext cx="14208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Systemic</a:t>
            </a:r>
          </a:p>
          <a:p>
            <a:pPr algn="ctr"/>
            <a:r>
              <a:rPr lang="en-GB" sz="2400"/>
              <a:t>BP (+)</a:t>
            </a:r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3733800" y="3028950"/>
            <a:ext cx="609600" cy="704850"/>
          </a:xfrm>
          <a:custGeom>
            <a:avLst/>
            <a:gdLst>
              <a:gd name="T0" fmla="*/ 0 w 384"/>
              <a:gd name="T1" fmla="*/ 0 h 444"/>
              <a:gd name="T2" fmla="*/ 211693157 w 384"/>
              <a:gd name="T3" fmla="*/ 514111932 h 444"/>
              <a:gd name="T4" fmla="*/ 967740089 w 384"/>
              <a:gd name="T5" fmla="*/ 1118949464 h 444"/>
              <a:gd name="T6" fmla="*/ 0 60000 65536"/>
              <a:gd name="T7" fmla="*/ 0 60000 65536"/>
              <a:gd name="T8" fmla="*/ 0 60000 65536"/>
              <a:gd name="T9" fmla="*/ 0 w 384"/>
              <a:gd name="T10" fmla="*/ 0 h 444"/>
              <a:gd name="T11" fmla="*/ 384 w 384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44">
                <a:moveTo>
                  <a:pt x="0" y="0"/>
                </a:moveTo>
                <a:cubicBezTo>
                  <a:pt x="10" y="65"/>
                  <a:pt x="20" y="130"/>
                  <a:pt x="84" y="204"/>
                </a:cubicBezTo>
                <a:cubicBezTo>
                  <a:pt x="148" y="278"/>
                  <a:pt x="266" y="361"/>
                  <a:pt x="384" y="444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610100" y="4400550"/>
            <a:ext cx="1085850" cy="914400"/>
          </a:xfrm>
          <a:custGeom>
            <a:avLst/>
            <a:gdLst>
              <a:gd name="T0" fmla="*/ 1723787053 w 684"/>
              <a:gd name="T1" fmla="*/ 1451609782 h 576"/>
              <a:gd name="T2" fmla="*/ 786288668 w 684"/>
              <a:gd name="T3" fmla="*/ 1149191160 h 576"/>
              <a:gd name="T4" fmla="*/ 0 w 684"/>
              <a:gd name="T5" fmla="*/ 0 h 576"/>
              <a:gd name="T6" fmla="*/ 0 60000 65536"/>
              <a:gd name="T7" fmla="*/ 0 60000 65536"/>
              <a:gd name="T8" fmla="*/ 0 60000 65536"/>
              <a:gd name="T9" fmla="*/ 0 w 684"/>
              <a:gd name="T10" fmla="*/ 0 h 576"/>
              <a:gd name="T11" fmla="*/ 684 w 68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4" h="576">
                <a:moveTo>
                  <a:pt x="684" y="576"/>
                </a:moveTo>
                <a:cubicBezTo>
                  <a:pt x="555" y="564"/>
                  <a:pt x="426" y="552"/>
                  <a:pt x="312" y="456"/>
                </a:cubicBezTo>
                <a:cubicBezTo>
                  <a:pt x="198" y="360"/>
                  <a:pt x="99" y="180"/>
                  <a:pt x="0" y="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4800600" y="4267200"/>
            <a:ext cx="2038350" cy="492125"/>
          </a:xfrm>
          <a:custGeom>
            <a:avLst/>
            <a:gdLst>
              <a:gd name="T0" fmla="*/ 2147483647 w 1284"/>
              <a:gd name="T1" fmla="*/ 665321186 h 310"/>
              <a:gd name="T2" fmla="*/ 2056447512 w 1284"/>
              <a:gd name="T3" fmla="*/ 725804913 h 310"/>
              <a:gd name="T4" fmla="*/ 574595605 w 1284"/>
              <a:gd name="T5" fmla="*/ 332660593 h 310"/>
              <a:gd name="T6" fmla="*/ 0 w 1284"/>
              <a:gd name="T7" fmla="*/ 0 h 310"/>
              <a:gd name="T8" fmla="*/ 0 60000 65536"/>
              <a:gd name="T9" fmla="*/ 0 60000 65536"/>
              <a:gd name="T10" fmla="*/ 0 60000 65536"/>
              <a:gd name="T11" fmla="*/ 0 60000 65536"/>
              <a:gd name="T12" fmla="*/ 0 w 1284"/>
              <a:gd name="T13" fmla="*/ 0 h 310"/>
              <a:gd name="T14" fmla="*/ 1284 w 1284"/>
              <a:gd name="T15" fmla="*/ 310 h 3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4" h="310">
                <a:moveTo>
                  <a:pt x="1284" y="264"/>
                </a:moveTo>
                <a:cubicBezTo>
                  <a:pt x="1138" y="287"/>
                  <a:pt x="992" y="310"/>
                  <a:pt x="816" y="288"/>
                </a:cubicBezTo>
                <a:cubicBezTo>
                  <a:pt x="640" y="266"/>
                  <a:pt x="364" y="180"/>
                  <a:pt x="228" y="132"/>
                </a:cubicBezTo>
                <a:cubicBezTo>
                  <a:pt x="92" y="84"/>
                  <a:pt x="46" y="42"/>
                  <a:pt x="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4972050" y="2495550"/>
            <a:ext cx="590550" cy="1238250"/>
          </a:xfrm>
          <a:custGeom>
            <a:avLst/>
            <a:gdLst>
              <a:gd name="T0" fmla="*/ 937498214 w 372"/>
              <a:gd name="T1" fmla="*/ 0 h 780"/>
              <a:gd name="T2" fmla="*/ 725804960 w 372"/>
              <a:gd name="T3" fmla="*/ 967740094 h 780"/>
              <a:gd name="T4" fmla="*/ 0 w 372"/>
              <a:gd name="T5" fmla="*/ 1965722053 h 780"/>
              <a:gd name="T6" fmla="*/ 0 60000 65536"/>
              <a:gd name="T7" fmla="*/ 0 60000 65536"/>
              <a:gd name="T8" fmla="*/ 0 60000 65536"/>
              <a:gd name="T9" fmla="*/ 0 w 372"/>
              <a:gd name="T10" fmla="*/ 0 h 780"/>
              <a:gd name="T11" fmla="*/ 372 w 372"/>
              <a:gd name="T12" fmla="*/ 780 h 7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780">
                <a:moveTo>
                  <a:pt x="372" y="0"/>
                </a:moveTo>
                <a:cubicBezTo>
                  <a:pt x="361" y="127"/>
                  <a:pt x="350" y="254"/>
                  <a:pt x="288" y="384"/>
                </a:cubicBezTo>
                <a:cubicBezTo>
                  <a:pt x="226" y="514"/>
                  <a:pt x="113" y="647"/>
                  <a:pt x="0" y="78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5105400" y="3124200"/>
            <a:ext cx="1428750" cy="742950"/>
          </a:xfrm>
          <a:custGeom>
            <a:avLst/>
            <a:gdLst>
              <a:gd name="T0" fmla="*/ 2147483647 w 900"/>
              <a:gd name="T1" fmla="*/ 0 h 468"/>
              <a:gd name="T2" fmla="*/ 1723787201 w 900"/>
              <a:gd name="T3" fmla="*/ 393144372 h 468"/>
              <a:gd name="T4" fmla="*/ 0 w 900"/>
              <a:gd name="T5" fmla="*/ 1179433214 h 468"/>
              <a:gd name="T6" fmla="*/ 0 60000 65536"/>
              <a:gd name="T7" fmla="*/ 0 60000 65536"/>
              <a:gd name="T8" fmla="*/ 0 60000 65536"/>
              <a:gd name="T9" fmla="*/ 0 w 900"/>
              <a:gd name="T10" fmla="*/ 0 h 468"/>
              <a:gd name="T11" fmla="*/ 900 w 900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468">
                <a:moveTo>
                  <a:pt x="900" y="0"/>
                </a:moveTo>
                <a:cubicBezTo>
                  <a:pt x="867" y="39"/>
                  <a:pt x="834" y="78"/>
                  <a:pt x="684" y="156"/>
                </a:cubicBezTo>
                <a:cubicBezTo>
                  <a:pt x="534" y="234"/>
                  <a:pt x="267" y="351"/>
                  <a:pt x="0" y="468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3733800" y="4305300"/>
            <a:ext cx="647700" cy="1085850"/>
          </a:xfrm>
          <a:custGeom>
            <a:avLst/>
            <a:gdLst>
              <a:gd name="T0" fmla="*/ 0 w 408"/>
              <a:gd name="T1" fmla="*/ 1723787053 h 684"/>
              <a:gd name="T2" fmla="*/ 453628188 w 408"/>
              <a:gd name="T3" fmla="*/ 756046804 h 684"/>
              <a:gd name="T4" fmla="*/ 1028223839 w 408"/>
              <a:gd name="T5" fmla="*/ 0 h 684"/>
              <a:gd name="T6" fmla="*/ 0 60000 65536"/>
              <a:gd name="T7" fmla="*/ 0 60000 65536"/>
              <a:gd name="T8" fmla="*/ 0 60000 65536"/>
              <a:gd name="T9" fmla="*/ 0 w 408"/>
              <a:gd name="T10" fmla="*/ 0 h 684"/>
              <a:gd name="T11" fmla="*/ 408 w 408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684">
                <a:moveTo>
                  <a:pt x="0" y="684"/>
                </a:moveTo>
                <a:cubicBezTo>
                  <a:pt x="56" y="549"/>
                  <a:pt x="112" y="414"/>
                  <a:pt x="180" y="300"/>
                </a:cubicBezTo>
                <a:cubicBezTo>
                  <a:pt x="248" y="186"/>
                  <a:pt x="328" y="93"/>
                  <a:pt x="408" y="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1638300" y="4514850"/>
            <a:ext cx="476250" cy="1028700"/>
          </a:xfrm>
          <a:custGeom>
            <a:avLst/>
            <a:gdLst>
              <a:gd name="T0" fmla="*/ 0 w 300"/>
              <a:gd name="T1" fmla="*/ 0 h 648"/>
              <a:gd name="T2" fmla="*/ 60483750 w 300"/>
              <a:gd name="T3" fmla="*/ 725804925 h 648"/>
              <a:gd name="T4" fmla="*/ 332660589 w 300"/>
              <a:gd name="T5" fmla="*/ 1239916805 h 648"/>
              <a:gd name="T6" fmla="*/ 756046766 w 300"/>
              <a:gd name="T7" fmla="*/ 1633061032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300"/>
              <a:gd name="T13" fmla="*/ 0 h 648"/>
              <a:gd name="T14" fmla="*/ 300 w 300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" h="648">
                <a:moveTo>
                  <a:pt x="0" y="0"/>
                </a:moveTo>
                <a:cubicBezTo>
                  <a:pt x="1" y="103"/>
                  <a:pt x="2" y="206"/>
                  <a:pt x="24" y="288"/>
                </a:cubicBezTo>
                <a:cubicBezTo>
                  <a:pt x="46" y="370"/>
                  <a:pt x="86" y="432"/>
                  <a:pt x="132" y="492"/>
                </a:cubicBezTo>
                <a:cubicBezTo>
                  <a:pt x="178" y="552"/>
                  <a:pt x="239" y="600"/>
                  <a:pt x="300" y="648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5181600" y="3162300"/>
            <a:ext cx="2000250" cy="1047750"/>
          </a:xfrm>
          <a:custGeom>
            <a:avLst/>
            <a:gdLst>
              <a:gd name="T0" fmla="*/ 0 w 1260"/>
              <a:gd name="T1" fmla="*/ 0 h 660"/>
              <a:gd name="T2" fmla="*/ 1149191202 w 1260"/>
              <a:gd name="T3" fmla="*/ 90725616 h 660"/>
              <a:gd name="T4" fmla="*/ 2147483647 w 1260"/>
              <a:gd name="T5" fmla="*/ 514111883 h 660"/>
              <a:gd name="T6" fmla="*/ 2147483647 w 1260"/>
              <a:gd name="T7" fmla="*/ 1663302907 h 660"/>
              <a:gd name="T8" fmla="*/ 0 60000 65536"/>
              <a:gd name="T9" fmla="*/ 0 60000 65536"/>
              <a:gd name="T10" fmla="*/ 0 60000 65536"/>
              <a:gd name="T11" fmla="*/ 0 60000 65536"/>
              <a:gd name="T12" fmla="*/ 0 w 1260"/>
              <a:gd name="T13" fmla="*/ 0 h 660"/>
              <a:gd name="T14" fmla="*/ 1260 w 1260"/>
              <a:gd name="T15" fmla="*/ 660 h 6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0" h="660">
                <a:moveTo>
                  <a:pt x="0" y="0"/>
                </a:moveTo>
                <a:cubicBezTo>
                  <a:pt x="154" y="1"/>
                  <a:pt x="308" y="2"/>
                  <a:pt x="456" y="36"/>
                </a:cubicBezTo>
                <a:cubicBezTo>
                  <a:pt x="604" y="70"/>
                  <a:pt x="754" y="100"/>
                  <a:pt x="888" y="204"/>
                </a:cubicBezTo>
                <a:cubicBezTo>
                  <a:pt x="1022" y="308"/>
                  <a:pt x="1141" y="484"/>
                  <a:pt x="1260" y="66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5526" name="Text Box 22"/>
          <p:cNvSpPr txBox="1">
            <a:spLocks noChangeArrowheads="1"/>
          </p:cNvSpPr>
          <p:nvPr/>
        </p:nvSpPr>
        <p:spPr bwMode="auto">
          <a:xfrm>
            <a:off x="7470775" y="3022600"/>
            <a:ext cx="1798638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NSAID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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27" name="Text Box 23"/>
          <p:cNvSpPr txBox="1">
            <a:spLocks noChangeArrowheads="1"/>
          </p:cNvSpPr>
          <p:nvPr/>
        </p:nvSpPr>
        <p:spPr bwMode="auto">
          <a:xfrm>
            <a:off x="7648575" y="4000500"/>
            <a:ext cx="1468438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ARB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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28" name="Text Box 24"/>
          <p:cNvSpPr txBox="1">
            <a:spLocks noChangeArrowheads="1"/>
          </p:cNvSpPr>
          <p:nvPr/>
        </p:nvSpPr>
        <p:spPr bwMode="auto">
          <a:xfrm>
            <a:off x="6232525" y="5899150"/>
            <a:ext cx="2792413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Beta blockers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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3222625" y="1746250"/>
            <a:ext cx="2073275" cy="4889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Diuretics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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405530" name="Text Box 26"/>
          <p:cNvSpPr txBox="1">
            <a:spLocks noChangeArrowheads="1"/>
          </p:cNvSpPr>
          <p:nvPr/>
        </p:nvSpPr>
        <p:spPr bwMode="auto">
          <a:xfrm>
            <a:off x="6232525" y="3346450"/>
            <a:ext cx="1560513" cy="4889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600" i="1">
                <a:solidFill>
                  <a:srgbClr val="FF0066"/>
                </a:solidFill>
              </a:rPr>
              <a:t>ACEI (</a:t>
            </a:r>
            <a:r>
              <a:rPr lang="en-GB" sz="2600" i="1">
                <a:solidFill>
                  <a:srgbClr val="FF0066"/>
                </a:solidFill>
                <a:sym typeface="Wingdings" pitchFamily="2" charset="2"/>
              </a:rPr>
              <a:t></a:t>
            </a:r>
            <a:r>
              <a:rPr lang="en-GB" sz="2600" i="1">
                <a:solidFill>
                  <a:srgbClr val="FF006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6" grpId="0" build="p" autoUpdateAnimBg="0"/>
      <p:bldP spid="405527" grpId="0" build="p" autoUpdateAnimBg="0"/>
      <p:bldP spid="405528" grpId="0" build="p" autoUpdateAnimBg="0"/>
      <p:bldP spid="405529" grpId="0" build="p" autoUpdateAnimBg="0"/>
      <p:bldP spid="40553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10287000" cy="81915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(Pro)renin receptors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6350" y="1314450"/>
            <a:ext cx="8077200" cy="52006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latin typeface="Calibri" pitchFamily="34" charset="0"/>
              </a:rPr>
              <a:t>Prorenin is usually </a:t>
            </a:r>
            <a:r>
              <a:rPr lang="en-GB" sz="2400" dirty="0" err="1" smtClean="0">
                <a:latin typeface="Calibri" pitchFamily="34" charset="0"/>
              </a:rPr>
              <a:t>enzymatically</a:t>
            </a:r>
            <a:r>
              <a:rPr lang="en-GB" sz="2400" dirty="0" smtClean="0">
                <a:latin typeface="Calibri" pitchFamily="34" charset="0"/>
              </a:rPr>
              <a:t> inactive unless activated by cleavage</a:t>
            </a:r>
          </a:p>
          <a:p>
            <a:r>
              <a:rPr lang="en-GB" sz="2400" dirty="0" err="1" smtClean="0">
                <a:latin typeface="Calibri" pitchFamily="34" charset="0"/>
              </a:rPr>
              <a:t>Prorenin</a:t>
            </a:r>
            <a:r>
              <a:rPr lang="en-GB" sz="2400" dirty="0" smtClean="0">
                <a:latin typeface="Calibri" pitchFamily="34" charset="0"/>
              </a:rPr>
              <a:t> (and renin) can bind to two distinct receptors </a:t>
            </a:r>
          </a:p>
          <a:p>
            <a:pPr marL="742950" lvl="2" indent="-342900"/>
            <a:r>
              <a:rPr lang="en-GB" sz="2000" dirty="0" smtClean="0">
                <a:latin typeface="Calibri" pitchFamily="34" charset="0"/>
                <a:ea typeface="+mn-ea"/>
                <a:cs typeface="+mn-cs"/>
              </a:rPr>
              <a:t>(pro)renin receptors (ATP6AP2)</a:t>
            </a:r>
          </a:p>
          <a:p>
            <a:pPr marL="742950" lvl="2" indent="-342900"/>
            <a:r>
              <a:rPr lang="en-GB" sz="2000" dirty="0" smtClean="0">
                <a:latin typeface="Calibri" pitchFamily="34" charset="0"/>
                <a:ea typeface="+mn-ea"/>
                <a:cs typeface="+mn-cs"/>
              </a:rPr>
              <a:t>mannose-6-phosphate receptors (M6P/IGF2)</a:t>
            </a:r>
          </a:p>
          <a:p>
            <a:r>
              <a:rPr lang="en-GB" sz="2400" dirty="0" smtClean="0">
                <a:latin typeface="Calibri" pitchFamily="34" charset="0"/>
              </a:rPr>
              <a:t>Prorenin receptors (PRR) are structurally homologous to </a:t>
            </a:r>
            <a:r>
              <a:rPr lang="en-GB" sz="2400" dirty="0" err="1" smtClean="0">
                <a:latin typeface="Calibri" pitchFamily="34" charset="0"/>
              </a:rPr>
              <a:t>vacuolar</a:t>
            </a:r>
            <a:r>
              <a:rPr lang="en-GB" sz="2400" dirty="0" smtClean="0">
                <a:latin typeface="Calibri" pitchFamily="34" charset="0"/>
              </a:rPr>
              <a:t> H</a:t>
            </a:r>
            <a:r>
              <a:rPr lang="en-GB" sz="2400" baseline="30000" dirty="0" smtClean="0">
                <a:latin typeface="Calibri" pitchFamily="34" charset="0"/>
              </a:rPr>
              <a:t>+</a:t>
            </a:r>
            <a:r>
              <a:rPr lang="en-GB" sz="2400" dirty="0" smtClean="0">
                <a:latin typeface="Calibri" pitchFamily="34" charset="0"/>
              </a:rPr>
              <a:t>ATP-</a:t>
            </a:r>
            <a:r>
              <a:rPr lang="en-GB" sz="2400" dirty="0" err="1" smtClean="0">
                <a:latin typeface="Calibri" pitchFamily="34" charset="0"/>
              </a:rPr>
              <a:t>ase</a:t>
            </a:r>
            <a:r>
              <a:rPr lang="en-GB" sz="2400" dirty="0" smtClean="0">
                <a:latin typeface="Calibri" pitchFamily="34" charset="0"/>
              </a:rPr>
              <a:t> (ATP6AP2) but the role of this protein in responses to </a:t>
            </a:r>
            <a:r>
              <a:rPr lang="en-GB" sz="2400" dirty="0" err="1" smtClean="0">
                <a:latin typeface="Calibri" pitchFamily="34" charset="0"/>
              </a:rPr>
              <a:t>prorenin</a:t>
            </a:r>
            <a:r>
              <a:rPr lang="en-GB" sz="2400" dirty="0" smtClean="0">
                <a:latin typeface="Calibri" pitchFamily="34" charset="0"/>
              </a:rPr>
              <a:t> is unclear.</a:t>
            </a:r>
          </a:p>
          <a:p>
            <a:r>
              <a:rPr lang="en-GB" sz="2400" dirty="0" smtClean="0">
                <a:latin typeface="Calibri" pitchFamily="34" charset="0"/>
              </a:rPr>
              <a:t>Binding of prorenin to PRR causes 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enzymatic activation of </a:t>
            </a:r>
            <a:r>
              <a:rPr lang="en-GB" sz="2000" dirty="0" err="1" smtClean="0">
                <a:latin typeface="Calibri" pitchFamily="34" charset="0"/>
              </a:rPr>
              <a:t>prorenin</a:t>
            </a:r>
            <a:r>
              <a:rPr lang="en-GB" sz="2000" dirty="0" smtClean="0">
                <a:latin typeface="Calibri" pitchFamily="34" charset="0"/>
              </a:rPr>
              <a:t> allowing conversion of angiotensinogen to angiotensin I without cleavage of </a:t>
            </a:r>
            <a:r>
              <a:rPr lang="en-GB" sz="2000" dirty="0" err="1" smtClean="0">
                <a:latin typeface="Calibri" pitchFamily="34" charset="0"/>
              </a:rPr>
              <a:t>prorenin</a:t>
            </a:r>
            <a:endParaRPr lang="en-GB" sz="2000" dirty="0" smtClean="0">
              <a:latin typeface="Calibri" pitchFamily="34" charset="0"/>
            </a:endParaRPr>
          </a:p>
          <a:p>
            <a:pPr lvl="1"/>
            <a:r>
              <a:rPr lang="en-GB" sz="2000" dirty="0" smtClean="0">
                <a:latin typeface="Calibri" pitchFamily="34" charset="0"/>
              </a:rPr>
              <a:t>induces intracellular signalling via MAP kinase pathways.</a:t>
            </a:r>
          </a:p>
          <a:p>
            <a:r>
              <a:rPr lang="en-GB" sz="2400" dirty="0" smtClean="0">
                <a:latin typeface="Calibri" pitchFamily="34" charset="0"/>
              </a:rPr>
              <a:t>Physiological role  of PRR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The ever increasing family of angiotensin receptors</a:t>
            </a:r>
          </a:p>
        </p:txBody>
      </p:sp>
      <p:graphicFrame>
        <p:nvGraphicFramePr>
          <p:cNvPr id="440403" name="Group 83"/>
          <p:cNvGraphicFramePr>
            <a:graphicFrameLocks noGrp="1"/>
          </p:cNvGraphicFramePr>
          <p:nvPr>
            <p:ph sz="half" idx="1"/>
          </p:nvPr>
        </p:nvGraphicFramePr>
        <p:xfrm>
          <a:off x="704850" y="1314450"/>
          <a:ext cx="8610600" cy="4819650"/>
        </p:xfrm>
        <a:graphic>
          <a:graphicData uri="http://schemas.openxmlformats.org/drawingml/2006/table">
            <a:tbl>
              <a:tblPr/>
              <a:tblGrid>
                <a:gridCol w="990600"/>
                <a:gridCol w="2038350"/>
                <a:gridCol w="2136775"/>
                <a:gridCol w="1722438"/>
                <a:gridCol w="1722437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Heterotrimeric G protein, Ca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IP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Widespread, (kidneys, blood vessels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Salt &amp; water homeostasis, blood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Heterotrimeric G protein? Tyrosine phosphatase?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Largely foetal, adult adrenal, ovaries, brain, endothelium?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Apoptosis? Growth regulation?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flow?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(1-7)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Heterotrimeric G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Kidney,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flow, Renal Na absorbtion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 III, Ang 3-8 (AKA  Ang IV),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LVV-hemorphin-7 (LVV-H7)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 (not G protein)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insulin-regulated aminopeptidase (IRAP)?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Brain, heart, adrenal, kidney, blood vessels?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flow? Renal Na absorbtion? Memory?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8001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AT</a:t>
            </a:r>
            <a:r>
              <a:rPr lang="en-GB" sz="3200" kern="1200" baseline="-25000" dirty="0" err="1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receptor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409700"/>
            <a:ext cx="8393112" cy="4953000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Functional antagonist of AT</a:t>
            </a:r>
            <a:r>
              <a:rPr lang="en-GB" sz="2800" baseline="-25000" dirty="0" smtClean="0">
                <a:latin typeface="Arial" charset="0"/>
              </a:rPr>
              <a:t>1</a:t>
            </a:r>
            <a:r>
              <a:rPr lang="en-GB" sz="2800" dirty="0" smtClean="0">
                <a:latin typeface="Arial" charset="0"/>
              </a:rPr>
              <a:t> receptors in some circumstances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Mediates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vasodilation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in some blood vessels </a:t>
            </a:r>
            <a:r>
              <a:rPr lang="en-GB" sz="2400" i="1" dirty="0" smtClean="0">
                <a:solidFill>
                  <a:schemeClr val="tx2"/>
                </a:solidFill>
                <a:latin typeface="Arial" charset="0"/>
              </a:rPr>
              <a:t>via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bradykinin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, endothelial NO and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cGMP</a:t>
            </a:r>
            <a:endParaRPr lang="en-GB" sz="2400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Inhibits renin release by a direct action on JG cells and may protect kidneys from ischaemic damage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Inhibits growth of cardiac myocytes and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perivascular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fibrosis in </a:t>
            </a:r>
            <a:r>
              <a:rPr lang="en-GB" sz="2400" dirty="0" err="1" smtClean="0">
                <a:solidFill>
                  <a:schemeClr val="tx2"/>
                </a:solidFill>
                <a:latin typeface="Arial" charset="0"/>
              </a:rPr>
              <a:t>Ang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II-infused mice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Experiments with selective AT</a:t>
            </a:r>
            <a:r>
              <a:rPr lang="en-GB" sz="2400" baseline="-25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 agonist also indicate a role in CNS function and inflammation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40288" y="6284913"/>
            <a:ext cx="5149850" cy="2619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GB" sz="1400" i="1">
                <a:solidFill>
                  <a:schemeClr val="bg2"/>
                </a:solidFill>
              </a:rPr>
              <a:t>Reviewed in Carey RM Hypertension 2005; 45:840-844.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EBF5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3F9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BF5FF"/>
        </a:lt1>
        <a:dk2>
          <a:srgbClr val="0000CC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3F9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311</TotalTime>
  <Pages>25</Pages>
  <Words>1454</Words>
  <Application>Microsoft Office PowerPoint</Application>
  <PresentationFormat>35mm Slides</PresentationFormat>
  <Paragraphs>230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PowerPoint Presentation</vt:lpstr>
      <vt:lpstr>RAS</vt:lpstr>
      <vt:lpstr>Classical RAS system</vt:lpstr>
      <vt:lpstr>Evidence  for local RAS</vt:lpstr>
      <vt:lpstr>Renin</vt:lpstr>
      <vt:lpstr>Regulation of renin release by the kidney</vt:lpstr>
      <vt:lpstr>(Pro)renin receptors</vt:lpstr>
      <vt:lpstr>The ever increasing family of angiotensin receptors</vt:lpstr>
      <vt:lpstr>AT2 receptor</vt:lpstr>
      <vt:lpstr>AT2 receptors – a novel target in stroke?</vt:lpstr>
      <vt:lpstr>Ang 1-7</vt:lpstr>
      <vt:lpstr>Ang 1-7 and blood pressure</vt:lpstr>
      <vt:lpstr>ACE2</vt:lpstr>
      <vt:lpstr>ACE2 and the heart</vt:lpstr>
      <vt:lpstr>Angiotensin and pathology</vt:lpstr>
      <vt:lpstr>Applications of RAS inhibitors</vt:lpstr>
      <vt:lpstr>ACEI and CVD</vt:lpstr>
      <vt:lpstr>Are ACEI and ARB alike?</vt:lpstr>
      <vt:lpstr>ACEI and ARB on stroke</vt:lpstr>
      <vt:lpstr>ACEI and ARB on CHD</vt:lpstr>
      <vt:lpstr>ACEI and ARB on heart failure</vt:lpstr>
      <vt:lpstr>ACEI + ARB combination</vt:lpstr>
      <vt:lpstr>Renin inhibition</vt:lpstr>
      <vt:lpstr>Conclusions</vt:lpstr>
      <vt:lpstr>Further reading</vt:lpstr>
      <vt:lpstr>Additional slides</vt:lpstr>
      <vt:lpstr>ACEI and DM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AIIA meeting</dc:title>
  <dc:creator>A.D. Hughes</dc:creator>
  <cp:lastModifiedBy>Shiel, Nuala</cp:lastModifiedBy>
  <cp:revision>176</cp:revision>
  <cp:lastPrinted>1999-01-12T12:23:37Z</cp:lastPrinted>
  <dcterms:created xsi:type="dcterms:W3CDTF">1994-10-16T14:34:10Z</dcterms:created>
  <dcterms:modified xsi:type="dcterms:W3CDTF">2012-11-28T14:56:57Z</dcterms:modified>
</cp:coreProperties>
</file>